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notesMasterIdLst>
    <p:notesMasterId r:id="rId23"/>
  </p:notesMasterIdLst>
  <p:handoutMasterIdLst>
    <p:handoutMasterId r:id="rId24"/>
  </p:handoutMasterIdLst>
  <p:sldIdLst>
    <p:sldId id="262" r:id="rId2"/>
    <p:sldId id="604" r:id="rId3"/>
    <p:sldId id="555" r:id="rId4"/>
    <p:sldId id="648" r:id="rId5"/>
    <p:sldId id="650" r:id="rId6"/>
    <p:sldId id="556" r:id="rId7"/>
    <p:sldId id="514" r:id="rId8"/>
    <p:sldId id="520" r:id="rId9"/>
    <p:sldId id="642" r:id="rId10"/>
    <p:sldId id="578" r:id="rId11"/>
    <p:sldId id="581" r:id="rId12"/>
    <p:sldId id="583" r:id="rId13"/>
    <p:sldId id="585" r:id="rId14"/>
    <p:sldId id="587" r:id="rId15"/>
    <p:sldId id="590" r:id="rId16"/>
    <p:sldId id="591" r:id="rId17"/>
    <p:sldId id="592" r:id="rId18"/>
    <p:sldId id="593" r:id="rId19"/>
    <p:sldId id="595" r:id="rId20"/>
    <p:sldId id="302" r:id="rId21"/>
    <p:sldId id="646"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4994"/>
    <a:srgbClr val="C00000"/>
    <a:srgbClr val="000099"/>
    <a:srgbClr val="BFBFBF"/>
    <a:srgbClr val="9D9D9D"/>
    <a:srgbClr val="9E9E9E"/>
    <a:srgbClr val="636B8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中度样式 1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中度样式 1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FD0F851-EC5A-4D38-B0AD-8093EC10F338}" styleName="浅色样式 1 - 强调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A111915-BE36-4E01-A7E5-04B1672EAD32}" styleName="浅色样式 2 - 强调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0" autoAdjust="0"/>
    <p:restoredTop sz="69515" autoAdjust="0"/>
  </p:normalViewPr>
  <p:slideViewPr>
    <p:cSldViewPr snapToGrid="0" showGuides="1">
      <p:cViewPr varScale="1">
        <p:scale>
          <a:sx n="65" d="100"/>
          <a:sy n="65" d="100"/>
        </p:scale>
        <p:origin x="1353" y="45"/>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C2DD0F9E-A8EC-8DC6-57FB-151C6C7397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6B08EB19-D7AF-AD01-CF19-6833460BA34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34D094A-4C07-4486-9CA9-92B98B527972}" type="datetimeFigureOut">
              <a:rPr lang="zh-CN" altLang="en-US" smtClean="0"/>
              <a:t>2024/9/4</a:t>
            </a:fld>
            <a:endParaRPr lang="zh-CN" altLang="en-US"/>
          </a:p>
        </p:txBody>
      </p:sp>
      <p:sp>
        <p:nvSpPr>
          <p:cNvPr id="4" name="页脚占位符 3">
            <a:extLst>
              <a:ext uri="{FF2B5EF4-FFF2-40B4-BE49-F238E27FC236}">
                <a16:creationId xmlns:a16="http://schemas.microsoft.com/office/drawing/2014/main" id="{13E3462D-6295-CE40-AE9F-AA0B841C01F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id="{ADD6F9C0-19F9-28FE-9417-0DD2EC4B025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A9E0E74-6865-4A49-9C6D-09E150FCEF50}" type="slidenum">
              <a:rPr lang="zh-CN" altLang="en-US" smtClean="0"/>
              <a:t>‹#›</a:t>
            </a:fld>
            <a:endParaRPr lang="zh-CN" altLang="en-US"/>
          </a:p>
        </p:txBody>
      </p:sp>
    </p:spTree>
    <p:extLst>
      <p:ext uri="{BB962C8B-B14F-4D97-AF65-F5344CB8AC3E}">
        <p14:creationId xmlns:p14="http://schemas.microsoft.com/office/powerpoint/2010/main" val="6847493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BF5927-010C-4F7C-BC40-1893C02CCF1A}" type="datetimeFigureOut">
              <a:rPr lang="zh-CN" altLang="en-US" smtClean="0"/>
              <a:t>2024/9/4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C7EE51-7C8C-4EA0-8F32-4B0C5985B10A}" type="slidenum">
              <a:rPr lang="zh-CN" altLang="en-US" smtClean="0"/>
              <a:t>‹#›</a:t>
            </a:fld>
            <a:endParaRPr lang="zh-CN" altLang="en-US"/>
          </a:p>
        </p:txBody>
      </p:sp>
    </p:spTree>
    <p:extLst>
      <p:ext uri="{BB962C8B-B14F-4D97-AF65-F5344CB8AC3E}">
        <p14:creationId xmlns:p14="http://schemas.microsoft.com/office/powerpoint/2010/main" val="289570011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171450" indent="-171450">
              <a:buFont typeface="Arial" panose="020B0604020202020204" pitchFamily="34" charset="0"/>
              <a:buChar char="•"/>
            </a:pPr>
            <a:endParaRPr lang="en-US" altLang="zh-CN" dirty="0"/>
          </a:p>
        </p:txBody>
      </p:sp>
      <p:sp>
        <p:nvSpPr>
          <p:cNvPr id="4" name="灯片编号占位符 3"/>
          <p:cNvSpPr>
            <a:spLocks noGrp="1"/>
          </p:cNvSpPr>
          <p:nvPr>
            <p:ph type="sldNum" sz="quarter" idx="5"/>
          </p:nvPr>
        </p:nvSpPr>
        <p:spPr/>
        <p:txBody>
          <a:bodyPr/>
          <a:lstStyle/>
          <a:p>
            <a:fld id="{2EC7EE51-7C8C-4EA0-8F32-4B0C5985B10A}" type="slidenum">
              <a:rPr lang="zh-CN" altLang="en-US" smtClean="0"/>
              <a:t>1</a:t>
            </a:fld>
            <a:endParaRPr lang="zh-CN" altLang="en-US"/>
          </a:p>
        </p:txBody>
      </p:sp>
    </p:spTree>
    <p:extLst>
      <p:ext uri="{BB962C8B-B14F-4D97-AF65-F5344CB8AC3E}">
        <p14:creationId xmlns:p14="http://schemas.microsoft.com/office/powerpoint/2010/main" val="27384963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endParaRPr lang="en-US" altLang="zh-CN" b="0" i="0" dirty="0">
              <a:solidFill>
                <a:srgbClr val="2A2B2E"/>
              </a:solidFill>
              <a:effectLst/>
              <a:latin typeface="PingFang SC"/>
            </a:endParaRPr>
          </a:p>
          <a:p>
            <a:br>
              <a:rPr lang="en-US" altLang="zh-CN" dirty="0"/>
            </a:br>
            <a:endParaRPr lang="zh-CN" altLang="en-US" dirty="0"/>
          </a:p>
        </p:txBody>
      </p:sp>
      <p:sp>
        <p:nvSpPr>
          <p:cNvPr id="4" name="灯片编号占位符 3"/>
          <p:cNvSpPr>
            <a:spLocks noGrp="1"/>
          </p:cNvSpPr>
          <p:nvPr>
            <p:ph type="sldNum" sz="quarter" idx="5"/>
          </p:nvPr>
        </p:nvSpPr>
        <p:spPr/>
        <p:txBody>
          <a:bodyPr/>
          <a:lstStyle/>
          <a:p>
            <a:fld id="{2EC7EE51-7C8C-4EA0-8F32-4B0C5985B10A}" type="slidenum">
              <a:rPr lang="zh-CN" altLang="en-US" smtClean="0"/>
              <a:t>10</a:t>
            </a:fld>
            <a:endParaRPr lang="zh-CN" altLang="en-US"/>
          </a:p>
        </p:txBody>
      </p:sp>
    </p:spTree>
    <p:extLst>
      <p:ext uri="{BB962C8B-B14F-4D97-AF65-F5344CB8AC3E}">
        <p14:creationId xmlns:p14="http://schemas.microsoft.com/office/powerpoint/2010/main" val="13165688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sz="1800" dirty="0">
              <a:solidFill>
                <a:srgbClr val="0080AC"/>
              </a:solidFill>
              <a:effectLst/>
              <a:latin typeface="CharisSIL"/>
            </a:endParaRPr>
          </a:p>
        </p:txBody>
      </p:sp>
      <p:sp>
        <p:nvSpPr>
          <p:cNvPr id="4" name="灯片编号占位符 3"/>
          <p:cNvSpPr>
            <a:spLocks noGrp="1"/>
          </p:cNvSpPr>
          <p:nvPr>
            <p:ph type="sldNum" sz="quarter" idx="5"/>
          </p:nvPr>
        </p:nvSpPr>
        <p:spPr/>
        <p:txBody>
          <a:bodyPr/>
          <a:lstStyle/>
          <a:p>
            <a:fld id="{2EC7EE51-7C8C-4EA0-8F32-4B0C5985B10A}" type="slidenum">
              <a:rPr lang="zh-CN" altLang="en-US" smtClean="0"/>
              <a:t>11</a:t>
            </a:fld>
            <a:endParaRPr lang="zh-CN" altLang="en-US"/>
          </a:p>
        </p:txBody>
      </p:sp>
    </p:spTree>
    <p:extLst>
      <p:ext uri="{BB962C8B-B14F-4D97-AF65-F5344CB8AC3E}">
        <p14:creationId xmlns:p14="http://schemas.microsoft.com/office/powerpoint/2010/main" val="36640440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备注占位符 2"/>
              <p:cNvSpPr>
                <a:spLocks noGrp="1"/>
              </p:cNvSpPr>
              <p:nvPr>
                <p:ph type="body" idx="1"/>
              </p:nvPr>
            </p:nvSpPr>
            <p:spPr/>
            <p:txBody>
              <a:bodyPr/>
              <a:lstStyle/>
              <a:p>
                <a:endParaRPr lang="zh-CN" altLang="en-US" b="1" dirty="0"/>
              </a:p>
            </p:txBody>
          </p:sp>
        </mc:Choice>
        <mc:Fallback xmlns="">
          <p:sp>
            <p:nvSpPr>
              <p:cNvPr id="3" name="备注占位符 2"/>
              <p:cNvSpPr>
                <a:spLocks noGrp="1"/>
              </p:cNvSpPr>
              <p:nvPr>
                <p:ph type="body" idx="1"/>
              </p:nvPr>
            </p:nvSpPr>
            <p:spPr/>
            <p:txBody>
              <a:bodyPr/>
              <a:lstStyle/>
              <a:p>
                <a:r>
                  <a:rPr lang="en-US" altLang="zh-CN" dirty="0"/>
                  <a:t>lattice </a:t>
                </a:r>
                <a:r>
                  <a:rPr lang="zh-CN" altLang="en-US" dirty="0"/>
                  <a:t>亮度在</a:t>
                </a:r>
                <a:r>
                  <a:rPr lang="zh-CN" altLang="en-US" i="0" dirty="0">
                    <a:latin typeface="Cambria Math" panose="02040503050406030204" pitchFamily="18" charset="0"/>
                  </a:rPr>
                  <a:t>𝜈</a:t>
                </a:r>
                <a:r>
                  <a:rPr lang="en-US" altLang="zh-CN" i="0" dirty="0">
                    <a:latin typeface="Cambria Math" panose="02040503050406030204" pitchFamily="18" charset="0"/>
                  </a:rPr>
                  <a:t>_</a:t>
                </a:r>
                <a:r>
                  <a:rPr lang="zh-CN" altLang="en-US" i="0" dirty="0">
                    <a:latin typeface="Cambria Math" panose="02040503050406030204" pitchFamily="18" charset="0"/>
                  </a:rPr>
                  <a:t>𝑥−𝜈</a:t>
                </a:r>
                <a:r>
                  <a:rPr lang="en-US" altLang="zh-CN" i="0" dirty="0">
                    <a:latin typeface="Cambria Math" panose="02040503050406030204" pitchFamily="18" charset="0"/>
                  </a:rPr>
                  <a:t>_</a:t>
                </a:r>
                <a:r>
                  <a:rPr lang="zh-CN" altLang="en-US" i="0" dirty="0">
                    <a:latin typeface="Cambria Math" panose="02040503050406030204" pitchFamily="18" charset="0"/>
                  </a:rPr>
                  <a:t>𝑦</a:t>
                </a:r>
                <a:r>
                  <a:rPr lang="en-US" altLang="zh-CN" i="0" dirty="0">
                    <a:latin typeface="Cambria Math" panose="02040503050406030204" pitchFamily="18" charset="0"/>
                  </a:rPr>
                  <a:t>=</a:t>
                </a:r>
                <a:r>
                  <a:rPr lang="zh-CN" altLang="en-US" i="0" dirty="0">
                    <a:latin typeface="Cambria Math" panose="02040503050406030204" pitchFamily="18" charset="0"/>
                  </a:rPr>
                  <a:t>𝑛</a:t>
                </a:r>
                <a:r>
                  <a:rPr lang="zh-CN" altLang="en-US" dirty="0"/>
                  <a:t>处出现耦合共振现象</a:t>
                </a:r>
                <a:r>
                  <a:rPr lang="en-US" altLang="zh-CN" baseline="30000" dirty="0"/>
                  <a:t>*</a:t>
                </a:r>
              </a:p>
              <a:p>
                <a:endParaRPr lang="en-US" altLang="zh-CN" dirty="0"/>
              </a:p>
              <a:p>
                <a:r>
                  <a:rPr lang="zh-CN" altLang="en-US" dirty="0"/>
                  <a:t>靠近半整数，</a:t>
                </a:r>
                <a:r>
                  <a:rPr lang="en-US" altLang="zh-CN" dirty="0"/>
                  <a:t>lattice </a:t>
                </a:r>
                <a:r>
                  <a:rPr lang="zh-CN" altLang="en-US" dirty="0"/>
                  <a:t>更早不稳定，</a:t>
                </a:r>
                <a:r>
                  <a:rPr lang="en-US" altLang="zh-CN" dirty="0"/>
                  <a:t>TMCI</a:t>
                </a:r>
              </a:p>
              <a:p>
                <a:endParaRPr lang="en-US" altLang="zh-CN" dirty="0"/>
              </a:p>
              <a:p>
                <a:r>
                  <a:rPr lang="en-US" altLang="zh-CN" dirty="0"/>
                  <a:t>lattice</a:t>
                </a:r>
                <a:r>
                  <a:rPr lang="zh-CN" altLang="en-US" dirty="0"/>
                  <a:t>非线性</a:t>
                </a:r>
                <a:r>
                  <a:rPr lang="en-US" altLang="zh-CN" dirty="0"/>
                  <a:t> </a:t>
                </a:r>
                <a:r>
                  <a:rPr lang="zh-CN" altLang="en-US" dirty="0"/>
                  <a:t>更容易触发不稳定性</a:t>
                </a:r>
                <a:endParaRPr lang="en-US" altLang="zh-CN" dirty="0"/>
              </a:p>
              <a:p>
                <a:endParaRPr lang="zh-CN" altLang="en-US" b="1" dirty="0"/>
              </a:p>
            </p:txBody>
          </p:sp>
        </mc:Fallback>
      </mc:AlternateContent>
      <p:sp>
        <p:nvSpPr>
          <p:cNvPr id="4" name="灯片编号占位符 3"/>
          <p:cNvSpPr>
            <a:spLocks noGrp="1"/>
          </p:cNvSpPr>
          <p:nvPr>
            <p:ph type="sldNum" sz="quarter" idx="5"/>
          </p:nvPr>
        </p:nvSpPr>
        <p:spPr/>
        <p:txBody>
          <a:bodyPr/>
          <a:lstStyle/>
          <a:p>
            <a:fld id="{2EC7EE51-7C8C-4EA0-8F32-4B0C5985B10A}" type="slidenum">
              <a:rPr lang="zh-CN" altLang="en-US" smtClean="0"/>
              <a:t>12</a:t>
            </a:fld>
            <a:endParaRPr lang="zh-CN" altLang="en-US"/>
          </a:p>
        </p:txBody>
      </p:sp>
    </p:spTree>
    <p:extLst>
      <p:ext uri="{BB962C8B-B14F-4D97-AF65-F5344CB8AC3E}">
        <p14:creationId xmlns:p14="http://schemas.microsoft.com/office/powerpoint/2010/main" val="19368485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EC7EE51-7C8C-4EA0-8F32-4B0C5985B10A}" type="slidenum">
              <a:rPr lang="zh-CN" altLang="en-US" smtClean="0"/>
              <a:t>13</a:t>
            </a:fld>
            <a:endParaRPr lang="zh-CN" altLang="en-US"/>
          </a:p>
        </p:txBody>
      </p:sp>
    </p:spTree>
    <p:extLst>
      <p:ext uri="{BB962C8B-B14F-4D97-AF65-F5344CB8AC3E}">
        <p14:creationId xmlns:p14="http://schemas.microsoft.com/office/powerpoint/2010/main" val="38362383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EC7EE51-7C8C-4EA0-8F32-4B0C5985B10A}" type="slidenum">
              <a:rPr lang="zh-CN" altLang="en-US" smtClean="0"/>
              <a:t>14</a:t>
            </a:fld>
            <a:endParaRPr lang="zh-CN" altLang="en-US"/>
          </a:p>
        </p:txBody>
      </p:sp>
    </p:spTree>
    <p:extLst>
      <p:ext uri="{BB962C8B-B14F-4D97-AF65-F5344CB8AC3E}">
        <p14:creationId xmlns:p14="http://schemas.microsoft.com/office/powerpoint/2010/main" val="37659135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EC7EE51-7C8C-4EA0-8F32-4B0C5985B10A}" type="slidenum">
              <a:rPr lang="zh-CN" altLang="en-US" smtClean="0"/>
              <a:t>15</a:t>
            </a:fld>
            <a:endParaRPr lang="zh-CN" altLang="en-US"/>
          </a:p>
        </p:txBody>
      </p:sp>
    </p:spTree>
    <p:extLst>
      <p:ext uri="{BB962C8B-B14F-4D97-AF65-F5344CB8AC3E}">
        <p14:creationId xmlns:p14="http://schemas.microsoft.com/office/powerpoint/2010/main" val="41932531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EC7EE51-7C8C-4EA0-8F32-4B0C5985B10A}" type="slidenum">
              <a:rPr lang="zh-CN" altLang="en-US" smtClean="0"/>
              <a:t>16</a:t>
            </a:fld>
            <a:endParaRPr lang="zh-CN" altLang="en-US"/>
          </a:p>
        </p:txBody>
      </p:sp>
    </p:spTree>
    <p:extLst>
      <p:ext uri="{BB962C8B-B14F-4D97-AF65-F5344CB8AC3E}">
        <p14:creationId xmlns:p14="http://schemas.microsoft.com/office/powerpoint/2010/main" val="12552984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EC7EE51-7C8C-4EA0-8F32-4B0C5985B10A}" type="slidenum">
              <a:rPr lang="zh-CN" altLang="en-US" smtClean="0"/>
              <a:t>17</a:t>
            </a:fld>
            <a:endParaRPr lang="zh-CN" altLang="en-US"/>
          </a:p>
        </p:txBody>
      </p:sp>
    </p:spTree>
    <p:extLst>
      <p:ext uri="{BB962C8B-B14F-4D97-AF65-F5344CB8AC3E}">
        <p14:creationId xmlns:p14="http://schemas.microsoft.com/office/powerpoint/2010/main" val="22592395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EC7EE51-7C8C-4EA0-8F32-4B0C5985B10A}" type="slidenum">
              <a:rPr lang="zh-CN" altLang="en-US" smtClean="0"/>
              <a:t>18</a:t>
            </a:fld>
            <a:endParaRPr lang="zh-CN" altLang="en-US"/>
          </a:p>
        </p:txBody>
      </p:sp>
    </p:spTree>
    <p:extLst>
      <p:ext uri="{BB962C8B-B14F-4D97-AF65-F5344CB8AC3E}">
        <p14:creationId xmlns:p14="http://schemas.microsoft.com/office/powerpoint/2010/main" val="31043890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EC7EE51-7C8C-4EA0-8F32-4B0C5985B10A}" type="slidenum">
              <a:rPr lang="zh-CN" altLang="en-US" smtClean="0"/>
              <a:t>19</a:t>
            </a:fld>
            <a:endParaRPr lang="zh-CN" altLang="en-US"/>
          </a:p>
        </p:txBody>
      </p:sp>
    </p:spTree>
    <p:extLst>
      <p:ext uri="{BB962C8B-B14F-4D97-AF65-F5344CB8AC3E}">
        <p14:creationId xmlns:p14="http://schemas.microsoft.com/office/powerpoint/2010/main" val="1385548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EC7EE51-7C8C-4EA0-8F32-4B0C5985B10A}" type="slidenum">
              <a:rPr lang="zh-CN" altLang="en-US" smtClean="0"/>
              <a:t>2</a:t>
            </a:fld>
            <a:endParaRPr lang="zh-CN" altLang="en-US"/>
          </a:p>
        </p:txBody>
      </p:sp>
    </p:spTree>
    <p:extLst>
      <p:ext uri="{BB962C8B-B14F-4D97-AF65-F5344CB8AC3E}">
        <p14:creationId xmlns:p14="http://schemas.microsoft.com/office/powerpoint/2010/main" val="21816784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EC7EE51-7C8C-4EA0-8F32-4B0C5985B10A}" type="slidenum">
              <a:rPr lang="zh-CN" altLang="en-US" smtClean="0"/>
              <a:t>20</a:t>
            </a:fld>
            <a:endParaRPr lang="zh-CN" altLang="en-US"/>
          </a:p>
        </p:txBody>
      </p:sp>
    </p:spTree>
    <p:extLst>
      <p:ext uri="{BB962C8B-B14F-4D97-AF65-F5344CB8AC3E}">
        <p14:creationId xmlns:p14="http://schemas.microsoft.com/office/powerpoint/2010/main" val="3881422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b="0"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3</a:t>
            </a:fld>
            <a:endParaRPr lang="zh-CN" altLang="en-US"/>
          </a:p>
        </p:txBody>
      </p:sp>
    </p:spTree>
    <p:extLst>
      <p:ext uri="{BB962C8B-B14F-4D97-AF65-F5344CB8AC3E}">
        <p14:creationId xmlns:p14="http://schemas.microsoft.com/office/powerpoint/2010/main" val="2816167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5"/>
          </p:nvPr>
        </p:nvSpPr>
        <p:spPr/>
        <p:txBody>
          <a:bodyPr/>
          <a:lstStyle/>
          <a:p>
            <a:fld id="{56717EC1-A5BC-2E4D-BD73-CE0F8AFAF0AA}" type="slidenum">
              <a:rPr lang="en-US" smtClean="0"/>
              <a:t>4</a:t>
            </a:fld>
            <a:endParaRPr lang="en-US"/>
          </a:p>
        </p:txBody>
      </p:sp>
    </p:spTree>
    <p:extLst>
      <p:ext uri="{BB962C8B-B14F-4D97-AF65-F5344CB8AC3E}">
        <p14:creationId xmlns:p14="http://schemas.microsoft.com/office/powerpoint/2010/main" val="19715321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EC7EE51-7C8C-4EA0-8F32-4B0C5985B10A}" type="slidenum">
              <a:rPr lang="zh-CN" altLang="en-US" smtClean="0"/>
              <a:t>5</a:t>
            </a:fld>
            <a:endParaRPr lang="zh-CN" altLang="en-US"/>
          </a:p>
        </p:txBody>
      </p:sp>
    </p:spTree>
    <p:extLst>
      <p:ext uri="{BB962C8B-B14F-4D97-AF65-F5344CB8AC3E}">
        <p14:creationId xmlns:p14="http://schemas.microsoft.com/office/powerpoint/2010/main" val="7243896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buFont typeface="Wingdings" panose="05000000000000000000" pitchFamily="2" charset="2"/>
              <a:buNone/>
            </a:pPr>
            <a:endParaRPr lang="zh-CN" altLang="en-US" sz="1200" dirty="0"/>
          </a:p>
        </p:txBody>
      </p:sp>
      <p:sp>
        <p:nvSpPr>
          <p:cNvPr id="4" name="灯片编号占位符 3"/>
          <p:cNvSpPr>
            <a:spLocks noGrp="1"/>
          </p:cNvSpPr>
          <p:nvPr>
            <p:ph type="sldNum" sz="quarter" idx="5"/>
          </p:nvPr>
        </p:nvSpPr>
        <p:spPr/>
        <p:txBody>
          <a:bodyPr/>
          <a:lstStyle/>
          <a:p>
            <a:fld id="{2EC7EE51-7C8C-4EA0-8F32-4B0C5985B10A}" type="slidenum">
              <a:rPr lang="zh-CN" altLang="en-US" smtClean="0"/>
              <a:t>6</a:t>
            </a:fld>
            <a:endParaRPr lang="zh-CN" altLang="en-US"/>
          </a:p>
        </p:txBody>
      </p:sp>
    </p:spTree>
    <p:extLst>
      <p:ext uri="{BB962C8B-B14F-4D97-AF65-F5344CB8AC3E}">
        <p14:creationId xmlns:p14="http://schemas.microsoft.com/office/powerpoint/2010/main" val="38775712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b="0" i="0" dirty="0">
              <a:solidFill>
                <a:srgbClr val="2A2B2E"/>
              </a:solidFill>
              <a:effectLst/>
              <a:latin typeface="PingFang SC"/>
            </a:endParaRPr>
          </a:p>
        </p:txBody>
      </p:sp>
      <p:sp>
        <p:nvSpPr>
          <p:cNvPr id="4" name="灯片编号占位符 3"/>
          <p:cNvSpPr>
            <a:spLocks noGrp="1"/>
          </p:cNvSpPr>
          <p:nvPr>
            <p:ph type="sldNum" sz="quarter" idx="5"/>
          </p:nvPr>
        </p:nvSpPr>
        <p:spPr/>
        <p:txBody>
          <a:bodyPr/>
          <a:lstStyle/>
          <a:p>
            <a:fld id="{2EC7EE51-7C8C-4EA0-8F32-4B0C5985B10A}" type="slidenum">
              <a:rPr lang="zh-CN" altLang="en-US" smtClean="0"/>
              <a:t>7</a:t>
            </a:fld>
            <a:endParaRPr lang="zh-CN" altLang="en-US"/>
          </a:p>
        </p:txBody>
      </p:sp>
    </p:spTree>
    <p:extLst>
      <p:ext uri="{BB962C8B-B14F-4D97-AF65-F5344CB8AC3E}">
        <p14:creationId xmlns:p14="http://schemas.microsoft.com/office/powerpoint/2010/main" val="24153454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buFont typeface="Arial" panose="020B0604020202020204" pitchFamily="34" charset="0"/>
              <a:buNone/>
            </a:pPr>
            <a:endParaRPr lang="zh-CN" altLang="en-US" dirty="0"/>
          </a:p>
        </p:txBody>
      </p:sp>
      <p:sp>
        <p:nvSpPr>
          <p:cNvPr id="4" name="灯片编号占位符 3"/>
          <p:cNvSpPr>
            <a:spLocks noGrp="1"/>
          </p:cNvSpPr>
          <p:nvPr>
            <p:ph type="sldNum" sz="quarter" idx="5"/>
          </p:nvPr>
        </p:nvSpPr>
        <p:spPr/>
        <p:txBody>
          <a:bodyPr/>
          <a:lstStyle/>
          <a:p>
            <a:fld id="{2EC7EE51-7C8C-4EA0-8F32-4B0C5985B10A}" type="slidenum">
              <a:rPr lang="zh-CN" altLang="en-US" smtClean="0"/>
              <a:t>8</a:t>
            </a:fld>
            <a:endParaRPr lang="zh-CN" altLang="en-US"/>
          </a:p>
        </p:txBody>
      </p:sp>
    </p:spTree>
    <p:extLst>
      <p:ext uri="{BB962C8B-B14F-4D97-AF65-F5344CB8AC3E}">
        <p14:creationId xmlns:p14="http://schemas.microsoft.com/office/powerpoint/2010/main" val="4746463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ECC6299C-D482-48BC-A9F4-BBD3DBCF54CB}" type="slidenum">
              <a:rPr lang="zh-CN" altLang="en-US" smtClean="0"/>
              <a:t>9</a:t>
            </a:fld>
            <a:endParaRPr lang="zh-CN" altLang="en-US"/>
          </a:p>
        </p:txBody>
      </p:sp>
    </p:spTree>
    <p:extLst>
      <p:ext uri="{BB962C8B-B14F-4D97-AF65-F5344CB8AC3E}">
        <p14:creationId xmlns:p14="http://schemas.microsoft.com/office/powerpoint/2010/main" val="31466756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8B830D51-A9A1-21F1-45D1-AB8B649F07E0}"/>
              </a:ext>
            </a:extLst>
          </p:cNvPr>
          <p:cNvGrpSpPr/>
          <p:nvPr userDrawn="1"/>
        </p:nvGrpSpPr>
        <p:grpSpPr>
          <a:xfrm>
            <a:off x="1" y="821645"/>
            <a:ext cx="12192000" cy="87076"/>
            <a:chOff x="0" y="821645"/>
            <a:chExt cx="9191194" cy="135018"/>
          </a:xfrm>
        </p:grpSpPr>
        <p:grpSp>
          <p:nvGrpSpPr>
            <p:cNvPr id="8" name="组合 7">
              <a:extLst>
                <a:ext uri="{FF2B5EF4-FFF2-40B4-BE49-F238E27FC236}">
                  <a16:creationId xmlns:a16="http://schemas.microsoft.com/office/drawing/2014/main" id="{AAC34C54-6718-3337-23D0-C62BD2E9B7BC}"/>
                </a:ext>
              </a:extLst>
            </p:cNvPr>
            <p:cNvGrpSpPr/>
            <p:nvPr/>
          </p:nvGrpSpPr>
          <p:grpSpPr>
            <a:xfrm>
              <a:off x="0" y="836712"/>
              <a:ext cx="9191194" cy="110437"/>
              <a:chOff x="0" y="836712"/>
              <a:chExt cx="9191194" cy="110437"/>
            </a:xfrm>
          </p:grpSpPr>
          <p:sp>
            <p:nvSpPr>
              <p:cNvPr id="10" name="矩形 9">
                <a:extLst>
                  <a:ext uri="{FF2B5EF4-FFF2-40B4-BE49-F238E27FC236}">
                    <a16:creationId xmlns:a16="http://schemas.microsoft.com/office/drawing/2014/main" id="{6145E61B-2066-E8DA-48CC-F13A67F634FE}"/>
                  </a:ext>
                </a:extLst>
              </p:cNvPr>
              <p:cNvSpPr/>
              <p:nvPr/>
            </p:nvSpPr>
            <p:spPr>
              <a:xfrm>
                <a:off x="922847" y="836712"/>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a:extLst>
                  <a:ext uri="{FF2B5EF4-FFF2-40B4-BE49-F238E27FC236}">
                    <a16:creationId xmlns:a16="http://schemas.microsoft.com/office/drawing/2014/main" id="{FB677B1D-03DD-C1E6-153D-2D8404E75656}"/>
                  </a:ext>
                </a:extLst>
              </p:cNvPr>
              <p:cNvSpPr/>
              <p:nvPr/>
            </p:nvSpPr>
            <p:spPr>
              <a:xfrm>
                <a:off x="0" y="836713"/>
                <a:ext cx="975360"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cxnSp>
          <p:nvCxnSpPr>
            <p:cNvPr id="9" name="直接连接符 8">
              <a:extLst>
                <a:ext uri="{FF2B5EF4-FFF2-40B4-BE49-F238E27FC236}">
                  <a16:creationId xmlns:a16="http://schemas.microsoft.com/office/drawing/2014/main" id="{62975B18-33D9-E959-30EA-7028B0ECC3F5}"/>
                </a:ext>
              </a:extLst>
            </p:cNvPr>
            <p:cNvCxnSpPr/>
            <p:nvPr/>
          </p:nvCxnSpPr>
          <p:spPr>
            <a:xfrm flipV="1">
              <a:off x="975360" y="821645"/>
              <a:ext cx="0" cy="13501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2" name="图片 11">
            <a:extLst>
              <a:ext uri="{FF2B5EF4-FFF2-40B4-BE49-F238E27FC236}">
                <a16:creationId xmlns:a16="http://schemas.microsoft.com/office/drawing/2014/main" id="{85DB59F8-AFA3-1F9E-7C5C-D06E5BC8984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9786" y="108726"/>
            <a:ext cx="1272156" cy="633385"/>
          </a:xfrm>
          <a:prstGeom prst="rect">
            <a:avLst/>
          </a:prstGeom>
        </p:spPr>
      </p:pic>
      <p:sp>
        <p:nvSpPr>
          <p:cNvPr id="13" name="标题 4">
            <a:extLst>
              <a:ext uri="{FF2B5EF4-FFF2-40B4-BE49-F238E27FC236}">
                <a16:creationId xmlns:a16="http://schemas.microsoft.com/office/drawing/2014/main" id="{6A8D24F0-16DE-9C3A-70E9-82447151F90E}"/>
              </a:ext>
            </a:extLst>
          </p:cNvPr>
          <p:cNvSpPr>
            <a:spLocks noGrp="1"/>
          </p:cNvSpPr>
          <p:nvPr>
            <p:ph type="title" hasCustomPrompt="1"/>
          </p:nvPr>
        </p:nvSpPr>
        <p:spPr>
          <a:xfrm>
            <a:off x="1558637" y="105353"/>
            <a:ext cx="10515600"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
        <p:nvSpPr>
          <p:cNvPr id="6" name="灯片编号占位符 5">
            <a:extLst>
              <a:ext uri="{FF2B5EF4-FFF2-40B4-BE49-F238E27FC236}">
                <a16:creationId xmlns:a16="http://schemas.microsoft.com/office/drawing/2014/main" id="{A123AAE5-DAA1-2824-CF51-C4F40646D56B}"/>
              </a:ext>
            </a:extLst>
          </p:cNvPr>
          <p:cNvSpPr>
            <a:spLocks noGrp="1"/>
          </p:cNvSpPr>
          <p:nvPr>
            <p:ph type="sldNum" sz="quarter" idx="12"/>
          </p:nvPr>
        </p:nvSpPr>
        <p:spPr>
          <a:xfrm>
            <a:off x="11556104" y="6538063"/>
            <a:ext cx="620656" cy="319937"/>
          </a:xfrm>
          <a:prstGeom prst="rect">
            <a:avLst/>
          </a:prstGeom>
        </p:spPr>
        <p:txBody>
          <a:bodyPr/>
          <a:lstStyle>
            <a:lvl1pPr algn="r">
              <a:defRPr b="1"/>
            </a:lvl1pPr>
          </a:lstStyle>
          <a:p>
            <a:fld id="{DFE9EC04-9C3E-4276-9F57-4769235FE48B}" type="slidenum">
              <a:rPr lang="zh-CN" altLang="en-US" smtClean="0"/>
              <a:pPr/>
              <a:t>‹#›</a:t>
            </a:fld>
            <a:endParaRPr lang="zh-CN" altLang="en-US" dirty="0"/>
          </a:p>
        </p:txBody>
      </p:sp>
    </p:spTree>
    <p:extLst>
      <p:ext uri="{BB962C8B-B14F-4D97-AF65-F5344CB8AC3E}">
        <p14:creationId xmlns:p14="http://schemas.microsoft.com/office/powerpoint/2010/main" val="1946502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FFC9B80-728A-36A3-D392-372402608543}"/>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4262CB0-09BD-F039-CE9B-6E0CDB2F32F5}"/>
              </a:ext>
            </a:extLst>
          </p:cNvPr>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CE43F26-938F-8657-B0E3-B99A32BD7F09}"/>
              </a:ext>
            </a:extLst>
          </p:cNvPr>
          <p:cNvSpPr>
            <a:spLocks noGrp="1"/>
          </p:cNvSpPr>
          <p:nvPr>
            <p:ph type="dt" sz="half" idx="10"/>
          </p:nvPr>
        </p:nvSpPr>
        <p:spPr>
          <a:xfrm>
            <a:off x="838200" y="6356350"/>
            <a:ext cx="2743200" cy="365125"/>
          </a:xfrm>
          <a:prstGeom prst="rect">
            <a:avLst/>
          </a:prstGeom>
        </p:spPr>
        <p:txBody>
          <a:bodyPr/>
          <a:lstStyle/>
          <a:p>
            <a:fld id="{B654C1D9-A780-4C92-87F9-AC92022E31F9}" type="datetimeFigureOut">
              <a:rPr lang="zh-CN" altLang="en-US" smtClean="0"/>
              <a:t>2024/9/4</a:t>
            </a:fld>
            <a:endParaRPr lang="zh-CN" altLang="en-US"/>
          </a:p>
        </p:txBody>
      </p:sp>
      <p:sp>
        <p:nvSpPr>
          <p:cNvPr id="5" name="页脚占位符 4">
            <a:extLst>
              <a:ext uri="{FF2B5EF4-FFF2-40B4-BE49-F238E27FC236}">
                <a16:creationId xmlns:a16="http://schemas.microsoft.com/office/drawing/2014/main" id="{357CC78C-F4B3-2865-6FED-1EE489752491}"/>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0DD74754-8C5B-2AAD-923D-A7F41A6D6DEB}"/>
              </a:ext>
            </a:extLst>
          </p:cNvPr>
          <p:cNvSpPr>
            <a:spLocks noGrp="1"/>
          </p:cNvSpPr>
          <p:nvPr>
            <p:ph type="sldNum" sz="quarter" idx="12"/>
          </p:nvPr>
        </p:nvSpPr>
        <p:spPr>
          <a:xfrm>
            <a:off x="8610600" y="6356350"/>
            <a:ext cx="2743200" cy="365125"/>
          </a:xfrm>
          <a:prstGeom prst="rect">
            <a:avLst/>
          </a:prstGeom>
        </p:spPr>
        <p:txBody>
          <a:bodyPr/>
          <a:lstStyle/>
          <a:p>
            <a:fld id="{DFE9EC04-9C3E-4276-9F57-4769235FE48B}" type="slidenum">
              <a:rPr lang="zh-CN" altLang="en-US" smtClean="0"/>
              <a:t>‹#›</a:t>
            </a:fld>
            <a:endParaRPr lang="zh-CN" altLang="en-US"/>
          </a:p>
        </p:txBody>
      </p:sp>
    </p:spTree>
    <p:extLst>
      <p:ext uri="{BB962C8B-B14F-4D97-AF65-F5344CB8AC3E}">
        <p14:creationId xmlns:p14="http://schemas.microsoft.com/office/powerpoint/2010/main" val="1793504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93F5AD3F-6E0B-D738-A19B-29FAF57B3A69}"/>
              </a:ext>
            </a:extLst>
          </p:cNvPr>
          <p:cNvSpPr>
            <a:spLocks noGrp="1"/>
          </p:cNvSpPr>
          <p:nvPr>
            <p:ph type="dt" sz="half" idx="10"/>
          </p:nvPr>
        </p:nvSpPr>
        <p:spPr>
          <a:xfrm>
            <a:off x="838200" y="6356350"/>
            <a:ext cx="2743200" cy="365125"/>
          </a:xfrm>
          <a:prstGeom prst="rect">
            <a:avLst/>
          </a:prstGeom>
        </p:spPr>
        <p:txBody>
          <a:bodyPr/>
          <a:lstStyle/>
          <a:p>
            <a:fld id="{B654C1D9-A780-4C92-87F9-AC92022E31F9}" type="datetimeFigureOut">
              <a:rPr lang="zh-CN" altLang="en-US" smtClean="0"/>
              <a:t>2024/9/4</a:t>
            </a:fld>
            <a:endParaRPr lang="zh-CN" altLang="en-US"/>
          </a:p>
        </p:txBody>
      </p:sp>
      <p:sp>
        <p:nvSpPr>
          <p:cNvPr id="3" name="页脚占位符 2">
            <a:extLst>
              <a:ext uri="{FF2B5EF4-FFF2-40B4-BE49-F238E27FC236}">
                <a16:creationId xmlns:a16="http://schemas.microsoft.com/office/drawing/2014/main" id="{2D9BD78C-03E5-0839-CF3F-86C286335D24}"/>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a16="http://schemas.microsoft.com/office/drawing/2014/main" id="{6E9E261A-8639-95F6-D24A-3053DEA9EBAA}"/>
              </a:ext>
            </a:extLst>
          </p:cNvPr>
          <p:cNvSpPr>
            <a:spLocks noGrp="1"/>
          </p:cNvSpPr>
          <p:nvPr>
            <p:ph type="sldNum" sz="quarter" idx="12"/>
          </p:nvPr>
        </p:nvSpPr>
        <p:spPr>
          <a:xfrm>
            <a:off x="8610600" y="6356350"/>
            <a:ext cx="2743200" cy="365125"/>
          </a:xfrm>
          <a:prstGeom prst="rect">
            <a:avLst/>
          </a:prstGeom>
        </p:spPr>
        <p:txBody>
          <a:bodyPr/>
          <a:lstStyle/>
          <a:p>
            <a:fld id="{DFE9EC04-9C3E-4276-9F57-4769235FE48B}" type="slidenum">
              <a:rPr lang="zh-CN" altLang="en-US" smtClean="0"/>
              <a:t>‹#›</a:t>
            </a:fld>
            <a:endParaRPr lang="zh-CN" altLang="en-US"/>
          </a:p>
        </p:txBody>
      </p:sp>
    </p:spTree>
    <p:extLst>
      <p:ext uri="{BB962C8B-B14F-4D97-AF65-F5344CB8AC3E}">
        <p14:creationId xmlns:p14="http://schemas.microsoft.com/office/powerpoint/2010/main" val="3444786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两栏内容">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59594" y="1240525"/>
            <a:ext cx="4985143" cy="5120640"/>
          </a:xfrm>
        </p:spPr>
        <p:txBody>
          <a:bodyPr anchor="t"/>
          <a:lstStyle>
            <a:lvl1pPr marL="182880" indent="-182880">
              <a:buClrTx/>
              <a:buFont typeface="Wingdings" panose="05000000000000000000" pitchFamily="2" charset="2"/>
              <a:buChar char="l"/>
              <a:defRPr sz="3200">
                <a:solidFill>
                  <a:schemeClr val="tx1"/>
                </a:solidFill>
              </a:defRPr>
            </a:lvl1pPr>
            <a:lvl2pPr marL="685800" indent="-182880">
              <a:buClrTx/>
              <a:buFont typeface="Wingdings" panose="05000000000000000000" pitchFamily="2" charset="2"/>
              <a:buChar char="n"/>
              <a:defRPr sz="2400">
                <a:solidFill>
                  <a:schemeClr val="tx1"/>
                </a:solidFill>
              </a:defRPr>
            </a:lvl2pPr>
            <a:lvl3pPr marL="1143000" indent="-182880">
              <a:buClrTx/>
              <a:buFont typeface="Wingdings" panose="05000000000000000000" pitchFamily="2" charset="2"/>
              <a:buChar char="u"/>
              <a:defRPr sz="2000">
                <a:solidFill>
                  <a:schemeClr val="tx1"/>
                </a:solidFill>
              </a:defRPr>
            </a:lvl3pPr>
            <a:lvl4pPr marL="1600200" indent="-182880">
              <a:buClrTx/>
              <a:buFont typeface="Wingdings" panose="05000000000000000000" pitchFamily="2" charset="2"/>
              <a:buChar char="Ø"/>
              <a:defRPr sz="1800">
                <a:solidFill>
                  <a:schemeClr val="tx1"/>
                </a:solidFill>
              </a:defRPr>
            </a:lvl4pPr>
            <a:lvl5pPr marL="2057400" indent="-182880">
              <a:buClrTx/>
              <a:buFont typeface="Wingdings" panose="05000000000000000000" pitchFamily="2" charset="2"/>
              <a:buChar char="ü"/>
              <a:defRPr sz="1800">
                <a:solidFill>
                  <a:schemeClr val="tx1"/>
                </a:solidFill>
              </a:defRPr>
            </a:lvl5pPr>
            <a:lvl6pPr>
              <a:defRPr sz="1300"/>
            </a:lvl6pPr>
            <a:lvl7pPr>
              <a:defRPr sz="1300"/>
            </a:lvl7pPr>
            <a:lvl8pPr>
              <a:defRPr sz="1300"/>
            </a:lvl8pPr>
            <a:lvl9pPr>
              <a:defRPr sz="13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507879" y="1240525"/>
            <a:ext cx="5025040" cy="5120640"/>
          </a:xfrm>
        </p:spPr>
        <p:txBody>
          <a:bodyPr vert="horz" lIns="91440" tIns="45720" rIns="91440" bIns="45720" rtlCol="0" anchor="t">
            <a:normAutofit/>
          </a:bodyPr>
          <a:lstStyle>
            <a:lvl1pPr>
              <a:defRPr lang="zh-CN" altLang="en-US" sz="3200" smtClean="0"/>
            </a:lvl1pPr>
            <a:lvl2pPr>
              <a:defRPr lang="zh-CN" altLang="en-US" smtClean="0"/>
            </a:lvl2pPr>
            <a:lvl3pPr>
              <a:defRPr lang="zh-CN" altLang="en-US" sz="2000" smtClean="0"/>
            </a:lvl3pPr>
            <a:lvl4pPr>
              <a:defRPr lang="zh-CN" altLang="en-US" smtClean="0"/>
            </a:lvl4pPr>
            <a:lvl5pPr>
              <a:defRPr lang="en-US" dirty="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标题 4"/>
          <p:cNvSpPr>
            <a:spLocks noGrp="1"/>
          </p:cNvSpPr>
          <p:nvPr>
            <p:ph type="title" hasCustomPrompt="1"/>
          </p:nvPr>
        </p:nvSpPr>
        <p:spPr>
          <a:xfrm>
            <a:off x="1558637" y="105353"/>
            <a:ext cx="10515600" cy="663575"/>
          </a:xfrm>
          <a:prstGeom prst="rect">
            <a:avLst/>
          </a:prstGeom>
        </p:spPr>
        <p:txBody>
          <a:bodyPr anchor="ctr"/>
          <a:lstStyle>
            <a:lvl1pPr>
              <a:defRPr sz="4000" b="1" baseline="0">
                <a:solidFill>
                  <a:srgbClr val="C00000"/>
                </a:solidFill>
              </a:defRPr>
            </a:lvl1pPr>
          </a:lstStyle>
          <a:p>
            <a:r>
              <a:rPr lang="en-US" altLang="zh-CN" dirty="0"/>
              <a:t>Click here to add text</a:t>
            </a:r>
            <a:endParaRPr lang="zh-CN" altLang="en-US" dirty="0"/>
          </a:p>
        </p:txBody>
      </p:sp>
    </p:spTree>
    <p:extLst>
      <p:ext uri="{BB962C8B-B14F-4D97-AF65-F5344CB8AC3E}">
        <p14:creationId xmlns:p14="http://schemas.microsoft.com/office/powerpoint/2010/main" val="26316315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488543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82" r:id="rId3"/>
    <p:sldLayoutId id="2147483683"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7.png"/><Relationship Id="rId7"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47.png"/></Relationships>
</file>

<file path=ppt/slides/_rels/slide1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a16="http://schemas.microsoft.com/office/drawing/2014/main" id="{B8700D7E-FAD5-DF10-E6D7-D1B556DF1C59}"/>
              </a:ext>
            </a:extLst>
          </p:cNvPr>
          <p:cNvGrpSpPr/>
          <p:nvPr/>
        </p:nvGrpSpPr>
        <p:grpSpPr>
          <a:xfrm>
            <a:off x="0" y="6443008"/>
            <a:ext cx="12192001" cy="400110"/>
            <a:chOff x="1" y="6341258"/>
            <a:chExt cx="12192001" cy="400110"/>
          </a:xfrm>
        </p:grpSpPr>
        <p:grpSp>
          <p:nvGrpSpPr>
            <p:cNvPr id="9" name="组合 8">
              <a:extLst>
                <a:ext uri="{FF2B5EF4-FFF2-40B4-BE49-F238E27FC236}">
                  <a16:creationId xmlns:a16="http://schemas.microsoft.com/office/drawing/2014/main" id="{8C8F7070-E5C4-1DC2-09A8-AC410668745D}"/>
                </a:ext>
              </a:extLst>
            </p:cNvPr>
            <p:cNvGrpSpPr/>
            <p:nvPr/>
          </p:nvGrpSpPr>
          <p:grpSpPr>
            <a:xfrm>
              <a:off x="7032104" y="6341258"/>
              <a:ext cx="5159898" cy="400110"/>
              <a:chOff x="3891916" y="6461760"/>
              <a:chExt cx="5252086" cy="515112"/>
            </a:xfrm>
          </p:grpSpPr>
          <p:sp>
            <p:nvSpPr>
              <p:cNvPr id="11" name="文本框 10">
                <a:extLst>
                  <a:ext uri="{FF2B5EF4-FFF2-40B4-BE49-F238E27FC236}">
                    <a16:creationId xmlns:a16="http://schemas.microsoft.com/office/drawing/2014/main" id="{9D2296FA-53D4-A9FF-58FA-93BC625951F6}"/>
                  </a:ext>
                </a:extLst>
              </p:cNvPr>
              <p:cNvSpPr txBox="1"/>
              <p:nvPr/>
            </p:nvSpPr>
            <p:spPr>
              <a:xfrm>
                <a:off x="3891916" y="6461760"/>
                <a:ext cx="5252086" cy="515112"/>
              </a:xfrm>
              <a:prstGeom prst="rect">
                <a:avLst/>
              </a:prstGeom>
              <a:solidFill>
                <a:srgbClr val="000099"/>
              </a:solidFill>
              <a:ln>
                <a:noFill/>
              </a:ln>
            </p:spPr>
            <p:txBody>
              <a:bodyPr wrap="square" rtlCol="0">
                <a:spAutoFit/>
              </a:bodyPr>
              <a:lstStyle/>
              <a:p>
                <a:pPr algn="r"/>
                <a:endParaRPr lang="zh-CN" altLang="en-US" sz="2000" dirty="0">
                  <a:solidFill>
                    <a:schemeClr val="bg1"/>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2" name="直角三角形 11">
                <a:extLst>
                  <a:ext uri="{FF2B5EF4-FFF2-40B4-BE49-F238E27FC236}">
                    <a16:creationId xmlns:a16="http://schemas.microsoft.com/office/drawing/2014/main" id="{672423D4-3D38-F483-BBFA-3F8EFAD891E8}"/>
                  </a:ext>
                </a:extLst>
              </p:cNvPr>
              <p:cNvSpPr/>
              <p:nvPr/>
            </p:nvSpPr>
            <p:spPr>
              <a:xfrm flipV="1">
                <a:off x="3892140" y="6461761"/>
                <a:ext cx="655405" cy="339736"/>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cxnSp>
          <p:nvCxnSpPr>
            <p:cNvPr id="13" name="直接连接符 12">
              <a:extLst>
                <a:ext uri="{FF2B5EF4-FFF2-40B4-BE49-F238E27FC236}">
                  <a16:creationId xmlns:a16="http://schemas.microsoft.com/office/drawing/2014/main" id="{54DB7094-869E-FEFE-CAF0-9EC864625A7C}"/>
                </a:ext>
              </a:extLst>
            </p:cNvPr>
            <p:cNvCxnSpPr/>
            <p:nvPr/>
          </p:nvCxnSpPr>
          <p:spPr>
            <a:xfrm>
              <a:off x="1" y="6721454"/>
              <a:ext cx="7373721" cy="0"/>
            </a:xfrm>
            <a:prstGeom prst="line">
              <a:avLst/>
            </a:prstGeom>
            <a:ln w="19050">
              <a:solidFill>
                <a:srgbClr val="000099"/>
              </a:solidFill>
            </a:ln>
          </p:spPr>
          <p:style>
            <a:lnRef idx="1">
              <a:schemeClr val="accent1"/>
            </a:lnRef>
            <a:fillRef idx="0">
              <a:schemeClr val="accent1"/>
            </a:fillRef>
            <a:effectRef idx="0">
              <a:schemeClr val="accent1"/>
            </a:effectRef>
            <a:fontRef idx="minor">
              <a:schemeClr val="tx1"/>
            </a:fontRef>
          </p:style>
        </p:cxnSp>
      </p:grpSp>
      <p:sp>
        <p:nvSpPr>
          <p:cNvPr id="3" name="文本框 2"/>
          <p:cNvSpPr txBox="1"/>
          <p:nvPr/>
        </p:nvSpPr>
        <p:spPr>
          <a:xfrm>
            <a:off x="1081776" y="1505251"/>
            <a:ext cx="10263840" cy="2354491"/>
          </a:xfrm>
          <a:prstGeom prst="rect">
            <a:avLst/>
          </a:prstGeom>
          <a:noFill/>
        </p:spPr>
        <p:txBody>
          <a:bodyPr wrap="square" rtlCol="0">
            <a:spAutoFit/>
          </a:bodyPr>
          <a:lstStyle/>
          <a:p>
            <a:pPr algn="ctr"/>
            <a:r>
              <a:rPr lang="en-US" altLang="zh-CN" sz="4900" b="1" spc="-60" dirty="0">
                <a:solidFill>
                  <a:srgbClr val="A40000"/>
                </a:solidFill>
                <a:latin typeface="Times New Roman" panose="02020603050405020304" pitchFamily="18" charset="0"/>
                <a:ea typeface="+mj-ea"/>
                <a:cs typeface="Times New Roman" panose="02020603050405020304" pitchFamily="18" charset="0"/>
              </a:rPr>
              <a:t>Strong-Strong Beam-Beam Simulations with Lattices of Circular </a:t>
            </a:r>
            <a:r>
              <a:rPr lang="en-US" altLang="zh-CN" sz="4900" b="1" spc="-60" dirty="0" err="1">
                <a:solidFill>
                  <a:srgbClr val="A40000"/>
                </a:solidFill>
                <a:latin typeface="Times New Roman" panose="02020603050405020304" pitchFamily="18" charset="0"/>
                <a:ea typeface="+mj-ea"/>
                <a:cs typeface="Times New Roman" panose="02020603050405020304" pitchFamily="18" charset="0"/>
              </a:rPr>
              <a:t>e+e</a:t>
            </a:r>
            <a:r>
              <a:rPr lang="en-US" altLang="zh-CN" sz="4900" b="1" spc="-60" dirty="0">
                <a:solidFill>
                  <a:srgbClr val="A40000"/>
                </a:solidFill>
                <a:latin typeface="Times New Roman" panose="02020603050405020304" pitchFamily="18" charset="0"/>
                <a:ea typeface="+mj-ea"/>
                <a:cs typeface="Times New Roman" panose="02020603050405020304" pitchFamily="18" charset="0"/>
              </a:rPr>
              <a:t>- Colliders</a:t>
            </a:r>
            <a:endParaRPr lang="zh-CN" altLang="en-US" sz="4900" b="1" spc="-60" dirty="0">
              <a:solidFill>
                <a:srgbClr val="A40000"/>
              </a:solidFill>
              <a:latin typeface="Times New Roman" panose="02020603050405020304" pitchFamily="18" charset="0"/>
              <a:ea typeface="+mj-ea"/>
              <a:cs typeface="Times New Roman" panose="02020603050405020304" pitchFamily="18" charset="0"/>
            </a:endParaRPr>
          </a:p>
        </p:txBody>
      </p:sp>
      <p:sp>
        <p:nvSpPr>
          <p:cNvPr id="4" name="文本框 3"/>
          <p:cNvSpPr txBox="1"/>
          <p:nvPr/>
        </p:nvSpPr>
        <p:spPr>
          <a:xfrm>
            <a:off x="4479866" y="4123613"/>
            <a:ext cx="3232267" cy="830997"/>
          </a:xfrm>
          <a:prstGeom prst="rect">
            <a:avLst/>
          </a:prstGeom>
          <a:noFill/>
        </p:spPr>
        <p:txBody>
          <a:bodyPr wrap="square" rtlCol="0">
            <a:spAutoFit/>
          </a:bodyPr>
          <a:lstStyle/>
          <a:p>
            <a:pPr algn="ctr"/>
            <a:r>
              <a:rPr lang="en-US" altLang="zh-CN" sz="2400" b="1" dirty="0">
                <a:solidFill>
                  <a:srgbClr val="002060"/>
                </a:solidFill>
                <a:latin typeface="微软雅黑" panose="020B0503020204020204" pitchFamily="34" charset="-122"/>
                <a:ea typeface="微软雅黑" panose="020B0503020204020204" pitchFamily="34" charset="-122"/>
              </a:rPr>
              <a:t>Zhiyuan Li</a:t>
            </a:r>
          </a:p>
          <a:p>
            <a:pPr algn="ctr"/>
            <a:r>
              <a:rPr lang="en-US" altLang="zh-CN" sz="2400" b="1" dirty="0">
                <a:solidFill>
                  <a:srgbClr val="002060"/>
                </a:solidFill>
                <a:latin typeface="微软雅黑" panose="020B0503020204020204" pitchFamily="34" charset="-122"/>
                <a:ea typeface="微软雅黑" panose="020B0503020204020204" pitchFamily="34" charset="-122"/>
              </a:rPr>
              <a:t>IHEP, CHINA</a:t>
            </a:r>
          </a:p>
        </p:txBody>
      </p:sp>
      <p:sp>
        <p:nvSpPr>
          <p:cNvPr id="5" name="文本占位符 8">
            <a:extLst>
              <a:ext uri="{FF2B5EF4-FFF2-40B4-BE49-F238E27FC236}">
                <a16:creationId xmlns:a16="http://schemas.microsoft.com/office/drawing/2014/main" id="{53239AE6-4045-B8F0-7B24-C9997398C07B}"/>
              </a:ext>
            </a:extLst>
          </p:cNvPr>
          <p:cNvSpPr txBox="1">
            <a:spLocks/>
          </p:cNvSpPr>
          <p:nvPr/>
        </p:nvSpPr>
        <p:spPr>
          <a:xfrm>
            <a:off x="4724400" y="5989581"/>
            <a:ext cx="2743200" cy="464874"/>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zh-CN" altLang="en-US" sz="2000" dirty="0">
              <a:solidFill>
                <a:srgbClr val="174994"/>
              </a:solidFill>
              <a:latin typeface="微软雅黑" panose="020B0503020204020204" pitchFamily="34" charset="-122"/>
              <a:ea typeface="微软雅黑" panose="020B0503020204020204" pitchFamily="34" charset="-122"/>
            </a:endParaRPr>
          </a:p>
        </p:txBody>
      </p:sp>
      <p:sp>
        <p:nvSpPr>
          <p:cNvPr id="17" name="灯片编号占位符 16">
            <a:extLst>
              <a:ext uri="{FF2B5EF4-FFF2-40B4-BE49-F238E27FC236}">
                <a16:creationId xmlns:a16="http://schemas.microsoft.com/office/drawing/2014/main" id="{7C719642-FAA0-0AF0-6F34-35A45C3E323D}"/>
              </a:ext>
            </a:extLst>
          </p:cNvPr>
          <p:cNvSpPr>
            <a:spLocks noGrp="1"/>
          </p:cNvSpPr>
          <p:nvPr>
            <p:ph type="sldNum" sz="quarter" idx="12"/>
          </p:nvPr>
        </p:nvSpPr>
        <p:spPr>
          <a:xfrm>
            <a:off x="11263515" y="6446708"/>
            <a:ext cx="865873" cy="365125"/>
          </a:xfrm>
        </p:spPr>
        <p:txBody>
          <a:bodyPr/>
          <a:lstStyle/>
          <a:p>
            <a:fld id="{82AFAE34-0E12-43F9-AC88-6762ACCCCED0}" type="slidenum">
              <a:rPr lang="zh-CN" altLang="en-US" smtClean="0"/>
              <a:t>1</a:t>
            </a:fld>
            <a:endParaRPr lang="zh-CN" altLang="en-US" dirty="0"/>
          </a:p>
        </p:txBody>
      </p:sp>
      <p:pic>
        <p:nvPicPr>
          <p:cNvPr id="1026" name="Picture 2" descr="ICFA mini workshop: Beam-Beam Effects in Circular Colliders BB24">
            <a:extLst>
              <a:ext uri="{FF2B5EF4-FFF2-40B4-BE49-F238E27FC236}">
                <a16:creationId xmlns:a16="http://schemas.microsoft.com/office/drawing/2014/main" id="{7581D5FD-884C-E624-5E8E-C2AE441387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17130" y="14882"/>
            <a:ext cx="1712258" cy="113877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高能所组织开展2019年度国家自然科学基金项目申请与结题系列活动--中科院高能所">
            <a:extLst>
              <a:ext uri="{FF2B5EF4-FFF2-40B4-BE49-F238E27FC236}">
                <a16:creationId xmlns:a16="http://schemas.microsoft.com/office/drawing/2014/main" id="{2BAA93DE-BFFF-4720-B653-12E92BCAAA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920412" cy="1109711"/>
          </a:xfrm>
          <a:prstGeom prst="rect">
            <a:avLst/>
          </a:prstGeom>
          <a:noFill/>
          <a:extLst>
            <a:ext uri="{909E8E84-426E-40DD-AFC4-6F175D3DCCD1}">
              <a14:hiddenFill xmlns:a14="http://schemas.microsoft.com/office/drawing/2010/main">
                <a:solidFill>
                  <a:srgbClr val="FFFFFF"/>
                </a:solidFill>
              </a14:hiddenFill>
            </a:ext>
          </a:extLst>
        </p:spPr>
      </p:pic>
      <p:grpSp>
        <p:nvGrpSpPr>
          <p:cNvPr id="21" name="组合 20">
            <a:extLst>
              <a:ext uri="{FF2B5EF4-FFF2-40B4-BE49-F238E27FC236}">
                <a16:creationId xmlns:a16="http://schemas.microsoft.com/office/drawing/2014/main" id="{71B2368C-7A12-85C2-5580-21E21F439F15}"/>
              </a:ext>
            </a:extLst>
          </p:cNvPr>
          <p:cNvGrpSpPr/>
          <p:nvPr/>
        </p:nvGrpSpPr>
        <p:grpSpPr>
          <a:xfrm>
            <a:off x="0" y="1102039"/>
            <a:ext cx="12192000" cy="110846"/>
            <a:chOff x="0" y="846225"/>
            <a:chExt cx="9144000" cy="110846"/>
          </a:xfrm>
        </p:grpSpPr>
        <p:grpSp>
          <p:nvGrpSpPr>
            <p:cNvPr id="22" name="组合 21">
              <a:extLst>
                <a:ext uri="{FF2B5EF4-FFF2-40B4-BE49-F238E27FC236}">
                  <a16:creationId xmlns:a16="http://schemas.microsoft.com/office/drawing/2014/main" id="{3FC26692-CD65-524C-B2B1-005C4A2DFF3E}"/>
                </a:ext>
              </a:extLst>
            </p:cNvPr>
            <p:cNvGrpSpPr/>
            <p:nvPr/>
          </p:nvGrpSpPr>
          <p:grpSpPr>
            <a:xfrm>
              <a:off x="0" y="846226"/>
              <a:ext cx="9144000" cy="110845"/>
              <a:chOff x="0" y="846226"/>
              <a:chExt cx="9144000" cy="110845"/>
            </a:xfrm>
          </p:grpSpPr>
          <p:sp>
            <p:nvSpPr>
              <p:cNvPr id="24" name="矩形 23">
                <a:extLst>
                  <a:ext uri="{FF2B5EF4-FFF2-40B4-BE49-F238E27FC236}">
                    <a16:creationId xmlns:a16="http://schemas.microsoft.com/office/drawing/2014/main" id="{1F0AF5B2-4225-1244-A763-29D9A1B9D001}"/>
                  </a:ext>
                </a:extLst>
              </p:cNvPr>
              <p:cNvSpPr/>
              <p:nvPr/>
            </p:nvSpPr>
            <p:spPr>
              <a:xfrm>
                <a:off x="875653" y="846227"/>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5" name="矩形 24">
                <a:extLst>
                  <a:ext uri="{FF2B5EF4-FFF2-40B4-BE49-F238E27FC236}">
                    <a16:creationId xmlns:a16="http://schemas.microsoft.com/office/drawing/2014/main" id="{B9C9E3BE-E1BF-2948-AB90-720C599AB9B3}"/>
                  </a:ext>
                </a:extLst>
              </p:cNvPr>
              <p:cNvSpPr/>
              <p:nvPr/>
            </p:nvSpPr>
            <p:spPr>
              <a:xfrm>
                <a:off x="0" y="846226"/>
                <a:ext cx="97536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cxnSp>
          <p:nvCxnSpPr>
            <p:cNvPr id="23" name="直接连接符 22">
              <a:extLst>
                <a:ext uri="{FF2B5EF4-FFF2-40B4-BE49-F238E27FC236}">
                  <a16:creationId xmlns:a16="http://schemas.microsoft.com/office/drawing/2014/main" id="{F9B050B4-C622-7D47-2C4A-4C7241634EF9}"/>
                </a:ext>
              </a:extLst>
            </p:cNvPr>
            <p:cNvCxnSpPr/>
            <p:nvPr/>
          </p:nvCxnSpPr>
          <p:spPr>
            <a:xfrm flipV="1">
              <a:off x="975360" y="846225"/>
              <a:ext cx="0" cy="11043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 name="文本框 6">
            <a:extLst>
              <a:ext uri="{FF2B5EF4-FFF2-40B4-BE49-F238E27FC236}">
                <a16:creationId xmlns:a16="http://schemas.microsoft.com/office/drawing/2014/main" id="{5E193CE0-855B-4F74-10A9-FDB4B6F0DE4C}"/>
              </a:ext>
            </a:extLst>
          </p:cNvPr>
          <p:cNvSpPr txBox="1"/>
          <p:nvPr/>
        </p:nvSpPr>
        <p:spPr>
          <a:xfrm>
            <a:off x="174017" y="6537620"/>
            <a:ext cx="6795473" cy="338554"/>
          </a:xfrm>
          <a:prstGeom prst="rect">
            <a:avLst/>
          </a:prstGeom>
          <a:noFill/>
        </p:spPr>
        <p:txBody>
          <a:bodyPr wrap="square">
            <a:spAutoFit/>
          </a:bodyPr>
          <a:lstStyle/>
          <a:p>
            <a:pPr algn="ctr"/>
            <a:r>
              <a:rPr lang="en-US" altLang="zh-CN" sz="1600" dirty="0">
                <a:solidFill>
                  <a:srgbClr val="000099"/>
                </a:solidFill>
                <a:latin typeface="微软雅黑" panose="020B0503020204020204" pitchFamily="34" charset="-122"/>
                <a:ea typeface="微软雅黑" panose="020B0503020204020204" pitchFamily="34" charset="-122"/>
              </a:rPr>
              <a:t>ICFA mini workshop: Beam-Beam Effects in Circular Colliders BB24</a:t>
            </a:r>
            <a:endParaRPr lang="zh-CN" altLang="en-US" sz="1600" dirty="0">
              <a:solidFill>
                <a:srgbClr val="000099"/>
              </a:solidFill>
              <a:latin typeface="微软雅黑" panose="020B0503020204020204" pitchFamily="34" charset="-122"/>
              <a:ea typeface="微软雅黑" panose="020B0503020204020204" pitchFamily="34" charset="-122"/>
            </a:endParaRPr>
          </a:p>
        </p:txBody>
      </p:sp>
      <p:sp>
        <p:nvSpPr>
          <p:cNvPr id="8" name="文本框 7">
            <a:extLst>
              <a:ext uri="{FF2B5EF4-FFF2-40B4-BE49-F238E27FC236}">
                <a16:creationId xmlns:a16="http://schemas.microsoft.com/office/drawing/2014/main" id="{F150216D-7AAB-FEB4-DD58-7CC0F5828CED}"/>
              </a:ext>
            </a:extLst>
          </p:cNvPr>
          <p:cNvSpPr txBox="1"/>
          <p:nvPr/>
        </p:nvSpPr>
        <p:spPr>
          <a:xfrm>
            <a:off x="0" y="5298488"/>
            <a:ext cx="12192000" cy="923330"/>
          </a:xfrm>
          <a:prstGeom prst="rect">
            <a:avLst/>
          </a:prstGeom>
          <a:noFill/>
        </p:spPr>
        <p:txBody>
          <a:bodyPr wrap="square">
            <a:spAutoFit/>
          </a:bodyPr>
          <a:lstStyle/>
          <a:p>
            <a:pPr marR="0" lvl="0" algn="ctr" defTabSz="914400" rtl="0" eaLnBrk="1" fontAlgn="auto" latinLnBrk="0" hangingPunct="1">
              <a:lnSpc>
                <a:spcPct val="100000"/>
              </a:lnSpc>
              <a:spcBef>
                <a:spcPts val="0"/>
              </a:spcBef>
              <a:spcAft>
                <a:spcPts val="0"/>
              </a:spcAft>
              <a:buClrTx/>
              <a:buSzTx/>
              <a:tabLst/>
              <a:defRPr/>
            </a:pPr>
            <a:r>
              <a:rPr lang="en-US" altLang="zh-CN" dirty="0">
                <a:solidFill>
                  <a:srgbClr val="002060"/>
                </a:solidFill>
                <a:latin typeface="微软雅黑" panose="020B0503020204020204" pitchFamily="34" charset="-122"/>
                <a:ea typeface="微软雅黑" panose="020B0503020204020204" pitchFamily="34" charset="-122"/>
              </a:rPr>
              <a:t>Contributors: Yuan Zhang(IHEP), </a:t>
            </a:r>
            <a:r>
              <a:rPr lang="en-US" altLang="zh-CN" dirty="0" err="1">
                <a:solidFill>
                  <a:srgbClr val="002060"/>
                </a:solidFill>
                <a:latin typeface="微软雅黑" panose="020B0503020204020204" pitchFamily="34" charset="-122"/>
                <a:ea typeface="微软雅黑" panose="020B0503020204020204" pitchFamily="34" charset="-122"/>
              </a:rPr>
              <a:t>Kazuhito</a:t>
            </a:r>
            <a:r>
              <a:rPr lang="en-US" altLang="zh-CN" dirty="0">
                <a:solidFill>
                  <a:srgbClr val="002060"/>
                </a:solidFill>
                <a:latin typeface="微软雅黑" panose="020B0503020204020204" pitchFamily="34" charset="-122"/>
                <a:ea typeface="微软雅黑" panose="020B0503020204020204" pitchFamily="34" charset="-122"/>
              </a:rPr>
              <a:t> </a:t>
            </a:r>
            <a:r>
              <a:rPr lang="en-US" altLang="zh-CN" dirty="0" err="1">
                <a:solidFill>
                  <a:srgbClr val="002060"/>
                </a:solidFill>
                <a:latin typeface="微软雅黑" panose="020B0503020204020204" pitchFamily="34" charset="-122"/>
                <a:ea typeface="微软雅黑" panose="020B0503020204020204" pitchFamily="34" charset="-122"/>
              </a:rPr>
              <a:t>Ohmi</a:t>
            </a:r>
            <a:r>
              <a:rPr lang="en-US" altLang="zh-CN" dirty="0">
                <a:solidFill>
                  <a:srgbClr val="002060"/>
                </a:solidFill>
                <a:latin typeface="微软雅黑" panose="020B0503020204020204" pitchFamily="34" charset="-122"/>
                <a:ea typeface="微软雅黑" panose="020B0503020204020204" pitchFamily="34" charset="-122"/>
              </a:rPr>
              <a:t>(KEK), Demin Zhou(KEK), </a:t>
            </a:r>
          </a:p>
          <a:p>
            <a:pPr marR="0" lvl="0" algn="ctr" defTabSz="914400" rtl="0" eaLnBrk="1" fontAlgn="auto" latinLnBrk="0" hangingPunct="1">
              <a:lnSpc>
                <a:spcPct val="100000"/>
              </a:lnSpc>
              <a:spcBef>
                <a:spcPts val="0"/>
              </a:spcBef>
              <a:spcAft>
                <a:spcPts val="0"/>
              </a:spcAft>
              <a:buClrTx/>
              <a:buSzTx/>
              <a:tabLst/>
              <a:defRPr/>
            </a:pPr>
            <a:r>
              <a:rPr lang="en-US" altLang="zh-CN" dirty="0" err="1">
                <a:solidFill>
                  <a:srgbClr val="002060"/>
                </a:solidFill>
                <a:latin typeface="微软雅黑" panose="020B0503020204020204" pitchFamily="34" charset="-122"/>
                <a:ea typeface="微软雅黑" panose="020B0503020204020204" pitchFamily="34" charset="-122"/>
              </a:rPr>
              <a:t>Yiwei</a:t>
            </a:r>
            <a:r>
              <a:rPr lang="en-US" altLang="zh-CN" dirty="0">
                <a:solidFill>
                  <a:srgbClr val="002060"/>
                </a:solidFill>
                <a:latin typeface="微软雅黑" panose="020B0503020204020204" pitchFamily="34" charset="-122"/>
                <a:ea typeface="微软雅黑" panose="020B0503020204020204" pitchFamily="34" charset="-122"/>
              </a:rPr>
              <a:t> Wang(IHEP), Gang XU(IHEP)</a:t>
            </a:r>
          </a:p>
          <a:p>
            <a:pPr marR="0" lvl="0" algn="ctr" defTabSz="914400" rtl="0" eaLnBrk="1" fontAlgn="auto" latinLnBrk="0" hangingPunct="1">
              <a:lnSpc>
                <a:spcPct val="100000"/>
              </a:lnSpc>
              <a:spcBef>
                <a:spcPts val="0"/>
              </a:spcBef>
              <a:spcAft>
                <a:spcPts val="0"/>
              </a:spcAft>
              <a:buClrTx/>
              <a:buSzTx/>
              <a:tabLst/>
              <a:defRPr/>
            </a:pPr>
            <a:r>
              <a:rPr lang="en-US" altLang="zh-CN" dirty="0">
                <a:solidFill>
                  <a:srgbClr val="002060"/>
                </a:solidFill>
                <a:latin typeface="微软雅黑" panose="020B0503020204020204" pitchFamily="34" charset="-122"/>
                <a:ea typeface="微软雅黑" panose="020B0503020204020204" pitchFamily="34" charset="-122"/>
              </a:rPr>
              <a:t>Many Thanks to  K. </a:t>
            </a:r>
            <a:r>
              <a:rPr lang="en-US" altLang="zh-CN" dirty="0" err="1">
                <a:solidFill>
                  <a:srgbClr val="002060"/>
                </a:solidFill>
                <a:latin typeface="微软雅黑" panose="020B0503020204020204" pitchFamily="34" charset="-122"/>
                <a:ea typeface="微软雅黑" panose="020B0503020204020204" pitchFamily="34" charset="-122"/>
              </a:rPr>
              <a:t>Oide</a:t>
            </a:r>
            <a:r>
              <a:rPr lang="en-US" altLang="zh-CN" dirty="0">
                <a:solidFill>
                  <a:srgbClr val="002060"/>
                </a:solidFill>
                <a:latin typeface="微软雅黑" panose="020B0503020204020204" pitchFamily="34" charset="-122"/>
                <a:ea typeface="微软雅黑" panose="020B0503020204020204" pitchFamily="34" charset="-122"/>
              </a:rPr>
              <a:t>(KEK)</a:t>
            </a:r>
            <a:r>
              <a:rPr lang="zh-CN" altLang="en-US" dirty="0">
                <a:solidFill>
                  <a:srgbClr val="002060"/>
                </a:solidFill>
                <a:latin typeface="微软雅黑" panose="020B0503020204020204" pitchFamily="34" charset="-122"/>
                <a:ea typeface="微软雅黑" panose="020B0503020204020204" pitchFamily="34" charset="-122"/>
              </a:rPr>
              <a:t>，</a:t>
            </a:r>
            <a:r>
              <a:rPr lang="en-US" altLang="zh-CN" dirty="0">
                <a:solidFill>
                  <a:srgbClr val="002060"/>
                </a:solidFill>
                <a:latin typeface="微软雅黑" panose="020B0503020204020204" pitchFamily="34" charset="-122"/>
                <a:ea typeface="微软雅黑" panose="020B0503020204020204" pitchFamily="34" charset="-122"/>
              </a:rPr>
              <a:t>Y. Ohnishi (KEK)</a:t>
            </a:r>
          </a:p>
        </p:txBody>
      </p:sp>
      <p:sp>
        <p:nvSpPr>
          <p:cNvPr id="28" name="文本框 27">
            <a:extLst>
              <a:ext uri="{FF2B5EF4-FFF2-40B4-BE49-F238E27FC236}">
                <a16:creationId xmlns:a16="http://schemas.microsoft.com/office/drawing/2014/main" id="{61C191F3-8526-60FD-5B1B-0B48E68C4129}"/>
              </a:ext>
            </a:extLst>
          </p:cNvPr>
          <p:cNvSpPr txBox="1"/>
          <p:nvPr/>
        </p:nvSpPr>
        <p:spPr>
          <a:xfrm>
            <a:off x="7880099" y="6464859"/>
            <a:ext cx="3934960" cy="369332"/>
          </a:xfrm>
          <a:prstGeom prst="rect">
            <a:avLst/>
          </a:prstGeom>
          <a:noFill/>
        </p:spPr>
        <p:txBody>
          <a:bodyPr wrap="square">
            <a:spAutoFit/>
          </a:bodyPr>
          <a:lstStyle/>
          <a:p>
            <a:r>
              <a:rPr lang="de-DE" altLang="zh-CN" dirty="0">
                <a:solidFill>
                  <a:schemeClr val="bg1"/>
                </a:solidFill>
                <a:latin typeface="Cascadia Code SemiBold" panose="020B0609020000020004" pitchFamily="49" charset="0"/>
                <a:ea typeface="Cascadia Code SemiBold" panose="020B0609020000020004" pitchFamily="49" charset="0"/>
                <a:cs typeface="Cascadia Code SemiBold" panose="020B0609020000020004" pitchFamily="49" charset="0"/>
              </a:rPr>
              <a:t>EPFL, Lausanne, Sep. 5, 2024</a:t>
            </a:r>
            <a:endParaRPr lang="zh-CN" altLang="en-US" dirty="0">
              <a:solidFill>
                <a:schemeClr val="bg1"/>
              </a:solidFill>
              <a:latin typeface="Cascadia Code SemiBold" panose="020B0609020000020004" pitchFamily="49" charset="0"/>
              <a:cs typeface="Cascadia Code SemiBold" panose="020B0609020000020004" pitchFamily="49"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9">
            <a:extLst>
              <a:ext uri="{FF2B5EF4-FFF2-40B4-BE49-F238E27FC236}">
                <a16:creationId xmlns:a16="http://schemas.microsoft.com/office/drawing/2014/main" id="{C5A60AFF-F077-7CE3-BC0E-E6C68C9F3788}"/>
              </a:ext>
            </a:extLst>
          </p:cNvPr>
          <p:cNvSpPr>
            <a:spLocks noGrp="1"/>
          </p:cNvSpPr>
          <p:nvPr>
            <p:ph type="title"/>
          </p:nvPr>
        </p:nvSpPr>
        <p:spPr/>
        <p:txBody>
          <a:bodyPr/>
          <a:lstStyle/>
          <a:p>
            <a:pPr marL="0" marR="0" lvl="0" indent="0" defTabSz="914400" rtl="0" eaLnBrk="1" fontAlgn="auto" latinLnBrk="0" hangingPunct="1">
              <a:lnSpc>
                <a:spcPct val="90000"/>
              </a:lnSpc>
              <a:spcBef>
                <a:spcPct val="0"/>
              </a:spcBef>
              <a:spcAft>
                <a:spcPts val="0"/>
              </a:spcAft>
              <a:tabLst/>
              <a:defRPr/>
            </a:pPr>
            <a:r>
              <a:rPr lang="en-US" altLang="zh-CN" spc="-60" dirty="0">
                <a:latin typeface="等线 Light" panose="02110004020202020204"/>
                <a:ea typeface="等线 Light" panose="02010600030101010101" pitchFamily="2" charset="-122"/>
                <a:cs typeface="+mn-cs"/>
              </a:rPr>
              <a:t>Preliminary Simulation Application</a:t>
            </a:r>
          </a:p>
        </p:txBody>
      </p:sp>
      <p:pic>
        <p:nvPicPr>
          <p:cNvPr id="21" name="图片 20">
            <a:extLst>
              <a:ext uri="{FF2B5EF4-FFF2-40B4-BE49-F238E27FC236}">
                <a16:creationId xmlns:a16="http://schemas.microsoft.com/office/drawing/2014/main" id="{B2EB0CC0-2071-6175-86A7-90B7E41F3186}"/>
              </a:ext>
            </a:extLst>
          </p:cNvPr>
          <p:cNvPicPr>
            <a:picLocks noChangeAspect="1"/>
          </p:cNvPicPr>
          <p:nvPr/>
        </p:nvPicPr>
        <p:blipFill>
          <a:blip r:embed="rId3"/>
          <a:stretch>
            <a:fillRect/>
          </a:stretch>
        </p:blipFill>
        <p:spPr>
          <a:xfrm>
            <a:off x="7612894" y="4525344"/>
            <a:ext cx="1704409" cy="1834627"/>
          </a:xfrm>
          <a:prstGeom prst="rect">
            <a:avLst/>
          </a:prstGeom>
        </p:spPr>
      </p:pic>
      <p:sp>
        <p:nvSpPr>
          <p:cNvPr id="25" name="文本框 24">
            <a:extLst>
              <a:ext uri="{FF2B5EF4-FFF2-40B4-BE49-F238E27FC236}">
                <a16:creationId xmlns:a16="http://schemas.microsoft.com/office/drawing/2014/main" id="{6FD167C6-574F-B716-11D6-2216868FB5E6}"/>
              </a:ext>
            </a:extLst>
          </p:cNvPr>
          <p:cNvSpPr txBox="1"/>
          <p:nvPr/>
        </p:nvSpPr>
        <p:spPr>
          <a:xfrm>
            <a:off x="-97949" y="914192"/>
            <a:ext cx="7740988" cy="5700791"/>
          </a:xfrm>
          <a:prstGeom prst="rect">
            <a:avLst/>
          </a:prstGeom>
          <a:noFill/>
        </p:spPr>
        <p:txBody>
          <a:bodyPr wrap="square">
            <a:spAutoFit/>
          </a:bodyPr>
          <a:lstStyle/>
          <a:p>
            <a:pPr marL="342900" indent="-228600" fontAlgn="ctr">
              <a:lnSpc>
                <a:spcPct val="90000"/>
              </a:lnSpc>
              <a:spcBef>
                <a:spcPts val="600"/>
              </a:spcBef>
              <a:spcAft>
                <a:spcPts val="600"/>
              </a:spcAft>
              <a:buFont typeface="Arial" panose="020B0604020202020204" pitchFamily="34" charset="0"/>
              <a:buChar char="•"/>
            </a:pPr>
            <a:r>
              <a:rPr lang="en-US" altLang="zh-CN" dirty="0"/>
              <a:t>Use CDR</a:t>
            </a:r>
            <a:r>
              <a:rPr lang="zh-CN" altLang="en-US" dirty="0"/>
              <a:t>‘</a:t>
            </a:r>
            <a:r>
              <a:rPr lang="en-US" altLang="zh-CN" dirty="0"/>
              <a:t>s main parameter, Higgs Mode</a:t>
            </a:r>
          </a:p>
          <a:p>
            <a:pPr marL="342900" indent="-228600" fontAlgn="ctr">
              <a:lnSpc>
                <a:spcPct val="90000"/>
              </a:lnSpc>
              <a:spcBef>
                <a:spcPts val="600"/>
              </a:spcBef>
              <a:spcAft>
                <a:spcPts val="600"/>
              </a:spcAft>
              <a:buFont typeface="Arial" panose="020B0604020202020204" pitchFamily="34" charset="0"/>
              <a:buChar char="•"/>
            </a:pPr>
            <a:r>
              <a:rPr lang="en-US" altLang="zh-CN" dirty="0"/>
              <a:t>100 km, 2 IP, symmetric design, The lattice for each half-ring comprises a total of 9135 element, including 4296 drifts, 1563 bends, 2637 quadrupoles, 538 </a:t>
            </a:r>
            <a:r>
              <a:rPr lang="en-US" altLang="zh-CN" dirty="0" err="1"/>
              <a:t>sextupoles</a:t>
            </a:r>
            <a:r>
              <a:rPr lang="en-US" altLang="zh-CN" dirty="0"/>
              <a:t>, 12 multipoles, 64 RF cavities, and 25 markers.</a:t>
            </a:r>
          </a:p>
          <a:p>
            <a:pPr marL="342900" indent="-228600">
              <a:lnSpc>
                <a:spcPct val="90000"/>
              </a:lnSpc>
              <a:buFont typeface="Arial" panose="020B0604020202020204" pitchFamily="34" charset="0"/>
              <a:buChar char="•"/>
            </a:pPr>
            <a:r>
              <a:rPr lang="en-US" altLang="zh-CN" dirty="0"/>
              <a:t>The IR chromatic </a:t>
            </a:r>
            <a:r>
              <a:rPr lang="en-US" altLang="zh-CN" dirty="0" err="1"/>
              <a:t>sextupoles</a:t>
            </a:r>
            <a:r>
              <a:rPr lang="en-US" altLang="zh-CN" dirty="0"/>
              <a:t>, crab waist </a:t>
            </a:r>
            <a:r>
              <a:rPr lang="en-US" altLang="zh-CN" dirty="0" err="1"/>
              <a:t>sextupoles</a:t>
            </a:r>
            <a:r>
              <a:rPr lang="en-US" altLang="zh-CN" dirty="0"/>
              <a:t> and arc chromatic </a:t>
            </a:r>
            <a:r>
              <a:rPr lang="en-US" altLang="zh-CN" dirty="0" err="1"/>
              <a:t>sextupoles</a:t>
            </a:r>
            <a:r>
              <a:rPr lang="en-US" altLang="zh-CN" dirty="0"/>
              <a:t> are all included in the lattice. Both the kinematic nonlinearity and nonlinear fringe field are included in the tracking with lattice. </a:t>
            </a:r>
          </a:p>
          <a:p>
            <a:pPr marL="342900" indent="-228600" fontAlgn="ctr">
              <a:lnSpc>
                <a:spcPct val="90000"/>
              </a:lnSpc>
              <a:spcBef>
                <a:spcPts val="600"/>
              </a:spcBef>
              <a:spcAft>
                <a:spcPts val="600"/>
              </a:spcAft>
              <a:buFont typeface="Arial" panose="020B0604020202020204" pitchFamily="34" charset="0"/>
              <a:buChar char="•"/>
            </a:pPr>
            <a:r>
              <a:rPr lang="en-US" altLang="zh-CN" dirty="0"/>
              <a:t>Not include machine errors and physical apertures. SR use simplified model.</a:t>
            </a:r>
          </a:p>
          <a:p>
            <a:pPr marL="342900" indent="-228600">
              <a:lnSpc>
                <a:spcPct val="90000"/>
              </a:lnSpc>
              <a:buFont typeface="Arial" panose="020B0604020202020204" pitchFamily="34" charset="0"/>
              <a:buChar char="•"/>
            </a:pPr>
            <a:r>
              <a:rPr lang="en-US" altLang="zh-CN" dirty="0"/>
              <a:t>The soft-Gaussian approximation is used in strong–strong beam–beam simulations with inclusion of </a:t>
            </a:r>
            <a:r>
              <a:rPr lang="en-US" altLang="zh-CN" dirty="0" err="1"/>
              <a:t>beamstrahlung</a:t>
            </a:r>
            <a:r>
              <a:rPr lang="en-US" altLang="zh-CN" dirty="0"/>
              <a:t>. and set up 201 beam slices to account for the finite bunch length effect.</a:t>
            </a:r>
          </a:p>
          <a:p>
            <a:pPr marL="342900" indent="-228600">
              <a:lnSpc>
                <a:spcPct val="90000"/>
              </a:lnSpc>
              <a:buFont typeface="Arial" panose="020B0604020202020204" pitchFamily="34" charset="0"/>
              <a:buChar char="•"/>
            </a:pPr>
            <a:r>
              <a:rPr lang="en-US" altLang="zh-CN" dirty="0"/>
              <a:t>The number of macro-particles is set to be one million, which is a typical number required by strong–strong beam–beam simulations to suppress numerical noises.</a:t>
            </a:r>
          </a:p>
          <a:p>
            <a:pPr marL="342900" indent="-228600">
              <a:lnSpc>
                <a:spcPct val="90000"/>
              </a:lnSpc>
              <a:buFont typeface="Arial" panose="020B0604020202020204" pitchFamily="34" charset="0"/>
              <a:buChar char="•"/>
            </a:pPr>
            <a:r>
              <a:rPr lang="en-US" altLang="zh-CN" dirty="0"/>
              <a:t>100 CPU threads for the beam–beam effect simulation and an A100 GPU for element-by-element lattice tracking. </a:t>
            </a:r>
          </a:p>
          <a:p>
            <a:pPr marL="342900" indent="-228600" fontAlgn="ctr">
              <a:lnSpc>
                <a:spcPct val="90000"/>
              </a:lnSpc>
              <a:spcBef>
                <a:spcPts val="600"/>
              </a:spcBef>
              <a:spcAft>
                <a:spcPts val="600"/>
              </a:spcAft>
              <a:buFont typeface="Arial" panose="020B0604020202020204" pitchFamily="34" charset="0"/>
              <a:buChar char="•"/>
            </a:pPr>
            <a:r>
              <a:rPr lang="en-US" altLang="zh-CN" dirty="0"/>
              <a:t>200 Turn/hour</a:t>
            </a:r>
          </a:p>
          <a:p>
            <a:pPr marL="342900" indent="-228600" fontAlgn="ctr">
              <a:lnSpc>
                <a:spcPct val="90000"/>
              </a:lnSpc>
              <a:spcBef>
                <a:spcPts val="600"/>
              </a:spcBef>
              <a:spcAft>
                <a:spcPts val="600"/>
              </a:spcAft>
              <a:buFont typeface="Arial" panose="020B0604020202020204" pitchFamily="34" charset="0"/>
              <a:buChar char="•"/>
            </a:pPr>
            <a:r>
              <a:rPr lang="en-US" altLang="zh-CN" dirty="0"/>
              <a:t>Lattice</a:t>
            </a:r>
            <a:r>
              <a:rPr lang="zh-CN" altLang="en-US" dirty="0"/>
              <a:t>：</a:t>
            </a:r>
            <a:r>
              <a:rPr lang="en-US" altLang="zh-CN" dirty="0"/>
              <a:t>70% + Beam-Beam</a:t>
            </a:r>
            <a:r>
              <a:rPr lang="zh-CN" altLang="en-US" dirty="0"/>
              <a:t>：</a:t>
            </a:r>
            <a:r>
              <a:rPr lang="en-US" altLang="zh-CN" dirty="0"/>
              <a:t>25% + Other</a:t>
            </a:r>
            <a:r>
              <a:rPr lang="zh-CN" altLang="en-US" dirty="0"/>
              <a:t>：  </a:t>
            </a:r>
            <a:r>
              <a:rPr lang="en-US" altLang="zh-CN" dirty="0"/>
              <a:t>5%</a:t>
            </a:r>
            <a:endParaRPr lang="zh-CN" altLang="en-US" dirty="0"/>
          </a:p>
        </p:txBody>
      </p:sp>
      <p:grpSp>
        <p:nvGrpSpPr>
          <p:cNvPr id="29" name="组合 28">
            <a:extLst>
              <a:ext uri="{FF2B5EF4-FFF2-40B4-BE49-F238E27FC236}">
                <a16:creationId xmlns:a16="http://schemas.microsoft.com/office/drawing/2014/main" id="{CFD72D30-2524-9971-252E-AF7D302152E0}"/>
              </a:ext>
            </a:extLst>
          </p:cNvPr>
          <p:cNvGrpSpPr/>
          <p:nvPr/>
        </p:nvGrpSpPr>
        <p:grpSpPr>
          <a:xfrm>
            <a:off x="9317303" y="4626429"/>
            <a:ext cx="3143624" cy="1733542"/>
            <a:chOff x="3570260" y="1348106"/>
            <a:chExt cx="4539839" cy="2933900"/>
          </a:xfrm>
        </p:grpSpPr>
        <p:pic>
          <p:nvPicPr>
            <p:cNvPr id="3" name="图片 2">
              <a:extLst>
                <a:ext uri="{FF2B5EF4-FFF2-40B4-BE49-F238E27FC236}">
                  <a16:creationId xmlns:a16="http://schemas.microsoft.com/office/drawing/2014/main" id="{DA8A0C02-4C99-74C4-254D-16F15E3E23E0}"/>
                </a:ext>
              </a:extLst>
            </p:cNvPr>
            <p:cNvPicPr>
              <a:picLocks noChangeAspect="1"/>
            </p:cNvPicPr>
            <p:nvPr/>
          </p:nvPicPr>
          <p:blipFill>
            <a:blip r:embed="rId4"/>
            <a:stretch>
              <a:fillRect/>
            </a:stretch>
          </p:blipFill>
          <p:spPr>
            <a:xfrm>
              <a:off x="3645791" y="1348106"/>
              <a:ext cx="3712215" cy="2500493"/>
            </a:xfrm>
            <a:prstGeom prst="rect">
              <a:avLst/>
            </a:prstGeom>
          </p:spPr>
        </p:pic>
        <p:sp>
          <p:nvSpPr>
            <p:cNvPr id="27" name="文本框 26">
              <a:extLst>
                <a:ext uri="{FF2B5EF4-FFF2-40B4-BE49-F238E27FC236}">
                  <a16:creationId xmlns:a16="http://schemas.microsoft.com/office/drawing/2014/main" id="{E2F0BE49-B868-9FBD-4AA0-58ABC6DAFB83}"/>
                </a:ext>
              </a:extLst>
            </p:cNvPr>
            <p:cNvSpPr txBox="1"/>
            <p:nvPr/>
          </p:nvSpPr>
          <p:spPr>
            <a:xfrm>
              <a:off x="3570260" y="3813204"/>
              <a:ext cx="4539839" cy="468802"/>
            </a:xfrm>
            <a:prstGeom prst="rect">
              <a:avLst/>
            </a:prstGeom>
            <a:noFill/>
          </p:spPr>
          <p:txBody>
            <a:bodyPr wrap="square">
              <a:spAutoFit/>
            </a:bodyPr>
            <a:lstStyle/>
            <a:p>
              <a:pPr algn="l"/>
              <a:r>
                <a:rPr lang="en-US" altLang="zh-CN" sz="1200" b="0" i="0" dirty="0">
                  <a:solidFill>
                    <a:srgbClr val="2A2B2E"/>
                  </a:solidFill>
                  <a:effectLst/>
                  <a:latin typeface="PingFang SC"/>
                </a:rPr>
                <a:t>beta and dispersion function of CEPC IR</a:t>
              </a:r>
              <a:endParaRPr lang="zh-CN" altLang="en-US" sz="1200" dirty="0"/>
            </a:p>
          </p:txBody>
        </p:sp>
      </p:grpSp>
      <p:sp>
        <p:nvSpPr>
          <p:cNvPr id="32" name="灯片编号占位符 31">
            <a:extLst>
              <a:ext uri="{FF2B5EF4-FFF2-40B4-BE49-F238E27FC236}">
                <a16:creationId xmlns:a16="http://schemas.microsoft.com/office/drawing/2014/main" id="{7C087707-B176-0AFE-B126-3404CF31F617}"/>
              </a:ext>
            </a:extLst>
          </p:cNvPr>
          <p:cNvSpPr>
            <a:spLocks noGrp="1"/>
          </p:cNvSpPr>
          <p:nvPr>
            <p:ph type="sldNum" sz="quarter" idx="12"/>
          </p:nvPr>
        </p:nvSpPr>
        <p:spPr>
          <a:xfrm>
            <a:off x="11532124" y="6482183"/>
            <a:ext cx="620656" cy="319937"/>
          </a:xfrm>
        </p:spPr>
        <p:txBody>
          <a:bodyPr/>
          <a:lstStyle/>
          <a:p>
            <a:fld id="{82AFAE34-0E12-43F9-AC88-6762ACCCCED0}" type="slidenum">
              <a:rPr lang="zh-CN" altLang="en-US" smtClean="0"/>
              <a:t>10</a:t>
            </a:fld>
            <a:endParaRPr lang="zh-CN" altLang="en-US" dirty="0"/>
          </a:p>
        </p:txBody>
      </p:sp>
      <p:pic>
        <p:nvPicPr>
          <p:cNvPr id="4" name="图片 3">
            <a:extLst>
              <a:ext uri="{FF2B5EF4-FFF2-40B4-BE49-F238E27FC236}">
                <a16:creationId xmlns:a16="http://schemas.microsoft.com/office/drawing/2014/main" id="{42A7D0C0-4046-D9C9-AAC1-A8F855B7340E}"/>
              </a:ext>
            </a:extLst>
          </p:cNvPr>
          <p:cNvPicPr>
            <a:picLocks noChangeAspect="1"/>
          </p:cNvPicPr>
          <p:nvPr/>
        </p:nvPicPr>
        <p:blipFill>
          <a:blip r:embed="rId5"/>
          <a:stretch>
            <a:fillRect/>
          </a:stretch>
        </p:blipFill>
        <p:spPr>
          <a:xfrm>
            <a:off x="7643039" y="914192"/>
            <a:ext cx="4431198" cy="3376151"/>
          </a:xfrm>
          <a:prstGeom prst="rect">
            <a:avLst/>
          </a:prstGeom>
        </p:spPr>
      </p:pic>
    </p:spTree>
    <p:extLst>
      <p:ext uri="{BB962C8B-B14F-4D97-AF65-F5344CB8AC3E}">
        <p14:creationId xmlns:p14="http://schemas.microsoft.com/office/powerpoint/2010/main" val="20830008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标题 9">
                <a:extLst>
                  <a:ext uri="{FF2B5EF4-FFF2-40B4-BE49-F238E27FC236}">
                    <a16:creationId xmlns:a16="http://schemas.microsoft.com/office/drawing/2014/main" id="{A1FFE4D9-E249-5B00-6C47-A2388D059871}"/>
                  </a:ext>
                </a:extLst>
              </p:cNvPr>
              <p:cNvSpPr>
                <a:spLocks noGrp="1"/>
              </p:cNvSpPr>
              <p:nvPr>
                <p:ph type="title"/>
              </p:nvPr>
            </p:nvSpPr>
            <p:spPr/>
            <p:txBody>
              <a:bodyPr/>
              <a:lstStyle/>
              <a:p>
                <a:r>
                  <a:rPr lang="en-US" altLang="zh-CN" spc="-60" dirty="0"/>
                  <a:t>S</a:t>
                </a:r>
                <a:r>
                  <a:rPr lang="en-US" altLang="zh-CN" sz="4000" b="1" spc="-60" dirty="0">
                    <a:solidFill>
                      <a:srgbClr val="C00000"/>
                    </a:solidFill>
                    <a:latin typeface="+mj-lt"/>
                    <a:ea typeface="+mj-ea"/>
                    <a:cs typeface="+mj-cs"/>
                  </a:rPr>
                  <a:t>ymmetric Collision: Scan </a:t>
                </a:r>
                <a14:m>
                  <m:oMath xmlns:m="http://schemas.openxmlformats.org/officeDocument/2006/math">
                    <m:sSub>
                      <m:sSubPr>
                        <m:ctrlPr>
                          <a:rPr lang="en-US" altLang="zh-CN" sz="4000" b="0" i="1" dirty="0" smtClean="0">
                            <a:latin typeface="Cambria Math" panose="02040503050406030204" pitchFamily="18" charset="0"/>
                          </a:rPr>
                        </m:ctrlPr>
                      </m:sSubPr>
                      <m:e>
                        <m:r>
                          <a:rPr lang="zh-CN" altLang="en-US" sz="4000" i="1" dirty="0" smtClean="0">
                            <a:latin typeface="Cambria Math" panose="02040503050406030204" pitchFamily="18" charset="0"/>
                          </a:rPr>
                          <m:t>𝜈</m:t>
                        </m:r>
                      </m:e>
                      <m:sub>
                        <m:r>
                          <a:rPr lang="en-US" altLang="zh-CN" sz="4000" b="0" i="1" dirty="0" smtClean="0">
                            <a:latin typeface="Cambria Math" panose="02040503050406030204" pitchFamily="18" charset="0"/>
                          </a:rPr>
                          <m:t>𝑥</m:t>
                        </m:r>
                      </m:sub>
                    </m:sSub>
                  </m:oMath>
                </a14:m>
                <a:endParaRPr lang="zh-CN" altLang="en-US" dirty="0"/>
              </a:p>
            </p:txBody>
          </p:sp>
        </mc:Choice>
        <mc:Fallback xmlns="">
          <p:sp>
            <p:nvSpPr>
              <p:cNvPr id="10" name="标题 9">
                <a:extLst>
                  <a:ext uri="{FF2B5EF4-FFF2-40B4-BE49-F238E27FC236}">
                    <a16:creationId xmlns:a16="http://schemas.microsoft.com/office/drawing/2014/main" id="{A1FFE4D9-E249-5B00-6C47-A2388D059871}"/>
                  </a:ext>
                </a:extLst>
              </p:cNvPr>
              <p:cNvSpPr>
                <a:spLocks noGrp="1" noRot="1" noChangeAspect="1" noMove="1" noResize="1" noEditPoints="1" noAdjustHandles="1" noChangeArrowheads="1" noChangeShapeType="1" noTextEdit="1"/>
              </p:cNvSpPr>
              <p:nvPr>
                <p:ph type="title"/>
              </p:nvPr>
            </p:nvSpPr>
            <p:spPr>
              <a:blipFill>
                <a:blip r:embed="rId3"/>
                <a:stretch>
                  <a:fillRect l="-2087" t="-23853" b="-37615"/>
                </a:stretch>
              </a:blipFill>
            </p:spPr>
            <p:txBody>
              <a:bodyPr/>
              <a:lstStyle/>
              <a:p>
                <a:r>
                  <a:rPr lang="zh-CN" altLang="en-US">
                    <a:noFill/>
                  </a:rPr>
                  <a:t> </a:t>
                </a:r>
              </a:p>
            </p:txBody>
          </p:sp>
        </mc:Fallback>
      </mc:AlternateContent>
      <p:grpSp>
        <p:nvGrpSpPr>
          <p:cNvPr id="30" name="组合 29">
            <a:extLst>
              <a:ext uri="{FF2B5EF4-FFF2-40B4-BE49-F238E27FC236}">
                <a16:creationId xmlns:a16="http://schemas.microsoft.com/office/drawing/2014/main" id="{116148E4-AE93-067C-CAD1-5931B5F4952E}"/>
              </a:ext>
            </a:extLst>
          </p:cNvPr>
          <p:cNvGrpSpPr/>
          <p:nvPr/>
        </p:nvGrpSpPr>
        <p:grpSpPr>
          <a:xfrm>
            <a:off x="20407" y="1293632"/>
            <a:ext cx="6697105" cy="4396348"/>
            <a:chOff x="213412" y="1355040"/>
            <a:chExt cx="7751971" cy="5040000"/>
          </a:xfrm>
        </p:grpSpPr>
        <p:pic>
          <p:nvPicPr>
            <p:cNvPr id="8" name="图片 7">
              <a:extLst>
                <a:ext uri="{FF2B5EF4-FFF2-40B4-BE49-F238E27FC236}">
                  <a16:creationId xmlns:a16="http://schemas.microsoft.com/office/drawing/2014/main" id="{D9093258-6F5F-3436-FC54-C37B231D46F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18632" y="1355040"/>
              <a:ext cx="3899777" cy="2520000"/>
            </a:xfrm>
            <a:prstGeom prst="rect">
              <a:avLst/>
            </a:prstGeom>
          </p:spPr>
        </p:pic>
        <p:pic>
          <p:nvPicPr>
            <p:cNvPr id="12" name="图片 11">
              <a:extLst>
                <a:ext uri="{FF2B5EF4-FFF2-40B4-BE49-F238E27FC236}">
                  <a16:creationId xmlns:a16="http://schemas.microsoft.com/office/drawing/2014/main" id="{523749AA-5725-A3B1-7AA7-9F6DB474CCF8}"/>
                </a:ext>
              </a:extLst>
            </p:cNvPr>
            <p:cNvPicPr>
              <a:picLocks noChangeAspect="1"/>
            </p:cNvPicPr>
            <p:nvPr/>
          </p:nvPicPr>
          <p:blipFill>
            <a:blip r:embed="rId5"/>
            <a:stretch>
              <a:fillRect/>
            </a:stretch>
          </p:blipFill>
          <p:spPr>
            <a:xfrm>
              <a:off x="4126433" y="1355040"/>
              <a:ext cx="3810362" cy="2520000"/>
            </a:xfrm>
            <a:prstGeom prst="rect">
              <a:avLst/>
            </a:prstGeom>
          </p:spPr>
        </p:pic>
        <p:pic>
          <p:nvPicPr>
            <p:cNvPr id="14" name="图片 13">
              <a:extLst>
                <a:ext uri="{FF2B5EF4-FFF2-40B4-BE49-F238E27FC236}">
                  <a16:creationId xmlns:a16="http://schemas.microsoft.com/office/drawing/2014/main" id="{49DD4B89-41CD-F512-6BE5-71665094BDBC}"/>
                </a:ext>
              </a:extLst>
            </p:cNvPr>
            <p:cNvPicPr>
              <a:picLocks noChangeAspect="1"/>
            </p:cNvPicPr>
            <p:nvPr/>
          </p:nvPicPr>
          <p:blipFill>
            <a:blip r:embed="rId6"/>
            <a:stretch>
              <a:fillRect/>
            </a:stretch>
          </p:blipFill>
          <p:spPr>
            <a:xfrm>
              <a:off x="213412" y="3875040"/>
              <a:ext cx="3913458" cy="2520000"/>
            </a:xfrm>
            <a:prstGeom prst="rect">
              <a:avLst/>
            </a:prstGeom>
          </p:spPr>
        </p:pic>
        <p:pic>
          <p:nvPicPr>
            <p:cNvPr id="16" name="图片 15">
              <a:extLst>
                <a:ext uri="{FF2B5EF4-FFF2-40B4-BE49-F238E27FC236}">
                  <a16:creationId xmlns:a16="http://schemas.microsoft.com/office/drawing/2014/main" id="{D9A45638-0E61-468A-90B2-22F25736414A}"/>
                </a:ext>
              </a:extLst>
            </p:cNvPr>
            <p:cNvPicPr>
              <a:picLocks noChangeAspect="1"/>
            </p:cNvPicPr>
            <p:nvPr/>
          </p:nvPicPr>
          <p:blipFill>
            <a:blip r:embed="rId7"/>
            <a:stretch>
              <a:fillRect/>
            </a:stretch>
          </p:blipFill>
          <p:spPr>
            <a:xfrm>
              <a:off x="4126870" y="3875040"/>
              <a:ext cx="3838513" cy="2520000"/>
            </a:xfrm>
            <a:prstGeom prst="rect">
              <a:avLst/>
            </a:prstGeom>
          </p:spPr>
        </p:pic>
      </p:grpSp>
      <p:sp>
        <p:nvSpPr>
          <p:cNvPr id="29" name="文本框 28">
            <a:extLst>
              <a:ext uri="{FF2B5EF4-FFF2-40B4-BE49-F238E27FC236}">
                <a16:creationId xmlns:a16="http://schemas.microsoft.com/office/drawing/2014/main" id="{F24E5298-12AC-9690-88FB-EE4B77E5A5E4}"/>
              </a:ext>
            </a:extLst>
          </p:cNvPr>
          <p:cNvSpPr txBox="1"/>
          <p:nvPr/>
        </p:nvSpPr>
        <p:spPr>
          <a:xfrm>
            <a:off x="291589" y="858938"/>
            <a:ext cx="10990822" cy="369332"/>
          </a:xfrm>
          <a:prstGeom prst="rect">
            <a:avLst/>
          </a:prstGeom>
          <a:noFill/>
        </p:spPr>
        <p:txBody>
          <a:bodyPr wrap="square">
            <a:spAutoFit/>
          </a:bodyPr>
          <a:lstStyle/>
          <a:p>
            <a:r>
              <a:rPr lang="en-US" altLang="zh-CN" b="1" dirty="0">
                <a:solidFill>
                  <a:srgbClr val="174994"/>
                </a:solidFill>
              </a:rPr>
              <a:t>With the symmetric lattices of the e- e+ rings, the two colliding beams also have symmetric parameters. </a:t>
            </a:r>
          </a:p>
        </p:txBody>
      </p:sp>
      <p:sp>
        <p:nvSpPr>
          <p:cNvPr id="36" name="灯片编号占位符 35">
            <a:extLst>
              <a:ext uri="{FF2B5EF4-FFF2-40B4-BE49-F238E27FC236}">
                <a16:creationId xmlns:a16="http://schemas.microsoft.com/office/drawing/2014/main" id="{88131403-AEE9-3F9F-CECA-69790151BAA1}"/>
              </a:ext>
            </a:extLst>
          </p:cNvPr>
          <p:cNvSpPr>
            <a:spLocks noGrp="1"/>
          </p:cNvSpPr>
          <p:nvPr>
            <p:ph type="sldNum" sz="quarter" idx="12"/>
          </p:nvPr>
        </p:nvSpPr>
        <p:spPr/>
        <p:txBody>
          <a:bodyPr/>
          <a:lstStyle/>
          <a:p>
            <a:fld id="{82AFAE34-0E12-43F9-AC88-6762ACCCCED0}" type="slidenum">
              <a:rPr lang="zh-CN" altLang="en-US" smtClean="0"/>
              <a:t>11</a:t>
            </a:fld>
            <a:endParaRPr lang="zh-CN" altLang="en-US" dirty="0"/>
          </a:p>
        </p:txBody>
      </p:sp>
      <p:sp>
        <p:nvSpPr>
          <p:cNvPr id="40" name="文本框 39">
            <a:extLst>
              <a:ext uri="{FF2B5EF4-FFF2-40B4-BE49-F238E27FC236}">
                <a16:creationId xmlns:a16="http://schemas.microsoft.com/office/drawing/2014/main" id="{455B5B73-AE56-D9C0-3B60-133AF62F2473}"/>
              </a:ext>
            </a:extLst>
          </p:cNvPr>
          <p:cNvSpPr txBox="1"/>
          <p:nvPr/>
        </p:nvSpPr>
        <p:spPr>
          <a:xfrm>
            <a:off x="0" y="6558549"/>
            <a:ext cx="10990822" cy="246221"/>
          </a:xfrm>
          <a:prstGeom prst="rect">
            <a:avLst/>
          </a:prstGeom>
          <a:noFill/>
        </p:spPr>
        <p:txBody>
          <a:bodyPr wrap="square">
            <a:spAutoFit/>
          </a:bodyPr>
          <a:lstStyle/>
          <a:p>
            <a:pPr marL="171450" indent="-171450">
              <a:buFont typeface="Arial" panose="020B0604020202020204" pitchFamily="34" charset="0"/>
              <a:buChar char="•"/>
            </a:pPr>
            <a:r>
              <a:rPr lang="en-US" altLang="zh-CN" sz="1000" i="1" dirty="0" err="1">
                <a:solidFill>
                  <a:schemeClr val="accent1">
                    <a:lumMod val="60000"/>
                    <a:lumOff val="40000"/>
                  </a:schemeClr>
                </a:solidFill>
              </a:rPr>
              <a:t>WangN,ZhangY,LiuY,etal</a:t>
            </a:r>
            <a:r>
              <a:rPr lang="en-US" altLang="zh-CN" sz="1000" i="1" dirty="0">
                <a:solidFill>
                  <a:schemeClr val="accent1">
                    <a:lumMod val="60000"/>
                    <a:lumOff val="40000"/>
                  </a:schemeClr>
                </a:solidFill>
              </a:rPr>
              <a:t>. </a:t>
            </a:r>
            <a:r>
              <a:rPr lang="en-US" altLang="zh-CN" sz="1000" i="1" dirty="0" err="1">
                <a:solidFill>
                  <a:schemeClr val="accent1">
                    <a:lumMod val="60000"/>
                    <a:lumOff val="40000"/>
                  </a:schemeClr>
                </a:solidFill>
              </a:rPr>
              <a:t>Mitigationofcoherentbeaminstabilities</a:t>
            </a:r>
            <a:r>
              <a:rPr lang="en-US" altLang="zh-CN" sz="1000" i="1" dirty="0">
                <a:solidFill>
                  <a:schemeClr val="accent1">
                    <a:lumMod val="60000"/>
                    <a:lumOff val="40000"/>
                  </a:schemeClr>
                </a:solidFill>
              </a:rPr>
              <a:t> in CEPC [C]//CERN Yellow Reports: Conference Proceedings: volume 9. 2020: 286-286.</a:t>
            </a:r>
            <a:endParaRPr lang="zh-CN" altLang="en-US" sz="1000" i="1" dirty="0">
              <a:solidFill>
                <a:schemeClr val="accent1">
                  <a:lumMod val="60000"/>
                  <a:lumOff val="40000"/>
                </a:schemeClr>
              </a:solidFill>
            </a:endParaRPr>
          </a:p>
        </p:txBody>
      </p:sp>
      <p:sp>
        <p:nvSpPr>
          <p:cNvPr id="3" name="文本框 2">
            <a:extLst>
              <a:ext uri="{FF2B5EF4-FFF2-40B4-BE49-F238E27FC236}">
                <a16:creationId xmlns:a16="http://schemas.microsoft.com/office/drawing/2014/main" id="{522A0786-2603-F201-EAA9-A1B4023B605C}"/>
              </a:ext>
            </a:extLst>
          </p:cNvPr>
          <p:cNvSpPr txBox="1"/>
          <p:nvPr/>
        </p:nvSpPr>
        <p:spPr>
          <a:xfrm>
            <a:off x="291589" y="5801099"/>
            <a:ext cx="6216688" cy="646331"/>
          </a:xfrm>
          <a:prstGeom prst="rect">
            <a:avLst/>
          </a:prstGeom>
          <a:noFill/>
        </p:spPr>
        <p:txBody>
          <a:bodyPr wrap="square">
            <a:spAutoFit/>
          </a:bodyPr>
          <a:lstStyle/>
          <a:p>
            <a:r>
              <a:rPr lang="en-US" altLang="zh-CN" b="0" i="0" dirty="0">
                <a:solidFill>
                  <a:srgbClr val="2A2B2E"/>
                </a:solidFill>
                <a:effectLst/>
                <a:latin typeface="PingFang SC"/>
              </a:rPr>
              <a:t>The results of PIC simulation were also added to the key simulation points for comparison</a:t>
            </a:r>
            <a:endParaRPr lang="zh-CN" altLang="en-US" dirty="0"/>
          </a:p>
        </p:txBody>
      </p:sp>
      <mc:AlternateContent xmlns:mc="http://schemas.openxmlformats.org/markup-compatibility/2006">
        <mc:Choice xmlns:a14="http://schemas.microsoft.com/office/drawing/2010/main" Requires="a14">
          <p:sp>
            <p:nvSpPr>
              <p:cNvPr id="4" name="文本框 3">
                <a:extLst>
                  <a:ext uri="{FF2B5EF4-FFF2-40B4-BE49-F238E27FC236}">
                    <a16:creationId xmlns:a16="http://schemas.microsoft.com/office/drawing/2014/main" id="{EEFD04AB-D394-A4DB-199C-2B6489BC0F76}"/>
                  </a:ext>
                </a:extLst>
              </p:cNvPr>
              <p:cNvSpPr txBox="1"/>
              <p:nvPr/>
            </p:nvSpPr>
            <p:spPr>
              <a:xfrm>
                <a:off x="6585715" y="1435014"/>
                <a:ext cx="5581368" cy="4801314"/>
              </a:xfrm>
              <a:prstGeom prst="rect">
                <a:avLst/>
              </a:prstGeom>
              <a:noFill/>
            </p:spPr>
            <p:txBody>
              <a:bodyPr wrap="square">
                <a:spAutoFit/>
              </a:bodyPr>
              <a:lstStyle/>
              <a:p>
                <a:pPr marL="285750" indent="-285750">
                  <a:buFont typeface="Arial" panose="020B0604020202020204" pitchFamily="34" charset="0"/>
                  <a:buChar char="•"/>
                </a:pPr>
                <a:r>
                  <a:rPr lang="en-US" altLang="zh-CN" dirty="0"/>
                  <a:t>The luminosity with the full lattice is consistently lower than that with linear arc maps. </a:t>
                </a:r>
              </a:p>
              <a:p>
                <a:pPr marL="285750" indent="-285750">
                  <a:buFont typeface="Arial" panose="020B0604020202020204" pitchFamily="34" charset="0"/>
                  <a:buChar char="•"/>
                </a:pPr>
                <a:r>
                  <a:rPr lang="en-US" altLang="zh-CN" dirty="0"/>
                  <a:t>The optimal region for the horizontal tune per IP is between 0.562 and 0.572, where the luminosity remains relatively stable for both linear arcs and full lattices.</a:t>
                </a:r>
              </a:p>
              <a:p>
                <a:pPr marL="285750" indent="-285750">
                  <a:buFont typeface="Arial" panose="020B0604020202020204" pitchFamily="34" charset="0"/>
                  <a:buChar char="•"/>
                </a:pPr>
                <a:r>
                  <a:rPr lang="en-US" altLang="zh-CN" dirty="0"/>
                  <a:t>Within this region, the luminosity simulated with linear arc maps reaches the design value, whereas it is approximately 16% lower with the design lattices.</a:t>
                </a:r>
              </a:p>
              <a:p>
                <a:pPr marL="285750" indent="-285750">
                  <a:buFont typeface="Arial" panose="020B0604020202020204" pitchFamily="34" charset="0"/>
                  <a:buChar char="•"/>
                </a:pPr>
                <a:r>
                  <a:rPr lang="en-US" altLang="zh-CN" dirty="0"/>
                  <a:t> Meanwhile, the vertical beam size with lattice tracking is roughly 1.35 times larger than that of linear arcs. </a:t>
                </a:r>
              </a:p>
              <a:p>
                <a:pPr marL="285750" indent="-285750">
                  <a:buFont typeface="Arial" panose="020B0604020202020204" pitchFamily="34" charset="0"/>
                  <a:buChar char="•"/>
                </a:pPr>
                <a:r>
                  <a:rPr lang="en-US" altLang="zh-CN" dirty="0"/>
                  <a:t>This luminosity decrease is independent of </a:t>
                </a:r>
                <a14:m>
                  <m:oMath xmlns:m="http://schemas.openxmlformats.org/officeDocument/2006/math">
                    <m:sSub>
                      <m:sSubPr>
                        <m:ctrlPr>
                          <a:rPr lang="en-US" altLang="zh-CN" dirty="0"/>
                        </m:ctrlPr>
                      </m:sSubPr>
                      <m:e>
                        <m:r>
                          <a:rPr lang="zh-CN" altLang="en-US" dirty="0"/>
                          <m:t>𝜈</m:t>
                        </m:r>
                      </m:e>
                      <m:sub>
                        <m:r>
                          <a:rPr lang="zh-CN" altLang="en-US" dirty="0"/>
                          <m:t>𝑥</m:t>
                        </m:r>
                      </m:sub>
                    </m:sSub>
                  </m:oMath>
                </a14:m>
                <a:r>
                  <a:rPr lang="zh-CN" altLang="en-US" dirty="0"/>
                  <a:t> </a:t>
                </a:r>
                <a:r>
                  <a:rPr lang="en-US" altLang="zh-CN" dirty="0"/>
                  <a:t>and is evidently correlated with the vertical beam size blowup at the IP.</a:t>
                </a:r>
              </a:p>
              <a:p>
                <a:pPr marL="285750" indent="-285750">
                  <a:buFont typeface="Arial" panose="020B0604020202020204" pitchFamily="34" charset="0"/>
                  <a:buChar char="•"/>
                </a:pPr>
                <a:r>
                  <a:rPr lang="en-US" altLang="zh-CN" dirty="0"/>
                  <a:t>the recently discovered coherent X–Z instability [1] is clearly seen around </a:t>
                </a:r>
                <a14:m>
                  <m:oMath xmlns:m="http://schemas.openxmlformats.org/officeDocument/2006/math">
                    <m:r>
                      <a:rPr lang="en-US" altLang="zh-CN" dirty="0"/>
                      <m:t>2</m:t>
                    </m:r>
                    <m:sSub>
                      <m:sSubPr>
                        <m:ctrlPr>
                          <a:rPr lang="en-US" altLang="zh-CN" dirty="0"/>
                        </m:ctrlPr>
                      </m:sSubPr>
                      <m:e>
                        <m:r>
                          <a:rPr lang="zh-CN" altLang="en-US" dirty="0"/>
                          <m:t>𝜈</m:t>
                        </m:r>
                      </m:e>
                      <m:sub>
                        <m:r>
                          <a:rPr lang="zh-CN" altLang="en-US" dirty="0"/>
                          <m:t>𝑥</m:t>
                        </m:r>
                      </m:sub>
                    </m:sSub>
                    <m:r>
                      <a:rPr lang="zh-CN" altLang="en-US" dirty="0"/>
                      <m:t> </m:t>
                    </m:r>
                    <m:r>
                      <a:rPr lang="en-US" altLang="zh-CN" dirty="0"/>
                      <m:t>− 2</m:t>
                    </m:r>
                    <m:r>
                      <a:rPr lang="zh-CN" altLang="en-US" dirty="0"/>
                      <m:t>𝑘</m:t>
                    </m:r>
                    <m:sSub>
                      <m:sSubPr>
                        <m:ctrlPr>
                          <a:rPr lang="en-US" altLang="zh-CN" dirty="0"/>
                        </m:ctrlPr>
                      </m:sSubPr>
                      <m:e>
                        <m:r>
                          <a:rPr lang="zh-CN" altLang="en-US" dirty="0"/>
                          <m:t>𝜈</m:t>
                        </m:r>
                      </m:e>
                      <m:sub>
                        <m:r>
                          <a:rPr lang="zh-CN" altLang="en-US" dirty="0"/>
                          <m:t>𝑧</m:t>
                        </m:r>
                      </m:sub>
                    </m:sSub>
                    <m:r>
                      <a:rPr lang="zh-CN" altLang="en-US" dirty="0"/>
                      <m:t> </m:t>
                    </m:r>
                    <m:r>
                      <a:rPr lang="en-US" altLang="zh-CN" dirty="0"/>
                      <m:t>= </m:t>
                    </m:r>
                    <m:r>
                      <a:rPr lang="en-US" altLang="zh-CN" dirty="0"/>
                      <m:t>𝑖𝑛𝑡𝑒𝑔𝑒𝑟</m:t>
                    </m:r>
                  </m:oMath>
                </a14:m>
                <a:r>
                  <a:rPr lang="en-US" altLang="zh-CN" dirty="0"/>
                  <a:t>.</a:t>
                </a:r>
              </a:p>
            </p:txBody>
          </p:sp>
        </mc:Choice>
        <mc:Fallback>
          <p:sp>
            <p:nvSpPr>
              <p:cNvPr id="4" name="文本框 3">
                <a:extLst>
                  <a:ext uri="{FF2B5EF4-FFF2-40B4-BE49-F238E27FC236}">
                    <a16:creationId xmlns:a16="http://schemas.microsoft.com/office/drawing/2014/main" id="{EEFD04AB-D394-A4DB-199C-2B6489BC0F76}"/>
                  </a:ext>
                </a:extLst>
              </p:cNvPr>
              <p:cNvSpPr txBox="1">
                <a:spLocks noRot="1" noChangeAspect="1" noMove="1" noResize="1" noEditPoints="1" noAdjustHandles="1" noChangeArrowheads="1" noChangeShapeType="1" noTextEdit="1"/>
              </p:cNvSpPr>
              <p:nvPr/>
            </p:nvSpPr>
            <p:spPr>
              <a:xfrm>
                <a:off x="6585715" y="1435014"/>
                <a:ext cx="5581368" cy="4801314"/>
              </a:xfrm>
              <a:prstGeom prst="rect">
                <a:avLst/>
              </a:prstGeom>
              <a:blipFill>
                <a:blip r:embed="rId8"/>
                <a:stretch>
                  <a:fillRect l="-655" t="-635" r="-1310" b="-101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文本框 6">
                <a:extLst>
                  <a:ext uri="{FF2B5EF4-FFF2-40B4-BE49-F238E27FC236}">
                    <a16:creationId xmlns:a16="http://schemas.microsoft.com/office/drawing/2014/main" id="{EC103A1A-25F5-C1CE-85EA-F1FABE53E556}"/>
                  </a:ext>
                </a:extLst>
              </p:cNvPr>
              <p:cNvSpPr txBox="1"/>
              <p:nvPr/>
            </p:nvSpPr>
            <p:spPr>
              <a:xfrm>
                <a:off x="353961" y="1318280"/>
                <a:ext cx="1563329" cy="39126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1800" b="0" i="1" dirty="0" smtClean="0">
                              <a:latin typeface="Cambria Math" panose="02040503050406030204" pitchFamily="18" charset="0"/>
                            </a:rPr>
                          </m:ctrlPr>
                        </m:sSubPr>
                        <m:e>
                          <m:r>
                            <a:rPr lang="zh-CN" altLang="en-US" sz="1800" i="1" dirty="0" smtClean="0">
                              <a:latin typeface="Cambria Math" panose="02040503050406030204" pitchFamily="18" charset="0"/>
                            </a:rPr>
                            <m:t>𝜈</m:t>
                          </m:r>
                        </m:e>
                        <m:sub>
                          <m:r>
                            <a:rPr lang="en-US" altLang="zh-CN" sz="1800" b="0" i="1" dirty="0" smtClean="0">
                              <a:latin typeface="Cambria Math" panose="02040503050406030204" pitchFamily="18" charset="0"/>
                            </a:rPr>
                            <m:t>𝑦</m:t>
                          </m:r>
                        </m:sub>
                      </m:sSub>
                      <m:r>
                        <a:rPr lang="zh-CN" altLang="en-US" sz="1800" i="1" dirty="0" smtClean="0">
                          <a:latin typeface="Cambria Math" panose="02040503050406030204" pitchFamily="18" charset="0"/>
                        </a:rPr>
                        <m:t> </m:t>
                      </m:r>
                      <m:r>
                        <a:rPr lang="en-US" altLang="zh-CN" sz="1800" i="1" dirty="0" smtClean="0">
                          <a:latin typeface="Cambria Math" panose="02040503050406030204" pitchFamily="18" charset="0"/>
                        </a:rPr>
                        <m:t>= 0.</m:t>
                      </m:r>
                      <m:r>
                        <a:rPr lang="en-US" altLang="zh-CN" sz="1800" b="0" i="1" dirty="0" smtClean="0">
                          <a:latin typeface="Cambria Math" panose="02040503050406030204" pitchFamily="18" charset="0"/>
                        </a:rPr>
                        <m:t>610</m:t>
                      </m:r>
                      <m:r>
                        <a:rPr lang="en-US" altLang="zh-CN" sz="1800" i="1" dirty="0" smtClean="0">
                          <a:latin typeface="Cambria Math" panose="02040503050406030204" pitchFamily="18" charset="0"/>
                        </a:rPr>
                        <m:t> </m:t>
                      </m:r>
                    </m:oMath>
                  </m:oMathPara>
                </a14:m>
                <a:endParaRPr lang="zh-CN" altLang="en-US" dirty="0"/>
              </a:p>
            </p:txBody>
          </p:sp>
        </mc:Choice>
        <mc:Fallback>
          <p:sp>
            <p:nvSpPr>
              <p:cNvPr id="7" name="文本框 6">
                <a:extLst>
                  <a:ext uri="{FF2B5EF4-FFF2-40B4-BE49-F238E27FC236}">
                    <a16:creationId xmlns:a16="http://schemas.microsoft.com/office/drawing/2014/main" id="{EC103A1A-25F5-C1CE-85EA-F1FABE53E556}"/>
                  </a:ext>
                </a:extLst>
              </p:cNvPr>
              <p:cNvSpPr txBox="1">
                <a:spLocks noRot="1" noChangeAspect="1" noMove="1" noResize="1" noEditPoints="1" noAdjustHandles="1" noChangeArrowheads="1" noChangeShapeType="1" noTextEdit="1"/>
              </p:cNvSpPr>
              <p:nvPr/>
            </p:nvSpPr>
            <p:spPr>
              <a:xfrm>
                <a:off x="353961" y="1318280"/>
                <a:ext cx="1563329" cy="391261"/>
              </a:xfrm>
              <a:prstGeom prst="rect">
                <a:avLst/>
              </a:prstGeom>
              <a:blipFill>
                <a:blip r:embed="rId9"/>
                <a:stretch>
                  <a:fillRect b="-468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1027375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 name="标题 8">
                <a:extLst>
                  <a:ext uri="{FF2B5EF4-FFF2-40B4-BE49-F238E27FC236}">
                    <a16:creationId xmlns:a16="http://schemas.microsoft.com/office/drawing/2014/main" id="{D8CD32C6-D374-3AB4-C3A4-2F2570F7DD3D}"/>
                  </a:ext>
                </a:extLst>
              </p:cNvPr>
              <p:cNvSpPr>
                <a:spLocks noGrp="1"/>
              </p:cNvSpPr>
              <p:nvPr>
                <p:ph type="title"/>
              </p:nvPr>
            </p:nvSpPr>
            <p:spPr/>
            <p:txBody>
              <a:bodyPr/>
              <a:lstStyle/>
              <a:p>
                <a:r>
                  <a:rPr lang="en-US" altLang="zh-CN" spc="-60" dirty="0"/>
                  <a:t>S</a:t>
                </a:r>
                <a:r>
                  <a:rPr lang="en-US" altLang="zh-CN" sz="4000" b="1" spc="-60" dirty="0">
                    <a:solidFill>
                      <a:srgbClr val="C00000"/>
                    </a:solidFill>
                    <a:latin typeface="+mj-lt"/>
                    <a:ea typeface="+mj-ea"/>
                    <a:cs typeface="+mj-cs"/>
                  </a:rPr>
                  <a:t>ymmetric Collision: Scan </a:t>
                </a:r>
                <a14:m>
                  <m:oMath xmlns:m="http://schemas.openxmlformats.org/officeDocument/2006/math">
                    <m:sSub>
                      <m:sSubPr>
                        <m:ctrlPr>
                          <a:rPr lang="en-US" altLang="zh-CN" sz="4000" b="0" i="1" dirty="0" smtClean="0">
                            <a:latin typeface="Cambria Math" panose="02040503050406030204" pitchFamily="18" charset="0"/>
                          </a:rPr>
                        </m:ctrlPr>
                      </m:sSubPr>
                      <m:e>
                        <m:r>
                          <a:rPr lang="zh-CN" altLang="en-US" sz="4000" i="1" dirty="0" smtClean="0">
                            <a:latin typeface="Cambria Math" panose="02040503050406030204" pitchFamily="18" charset="0"/>
                          </a:rPr>
                          <m:t>𝜈</m:t>
                        </m:r>
                      </m:e>
                      <m:sub>
                        <m:r>
                          <a:rPr lang="en-US" altLang="zh-CN" sz="4000" b="1" i="1" dirty="0" smtClean="0">
                            <a:latin typeface="Cambria Math" panose="02040503050406030204" pitchFamily="18" charset="0"/>
                          </a:rPr>
                          <m:t>𝒚</m:t>
                        </m:r>
                      </m:sub>
                    </m:sSub>
                  </m:oMath>
                </a14:m>
                <a:endParaRPr lang="zh-CN" altLang="en-US" dirty="0"/>
              </a:p>
            </p:txBody>
          </p:sp>
        </mc:Choice>
        <mc:Fallback xmlns="">
          <p:sp>
            <p:nvSpPr>
              <p:cNvPr id="9" name="标题 8">
                <a:extLst>
                  <a:ext uri="{FF2B5EF4-FFF2-40B4-BE49-F238E27FC236}">
                    <a16:creationId xmlns:a16="http://schemas.microsoft.com/office/drawing/2014/main" id="{D8CD32C6-D374-3AB4-C3A4-2F2570F7DD3D}"/>
                  </a:ext>
                </a:extLst>
              </p:cNvPr>
              <p:cNvSpPr>
                <a:spLocks noGrp="1" noRot="1" noChangeAspect="1" noMove="1" noResize="1" noEditPoints="1" noAdjustHandles="1" noChangeArrowheads="1" noChangeShapeType="1" noTextEdit="1"/>
              </p:cNvSpPr>
              <p:nvPr>
                <p:ph type="title"/>
              </p:nvPr>
            </p:nvSpPr>
            <p:spPr>
              <a:blipFill>
                <a:blip r:embed="rId3"/>
                <a:stretch>
                  <a:fillRect l="-2087" t="-25688" b="-35780"/>
                </a:stretch>
              </a:blipFill>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377B854D-6130-DE9E-BF63-3FBBAA19765F}"/>
              </a:ext>
            </a:extLst>
          </p:cNvPr>
          <p:cNvPicPr>
            <a:picLocks noChangeAspect="1"/>
          </p:cNvPicPr>
          <p:nvPr/>
        </p:nvPicPr>
        <p:blipFill>
          <a:blip r:embed="rId4"/>
          <a:stretch>
            <a:fillRect/>
          </a:stretch>
        </p:blipFill>
        <p:spPr>
          <a:xfrm>
            <a:off x="0" y="1287417"/>
            <a:ext cx="6689035" cy="4927171"/>
          </a:xfrm>
          <a:prstGeom prst="rect">
            <a:avLst/>
          </a:prstGeom>
        </p:spPr>
      </p:pic>
      <p:pic>
        <p:nvPicPr>
          <p:cNvPr id="20" name="图片 19">
            <a:extLst>
              <a:ext uri="{FF2B5EF4-FFF2-40B4-BE49-F238E27FC236}">
                <a16:creationId xmlns:a16="http://schemas.microsoft.com/office/drawing/2014/main" id="{4FEDC724-85CB-4D33-3552-DC6264849B62}"/>
              </a:ext>
            </a:extLst>
          </p:cNvPr>
          <p:cNvPicPr>
            <a:picLocks noChangeAspect="1"/>
          </p:cNvPicPr>
          <p:nvPr/>
        </p:nvPicPr>
        <p:blipFill>
          <a:blip r:embed="rId5"/>
          <a:srcRect b="13598"/>
          <a:stretch/>
        </p:blipFill>
        <p:spPr>
          <a:xfrm>
            <a:off x="7667521" y="4290049"/>
            <a:ext cx="4353407" cy="2567951"/>
          </a:xfrm>
          <a:prstGeom prst="rect">
            <a:avLst/>
          </a:prstGeom>
        </p:spPr>
      </p:pic>
      <p:sp>
        <p:nvSpPr>
          <p:cNvPr id="22" name="文本框 21">
            <a:extLst>
              <a:ext uri="{FF2B5EF4-FFF2-40B4-BE49-F238E27FC236}">
                <a16:creationId xmlns:a16="http://schemas.microsoft.com/office/drawing/2014/main" id="{A0B5A5B3-7C98-65D5-08A0-DCCE1E04666B}"/>
              </a:ext>
            </a:extLst>
          </p:cNvPr>
          <p:cNvSpPr txBox="1"/>
          <p:nvPr/>
        </p:nvSpPr>
        <p:spPr>
          <a:xfrm>
            <a:off x="96907" y="6581001"/>
            <a:ext cx="8172450" cy="246221"/>
          </a:xfrm>
          <a:prstGeom prst="rect">
            <a:avLst/>
          </a:prstGeom>
          <a:noFill/>
        </p:spPr>
        <p:txBody>
          <a:bodyPr wrap="square">
            <a:spAutoFit/>
          </a:bodyPr>
          <a:lstStyle/>
          <a:p>
            <a:pPr marL="171450" indent="-171450">
              <a:buFont typeface="Arial" panose="020B0604020202020204" pitchFamily="34" charset="0"/>
              <a:buChar char="•"/>
            </a:pPr>
            <a:r>
              <a:rPr lang="en-US" altLang="zh-CN" sz="1000" i="1" dirty="0" err="1">
                <a:solidFill>
                  <a:schemeClr val="accent1">
                    <a:lumMod val="60000"/>
                    <a:lumOff val="40000"/>
                  </a:schemeClr>
                </a:solidFill>
              </a:rPr>
              <a:t>Ohmi</a:t>
            </a:r>
            <a:r>
              <a:rPr lang="en-US" altLang="zh-CN" sz="1000" i="1" dirty="0">
                <a:solidFill>
                  <a:schemeClr val="accent1">
                    <a:lumMod val="60000"/>
                    <a:lumOff val="40000"/>
                  </a:schemeClr>
                </a:solidFill>
              </a:rPr>
              <a:t> K, Zhang Y, Lin C. Beam-beam mode coupling in collision with a crossing angle [J]. PRAB, 2023, 26(11): 111001.</a:t>
            </a:r>
            <a:endParaRPr lang="zh-CN" altLang="en-US" sz="1000" i="1" dirty="0">
              <a:solidFill>
                <a:schemeClr val="accent1">
                  <a:lumMod val="60000"/>
                  <a:lumOff val="40000"/>
                </a:schemeClr>
              </a:solidFill>
            </a:endParaRPr>
          </a:p>
        </p:txBody>
      </p:sp>
      <p:sp>
        <p:nvSpPr>
          <p:cNvPr id="25" name="灯片编号占位符 24">
            <a:extLst>
              <a:ext uri="{FF2B5EF4-FFF2-40B4-BE49-F238E27FC236}">
                <a16:creationId xmlns:a16="http://schemas.microsoft.com/office/drawing/2014/main" id="{5899C5F4-0491-4B56-EB27-E70F497C7DB4}"/>
              </a:ext>
            </a:extLst>
          </p:cNvPr>
          <p:cNvSpPr>
            <a:spLocks noGrp="1"/>
          </p:cNvSpPr>
          <p:nvPr>
            <p:ph type="sldNum" sz="quarter" idx="12"/>
          </p:nvPr>
        </p:nvSpPr>
        <p:spPr/>
        <p:txBody>
          <a:bodyPr/>
          <a:lstStyle/>
          <a:p>
            <a:fld id="{82AFAE34-0E12-43F9-AC88-6762ACCCCED0}" type="slidenum">
              <a:rPr lang="zh-CN" altLang="en-US" smtClean="0"/>
              <a:t>12</a:t>
            </a:fld>
            <a:endParaRPr lang="zh-CN" altLang="en-US" dirty="0"/>
          </a:p>
        </p:txBody>
      </p:sp>
      <mc:AlternateContent xmlns:mc="http://schemas.openxmlformats.org/markup-compatibility/2006">
        <mc:Choice xmlns:a14="http://schemas.microsoft.com/office/drawing/2010/main" Requires="a14">
          <p:sp>
            <p:nvSpPr>
              <p:cNvPr id="4" name="文本框 3">
                <a:extLst>
                  <a:ext uri="{FF2B5EF4-FFF2-40B4-BE49-F238E27FC236}">
                    <a16:creationId xmlns:a16="http://schemas.microsoft.com/office/drawing/2014/main" id="{F8CE760C-03C6-A8E1-EF28-D55FD3AC61C9}"/>
                  </a:ext>
                </a:extLst>
              </p:cNvPr>
              <p:cNvSpPr txBox="1"/>
              <p:nvPr/>
            </p:nvSpPr>
            <p:spPr>
              <a:xfrm>
                <a:off x="6939674" y="922578"/>
                <a:ext cx="5081254" cy="3409267"/>
              </a:xfrm>
              <a:prstGeom prst="rect">
                <a:avLst/>
              </a:prstGeom>
              <a:noFill/>
            </p:spPr>
            <p:txBody>
              <a:bodyPr wrap="square">
                <a:spAutoFit/>
              </a:bodyPr>
              <a:lstStyle/>
              <a:p>
                <a:pPr marL="57150" indent="-228600">
                  <a:lnSpc>
                    <a:spcPct val="90000"/>
                  </a:lnSpc>
                  <a:buFont typeface="Arial" panose="020B0604020202020204" pitchFamily="34" charset="0"/>
                  <a:buChar char="•"/>
                </a:pPr>
                <a:r>
                  <a:rPr lang="en-US" altLang="zh-CN" dirty="0"/>
                  <a:t>A vertical tune scan is also performed.</a:t>
                </a:r>
              </a:p>
              <a:p>
                <a:pPr marL="57150" indent="-228600">
                  <a:lnSpc>
                    <a:spcPct val="90000"/>
                  </a:lnSpc>
                  <a:buFont typeface="Arial" panose="020B0604020202020204" pitchFamily="34" charset="0"/>
                  <a:buChar char="•"/>
                </a:pPr>
                <a:r>
                  <a:rPr lang="en-US" altLang="zh-CN" dirty="0"/>
                  <a:t>The horizontal tune is set to </a:t>
                </a:r>
                <a14:m>
                  <m:oMath xmlns:m="http://schemas.openxmlformats.org/officeDocument/2006/math">
                    <m:sSub>
                      <m:sSubPr>
                        <m:ctrlPr>
                          <a:rPr lang="en-US" altLang="zh-CN" dirty="0"/>
                        </m:ctrlPr>
                      </m:sSubPr>
                      <m:e>
                        <m:r>
                          <a:rPr lang="zh-CN" altLang="en-US" dirty="0"/>
                          <m:t>𝜈</m:t>
                        </m:r>
                      </m:e>
                      <m:sub>
                        <m:r>
                          <a:rPr lang="zh-CN" altLang="en-US" dirty="0"/>
                          <m:t>𝑥</m:t>
                        </m:r>
                      </m:sub>
                    </m:sSub>
                    <m:r>
                      <a:rPr lang="zh-CN" altLang="en-US" dirty="0"/>
                      <m:t> </m:t>
                    </m:r>
                    <m:r>
                      <a:rPr lang="en-US" altLang="zh-CN" dirty="0"/>
                      <m:t>= 0.566 </m:t>
                    </m:r>
                  </m:oMath>
                </a14:m>
                <a:r>
                  <a:rPr lang="en-US" altLang="zh-CN" dirty="0"/>
                  <a:t>and the bunch populations are chosen to be design values. </a:t>
                </a:r>
              </a:p>
              <a:p>
                <a:pPr marL="57150" indent="-228600">
                  <a:lnSpc>
                    <a:spcPct val="90000"/>
                  </a:lnSpc>
                  <a:buFont typeface="Arial" panose="020B0604020202020204" pitchFamily="34" charset="0"/>
                  <a:buChar char="•"/>
                </a:pPr>
                <a:r>
                  <a:rPr lang="en-US" altLang="zh-CN" dirty="0"/>
                  <a:t>With linear arcs, no significant luminosity loss is observed until </a:t>
                </a:r>
                <a14:m>
                  <m:oMath xmlns:m="http://schemas.openxmlformats.org/officeDocument/2006/math">
                    <m:sSub>
                      <m:sSubPr>
                        <m:ctrlPr>
                          <a:rPr lang="en-US" altLang="zh-CN" dirty="0"/>
                        </m:ctrlPr>
                      </m:sSubPr>
                      <m:e>
                        <m:r>
                          <a:rPr lang="zh-CN" altLang="en-US" dirty="0"/>
                          <m:t>𝜈</m:t>
                        </m:r>
                      </m:e>
                      <m:sub>
                        <m:r>
                          <a:rPr lang="zh-CN" altLang="en-US" dirty="0"/>
                          <m:t>𝑦</m:t>
                        </m:r>
                      </m:sub>
                    </m:sSub>
                  </m:oMath>
                </a14:m>
                <a:r>
                  <a:rPr lang="zh-CN" altLang="en-US" dirty="0"/>
                  <a:t> </a:t>
                </a:r>
                <a:r>
                  <a:rPr lang="en-US" altLang="zh-CN" dirty="0"/>
                  <a:t>is less than 0.54. </a:t>
                </a:r>
              </a:p>
              <a:p>
                <a:pPr marL="57150" indent="-228600">
                  <a:lnSpc>
                    <a:spcPct val="90000"/>
                  </a:lnSpc>
                  <a:buFont typeface="Arial" panose="020B0604020202020204" pitchFamily="34" charset="0"/>
                  <a:buChar char="•"/>
                </a:pPr>
                <a:r>
                  <a:rPr lang="en-US" altLang="zh-CN" dirty="0"/>
                  <a:t>In this region, the TMCI-like instability[1] appears as seen from the coupled Y-Z oscillations shown in Figure.</a:t>
                </a:r>
                <a:r>
                  <a:rPr lang="en-US" altLang="zh-CN" b="0" i="0" dirty="0">
                    <a:solidFill>
                      <a:srgbClr val="2A2B2E"/>
                    </a:solidFill>
                    <a:effectLst/>
                    <a:latin typeface="PingFang SC"/>
                  </a:rPr>
                  <a:t> </a:t>
                </a:r>
                <a:r>
                  <a:rPr lang="en-US" altLang="zh-CN" dirty="0"/>
                  <a:t>lattice nonlinearity is more likely to trigger instability</a:t>
                </a:r>
              </a:p>
              <a:p>
                <a:pPr marL="57150" indent="-228600">
                  <a:lnSpc>
                    <a:spcPct val="90000"/>
                  </a:lnSpc>
                  <a:buFont typeface="Arial" panose="020B0604020202020204" pitchFamily="34" charset="0"/>
                  <a:buChar char="•"/>
                </a:pPr>
                <a:r>
                  <a:rPr lang="en-US" altLang="zh-CN" dirty="0"/>
                  <a:t>With lattices, remarkable luminosity loss is seen when </a:t>
                </a:r>
                <a14:m>
                  <m:oMath xmlns:m="http://schemas.openxmlformats.org/officeDocument/2006/math">
                    <m:sSub>
                      <m:sSubPr>
                        <m:ctrlPr>
                          <a:rPr lang="en-US" altLang="zh-CN" dirty="0"/>
                        </m:ctrlPr>
                      </m:sSubPr>
                      <m:e>
                        <m:r>
                          <a:rPr lang="zh-CN" altLang="en-US" dirty="0"/>
                          <m:t>𝜈</m:t>
                        </m:r>
                      </m:e>
                      <m:sub>
                        <m:r>
                          <a:rPr lang="zh-CN" altLang="en-US" dirty="0"/>
                          <m:t>𝑦</m:t>
                        </m:r>
                      </m:sub>
                    </m:sSub>
                    <m:r>
                      <a:rPr lang="zh-CN" altLang="en-US" dirty="0"/>
                      <m:t> </m:t>
                    </m:r>
                  </m:oMath>
                </a14:m>
                <a:r>
                  <a:rPr lang="en-US" altLang="zh-CN" dirty="0"/>
                  <a:t>approaches to </a:t>
                </a:r>
                <a14:m>
                  <m:oMath xmlns:m="http://schemas.openxmlformats.org/officeDocument/2006/math">
                    <m:sSub>
                      <m:sSubPr>
                        <m:ctrlPr>
                          <a:rPr lang="en-US" altLang="zh-CN" i="1" dirty="0" smtClean="0">
                            <a:latin typeface="Cambria Math" panose="02040503050406030204" pitchFamily="18" charset="0"/>
                          </a:rPr>
                        </m:ctrlPr>
                      </m:sSubPr>
                      <m:e>
                        <m:r>
                          <a:rPr lang="zh-CN" altLang="en-US" i="1" dirty="0" smtClean="0">
                            <a:latin typeface="Cambria Math" panose="02040503050406030204" pitchFamily="18" charset="0"/>
                          </a:rPr>
                          <m:t>𝜈</m:t>
                        </m:r>
                      </m:e>
                      <m:sub>
                        <m:r>
                          <a:rPr lang="zh-CN" altLang="en-US" i="1" dirty="0" smtClean="0">
                            <a:latin typeface="Cambria Math" panose="02040503050406030204" pitchFamily="18" charset="0"/>
                          </a:rPr>
                          <m:t>𝑥</m:t>
                        </m:r>
                      </m:sub>
                    </m:sSub>
                    <m:r>
                      <a:rPr lang="zh-CN" altLang="en-US" i="1" dirty="0" smtClean="0">
                        <a:latin typeface="Cambria Math" panose="02040503050406030204" pitchFamily="18" charset="0"/>
                      </a:rPr>
                      <m:t> </m:t>
                    </m:r>
                  </m:oMath>
                </a14:m>
                <a:r>
                  <a:rPr lang="en-US" altLang="zh-CN" dirty="0"/>
                  <a:t>due to the difference coupling resonance of </a:t>
                </a:r>
                <a14:m>
                  <m:oMath xmlns:m="http://schemas.openxmlformats.org/officeDocument/2006/math">
                    <m:sSub>
                      <m:sSubPr>
                        <m:ctrlPr>
                          <a:rPr lang="en-US" altLang="zh-CN" dirty="0"/>
                        </m:ctrlPr>
                      </m:sSubPr>
                      <m:e>
                        <m:r>
                          <a:rPr lang="zh-CN" altLang="en-US" dirty="0"/>
                          <m:t>𝜈</m:t>
                        </m:r>
                      </m:e>
                      <m:sub>
                        <m:r>
                          <a:rPr lang="zh-CN" altLang="en-US" dirty="0"/>
                          <m:t>𝑥</m:t>
                        </m:r>
                      </m:sub>
                    </m:sSub>
                    <m:r>
                      <a:rPr lang="en-US" altLang="zh-CN" dirty="0"/>
                      <m:t>− </m:t>
                    </m:r>
                    <m:sSub>
                      <m:sSubPr>
                        <m:ctrlPr>
                          <a:rPr lang="en-US" altLang="zh-CN" dirty="0"/>
                        </m:ctrlPr>
                      </m:sSubPr>
                      <m:e>
                        <m:r>
                          <a:rPr lang="zh-CN" altLang="en-US" dirty="0"/>
                          <m:t>𝜈</m:t>
                        </m:r>
                      </m:e>
                      <m:sub>
                        <m:r>
                          <a:rPr lang="zh-CN" altLang="en-US" dirty="0"/>
                          <m:t>𝑦</m:t>
                        </m:r>
                      </m:sub>
                    </m:sSub>
                    <m:r>
                      <a:rPr lang="en-US" altLang="zh-CN" dirty="0"/>
                      <m:t>= </m:t>
                    </m:r>
                    <m:r>
                      <a:rPr lang="en-US" altLang="zh-CN" dirty="0"/>
                      <m:t>𝑖𝑛𝑡𝑒𝑔𝑒𝑟</m:t>
                    </m:r>
                  </m:oMath>
                </a14:m>
                <a:r>
                  <a:rPr lang="en-US" altLang="zh-CN" dirty="0"/>
                  <a:t> . </a:t>
                </a:r>
                <a:endParaRPr lang="zh-CN" altLang="en-US" dirty="0"/>
              </a:p>
            </p:txBody>
          </p:sp>
        </mc:Choice>
        <mc:Fallback>
          <p:sp>
            <p:nvSpPr>
              <p:cNvPr id="4" name="文本框 3">
                <a:extLst>
                  <a:ext uri="{FF2B5EF4-FFF2-40B4-BE49-F238E27FC236}">
                    <a16:creationId xmlns:a16="http://schemas.microsoft.com/office/drawing/2014/main" id="{F8CE760C-03C6-A8E1-EF28-D55FD3AC61C9}"/>
                  </a:ext>
                </a:extLst>
              </p:cNvPr>
              <p:cNvSpPr txBox="1">
                <a:spLocks noRot="1" noChangeAspect="1" noMove="1" noResize="1" noEditPoints="1" noAdjustHandles="1" noChangeArrowheads="1" noChangeShapeType="1" noTextEdit="1"/>
              </p:cNvSpPr>
              <p:nvPr/>
            </p:nvSpPr>
            <p:spPr>
              <a:xfrm>
                <a:off x="6939674" y="922578"/>
                <a:ext cx="5081254" cy="3409267"/>
              </a:xfrm>
              <a:prstGeom prst="rect">
                <a:avLst/>
              </a:prstGeom>
              <a:blipFill>
                <a:blip r:embed="rId6"/>
                <a:stretch>
                  <a:fillRect l="-719" t="-1786" r="-1439" b="-107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4315083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id="{1B6F6D7F-B584-2C81-EB31-5563D4C61500}"/>
              </a:ext>
            </a:extLst>
          </p:cNvPr>
          <p:cNvPicPr>
            <a:picLocks noChangeAspect="1"/>
          </p:cNvPicPr>
          <p:nvPr/>
        </p:nvPicPr>
        <p:blipFill>
          <a:blip r:embed="rId3"/>
          <a:stretch>
            <a:fillRect/>
          </a:stretch>
        </p:blipFill>
        <p:spPr>
          <a:xfrm>
            <a:off x="43346" y="1190671"/>
            <a:ext cx="6920834" cy="3034279"/>
          </a:xfrm>
          <a:prstGeom prst="rect">
            <a:avLst/>
          </a:prstGeom>
        </p:spPr>
      </p:pic>
      <p:sp>
        <p:nvSpPr>
          <p:cNvPr id="11" name="标题 10">
            <a:extLst>
              <a:ext uri="{FF2B5EF4-FFF2-40B4-BE49-F238E27FC236}">
                <a16:creationId xmlns:a16="http://schemas.microsoft.com/office/drawing/2014/main" id="{D21A3464-EA8D-54FC-DEF5-14B3BA4877DF}"/>
              </a:ext>
            </a:extLst>
          </p:cNvPr>
          <p:cNvSpPr>
            <a:spLocks noGrp="1"/>
          </p:cNvSpPr>
          <p:nvPr>
            <p:ph type="title"/>
          </p:nvPr>
        </p:nvSpPr>
        <p:spPr/>
        <p:txBody>
          <a:bodyPr/>
          <a:lstStyle/>
          <a:p>
            <a:r>
              <a:rPr lang="en-US" altLang="zh-CN" spc="-60" dirty="0"/>
              <a:t>S</a:t>
            </a:r>
            <a:r>
              <a:rPr lang="en-US" altLang="zh-CN" sz="4000" b="1" spc="-60" dirty="0">
                <a:solidFill>
                  <a:srgbClr val="C00000"/>
                </a:solidFill>
                <a:latin typeface="+mj-lt"/>
                <a:ea typeface="+mj-ea"/>
                <a:cs typeface="+mj-cs"/>
              </a:rPr>
              <a:t>ymmetric Collision</a:t>
            </a:r>
            <a:r>
              <a:rPr lang="zh-CN" altLang="en-US" sz="4000" b="1" spc="-60" dirty="0">
                <a:solidFill>
                  <a:srgbClr val="C00000"/>
                </a:solidFill>
                <a:latin typeface="+mj-lt"/>
                <a:ea typeface="+mj-ea"/>
                <a:cs typeface="+mj-cs"/>
              </a:rPr>
              <a:t>：</a:t>
            </a:r>
            <a:r>
              <a:rPr lang="en-US" altLang="zh-CN" sz="4000" b="1" spc="-60" dirty="0">
                <a:solidFill>
                  <a:srgbClr val="C00000"/>
                </a:solidFill>
                <a:latin typeface="+mj-lt"/>
                <a:ea typeface="+mj-ea"/>
                <a:cs typeface="+mj-cs"/>
              </a:rPr>
              <a:t>Scan </a:t>
            </a:r>
            <a:r>
              <a:rPr lang="en-US" altLang="zh-CN" dirty="0"/>
              <a:t>Bunch Current</a:t>
            </a:r>
            <a:endParaRPr lang="zh-CN" altLang="en-US" dirty="0"/>
          </a:p>
        </p:txBody>
      </p:sp>
      <p:pic>
        <p:nvPicPr>
          <p:cNvPr id="8" name="图片 7">
            <a:extLst>
              <a:ext uri="{FF2B5EF4-FFF2-40B4-BE49-F238E27FC236}">
                <a16:creationId xmlns:a16="http://schemas.microsoft.com/office/drawing/2014/main" id="{B0558182-6BA6-240B-84C3-E102A8086939}"/>
              </a:ext>
            </a:extLst>
          </p:cNvPr>
          <p:cNvPicPr>
            <a:picLocks noChangeAspect="1"/>
          </p:cNvPicPr>
          <p:nvPr/>
        </p:nvPicPr>
        <p:blipFill>
          <a:blip r:embed="rId4"/>
          <a:srcRect b="13603"/>
          <a:stretch/>
        </p:blipFill>
        <p:spPr>
          <a:xfrm>
            <a:off x="15240" y="3823721"/>
            <a:ext cx="6943295" cy="2621529"/>
          </a:xfrm>
          <a:prstGeom prst="rect">
            <a:avLst/>
          </a:prstGeom>
        </p:spPr>
      </p:pic>
      <p:pic>
        <p:nvPicPr>
          <p:cNvPr id="14" name="图片 13">
            <a:extLst>
              <a:ext uri="{FF2B5EF4-FFF2-40B4-BE49-F238E27FC236}">
                <a16:creationId xmlns:a16="http://schemas.microsoft.com/office/drawing/2014/main" id="{5ABDC1A3-AD5E-CD6F-D0A9-D2B2EDA8ACD0}"/>
              </a:ext>
            </a:extLst>
          </p:cNvPr>
          <p:cNvPicPr>
            <a:picLocks noChangeAspect="1"/>
          </p:cNvPicPr>
          <p:nvPr/>
        </p:nvPicPr>
        <p:blipFill>
          <a:blip r:embed="rId5"/>
          <a:stretch>
            <a:fillRect/>
          </a:stretch>
        </p:blipFill>
        <p:spPr>
          <a:xfrm>
            <a:off x="2529037" y="6167839"/>
            <a:ext cx="2195363" cy="655205"/>
          </a:xfrm>
          <a:prstGeom prst="rect">
            <a:avLst/>
          </a:prstGeom>
        </p:spPr>
      </p:pic>
      <mc:AlternateContent xmlns:mc="http://schemas.openxmlformats.org/markup-compatibility/2006">
        <mc:Choice xmlns:a14="http://schemas.microsoft.com/office/drawing/2010/main" Requires="a14">
          <p:sp>
            <p:nvSpPr>
              <p:cNvPr id="27" name="文本框 26">
                <a:extLst>
                  <a:ext uri="{FF2B5EF4-FFF2-40B4-BE49-F238E27FC236}">
                    <a16:creationId xmlns:a16="http://schemas.microsoft.com/office/drawing/2014/main" id="{19D0F4AD-0EB7-F618-DDCE-5FDF396124C2}"/>
                  </a:ext>
                </a:extLst>
              </p:cNvPr>
              <p:cNvSpPr txBox="1"/>
              <p:nvPr/>
            </p:nvSpPr>
            <p:spPr>
              <a:xfrm>
                <a:off x="-159464" y="891162"/>
                <a:ext cx="3264000" cy="411010"/>
              </a:xfrm>
              <a:prstGeom prst="rect">
                <a:avLst/>
              </a:prstGeom>
              <a:noFill/>
            </p:spPr>
            <p:txBody>
              <a:bodyPr wrap="square">
                <a:spAutoFit/>
              </a:bodyPr>
              <a:lstStyle/>
              <a:p>
                <a14:m>
                  <m:oMathPara xmlns:m="http://schemas.openxmlformats.org/officeDocument/2006/math">
                    <m:oMathParaPr>
                      <m:jc m:val="centerGroup"/>
                    </m:oMathParaPr>
                    <m:oMath xmlns:m="http://schemas.openxmlformats.org/officeDocument/2006/math">
                      <m:d>
                        <m:dPr>
                          <m:ctrlPr>
                            <a:rPr lang="en-US" altLang="zh-CN" b="0" i="1" dirty="0" smtClean="0">
                              <a:solidFill>
                                <a:srgbClr val="060607"/>
                              </a:solidFill>
                              <a:effectLst/>
                              <a:highlight>
                                <a:srgbClr val="FFFFFF"/>
                              </a:highlight>
                              <a:latin typeface="Cambria Math" panose="02040503050406030204" pitchFamily="18" charset="0"/>
                            </a:rPr>
                          </m:ctrlPr>
                        </m:dPr>
                        <m:e>
                          <m:sSub>
                            <m:sSubPr>
                              <m:ctrlPr>
                                <a:rPr lang="en-US" altLang="zh-CN" b="0" i="1" dirty="0" smtClean="0">
                                  <a:solidFill>
                                    <a:srgbClr val="060607"/>
                                  </a:solidFill>
                                  <a:effectLst/>
                                  <a:highlight>
                                    <a:srgbClr val="FFFFFF"/>
                                  </a:highlight>
                                  <a:latin typeface="Cambria Math" panose="02040503050406030204" pitchFamily="18" charset="0"/>
                                </a:rPr>
                              </m:ctrlPr>
                            </m:sSubPr>
                            <m:e>
                              <m:r>
                                <a:rPr lang="zh-CN" altLang="en-US" b="0" i="1" dirty="0" smtClean="0">
                                  <a:solidFill>
                                    <a:srgbClr val="060607"/>
                                  </a:solidFill>
                                  <a:effectLst/>
                                  <a:highlight>
                                    <a:srgbClr val="FFFFFF"/>
                                  </a:highlight>
                                  <a:latin typeface="Cambria Math" panose="02040503050406030204" pitchFamily="18" charset="0"/>
                                </a:rPr>
                                <m:t>𝜈</m:t>
                              </m:r>
                            </m:e>
                            <m:sub>
                              <m:r>
                                <a:rPr lang="zh-CN" altLang="en-US" b="0" i="1" dirty="0" smtClean="0">
                                  <a:solidFill>
                                    <a:srgbClr val="060607"/>
                                  </a:solidFill>
                                  <a:effectLst/>
                                  <a:highlight>
                                    <a:srgbClr val="FFFFFF"/>
                                  </a:highlight>
                                  <a:latin typeface="Cambria Math" panose="02040503050406030204" pitchFamily="18" charset="0"/>
                                </a:rPr>
                                <m:t>𝑥</m:t>
                              </m:r>
                            </m:sub>
                          </m:sSub>
                          <m:r>
                            <a:rPr lang="en-US" altLang="zh-CN" b="0" i="1" dirty="0">
                              <a:solidFill>
                                <a:srgbClr val="060607"/>
                              </a:solidFill>
                              <a:effectLst/>
                              <a:highlight>
                                <a:srgbClr val="FFFFFF"/>
                              </a:highlight>
                              <a:latin typeface="Cambria Math" panose="02040503050406030204" pitchFamily="18" charset="0"/>
                            </a:rPr>
                            <m:t>,</m:t>
                          </m:r>
                          <m:sSub>
                            <m:sSubPr>
                              <m:ctrlPr>
                                <a:rPr lang="en-US" altLang="zh-CN" b="0" i="1" dirty="0" smtClean="0">
                                  <a:solidFill>
                                    <a:srgbClr val="060607"/>
                                  </a:solidFill>
                                  <a:effectLst/>
                                  <a:highlight>
                                    <a:srgbClr val="FFFFFF"/>
                                  </a:highlight>
                                  <a:latin typeface="Cambria Math" panose="02040503050406030204" pitchFamily="18" charset="0"/>
                                </a:rPr>
                              </m:ctrlPr>
                            </m:sSubPr>
                            <m:e>
                              <m:r>
                                <a:rPr lang="zh-CN" altLang="en-US" b="0" i="1" dirty="0" smtClean="0">
                                  <a:solidFill>
                                    <a:srgbClr val="060607"/>
                                  </a:solidFill>
                                  <a:effectLst/>
                                  <a:highlight>
                                    <a:srgbClr val="FFFFFF"/>
                                  </a:highlight>
                                  <a:latin typeface="Cambria Math" panose="02040503050406030204" pitchFamily="18" charset="0"/>
                                </a:rPr>
                                <m:t>𝜈</m:t>
                              </m:r>
                            </m:e>
                            <m:sub>
                              <m:r>
                                <a:rPr lang="zh-CN" altLang="en-US" b="0" i="1" dirty="0" smtClean="0">
                                  <a:solidFill>
                                    <a:srgbClr val="060607"/>
                                  </a:solidFill>
                                  <a:effectLst/>
                                  <a:highlight>
                                    <a:srgbClr val="FFFFFF"/>
                                  </a:highlight>
                                  <a:latin typeface="Cambria Math" panose="02040503050406030204" pitchFamily="18" charset="0"/>
                                </a:rPr>
                                <m:t>𝑦</m:t>
                              </m:r>
                            </m:sub>
                          </m:sSub>
                        </m:e>
                      </m:d>
                      <m:r>
                        <a:rPr lang="en-US" altLang="zh-CN" b="0" i="1" dirty="0">
                          <a:solidFill>
                            <a:srgbClr val="060607"/>
                          </a:solidFill>
                          <a:effectLst/>
                          <a:highlight>
                            <a:srgbClr val="FFFFFF"/>
                          </a:highlight>
                          <a:latin typeface="Cambria Math" panose="02040503050406030204" pitchFamily="18" charset="0"/>
                        </a:rPr>
                        <m:t>=</m:t>
                      </m:r>
                      <m:d>
                        <m:dPr>
                          <m:ctrlPr>
                            <a:rPr lang="en-US" altLang="zh-CN" b="0" i="1" dirty="0">
                              <a:solidFill>
                                <a:srgbClr val="060607"/>
                              </a:solidFill>
                              <a:effectLst/>
                              <a:highlight>
                                <a:srgbClr val="FFFFFF"/>
                              </a:highlight>
                              <a:latin typeface="Cambria Math" panose="02040503050406030204" pitchFamily="18" charset="0"/>
                            </a:rPr>
                          </m:ctrlPr>
                        </m:dPr>
                        <m:e>
                          <m:r>
                            <a:rPr lang="en-US" altLang="zh-CN" b="0" i="1" dirty="0">
                              <a:solidFill>
                                <a:srgbClr val="060607"/>
                              </a:solidFill>
                              <a:effectLst/>
                              <a:highlight>
                                <a:srgbClr val="FFFFFF"/>
                              </a:highlight>
                              <a:latin typeface="Cambria Math" panose="02040503050406030204" pitchFamily="18" charset="0"/>
                            </a:rPr>
                            <m:t>0.566,0.610</m:t>
                          </m:r>
                        </m:e>
                      </m:d>
                    </m:oMath>
                  </m:oMathPara>
                </a14:m>
                <a:endParaRPr lang="zh-CN" altLang="en-US" dirty="0"/>
              </a:p>
            </p:txBody>
          </p:sp>
        </mc:Choice>
        <mc:Fallback>
          <p:sp>
            <p:nvSpPr>
              <p:cNvPr id="27" name="文本框 26">
                <a:extLst>
                  <a:ext uri="{FF2B5EF4-FFF2-40B4-BE49-F238E27FC236}">
                    <a16:creationId xmlns:a16="http://schemas.microsoft.com/office/drawing/2014/main" id="{19D0F4AD-0EB7-F618-DDCE-5FDF396124C2}"/>
                  </a:ext>
                </a:extLst>
              </p:cNvPr>
              <p:cNvSpPr txBox="1">
                <a:spLocks noRot="1" noChangeAspect="1" noMove="1" noResize="1" noEditPoints="1" noAdjustHandles="1" noChangeArrowheads="1" noChangeShapeType="1" noTextEdit="1"/>
              </p:cNvSpPr>
              <p:nvPr/>
            </p:nvSpPr>
            <p:spPr>
              <a:xfrm>
                <a:off x="-159464" y="891162"/>
                <a:ext cx="3264000" cy="411010"/>
              </a:xfrm>
              <a:prstGeom prst="rect">
                <a:avLst/>
              </a:prstGeom>
              <a:blipFill>
                <a:blip r:embed="rId6"/>
                <a:stretch>
                  <a:fillRect b="-2941"/>
                </a:stretch>
              </a:blipFill>
            </p:spPr>
            <p:txBody>
              <a:bodyPr/>
              <a:lstStyle/>
              <a:p>
                <a:r>
                  <a:rPr lang="zh-CN" altLang="en-US">
                    <a:noFill/>
                  </a:rPr>
                  <a:t> </a:t>
                </a:r>
              </a:p>
            </p:txBody>
          </p:sp>
        </mc:Fallback>
      </mc:AlternateContent>
      <p:sp>
        <p:nvSpPr>
          <p:cNvPr id="34" name="灯片编号占位符 33">
            <a:extLst>
              <a:ext uri="{FF2B5EF4-FFF2-40B4-BE49-F238E27FC236}">
                <a16:creationId xmlns:a16="http://schemas.microsoft.com/office/drawing/2014/main" id="{371E690E-EFBF-0F41-53DF-42C44C1DA77D}"/>
              </a:ext>
            </a:extLst>
          </p:cNvPr>
          <p:cNvSpPr>
            <a:spLocks noGrp="1"/>
          </p:cNvSpPr>
          <p:nvPr>
            <p:ph type="sldNum" sz="quarter" idx="12"/>
          </p:nvPr>
        </p:nvSpPr>
        <p:spPr/>
        <p:txBody>
          <a:bodyPr/>
          <a:lstStyle/>
          <a:p>
            <a:fld id="{82AFAE34-0E12-43F9-AC88-6762ACCCCED0}" type="slidenum">
              <a:rPr lang="zh-CN" altLang="en-US" smtClean="0"/>
              <a:t>13</a:t>
            </a:fld>
            <a:endParaRPr lang="zh-CN" altLang="en-US" dirty="0"/>
          </a:p>
        </p:txBody>
      </p:sp>
      <mc:AlternateContent xmlns:mc="http://schemas.openxmlformats.org/markup-compatibility/2006">
        <mc:Choice xmlns:a14="http://schemas.microsoft.com/office/drawing/2010/main" Requires="a14">
          <p:sp>
            <p:nvSpPr>
              <p:cNvPr id="3" name="文本框 2">
                <a:extLst>
                  <a:ext uri="{FF2B5EF4-FFF2-40B4-BE49-F238E27FC236}">
                    <a16:creationId xmlns:a16="http://schemas.microsoft.com/office/drawing/2014/main" id="{5E0FA43E-C030-ADAB-3252-F651311E5C3D}"/>
                  </a:ext>
                </a:extLst>
              </p:cNvPr>
              <p:cNvSpPr txBox="1"/>
              <p:nvPr/>
            </p:nvSpPr>
            <p:spPr>
              <a:xfrm>
                <a:off x="7078072" y="1424407"/>
                <a:ext cx="4788360" cy="4524315"/>
              </a:xfrm>
              <a:prstGeom prst="rect">
                <a:avLst/>
              </a:prstGeom>
              <a:noFill/>
            </p:spPr>
            <p:txBody>
              <a:bodyPr wrap="square">
                <a:spAutoFit/>
              </a:bodyPr>
              <a:lstStyle/>
              <a:p>
                <a:pPr marL="57150" indent="-228600">
                  <a:lnSpc>
                    <a:spcPct val="90000"/>
                  </a:lnSpc>
                  <a:buFont typeface="Arial" panose="020B0604020202020204" pitchFamily="34" charset="0"/>
                  <a:buChar char="•"/>
                </a:pPr>
                <a:r>
                  <a:rPr lang="en-US" altLang="zh-CN" sz="2000" dirty="0"/>
                  <a:t>Then a bunch current scan is performed and the result is shown. </a:t>
                </a:r>
              </a:p>
              <a:p>
                <a:pPr marL="57150" indent="-228600">
                  <a:lnSpc>
                    <a:spcPct val="90000"/>
                  </a:lnSpc>
                  <a:buFont typeface="Arial" panose="020B0604020202020204" pitchFamily="34" charset="0"/>
                  <a:buChar char="•"/>
                </a:pPr>
                <a:r>
                  <a:rPr lang="en-US" altLang="zh-CN" sz="2000" dirty="0"/>
                  <a:t>It is seen that the difference in specific luminosity between the two arc models becomes more pronounced with increasing bunch population, particularly beyond half of the design bunch current. </a:t>
                </a:r>
              </a:p>
              <a:p>
                <a:pPr marL="57150" indent="-228600">
                  <a:lnSpc>
                    <a:spcPct val="90000"/>
                  </a:lnSpc>
                  <a:buFont typeface="Arial" panose="020B0604020202020204" pitchFamily="34" charset="0"/>
                  <a:buChar char="•"/>
                </a:pPr>
                <a:r>
                  <a:rPr lang="en-US" altLang="zh-CN" sz="2000" dirty="0"/>
                  <a:t>With the design parameters, the maximum </a:t>
                </a:r>
                <a14:m>
                  <m:oMath xmlns:m="http://schemas.openxmlformats.org/officeDocument/2006/math">
                    <m:sSub>
                      <m:sSubPr>
                        <m:ctrlPr>
                          <a:rPr lang="en-US" altLang="zh-CN" sz="2000" i="1" dirty="0" smtClean="0">
                            <a:latin typeface="Cambria Math" panose="02040503050406030204" pitchFamily="18" charset="0"/>
                          </a:rPr>
                        </m:ctrlPr>
                      </m:sSubPr>
                      <m:e>
                        <m:r>
                          <a:rPr lang="zh-CN" altLang="en-US" sz="2000" i="1" dirty="0" smtClean="0">
                            <a:latin typeface="Cambria Math" panose="02040503050406030204" pitchFamily="18" charset="0"/>
                          </a:rPr>
                          <m:t>𝜉</m:t>
                        </m:r>
                      </m:e>
                      <m:sub>
                        <m:r>
                          <a:rPr lang="zh-CN" altLang="en-US" sz="2000" i="1" dirty="0" smtClean="0">
                            <a:latin typeface="Cambria Math" panose="02040503050406030204" pitchFamily="18" charset="0"/>
                          </a:rPr>
                          <m:t>𝑦</m:t>
                        </m:r>
                      </m:sub>
                    </m:sSub>
                  </m:oMath>
                </a14:m>
                <a:r>
                  <a:rPr lang="zh-CN" altLang="en-US" sz="2000" dirty="0"/>
                  <a:t> </a:t>
                </a:r>
                <a:r>
                  <a:rPr lang="en-US" altLang="zh-CN" sz="2000" dirty="0"/>
                  <a:t>from beam–beam simulations with lattices is about 0.075, which is lower than the maximum value of 0.130 using linear arcs.</a:t>
                </a:r>
              </a:p>
              <a:p>
                <a:pPr marL="57150" indent="-228600">
                  <a:lnSpc>
                    <a:spcPct val="90000"/>
                  </a:lnSpc>
                  <a:buFont typeface="Arial" panose="020B0604020202020204" pitchFamily="34" charset="0"/>
                  <a:buChar char="•"/>
                </a:pPr>
                <a:r>
                  <a:rPr lang="en-US" altLang="zh-CN" sz="2000" dirty="0"/>
                  <a:t>At a current 1.5 times the design value, tracking with linear arcs approaches the beam–beam limit, whereas tracking with lattices does so at 1.2 times.</a:t>
                </a:r>
                <a:endParaRPr lang="zh-CN" altLang="en-US" sz="2000" dirty="0"/>
              </a:p>
            </p:txBody>
          </p:sp>
        </mc:Choice>
        <mc:Fallback>
          <p:sp>
            <p:nvSpPr>
              <p:cNvPr id="3" name="文本框 2">
                <a:extLst>
                  <a:ext uri="{FF2B5EF4-FFF2-40B4-BE49-F238E27FC236}">
                    <a16:creationId xmlns:a16="http://schemas.microsoft.com/office/drawing/2014/main" id="{5E0FA43E-C030-ADAB-3252-F651311E5C3D}"/>
                  </a:ext>
                </a:extLst>
              </p:cNvPr>
              <p:cNvSpPr txBox="1">
                <a:spLocks noRot="1" noChangeAspect="1" noMove="1" noResize="1" noEditPoints="1" noAdjustHandles="1" noChangeArrowheads="1" noChangeShapeType="1" noTextEdit="1"/>
              </p:cNvSpPr>
              <p:nvPr/>
            </p:nvSpPr>
            <p:spPr>
              <a:xfrm>
                <a:off x="7078072" y="1424407"/>
                <a:ext cx="4788360" cy="4524315"/>
              </a:xfrm>
              <a:prstGeom prst="rect">
                <a:avLst/>
              </a:prstGeom>
              <a:blipFill>
                <a:blip r:embed="rId7"/>
                <a:stretch>
                  <a:fillRect l="-1145" t="-1482" r="-2163" b="-188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5907357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0">
            <a:extLst>
              <a:ext uri="{FF2B5EF4-FFF2-40B4-BE49-F238E27FC236}">
                <a16:creationId xmlns:a16="http://schemas.microsoft.com/office/drawing/2014/main" id="{4ECD9365-D85B-3F00-66C2-ABB57F64A8C0}"/>
              </a:ext>
            </a:extLst>
          </p:cNvPr>
          <p:cNvSpPr>
            <a:spLocks noGrp="1"/>
          </p:cNvSpPr>
          <p:nvPr>
            <p:ph type="title"/>
          </p:nvPr>
        </p:nvSpPr>
        <p:spPr/>
        <p:txBody>
          <a:bodyPr/>
          <a:lstStyle/>
          <a:p>
            <a:r>
              <a:rPr lang="en-US" altLang="zh-CN" spc="-60" dirty="0"/>
              <a:t>S</a:t>
            </a:r>
            <a:r>
              <a:rPr lang="en-US" altLang="zh-CN" sz="4000" b="1" spc="-60" dirty="0">
                <a:solidFill>
                  <a:srgbClr val="C00000"/>
                </a:solidFill>
                <a:latin typeface="+mj-lt"/>
                <a:ea typeface="+mj-ea"/>
                <a:cs typeface="+mj-cs"/>
              </a:rPr>
              <a:t>ymmetric Collision: Further Analysis</a:t>
            </a:r>
            <a:endParaRPr lang="zh-CN" altLang="en-US" dirty="0"/>
          </a:p>
        </p:txBody>
      </p:sp>
      <p:sp>
        <p:nvSpPr>
          <p:cNvPr id="19" name="文本框 18">
            <a:extLst>
              <a:ext uri="{FF2B5EF4-FFF2-40B4-BE49-F238E27FC236}">
                <a16:creationId xmlns:a16="http://schemas.microsoft.com/office/drawing/2014/main" id="{104C3404-AFC0-D4E4-913A-3F6E07062428}"/>
              </a:ext>
            </a:extLst>
          </p:cNvPr>
          <p:cNvSpPr txBox="1"/>
          <p:nvPr/>
        </p:nvSpPr>
        <p:spPr>
          <a:xfrm>
            <a:off x="6508161" y="988856"/>
            <a:ext cx="5439422" cy="369332"/>
          </a:xfrm>
          <a:prstGeom prst="rect">
            <a:avLst/>
          </a:prstGeom>
          <a:noFill/>
          <a:ln w="2857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a:spAutoFit/>
          </a:bodyPr>
          <a:lstStyle>
            <a:defPPr>
              <a:defRPr lang="zh-CN"/>
            </a:defPPr>
            <a:lvl1pPr marL="285750" indent="-285750">
              <a:buFont typeface="Arial" panose="020B0604020202020204" pitchFamily="34" charset="0"/>
              <a:buChar char="•"/>
              <a:defRPr>
                <a:solidFill>
                  <a:srgbClr val="174994"/>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buFont typeface="Wingdings" panose="05000000000000000000" pitchFamily="2" charset="2"/>
              <a:buChar char="Ø"/>
            </a:pPr>
            <a:r>
              <a:rPr lang="en-US" altLang="zh-CN" b="1" dirty="0"/>
              <a:t>Test: </a:t>
            </a:r>
            <a:r>
              <a:rPr lang="en-US" altLang="zh-CN" dirty="0"/>
              <a:t>Linear </a:t>
            </a:r>
            <a:r>
              <a:rPr lang="en-US" altLang="zh-CN" dirty="0" err="1"/>
              <a:t>tracking+BB+Chromaticity</a:t>
            </a:r>
            <a:endParaRPr lang="en-US" altLang="zh-CN" dirty="0"/>
          </a:p>
        </p:txBody>
      </p:sp>
      <p:pic>
        <p:nvPicPr>
          <p:cNvPr id="6" name="图片 5">
            <a:extLst>
              <a:ext uri="{FF2B5EF4-FFF2-40B4-BE49-F238E27FC236}">
                <a16:creationId xmlns:a16="http://schemas.microsoft.com/office/drawing/2014/main" id="{92049E67-6503-CADB-FC9B-8819878F88AB}"/>
              </a:ext>
            </a:extLst>
          </p:cNvPr>
          <p:cNvPicPr>
            <a:picLocks noChangeAspect="1"/>
          </p:cNvPicPr>
          <p:nvPr/>
        </p:nvPicPr>
        <p:blipFill>
          <a:blip r:embed="rId3"/>
          <a:stretch>
            <a:fillRect/>
          </a:stretch>
        </p:blipFill>
        <p:spPr>
          <a:xfrm>
            <a:off x="89924" y="1260215"/>
            <a:ext cx="3347735" cy="2635584"/>
          </a:xfrm>
          <a:prstGeom prst="rect">
            <a:avLst/>
          </a:prstGeom>
        </p:spPr>
      </p:pic>
      <p:sp>
        <p:nvSpPr>
          <p:cNvPr id="29" name="文本框 28">
            <a:extLst>
              <a:ext uri="{FF2B5EF4-FFF2-40B4-BE49-F238E27FC236}">
                <a16:creationId xmlns:a16="http://schemas.microsoft.com/office/drawing/2014/main" id="{F9A518C9-AB38-D1FA-D440-95112C9C8938}"/>
              </a:ext>
            </a:extLst>
          </p:cNvPr>
          <p:cNvSpPr txBox="1"/>
          <p:nvPr/>
        </p:nvSpPr>
        <p:spPr>
          <a:xfrm>
            <a:off x="3321031" y="2243102"/>
            <a:ext cx="3495406" cy="1015663"/>
          </a:xfrm>
          <a:prstGeom prst="rect">
            <a:avLst/>
          </a:prstGeom>
          <a:noFill/>
          <a:ln w="2857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a:spAutoFit/>
          </a:bodyPr>
          <a:lstStyle>
            <a:defPPr>
              <a:defRPr lang="zh-CN"/>
            </a:defPPr>
            <a:lvl1pPr marL="285750" indent="-285750">
              <a:buFont typeface="Arial" panose="020B0604020202020204" pitchFamily="34" charset="0"/>
              <a:buChar char="•"/>
              <a:defRPr>
                <a:solidFill>
                  <a:srgbClr val="174994"/>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sz="2000" dirty="0">
                <a:solidFill>
                  <a:schemeClr val="tx1"/>
                </a:solidFill>
                <a:latin typeface="+mn-lt"/>
                <a:ea typeface="+mn-ea"/>
              </a:rPr>
              <a:t>CW</a:t>
            </a:r>
            <a:r>
              <a:rPr lang="zh-CN" altLang="en-US" sz="2000" dirty="0">
                <a:solidFill>
                  <a:schemeClr val="tx1"/>
                </a:solidFill>
                <a:latin typeface="+mn-lt"/>
                <a:ea typeface="+mn-ea"/>
              </a:rPr>
              <a:t> </a:t>
            </a:r>
            <a:r>
              <a:rPr lang="en-US" altLang="zh-CN" sz="2000" dirty="0">
                <a:solidFill>
                  <a:schemeClr val="tx1"/>
                </a:solidFill>
                <a:latin typeface="+mn-lt"/>
                <a:ea typeface="+mn-ea"/>
              </a:rPr>
              <a:t>80%, linear</a:t>
            </a:r>
            <a:r>
              <a:rPr lang="zh-CN" altLang="en-US" sz="2000" dirty="0">
                <a:solidFill>
                  <a:schemeClr val="tx1"/>
                </a:solidFill>
                <a:latin typeface="+mn-lt"/>
                <a:ea typeface="+mn-ea"/>
              </a:rPr>
              <a:t> </a:t>
            </a:r>
            <a:r>
              <a:rPr lang="en-US" altLang="zh-CN" sz="2000" dirty="0">
                <a:solidFill>
                  <a:schemeClr val="tx1"/>
                </a:solidFill>
                <a:latin typeface="+mn-lt"/>
                <a:ea typeface="+mn-ea"/>
              </a:rPr>
              <a:t>tracking</a:t>
            </a:r>
          </a:p>
          <a:p>
            <a:r>
              <a:rPr lang="en-US" altLang="zh-CN" sz="2000" dirty="0">
                <a:solidFill>
                  <a:schemeClr val="tx1"/>
                </a:solidFill>
                <a:latin typeface="+mn-lt"/>
                <a:ea typeface="+mn-ea"/>
              </a:rPr>
              <a:t>w/o chromaticity</a:t>
            </a:r>
            <a:r>
              <a:rPr lang="zh-CN" altLang="en-US" sz="2000" dirty="0">
                <a:solidFill>
                  <a:schemeClr val="tx1"/>
                </a:solidFill>
                <a:latin typeface="+mn-lt"/>
                <a:ea typeface="+mn-ea"/>
              </a:rPr>
              <a:t>：</a:t>
            </a:r>
            <a:r>
              <a:rPr lang="en-US" altLang="zh-CN" sz="2000" dirty="0">
                <a:solidFill>
                  <a:schemeClr val="tx1"/>
                </a:solidFill>
                <a:latin typeface="+mn-lt"/>
                <a:ea typeface="+mn-ea"/>
              </a:rPr>
              <a:t>1.06×</a:t>
            </a:r>
            <a:endParaRPr lang="zh-CN" altLang="en-US" sz="2000" dirty="0">
              <a:solidFill>
                <a:schemeClr val="tx1"/>
              </a:solidFill>
              <a:latin typeface="+mn-lt"/>
              <a:ea typeface="+mn-ea"/>
            </a:endParaRPr>
          </a:p>
          <a:p>
            <a:r>
              <a:rPr lang="en-US" altLang="zh-CN" sz="2000" dirty="0">
                <a:solidFill>
                  <a:schemeClr val="tx1"/>
                </a:solidFill>
                <a:latin typeface="+mn-lt"/>
                <a:ea typeface="+mn-ea"/>
              </a:rPr>
              <a:t>w/   chromaticity</a:t>
            </a:r>
            <a:r>
              <a:rPr lang="zh-CN" altLang="en-US" sz="2000" dirty="0">
                <a:solidFill>
                  <a:schemeClr val="tx1"/>
                </a:solidFill>
                <a:latin typeface="+mn-lt"/>
                <a:ea typeface="+mn-ea"/>
              </a:rPr>
              <a:t>：</a:t>
            </a:r>
            <a:r>
              <a:rPr lang="en-US" altLang="zh-CN" sz="2000" dirty="0">
                <a:solidFill>
                  <a:schemeClr val="tx1"/>
                </a:solidFill>
                <a:latin typeface="+mn-lt"/>
                <a:ea typeface="+mn-ea"/>
              </a:rPr>
              <a:t>1.10×</a:t>
            </a:r>
            <a:endParaRPr lang="zh-CN" altLang="en-US" sz="2000" dirty="0">
              <a:solidFill>
                <a:schemeClr val="tx1"/>
              </a:solidFill>
              <a:latin typeface="+mn-lt"/>
              <a:ea typeface="+mn-ea"/>
            </a:endParaRPr>
          </a:p>
        </p:txBody>
      </p:sp>
      <p:sp>
        <p:nvSpPr>
          <p:cNvPr id="31" name="文本框 30">
            <a:extLst>
              <a:ext uri="{FF2B5EF4-FFF2-40B4-BE49-F238E27FC236}">
                <a16:creationId xmlns:a16="http://schemas.microsoft.com/office/drawing/2014/main" id="{DD5AB26B-5C97-339D-ABD9-7A14E6FFFF4B}"/>
              </a:ext>
            </a:extLst>
          </p:cNvPr>
          <p:cNvSpPr txBox="1"/>
          <p:nvPr/>
        </p:nvSpPr>
        <p:spPr>
          <a:xfrm>
            <a:off x="-51089" y="916230"/>
            <a:ext cx="6147089" cy="369332"/>
          </a:xfrm>
          <a:prstGeom prst="rect">
            <a:avLst/>
          </a:prstGeom>
          <a:noFill/>
          <a:ln w="2857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a:spAutoFit/>
          </a:bodyPr>
          <a:lstStyle>
            <a:defPPr>
              <a:defRPr lang="zh-CN"/>
            </a:defPPr>
            <a:lvl1pPr marL="285750" indent="-285750">
              <a:buFont typeface="Arial" panose="020B0604020202020204" pitchFamily="34" charset="0"/>
              <a:buChar char="•"/>
              <a:defRPr>
                <a:solidFill>
                  <a:srgbClr val="174994"/>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algn="l" rtl="0" eaLnBrk="1" latinLnBrk="0" hangingPunct="1">
              <a:spcBef>
                <a:spcPts val="0"/>
              </a:spcBef>
              <a:spcAft>
                <a:spcPts val="0"/>
              </a:spcAft>
              <a:buClrTx/>
              <a:buSzPts val="1800"/>
              <a:buFont typeface="Wingdings" panose="05000000000000000000" pitchFamily="2" charset="2"/>
              <a:buChar char="Ø"/>
            </a:pPr>
            <a:r>
              <a:rPr lang="en-US" altLang="zh-CN" dirty="0"/>
              <a:t>The cause of luminosity loss induced by the lattice.</a:t>
            </a:r>
            <a:endParaRPr lang="zh-CN" altLang="zh-CN" sz="1800" dirty="0">
              <a:effectLst/>
            </a:endParaRPr>
          </a:p>
        </p:txBody>
      </p:sp>
      <p:sp>
        <p:nvSpPr>
          <p:cNvPr id="33" name="文本框 32">
            <a:extLst>
              <a:ext uri="{FF2B5EF4-FFF2-40B4-BE49-F238E27FC236}">
                <a16:creationId xmlns:a16="http://schemas.microsoft.com/office/drawing/2014/main" id="{A2C09CFB-DFEE-4EE6-8E59-EC77B9846A00}"/>
              </a:ext>
            </a:extLst>
          </p:cNvPr>
          <p:cNvSpPr txBox="1"/>
          <p:nvPr/>
        </p:nvSpPr>
        <p:spPr>
          <a:xfrm>
            <a:off x="6378407" y="4656164"/>
            <a:ext cx="5806739" cy="1631216"/>
          </a:xfrm>
          <a:prstGeom prst="rect">
            <a:avLst/>
          </a:prstGeom>
          <a:noFill/>
          <a:ln w="2857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a:spAutoFit/>
          </a:bodyPr>
          <a:lstStyle>
            <a:defPPr>
              <a:defRPr lang="zh-CN"/>
            </a:defPPr>
            <a:lvl1pPr marL="285750" indent="-285750">
              <a:buFont typeface="Arial" panose="020B0604020202020204" pitchFamily="34" charset="0"/>
              <a:buChar char="•"/>
              <a:defRPr>
                <a:solidFill>
                  <a:srgbClr val="174994"/>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indent="0" algn="l">
              <a:buNone/>
            </a:pPr>
            <a:r>
              <a:rPr lang="en-US" altLang="zh-CN" sz="2000" b="1" dirty="0">
                <a:solidFill>
                  <a:schemeClr val="tx1"/>
                </a:solidFill>
                <a:latin typeface="+mn-lt"/>
                <a:ea typeface="+mn-ea"/>
              </a:rPr>
              <a:t>Conclusion</a:t>
            </a:r>
            <a:r>
              <a:rPr lang="en-US" altLang="zh-CN" sz="2000" dirty="0">
                <a:solidFill>
                  <a:schemeClr val="tx1"/>
                </a:solidFill>
                <a:latin typeface="+mn-lt"/>
                <a:ea typeface="+mn-ea"/>
              </a:rPr>
              <a:t>: </a:t>
            </a:r>
          </a:p>
          <a:p>
            <a:pPr algn="l"/>
            <a:r>
              <a:rPr lang="en-US" altLang="zh-CN" sz="2000" dirty="0">
                <a:solidFill>
                  <a:schemeClr val="tx1"/>
                </a:solidFill>
                <a:latin typeface="+mn-lt"/>
                <a:ea typeface="+mn-ea"/>
              </a:rPr>
              <a:t>lattice caused </a:t>
            </a:r>
            <a:r>
              <a:rPr lang="en-US" altLang="zh-CN" sz="2000" b="0" dirty="0">
                <a:solidFill>
                  <a:schemeClr val="tx1"/>
                </a:solidFill>
                <a:latin typeface="+mn-lt"/>
                <a:ea typeface="+mn-ea"/>
              </a:rPr>
              <a:t>luminosity</a:t>
            </a:r>
            <a:r>
              <a:rPr lang="en-US" altLang="zh-CN" sz="2000" dirty="0">
                <a:solidFill>
                  <a:schemeClr val="tx1"/>
                </a:solidFill>
                <a:latin typeface="+mn-lt"/>
                <a:ea typeface="+mn-ea"/>
              </a:rPr>
              <a:t> loss due to CW transformation  and chromaticity.</a:t>
            </a:r>
          </a:p>
          <a:p>
            <a:pPr algn="l"/>
            <a:r>
              <a:rPr lang="en-US" altLang="zh-CN" sz="2000" dirty="0">
                <a:solidFill>
                  <a:schemeClr val="tx1"/>
                </a:solidFill>
                <a:latin typeface="+mn-lt"/>
                <a:ea typeface="+mn-ea"/>
              </a:rPr>
              <a:t>It is proved that there is room for further optimization of the current lattice.</a:t>
            </a:r>
          </a:p>
        </p:txBody>
      </p:sp>
      <p:grpSp>
        <p:nvGrpSpPr>
          <p:cNvPr id="38" name="组合 37">
            <a:extLst>
              <a:ext uri="{FF2B5EF4-FFF2-40B4-BE49-F238E27FC236}">
                <a16:creationId xmlns:a16="http://schemas.microsoft.com/office/drawing/2014/main" id="{8755BE8D-4FBD-C356-5323-F4072B407F2C}"/>
              </a:ext>
            </a:extLst>
          </p:cNvPr>
          <p:cNvGrpSpPr/>
          <p:nvPr/>
        </p:nvGrpSpPr>
        <p:grpSpPr>
          <a:xfrm>
            <a:off x="6454255" y="1255593"/>
            <a:ext cx="5547233" cy="2112512"/>
            <a:chOff x="5432726" y="850153"/>
            <a:chExt cx="6612839" cy="2220937"/>
          </a:xfrm>
        </p:grpSpPr>
        <p:pic>
          <p:nvPicPr>
            <p:cNvPr id="35" name="图片 34">
              <a:extLst>
                <a:ext uri="{FF2B5EF4-FFF2-40B4-BE49-F238E27FC236}">
                  <a16:creationId xmlns:a16="http://schemas.microsoft.com/office/drawing/2014/main" id="{F818316D-9DA5-AF24-2308-0166944CF5FA}"/>
                </a:ext>
              </a:extLst>
            </p:cNvPr>
            <p:cNvPicPr>
              <a:picLocks noChangeAspect="1"/>
            </p:cNvPicPr>
            <p:nvPr/>
          </p:nvPicPr>
          <p:blipFill>
            <a:blip r:embed="rId4"/>
            <a:stretch>
              <a:fillRect/>
            </a:stretch>
          </p:blipFill>
          <p:spPr>
            <a:xfrm>
              <a:off x="5432726" y="850153"/>
              <a:ext cx="3255392" cy="2194544"/>
            </a:xfrm>
            <a:prstGeom prst="rect">
              <a:avLst/>
            </a:prstGeom>
          </p:spPr>
        </p:pic>
        <p:pic>
          <p:nvPicPr>
            <p:cNvPr id="37" name="图片 36">
              <a:extLst>
                <a:ext uri="{FF2B5EF4-FFF2-40B4-BE49-F238E27FC236}">
                  <a16:creationId xmlns:a16="http://schemas.microsoft.com/office/drawing/2014/main" id="{CCD3E59A-46E2-A02D-ED9E-C460CE3355FE}"/>
                </a:ext>
              </a:extLst>
            </p:cNvPr>
            <p:cNvPicPr>
              <a:picLocks noChangeAspect="1"/>
            </p:cNvPicPr>
            <p:nvPr/>
          </p:nvPicPr>
          <p:blipFill>
            <a:blip r:embed="rId5"/>
            <a:stretch>
              <a:fillRect/>
            </a:stretch>
          </p:blipFill>
          <p:spPr>
            <a:xfrm>
              <a:off x="8673236" y="876546"/>
              <a:ext cx="3372329" cy="2194544"/>
            </a:xfrm>
            <a:prstGeom prst="rect">
              <a:avLst/>
            </a:prstGeom>
          </p:spPr>
        </p:pic>
      </p:grpSp>
      <p:pic>
        <p:nvPicPr>
          <p:cNvPr id="24" name="图片 23">
            <a:extLst>
              <a:ext uri="{FF2B5EF4-FFF2-40B4-BE49-F238E27FC236}">
                <a16:creationId xmlns:a16="http://schemas.microsoft.com/office/drawing/2014/main" id="{86B547B9-5E9B-4B4A-C381-0C206C1EC3A4}"/>
              </a:ext>
            </a:extLst>
          </p:cNvPr>
          <p:cNvPicPr>
            <a:picLocks noChangeAspect="1"/>
          </p:cNvPicPr>
          <p:nvPr/>
        </p:nvPicPr>
        <p:blipFill>
          <a:blip r:embed="rId6"/>
          <a:stretch>
            <a:fillRect/>
          </a:stretch>
        </p:blipFill>
        <p:spPr>
          <a:xfrm>
            <a:off x="3462401" y="1228176"/>
            <a:ext cx="2713031" cy="697841"/>
          </a:xfrm>
          <a:prstGeom prst="rect">
            <a:avLst/>
          </a:prstGeom>
        </p:spPr>
      </p:pic>
      <p:sp>
        <p:nvSpPr>
          <p:cNvPr id="43" name="灯片编号占位符 42">
            <a:extLst>
              <a:ext uri="{FF2B5EF4-FFF2-40B4-BE49-F238E27FC236}">
                <a16:creationId xmlns:a16="http://schemas.microsoft.com/office/drawing/2014/main" id="{7580D382-B499-5E34-CDAD-88D45B5F8018}"/>
              </a:ext>
            </a:extLst>
          </p:cNvPr>
          <p:cNvSpPr>
            <a:spLocks noGrp="1"/>
          </p:cNvSpPr>
          <p:nvPr>
            <p:ph type="sldNum" sz="quarter" idx="12"/>
          </p:nvPr>
        </p:nvSpPr>
        <p:spPr/>
        <p:txBody>
          <a:bodyPr/>
          <a:lstStyle/>
          <a:p>
            <a:fld id="{82AFAE34-0E12-43F9-AC88-6762ACCCCED0}" type="slidenum">
              <a:rPr lang="zh-CN" altLang="en-US" smtClean="0"/>
              <a:t>14</a:t>
            </a:fld>
            <a:endParaRPr lang="zh-CN" altLang="en-US" dirty="0"/>
          </a:p>
        </p:txBody>
      </p:sp>
      <p:sp>
        <p:nvSpPr>
          <p:cNvPr id="45" name="文本框 44">
            <a:extLst>
              <a:ext uri="{FF2B5EF4-FFF2-40B4-BE49-F238E27FC236}">
                <a16:creationId xmlns:a16="http://schemas.microsoft.com/office/drawing/2014/main" id="{91CFC618-987A-9297-F4FB-9BA446BEE0B2}"/>
              </a:ext>
            </a:extLst>
          </p:cNvPr>
          <p:cNvSpPr txBox="1"/>
          <p:nvPr/>
        </p:nvSpPr>
        <p:spPr>
          <a:xfrm>
            <a:off x="6378407" y="3350415"/>
            <a:ext cx="5649011" cy="1323439"/>
          </a:xfrm>
          <a:prstGeom prst="rect">
            <a:avLst/>
          </a:prstGeom>
          <a:noFill/>
          <a:ln w="2857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a:spAutoFit/>
          </a:bodyPr>
          <a:lstStyle>
            <a:defPPr>
              <a:defRPr lang="zh-CN"/>
            </a:defPPr>
            <a:lvl1pPr marL="285750" indent="-285750">
              <a:buFont typeface="Wingdings" panose="05000000000000000000" pitchFamily="2" charset="2"/>
              <a:buChar char="Ø"/>
              <a:defRPr b="1">
                <a:solidFill>
                  <a:srgbClr val="174994"/>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sz="2000" b="0" dirty="0">
                <a:solidFill>
                  <a:schemeClr val="tx1"/>
                </a:solidFill>
                <a:latin typeface="+mn-lt"/>
                <a:ea typeface="+mn-ea"/>
              </a:rPr>
              <a:t>There is a decrease in luminosity</a:t>
            </a:r>
          </a:p>
          <a:p>
            <a:r>
              <a:rPr lang="en-US" altLang="zh-CN" sz="2000" b="0" dirty="0">
                <a:solidFill>
                  <a:schemeClr val="tx1"/>
                </a:solidFill>
                <a:latin typeface="+mn-lt"/>
                <a:ea typeface="+mn-ea"/>
              </a:rPr>
              <a:t>The vertical beam size increases</a:t>
            </a:r>
          </a:p>
          <a:p>
            <a:r>
              <a:rPr lang="en-US" altLang="zh-CN" sz="2000" b="0" dirty="0">
                <a:solidFill>
                  <a:schemeClr val="tx1"/>
                </a:solidFill>
                <a:latin typeface="+mn-lt"/>
                <a:ea typeface="+mn-ea"/>
              </a:rPr>
              <a:t>The results are similar to those of the lattice model</a:t>
            </a:r>
            <a:endParaRPr lang="en-US" altLang="zh-CN" sz="2000" dirty="0">
              <a:solidFill>
                <a:schemeClr val="tx1"/>
              </a:solidFill>
              <a:latin typeface="+mn-lt"/>
              <a:ea typeface="+mn-ea"/>
            </a:endParaRPr>
          </a:p>
        </p:txBody>
      </p:sp>
      <p:pic>
        <p:nvPicPr>
          <p:cNvPr id="3" name="图片 2">
            <a:extLst>
              <a:ext uri="{FF2B5EF4-FFF2-40B4-BE49-F238E27FC236}">
                <a16:creationId xmlns:a16="http://schemas.microsoft.com/office/drawing/2014/main" id="{92D265A0-DAFC-1AB0-27F2-630C886B6DC1}"/>
              </a:ext>
            </a:extLst>
          </p:cNvPr>
          <p:cNvPicPr>
            <a:picLocks noChangeAspect="1"/>
          </p:cNvPicPr>
          <p:nvPr/>
        </p:nvPicPr>
        <p:blipFill>
          <a:blip r:embed="rId7"/>
          <a:stretch>
            <a:fillRect/>
          </a:stretch>
        </p:blipFill>
        <p:spPr>
          <a:xfrm>
            <a:off x="288125" y="4944366"/>
            <a:ext cx="5303148" cy="1839225"/>
          </a:xfrm>
          <a:prstGeom prst="rect">
            <a:avLst/>
          </a:prstGeom>
        </p:spPr>
      </p:pic>
      <p:sp>
        <p:nvSpPr>
          <p:cNvPr id="5" name="文本框 4">
            <a:extLst>
              <a:ext uri="{FF2B5EF4-FFF2-40B4-BE49-F238E27FC236}">
                <a16:creationId xmlns:a16="http://schemas.microsoft.com/office/drawing/2014/main" id="{5459FF76-2CEB-3B9D-6ED5-2723F1965BB6}"/>
              </a:ext>
            </a:extLst>
          </p:cNvPr>
          <p:cNvSpPr txBox="1"/>
          <p:nvPr/>
        </p:nvSpPr>
        <p:spPr>
          <a:xfrm>
            <a:off x="220183" y="3783049"/>
            <a:ext cx="6201696" cy="1200329"/>
          </a:xfrm>
          <a:prstGeom prst="rect">
            <a:avLst/>
          </a:prstGeom>
          <a:noFill/>
        </p:spPr>
        <p:txBody>
          <a:bodyPr wrap="square">
            <a:spAutoFit/>
          </a:bodyPr>
          <a:lstStyle/>
          <a:p>
            <a:pPr marL="285750" indent="-285750">
              <a:buFont typeface="Arial" panose="020B0604020202020204" pitchFamily="34" charset="0"/>
              <a:buChar char="•"/>
            </a:pPr>
            <a:r>
              <a:rPr lang="en-US" altLang="zh-CN" sz="1800" dirty="0">
                <a:solidFill>
                  <a:schemeClr val="tx1"/>
                </a:solidFill>
                <a:latin typeface="+mn-lt"/>
                <a:ea typeface="+mn-ea"/>
              </a:rPr>
              <a:t>There is a good agreement between theoretical prediction and simulation results</a:t>
            </a:r>
          </a:p>
          <a:p>
            <a:pPr marL="285750" indent="-285750" algn="l">
              <a:buFont typeface="Arial" panose="020B0604020202020204" pitchFamily="34" charset="0"/>
              <a:buChar char="•"/>
            </a:pPr>
            <a:r>
              <a:rPr lang="en-US" altLang="zh-CN" sz="1800" dirty="0">
                <a:solidFill>
                  <a:schemeClr val="tx1"/>
                </a:solidFill>
                <a:latin typeface="+mn-lt"/>
                <a:ea typeface="+mn-ea"/>
              </a:rPr>
              <a:t>The vertical size blowup of beam is the result of CW transformation and chromaticity</a:t>
            </a:r>
          </a:p>
        </p:txBody>
      </p:sp>
    </p:spTree>
    <p:extLst>
      <p:ext uri="{BB962C8B-B14F-4D97-AF65-F5344CB8AC3E}">
        <p14:creationId xmlns:p14="http://schemas.microsoft.com/office/powerpoint/2010/main" val="14619653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08BC028-4837-5EBB-A0BB-6A6816918BF2}"/>
              </a:ext>
            </a:extLst>
          </p:cNvPr>
          <p:cNvSpPr>
            <a:spLocks noGrp="1"/>
          </p:cNvSpPr>
          <p:nvPr>
            <p:ph type="title"/>
          </p:nvPr>
        </p:nvSpPr>
        <p:spPr/>
        <p:txBody>
          <a:bodyPr/>
          <a:lstStyle/>
          <a:p>
            <a:r>
              <a:rPr lang="en-US" altLang="zh-CN" sz="4000" b="1" spc="-60" dirty="0">
                <a:solidFill>
                  <a:srgbClr val="C00000"/>
                </a:solidFill>
                <a:latin typeface="+mj-lt"/>
                <a:ea typeface="+mj-ea"/>
                <a:cs typeface="+mj-cs"/>
              </a:rPr>
              <a:t>Asymmetric Collision: </a:t>
            </a:r>
            <a:r>
              <a:rPr lang="en-US" altLang="zh-CN" spc="-60" dirty="0"/>
              <a:t>S</a:t>
            </a:r>
            <a:r>
              <a:rPr lang="en-US" altLang="zh-CN" sz="4000" b="1" spc="-60" dirty="0">
                <a:solidFill>
                  <a:srgbClr val="C00000"/>
                </a:solidFill>
                <a:latin typeface="+mj-lt"/>
                <a:ea typeface="+mj-ea"/>
                <a:cs typeface="+mj-cs"/>
              </a:rPr>
              <a:t>wap-Out Injection</a:t>
            </a:r>
            <a:endParaRPr lang="zh-CN" altLang="en-US" dirty="0"/>
          </a:p>
        </p:txBody>
      </p:sp>
      <p:pic>
        <p:nvPicPr>
          <p:cNvPr id="6" name="图片 5">
            <a:extLst>
              <a:ext uri="{FF2B5EF4-FFF2-40B4-BE49-F238E27FC236}">
                <a16:creationId xmlns:a16="http://schemas.microsoft.com/office/drawing/2014/main" id="{47AA3CA9-3550-CCDB-5801-F8B99FB201C1}"/>
              </a:ext>
            </a:extLst>
          </p:cNvPr>
          <p:cNvPicPr>
            <a:picLocks noChangeAspect="1"/>
          </p:cNvPicPr>
          <p:nvPr/>
        </p:nvPicPr>
        <p:blipFill>
          <a:blip r:embed="rId3"/>
          <a:stretch>
            <a:fillRect/>
          </a:stretch>
        </p:blipFill>
        <p:spPr>
          <a:xfrm>
            <a:off x="277690" y="1339508"/>
            <a:ext cx="4627975" cy="4627975"/>
          </a:xfrm>
          <a:prstGeom prst="rect">
            <a:avLst/>
          </a:prstGeom>
        </p:spPr>
      </p:pic>
      <p:sp>
        <p:nvSpPr>
          <p:cNvPr id="24" name="灯片编号占位符 23">
            <a:extLst>
              <a:ext uri="{FF2B5EF4-FFF2-40B4-BE49-F238E27FC236}">
                <a16:creationId xmlns:a16="http://schemas.microsoft.com/office/drawing/2014/main" id="{F2F66588-966B-8592-1EB2-F01195A3AE3D}"/>
              </a:ext>
            </a:extLst>
          </p:cNvPr>
          <p:cNvSpPr>
            <a:spLocks noGrp="1"/>
          </p:cNvSpPr>
          <p:nvPr>
            <p:ph type="sldNum" sz="quarter" idx="12"/>
          </p:nvPr>
        </p:nvSpPr>
        <p:spPr/>
        <p:txBody>
          <a:bodyPr/>
          <a:lstStyle/>
          <a:p>
            <a:fld id="{82AFAE34-0E12-43F9-AC88-6762ACCCCED0}" type="slidenum">
              <a:rPr lang="zh-CN" altLang="en-US" smtClean="0"/>
              <a:t>15</a:t>
            </a:fld>
            <a:endParaRPr lang="zh-CN" altLang="en-US" dirty="0"/>
          </a:p>
        </p:txBody>
      </p:sp>
      <mc:AlternateContent xmlns:mc="http://schemas.openxmlformats.org/markup-compatibility/2006">
        <mc:Choice xmlns:a14="http://schemas.microsoft.com/office/drawing/2010/main" Requires="a14">
          <p:sp>
            <p:nvSpPr>
              <p:cNvPr id="4" name="文本框 3">
                <a:extLst>
                  <a:ext uri="{FF2B5EF4-FFF2-40B4-BE49-F238E27FC236}">
                    <a16:creationId xmlns:a16="http://schemas.microsoft.com/office/drawing/2014/main" id="{45F33F66-0545-1709-827E-68A445118065}"/>
                  </a:ext>
                </a:extLst>
              </p:cNvPr>
              <p:cNvSpPr txBox="1"/>
              <p:nvPr/>
            </p:nvSpPr>
            <p:spPr>
              <a:xfrm>
                <a:off x="5444230" y="1182751"/>
                <a:ext cx="6524086" cy="5377049"/>
              </a:xfrm>
              <a:prstGeom prst="rect">
                <a:avLst/>
              </a:prstGeom>
              <a:noFill/>
            </p:spPr>
            <p:txBody>
              <a:bodyPr wrap="square">
                <a:spAutoFit/>
              </a:bodyPr>
              <a:lstStyle/>
              <a:p>
                <a:pPr indent="-228600">
                  <a:lnSpc>
                    <a:spcPct val="90000"/>
                  </a:lnSpc>
                  <a:buFont typeface="Arial" panose="020B0604020202020204" pitchFamily="34" charset="0"/>
                  <a:buChar char="•"/>
                </a:pPr>
                <a:r>
                  <a:rPr lang="en-US" altLang="zh-CN" sz="2000" dirty="0"/>
                  <a:t>In addition to evaluating luminosity performance, APES-T can also be used to simulate the lifetime and beam losses during injection in the presence of beam–beam interactions. </a:t>
                </a:r>
              </a:p>
              <a:p>
                <a:pPr indent="-228600">
                  <a:lnSpc>
                    <a:spcPct val="90000"/>
                  </a:lnSpc>
                  <a:buFont typeface="Arial" panose="020B0604020202020204" pitchFamily="34" charset="0"/>
                  <a:buChar char="•"/>
                </a:pPr>
                <a:r>
                  <a:rPr lang="en-US" altLang="zh-CN" sz="2000" dirty="0"/>
                  <a:t>In the element-by-element particle tracking, particle loss is used to evaluate the beam lifetime.</a:t>
                </a:r>
                <a:endParaRPr lang="zh-CN" altLang="en-US" sz="2000" dirty="0"/>
              </a:p>
              <a:p>
                <a:pPr marL="57150" indent="-228600">
                  <a:lnSpc>
                    <a:spcPct val="90000"/>
                  </a:lnSpc>
                  <a:buFont typeface="Arial" panose="020B0604020202020204" pitchFamily="34" charset="0"/>
                  <a:buChar char="•"/>
                </a:pPr>
                <a:r>
                  <a:rPr lang="en-US" altLang="zh-CN" sz="2000" dirty="0"/>
                  <a:t>In the Higgs mode, the collider ring has a small dynamic aperture, so the on-axis swap-out injection scheme is adopted at CEPC. </a:t>
                </a:r>
              </a:p>
              <a:p>
                <a:pPr marL="57150" indent="-228600">
                  <a:lnSpc>
                    <a:spcPct val="90000"/>
                  </a:lnSpc>
                  <a:buFont typeface="Arial" panose="020B0604020202020204" pitchFamily="34" charset="0"/>
                  <a:buChar char="•"/>
                </a:pPr>
                <a:r>
                  <a:rPr lang="en-US" altLang="zh-CN" sz="2000" dirty="0"/>
                  <a:t>In this scheme, the circulating bunch would be extracted from the collider ring with a fast kicker and replaced by an injected bunch, completing the swap-out injection process.</a:t>
                </a:r>
              </a:p>
              <a:p>
                <a:pPr marL="57150" indent="-228600">
                  <a:lnSpc>
                    <a:spcPct val="90000"/>
                  </a:lnSpc>
                  <a:buFont typeface="Arial" panose="020B0604020202020204" pitchFamily="34" charset="0"/>
                  <a:buChar char="•"/>
                </a:pPr>
                <a:r>
                  <a:rPr lang="en-US" altLang="zh-CN" sz="2000" dirty="0"/>
                  <a:t>That is the initial beam parameters are different between the two colliding bunches. One is the synchrotron radiation equilibrium of the collider ring while the other is the booster ring equilibrium.</a:t>
                </a:r>
              </a:p>
              <a:p>
                <a:pPr>
                  <a:lnSpc>
                    <a:spcPct val="90000"/>
                  </a:lnSpc>
                </a:pPr>
                <a:r>
                  <a:rPr lang="en-US" altLang="zh-CN" sz="2000" dirty="0"/>
                  <a:t> </a:t>
                </a:r>
              </a:p>
              <a:p>
                <a:pPr>
                  <a:lnSpc>
                    <a:spcPct val="90000"/>
                  </a:lnSpc>
                </a:pPr>
                <a14:m>
                  <m:oMathPara xmlns:m="http://schemas.openxmlformats.org/officeDocument/2006/math">
                    <m:oMathParaPr>
                      <m:jc m:val="centerGroup"/>
                    </m:oMathParaPr>
                    <m:oMath xmlns:m="http://schemas.openxmlformats.org/officeDocument/2006/math">
                      <m:sSub>
                        <m:sSubPr>
                          <m:ctrlPr>
                            <a:rPr lang="en-US" altLang="zh-CN" sz="2000" b="0" i="1" dirty="0" smtClean="0">
                              <a:latin typeface="Cambria Math" panose="02040503050406030204" pitchFamily="18" charset="0"/>
                            </a:rPr>
                          </m:ctrlPr>
                        </m:sSubPr>
                        <m:e>
                          <m:r>
                            <a:rPr lang="zh-CN" altLang="en-US" sz="2000" i="1" dirty="0" smtClean="0">
                              <a:latin typeface="Cambria Math" panose="02040503050406030204" pitchFamily="18" charset="0"/>
                            </a:rPr>
                            <m:t>𝜖</m:t>
                          </m:r>
                        </m:e>
                        <m:sub>
                          <m:r>
                            <a:rPr lang="zh-CN" altLang="en-US" sz="2000" i="1" dirty="0" smtClean="0">
                              <a:latin typeface="Cambria Math" panose="02040503050406030204" pitchFamily="18" charset="0"/>
                            </a:rPr>
                            <m:t>𝑥</m:t>
                          </m:r>
                        </m:sub>
                      </m:sSub>
                      <m:r>
                        <a:rPr lang="en-US" altLang="zh-CN" sz="2000" i="1" dirty="0">
                          <a:latin typeface="Cambria Math" panose="02040503050406030204" pitchFamily="18" charset="0"/>
                        </a:rPr>
                        <m:t>= 1.26 </m:t>
                      </m:r>
                      <m:r>
                        <a:rPr lang="en-US" altLang="zh-CN" sz="2000" i="1" dirty="0">
                          <a:latin typeface="Cambria Math" panose="02040503050406030204" pitchFamily="18" charset="0"/>
                        </a:rPr>
                        <m:t>𝑛𝑚</m:t>
                      </m:r>
                      <m:r>
                        <a:rPr lang="en-US" altLang="zh-CN" sz="2000" i="1" dirty="0">
                          <a:latin typeface="Cambria Math" panose="02040503050406030204" pitchFamily="18" charset="0"/>
                        </a:rPr>
                        <m:t>, </m:t>
                      </m:r>
                      <m:sSub>
                        <m:sSubPr>
                          <m:ctrlPr>
                            <a:rPr lang="en-US" altLang="zh-CN" sz="2000" b="0" i="1" dirty="0" smtClean="0">
                              <a:latin typeface="Cambria Math" panose="02040503050406030204" pitchFamily="18" charset="0"/>
                            </a:rPr>
                          </m:ctrlPr>
                        </m:sSubPr>
                        <m:e>
                          <m:r>
                            <a:rPr lang="zh-CN" altLang="en-US" sz="2000" i="1" dirty="0">
                              <a:latin typeface="Cambria Math" panose="02040503050406030204" pitchFamily="18" charset="0"/>
                            </a:rPr>
                            <m:t>𝜖</m:t>
                          </m:r>
                        </m:e>
                        <m:sub>
                          <m:r>
                            <a:rPr lang="zh-CN" altLang="en-US" sz="2000" i="1" dirty="0">
                              <a:latin typeface="Cambria Math" panose="02040503050406030204" pitchFamily="18" charset="0"/>
                            </a:rPr>
                            <m:t>𝑦</m:t>
                          </m:r>
                        </m:sub>
                      </m:sSub>
                      <m:r>
                        <a:rPr lang="en-US" altLang="zh-CN" sz="2000" i="1" dirty="0">
                          <a:latin typeface="Cambria Math" panose="02040503050406030204" pitchFamily="18" charset="0"/>
                        </a:rPr>
                        <m:t>= 13 </m:t>
                      </m:r>
                      <m:r>
                        <a:rPr lang="en-US" altLang="zh-CN" sz="2000" i="1" dirty="0">
                          <a:latin typeface="Cambria Math" panose="02040503050406030204" pitchFamily="18" charset="0"/>
                        </a:rPr>
                        <m:t>𝑝𝑚</m:t>
                      </m:r>
                      <m:r>
                        <a:rPr lang="en-US" altLang="zh-CN" sz="2000" i="1" dirty="0">
                          <a:latin typeface="Cambria Math" panose="02040503050406030204" pitchFamily="18" charset="0"/>
                        </a:rPr>
                        <m:t>, </m:t>
                      </m:r>
                      <m:sSub>
                        <m:sSubPr>
                          <m:ctrlPr>
                            <a:rPr lang="en-US" altLang="zh-CN" sz="2000" b="0" i="1" dirty="0" smtClean="0">
                              <a:latin typeface="Cambria Math" panose="02040503050406030204" pitchFamily="18" charset="0"/>
                            </a:rPr>
                          </m:ctrlPr>
                        </m:sSubPr>
                        <m:e>
                          <m:r>
                            <a:rPr lang="zh-CN" altLang="en-US" sz="2000" i="1" dirty="0">
                              <a:latin typeface="Cambria Math" panose="02040503050406030204" pitchFamily="18" charset="0"/>
                            </a:rPr>
                            <m:t>𝜎</m:t>
                          </m:r>
                        </m:e>
                        <m:sub>
                          <m:r>
                            <a:rPr lang="zh-CN" altLang="en-US" sz="2000" i="1" dirty="0">
                              <a:latin typeface="Cambria Math" panose="02040503050406030204" pitchFamily="18" charset="0"/>
                            </a:rPr>
                            <m:t>𝑧</m:t>
                          </m:r>
                        </m:sub>
                      </m:sSub>
                      <m:r>
                        <a:rPr lang="en-US" altLang="zh-CN" sz="2000" i="1" dirty="0">
                          <a:latin typeface="Cambria Math" panose="02040503050406030204" pitchFamily="18" charset="0"/>
                        </a:rPr>
                        <m:t>= 1.85 </m:t>
                      </m:r>
                      <m:r>
                        <a:rPr lang="en-US" altLang="zh-CN" sz="2000" i="1" dirty="0">
                          <a:latin typeface="Cambria Math" panose="02040503050406030204" pitchFamily="18" charset="0"/>
                        </a:rPr>
                        <m:t>𝑚𝑚</m:t>
                      </m:r>
                      <m:r>
                        <a:rPr lang="en-US" altLang="zh-CN" sz="2000" b="0" i="1" dirty="0" smtClean="0">
                          <a:latin typeface="Cambria Math" panose="02040503050406030204" pitchFamily="18" charset="0"/>
                        </a:rPr>
                        <m:t>,</m:t>
                      </m:r>
                      <m:r>
                        <a:rPr lang="en-US" altLang="zh-CN" sz="2000" i="1" dirty="0">
                          <a:latin typeface="Cambria Math" panose="02040503050406030204" pitchFamily="18" charset="0"/>
                        </a:rPr>
                        <m:t> </m:t>
                      </m:r>
                      <m:sSub>
                        <m:sSubPr>
                          <m:ctrlPr>
                            <a:rPr lang="en-US" altLang="zh-CN" sz="2000" b="0" i="1" dirty="0" smtClean="0">
                              <a:latin typeface="Cambria Math" panose="02040503050406030204" pitchFamily="18" charset="0"/>
                            </a:rPr>
                          </m:ctrlPr>
                        </m:sSubPr>
                        <m:e>
                          <m:r>
                            <a:rPr lang="zh-CN" altLang="en-US" sz="2000" i="1" dirty="0" smtClean="0">
                              <a:latin typeface="Cambria Math" panose="02040503050406030204" pitchFamily="18" charset="0"/>
                            </a:rPr>
                            <m:t>𝜎</m:t>
                          </m:r>
                        </m:e>
                        <m:sub>
                          <m:r>
                            <a:rPr lang="zh-CN" altLang="en-US" sz="2000" i="1" dirty="0" smtClean="0">
                              <a:latin typeface="Cambria Math" panose="02040503050406030204" pitchFamily="18" charset="0"/>
                            </a:rPr>
                            <m:t>𝜖</m:t>
                          </m:r>
                        </m:sub>
                      </m:sSub>
                      <m:r>
                        <a:rPr lang="en-US" altLang="zh-CN" sz="2000" i="1" dirty="0">
                          <a:latin typeface="Cambria Math" panose="02040503050406030204" pitchFamily="18" charset="0"/>
                        </a:rPr>
                        <m:t>= 0.099%</m:t>
                      </m:r>
                    </m:oMath>
                  </m:oMathPara>
                </a14:m>
                <a:endParaRPr lang="en-US" altLang="zh-CN" sz="2000" dirty="0"/>
              </a:p>
            </p:txBody>
          </p:sp>
        </mc:Choice>
        <mc:Fallback>
          <p:sp>
            <p:nvSpPr>
              <p:cNvPr id="4" name="文本框 3">
                <a:extLst>
                  <a:ext uri="{FF2B5EF4-FFF2-40B4-BE49-F238E27FC236}">
                    <a16:creationId xmlns:a16="http://schemas.microsoft.com/office/drawing/2014/main" id="{45F33F66-0545-1709-827E-68A445118065}"/>
                  </a:ext>
                </a:extLst>
              </p:cNvPr>
              <p:cNvSpPr txBox="1">
                <a:spLocks noRot="1" noChangeAspect="1" noMove="1" noResize="1" noEditPoints="1" noAdjustHandles="1" noChangeArrowheads="1" noChangeShapeType="1" noTextEdit="1"/>
              </p:cNvSpPr>
              <p:nvPr/>
            </p:nvSpPr>
            <p:spPr>
              <a:xfrm>
                <a:off x="5444230" y="1182751"/>
                <a:ext cx="6524086" cy="5377049"/>
              </a:xfrm>
              <a:prstGeom prst="rect">
                <a:avLst/>
              </a:prstGeom>
              <a:blipFill>
                <a:blip r:embed="rId4"/>
                <a:stretch>
                  <a:fillRect l="-935" t="-1134" r="-46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6741227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2880255-AC12-5C79-24AF-AC0739FA510E}"/>
              </a:ext>
            </a:extLst>
          </p:cNvPr>
          <p:cNvSpPr>
            <a:spLocks noGrp="1"/>
          </p:cNvSpPr>
          <p:nvPr>
            <p:ph type="title"/>
          </p:nvPr>
        </p:nvSpPr>
        <p:spPr/>
        <p:txBody>
          <a:bodyPr/>
          <a:lstStyle/>
          <a:p>
            <a:r>
              <a:rPr lang="en-US" altLang="zh-CN" sz="4000" b="1" spc="-60" dirty="0">
                <a:solidFill>
                  <a:srgbClr val="C00000"/>
                </a:solidFill>
                <a:latin typeface="+mj-lt"/>
                <a:ea typeface="+mj-ea"/>
                <a:cs typeface="+mj-cs"/>
              </a:rPr>
              <a:t>Asymmetric Collision</a:t>
            </a:r>
            <a:endParaRPr lang="zh-CN" altLang="en-US" dirty="0"/>
          </a:p>
        </p:txBody>
      </p:sp>
      <p:pic>
        <p:nvPicPr>
          <p:cNvPr id="10" name="图片 9">
            <a:extLst>
              <a:ext uri="{FF2B5EF4-FFF2-40B4-BE49-F238E27FC236}">
                <a16:creationId xmlns:a16="http://schemas.microsoft.com/office/drawing/2014/main" id="{C326E7D6-5508-4B92-9982-45B385AAA426}"/>
              </a:ext>
            </a:extLst>
          </p:cNvPr>
          <p:cNvPicPr>
            <a:picLocks noChangeAspect="1"/>
          </p:cNvPicPr>
          <p:nvPr/>
        </p:nvPicPr>
        <p:blipFill>
          <a:blip r:embed="rId3"/>
          <a:stretch>
            <a:fillRect/>
          </a:stretch>
        </p:blipFill>
        <p:spPr>
          <a:xfrm>
            <a:off x="130958" y="884031"/>
            <a:ext cx="4103307" cy="2685591"/>
          </a:xfrm>
          <a:prstGeom prst="rect">
            <a:avLst/>
          </a:prstGeom>
        </p:spPr>
      </p:pic>
      <p:pic>
        <p:nvPicPr>
          <p:cNvPr id="12" name="图片 11">
            <a:extLst>
              <a:ext uri="{FF2B5EF4-FFF2-40B4-BE49-F238E27FC236}">
                <a16:creationId xmlns:a16="http://schemas.microsoft.com/office/drawing/2014/main" id="{CAEB38CB-6182-095E-4723-941965963BC6}"/>
              </a:ext>
            </a:extLst>
          </p:cNvPr>
          <p:cNvPicPr>
            <a:picLocks noChangeAspect="1"/>
          </p:cNvPicPr>
          <p:nvPr/>
        </p:nvPicPr>
        <p:blipFill>
          <a:blip r:embed="rId4"/>
          <a:srcRect b="8946"/>
          <a:stretch/>
        </p:blipFill>
        <p:spPr>
          <a:xfrm>
            <a:off x="144477" y="3536890"/>
            <a:ext cx="4103307" cy="2741475"/>
          </a:xfrm>
          <a:prstGeom prst="rect">
            <a:avLst/>
          </a:prstGeom>
        </p:spPr>
      </p:pic>
      <p:sp>
        <p:nvSpPr>
          <p:cNvPr id="35" name="灯片编号占位符 34">
            <a:extLst>
              <a:ext uri="{FF2B5EF4-FFF2-40B4-BE49-F238E27FC236}">
                <a16:creationId xmlns:a16="http://schemas.microsoft.com/office/drawing/2014/main" id="{27407A73-B02D-D966-E117-5F70EBA1F7D8}"/>
              </a:ext>
            </a:extLst>
          </p:cNvPr>
          <p:cNvSpPr>
            <a:spLocks noGrp="1"/>
          </p:cNvSpPr>
          <p:nvPr>
            <p:ph type="sldNum" sz="quarter" idx="12"/>
          </p:nvPr>
        </p:nvSpPr>
        <p:spPr/>
        <p:txBody>
          <a:bodyPr/>
          <a:lstStyle/>
          <a:p>
            <a:fld id="{82AFAE34-0E12-43F9-AC88-6762ACCCCED0}" type="slidenum">
              <a:rPr lang="zh-CN" altLang="en-US" smtClean="0"/>
              <a:t>16</a:t>
            </a:fld>
            <a:endParaRPr lang="zh-CN" altLang="en-US" dirty="0"/>
          </a:p>
        </p:txBody>
      </p:sp>
      <mc:AlternateContent xmlns:mc="http://schemas.openxmlformats.org/markup-compatibility/2006">
        <mc:Choice xmlns:a14="http://schemas.microsoft.com/office/drawing/2010/main" Requires="a14">
          <p:sp>
            <p:nvSpPr>
              <p:cNvPr id="4" name="文本框 3">
                <a:extLst>
                  <a:ext uri="{FF2B5EF4-FFF2-40B4-BE49-F238E27FC236}">
                    <a16:creationId xmlns:a16="http://schemas.microsoft.com/office/drawing/2014/main" id="{50E44F7B-C4D2-3ED1-495F-F57B42F67B5B}"/>
                  </a:ext>
                </a:extLst>
              </p:cNvPr>
              <p:cNvSpPr txBox="1"/>
              <p:nvPr/>
            </p:nvSpPr>
            <p:spPr>
              <a:xfrm>
                <a:off x="4396986" y="938535"/>
                <a:ext cx="7752735" cy="5660396"/>
              </a:xfrm>
              <a:prstGeom prst="rect">
                <a:avLst/>
              </a:prstGeom>
              <a:noFill/>
            </p:spPr>
            <p:txBody>
              <a:bodyPr wrap="square">
                <a:spAutoFit/>
              </a:bodyPr>
              <a:lstStyle/>
              <a:p>
                <a:pPr marL="285750" indent="-285750">
                  <a:buFont typeface="Arial" panose="020B0604020202020204" pitchFamily="34" charset="0"/>
                  <a:buChar char="•"/>
                </a:pPr>
                <a:r>
                  <a:rPr lang="en-US" altLang="zh-CN" sz="2000" dirty="0"/>
                  <a:t>Injection mode collision simulations were conducted at the working point </a:t>
                </a:r>
                <a14:m>
                  <m:oMath xmlns:m="http://schemas.openxmlformats.org/officeDocument/2006/math">
                    <m:r>
                      <a:rPr lang="en-US" altLang="zh-CN" sz="2000" dirty="0"/>
                      <m:t>(</m:t>
                    </m:r>
                    <m:sSub>
                      <m:sSubPr>
                        <m:ctrlPr>
                          <a:rPr lang="en-US" altLang="zh-CN" sz="2000" dirty="0"/>
                        </m:ctrlPr>
                      </m:sSubPr>
                      <m:e>
                        <m:r>
                          <a:rPr lang="zh-CN" altLang="en-US" sz="2000" dirty="0"/>
                          <m:t>𝜈</m:t>
                        </m:r>
                      </m:e>
                      <m:sub>
                        <m:r>
                          <a:rPr lang="zh-CN" altLang="en-US" sz="2000" dirty="0"/>
                          <m:t>𝑥</m:t>
                        </m:r>
                      </m:sub>
                    </m:sSub>
                    <m:r>
                      <a:rPr lang="en-US" altLang="zh-CN" sz="2000" dirty="0"/>
                      <m:t>,</m:t>
                    </m:r>
                    <m:sSub>
                      <m:sSubPr>
                        <m:ctrlPr>
                          <a:rPr lang="en-US" altLang="zh-CN" sz="2000" dirty="0"/>
                        </m:ctrlPr>
                      </m:sSubPr>
                      <m:e>
                        <m:r>
                          <a:rPr lang="zh-CN" altLang="en-US" sz="2000" dirty="0"/>
                          <m:t>𝜈</m:t>
                        </m:r>
                      </m:e>
                      <m:sub>
                        <m:r>
                          <a:rPr lang="zh-CN" altLang="en-US" sz="2000" dirty="0"/>
                          <m:t>𝑦</m:t>
                        </m:r>
                      </m:sub>
                    </m:sSub>
                    <m:r>
                      <a:rPr lang="en-US" altLang="zh-CN" sz="2000" dirty="0"/>
                      <m:t>) = (0.566, 0.610) </m:t>
                    </m:r>
                  </m:oMath>
                </a14:m>
                <a:r>
                  <a:rPr lang="en-US" altLang="zh-CN" sz="2000" dirty="0"/>
                  <a:t>and compared with collision equilibrium state simulations. All simulations used the transmission mode with the complete lattice, with positrons as the injection beam and electrons as the circulating beam.</a:t>
                </a:r>
              </a:p>
              <a:p>
                <a:pPr marL="285750" indent="-285750">
                  <a:buFont typeface="Arial" panose="020B0604020202020204" pitchFamily="34" charset="0"/>
                  <a:buChar char="•"/>
                </a:pPr>
                <a:r>
                  <a:rPr lang="en-US" altLang="zh-CN" sz="2000" dirty="0"/>
                  <a:t>In the initial stage of the injection mode, the luminosity was approximately half of that in the equilibrium mode. However, after about 2000 turns, the luminosity recovered to near the design value and stabilized.</a:t>
                </a:r>
              </a:p>
              <a:p>
                <a:pPr marL="285750" indent="-285750">
                  <a:buFont typeface="Arial" panose="020B0604020202020204" pitchFamily="34" charset="0"/>
                  <a:buChar char="•"/>
                </a:pPr>
                <a:r>
                  <a:rPr lang="en-US" altLang="zh-CN" sz="2000" dirty="0"/>
                  <a:t>The injection beam lost more particles initially, especially within the first thousand turns, but the loss rate gradually decreased over time. After approximately 2000 turns, the particle loss rates for the injection and circulating beams were similar and stabilized, with the injection beam losing about 0.1% of particles and producing an asymmetry of about 0.06%.</a:t>
                </a:r>
              </a:p>
              <a:p>
                <a:pPr marL="285750" indent="-285750">
                  <a:buFont typeface="Arial" panose="020B0604020202020204" pitchFamily="34" charset="0"/>
                  <a:buChar char="•"/>
                </a:pPr>
                <a:r>
                  <a:rPr lang="en-US" altLang="zh-CN" sz="2000" dirty="0"/>
                  <a:t>This loss rate and asymmetry are acceptable, with the beam lifetime estimated to be between </a:t>
                </a:r>
                <a:r>
                  <a:rPr lang="en-US" altLang="zh-CN" sz="2000" b="1" dirty="0"/>
                  <a:t>40</a:t>
                </a:r>
                <a:r>
                  <a:rPr lang="en-US" altLang="zh-CN" sz="2000" dirty="0"/>
                  <a:t> and </a:t>
                </a:r>
                <a:r>
                  <a:rPr lang="en-US" altLang="zh-CN" sz="2000" b="1" dirty="0"/>
                  <a:t>60</a:t>
                </a:r>
                <a:r>
                  <a:rPr lang="en-US" altLang="zh-CN" sz="2000" dirty="0"/>
                  <a:t> minutes, meeting design requirements. </a:t>
                </a:r>
              </a:p>
            </p:txBody>
          </p:sp>
        </mc:Choice>
        <mc:Fallback>
          <p:sp>
            <p:nvSpPr>
              <p:cNvPr id="4" name="文本框 3">
                <a:extLst>
                  <a:ext uri="{FF2B5EF4-FFF2-40B4-BE49-F238E27FC236}">
                    <a16:creationId xmlns:a16="http://schemas.microsoft.com/office/drawing/2014/main" id="{50E44F7B-C4D2-3ED1-495F-F57B42F67B5B}"/>
                  </a:ext>
                </a:extLst>
              </p:cNvPr>
              <p:cNvSpPr txBox="1">
                <a:spLocks noRot="1" noChangeAspect="1" noMove="1" noResize="1" noEditPoints="1" noAdjustHandles="1" noChangeArrowheads="1" noChangeShapeType="1" noTextEdit="1"/>
              </p:cNvSpPr>
              <p:nvPr/>
            </p:nvSpPr>
            <p:spPr>
              <a:xfrm>
                <a:off x="4396986" y="938535"/>
                <a:ext cx="7752735" cy="5660396"/>
              </a:xfrm>
              <a:prstGeom prst="rect">
                <a:avLst/>
              </a:prstGeom>
              <a:blipFill>
                <a:blip r:embed="rId5"/>
                <a:stretch>
                  <a:fillRect l="-708" t="-646" r="-1336" b="-861"/>
                </a:stretch>
              </a:blipFill>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E6144331-1CD8-8295-0FED-7010C8E6587F}"/>
              </a:ext>
            </a:extLst>
          </p:cNvPr>
          <p:cNvPicPr>
            <a:picLocks noChangeAspect="1"/>
          </p:cNvPicPr>
          <p:nvPr/>
        </p:nvPicPr>
        <p:blipFill>
          <a:blip r:embed="rId6"/>
          <a:stretch>
            <a:fillRect/>
          </a:stretch>
        </p:blipFill>
        <p:spPr>
          <a:xfrm>
            <a:off x="2965780" y="6129921"/>
            <a:ext cx="1444725" cy="622726"/>
          </a:xfrm>
          <a:prstGeom prst="rect">
            <a:avLst/>
          </a:prstGeom>
        </p:spPr>
      </p:pic>
    </p:spTree>
    <p:extLst>
      <p:ext uri="{BB962C8B-B14F-4D97-AF65-F5344CB8AC3E}">
        <p14:creationId xmlns:p14="http://schemas.microsoft.com/office/powerpoint/2010/main" val="16107332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7C3E2786-FF5D-F010-002A-25FAA8E6EA1A}"/>
              </a:ext>
            </a:extLst>
          </p:cNvPr>
          <p:cNvSpPr>
            <a:spLocks noGrp="1"/>
          </p:cNvSpPr>
          <p:nvPr>
            <p:ph type="title"/>
          </p:nvPr>
        </p:nvSpPr>
        <p:spPr/>
        <p:txBody>
          <a:bodyPr/>
          <a:lstStyle/>
          <a:p>
            <a:r>
              <a:rPr lang="en-US" altLang="zh-CN" sz="4000" b="1" spc="-60" dirty="0">
                <a:solidFill>
                  <a:srgbClr val="C00000"/>
                </a:solidFill>
                <a:latin typeface="+mj-lt"/>
                <a:ea typeface="+mj-ea"/>
                <a:cs typeface="+mj-cs"/>
              </a:rPr>
              <a:t>Asymmetric Collision</a:t>
            </a:r>
            <a:endParaRPr lang="zh-CN" altLang="en-US" dirty="0"/>
          </a:p>
        </p:txBody>
      </p:sp>
      <p:pic>
        <p:nvPicPr>
          <p:cNvPr id="10" name="图片 9">
            <a:extLst>
              <a:ext uri="{FF2B5EF4-FFF2-40B4-BE49-F238E27FC236}">
                <a16:creationId xmlns:a16="http://schemas.microsoft.com/office/drawing/2014/main" id="{6F9D1834-41EA-ECEE-8AD7-7CC8ECCFBAC7}"/>
              </a:ext>
            </a:extLst>
          </p:cNvPr>
          <p:cNvPicPr>
            <a:picLocks noChangeAspect="1"/>
          </p:cNvPicPr>
          <p:nvPr/>
        </p:nvPicPr>
        <p:blipFill>
          <a:blip r:embed="rId3"/>
          <a:srcRect b="4956"/>
          <a:stretch/>
        </p:blipFill>
        <p:spPr>
          <a:xfrm>
            <a:off x="14465" y="1178679"/>
            <a:ext cx="6805146" cy="5228471"/>
          </a:xfrm>
          <a:prstGeom prst="rect">
            <a:avLst/>
          </a:prstGeom>
        </p:spPr>
      </p:pic>
      <p:sp>
        <p:nvSpPr>
          <p:cNvPr id="26" name="文本框 25">
            <a:extLst>
              <a:ext uri="{FF2B5EF4-FFF2-40B4-BE49-F238E27FC236}">
                <a16:creationId xmlns:a16="http://schemas.microsoft.com/office/drawing/2014/main" id="{16D2B6F7-B2E8-A147-D5DC-7A587C69710A}"/>
              </a:ext>
            </a:extLst>
          </p:cNvPr>
          <p:cNvSpPr txBox="1"/>
          <p:nvPr/>
        </p:nvSpPr>
        <p:spPr>
          <a:xfrm>
            <a:off x="7145875" y="1808139"/>
            <a:ext cx="4720557" cy="4154984"/>
          </a:xfrm>
          <a:prstGeom prst="rect">
            <a:avLst/>
          </a:prstGeom>
          <a:noFill/>
          <a:ln w="2857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a:spAutoFit/>
          </a:bodyPr>
          <a:lstStyle>
            <a:defPPr>
              <a:defRPr lang="zh-CN"/>
            </a:defPPr>
            <a:lvl1pPr marL="285750" indent="-285750">
              <a:buFont typeface="Arial" panose="020B0604020202020204" pitchFamily="34" charset="0"/>
              <a:buChar char="•"/>
              <a:defRPr>
                <a:solidFill>
                  <a:srgbClr val="174994"/>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lgn="l"/>
            <a:r>
              <a:rPr lang="en-US" altLang="zh-CN" sz="2400" dirty="0">
                <a:solidFill>
                  <a:schemeClr val="tx1"/>
                </a:solidFill>
                <a:latin typeface="+mn-lt"/>
                <a:ea typeface="+mn-ea"/>
              </a:rPr>
              <a:t>In the initial stage, the beam action of injection beam is weaker than that of circulation beam</a:t>
            </a:r>
            <a:br>
              <a:rPr lang="en-US" altLang="zh-CN" sz="2400" dirty="0">
                <a:solidFill>
                  <a:schemeClr val="tx1"/>
                </a:solidFill>
                <a:latin typeface="+mn-lt"/>
                <a:ea typeface="+mn-ea"/>
              </a:rPr>
            </a:br>
            <a:endParaRPr lang="en-US" altLang="zh-CN" sz="2400" dirty="0">
              <a:solidFill>
                <a:schemeClr val="tx1"/>
              </a:solidFill>
              <a:latin typeface="+mn-lt"/>
              <a:ea typeface="+mn-ea"/>
            </a:endParaRPr>
          </a:p>
          <a:p>
            <a:r>
              <a:rPr lang="en-US" altLang="zh-CN" sz="2400" dirty="0">
                <a:solidFill>
                  <a:schemeClr val="tx1"/>
                </a:solidFill>
                <a:latin typeface="+mn-lt"/>
                <a:ea typeface="+mn-ea"/>
              </a:rPr>
              <a:t>After a certain period of cycle and collision, the parameters can be gradually adjusted, and finally a symmetric equilibrium state similar to that of the cyclic beam can be reached.</a:t>
            </a:r>
            <a:endParaRPr lang="zh-CN" altLang="en-US" sz="2400" dirty="0">
              <a:solidFill>
                <a:schemeClr val="tx1"/>
              </a:solidFill>
              <a:latin typeface="+mn-lt"/>
              <a:ea typeface="+mn-ea"/>
            </a:endParaRPr>
          </a:p>
        </p:txBody>
      </p:sp>
      <p:sp>
        <p:nvSpPr>
          <p:cNvPr id="29" name="灯片编号占位符 28">
            <a:extLst>
              <a:ext uri="{FF2B5EF4-FFF2-40B4-BE49-F238E27FC236}">
                <a16:creationId xmlns:a16="http://schemas.microsoft.com/office/drawing/2014/main" id="{C5B20D91-D4BA-5281-5339-92B40503431C}"/>
              </a:ext>
            </a:extLst>
          </p:cNvPr>
          <p:cNvSpPr>
            <a:spLocks noGrp="1"/>
          </p:cNvSpPr>
          <p:nvPr>
            <p:ph type="sldNum" sz="quarter" idx="12"/>
          </p:nvPr>
        </p:nvSpPr>
        <p:spPr/>
        <p:txBody>
          <a:bodyPr/>
          <a:lstStyle/>
          <a:p>
            <a:fld id="{82AFAE34-0E12-43F9-AC88-6762ACCCCED0}" type="slidenum">
              <a:rPr lang="zh-CN" altLang="en-US" smtClean="0"/>
              <a:t>17</a:t>
            </a:fld>
            <a:endParaRPr lang="zh-CN" altLang="en-US" dirty="0"/>
          </a:p>
        </p:txBody>
      </p:sp>
    </p:spTree>
    <p:extLst>
      <p:ext uri="{BB962C8B-B14F-4D97-AF65-F5344CB8AC3E}">
        <p14:creationId xmlns:p14="http://schemas.microsoft.com/office/powerpoint/2010/main" val="3751178607"/>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85568893-A700-CA4F-CF45-C981DDAFFBE0}"/>
              </a:ext>
            </a:extLst>
          </p:cNvPr>
          <p:cNvPicPr>
            <a:picLocks noChangeAspect="1"/>
          </p:cNvPicPr>
          <p:nvPr/>
        </p:nvPicPr>
        <p:blipFill>
          <a:blip r:embed="rId3"/>
          <a:stretch>
            <a:fillRect/>
          </a:stretch>
        </p:blipFill>
        <p:spPr>
          <a:xfrm>
            <a:off x="1165453" y="3803613"/>
            <a:ext cx="4105523" cy="2973273"/>
          </a:xfrm>
          <a:prstGeom prst="rect">
            <a:avLst/>
          </a:prstGeom>
        </p:spPr>
      </p:pic>
      <p:pic>
        <p:nvPicPr>
          <p:cNvPr id="3" name="图片 2">
            <a:extLst>
              <a:ext uri="{FF2B5EF4-FFF2-40B4-BE49-F238E27FC236}">
                <a16:creationId xmlns:a16="http://schemas.microsoft.com/office/drawing/2014/main" id="{DD12D868-5D30-A8ED-2E3F-FB0E4AE85A32}"/>
              </a:ext>
            </a:extLst>
          </p:cNvPr>
          <p:cNvPicPr>
            <a:picLocks noChangeAspect="1"/>
          </p:cNvPicPr>
          <p:nvPr/>
        </p:nvPicPr>
        <p:blipFill>
          <a:blip r:embed="rId4"/>
          <a:srcRect l="10469" r="10566" b="13421"/>
          <a:stretch/>
        </p:blipFill>
        <p:spPr>
          <a:xfrm>
            <a:off x="834683" y="896405"/>
            <a:ext cx="4459639" cy="2997828"/>
          </a:xfrm>
          <a:prstGeom prst="rect">
            <a:avLst/>
          </a:prstGeom>
        </p:spPr>
      </p:pic>
      <p:sp>
        <p:nvSpPr>
          <p:cNvPr id="19" name="文本框 18">
            <a:extLst>
              <a:ext uri="{FF2B5EF4-FFF2-40B4-BE49-F238E27FC236}">
                <a16:creationId xmlns:a16="http://schemas.microsoft.com/office/drawing/2014/main" id="{3BCCCAD8-FCA8-6388-CA8A-604D043961F0}"/>
              </a:ext>
            </a:extLst>
          </p:cNvPr>
          <p:cNvSpPr txBox="1"/>
          <p:nvPr/>
        </p:nvSpPr>
        <p:spPr>
          <a:xfrm>
            <a:off x="5799697" y="1141345"/>
            <a:ext cx="5756407" cy="5324535"/>
          </a:xfrm>
          <a:prstGeom prst="rect">
            <a:avLst/>
          </a:prstGeom>
          <a:noFill/>
          <a:ln w="2857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a:spAutoFit/>
          </a:bodyPr>
          <a:lstStyle>
            <a:defPPr>
              <a:defRPr lang="zh-CN"/>
            </a:defPPr>
            <a:lvl1pPr marL="285750" indent="-285750">
              <a:buFont typeface="Arial" panose="020B0604020202020204" pitchFamily="34" charset="0"/>
              <a:buChar char="•"/>
              <a:defRPr>
                <a:solidFill>
                  <a:srgbClr val="174994"/>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lgn="l"/>
            <a:r>
              <a:rPr lang="en-US" altLang="zh-CN" sz="2000" dirty="0">
                <a:solidFill>
                  <a:schemeClr val="tx1"/>
                </a:solidFill>
                <a:latin typeface="+mn-lt"/>
                <a:ea typeface="+mn-ea"/>
              </a:rPr>
              <a:t>The beam lifetime versus the bunch population is shown.</a:t>
            </a:r>
          </a:p>
          <a:p>
            <a:r>
              <a:rPr lang="en-US" altLang="zh-CN" sz="2000" dirty="0">
                <a:solidFill>
                  <a:schemeClr val="tx1"/>
                </a:solidFill>
                <a:latin typeface="+mn-lt"/>
                <a:ea typeface="+mn-ea"/>
              </a:rPr>
              <a:t>when the bunch current is 1.2 times the design value, the collision would be unstable with the swap-out injection scheme, inducing severe beam losses and hence a very short lifetime. </a:t>
            </a:r>
          </a:p>
          <a:p>
            <a:r>
              <a:rPr lang="en-US" altLang="zh-CN" sz="2000" dirty="0">
                <a:solidFill>
                  <a:schemeClr val="tx1"/>
                </a:solidFill>
                <a:latin typeface="+mn-lt"/>
                <a:ea typeface="+mn-ea"/>
              </a:rPr>
              <a:t>On the other hand, for the symmetric collision, the limit of the bunch current is 1.2 times higher than the design value, beyond which the beams will be unstable and the lifetime will be extremely short. </a:t>
            </a:r>
          </a:p>
          <a:p>
            <a:r>
              <a:rPr lang="en-US" altLang="zh-CN" sz="2000" dirty="0">
                <a:solidFill>
                  <a:schemeClr val="tx1"/>
                </a:solidFill>
                <a:latin typeface="+mn-lt"/>
                <a:ea typeface="+mn-ea"/>
              </a:rPr>
              <a:t>The PIC simulation results at design bunch population are also shown the lifetime would be about 2 times longer than that of soft-Gaussian approximation in both the symmetric collision and asymmetric collision of swap-out injection. </a:t>
            </a:r>
          </a:p>
          <a:p>
            <a:r>
              <a:rPr lang="en-US" altLang="zh-CN" sz="2000" dirty="0">
                <a:solidFill>
                  <a:schemeClr val="tx1"/>
                </a:solidFill>
                <a:latin typeface="+mn-lt"/>
                <a:ea typeface="+mn-ea"/>
              </a:rPr>
              <a:t>This is consistent with the halo distribution. </a:t>
            </a:r>
            <a:endParaRPr lang="zh-CN" altLang="en-US" sz="2000" dirty="0">
              <a:solidFill>
                <a:schemeClr val="tx1"/>
              </a:solidFill>
              <a:latin typeface="+mn-lt"/>
              <a:ea typeface="+mn-ea"/>
            </a:endParaRPr>
          </a:p>
        </p:txBody>
      </p:sp>
      <p:sp>
        <p:nvSpPr>
          <p:cNvPr id="23" name="灯片编号占位符 22">
            <a:extLst>
              <a:ext uri="{FF2B5EF4-FFF2-40B4-BE49-F238E27FC236}">
                <a16:creationId xmlns:a16="http://schemas.microsoft.com/office/drawing/2014/main" id="{C177E137-FE8C-D395-ED04-7FA3ABDAC781}"/>
              </a:ext>
            </a:extLst>
          </p:cNvPr>
          <p:cNvSpPr>
            <a:spLocks noGrp="1"/>
          </p:cNvSpPr>
          <p:nvPr>
            <p:ph type="sldNum" sz="quarter" idx="12"/>
          </p:nvPr>
        </p:nvSpPr>
        <p:spPr/>
        <p:txBody>
          <a:bodyPr/>
          <a:lstStyle/>
          <a:p>
            <a:fld id="{82AFAE34-0E12-43F9-AC88-6762ACCCCED0}" type="slidenum">
              <a:rPr lang="zh-CN" altLang="en-US" smtClean="0"/>
              <a:t>18</a:t>
            </a:fld>
            <a:endParaRPr lang="zh-CN" altLang="en-US" dirty="0"/>
          </a:p>
        </p:txBody>
      </p:sp>
      <p:sp>
        <p:nvSpPr>
          <p:cNvPr id="2" name="标题 1">
            <a:extLst>
              <a:ext uri="{FF2B5EF4-FFF2-40B4-BE49-F238E27FC236}">
                <a16:creationId xmlns:a16="http://schemas.microsoft.com/office/drawing/2014/main" id="{F166DA5C-0764-AD8A-7C02-67BE2E474BB2}"/>
              </a:ext>
            </a:extLst>
          </p:cNvPr>
          <p:cNvSpPr>
            <a:spLocks noGrp="1"/>
          </p:cNvSpPr>
          <p:nvPr>
            <p:ph type="title"/>
          </p:nvPr>
        </p:nvSpPr>
        <p:spPr/>
        <p:txBody>
          <a:bodyPr/>
          <a:lstStyle/>
          <a:p>
            <a:r>
              <a:rPr lang="en-US" altLang="zh-CN" sz="4000" b="1" spc="-60" dirty="0">
                <a:solidFill>
                  <a:srgbClr val="C00000"/>
                </a:solidFill>
                <a:latin typeface="+mj-lt"/>
                <a:ea typeface="+mj-ea"/>
                <a:cs typeface="+mj-cs"/>
              </a:rPr>
              <a:t>Asymmetric Collision</a:t>
            </a:r>
            <a:endParaRPr lang="zh-CN" altLang="en-US" dirty="0"/>
          </a:p>
        </p:txBody>
      </p:sp>
    </p:spTree>
    <p:extLst>
      <p:ext uri="{BB962C8B-B14F-4D97-AF65-F5344CB8AC3E}">
        <p14:creationId xmlns:p14="http://schemas.microsoft.com/office/powerpoint/2010/main" val="26893127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DBFE2FE0-366E-9FF0-473D-BA9CD758259F}"/>
              </a:ext>
            </a:extLst>
          </p:cNvPr>
          <p:cNvSpPr txBox="1"/>
          <p:nvPr/>
        </p:nvSpPr>
        <p:spPr>
          <a:xfrm>
            <a:off x="1266949" y="1203035"/>
            <a:ext cx="9658101" cy="5016758"/>
          </a:xfrm>
          <a:prstGeom prst="rect">
            <a:avLst/>
          </a:prstGeom>
        </p:spPr>
        <p:style>
          <a:lnRef idx="0">
            <a:scrgbClr r="0" g="0" b="0"/>
          </a:lnRef>
          <a:fillRef idx="0">
            <a:scrgbClr r="0" g="0" b="0"/>
          </a:fillRef>
          <a:effectRef idx="0">
            <a:scrgbClr r="0" g="0" b="0"/>
          </a:effectRef>
          <a:fontRef idx="minor">
            <a:schemeClr val="dk1"/>
          </a:fontRef>
        </p:style>
        <p:txBody>
          <a:bodyPr wrap="square">
            <a:spAutoFit/>
          </a:bodyPr>
          <a:lstStyle>
            <a:defPPr>
              <a:defRPr lang="zh-CN"/>
            </a:defPPr>
            <a:lvl1pPr marL="285750" indent="-285750">
              <a:buFont typeface="Arial" panose="020B0604020202020204" pitchFamily="34" charset="0"/>
              <a:buChar char="•"/>
              <a:defRPr>
                <a:solidFill>
                  <a:srgbClr val="174994"/>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buFont typeface="Wingdings" panose="05000000000000000000" pitchFamily="2" charset="2"/>
              <a:buChar char="ü"/>
            </a:pPr>
            <a:r>
              <a:rPr lang="en-US" altLang="zh-CN" sz="2000" dirty="0">
                <a:solidFill>
                  <a:schemeClr val="tx1"/>
                </a:solidFill>
                <a:latin typeface="+mn-lt"/>
                <a:ea typeface="+mn-ea"/>
              </a:rPr>
              <a:t>An efficient simulation program, APES-T, has been developed to achieve element-by-element tracking of large-scale particles and the integration of strong-strong beam-beam interactions in complex lattices. </a:t>
            </a:r>
          </a:p>
          <a:p>
            <a:pPr>
              <a:buFont typeface="Wingdings" panose="05000000000000000000" pitchFamily="2" charset="2"/>
              <a:buChar char="ü"/>
            </a:pPr>
            <a:r>
              <a:rPr lang="en-US" altLang="zh-CN" sz="2000" dirty="0">
                <a:solidFill>
                  <a:schemeClr val="tx1"/>
                </a:solidFill>
                <a:latin typeface="+mn-lt"/>
                <a:ea typeface="+mn-ea"/>
              </a:rPr>
              <a:t>By utilizing MPI and GPU acceleration technologies, the capability for handling large-scale particle tracking tasks has been significantly enhanced, and benchmarking has been completed. This provides good tool support for the design optimization of future colliders.</a:t>
            </a:r>
          </a:p>
          <a:p>
            <a:pPr>
              <a:buFont typeface="Wingdings" panose="05000000000000000000" pitchFamily="2" charset="2"/>
              <a:buChar char="ü"/>
            </a:pPr>
            <a:r>
              <a:rPr lang="en-US" altLang="zh-CN" sz="2000" dirty="0">
                <a:solidFill>
                  <a:schemeClr val="tx1"/>
                </a:solidFill>
                <a:latin typeface="+mn-lt"/>
                <a:ea typeface="+mn-ea"/>
              </a:rPr>
              <a:t>APES-T has been effectively applied in the CEPC project. During CEPC simulations, it was found that the introduction of chromatic aberrations in the complete lattice led to a loss of luminosity.</a:t>
            </a:r>
          </a:p>
          <a:p>
            <a:pPr>
              <a:buFont typeface="Wingdings" panose="05000000000000000000" pitchFamily="2" charset="2"/>
              <a:buChar char="ü"/>
            </a:pPr>
            <a:r>
              <a:rPr lang="en-US" altLang="zh-CN" sz="2000" dirty="0">
                <a:solidFill>
                  <a:schemeClr val="tx1"/>
                </a:solidFill>
                <a:latin typeface="+mn-lt"/>
                <a:ea typeface="+mn-ea"/>
              </a:rPr>
              <a:t> Additionally, the injection scheme for CEPC has been simulated and verified.</a:t>
            </a:r>
          </a:p>
          <a:p>
            <a:pPr marL="0" indent="0">
              <a:buNone/>
            </a:pPr>
            <a:endParaRPr lang="en-US" altLang="zh-CN" sz="2000" b="1" dirty="0">
              <a:solidFill>
                <a:schemeClr val="tx1"/>
              </a:solidFill>
              <a:latin typeface="+mn-lt"/>
              <a:ea typeface="+mn-ea"/>
            </a:endParaRPr>
          </a:p>
          <a:p>
            <a:pPr marL="0" indent="0">
              <a:buNone/>
            </a:pPr>
            <a:r>
              <a:rPr lang="en-US" altLang="zh-CN" sz="2000" b="1" dirty="0">
                <a:solidFill>
                  <a:schemeClr val="tx1"/>
                </a:solidFill>
                <a:latin typeface="+mn-lt"/>
                <a:ea typeface="+mn-ea"/>
              </a:rPr>
              <a:t>Plan:</a:t>
            </a:r>
          </a:p>
          <a:p>
            <a:pPr>
              <a:buFont typeface="Wingdings" panose="05000000000000000000" pitchFamily="2" charset="2"/>
              <a:buChar char="p"/>
            </a:pPr>
            <a:r>
              <a:rPr lang="en-US" altLang="zh-CN" sz="2000" dirty="0">
                <a:solidFill>
                  <a:schemeClr val="tx1"/>
                </a:solidFill>
                <a:latin typeface="+mn-lt"/>
                <a:ea typeface="+mn-ea"/>
              </a:rPr>
              <a:t>Element-by-element synchrotron radiation needs to be added.</a:t>
            </a:r>
          </a:p>
          <a:p>
            <a:pPr>
              <a:buFont typeface="Wingdings" panose="05000000000000000000" pitchFamily="2" charset="2"/>
              <a:buChar char="p"/>
            </a:pPr>
            <a:r>
              <a:rPr lang="en-US" altLang="zh-CN" sz="2000" dirty="0">
                <a:solidFill>
                  <a:schemeClr val="tx1"/>
                </a:solidFill>
                <a:latin typeface="+mn-lt"/>
                <a:ea typeface="+mn-ea"/>
              </a:rPr>
              <a:t>Beam-beam and other collective effect need be GPU parallelization accelerated.</a:t>
            </a:r>
          </a:p>
          <a:p>
            <a:pPr>
              <a:buFont typeface="Wingdings" panose="05000000000000000000" pitchFamily="2" charset="2"/>
              <a:buChar char="p"/>
            </a:pPr>
            <a:r>
              <a:rPr lang="en-US" altLang="zh-CN" sz="2000" dirty="0">
                <a:solidFill>
                  <a:schemeClr val="tx1"/>
                </a:solidFill>
                <a:latin typeface="+mn-lt"/>
                <a:ea typeface="+mn-ea"/>
              </a:rPr>
              <a:t>Machine errors and physical apertures should be considered in the next simulation.</a:t>
            </a:r>
          </a:p>
        </p:txBody>
      </p:sp>
      <p:sp>
        <p:nvSpPr>
          <p:cNvPr id="22" name="灯片编号占位符 21">
            <a:extLst>
              <a:ext uri="{FF2B5EF4-FFF2-40B4-BE49-F238E27FC236}">
                <a16:creationId xmlns:a16="http://schemas.microsoft.com/office/drawing/2014/main" id="{5092D25D-2907-CD75-6400-A24866DCEF42}"/>
              </a:ext>
            </a:extLst>
          </p:cNvPr>
          <p:cNvSpPr>
            <a:spLocks noGrp="1"/>
          </p:cNvSpPr>
          <p:nvPr>
            <p:ph type="sldNum" sz="quarter" idx="12"/>
          </p:nvPr>
        </p:nvSpPr>
        <p:spPr/>
        <p:txBody>
          <a:bodyPr/>
          <a:lstStyle/>
          <a:p>
            <a:fld id="{82AFAE34-0E12-43F9-AC88-6762ACCCCED0}" type="slidenum">
              <a:rPr lang="zh-CN" altLang="en-US" smtClean="0"/>
              <a:t>19</a:t>
            </a:fld>
            <a:endParaRPr lang="zh-CN" altLang="en-US" dirty="0"/>
          </a:p>
        </p:txBody>
      </p:sp>
      <p:sp>
        <p:nvSpPr>
          <p:cNvPr id="2" name="标题 1">
            <a:extLst>
              <a:ext uri="{FF2B5EF4-FFF2-40B4-BE49-F238E27FC236}">
                <a16:creationId xmlns:a16="http://schemas.microsoft.com/office/drawing/2014/main" id="{01FA0076-D331-5BFF-0E19-C2A47BD75CA3}"/>
              </a:ext>
            </a:extLst>
          </p:cNvPr>
          <p:cNvSpPr>
            <a:spLocks noGrp="1"/>
          </p:cNvSpPr>
          <p:nvPr>
            <p:ph type="title"/>
          </p:nvPr>
        </p:nvSpPr>
        <p:spPr/>
        <p:txBody>
          <a:bodyPr/>
          <a:lstStyle/>
          <a:p>
            <a:r>
              <a:rPr lang="en-US" altLang="zh-CN" dirty="0"/>
              <a:t>Summary </a:t>
            </a:r>
            <a:endParaRPr lang="zh-CN" altLang="en-US" dirty="0"/>
          </a:p>
        </p:txBody>
      </p:sp>
    </p:spTree>
    <p:extLst>
      <p:ext uri="{BB962C8B-B14F-4D97-AF65-F5344CB8AC3E}">
        <p14:creationId xmlns:p14="http://schemas.microsoft.com/office/powerpoint/2010/main" val="34633740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990555F3-3F41-9CA4-C1B7-EEE5CDEA0F0D}"/>
              </a:ext>
            </a:extLst>
          </p:cNvPr>
          <p:cNvGrpSpPr/>
          <p:nvPr/>
        </p:nvGrpSpPr>
        <p:grpSpPr>
          <a:xfrm>
            <a:off x="0" y="6434935"/>
            <a:ext cx="12187197" cy="423065"/>
            <a:chOff x="1" y="6432191"/>
            <a:chExt cx="12187197" cy="423065"/>
          </a:xfrm>
        </p:grpSpPr>
        <p:grpSp>
          <p:nvGrpSpPr>
            <p:cNvPr id="11" name="组合 10">
              <a:extLst>
                <a:ext uri="{FF2B5EF4-FFF2-40B4-BE49-F238E27FC236}">
                  <a16:creationId xmlns:a16="http://schemas.microsoft.com/office/drawing/2014/main" id="{2DBF313C-3FFC-7391-67AE-72F403F61C63}"/>
                </a:ext>
              </a:extLst>
            </p:cNvPr>
            <p:cNvGrpSpPr/>
            <p:nvPr userDrawn="1"/>
          </p:nvGrpSpPr>
          <p:grpSpPr>
            <a:xfrm>
              <a:off x="1" y="6432191"/>
              <a:ext cx="12187197" cy="423065"/>
              <a:chOff x="1" y="6432191"/>
              <a:chExt cx="12187197" cy="423065"/>
            </a:xfrm>
          </p:grpSpPr>
          <p:sp>
            <p:nvSpPr>
              <p:cNvPr id="13" name="矩形 12">
                <a:extLst>
                  <a:ext uri="{FF2B5EF4-FFF2-40B4-BE49-F238E27FC236}">
                    <a16:creationId xmlns:a16="http://schemas.microsoft.com/office/drawing/2014/main" id="{E9205456-E7FA-A2FB-5555-224547964D0B}"/>
                  </a:ext>
                </a:extLst>
              </p:cNvPr>
              <p:cNvSpPr/>
              <p:nvPr/>
            </p:nvSpPr>
            <p:spPr>
              <a:xfrm>
                <a:off x="10909477" y="6432191"/>
                <a:ext cx="1277721" cy="421341"/>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bg1"/>
                  </a:solidFill>
                  <a:latin typeface="Calibri" panose="020F0502020204030204" pitchFamily="34" charset="0"/>
                  <a:cs typeface="Calibri" panose="020F0502020204030204" pitchFamily="34" charset="0"/>
                </a:endParaRPr>
              </a:p>
            </p:txBody>
          </p:sp>
          <p:grpSp>
            <p:nvGrpSpPr>
              <p:cNvPr id="16" name="组合 15">
                <a:extLst>
                  <a:ext uri="{FF2B5EF4-FFF2-40B4-BE49-F238E27FC236}">
                    <a16:creationId xmlns:a16="http://schemas.microsoft.com/office/drawing/2014/main" id="{D22C5866-6001-FE22-7682-690CC16902E0}"/>
                  </a:ext>
                </a:extLst>
              </p:cNvPr>
              <p:cNvGrpSpPr/>
              <p:nvPr userDrawn="1"/>
            </p:nvGrpSpPr>
            <p:grpSpPr>
              <a:xfrm>
                <a:off x="1" y="6432191"/>
                <a:ext cx="11436419" cy="423065"/>
                <a:chOff x="1" y="6432191"/>
                <a:chExt cx="11436419" cy="423065"/>
              </a:xfrm>
            </p:grpSpPr>
            <p:sp>
              <p:nvSpPr>
                <p:cNvPr id="20" name="矩形 19">
                  <a:extLst>
                    <a:ext uri="{FF2B5EF4-FFF2-40B4-BE49-F238E27FC236}">
                      <a16:creationId xmlns:a16="http://schemas.microsoft.com/office/drawing/2014/main" id="{64417256-2ED6-F64D-C394-71DBAEEC26BA}"/>
                    </a:ext>
                  </a:extLst>
                </p:cNvPr>
                <p:cNvSpPr/>
                <p:nvPr/>
              </p:nvSpPr>
              <p:spPr>
                <a:xfrm>
                  <a:off x="1" y="6432191"/>
                  <a:ext cx="10914276" cy="42306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sp>
              <p:nvSpPr>
                <p:cNvPr id="22" name="直角三角形 21">
                  <a:extLst>
                    <a:ext uri="{FF2B5EF4-FFF2-40B4-BE49-F238E27FC236}">
                      <a16:creationId xmlns:a16="http://schemas.microsoft.com/office/drawing/2014/main" id="{CB20D91F-49BB-FCFC-2712-18F7A6256E72}"/>
                    </a:ext>
                  </a:extLst>
                </p:cNvPr>
                <p:cNvSpPr/>
                <p:nvPr/>
              </p:nvSpPr>
              <p:spPr>
                <a:xfrm flipV="1">
                  <a:off x="10909477" y="6433915"/>
                  <a:ext cx="526943" cy="421341"/>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dirty="0">
                    <a:latin typeface="Calibri" panose="020F0502020204030204" pitchFamily="34" charset="0"/>
                    <a:cs typeface="Calibri" panose="020F0502020204030204" pitchFamily="34" charset="0"/>
                  </a:endParaRPr>
                </a:p>
              </p:txBody>
            </p:sp>
          </p:grpSp>
        </p:grpSp>
        <p:cxnSp>
          <p:nvCxnSpPr>
            <p:cNvPr id="12" name="直接连接符 11">
              <a:extLst>
                <a:ext uri="{FF2B5EF4-FFF2-40B4-BE49-F238E27FC236}">
                  <a16:creationId xmlns:a16="http://schemas.microsoft.com/office/drawing/2014/main" id="{B54A70F0-C455-31C0-56DB-3C02D07E21C9}"/>
                </a:ext>
              </a:extLst>
            </p:cNvPr>
            <p:cNvCxnSpPr/>
            <p:nvPr/>
          </p:nvCxnSpPr>
          <p:spPr>
            <a:xfrm>
              <a:off x="11445105" y="6433915"/>
              <a:ext cx="0" cy="42134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4" name="文本框 13">
            <a:extLst>
              <a:ext uri="{FF2B5EF4-FFF2-40B4-BE49-F238E27FC236}">
                <a16:creationId xmlns:a16="http://schemas.microsoft.com/office/drawing/2014/main" id="{B11CE9DA-DDC1-910F-7409-C87CDC9E0651}"/>
              </a:ext>
            </a:extLst>
          </p:cNvPr>
          <p:cNvSpPr txBox="1"/>
          <p:nvPr/>
        </p:nvSpPr>
        <p:spPr>
          <a:xfrm>
            <a:off x="739725" y="2616932"/>
            <a:ext cx="2097603" cy="584775"/>
          </a:xfrm>
          <a:prstGeom prst="rect">
            <a:avLst/>
          </a:prstGeom>
          <a:noFill/>
        </p:spPr>
        <p:txBody>
          <a:bodyPr wrap="square">
            <a:spAutoFit/>
          </a:bodyPr>
          <a:lstStyle/>
          <a:p>
            <a:r>
              <a:rPr lang="en-US" altLang="zh-CN" sz="3200" b="1" dirty="0">
                <a:solidFill>
                  <a:schemeClr val="bg1"/>
                </a:solidFill>
              </a:rPr>
              <a:t>OUTLINE</a:t>
            </a:r>
            <a:r>
              <a:rPr lang="en-US" altLang="zh-CN" sz="3200" dirty="0"/>
              <a:t> </a:t>
            </a:r>
            <a:endParaRPr lang="zh-CN" altLang="en-US" sz="3200" dirty="0"/>
          </a:p>
        </p:txBody>
      </p:sp>
      <p:sp>
        <p:nvSpPr>
          <p:cNvPr id="17" name="灯片编号占位符 16">
            <a:extLst>
              <a:ext uri="{FF2B5EF4-FFF2-40B4-BE49-F238E27FC236}">
                <a16:creationId xmlns:a16="http://schemas.microsoft.com/office/drawing/2014/main" id="{7BD16CAC-39A8-5F4B-FBCE-E1DE7A3EE87B}"/>
              </a:ext>
            </a:extLst>
          </p:cNvPr>
          <p:cNvSpPr>
            <a:spLocks noGrp="1"/>
          </p:cNvSpPr>
          <p:nvPr>
            <p:ph type="sldNum" sz="quarter" idx="12"/>
          </p:nvPr>
        </p:nvSpPr>
        <p:spPr>
          <a:xfrm>
            <a:off x="11715677" y="6491151"/>
            <a:ext cx="261513" cy="365125"/>
          </a:xfrm>
        </p:spPr>
        <p:txBody>
          <a:bodyPr/>
          <a:lstStyle/>
          <a:p>
            <a:fld id="{82AFAE34-0E12-43F9-AC88-6762ACCCCED0}" type="slidenum">
              <a:rPr lang="zh-CN" altLang="en-US" smtClean="0">
                <a:solidFill>
                  <a:schemeClr val="bg1"/>
                </a:solidFill>
              </a:rPr>
              <a:t>2</a:t>
            </a:fld>
            <a:endParaRPr lang="zh-CN" altLang="en-US" dirty="0">
              <a:solidFill>
                <a:schemeClr val="bg1"/>
              </a:solidFill>
            </a:endParaRPr>
          </a:p>
        </p:txBody>
      </p:sp>
      <p:sp>
        <p:nvSpPr>
          <p:cNvPr id="15" name="标题 14">
            <a:extLst>
              <a:ext uri="{FF2B5EF4-FFF2-40B4-BE49-F238E27FC236}">
                <a16:creationId xmlns:a16="http://schemas.microsoft.com/office/drawing/2014/main" id="{514FFD08-5A2F-3A19-7D49-B1DA000D3660}"/>
              </a:ext>
            </a:extLst>
          </p:cNvPr>
          <p:cNvSpPr>
            <a:spLocks noGrp="1"/>
          </p:cNvSpPr>
          <p:nvPr>
            <p:ph type="title"/>
          </p:nvPr>
        </p:nvSpPr>
        <p:spPr/>
        <p:txBody>
          <a:bodyPr/>
          <a:lstStyle/>
          <a:p>
            <a:r>
              <a:rPr lang="en-US" altLang="zh-CN" dirty="0"/>
              <a:t>Outline</a:t>
            </a:r>
            <a:endParaRPr lang="zh-CN" altLang="en-US" dirty="0"/>
          </a:p>
        </p:txBody>
      </p:sp>
      <p:sp>
        <p:nvSpPr>
          <p:cNvPr id="4" name="文本框 3">
            <a:extLst>
              <a:ext uri="{FF2B5EF4-FFF2-40B4-BE49-F238E27FC236}">
                <a16:creationId xmlns:a16="http://schemas.microsoft.com/office/drawing/2014/main" id="{2B43FE07-6116-E153-5A76-AD878B9D22CA}"/>
              </a:ext>
            </a:extLst>
          </p:cNvPr>
          <p:cNvSpPr txBox="1"/>
          <p:nvPr/>
        </p:nvSpPr>
        <p:spPr>
          <a:xfrm>
            <a:off x="429392" y="1129159"/>
            <a:ext cx="7434448" cy="2862322"/>
          </a:xfrm>
          <a:prstGeom prst="rect">
            <a:avLst/>
          </a:prstGeom>
          <a:noFill/>
        </p:spPr>
        <p:txBody>
          <a:bodyPr wrap="square">
            <a:spAutoFit/>
          </a:bodyPr>
          <a:lstStyle/>
          <a:p>
            <a:pPr marL="457200" indent="-457200">
              <a:buFont typeface="Arial" panose="020B0604020202020204" pitchFamily="34" charset="0"/>
              <a:buChar char="•"/>
            </a:pPr>
            <a:r>
              <a:rPr lang="en-US" altLang="zh-CN" sz="3600" dirty="0">
                <a:solidFill>
                  <a:srgbClr val="002060"/>
                </a:solidFill>
                <a:latin typeface="微软雅黑" panose="020B0503020204020204" pitchFamily="34" charset="-122"/>
                <a:ea typeface="微软雅黑" panose="020B0503020204020204" pitchFamily="34" charset="-122"/>
              </a:rPr>
              <a:t>Background</a:t>
            </a:r>
          </a:p>
          <a:p>
            <a:pPr marL="457200" indent="-457200">
              <a:buFont typeface="Arial" panose="020B0604020202020204" pitchFamily="34" charset="0"/>
              <a:buChar char="•"/>
            </a:pPr>
            <a:r>
              <a:rPr lang="en-US" altLang="zh-CN" sz="3600" dirty="0">
                <a:solidFill>
                  <a:srgbClr val="002060"/>
                </a:solidFill>
                <a:latin typeface="微软雅黑" panose="020B0503020204020204" pitchFamily="34" charset="-122"/>
                <a:ea typeface="微软雅黑" panose="020B0503020204020204" pitchFamily="34" charset="-122"/>
              </a:rPr>
              <a:t>Introduction of APES-T</a:t>
            </a:r>
          </a:p>
          <a:p>
            <a:pPr marL="457200" indent="-457200">
              <a:buFont typeface="Arial" panose="020B0604020202020204" pitchFamily="34" charset="0"/>
              <a:buChar char="•"/>
            </a:pPr>
            <a:r>
              <a:rPr lang="en-US" altLang="zh-CN" sz="3600" dirty="0">
                <a:solidFill>
                  <a:srgbClr val="002060"/>
                </a:solidFill>
                <a:latin typeface="微软雅黑" panose="020B0503020204020204" pitchFamily="34" charset="-122"/>
                <a:ea typeface="微软雅黑" panose="020B0503020204020204" pitchFamily="34" charset="-122"/>
              </a:rPr>
              <a:t>Benchmark</a:t>
            </a:r>
          </a:p>
          <a:p>
            <a:pPr marL="457200" indent="-457200">
              <a:buFont typeface="Arial" panose="020B0604020202020204" pitchFamily="34" charset="0"/>
              <a:buChar char="•"/>
            </a:pPr>
            <a:r>
              <a:rPr lang="en-US" altLang="zh-CN" sz="3600" dirty="0">
                <a:solidFill>
                  <a:srgbClr val="002060"/>
                </a:solidFill>
                <a:latin typeface="微软雅黑" panose="020B0503020204020204" pitchFamily="34" charset="-122"/>
                <a:ea typeface="微软雅黑" panose="020B0503020204020204" pitchFamily="34" charset="-122"/>
              </a:rPr>
              <a:t>Simulation on CEPC</a:t>
            </a:r>
          </a:p>
          <a:p>
            <a:pPr marL="457200" indent="-457200">
              <a:buFont typeface="Arial" panose="020B0604020202020204" pitchFamily="34" charset="0"/>
              <a:buChar char="•"/>
            </a:pPr>
            <a:r>
              <a:rPr lang="en-US" altLang="zh-CN" sz="3600" dirty="0">
                <a:solidFill>
                  <a:srgbClr val="002060"/>
                </a:solidFill>
                <a:latin typeface="微软雅黑" panose="020B0503020204020204" pitchFamily="34" charset="-122"/>
                <a:ea typeface="微软雅黑" panose="020B0503020204020204" pitchFamily="34" charset="-122"/>
              </a:rPr>
              <a:t>Summary</a:t>
            </a:r>
            <a:endParaRPr lang="zh-CN" altLang="en-US" sz="3600" dirty="0">
              <a:solidFill>
                <a:srgbClr val="00206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192875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85691" y="2732911"/>
            <a:ext cx="9620617" cy="1069845"/>
          </a:xfrm>
          <a:prstGeom prst="rect">
            <a:avLst/>
          </a:prstGeom>
          <a:noFill/>
        </p:spPr>
        <p:txBody>
          <a:bodyPr wrap="square" rtlCol="0">
            <a:spAutoFit/>
          </a:bodyPr>
          <a:lstStyle/>
          <a:p>
            <a:pPr>
              <a:lnSpc>
                <a:spcPct val="150000"/>
              </a:lnSpc>
            </a:pPr>
            <a:r>
              <a:rPr lang="en-US" altLang="zh-CN" sz="4800" b="1" dirty="0">
                <a:solidFill>
                  <a:srgbClr val="4472C4"/>
                </a:solidFill>
                <a:latin typeface="微软雅黑" panose="020B0503020204020204" pitchFamily="34" charset="-122"/>
                <a:ea typeface="微软雅黑" panose="020B0503020204020204" pitchFamily="34" charset="-122"/>
              </a:rPr>
              <a:t>Thank you for your attention!</a:t>
            </a:r>
          </a:p>
        </p:txBody>
      </p:sp>
      <p:sp>
        <p:nvSpPr>
          <p:cNvPr id="5" name="灯片编号占位符 4">
            <a:extLst>
              <a:ext uri="{FF2B5EF4-FFF2-40B4-BE49-F238E27FC236}">
                <a16:creationId xmlns:a16="http://schemas.microsoft.com/office/drawing/2014/main" id="{BBF82ECF-D035-3DB4-C8FC-CBADBDCA3C4C}"/>
              </a:ext>
            </a:extLst>
          </p:cNvPr>
          <p:cNvSpPr>
            <a:spLocks noGrp="1"/>
          </p:cNvSpPr>
          <p:nvPr>
            <p:ph type="sldNum" sz="quarter" idx="12"/>
          </p:nvPr>
        </p:nvSpPr>
        <p:spPr/>
        <p:txBody>
          <a:bodyPr/>
          <a:lstStyle/>
          <a:p>
            <a:fld id="{82AFAE34-0E12-43F9-AC88-6762ACCCCED0}" type="slidenum">
              <a:rPr lang="zh-CN" altLang="en-US" smtClean="0"/>
              <a:t>20</a:t>
            </a:fld>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3">
            <a:extLst>
              <a:ext uri="{FF2B5EF4-FFF2-40B4-BE49-F238E27FC236}">
                <a16:creationId xmlns:a16="http://schemas.microsoft.com/office/drawing/2014/main" id="{DA2EE120-C011-E246-2235-60E7D75DB137}"/>
              </a:ext>
            </a:extLst>
          </p:cNvPr>
          <p:cNvSpPr txBox="1">
            <a:spLocks/>
          </p:cNvSpPr>
          <p:nvPr/>
        </p:nvSpPr>
        <p:spPr>
          <a:xfrm>
            <a:off x="0" y="2472964"/>
            <a:ext cx="8783781" cy="1912071"/>
          </a:xfrm>
          <a:prstGeom prst="rect">
            <a:avLst/>
          </a:prstGeom>
          <a:solidFill>
            <a:srgbClr val="000099"/>
          </a:solidFill>
        </p:spPr>
        <p:txBody>
          <a:bodyPr vert="horz" lIns="91440" tIns="45720" rIns="91440" bIns="45720" rtlCol="0" anchor="ctr">
            <a:normAutofit/>
          </a:bodyPr>
          <a:lstStyle>
            <a:lvl1pPr marL="0" indent="0" algn="l" defTabSz="914400" rtl="0" eaLnBrk="1" latinLnBrk="0" hangingPunct="1">
              <a:lnSpc>
                <a:spcPct val="100000"/>
              </a:lnSpc>
              <a:spcBef>
                <a:spcPts val="1200"/>
              </a:spcBef>
              <a:spcAft>
                <a:spcPts val="0"/>
              </a:spcAft>
              <a:buClrTx/>
              <a:buSzPct val="60000"/>
              <a:buFont typeface="Wingdings" panose="05000000000000000000" pitchFamily="2" charset="2"/>
              <a:buNone/>
              <a:defRPr sz="4400" b="1" kern="1200" baseline="0">
                <a:solidFill>
                  <a:schemeClr val="bg1"/>
                </a:solidFill>
                <a:latin typeface="+mn-lt"/>
                <a:ea typeface="+mn-ea"/>
                <a:cs typeface="+mn-cs"/>
              </a:defRPr>
            </a:lvl1pPr>
            <a:lvl2pPr marL="6858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n"/>
              <a:defRPr sz="2400" kern="1200">
                <a:solidFill>
                  <a:schemeClr val="tx1"/>
                </a:solidFill>
                <a:latin typeface="+mn-lt"/>
                <a:ea typeface="+mn-ea"/>
                <a:cs typeface="+mn-cs"/>
              </a:defRPr>
            </a:lvl2pPr>
            <a:lvl3pPr marL="11430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sz="1800" kern="120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sz="1800" kern="120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marR="0" lvl="0" indent="0" algn="l" defTabSz="914400" rtl="0" eaLnBrk="1" fontAlgn="auto" latinLnBrk="0" hangingPunct="1">
              <a:lnSpc>
                <a:spcPct val="100000"/>
              </a:lnSpc>
              <a:spcBef>
                <a:spcPts val="1200"/>
              </a:spcBef>
              <a:spcAft>
                <a:spcPts val="0"/>
              </a:spcAft>
              <a:buClrTx/>
              <a:buSzPct val="60000"/>
              <a:buFont typeface="Wingdings" panose="05000000000000000000" pitchFamily="2" charset="2"/>
              <a:buNone/>
              <a:tabLst/>
              <a:defRPr/>
            </a:pPr>
            <a:r>
              <a:rPr kumimoji="0" lang="en-US" altLang="zh-CN" sz="4400" b="1" i="0" u="none" strike="noStrike" kern="1200" cap="none" spc="0" normalizeH="0" baseline="0" noProof="0" dirty="0">
                <a:ln>
                  <a:noFill/>
                </a:ln>
                <a:solidFill>
                  <a:srgbClr val="FFFFFF"/>
                </a:solidFill>
                <a:effectLst/>
                <a:uLnTx/>
                <a:uFillTx/>
                <a:latin typeface="Calibri"/>
                <a:ea typeface="微软雅黑"/>
                <a:cs typeface="+mn-cs"/>
              </a:rPr>
              <a:t>Backup</a:t>
            </a:r>
            <a:endParaRPr kumimoji="0" lang="zh-CN" altLang="en-US" sz="4400" b="1" i="0" u="none" strike="noStrike" kern="1200" cap="none" spc="0" normalizeH="0" baseline="0" noProof="0" dirty="0">
              <a:ln>
                <a:noFill/>
              </a:ln>
              <a:solidFill>
                <a:srgbClr val="FFFFFF"/>
              </a:solidFill>
              <a:effectLst/>
              <a:uLnTx/>
              <a:uFillTx/>
              <a:latin typeface="Calibri"/>
              <a:ea typeface="微软雅黑"/>
              <a:cs typeface="+mn-cs"/>
            </a:endParaRPr>
          </a:p>
        </p:txBody>
      </p:sp>
    </p:spTree>
    <p:extLst>
      <p:ext uri="{BB962C8B-B14F-4D97-AF65-F5344CB8AC3E}">
        <p14:creationId xmlns:p14="http://schemas.microsoft.com/office/powerpoint/2010/main" val="3876787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a16="http://schemas.microsoft.com/office/drawing/2014/main" id="{505BB0A6-F7D8-4115-A258-1A1E4EE68183}"/>
              </a:ext>
            </a:extLst>
          </p:cNvPr>
          <p:cNvPicPr>
            <a:picLocks noChangeAspect="1"/>
          </p:cNvPicPr>
          <p:nvPr/>
        </p:nvPicPr>
        <p:blipFill rotWithShape="1">
          <a:blip r:embed="rId3"/>
          <a:srcRect t="11527"/>
          <a:stretch/>
        </p:blipFill>
        <p:spPr>
          <a:xfrm>
            <a:off x="7310866" y="3511059"/>
            <a:ext cx="4881134" cy="3051930"/>
          </a:xfrm>
          <a:prstGeom prst="rect">
            <a:avLst/>
          </a:prstGeom>
        </p:spPr>
      </p:pic>
      <p:sp>
        <p:nvSpPr>
          <p:cNvPr id="4" name="标题 3">
            <a:extLst>
              <a:ext uri="{FF2B5EF4-FFF2-40B4-BE49-F238E27FC236}">
                <a16:creationId xmlns:a16="http://schemas.microsoft.com/office/drawing/2014/main" id="{7078D79D-C976-B4AE-00D7-EBE87DA3ADF3}"/>
              </a:ext>
            </a:extLst>
          </p:cNvPr>
          <p:cNvSpPr>
            <a:spLocks noGrp="1"/>
          </p:cNvSpPr>
          <p:nvPr>
            <p:ph type="title"/>
          </p:nvPr>
        </p:nvSpPr>
        <p:spPr/>
        <p:txBody>
          <a:bodyPr/>
          <a:lstStyle/>
          <a:p>
            <a:r>
              <a:rPr lang="en-US" altLang="zh-CN" dirty="0"/>
              <a:t>Brief Introduction to CEPC</a:t>
            </a:r>
          </a:p>
        </p:txBody>
      </p:sp>
      <p:sp>
        <p:nvSpPr>
          <p:cNvPr id="3" name="Slide Number Placeholder 2"/>
          <p:cNvSpPr>
            <a:spLocks noGrp="1"/>
          </p:cNvSpPr>
          <p:nvPr>
            <p:ph type="sldNum" sz="quarter" idx="12"/>
          </p:nvPr>
        </p:nvSpPr>
        <p:spPr>
          <a:prstGeom prst="rect">
            <a:avLst/>
          </a:prstGeom>
        </p:spPr>
        <p:txBody>
          <a:bodyPr/>
          <a:lstStyle/>
          <a:p>
            <a:fld id="{F15E9139-A00B-4B2A-98A6-095DC08F1345}" type="slidenum">
              <a:rPr lang="zh-CN" altLang="en-US" smtClean="0"/>
              <a:pPr/>
              <a:t>3</a:t>
            </a:fld>
            <a:endParaRPr lang="zh-CN" altLang="en-US" dirty="0"/>
          </a:p>
        </p:txBody>
      </p:sp>
      <p:sp>
        <p:nvSpPr>
          <p:cNvPr id="15" name="矩形 38"/>
          <p:cNvSpPr/>
          <p:nvPr/>
        </p:nvSpPr>
        <p:spPr bwMode="auto">
          <a:xfrm>
            <a:off x="217825" y="1231697"/>
            <a:ext cx="6821943" cy="5009833"/>
          </a:xfrm>
          <a:prstGeom prst="rect">
            <a:avLst/>
          </a:prstGeom>
          <a:noFill/>
        </p:spPr>
        <p:txBody>
          <a:bodyPr wrap="square">
            <a:spAutoFit/>
          </a:bodyPr>
          <a:lstStyle/>
          <a:p>
            <a:pPr marL="342900" indent="-342900">
              <a:lnSpc>
                <a:spcPct val="150000"/>
              </a:lnSpc>
              <a:buFont typeface="Arial" panose="020B0604020202020204" pitchFamily="34" charset="0"/>
              <a:buChar char="•"/>
            </a:pPr>
            <a:r>
              <a:rPr lang="en-US" altLang="zh-CN" sz="2400" dirty="0">
                <a:solidFill>
                  <a:prstClr val="black"/>
                </a:solidFill>
                <a:latin typeface="Arial" panose="020B0604020202020204" pitchFamily="34" charset="0"/>
                <a:cs typeface="Arial" panose="020B0604020202020204" pitchFamily="34" charset="0"/>
              </a:rPr>
              <a:t>2012 Higgs, CEPC was initiated</a:t>
            </a:r>
          </a:p>
          <a:p>
            <a:pPr marL="342900" indent="-342900">
              <a:lnSpc>
                <a:spcPct val="150000"/>
              </a:lnSpc>
              <a:buFont typeface="Arial" panose="020B0604020202020204" pitchFamily="34" charset="0"/>
              <a:buChar char="•"/>
            </a:pPr>
            <a:r>
              <a:rPr lang="en-US" altLang="zh-CN" sz="2400" dirty="0">
                <a:solidFill>
                  <a:prstClr val="black"/>
                </a:solidFill>
                <a:latin typeface="Arial" panose="020B0604020202020204" pitchFamily="34" charset="0"/>
                <a:cs typeface="Arial" panose="020B0604020202020204" pitchFamily="34" charset="0"/>
              </a:rPr>
              <a:t>2018 CDR was published</a:t>
            </a:r>
          </a:p>
          <a:p>
            <a:pPr marL="342900" indent="-342900">
              <a:lnSpc>
                <a:spcPct val="150000"/>
              </a:lnSpc>
              <a:buFont typeface="Arial" panose="020B0604020202020204" pitchFamily="34" charset="0"/>
              <a:buChar char="•"/>
            </a:pPr>
            <a:r>
              <a:rPr lang="en-US" altLang="zh-CN" sz="2400" dirty="0">
                <a:solidFill>
                  <a:prstClr val="black"/>
                </a:solidFill>
                <a:latin typeface="Arial" panose="020B0604020202020204" pitchFamily="34" charset="0"/>
                <a:cs typeface="Arial" panose="020B0604020202020204" pitchFamily="34" charset="0"/>
              </a:rPr>
              <a:t>2023 TDR was published</a:t>
            </a:r>
          </a:p>
          <a:p>
            <a:pPr marL="342900" indent="-342900">
              <a:lnSpc>
                <a:spcPct val="150000"/>
              </a:lnSpc>
              <a:buFont typeface="Arial" panose="020B0604020202020204" pitchFamily="34" charset="0"/>
              <a:buChar char="•"/>
            </a:pPr>
            <a:r>
              <a:rPr lang="en-US" altLang="zh-CN" sz="2400" dirty="0">
                <a:solidFill>
                  <a:prstClr val="black"/>
                </a:solidFill>
                <a:latin typeface="Arial" panose="020B0604020202020204" pitchFamily="34" charset="0"/>
                <a:cs typeface="Arial" panose="020B0604020202020204" pitchFamily="34" charset="0"/>
              </a:rPr>
              <a:t>The CEPC aims to start operation in 2030’s, as a Higgs (Z / W) factory in China. </a:t>
            </a:r>
          </a:p>
          <a:p>
            <a:pPr marL="342900" indent="-342900">
              <a:lnSpc>
                <a:spcPct val="150000"/>
              </a:lnSpc>
              <a:buFont typeface="Arial" panose="020B0604020202020204" pitchFamily="34" charset="0"/>
              <a:buChar char="•"/>
            </a:pPr>
            <a:r>
              <a:rPr lang="en-US" altLang="zh-CN" sz="2400" dirty="0">
                <a:solidFill>
                  <a:prstClr val="black"/>
                </a:solidFill>
                <a:latin typeface="Arial" panose="020B0604020202020204" pitchFamily="34" charset="0"/>
                <a:cs typeface="Arial" panose="020B0604020202020204" pitchFamily="34" charset="0"/>
              </a:rPr>
              <a:t>100km circumference, </a:t>
            </a:r>
            <a:r>
              <a:rPr lang="en-US" altLang="zh-CN" sz="2400" dirty="0" err="1">
                <a:solidFill>
                  <a:prstClr val="black"/>
                </a:solidFill>
                <a:latin typeface="Arial" panose="020B0604020202020204" pitchFamily="34" charset="0"/>
                <a:cs typeface="Arial" panose="020B0604020202020204" pitchFamily="34" charset="0"/>
              </a:rPr>
              <a:t>e+e</a:t>
            </a:r>
            <a:r>
              <a:rPr lang="en-US" altLang="zh-CN" sz="2400" dirty="0">
                <a:solidFill>
                  <a:prstClr val="black"/>
                </a:solidFill>
                <a:latin typeface="Arial" panose="020B0604020202020204" pitchFamily="34" charset="0"/>
                <a:cs typeface="Arial" panose="020B0604020202020204" pitchFamily="34" charset="0"/>
              </a:rPr>
              <a:t>- double ring collider</a:t>
            </a:r>
          </a:p>
          <a:p>
            <a:pPr marL="342900" indent="-342900">
              <a:lnSpc>
                <a:spcPct val="150000"/>
              </a:lnSpc>
              <a:buFont typeface="Arial" panose="020B0604020202020204" pitchFamily="34" charset="0"/>
              <a:buChar char="•"/>
            </a:pPr>
            <a:r>
              <a:rPr lang="en-US" altLang="zh-CN" sz="2400" dirty="0">
                <a:solidFill>
                  <a:prstClr val="black"/>
                </a:solidFill>
                <a:latin typeface="Arial" panose="020B0604020202020204" pitchFamily="34" charset="0"/>
                <a:cs typeface="Arial" panose="020B0604020202020204" pitchFamily="34" charset="0"/>
              </a:rPr>
              <a:t> Possible pp collider (</a:t>
            </a:r>
            <a:r>
              <a:rPr lang="en-US" altLang="zh-CN" sz="2400" dirty="0" err="1">
                <a:solidFill>
                  <a:prstClr val="black"/>
                </a:solidFill>
                <a:latin typeface="Arial" panose="020B0604020202020204" pitchFamily="34" charset="0"/>
                <a:cs typeface="Arial" panose="020B0604020202020204" pitchFamily="34" charset="0"/>
              </a:rPr>
              <a:t>SppC</a:t>
            </a:r>
            <a:r>
              <a:rPr lang="en-US" altLang="zh-CN" sz="2400" dirty="0">
                <a:solidFill>
                  <a:prstClr val="black"/>
                </a:solidFill>
                <a:latin typeface="Arial" panose="020B0604020202020204" pitchFamily="34" charset="0"/>
                <a:cs typeface="Arial" panose="020B0604020202020204" pitchFamily="34" charset="0"/>
              </a:rPr>
              <a:t>) of 50–100 TeV in the far future</a:t>
            </a:r>
            <a:endParaRPr lang="zh-CN" altLang="en-US" sz="2400" dirty="0">
              <a:solidFill>
                <a:prstClr val="black"/>
              </a:solidFill>
              <a:latin typeface="Arial" panose="020B0604020202020204" pitchFamily="34" charset="0"/>
              <a:cs typeface="Arial" panose="020B0604020202020204" pitchFamily="34" charset="0"/>
            </a:endParaRPr>
          </a:p>
        </p:txBody>
      </p:sp>
      <p:cxnSp>
        <p:nvCxnSpPr>
          <p:cNvPr id="6" name="直接箭头连接符 5">
            <a:extLst>
              <a:ext uri="{FF2B5EF4-FFF2-40B4-BE49-F238E27FC236}">
                <a16:creationId xmlns:a16="http://schemas.microsoft.com/office/drawing/2014/main" id="{06243D51-8A03-4FA6-9E3C-43949FB3755E}"/>
              </a:ext>
            </a:extLst>
          </p:cNvPr>
          <p:cNvCxnSpPr/>
          <p:nvPr/>
        </p:nvCxnSpPr>
        <p:spPr>
          <a:xfrm flipH="1" flipV="1">
            <a:off x="7335546" y="4445631"/>
            <a:ext cx="704670" cy="149294"/>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D277650D-9346-4902-BD62-0D0455D4E7D0}"/>
              </a:ext>
            </a:extLst>
          </p:cNvPr>
          <p:cNvSpPr txBox="1"/>
          <p:nvPr/>
        </p:nvSpPr>
        <p:spPr>
          <a:xfrm>
            <a:off x="7310866" y="6420069"/>
            <a:ext cx="7098114" cy="400110"/>
          </a:xfrm>
          <a:prstGeom prst="rect">
            <a:avLst/>
          </a:prstGeom>
          <a:noFill/>
          <a:ln>
            <a:noFill/>
          </a:ln>
        </p:spPr>
        <p:txBody>
          <a:bodyPr wrap="square" rtlCol="0">
            <a:spAutoFit/>
          </a:bodyPr>
          <a:lstStyle/>
          <a:p>
            <a:r>
              <a:rPr lang="en-US" altLang="zh-CN" sz="1000" i="1" dirty="0">
                <a:solidFill>
                  <a:schemeClr val="accent1">
                    <a:lumMod val="60000"/>
                    <a:lumOff val="40000"/>
                  </a:schemeClr>
                </a:solidFill>
              </a:rPr>
              <a:t>CEPC Study Group, et al., CEPC Conceptual Design Report, 2018, arXiv:1809.00285. </a:t>
            </a:r>
          </a:p>
          <a:p>
            <a:r>
              <a:rPr lang="en-US" altLang="zh-CN" sz="1000" i="1" dirty="0">
                <a:solidFill>
                  <a:schemeClr val="accent1">
                    <a:lumMod val="60000"/>
                    <a:lumOff val="40000"/>
                  </a:schemeClr>
                </a:solidFill>
              </a:rPr>
              <a:t>CEPC Study Group, et al., CEPC Technical Design Report, 2023, arXiv:2312.14363.</a:t>
            </a:r>
          </a:p>
        </p:txBody>
      </p:sp>
      <p:pic>
        <p:nvPicPr>
          <p:cNvPr id="8" name="图片 7">
            <a:extLst>
              <a:ext uri="{FF2B5EF4-FFF2-40B4-BE49-F238E27FC236}">
                <a16:creationId xmlns:a16="http://schemas.microsoft.com/office/drawing/2014/main" id="{817411C0-C66E-A3A3-5E7A-AD6C72279C5B}"/>
              </a:ext>
            </a:extLst>
          </p:cNvPr>
          <p:cNvPicPr>
            <a:picLocks noChangeAspect="1"/>
          </p:cNvPicPr>
          <p:nvPr/>
        </p:nvPicPr>
        <p:blipFill>
          <a:blip r:embed="rId4"/>
          <a:stretch>
            <a:fillRect/>
          </a:stretch>
        </p:blipFill>
        <p:spPr>
          <a:xfrm>
            <a:off x="8040216" y="941874"/>
            <a:ext cx="3441917" cy="2311995"/>
          </a:xfrm>
          <a:prstGeom prst="rect">
            <a:avLst/>
          </a:prstGeom>
        </p:spPr>
      </p:pic>
    </p:spTree>
    <p:extLst>
      <p:ext uri="{BB962C8B-B14F-4D97-AF65-F5344CB8AC3E}">
        <p14:creationId xmlns:p14="http://schemas.microsoft.com/office/powerpoint/2010/main" val="330037817"/>
      </p:ext>
    </p:extLst>
  </p:cSld>
  <p:clrMapOvr>
    <a:masterClrMapping/>
  </p:clrMapOvr>
  <mc:AlternateContent xmlns:mc="http://schemas.openxmlformats.org/markup-compatibility/2006" xmlns:p14="http://schemas.microsoft.com/office/powerpoint/2010/main">
    <mc:Choice Requires="p14">
      <p:transition spd="slow" p14:dur="2000" advTm="41671"/>
    </mc:Choice>
    <mc:Fallback xmlns="">
      <p:transition spd="slow" advTm="41671"/>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a:t>Challenges and Demand </a:t>
            </a:r>
            <a:endParaRPr lang="zh-CN" altLang="en-US" dirty="0"/>
          </a:p>
        </p:txBody>
      </p:sp>
      <p:sp>
        <p:nvSpPr>
          <p:cNvPr id="3" name="文本框 2">
            <a:extLst>
              <a:ext uri="{FF2B5EF4-FFF2-40B4-BE49-F238E27FC236}">
                <a16:creationId xmlns:a16="http://schemas.microsoft.com/office/drawing/2014/main" id="{0EBD2BF7-18FD-F635-D3F0-5034F4D6371B}"/>
              </a:ext>
            </a:extLst>
          </p:cNvPr>
          <p:cNvSpPr txBox="1"/>
          <p:nvPr/>
        </p:nvSpPr>
        <p:spPr>
          <a:xfrm>
            <a:off x="909637" y="850725"/>
            <a:ext cx="10372725" cy="1015663"/>
          </a:xfrm>
          <a:prstGeom prst="rect">
            <a:avLst/>
          </a:prstGeom>
          <a:noFill/>
        </p:spPr>
        <p:txBody>
          <a:bodyPr wrap="square">
            <a:spAutoFit/>
          </a:bodyPr>
          <a:lstStyle/>
          <a:p>
            <a:r>
              <a:rPr lang="en-US" altLang="zh-CN" sz="2000" b="1" dirty="0"/>
              <a:t>In order to achieve the high luminosity and performance requirements of CEPC, many extreme conditions and parameters are used, and there are many new challenges, simulations should integrate more comprehensive models for the lattice. </a:t>
            </a:r>
          </a:p>
        </p:txBody>
      </p:sp>
      <p:sp>
        <p:nvSpPr>
          <p:cNvPr id="2" name="箭头: 右 1">
            <a:extLst>
              <a:ext uri="{FF2B5EF4-FFF2-40B4-BE49-F238E27FC236}">
                <a16:creationId xmlns:a16="http://schemas.microsoft.com/office/drawing/2014/main" id="{4BF5ECBF-1CCC-C350-DC3F-CF550DB25EC0}"/>
              </a:ext>
            </a:extLst>
          </p:cNvPr>
          <p:cNvSpPr/>
          <p:nvPr/>
        </p:nvSpPr>
        <p:spPr>
          <a:xfrm>
            <a:off x="4167196" y="4437112"/>
            <a:ext cx="702326"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mc:Choice xmlns:a14="http://schemas.microsoft.com/office/drawing/2010/main" Requires="a14">
          <p:sp>
            <p:nvSpPr>
              <p:cNvPr id="6" name="内容占位符 15">
                <a:extLst>
                  <a:ext uri="{FF2B5EF4-FFF2-40B4-BE49-F238E27FC236}">
                    <a16:creationId xmlns:a16="http://schemas.microsoft.com/office/drawing/2014/main" id="{88F7FFAC-7194-2CF7-73DD-364DC1D83334}"/>
                  </a:ext>
                </a:extLst>
              </p:cNvPr>
              <p:cNvSpPr txBox="1">
                <a:spLocks/>
              </p:cNvSpPr>
              <p:nvPr/>
            </p:nvSpPr>
            <p:spPr>
              <a:xfrm>
                <a:off x="549043" y="2192371"/>
                <a:ext cx="3600400" cy="4333595"/>
              </a:xfrm>
              <a:prstGeom prst="rect">
                <a:avLst/>
              </a:prstGeom>
              <a:solidFill>
                <a:schemeClr val="accent1">
                  <a:lumMod val="40000"/>
                  <a:lumOff val="60000"/>
                </a:schemeClr>
              </a:solidFill>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a:t>Ultra-high luminosity and performance requirements</a:t>
                </a:r>
              </a:p>
              <a:p>
                <a:pPr lvl="1"/>
                <a:r>
                  <a:rPr lang="en-US" altLang="zh-CN" dirty="0"/>
                  <a:t>High energy</a:t>
                </a:r>
              </a:p>
              <a:p>
                <a:pPr lvl="1"/>
                <a:r>
                  <a:rPr lang="en-US" altLang="zh-CN" dirty="0"/>
                  <a:t>Strong radiation</a:t>
                </a:r>
              </a:p>
              <a:p>
                <a:pPr lvl="1"/>
                <a:r>
                  <a:rPr lang="en-US" altLang="zh-CN" dirty="0"/>
                  <a:t>Crab-waist collision</a:t>
                </a:r>
              </a:p>
              <a:p>
                <a:pPr lvl="1"/>
                <a:r>
                  <a:rPr lang="en-US" altLang="zh-CN" dirty="0" err="1"/>
                  <a:t>Beamstrahlung</a:t>
                </a:r>
                <a:r>
                  <a:rPr lang="en-US" altLang="zh-CN" dirty="0"/>
                  <a:t> effect</a:t>
                </a:r>
              </a:p>
              <a:p>
                <a:pPr lvl="1"/>
                <a:r>
                  <a:rPr lang="en-US" altLang="zh-CN" dirty="0"/>
                  <a:t>Small </a:t>
                </a:r>
                <a14:m>
                  <m:oMath xmlns:m="http://schemas.openxmlformats.org/officeDocument/2006/math">
                    <m:sSubSup>
                      <m:sSubSupPr>
                        <m:ctrlPr>
                          <a:rPr lang="en-US" altLang="zh-CN" i="1" smtClean="0">
                            <a:latin typeface="Cambria Math" panose="02040503050406030204" pitchFamily="18" charset="0"/>
                          </a:rPr>
                        </m:ctrlPr>
                      </m:sSubSupPr>
                      <m:e>
                        <m:r>
                          <a:rPr lang="zh-CN" altLang="en-US" i="1" smtClean="0">
                            <a:latin typeface="Cambria Math" panose="02040503050406030204" pitchFamily="18" charset="0"/>
                          </a:rPr>
                          <m:t>𝛽</m:t>
                        </m:r>
                      </m:e>
                      <m:sub>
                        <m:r>
                          <a:rPr lang="en-US" altLang="zh-CN" i="1" smtClean="0">
                            <a:latin typeface="Cambria Math" panose="02040503050406030204" pitchFamily="18" charset="0"/>
                          </a:rPr>
                          <m:t>𝑦</m:t>
                        </m:r>
                      </m:sub>
                      <m:sup>
                        <m:r>
                          <a:rPr lang="en-US" altLang="zh-CN" i="1" smtClean="0">
                            <a:latin typeface="Cambria Math" panose="02040503050406030204" pitchFamily="18" charset="0"/>
                          </a:rPr>
                          <m:t>∗</m:t>
                        </m:r>
                      </m:sup>
                    </m:sSubSup>
                  </m:oMath>
                </a14:m>
                <a:endParaRPr lang="en-US" altLang="zh-CN" dirty="0"/>
              </a:p>
              <a:p>
                <a:pPr lvl="1"/>
                <a:r>
                  <a:rPr lang="en-US" altLang="zh-CN" dirty="0"/>
                  <a:t>……</a:t>
                </a:r>
              </a:p>
            </p:txBody>
          </p:sp>
        </mc:Choice>
        <mc:Fallback>
          <p:sp>
            <p:nvSpPr>
              <p:cNvPr id="6" name="内容占位符 15">
                <a:extLst>
                  <a:ext uri="{FF2B5EF4-FFF2-40B4-BE49-F238E27FC236}">
                    <a16:creationId xmlns:a16="http://schemas.microsoft.com/office/drawing/2014/main" id="{88F7FFAC-7194-2CF7-73DD-364DC1D83334}"/>
                  </a:ext>
                </a:extLst>
              </p:cNvPr>
              <p:cNvSpPr txBox="1">
                <a:spLocks noRot="1" noChangeAspect="1" noMove="1" noResize="1" noEditPoints="1" noAdjustHandles="1" noChangeArrowheads="1" noChangeShapeType="1" noTextEdit="1"/>
              </p:cNvSpPr>
              <p:nvPr/>
            </p:nvSpPr>
            <p:spPr>
              <a:xfrm>
                <a:off x="549043" y="2192371"/>
                <a:ext cx="3600400" cy="4333595"/>
              </a:xfrm>
              <a:prstGeom prst="rect">
                <a:avLst/>
              </a:prstGeom>
              <a:blipFill>
                <a:blip r:embed="rId3"/>
                <a:stretch>
                  <a:fillRect l="-3046" t="-3376"/>
                </a:stretch>
              </a:blipFill>
            </p:spPr>
            <p:txBody>
              <a:bodyPr/>
              <a:lstStyle/>
              <a:p>
                <a:r>
                  <a:rPr lang="zh-CN" altLang="en-US">
                    <a:noFill/>
                  </a:rPr>
                  <a:t> </a:t>
                </a:r>
              </a:p>
            </p:txBody>
          </p:sp>
        </mc:Fallback>
      </mc:AlternateContent>
      <p:sp>
        <p:nvSpPr>
          <p:cNvPr id="7" name="内容占位符 17">
            <a:extLst>
              <a:ext uri="{FF2B5EF4-FFF2-40B4-BE49-F238E27FC236}">
                <a16:creationId xmlns:a16="http://schemas.microsoft.com/office/drawing/2014/main" id="{213B957A-30B1-8984-5A7C-12B833AD47FE}"/>
              </a:ext>
            </a:extLst>
          </p:cNvPr>
          <p:cNvSpPr txBox="1">
            <a:spLocks/>
          </p:cNvSpPr>
          <p:nvPr/>
        </p:nvSpPr>
        <p:spPr>
          <a:xfrm>
            <a:off x="4869522" y="2192371"/>
            <a:ext cx="3816424" cy="4333595"/>
          </a:xfrm>
          <a:prstGeom prst="rect">
            <a:avLst/>
          </a:prstGeom>
          <a:solidFill>
            <a:schemeClr val="accent2">
              <a:lumMod val="40000"/>
              <a:lumOff val="60000"/>
            </a:schemeClr>
          </a:solid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a:t>Facing challenges</a:t>
            </a:r>
          </a:p>
          <a:p>
            <a:pPr lvl="1"/>
            <a:r>
              <a:rPr lang="en-US" altLang="zh-CN" sz="2000" dirty="0"/>
              <a:t>Sawtooth effect</a:t>
            </a:r>
          </a:p>
          <a:p>
            <a:pPr lvl="1"/>
            <a:r>
              <a:rPr lang="en-US" altLang="zh-CN" sz="2000" dirty="0"/>
              <a:t>Rad-COD</a:t>
            </a:r>
          </a:p>
          <a:p>
            <a:pPr lvl="1"/>
            <a:r>
              <a:rPr lang="en-US" altLang="zh-CN" sz="2000" dirty="0"/>
              <a:t>Rad-Tapering</a:t>
            </a:r>
          </a:p>
          <a:p>
            <a:pPr lvl="1"/>
            <a:r>
              <a:rPr lang="en-US" altLang="zh-CN" sz="2000" dirty="0"/>
              <a:t>Strong lattice non-linearity</a:t>
            </a:r>
          </a:p>
          <a:p>
            <a:pPr lvl="1"/>
            <a:r>
              <a:rPr lang="en-US" altLang="zh-CN" sz="2000" dirty="0"/>
              <a:t>Bunch lengthen and energy spread increasing </a:t>
            </a:r>
          </a:p>
          <a:p>
            <a:pPr lvl="1"/>
            <a:r>
              <a:rPr lang="en-US" altLang="zh-CN" sz="2000" dirty="0"/>
              <a:t>Small dynamic aperture</a:t>
            </a:r>
          </a:p>
          <a:p>
            <a:pPr lvl="1"/>
            <a:r>
              <a:rPr lang="en-US" altLang="zh-CN" sz="2000" dirty="0"/>
              <a:t>X-Z instability</a:t>
            </a:r>
          </a:p>
          <a:p>
            <a:pPr lvl="1"/>
            <a:r>
              <a:rPr lang="en-US" altLang="zh-CN" sz="2000" dirty="0"/>
              <a:t>Accurate simulation of collision process</a:t>
            </a:r>
          </a:p>
          <a:p>
            <a:pPr lvl="1"/>
            <a:r>
              <a:rPr lang="en-US" altLang="zh-CN" sz="2000" dirty="0"/>
              <a:t>……</a:t>
            </a:r>
          </a:p>
          <a:p>
            <a:pPr lvl="1"/>
            <a:endParaRPr lang="en-US" altLang="zh-CN" sz="2000" dirty="0"/>
          </a:p>
        </p:txBody>
      </p:sp>
      <p:sp>
        <p:nvSpPr>
          <p:cNvPr id="8" name="内容占位符 17">
            <a:extLst>
              <a:ext uri="{FF2B5EF4-FFF2-40B4-BE49-F238E27FC236}">
                <a16:creationId xmlns:a16="http://schemas.microsoft.com/office/drawing/2014/main" id="{972A1689-CB97-84E1-C4A5-6D53FD5404EC}"/>
              </a:ext>
            </a:extLst>
          </p:cNvPr>
          <p:cNvSpPr txBox="1">
            <a:spLocks/>
          </p:cNvSpPr>
          <p:nvPr/>
        </p:nvSpPr>
        <p:spPr>
          <a:xfrm>
            <a:off x="9585489" y="3132511"/>
            <a:ext cx="2250702" cy="2448272"/>
          </a:xfrm>
          <a:prstGeom prst="rect">
            <a:avLst/>
          </a:prstGeom>
          <a:solidFill>
            <a:schemeClr val="accent6">
              <a:lumMod val="60000"/>
              <a:lumOff val="40000"/>
            </a:schemeClr>
          </a:solidFill>
        </p:spPr>
        <p:txBody>
          <a:bodyPr vert="horz" lIns="91440" tIns="45720" rIns="91440" bIns="45720" rtlCol="0" anchor="t">
            <a:normAutofit fontScale="85000" lnSpcReduction="20000"/>
          </a:bodyPr>
          <a:lstStyle>
            <a:lvl1pPr marL="18288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l"/>
              <a:defRPr lang="zh-CN" altLang="en-US" sz="3200" kern="1200" baseline="0" smtClean="0">
                <a:solidFill>
                  <a:schemeClr val="tx1"/>
                </a:solidFill>
                <a:latin typeface="+mn-lt"/>
                <a:ea typeface="+mn-ea"/>
                <a:cs typeface="+mn-cs"/>
              </a:defRPr>
            </a:lvl1pPr>
            <a:lvl2pPr marL="6858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1430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buNone/>
            </a:pPr>
            <a:r>
              <a:rPr lang="en-US" altLang="zh-CN" sz="2800" b="1" dirty="0"/>
              <a:t>Developing a program with more accurate modeling and simulation is essential for CEPC-like accelerators.</a:t>
            </a:r>
          </a:p>
        </p:txBody>
      </p:sp>
      <p:sp>
        <p:nvSpPr>
          <p:cNvPr id="9" name="箭头: 右 8">
            <a:extLst>
              <a:ext uri="{FF2B5EF4-FFF2-40B4-BE49-F238E27FC236}">
                <a16:creationId xmlns:a16="http://schemas.microsoft.com/office/drawing/2014/main" id="{2FE8BDD0-1F68-0138-C899-A881D3C66264}"/>
              </a:ext>
            </a:extLst>
          </p:cNvPr>
          <p:cNvSpPr/>
          <p:nvPr/>
        </p:nvSpPr>
        <p:spPr>
          <a:xfrm>
            <a:off x="8711712" y="4356647"/>
            <a:ext cx="702326"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Slide Number Placeholder 2">
            <a:extLst>
              <a:ext uri="{FF2B5EF4-FFF2-40B4-BE49-F238E27FC236}">
                <a16:creationId xmlns:a16="http://schemas.microsoft.com/office/drawing/2014/main" id="{D04E7711-A06E-E2A9-A6F4-0C5596447051}"/>
              </a:ext>
            </a:extLst>
          </p:cNvPr>
          <p:cNvSpPr>
            <a:spLocks noGrp="1"/>
          </p:cNvSpPr>
          <p:nvPr>
            <p:ph type="sldNum" sz="quarter" idx="12"/>
          </p:nvPr>
        </p:nvSpPr>
        <p:spPr>
          <a:xfrm>
            <a:off x="11556104" y="6538063"/>
            <a:ext cx="620656" cy="319937"/>
          </a:xfrm>
          <a:prstGeom prst="rect">
            <a:avLst/>
          </a:prstGeom>
        </p:spPr>
        <p:txBody>
          <a:bodyPr/>
          <a:lstStyle/>
          <a:p>
            <a:fld id="{F15E9139-A00B-4B2A-98A6-095DC08F1345}" type="slidenum">
              <a:rPr lang="zh-CN" altLang="en-US" smtClean="0"/>
              <a:pPr/>
              <a:t>4</a:t>
            </a:fld>
            <a:endParaRPr lang="zh-CN" altLang="en-US" dirty="0"/>
          </a:p>
        </p:txBody>
      </p:sp>
    </p:spTree>
    <p:extLst>
      <p:ext uri="{BB962C8B-B14F-4D97-AF65-F5344CB8AC3E}">
        <p14:creationId xmlns:p14="http://schemas.microsoft.com/office/powerpoint/2010/main" val="31305289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0C0F8E2E-E429-9B2A-8A3F-6E25D2B86A78}"/>
              </a:ext>
            </a:extLst>
          </p:cNvPr>
          <p:cNvPicPr>
            <a:picLocks noChangeAspect="1"/>
          </p:cNvPicPr>
          <p:nvPr/>
        </p:nvPicPr>
        <p:blipFill>
          <a:blip r:embed="rId3"/>
          <a:stretch>
            <a:fillRect/>
          </a:stretch>
        </p:blipFill>
        <p:spPr>
          <a:xfrm>
            <a:off x="7801788" y="892396"/>
            <a:ext cx="4390212" cy="5610529"/>
          </a:xfrm>
          <a:prstGeom prst="rect">
            <a:avLst/>
          </a:prstGeom>
        </p:spPr>
      </p:pic>
      <p:sp>
        <p:nvSpPr>
          <p:cNvPr id="4" name="标题 3">
            <a:extLst>
              <a:ext uri="{FF2B5EF4-FFF2-40B4-BE49-F238E27FC236}">
                <a16:creationId xmlns:a16="http://schemas.microsoft.com/office/drawing/2014/main" id="{4D14D14C-45FA-7E83-39CE-1C5292AFD4B5}"/>
              </a:ext>
            </a:extLst>
          </p:cNvPr>
          <p:cNvSpPr>
            <a:spLocks noGrp="1"/>
          </p:cNvSpPr>
          <p:nvPr>
            <p:ph type="title"/>
          </p:nvPr>
        </p:nvSpPr>
        <p:spPr/>
        <p:txBody>
          <a:bodyPr/>
          <a:lstStyle/>
          <a:p>
            <a:r>
              <a:rPr lang="en-US" altLang="zh-CN" dirty="0"/>
              <a:t>What is APES</a:t>
            </a:r>
            <a:endParaRPr lang="zh-CN" altLang="en-US" dirty="0"/>
          </a:p>
        </p:txBody>
      </p:sp>
      <p:sp>
        <p:nvSpPr>
          <p:cNvPr id="6" name="文本框 5">
            <a:extLst>
              <a:ext uri="{FF2B5EF4-FFF2-40B4-BE49-F238E27FC236}">
                <a16:creationId xmlns:a16="http://schemas.microsoft.com/office/drawing/2014/main" id="{AA6AE3E2-D0B6-C9A9-C02E-F86E82877304}"/>
              </a:ext>
            </a:extLst>
          </p:cNvPr>
          <p:cNvSpPr txBox="1"/>
          <p:nvPr/>
        </p:nvSpPr>
        <p:spPr>
          <a:xfrm>
            <a:off x="0" y="981413"/>
            <a:ext cx="7853516" cy="5521512"/>
          </a:xfrm>
          <a:prstGeom prst="rect">
            <a:avLst/>
          </a:prstGeom>
          <a:noFill/>
        </p:spPr>
        <p:txBody>
          <a:bodyPr wrap="square">
            <a:spAutoFit/>
          </a:bodyPr>
          <a:lstStyle/>
          <a:p>
            <a:pPr marL="114300" indent="-228600">
              <a:lnSpc>
                <a:spcPct val="90000"/>
              </a:lnSpc>
              <a:buFont typeface="Arial" panose="020B0604020202020204" pitchFamily="34" charset="0"/>
              <a:buChar char="•"/>
            </a:pPr>
            <a:r>
              <a:rPr lang="en-US" altLang="zh-CN" sz="2800" dirty="0"/>
              <a:t>So there is a need for a powerful software solution that can effectively handle these complex tasks while also offering flexibility for use and customization as needed.</a:t>
            </a:r>
          </a:p>
          <a:p>
            <a:pPr marL="114300" indent="-228600">
              <a:lnSpc>
                <a:spcPct val="90000"/>
              </a:lnSpc>
              <a:buFont typeface="Arial" panose="020B0604020202020204" pitchFamily="34" charset="0"/>
              <a:buChar char="•"/>
            </a:pPr>
            <a:endParaRPr lang="en-US" altLang="zh-CN" sz="2800" dirty="0"/>
          </a:p>
          <a:p>
            <a:pPr marL="114300" indent="-228600">
              <a:lnSpc>
                <a:spcPct val="90000"/>
              </a:lnSpc>
              <a:buFont typeface="Arial" panose="020B0604020202020204" pitchFamily="34" charset="0"/>
              <a:buChar char="•"/>
            </a:pPr>
            <a:r>
              <a:rPr lang="en-US" altLang="zh-CN" sz="2800" b="1" dirty="0">
                <a:solidFill>
                  <a:srgbClr val="FF0000"/>
                </a:solidFill>
              </a:rPr>
              <a:t>A</a:t>
            </a:r>
            <a:r>
              <a:rPr lang="en-US" altLang="zh-CN" sz="2800" b="1" dirty="0"/>
              <a:t>ccelerator </a:t>
            </a:r>
            <a:r>
              <a:rPr lang="en-US" altLang="zh-CN" sz="2800" b="1" dirty="0">
                <a:solidFill>
                  <a:srgbClr val="FF0000"/>
                </a:solidFill>
              </a:rPr>
              <a:t>P</a:t>
            </a:r>
            <a:r>
              <a:rPr lang="en-US" altLang="zh-CN" sz="2800" b="1" dirty="0"/>
              <a:t>hysics </a:t>
            </a:r>
            <a:r>
              <a:rPr lang="en-US" altLang="zh-CN" sz="2800" b="1" dirty="0">
                <a:solidFill>
                  <a:srgbClr val="FF0000"/>
                </a:solidFill>
              </a:rPr>
              <a:t>E</a:t>
            </a:r>
            <a:r>
              <a:rPr lang="en-US" altLang="zh-CN" sz="2800" b="1" dirty="0"/>
              <a:t>mulation </a:t>
            </a:r>
            <a:r>
              <a:rPr lang="en-US" altLang="zh-CN" sz="2800" b="1" dirty="0">
                <a:solidFill>
                  <a:srgbClr val="FF0000"/>
                </a:solidFill>
              </a:rPr>
              <a:t>S</a:t>
            </a:r>
            <a:r>
              <a:rPr lang="en-US" altLang="zh-CN" sz="2800" b="1" dirty="0"/>
              <a:t>ystem</a:t>
            </a:r>
            <a:r>
              <a:rPr lang="en-US" altLang="zh-CN" sz="2800" dirty="0"/>
              <a:t> was proposed in 2021 and received support from the IHEP Innovative Fund in 2022 .</a:t>
            </a:r>
          </a:p>
          <a:p>
            <a:pPr marL="114300" indent="-228600">
              <a:lnSpc>
                <a:spcPct val="90000"/>
              </a:lnSpc>
              <a:buFont typeface="Arial" panose="020B0604020202020204" pitchFamily="34" charset="0"/>
              <a:buChar char="•"/>
            </a:pPr>
            <a:endParaRPr lang="en-US" altLang="zh-CN" sz="2800" dirty="0"/>
          </a:p>
          <a:p>
            <a:pPr marL="114300" indent="-228600">
              <a:lnSpc>
                <a:spcPct val="90000"/>
              </a:lnSpc>
              <a:buFont typeface="Arial" panose="020B0604020202020204" pitchFamily="34" charset="0"/>
              <a:buChar char="•"/>
            </a:pPr>
            <a:r>
              <a:rPr lang="en-US" altLang="zh-CN" sz="2800" dirty="0"/>
              <a:t>At present, the core architecture of APES has been completed and it now possesses basic accelerator design and calculation capabilities.</a:t>
            </a:r>
          </a:p>
          <a:p>
            <a:pPr marL="114300" indent="-228600">
              <a:lnSpc>
                <a:spcPct val="90000"/>
              </a:lnSpc>
              <a:buFont typeface="Arial" panose="020B0604020202020204" pitchFamily="34" charset="0"/>
              <a:buChar char="•"/>
            </a:pPr>
            <a:endParaRPr lang="en-US" altLang="zh-CN" sz="2800" dirty="0"/>
          </a:p>
          <a:p>
            <a:pPr marL="114300" indent="-228600">
              <a:lnSpc>
                <a:spcPct val="90000"/>
              </a:lnSpc>
              <a:buFont typeface="Arial" panose="020B0604020202020204" pitchFamily="34" charset="0"/>
              <a:buChar char="•"/>
            </a:pPr>
            <a:r>
              <a:rPr lang="en-US" altLang="zh-CN" sz="2800" dirty="0"/>
              <a:t>Under active development...</a:t>
            </a:r>
            <a:endParaRPr lang="zh-CN" altLang="en-US" sz="2800" dirty="0"/>
          </a:p>
        </p:txBody>
      </p:sp>
      <p:sp>
        <p:nvSpPr>
          <p:cNvPr id="3" name="文本框 2">
            <a:extLst>
              <a:ext uri="{FF2B5EF4-FFF2-40B4-BE49-F238E27FC236}">
                <a16:creationId xmlns:a16="http://schemas.microsoft.com/office/drawing/2014/main" id="{AD410022-C0F0-C782-1603-78845990D703}"/>
              </a:ext>
            </a:extLst>
          </p:cNvPr>
          <p:cNvSpPr txBox="1"/>
          <p:nvPr/>
        </p:nvSpPr>
        <p:spPr>
          <a:xfrm>
            <a:off x="0" y="6591942"/>
            <a:ext cx="7779998" cy="246221"/>
          </a:xfrm>
          <a:prstGeom prst="rect">
            <a:avLst/>
          </a:prstGeom>
          <a:noFill/>
        </p:spPr>
        <p:txBody>
          <a:bodyPr wrap="square">
            <a:spAutoFit/>
          </a:bodyPr>
          <a:lstStyle/>
          <a:p>
            <a:r>
              <a:rPr lang="en-US" altLang="zh-CN" sz="1000" i="1" dirty="0">
                <a:solidFill>
                  <a:schemeClr val="accent1">
                    <a:lumMod val="60000"/>
                    <a:lumOff val="40000"/>
                  </a:schemeClr>
                </a:solidFill>
              </a:rPr>
              <a:t>Liu W et al. Development status of beam dynamics software APES for CEPC. Proc SAP 2023.</a:t>
            </a:r>
            <a:endParaRPr lang="zh-CN" altLang="en-US" sz="1000" i="1" dirty="0">
              <a:solidFill>
                <a:schemeClr val="accent1">
                  <a:lumMod val="60000"/>
                  <a:lumOff val="40000"/>
                </a:schemeClr>
              </a:solidFill>
            </a:endParaRPr>
          </a:p>
        </p:txBody>
      </p:sp>
      <p:sp>
        <p:nvSpPr>
          <p:cNvPr id="5" name="Slide Number Placeholder 2">
            <a:extLst>
              <a:ext uri="{FF2B5EF4-FFF2-40B4-BE49-F238E27FC236}">
                <a16:creationId xmlns:a16="http://schemas.microsoft.com/office/drawing/2014/main" id="{F81E8C61-B098-8473-1761-D6C7D142EBE5}"/>
              </a:ext>
            </a:extLst>
          </p:cNvPr>
          <p:cNvSpPr>
            <a:spLocks noGrp="1"/>
          </p:cNvSpPr>
          <p:nvPr>
            <p:ph type="sldNum" sz="quarter" idx="12"/>
          </p:nvPr>
        </p:nvSpPr>
        <p:spPr>
          <a:xfrm>
            <a:off x="11556104" y="6538063"/>
            <a:ext cx="620656" cy="319937"/>
          </a:xfrm>
          <a:prstGeom prst="rect">
            <a:avLst/>
          </a:prstGeom>
        </p:spPr>
        <p:txBody>
          <a:bodyPr/>
          <a:lstStyle/>
          <a:p>
            <a:fld id="{F15E9139-A00B-4B2A-98A6-095DC08F1345}" type="slidenum">
              <a:rPr lang="zh-CN" altLang="en-US" smtClean="0"/>
              <a:pPr/>
              <a:t>5</a:t>
            </a:fld>
            <a:endParaRPr lang="zh-CN" altLang="en-US" dirty="0"/>
          </a:p>
        </p:txBody>
      </p:sp>
    </p:spTree>
    <p:extLst>
      <p:ext uri="{BB962C8B-B14F-4D97-AF65-F5344CB8AC3E}">
        <p14:creationId xmlns:p14="http://schemas.microsoft.com/office/powerpoint/2010/main" val="3826121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id="{C109AE01-C432-67D0-7B18-2ACD7FB3364D}"/>
              </a:ext>
            </a:extLst>
          </p:cNvPr>
          <p:cNvPicPr>
            <a:picLocks noChangeAspect="1"/>
          </p:cNvPicPr>
          <p:nvPr/>
        </p:nvPicPr>
        <p:blipFill>
          <a:blip r:embed="rId3"/>
          <a:stretch>
            <a:fillRect/>
          </a:stretch>
        </p:blipFill>
        <p:spPr>
          <a:xfrm>
            <a:off x="38750" y="1171953"/>
            <a:ext cx="6020349" cy="2481542"/>
          </a:xfrm>
          <a:prstGeom prst="rect">
            <a:avLst/>
          </a:prstGeom>
        </p:spPr>
      </p:pic>
      <p:sp>
        <p:nvSpPr>
          <p:cNvPr id="28" name="灯片编号占位符 27">
            <a:extLst>
              <a:ext uri="{FF2B5EF4-FFF2-40B4-BE49-F238E27FC236}">
                <a16:creationId xmlns:a16="http://schemas.microsoft.com/office/drawing/2014/main" id="{EEC045B3-5610-C820-B7E4-CD024702DA75}"/>
              </a:ext>
            </a:extLst>
          </p:cNvPr>
          <p:cNvSpPr>
            <a:spLocks noGrp="1"/>
          </p:cNvSpPr>
          <p:nvPr>
            <p:ph type="sldNum" sz="quarter" idx="12"/>
          </p:nvPr>
        </p:nvSpPr>
        <p:spPr/>
        <p:txBody>
          <a:bodyPr/>
          <a:lstStyle/>
          <a:p>
            <a:fld id="{82AFAE34-0E12-43F9-AC88-6762ACCCCED0}" type="slidenum">
              <a:rPr lang="zh-CN" altLang="en-US" smtClean="0"/>
              <a:t>6</a:t>
            </a:fld>
            <a:endParaRPr lang="zh-CN" altLang="en-US" dirty="0"/>
          </a:p>
        </p:txBody>
      </p:sp>
      <p:sp>
        <p:nvSpPr>
          <p:cNvPr id="17" name="标题 16">
            <a:extLst>
              <a:ext uri="{FF2B5EF4-FFF2-40B4-BE49-F238E27FC236}">
                <a16:creationId xmlns:a16="http://schemas.microsoft.com/office/drawing/2014/main" id="{2D4E26FB-5542-83F4-03BD-10AA644EC00C}"/>
              </a:ext>
            </a:extLst>
          </p:cNvPr>
          <p:cNvSpPr>
            <a:spLocks noGrp="1"/>
          </p:cNvSpPr>
          <p:nvPr>
            <p:ph type="title"/>
          </p:nvPr>
        </p:nvSpPr>
        <p:spPr/>
        <p:txBody>
          <a:bodyPr/>
          <a:lstStyle/>
          <a:p>
            <a:r>
              <a:rPr lang="en-US" altLang="zh-CN" dirty="0"/>
              <a:t>What is APES-T</a:t>
            </a:r>
            <a:endParaRPr lang="zh-CN" altLang="en-US" dirty="0"/>
          </a:p>
        </p:txBody>
      </p:sp>
      <p:sp>
        <p:nvSpPr>
          <p:cNvPr id="18" name="文本框 17">
            <a:extLst>
              <a:ext uri="{FF2B5EF4-FFF2-40B4-BE49-F238E27FC236}">
                <a16:creationId xmlns:a16="http://schemas.microsoft.com/office/drawing/2014/main" id="{073621B6-55DA-A657-C127-493A1B1CA7BE}"/>
              </a:ext>
            </a:extLst>
          </p:cNvPr>
          <p:cNvSpPr txBox="1"/>
          <p:nvPr/>
        </p:nvSpPr>
        <p:spPr>
          <a:xfrm>
            <a:off x="38750" y="6462677"/>
            <a:ext cx="8087611" cy="369332"/>
          </a:xfrm>
          <a:prstGeom prst="rect">
            <a:avLst/>
          </a:prstGeom>
          <a:noFill/>
        </p:spPr>
        <p:txBody>
          <a:bodyPr wrap="square">
            <a:spAutoFit/>
          </a:bodyPr>
          <a:lstStyle/>
          <a:p>
            <a:r>
              <a:rPr lang="en-US" altLang="zh-CN" sz="1800" i="1" dirty="0">
                <a:solidFill>
                  <a:srgbClr val="000000"/>
                </a:solidFill>
                <a:effectLst/>
                <a:latin typeface="CharisSIL"/>
                <a:ea typeface="宋体" panose="02010600030101010101" pitchFamily="2" charset="-122"/>
              </a:rPr>
              <a:t>*Thanks to K. </a:t>
            </a:r>
            <a:r>
              <a:rPr lang="en-US" altLang="zh-CN" sz="1800" i="1" dirty="0" err="1">
                <a:solidFill>
                  <a:srgbClr val="000000"/>
                </a:solidFill>
                <a:effectLst/>
                <a:latin typeface="CharisSIL"/>
                <a:ea typeface="宋体" panose="02010600030101010101" pitchFamily="2" charset="-122"/>
              </a:rPr>
              <a:t>Oide</a:t>
            </a:r>
            <a:r>
              <a:rPr lang="en-US" altLang="zh-CN" sz="1800" i="1" dirty="0">
                <a:solidFill>
                  <a:srgbClr val="000000"/>
                </a:solidFill>
                <a:effectLst/>
                <a:latin typeface="CharisSIL"/>
                <a:ea typeface="宋体" panose="02010600030101010101" pitchFamily="2" charset="-122"/>
              </a:rPr>
              <a:t> for </a:t>
            </a:r>
            <a:r>
              <a:rPr lang="en-US" altLang="zh-CN" sz="1800" i="1" dirty="0">
                <a:solidFill>
                  <a:srgbClr val="000000"/>
                </a:solidFill>
                <a:effectLst/>
                <a:latin typeface="CharisSIL"/>
              </a:rPr>
              <a:t>discussions and for sharing his knowledge of the SAD code.</a:t>
            </a:r>
            <a:endParaRPr lang="zh-CN" altLang="en-US" sz="1600" i="1" dirty="0">
              <a:solidFill>
                <a:schemeClr val="tx2">
                  <a:lumMod val="50000"/>
                  <a:lumOff val="50000"/>
                </a:schemeClr>
              </a:solidFill>
            </a:endParaRPr>
          </a:p>
        </p:txBody>
      </p:sp>
      <p:pic>
        <p:nvPicPr>
          <p:cNvPr id="52" name="图片 51">
            <a:extLst>
              <a:ext uri="{FF2B5EF4-FFF2-40B4-BE49-F238E27FC236}">
                <a16:creationId xmlns:a16="http://schemas.microsoft.com/office/drawing/2014/main" id="{89D69125-C8E0-63B8-3C04-E7BFB13E2F58}"/>
              </a:ext>
            </a:extLst>
          </p:cNvPr>
          <p:cNvPicPr>
            <a:picLocks noChangeAspect="1"/>
          </p:cNvPicPr>
          <p:nvPr/>
        </p:nvPicPr>
        <p:blipFill>
          <a:blip r:embed="rId4"/>
          <a:stretch>
            <a:fillRect/>
          </a:stretch>
        </p:blipFill>
        <p:spPr>
          <a:xfrm>
            <a:off x="207524" y="4234422"/>
            <a:ext cx="5659290" cy="1335631"/>
          </a:xfrm>
          <a:prstGeom prst="rect">
            <a:avLst/>
          </a:prstGeom>
        </p:spPr>
      </p:pic>
      <p:sp>
        <p:nvSpPr>
          <p:cNvPr id="9" name="文本框 8">
            <a:extLst>
              <a:ext uri="{FF2B5EF4-FFF2-40B4-BE49-F238E27FC236}">
                <a16:creationId xmlns:a16="http://schemas.microsoft.com/office/drawing/2014/main" id="{A0DFE0EA-C940-EA23-70F9-AE3FA4BEEBEF}"/>
              </a:ext>
            </a:extLst>
          </p:cNvPr>
          <p:cNvSpPr txBox="1"/>
          <p:nvPr/>
        </p:nvSpPr>
        <p:spPr>
          <a:xfrm>
            <a:off x="6035588" y="991227"/>
            <a:ext cx="6117662" cy="5324535"/>
          </a:xfrm>
          <a:prstGeom prst="rect">
            <a:avLst/>
          </a:prstGeom>
          <a:noFill/>
        </p:spPr>
        <p:txBody>
          <a:bodyPr wrap="square">
            <a:spAutoFit/>
          </a:bodyPr>
          <a:lstStyle/>
          <a:p>
            <a:pPr marL="285750" indent="-285750">
              <a:buFont typeface="Arial" panose="020B0604020202020204" pitchFamily="34" charset="0"/>
              <a:buChar char="•"/>
            </a:pPr>
            <a:r>
              <a:rPr lang="en-US" altLang="zh-CN" sz="2000" dirty="0"/>
              <a:t>In the APES project, there is a simulation program called APES-T that focuses on efficient particle tracking.</a:t>
            </a:r>
          </a:p>
          <a:p>
            <a:pPr marL="285750" indent="-285750">
              <a:buFont typeface="Arial" panose="020B0604020202020204" pitchFamily="34" charset="0"/>
              <a:buChar char="•"/>
            </a:pPr>
            <a:r>
              <a:rPr lang="en-US" altLang="zh-CN" sz="2000" dirty="0"/>
              <a:t>Developed using CUDA and C/C++. Can run independently</a:t>
            </a:r>
          </a:p>
          <a:p>
            <a:pPr marL="285750" indent="-285750">
              <a:buFont typeface="Arial" panose="020B0604020202020204" pitchFamily="34" charset="0"/>
              <a:buChar char="•"/>
            </a:pPr>
            <a:r>
              <a:rPr lang="en-US" altLang="zh-CN" sz="2000" dirty="0"/>
              <a:t>Can achieve strong–strong beam–beam simulation with element-by-element nonlinear tracking.</a:t>
            </a:r>
          </a:p>
          <a:p>
            <a:pPr marL="285750" indent="-285750">
              <a:buFont typeface="Arial" panose="020B0604020202020204" pitchFamily="34" charset="0"/>
              <a:buChar char="•"/>
            </a:pPr>
            <a:r>
              <a:rPr lang="en-US" altLang="zh-CN" sz="2000" dirty="0"/>
              <a:t>SAD lattice is fully supported.</a:t>
            </a:r>
          </a:p>
          <a:p>
            <a:pPr marL="285750" indent="-285750">
              <a:buFont typeface="Arial" panose="020B0604020202020204" pitchFamily="34" charset="0"/>
              <a:buChar char="•"/>
            </a:pPr>
            <a:r>
              <a:rPr lang="en-US" altLang="zh-CN" sz="2000" dirty="0"/>
              <a:t>Element map inheriting the features of the SAD*, including nonlinear fringe fields of magnets and magnetic fields overlapped with solenoids in the interaction regions .</a:t>
            </a:r>
          </a:p>
          <a:p>
            <a:pPr marL="285750" indent="-285750">
              <a:buFont typeface="Arial" panose="020B0604020202020204" pitchFamily="34" charset="0"/>
              <a:buChar char="•"/>
            </a:pPr>
            <a:r>
              <a:rPr lang="en-US" altLang="zh-CN" sz="2000" dirty="0"/>
              <a:t>IBB is seamlessly integrated as a part of APES-T to handle beam-beam interactions and other complex effects.</a:t>
            </a:r>
          </a:p>
          <a:p>
            <a:pPr marL="285750" indent="-285750">
              <a:buFont typeface="Arial" panose="020B0604020202020204" pitchFamily="34" charset="0"/>
              <a:buChar char="•"/>
            </a:pPr>
            <a:r>
              <a:rPr lang="en-US" altLang="zh-CN" sz="2000" dirty="0"/>
              <a:t>APES-T supports both CPU and GPU platforms </a:t>
            </a:r>
            <a:r>
              <a:rPr lang="zh-CN" altLang="en-US" sz="2000" dirty="0"/>
              <a:t>，</a:t>
            </a:r>
            <a:r>
              <a:rPr lang="en-US" altLang="zh-CN" sz="2000" dirty="0"/>
              <a:t> hybrid parallel acceleration with CUDA and MPI.</a:t>
            </a:r>
          </a:p>
        </p:txBody>
      </p:sp>
    </p:spTree>
    <p:extLst>
      <p:ext uri="{BB962C8B-B14F-4D97-AF65-F5344CB8AC3E}">
        <p14:creationId xmlns:p14="http://schemas.microsoft.com/office/powerpoint/2010/main" val="23217873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13">
            <a:extLst>
              <a:ext uri="{FF2B5EF4-FFF2-40B4-BE49-F238E27FC236}">
                <a16:creationId xmlns:a16="http://schemas.microsoft.com/office/drawing/2014/main" id="{91AE879E-C221-3E64-D26F-D3494D396C70}"/>
              </a:ext>
            </a:extLst>
          </p:cNvPr>
          <p:cNvSpPr>
            <a:spLocks noGrp="1"/>
          </p:cNvSpPr>
          <p:nvPr>
            <p:ph type="title"/>
          </p:nvPr>
        </p:nvSpPr>
        <p:spPr/>
        <p:txBody>
          <a:bodyPr/>
          <a:lstStyle/>
          <a:p>
            <a:r>
              <a:rPr lang="en-US" altLang="zh-CN" dirty="0"/>
              <a:t>APES-T: Running Process</a:t>
            </a:r>
            <a:endParaRPr lang="zh-CN" altLang="en-US" dirty="0"/>
          </a:p>
        </p:txBody>
      </p:sp>
      <p:pic>
        <p:nvPicPr>
          <p:cNvPr id="18" name="图片 17">
            <a:extLst>
              <a:ext uri="{FF2B5EF4-FFF2-40B4-BE49-F238E27FC236}">
                <a16:creationId xmlns:a16="http://schemas.microsoft.com/office/drawing/2014/main" id="{4DCD0357-71A9-D9A9-E484-4F73F63ECF94}"/>
              </a:ext>
            </a:extLst>
          </p:cNvPr>
          <p:cNvPicPr>
            <a:picLocks noChangeAspect="1"/>
          </p:cNvPicPr>
          <p:nvPr/>
        </p:nvPicPr>
        <p:blipFill>
          <a:blip r:embed="rId3"/>
          <a:stretch>
            <a:fillRect/>
          </a:stretch>
        </p:blipFill>
        <p:spPr>
          <a:xfrm>
            <a:off x="173606" y="1187828"/>
            <a:ext cx="5306562" cy="5358384"/>
          </a:xfrm>
          <a:prstGeom prst="rect">
            <a:avLst/>
          </a:prstGeom>
        </p:spPr>
      </p:pic>
      <p:pic>
        <p:nvPicPr>
          <p:cNvPr id="22" name="图片 21">
            <a:extLst>
              <a:ext uri="{FF2B5EF4-FFF2-40B4-BE49-F238E27FC236}">
                <a16:creationId xmlns:a16="http://schemas.microsoft.com/office/drawing/2014/main" id="{DF1A7FDC-DF79-E452-6A55-57741D441700}"/>
              </a:ext>
            </a:extLst>
          </p:cNvPr>
          <p:cNvPicPr>
            <a:picLocks noChangeAspect="1"/>
          </p:cNvPicPr>
          <p:nvPr/>
        </p:nvPicPr>
        <p:blipFill>
          <a:blip r:embed="rId4"/>
          <a:stretch>
            <a:fillRect/>
          </a:stretch>
        </p:blipFill>
        <p:spPr>
          <a:xfrm>
            <a:off x="6304388" y="4427316"/>
            <a:ext cx="5306562" cy="2270715"/>
          </a:xfrm>
          <a:prstGeom prst="rect">
            <a:avLst/>
          </a:prstGeom>
        </p:spPr>
      </p:pic>
      <p:sp>
        <p:nvSpPr>
          <p:cNvPr id="25" name="灯片编号占位符 24">
            <a:extLst>
              <a:ext uri="{FF2B5EF4-FFF2-40B4-BE49-F238E27FC236}">
                <a16:creationId xmlns:a16="http://schemas.microsoft.com/office/drawing/2014/main" id="{98A12D2F-3C9D-BB7D-3CE8-E9617156AA65}"/>
              </a:ext>
            </a:extLst>
          </p:cNvPr>
          <p:cNvSpPr>
            <a:spLocks noGrp="1"/>
          </p:cNvSpPr>
          <p:nvPr>
            <p:ph type="sldNum" sz="quarter" idx="12"/>
          </p:nvPr>
        </p:nvSpPr>
        <p:spPr>
          <a:prstGeom prst="rect">
            <a:avLst/>
          </a:prstGeom>
        </p:spPr>
        <p:txBody>
          <a:bodyPr/>
          <a:lstStyle/>
          <a:p>
            <a:fld id="{82AFAE34-0E12-43F9-AC88-6762ACCCCED0}" type="slidenum">
              <a:rPr lang="zh-CN" altLang="en-US" smtClean="0"/>
              <a:t>7</a:t>
            </a:fld>
            <a:endParaRPr lang="zh-CN" altLang="en-US"/>
          </a:p>
        </p:txBody>
      </p:sp>
      <p:sp>
        <p:nvSpPr>
          <p:cNvPr id="3" name="文本框 2">
            <a:extLst>
              <a:ext uri="{FF2B5EF4-FFF2-40B4-BE49-F238E27FC236}">
                <a16:creationId xmlns:a16="http://schemas.microsoft.com/office/drawing/2014/main" id="{01543CC8-0C98-83E5-980D-F31F0EF2531F}"/>
              </a:ext>
            </a:extLst>
          </p:cNvPr>
          <p:cNvSpPr txBox="1"/>
          <p:nvPr/>
        </p:nvSpPr>
        <p:spPr>
          <a:xfrm>
            <a:off x="5640649" y="1033015"/>
            <a:ext cx="6112274" cy="3693319"/>
          </a:xfrm>
          <a:prstGeom prst="rect">
            <a:avLst/>
          </a:prstGeom>
          <a:noFill/>
        </p:spPr>
        <p:txBody>
          <a:bodyPr wrap="square">
            <a:spAutoFit/>
          </a:bodyPr>
          <a:lstStyle/>
          <a:p>
            <a:pPr marL="57150" marR="0" lvl="0" indent="-228600" fontAlgn="auto">
              <a:lnSpc>
                <a:spcPct val="90000"/>
              </a:lnSpc>
              <a:spcBef>
                <a:spcPts val="0"/>
              </a:spcBef>
              <a:spcAft>
                <a:spcPts val="0"/>
              </a:spcAft>
              <a:buClrTx/>
              <a:buSzTx/>
              <a:buFont typeface="Arial" panose="020B0604020202020204" pitchFamily="34" charset="0"/>
              <a:buChar char="•"/>
              <a:tabLst/>
              <a:defRPr/>
            </a:pPr>
            <a:r>
              <a:rPr lang="en-US" altLang="zh-CN" sz="2000" dirty="0"/>
              <a:t>In this program, a JSON file serves as the input for obtaining command parameters. Contains three components</a:t>
            </a:r>
          </a:p>
          <a:p>
            <a:pPr marL="57150" marR="0" lvl="0" indent="-228600" fontAlgn="auto">
              <a:lnSpc>
                <a:spcPct val="90000"/>
              </a:lnSpc>
              <a:spcBef>
                <a:spcPts val="0"/>
              </a:spcBef>
              <a:spcAft>
                <a:spcPts val="0"/>
              </a:spcAft>
              <a:buClrTx/>
              <a:buSzTx/>
              <a:buFont typeface="Arial" panose="020B0604020202020204" pitchFamily="34" charset="0"/>
              <a:buChar char="•"/>
              <a:tabLst/>
              <a:defRPr/>
            </a:pPr>
            <a:r>
              <a:rPr lang="en-US" altLang="zh-CN" sz="2000" b="1" dirty="0"/>
              <a:t>BEAM</a:t>
            </a:r>
            <a:r>
              <a:rPr lang="zh-CN" altLang="en-US" sz="2000" b="1" dirty="0"/>
              <a:t>：</a:t>
            </a:r>
            <a:r>
              <a:rPr lang="en-US" altLang="zh-CN" sz="2000" dirty="0"/>
              <a:t> Contains bunch information</a:t>
            </a:r>
          </a:p>
          <a:p>
            <a:pPr marL="57150" marR="0" lvl="0" indent="-228600" fontAlgn="auto">
              <a:lnSpc>
                <a:spcPct val="90000"/>
              </a:lnSpc>
              <a:spcBef>
                <a:spcPts val="0"/>
              </a:spcBef>
              <a:spcAft>
                <a:spcPts val="0"/>
              </a:spcAft>
              <a:buClrTx/>
              <a:buSzTx/>
              <a:buFont typeface="Arial" panose="020B0604020202020204" pitchFamily="34" charset="0"/>
              <a:buChar char="•"/>
              <a:tabLst/>
              <a:defRPr/>
            </a:pPr>
            <a:r>
              <a:rPr lang="en-US" altLang="zh-CN" sz="2000" b="1" dirty="0"/>
              <a:t>LINE</a:t>
            </a:r>
            <a:r>
              <a:rPr lang="zh-CN" altLang="en-US" sz="2000" b="1" dirty="0"/>
              <a:t>：</a:t>
            </a:r>
            <a:r>
              <a:rPr lang="en-US" altLang="zh-CN" sz="2000" dirty="0"/>
              <a:t> Contains lattice information</a:t>
            </a:r>
          </a:p>
          <a:p>
            <a:pPr marL="57150" marR="0" lvl="0" indent="-228600" fontAlgn="auto">
              <a:lnSpc>
                <a:spcPct val="90000"/>
              </a:lnSpc>
              <a:spcBef>
                <a:spcPts val="0"/>
              </a:spcBef>
              <a:spcAft>
                <a:spcPts val="0"/>
              </a:spcAft>
              <a:buClrTx/>
              <a:buSzTx/>
              <a:buFont typeface="Arial" panose="020B0604020202020204" pitchFamily="34" charset="0"/>
              <a:buChar char="•"/>
              <a:tabLst/>
              <a:defRPr/>
            </a:pPr>
            <a:r>
              <a:rPr lang="en-US" altLang="zh-CN" sz="2000" b="1" dirty="0"/>
              <a:t>ADDITION</a:t>
            </a:r>
            <a:r>
              <a:rPr lang="zh-CN" altLang="en-US" sz="2000" b="1" dirty="0"/>
              <a:t>：</a:t>
            </a:r>
            <a:r>
              <a:rPr lang="en-US" altLang="zh-CN" sz="2000" dirty="0"/>
              <a:t>is used to define special processes such as Beam-Beam, impedance, space charge and so on, allows calculations at any position in the lattice as needed.</a:t>
            </a:r>
          </a:p>
          <a:p>
            <a:pPr marL="57150" indent="-228600">
              <a:lnSpc>
                <a:spcPct val="90000"/>
              </a:lnSpc>
              <a:buFont typeface="Arial" panose="020B0604020202020204" pitchFamily="34" charset="0"/>
              <a:buChar char="•"/>
              <a:defRPr/>
            </a:pPr>
            <a:r>
              <a:rPr lang="en-US" altLang="zh-CN" sz="2000" b="1" dirty="0"/>
              <a:t>LINE</a:t>
            </a:r>
            <a:r>
              <a:rPr lang="en-US" altLang="zh-CN" sz="2000" dirty="0"/>
              <a:t> is divided into sections according to </a:t>
            </a:r>
            <a:r>
              <a:rPr lang="en-US" altLang="zh-CN" sz="2000" b="1" dirty="0"/>
              <a:t>ADDITION</a:t>
            </a:r>
            <a:r>
              <a:rPr lang="en-US" altLang="zh-CN" sz="2000" dirty="0"/>
              <a:t>’s positions.</a:t>
            </a:r>
          </a:p>
          <a:p>
            <a:pPr marL="57150" indent="-228600">
              <a:lnSpc>
                <a:spcPct val="90000"/>
              </a:lnSpc>
              <a:buFont typeface="Arial" panose="020B0604020202020204" pitchFamily="34" charset="0"/>
              <a:buChar char="•"/>
              <a:defRPr/>
            </a:pPr>
            <a:r>
              <a:rPr lang="en-US" altLang="zh-CN" sz="2000" dirty="0"/>
              <a:t>The collision process is shown in the following figure.</a:t>
            </a:r>
            <a:endParaRPr lang="zh-CN" altLang="en-US" sz="2000" dirty="0"/>
          </a:p>
        </p:txBody>
      </p:sp>
    </p:spTree>
    <p:extLst>
      <p:ext uri="{BB962C8B-B14F-4D97-AF65-F5344CB8AC3E}">
        <p14:creationId xmlns:p14="http://schemas.microsoft.com/office/powerpoint/2010/main" val="40098437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a:extLst>
              <a:ext uri="{FF2B5EF4-FFF2-40B4-BE49-F238E27FC236}">
                <a16:creationId xmlns:a16="http://schemas.microsoft.com/office/drawing/2014/main" id="{B676CD29-3280-5B59-6B1A-D68E393283C2}"/>
              </a:ext>
            </a:extLst>
          </p:cNvPr>
          <p:cNvSpPr>
            <a:spLocks noGrp="1"/>
          </p:cNvSpPr>
          <p:nvPr>
            <p:ph type="title"/>
          </p:nvPr>
        </p:nvSpPr>
        <p:spPr/>
        <p:txBody>
          <a:bodyPr/>
          <a:lstStyle/>
          <a:p>
            <a:r>
              <a:rPr lang="en-US" altLang="zh-CN" dirty="0"/>
              <a:t>APES-T:</a:t>
            </a:r>
            <a:r>
              <a:rPr lang="zh-CN" altLang="en-US" dirty="0"/>
              <a:t> </a:t>
            </a:r>
            <a:r>
              <a:rPr lang="en-US" altLang="zh-CN" dirty="0"/>
              <a:t>Parallel Strategy </a:t>
            </a:r>
            <a:endParaRPr lang="zh-CN" altLang="en-US" dirty="0"/>
          </a:p>
        </p:txBody>
      </p:sp>
      <p:pic>
        <p:nvPicPr>
          <p:cNvPr id="16" name="图片 15">
            <a:extLst>
              <a:ext uri="{FF2B5EF4-FFF2-40B4-BE49-F238E27FC236}">
                <a16:creationId xmlns:a16="http://schemas.microsoft.com/office/drawing/2014/main" id="{40BAB1C1-68F8-AAEB-3B12-245F2E6A90C4}"/>
              </a:ext>
            </a:extLst>
          </p:cNvPr>
          <p:cNvPicPr>
            <a:picLocks noChangeAspect="1"/>
          </p:cNvPicPr>
          <p:nvPr/>
        </p:nvPicPr>
        <p:blipFill>
          <a:blip r:embed="rId3"/>
          <a:stretch>
            <a:fillRect/>
          </a:stretch>
        </p:blipFill>
        <p:spPr>
          <a:xfrm>
            <a:off x="0" y="1860700"/>
            <a:ext cx="6933214" cy="3537210"/>
          </a:xfrm>
          <a:prstGeom prst="rect">
            <a:avLst/>
          </a:prstGeom>
        </p:spPr>
      </p:pic>
      <p:sp>
        <p:nvSpPr>
          <p:cNvPr id="20" name="文本框 19">
            <a:extLst>
              <a:ext uri="{FF2B5EF4-FFF2-40B4-BE49-F238E27FC236}">
                <a16:creationId xmlns:a16="http://schemas.microsoft.com/office/drawing/2014/main" id="{5AC1647B-4022-2876-38AB-2D554582B365}"/>
              </a:ext>
            </a:extLst>
          </p:cNvPr>
          <p:cNvSpPr txBox="1"/>
          <p:nvPr/>
        </p:nvSpPr>
        <p:spPr>
          <a:xfrm>
            <a:off x="6820659" y="1049370"/>
            <a:ext cx="5045773" cy="5743111"/>
          </a:xfrm>
          <a:prstGeom prst="rect">
            <a:avLst/>
          </a:prstGeom>
          <a:noFill/>
          <a:ln w="2857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a:spAutoFit/>
          </a:bodyPr>
          <a:lstStyle>
            <a:defPPr>
              <a:defRPr lang="zh-CN"/>
            </a:defPPr>
            <a:lvl1pPr marL="285750" indent="-285750">
              <a:buFont typeface="Arial" panose="020B0604020202020204" pitchFamily="34" charset="0"/>
              <a:buChar char="•"/>
              <a:defRPr>
                <a:solidFill>
                  <a:srgbClr val="174994"/>
                </a:solidFill>
                <a:latin typeface="微软雅黑" panose="020B0503020204020204" pitchFamily="34" charset="-122"/>
                <a:ea typeface="微软雅黑" panose="020B0503020204020204"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342900" indent="-228600">
              <a:lnSpc>
                <a:spcPct val="90000"/>
              </a:lnSpc>
            </a:pPr>
            <a:r>
              <a:rPr lang="en-US" altLang="zh-CN" sz="2400" dirty="0">
                <a:solidFill>
                  <a:schemeClr val="tx1"/>
                </a:solidFill>
                <a:latin typeface="+mn-lt"/>
                <a:ea typeface="+mn-ea"/>
              </a:rPr>
              <a:t>A high-efficiency hybrid parallelization approach employing both MPI and GPU is </a:t>
            </a:r>
            <a:r>
              <a:rPr lang="en-US" altLang="zh-CN" sz="2400" dirty="0" err="1">
                <a:solidFill>
                  <a:schemeClr val="tx1"/>
                </a:solidFill>
                <a:latin typeface="+mn-lt"/>
                <a:ea typeface="+mn-ea"/>
              </a:rPr>
              <a:t>adopte</a:t>
            </a:r>
            <a:r>
              <a:rPr lang="en-US" altLang="zh-CN" sz="2400" dirty="0">
                <a:solidFill>
                  <a:schemeClr val="tx1"/>
                </a:solidFill>
                <a:latin typeface="+mn-lt"/>
                <a:ea typeface="+mn-ea"/>
              </a:rPr>
              <a:t>. </a:t>
            </a:r>
          </a:p>
          <a:p>
            <a:pPr marL="342900" indent="-228600">
              <a:lnSpc>
                <a:spcPct val="90000"/>
              </a:lnSpc>
            </a:pPr>
            <a:r>
              <a:rPr lang="en-US" altLang="zh-CN" sz="2400" b="1" dirty="0">
                <a:solidFill>
                  <a:schemeClr val="tx1"/>
                </a:solidFill>
                <a:latin typeface="+mn-lt"/>
                <a:ea typeface="+mn-ea"/>
              </a:rPr>
              <a:t>GPU</a:t>
            </a:r>
            <a:r>
              <a:rPr lang="en-US" altLang="zh-CN" sz="2400" dirty="0">
                <a:solidFill>
                  <a:schemeClr val="tx1"/>
                </a:solidFill>
                <a:latin typeface="+mn-lt"/>
                <a:ea typeface="+mn-ea"/>
              </a:rPr>
              <a:t> is responsible for efficiently tracking particles within the lattice. Particle level parallelism</a:t>
            </a:r>
          </a:p>
          <a:p>
            <a:pPr marL="342900" indent="-228600">
              <a:lnSpc>
                <a:spcPct val="90000"/>
              </a:lnSpc>
            </a:pPr>
            <a:r>
              <a:rPr lang="en-US" altLang="zh-CN" sz="2400" dirty="0">
                <a:solidFill>
                  <a:schemeClr val="tx1"/>
                </a:solidFill>
                <a:latin typeface="+mn-lt"/>
                <a:ea typeface="+mn-ea"/>
              </a:rPr>
              <a:t>So far, collective effects, such as beam–beam effects, have been only supported through MPI parallelization. </a:t>
            </a:r>
          </a:p>
          <a:p>
            <a:pPr marL="342900" indent="-228600">
              <a:lnSpc>
                <a:spcPct val="90000"/>
              </a:lnSpc>
            </a:pPr>
            <a:r>
              <a:rPr lang="en-US" altLang="zh-CN" sz="2400" b="1" dirty="0">
                <a:solidFill>
                  <a:schemeClr val="tx1"/>
                </a:solidFill>
                <a:latin typeface="+mn-lt"/>
                <a:ea typeface="+mn-ea"/>
              </a:rPr>
              <a:t>MPI</a:t>
            </a:r>
            <a:r>
              <a:rPr lang="en-US" altLang="zh-CN" sz="2400" dirty="0">
                <a:solidFill>
                  <a:schemeClr val="tx1"/>
                </a:solidFill>
                <a:latin typeface="+mn-lt"/>
                <a:ea typeface="+mn-ea"/>
              </a:rPr>
              <a:t> manages collective effect calculations by partitioning particles into independent tasks and distributing them across various CPU threads. </a:t>
            </a:r>
          </a:p>
          <a:p>
            <a:pPr marL="342900" indent="-228600">
              <a:lnSpc>
                <a:spcPct val="90000"/>
              </a:lnSpc>
            </a:pPr>
            <a:endParaRPr lang="zh-CN" altLang="en-US" sz="2400" dirty="0">
              <a:solidFill>
                <a:schemeClr val="tx1"/>
              </a:solidFill>
              <a:latin typeface="+mn-lt"/>
              <a:ea typeface="+mn-ea"/>
            </a:endParaRPr>
          </a:p>
        </p:txBody>
      </p:sp>
      <p:sp>
        <p:nvSpPr>
          <p:cNvPr id="23" name="灯片编号占位符 22">
            <a:extLst>
              <a:ext uri="{FF2B5EF4-FFF2-40B4-BE49-F238E27FC236}">
                <a16:creationId xmlns:a16="http://schemas.microsoft.com/office/drawing/2014/main" id="{C7275349-E0BB-AFFB-F68F-AE7A7ACA6616}"/>
              </a:ext>
            </a:extLst>
          </p:cNvPr>
          <p:cNvSpPr>
            <a:spLocks noGrp="1"/>
          </p:cNvSpPr>
          <p:nvPr>
            <p:ph type="sldNum" sz="quarter" idx="12"/>
          </p:nvPr>
        </p:nvSpPr>
        <p:spPr>
          <a:prstGeom prst="rect">
            <a:avLst/>
          </a:prstGeom>
        </p:spPr>
        <p:txBody>
          <a:bodyPr/>
          <a:lstStyle/>
          <a:p>
            <a:fld id="{82AFAE34-0E12-43F9-AC88-6762ACCCCED0}" type="slidenum">
              <a:rPr lang="zh-CN" altLang="en-US" smtClean="0"/>
              <a:t>8</a:t>
            </a:fld>
            <a:endParaRPr lang="zh-CN" altLang="en-US"/>
          </a:p>
        </p:txBody>
      </p:sp>
    </p:spTree>
    <p:extLst>
      <p:ext uri="{BB962C8B-B14F-4D97-AF65-F5344CB8AC3E}">
        <p14:creationId xmlns:p14="http://schemas.microsoft.com/office/powerpoint/2010/main" val="23957438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D5F5BC96-D820-4264-9517-64FCAB356EF0}"/>
              </a:ext>
            </a:extLst>
          </p:cNvPr>
          <p:cNvSpPr>
            <a:spLocks noGrp="1"/>
          </p:cNvSpPr>
          <p:nvPr>
            <p:ph type="sldNum" sz="quarter" idx="12"/>
          </p:nvPr>
        </p:nvSpPr>
        <p:spPr>
          <a:prstGeom prst="rect">
            <a:avLst/>
          </a:prstGeom>
        </p:spPr>
        <p:txBody>
          <a:bodyPr/>
          <a:lstStyle/>
          <a:p>
            <a:fld id="{BD2D9121-FFE9-4773-8148-76C9AF4095B4}" type="slidenum">
              <a:rPr lang="zh-CN" altLang="en-US" smtClean="0"/>
              <a:t>9</a:t>
            </a:fld>
            <a:endParaRPr lang="zh-CN" altLang="en-US"/>
          </a:p>
        </p:txBody>
      </p:sp>
      <p:sp>
        <p:nvSpPr>
          <p:cNvPr id="2" name="标题 1">
            <a:extLst>
              <a:ext uri="{FF2B5EF4-FFF2-40B4-BE49-F238E27FC236}">
                <a16:creationId xmlns:a16="http://schemas.microsoft.com/office/drawing/2014/main" id="{7EBD583E-352B-447E-9C3C-00298AE97C26}"/>
              </a:ext>
            </a:extLst>
          </p:cNvPr>
          <p:cNvSpPr>
            <a:spLocks noGrp="1"/>
          </p:cNvSpPr>
          <p:nvPr>
            <p:ph type="title"/>
          </p:nvPr>
        </p:nvSpPr>
        <p:spPr/>
        <p:txBody>
          <a:bodyPr/>
          <a:lstStyle/>
          <a:p>
            <a:r>
              <a:rPr lang="en-US" altLang="zh-CN" sz="4000" b="1" spc="-60" dirty="0">
                <a:solidFill>
                  <a:srgbClr val="C00000"/>
                </a:solidFill>
              </a:rPr>
              <a:t>APES-T: B</a:t>
            </a:r>
            <a:r>
              <a:rPr lang="en-US" altLang="zh-CN" spc="-60" dirty="0"/>
              <a:t>enchmark</a:t>
            </a:r>
            <a:endParaRPr lang="zh-CN" altLang="en-US" sz="4000" b="1" spc="-60" dirty="0">
              <a:solidFill>
                <a:srgbClr val="C00000"/>
              </a:solidFill>
            </a:endParaRPr>
          </a:p>
        </p:txBody>
      </p:sp>
      <p:grpSp>
        <p:nvGrpSpPr>
          <p:cNvPr id="42" name="组合 41">
            <a:extLst>
              <a:ext uri="{FF2B5EF4-FFF2-40B4-BE49-F238E27FC236}">
                <a16:creationId xmlns:a16="http://schemas.microsoft.com/office/drawing/2014/main" id="{81DE0A39-E7BD-87E7-01DB-BFA2C6971268}"/>
              </a:ext>
            </a:extLst>
          </p:cNvPr>
          <p:cNvGrpSpPr/>
          <p:nvPr/>
        </p:nvGrpSpPr>
        <p:grpSpPr>
          <a:xfrm>
            <a:off x="7065" y="877136"/>
            <a:ext cx="3416145" cy="2704354"/>
            <a:chOff x="741336" y="1593747"/>
            <a:chExt cx="3169146" cy="2412972"/>
          </a:xfrm>
        </p:grpSpPr>
        <p:grpSp>
          <p:nvGrpSpPr>
            <p:cNvPr id="5" name="组合 4">
              <a:extLst>
                <a:ext uri="{FF2B5EF4-FFF2-40B4-BE49-F238E27FC236}">
                  <a16:creationId xmlns:a16="http://schemas.microsoft.com/office/drawing/2014/main" id="{6262FD51-AB1B-46CB-9B05-1FDF6A70243F}"/>
                </a:ext>
              </a:extLst>
            </p:cNvPr>
            <p:cNvGrpSpPr/>
            <p:nvPr/>
          </p:nvGrpSpPr>
          <p:grpSpPr>
            <a:xfrm>
              <a:off x="741336" y="1612888"/>
              <a:ext cx="3169146" cy="2393831"/>
              <a:chOff x="6783647" y="1874417"/>
              <a:chExt cx="4585447" cy="3463641"/>
            </a:xfrm>
          </p:grpSpPr>
          <p:pic>
            <p:nvPicPr>
              <p:cNvPr id="6" name="图片 5">
                <a:extLst>
                  <a:ext uri="{FF2B5EF4-FFF2-40B4-BE49-F238E27FC236}">
                    <a16:creationId xmlns:a16="http://schemas.microsoft.com/office/drawing/2014/main" id="{40E1E1FA-10DA-4B41-9AD3-E564B91AE307}"/>
                  </a:ext>
                </a:extLst>
              </p:cNvPr>
              <p:cNvPicPr>
                <a:picLocks noChangeAspect="1"/>
              </p:cNvPicPr>
              <p:nvPr/>
            </p:nvPicPr>
            <p:blipFill>
              <a:blip r:embed="rId3"/>
              <a:stretch>
                <a:fillRect/>
              </a:stretch>
            </p:blipFill>
            <p:spPr>
              <a:xfrm>
                <a:off x="6783647" y="1909058"/>
                <a:ext cx="4585447" cy="3429000"/>
              </a:xfrm>
              <a:prstGeom prst="rect">
                <a:avLst/>
              </a:prstGeom>
            </p:spPr>
          </p:pic>
          <p:sp>
            <p:nvSpPr>
              <p:cNvPr id="7" name="文本框 6">
                <a:extLst>
                  <a:ext uri="{FF2B5EF4-FFF2-40B4-BE49-F238E27FC236}">
                    <a16:creationId xmlns:a16="http://schemas.microsoft.com/office/drawing/2014/main" id="{2815BE6F-F739-4F24-8320-7163380DE2B4}"/>
                  </a:ext>
                </a:extLst>
              </p:cNvPr>
              <p:cNvSpPr txBox="1"/>
              <p:nvPr/>
            </p:nvSpPr>
            <p:spPr>
              <a:xfrm>
                <a:off x="7129633" y="1874417"/>
                <a:ext cx="724663" cy="534388"/>
              </a:xfrm>
              <a:prstGeom prst="rect">
                <a:avLst/>
              </a:prstGeom>
              <a:noFill/>
            </p:spPr>
            <p:txBody>
              <a:bodyPr wrap="square">
                <a:spAutoFit/>
              </a:bodyPr>
              <a:lstStyle/>
              <a:p>
                <a:endParaRPr lang="zh-CN" altLang="zh-CN" sz="1800" b="1" dirty="0">
                  <a:solidFill>
                    <a:srgbClr val="174994"/>
                  </a:solidFill>
                  <a:effectLst/>
                  <a:ea typeface="微软雅黑" panose="020B0503020204020204" pitchFamily="34" charset="-122"/>
                </a:endParaRPr>
              </a:p>
            </p:txBody>
          </p:sp>
        </p:grpSp>
        <p:sp>
          <p:nvSpPr>
            <p:cNvPr id="24" name="文本框 23">
              <a:extLst>
                <a:ext uri="{FF2B5EF4-FFF2-40B4-BE49-F238E27FC236}">
                  <a16:creationId xmlns:a16="http://schemas.microsoft.com/office/drawing/2014/main" id="{D76B6DD8-548D-4CE5-AE79-67B3C18329F0}"/>
                </a:ext>
              </a:extLst>
            </p:cNvPr>
            <p:cNvSpPr txBox="1"/>
            <p:nvPr/>
          </p:nvSpPr>
          <p:spPr>
            <a:xfrm>
              <a:off x="933772" y="1593747"/>
              <a:ext cx="693038" cy="329538"/>
            </a:xfrm>
            <a:prstGeom prst="rect">
              <a:avLst/>
            </a:prstGeom>
            <a:noFill/>
          </p:spPr>
          <p:txBody>
            <a:bodyPr wrap="square">
              <a:spAutoFit/>
            </a:bodyPr>
            <a:lstStyle/>
            <a:p>
              <a:r>
                <a:rPr lang="en-US" altLang="zh-CN" b="1" dirty="0"/>
                <a:t>DA</a:t>
              </a:r>
              <a:endParaRPr lang="zh-CN" altLang="en-US" b="1" dirty="0"/>
            </a:p>
          </p:txBody>
        </p:sp>
      </p:grpSp>
      <p:grpSp>
        <p:nvGrpSpPr>
          <p:cNvPr id="30" name="组合 29">
            <a:extLst>
              <a:ext uri="{FF2B5EF4-FFF2-40B4-BE49-F238E27FC236}">
                <a16:creationId xmlns:a16="http://schemas.microsoft.com/office/drawing/2014/main" id="{5F101BA1-5009-767F-913A-6584FF2A7FB5}"/>
              </a:ext>
            </a:extLst>
          </p:cNvPr>
          <p:cNvGrpSpPr/>
          <p:nvPr/>
        </p:nvGrpSpPr>
        <p:grpSpPr>
          <a:xfrm>
            <a:off x="3417160" y="860117"/>
            <a:ext cx="3171600" cy="2631137"/>
            <a:chOff x="4074587" y="819907"/>
            <a:chExt cx="2834763" cy="2871407"/>
          </a:xfrm>
        </p:grpSpPr>
        <p:grpSp>
          <p:nvGrpSpPr>
            <p:cNvPr id="9" name="组合 8">
              <a:extLst>
                <a:ext uri="{FF2B5EF4-FFF2-40B4-BE49-F238E27FC236}">
                  <a16:creationId xmlns:a16="http://schemas.microsoft.com/office/drawing/2014/main" id="{9B97D253-CCFA-45C7-ADF0-F2B98500B9E0}"/>
                </a:ext>
              </a:extLst>
            </p:cNvPr>
            <p:cNvGrpSpPr/>
            <p:nvPr/>
          </p:nvGrpSpPr>
          <p:grpSpPr>
            <a:xfrm>
              <a:off x="4074587" y="962864"/>
              <a:ext cx="2834763" cy="2728450"/>
              <a:chOff x="651638" y="0"/>
              <a:chExt cx="5984435" cy="5760000"/>
            </a:xfrm>
          </p:grpSpPr>
          <p:pic>
            <p:nvPicPr>
              <p:cNvPr id="12" name="图片 11">
                <a:extLst>
                  <a:ext uri="{FF2B5EF4-FFF2-40B4-BE49-F238E27FC236}">
                    <a16:creationId xmlns:a16="http://schemas.microsoft.com/office/drawing/2014/main" id="{5B41ED46-C715-4733-87A4-6F87491BF15F}"/>
                  </a:ext>
                </a:extLst>
              </p:cNvPr>
              <p:cNvPicPr>
                <a:picLocks noChangeAspect="1"/>
              </p:cNvPicPr>
              <p:nvPr/>
            </p:nvPicPr>
            <p:blipFill>
              <a:blip r:embed="rId4"/>
              <a:stretch>
                <a:fillRect/>
              </a:stretch>
            </p:blipFill>
            <p:spPr>
              <a:xfrm>
                <a:off x="651638" y="0"/>
                <a:ext cx="2988121" cy="2880000"/>
              </a:xfrm>
              <a:prstGeom prst="rect">
                <a:avLst/>
              </a:prstGeom>
            </p:spPr>
          </p:pic>
          <p:pic>
            <p:nvPicPr>
              <p:cNvPr id="13" name="图片 12">
                <a:extLst>
                  <a:ext uri="{FF2B5EF4-FFF2-40B4-BE49-F238E27FC236}">
                    <a16:creationId xmlns:a16="http://schemas.microsoft.com/office/drawing/2014/main" id="{C186DF15-07A0-4828-936B-6629CDB821B3}"/>
                  </a:ext>
                </a:extLst>
              </p:cNvPr>
              <p:cNvPicPr>
                <a:picLocks noChangeAspect="1"/>
              </p:cNvPicPr>
              <p:nvPr/>
            </p:nvPicPr>
            <p:blipFill>
              <a:blip r:embed="rId5"/>
              <a:stretch>
                <a:fillRect/>
              </a:stretch>
            </p:blipFill>
            <p:spPr>
              <a:xfrm>
                <a:off x="3585988" y="0"/>
                <a:ext cx="3050085" cy="2880000"/>
              </a:xfrm>
              <a:prstGeom prst="rect">
                <a:avLst/>
              </a:prstGeom>
            </p:spPr>
          </p:pic>
          <p:grpSp>
            <p:nvGrpSpPr>
              <p:cNvPr id="14" name="组合 13">
                <a:extLst>
                  <a:ext uri="{FF2B5EF4-FFF2-40B4-BE49-F238E27FC236}">
                    <a16:creationId xmlns:a16="http://schemas.microsoft.com/office/drawing/2014/main" id="{D55E09E0-6824-4480-A741-45B6E9424928}"/>
                  </a:ext>
                </a:extLst>
              </p:cNvPr>
              <p:cNvGrpSpPr>
                <a:grpSpLocks noChangeAspect="1"/>
              </p:cNvGrpSpPr>
              <p:nvPr/>
            </p:nvGrpSpPr>
            <p:grpSpPr>
              <a:xfrm>
                <a:off x="651638" y="2880000"/>
                <a:ext cx="5984435" cy="2880000"/>
                <a:chOff x="507844" y="4006719"/>
                <a:chExt cx="5236381" cy="2520000"/>
              </a:xfrm>
            </p:grpSpPr>
            <p:pic>
              <p:nvPicPr>
                <p:cNvPr id="15" name="图片 14">
                  <a:extLst>
                    <a:ext uri="{FF2B5EF4-FFF2-40B4-BE49-F238E27FC236}">
                      <a16:creationId xmlns:a16="http://schemas.microsoft.com/office/drawing/2014/main" id="{C2521BEC-DB99-446D-B576-910A469D094E}"/>
                    </a:ext>
                  </a:extLst>
                </p:cNvPr>
                <p:cNvPicPr>
                  <a:picLocks noChangeAspect="1"/>
                </p:cNvPicPr>
                <p:nvPr/>
              </p:nvPicPr>
              <p:blipFill>
                <a:blip r:embed="rId6"/>
                <a:stretch>
                  <a:fillRect/>
                </a:stretch>
              </p:blipFill>
              <p:spPr>
                <a:xfrm>
                  <a:off x="507844" y="4006719"/>
                  <a:ext cx="2614608" cy="2520000"/>
                </a:xfrm>
                <a:prstGeom prst="rect">
                  <a:avLst/>
                </a:prstGeom>
              </p:spPr>
            </p:pic>
            <p:pic>
              <p:nvPicPr>
                <p:cNvPr id="16" name="图片 15">
                  <a:extLst>
                    <a:ext uri="{FF2B5EF4-FFF2-40B4-BE49-F238E27FC236}">
                      <a16:creationId xmlns:a16="http://schemas.microsoft.com/office/drawing/2014/main" id="{E2E02449-CB6B-4784-A31B-48D98DCA5B82}"/>
                    </a:ext>
                  </a:extLst>
                </p:cNvPr>
                <p:cNvPicPr>
                  <a:picLocks noChangeAspect="1"/>
                </p:cNvPicPr>
                <p:nvPr/>
              </p:nvPicPr>
              <p:blipFill>
                <a:blip r:embed="rId5"/>
                <a:stretch>
                  <a:fillRect/>
                </a:stretch>
              </p:blipFill>
              <p:spPr>
                <a:xfrm>
                  <a:off x="3122450" y="4006719"/>
                  <a:ext cx="2621775" cy="2520000"/>
                </a:xfrm>
                <a:prstGeom prst="rect">
                  <a:avLst/>
                </a:prstGeom>
              </p:spPr>
            </p:pic>
          </p:grpSp>
        </p:grpSp>
        <p:sp>
          <p:nvSpPr>
            <p:cNvPr id="25" name="文本框 24">
              <a:extLst>
                <a:ext uri="{FF2B5EF4-FFF2-40B4-BE49-F238E27FC236}">
                  <a16:creationId xmlns:a16="http://schemas.microsoft.com/office/drawing/2014/main" id="{F7EB3116-7AC3-4BB1-A765-64A2D959F86E}"/>
                </a:ext>
              </a:extLst>
            </p:cNvPr>
            <p:cNvSpPr txBox="1"/>
            <p:nvPr/>
          </p:nvSpPr>
          <p:spPr>
            <a:xfrm>
              <a:off x="4128595" y="819907"/>
              <a:ext cx="2067998" cy="403059"/>
            </a:xfrm>
            <a:prstGeom prst="rect">
              <a:avLst/>
            </a:prstGeom>
            <a:noFill/>
          </p:spPr>
          <p:txBody>
            <a:bodyPr wrap="square">
              <a:spAutoFit/>
            </a:bodyPr>
            <a:lstStyle>
              <a:defPPr>
                <a:defRPr lang="zh-CN"/>
              </a:defPPr>
              <a:lvl1pPr>
                <a:defRPr b="1"/>
              </a:lvl1pPr>
            </a:lstStyle>
            <a:p>
              <a:r>
                <a:rPr lang="en-US" altLang="zh-CN" dirty="0"/>
                <a:t>Poincare Map</a:t>
              </a:r>
              <a:endParaRPr lang="zh-CN" altLang="en-US" dirty="0"/>
            </a:p>
          </p:txBody>
        </p:sp>
      </p:grpSp>
      <p:grpSp>
        <p:nvGrpSpPr>
          <p:cNvPr id="3" name="组合 2">
            <a:extLst>
              <a:ext uri="{FF2B5EF4-FFF2-40B4-BE49-F238E27FC236}">
                <a16:creationId xmlns:a16="http://schemas.microsoft.com/office/drawing/2014/main" id="{C8F390A9-1E4A-514A-4BB9-1E87BA7B3AD4}"/>
              </a:ext>
            </a:extLst>
          </p:cNvPr>
          <p:cNvGrpSpPr/>
          <p:nvPr/>
        </p:nvGrpSpPr>
        <p:grpSpPr>
          <a:xfrm>
            <a:off x="132696" y="3429530"/>
            <a:ext cx="3284463" cy="2997375"/>
            <a:chOff x="8043232" y="845461"/>
            <a:chExt cx="3791128" cy="3168406"/>
          </a:xfrm>
        </p:grpSpPr>
        <p:grpSp>
          <p:nvGrpSpPr>
            <p:cNvPr id="17" name="组合 16">
              <a:extLst>
                <a:ext uri="{FF2B5EF4-FFF2-40B4-BE49-F238E27FC236}">
                  <a16:creationId xmlns:a16="http://schemas.microsoft.com/office/drawing/2014/main" id="{EAB3FF9B-3493-4B7B-B9FF-4AF55ADB5A37}"/>
                </a:ext>
              </a:extLst>
            </p:cNvPr>
            <p:cNvGrpSpPr/>
            <p:nvPr/>
          </p:nvGrpSpPr>
          <p:grpSpPr>
            <a:xfrm>
              <a:off x="8043232" y="1006092"/>
              <a:ext cx="3791128" cy="3007775"/>
              <a:chOff x="751958" y="1609364"/>
              <a:chExt cx="5265270" cy="4177318"/>
            </a:xfrm>
          </p:grpSpPr>
          <p:grpSp>
            <p:nvGrpSpPr>
              <p:cNvPr id="18" name="组合 17">
                <a:extLst>
                  <a:ext uri="{FF2B5EF4-FFF2-40B4-BE49-F238E27FC236}">
                    <a16:creationId xmlns:a16="http://schemas.microsoft.com/office/drawing/2014/main" id="{860A6D5F-A0CC-48C2-AC0A-C1844D988570}"/>
                  </a:ext>
                </a:extLst>
              </p:cNvPr>
              <p:cNvGrpSpPr/>
              <p:nvPr/>
            </p:nvGrpSpPr>
            <p:grpSpPr>
              <a:xfrm>
                <a:off x="751958" y="1609364"/>
                <a:ext cx="5265270" cy="2124000"/>
                <a:chOff x="6064588" y="1078440"/>
                <a:chExt cx="6048490" cy="2448000"/>
              </a:xfrm>
            </p:grpSpPr>
            <p:pic>
              <p:nvPicPr>
                <p:cNvPr id="22" name="图片 21">
                  <a:extLst>
                    <a:ext uri="{FF2B5EF4-FFF2-40B4-BE49-F238E27FC236}">
                      <a16:creationId xmlns:a16="http://schemas.microsoft.com/office/drawing/2014/main" id="{0B1D836B-7FBA-406C-8E5E-03A7807646C0}"/>
                    </a:ext>
                  </a:extLst>
                </p:cNvPr>
                <p:cNvPicPr>
                  <a:picLocks noChangeAspect="1"/>
                </p:cNvPicPr>
                <p:nvPr/>
              </p:nvPicPr>
              <p:blipFill>
                <a:blip r:embed="rId7"/>
                <a:stretch>
                  <a:fillRect/>
                </a:stretch>
              </p:blipFill>
              <p:spPr>
                <a:xfrm>
                  <a:off x="6064588" y="1078440"/>
                  <a:ext cx="3052752" cy="2448000"/>
                </a:xfrm>
                <a:prstGeom prst="rect">
                  <a:avLst/>
                </a:prstGeom>
              </p:spPr>
            </p:pic>
            <p:pic>
              <p:nvPicPr>
                <p:cNvPr id="23" name="图片 22">
                  <a:extLst>
                    <a:ext uri="{FF2B5EF4-FFF2-40B4-BE49-F238E27FC236}">
                      <a16:creationId xmlns:a16="http://schemas.microsoft.com/office/drawing/2014/main" id="{450DE196-0C26-460D-BBC2-976183CC0454}"/>
                    </a:ext>
                  </a:extLst>
                </p:cNvPr>
                <p:cNvPicPr>
                  <a:picLocks noChangeAspect="1"/>
                </p:cNvPicPr>
                <p:nvPr/>
              </p:nvPicPr>
              <p:blipFill>
                <a:blip r:embed="rId8"/>
                <a:stretch>
                  <a:fillRect/>
                </a:stretch>
              </p:blipFill>
              <p:spPr>
                <a:xfrm>
                  <a:off x="9096350" y="1078440"/>
                  <a:ext cx="3016728" cy="2448000"/>
                </a:xfrm>
                <a:prstGeom prst="rect">
                  <a:avLst/>
                </a:prstGeom>
              </p:spPr>
            </p:pic>
          </p:grpSp>
          <p:grpSp>
            <p:nvGrpSpPr>
              <p:cNvPr id="19" name="组合 18">
                <a:extLst>
                  <a:ext uri="{FF2B5EF4-FFF2-40B4-BE49-F238E27FC236}">
                    <a16:creationId xmlns:a16="http://schemas.microsoft.com/office/drawing/2014/main" id="{670564A2-DBE2-451E-8850-3212D974AEC6}"/>
                  </a:ext>
                </a:extLst>
              </p:cNvPr>
              <p:cNvGrpSpPr/>
              <p:nvPr/>
            </p:nvGrpSpPr>
            <p:grpSpPr>
              <a:xfrm>
                <a:off x="751958" y="3662682"/>
                <a:ext cx="5221803" cy="2124000"/>
                <a:chOff x="6084502" y="3464332"/>
                <a:chExt cx="6062776" cy="2515054"/>
              </a:xfrm>
            </p:grpSpPr>
            <p:pic>
              <p:nvPicPr>
                <p:cNvPr id="20" name="图片 19">
                  <a:extLst>
                    <a:ext uri="{FF2B5EF4-FFF2-40B4-BE49-F238E27FC236}">
                      <a16:creationId xmlns:a16="http://schemas.microsoft.com/office/drawing/2014/main" id="{3072AE13-9A13-41EB-B095-D6E3EFC43608}"/>
                    </a:ext>
                  </a:extLst>
                </p:cNvPr>
                <p:cNvPicPr>
                  <a:picLocks noChangeAspect="1"/>
                </p:cNvPicPr>
                <p:nvPr/>
              </p:nvPicPr>
              <p:blipFill>
                <a:blip r:embed="rId9"/>
                <a:stretch>
                  <a:fillRect/>
                </a:stretch>
              </p:blipFill>
              <p:spPr>
                <a:xfrm>
                  <a:off x="6084502" y="3464332"/>
                  <a:ext cx="3052752" cy="2448000"/>
                </a:xfrm>
                <a:prstGeom prst="rect">
                  <a:avLst/>
                </a:prstGeom>
              </p:spPr>
            </p:pic>
            <p:pic>
              <p:nvPicPr>
                <p:cNvPr id="21" name="图片 20">
                  <a:extLst>
                    <a:ext uri="{FF2B5EF4-FFF2-40B4-BE49-F238E27FC236}">
                      <a16:creationId xmlns:a16="http://schemas.microsoft.com/office/drawing/2014/main" id="{727EADA7-2958-4829-8E1D-5B691FC01616}"/>
                    </a:ext>
                  </a:extLst>
                </p:cNvPr>
                <p:cNvPicPr>
                  <a:picLocks noChangeAspect="1"/>
                </p:cNvPicPr>
                <p:nvPr/>
              </p:nvPicPr>
              <p:blipFill>
                <a:blip r:embed="rId10"/>
                <a:stretch>
                  <a:fillRect/>
                </a:stretch>
              </p:blipFill>
              <p:spPr>
                <a:xfrm>
                  <a:off x="9130551" y="3531386"/>
                  <a:ext cx="3016727" cy="2448000"/>
                </a:xfrm>
                <a:prstGeom prst="rect">
                  <a:avLst/>
                </a:prstGeom>
              </p:spPr>
            </p:pic>
          </p:grpSp>
        </p:grpSp>
        <p:sp>
          <p:nvSpPr>
            <p:cNvPr id="26" name="文本框 25">
              <a:extLst>
                <a:ext uri="{FF2B5EF4-FFF2-40B4-BE49-F238E27FC236}">
                  <a16:creationId xmlns:a16="http://schemas.microsoft.com/office/drawing/2014/main" id="{3228A32C-65B9-4D61-A548-2CA8A9C20D6B}"/>
                </a:ext>
              </a:extLst>
            </p:cNvPr>
            <p:cNvSpPr txBox="1"/>
            <p:nvPr/>
          </p:nvSpPr>
          <p:spPr>
            <a:xfrm>
              <a:off x="8122569" y="845461"/>
              <a:ext cx="1021168" cy="390406"/>
            </a:xfrm>
            <a:prstGeom prst="rect">
              <a:avLst/>
            </a:prstGeom>
            <a:noFill/>
          </p:spPr>
          <p:txBody>
            <a:bodyPr wrap="square">
              <a:spAutoFit/>
            </a:bodyPr>
            <a:lstStyle/>
            <a:p>
              <a:r>
                <a:rPr lang="en-US" altLang="zh-CN" b="1" dirty="0"/>
                <a:t>FMA</a:t>
              </a:r>
              <a:endParaRPr lang="zh-CN" altLang="en-US" b="1" dirty="0"/>
            </a:p>
          </p:txBody>
        </p:sp>
      </p:grpSp>
      <p:grpSp>
        <p:nvGrpSpPr>
          <p:cNvPr id="34" name="组合 33">
            <a:extLst>
              <a:ext uri="{FF2B5EF4-FFF2-40B4-BE49-F238E27FC236}">
                <a16:creationId xmlns:a16="http://schemas.microsoft.com/office/drawing/2014/main" id="{83A8A7F0-3C8F-53E3-A723-29EBBF092817}"/>
              </a:ext>
            </a:extLst>
          </p:cNvPr>
          <p:cNvGrpSpPr/>
          <p:nvPr/>
        </p:nvGrpSpPr>
        <p:grpSpPr>
          <a:xfrm>
            <a:off x="3237418" y="3461686"/>
            <a:ext cx="3664209" cy="2965219"/>
            <a:chOff x="3071427" y="3585021"/>
            <a:chExt cx="4375437" cy="3163348"/>
          </a:xfrm>
        </p:grpSpPr>
        <p:grpSp>
          <p:nvGrpSpPr>
            <p:cNvPr id="33" name="组合 32">
              <a:extLst>
                <a:ext uri="{FF2B5EF4-FFF2-40B4-BE49-F238E27FC236}">
                  <a16:creationId xmlns:a16="http://schemas.microsoft.com/office/drawing/2014/main" id="{FBBDEE8E-BA01-13CD-5B97-F52024C2FD7C}"/>
                </a:ext>
              </a:extLst>
            </p:cNvPr>
            <p:cNvGrpSpPr/>
            <p:nvPr/>
          </p:nvGrpSpPr>
          <p:grpSpPr>
            <a:xfrm>
              <a:off x="3071427" y="3585021"/>
              <a:ext cx="4375437" cy="3163348"/>
              <a:chOff x="-188235" y="3341449"/>
              <a:chExt cx="4375437" cy="3163348"/>
            </a:xfrm>
          </p:grpSpPr>
          <p:pic>
            <p:nvPicPr>
              <p:cNvPr id="27" name="图片 26">
                <a:extLst>
                  <a:ext uri="{FF2B5EF4-FFF2-40B4-BE49-F238E27FC236}">
                    <a16:creationId xmlns:a16="http://schemas.microsoft.com/office/drawing/2014/main" id="{D88ACF8E-AF87-4A1A-AC37-445262B49404}"/>
                  </a:ext>
                </a:extLst>
              </p:cNvPr>
              <p:cNvPicPr>
                <a:picLocks noChangeAspect="1"/>
              </p:cNvPicPr>
              <p:nvPr/>
            </p:nvPicPr>
            <p:blipFill rotWithShape="1">
              <a:blip r:embed="rId11"/>
              <a:srcRect l="1776" b="9284"/>
              <a:stretch/>
            </p:blipFill>
            <p:spPr>
              <a:xfrm>
                <a:off x="-188235" y="3538454"/>
                <a:ext cx="4375437" cy="2966343"/>
              </a:xfrm>
              <a:prstGeom prst="rect">
                <a:avLst/>
              </a:prstGeom>
            </p:spPr>
          </p:pic>
          <p:sp>
            <p:nvSpPr>
              <p:cNvPr id="32" name="文本框 31">
                <a:extLst>
                  <a:ext uri="{FF2B5EF4-FFF2-40B4-BE49-F238E27FC236}">
                    <a16:creationId xmlns:a16="http://schemas.microsoft.com/office/drawing/2014/main" id="{1CF921CC-90AD-C5FB-1ED5-720627195F9E}"/>
                  </a:ext>
                </a:extLst>
              </p:cNvPr>
              <p:cNvSpPr txBox="1"/>
              <p:nvPr/>
            </p:nvSpPr>
            <p:spPr>
              <a:xfrm>
                <a:off x="222421" y="3341449"/>
                <a:ext cx="1566179" cy="394010"/>
              </a:xfrm>
              <a:prstGeom prst="rect">
                <a:avLst/>
              </a:prstGeom>
              <a:noFill/>
            </p:spPr>
            <p:txBody>
              <a:bodyPr wrap="square">
                <a:spAutoFit/>
              </a:bodyPr>
              <a:lstStyle/>
              <a:p>
                <a:r>
                  <a:rPr lang="en-US" altLang="zh-CN" b="1" dirty="0"/>
                  <a:t>Efficiency</a:t>
                </a:r>
                <a:endParaRPr lang="zh-CN" altLang="en-US" b="1" dirty="0"/>
              </a:p>
            </p:txBody>
          </p:sp>
        </p:grpSp>
        <p:sp>
          <p:nvSpPr>
            <p:cNvPr id="28" name="文本框 27">
              <a:extLst>
                <a:ext uri="{FF2B5EF4-FFF2-40B4-BE49-F238E27FC236}">
                  <a16:creationId xmlns:a16="http://schemas.microsoft.com/office/drawing/2014/main" id="{BBC98D01-AE53-45F2-8D52-ACACC3C87387}"/>
                </a:ext>
              </a:extLst>
            </p:cNvPr>
            <p:cNvSpPr txBox="1"/>
            <p:nvPr/>
          </p:nvSpPr>
          <p:spPr>
            <a:xfrm>
              <a:off x="4787230" y="6110093"/>
              <a:ext cx="2367259" cy="361175"/>
            </a:xfrm>
            <a:prstGeom prst="rect">
              <a:avLst/>
            </a:prstGeom>
            <a:noFill/>
          </p:spPr>
          <p:txBody>
            <a:bodyPr wrap="square">
              <a:spAutoFit/>
            </a:bodyPr>
            <a:lstStyle/>
            <a:p>
              <a:r>
                <a:rPr lang="en-US" altLang="zh-CN" sz="800" b="1" i="1" dirty="0">
                  <a:latin typeface="微软雅黑" panose="020B0503020204020204" pitchFamily="34" charset="-122"/>
                  <a:ea typeface="微软雅黑" panose="020B0503020204020204" pitchFamily="34" charset="-122"/>
                </a:rPr>
                <a:t>GPU</a:t>
              </a:r>
              <a:r>
                <a:rPr lang="en-US" altLang="zh-CN" sz="800" i="1" dirty="0">
                  <a:solidFill>
                    <a:schemeClr val="dk1"/>
                  </a:solidFill>
                  <a:latin typeface="微软雅黑" panose="020B0503020204020204" pitchFamily="34" charset="-122"/>
                  <a:ea typeface="微软雅黑" panose="020B0503020204020204" pitchFamily="34" charset="-122"/>
                </a:rPr>
                <a:t>: </a:t>
              </a:r>
              <a:r>
                <a:rPr lang="zh-CN" altLang="zh-CN" sz="800" i="1" dirty="0">
                  <a:solidFill>
                    <a:schemeClr val="dk1"/>
                  </a:solidFill>
                  <a:latin typeface="微软雅黑" panose="020B0503020204020204" pitchFamily="34" charset="-122"/>
                  <a:ea typeface="微软雅黑" panose="020B0503020204020204" pitchFamily="34" charset="-122"/>
                </a:rPr>
                <a:t>NVIDIA A100 GPU</a:t>
              </a:r>
              <a:endParaRPr lang="en-US" altLang="zh-CN" sz="800" i="1" dirty="0">
                <a:solidFill>
                  <a:schemeClr val="dk1"/>
                </a:solidFill>
                <a:latin typeface="微软雅黑" panose="020B0503020204020204" pitchFamily="34" charset="-122"/>
                <a:ea typeface="微软雅黑" panose="020B0503020204020204" pitchFamily="34" charset="-122"/>
              </a:endParaRPr>
            </a:p>
            <a:p>
              <a:r>
                <a:rPr lang="en-US" altLang="zh-CN" sz="800" b="1" i="1" dirty="0">
                  <a:latin typeface="微软雅黑" panose="020B0503020204020204" pitchFamily="34" charset="-122"/>
                  <a:ea typeface="微软雅黑" panose="020B0503020204020204" pitchFamily="34" charset="-122"/>
                </a:rPr>
                <a:t>CPU</a:t>
              </a:r>
              <a:r>
                <a:rPr lang="en-US" altLang="zh-CN" sz="800" i="1" dirty="0">
                  <a:solidFill>
                    <a:schemeClr val="dk1"/>
                  </a:solidFill>
                  <a:latin typeface="微软雅黑" panose="020B0503020204020204" pitchFamily="34" charset="-122"/>
                  <a:ea typeface="微软雅黑" panose="020B0503020204020204" pitchFamily="34" charset="-122"/>
                </a:rPr>
                <a:t>:2 × </a:t>
              </a:r>
              <a:r>
                <a:rPr lang="zh-CN" altLang="zh-CN" sz="800" i="1" dirty="0">
                  <a:solidFill>
                    <a:schemeClr val="dk1"/>
                  </a:solidFill>
                  <a:latin typeface="微软雅黑" panose="020B0503020204020204" pitchFamily="34" charset="-122"/>
                  <a:ea typeface="微软雅黑" panose="020B0503020204020204" pitchFamily="34" charset="-122"/>
                </a:rPr>
                <a:t>Intel(R) Xeon(R) Gold 6348</a:t>
              </a:r>
              <a:endParaRPr lang="en-US" altLang="zh-CN" sz="800" i="1" dirty="0">
                <a:solidFill>
                  <a:schemeClr val="dk1"/>
                </a:solidFill>
                <a:latin typeface="微软雅黑" panose="020B0503020204020204" pitchFamily="34" charset="-122"/>
                <a:ea typeface="微软雅黑" panose="020B0503020204020204" pitchFamily="34" charset="-122"/>
              </a:endParaRPr>
            </a:p>
          </p:txBody>
        </p:sp>
      </p:grpSp>
      <p:sp>
        <p:nvSpPr>
          <p:cNvPr id="29" name="文本框 28">
            <a:extLst>
              <a:ext uri="{FF2B5EF4-FFF2-40B4-BE49-F238E27FC236}">
                <a16:creationId xmlns:a16="http://schemas.microsoft.com/office/drawing/2014/main" id="{656D55FB-C6F6-4264-9BD1-4495585F0CF8}"/>
              </a:ext>
            </a:extLst>
          </p:cNvPr>
          <p:cNvSpPr txBox="1"/>
          <p:nvPr/>
        </p:nvSpPr>
        <p:spPr>
          <a:xfrm>
            <a:off x="6234195" y="3809347"/>
            <a:ext cx="5810135" cy="2554545"/>
          </a:xfrm>
          <a:prstGeom prst="rect">
            <a:avLst/>
          </a:prstGeom>
          <a:noFill/>
        </p:spPr>
        <p:txBody>
          <a:bodyPr wrap="square">
            <a:spAutoFit/>
          </a:bodyPr>
          <a:lstStyle/>
          <a:p>
            <a:pPr marL="742950" lvl="1" indent="-285750">
              <a:buFont typeface="Wingdings" panose="05000000000000000000" pitchFamily="2" charset="2"/>
              <a:buChar char="ü"/>
            </a:pPr>
            <a:r>
              <a:rPr lang="en-US" altLang="zh-CN" sz="2000" dirty="0"/>
              <a:t>Time spent for element-by-element tracking of 10,000 turns using a </a:t>
            </a:r>
            <a:r>
              <a:rPr lang="en-US" altLang="zh-CN" sz="2000" dirty="0" err="1"/>
              <a:t>SuperKEKB</a:t>
            </a:r>
            <a:r>
              <a:rPr lang="zh-CN" altLang="en-US" sz="2000" dirty="0"/>
              <a:t>‘</a:t>
            </a:r>
            <a:r>
              <a:rPr lang="en-US" altLang="zh-CN" sz="2000" dirty="0"/>
              <a:t>s lattice with different numbers of macro-particles.</a:t>
            </a:r>
          </a:p>
          <a:p>
            <a:pPr marL="742950" lvl="1" indent="-285750">
              <a:buFont typeface="Wingdings" panose="05000000000000000000" pitchFamily="2" charset="2"/>
              <a:buChar char="ü"/>
            </a:pPr>
            <a:r>
              <a:rPr lang="en-US" altLang="zh-CN" sz="2000" dirty="0"/>
              <a:t>The results show that when the computational workload is sufficiently large, a single GPU is approximately 4 to 5 times faster compared to 100 CPU threads.</a:t>
            </a:r>
          </a:p>
          <a:p>
            <a:pPr marL="742950" lvl="1" indent="-285750">
              <a:buFont typeface="Wingdings" panose="05000000000000000000" pitchFamily="2" charset="2"/>
              <a:buChar char="ü"/>
            </a:pPr>
            <a:r>
              <a:rPr lang="en-US" altLang="zh-CN" sz="2000" dirty="0"/>
              <a:t> </a:t>
            </a:r>
            <a:r>
              <a:rPr lang="en-US" altLang="zh-CN" sz="2000" b="1" dirty="0"/>
              <a:t>Considerable acceleration ratio</a:t>
            </a:r>
          </a:p>
        </p:txBody>
      </p:sp>
      <p:sp>
        <p:nvSpPr>
          <p:cNvPr id="36" name="文本框 35">
            <a:extLst>
              <a:ext uri="{FF2B5EF4-FFF2-40B4-BE49-F238E27FC236}">
                <a16:creationId xmlns:a16="http://schemas.microsoft.com/office/drawing/2014/main" id="{806486A2-B037-45C2-07EB-452B33709261}"/>
              </a:ext>
            </a:extLst>
          </p:cNvPr>
          <p:cNvSpPr txBox="1"/>
          <p:nvPr/>
        </p:nvSpPr>
        <p:spPr>
          <a:xfrm>
            <a:off x="6643883" y="1019935"/>
            <a:ext cx="5430485" cy="2308324"/>
          </a:xfrm>
          <a:prstGeom prst="rect">
            <a:avLst/>
          </a:prstGeom>
          <a:noFill/>
        </p:spPr>
        <p:txBody>
          <a:bodyPr wrap="square">
            <a:spAutoFit/>
          </a:bodyPr>
          <a:lstStyle/>
          <a:p>
            <a:pPr marL="171450" indent="-342900">
              <a:lnSpc>
                <a:spcPct val="90000"/>
              </a:lnSpc>
              <a:buFont typeface="Wingdings" panose="05000000000000000000" pitchFamily="2" charset="2"/>
              <a:buChar char="Ø"/>
            </a:pPr>
            <a:r>
              <a:rPr lang="en-US" altLang="zh-CN" sz="2000" dirty="0"/>
              <a:t>To verify APES-T’s single-particle tracking module, a benchmark with SAD was carried out using the </a:t>
            </a:r>
            <a:r>
              <a:rPr lang="en-US" altLang="zh-CN" sz="2000" dirty="0" err="1"/>
              <a:t>SuperKEKB</a:t>
            </a:r>
            <a:r>
              <a:rPr lang="en-US" altLang="zh-CN" sz="2000" dirty="0"/>
              <a:t> HER lattice.</a:t>
            </a:r>
          </a:p>
          <a:p>
            <a:pPr marL="171450" indent="-342900">
              <a:lnSpc>
                <a:spcPct val="90000"/>
              </a:lnSpc>
              <a:buFont typeface="Wingdings" panose="05000000000000000000" pitchFamily="2" charset="2"/>
              <a:buChar char="Ø"/>
            </a:pPr>
            <a:r>
              <a:rPr lang="en-US" altLang="zh-CN" sz="2000" dirty="0"/>
              <a:t>By comparing the results of </a:t>
            </a:r>
            <a:r>
              <a:rPr lang="en-US" altLang="zh-CN" sz="2000" dirty="0" err="1"/>
              <a:t>DA,Poincare</a:t>
            </a:r>
            <a:r>
              <a:rPr lang="en-US" altLang="zh-CN" sz="2000" dirty="0"/>
              <a:t> map and FMA, the results show that the program retains the nonlinear dynamics of SAD accurately</a:t>
            </a:r>
          </a:p>
          <a:p>
            <a:pPr marL="171450" indent="-342900">
              <a:lnSpc>
                <a:spcPct val="90000"/>
              </a:lnSpc>
              <a:buFont typeface="Wingdings" panose="05000000000000000000" pitchFamily="2" charset="2"/>
              <a:buChar char="Ø"/>
            </a:pPr>
            <a:r>
              <a:rPr lang="en-US" altLang="zh-CN" sz="2000" b="1" dirty="0"/>
              <a:t>Reliable tracking results.</a:t>
            </a:r>
          </a:p>
        </p:txBody>
      </p:sp>
    </p:spTree>
    <p:extLst>
      <p:ext uri="{BB962C8B-B14F-4D97-AF65-F5344CB8AC3E}">
        <p14:creationId xmlns:p14="http://schemas.microsoft.com/office/powerpoint/2010/main" val="577075048"/>
      </p:ext>
    </p:extLst>
  </p:cSld>
  <p:clrMapOvr>
    <a:masterClrMapping/>
  </p:clrMapOvr>
</p:sld>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21309</TotalTime>
  <Words>2305</Words>
  <Application>Microsoft Office PowerPoint</Application>
  <PresentationFormat>宽屏</PresentationFormat>
  <Paragraphs>212</Paragraphs>
  <Slides>21</Slides>
  <Notes>20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21</vt:i4>
      </vt:variant>
    </vt:vector>
  </HeadingPairs>
  <TitlesOfParts>
    <vt:vector size="33" baseType="lpstr">
      <vt:lpstr>CharisSIL</vt:lpstr>
      <vt:lpstr>PingFang SC</vt:lpstr>
      <vt:lpstr>等线</vt:lpstr>
      <vt:lpstr>等线 Light</vt:lpstr>
      <vt:lpstr>微软雅黑</vt:lpstr>
      <vt:lpstr>Arial</vt:lpstr>
      <vt:lpstr>Calibri</vt:lpstr>
      <vt:lpstr>Cambria Math</vt:lpstr>
      <vt:lpstr>Cascadia Code SemiBold</vt:lpstr>
      <vt:lpstr>Times New Roman</vt:lpstr>
      <vt:lpstr>Wingdings</vt:lpstr>
      <vt:lpstr>自定义设计方案</vt:lpstr>
      <vt:lpstr>PowerPoint 演示文稿</vt:lpstr>
      <vt:lpstr>Outline</vt:lpstr>
      <vt:lpstr>Brief Introduction to CEPC</vt:lpstr>
      <vt:lpstr>Challenges and Demand </vt:lpstr>
      <vt:lpstr>What is APES</vt:lpstr>
      <vt:lpstr>What is APES-T</vt:lpstr>
      <vt:lpstr>APES-T: Running Process</vt:lpstr>
      <vt:lpstr>APES-T: Parallel Strategy </vt:lpstr>
      <vt:lpstr>APES-T: Benchmark</vt:lpstr>
      <vt:lpstr>Preliminary Simulation Application</vt:lpstr>
      <vt:lpstr>Symmetric Collision: Scan ν_x</vt:lpstr>
      <vt:lpstr>Symmetric Collision: Scan ν_y</vt:lpstr>
      <vt:lpstr>Symmetric Collision：Scan Bunch Current</vt:lpstr>
      <vt:lpstr>Symmetric Collision: Further Analysis</vt:lpstr>
      <vt:lpstr>Asymmetric Collision: Swap-Out Injection</vt:lpstr>
      <vt:lpstr>Asymmetric Collision</vt:lpstr>
      <vt:lpstr>Asymmetric Collision</vt:lpstr>
      <vt:lpstr>Asymmetric Collision</vt:lpstr>
      <vt:lpstr>Summary </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lizhiyuan workpc</dc:creator>
  <cp:lastModifiedBy>zhiyuan li</cp:lastModifiedBy>
  <cp:revision>77</cp:revision>
  <dcterms:created xsi:type="dcterms:W3CDTF">2023-04-09T14:31:52Z</dcterms:created>
  <dcterms:modified xsi:type="dcterms:W3CDTF">2024-09-05T05:15:16Z</dcterms:modified>
</cp:coreProperties>
</file>