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38"/>
  </p:notesMasterIdLst>
  <p:sldIdLst>
    <p:sldId id="256" r:id="rId2"/>
    <p:sldId id="557" r:id="rId3"/>
    <p:sldId id="558" r:id="rId4"/>
    <p:sldId id="548" r:id="rId5"/>
    <p:sldId id="560" r:id="rId6"/>
    <p:sldId id="493" r:id="rId7"/>
    <p:sldId id="494" r:id="rId8"/>
    <p:sldId id="595" r:id="rId9"/>
    <p:sldId id="562" r:id="rId10"/>
    <p:sldId id="550" r:id="rId11"/>
    <p:sldId id="567" r:id="rId12"/>
    <p:sldId id="580" r:id="rId13"/>
    <p:sldId id="540" r:id="rId14"/>
    <p:sldId id="585" r:id="rId15"/>
    <p:sldId id="583" r:id="rId16"/>
    <p:sldId id="584" r:id="rId17"/>
    <p:sldId id="566" r:id="rId18"/>
    <p:sldId id="563" r:id="rId19"/>
    <p:sldId id="564" r:id="rId20"/>
    <p:sldId id="587" r:id="rId21"/>
    <p:sldId id="545" r:id="rId22"/>
    <p:sldId id="588" r:id="rId23"/>
    <p:sldId id="520" r:id="rId24"/>
    <p:sldId id="514" r:id="rId25"/>
    <p:sldId id="551" r:id="rId26"/>
    <p:sldId id="495" r:id="rId27"/>
    <p:sldId id="538" r:id="rId28"/>
    <p:sldId id="589" r:id="rId29"/>
    <p:sldId id="590" r:id="rId30"/>
    <p:sldId id="593" r:id="rId31"/>
    <p:sldId id="594" r:id="rId32"/>
    <p:sldId id="575" r:id="rId33"/>
    <p:sldId id="547" r:id="rId34"/>
    <p:sldId id="586" r:id="rId35"/>
    <p:sldId id="577" r:id="rId36"/>
    <p:sldId id="591" r:id="rId3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71"/>
    <p:restoredTop sz="84631"/>
  </p:normalViewPr>
  <p:slideViewPr>
    <p:cSldViewPr snapToGrid="0">
      <p:cViewPr varScale="1">
        <p:scale>
          <a:sx n="99" d="100"/>
          <a:sy n="99" d="100"/>
        </p:scale>
        <p:origin x="200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6136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12611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20005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380121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161637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9735417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07849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4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5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6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4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9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1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2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63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4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5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7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0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3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5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6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97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06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1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21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21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3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2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5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3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9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4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05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1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3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</p:sldLayoutIdLst>
  <p:transition spd="med"/>
  <p:hf hdr="0" ft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indico.cern.ch/event/1430777/contributions/6019382/attachments/2888874/5063934/VdM_MD_Non-factorization%20(1).pdf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51857/contributions/3259404/attachments/1782364/2912891/Evian19pres_EmitGrowth_stef.pdf" TargetMode="External"/><Relationship Id="rId2" Type="http://schemas.openxmlformats.org/officeDocument/2006/relationships/hyperlink" Target="https://gitlab.cern.ch/lhclumi/lumi-followup/-/tree/master/ibs_module/luminosity_model?ref_type=heads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lhcmaskdoc.web.cern.ch/ipynbs/luminosity_formula/luminosity_formula/" TargetMode="External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itle 1"/>
          <p:cNvSpPr txBox="1">
            <a:spLocks noGrp="1"/>
          </p:cNvSpPr>
          <p:nvPr>
            <p:ph type="title"/>
          </p:nvPr>
        </p:nvSpPr>
        <p:spPr>
          <a:xfrm>
            <a:off x="407987" y="2726475"/>
            <a:ext cx="11376026" cy="2153266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b="1" i="0" dirty="0">
                <a:solidFill>
                  <a:schemeClr val="bg1"/>
                </a:solidFill>
                <a:effectLst/>
                <a:latin typeface="Liberation Sans"/>
              </a:rPr>
              <a:t>Beam-Beam Effects &amp; Luminosity </a:t>
            </a:r>
            <a:br>
              <a:rPr lang="en-GB" b="1" i="0" dirty="0">
                <a:solidFill>
                  <a:schemeClr val="bg1"/>
                </a:solidFill>
                <a:effectLst/>
                <a:latin typeface="Liberation Sans"/>
              </a:rPr>
            </a:br>
            <a:r>
              <a:rPr lang="en-GB" b="1" i="0" dirty="0">
                <a:solidFill>
                  <a:schemeClr val="bg1"/>
                </a:solidFill>
                <a:effectLst/>
                <a:latin typeface="Liberation Sans"/>
              </a:rPr>
              <a:t>in LHC Run 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8C3B98-755D-2070-D60B-714BDDC08163}"/>
              </a:ext>
            </a:extLst>
          </p:cNvPr>
          <p:cNvSpPr txBox="1"/>
          <p:nvPr/>
        </p:nvSpPr>
        <p:spPr>
          <a:xfrm>
            <a:off x="407987" y="4148548"/>
            <a:ext cx="11260272" cy="21390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algn="ctr"/>
            <a:r>
              <a:rPr lang="it-CH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P. Arrutia, </a:t>
            </a:r>
            <a:r>
              <a:rPr lang="en-CH" sz="20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F. Asvesta, </a:t>
            </a: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H. Bartosik, P.Bélanger, </a:t>
            </a:r>
            <a:r>
              <a:rPr lang="en-CH" sz="20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M. Bozatzis, D. Butti, X. Buffat, A. Calia,</a:t>
            </a:r>
          </a:p>
          <a:p>
            <a:pPr algn="ctr"/>
            <a:r>
              <a:rPr lang="en-CH" sz="20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I. Efthymiopoulos, </a:t>
            </a:r>
            <a:r>
              <a:rPr lang="en-CH" sz="20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A. Fornara, </a:t>
            </a:r>
            <a:r>
              <a:rPr lang="it-CH" sz="20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P. Hermes</a:t>
            </a: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it-CH" sz="20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M. Hostettler, </a:t>
            </a:r>
            <a:r>
              <a:rPr lang="it-CH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G. Iadarola, </a:t>
            </a:r>
            <a:r>
              <a:rPr kumimoji="0" lang="en-CH" sz="2000" b="0" i="0" u="sng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S. Kostoglou</a:t>
            </a: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, E. Lamb, </a:t>
            </a:r>
          </a:p>
          <a:p>
            <a:pPr algn="ctr"/>
            <a:r>
              <a:rPr lang="it-CH" sz="20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I. Mases, D. Mirarchi, </a:t>
            </a:r>
            <a:r>
              <a:rPr lang="en-CH" sz="20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CE. Montanari, T. Persson, S. Radaelli, </a:t>
            </a: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A. </a:t>
            </a:r>
            <a:r>
              <a:rPr lang="en-CH" sz="2000" dirty="0">
                <a:solidFill>
                  <a:schemeClr val="bg1"/>
                </a:solidFill>
              </a:rPr>
              <a:t>Radoslavova</a:t>
            </a:r>
            <a:r>
              <a:rPr lang="it-CH" sz="20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</a:p>
          <a:p>
            <a:pPr algn="ctr"/>
            <a:r>
              <a:rPr lang="it-CH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F. Roncarolo, </a:t>
            </a: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G. Sterbini, </a:t>
            </a:r>
            <a:r>
              <a:rPr lang="en-CH" sz="20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G. Trad</a:t>
            </a:r>
            <a:r>
              <a:rPr lang="en-CH" sz="2000" kern="0" dirty="0">
                <a:solidFill>
                  <a:schemeClr val="bg1"/>
                </a:solidFill>
                <a:ea typeface="Times New Roman" panose="02020603050405020304" pitchFamily="18" charset="0"/>
              </a:rPr>
              <a:t>, </a:t>
            </a:r>
            <a:r>
              <a:rPr lang="it-CH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D. Valuch, </a:t>
            </a:r>
            <a:r>
              <a:rPr lang="en-CH" sz="20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J. Wenninger</a:t>
            </a:r>
            <a:endParaRPr lang="en-CH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endParaRPr lang="en-CH" sz="2400" dirty="0">
              <a:solidFill>
                <a:schemeClr val="bg1"/>
              </a:solidFill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500" b="1" dirty="0">
                <a:solidFill>
                  <a:schemeClr val="bg1"/>
                </a:solidFill>
              </a:rPr>
              <a:t>Beam-Beam Effects in Circular Colliders 2024</a:t>
            </a:r>
            <a:endParaRPr kumimoji="0" lang="en-CH" sz="15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D915C4-24FF-E02E-9C47-15632A5AC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4" y="2628277"/>
            <a:ext cx="11376026" cy="1065744"/>
          </a:xfrm>
        </p:spPr>
        <p:txBody>
          <a:bodyPr/>
          <a:lstStyle/>
          <a:p>
            <a:r>
              <a:rPr lang="en-CH" dirty="0"/>
              <a:t>Losses at the start of collisions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688C80-C711-FA99-9A81-0FD05934FF2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3601299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57BEA0-6425-7E1D-FD98-34445D9A2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15178"/>
            <a:ext cx="11376026" cy="1065744"/>
          </a:xfrm>
        </p:spPr>
        <p:txBody>
          <a:bodyPr/>
          <a:lstStyle/>
          <a:p>
            <a:r>
              <a:rPr lang="en-CH" dirty="0"/>
              <a:t>Losses at collisions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789CFB-E98A-90CB-E145-4B389FEBDB8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11</a:t>
            </a:fld>
            <a:endParaRPr lang="en-CH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0DD54741-38DB-B40B-8544-75EB1FEF89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812" y="786811"/>
            <a:ext cx="11376025" cy="4608514"/>
          </a:xfrm>
        </p:spPr>
        <p:txBody>
          <a:bodyPr>
            <a:normAutofit/>
          </a:bodyPr>
          <a:lstStyle/>
          <a:p>
            <a:r>
              <a:rPr lang="en-US" sz="2800" b="0" dirty="0">
                <a:solidFill>
                  <a:schemeClr val="accent6">
                    <a:lumMod val="50000"/>
                  </a:schemeClr>
                </a:solidFill>
              </a:rPr>
              <a:t>Effective cross section: loss rate normalized by luminosity.</a:t>
            </a:r>
            <a:endParaRPr lang="en-CH" sz="2800" b="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CH" sz="2800" b="0" dirty="0">
                <a:solidFill>
                  <a:schemeClr val="accent6">
                    <a:lumMod val="50000"/>
                  </a:schemeClr>
                </a:solidFill>
              </a:rPr>
              <a:t>Inelastic cross section 81 mb, larger values indicate losses beyond burn-off</a:t>
            </a:r>
          </a:p>
          <a:p>
            <a:endParaRPr lang="en-US" sz="2800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107F65-9022-E15E-4BD6-C54568A1A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244" y="2447078"/>
            <a:ext cx="3960000" cy="396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F90EFA-AD82-ADBE-73FE-A437454A8A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04268" y="2447078"/>
            <a:ext cx="3960000" cy="396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355F931-993D-DFBB-BCE4-77E2CAA7046B}"/>
              </a:ext>
            </a:extLst>
          </p:cNvPr>
          <p:cNvSpPr txBox="1"/>
          <p:nvPr/>
        </p:nvSpPr>
        <p:spPr>
          <a:xfrm>
            <a:off x="3088097" y="2029191"/>
            <a:ext cx="1315755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2024</a:t>
            </a:r>
            <a:endParaRPr kumimoji="0" lang="en-CH" sz="2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E74E6E-E9F4-5D53-1B3D-41B5C3BD9226}"/>
              </a:ext>
            </a:extLst>
          </p:cNvPr>
          <p:cNvSpPr txBox="1"/>
          <p:nvPr/>
        </p:nvSpPr>
        <p:spPr>
          <a:xfrm>
            <a:off x="7361467" y="2029190"/>
            <a:ext cx="1315755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2023</a:t>
            </a:r>
            <a:endParaRPr kumimoji="0" lang="en-CH" sz="2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FD2057-C1C8-4CAD-E133-B8A03A1FB948}"/>
              </a:ext>
            </a:extLst>
          </p:cNvPr>
          <p:cNvSpPr txBox="1"/>
          <p:nvPr/>
        </p:nvSpPr>
        <p:spPr>
          <a:xfrm>
            <a:off x="9964268" y="3828055"/>
            <a:ext cx="2102726" cy="16619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Variation of the crossing angle during leveling in 2023: Much </a:t>
            </a: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closer to the beam-beam limit</a:t>
            </a:r>
          </a:p>
        </p:txBody>
      </p:sp>
    </p:spTree>
    <p:extLst>
      <p:ext uri="{BB962C8B-B14F-4D97-AF65-F5344CB8AC3E}">
        <p14:creationId xmlns:p14="http://schemas.microsoft.com/office/powerpoint/2010/main" val="6084360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57BEA0-6425-7E1D-FD98-34445D9A2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15178"/>
            <a:ext cx="11376026" cy="1065744"/>
          </a:xfrm>
        </p:spPr>
        <p:txBody>
          <a:bodyPr/>
          <a:lstStyle/>
          <a:p>
            <a:r>
              <a:rPr lang="en-CH" dirty="0"/>
              <a:t>Losses at collisions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789CFB-E98A-90CB-E145-4B389FEBDB8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12</a:t>
            </a:fld>
            <a:endParaRPr lang="en-CH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0DD54741-38DB-B40B-8544-75EB1FEF89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812" y="786811"/>
            <a:ext cx="11376025" cy="4608514"/>
          </a:xfrm>
        </p:spPr>
        <p:txBody>
          <a:bodyPr>
            <a:normAutofit/>
          </a:bodyPr>
          <a:lstStyle/>
          <a:p>
            <a:r>
              <a:rPr lang="en-US" sz="2800" b="0" dirty="0">
                <a:solidFill>
                  <a:schemeClr val="accent6">
                    <a:lumMod val="50000"/>
                  </a:schemeClr>
                </a:solidFill>
              </a:rPr>
              <a:t>Effective cross section: loss rate normalized by luminosity.</a:t>
            </a:r>
            <a:endParaRPr lang="en-CH" sz="2800" b="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CH" sz="2800" b="0" dirty="0">
                <a:solidFill>
                  <a:schemeClr val="accent6">
                    <a:lumMod val="50000"/>
                  </a:schemeClr>
                </a:solidFill>
              </a:rPr>
              <a:t>Inelastic cross section 81 mb, larger values indicate losses beyond burn-off</a:t>
            </a:r>
          </a:p>
          <a:p>
            <a:endParaRPr lang="en-US" sz="2800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107F65-9022-E15E-4BD6-C54568A1A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85244" y="2447078"/>
            <a:ext cx="3960000" cy="396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F90EFA-AD82-ADBE-73FE-A437454A8A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04268" y="2447078"/>
            <a:ext cx="3960000" cy="396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355F931-993D-DFBB-BCE4-77E2CAA7046B}"/>
              </a:ext>
            </a:extLst>
          </p:cNvPr>
          <p:cNvSpPr txBox="1"/>
          <p:nvPr/>
        </p:nvSpPr>
        <p:spPr>
          <a:xfrm>
            <a:off x="3088097" y="2029191"/>
            <a:ext cx="1315755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2024</a:t>
            </a:r>
            <a:endParaRPr kumimoji="0" lang="en-CH" sz="2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E74E6E-E9F4-5D53-1B3D-41B5C3BD9226}"/>
              </a:ext>
            </a:extLst>
          </p:cNvPr>
          <p:cNvSpPr txBox="1"/>
          <p:nvPr/>
        </p:nvSpPr>
        <p:spPr>
          <a:xfrm>
            <a:off x="7361467" y="2029190"/>
            <a:ext cx="1315755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2023</a:t>
            </a:r>
            <a:endParaRPr kumimoji="0" lang="en-CH" sz="2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FD2057-C1C8-4CAD-E133-B8A03A1FB948}"/>
              </a:ext>
            </a:extLst>
          </p:cNvPr>
          <p:cNvSpPr txBox="1"/>
          <p:nvPr/>
        </p:nvSpPr>
        <p:spPr>
          <a:xfrm>
            <a:off x="9964268" y="3828055"/>
            <a:ext cx="2102726" cy="16619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Variation of the crossing angle during leveling in 2023: </a:t>
            </a: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Much closer to the beam-beam limit</a:t>
            </a:r>
          </a:p>
        </p:txBody>
      </p:sp>
    </p:spTree>
    <p:extLst>
      <p:ext uri="{BB962C8B-B14F-4D97-AF65-F5344CB8AC3E}">
        <p14:creationId xmlns:p14="http://schemas.microsoft.com/office/powerpoint/2010/main" val="184138251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762FFD-CEBE-F061-FB7B-62C2DC0B37F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13</a:t>
            </a:fld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D3C102-0117-9FF1-6BEE-8E35E472E7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722" y="1876658"/>
            <a:ext cx="4320000" cy="43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7F57BB-5640-9E57-4220-A660A2CC1A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36162" y="1876658"/>
            <a:ext cx="4320000" cy="432000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B937F6EB-291A-B0B6-CA48-29104E087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Losses during the collapse of the separation bump &amp; start of collisions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92727B-3304-C122-7C94-C755F29A685B}"/>
              </a:ext>
            </a:extLst>
          </p:cNvPr>
          <p:cNvSpPr txBox="1"/>
          <p:nvPr/>
        </p:nvSpPr>
        <p:spPr>
          <a:xfrm>
            <a:off x="4004615" y="1553493"/>
            <a:ext cx="3012086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Collisions in IP1/2/5/8</a:t>
            </a:r>
            <a:endParaRPr kumimoji="0" lang="en-CH" sz="2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62A980-4609-8576-2336-AB08D5A6F271}"/>
              </a:ext>
            </a:extLst>
          </p:cNvPr>
          <p:cNvSpPr txBox="1"/>
          <p:nvPr/>
        </p:nvSpPr>
        <p:spPr>
          <a:xfrm>
            <a:off x="8375702" y="1553493"/>
            <a:ext cx="3012086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Collisions in IP1/2/5</a:t>
            </a:r>
            <a:endParaRPr kumimoji="0" lang="en-CH" sz="2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135DD34-E52B-7FE8-41B0-6858E553A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278" y="2191805"/>
            <a:ext cx="3272736" cy="329459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0" dirty="0"/>
              <a:t>First year where we also observe impact from </a:t>
            </a:r>
            <a:r>
              <a:rPr lang="en-US" sz="2800" b="0" dirty="0" err="1"/>
              <a:t>LHCb</a:t>
            </a:r>
            <a:r>
              <a:rPr lang="en-US" sz="2800" b="0" dirty="0"/>
              <a:t>: </a:t>
            </a:r>
            <a:r>
              <a:rPr lang="en-US" sz="2800" b="0" dirty="0" err="1"/>
              <a:t>LHCb</a:t>
            </a:r>
            <a:r>
              <a:rPr lang="en-US" sz="2800" b="0" dirty="0"/>
              <a:t> luminosity 2e33 Hz/cm</a:t>
            </a:r>
            <a:r>
              <a:rPr lang="en-US" sz="2800" b="0" baseline="30000" dirty="0"/>
              <a:t>2</a:t>
            </a:r>
            <a:r>
              <a:rPr lang="en-US" sz="2800" b="0" dirty="0"/>
              <a:t> while ATLAS/CMS 2e34 Hz/cm</a:t>
            </a:r>
            <a:r>
              <a:rPr lang="en-US" sz="2800" b="0" baseline="30000" dirty="0"/>
              <a:t>2</a:t>
            </a:r>
            <a:endParaRPr lang="en-US" sz="2600" b="0" baseline="30000" dirty="0"/>
          </a:p>
          <a:p>
            <a:pPr marL="0" indent="0">
              <a:buNone/>
            </a:pPr>
            <a:endParaRPr lang="en-CH" sz="2300" b="0" dirty="0"/>
          </a:p>
          <a:p>
            <a:pPr marL="366712" lvl="1" indent="0">
              <a:buNone/>
            </a:pPr>
            <a:endParaRPr lang="en-CH" sz="2200" dirty="0"/>
          </a:p>
          <a:p>
            <a:pPr lvl="1"/>
            <a:endParaRPr lang="en-CH" sz="2200" dirty="0"/>
          </a:p>
          <a:p>
            <a:pPr lvl="1"/>
            <a:endParaRPr lang="en-CH" sz="2200" dirty="0"/>
          </a:p>
        </p:txBody>
      </p:sp>
    </p:spTree>
    <p:extLst>
      <p:ext uri="{BB962C8B-B14F-4D97-AF65-F5344CB8AC3E}">
        <p14:creationId xmlns:p14="http://schemas.microsoft.com/office/powerpoint/2010/main" val="42384354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762FFD-CEBE-F061-FB7B-62C2DC0B37F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14</a:t>
            </a:fld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D3C102-0117-9FF1-6BEE-8E35E472E7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722" y="1876658"/>
            <a:ext cx="4320000" cy="43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7F57BB-5640-9E57-4220-A660A2CC1A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36162" y="1876658"/>
            <a:ext cx="4320000" cy="432000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B937F6EB-291A-B0B6-CA48-29104E087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Losses during the collapse of the separation bump &amp; start of collisions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92727B-3304-C122-7C94-C755F29A685B}"/>
              </a:ext>
            </a:extLst>
          </p:cNvPr>
          <p:cNvSpPr txBox="1"/>
          <p:nvPr/>
        </p:nvSpPr>
        <p:spPr>
          <a:xfrm>
            <a:off x="4004615" y="1553493"/>
            <a:ext cx="3012086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Collisions in IP1/2/5/8</a:t>
            </a:r>
            <a:endParaRPr kumimoji="0" lang="en-CH" sz="2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62A980-4609-8576-2336-AB08D5A6F271}"/>
              </a:ext>
            </a:extLst>
          </p:cNvPr>
          <p:cNvSpPr txBox="1"/>
          <p:nvPr/>
        </p:nvSpPr>
        <p:spPr>
          <a:xfrm>
            <a:off x="8375702" y="1553493"/>
            <a:ext cx="3012086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Collisions in IP1/2/5</a:t>
            </a:r>
            <a:endParaRPr kumimoji="0" lang="en-CH" sz="2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A1F4B178-C5AB-7545-A5EC-09E66CA53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278" y="2191805"/>
            <a:ext cx="3272736" cy="329459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0" dirty="0"/>
              <a:t>First year where we also observe impact from </a:t>
            </a:r>
            <a:r>
              <a:rPr lang="en-US" sz="2800" b="0" dirty="0" err="1"/>
              <a:t>LHCb</a:t>
            </a:r>
            <a:r>
              <a:rPr lang="en-US" sz="2800" b="0" dirty="0"/>
              <a:t>: </a:t>
            </a:r>
            <a:r>
              <a:rPr lang="en-US" sz="2800" b="0" dirty="0" err="1"/>
              <a:t>LHCb</a:t>
            </a:r>
            <a:r>
              <a:rPr lang="en-US" sz="2800" b="0" dirty="0"/>
              <a:t> luminosity 2e33 Hz/cm</a:t>
            </a:r>
            <a:r>
              <a:rPr lang="en-US" sz="2800" b="0" baseline="30000" dirty="0"/>
              <a:t>2</a:t>
            </a:r>
            <a:r>
              <a:rPr lang="en-US" sz="2800" b="0" dirty="0"/>
              <a:t> while ATLAS/CMS 2e34 Hz/cm</a:t>
            </a:r>
            <a:r>
              <a:rPr lang="en-US" sz="2800" b="0" baseline="30000" dirty="0"/>
              <a:t>2</a:t>
            </a:r>
            <a:endParaRPr lang="en-US" sz="2600" b="0" baseline="30000" dirty="0"/>
          </a:p>
          <a:p>
            <a:pPr marL="0" indent="0">
              <a:buNone/>
            </a:pPr>
            <a:endParaRPr lang="en-CH" sz="2300" b="0" dirty="0"/>
          </a:p>
          <a:p>
            <a:pPr marL="366712" lvl="1" indent="0">
              <a:buNone/>
            </a:pPr>
            <a:endParaRPr lang="en-CH" sz="2200" dirty="0"/>
          </a:p>
          <a:p>
            <a:pPr lvl="1"/>
            <a:endParaRPr lang="en-CH" sz="2200" dirty="0"/>
          </a:p>
          <a:p>
            <a:pPr lvl="1"/>
            <a:endParaRPr lang="en-CH" sz="2200" dirty="0"/>
          </a:p>
        </p:txBody>
      </p:sp>
    </p:spTree>
    <p:extLst>
      <p:ext uri="{BB962C8B-B14F-4D97-AF65-F5344CB8AC3E}">
        <p14:creationId xmlns:p14="http://schemas.microsoft.com/office/powerpoint/2010/main" val="343995292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241E85-E053-C7C8-C334-DF6CA9009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Tracking simulations of the collapse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051C3D-6F2A-9BB3-2361-A259F49A48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15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481705-1A74-32D5-A8A2-FD67C33A1E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853" y="2159244"/>
            <a:ext cx="5539984" cy="38593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2F9E975-0AF7-FC24-3F42-D41278DEB1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3889" y="2159244"/>
            <a:ext cx="5600014" cy="3859314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04C43E8-D114-D79C-37B7-8C076E54210F}"/>
              </a:ext>
            </a:extLst>
          </p:cNvPr>
          <p:cNvCxnSpPr>
            <a:cxnSpLocks/>
          </p:cNvCxnSpPr>
          <p:nvPr/>
        </p:nvCxnSpPr>
        <p:spPr>
          <a:xfrm flipH="1">
            <a:off x="7613374" y="4432851"/>
            <a:ext cx="335942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54AEDA73-16A2-B690-72CD-594E31590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262596"/>
            <a:ext cx="11376025" cy="4569795"/>
          </a:xfrm>
        </p:spPr>
        <p:txBody>
          <a:bodyPr>
            <a:normAutofit/>
          </a:bodyPr>
          <a:lstStyle/>
          <a:p>
            <a:r>
              <a:rPr lang="en-CH" sz="2500" b="0" dirty="0"/>
              <a:t>Weak-strong single particle tracking simulations of the collapse of the separation bumps performed with XSuite</a:t>
            </a:r>
          </a:p>
          <a:p>
            <a:pPr marL="366712" lvl="1" indent="0">
              <a:buNone/>
            </a:pPr>
            <a:endParaRPr lang="en-CH" sz="2200" dirty="0"/>
          </a:p>
          <a:p>
            <a:pPr lvl="1"/>
            <a:endParaRPr lang="en-CH" sz="2200" dirty="0"/>
          </a:p>
          <a:p>
            <a:pPr lvl="1"/>
            <a:endParaRPr lang="en-CH" sz="2200" dirty="0"/>
          </a:p>
        </p:txBody>
      </p:sp>
    </p:spTree>
    <p:extLst>
      <p:ext uri="{BB962C8B-B14F-4D97-AF65-F5344CB8AC3E}">
        <p14:creationId xmlns:p14="http://schemas.microsoft.com/office/powerpoint/2010/main" val="2811068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241E85-E053-C7C8-C334-DF6CA9009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Tracking simulations of the collapse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051C3D-6F2A-9BB3-2361-A259F49A48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16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481705-1A74-32D5-A8A2-FD67C33A1E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853" y="2159244"/>
            <a:ext cx="5539984" cy="3859314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04C43E8-D114-D79C-37B7-8C076E54210F}"/>
              </a:ext>
            </a:extLst>
          </p:cNvPr>
          <p:cNvCxnSpPr>
            <a:cxnSpLocks/>
          </p:cNvCxnSpPr>
          <p:nvPr/>
        </p:nvCxnSpPr>
        <p:spPr>
          <a:xfrm flipH="1">
            <a:off x="7613374" y="4432851"/>
            <a:ext cx="335942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99AA6456-D032-0E84-C5C8-9D430F29F4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250" y="1113838"/>
            <a:ext cx="3958121" cy="2248041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DF641A-8122-75C5-140F-8F89090C62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819" y="3532298"/>
            <a:ext cx="3227437" cy="322743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A2B34B4-4440-5A89-51B9-E9649B719012}"/>
              </a:ext>
            </a:extLst>
          </p:cNvPr>
          <p:cNvSpPr txBox="1"/>
          <p:nvPr/>
        </p:nvSpPr>
        <p:spPr>
          <a:xfrm>
            <a:off x="267278" y="1836079"/>
            <a:ext cx="1315755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100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DA</a:t>
            </a:r>
            <a:endParaRPr kumimoji="0" lang="en-CH" sz="2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864427-ABB4-9BF5-85E1-3048DC63C9E1}"/>
              </a:ext>
            </a:extLst>
          </p:cNvPr>
          <p:cNvSpPr txBox="1"/>
          <p:nvPr/>
        </p:nvSpPr>
        <p:spPr>
          <a:xfrm>
            <a:off x="267278" y="4984433"/>
            <a:ext cx="1315755" cy="64633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Beam lifetime</a:t>
            </a:r>
            <a:endParaRPr kumimoji="0" lang="en-CH" sz="2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11116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D915C4-24FF-E02E-9C47-15632A5AC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4" y="2628277"/>
            <a:ext cx="11376026" cy="1065744"/>
          </a:xfrm>
        </p:spPr>
        <p:txBody>
          <a:bodyPr/>
          <a:lstStyle/>
          <a:p>
            <a:r>
              <a:rPr lang="en-CH" dirty="0"/>
              <a:t>Tails in the tranverse bunch profiles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688C80-C711-FA99-9A81-0FD05934FF2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77580536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236F50-86CA-0895-285D-AC007E3706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228725"/>
            <a:ext cx="5412043" cy="4972051"/>
          </a:xfrm>
        </p:spPr>
        <p:txBody>
          <a:bodyPr>
            <a:normAutofit lnSpcReduction="10000"/>
          </a:bodyPr>
          <a:lstStyle/>
          <a:p>
            <a:r>
              <a:rPr lang="en-US" sz="2800" b="0" dirty="0">
                <a:solidFill>
                  <a:schemeClr val="accent6">
                    <a:lumMod val="50000"/>
                  </a:schemeClr>
                </a:solidFill>
              </a:rPr>
              <a:t>MD on </a:t>
            </a:r>
            <a:r>
              <a:rPr lang="en-GB" sz="2800" b="0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hlinkClick r:id="rId2"/>
              </a:rPr>
              <a:t>Non-Factorization of </a:t>
            </a:r>
            <a:r>
              <a:rPr lang="en-GB" sz="2800" b="0" dirty="0" err="1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hlinkClick r:id="rId2"/>
              </a:rPr>
              <a:t>VdM</a:t>
            </a:r>
            <a:r>
              <a:rPr lang="en-GB" sz="2800" b="0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hlinkClick r:id="rId2"/>
              </a:rPr>
              <a:t> beams</a:t>
            </a:r>
            <a:r>
              <a:rPr lang="en-GB" sz="2800" b="0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2800" b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E. Lamb &amp; G. </a:t>
            </a:r>
            <a:r>
              <a:rPr lang="en-GB" sz="2800" b="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Sterbini</a:t>
            </a:r>
            <a:r>
              <a:rPr lang="en-GB" sz="2800" b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: 2 groups of bunches injected (low tail q=1 and high tail q=1.6) with the same emittance and intensity.</a:t>
            </a:r>
            <a:endParaRPr lang="en-US" sz="2800" b="0" dirty="0">
              <a:solidFill>
                <a:schemeClr val="accent6">
                  <a:lumMod val="50000"/>
                </a:schemeClr>
              </a:solidFill>
            </a:endParaRPr>
          </a:p>
          <a:p>
            <a:pPr hangingPunct="1"/>
            <a:r>
              <a:rPr lang="en-US" sz="2800" b="0" dirty="0">
                <a:solidFill>
                  <a:schemeClr val="accent6">
                    <a:lumMod val="50000"/>
                  </a:schemeClr>
                </a:solidFill>
              </a:rPr>
              <a:t>Effective cross section of bunches with Gaussian profiles closer to the burn-off limit from the start of collisions.</a:t>
            </a:r>
          </a:p>
          <a:p>
            <a:pPr hangingPunct="1"/>
            <a:r>
              <a:rPr lang="en-US" sz="2800" b="0" dirty="0">
                <a:solidFill>
                  <a:schemeClr val="accent6">
                    <a:lumMod val="50000"/>
                  </a:schemeClr>
                </a:solidFill>
              </a:rPr>
              <a:t>Increased losses for bunches with heavier tails.</a:t>
            </a:r>
            <a:endParaRPr lang="en-CH" sz="2800" b="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CBEA930-53B5-01B7-3E15-AF9E38C9B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Tails &amp; losses: MD obervations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41755-A844-A109-7791-FF72A877E87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18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59F332-F725-F9E6-E3DD-0F89BD1B137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20032" y="722978"/>
            <a:ext cx="5412043" cy="5412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82406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CBEA930-53B5-01B7-3E15-AF9E38C9B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Tails &amp; losses: nominal physics fills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41755-A844-A109-7791-FF72A877E87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19</a:t>
            </a:fld>
            <a:endParaRPr lang="en-CH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9053341F-6FEB-7437-7323-DDD85BF4A7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936370"/>
            <a:ext cx="11376025" cy="4896022"/>
          </a:xfrm>
        </p:spPr>
        <p:txBody>
          <a:bodyPr>
            <a:normAutofit/>
          </a:bodyPr>
          <a:lstStyle/>
          <a:p>
            <a:r>
              <a:rPr lang="en-CH" b="0" dirty="0"/>
              <a:t>Bunch-by-bunch effective cross section from Adjust to 20 minutes into Stable Beams, color-coded with the bunch-by-bunch q-value (average between H/V) measured by the BSRT at the end of injection. </a:t>
            </a:r>
          </a:p>
          <a:p>
            <a:r>
              <a:rPr lang="en-CH" b="0" dirty="0"/>
              <a:t>No clear correlation with beam-beam effects (e.g. number of LR interactions).</a:t>
            </a:r>
          </a:p>
          <a:p>
            <a:pPr lvl="1"/>
            <a:endParaRPr lang="en-CH" sz="2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0EAB3A-43BD-5EA0-85F1-AA8295FD9A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67547" y="2544419"/>
            <a:ext cx="6596015" cy="373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48126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517C33-A440-BCFB-BBAB-40A9A09A4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21192"/>
            <a:ext cx="11376026" cy="1065744"/>
          </a:xfrm>
        </p:spPr>
        <p:txBody>
          <a:bodyPr/>
          <a:lstStyle/>
          <a:p>
            <a:r>
              <a:rPr lang="en-CH" dirty="0"/>
              <a:t>Introduction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50FC19B-6803-49E2-5D44-2BFAF5E20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90" y="936370"/>
            <a:ext cx="11376024" cy="5358104"/>
          </a:xfrm>
        </p:spPr>
        <p:txBody>
          <a:bodyPr>
            <a:normAutofit fontScale="85000" lnSpcReduction="10000"/>
          </a:bodyPr>
          <a:lstStyle/>
          <a:p>
            <a:r>
              <a:rPr lang="en-CH" sz="2700" b="0" dirty="0"/>
              <a:t>Goal is to </a:t>
            </a:r>
            <a:r>
              <a:rPr lang="en-CH" sz="2700" dirty="0"/>
              <a:t>optimize the LHC performance </a:t>
            </a:r>
            <a:r>
              <a:rPr lang="en-CH" sz="2700" b="0" dirty="0"/>
              <a:t>and maximize the integrated luminosity: </a:t>
            </a:r>
          </a:p>
          <a:p>
            <a:pPr lvl="1"/>
            <a:r>
              <a:rPr lang="en-CH" sz="2300" b="0" dirty="0"/>
              <a:t>High brightness beams from the injectors</a:t>
            </a:r>
          </a:p>
          <a:p>
            <a:pPr lvl="1"/>
            <a:r>
              <a:rPr lang="en-CH" sz="2300" b="0" dirty="0"/>
              <a:t>Emittance preservation throughout the cycle</a:t>
            </a:r>
          </a:p>
          <a:p>
            <a:pPr lvl="1"/>
            <a:r>
              <a:rPr lang="en-CH" sz="2300" b="0" dirty="0"/>
              <a:t>Minimize losses during the cycle</a:t>
            </a:r>
          </a:p>
          <a:p>
            <a:pPr lvl="1"/>
            <a:r>
              <a:rPr lang="en-CH" sz="2300" b="0" dirty="0"/>
              <a:t>Fine tune key beam &amp; machine parameters such as working point, chromaticity, octupole current, crossing angle, </a:t>
            </a:r>
            <a:r>
              <a:rPr lang="el-GR" sz="2300" b="0" dirty="0"/>
              <a:t>β</a:t>
            </a:r>
            <a:r>
              <a:rPr lang="en-CH" sz="2300" b="0" baseline="30000" dirty="0"/>
              <a:t>*</a:t>
            </a:r>
            <a:r>
              <a:rPr lang="en-CH" sz="2300" b="0" dirty="0"/>
              <a:t>, turnaround time, fill duration</a:t>
            </a:r>
          </a:p>
          <a:p>
            <a:r>
              <a:rPr lang="en-CH" sz="2700" dirty="0"/>
              <a:t>Luminosity model </a:t>
            </a:r>
            <a:r>
              <a:rPr lang="en-CH" sz="2700" b="0" dirty="0"/>
              <a:t>that can accurately predict the evolution of beam/machine parameters and luminosity throughout the fill:</a:t>
            </a:r>
          </a:p>
          <a:p>
            <a:pPr lvl="1"/>
            <a:r>
              <a:rPr lang="en-CH" sz="2300" dirty="0">
                <a:solidFill>
                  <a:srgbClr val="7030A0"/>
                </a:solidFill>
              </a:rPr>
              <a:t>At injection</a:t>
            </a:r>
            <a:r>
              <a:rPr lang="en-CH" sz="2300" b="0" dirty="0"/>
              <a:t>: </a:t>
            </a:r>
            <a:r>
              <a:rPr lang="en-CH" sz="2300" dirty="0"/>
              <a:t>emittance blowup </a:t>
            </a:r>
            <a:r>
              <a:rPr lang="en-CH" sz="2300" b="0" dirty="0"/>
              <a:t>of unknown origin in both beams and planes, especially in V, that cannot be explained only by IBS.</a:t>
            </a:r>
          </a:p>
          <a:p>
            <a:pPr lvl="1"/>
            <a:r>
              <a:rPr lang="en-CH" sz="2300" dirty="0">
                <a:solidFill>
                  <a:srgbClr val="FFC000"/>
                </a:solidFill>
              </a:rPr>
              <a:t>During collisions: </a:t>
            </a:r>
          </a:p>
          <a:p>
            <a:pPr lvl="2"/>
            <a:r>
              <a:rPr lang="en-CH" sz="2300" dirty="0"/>
              <a:t>Emittance blowup </a:t>
            </a:r>
            <a:r>
              <a:rPr lang="en-CH" sz="2300" b="0" dirty="0"/>
              <a:t>of unknown origin in both beams and planes, especially in V.</a:t>
            </a:r>
          </a:p>
          <a:p>
            <a:pPr lvl="2"/>
            <a:r>
              <a:rPr lang="en-CH" sz="2300" b="0" dirty="0"/>
              <a:t>Important </a:t>
            </a:r>
            <a:r>
              <a:rPr lang="en-CH" sz="2300" dirty="0"/>
              <a:t>losses</a:t>
            </a:r>
            <a:r>
              <a:rPr lang="en-CH" sz="2300" b="0" dirty="0"/>
              <a:t> beyond burn-off at the start of collisions.</a:t>
            </a:r>
          </a:p>
          <a:p>
            <a:pPr lvl="1"/>
            <a:endParaRPr lang="en-CH" sz="2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B5DDED-13C6-2860-3DB2-D76F08B8214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484876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CBEA930-53B5-01B7-3E15-AF9E38C9B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Tails &amp; losses: nominal physics fills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41755-A844-A109-7791-FF72A877E87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20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BCF3D2-5474-EF83-7766-992B9D2F36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76540" y="2892431"/>
            <a:ext cx="6567467" cy="3450819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9053341F-6FEB-7437-7323-DDD85BF4A7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936370"/>
            <a:ext cx="11376025" cy="4896022"/>
          </a:xfrm>
        </p:spPr>
        <p:txBody>
          <a:bodyPr>
            <a:normAutofit/>
          </a:bodyPr>
          <a:lstStyle/>
          <a:p>
            <a:r>
              <a:rPr lang="en-CH" b="0" dirty="0"/>
              <a:t>Bunch-by-bunch effective cross section from Adjust to 20 minutes into Stable Beams, color-coded with the bunch-by-bunch q-value (average between H/V) measured by the BSRT at the end of injection. </a:t>
            </a:r>
          </a:p>
          <a:p>
            <a:r>
              <a:rPr lang="en-CH" b="0" dirty="0"/>
              <a:t>No clear correlation with beam-beam effects (e.g. number of LR interactions).</a:t>
            </a:r>
          </a:p>
          <a:p>
            <a:r>
              <a:rPr lang="en-CH" b="0" dirty="0"/>
              <a:t>Correlation of losses with bunches with heavier tails.</a:t>
            </a:r>
            <a:endParaRPr lang="en-CH" dirty="0"/>
          </a:p>
          <a:p>
            <a:pPr lvl="1"/>
            <a:endParaRPr lang="en-CH" sz="2200" dirty="0"/>
          </a:p>
        </p:txBody>
      </p:sp>
    </p:spTree>
    <p:extLst>
      <p:ext uri="{BB962C8B-B14F-4D97-AF65-F5344CB8AC3E}">
        <p14:creationId xmlns:p14="http://schemas.microsoft.com/office/powerpoint/2010/main" val="3332376980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6E158C1-9522-EAFB-5E71-28ACF3822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Correlation of bunch intensity &amp; emittance with losses at start of SB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441C77-2179-614A-83F1-A0793F328DF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21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3BEDC6-C9D9-00AF-D6B8-07382F6380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9984" y="2728992"/>
            <a:ext cx="5800564" cy="288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129949-1636-1416-F468-73A8CE183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67424" y="2728992"/>
            <a:ext cx="5800564" cy="2880000"/>
          </a:xfrm>
          <a:prstGeom prst="rect">
            <a:avLst/>
          </a:prstGeom>
        </p:spPr>
      </p:pic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F551FD50-4DA7-47E9-6D01-CBB8ABF364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814" y="1688249"/>
            <a:ext cx="11376023" cy="4319334"/>
          </a:xfrm>
        </p:spPr>
        <p:txBody>
          <a:bodyPr>
            <a:normAutofit/>
          </a:bodyPr>
          <a:lstStyle/>
          <a:p>
            <a:r>
              <a:rPr lang="en-CH" sz="2800" b="0" dirty="0">
                <a:sym typeface="Wingdings" pitchFamily="2" charset="2"/>
              </a:rPr>
              <a:t>No clear correlation of extra losses with bunch intensity and emittance.</a:t>
            </a:r>
          </a:p>
        </p:txBody>
      </p:sp>
    </p:spTree>
    <p:extLst>
      <p:ext uri="{BB962C8B-B14F-4D97-AF65-F5344CB8AC3E}">
        <p14:creationId xmlns:p14="http://schemas.microsoft.com/office/powerpoint/2010/main" val="319111396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CBEA930-53B5-01B7-3E15-AF9E38C9B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Correlation of tails with losses at start of SB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41755-A844-A109-7791-FF72A877E87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22</a:t>
            </a:fld>
            <a:endParaRPr lang="en-CH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9053341F-6FEB-7437-7323-DDD85BF4A7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31" y="1269333"/>
            <a:ext cx="11376023" cy="4319334"/>
          </a:xfrm>
        </p:spPr>
        <p:txBody>
          <a:bodyPr>
            <a:normAutofit/>
          </a:bodyPr>
          <a:lstStyle/>
          <a:p>
            <a:r>
              <a:rPr lang="en-CH" sz="2800" b="0" dirty="0"/>
              <a:t>Correlation of losses at the start of Stable Beams with the q-value measured at the end of injection: Larger tails </a:t>
            </a:r>
            <a:r>
              <a:rPr lang="en-CH" sz="2800" b="0" dirty="0">
                <a:sym typeface="Wingdings" pitchFamily="2" charset="2"/>
              </a:rPr>
              <a:t> Higher losses</a:t>
            </a:r>
            <a:endParaRPr lang="en-CH" sz="2200" b="0" dirty="0">
              <a:sym typeface="Wingdings" pitchFamily="2" charset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889B41-7416-B0B4-3D7C-E9011E832E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7631" y="3050458"/>
            <a:ext cx="5800563" cy="288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BEBBB2-F7C9-0BB7-5FA2-55154560EE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961" y="3050458"/>
            <a:ext cx="5800563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379378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7B62044D-EA25-5CFB-B359-54DC01E89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31" y="1269333"/>
            <a:ext cx="11376023" cy="4319334"/>
          </a:xfrm>
        </p:spPr>
        <p:txBody>
          <a:bodyPr>
            <a:normAutofit/>
          </a:bodyPr>
          <a:lstStyle/>
          <a:p>
            <a:r>
              <a:rPr lang="en-CH" sz="2800" b="0" dirty="0"/>
              <a:t>Correlation of losses at the start of Stable Beams with the q-value measured at the end of injection: Larger tails </a:t>
            </a:r>
            <a:r>
              <a:rPr lang="en-CH" sz="2800" b="0" dirty="0">
                <a:sym typeface="Wingdings" pitchFamily="2" charset="2"/>
              </a:rPr>
              <a:t> Higher losses</a:t>
            </a:r>
            <a:endParaRPr lang="en-CH" sz="2200" b="0" dirty="0">
              <a:sym typeface="Wingdings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41755-A844-A109-7791-FF72A877E87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23</a:t>
            </a:fld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889B41-7416-B0B4-3D7C-E9011E832E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7631" y="3050458"/>
            <a:ext cx="5800563" cy="288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BEBBB2-F7C9-0BB7-5FA2-55154560EE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961" y="3050458"/>
            <a:ext cx="5800563" cy="288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621E444-E0A3-7E59-6945-B3607ABE80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164" y="1190807"/>
            <a:ext cx="3404880" cy="2637939"/>
          </a:xfrm>
          <a:prstGeom prst="rect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2548AC8-8773-563E-F926-96CB21E86CD3}"/>
              </a:ext>
            </a:extLst>
          </p:cNvPr>
          <p:cNvCxnSpPr/>
          <p:nvPr/>
        </p:nvCxnSpPr>
        <p:spPr>
          <a:xfrm flipV="1">
            <a:off x="3597965" y="2607657"/>
            <a:ext cx="1882738" cy="1490869"/>
          </a:xfrm>
          <a:prstGeom prst="straightConnector1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Title 2">
            <a:extLst>
              <a:ext uri="{FF2B5EF4-FFF2-40B4-BE49-F238E27FC236}">
                <a16:creationId xmlns:a16="http://schemas.microsoft.com/office/drawing/2014/main" id="{FD5D76F1-1257-E108-BEFA-C8799257E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</p:spPr>
        <p:txBody>
          <a:bodyPr/>
          <a:lstStyle/>
          <a:p>
            <a:r>
              <a:rPr lang="en-CH" dirty="0"/>
              <a:t>Correlation of tails with losses at start of SB</a:t>
            </a:r>
          </a:p>
        </p:txBody>
      </p:sp>
    </p:spTree>
    <p:extLst>
      <p:ext uri="{BB962C8B-B14F-4D97-AF65-F5344CB8AC3E}">
        <p14:creationId xmlns:p14="http://schemas.microsoft.com/office/powerpoint/2010/main" val="2953028005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60A2BFC-386A-D9B5-C8BC-19420496D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3200" dirty="0"/>
              <a:t>Tails at the start of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C2EA87-E4FC-4F65-BC0A-0A4CB642E95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24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F3DFD9-4CDD-7A68-13D7-33FEB2812D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73312" y="1040243"/>
            <a:ext cx="4604672" cy="5143959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E867C3CC-70E3-5BDF-FCAF-BE1598ADFC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0815" y="881981"/>
            <a:ext cx="5292724" cy="5247832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endParaRPr lang="en-CH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en-CH" sz="2800" dirty="0"/>
              <a:t>“Low-tail” BCMS </a:t>
            </a:r>
            <a:r>
              <a:rPr lang="en-CH" sz="2800" b="0" dirty="0"/>
              <a:t>thanks to optimizations of tail population in the PSB and PS.</a:t>
            </a:r>
          </a:p>
          <a:p>
            <a:r>
              <a:rPr lang="en-CH" sz="2800" b="0" dirty="0">
                <a:solidFill>
                  <a:srgbClr val="FF0000"/>
                </a:solidFill>
              </a:rPr>
              <a:t>No clear reduction of tails </a:t>
            </a:r>
            <a:r>
              <a:rPr lang="en-CH" sz="2800" b="0" dirty="0"/>
              <a:t>when these bunches reach the LHC:</a:t>
            </a:r>
          </a:p>
          <a:p>
            <a:pPr lvl="1"/>
            <a:r>
              <a:rPr lang="en-CH" sz="2800" b="0" dirty="0"/>
              <a:t>Profile measurements indicate tail population taking place in the SPS. </a:t>
            </a:r>
          </a:p>
          <a:p>
            <a:pPr lvl="1"/>
            <a:r>
              <a:rPr lang="en-CH" sz="2800" b="0" dirty="0"/>
              <a:t>Tail content can be controled through SPS scraping at the expense of injecting more bunch intensity from the injectors. </a:t>
            </a:r>
            <a:endParaRPr lang="en-US" sz="2600" b="0" dirty="0"/>
          </a:p>
          <a:p>
            <a:pPr marL="0" indent="0">
              <a:buNone/>
            </a:pPr>
            <a:endParaRPr lang="en-CH" sz="2300" b="0" dirty="0"/>
          </a:p>
          <a:p>
            <a:pPr marL="366712" lvl="1" indent="0">
              <a:buNone/>
            </a:pPr>
            <a:endParaRPr lang="en-CH" sz="2200" dirty="0"/>
          </a:p>
          <a:p>
            <a:pPr lvl="1"/>
            <a:endParaRPr lang="en-CH" sz="2200" dirty="0"/>
          </a:p>
          <a:p>
            <a:pPr lvl="1"/>
            <a:endParaRPr lang="en-CH" sz="2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5A2F3D-290D-DA03-C06D-B7E8526CFD6E}"/>
              </a:ext>
            </a:extLst>
          </p:cNvPr>
          <p:cNvSpPr txBox="1"/>
          <p:nvPr/>
        </p:nvSpPr>
        <p:spPr>
          <a:xfrm>
            <a:off x="8597735" y="3146961"/>
            <a:ext cx="1049967" cy="1846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200" b="1" i="0" u="none" strike="noStrike" cap="none" spc="0" normalizeH="0" baseline="0" dirty="0">
                <a:ln>
                  <a:noFill/>
                </a:ln>
                <a:solidFill>
                  <a:srgbClr val="FF93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Wire scanners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4325ECA-C8CA-8D19-1A89-411A542131EF}"/>
              </a:ext>
            </a:extLst>
          </p:cNvPr>
          <p:cNvCxnSpPr>
            <a:cxnSpLocks/>
          </p:cNvCxnSpPr>
          <p:nvPr/>
        </p:nvCxnSpPr>
        <p:spPr>
          <a:xfrm>
            <a:off x="6287915" y="836579"/>
            <a:ext cx="0" cy="5399559"/>
          </a:xfrm>
          <a:prstGeom prst="line">
            <a:avLst/>
          </a:prstGeom>
          <a:noFill/>
          <a:ln w="19050" cap="flat">
            <a:solidFill>
              <a:srgbClr val="0070C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52276B4-F52C-4261-5292-5C430D88EE26}"/>
              </a:ext>
            </a:extLst>
          </p:cNvPr>
          <p:cNvCxnSpPr>
            <a:cxnSpLocks/>
          </p:cNvCxnSpPr>
          <p:nvPr/>
        </p:nvCxnSpPr>
        <p:spPr>
          <a:xfrm>
            <a:off x="7335286" y="836579"/>
            <a:ext cx="0" cy="5399559"/>
          </a:xfrm>
          <a:prstGeom prst="line">
            <a:avLst/>
          </a:prstGeom>
          <a:noFill/>
          <a:ln w="19050" cap="flat">
            <a:solidFill>
              <a:srgbClr val="00B05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BCD500F-8071-EF37-1BD8-19E242653098}"/>
              </a:ext>
            </a:extLst>
          </p:cNvPr>
          <p:cNvCxnSpPr>
            <a:cxnSpLocks/>
          </p:cNvCxnSpPr>
          <p:nvPr/>
        </p:nvCxnSpPr>
        <p:spPr>
          <a:xfrm>
            <a:off x="6009951" y="988306"/>
            <a:ext cx="0" cy="5247832"/>
          </a:xfrm>
          <a:prstGeom prst="line">
            <a:avLst/>
          </a:prstGeom>
          <a:noFill/>
          <a:ln w="19050" cap="flat">
            <a:solidFill>
              <a:srgbClr val="FFC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A5E9776-F40B-8EFB-6545-E5EA9BFBE58F}"/>
              </a:ext>
            </a:extLst>
          </p:cNvPr>
          <p:cNvCxnSpPr>
            <a:cxnSpLocks/>
          </p:cNvCxnSpPr>
          <p:nvPr/>
        </p:nvCxnSpPr>
        <p:spPr>
          <a:xfrm>
            <a:off x="7669347" y="792970"/>
            <a:ext cx="0" cy="5399559"/>
          </a:xfrm>
          <a:prstGeom prst="line">
            <a:avLst/>
          </a:prstGeom>
          <a:noFill/>
          <a:ln w="19050" cap="flat">
            <a:solidFill>
              <a:srgbClr val="0070C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B8766DA-2CF2-6EC1-BA34-30BE0FCC6343}"/>
              </a:ext>
            </a:extLst>
          </p:cNvPr>
          <p:cNvCxnSpPr>
            <a:cxnSpLocks/>
          </p:cNvCxnSpPr>
          <p:nvPr/>
        </p:nvCxnSpPr>
        <p:spPr>
          <a:xfrm>
            <a:off x="8008796" y="880153"/>
            <a:ext cx="0" cy="5399559"/>
          </a:xfrm>
          <a:prstGeom prst="line">
            <a:avLst/>
          </a:prstGeom>
          <a:noFill/>
          <a:ln w="19050" cap="flat">
            <a:solidFill>
              <a:srgbClr val="00B05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328049087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D915C4-24FF-E02E-9C47-15632A5AC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4" y="2628277"/>
            <a:ext cx="11376026" cy="1065744"/>
          </a:xfrm>
        </p:spPr>
        <p:txBody>
          <a:bodyPr/>
          <a:lstStyle/>
          <a:p>
            <a:r>
              <a:rPr lang="en-CH" dirty="0"/>
              <a:t>Luminosity 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688C80-C711-FA99-9A81-0FD05934FF2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95284651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>
            <a:extLst>
              <a:ext uri="{FF2B5EF4-FFF2-40B4-BE49-F238E27FC236}">
                <a16:creationId xmlns:a16="http://schemas.microsoft.com/office/drawing/2014/main" id="{7E3E4023-4039-7221-DFFA-6BFE6FFE7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06" y="116632"/>
            <a:ext cx="11809942" cy="1152128"/>
          </a:xfrm>
        </p:spPr>
        <p:txBody>
          <a:bodyPr/>
          <a:lstStyle/>
          <a:p>
            <a:r>
              <a:rPr lang="en-CH" dirty="0"/>
              <a:t>Summary of the luminosity model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7FDC8F-5086-4347-E704-409A6F5D10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06" y="764705"/>
            <a:ext cx="11670094" cy="5338383"/>
          </a:xfrm>
        </p:spPr>
        <p:txBody>
          <a:bodyPr/>
          <a:lstStyle/>
          <a:p>
            <a:pPr>
              <a:spcBef>
                <a:spcPts val="400"/>
              </a:spcBef>
              <a:buFont typeface="Wingdings" pitchFamily="2" charset="2"/>
              <a:buChar char="Ø"/>
            </a:pPr>
            <a:r>
              <a:rPr lang="en-CH" sz="2000" b="0" dirty="0"/>
              <a:t>Iterative algorithm that calculates evolution of beam &amp; machine parameters every 5 minutes during collisions </a:t>
            </a:r>
            <a:r>
              <a:rPr lang="en-CH" sz="2000" b="0" dirty="0">
                <a:hlinkClick r:id="rId2"/>
              </a:rPr>
              <a:t>[1]</a:t>
            </a:r>
            <a:r>
              <a:rPr lang="en-CH" sz="2000" b="0" dirty="0"/>
              <a:t>,</a:t>
            </a:r>
            <a:r>
              <a:rPr lang="en-CH" sz="2000" b="0" dirty="0">
                <a:hlinkClick r:id="rId3"/>
              </a:rPr>
              <a:t> [2]</a:t>
            </a:r>
            <a:r>
              <a:rPr lang="en-CH" sz="2000" b="0" dirty="0"/>
              <a:t>: </a:t>
            </a:r>
          </a:p>
          <a:p>
            <a:pPr lvl="1">
              <a:spcBef>
                <a:spcPts val="400"/>
              </a:spcBef>
              <a:buFont typeface="Wingdings" pitchFamily="2" charset="2"/>
              <a:buChar char="§"/>
            </a:pPr>
            <a:r>
              <a:rPr lang="en-CH" dirty="0"/>
              <a:t>Emittance evolution: </a:t>
            </a:r>
          </a:p>
          <a:p>
            <a:pPr marL="914400" lvl="2" indent="-285750">
              <a:spcBef>
                <a:spcPts val="400"/>
              </a:spcBef>
              <a:buFont typeface="+mj-lt"/>
              <a:buAutoNum type="romanUcPeriod"/>
            </a:pPr>
            <a:r>
              <a:rPr lang="en-CH" sz="1500" b="0" dirty="0"/>
              <a:t>IntraBeam scattering</a:t>
            </a:r>
          </a:p>
          <a:p>
            <a:pPr marL="914400" lvl="2" indent="-285750">
              <a:spcBef>
                <a:spcPts val="400"/>
              </a:spcBef>
              <a:buFont typeface="+mj-lt"/>
              <a:buAutoNum type="romanUcPeriod"/>
            </a:pPr>
            <a:r>
              <a:rPr lang="en-CH" sz="1500" b="0" dirty="0"/>
              <a:t>Synchrotron radiation</a:t>
            </a:r>
          </a:p>
          <a:p>
            <a:pPr marL="914400" lvl="2" indent="-285750">
              <a:spcBef>
                <a:spcPts val="400"/>
              </a:spcBef>
              <a:buFont typeface="+mj-lt"/>
              <a:buAutoNum type="romanUcPeriod"/>
            </a:pPr>
            <a:r>
              <a:rPr lang="en-CH" sz="1500" b="0" dirty="0"/>
              <a:t>Crab cavity noise for HL-LHC </a:t>
            </a:r>
          </a:p>
          <a:p>
            <a:pPr lvl="2">
              <a:spcBef>
                <a:spcPts val="400"/>
              </a:spcBef>
              <a:buFont typeface="Wingdings" pitchFamily="2" charset="2"/>
              <a:buChar char="v"/>
            </a:pPr>
            <a:r>
              <a:rPr lang="en-CH" sz="1500" b="0" dirty="0"/>
              <a:t>Possibility to include extra emittance blowup from unknown source observed in LHC</a:t>
            </a:r>
          </a:p>
          <a:p>
            <a:pPr lvl="1">
              <a:spcBef>
                <a:spcPts val="400"/>
              </a:spcBef>
              <a:buFont typeface="Wingdings" pitchFamily="2" charset="2"/>
              <a:buChar char="§"/>
            </a:pPr>
            <a:endParaRPr lang="en-CH" dirty="0"/>
          </a:p>
          <a:p>
            <a:pPr lvl="1">
              <a:spcBef>
                <a:spcPts val="400"/>
              </a:spcBef>
              <a:buFont typeface="Wingdings" pitchFamily="2" charset="2"/>
              <a:buChar char="§"/>
            </a:pPr>
            <a:r>
              <a:rPr lang="en-CH" dirty="0"/>
              <a:t>Intensity evolution: </a:t>
            </a:r>
          </a:p>
          <a:p>
            <a:pPr marL="1028700" lvl="2" indent="-400050">
              <a:spcBef>
                <a:spcPts val="400"/>
              </a:spcBef>
              <a:buFont typeface="+mj-lt"/>
              <a:buAutoNum type="romanUcPeriod"/>
            </a:pPr>
            <a:r>
              <a:rPr lang="en-CH" sz="1500" b="0" dirty="0"/>
              <a:t>Burn-off decay due to collisions in ATLAS, CMS &amp; LHCb depending on the filling scheme</a:t>
            </a:r>
          </a:p>
          <a:p>
            <a:pPr lvl="2">
              <a:spcBef>
                <a:spcPts val="400"/>
              </a:spcBef>
              <a:buFont typeface="Wingdings" pitchFamily="2" charset="2"/>
              <a:buChar char="v"/>
            </a:pPr>
            <a:r>
              <a:rPr lang="en-CH" sz="1500" b="0" dirty="0"/>
              <a:t>Possibility to include additional losses from unknown source based on LHC experience</a:t>
            </a:r>
          </a:p>
          <a:p>
            <a:pPr marL="1028700" lvl="2" indent="-400050">
              <a:spcBef>
                <a:spcPts val="400"/>
              </a:spcBef>
              <a:buFont typeface="+mj-lt"/>
              <a:buAutoNum type="romanUcPeriod"/>
            </a:pPr>
            <a:endParaRPr lang="en-CH" sz="800" dirty="0"/>
          </a:p>
          <a:p>
            <a:pPr lvl="1">
              <a:spcBef>
                <a:spcPts val="400"/>
              </a:spcBef>
              <a:buFont typeface="Wingdings" pitchFamily="2" charset="2"/>
              <a:buChar char="§"/>
            </a:pPr>
            <a:r>
              <a:rPr lang="en-CH" dirty="0"/>
              <a:t>Luminosity: </a:t>
            </a:r>
          </a:p>
          <a:p>
            <a:pPr lvl="2">
              <a:spcBef>
                <a:spcPts val="400"/>
              </a:spcBef>
            </a:pPr>
            <a:r>
              <a:rPr lang="en-CH" sz="1500" b="0" dirty="0"/>
              <a:t>Analytical and numerical integration of 4 integrals </a:t>
            </a:r>
          </a:p>
          <a:p>
            <a:pPr lvl="2">
              <a:spcBef>
                <a:spcPts val="400"/>
              </a:spcBef>
            </a:pPr>
            <a:r>
              <a:rPr lang="en-CH" sz="1500" b="0" dirty="0"/>
              <a:t>q-Gaussian PDF for the longitudinal plane with q=3/5 or Gaussian PDF</a:t>
            </a:r>
          </a:p>
          <a:p>
            <a:pPr marL="628650" lvl="2" indent="0">
              <a:spcBef>
                <a:spcPts val="400"/>
              </a:spcBef>
              <a:buNone/>
            </a:pPr>
            <a:endParaRPr lang="en-CH" sz="1500" b="0" dirty="0"/>
          </a:p>
          <a:p>
            <a:pPr lvl="1">
              <a:spcBef>
                <a:spcPts val="400"/>
              </a:spcBef>
              <a:buFont typeface="Wingdings" pitchFamily="2" charset="2"/>
              <a:buChar char="§"/>
            </a:pPr>
            <a:r>
              <a:rPr lang="en-CH" dirty="0"/>
              <a:t>Leveling to maximum pile-up or peak luminosity target: </a:t>
            </a:r>
          </a:p>
          <a:p>
            <a:pPr marL="1028700" lvl="2" indent="-400050">
              <a:spcBef>
                <a:spcPts val="400"/>
              </a:spcBef>
              <a:buFont typeface="+mj-lt"/>
              <a:buAutoNum type="romanUcPeriod"/>
            </a:pPr>
            <a:r>
              <a:rPr lang="el-GR" sz="1500" b="0" dirty="0"/>
              <a:t>β</a:t>
            </a:r>
            <a:r>
              <a:rPr lang="el-GR" sz="1500" b="0" baseline="30000" dirty="0"/>
              <a:t>*</a:t>
            </a:r>
            <a:r>
              <a:rPr lang="en-US" sz="1500" b="0" baseline="30000" dirty="0"/>
              <a:t>-</a:t>
            </a:r>
            <a:r>
              <a:rPr lang="en-CH" sz="1500" b="0" dirty="0"/>
              <a:t>leveling for CMS &amp; ATLAS combined with separation leveling with a lumi decay tolerance</a:t>
            </a:r>
          </a:p>
          <a:p>
            <a:pPr marL="1028700" lvl="2" indent="-400050">
              <a:spcBef>
                <a:spcPts val="400"/>
              </a:spcBef>
              <a:buFont typeface="+mj-lt"/>
              <a:buAutoNum type="romanUcPeriod"/>
            </a:pPr>
            <a:r>
              <a:rPr lang="en-CH" sz="1500" b="0" dirty="0"/>
              <a:t>Skew separation leveling in LHCb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6AB096-AFED-0960-3034-71A8A02C17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26.03.2024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6D26F1-CE3D-4C80-C3E4-3ADDF20A7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Machine optics and luminosity scenarios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E5EE08-C664-2C5A-8781-1BC356F81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F938EA5-0E32-7A41-FB20-919AF47626CA}"/>
              </a:ext>
            </a:extLst>
          </p:cNvPr>
          <p:cNvSpPr/>
          <p:nvPr/>
        </p:nvSpPr>
        <p:spPr>
          <a:xfrm>
            <a:off x="361097" y="1380353"/>
            <a:ext cx="11053543" cy="1400576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98E4B29-72D1-6802-E3E3-E6A2484F9B2B}"/>
              </a:ext>
            </a:extLst>
          </p:cNvPr>
          <p:cNvSpPr/>
          <p:nvPr/>
        </p:nvSpPr>
        <p:spPr>
          <a:xfrm>
            <a:off x="361097" y="2967671"/>
            <a:ext cx="11040863" cy="973598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E138E28-7FB5-1C46-A111-DED13BBD9BDB}"/>
              </a:ext>
            </a:extLst>
          </p:cNvPr>
          <p:cNvSpPr/>
          <p:nvPr/>
        </p:nvSpPr>
        <p:spPr>
          <a:xfrm>
            <a:off x="361097" y="4034541"/>
            <a:ext cx="11040863" cy="1057213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FC000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FEE1D93-D73D-B3E9-EB2E-E7CC01FF5C37}"/>
              </a:ext>
            </a:extLst>
          </p:cNvPr>
          <p:cNvSpPr/>
          <p:nvPr/>
        </p:nvSpPr>
        <p:spPr>
          <a:xfrm>
            <a:off x="361097" y="5139784"/>
            <a:ext cx="11040863" cy="953511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FC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8A2B8BA-4771-5E47-7A09-D31B07CFC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8989" y="4238196"/>
            <a:ext cx="3283585" cy="39956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2142741-335A-7F9E-B352-C957CF5B7ED3}"/>
              </a:ext>
            </a:extLst>
          </p:cNvPr>
          <p:cNvSpPr txBox="1"/>
          <p:nvPr/>
        </p:nvSpPr>
        <p:spPr>
          <a:xfrm>
            <a:off x="9019545" y="4330256"/>
            <a:ext cx="2333039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500" dirty="0">
                <a:hlinkClick r:id="rId5"/>
              </a:rPr>
              <a:t>G. Sterbini python module</a:t>
            </a:r>
            <a:endParaRPr lang="en-CH" sz="1500" dirty="0"/>
          </a:p>
        </p:txBody>
      </p:sp>
    </p:spTree>
    <p:extLst>
      <p:ext uri="{BB962C8B-B14F-4D97-AF65-F5344CB8AC3E}">
        <p14:creationId xmlns:p14="http://schemas.microsoft.com/office/powerpoint/2010/main" val="30153504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C86AEA-3D8A-3DAB-1F53-A481ADC8D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Luminosity model vs experimental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6835CA-9B1F-D921-8C4B-976AA13AD4C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27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3A3835-132B-488B-06F3-62B0B9764A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21030" y="1221547"/>
            <a:ext cx="7772398" cy="48957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E1B698-126F-6F93-257B-080BB11FCEC1}"/>
              </a:ext>
            </a:extLst>
          </p:cNvPr>
          <p:cNvSpPr txBox="1"/>
          <p:nvPr/>
        </p:nvSpPr>
        <p:spPr>
          <a:xfrm>
            <a:off x="407988" y="3308906"/>
            <a:ext cx="1442078" cy="4308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400" b="1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Including additional loses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D655CF-C4EE-5522-75DA-02C24415C9DA}"/>
              </a:ext>
            </a:extLst>
          </p:cNvPr>
          <p:cNvSpPr txBox="1"/>
          <p:nvPr/>
        </p:nvSpPr>
        <p:spPr>
          <a:xfrm>
            <a:off x="9793428" y="3524349"/>
            <a:ext cx="1442078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400" b="1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Including extra emittance growth</a:t>
            </a:r>
          </a:p>
        </p:txBody>
      </p:sp>
    </p:spTree>
    <p:extLst>
      <p:ext uri="{BB962C8B-B14F-4D97-AF65-F5344CB8AC3E}">
        <p14:creationId xmlns:p14="http://schemas.microsoft.com/office/powerpoint/2010/main" val="788557349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517C33-A440-BCFB-BBAB-40A9A09A4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21192"/>
            <a:ext cx="11376026" cy="1065744"/>
          </a:xfrm>
        </p:spPr>
        <p:txBody>
          <a:bodyPr/>
          <a:lstStyle/>
          <a:p>
            <a:r>
              <a:rPr lang="en-CH" dirty="0"/>
              <a:t>Luminosity model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50FC19B-6803-49E2-5D44-2BFAF5E20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90" y="936370"/>
            <a:ext cx="11376024" cy="5358104"/>
          </a:xfrm>
        </p:spPr>
        <p:txBody>
          <a:bodyPr>
            <a:normAutofit/>
          </a:bodyPr>
          <a:lstStyle/>
          <a:p>
            <a:r>
              <a:rPr lang="en-CH" sz="2700" b="0" dirty="0"/>
              <a:t>Used to make predictions for LHC integrated performance and quantify gain from possible optimizations:</a:t>
            </a:r>
          </a:p>
          <a:p>
            <a:pPr lvl="1"/>
            <a:r>
              <a:rPr lang="en-CH" sz="2200" b="0" dirty="0"/>
              <a:t>10% reduction of emittance between standard and BCMS beams </a:t>
            </a:r>
            <a:r>
              <a:rPr lang="en-CH" sz="2200" b="0" dirty="0">
                <a:sym typeface="Wingdings" pitchFamily="2" charset="2"/>
              </a:rPr>
              <a:t> 5% increase of integrated luminosity</a:t>
            </a:r>
          </a:p>
          <a:p>
            <a:pPr lvl="1"/>
            <a:r>
              <a:rPr lang="en-CH" sz="2200" b="0" dirty="0">
                <a:sym typeface="Wingdings" pitchFamily="2" charset="2"/>
              </a:rPr>
              <a:t>Mitigating extra losses: up to 4% increase of integrated luminosity</a:t>
            </a:r>
          </a:p>
          <a:p>
            <a:pPr lvl="1"/>
            <a:r>
              <a:rPr lang="en-CH" sz="2200" b="0" dirty="0">
                <a:sym typeface="Wingdings" pitchFamily="2" charset="2"/>
              </a:rPr>
              <a:t>Mitigating emittance blowup at collisions: 3% increase of integrated luminosity, strong assymetry between ATLAS &amp; CMS</a:t>
            </a:r>
          </a:p>
          <a:p>
            <a:pPr lvl="1"/>
            <a:r>
              <a:rPr lang="en-CH" sz="2200" b="0" dirty="0">
                <a:sym typeface="Wingdings" pitchFamily="2" charset="2"/>
              </a:rPr>
              <a:t>Impact of turn-around time</a:t>
            </a:r>
            <a:endParaRPr lang="en-CH" sz="22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B5DDED-13C6-2860-3DB2-D76F08B8214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28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0BB903-E0D5-D7DC-E812-F491B56DBC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469" y="4434848"/>
            <a:ext cx="5553062" cy="2295868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2168305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517C33-A440-BCFB-BBAB-40A9A09A4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21192"/>
            <a:ext cx="11376026" cy="1065744"/>
          </a:xfrm>
        </p:spPr>
        <p:txBody>
          <a:bodyPr/>
          <a:lstStyle/>
          <a:p>
            <a:r>
              <a:rPr lang="en-CH" dirty="0"/>
              <a:t>Luminosity model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50FC19B-6803-49E2-5D44-2BFAF5E20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90" y="936370"/>
            <a:ext cx="11376024" cy="5358104"/>
          </a:xfrm>
        </p:spPr>
        <p:txBody>
          <a:bodyPr>
            <a:normAutofit/>
          </a:bodyPr>
          <a:lstStyle/>
          <a:p>
            <a:r>
              <a:rPr lang="en-CH" sz="2700" b="0" dirty="0"/>
              <a:t>Used to make predictions for LHC integrated performance and quantify gain from possible optimizations:</a:t>
            </a:r>
          </a:p>
          <a:p>
            <a:pPr lvl="1"/>
            <a:r>
              <a:rPr lang="en-CH" sz="2200" b="0" dirty="0"/>
              <a:t>10% reduction of emittance between standard and BCMS beams </a:t>
            </a:r>
            <a:r>
              <a:rPr lang="en-CH" sz="2200" b="0" dirty="0">
                <a:sym typeface="Wingdings" pitchFamily="2" charset="2"/>
              </a:rPr>
              <a:t> 5% increase of integrated luminosity</a:t>
            </a:r>
          </a:p>
          <a:p>
            <a:pPr lvl="1"/>
            <a:r>
              <a:rPr lang="en-CH" sz="2200" b="0" dirty="0">
                <a:sym typeface="Wingdings" pitchFamily="2" charset="2"/>
              </a:rPr>
              <a:t>Mitigating extra losses: up to 4% increase of integrated luminosity</a:t>
            </a:r>
          </a:p>
          <a:p>
            <a:pPr lvl="1"/>
            <a:r>
              <a:rPr lang="en-CH" sz="2200" b="0" dirty="0">
                <a:sym typeface="Wingdings" pitchFamily="2" charset="2"/>
              </a:rPr>
              <a:t>Mitigating emittance blowup at collisions: 3% increase of integrated luminosity, strong assymetry between ATLAS &amp; CMS</a:t>
            </a:r>
          </a:p>
          <a:p>
            <a:pPr lvl="1"/>
            <a:r>
              <a:rPr lang="en-CH" sz="2200" b="0" dirty="0">
                <a:sym typeface="Wingdings" pitchFamily="2" charset="2"/>
              </a:rPr>
              <a:t>Impact of turn-around time</a:t>
            </a:r>
            <a:endParaRPr lang="en-CH" sz="2700" b="0" dirty="0"/>
          </a:p>
          <a:p>
            <a:r>
              <a:rPr lang="en-CH" sz="2700" b="0" dirty="0"/>
              <a:t>Projections for HL-LHC and define operational scenario along with DA simulations</a:t>
            </a:r>
            <a:endParaRPr lang="en-CH" sz="2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B5DDED-13C6-2860-3DB2-D76F08B8214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9720522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517C33-A440-BCFB-BBAB-40A9A09A4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21192"/>
            <a:ext cx="11376026" cy="1065744"/>
          </a:xfrm>
        </p:spPr>
        <p:txBody>
          <a:bodyPr/>
          <a:lstStyle/>
          <a:p>
            <a:r>
              <a:rPr lang="en-CH" dirty="0"/>
              <a:t>Introduction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50FC19B-6803-49E2-5D44-2BFAF5E20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936370"/>
            <a:ext cx="11376025" cy="4896022"/>
          </a:xfrm>
        </p:spPr>
        <p:txBody>
          <a:bodyPr>
            <a:normAutofit/>
          </a:bodyPr>
          <a:lstStyle/>
          <a:p>
            <a:r>
              <a:rPr lang="en-CH" sz="2500" b="0" dirty="0"/>
              <a:t>Beam-beam effects are a critical factor affecting the LHC performance:</a:t>
            </a:r>
          </a:p>
          <a:p>
            <a:pPr lvl="1"/>
            <a:r>
              <a:rPr lang="en-CH" sz="2300" b="0" dirty="0"/>
              <a:t>High bunch intensity &amp; small emittance to push performance </a:t>
            </a:r>
            <a:r>
              <a:rPr lang="en-CH" sz="2300" b="0" dirty="0">
                <a:sym typeface="Wingdings" pitchFamily="2" charset="2"/>
              </a:rPr>
              <a:t> </a:t>
            </a:r>
            <a:r>
              <a:rPr lang="en-CH" sz="2300" dirty="0"/>
              <a:t>Large head-on tune spread </a:t>
            </a:r>
            <a:r>
              <a:rPr lang="en-CH" sz="2300" b="0" dirty="0"/>
              <a:t>at the beg</a:t>
            </a:r>
            <a:r>
              <a:rPr lang="en-GB" sz="2300" b="0" dirty="0"/>
              <a:t>in</a:t>
            </a:r>
            <a:r>
              <a:rPr lang="en-CH" sz="2300" b="0" dirty="0"/>
              <a:t>ning of collisions</a:t>
            </a:r>
          </a:p>
          <a:p>
            <a:pPr lvl="1"/>
            <a:r>
              <a:rPr lang="en-CH" sz="2300" dirty="0"/>
              <a:t>Long-range dominated </a:t>
            </a:r>
            <a:r>
              <a:rPr lang="en-CH" sz="2300" b="0" dirty="0"/>
              <a:t>at the end of leveling: orchestration of beta*, crossing angle and bunch intensity to stay above the beam-beam limit and preserve a good beam lifetime.</a:t>
            </a:r>
          </a:p>
          <a:p>
            <a:pPr lvl="1"/>
            <a:r>
              <a:rPr lang="en-CH" sz="2300" b="0" dirty="0"/>
              <a:t>Use </a:t>
            </a:r>
            <a:r>
              <a:rPr lang="en-CH" sz="2300" dirty="0"/>
              <a:t>Dynamic Aperture</a:t>
            </a:r>
            <a:r>
              <a:rPr lang="en-CH" sz="2300" b="0" dirty="0"/>
              <a:t> computed from single particle tracking simulations including beam-beam effects as a guiding tool to define operational scenario for LHC (but also future upgrades such as the HL-LHC).</a:t>
            </a:r>
          </a:p>
          <a:p>
            <a:r>
              <a:rPr lang="en-CH" sz="2500" b="0" dirty="0"/>
              <a:t>Transverse bunch profiles injected in the LHC are</a:t>
            </a:r>
            <a:r>
              <a:rPr lang="en-CH" sz="2500" dirty="0"/>
              <a:t> non-Gaussian</a:t>
            </a:r>
            <a:r>
              <a:rPr lang="en-CH" sz="2500" b="0" dirty="0"/>
              <a:t>: In 2024, systematic studies focused on </a:t>
            </a:r>
            <a:r>
              <a:rPr lang="en-CH" sz="2500" dirty="0"/>
              <a:t>tail evolution during the LHC cycle and its impact on performance</a:t>
            </a:r>
            <a:r>
              <a:rPr lang="en-CH" sz="2500" b="0" dirty="0"/>
              <a:t>. </a:t>
            </a:r>
            <a:endParaRPr lang="en-CH" sz="2500" dirty="0"/>
          </a:p>
          <a:p>
            <a:pPr lvl="1"/>
            <a:endParaRPr lang="en-CH" sz="2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B5DDED-13C6-2860-3DB2-D76F08B8214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46986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517C33-A440-BCFB-BBAB-40A9A09A4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21192"/>
            <a:ext cx="11376026" cy="1065744"/>
          </a:xfrm>
        </p:spPr>
        <p:txBody>
          <a:bodyPr/>
          <a:lstStyle/>
          <a:p>
            <a:r>
              <a:rPr lang="en-CH" dirty="0"/>
              <a:t>Conclusions: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B5DDED-13C6-2860-3DB2-D76F08B8214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30</a:t>
            </a:fld>
            <a:endParaRPr lang="en-CH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69F29B5-22B9-37C9-ACF4-D4A25D554C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936369"/>
            <a:ext cx="11376025" cy="5374279"/>
          </a:xfrm>
        </p:spPr>
        <p:txBody>
          <a:bodyPr>
            <a:normAutofit fontScale="92500"/>
          </a:bodyPr>
          <a:lstStyle/>
          <a:p>
            <a:r>
              <a:rPr lang="en-CH" sz="2500" b="0" dirty="0"/>
              <a:t>Emittance evolution during the LHC cycle:</a:t>
            </a:r>
          </a:p>
          <a:p>
            <a:pPr lvl="1"/>
            <a:r>
              <a:rPr lang="en-CH" sz="2500" b="0" dirty="0"/>
              <a:t>Emittance blowup at injection &amp; collisions not fully understood, currently under investigation. </a:t>
            </a:r>
          </a:p>
          <a:p>
            <a:r>
              <a:rPr lang="en-CH" sz="2500" b="0" dirty="0"/>
              <a:t>Intensity evolution during collisions:</a:t>
            </a:r>
          </a:p>
          <a:p>
            <a:pPr lvl="1"/>
            <a:r>
              <a:rPr lang="en-CH" sz="2500" b="0" dirty="0"/>
              <a:t>Well above the beam-beam limit in 2024 compared to 2023.</a:t>
            </a:r>
          </a:p>
          <a:p>
            <a:pPr lvl="1"/>
            <a:r>
              <a:rPr lang="en-CH" sz="2500" b="0" dirty="0"/>
              <a:t>On top of IP1/5, clear impact from IP8 in 2024.</a:t>
            </a:r>
          </a:p>
          <a:p>
            <a:pPr lvl="1"/>
            <a:r>
              <a:rPr lang="en-CH" sz="2500" b="0" dirty="0"/>
              <a:t>Correlation of extra losses observed at the start of collisions with tail population.</a:t>
            </a:r>
          </a:p>
          <a:p>
            <a:pPr lvl="1"/>
            <a:r>
              <a:rPr lang="en-CH" sz="2500" b="0" dirty="0"/>
              <a:t>Low tail beam types from the injectors not clearly reaching the LHC.</a:t>
            </a:r>
          </a:p>
          <a:p>
            <a:r>
              <a:rPr lang="en-CH" sz="2500" b="0" dirty="0"/>
              <a:t>Luminosity model:</a:t>
            </a:r>
          </a:p>
          <a:p>
            <a:pPr lvl="1"/>
            <a:r>
              <a:rPr lang="en-CH" sz="2200" b="0" dirty="0"/>
              <a:t>Iterative algorithm that can accurately predict the evolution of luminosity in a fill including important effects such as IBS, SR, burn-off, mechanisms of unknown blowup..</a:t>
            </a:r>
            <a:endParaRPr lang="en-CH" sz="2200" dirty="0"/>
          </a:p>
        </p:txBody>
      </p:sp>
    </p:spTree>
    <p:extLst>
      <p:ext uri="{BB962C8B-B14F-4D97-AF65-F5344CB8AC3E}">
        <p14:creationId xmlns:p14="http://schemas.microsoft.com/office/powerpoint/2010/main" val="33497706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270307-3648-99F0-2A10-725588A18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533" y="2563001"/>
            <a:ext cx="11376026" cy="1065744"/>
          </a:xfrm>
        </p:spPr>
        <p:txBody>
          <a:bodyPr/>
          <a:lstStyle/>
          <a:p>
            <a:r>
              <a:rPr lang="en-CH" dirty="0"/>
              <a:t>Backup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3A472F-E6B0-8BBB-67BD-3AF3F604A50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03940628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EBF82A-D081-B6CA-DE56-39305E783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3200" dirty="0"/>
              <a:t>Emittance evolution during extended stay at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3E689A-8AB3-030D-BF3B-4F8416292AF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32</a:t>
            </a:fld>
            <a:endParaRPr lang="en-CH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D0F13F55-0EA7-ABD6-A4DB-FD7875A592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936370"/>
            <a:ext cx="11376025" cy="489602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0" dirty="0"/>
              <a:t>Dedicated experiments to study emittance growth at injection: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0" dirty="0"/>
              <a:t>Extended stay at injection (~3h instead of ~40 minutes)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0" dirty="0"/>
              <a:t>As a last step, scrapping of the beams in the vertical plane with collimators:~30% intensity reduction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0" dirty="0"/>
              <a:t>Two types of bunches tested: injected low-tail (q~1 from </a:t>
            </a:r>
            <a:r>
              <a:rPr lang="en-US" sz="2400" b="0" dirty="0" err="1"/>
              <a:t>qGaussian</a:t>
            </a:r>
            <a:r>
              <a:rPr lang="en-US" sz="2400" b="0" dirty="0"/>
              <a:t> fit achieved with aggressive SPS scraping 15%) and high-tail transverse bunch profiles (q=~1.4 nominal bunch profiles injected in the LHC). </a:t>
            </a:r>
          </a:p>
          <a:p>
            <a:pPr marL="0" indent="0">
              <a:buNone/>
            </a:pPr>
            <a:endParaRPr lang="en-CH" sz="2300" b="0" dirty="0"/>
          </a:p>
          <a:p>
            <a:pPr marL="366712" lvl="1" indent="0">
              <a:buNone/>
            </a:pPr>
            <a:endParaRPr lang="en-CH" sz="2200" dirty="0"/>
          </a:p>
          <a:p>
            <a:pPr lvl="1"/>
            <a:endParaRPr lang="en-CH" sz="2200" dirty="0"/>
          </a:p>
          <a:p>
            <a:pPr lvl="1"/>
            <a:endParaRPr lang="en-CH" sz="2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8F6E58-E3AF-D5E2-2263-BFF9C4B46C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038" y="4116007"/>
            <a:ext cx="2893585" cy="216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E729A6D-BB66-D37D-00A5-21EAB05E1F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578" y="4116007"/>
            <a:ext cx="2893585" cy="216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A125891-5D1D-F23F-2C2B-E90A14FCA1B3}"/>
              </a:ext>
            </a:extLst>
          </p:cNvPr>
          <p:cNvSpPr txBox="1"/>
          <p:nvPr/>
        </p:nvSpPr>
        <p:spPr>
          <a:xfrm>
            <a:off x="9513237" y="4549676"/>
            <a:ext cx="2231711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>
                <a:solidFill>
                  <a:srgbClr val="0432FF"/>
                </a:solidFill>
              </a:rPr>
              <a:t>q</a:t>
            </a:r>
            <a:r>
              <a:rPr kumimoji="0" lang="en-CH" sz="1400" b="1" i="0" u="none" strike="noStrike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-Gaussian fits: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400" b="1" i="0" u="none" strike="noStrike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q=1 Gaussian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400" b="1" i="0" u="none" strike="noStrike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q&gt;1 heavy tails</a:t>
            </a:r>
          </a:p>
        </p:txBody>
      </p:sp>
    </p:spTree>
    <p:extLst>
      <p:ext uri="{BB962C8B-B14F-4D97-AF65-F5344CB8AC3E}">
        <p14:creationId xmlns:p14="http://schemas.microsoft.com/office/powerpoint/2010/main" val="23769455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17B176F-F2BA-55B6-7228-07EDAF55D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3400" dirty="0"/>
              <a:t>Emittance evolution during extended stay at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511568-AA49-42E3-B7A5-10C756C6CC8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33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8B52FE-EC7C-80EF-113C-DD5F8E34BB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742" y="1669169"/>
            <a:ext cx="4913322" cy="216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494C53-9CBE-F70E-2F03-41D7A37DE0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489" y="1669169"/>
            <a:ext cx="4913322" cy="216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219FEF-977E-7E85-8DC5-2A83145F79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767" y="3957419"/>
            <a:ext cx="4913322" cy="216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0AE56B7-249A-6E1C-6285-388AE44916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515" y="3957419"/>
            <a:ext cx="4913321" cy="2160000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A4ADFA8-453C-15A2-996A-5277A03D6617}"/>
              </a:ext>
            </a:extLst>
          </p:cNvPr>
          <p:cNvSpPr/>
          <p:nvPr/>
        </p:nvSpPr>
        <p:spPr>
          <a:xfrm>
            <a:off x="1723742" y="1490869"/>
            <a:ext cx="10322484" cy="2318421"/>
          </a:xfrm>
          <a:prstGeom prst="roundRect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EF6A222-DDB7-B877-2C96-67B32F0666F6}"/>
              </a:ext>
            </a:extLst>
          </p:cNvPr>
          <p:cNvSpPr/>
          <p:nvPr/>
        </p:nvSpPr>
        <p:spPr>
          <a:xfrm>
            <a:off x="1712816" y="3949813"/>
            <a:ext cx="10322484" cy="2318421"/>
          </a:xfrm>
          <a:prstGeom prst="roundRect">
            <a:avLst/>
          </a:prstGeom>
          <a:noFill/>
          <a:ln w="19050" cap="flat">
            <a:solidFill>
              <a:srgbClr val="FFC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AAB364-3A9B-45A8-4D93-1BE8C23C694A}"/>
              </a:ext>
            </a:extLst>
          </p:cNvPr>
          <p:cNvSpPr txBox="1"/>
          <p:nvPr/>
        </p:nvSpPr>
        <p:spPr>
          <a:xfrm>
            <a:off x="109562" y="2587586"/>
            <a:ext cx="1315755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</a:t>
            </a:r>
            <a:r>
              <a:rPr kumimoji="0" lang="en-CH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igh-tail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B06A6D-1CD8-0C6C-46F0-5A90F34729A0}"/>
              </a:ext>
            </a:extLst>
          </p:cNvPr>
          <p:cNvSpPr txBox="1"/>
          <p:nvPr/>
        </p:nvSpPr>
        <p:spPr>
          <a:xfrm>
            <a:off x="156700" y="4875836"/>
            <a:ext cx="1315755" cy="323165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100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Low</a:t>
            </a:r>
            <a:r>
              <a:rPr kumimoji="0" lang="en-CH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-tail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9C1DB2-E4F9-BB3C-CB08-0A1D5BD07A84}"/>
              </a:ext>
            </a:extLst>
          </p:cNvPr>
          <p:cNvSpPr txBox="1"/>
          <p:nvPr/>
        </p:nvSpPr>
        <p:spPr>
          <a:xfrm>
            <a:off x="9684291" y="1048229"/>
            <a:ext cx="214161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Scraping in V plane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B2F9999-AE5B-AA7F-5A24-C7E8D756C50C}"/>
              </a:ext>
            </a:extLst>
          </p:cNvPr>
          <p:cNvCxnSpPr>
            <a:cxnSpLocks/>
          </p:cNvCxnSpPr>
          <p:nvPr/>
        </p:nvCxnSpPr>
        <p:spPr>
          <a:xfrm>
            <a:off x="11052313" y="1412823"/>
            <a:ext cx="0" cy="11432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9DA8FFA-C4F1-2C5B-73DE-283E305C2C5A}"/>
              </a:ext>
            </a:extLst>
          </p:cNvPr>
          <p:cNvSpPr txBox="1"/>
          <p:nvPr/>
        </p:nvSpPr>
        <p:spPr>
          <a:xfrm>
            <a:off x="3388770" y="1089658"/>
            <a:ext cx="1315755" cy="323165"/>
          </a:xfrm>
          <a:prstGeom prst="rect">
            <a:avLst/>
          </a:prstGeom>
          <a:solidFill>
            <a:srgbClr val="00B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H-plane</a:t>
            </a:r>
            <a:endParaRPr kumimoji="0" lang="en-CH" sz="2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30BEF9-D4C8-297B-54A8-317EFE438E19}"/>
              </a:ext>
            </a:extLst>
          </p:cNvPr>
          <p:cNvSpPr txBox="1"/>
          <p:nvPr/>
        </p:nvSpPr>
        <p:spPr>
          <a:xfrm>
            <a:off x="7487477" y="1040096"/>
            <a:ext cx="1315755" cy="3231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100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V</a:t>
            </a:r>
            <a:r>
              <a:rPr kumimoji="0" lang="en-US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-plane</a:t>
            </a:r>
            <a:endParaRPr kumimoji="0" lang="en-CH" sz="2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5EFCB5-B070-D40D-9FD1-29BC08C1BB5D}"/>
              </a:ext>
            </a:extLst>
          </p:cNvPr>
          <p:cNvSpPr/>
          <p:nvPr/>
        </p:nvSpPr>
        <p:spPr>
          <a:xfrm>
            <a:off x="3388770" y="2027583"/>
            <a:ext cx="765787" cy="1401417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207E204-87FB-0C9A-EB3F-AE01577C6ACF}"/>
              </a:ext>
            </a:extLst>
          </p:cNvPr>
          <p:cNvSpPr/>
          <p:nvPr/>
        </p:nvSpPr>
        <p:spPr>
          <a:xfrm>
            <a:off x="3454372" y="4348680"/>
            <a:ext cx="765787" cy="1401417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2EA7E21-4A3E-BB8D-3878-C9683079D851}"/>
              </a:ext>
            </a:extLst>
          </p:cNvPr>
          <p:cNvSpPr/>
          <p:nvPr/>
        </p:nvSpPr>
        <p:spPr>
          <a:xfrm>
            <a:off x="8587409" y="4234070"/>
            <a:ext cx="884254" cy="1655469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DC44657-93C9-6CDC-A4D5-5DD58776F7D1}"/>
              </a:ext>
            </a:extLst>
          </p:cNvPr>
          <p:cNvSpPr/>
          <p:nvPr/>
        </p:nvSpPr>
        <p:spPr>
          <a:xfrm>
            <a:off x="8551774" y="1966694"/>
            <a:ext cx="884254" cy="1655469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FDD0355-0AF6-B813-9F09-9B9FAEA4B7FF}"/>
              </a:ext>
            </a:extLst>
          </p:cNvPr>
          <p:cNvSpPr/>
          <p:nvPr/>
        </p:nvSpPr>
        <p:spPr>
          <a:xfrm>
            <a:off x="11068695" y="1866840"/>
            <a:ext cx="884254" cy="1655469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6F8631E-235E-1AA3-3B95-7237ADDE6D78}"/>
              </a:ext>
            </a:extLst>
          </p:cNvPr>
          <p:cNvSpPr/>
          <p:nvPr/>
        </p:nvSpPr>
        <p:spPr>
          <a:xfrm>
            <a:off x="11123582" y="4185261"/>
            <a:ext cx="884254" cy="1655469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8A877B-A4A4-0581-9AD0-E619ABA6F3AB}"/>
              </a:ext>
            </a:extLst>
          </p:cNvPr>
          <p:cNvSpPr/>
          <p:nvPr/>
        </p:nvSpPr>
        <p:spPr>
          <a:xfrm>
            <a:off x="5940336" y="2048459"/>
            <a:ext cx="566789" cy="1401417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FEC8D14-DE1D-F698-FF72-B07B1CFFDF62}"/>
              </a:ext>
            </a:extLst>
          </p:cNvPr>
          <p:cNvSpPr/>
          <p:nvPr/>
        </p:nvSpPr>
        <p:spPr>
          <a:xfrm>
            <a:off x="5968375" y="4185261"/>
            <a:ext cx="765787" cy="1401417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88FF3D-A6FE-44C4-0304-E54765D4E4DA}"/>
              </a:ext>
            </a:extLst>
          </p:cNvPr>
          <p:cNvSpPr txBox="1"/>
          <p:nvPr/>
        </p:nvSpPr>
        <p:spPr>
          <a:xfrm>
            <a:off x="5872078" y="4348680"/>
            <a:ext cx="2231711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400" b="1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Low tails can be injected and maintained at the LHC injection</a:t>
            </a:r>
          </a:p>
        </p:txBody>
      </p:sp>
    </p:spTree>
    <p:extLst>
      <p:ext uri="{BB962C8B-B14F-4D97-AF65-F5344CB8AC3E}">
        <p14:creationId xmlns:p14="http://schemas.microsoft.com/office/powerpoint/2010/main" val="333722028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17B176F-F2BA-55B6-7228-07EDAF55D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3400" dirty="0"/>
              <a:t>Emittance evolution during extended stay at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511568-AA49-42E3-B7A5-10C756C6CC8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34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8B52FE-EC7C-80EF-113C-DD5F8E34BB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742" y="1669169"/>
            <a:ext cx="4913322" cy="216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494C53-9CBE-F70E-2F03-41D7A37DE0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489" y="1669169"/>
            <a:ext cx="4913322" cy="216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219FEF-977E-7E85-8DC5-2A83145F79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767" y="3957419"/>
            <a:ext cx="4913322" cy="216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0AE56B7-249A-6E1C-6285-388AE44916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515" y="3957419"/>
            <a:ext cx="4913321" cy="2160000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A4ADFA8-453C-15A2-996A-5277A03D6617}"/>
              </a:ext>
            </a:extLst>
          </p:cNvPr>
          <p:cNvSpPr/>
          <p:nvPr/>
        </p:nvSpPr>
        <p:spPr>
          <a:xfrm>
            <a:off x="1723742" y="1490869"/>
            <a:ext cx="10322484" cy="2318421"/>
          </a:xfrm>
          <a:prstGeom prst="roundRect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EF6A222-DDB7-B877-2C96-67B32F0666F6}"/>
              </a:ext>
            </a:extLst>
          </p:cNvPr>
          <p:cNvSpPr/>
          <p:nvPr/>
        </p:nvSpPr>
        <p:spPr>
          <a:xfrm>
            <a:off x="1712816" y="3949813"/>
            <a:ext cx="10322484" cy="2318421"/>
          </a:xfrm>
          <a:prstGeom prst="roundRect">
            <a:avLst/>
          </a:prstGeom>
          <a:noFill/>
          <a:ln w="19050" cap="flat">
            <a:solidFill>
              <a:srgbClr val="FFC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AAB364-3A9B-45A8-4D93-1BE8C23C694A}"/>
              </a:ext>
            </a:extLst>
          </p:cNvPr>
          <p:cNvSpPr txBox="1"/>
          <p:nvPr/>
        </p:nvSpPr>
        <p:spPr>
          <a:xfrm>
            <a:off x="109562" y="2587586"/>
            <a:ext cx="1315755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</a:t>
            </a:r>
            <a:r>
              <a:rPr kumimoji="0" lang="en-CH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igh-tail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B06A6D-1CD8-0C6C-46F0-5A90F34729A0}"/>
              </a:ext>
            </a:extLst>
          </p:cNvPr>
          <p:cNvSpPr txBox="1"/>
          <p:nvPr/>
        </p:nvSpPr>
        <p:spPr>
          <a:xfrm>
            <a:off x="156700" y="4875836"/>
            <a:ext cx="1315755" cy="323165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100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Low</a:t>
            </a:r>
            <a:r>
              <a:rPr kumimoji="0" lang="en-CH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-tail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9C1DB2-E4F9-BB3C-CB08-0A1D5BD07A84}"/>
              </a:ext>
            </a:extLst>
          </p:cNvPr>
          <p:cNvSpPr txBox="1"/>
          <p:nvPr/>
        </p:nvSpPr>
        <p:spPr>
          <a:xfrm>
            <a:off x="9684291" y="1048229"/>
            <a:ext cx="214161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Scraping in V plane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B2F9999-AE5B-AA7F-5A24-C7E8D756C50C}"/>
              </a:ext>
            </a:extLst>
          </p:cNvPr>
          <p:cNvCxnSpPr>
            <a:cxnSpLocks/>
          </p:cNvCxnSpPr>
          <p:nvPr/>
        </p:nvCxnSpPr>
        <p:spPr>
          <a:xfrm>
            <a:off x="11052313" y="1412823"/>
            <a:ext cx="0" cy="11432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9DA8FFA-C4F1-2C5B-73DE-283E305C2C5A}"/>
              </a:ext>
            </a:extLst>
          </p:cNvPr>
          <p:cNvSpPr txBox="1"/>
          <p:nvPr/>
        </p:nvSpPr>
        <p:spPr>
          <a:xfrm>
            <a:off x="3388770" y="1089658"/>
            <a:ext cx="1315755" cy="323165"/>
          </a:xfrm>
          <a:prstGeom prst="rect">
            <a:avLst/>
          </a:prstGeom>
          <a:solidFill>
            <a:srgbClr val="00B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H-plane</a:t>
            </a:r>
            <a:endParaRPr kumimoji="0" lang="en-CH" sz="2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30BEF9-D4C8-297B-54A8-317EFE438E19}"/>
              </a:ext>
            </a:extLst>
          </p:cNvPr>
          <p:cNvSpPr txBox="1"/>
          <p:nvPr/>
        </p:nvSpPr>
        <p:spPr>
          <a:xfrm>
            <a:off x="7487477" y="1040096"/>
            <a:ext cx="1315755" cy="3231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100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V</a:t>
            </a:r>
            <a:r>
              <a:rPr kumimoji="0" lang="en-US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-plane</a:t>
            </a:r>
            <a:endParaRPr kumimoji="0" lang="en-CH" sz="2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3988808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17B176F-F2BA-55B6-7228-07EDAF55D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3400" dirty="0"/>
              <a:t>Emittance evolution during extended stay at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511568-AA49-42E3-B7A5-10C756C6CC8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35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8B52FE-EC7C-80EF-113C-DD5F8E34BB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92994" y="1549900"/>
            <a:ext cx="4604922" cy="23150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494C53-9CBE-F70E-2F03-41D7A37DE0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489" y="1669169"/>
            <a:ext cx="4913322" cy="216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219FEF-977E-7E85-8DC5-2A83145F79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767" y="3957419"/>
            <a:ext cx="4913322" cy="216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0AE56B7-249A-6E1C-6285-388AE44916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515" y="3957419"/>
            <a:ext cx="4913321" cy="2160000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A4ADFA8-453C-15A2-996A-5277A03D6617}"/>
              </a:ext>
            </a:extLst>
          </p:cNvPr>
          <p:cNvSpPr/>
          <p:nvPr/>
        </p:nvSpPr>
        <p:spPr>
          <a:xfrm>
            <a:off x="1723742" y="1490869"/>
            <a:ext cx="10322484" cy="2318421"/>
          </a:xfrm>
          <a:prstGeom prst="roundRect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EF6A222-DDB7-B877-2C96-67B32F0666F6}"/>
              </a:ext>
            </a:extLst>
          </p:cNvPr>
          <p:cNvSpPr/>
          <p:nvPr/>
        </p:nvSpPr>
        <p:spPr>
          <a:xfrm>
            <a:off x="1712816" y="3949813"/>
            <a:ext cx="10322484" cy="2318421"/>
          </a:xfrm>
          <a:prstGeom prst="roundRect">
            <a:avLst/>
          </a:prstGeom>
          <a:noFill/>
          <a:ln w="19050" cap="flat">
            <a:solidFill>
              <a:srgbClr val="FFC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AAB364-3A9B-45A8-4D93-1BE8C23C694A}"/>
              </a:ext>
            </a:extLst>
          </p:cNvPr>
          <p:cNvSpPr txBox="1"/>
          <p:nvPr/>
        </p:nvSpPr>
        <p:spPr>
          <a:xfrm>
            <a:off x="109562" y="2587586"/>
            <a:ext cx="1315755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</a:t>
            </a:r>
            <a:r>
              <a:rPr kumimoji="0" lang="en-CH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igh-tail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B06A6D-1CD8-0C6C-46F0-5A90F34729A0}"/>
              </a:ext>
            </a:extLst>
          </p:cNvPr>
          <p:cNvSpPr txBox="1"/>
          <p:nvPr/>
        </p:nvSpPr>
        <p:spPr>
          <a:xfrm>
            <a:off x="156700" y="4875836"/>
            <a:ext cx="1315755" cy="323165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100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Low</a:t>
            </a:r>
            <a:r>
              <a:rPr kumimoji="0" lang="en-CH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-tail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9C1DB2-E4F9-BB3C-CB08-0A1D5BD07A84}"/>
              </a:ext>
            </a:extLst>
          </p:cNvPr>
          <p:cNvSpPr txBox="1"/>
          <p:nvPr/>
        </p:nvSpPr>
        <p:spPr>
          <a:xfrm>
            <a:off x="9684291" y="1048229"/>
            <a:ext cx="214161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Scraping in V plane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B2F9999-AE5B-AA7F-5A24-C7E8D756C50C}"/>
              </a:ext>
            </a:extLst>
          </p:cNvPr>
          <p:cNvCxnSpPr>
            <a:cxnSpLocks/>
          </p:cNvCxnSpPr>
          <p:nvPr/>
        </p:nvCxnSpPr>
        <p:spPr>
          <a:xfrm>
            <a:off x="11052313" y="1412823"/>
            <a:ext cx="0" cy="11432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9DA8FFA-C4F1-2C5B-73DE-283E305C2C5A}"/>
              </a:ext>
            </a:extLst>
          </p:cNvPr>
          <p:cNvSpPr txBox="1"/>
          <p:nvPr/>
        </p:nvSpPr>
        <p:spPr>
          <a:xfrm>
            <a:off x="3388770" y="1089658"/>
            <a:ext cx="1315755" cy="323165"/>
          </a:xfrm>
          <a:prstGeom prst="rect">
            <a:avLst/>
          </a:prstGeom>
          <a:solidFill>
            <a:srgbClr val="00B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H-plane</a:t>
            </a:r>
            <a:endParaRPr kumimoji="0" lang="en-CH" sz="2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30BEF9-D4C8-297B-54A8-317EFE438E19}"/>
              </a:ext>
            </a:extLst>
          </p:cNvPr>
          <p:cNvSpPr txBox="1"/>
          <p:nvPr/>
        </p:nvSpPr>
        <p:spPr>
          <a:xfrm>
            <a:off x="7487477" y="1040096"/>
            <a:ext cx="1315755" cy="3231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100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V</a:t>
            </a:r>
            <a:r>
              <a:rPr kumimoji="0" lang="en-US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-plane</a:t>
            </a:r>
            <a:endParaRPr kumimoji="0" lang="en-CH" sz="2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46B080-0741-2F59-9A57-77B9D60836A8}"/>
              </a:ext>
            </a:extLst>
          </p:cNvPr>
          <p:cNvSpPr txBox="1"/>
          <p:nvPr/>
        </p:nvSpPr>
        <p:spPr>
          <a:xfrm>
            <a:off x="4704525" y="1628140"/>
            <a:ext cx="2350666" cy="8617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400" b="1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IBS model taking into account intensity, emittance &amp; bunch length changes after scraping</a:t>
            </a:r>
          </a:p>
        </p:txBody>
      </p:sp>
    </p:spTree>
    <p:extLst>
      <p:ext uri="{BB962C8B-B14F-4D97-AF65-F5344CB8AC3E}">
        <p14:creationId xmlns:p14="http://schemas.microsoft.com/office/powerpoint/2010/main" val="248923108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04BF9CA-FB15-9A09-CDD9-092337341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Leveling time &amp; integrated luminosity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9D7FBF-F09A-204F-E9E0-81F28419485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36</a:t>
            </a:fld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4F9C0F-BFE9-BE64-89C2-445D9092D7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7" y="1990196"/>
            <a:ext cx="6227885" cy="30921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D54FA16-DB8D-4736-8826-A9ACEDF94D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204" y="2213618"/>
            <a:ext cx="6201491" cy="2499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34115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D915C4-24FF-E02E-9C47-15632A5AC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4" y="2628277"/>
            <a:ext cx="11376026" cy="1065744"/>
          </a:xfrm>
        </p:spPr>
        <p:txBody>
          <a:bodyPr/>
          <a:lstStyle/>
          <a:p>
            <a:r>
              <a:rPr lang="en-CH" dirty="0"/>
              <a:t>Emittance evolution during the LHC cycle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688C80-C711-FA99-9A81-0FD05934FF2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8112261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6FAD8DE-CF18-7F31-BE11-0C5D37FD4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14568"/>
            <a:ext cx="11376026" cy="1065744"/>
          </a:xfrm>
        </p:spPr>
        <p:txBody>
          <a:bodyPr/>
          <a:lstStyle/>
          <a:p>
            <a:r>
              <a:rPr lang="en-CH" dirty="0"/>
              <a:t>Emittance at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8A09E3-4BFF-ECB5-BD30-C3D164CDA33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19443A-D75D-1ED4-F105-3C65039EE4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5439" y="1723890"/>
            <a:ext cx="5800561" cy="2558011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BF21B7A-E270-6369-2FAB-B4298A644898}"/>
              </a:ext>
            </a:extLst>
          </p:cNvPr>
          <p:cNvCxnSpPr>
            <a:cxnSpLocks/>
          </p:cNvCxnSpPr>
          <p:nvPr/>
        </p:nvCxnSpPr>
        <p:spPr>
          <a:xfrm>
            <a:off x="1759432" y="1633913"/>
            <a:ext cx="0" cy="3102015"/>
          </a:xfrm>
          <a:prstGeom prst="line">
            <a:avLst/>
          </a:prstGeom>
          <a:noFill/>
          <a:ln w="19050" cap="flat">
            <a:solidFill>
              <a:srgbClr val="0070C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700D343-F30A-AF68-C6DA-110C266E9D43}"/>
              </a:ext>
            </a:extLst>
          </p:cNvPr>
          <p:cNvCxnSpPr>
            <a:cxnSpLocks/>
          </p:cNvCxnSpPr>
          <p:nvPr/>
        </p:nvCxnSpPr>
        <p:spPr>
          <a:xfrm>
            <a:off x="3436067" y="1633913"/>
            <a:ext cx="0" cy="3102015"/>
          </a:xfrm>
          <a:prstGeom prst="line">
            <a:avLst/>
          </a:prstGeom>
          <a:noFill/>
          <a:ln w="19050" cap="flat">
            <a:solidFill>
              <a:srgbClr val="00B05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7CE822F-6DC6-5ECD-0632-7E064291BE26}"/>
              </a:ext>
            </a:extLst>
          </p:cNvPr>
          <p:cNvCxnSpPr>
            <a:cxnSpLocks/>
          </p:cNvCxnSpPr>
          <p:nvPr/>
        </p:nvCxnSpPr>
        <p:spPr>
          <a:xfrm>
            <a:off x="3835161" y="1633913"/>
            <a:ext cx="0" cy="3102015"/>
          </a:xfrm>
          <a:prstGeom prst="line">
            <a:avLst/>
          </a:prstGeom>
          <a:noFill/>
          <a:ln w="19050" cap="flat">
            <a:solidFill>
              <a:srgbClr val="0070C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AF4E3A3-B55A-80FF-E6BC-3E71C106C658}"/>
              </a:ext>
            </a:extLst>
          </p:cNvPr>
          <p:cNvCxnSpPr>
            <a:cxnSpLocks/>
          </p:cNvCxnSpPr>
          <p:nvPr/>
        </p:nvCxnSpPr>
        <p:spPr>
          <a:xfrm>
            <a:off x="4264650" y="1633913"/>
            <a:ext cx="0" cy="3102015"/>
          </a:xfrm>
          <a:prstGeom prst="line">
            <a:avLst/>
          </a:prstGeom>
          <a:noFill/>
          <a:ln w="19050" cap="flat">
            <a:solidFill>
              <a:srgbClr val="00B05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96D0838-6CD6-D794-1AD1-2B11CFD1842F}"/>
              </a:ext>
            </a:extLst>
          </p:cNvPr>
          <p:cNvSpPr txBox="1"/>
          <p:nvPr/>
        </p:nvSpPr>
        <p:spPr>
          <a:xfrm>
            <a:off x="344604" y="4752946"/>
            <a:ext cx="721089" cy="184666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200" b="1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S</a:t>
            </a:r>
            <a:r>
              <a:rPr kumimoji="0" lang="en-CH" sz="12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tandard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401B09-78DF-1F47-D117-73A7F5235354}"/>
              </a:ext>
            </a:extLst>
          </p:cNvPr>
          <p:cNvSpPr txBox="1"/>
          <p:nvPr/>
        </p:nvSpPr>
        <p:spPr>
          <a:xfrm>
            <a:off x="1438646" y="4752946"/>
            <a:ext cx="721089" cy="184666"/>
          </a:xfrm>
          <a:prstGeom prst="rect">
            <a:avLst/>
          </a:prstGeom>
          <a:solidFill>
            <a:srgbClr val="0070C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2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BCMS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1C32B0-4E2E-86F9-19A9-4B72EA3258D0}"/>
              </a:ext>
            </a:extLst>
          </p:cNvPr>
          <p:cNvSpPr txBox="1"/>
          <p:nvPr/>
        </p:nvSpPr>
        <p:spPr>
          <a:xfrm>
            <a:off x="3105548" y="4697915"/>
            <a:ext cx="721089" cy="307777"/>
          </a:xfrm>
          <a:prstGeom prst="rect">
            <a:avLst/>
          </a:prstGeom>
          <a:solidFill>
            <a:srgbClr val="00B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</a:t>
            </a:r>
            <a:r>
              <a:rPr kumimoji="0" lang="en-CH" sz="1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ow-tail BCMS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C9DFF7-DEE2-5012-3468-6235FCFBEDD3}"/>
              </a:ext>
            </a:extLst>
          </p:cNvPr>
          <p:cNvSpPr txBox="1"/>
          <p:nvPr/>
        </p:nvSpPr>
        <p:spPr>
          <a:xfrm>
            <a:off x="4210398" y="4713399"/>
            <a:ext cx="721089" cy="307777"/>
          </a:xfrm>
          <a:prstGeom prst="rect">
            <a:avLst/>
          </a:prstGeom>
          <a:solidFill>
            <a:srgbClr val="00B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</a:t>
            </a:r>
            <a:r>
              <a:rPr kumimoji="0" lang="en-CH" sz="1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ow-tail BCMS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D86D3C-B3BC-2C09-C7BA-413621EC7DCA}"/>
              </a:ext>
            </a:extLst>
          </p:cNvPr>
          <p:cNvSpPr txBox="1"/>
          <p:nvPr/>
        </p:nvSpPr>
        <p:spPr>
          <a:xfrm>
            <a:off x="3541183" y="4411665"/>
            <a:ext cx="721089" cy="184666"/>
          </a:xfrm>
          <a:prstGeom prst="rect">
            <a:avLst/>
          </a:prstGeom>
          <a:solidFill>
            <a:srgbClr val="0070C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2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BCMS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047ABB5-0F06-AB21-8930-6A6B7528214F}"/>
              </a:ext>
            </a:extLst>
          </p:cNvPr>
          <p:cNvCxnSpPr>
            <a:cxnSpLocks/>
          </p:cNvCxnSpPr>
          <p:nvPr/>
        </p:nvCxnSpPr>
        <p:spPr>
          <a:xfrm>
            <a:off x="764740" y="4582229"/>
            <a:ext cx="944421" cy="0"/>
          </a:xfrm>
          <a:prstGeom prst="straightConnector1">
            <a:avLst/>
          </a:prstGeom>
          <a:noFill/>
          <a:ln w="12700" cap="flat">
            <a:solidFill>
              <a:srgbClr val="FFC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9521411-88AD-A4D0-3BC6-7ECF252F9491}"/>
              </a:ext>
            </a:extLst>
          </p:cNvPr>
          <p:cNvCxnSpPr>
            <a:cxnSpLocks/>
          </p:cNvCxnSpPr>
          <p:nvPr/>
        </p:nvCxnSpPr>
        <p:spPr>
          <a:xfrm>
            <a:off x="1944552" y="4553977"/>
            <a:ext cx="13900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5CD6BEB-3F61-EDC8-C965-E7A4A44C427A}"/>
              </a:ext>
            </a:extLst>
          </p:cNvPr>
          <p:cNvCxnSpPr>
            <a:cxnSpLocks/>
          </p:cNvCxnSpPr>
          <p:nvPr/>
        </p:nvCxnSpPr>
        <p:spPr>
          <a:xfrm>
            <a:off x="4298360" y="4479736"/>
            <a:ext cx="1441920" cy="1410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AC9F217C-CAF2-5641-C96D-C9F1D91780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94125" y="1723890"/>
            <a:ext cx="5783877" cy="2558011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88EC16C-7127-2F41-9425-A7A3453E04C4}"/>
              </a:ext>
            </a:extLst>
          </p:cNvPr>
          <p:cNvCxnSpPr>
            <a:cxnSpLocks/>
          </p:cNvCxnSpPr>
          <p:nvPr/>
        </p:nvCxnSpPr>
        <p:spPr>
          <a:xfrm>
            <a:off x="7749776" y="1650131"/>
            <a:ext cx="0" cy="3102015"/>
          </a:xfrm>
          <a:prstGeom prst="line">
            <a:avLst/>
          </a:prstGeom>
          <a:noFill/>
          <a:ln w="19050" cap="flat">
            <a:solidFill>
              <a:srgbClr val="0070C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02A2273-0CE0-64C9-0038-09DFF4E8BB85}"/>
              </a:ext>
            </a:extLst>
          </p:cNvPr>
          <p:cNvCxnSpPr>
            <a:cxnSpLocks/>
          </p:cNvCxnSpPr>
          <p:nvPr/>
        </p:nvCxnSpPr>
        <p:spPr>
          <a:xfrm>
            <a:off x="9825505" y="1650131"/>
            <a:ext cx="0" cy="3102015"/>
          </a:xfrm>
          <a:prstGeom prst="line">
            <a:avLst/>
          </a:prstGeom>
          <a:noFill/>
          <a:ln w="19050" cap="flat">
            <a:solidFill>
              <a:srgbClr val="0070C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89A0690-AD23-137D-F7D0-A29912241443}"/>
              </a:ext>
            </a:extLst>
          </p:cNvPr>
          <p:cNvCxnSpPr>
            <a:cxnSpLocks/>
          </p:cNvCxnSpPr>
          <p:nvPr/>
        </p:nvCxnSpPr>
        <p:spPr>
          <a:xfrm>
            <a:off x="6655734" y="1650131"/>
            <a:ext cx="0" cy="3102015"/>
          </a:xfrm>
          <a:prstGeom prst="line">
            <a:avLst/>
          </a:prstGeom>
          <a:noFill/>
          <a:ln w="19050" cap="flat">
            <a:solidFill>
              <a:srgbClr val="FFC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1E26567-DB2F-AB27-5B0B-6C92A2405E95}"/>
              </a:ext>
            </a:extLst>
          </p:cNvPr>
          <p:cNvCxnSpPr>
            <a:cxnSpLocks/>
          </p:cNvCxnSpPr>
          <p:nvPr/>
        </p:nvCxnSpPr>
        <p:spPr>
          <a:xfrm>
            <a:off x="10254994" y="1650131"/>
            <a:ext cx="0" cy="3102015"/>
          </a:xfrm>
          <a:prstGeom prst="line">
            <a:avLst/>
          </a:prstGeom>
          <a:noFill/>
          <a:ln w="19050" cap="flat">
            <a:solidFill>
              <a:srgbClr val="00B05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901A357-6AC6-662A-2451-821B4EF393C7}"/>
              </a:ext>
            </a:extLst>
          </p:cNvPr>
          <p:cNvSpPr txBox="1"/>
          <p:nvPr/>
        </p:nvSpPr>
        <p:spPr>
          <a:xfrm>
            <a:off x="6334948" y="4769164"/>
            <a:ext cx="721089" cy="184666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200" b="1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S</a:t>
            </a:r>
            <a:r>
              <a:rPr kumimoji="0" lang="en-CH" sz="12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tandard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D353A7-182C-1E1F-6507-7F2C209112F7}"/>
              </a:ext>
            </a:extLst>
          </p:cNvPr>
          <p:cNvSpPr txBox="1"/>
          <p:nvPr/>
        </p:nvSpPr>
        <p:spPr>
          <a:xfrm>
            <a:off x="7428990" y="4769164"/>
            <a:ext cx="721089" cy="184666"/>
          </a:xfrm>
          <a:prstGeom prst="rect">
            <a:avLst/>
          </a:prstGeom>
          <a:solidFill>
            <a:srgbClr val="0070C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2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BCMS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11B555E-E79C-DBFD-6B7F-A6230A93854F}"/>
              </a:ext>
            </a:extLst>
          </p:cNvPr>
          <p:cNvSpPr txBox="1"/>
          <p:nvPr/>
        </p:nvSpPr>
        <p:spPr>
          <a:xfrm>
            <a:off x="9095892" y="4714133"/>
            <a:ext cx="721089" cy="307777"/>
          </a:xfrm>
          <a:prstGeom prst="rect">
            <a:avLst/>
          </a:prstGeom>
          <a:solidFill>
            <a:srgbClr val="00B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</a:t>
            </a:r>
            <a:r>
              <a:rPr kumimoji="0" lang="en-CH" sz="1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ow-tail BCMS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2251FCD-32B0-1C82-A65E-1FC338C4A086}"/>
              </a:ext>
            </a:extLst>
          </p:cNvPr>
          <p:cNvSpPr txBox="1"/>
          <p:nvPr/>
        </p:nvSpPr>
        <p:spPr>
          <a:xfrm>
            <a:off x="10200742" y="4729617"/>
            <a:ext cx="721089" cy="307777"/>
          </a:xfrm>
          <a:prstGeom prst="rect">
            <a:avLst/>
          </a:prstGeom>
          <a:solidFill>
            <a:srgbClr val="00B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</a:t>
            </a:r>
            <a:r>
              <a:rPr kumimoji="0" lang="en-CH" sz="1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ow-tail BCMS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AAC3ED-EFC7-C54C-E833-9F8B39ACEF5F}"/>
              </a:ext>
            </a:extLst>
          </p:cNvPr>
          <p:cNvSpPr txBox="1"/>
          <p:nvPr/>
        </p:nvSpPr>
        <p:spPr>
          <a:xfrm>
            <a:off x="9531527" y="4427883"/>
            <a:ext cx="721089" cy="184666"/>
          </a:xfrm>
          <a:prstGeom prst="rect">
            <a:avLst/>
          </a:prstGeom>
          <a:solidFill>
            <a:srgbClr val="0070C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2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BCMS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37B18C0-7EBB-4DCE-5710-F963945FCBFD}"/>
              </a:ext>
            </a:extLst>
          </p:cNvPr>
          <p:cNvCxnSpPr>
            <a:cxnSpLocks/>
          </p:cNvCxnSpPr>
          <p:nvPr/>
        </p:nvCxnSpPr>
        <p:spPr>
          <a:xfrm>
            <a:off x="6755084" y="4598447"/>
            <a:ext cx="944421" cy="0"/>
          </a:xfrm>
          <a:prstGeom prst="straightConnector1">
            <a:avLst/>
          </a:prstGeom>
          <a:noFill/>
          <a:ln w="12700" cap="flat">
            <a:solidFill>
              <a:srgbClr val="FFC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FF63D96-693C-9FEC-087E-93CB9633F940}"/>
              </a:ext>
            </a:extLst>
          </p:cNvPr>
          <p:cNvCxnSpPr>
            <a:cxnSpLocks/>
          </p:cNvCxnSpPr>
          <p:nvPr/>
        </p:nvCxnSpPr>
        <p:spPr>
          <a:xfrm>
            <a:off x="7934896" y="4570195"/>
            <a:ext cx="13900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F73B2D8-52D2-FECD-E664-6B978C476AB0}"/>
              </a:ext>
            </a:extLst>
          </p:cNvPr>
          <p:cNvCxnSpPr>
            <a:cxnSpLocks/>
          </p:cNvCxnSpPr>
          <p:nvPr/>
        </p:nvCxnSpPr>
        <p:spPr>
          <a:xfrm>
            <a:off x="10288704" y="4495954"/>
            <a:ext cx="1441920" cy="1410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46E1B36E-DB4B-8998-E1F7-0BFF47222F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095085"/>
              </p:ext>
            </p:extLst>
          </p:nvPr>
        </p:nvGraphicFramePr>
        <p:xfrm>
          <a:off x="344604" y="5118970"/>
          <a:ext cx="5314111" cy="109728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338273">
                  <a:extLst>
                    <a:ext uri="{9D8B030D-6E8A-4147-A177-3AD203B41FA5}">
                      <a16:colId xmlns:a16="http://schemas.microsoft.com/office/drawing/2014/main" val="1934157626"/>
                    </a:ext>
                  </a:extLst>
                </a:gridCol>
                <a:gridCol w="787372">
                  <a:extLst>
                    <a:ext uri="{9D8B030D-6E8A-4147-A177-3AD203B41FA5}">
                      <a16:colId xmlns:a16="http://schemas.microsoft.com/office/drawing/2014/main" val="3732669985"/>
                    </a:ext>
                  </a:extLst>
                </a:gridCol>
                <a:gridCol w="1062822">
                  <a:extLst>
                    <a:ext uri="{9D8B030D-6E8A-4147-A177-3AD203B41FA5}">
                      <a16:colId xmlns:a16="http://schemas.microsoft.com/office/drawing/2014/main" val="251940054"/>
                    </a:ext>
                  </a:extLst>
                </a:gridCol>
                <a:gridCol w="1062822">
                  <a:extLst>
                    <a:ext uri="{9D8B030D-6E8A-4147-A177-3AD203B41FA5}">
                      <a16:colId xmlns:a16="http://schemas.microsoft.com/office/drawing/2014/main" val="1697041364"/>
                    </a:ext>
                  </a:extLst>
                </a:gridCol>
                <a:gridCol w="1062822">
                  <a:extLst>
                    <a:ext uri="{9D8B030D-6E8A-4147-A177-3AD203B41FA5}">
                      <a16:colId xmlns:a16="http://schemas.microsoft.com/office/drawing/2014/main" val="2675834439"/>
                    </a:ext>
                  </a:extLst>
                </a:gridCol>
              </a:tblGrid>
              <a:tr h="235150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Emittance (</a:t>
                      </a:r>
                      <a:r>
                        <a:rPr lang="el-GR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μ</a:t>
                      </a:r>
                      <a:r>
                        <a:rPr lang="en-US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</a:t>
                      </a:r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432FF"/>
                          </a:solidFill>
                        </a:rPr>
                        <a:t>B1H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432FF"/>
                          </a:solidFill>
                        </a:rPr>
                        <a:t>B1V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B2H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B2V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1620992"/>
                  </a:ext>
                </a:extLst>
              </a:tr>
              <a:tr h="232150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Standard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587079"/>
                  </a:ext>
                </a:extLst>
              </a:tr>
              <a:tr h="232150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BCMS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8074235"/>
                  </a:ext>
                </a:extLst>
              </a:tr>
              <a:tr h="232150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-23.8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-19.84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-24.96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-22.33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604411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3F41427F-6342-3C8F-76F8-EFD7D5B623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436589"/>
              </p:ext>
            </p:extLst>
          </p:nvPr>
        </p:nvGraphicFramePr>
        <p:xfrm>
          <a:off x="6467061" y="5118970"/>
          <a:ext cx="5314111" cy="109728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338273">
                  <a:extLst>
                    <a:ext uri="{9D8B030D-6E8A-4147-A177-3AD203B41FA5}">
                      <a16:colId xmlns:a16="http://schemas.microsoft.com/office/drawing/2014/main" val="1934157626"/>
                    </a:ext>
                  </a:extLst>
                </a:gridCol>
                <a:gridCol w="787372">
                  <a:extLst>
                    <a:ext uri="{9D8B030D-6E8A-4147-A177-3AD203B41FA5}">
                      <a16:colId xmlns:a16="http://schemas.microsoft.com/office/drawing/2014/main" val="3732669985"/>
                    </a:ext>
                  </a:extLst>
                </a:gridCol>
                <a:gridCol w="1062822">
                  <a:extLst>
                    <a:ext uri="{9D8B030D-6E8A-4147-A177-3AD203B41FA5}">
                      <a16:colId xmlns:a16="http://schemas.microsoft.com/office/drawing/2014/main" val="251940054"/>
                    </a:ext>
                  </a:extLst>
                </a:gridCol>
                <a:gridCol w="1062822">
                  <a:extLst>
                    <a:ext uri="{9D8B030D-6E8A-4147-A177-3AD203B41FA5}">
                      <a16:colId xmlns:a16="http://schemas.microsoft.com/office/drawing/2014/main" val="1697041364"/>
                    </a:ext>
                  </a:extLst>
                </a:gridCol>
                <a:gridCol w="1062822">
                  <a:extLst>
                    <a:ext uri="{9D8B030D-6E8A-4147-A177-3AD203B41FA5}">
                      <a16:colId xmlns:a16="http://schemas.microsoft.com/office/drawing/2014/main" val="2675834439"/>
                    </a:ext>
                  </a:extLst>
                </a:gridCol>
              </a:tblGrid>
              <a:tr h="235150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Emittance (</a:t>
                      </a:r>
                      <a:r>
                        <a:rPr lang="el-GR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μ</a:t>
                      </a:r>
                      <a:r>
                        <a:rPr lang="en-US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</a:t>
                      </a:r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432FF"/>
                          </a:solidFill>
                        </a:rPr>
                        <a:t>B1H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432FF"/>
                          </a:solidFill>
                        </a:rPr>
                        <a:t>B1V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B2H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B2V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1620992"/>
                  </a:ext>
                </a:extLst>
              </a:tr>
              <a:tr h="232150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Standard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2.25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2.3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587079"/>
                  </a:ext>
                </a:extLst>
              </a:tr>
              <a:tr h="232150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BCMS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2.02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8074235"/>
                  </a:ext>
                </a:extLst>
              </a:tr>
              <a:tr h="232150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-14.74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-7.38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-12.48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-12.06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604411"/>
                  </a:ext>
                </a:extLst>
              </a:tr>
            </a:tbl>
          </a:graphicData>
        </a:graphic>
      </p:graphicFrame>
      <p:sp>
        <p:nvSpPr>
          <p:cNvPr id="34" name="Text Placeholder 1">
            <a:extLst>
              <a:ext uri="{FF2B5EF4-FFF2-40B4-BE49-F238E27FC236}">
                <a16:creationId xmlns:a16="http://schemas.microsoft.com/office/drawing/2014/main" id="{4431F533-2AAB-A5DF-B621-3BEE189C0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936370"/>
            <a:ext cx="11376025" cy="4896022"/>
          </a:xfrm>
        </p:spPr>
        <p:txBody>
          <a:bodyPr>
            <a:normAutofit/>
          </a:bodyPr>
          <a:lstStyle/>
          <a:p>
            <a:r>
              <a:rPr lang="en-CH" sz="2300" b="0" dirty="0"/>
              <a:t>Different beam types from the injectors tested in 2024: ~20% emittance reduction at the start of injection, ~10% at start of collisions (1.8 </a:t>
            </a:r>
            <a:r>
              <a:rPr lang="el-GR" sz="2300" b="0" dirty="0"/>
              <a:t>μ</a:t>
            </a:r>
            <a:r>
              <a:rPr lang="en-US" sz="2300" b="0" dirty="0"/>
              <a:t>m</a:t>
            </a:r>
            <a:r>
              <a:rPr lang="en-CH" sz="2300" b="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141522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EBF82A-D081-B6CA-DE56-39305E783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4811"/>
            <a:ext cx="11376026" cy="1065744"/>
          </a:xfrm>
        </p:spPr>
        <p:txBody>
          <a:bodyPr/>
          <a:lstStyle/>
          <a:p>
            <a:r>
              <a:rPr lang="en-CH" dirty="0"/>
              <a:t>Emittance growth at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3E689A-8AB3-030D-BF3B-4F8416292AF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6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A8706B-FDE9-46C0-64A3-9BC52D05C3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09800" y="2419269"/>
            <a:ext cx="7772400" cy="3859023"/>
          </a:xfrm>
          <a:prstGeom prst="rect">
            <a:avLst/>
          </a:prstGeom>
        </p:spPr>
      </p:pic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E6544691-5D84-F1AC-5D1E-A72025004D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936370"/>
            <a:ext cx="11376025" cy="489602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CH" sz="2800" dirty="0"/>
              <a:t>Emittance growth mechanism at injection not fully understood: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b="0" dirty="0"/>
              <a:t>Systematically larger in B1H: ~0.6 </a:t>
            </a:r>
            <a:r>
              <a:rPr lang="el-GR" sz="2600" b="0" dirty="0"/>
              <a:t>μ</a:t>
            </a:r>
            <a:r>
              <a:rPr lang="en-US" sz="2600" b="0" dirty="0"/>
              <a:t>m/h for B1H in addition to e-cloud.</a:t>
            </a:r>
            <a:endParaRPr lang="en-CH" sz="2600" b="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CH" sz="2600" b="0" dirty="0"/>
              <a:t>~0.35 </a:t>
            </a:r>
            <a:r>
              <a:rPr lang="el-GR" sz="2600" b="0" dirty="0"/>
              <a:t>μ</a:t>
            </a:r>
            <a:r>
              <a:rPr lang="en-US" sz="2600" b="0" dirty="0"/>
              <a:t>m/h in B2H/V &amp; B1V in addition to e-cloud.</a:t>
            </a:r>
          </a:p>
          <a:p>
            <a:pPr marL="0" indent="0">
              <a:buNone/>
            </a:pPr>
            <a:endParaRPr lang="en-CH" sz="2300" b="0" dirty="0"/>
          </a:p>
          <a:p>
            <a:pPr marL="366712" lvl="1" indent="0">
              <a:buNone/>
            </a:pPr>
            <a:endParaRPr lang="en-CH" sz="2200" dirty="0"/>
          </a:p>
          <a:p>
            <a:pPr lvl="1"/>
            <a:endParaRPr lang="en-CH" sz="2200" dirty="0"/>
          </a:p>
          <a:p>
            <a:pPr lvl="1"/>
            <a:endParaRPr lang="en-CH" sz="2200" dirty="0"/>
          </a:p>
        </p:txBody>
      </p:sp>
    </p:spTree>
    <p:extLst>
      <p:ext uri="{BB962C8B-B14F-4D97-AF65-F5344CB8AC3E}">
        <p14:creationId xmlns:p14="http://schemas.microsoft.com/office/powerpoint/2010/main" val="225019683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3E689A-8AB3-030D-BF3B-4F8416292AF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7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A8706B-FDE9-46C0-64A3-9BC52D05C3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419200"/>
            <a:ext cx="7772400" cy="3859024"/>
          </a:xfrm>
          <a:prstGeom prst="rect">
            <a:avLst/>
          </a:prstGeom>
        </p:spPr>
      </p:pic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D0F13F55-0EA7-ABD6-A4DB-FD7875A592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936370"/>
            <a:ext cx="11376025" cy="489602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CH" sz="2800" dirty="0"/>
              <a:t>Emittance growth mechanism at injection not fully understood: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b="0" dirty="0"/>
              <a:t>Not consistent with IBS alone, especially for V plane, varies between fills.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b="0" dirty="0"/>
              <a:t>Linear increase of emittance in time. </a:t>
            </a:r>
          </a:p>
          <a:p>
            <a:pPr marL="0" indent="0">
              <a:buNone/>
            </a:pPr>
            <a:endParaRPr lang="en-CH" sz="2300" b="0" dirty="0"/>
          </a:p>
          <a:p>
            <a:pPr marL="366712" lvl="1" indent="0">
              <a:buNone/>
            </a:pPr>
            <a:endParaRPr lang="en-CH" sz="2200" dirty="0"/>
          </a:p>
          <a:p>
            <a:pPr lvl="1"/>
            <a:endParaRPr lang="en-CH" sz="2200" dirty="0"/>
          </a:p>
          <a:p>
            <a:pPr lvl="1"/>
            <a:endParaRPr lang="en-CH" sz="220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7658AE48-6822-71AD-3B95-67079D072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4811"/>
            <a:ext cx="11376026" cy="1065744"/>
          </a:xfrm>
        </p:spPr>
        <p:txBody>
          <a:bodyPr/>
          <a:lstStyle/>
          <a:p>
            <a:r>
              <a:rPr lang="en-CH" dirty="0"/>
              <a:t>Emittance growth at injection</a:t>
            </a:r>
          </a:p>
        </p:txBody>
      </p:sp>
    </p:spTree>
    <p:extLst>
      <p:ext uri="{BB962C8B-B14F-4D97-AF65-F5344CB8AC3E}">
        <p14:creationId xmlns:p14="http://schemas.microsoft.com/office/powerpoint/2010/main" val="398770660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3E689A-8AB3-030D-BF3B-4F8416292AF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8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A8706B-FDE9-46C0-64A3-9BC52D05C3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90114" y="2641596"/>
            <a:ext cx="7772400" cy="3414232"/>
          </a:xfrm>
          <a:prstGeom prst="rect">
            <a:avLst/>
          </a:prstGeom>
        </p:spPr>
      </p:pic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D0F13F55-0EA7-ABD6-A4DB-FD7875A592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936370"/>
            <a:ext cx="11376025" cy="489602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CH" sz="2800" dirty="0"/>
              <a:t>Emittance growth mechanism at injection not fully understood: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b="0" dirty="0"/>
              <a:t>Not consistent with IBS alone, especially for V plane, varies between fills.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b="0" dirty="0"/>
              <a:t>Linear increase of emittance in time. </a:t>
            </a:r>
          </a:p>
          <a:p>
            <a:pPr marL="0" indent="0">
              <a:buNone/>
            </a:pPr>
            <a:endParaRPr lang="en-CH" sz="2300" b="0" dirty="0"/>
          </a:p>
          <a:p>
            <a:pPr marL="366712" lvl="1" indent="0">
              <a:buNone/>
            </a:pPr>
            <a:endParaRPr lang="en-CH" sz="2200" dirty="0"/>
          </a:p>
          <a:p>
            <a:pPr lvl="1"/>
            <a:endParaRPr lang="en-CH" sz="2200" dirty="0"/>
          </a:p>
          <a:p>
            <a:pPr lvl="1"/>
            <a:endParaRPr lang="en-CH" sz="220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7658AE48-6822-71AD-3B95-67079D072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4811"/>
            <a:ext cx="11376026" cy="1065744"/>
          </a:xfrm>
        </p:spPr>
        <p:txBody>
          <a:bodyPr/>
          <a:lstStyle/>
          <a:p>
            <a:r>
              <a:rPr lang="en-CH" dirty="0"/>
              <a:t>Emittance growth at injection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A35291E-1FC8-FAEB-AEF6-347E644409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84" y="3268712"/>
            <a:ext cx="2893585" cy="216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C30F67E-DE7C-2803-14CF-D284E59DA670}"/>
              </a:ext>
            </a:extLst>
          </p:cNvPr>
          <p:cNvSpPr txBox="1"/>
          <p:nvPr/>
        </p:nvSpPr>
        <p:spPr>
          <a:xfrm>
            <a:off x="993020" y="5509226"/>
            <a:ext cx="2231711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>
                <a:solidFill>
                  <a:srgbClr val="0432FF"/>
                </a:solidFill>
              </a:rPr>
              <a:t>q</a:t>
            </a:r>
            <a:r>
              <a:rPr kumimoji="0" lang="en-CH" sz="1400" b="1" i="0" u="none" strike="noStrike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-Gaussian fits: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400" b="1" i="0" u="none" strike="noStrike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q=1 Gaussian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400" b="1" i="0" u="none" strike="noStrike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q&gt;1 heavy tails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32046C-89DF-3136-7BE9-3468DB143443}"/>
              </a:ext>
            </a:extLst>
          </p:cNvPr>
          <p:cNvSpPr txBox="1"/>
          <p:nvPr/>
        </p:nvSpPr>
        <p:spPr>
          <a:xfrm>
            <a:off x="9388304" y="3533851"/>
            <a:ext cx="214161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Scraping in V plane</a:t>
            </a:r>
          </a:p>
        </p:txBody>
      </p:sp>
    </p:spTree>
    <p:extLst>
      <p:ext uri="{BB962C8B-B14F-4D97-AF65-F5344CB8AC3E}">
        <p14:creationId xmlns:p14="http://schemas.microsoft.com/office/powerpoint/2010/main" val="29381739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A213E9-4893-313A-0E88-4E85E5F8D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Emittance growth at collisions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336D9-8A3E-1752-79B2-A12A43E5296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9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26BAFD-D8ED-1EF7-0D4D-7E8AC794E0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103" y="906464"/>
            <a:ext cx="5827258" cy="5183785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914736C-A6A2-9DF2-3B3C-89E84FA863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5338" y="1635860"/>
            <a:ext cx="4853619" cy="400268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0" dirty="0"/>
              <a:t>Emittance growth of unknown origin also during collisions: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b="0" dirty="0"/>
              <a:t>Cannot be fully explained by IBS models.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b="0" dirty="0"/>
              <a:t>Vertical emittance expected to be shrinking due to SR.</a:t>
            </a:r>
            <a:endParaRPr lang="en-CH" sz="2200" dirty="0"/>
          </a:p>
          <a:p>
            <a:pPr lvl="1"/>
            <a:endParaRPr lang="en-CH" sz="2200" dirty="0"/>
          </a:p>
          <a:p>
            <a:pPr lvl="1"/>
            <a:endParaRPr lang="en-CH" sz="2200" dirty="0"/>
          </a:p>
        </p:txBody>
      </p:sp>
    </p:spTree>
    <p:extLst>
      <p:ext uri="{BB962C8B-B14F-4D97-AF65-F5344CB8AC3E}">
        <p14:creationId xmlns:p14="http://schemas.microsoft.com/office/powerpoint/2010/main" val="135466072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19319</TotalTime>
  <Words>1854</Words>
  <Application>Microsoft Macintosh PowerPoint</Application>
  <PresentationFormat>Widescreen</PresentationFormat>
  <Paragraphs>278</Paragraphs>
  <Slides>36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Arial</vt:lpstr>
      <vt:lpstr>Calibri</vt:lpstr>
      <vt:lpstr>Liberation Sans</vt:lpstr>
      <vt:lpstr>Wingdings</vt:lpstr>
      <vt:lpstr>Office Theme</vt:lpstr>
      <vt:lpstr>Beam-Beam Effects &amp; Luminosity  in LHC Run 3</vt:lpstr>
      <vt:lpstr>Introduction</vt:lpstr>
      <vt:lpstr>Introduction</vt:lpstr>
      <vt:lpstr>Emittance evolution during the LHC cycle</vt:lpstr>
      <vt:lpstr>Emittance at injection</vt:lpstr>
      <vt:lpstr>Emittance growth at injection</vt:lpstr>
      <vt:lpstr>Emittance growth at injection</vt:lpstr>
      <vt:lpstr>Emittance growth at injection</vt:lpstr>
      <vt:lpstr>Emittance growth at collisions</vt:lpstr>
      <vt:lpstr>Losses at the start of collisions</vt:lpstr>
      <vt:lpstr>Losses at collisions</vt:lpstr>
      <vt:lpstr>Losses at collisions</vt:lpstr>
      <vt:lpstr>Losses during the collapse of the separation bump &amp; start of collisions</vt:lpstr>
      <vt:lpstr>Losses during the collapse of the separation bump &amp; start of collisions</vt:lpstr>
      <vt:lpstr>Tracking simulations of the collapse</vt:lpstr>
      <vt:lpstr>Tracking simulations of the collapse</vt:lpstr>
      <vt:lpstr>Tails in the tranverse bunch profiles </vt:lpstr>
      <vt:lpstr>Tails &amp; losses: MD obervations</vt:lpstr>
      <vt:lpstr>Tails &amp; losses: nominal physics fills</vt:lpstr>
      <vt:lpstr>Tails &amp; losses: nominal physics fills</vt:lpstr>
      <vt:lpstr>Correlation of bunch intensity &amp; emittance with losses at start of SB</vt:lpstr>
      <vt:lpstr>Correlation of tails with losses at start of SB</vt:lpstr>
      <vt:lpstr>Correlation of tails with losses at start of SB</vt:lpstr>
      <vt:lpstr>Tails at the start of injection</vt:lpstr>
      <vt:lpstr>Luminosity model</vt:lpstr>
      <vt:lpstr>Summary of the luminosity model</vt:lpstr>
      <vt:lpstr>Luminosity model vs experimental data</vt:lpstr>
      <vt:lpstr>Luminosity model</vt:lpstr>
      <vt:lpstr>Luminosity model</vt:lpstr>
      <vt:lpstr>Conclusions:</vt:lpstr>
      <vt:lpstr>Backup</vt:lpstr>
      <vt:lpstr>Emittance evolution during extended stay at injection</vt:lpstr>
      <vt:lpstr>Emittance evolution during extended stay at injection</vt:lpstr>
      <vt:lpstr>Emittance evolution during extended stay at injection</vt:lpstr>
      <vt:lpstr>Emittance evolution during extended stay at injection</vt:lpstr>
      <vt:lpstr>Leveling time &amp; integrated luminosity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on IBS model</dc:title>
  <cp:lastModifiedBy>Microsoft Office User</cp:lastModifiedBy>
  <cp:revision>246</cp:revision>
  <dcterms:modified xsi:type="dcterms:W3CDTF">2024-09-03T10:02:19Z</dcterms:modified>
</cp:coreProperties>
</file>