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60" r:id="rId3"/>
    <p:sldId id="265" r:id="rId4"/>
    <p:sldId id="261" r:id="rId5"/>
    <p:sldId id="266" r:id="rId6"/>
    <p:sldId id="267" r:id="rId7"/>
    <p:sldId id="268" r:id="rId8"/>
    <p:sldId id="270" r:id="rId9"/>
    <p:sldId id="271" r:id="rId10"/>
    <p:sldId id="272" r:id="rId11"/>
    <p:sldId id="263" r:id="rId12"/>
    <p:sldId id="269" r:id="rId13"/>
    <p:sldId id="299" r:id="rId14"/>
    <p:sldId id="262" r:id="rId15"/>
    <p:sldId id="298" r:id="rId16"/>
    <p:sldId id="301" r:id="rId17"/>
    <p:sldId id="300" r:id="rId18"/>
    <p:sldId id="258" r:id="rId19"/>
    <p:sldId id="273" r:id="rId20"/>
    <p:sldId id="29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CE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8" autoAdjust="0"/>
    <p:restoredTop sz="86408" autoAdjust="0"/>
  </p:normalViewPr>
  <p:slideViewPr>
    <p:cSldViewPr snapToGrid="0">
      <p:cViewPr varScale="1">
        <p:scale>
          <a:sx n="76" d="100"/>
          <a:sy n="76" d="100"/>
        </p:scale>
        <p:origin x="138" y="22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04/09/2024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F486CE9-1877-45A3-9ABE-42D28D769CEF}" type="slidenum">
              <a:rPr lang="en-GB" smtClean="0"/>
              <a:t>9</a:t>
            </a:fld>
            <a:endParaRPr lang="en-GB"/>
          </a:p>
        </p:txBody>
      </p:sp>
    </p:spTree>
    <p:extLst>
      <p:ext uri="{BB962C8B-B14F-4D97-AF65-F5344CB8AC3E}">
        <p14:creationId xmlns:p14="http://schemas.microsoft.com/office/powerpoint/2010/main" val="2959237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C05B87B-D0C1-3E7F-91A0-B16EB60785A4}"/>
              </a:ext>
            </a:extLst>
          </p:cNvPr>
          <p:cNvSpPr txBox="1">
            <a:spLocks noGrp="1"/>
          </p:cNvSpPr>
          <p:nvPr>
            <p:ph type="sldNum" sz="quarter" idx="5"/>
          </p:nvPr>
        </p:nvSpPr>
        <p:spPr>
          <a:ln/>
        </p:spPr>
        <p:txBody>
          <a:bodyPr vert="horz" lIns="0" tIns="0" rIns="0" bIns="0" anchor="b" anchorCtr="0">
            <a:noAutofit/>
          </a:bodyPr>
          <a:lstStyle/>
          <a:p>
            <a:pPr lvl="0"/>
            <a:fld id="{3E542587-59D8-4472-825B-921C471FD6C6}" type="slidenum">
              <a:t>19</a:t>
            </a:fld>
            <a:endParaRPr lang="fr-FR"/>
          </a:p>
        </p:txBody>
      </p:sp>
      <p:sp>
        <p:nvSpPr>
          <p:cNvPr id="2" name="Slide Image Placeholder 1">
            <a:extLst>
              <a:ext uri="{FF2B5EF4-FFF2-40B4-BE49-F238E27FC236}">
                <a16:creationId xmlns:a16="http://schemas.microsoft.com/office/drawing/2014/main" id="{38B1E664-E13E-6D65-DED9-DDDD5992518F}"/>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4934C1CE-4ED5-BE38-4E52-DFBD7ED6E9E7}"/>
              </a:ext>
            </a:extLst>
          </p:cNvPr>
          <p:cNvSpPr txBox="1">
            <a:spLocks noGrp="1"/>
          </p:cNvSpPr>
          <p:nvPr>
            <p:ph type="body" sz="quarter" idx="1"/>
          </p:nvPr>
        </p:nvSpPr>
        <p:spPr/>
        <p:txBody>
          <a:bodyPr vert="horz"/>
          <a:lstStyle/>
          <a:p>
            <a:pPr rtl="0"/>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2E1947-A2B8-8611-1B79-FB875A69AD31}"/>
              </a:ext>
            </a:extLst>
          </p:cNvPr>
          <p:cNvSpPr txBox="1">
            <a:spLocks noGrp="1"/>
          </p:cNvSpPr>
          <p:nvPr>
            <p:ph type="sldNum" sz="quarter" idx="5"/>
          </p:nvPr>
        </p:nvSpPr>
        <p:spPr>
          <a:ln/>
        </p:spPr>
        <p:txBody>
          <a:bodyPr vert="horz" lIns="0" tIns="0" rIns="0" bIns="0" anchor="b" anchorCtr="0">
            <a:noAutofit/>
          </a:bodyPr>
          <a:lstStyle/>
          <a:p>
            <a:pPr lvl="0"/>
            <a:fld id="{C54446FB-19BD-4B17-B5A8-310EF846A5AD}" type="slidenum">
              <a:t>20</a:t>
            </a:fld>
            <a:endParaRPr lang="fr-FR"/>
          </a:p>
        </p:txBody>
      </p:sp>
      <p:sp>
        <p:nvSpPr>
          <p:cNvPr id="2" name="Slide Image Placeholder 1">
            <a:extLst>
              <a:ext uri="{FF2B5EF4-FFF2-40B4-BE49-F238E27FC236}">
                <a16:creationId xmlns:a16="http://schemas.microsoft.com/office/drawing/2014/main" id="{A9BEFFDB-0CD1-1C5C-1A4D-B2D5D16DDD77}"/>
              </a:ext>
            </a:extLst>
          </p:cNvPr>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392D66B4-FC64-5D39-2D92-75FA40E00E78}"/>
              </a:ext>
            </a:extLst>
          </p:cNvPr>
          <p:cNvSpPr txBox="1">
            <a:spLocks noGrp="1"/>
          </p:cNvSpPr>
          <p:nvPr>
            <p:ph type="body" sz="quarter" idx="1"/>
          </p:nvPr>
        </p:nvSpPr>
        <p:spPr/>
        <p:txBody>
          <a:bodyPr vert="horz"/>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3.wmf"/><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Fira Sans" panose="020B05030500000200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878928"/>
            <a:ext cx="9144000" cy="1042545"/>
          </a:xfrm>
        </p:spPr>
        <p:txBody>
          <a:bodyPr>
            <a:normAutofit/>
          </a:bodyPr>
          <a:lstStyle>
            <a:lvl1pPr marL="0" indent="0" algn="ctr">
              <a:buNone/>
              <a:defRPr sz="1800">
                <a:latin typeface="Fira Sans" panose="020B05030500000200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77395"/>
            <a:ext cx="12192000" cy="606547"/>
          </a:xfrm>
          <a:prstGeom prst="rect">
            <a:avLst/>
          </a:prstGeom>
          <a:effectLst>
            <a:outerShdw blurRad="305097" dist="228600" dir="5400000" sx="105000" sy="105000" algn="t" rotWithShape="0">
              <a:prstClr val="black">
                <a:alpha val="23000"/>
              </a:prstClr>
            </a:outerShdw>
          </a:effectLst>
        </p:spPr>
      </p:pic>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5" name="Picture 4">
            <a:extLst>
              <a:ext uri="{FF2B5EF4-FFF2-40B4-BE49-F238E27FC236}">
                <a16:creationId xmlns:a16="http://schemas.microsoft.com/office/drawing/2014/main" id="{7C7189D3-B678-4760-30C8-48F563E9BB37}"/>
              </a:ext>
            </a:extLst>
          </p:cNvPr>
          <p:cNvPicPr>
            <a:picLocks noChangeAspect="1"/>
          </p:cNvPicPr>
          <p:nvPr userDrawn="1"/>
        </p:nvPicPr>
        <p:blipFill>
          <a:blip r:embed="rId4"/>
          <a:stretch>
            <a:fillRect/>
          </a:stretch>
        </p:blipFill>
        <p:spPr>
          <a:xfrm>
            <a:off x="0" y="5636583"/>
            <a:ext cx="12192000" cy="1243584"/>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Co-funded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pic>
        <p:nvPicPr>
          <p:cNvPr id="4" name="Picture 3" descr="A black background with white text&#10;&#10;Description automatically generated">
            <a:extLst>
              <a:ext uri="{FF2B5EF4-FFF2-40B4-BE49-F238E27FC236}">
                <a16:creationId xmlns:a16="http://schemas.microsoft.com/office/drawing/2014/main" id="{7B25CB35-9D20-5620-491E-A96FB655D8D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70414" y="5901440"/>
            <a:ext cx="3422541" cy="718033"/>
          </a:xfrm>
          <a:prstGeom prst="rect">
            <a:avLst/>
          </a:prstGeom>
        </p:spPr>
      </p:pic>
      <p:pic>
        <p:nvPicPr>
          <p:cNvPr id="19" name="Picture 18">
            <a:extLst>
              <a:ext uri="{FF2B5EF4-FFF2-40B4-BE49-F238E27FC236}">
                <a16:creationId xmlns:a16="http://schemas.microsoft.com/office/drawing/2014/main" id="{01023A70-6A8F-949A-5AC4-321D7B84FA2C}"/>
              </a:ext>
            </a:extLst>
          </p:cNvPr>
          <p:cNvPicPr/>
          <p:nvPr/>
        </p:nvPicPr>
        <p:blipFill>
          <a:blip r:embed="rId6"/>
          <a:stretch/>
        </p:blipFill>
        <p:spPr>
          <a:xfrm>
            <a:off x="9475410" y="5959905"/>
            <a:ext cx="682209" cy="682209"/>
          </a:xfrm>
          <a:prstGeom prst="rect">
            <a:avLst/>
          </a:prstGeom>
          <a:ln w="0">
            <a:noFill/>
          </a:ln>
        </p:spPr>
      </p:pic>
      <p:sp>
        <p:nvSpPr>
          <p:cNvPr id="20" name="TextBox 7">
            <a:extLst>
              <a:ext uri="{FF2B5EF4-FFF2-40B4-BE49-F238E27FC236}">
                <a16:creationId xmlns:a16="http://schemas.microsoft.com/office/drawing/2014/main" id="{40E3A4E7-FE32-BB64-9C74-B38F5C6D2F05}"/>
              </a:ext>
            </a:extLst>
          </p:cNvPr>
          <p:cNvSpPr txBox="1"/>
          <p:nvPr/>
        </p:nvSpPr>
        <p:spPr>
          <a:xfrm>
            <a:off x="10156599" y="5959430"/>
            <a:ext cx="1878246" cy="682209"/>
          </a:xfrm>
          <a:prstGeom prst="rect">
            <a:avLst/>
          </a:prstGeom>
          <a:solidFill>
            <a:schemeClr val="bg1"/>
          </a:solidFill>
          <a:ln w="0">
            <a:noFill/>
          </a:ln>
        </p:spPr>
        <p:txBody>
          <a:bodyPr lIns="90000" tIns="45000" rIns="90000" bIns="45000" anchor="t">
            <a:noAutofit/>
          </a:bodyPr>
          <a:lstStyle/>
          <a:p>
            <a:pPr>
              <a:lnSpc>
                <a:spcPct val="100000"/>
              </a:lnSpc>
              <a:buNone/>
            </a:pPr>
            <a:r>
              <a:rPr lang="en-US" sz="800" b="0" i="1" strike="noStrike" spc="-1" dirty="0">
                <a:solidFill>
                  <a:srgbClr val="666666"/>
                </a:solidFill>
                <a:latin typeface="Fira Sans"/>
                <a:ea typeface="Noto Sans CJK SC"/>
              </a:rPr>
              <a:t>This work was performed under the auspices and with support from the Swiss Accelerator Research and Technology (CHART) program (www.chart.ch).</a:t>
            </a:r>
            <a:endParaRPr lang="fr-FR" sz="800" b="0" strike="noStrike" spc="-1" dirty="0">
              <a:latin typeface="Fira Sans"/>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a:solidFill>
                  <a:srgbClr val="222222"/>
                </a:solidFill>
                <a:effectLst/>
                <a:latin typeface="Arial Narrow" panose="020B0604020202020204" pitchFamily="34" charset="0"/>
                <a:cs typeface="Arial Narrow" panose="020B0604020202020204" pitchFamily="34" charset="0"/>
              </a:rPr>
              <a:t>Co-</a:t>
            </a:r>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US">
                <a:latin typeface="Arial Narrow" panose="020B0604020202020204" pitchFamily="34" charset="0"/>
                <a:cs typeface="Arial Narrow" panose="020B0604020202020204" pitchFamily="34" charset="0"/>
              </a:rPr>
              <a:t>David Amorim - Beam Beam effects in the Muon Collider</a:t>
            </a:r>
            <a:endParaRPr lang="fr-FR" dirty="0">
              <a:latin typeface="Arial Narrow" panose="020B0604020202020204" pitchFamily="34" charset="0"/>
              <a:cs typeface="Arial Narrow" panose="020B0604020202020204" pitchFamily="34" charset="0"/>
            </a:endParaRPr>
          </a:p>
        </p:txBody>
      </p:sp>
      <p:grpSp>
        <p:nvGrpSpPr>
          <p:cNvPr id="12" name="Group 11">
            <a:extLst>
              <a:ext uri="{FF2B5EF4-FFF2-40B4-BE49-F238E27FC236}">
                <a16:creationId xmlns:a16="http://schemas.microsoft.com/office/drawing/2014/main" id="{4914BBB0-1357-C329-CDF7-275C11D499BF}"/>
              </a:ext>
            </a:extLst>
          </p:cNvPr>
          <p:cNvGrpSpPr/>
          <p:nvPr userDrawn="1"/>
        </p:nvGrpSpPr>
        <p:grpSpPr>
          <a:xfrm>
            <a:off x="1833533" y="2671836"/>
            <a:ext cx="8524934" cy="2276329"/>
            <a:chOff x="2233989" y="2594552"/>
            <a:chExt cx="8524934" cy="2276329"/>
          </a:xfrm>
        </p:grpSpPr>
        <p:pic>
          <p:nvPicPr>
            <p:cNvPr id="8" name="Picture 7">
              <a:extLst>
                <a:ext uri="{FF2B5EF4-FFF2-40B4-BE49-F238E27FC236}">
                  <a16:creationId xmlns:a16="http://schemas.microsoft.com/office/drawing/2014/main" id="{A56ECECE-341E-1A7A-2F15-6B1445CF82C5}"/>
                </a:ext>
              </a:extLst>
            </p:cNvPr>
            <p:cNvPicPr/>
            <p:nvPr/>
          </p:nvPicPr>
          <p:blipFill>
            <a:blip r:embed="rId3"/>
            <a:stretch/>
          </p:blipFill>
          <p:spPr>
            <a:xfrm>
              <a:off x="8833314" y="2769912"/>
              <a:ext cx="1925609" cy="1925609"/>
            </a:xfrm>
            <a:prstGeom prst="rect">
              <a:avLst/>
            </a:prstGeom>
            <a:ln w="0">
              <a:noFill/>
            </a:ln>
          </p:spPr>
        </p:pic>
        <p:grpSp>
          <p:nvGrpSpPr>
            <p:cNvPr id="2" name="Group 1">
              <a:extLst>
                <a:ext uri="{FF2B5EF4-FFF2-40B4-BE49-F238E27FC236}">
                  <a16:creationId xmlns:a16="http://schemas.microsoft.com/office/drawing/2014/main" id="{E98BE7DC-D69D-A6B1-0123-E95D5927B47D}"/>
                </a:ext>
              </a:extLst>
            </p:cNvPr>
            <p:cNvGrpSpPr/>
            <p:nvPr userDrawn="1"/>
          </p:nvGrpSpPr>
          <p:grpSpPr>
            <a:xfrm>
              <a:off x="2233989" y="2594552"/>
              <a:ext cx="6449614" cy="2276329"/>
              <a:chOff x="318846" y="2369469"/>
              <a:chExt cx="8215658" cy="2899637"/>
            </a:xfrm>
          </p:grpSpPr>
          <p:pic>
            <p:nvPicPr>
              <p:cNvPr id="3" name="Image 2">
                <a:extLst>
                  <a:ext uri="{FF2B5EF4-FFF2-40B4-BE49-F238E27FC236}">
                    <a16:creationId xmlns:a16="http://schemas.microsoft.com/office/drawing/2014/main" id="{2FF9FF18-5B67-7DB3-64CB-861F118D147D}"/>
                  </a:ext>
                </a:extLst>
              </p:cNvPr>
              <p:cNvPicPr>
                <a:picLocks noChangeAspect="1"/>
              </p:cNvPicPr>
              <p:nvPr userDrawn="1"/>
            </p:nvPicPr>
            <p:blipFill>
              <a:blip r:embed="rId4"/>
              <a:stretch>
                <a:fillRect/>
              </a:stretch>
            </p:blipFill>
            <p:spPr>
              <a:xfrm>
                <a:off x="318846" y="2369469"/>
                <a:ext cx="5441972" cy="2899637"/>
              </a:xfrm>
              <a:prstGeom prst="rect">
                <a:avLst/>
              </a:prstGeom>
            </p:spPr>
          </p:pic>
          <p:pic>
            <p:nvPicPr>
              <p:cNvPr id="6" name="Picture 5" descr="A blue flag with yellow stars&#10;&#10;Description automatically generated">
                <a:extLst>
                  <a:ext uri="{FF2B5EF4-FFF2-40B4-BE49-F238E27FC236}">
                    <a16:creationId xmlns:a16="http://schemas.microsoft.com/office/drawing/2014/main" id="{1CAFBAD7-4D60-ADC9-886B-D55A7209E95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60818" y="2396246"/>
                <a:ext cx="2773686" cy="2810262"/>
              </a:xfrm>
              <a:prstGeom prst="rect">
                <a:avLst/>
              </a:prstGeom>
            </p:spPr>
          </p:pic>
        </p:grpSp>
      </p:grpSp>
      <p:pic>
        <p:nvPicPr>
          <p:cNvPr id="4" name="Image 6">
            <a:extLst>
              <a:ext uri="{FF2B5EF4-FFF2-40B4-BE49-F238E27FC236}">
                <a16:creationId xmlns:a16="http://schemas.microsoft.com/office/drawing/2014/main" id="{1C1B615E-431F-5393-5CE0-7334593FA089}"/>
              </a:ext>
            </a:extLst>
          </p:cNvPr>
          <p:cNvPicPr/>
          <p:nvPr userDrawn="1"/>
        </p:nvPicPr>
        <p:blipFill>
          <a:blip r:embed="rId6"/>
          <a:stretch/>
        </p:blipFill>
        <p:spPr>
          <a:xfrm>
            <a:off x="0" y="-7921"/>
            <a:ext cx="12192000" cy="2000359"/>
          </a:xfrm>
          <a:prstGeom prst="rect">
            <a:avLst/>
          </a:prstGeom>
          <a:ln w="0">
            <a:noFill/>
          </a:ln>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7F719A-FC72-83D8-3C45-7363386450E8}"/>
              </a:ext>
            </a:extLst>
          </p:cNvPr>
          <p:cNvSpPr>
            <a:spLocks noGrp="1"/>
          </p:cNvSpPr>
          <p:nvPr>
            <p:ph type="dt" sz="half" idx="10"/>
          </p:nvPr>
        </p:nvSpPr>
        <p:spPr/>
        <p:txBody>
          <a:bodyPr/>
          <a:lstStyle/>
          <a:p>
            <a:pPr lvl="0"/>
            <a:r>
              <a:rPr lang="en-US"/>
              <a:t>2024-09-04</a:t>
            </a:r>
            <a:endParaRPr lang="fr-FR"/>
          </a:p>
        </p:txBody>
      </p:sp>
      <p:sp>
        <p:nvSpPr>
          <p:cNvPr id="3" name="Footer Placeholder 2">
            <a:extLst>
              <a:ext uri="{FF2B5EF4-FFF2-40B4-BE49-F238E27FC236}">
                <a16:creationId xmlns:a16="http://schemas.microsoft.com/office/drawing/2014/main" id="{A0279201-3619-6723-64E1-894E4C4D163A}"/>
              </a:ext>
            </a:extLst>
          </p:cNvPr>
          <p:cNvSpPr>
            <a:spLocks noGrp="1"/>
          </p:cNvSpPr>
          <p:nvPr>
            <p:ph type="ftr" sz="quarter" idx="11"/>
          </p:nvPr>
        </p:nvSpPr>
        <p:spPr/>
        <p:txBody>
          <a:bodyPr/>
          <a:lstStyle/>
          <a:p>
            <a:pPr lvl="0"/>
            <a:r>
              <a:rPr lang="en-US"/>
              <a:t>David Amorim - Beam Beam effects in the Muon Collider</a:t>
            </a:r>
            <a:endParaRPr lang="fr-FR"/>
          </a:p>
        </p:txBody>
      </p:sp>
      <p:sp>
        <p:nvSpPr>
          <p:cNvPr id="4" name="Slide Number Placeholder 3">
            <a:extLst>
              <a:ext uri="{FF2B5EF4-FFF2-40B4-BE49-F238E27FC236}">
                <a16:creationId xmlns:a16="http://schemas.microsoft.com/office/drawing/2014/main" id="{CCD3704B-CCE0-2760-77AE-2114CC1515DD}"/>
              </a:ext>
            </a:extLst>
          </p:cNvPr>
          <p:cNvSpPr>
            <a:spLocks noGrp="1"/>
          </p:cNvSpPr>
          <p:nvPr>
            <p:ph type="sldNum" sz="quarter" idx="12"/>
          </p:nvPr>
        </p:nvSpPr>
        <p:spPr/>
        <p:txBody>
          <a:bodyPr/>
          <a:lstStyle/>
          <a:p>
            <a:pPr lvl="0"/>
            <a:fld id="{25B3D776-14C1-4CF0-AE58-1EB3E4919198}" type="slidenum">
              <a:t>‹#›</a:t>
            </a:fld>
            <a:endParaRPr lang="fr-FR"/>
          </a:p>
        </p:txBody>
      </p:sp>
    </p:spTree>
    <p:extLst>
      <p:ext uri="{BB962C8B-B14F-4D97-AF65-F5344CB8AC3E}">
        <p14:creationId xmlns:p14="http://schemas.microsoft.com/office/powerpoint/2010/main" val="1602308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Fira Sans" panose="020B0503050000020004" pitchFamily="34" charset="0"/>
                <a:cs typeface="Arial" panose="020B0604020202020204" pitchFamily="34" charset="0"/>
              </a:defRPr>
            </a:lvl1pPr>
            <a:lvl2pPr>
              <a:defRPr sz="2000">
                <a:latin typeface="Fira Sans" panose="020B0503050000020004" pitchFamily="34" charset="0"/>
                <a:cs typeface="Arial" panose="020B0604020202020204" pitchFamily="34" charset="0"/>
              </a:defRPr>
            </a:lvl2pPr>
            <a:lvl3pPr>
              <a:defRPr sz="1800">
                <a:latin typeface="Fira Sans" panose="020B05030500000200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p:txBody>
      </p:sp>
      <p:sp>
        <p:nvSpPr>
          <p:cNvPr id="4" name="Date Placeholder 3">
            <a:extLst>
              <a:ext uri="{FF2B5EF4-FFF2-40B4-BE49-F238E27FC236}">
                <a16:creationId xmlns:a16="http://schemas.microsoft.com/office/drawing/2014/main" id="{9FE4FFCA-0CCB-F138-6358-3EF3F73C92F0}"/>
              </a:ext>
            </a:extLst>
          </p:cNvPr>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Fira Sans" panose="020B0503050000020004" pitchFamily="34" charset="0"/>
              </a:defRPr>
            </a:lvl1pPr>
          </a:lstStyle>
          <a:p>
            <a:r>
              <a:rPr lang="en-US"/>
              <a:t>2024-09-04</a:t>
            </a:r>
            <a:endParaRPr lang="en-GB" dirty="0"/>
          </a:p>
        </p:txBody>
      </p:sp>
      <p:sp>
        <p:nvSpPr>
          <p:cNvPr id="8" name="Footer Placeholder 4">
            <a:extLst>
              <a:ext uri="{FF2B5EF4-FFF2-40B4-BE49-F238E27FC236}">
                <a16:creationId xmlns:a16="http://schemas.microsoft.com/office/drawing/2014/main" id="{A6B9F7E2-F9CD-7A5F-128D-FE4826B9053C}"/>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Fira Sans" panose="020B0503050000020004" pitchFamily="34" charset="0"/>
                <a:cs typeface="Arial" panose="020B0604020202020204" pitchFamily="34" charset="0"/>
              </a:defRPr>
            </a:lvl1p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9" name="Slide Number Placeholder 5">
            <a:extLst>
              <a:ext uri="{FF2B5EF4-FFF2-40B4-BE49-F238E27FC236}">
                <a16:creationId xmlns:a16="http://schemas.microsoft.com/office/drawing/2014/main" id="{B714B5B0-1184-51CE-4BC7-358634F8B08D}"/>
              </a:ext>
            </a:extLst>
          </p:cNvPr>
          <p:cNvSpPr>
            <a:spLocks noGrp="1"/>
          </p:cNvSpPr>
          <p:nvPr>
            <p:ph type="sldNum" sz="quarter" idx="4"/>
          </p:nvPr>
        </p:nvSpPr>
        <p:spPr>
          <a:xfrm>
            <a:off x="10917531" y="6478246"/>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Fira Sans" panose="020B0503050000020004" pitchFamily="34" charset="0"/>
                <a:cs typeface="Arial" panose="020B0604020202020204" pitchFamily="34" charset="0"/>
              </a:defRPr>
            </a:lvl1pPr>
          </a:lstStyle>
          <a:p>
            <a:fld id="{005C7FBA-D4E9-46CA-9321-3ADA2E368FCD}" type="slidenum">
              <a:rPr lang="en-GB" smtClean="0"/>
              <a:pPr/>
              <a:t>‹#›</a:t>
            </a:fld>
            <a:endParaRPr lang="en-GB" dirty="0"/>
          </a:p>
        </p:txBody>
      </p:sp>
      <p:sp>
        <p:nvSpPr>
          <p:cNvPr id="11" name="Title Placeholder 1">
            <a:extLst>
              <a:ext uri="{FF2B5EF4-FFF2-40B4-BE49-F238E27FC236}">
                <a16:creationId xmlns:a16="http://schemas.microsoft.com/office/drawing/2014/main" id="{9D4B1FCF-7F40-5B3A-B2FD-DEA5978E91A5}"/>
              </a:ext>
            </a:extLst>
          </p:cNvPr>
          <p:cNvSpPr>
            <a:spLocks noGrp="1"/>
          </p:cNvSpPr>
          <p:nvPr>
            <p:ph type="title"/>
          </p:nvPr>
        </p:nvSpPr>
        <p:spPr>
          <a:xfrm>
            <a:off x="2409711" y="110050"/>
            <a:ext cx="7365780" cy="993442"/>
          </a:xfrm>
          <a:prstGeom prst="rect">
            <a:avLst/>
          </a:prstGeom>
        </p:spPr>
        <p:txBody>
          <a:bodyPr vert="horz" lIns="91440" tIns="45720" rIns="91440" bIns="45720" rtlCol="0" anchor="t">
            <a:normAutofit/>
          </a:body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70910"/>
            <a:ext cx="12192000" cy="606547"/>
          </a:xfrm>
          <a:prstGeom prst="rect">
            <a:avLst/>
          </a:prstGeom>
          <a:effectLst>
            <a:outerShdw blurRad="305097" dist="228600" dir="5400000" sx="105000" sy="105000" algn="t" rotWithShape="0">
              <a:prstClr val="black">
                <a:alpha val="23000"/>
              </a:prstClr>
            </a:outerShdw>
          </a:effectLst>
        </p:spPr>
      </p:pic>
      <p:pic>
        <p:nvPicPr>
          <p:cNvPr id="5" name="Picture 4" descr="A blue text on a black background&#10;&#10;Description automatically generated">
            <a:extLst>
              <a:ext uri="{FF2B5EF4-FFF2-40B4-BE49-F238E27FC236}">
                <a16:creationId xmlns:a16="http://schemas.microsoft.com/office/drawing/2014/main" id="{EE70FDAC-8649-F5DD-F3F7-233DBF5211B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0566" y="5992265"/>
            <a:ext cx="3608693" cy="757086"/>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David Amorim - Beam Beam effects in the Muon Collider</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2" name="Title Placeholder 1">
            <a:extLst>
              <a:ext uri="{FF2B5EF4-FFF2-40B4-BE49-F238E27FC236}">
                <a16:creationId xmlns:a16="http://schemas.microsoft.com/office/drawing/2014/main" id="{D80E15AE-403F-9B4D-A8A1-E6791A7A4F39}"/>
              </a:ext>
            </a:extLst>
          </p:cNvPr>
          <p:cNvSpPr>
            <a:spLocks noGrp="1"/>
          </p:cNvSpPr>
          <p:nvPr>
            <p:ph type="title"/>
          </p:nvPr>
        </p:nvSpPr>
        <p:spPr>
          <a:xfrm>
            <a:off x="2409711" y="110050"/>
            <a:ext cx="7365780" cy="993442"/>
          </a:xfrm>
          <a:prstGeom prst="rect">
            <a:avLst/>
          </a:prstGeom>
        </p:spPr>
        <p:txBody>
          <a:bodyPr vert="horz" lIns="91440" tIns="45720" rIns="91440" bIns="45720" rtlCol="0" anchor="t">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David Amorim - Beam Beam effects in the Muon Collider</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Title Placeholder 1">
            <a:extLst>
              <a:ext uri="{FF2B5EF4-FFF2-40B4-BE49-F238E27FC236}">
                <a16:creationId xmlns:a16="http://schemas.microsoft.com/office/drawing/2014/main" id="{A2D0C45C-179A-3D98-5C02-DE49C294EDF6}"/>
              </a:ext>
            </a:extLst>
          </p:cNvPr>
          <p:cNvSpPr>
            <a:spLocks noGrp="1"/>
          </p:cNvSpPr>
          <p:nvPr>
            <p:ph type="title"/>
          </p:nvPr>
        </p:nvSpPr>
        <p:spPr>
          <a:xfrm>
            <a:off x="2409711" y="110050"/>
            <a:ext cx="7365780" cy="993442"/>
          </a:xfrm>
          <a:prstGeom prst="rect">
            <a:avLst/>
          </a:prstGeom>
        </p:spPr>
        <p:txBody>
          <a:bodyPr vert="horz" lIns="91440" tIns="45720" rIns="91440" bIns="45720" rtlCol="0" anchor="t">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David Amorim - Beam Beam effects in the Muon Collider</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Title Placeholder 1">
            <a:extLst>
              <a:ext uri="{FF2B5EF4-FFF2-40B4-BE49-F238E27FC236}">
                <a16:creationId xmlns:a16="http://schemas.microsoft.com/office/drawing/2014/main" id="{9529878B-B685-95FB-0DCC-12B9355FAAFF}"/>
              </a:ext>
            </a:extLst>
          </p:cNvPr>
          <p:cNvSpPr>
            <a:spLocks noGrp="1"/>
          </p:cNvSpPr>
          <p:nvPr>
            <p:ph type="title"/>
          </p:nvPr>
        </p:nvSpPr>
        <p:spPr>
          <a:xfrm>
            <a:off x="2409711" y="110050"/>
            <a:ext cx="7365780" cy="993442"/>
          </a:xfrm>
          <a:prstGeom prst="rect">
            <a:avLst/>
          </a:prstGeom>
        </p:spPr>
        <p:txBody>
          <a:bodyPr vert="horz" lIns="91440" tIns="45720" rIns="91440" bIns="45720" rtlCol="0" anchor="t">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David Amorim - Beam Beam effects in the Muon Collider</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Title Placeholder 1">
            <a:extLst>
              <a:ext uri="{FF2B5EF4-FFF2-40B4-BE49-F238E27FC236}">
                <a16:creationId xmlns:a16="http://schemas.microsoft.com/office/drawing/2014/main" id="{E0F50859-64C4-3A51-879A-9D1C74ED9693}"/>
              </a:ext>
            </a:extLst>
          </p:cNvPr>
          <p:cNvSpPr>
            <a:spLocks noGrp="1"/>
          </p:cNvSpPr>
          <p:nvPr>
            <p:ph type="title"/>
          </p:nvPr>
        </p:nvSpPr>
        <p:spPr>
          <a:xfrm>
            <a:off x="2409711" y="110050"/>
            <a:ext cx="7365780" cy="993442"/>
          </a:xfrm>
          <a:prstGeom prst="rect">
            <a:avLst/>
          </a:prstGeom>
        </p:spPr>
        <p:txBody>
          <a:bodyPr vert="horz" lIns="91440" tIns="45720" rIns="91440" bIns="45720" rtlCol="0" anchor="t">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David Amorim - Beam Beam effects in the Muon Collider</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Title Placeholder 1">
            <a:extLst>
              <a:ext uri="{FF2B5EF4-FFF2-40B4-BE49-F238E27FC236}">
                <a16:creationId xmlns:a16="http://schemas.microsoft.com/office/drawing/2014/main" id="{04DDF77F-8987-C895-8B46-EF32DF109DC4}"/>
              </a:ext>
            </a:extLst>
          </p:cNvPr>
          <p:cNvSpPr txBox="1">
            <a:spLocks/>
          </p:cNvSpPr>
          <p:nvPr userDrawn="1"/>
        </p:nvSpPr>
        <p:spPr>
          <a:xfrm>
            <a:off x="2409711" y="110050"/>
            <a:ext cx="7365780" cy="99344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kern="1200">
                <a:solidFill>
                  <a:schemeClr val="tx1"/>
                </a:solidFill>
                <a:latin typeface="Fira Sans" panose="020B0503050000020004" pitchFamily="34" charset="0"/>
                <a:ea typeface="+mj-ea"/>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David Amorim - Beam Beam effects in the Muon Collider</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Title Placeholder 1">
            <a:extLst>
              <a:ext uri="{FF2B5EF4-FFF2-40B4-BE49-F238E27FC236}">
                <a16:creationId xmlns:a16="http://schemas.microsoft.com/office/drawing/2014/main" id="{4A1FC67C-CCE9-51F6-FCBE-FA171115B674}"/>
              </a:ext>
            </a:extLst>
          </p:cNvPr>
          <p:cNvSpPr txBox="1">
            <a:spLocks/>
          </p:cNvSpPr>
          <p:nvPr userDrawn="1"/>
        </p:nvSpPr>
        <p:spPr>
          <a:xfrm>
            <a:off x="2409711" y="110050"/>
            <a:ext cx="7365780" cy="99344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kern="1200">
                <a:solidFill>
                  <a:schemeClr val="tx1"/>
                </a:solidFill>
                <a:latin typeface="Fira Sans" panose="020B0503050000020004" pitchFamily="34" charset="0"/>
                <a:ea typeface="+mj-ea"/>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10050"/>
            <a:ext cx="7365780" cy="993442"/>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228600" y="1401808"/>
            <a:ext cx="11716980" cy="490842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Fira Sans" panose="020B0503050000020004" pitchFamily="34" charset="0"/>
              </a:defRPr>
            </a:lvl1pPr>
          </a:lstStyle>
          <a:p>
            <a:r>
              <a:rPr lang="en-US"/>
              <a:t>2024-09-04</a:t>
            </a:r>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Fira Sans" panose="020B0503050000020004" pitchFamily="34" charset="0"/>
                <a:cs typeface="Arial" panose="020B0604020202020204" pitchFamily="34" charset="0"/>
              </a:defRPr>
            </a:lvl1p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6" name="Slide Number Placeholder 5"/>
          <p:cNvSpPr>
            <a:spLocks noGrp="1"/>
          </p:cNvSpPr>
          <p:nvPr>
            <p:ph type="sldNum" sz="quarter" idx="4"/>
          </p:nvPr>
        </p:nvSpPr>
        <p:spPr>
          <a:xfrm>
            <a:off x="10917531" y="6478246"/>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Fira Sans" panose="020B05030500000200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234111" y="1135462"/>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4"/>
          <a:stretch>
            <a:fillRect/>
          </a:stretch>
        </p:blipFill>
        <p:spPr>
          <a:xfrm>
            <a:off x="91282" y="68967"/>
            <a:ext cx="2038056" cy="1085933"/>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5"/>
          <a:stretch>
            <a:fillRect/>
          </a:stretch>
        </p:blipFill>
        <p:spPr>
          <a:xfrm rot="21067063" flipH="1">
            <a:off x="11571297" y="6381319"/>
            <a:ext cx="520700" cy="533400"/>
          </a:xfrm>
          <a:prstGeom prst="rect">
            <a:avLst/>
          </a:prstGeom>
        </p:spPr>
      </p:pic>
      <p:pic>
        <p:nvPicPr>
          <p:cNvPr id="13" name="Picture 12" descr="A blue logo with black background&#10;&#10;Description automatically generated">
            <a:extLst>
              <a:ext uri="{FF2B5EF4-FFF2-40B4-BE49-F238E27FC236}">
                <a16:creationId xmlns:a16="http://schemas.microsoft.com/office/drawing/2014/main" id="{247D9F7C-9E8E-6239-29DB-182C541AE73A}"/>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1096628" y="199859"/>
            <a:ext cx="853466" cy="853466"/>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Lst>
  <p:hf hdr="0"/>
  <p:txStyles>
    <p:titleStyle>
      <a:lvl1pPr algn="l" defTabSz="914400" rtl="0" eaLnBrk="1" latinLnBrk="0" hangingPunct="1">
        <a:lnSpc>
          <a:spcPct val="90000"/>
        </a:lnSpc>
        <a:spcBef>
          <a:spcPct val="0"/>
        </a:spcBef>
        <a:buNone/>
        <a:defRPr sz="3200" kern="1200">
          <a:solidFill>
            <a:schemeClr val="tx1"/>
          </a:solidFill>
          <a:latin typeface="Fira Sans" panose="020B05030500000200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0.png"/><Relationship Id="rId5" Type="http://schemas.openxmlformats.org/officeDocument/2006/relationships/image" Target="../media/image15.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32.png"/><Relationship Id="rId5" Type="http://schemas.openxmlformats.org/officeDocument/2006/relationships/image" Target="../media/image15.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hyperlink" Target="https://indico.cern.ch/event/1325963/contributions/5806739" TargetMode="External"/><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hyperlink" Target="https://indico.cern.ch/event/1067302/" TargetMode="Externa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hyperlink" Target="https://indico.cern.ch/event/1067302/" TargetMode="Externa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2" Type="http://schemas.openxmlformats.org/officeDocument/2006/relationships/image" Target="../media/image35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hyperlink" Target="https://indico.fnal.gov/event/64493/" TargetMode="External"/><Relationship Id="rId3" Type="http://schemas.openxmlformats.org/officeDocument/2006/relationships/hyperlink" Target="https://inspirehep.net/literature/931295" TargetMode="External"/><Relationship Id="rId7" Type="http://schemas.openxmlformats.org/officeDocument/2006/relationships/hyperlink" Target="https://www.usparticlephysics.org/2023-p5-report/" TargetMode="External"/><Relationship Id="rId2" Type="http://schemas.openxmlformats.org/officeDocument/2006/relationships/hyperlink" Target="https://arxiv.org/abs/0805.3961" TargetMode="External"/><Relationship Id="rId1" Type="http://schemas.openxmlformats.org/officeDocument/2006/relationships/slideLayout" Target="../slideLayouts/slideLayout2.xml"/><Relationship Id="rId6" Type="http://schemas.openxmlformats.org/officeDocument/2006/relationships/hyperlink" Target="https://mucol.web.cern.ch/about-mucol" TargetMode="External"/><Relationship Id="rId5" Type="http://schemas.openxmlformats.org/officeDocument/2006/relationships/hyperlink" Target="https://muoncollider.web.cern.ch/" TargetMode="External"/><Relationship Id="rId4" Type="http://schemas.openxmlformats.org/officeDocument/2006/relationships/hyperlink" Target="https://accelconf.web.cern.ch/IPAC10/papers/wepe065.pdf" TargetMode="External"/><Relationship Id="rId9" Type="http://schemas.openxmlformats.org/officeDocument/2006/relationships/image" Target="../media/image14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1407958/#13-final-cooling-and-its-impac" TargetMode="Externa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407958/#13-final-cooling-and-its-impac"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hyperlink" Target="https://arxiv.org/abs/2407.1245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hyperlink" Target="https://arxiv.org/abs/2407.12450" TargetMode="Externa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hyperlink" Target="https://lss.fnal.gov/archive/test-fn/0000/fermilab-fn-0648.pdf" TargetMode="External"/><Relationship Id="rId2" Type="http://schemas.openxmlformats.org/officeDocument/2006/relationships/hyperlink" Target="https://arxiv.org/abs/2407.12450" TargetMode="Externa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7.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noProof="0" dirty="0"/>
              <a:t>Beam-beam effects in the</a:t>
            </a:r>
            <a:br>
              <a:rPr lang="en-US" noProof="0" dirty="0"/>
            </a:br>
            <a:r>
              <a:rPr lang="en-US" noProof="0" dirty="0"/>
              <a:t>Muon Collider</a:t>
            </a:r>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a:xfrm>
            <a:off x="1524000" y="3621022"/>
            <a:ext cx="9144000" cy="1630916"/>
          </a:xfrm>
        </p:spPr>
        <p:txBody>
          <a:bodyPr>
            <a:normAutofit fontScale="92500" lnSpcReduction="20000"/>
          </a:bodyPr>
          <a:lstStyle/>
          <a:p>
            <a:r>
              <a:rPr lang="en-US" noProof="0" dirty="0">
                <a:solidFill>
                  <a:schemeClr val="bg1">
                    <a:lumMod val="50000"/>
                  </a:schemeClr>
                </a:solidFill>
              </a:rPr>
              <a:t>D. Amorim, X. </a:t>
            </a:r>
            <a:r>
              <a:rPr lang="en-US" noProof="0" dirty="0" err="1">
                <a:solidFill>
                  <a:schemeClr val="bg1">
                    <a:lumMod val="50000"/>
                  </a:schemeClr>
                </a:solidFill>
              </a:rPr>
              <a:t>Buffat</a:t>
            </a:r>
            <a:r>
              <a:rPr lang="en-US" noProof="0" dirty="0">
                <a:solidFill>
                  <a:schemeClr val="bg1">
                    <a:lumMod val="50000"/>
                  </a:schemeClr>
                </a:solidFill>
              </a:rPr>
              <a:t>, E. Métral, T. </a:t>
            </a:r>
            <a:r>
              <a:rPr lang="en-US" noProof="0" dirty="0" err="1">
                <a:solidFill>
                  <a:schemeClr val="bg1">
                    <a:lumMod val="50000"/>
                  </a:schemeClr>
                </a:solidFill>
              </a:rPr>
              <a:t>Pieloni</a:t>
            </a:r>
            <a:r>
              <a:rPr lang="en-US" noProof="0" dirty="0">
                <a:solidFill>
                  <a:schemeClr val="bg1">
                    <a:lumMod val="50000"/>
                  </a:schemeClr>
                </a:solidFill>
              </a:rPr>
              <a:t>, D. Schulte</a:t>
            </a:r>
          </a:p>
          <a:p>
            <a:r>
              <a:rPr lang="en-US" sz="1800" b="0" strike="noStrike" spc="-1" dirty="0">
                <a:solidFill>
                  <a:schemeClr val="bg1">
                    <a:lumMod val="50000"/>
                  </a:schemeClr>
                </a:solidFill>
                <a:latin typeface="Fira Sans"/>
              </a:rPr>
              <a:t>Thanks to F. </a:t>
            </a:r>
            <a:r>
              <a:rPr lang="en-US" sz="1800" b="0" strike="noStrike" spc="-1" dirty="0" err="1">
                <a:solidFill>
                  <a:schemeClr val="bg1">
                    <a:lumMod val="50000"/>
                  </a:schemeClr>
                </a:solidFill>
                <a:latin typeface="Fira Sans"/>
              </a:rPr>
              <a:t>Batsch</a:t>
            </a:r>
            <a:r>
              <a:rPr lang="en-US" sz="1800" b="0" strike="noStrike" spc="-1" dirty="0">
                <a:solidFill>
                  <a:schemeClr val="bg1">
                    <a:lumMod val="50000"/>
                  </a:schemeClr>
                </a:solidFill>
                <a:latin typeface="Fira Sans"/>
              </a:rPr>
              <a:t>, J. S. Berg, F. </a:t>
            </a:r>
            <a:r>
              <a:rPr lang="en-US" sz="1800" b="0" strike="noStrike" spc="-1" dirty="0" err="1">
                <a:solidFill>
                  <a:schemeClr val="bg1">
                    <a:lumMod val="50000"/>
                  </a:schemeClr>
                </a:solidFill>
                <a:latin typeface="Fira Sans"/>
              </a:rPr>
              <a:t>Boattini</a:t>
            </a:r>
            <a:r>
              <a:rPr lang="en-US" sz="1800" b="0" strike="noStrike" spc="-1" dirty="0">
                <a:solidFill>
                  <a:schemeClr val="bg1">
                    <a:lumMod val="50000"/>
                  </a:schemeClr>
                </a:solidFill>
                <a:latin typeface="Fira Sans"/>
              </a:rPr>
              <a:t>, L. </a:t>
            </a:r>
            <a:r>
              <a:rPr lang="en-US" sz="1800" b="0" strike="noStrike" spc="-1" dirty="0" err="1">
                <a:solidFill>
                  <a:schemeClr val="bg1">
                    <a:lumMod val="50000"/>
                  </a:schemeClr>
                </a:solidFill>
                <a:latin typeface="Fira Sans"/>
              </a:rPr>
              <a:t>Bottura</a:t>
            </a:r>
            <a:r>
              <a:rPr lang="en-US" sz="1800" b="0" strike="noStrike" spc="-1" dirty="0">
                <a:solidFill>
                  <a:schemeClr val="bg1">
                    <a:lumMod val="50000"/>
                  </a:schemeClr>
                </a:solidFill>
                <a:latin typeface="Fira Sans"/>
              </a:rPr>
              <a:t>, C. Carli,</a:t>
            </a:r>
            <a:br>
              <a:rPr lang="en-US" sz="1800" dirty="0">
                <a:solidFill>
                  <a:schemeClr val="bg1">
                    <a:lumMod val="50000"/>
                  </a:schemeClr>
                </a:solidFill>
              </a:rPr>
            </a:br>
            <a:r>
              <a:rPr lang="en-US" sz="1800" b="0" strike="noStrike" spc="-1" dirty="0">
                <a:solidFill>
                  <a:schemeClr val="bg1">
                    <a:lumMod val="50000"/>
                  </a:schemeClr>
                </a:solidFill>
                <a:latin typeface="Fira Sans"/>
              </a:rPr>
              <a:t>A. </a:t>
            </a:r>
            <a:r>
              <a:rPr lang="en-US" sz="1800" b="0" strike="noStrike" spc="-1" dirty="0" err="1">
                <a:solidFill>
                  <a:schemeClr val="bg1">
                    <a:lumMod val="50000"/>
                  </a:schemeClr>
                </a:solidFill>
                <a:latin typeface="Fira Sans"/>
              </a:rPr>
              <a:t>Chancé</a:t>
            </a:r>
            <a:r>
              <a:rPr lang="en-US" sz="1800" b="0" strike="noStrike" spc="-1" dirty="0">
                <a:solidFill>
                  <a:schemeClr val="bg1">
                    <a:lumMod val="50000"/>
                  </a:schemeClr>
                </a:solidFill>
                <a:latin typeface="Fira Sans"/>
              </a:rPr>
              <a:t>, H. </a:t>
            </a:r>
            <a:r>
              <a:rPr lang="en-US" sz="1800" b="0" strike="noStrike" spc="-1" dirty="0" err="1">
                <a:solidFill>
                  <a:schemeClr val="bg1">
                    <a:lumMod val="50000"/>
                  </a:schemeClr>
                </a:solidFill>
                <a:latin typeface="Fira Sans"/>
              </a:rPr>
              <a:t>Damerau</a:t>
            </a:r>
            <a:r>
              <a:rPr lang="en-US" sz="1800" b="0" strike="noStrike" spc="-1" dirty="0">
                <a:solidFill>
                  <a:schemeClr val="bg1">
                    <a:lumMod val="50000"/>
                  </a:schemeClr>
                </a:solidFill>
                <a:latin typeface="Fira Sans"/>
              </a:rPr>
              <a:t>, M. Gast, A. </a:t>
            </a:r>
            <a:r>
              <a:rPr lang="en-US" sz="1800" b="0" strike="noStrike" spc="-1" dirty="0" err="1">
                <a:solidFill>
                  <a:schemeClr val="bg1">
                    <a:lumMod val="50000"/>
                  </a:schemeClr>
                </a:solidFill>
                <a:latin typeface="Fira Sans"/>
              </a:rPr>
              <a:t>Grudiev</a:t>
            </a:r>
            <a:r>
              <a:rPr lang="en-US" sz="1800" b="0" strike="noStrike" spc="-1" dirty="0">
                <a:solidFill>
                  <a:schemeClr val="bg1">
                    <a:lumMod val="50000"/>
                  </a:schemeClr>
                </a:solidFill>
                <a:latin typeface="Fira Sans"/>
              </a:rPr>
              <a:t>, I. Karpov,</a:t>
            </a:r>
            <a:br>
              <a:rPr lang="en-US" sz="1800" dirty="0">
                <a:solidFill>
                  <a:schemeClr val="bg1">
                    <a:lumMod val="50000"/>
                  </a:schemeClr>
                </a:solidFill>
              </a:rPr>
            </a:br>
            <a:r>
              <a:rPr lang="en-US" spc="-1" dirty="0">
                <a:solidFill>
                  <a:schemeClr val="bg1">
                    <a:lumMod val="50000"/>
                  </a:schemeClr>
                </a:solidFill>
                <a:latin typeface="Fira Sans"/>
              </a:rPr>
              <a:t>E. </a:t>
            </a:r>
            <a:r>
              <a:rPr lang="en-US" spc="-1" dirty="0" err="1">
                <a:solidFill>
                  <a:schemeClr val="bg1">
                    <a:lumMod val="50000"/>
                  </a:schemeClr>
                </a:solidFill>
                <a:latin typeface="Fira Sans"/>
              </a:rPr>
              <a:t>Kvikne</a:t>
            </a:r>
            <a:r>
              <a:rPr lang="en-US" spc="-1" dirty="0">
                <a:solidFill>
                  <a:schemeClr val="bg1">
                    <a:lumMod val="50000"/>
                  </a:schemeClr>
                </a:solidFill>
                <a:latin typeface="Fira Sans"/>
              </a:rPr>
              <a:t>, </a:t>
            </a:r>
            <a:r>
              <a:rPr lang="en-US" sz="1800" b="0" strike="noStrike" spc="-1" dirty="0">
                <a:solidFill>
                  <a:schemeClr val="bg1">
                    <a:lumMod val="50000"/>
                  </a:schemeClr>
                </a:solidFill>
                <a:latin typeface="Fira Sans"/>
              </a:rPr>
              <a:t>L. </a:t>
            </a:r>
            <a:r>
              <a:rPr lang="en-US" sz="1800" b="0" strike="noStrike" spc="-1" dirty="0" err="1">
                <a:solidFill>
                  <a:schemeClr val="bg1">
                    <a:lumMod val="50000"/>
                  </a:schemeClr>
                </a:solidFill>
                <a:latin typeface="Fira Sans"/>
              </a:rPr>
              <a:t>Soubirou</a:t>
            </a:r>
            <a:r>
              <a:rPr lang="en-US" sz="1800" b="0" strike="noStrike" spc="-1" dirty="0">
                <a:solidFill>
                  <a:schemeClr val="bg1">
                    <a:lumMod val="50000"/>
                  </a:schemeClr>
                </a:solidFill>
                <a:latin typeface="Fira Sans"/>
              </a:rPr>
              <a:t>, K. </a:t>
            </a:r>
            <a:r>
              <a:rPr lang="en-US" sz="1800" b="0" strike="noStrike" spc="-1" dirty="0" err="1">
                <a:solidFill>
                  <a:schemeClr val="bg1">
                    <a:lumMod val="50000"/>
                  </a:schemeClr>
                </a:solidFill>
                <a:latin typeface="Fira Sans"/>
              </a:rPr>
              <a:t>Skoufaris</a:t>
            </a:r>
            <a:r>
              <a:rPr lang="en-US" sz="1800" b="0" strike="noStrike" spc="-1" dirty="0">
                <a:solidFill>
                  <a:schemeClr val="bg1">
                    <a:lumMod val="50000"/>
                  </a:schemeClr>
                </a:solidFill>
                <a:latin typeface="Fira Sans"/>
              </a:rPr>
              <a:t>, L. Thiele</a:t>
            </a:r>
            <a:endParaRPr lang="en-US" noProof="0" dirty="0">
              <a:solidFill>
                <a:schemeClr val="bg1">
                  <a:lumMod val="50000"/>
                </a:schemeClr>
              </a:solidFill>
            </a:endParaRPr>
          </a:p>
          <a:p>
            <a:endParaRPr lang="en-US" dirty="0">
              <a:solidFill>
                <a:schemeClr val="bg1">
                  <a:lumMod val="50000"/>
                </a:schemeClr>
              </a:solidFill>
            </a:endParaRPr>
          </a:p>
          <a:p>
            <a:r>
              <a:rPr lang="en-US" noProof="0" dirty="0">
                <a:solidFill>
                  <a:schemeClr val="bg1">
                    <a:lumMod val="50000"/>
                  </a:schemeClr>
                </a:solidFill>
              </a:rPr>
              <a:t>Beam-Beam workshop 2024, Lausanne</a:t>
            </a:r>
          </a:p>
        </p:txBody>
      </p:sp>
      <p:pic>
        <p:nvPicPr>
          <p:cNvPr id="5" name="Picture 4" descr="A logo with red and blue lines&#10;&#10;Description automatically generated">
            <a:extLst>
              <a:ext uri="{FF2B5EF4-FFF2-40B4-BE49-F238E27FC236}">
                <a16:creationId xmlns:a16="http://schemas.microsoft.com/office/drawing/2014/main" id="{13E506DD-280F-396E-0D77-EF702EF492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9734" y="84921"/>
            <a:ext cx="1792532" cy="1192162"/>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10</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Luminosity target for the Collider</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mc:AlternateContent xmlns:mc="http://schemas.openxmlformats.org/markup-compatibility/2006" xmlns:a14="http://schemas.microsoft.com/office/drawing/2010/main">
        <mc:Choice Requires="a14">
          <p:sp>
            <p:nvSpPr>
              <p:cNvPr id="34" name="Content Placeholder 33">
                <a:extLst>
                  <a:ext uri="{FF2B5EF4-FFF2-40B4-BE49-F238E27FC236}">
                    <a16:creationId xmlns:a16="http://schemas.microsoft.com/office/drawing/2014/main" id="{BF77F9AB-FB12-6E59-2D96-1389ABDD9D4B}"/>
                  </a:ext>
                </a:extLst>
              </p:cNvPr>
              <p:cNvSpPr>
                <a:spLocks noGrp="1"/>
              </p:cNvSpPr>
              <p:nvPr>
                <p:ph idx="1"/>
              </p:nvPr>
            </p:nvSpPr>
            <p:spPr>
              <a:xfrm>
                <a:off x="87591" y="1225385"/>
                <a:ext cx="11894881" cy="2585695"/>
              </a:xfrm>
            </p:spPr>
            <p:txBody>
              <a:bodyPr>
                <a:normAutofit lnSpcReduction="10000"/>
              </a:bodyPr>
              <a:lstStyle/>
              <a:p>
                <a:r>
                  <a:rPr lang="en-US" sz="2800" dirty="0"/>
                  <a:t>Many more questions to address for beam-beam effects in the collider:</a:t>
                </a:r>
              </a:p>
              <a:p>
                <a:pPr lvl="1"/>
                <a:r>
                  <a:rPr lang="en-US" sz="2400" dirty="0"/>
                  <a:t>Losses from beam-beam non-linearities and impact on magnet protection</a:t>
                </a:r>
              </a:p>
              <a:p>
                <a:pPr lvl="1"/>
                <a:r>
                  <a:rPr lang="en-US" sz="2400" dirty="0"/>
                  <a:t>Interplay of beam-beam with impedance: impedance model was developed: resistive wall model of the magnet beam pipe (23mm radius copper coated tungsten at 300 K)</a:t>
                </a:r>
              </a:p>
              <a:p>
                <a:pPr lvl="1"/>
                <a:r>
                  <a:rPr lang="en-US" sz="2400" dirty="0"/>
                  <a:t>Impact of high-order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𝛼</m:t>
                        </m:r>
                      </m:e>
                      <m:sub>
                        <m:r>
                          <a:rPr lang="en-US" sz="2400" b="0" i="1" smtClean="0">
                            <a:latin typeface="Cambria Math" panose="02040503050406030204" pitchFamily="18" charset="0"/>
                          </a:rPr>
                          <m:t>𝑝</m:t>
                        </m:r>
                      </m:sub>
                    </m:sSub>
                  </m:oMath>
                </a14:m>
                <a:r>
                  <a:rPr lang="en-US" sz="2400" dirty="0"/>
                  <a:t> on single beam and two beam dynamics</a:t>
                </a:r>
              </a:p>
            </p:txBody>
          </p:sp>
        </mc:Choice>
        <mc:Fallback xmlns="">
          <p:sp>
            <p:nvSpPr>
              <p:cNvPr id="34" name="Content Placeholder 33">
                <a:extLst>
                  <a:ext uri="{FF2B5EF4-FFF2-40B4-BE49-F238E27FC236}">
                    <a16:creationId xmlns:a16="http://schemas.microsoft.com/office/drawing/2014/main" id="{BF77F9AB-FB12-6E59-2D96-1389ABDD9D4B}"/>
                  </a:ext>
                </a:extLst>
              </p:cNvPr>
              <p:cNvSpPr>
                <a:spLocks noGrp="1" noRot="1" noChangeAspect="1" noMove="1" noResize="1" noEditPoints="1" noAdjustHandles="1" noChangeArrowheads="1" noChangeShapeType="1" noTextEdit="1"/>
              </p:cNvSpPr>
              <p:nvPr>
                <p:ph idx="1"/>
              </p:nvPr>
            </p:nvSpPr>
            <p:spPr>
              <a:xfrm>
                <a:off x="87591" y="1225385"/>
                <a:ext cx="11894881" cy="2585695"/>
              </a:xfrm>
              <a:blipFill>
                <a:blip r:embed="rId2"/>
                <a:stretch>
                  <a:fillRect l="-922" t="-5425"/>
                </a:stretch>
              </a:blipFill>
            </p:spPr>
            <p:txBody>
              <a:bodyPr/>
              <a:lstStyle/>
              <a:p>
                <a:r>
                  <a:rPr lang="fr-FR">
                    <a:noFill/>
                  </a:rPr>
                  <a:t> </a:t>
                </a:r>
              </a:p>
            </p:txBody>
          </p:sp>
        </mc:Fallback>
      </mc:AlternateContent>
      <p:pic>
        <p:nvPicPr>
          <p:cNvPr id="19" name="Picture 18" descr="Muon collider layout">
            <a:extLst>
              <a:ext uri="{FF2B5EF4-FFF2-40B4-BE49-F238E27FC236}">
                <a16:creationId xmlns:a16="http://schemas.microsoft.com/office/drawing/2014/main" id="{0C2C39C4-76AC-68E1-49CB-107AC8C7BF4E}"/>
              </a:ext>
            </a:extLst>
          </p:cNvPr>
          <p:cNvPicPr>
            <a:picLocks noChangeAspect="1"/>
          </p:cNvPicPr>
          <p:nvPr/>
        </p:nvPicPr>
        <p:blipFill rotWithShape="1">
          <a:blip r:embed="rId3">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20" name="Rectangle 19">
            <a:extLst>
              <a:ext uri="{FF2B5EF4-FFF2-40B4-BE49-F238E27FC236}">
                <a16:creationId xmlns:a16="http://schemas.microsoft.com/office/drawing/2014/main" id="{F83B69F9-E299-0097-4E4A-5818565F6537}"/>
              </a:ext>
            </a:extLst>
          </p:cNvPr>
          <p:cNvSpPr/>
          <p:nvPr/>
        </p:nvSpPr>
        <p:spPr>
          <a:xfrm>
            <a:off x="9012006" y="117428"/>
            <a:ext cx="1206723"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Picture 7" descr="A black text on a white background&#10;&#10;Description automatically generated">
            <a:extLst>
              <a:ext uri="{FF2B5EF4-FFF2-40B4-BE49-F238E27FC236}">
                <a16:creationId xmlns:a16="http://schemas.microsoft.com/office/drawing/2014/main" id="{57EC4BD9-817B-FD0A-18B2-C7705EBF4FBB}"/>
              </a:ext>
            </a:extLst>
          </p:cNvPr>
          <p:cNvPicPr>
            <a:picLocks noChangeAspect="1"/>
          </p:cNvPicPr>
          <p:nvPr/>
        </p:nvPicPr>
        <p:blipFill rotWithShape="1">
          <a:blip r:embed="rId4">
            <a:extLst>
              <a:ext uri="{28A0092B-C50C-407E-A947-70E740481C1C}">
                <a14:useLocalDpi xmlns:a14="http://schemas.microsoft.com/office/drawing/2010/main" val="0"/>
              </a:ext>
            </a:extLst>
          </a:blip>
          <a:srcRect r="64160"/>
          <a:stretch/>
        </p:blipFill>
        <p:spPr>
          <a:xfrm>
            <a:off x="1003283" y="4181767"/>
            <a:ext cx="2700888" cy="2160000"/>
          </a:xfrm>
          <a:prstGeom prst="rect">
            <a:avLst/>
          </a:prstGeom>
        </p:spPr>
      </p:pic>
      <p:pic>
        <p:nvPicPr>
          <p:cNvPr id="11" name="Picture 10" descr="A black text on a white background&#10;&#10;Description automatically generated">
            <a:extLst>
              <a:ext uri="{FF2B5EF4-FFF2-40B4-BE49-F238E27FC236}">
                <a16:creationId xmlns:a16="http://schemas.microsoft.com/office/drawing/2014/main" id="{EFEC075D-E90C-FAF6-7984-A1A9F991DE5C}"/>
              </a:ext>
            </a:extLst>
          </p:cNvPr>
          <p:cNvPicPr>
            <a:picLocks noChangeAspect="1"/>
          </p:cNvPicPr>
          <p:nvPr/>
        </p:nvPicPr>
        <p:blipFill rotWithShape="1">
          <a:blip r:embed="rId5">
            <a:extLst>
              <a:ext uri="{28A0092B-C50C-407E-A947-70E740481C1C}">
                <a14:useLocalDpi xmlns:a14="http://schemas.microsoft.com/office/drawing/2010/main" val="0"/>
              </a:ext>
            </a:extLst>
          </a:blip>
          <a:srcRect r="64221"/>
          <a:stretch/>
        </p:blipFill>
        <p:spPr>
          <a:xfrm>
            <a:off x="4336398" y="4181767"/>
            <a:ext cx="2696255" cy="2160000"/>
          </a:xfrm>
          <a:prstGeom prst="rect">
            <a:avLst/>
          </a:prstGeom>
        </p:spPr>
      </p:pic>
      <p:pic>
        <p:nvPicPr>
          <p:cNvPr id="13" name="Picture 12" descr="A black text on a white background&#10;&#10;Description automatically generated">
            <a:extLst>
              <a:ext uri="{FF2B5EF4-FFF2-40B4-BE49-F238E27FC236}">
                <a16:creationId xmlns:a16="http://schemas.microsoft.com/office/drawing/2014/main" id="{B9067005-B201-AEB4-4FD6-9E06ABF1975D}"/>
              </a:ext>
            </a:extLst>
          </p:cNvPr>
          <p:cNvPicPr>
            <a:picLocks noChangeAspect="1"/>
          </p:cNvPicPr>
          <p:nvPr/>
        </p:nvPicPr>
        <p:blipFill rotWithShape="1">
          <a:blip r:embed="rId6">
            <a:extLst>
              <a:ext uri="{28A0092B-C50C-407E-A947-70E740481C1C}">
                <a14:useLocalDpi xmlns:a14="http://schemas.microsoft.com/office/drawing/2010/main" val="0"/>
              </a:ext>
            </a:extLst>
          </a:blip>
          <a:srcRect r="64221"/>
          <a:stretch/>
        </p:blipFill>
        <p:spPr>
          <a:xfrm>
            <a:off x="7664881" y="4186989"/>
            <a:ext cx="2696255" cy="2160000"/>
          </a:xfrm>
          <a:prstGeom prst="rect">
            <a:avLst/>
          </a:prstGeom>
        </p:spPr>
      </p:pic>
      <p:sp>
        <p:nvSpPr>
          <p:cNvPr id="14" name="TextBox 13">
            <a:extLst>
              <a:ext uri="{FF2B5EF4-FFF2-40B4-BE49-F238E27FC236}">
                <a16:creationId xmlns:a16="http://schemas.microsoft.com/office/drawing/2014/main" id="{4F9AC630-1C6A-EBFB-F69C-66B9DA6CA911}"/>
              </a:ext>
            </a:extLst>
          </p:cNvPr>
          <p:cNvSpPr txBox="1"/>
          <p:nvPr/>
        </p:nvSpPr>
        <p:spPr>
          <a:xfrm>
            <a:off x="1922218" y="3787634"/>
            <a:ext cx="8029762"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latin typeface="Fira Sans" panose="020B0503050000020004" pitchFamily="34" charset="0"/>
              </a:rPr>
              <a:t>Example effect of higher order momentum compaction factor on RF bucket</a:t>
            </a:r>
          </a:p>
        </p:txBody>
      </p:sp>
    </p:spTree>
    <p:extLst>
      <p:ext uri="{BB962C8B-B14F-4D97-AF65-F5344CB8AC3E}">
        <p14:creationId xmlns:p14="http://schemas.microsoft.com/office/powerpoint/2010/main" val="4232573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11</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Beam </a:t>
            </a:r>
            <a:r>
              <a:rPr lang="en-US" noProof="0" dirty="0" err="1"/>
              <a:t>Beam</a:t>
            </a:r>
            <a:r>
              <a:rPr lang="en-US" noProof="0" dirty="0"/>
              <a:t> effects in the Rapid Cycling Synchrotrons (RCS)</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sp>
        <p:nvSpPr>
          <p:cNvPr id="8" name="Freeform: Shape 7">
            <a:extLst>
              <a:ext uri="{FF2B5EF4-FFF2-40B4-BE49-F238E27FC236}">
                <a16:creationId xmlns:a16="http://schemas.microsoft.com/office/drawing/2014/main" id="{2572F288-ED58-A22C-498A-EAABE5814478}"/>
              </a:ext>
            </a:extLst>
          </p:cNvPr>
          <p:cNvSpPr/>
          <p:nvPr/>
        </p:nvSpPr>
        <p:spPr>
          <a:xfrm>
            <a:off x="6069310" y="5147077"/>
            <a:ext cx="720000" cy="72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29160">
            <a:solidFill>
              <a:schemeClr val="accent1"/>
            </a:solidFill>
            <a:prstDash val="solid"/>
          </a:ln>
        </p:spPr>
        <p:txBody>
          <a:bodyPr vert="horz" wrap="square" lIns="104400" tIns="59400" rIns="104400" bIns="59400" anchor="ctr" anchorCtr="0" compatLnSpc="0">
            <a:noAutofit/>
          </a:bodyPr>
          <a:lstStyle/>
          <a:p>
            <a:pPr marL="0" marR="0" lvl="0" indent="0" algn="ctr" rtl="0" hangingPunct="0">
              <a:lnSpc>
                <a:spcPct val="100000"/>
              </a:lnSpc>
              <a:spcBef>
                <a:spcPts val="0"/>
              </a:spcBef>
              <a:spcAft>
                <a:spcPts val="0"/>
              </a:spcAft>
              <a:buNone/>
              <a:tabLst/>
            </a:pPr>
            <a:r>
              <a:rPr lang="fr-FR" sz="1400" b="0" i="0" u="none" strike="noStrike" kern="1200" cap="none" dirty="0">
                <a:ln>
                  <a:noFill/>
                </a:ln>
                <a:solidFill>
                  <a:schemeClr val="accent1"/>
                </a:solidFill>
                <a:ea typeface="Noto Sans CJK SC" pitchFamily="2"/>
                <a:cs typeface="FreeSans" pitchFamily="2"/>
              </a:rPr>
              <a:t>RCS1</a:t>
            </a:r>
          </a:p>
        </p:txBody>
      </p:sp>
      <p:sp>
        <p:nvSpPr>
          <p:cNvPr id="9" name="Freeform: Shape 8">
            <a:extLst>
              <a:ext uri="{FF2B5EF4-FFF2-40B4-BE49-F238E27FC236}">
                <a16:creationId xmlns:a16="http://schemas.microsoft.com/office/drawing/2014/main" id="{7081C40B-D9A8-2064-0538-465AC0568E65}"/>
              </a:ext>
            </a:extLst>
          </p:cNvPr>
          <p:cNvSpPr/>
          <p:nvPr/>
        </p:nvSpPr>
        <p:spPr>
          <a:xfrm>
            <a:off x="7243860" y="5147077"/>
            <a:ext cx="720000" cy="72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29160">
            <a:solidFill>
              <a:schemeClr val="accent1"/>
            </a:solidFill>
            <a:prstDash val="solid"/>
          </a:ln>
        </p:spPr>
        <p:txBody>
          <a:bodyPr vert="horz" wrap="square" lIns="104400" tIns="59400" rIns="104400" bIns="59400" anchor="ctr" anchorCtr="0" compatLnSpc="0">
            <a:noAutofit/>
          </a:bodyPr>
          <a:lstStyle/>
          <a:p>
            <a:pPr marL="0" marR="0" lvl="0" indent="0" algn="ctr" rtl="0" hangingPunct="0">
              <a:lnSpc>
                <a:spcPct val="100000"/>
              </a:lnSpc>
              <a:spcBef>
                <a:spcPts val="0"/>
              </a:spcBef>
              <a:spcAft>
                <a:spcPts val="0"/>
              </a:spcAft>
              <a:buNone/>
              <a:tabLst/>
            </a:pPr>
            <a:r>
              <a:rPr lang="fr-FR" sz="1400" b="0" i="0" u="none" strike="noStrike" kern="1200" cap="none">
                <a:ln>
                  <a:noFill/>
                </a:ln>
                <a:solidFill>
                  <a:schemeClr val="accent1"/>
                </a:solidFill>
                <a:ea typeface="Noto Sans CJK SC" pitchFamily="2"/>
                <a:cs typeface="FreeSans" pitchFamily="2"/>
              </a:rPr>
              <a:t>RCS 2</a:t>
            </a:r>
          </a:p>
        </p:txBody>
      </p:sp>
      <p:sp>
        <p:nvSpPr>
          <p:cNvPr id="10" name="TextBox 9">
            <a:extLst>
              <a:ext uri="{FF2B5EF4-FFF2-40B4-BE49-F238E27FC236}">
                <a16:creationId xmlns:a16="http://schemas.microsoft.com/office/drawing/2014/main" id="{FEAF78AF-EE6E-D062-C938-55A31FE4D9A0}"/>
              </a:ext>
            </a:extLst>
          </p:cNvPr>
          <p:cNvSpPr txBox="1"/>
          <p:nvPr/>
        </p:nvSpPr>
        <p:spPr>
          <a:xfrm>
            <a:off x="10390552" y="5347736"/>
            <a:ext cx="843741" cy="30384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fr-FR" sz="1400" b="0" i="0" u="none" strike="noStrike" kern="1200" cap="none" dirty="0">
                <a:ln>
                  <a:noFill/>
                </a:ln>
                <a:solidFill>
                  <a:schemeClr val="accent1"/>
                </a:solidFill>
                <a:latin typeface="Fira Sans" pitchFamily="34"/>
                <a:ea typeface="Noto Sans CJK SC" pitchFamily="2"/>
                <a:cs typeface="FreeSans" pitchFamily="2"/>
              </a:rPr>
              <a:t>RCS 4</a:t>
            </a:r>
          </a:p>
        </p:txBody>
      </p:sp>
      <p:sp>
        <p:nvSpPr>
          <p:cNvPr id="11" name="Freeform: Shape 10">
            <a:extLst>
              <a:ext uri="{FF2B5EF4-FFF2-40B4-BE49-F238E27FC236}">
                <a16:creationId xmlns:a16="http://schemas.microsoft.com/office/drawing/2014/main" id="{EA212E97-8ACA-FF37-A717-86C719AF4ECD}"/>
              </a:ext>
            </a:extLst>
          </p:cNvPr>
          <p:cNvSpPr/>
          <p:nvPr/>
        </p:nvSpPr>
        <p:spPr>
          <a:xfrm>
            <a:off x="8453950" y="4877077"/>
            <a:ext cx="1260000" cy="126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29160">
            <a:solidFill>
              <a:schemeClr val="accent1"/>
            </a:solidFill>
            <a:prstDash val="solid"/>
          </a:ln>
        </p:spPr>
        <p:txBody>
          <a:bodyPr vert="horz" wrap="square" lIns="104400" tIns="59400" rIns="104400" bIns="59400" anchor="ctr" anchorCtr="0" compatLnSpc="0">
            <a:noAutofit/>
          </a:bodyPr>
          <a:lstStyle/>
          <a:p>
            <a:pPr marL="0" marR="0" lvl="0" indent="0" algn="ctr" rtl="0" hangingPunct="0">
              <a:lnSpc>
                <a:spcPct val="100000"/>
              </a:lnSpc>
              <a:spcBef>
                <a:spcPts val="0"/>
              </a:spcBef>
              <a:spcAft>
                <a:spcPts val="0"/>
              </a:spcAft>
              <a:buNone/>
              <a:tabLst/>
            </a:pPr>
            <a:r>
              <a:rPr lang="fr-FR" sz="1400" b="0" i="0" u="none" strike="noStrike" kern="1200" cap="none" dirty="0">
                <a:ln>
                  <a:noFill/>
                </a:ln>
                <a:solidFill>
                  <a:schemeClr val="accent1"/>
                </a:solidFill>
                <a:ea typeface="Noto Sans CJK SC" pitchFamily="2"/>
                <a:cs typeface="FreeSans" pitchFamily="2"/>
              </a:rPr>
              <a:t>RCS 3</a:t>
            </a:r>
          </a:p>
        </p:txBody>
      </p:sp>
      <p:sp>
        <p:nvSpPr>
          <p:cNvPr id="12" name="TextBox 11">
            <a:extLst>
              <a:ext uri="{FF2B5EF4-FFF2-40B4-BE49-F238E27FC236}">
                <a16:creationId xmlns:a16="http://schemas.microsoft.com/office/drawing/2014/main" id="{5A582C91-DD9D-2E4B-BD52-A096E3D97E91}"/>
              </a:ext>
            </a:extLst>
          </p:cNvPr>
          <p:cNvSpPr txBox="1"/>
          <p:nvPr/>
        </p:nvSpPr>
        <p:spPr>
          <a:xfrm>
            <a:off x="5589954" y="5925564"/>
            <a:ext cx="730799" cy="310041"/>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fr-FR" sz="1400" b="0" i="0" u="none" strike="noStrike" kern="1200" cap="none" dirty="0">
                <a:ln>
                  <a:noFill/>
                </a:ln>
                <a:solidFill>
                  <a:schemeClr val="accent1"/>
                </a:solidFill>
                <a:ea typeface="Noto Sans CJK SC" pitchFamily="2"/>
                <a:cs typeface="FreeSans" pitchFamily="2"/>
              </a:rPr>
              <a:t>63 </a:t>
            </a:r>
            <a:r>
              <a:rPr lang="fr-FR" sz="1400" b="0" i="0" u="none" strike="noStrike" kern="1200" cap="none" dirty="0" err="1">
                <a:ln>
                  <a:noFill/>
                </a:ln>
                <a:solidFill>
                  <a:schemeClr val="accent1"/>
                </a:solidFill>
                <a:ea typeface="Noto Sans CJK SC" pitchFamily="2"/>
                <a:cs typeface="FreeSans" pitchFamily="2"/>
              </a:rPr>
              <a:t>GeV</a:t>
            </a:r>
            <a:endParaRPr lang="fr-FR" sz="1400" b="0" i="0" u="none" strike="noStrike" kern="1200" cap="none" dirty="0">
              <a:ln>
                <a:noFill/>
              </a:ln>
              <a:solidFill>
                <a:schemeClr val="accent1"/>
              </a:solidFill>
              <a:ea typeface="Noto Sans CJK SC" pitchFamily="2"/>
              <a:cs typeface="FreeSans" pitchFamily="2"/>
            </a:endParaRPr>
          </a:p>
        </p:txBody>
      </p:sp>
      <p:sp>
        <p:nvSpPr>
          <p:cNvPr id="13" name="TextBox 12">
            <a:extLst>
              <a:ext uri="{FF2B5EF4-FFF2-40B4-BE49-F238E27FC236}">
                <a16:creationId xmlns:a16="http://schemas.microsoft.com/office/drawing/2014/main" id="{358B6D21-67E9-BD37-86FB-E006980CDE93}"/>
              </a:ext>
            </a:extLst>
          </p:cNvPr>
          <p:cNvSpPr txBox="1"/>
          <p:nvPr/>
        </p:nvSpPr>
        <p:spPr>
          <a:xfrm>
            <a:off x="6713874" y="5925564"/>
            <a:ext cx="881640" cy="310041"/>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fr-FR" sz="1400" b="0" i="0" u="none" strike="noStrike" kern="1200" cap="none" dirty="0">
                <a:ln>
                  <a:noFill/>
                </a:ln>
                <a:solidFill>
                  <a:schemeClr val="accent1"/>
                </a:solidFill>
                <a:ea typeface="Noto Sans CJK SC" pitchFamily="2"/>
                <a:cs typeface="FreeSans" pitchFamily="2"/>
              </a:rPr>
              <a:t>313 </a:t>
            </a:r>
            <a:r>
              <a:rPr lang="fr-FR" sz="1400" b="0" i="0" u="none" strike="noStrike" kern="1200" cap="none" dirty="0" err="1">
                <a:ln>
                  <a:noFill/>
                </a:ln>
                <a:solidFill>
                  <a:schemeClr val="accent1"/>
                </a:solidFill>
                <a:ea typeface="Noto Sans CJK SC" pitchFamily="2"/>
                <a:cs typeface="FreeSans" pitchFamily="2"/>
              </a:rPr>
              <a:t>GeV</a:t>
            </a:r>
            <a:endParaRPr lang="fr-FR" sz="1400" b="0" i="0" u="none" strike="noStrike" kern="1200" cap="none" dirty="0">
              <a:ln>
                <a:noFill/>
              </a:ln>
              <a:solidFill>
                <a:schemeClr val="accent1"/>
              </a:solidFill>
              <a:ea typeface="Noto Sans CJK SC" pitchFamily="2"/>
              <a:cs typeface="FreeSans" pitchFamily="2"/>
            </a:endParaRPr>
          </a:p>
        </p:txBody>
      </p:sp>
      <p:sp>
        <p:nvSpPr>
          <p:cNvPr id="14" name="TextBox 13">
            <a:extLst>
              <a:ext uri="{FF2B5EF4-FFF2-40B4-BE49-F238E27FC236}">
                <a16:creationId xmlns:a16="http://schemas.microsoft.com/office/drawing/2014/main" id="{B3F90674-7A35-B383-F1C3-12E4328F2AE6}"/>
              </a:ext>
            </a:extLst>
          </p:cNvPr>
          <p:cNvSpPr txBox="1"/>
          <p:nvPr/>
        </p:nvSpPr>
        <p:spPr>
          <a:xfrm>
            <a:off x="7913754" y="5925564"/>
            <a:ext cx="862772" cy="310041"/>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fr-FR" sz="1400" b="0" i="0" u="none" strike="noStrike" kern="1200" cap="none" dirty="0">
                <a:ln>
                  <a:noFill/>
                </a:ln>
                <a:solidFill>
                  <a:schemeClr val="accent1"/>
                </a:solidFill>
                <a:ea typeface="Noto Sans CJK SC" pitchFamily="2"/>
                <a:cs typeface="FreeSans" pitchFamily="2"/>
              </a:rPr>
              <a:t>750 </a:t>
            </a:r>
            <a:r>
              <a:rPr lang="fr-FR" sz="1400" b="0" i="0" u="none" strike="noStrike" kern="1200" cap="none" dirty="0" err="1">
                <a:ln>
                  <a:noFill/>
                </a:ln>
                <a:solidFill>
                  <a:schemeClr val="accent1"/>
                </a:solidFill>
                <a:ea typeface="Noto Sans CJK SC" pitchFamily="2"/>
                <a:cs typeface="FreeSans" pitchFamily="2"/>
              </a:rPr>
              <a:t>GeV</a:t>
            </a:r>
            <a:endParaRPr lang="fr-FR" sz="1400" b="0" i="0" u="none" strike="noStrike" kern="1200" cap="none" dirty="0">
              <a:ln>
                <a:noFill/>
              </a:ln>
              <a:solidFill>
                <a:schemeClr val="accent1"/>
              </a:solidFill>
              <a:ea typeface="Noto Sans CJK SC" pitchFamily="2"/>
              <a:cs typeface="FreeSans" pitchFamily="2"/>
            </a:endParaRPr>
          </a:p>
        </p:txBody>
      </p:sp>
      <p:sp>
        <p:nvSpPr>
          <p:cNvPr id="15" name="TextBox 14">
            <a:extLst>
              <a:ext uri="{FF2B5EF4-FFF2-40B4-BE49-F238E27FC236}">
                <a16:creationId xmlns:a16="http://schemas.microsoft.com/office/drawing/2014/main" id="{BC85F57F-28B6-7586-D8C0-4ECF31C977A3}"/>
              </a:ext>
            </a:extLst>
          </p:cNvPr>
          <p:cNvSpPr txBox="1"/>
          <p:nvPr/>
        </p:nvSpPr>
        <p:spPr>
          <a:xfrm>
            <a:off x="9654484" y="5925564"/>
            <a:ext cx="730800" cy="310041"/>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fr-FR" sz="1400" b="0" i="0" u="none" strike="noStrike" kern="1200" cap="none" dirty="0">
                <a:ln>
                  <a:noFill/>
                </a:ln>
                <a:solidFill>
                  <a:schemeClr val="accent1"/>
                </a:solidFill>
                <a:ea typeface="Noto Sans CJK SC" pitchFamily="2"/>
                <a:cs typeface="FreeSans" pitchFamily="2"/>
              </a:rPr>
              <a:t>1.5 </a:t>
            </a:r>
            <a:r>
              <a:rPr lang="fr-FR" sz="1400" b="0" i="0" u="none" strike="noStrike" kern="1200" cap="none" dirty="0" err="1">
                <a:ln>
                  <a:noFill/>
                </a:ln>
                <a:solidFill>
                  <a:schemeClr val="accent1"/>
                </a:solidFill>
                <a:ea typeface="Noto Sans CJK SC" pitchFamily="2"/>
                <a:cs typeface="FreeSans" pitchFamily="2"/>
              </a:rPr>
              <a:t>TeV</a:t>
            </a:r>
            <a:endParaRPr lang="fr-FR" sz="1400" b="0" i="0" u="none" strike="noStrike" kern="1200" cap="none" dirty="0">
              <a:ln>
                <a:noFill/>
              </a:ln>
              <a:solidFill>
                <a:schemeClr val="accent1"/>
              </a:solidFill>
              <a:ea typeface="Noto Sans CJK SC" pitchFamily="2"/>
              <a:cs typeface="FreeSans" pitchFamily="2"/>
            </a:endParaRPr>
          </a:p>
        </p:txBody>
      </p:sp>
      <p:sp>
        <p:nvSpPr>
          <p:cNvPr id="16" name="TextBox 15">
            <a:extLst>
              <a:ext uri="{FF2B5EF4-FFF2-40B4-BE49-F238E27FC236}">
                <a16:creationId xmlns:a16="http://schemas.microsoft.com/office/drawing/2014/main" id="{8BBEC4E4-E23A-2708-5F71-7BDCAF42B193}"/>
              </a:ext>
            </a:extLst>
          </p:cNvPr>
          <p:cNvSpPr txBox="1"/>
          <p:nvPr/>
        </p:nvSpPr>
        <p:spPr>
          <a:xfrm>
            <a:off x="10812422" y="5935872"/>
            <a:ext cx="839391" cy="310041"/>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fr-FR" sz="1400" b="0" i="0" u="none" strike="noStrike" kern="1200" cap="none" dirty="0">
                <a:ln>
                  <a:noFill/>
                </a:ln>
                <a:solidFill>
                  <a:srgbClr val="2A6099"/>
                </a:solidFill>
                <a:ea typeface="Noto Sans CJK SC" pitchFamily="2"/>
                <a:cs typeface="FreeSans" pitchFamily="2"/>
              </a:rPr>
              <a:t>5 </a:t>
            </a:r>
            <a:r>
              <a:rPr lang="fr-FR" sz="1400" b="0" i="0" u="none" strike="noStrike" kern="1200" cap="none" dirty="0" err="1">
                <a:ln>
                  <a:noFill/>
                </a:ln>
                <a:solidFill>
                  <a:srgbClr val="2A6099"/>
                </a:solidFill>
                <a:ea typeface="Noto Sans CJK SC" pitchFamily="2"/>
                <a:cs typeface="FreeSans" pitchFamily="2"/>
              </a:rPr>
              <a:t>TeV</a:t>
            </a:r>
            <a:endParaRPr lang="fr-FR" sz="1400" b="0" i="0" u="none" strike="noStrike" kern="1200" cap="none" dirty="0">
              <a:ln>
                <a:noFill/>
              </a:ln>
              <a:solidFill>
                <a:srgbClr val="2A6099"/>
              </a:solidFill>
              <a:ea typeface="Noto Sans CJK SC" pitchFamily="2"/>
              <a:cs typeface="FreeSans" pitchFamily="2"/>
            </a:endParaRPr>
          </a:p>
        </p:txBody>
      </p:sp>
      <p:cxnSp>
        <p:nvCxnSpPr>
          <p:cNvPr id="17" name="Straight Arrow Connector 16">
            <a:extLst>
              <a:ext uri="{FF2B5EF4-FFF2-40B4-BE49-F238E27FC236}">
                <a16:creationId xmlns:a16="http://schemas.microsoft.com/office/drawing/2014/main" id="{40BF3F91-D668-A4AB-9792-61DEA212E764}"/>
              </a:ext>
            </a:extLst>
          </p:cNvPr>
          <p:cNvCxnSpPr>
            <a:cxnSpLocks/>
          </p:cNvCxnSpPr>
          <p:nvPr/>
        </p:nvCxnSpPr>
        <p:spPr>
          <a:xfrm>
            <a:off x="6832608" y="5507077"/>
            <a:ext cx="3600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B16658B-D06B-4CBD-59D0-16C4B093693D}"/>
              </a:ext>
            </a:extLst>
          </p:cNvPr>
          <p:cNvCxnSpPr>
            <a:cxnSpLocks/>
          </p:cNvCxnSpPr>
          <p:nvPr/>
        </p:nvCxnSpPr>
        <p:spPr>
          <a:xfrm>
            <a:off x="8032409" y="5507077"/>
            <a:ext cx="3600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BD215A5-508A-EADA-A28F-256C23D763C5}"/>
              </a:ext>
            </a:extLst>
          </p:cNvPr>
          <p:cNvCxnSpPr>
            <a:cxnSpLocks/>
          </p:cNvCxnSpPr>
          <p:nvPr/>
        </p:nvCxnSpPr>
        <p:spPr>
          <a:xfrm>
            <a:off x="9822417" y="5507077"/>
            <a:ext cx="3600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15678AB-D763-D5C8-C80B-65A204F8AF8F}"/>
              </a:ext>
            </a:extLst>
          </p:cNvPr>
          <p:cNvCxnSpPr>
            <a:cxnSpLocks/>
          </p:cNvCxnSpPr>
          <p:nvPr/>
        </p:nvCxnSpPr>
        <p:spPr>
          <a:xfrm>
            <a:off x="10955716" y="5509317"/>
            <a:ext cx="3600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2A7F8A9-16E1-378E-EEC0-1BFA0A518067}"/>
              </a:ext>
            </a:extLst>
          </p:cNvPr>
          <p:cNvSpPr txBox="1"/>
          <p:nvPr/>
        </p:nvSpPr>
        <p:spPr>
          <a:xfrm>
            <a:off x="11355300" y="5214696"/>
            <a:ext cx="824265" cy="584775"/>
          </a:xfrm>
          <a:prstGeom prst="rect">
            <a:avLst/>
          </a:prstGeom>
          <a:noFill/>
        </p:spPr>
        <p:txBody>
          <a:bodyPr wrap="none" rtlCol="0">
            <a:spAutoFit/>
          </a:bodyPr>
          <a:lstStyle/>
          <a:p>
            <a:r>
              <a:rPr lang="fr-FR" sz="1600" dirty="0" err="1">
                <a:solidFill>
                  <a:schemeClr val="accent1"/>
                </a:solidFill>
              </a:rPr>
              <a:t>Collider</a:t>
            </a:r>
            <a:br>
              <a:rPr lang="fr-FR" sz="1600" dirty="0">
                <a:solidFill>
                  <a:schemeClr val="accent1"/>
                </a:solidFill>
              </a:rPr>
            </a:br>
            <a:r>
              <a:rPr lang="fr-FR" sz="1600" dirty="0">
                <a:solidFill>
                  <a:schemeClr val="accent1"/>
                </a:solidFill>
              </a:rPr>
              <a:t>10 </a:t>
            </a:r>
            <a:r>
              <a:rPr lang="fr-FR" sz="1600" dirty="0" err="1">
                <a:solidFill>
                  <a:schemeClr val="accent1"/>
                </a:solidFill>
              </a:rPr>
              <a:t>TeV</a:t>
            </a:r>
            <a:endParaRPr lang="fr-FR" sz="1600" dirty="0">
              <a:solidFill>
                <a:schemeClr val="accent1"/>
              </a:solidFill>
            </a:endParaRPr>
          </a:p>
        </p:txBody>
      </p:sp>
      <p:cxnSp>
        <p:nvCxnSpPr>
          <p:cNvPr id="22" name="Straight Arrow Connector 21">
            <a:extLst>
              <a:ext uri="{FF2B5EF4-FFF2-40B4-BE49-F238E27FC236}">
                <a16:creationId xmlns:a16="http://schemas.microsoft.com/office/drawing/2014/main" id="{76945C6A-7E54-175E-D487-DD8D8D77FBF3}"/>
              </a:ext>
            </a:extLst>
          </p:cNvPr>
          <p:cNvCxnSpPr>
            <a:cxnSpLocks/>
          </p:cNvCxnSpPr>
          <p:nvPr/>
        </p:nvCxnSpPr>
        <p:spPr>
          <a:xfrm>
            <a:off x="5620293" y="5507077"/>
            <a:ext cx="3600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5" name="Arc 24">
            <a:extLst>
              <a:ext uri="{FF2B5EF4-FFF2-40B4-BE49-F238E27FC236}">
                <a16:creationId xmlns:a16="http://schemas.microsoft.com/office/drawing/2014/main" id="{E4CA7A98-C1AD-5D0C-3FE5-28FED31558E1}"/>
              </a:ext>
            </a:extLst>
          </p:cNvPr>
          <p:cNvSpPr/>
          <p:nvPr/>
        </p:nvSpPr>
        <p:spPr>
          <a:xfrm rot="13416165">
            <a:off x="10296871" y="4239655"/>
            <a:ext cx="2520000" cy="2520000"/>
          </a:xfrm>
          <a:prstGeom prst="arc">
            <a:avLst>
              <a:gd name="adj1" fmla="val 16200000"/>
              <a:gd name="adj2" fmla="val 209811"/>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9" name="TextBox 28">
            <a:extLst>
              <a:ext uri="{FF2B5EF4-FFF2-40B4-BE49-F238E27FC236}">
                <a16:creationId xmlns:a16="http://schemas.microsoft.com/office/drawing/2014/main" id="{A4AB1BAF-2944-E136-99DD-0A134AB63370}"/>
              </a:ext>
            </a:extLst>
          </p:cNvPr>
          <p:cNvSpPr txBox="1"/>
          <p:nvPr/>
        </p:nvSpPr>
        <p:spPr>
          <a:xfrm>
            <a:off x="209529" y="1433055"/>
            <a:ext cx="11989944" cy="830997"/>
          </a:xfrm>
          <a:prstGeom prst="rect">
            <a:avLst/>
          </a:prstGeom>
          <a:noFill/>
        </p:spPr>
        <p:txBody>
          <a:bodyPr wrap="square" rtlCol="0">
            <a:spAutoFit/>
          </a:bodyPr>
          <a:lstStyle/>
          <a:p>
            <a:pPr marL="285750" indent="-285750">
              <a:buFont typeface="Arial" panose="020B0604020202020204" pitchFamily="34" charset="0"/>
              <a:buChar char="•"/>
            </a:pPr>
            <a:r>
              <a:rPr lang="en-US" sz="2400" b="1" dirty="0">
                <a:latin typeface="Fira Sans" panose="020B0503050000020004" pitchFamily="34" charset="0"/>
              </a:rPr>
              <a:t>Three RCS </a:t>
            </a:r>
            <a:r>
              <a:rPr lang="en-US" sz="2400" dirty="0">
                <a:latin typeface="Fira Sans" panose="020B0503050000020004" pitchFamily="34" charset="0"/>
              </a:rPr>
              <a:t>accelerate muons from </a:t>
            </a:r>
            <a:r>
              <a:rPr lang="en-US" sz="2400" b="1" dirty="0">
                <a:latin typeface="Fira Sans" panose="020B0503050000020004" pitchFamily="34" charset="0"/>
              </a:rPr>
              <a:t>63 GeV to 1.5 </a:t>
            </a:r>
            <a:r>
              <a:rPr lang="en-US" sz="2400" b="1" dirty="0" err="1">
                <a:latin typeface="Fira Sans" panose="020B0503050000020004" pitchFamily="34" charset="0"/>
              </a:rPr>
              <a:t>TeV</a:t>
            </a:r>
            <a:r>
              <a:rPr lang="en-US" sz="2400" dirty="0">
                <a:latin typeface="Fira Sans" panose="020B0503050000020004" pitchFamily="34" charset="0"/>
              </a:rPr>
              <a:t>, a </a:t>
            </a:r>
            <a:r>
              <a:rPr lang="en-US" sz="2400" b="1" dirty="0">
                <a:latin typeface="Fira Sans" panose="020B0503050000020004" pitchFamily="34" charset="0"/>
              </a:rPr>
              <a:t>fourth RCS </a:t>
            </a:r>
            <a:r>
              <a:rPr lang="en-US" sz="2400" dirty="0">
                <a:latin typeface="Fira Sans" panose="020B0503050000020004" pitchFamily="34" charset="0"/>
              </a:rPr>
              <a:t>accelerates from </a:t>
            </a:r>
            <a:r>
              <a:rPr lang="en-US" sz="2400" b="1" dirty="0">
                <a:latin typeface="Fira Sans" panose="020B0503050000020004" pitchFamily="34" charset="0"/>
              </a:rPr>
              <a:t>1.5 </a:t>
            </a:r>
            <a:r>
              <a:rPr lang="en-US" sz="2400" b="1" dirty="0" err="1">
                <a:latin typeface="Fira Sans" panose="020B0503050000020004" pitchFamily="34" charset="0"/>
              </a:rPr>
              <a:t>TeV</a:t>
            </a:r>
            <a:r>
              <a:rPr lang="en-US" sz="2400" b="1" dirty="0">
                <a:latin typeface="Fira Sans" panose="020B0503050000020004" pitchFamily="34" charset="0"/>
              </a:rPr>
              <a:t> to 5 </a:t>
            </a:r>
            <a:r>
              <a:rPr lang="en-US" sz="2400" b="1" dirty="0" err="1">
                <a:latin typeface="Fira Sans" panose="020B0503050000020004" pitchFamily="34" charset="0"/>
              </a:rPr>
              <a:t>TeV</a:t>
            </a:r>
            <a:endParaRPr lang="fr-FR" sz="2400" b="1" dirty="0">
              <a:latin typeface="Fira Sans" panose="020B0503050000020004" pitchFamily="34" charset="0"/>
            </a:endParaRP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5679CBCC-C2DF-880E-B5C6-E8876FD23DB2}"/>
                  </a:ext>
                </a:extLst>
              </p:cNvPr>
              <p:cNvSpPr txBox="1"/>
              <p:nvPr/>
            </p:nvSpPr>
            <p:spPr>
              <a:xfrm>
                <a:off x="209528" y="2536133"/>
                <a:ext cx="6776529" cy="3430106"/>
              </a:xfrm>
              <a:prstGeom prst="rect">
                <a:avLst/>
              </a:prstGeom>
              <a:noFill/>
            </p:spPr>
            <p:txBody>
              <a:bodyPr wrap="square">
                <a:spAutoFit/>
              </a:bodyPr>
              <a:lstStyle/>
              <a:p>
                <a:pPr marL="285750" indent="-285750">
                  <a:buFont typeface="Arial" panose="020B0604020202020204" pitchFamily="34" charset="0"/>
                  <a:buChar char="•"/>
                </a:pPr>
                <a:r>
                  <a:rPr lang="en-US" sz="2400" dirty="0">
                    <a:latin typeface="Fira Sans" panose="020B0503050000020004" pitchFamily="34" charset="0"/>
                  </a:rPr>
                  <a:t>Single bunch intensity at injection of RCS 1 </a:t>
                </a:r>
                <a14:m>
                  <m:oMath xmlns:m="http://schemas.openxmlformats.org/officeDocument/2006/math">
                    <m:sSub>
                      <m:sSubPr>
                        <m:ctrlPr>
                          <a:rPr lang="en-US" sz="2400" i="1" dirty="0" err="1" smtClean="0">
                            <a:latin typeface="Cambria Math" panose="02040503050406030204" pitchFamily="18" charset="0"/>
                          </a:rPr>
                        </m:ctrlPr>
                      </m:sSubPr>
                      <m:e>
                        <m:r>
                          <a:rPr lang="en-US" sz="2400" i="1" dirty="0" smtClean="0">
                            <a:latin typeface="Cambria Math" panose="02040503050406030204" pitchFamily="18" charset="0"/>
                          </a:rPr>
                          <m:t>𝑁</m:t>
                        </m:r>
                      </m:e>
                      <m:sub>
                        <m:r>
                          <a:rPr lang="en-US" sz="2400" i="1" dirty="0" err="1">
                            <a:latin typeface="Cambria Math" panose="02040503050406030204" pitchFamily="18" charset="0"/>
                          </a:rPr>
                          <m:t>𝑏</m:t>
                        </m:r>
                      </m:sub>
                    </m:sSub>
                    <m:r>
                      <a:rPr lang="en-US" sz="2400" i="1" dirty="0">
                        <a:latin typeface="Cambria Math" panose="02040503050406030204" pitchFamily="18" charset="0"/>
                      </a:rPr>
                      <m:t>=</m:t>
                    </m:r>
                    <m:r>
                      <a:rPr lang="en-US" sz="2400" i="1" dirty="0" smtClean="0">
                        <a:latin typeface="Cambria Math" panose="02040503050406030204" pitchFamily="18" charset="0"/>
                      </a:rPr>
                      <m:t>2.7⋅</m:t>
                    </m:r>
                    <m:sSup>
                      <m:sSupPr>
                        <m:ctrlPr>
                          <a:rPr lang="en-US" sz="2400" i="1" dirty="0">
                            <a:latin typeface="Cambria Math" panose="02040503050406030204" pitchFamily="18" charset="0"/>
                          </a:rPr>
                        </m:ctrlPr>
                      </m:sSupPr>
                      <m:e>
                        <m:r>
                          <a:rPr lang="en-US" sz="2400" i="1" dirty="0">
                            <a:latin typeface="Cambria Math" panose="02040503050406030204" pitchFamily="18" charset="0"/>
                          </a:rPr>
                          <m:t>10</m:t>
                        </m:r>
                      </m:e>
                      <m:sup>
                        <m:r>
                          <a:rPr lang="en-US" sz="2400" i="1" dirty="0">
                            <a:latin typeface="Cambria Math" panose="02040503050406030204" pitchFamily="18" charset="0"/>
                          </a:rPr>
                          <m:t>12</m:t>
                        </m:r>
                      </m:sup>
                    </m:sSup>
                    <m:r>
                      <a:rPr lang="en-US" sz="2400" i="1" dirty="0">
                        <a:latin typeface="Cambria Math" panose="02040503050406030204" pitchFamily="18" charset="0"/>
                      </a:rPr>
                      <m:t> </m:t>
                    </m:r>
                    <m:sSup>
                      <m:sSupPr>
                        <m:ctrlPr>
                          <a:rPr lang="en-US" sz="2400" i="1" dirty="0">
                            <a:latin typeface="Cambria Math" panose="02040503050406030204" pitchFamily="18" charset="0"/>
                          </a:rPr>
                        </m:ctrlPr>
                      </m:sSupPr>
                      <m:e>
                        <m:r>
                          <a:rPr lang="en-US" sz="2400" i="1" dirty="0">
                            <a:latin typeface="Cambria Math" panose="02040503050406030204" pitchFamily="18" charset="0"/>
                          </a:rPr>
                          <m:t>𝜇</m:t>
                        </m:r>
                      </m:e>
                      <m:sup>
                        <m:r>
                          <a:rPr lang="en-US" sz="2400" i="1" dirty="0">
                            <a:latin typeface="Cambria Math" panose="02040503050406030204" pitchFamily="18" charset="0"/>
                          </a:rPr>
                          <m:t>+</m:t>
                        </m:r>
                        <m:r>
                          <a:rPr lang="en-US" sz="2400" b="0" i="1" dirty="0" smtClean="0">
                            <a:latin typeface="Cambria Math" panose="02040503050406030204" pitchFamily="18" charset="0"/>
                          </a:rPr>
                          <m:t>/−</m:t>
                        </m:r>
                      </m:sup>
                    </m:sSup>
                  </m:oMath>
                </a14:m>
                <a:r>
                  <a:rPr lang="en-US" sz="2400" dirty="0">
                    <a:latin typeface="Fira Sans" panose="020B0503050000020004" pitchFamily="34" charset="0"/>
                  </a:rPr>
                  <a:t>
Target: less than 10% intensity loss from muon decay per RCS </a:t>
                </a:r>
              </a:p>
              <a:p>
                <a:pPr marL="285750" indent="-285750">
                  <a:buFont typeface="Arial" panose="020B0604020202020204" pitchFamily="34" charset="0"/>
                  <a:buChar char="•"/>
                </a:pPr>
                <a:r>
                  <a:rPr lang="en-US" sz="2400" dirty="0">
                    <a:latin typeface="Fira Sans" panose="020B0503050000020004" pitchFamily="34" charset="0"/>
                  </a:rPr>
                  <a:t>This requires </a:t>
                </a:r>
                <a:r>
                  <a:rPr lang="en-US" sz="2400" b="1" dirty="0">
                    <a:latin typeface="Fira Sans" panose="020B0503050000020004" pitchFamily="34" charset="0"/>
                  </a:rPr>
                  <a:t>large acceleration gradient and fast ramping magnets</a:t>
                </a:r>
              </a:p>
              <a:p>
                <a:pPr marL="742950" lvl="1" indent="-285750">
                  <a:buFont typeface="Arial" panose="020B0604020202020204" pitchFamily="34" charset="0"/>
                  <a:buChar char="•"/>
                </a:pPr>
                <a:r>
                  <a:rPr lang="en-US" sz="2000" dirty="0" err="1">
                    <a:latin typeface="Fira Sans" panose="020B0503050000020004" pitchFamily="34" charset="0"/>
                  </a:rPr>
                  <a:t>E.g</a:t>
                </a:r>
                <a:r>
                  <a:rPr lang="en-US" sz="2000" dirty="0">
                    <a:latin typeface="Fira Sans" panose="020B0503050000020004" pitchFamily="34" charset="0"/>
                  </a:rPr>
                  <a:t> 90 GV of RF in RCS 4, 4200 T/s ramping rate in RCS 1</a:t>
                </a:r>
              </a:p>
              <a:p>
                <a:pPr marL="742950" lvl="1" indent="-285750">
                  <a:buFont typeface="Arial" panose="020B0604020202020204" pitchFamily="34" charset="0"/>
                  <a:buChar char="•"/>
                </a:pPr>
                <a:endParaRPr lang="en-US" sz="2400" dirty="0">
                  <a:latin typeface="Fira Sans" panose="020B0503050000020004" pitchFamily="34" charset="0"/>
                </a:endParaRPr>
              </a:p>
            </p:txBody>
          </p:sp>
        </mc:Choice>
        <mc:Fallback xmlns="">
          <p:sp>
            <p:nvSpPr>
              <p:cNvPr id="31" name="TextBox 30">
                <a:extLst>
                  <a:ext uri="{FF2B5EF4-FFF2-40B4-BE49-F238E27FC236}">
                    <a16:creationId xmlns:a16="http://schemas.microsoft.com/office/drawing/2014/main" id="{5679CBCC-C2DF-880E-B5C6-E8876FD23DB2}"/>
                  </a:ext>
                </a:extLst>
              </p:cNvPr>
              <p:cNvSpPr txBox="1">
                <a:spLocks noRot="1" noChangeAspect="1" noMove="1" noResize="1" noEditPoints="1" noAdjustHandles="1" noChangeArrowheads="1" noChangeShapeType="1" noTextEdit="1"/>
              </p:cNvSpPr>
              <p:nvPr/>
            </p:nvSpPr>
            <p:spPr>
              <a:xfrm>
                <a:off x="209528" y="2536133"/>
                <a:ext cx="6776529" cy="3430106"/>
              </a:xfrm>
              <a:prstGeom prst="rect">
                <a:avLst/>
              </a:prstGeom>
              <a:blipFill>
                <a:blip r:embed="rId2"/>
                <a:stretch>
                  <a:fillRect l="-1169" t="-1421" r="-1888"/>
                </a:stretch>
              </a:blipFill>
            </p:spPr>
            <p:txBody>
              <a:bodyPr/>
              <a:lstStyle/>
              <a:p>
                <a:r>
                  <a:rPr lang="fr-FR">
                    <a:noFill/>
                  </a:rPr>
                  <a:t> </a:t>
                </a:r>
              </a:p>
            </p:txBody>
          </p:sp>
        </mc:Fallback>
      </mc:AlternateContent>
      <p:graphicFrame>
        <p:nvGraphicFramePr>
          <p:cNvPr id="32" name="Table 1">
            <a:extLst>
              <a:ext uri="{FF2B5EF4-FFF2-40B4-BE49-F238E27FC236}">
                <a16:creationId xmlns:a16="http://schemas.microsoft.com/office/drawing/2014/main" id="{9A23B2D6-B05F-23BC-D82F-165080E95328}"/>
              </a:ext>
            </a:extLst>
          </p:cNvPr>
          <p:cNvGraphicFramePr/>
          <p:nvPr>
            <p:extLst>
              <p:ext uri="{D42A27DB-BD31-4B8C-83A1-F6EECF244321}">
                <p14:modId xmlns:p14="http://schemas.microsoft.com/office/powerpoint/2010/main" val="1078023108"/>
              </p:ext>
            </p:extLst>
          </p:nvPr>
        </p:nvGraphicFramePr>
        <p:xfrm>
          <a:off x="7125063" y="2154462"/>
          <a:ext cx="4728300" cy="2103120"/>
        </p:xfrm>
        <a:graphic>
          <a:graphicData uri="http://schemas.openxmlformats.org/drawingml/2006/table">
            <a:tbl>
              <a:tblPr firstRow="1" bandRow="1">
                <a:tableStyleId>{9D7B26C5-4107-4FEC-AEDC-1716B250A1EF}</a:tableStyleId>
              </a:tblPr>
              <a:tblGrid>
                <a:gridCol w="2424300">
                  <a:extLst>
                    <a:ext uri="{9D8B030D-6E8A-4147-A177-3AD203B41FA5}">
                      <a16:colId xmlns:a16="http://schemas.microsoft.com/office/drawing/2014/main" val="20000"/>
                    </a:ext>
                  </a:extLst>
                </a:gridCol>
                <a:gridCol w="576000">
                  <a:extLst>
                    <a:ext uri="{9D8B030D-6E8A-4147-A177-3AD203B41FA5}">
                      <a16:colId xmlns:a16="http://schemas.microsoft.com/office/drawing/2014/main" val="20001"/>
                    </a:ext>
                  </a:extLst>
                </a:gridCol>
                <a:gridCol w="576000">
                  <a:extLst>
                    <a:ext uri="{9D8B030D-6E8A-4147-A177-3AD203B41FA5}">
                      <a16:colId xmlns:a16="http://schemas.microsoft.com/office/drawing/2014/main" val="20002"/>
                    </a:ext>
                  </a:extLst>
                </a:gridCol>
                <a:gridCol w="576000">
                  <a:extLst>
                    <a:ext uri="{9D8B030D-6E8A-4147-A177-3AD203B41FA5}">
                      <a16:colId xmlns:a16="http://schemas.microsoft.com/office/drawing/2014/main" val="20003"/>
                    </a:ext>
                  </a:extLst>
                </a:gridCol>
                <a:gridCol w="576000">
                  <a:extLst>
                    <a:ext uri="{9D8B030D-6E8A-4147-A177-3AD203B41FA5}">
                      <a16:colId xmlns:a16="http://schemas.microsoft.com/office/drawing/2014/main" val="20004"/>
                    </a:ext>
                  </a:extLst>
                </a:gridCol>
              </a:tblGrid>
              <a:tr h="254133">
                <a:tc>
                  <a:txBody>
                    <a:bodyPr/>
                    <a:lstStyle/>
                    <a:p>
                      <a:pPr>
                        <a:lnSpc>
                          <a:spcPct val="100000"/>
                        </a:lnSpc>
                        <a:buNone/>
                        <a:tabLst>
                          <a:tab pos="0" algn="l"/>
                        </a:tabLst>
                      </a:pPr>
                      <a:r>
                        <a:rPr lang="en-US" sz="1200" b="1" strike="noStrike" spc="-1" dirty="0">
                          <a:solidFill>
                            <a:srgbClr val="000000"/>
                          </a:solidFill>
                          <a:latin typeface="Fira Sans" panose="020B0503050000020004" pitchFamily="34" charset="0"/>
                        </a:rPr>
                        <a:t>Machine parameters</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RCS 1</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RCS 2</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RCS 3</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RCS 4</a:t>
                      </a:r>
                      <a:endParaRPr lang="fr-FR" sz="1200" b="0" strike="noStrike" spc="-1" dirty="0">
                        <a:latin typeface="Fira Sans" panose="020B0503050000020004" pitchFamily="34" charset="0"/>
                      </a:endParaRPr>
                    </a:p>
                  </a:txBody>
                  <a:tcPr/>
                </a:tc>
                <a:extLst>
                  <a:ext uri="{0D108BD9-81ED-4DB2-BD59-A6C34878D82A}">
                    <a16:rowId xmlns:a16="http://schemas.microsoft.com/office/drawing/2014/main" val="10000"/>
                  </a:ext>
                </a:extLst>
              </a:tr>
              <a:tr h="0">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Circumference [km]</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6</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6</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10.7</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35</a:t>
                      </a:r>
                      <a:endParaRPr lang="fr-FR" sz="1200" b="0" strike="noStrike" spc="-1" dirty="0">
                        <a:latin typeface="Fira Sans" panose="020B0503050000020004" pitchFamily="34" charset="0"/>
                      </a:endParaRPr>
                    </a:p>
                  </a:txBody>
                  <a:tcPr/>
                </a:tc>
                <a:extLst>
                  <a:ext uri="{0D108BD9-81ED-4DB2-BD59-A6C34878D82A}">
                    <a16:rowId xmlns:a16="http://schemas.microsoft.com/office/drawing/2014/main" val="10001"/>
                  </a:ext>
                </a:extLst>
              </a:tr>
              <a:tr h="0">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Injection energy [GeV]</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63</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313.8</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750</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1500</a:t>
                      </a:r>
                      <a:endParaRPr lang="fr-FR" sz="1200" b="0" strike="noStrike" spc="-1" dirty="0">
                        <a:latin typeface="Fira Sans" panose="020B0503050000020004" pitchFamily="34" charset="0"/>
                      </a:endParaRPr>
                    </a:p>
                  </a:txBody>
                  <a:tcPr/>
                </a:tc>
                <a:extLst>
                  <a:ext uri="{0D108BD9-81ED-4DB2-BD59-A6C34878D82A}">
                    <a16:rowId xmlns:a16="http://schemas.microsoft.com/office/drawing/2014/main" val="10002"/>
                  </a:ext>
                </a:extLst>
              </a:tr>
              <a:tr h="0">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Energy increase per turn [GeV]</a:t>
                      </a:r>
                    </a:p>
                  </a:txBody>
                  <a:tcPr/>
                </a:tc>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14.7</a:t>
                      </a:r>
                      <a:endParaRPr lang="fr-FR" sz="1200" b="0" strike="noStrike" spc="-1" dirty="0">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7.9</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0" strike="noStrike" spc="-1">
                          <a:solidFill>
                            <a:srgbClr val="000000"/>
                          </a:solidFill>
                          <a:latin typeface="Fira Sans" panose="020B0503050000020004" pitchFamily="34" charset="0"/>
                        </a:rPr>
                        <a:t>11.3</a:t>
                      </a:r>
                      <a:endParaRPr lang="fr-FR" sz="1200" b="0" strike="noStrike" spc="-1">
                        <a:latin typeface="Fira Sans" panose="020B0503050000020004" pitchFamily="34" charset="0"/>
                      </a:endParaRPr>
                    </a:p>
                  </a:txBody>
                  <a:tcPr/>
                </a:tc>
                <a:tc>
                  <a:txBody>
                    <a:bodyPr/>
                    <a:lstStyle/>
                    <a:p>
                      <a:pPr>
                        <a:lnSpc>
                          <a:spcPct val="100000"/>
                        </a:lnSpc>
                        <a:buNone/>
                        <a:tabLst>
                          <a:tab pos="0" algn="l"/>
                        </a:tabLst>
                      </a:pPr>
                      <a:r>
                        <a:rPr lang="en-US" sz="1200" b="1" strike="noStrike" spc="-1" dirty="0">
                          <a:solidFill>
                            <a:schemeClr val="accent2"/>
                          </a:solidFill>
                          <a:latin typeface="Fira Sans" panose="020B0503050000020004" pitchFamily="34" charset="0"/>
                        </a:rPr>
                        <a:t>63.6</a:t>
                      </a:r>
                      <a:endParaRPr lang="fr-FR" sz="1200" b="1" strike="noStrike" spc="-1" dirty="0">
                        <a:solidFill>
                          <a:schemeClr val="accent2"/>
                        </a:solidFill>
                        <a:latin typeface="Fira Sans" panose="020B0503050000020004" pitchFamily="34" charset="0"/>
                      </a:endParaRPr>
                    </a:p>
                  </a:txBody>
                  <a:tcPr/>
                </a:tc>
                <a:extLst>
                  <a:ext uri="{0D108BD9-81ED-4DB2-BD59-A6C34878D82A}">
                    <a16:rowId xmlns:a16="http://schemas.microsoft.com/office/drawing/2014/main" val="10003"/>
                  </a:ext>
                </a:extLst>
              </a:tr>
              <a:tr h="0">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Number of turns</a:t>
                      </a:r>
                    </a:p>
                  </a:txBody>
                  <a:tcPr/>
                </a:tc>
                <a:tc>
                  <a:txBody>
                    <a:bodyPr/>
                    <a:lstStyle/>
                    <a:p>
                      <a:pPr>
                        <a:lnSpc>
                          <a:spcPct val="100000"/>
                        </a:lnSpc>
                        <a:buNone/>
                        <a:tabLst>
                          <a:tab pos="0" algn="l"/>
                        </a:tabLst>
                      </a:pPr>
                      <a:r>
                        <a:rPr lang="fr-FR" sz="1200" b="1" strike="noStrike" spc="-1" dirty="0">
                          <a:solidFill>
                            <a:schemeClr val="accent2"/>
                          </a:solidFill>
                          <a:latin typeface="Fira Sans" panose="020B0503050000020004" pitchFamily="34" charset="0"/>
                        </a:rPr>
                        <a:t>17</a:t>
                      </a:r>
                    </a:p>
                  </a:txBody>
                  <a:tcPr/>
                </a:tc>
                <a:tc>
                  <a:txBody>
                    <a:bodyPr/>
                    <a:lstStyle/>
                    <a:p>
                      <a:pPr>
                        <a:lnSpc>
                          <a:spcPct val="100000"/>
                        </a:lnSpc>
                        <a:buNone/>
                        <a:tabLst>
                          <a:tab pos="0" algn="l"/>
                        </a:tabLst>
                      </a:pPr>
                      <a:r>
                        <a:rPr lang="fr-FR" sz="1200" b="0" strike="noStrike" spc="-1" dirty="0">
                          <a:latin typeface="Fira Sans" panose="020B0503050000020004" pitchFamily="34" charset="0"/>
                        </a:rPr>
                        <a:t>55</a:t>
                      </a:r>
                    </a:p>
                  </a:txBody>
                  <a:tcPr/>
                </a:tc>
                <a:tc>
                  <a:txBody>
                    <a:bodyPr/>
                    <a:lstStyle/>
                    <a:p>
                      <a:pPr>
                        <a:lnSpc>
                          <a:spcPct val="100000"/>
                        </a:lnSpc>
                        <a:buNone/>
                        <a:tabLst>
                          <a:tab pos="0" algn="l"/>
                        </a:tabLst>
                      </a:pPr>
                      <a:r>
                        <a:rPr lang="fr-FR" sz="1200" b="0" strike="noStrike" spc="-1" dirty="0">
                          <a:latin typeface="Fira Sans" panose="020B0503050000020004" pitchFamily="34" charset="0"/>
                        </a:rPr>
                        <a:t>66</a:t>
                      </a:r>
                    </a:p>
                  </a:txBody>
                  <a:tcPr/>
                </a:tc>
                <a:tc>
                  <a:txBody>
                    <a:bodyPr/>
                    <a:lstStyle/>
                    <a:p>
                      <a:pPr>
                        <a:lnSpc>
                          <a:spcPct val="100000"/>
                        </a:lnSpc>
                        <a:buNone/>
                        <a:tabLst>
                          <a:tab pos="0" algn="l"/>
                        </a:tabLst>
                      </a:pPr>
                      <a:r>
                        <a:rPr lang="fr-FR" sz="1200" b="0" strike="noStrike" spc="-1" dirty="0">
                          <a:latin typeface="Fira Sans" panose="020B0503050000020004" pitchFamily="34" charset="0"/>
                        </a:rPr>
                        <a:t>55</a:t>
                      </a:r>
                    </a:p>
                  </a:txBody>
                  <a:tcPr/>
                </a:tc>
                <a:extLst>
                  <a:ext uri="{0D108BD9-81ED-4DB2-BD59-A6C34878D82A}">
                    <a16:rowId xmlns:a16="http://schemas.microsoft.com/office/drawing/2014/main" val="3954457066"/>
                  </a:ext>
                </a:extLst>
              </a:tr>
              <a:tr h="0">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Total RF voltage [GV]</a:t>
                      </a:r>
                    </a:p>
                  </a:txBody>
                  <a:tcPr/>
                </a:tc>
                <a:tc>
                  <a:txBody>
                    <a:bodyPr/>
                    <a:lstStyle/>
                    <a:p>
                      <a:pPr>
                        <a:lnSpc>
                          <a:spcPct val="100000"/>
                        </a:lnSpc>
                        <a:buNone/>
                        <a:tabLst>
                          <a:tab pos="0" algn="l"/>
                        </a:tabLst>
                      </a:pPr>
                      <a:r>
                        <a:rPr lang="fr-FR" sz="1200" b="0" strike="noStrike" spc="-1" dirty="0">
                          <a:solidFill>
                            <a:schemeClr val="tx1"/>
                          </a:solidFill>
                          <a:latin typeface="Fira Sans" panose="020B0503050000020004" pitchFamily="34" charset="0"/>
                        </a:rPr>
                        <a:t>21</a:t>
                      </a:r>
                    </a:p>
                  </a:txBody>
                  <a:tcPr/>
                </a:tc>
                <a:tc>
                  <a:txBody>
                    <a:bodyPr/>
                    <a:lstStyle/>
                    <a:p>
                      <a:pPr>
                        <a:lnSpc>
                          <a:spcPct val="100000"/>
                        </a:lnSpc>
                        <a:buNone/>
                        <a:tabLst>
                          <a:tab pos="0" algn="l"/>
                        </a:tabLst>
                      </a:pPr>
                      <a:r>
                        <a:rPr lang="fr-FR" sz="1200" b="0" strike="noStrike" spc="-1" dirty="0">
                          <a:latin typeface="Fira Sans" panose="020B0503050000020004" pitchFamily="34" charset="0"/>
                        </a:rPr>
                        <a:t>11</a:t>
                      </a:r>
                    </a:p>
                  </a:txBody>
                  <a:tcPr/>
                </a:tc>
                <a:tc>
                  <a:txBody>
                    <a:bodyPr/>
                    <a:lstStyle/>
                    <a:p>
                      <a:pPr>
                        <a:lnSpc>
                          <a:spcPct val="100000"/>
                        </a:lnSpc>
                        <a:buNone/>
                        <a:tabLst>
                          <a:tab pos="0" algn="l"/>
                        </a:tabLst>
                      </a:pPr>
                      <a:r>
                        <a:rPr lang="fr-FR" sz="1200" b="0" strike="noStrike" spc="-1" dirty="0">
                          <a:latin typeface="Fira Sans" panose="020B0503050000020004" pitchFamily="34" charset="0"/>
                        </a:rPr>
                        <a:t>16</a:t>
                      </a:r>
                    </a:p>
                  </a:txBody>
                  <a:tcPr/>
                </a:tc>
                <a:tc>
                  <a:txBody>
                    <a:bodyPr/>
                    <a:lstStyle/>
                    <a:p>
                      <a:pPr>
                        <a:lnSpc>
                          <a:spcPct val="100000"/>
                        </a:lnSpc>
                        <a:buNone/>
                        <a:tabLst>
                          <a:tab pos="0" algn="l"/>
                        </a:tabLst>
                      </a:pPr>
                      <a:r>
                        <a:rPr lang="fr-FR" sz="1200" b="0" strike="noStrike" spc="-1" dirty="0">
                          <a:latin typeface="Fira Sans" panose="020B0503050000020004" pitchFamily="34" charset="0"/>
                        </a:rPr>
                        <a:t>90</a:t>
                      </a:r>
                    </a:p>
                  </a:txBody>
                  <a:tcPr/>
                </a:tc>
                <a:extLst>
                  <a:ext uri="{0D108BD9-81ED-4DB2-BD59-A6C34878D82A}">
                    <a16:rowId xmlns:a16="http://schemas.microsoft.com/office/drawing/2014/main" val="1968014145"/>
                  </a:ext>
                </a:extLst>
              </a:tr>
              <a:tr h="0">
                <a:tc>
                  <a:txBody>
                    <a:bodyPr/>
                    <a:lstStyle/>
                    <a:p>
                      <a:pPr>
                        <a:lnSpc>
                          <a:spcPct val="100000"/>
                        </a:lnSpc>
                        <a:buNone/>
                        <a:tabLst>
                          <a:tab pos="0" algn="l"/>
                        </a:tabLst>
                      </a:pPr>
                      <a:r>
                        <a:rPr lang="en-US" sz="1200" b="0" strike="noStrike" spc="-1" dirty="0">
                          <a:solidFill>
                            <a:srgbClr val="000000"/>
                          </a:solidFill>
                          <a:latin typeface="Fira Sans" panose="020B0503050000020004" pitchFamily="34" charset="0"/>
                        </a:rPr>
                        <a:t>Bunch intensity at </a:t>
                      </a:r>
                      <a:br>
                        <a:rPr lang="en-US" sz="1200" b="0" strike="noStrike" spc="-1" dirty="0">
                          <a:solidFill>
                            <a:srgbClr val="000000"/>
                          </a:solidFill>
                          <a:latin typeface="Fira Sans" panose="020B0503050000020004" pitchFamily="34" charset="0"/>
                        </a:rPr>
                      </a:br>
                      <a:r>
                        <a:rPr lang="en-US" sz="1200" b="0" strike="noStrike" spc="-1" dirty="0">
                          <a:solidFill>
                            <a:srgbClr val="000000"/>
                          </a:solidFill>
                          <a:latin typeface="Fira Sans" panose="020B0503050000020004" pitchFamily="34" charset="0"/>
                        </a:rPr>
                        <a:t>injection [10</a:t>
                      </a:r>
                      <a:r>
                        <a:rPr lang="en-US" sz="1200" b="0" strike="noStrike" spc="-1" baseline="30000" dirty="0">
                          <a:solidFill>
                            <a:srgbClr val="000000"/>
                          </a:solidFill>
                          <a:latin typeface="Fira Sans" panose="020B0503050000020004" pitchFamily="34" charset="0"/>
                        </a:rPr>
                        <a:t>12</a:t>
                      </a:r>
                      <a:r>
                        <a:rPr lang="en-US" sz="1200" b="0" strike="noStrike" spc="-1" dirty="0">
                          <a:solidFill>
                            <a:srgbClr val="000000"/>
                          </a:solidFill>
                          <a:latin typeface="Fira Sans" panose="020B0503050000020004" pitchFamily="34" charset="0"/>
                        </a:rPr>
                        <a:t> muons]</a:t>
                      </a:r>
                    </a:p>
                  </a:txBody>
                  <a:tcPr/>
                </a:tc>
                <a:tc>
                  <a:txBody>
                    <a:bodyPr/>
                    <a:lstStyle/>
                    <a:p>
                      <a:pPr>
                        <a:lnSpc>
                          <a:spcPct val="100000"/>
                        </a:lnSpc>
                        <a:buNone/>
                        <a:tabLst>
                          <a:tab pos="0" algn="l"/>
                        </a:tabLst>
                      </a:pPr>
                      <a:r>
                        <a:rPr lang="fr-FR" sz="1200" b="0" strike="noStrike" spc="-1" dirty="0">
                          <a:latin typeface="Fira Sans" panose="020B0503050000020004" pitchFamily="34" charset="0"/>
                        </a:rPr>
                        <a:t>2.7</a:t>
                      </a:r>
                    </a:p>
                  </a:txBody>
                  <a:tcPr/>
                </a:tc>
                <a:tc>
                  <a:txBody>
                    <a:bodyPr/>
                    <a:lstStyle/>
                    <a:p>
                      <a:pPr>
                        <a:lnSpc>
                          <a:spcPct val="100000"/>
                        </a:lnSpc>
                        <a:buNone/>
                        <a:tabLst>
                          <a:tab pos="0" algn="l"/>
                        </a:tabLst>
                      </a:pPr>
                      <a:r>
                        <a:rPr lang="fr-FR" sz="1200" b="0" strike="noStrike" spc="-1" dirty="0">
                          <a:latin typeface="Fira Sans" panose="020B0503050000020004" pitchFamily="34" charset="0"/>
                        </a:rPr>
                        <a:t>2.4</a:t>
                      </a:r>
                    </a:p>
                  </a:txBody>
                  <a:tcPr/>
                </a:tc>
                <a:tc>
                  <a:txBody>
                    <a:bodyPr/>
                    <a:lstStyle/>
                    <a:p>
                      <a:pPr>
                        <a:lnSpc>
                          <a:spcPct val="100000"/>
                        </a:lnSpc>
                        <a:buNone/>
                        <a:tabLst>
                          <a:tab pos="0" algn="l"/>
                        </a:tabLst>
                      </a:pPr>
                      <a:r>
                        <a:rPr lang="fr-FR" sz="1200" b="0" strike="noStrike" spc="-1" dirty="0">
                          <a:latin typeface="Fira Sans" panose="020B0503050000020004" pitchFamily="34" charset="0"/>
                        </a:rPr>
                        <a:t>2.2</a:t>
                      </a:r>
                    </a:p>
                  </a:txBody>
                  <a:tcPr/>
                </a:tc>
                <a:tc>
                  <a:txBody>
                    <a:bodyPr/>
                    <a:lstStyle/>
                    <a:p>
                      <a:pPr>
                        <a:lnSpc>
                          <a:spcPct val="100000"/>
                        </a:lnSpc>
                        <a:buNone/>
                        <a:tabLst>
                          <a:tab pos="0" algn="l"/>
                        </a:tabLst>
                      </a:pPr>
                      <a:r>
                        <a:rPr lang="fr-FR" sz="1200" b="0" strike="noStrike" spc="-1" dirty="0">
                          <a:latin typeface="Fira Sans" panose="020B0503050000020004" pitchFamily="34" charset="0"/>
                        </a:rPr>
                        <a:t>2.0</a:t>
                      </a:r>
                    </a:p>
                  </a:txBody>
                  <a:tcPr/>
                </a:tc>
                <a:extLst>
                  <a:ext uri="{0D108BD9-81ED-4DB2-BD59-A6C34878D82A}">
                    <a16:rowId xmlns:a16="http://schemas.microsoft.com/office/drawing/2014/main" val="1605845707"/>
                  </a:ext>
                </a:extLst>
              </a:tr>
            </a:tbl>
          </a:graphicData>
        </a:graphic>
      </p:graphicFrame>
      <p:pic>
        <p:nvPicPr>
          <p:cNvPr id="2" name="Picture 1" descr="Muon collider layout">
            <a:extLst>
              <a:ext uri="{FF2B5EF4-FFF2-40B4-BE49-F238E27FC236}">
                <a16:creationId xmlns:a16="http://schemas.microsoft.com/office/drawing/2014/main" id="{D040DBCE-C1F1-0361-042A-6582D38B432F}"/>
              </a:ext>
            </a:extLst>
          </p:cNvPr>
          <p:cNvPicPr>
            <a:picLocks noChangeAspect="1"/>
          </p:cNvPicPr>
          <p:nvPr/>
        </p:nvPicPr>
        <p:blipFill rotWithShape="1">
          <a:blip r:embed="rId3">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7" name="Rectangle 6">
            <a:extLst>
              <a:ext uri="{FF2B5EF4-FFF2-40B4-BE49-F238E27FC236}">
                <a16:creationId xmlns:a16="http://schemas.microsoft.com/office/drawing/2014/main" id="{45BD9C08-7E03-426B-FC62-2051FD3F833A}"/>
              </a:ext>
            </a:extLst>
          </p:cNvPr>
          <p:cNvSpPr/>
          <p:nvPr/>
        </p:nvSpPr>
        <p:spPr>
          <a:xfrm>
            <a:off x="9012007" y="117428"/>
            <a:ext cx="360594"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28EC64F0-B5DC-2D6F-CE75-B768622D707B}"/>
              </a:ext>
            </a:extLst>
          </p:cNvPr>
          <p:cNvSpPr/>
          <p:nvPr/>
        </p:nvSpPr>
        <p:spPr>
          <a:xfrm>
            <a:off x="10228140" y="110050"/>
            <a:ext cx="663815"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72501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12</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Beam </a:t>
            </a:r>
            <a:r>
              <a:rPr lang="en-US" noProof="0" dirty="0" err="1"/>
              <a:t>Beam</a:t>
            </a:r>
            <a:r>
              <a:rPr lang="en-US" noProof="0" dirty="0"/>
              <a:t> effects in the Rapid Cycling Synchrotrons (RCS)</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A4AB1BAF-2944-E136-99DD-0A134AB63370}"/>
                  </a:ext>
                </a:extLst>
              </p:cNvPr>
              <p:cNvSpPr txBox="1"/>
              <p:nvPr/>
            </p:nvSpPr>
            <p:spPr>
              <a:xfrm>
                <a:off x="209529" y="1433055"/>
                <a:ext cx="8484095" cy="2308324"/>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Fira Sans" panose="020B0503050000020004" pitchFamily="34" charset="0"/>
                  </a:rPr>
                  <a:t>The RF voltage leads to large synchrotron tunes: </a:t>
                </a:r>
                <a14:m>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𝑸</m:t>
                        </m:r>
                      </m:e>
                      <m:sub>
                        <m:r>
                          <a:rPr lang="en-US" sz="2400" b="1" i="1" smtClean="0">
                            <a:latin typeface="Cambria Math" panose="02040503050406030204" pitchFamily="18" charset="0"/>
                          </a:rPr>
                          <m:t>𝒔</m:t>
                        </m:r>
                      </m:sub>
                    </m:sSub>
                    <m:r>
                      <a:rPr lang="en-US" sz="2400" b="1" i="1" smtClean="0">
                        <a:latin typeface="Cambria Math" panose="02040503050406030204" pitchFamily="18" charset="0"/>
                      </a:rPr>
                      <m:t>=</m:t>
                    </m:r>
                    <m:r>
                      <a:rPr lang="en-US" sz="2400" b="1" i="1" smtClean="0">
                        <a:latin typeface="Cambria Math" panose="02040503050406030204" pitchFamily="18" charset="0"/>
                      </a:rPr>
                      <m:t>𝟏</m:t>
                    </m:r>
                    <m:r>
                      <a:rPr lang="en-US" sz="2400" b="1" i="1" smtClean="0">
                        <a:latin typeface="Cambria Math" panose="02040503050406030204" pitchFamily="18" charset="0"/>
                      </a:rPr>
                      <m:t>.</m:t>
                    </m:r>
                    <m:r>
                      <a:rPr lang="en-US" sz="2400" b="1" i="1" smtClean="0">
                        <a:latin typeface="Cambria Math" panose="02040503050406030204" pitchFamily="18" charset="0"/>
                      </a:rPr>
                      <m:t>𝟓</m:t>
                    </m:r>
                  </m:oMath>
                </a14:m>
                <a:r>
                  <a:rPr lang="en-US" sz="2400" b="1" dirty="0">
                    <a:latin typeface="Fira Sans" panose="020B0503050000020004" pitchFamily="34" charset="0"/>
                  </a:rPr>
                  <a:t> at injection in RCS 1. </a:t>
                </a:r>
                <a:r>
                  <a:rPr lang="en-US" sz="2400" dirty="0">
                    <a:latin typeface="Fira Sans" panose="020B0503050000020004" pitchFamily="34" charset="0"/>
                  </a:rPr>
                  <a:t>The RF must be distributed over &gt;20 stations to preserve longitudinal focusing</a:t>
                </a:r>
              </a:p>
              <a:p>
                <a:pPr marL="285750" indent="-285750">
                  <a:buFont typeface="Arial" panose="020B0604020202020204" pitchFamily="34" charset="0"/>
                  <a:buChar char="•"/>
                </a:pPr>
                <a:r>
                  <a:rPr lang="en-US" sz="2400" dirty="0">
                    <a:latin typeface="Fira Sans" panose="020B0503050000020004" pitchFamily="34" charset="0"/>
                  </a:rPr>
                  <a:t>Single bunch coherent stability simulations through the RCS chain were performed, including </a:t>
                </a:r>
                <a:r>
                  <a:rPr lang="en-US" sz="2400" dirty="0" err="1">
                    <a:latin typeface="Fira Sans" panose="020B0503050000020004" pitchFamily="34" charset="0"/>
                  </a:rPr>
                  <a:t>wakefield</a:t>
                </a:r>
                <a:r>
                  <a:rPr lang="en-US" sz="2400" dirty="0">
                    <a:latin typeface="Fira Sans" panose="020B0503050000020004" pitchFamily="34" charset="0"/>
                  </a:rPr>
                  <a:t> effects of RF cavities and beam chambers</a:t>
                </a:r>
                <a:endParaRPr lang="fr-FR" sz="2400" dirty="0">
                  <a:latin typeface="Fira Sans" panose="020B0503050000020004" pitchFamily="34" charset="0"/>
                </a:endParaRPr>
              </a:p>
            </p:txBody>
          </p:sp>
        </mc:Choice>
        <mc:Fallback xmlns="">
          <p:sp>
            <p:nvSpPr>
              <p:cNvPr id="29" name="TextBox 28">
                <a:extLst>
                  <a:ext uri="{FF2B5EF4-FFF2-40B4-BE49-F238E27FC236}">
                    <a16:creationId xmlns:a16="http://schemas.microsoft.com/office/drawing/2014/main" id="{A4AB1BAF-2944-E136-99DD-0A134AB63370}"/>
                  </a:ext>
                </a:extLst>
              </p:cNvPr>
              <p:cNvSpPr txBox="1">
                <a:spLocks noRot="1" noChangeAspect="1" noMove="1" noResize="1" noEditPoints="1" noAdjustHandles="1" noChangeArrowheads="1" noChangeShapeType="1" noTextEdit="1"/>
              </p:cNvSpPr>
              <p:nvPr/>
            </p:nvSpPr>
            <p:spPr>
              <a:xfrm>
                <a:off x="209529" y="1433055"/>
                <a:ext cx="8484095" cy="2308324"/>
              </a:xfrm>
              <a:prstGeom prst="rect">
                <a:avLst/>
              </a:prstGeom>
              <a:blipFill>
                <a:blip r:embed="rId4"/>
                <a:stretch>
                  <a:fillRect l="-934" t="-2111" r="-647" b="-5013"/>
                </a:stretch>
              </a:blipFill>
            </p:spPr>
            <p:txBody>
              <a:bodyPr/>
              <a:lstStyle/>
              <a:p>
                <a:r>
                  <a:rPr lang="fr-FR">
                    <a:noFill/>
                  </a:rPr>
                  <a:t> </a:t>
                </a:r>
              </a:p>
            </p:txBody>
          </p:sp>
        </mc:Fallback>
      </mc:AlternateContent>
      <p:pic>
        <p:nvPicPr>
          <p:cNvPr id="2" name="Picture 1" descr="Muon collider layout">
            <a:extLst>
              <a:ext uri="{FF2B5EF4-FFF2-40B4-BE49-F238E27FC236}">
                <a16:creationId xmlns:a16="http://schemas.microsoft.com/office/drawing/2014/main" id="{4DD35BEF-116B-E913-B9FD-47BF43980547}"/>
              </a:ext>
            </a:extLst>
          </p:cNvPr>
          <p:cNvPicPr>
            <a:picLocks noChangeAspect="1"/>
          </p:cNvPicPr>
          <p:nvPr/>
        </p:nvPicPr>
        <p:blipFill rotWithShape="1">
          <a:blip r:embed="rId5">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8" name="Rectangle 7">
            <a:extLst>
              <a:ext uri="{FF2B5EF4-FFF2-40B4-BE49-F238E27FC236}">
                <a16:creationId xmlns:a16="http://schemas.microsoft.com/office/drawing/2014/main" id="{3D6E8DFF-88B6-D496-56BD-5D17C7BF9470}"/>
              </a:ext>
            </a:extLst>
          </p:cNvPr>
          <p:cNvSpPr/>
          <p:nvPr/>
        </p:nvSpPr>
        <p:spPr>
          <a:xfrm>
            <a:off x="9012007" y="117428"/>
            <a:ext cx="360594"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3CE9083A-547E-A36C-5818-E2FE9F605105}"/>
              </a:ext>
            </a:extLst>
          </p:cNvPr>
          <p:cNvSpPr/>
          <p:nvPr/>
        </p:nvSpPr>
        <p:spPr>
          <a:xfrm>
            <a:off x="10228140" y="110050"/>
            <a:ext cx="663815"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animation_longit_distribution_RCS1_damper_at_[9]_damping_time_20_impedance_factor_0.0_chroma_x_0_offset_x_1000.00um">
            <a:hlinkClick r:id="" action="ppaction://media"/>
            <a:extLst>
              <a:ext uri="{FF2B5EF4-FFF2-40B4-BE49-F238E27FC236}">
                <a16:creationId xmlns:a16="http://schemas.microsoft.com/office/drawing/2014/main" id="{EC07D635-52BA-D427-DF4D-7B9F48E92EC8}"/>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909648" y="1433055"/>
            <a:ext cx="3109725" cy="2926800"/>
          </a:xfrm>
          <a:prstGeom prst="rect">
            <a:avLst/>
          </a:prstGeom>
        </p:spPr>
      </p:pic>
    </p:spTree>
    <p:extLst>
      <p:ext uri="{BB962C8B-B14F-4D97-AF65-F5344CB8AC3E}">
        <p14:creationId xmlns:p14="http://schemas.microsoft.com/office/powerpoint/2010/main" val="3568214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9429"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with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13</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Beam </a:t>
            </a:r>
            <a:r>
              <a:rPr lang="en-US" noProof="0" dirty="0" err="1"/>
              <a:t>Beam</a:t>
            </a:r>
            <a:r>
              <a:rPr lang="en-US" noProof="0" dirty="0"/>
              <a:t> effects in the Rapid Cycling Synchrotrons (RCS)</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sp>
        <p:nvSpPr>
          <p:cNvPr id="29" name="TextBox 28">
            <a:extLst>
              <a:ext uri="{FF2B5EF4-FFF2-40B4-BE49-F238E27FC236}">
                <a16:creationId xmlns:a16="http://schemas.microsoft.com/office/drawing/2014/main" id="{A4AB1BAF-2944-E136-99DD-0A134AB63370}"/>
              </a:ext>
            </a:extLst>
          </p:cNvPr>
          <p:cNvSpPr txBox="1"/>
          <p:nvPr/>
        </p:nvSpPr>
        <p:spPr>
          <a:xfrm>
            <a:off x="209529" y="1433055"/>
            <a:ext cx="8484095" cy="2308324"/>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Fira Sans" panose="020B0503050000020004" pitchFamily="34" charset="0"/>
              </a:rPr>
              <a:t>Strong beam-beam effects to be expected because of the larger bunch intensity</a:t>
            </a:r>
          </a:p>
          <a:p>
            <a:pPr marL="285750" indent="-285750">
              <a:buFont typeface="Arial" panose="020B0604020202020204" pitchFamily="34" charset="0"/>
              <a:buChar char="•"/>
            </a:pPr>
            <a:r>
              <a:rPr lang="en-US" sz="2400" dirty="0">
                <a:latin typeface="Fira Sans" panose="020B0503050000020004" pitchFamily="34" charset="0"/>
              </a:rPr>
              <a:t>But the beams stay only a short time in the RCS</a:t>
            </a:r>
          </a:p>
          <a:p>
            <a:pPr marL="285750" indent="-285750">
              <a:buFont typeface="Arial" panose="020B0604020202020204" pitchFamily="34" charset="0"/>
              <a:buChar char="•"/>
            </a:pPr>
            <a:r>
              <a:rPr lang="en-US" sz="2400" dirty="0">
                <a:latin typeface="Fira Sans" panose="020B0503050000020004" pitchFamily="34" charset="0"/>
              </a:rPr>
              <a:t>Questions to investigate:</a:t>
            </a:r>
          </a:p>
          <a:p>
            <a:pPr marL="742950" lvl="1" indent="-285750">
              <a:buFont typeface="Arial" panose="020B0604020202020204" pitchFamily="34" charset="0"/>
              <a:buChar char="•"/>
            </a:pPr>
            <a:r>
              <a:rPr lang="en-US" sz="2400" dirty="0">
                <a:latin typeface="Fira Sans" panose="020B0503050000020004" pitchFamily="34" charset="0"/>
              </a:rPr>
              <a:t>Can we keep the head-on beam crossing?</a:t>
            </a:r>
          </a:p>
          <a:p>
            <a:pPr marL="742950" lvl="1" indent="-285750">
              <a:buFont typeface="Arial" panose="020B0604020202020204" pitchFamily="34" charset="0"/>
              <a:buChar char="•"/>
            </a:pPr>
            <a:r>
              <a:rPr lang="en-US" sz="2400" dirty="0">
                <a:latin typeface="Fira Sans" panose="020B0503050000020004" pitchFamily="34" charset="0"/>
              </a:rPr>
              <a:t>Do we need a separation scheme?</a:t>
            </a:r>
          </a:p>
        </p:txBody>
      </p:sp>
      <p:pic>
        <p:nvPicPr>
          <p:cNvPr id="7" name="Picture 6" descr="A table with numbers and letters&#10;&#10;Description automatically generated">
            <a:extLst>
              <a:ext uri="{FF2B5EF4-FFF2-40B4-BE49-F238E27FC236}">
                <a16:creationId xmlns:a16="http://schemas.microsoft.com/office/drawing/2014/main" id="{5EDEF967-3840-9C30-B42D-33DA6BD036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3759" y="4325596"/>
            <a:ext cx="8181975" cy="2152650"/>
          </a:xfrm>
          <a:prstGeom prst="rect">
            <a:avLst/>
          </a:prstGeom>
        </p:spPr>
      </p:pic>
      <p:pic>
        <p:nvPicPr>
          <p:cNvPr id="2" name="Picture 1" descr="Muon collider layout">
            <a:extLst>
              <a:ext uri="{FF2B5EF4-FFF2-40B4-BE49-F238E27FC236}">
                <a16:creationId xmlns:a16="http://schemas.microsoft.com/office/drawing/2014/main" id="{4DD35BEF-116B-E913-B9FD-47BF43980547}"/>
              </a:ext>
            </a:extLst>
          </p:cNvPr>
          <p:cNvPicPr>
            <a:picLocks noChangeAspect="1"/>
          </p:cNvPicPr>
          <p:nvPr/>
        </p:nvPicPr>
        <p:blipFill rotWithShape="1">
          <a:blip r:embed="rId5">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8" name="Rectangle 7">
            <a:extLst>
              <a:ext uri="{FF2B5EF4-FFF2-40B4-BE49-F238E27FC236}">
                <a16:creationId xmlns:a16="http://schemas.microsoft.com/office/drawing/2014/main" id="{3D6E8DFF-88B6-D496-56BD-5D17C7BF9470}"/>
              </a:ext>
            </a:extLst>
          </p:cNvPr>
          <p:cNvSpPr/>
          <p:nvPr/>
        </p:nvSpPr>
        <p:spPr>
          <a:xfrm>
            <a:off x="9012007" y="117428"/>
            <a:ext cx="360594"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3CE9083A-547E-A36C-5818-E2FE9F605105}"/>
              </a:ext>
            </a:extLst>
          </p:cNvPr>
          <p:cNvSpPr/>
          <p:nvPr/>
        </p:nvSpPr>
        <p:spPr>
          <a:xfrm>
            <a:off x="10228140" y="110050"/>
            <a:ext cx="663815"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animation_horizontal_distribution_RCS1_damper_at_[9]_damping_time_20_impedance_factor_0.0_chroma_x_0_offset_x_1000.00um">
            <a:hlinkClick r:id="" action="ppaction://media"/>
            <a:extLst>
              <a:ext uri="{FF2B5EF4-FFF2-40B4-BE49-F238E27FC236}">
                <a16:creationId xmlns:a16="http://schemas.microsoft.com/office/drawing/2014/main" id="{94B7785F-BC35-A994-37D5-062A91998649}"/>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871046" y="1354519"/>
            <a:ext cx="3111426" cy="2928401"/>
          </a:xfrm>
          <a:prstGeom prst="rect">
            <a:avLst/>
          </a:prstGeom>
        </p:spPr>
      </p:pic>
    </p:spTree>
    <p:extLst>
      <p:ext uri="{BB962C8B-B14F-4D97-AF65-F5344CB8AC3E}">
        <p14:creationId xmlns:p14="http://schemas.microsoft.com/office/powerpoint/2010/main" val="3360776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9429"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with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CE8E23-E3AE-72C1-C1BE-04A22698B5C7}"/>
              </a:ext>
            </a:extLst>
          </p:cNvPr>
          <p:cNvSpPr>
            <a:spLocks noGrp="1"/>
          </p:cNvSpPr>
          <p:nvPr>
            <p:ph idx="1"/>
          </p:nvPr>
        </p:nvSpPr>
        <p:spPr>
          <a:xfrm>
            <a:off x="228599" y="4067033"/>
            <a:ext cx="10484893" cy="2243202"/>
          </a:xfrm>
        </p:spPr>
        <p:txBody>
          <a:bodyPr/>
          <a:lstStyle/>
          <a:p>
            <a:r>
              <a:rPr lang="en-US" noProof="0" dirty="0"/>
              <a:t>Two five-pass Recirculating </a:t>
            </a:r>
            <a:r>
              <a:rPr lang="en-US" noProof="0" dirty="0" err="1"/>
              <a:t>Linacs</a:t>
            </a:r>
            <a:r>
              <a:rPr lang="en-US" noProof="0" dirty="0"/>
              <a:t> </a:t>
            </a:r>
            <a:r>
              <a:rPr lang="en-US" noProof="0" dirty="0" err="1"/>
              <a:t>acceerate</a:t>
            </a:r>
            <a:r>
              <a:rPr lang="en-US" noProof="0" dirty="0"/>
              <a:t> the beams </a:t>
            </a:r>
            <a:r>
              <a:rPr lang="en-US" noProof="0" dirty="0" err="1"/>
              <a:t>fro</a:t>
            </a:r>
            <a:r>
              <a:rPr lang="en-US" dirty="0"/>
              <a:t>m 250 MeV to 63 GeV before the RCS</a:t>
            </a:r>
          </a:p>
          <a:p>
            <a:r>
              <a:rPr lang="en-US" noProof="0" dirty="0"/>
              <a:t>Four crossing points in the droplet arcs, with different energies</a:t>
            </a:r>
          </a:p>
        </p:txBody>
      </p:sp>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14</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Beam </a:t>
            </a:r>
            <a:r>
              <a:rPr lang="en-US" noProof="0" dirty="0" err="1"/>
              <a:t>Beam</a:t>
            </a:r>
            <a:r>
              <a:rPr lang="en-US" noProof="0" dirty="0"/>
              <a:t> effects in the Recirculating </a:t>
            </a:r>
            <a:r>
              <a:rPr lang="en-US" noProof="0" dirty="0" err="1"/>
              <a:t>Linacs</a:t>
            </a:r>
            <a:r>
              <a:rPr lang="en-US" noProof="0" dirty="0"/>
              <a:t> (RLA)</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pic>
        <p:nvPicPr>
          <p:cNvPr id="7" name="Picture 6" descr="A close-up of a blue and red wire&#10;&#10;Description automatically generated">
            <a:extLst>
              <a:ext uri="{FF2B5EF4-FFF2-40B4-BE49-F238E27FC236}">
                <a16:creationId xmlns:a16="http://schemas.microsoft.com/office/drawing/2014/main" id="{C273C43D-7275-48FC-006D-B39ED13CA97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4806" y="1286131"/>
            <a:ext cx="6573563" cy="2453355"/>
          </a:xfrm>
          <a:prstGeom prst="rect">
            <a:avLst/>
          </a:prstGeom>
          <a:ln w="28575">
            <a:noFill/>
          </a:ln>
        </p:spPr>
      </p:pic>
      <p:sp>
        <p:nvSpPr>
          <p:cNvPr id="8" name="TextBox 7">
            <a:extLst>
              <a:ext uri="{FF2B5EF4-FFF2-40B4-BE49-F238E27FC236}">
                <a16:creationId xmlns:a16="http://schemas.microsoft.com/office/drawing/2014/main" id="{273EE8AE-1C33-A14C-432E-6C72380EBD25}"/>
              </a:ext>
            </a:extLst>
          </p:cNvPr>
          <p:cNvSpPr txBox="1"/>
          <p:nvPr/>
        </p:nvSpPr>
        <p:spPr>
          <a:xfrm>
            <a:off x="7643245" y="1361352"/>
            <a:ext cx="2254143" cy="276999"/>
          </a:xfrm>
          <a:prstGeom prst="rect">
            <a:avLst/>
          </a:prstGeom>
          <a:solidFill>
            <a:schemeClr val="bg1"/>
          </a:solidFill>
          <a:ln w="19050">
            <a:solidFill>
              <a:schemeClr val="tx1"/>
            </a:solidFill>
          </a:ln>
        </p:spPr>
        <p:txBody>
          <a:bodyPr wrap="none" rtlCol="0">
            <a:spAutoFit/>
          </a:bodyPr>
          <a:lstStyle/>
          <a:p>
            <a:r>
              <a:rPr lang="en-US" sz="1200" i="1" dirty="0">
                <a:latin typeface="Fira Sans" panose="020B0503050000020004" pitchFamily="34" charset="0"/>
                <a:hlinkClick r:id="rId3"/>
              </a:rPr>
              <a:t>From </a:t>
            </a:r>
            <a:r>
              <a:rPr lang="en-US" sz="1200" b="1" i="1" dirty="0">
                <a:latin typeface="Fira Sans" panose="020B0503050000020004" pitchFamily="34" charset="0"/>
                <a:hlinkClick r:id="rId3"/>
              </a:rPr>
              <a:t>Avni Aksoy</a:t>
            </a:r>
            <a:r>
              <a:rPr lang="en-US" sz="1200" i="1" dirty="0">
                <a:latin typeface="Fira Sans" panose="020B0503050000020004" pitchFamily="34" charset="0"/>
                <a:hlinkClick r:id="rId3"/>
              </a:rPr>
              <a:t> presentation</a:t>
            </a:r>
            <a:endParaRPr lang="en-US" sz="1200" i="1" dirty="0">
              <a:latin typeface="Fira Sans" panose="020B0503050000020004" pitchFamily="34" charset="0"/>
            </a:endParaRPr>
          </a:p>
        </p:txBody>
      </p:sp>
      <p:pic>
        <p:nvPicPr>
          <p:cNvPr id="12" name="Picture 11" descr="Muon collider layout">
            <a:extLst>
              <a:ext uri="{FF2B5EF4-FFF2-40B4-BE49-F238E27FC236}">
                <a16:creationId xmlns:a16="http://schemas.microsoft.com/office/drawing/2014/main" id="{86494874-157B-A136-334A-6C7D1B2B65FA}"/>
              </a:ext>
            </a:extLst>
          </p:cNvPr>
          <p:cNvPicPr>
            <a:picLocks noChangeAspect="1"/>
          </p:cNvPicPr>
          <p:nvPr/>
        </p:nvPicPr>
        <p:blipFill rotWithShape="1">
          <a:blip r:embed="rId4">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14" name="Rectangle 13">
            <a:extLst>
              <a:ext uri="{FF2B5EF4-FFF2-40B4-BE49-F238E27FC236}">
                <a16:creationId xmlns:a16="http://schemas.microsoft.com/office/drawing/2014/main" id="{3D7593A6-07B4-E07D-E3D9-3B528CAAC311}"/>
              </a:ext>
            </a:extLst>
          </p:cNvPr>
          <p:cNvSpPr/>
          <p:nvPr/>
        </p:nvSpPr>
        <p:spPr>
          <a:xfrm>
            <a:off x="9390744" y="110050"/>
            <a:ext cx="1501212"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Straight Arrow Connector 15">
            <a:extLst>
              <a:ext uri="{FF2B5EF4-FFF2-40B4-BE49-F238E27FC236}">
                <a16:creationId xmlns:a16="http://schemas.microsoft.com/office/drawing/2014/main" id="{21135872-F75A-EAFE-CFE3-4471F9A391CA}"/>
              </a:ext>
            </a:extLst>
          </p:cNvPr>
          <p:cNvCxnSpPr>
            <a:cxnSpLocks/>
          </p:cNvCxnSpPr>
          <p:nvPr/>
        </p:nvCxnSpPr>
        <p:spPr>
          <a:xfrm>
            <a:off x="2841969" y="1735904"/>
            <a:ext cx="535211" cy="36286"/>
          </a:xfrm>
          <a:prstGeom prst="straightConnector1">
            <a:avLst/>
          </a:prstGeom>
          <a:ln w="38100">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7679584-EA30-146B-7680-9578CA3ECE82}"/>
              </a:ext>
            </a:extLst>
          </p:cNvPr>
          <p:cNvCxnSpPr>
            <a:cxnSpLocks/>
          </p:cNvCxnSpPr>
          <p:nvPr/>
        </p:nvCxnSpPr>
        <p:spPr>
          <a:xfrm>
            <a:off x="8906921" y="3058453"/>
            <a:ext cx="1049543" cy="77844"/>
          </a:xfrm>
          <a:prstGeom prst="straightConnector1">
            <a:avLst/>
          </a:prstGeom>
          <a:ln w="38100">
            <a:tailEnd type="stealth"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A7474DF-CC3A-C070-CD5D-A2556385F218}"/>
              </a:ext>
            </a:extLst>
          </p:cNvPr>
          <p:cNvSpPr txBox="1"/>
          <p:nvPr/>
        </p:nvSpPr>
        <p:spPr>
          <a:xfrm>
            <a:off x="1253360" y="1526946"/>
            <a:ext cx="1568058"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a:solidFill>
                  <a:schemeClr val="accent1"/>
                </a:solidFill>
                <a:latin typeface="Fira Sans" panose="020B0503050000020004" pitchFamily="34" charset="0"/>
              </a:rPr>
              <a:t>From Cooling</a:t>
            </a:r>
          </a:p>
        </p:txBody>
      </p:sp>
      <p:sp>
        <p:nvSpPr>
          <p:cNvPr id="23" name="TextBox 22">
            <a:extLst>
              <a:ext uri="{FF2B5EF4-FFF2-40B4-BE49-F238E27FC236}">
                <a16:creationId xmlns:a16="http://schemas.microsoft.com/office/drawing/2014/main" id="{67E8AC13-A44B-BE7D-5ED6-E7C855A0A231}"/>
              </a:ext>
            </a:extLst>
          </p:cNvPr>
          <p:cNvSpPr txBox="1"/>
          <p:nvPr/>
        </p:nvSpPr>
        <p:spPr>
          <a:xfrm>
            <a:off x="10065995" y="2951631"/>
            <a:ext cx="89319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solidFill>
                  <a:schemeClr val="accent1"/>
                </a:solidFill>
                <a:latin typeface="Fira Sans" panose="020B0503050000020004" pitchFamily="34" charset="0"/>
              </a:rPr>
              <a:t>To RCS</a:t>
            </a:r>
          </a:p>
        </p:txBody>
      </p:sp>
    </p:spTree>
    <p:extLst>
      <p:ext uri="{BB962C8B-B14F-4D97-AF65-F5344CB8AC3E}">
        <p14:creationId xmlns:p14="http://schemas.microsoft.com/office/powerpoint/2010/main" val="2388625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15</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Beam </a:t>
            </a:r>
            <a:r>
              <a:rPr lang="en-US" noProof="0" dirty="0" err="1"/>
              <a:t>Beam</a:t>
            </a:r>
            <a:r>
              <a:rPr lang="en-US" noProof="0" dirty="0"/>
              <a:t> effects in the Recirculating </a:t>
            </a:r>
            <a:r>
              <a:rPr lang="en-US" noProof="0" dirty="0" err="1"/>
              <a:t>Linacs</a:t>
            </a:r>
            <a:r>
              <a:rPr lang="en-US" noProof="0" dirty="0"/>
              <a:t> (RLA)</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pic>
        <p:nvPicPr>
          <p:cNvPr id="12" name="Picture 11" descr="Muon collider layout">
            <a:extLst>
              <a:ext uri="{FF2B5EF4-FFF2-40B4-BE49-F238E27FC236}">
                <a16:creationId xmlns:a16="http://schemas.microsoft.com/office/drawing/2014/main" id="{86494874-157B-A136-334A-6C7D1B2B65FA}"/>
              </a:ext>
            </a:extLst>
          </p:cNvPr>
          <p:cNvPicPr>
            <a:picLocks noChangeAspect="1"/>
          </p:cNvPicPr>
          <p:nvPr/>
        </p:nvPicPr>
        <p:blipFill rotWithShape="1">
          <a:blip r:embed="rId2">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14" name="Rectangle 13">
            <a:extLst>
              <a:ext uri="{FF2B5EF4-FFF2-40B4-BE49-F238E27FC236}">
                <a16:creationId xmlns:a16="http://schemas.microsoft.com/office/drawing/2014/main" id="{3D7593A6-07B4-E07D-E3D9-3B528CAAC311}"/>
              </a:ext>
            </a:extLst>
          </p:cNvPr>
          <p:cNvSpPr/>
          <p:nvPr/>
        </p:nvSpPr>
        <p:spPr>
          <a:xfrm>
            <a:off x="9390744" y="110050"/>
            <a:ext cx="1501212"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Picture 7">
            <a:extLst>
              <a:ext uri="{FF2B5EF4-FFF2-40B4-BE49-F238E27FC236}">
                <a16:creationId xmlns:a16="http://schemas.microsoft.com/office/drawing/2014/main" id="{4E97301E-6DC6-9B3F-344E-74365214BCB2}"/>
              </a:ext>
            </a:extLst>
          </p:cNvPr>
          <p:cNvPicPr/>
          <p:nvPr/>
        </p:nvPicPr>
        <p:blipFill>
          <a:blip r:embed="rId3"/>
          <a:stretch/>
        </p:blipFill>
        <p:spPr>
          <a:xfrm>
            <a:off x="1405416" y="1969376"/>
            <a:ext cx="4320000" cy="3240000"/>
          </a:xfrm>
          <a:prstGeom prst="rect">
            <a:avLst/>
          </a:prstGeom>
          <a:ln>
            <a:noFill/>
          </a:ln>
        </p:spPr>
      </p:pic>
      <p:sp>
        <p:nvSpPr>
          <p:cNvPr id="9" name="TextShape 2">
            <a:extLst>
              <a:ext uri="{FF2B5EF4-FFF2-40B4-BE49-F238E27FC236}">
                <a16:creationId xmlns:a16="http://schemas.microsoft.com/office/drawing/2014/main" id="{9858C426-C6B3-F4CF-4D0D-54D712A47725}"/>
              </a:ext>
            </a:extLst>
          </p:cNvPr>
          <p:cNvSpPr txBox="1"/>
          <p:nvPr/>
        </p:nvSpPr>
        <p:spPr>
          <a:xfrm>
            <a:off x="-65751" y="1331317"/>
            <a:ext cx="7157554" cy="1733040"/>
          </a:xfrm>
          <a:prstGeom prst="rect">
            <a:avLst/>
          </a:prstGeom>
          <a:noFill/>
          <a:ln>
            <a:noFill/>
          </a:ln>
        </p:spPr>
        <p:txBody>
          <a:bodyPr lIns="0" tIns="0" rIns="0" bIns="0">
            <a:normAutofit/>
          </a:bodyPr>
          <a:lstStyle/>
          <a:p>
            <a:pPr marL="432000" indent="-324000">
              <a:spcAft>
                <a:spcPts val="1417"/>
              </a:spcAft>
              <a:buClr>
                <a:srgbClr val="000000"/>
              </a:buClr>
              <a:buSzPct val="45000"/>
              <a:buFont typeface="Wingdings" charset="2"/>
              <a:buChar char=""/>
            </a:pPr>
            <a:r>
              <a:rPr lang="en-US" sz="2000" b="0" strike="noStrike" spc="-1" dirty="0">
                <a:latin typeface="Fira Sans" panose="020B0503050000020004" pitchFamily="34" charset="0"/>
              </a:rPr>
              <a:t>Tracking with Xsuite, symmetric optics function (H/V and </a:t>
            </a:r>
            <a:r>
              <a:rPr lang="en-US" sz="2000" b="0" strike="noStrike" spc="-1" dirty="0">
                <a:latin typeface="Fira Sans" panose="020B0503050000020004" pitchFamily="34" charset="0"/>
                <a:ea typeface="Arial"/>
              </a:rPr>
              <a:t>μ</a:t>
            </a:r>
            <a:r>
              <a:rPr lang="en-US" sz="2000" b="0" strike="noStrike" spc="-1" baseline="33000" dirty="0">
                <a:latin typeface="Fira Sans" panose="020B0503050000020004" pitchFamily="34" charset="0"/>
                <a:ea typeface="Microsoft YaHei"/>
              </a:rPr>
              <a:t>+</a:t>
            </a:r>
            <a:r>
              <a:rPr lang="en-US" sz="2000" b="0" strike="noStrike" spc="-1" dirty="0">
                <a:latin typeface="Fira Sans" panose="020B0503050000020004" pitchFamily="34" charset="0"/>
                <a:ea typeface="Microsoft YaHei"/>
              </a:rPr>
              <a:t>/</a:t>
            </a:r>
            <a:r>
              <a:rPr lang="en-US" sz="2000" b="0" strike="noStrike" spc="-1" dirty="0">
                <a:latin typeface="Fira Sans" panose="020B0503050000020004" pitchFamily="34" charset="0"/>
                <a:ea typeface="Arial"/>
              </a:rPr>
              <a:t>μ-</a:t>
            </a:r>
            <a:r>
              <a:rPr lang="en-US" sz="2000" b="0" strike="noStrike" spc="-1" dirty="0">
                <a:latin typeface="Fira Sans" panose="020B0503050000020004" pitchFamily="34" charset="0"/>
              </a:rPr>
              <a:t>) without dispersion and with a phase advance of 0 between the IPs</a:t>
            </a:r>
          </a:p>
        </p:txBody>
      </p:sp>
      <p:pic>
        <p:nvPicPr>
          <p:cNvPr id="10" name="Picture 9">
            <a:extLst>
              <a:ext uri="{FF2B5EF4-FFF2-40B4-BE49-F238E27FC236}">
                <a16:creationId xmlns:a16="http://schemas.microsoft.com/office/drawing/2014/main" id="{0D6F7439-D47B-4D98-ECBE-458BA9AFF263}"/>
              </a:ext>
            </a:extLst>
          </p:cNvPr>
          <p:cNvPicPr/>
          <p:nvPr/>
        </p:nvPicPr>
        <p:blipFill>
          <a:blip r:embed="rId4"/>
          <a:stretch/>
        </p:blipFill>
        <p:spPr>
          <a:xfrm>
            <a:off x="7215639" y="2195546"/>
            <a:ext cx="4320000" cy="2750400"/>
          </a:xfrm>
          <a:prstGeom prst="rect">
            <a:avLst/>
          </a:prstGeom>
          <a:ln>
            <a:noFill/>
          </a:ln>
        </p:spPr>
      </p:pic>
      <p:sp>
        <p:nvSpPr>
          <p:cNvPr id="11" name="Freeform 3">
            <a:extLst>
              <a:ext uri="{FF2B5EF4-FFF2-40B4-BE49-F238E27FC236}">
                <a16:creationId xmlns:a16="http://schemas.microsoft.com/office/drawing/2014/main" id="{2449FC38-CA21-DCEC-C381-F5F97633F04E}"/>
              </a:ext>
            </a:extLst>
          </p:cNvPr>
          <p:cNvSpPr/>
          <p:nvPr/>
        </p:nvSpPr>
        <p:spPr>
          <a:xfrm>
            <a:off x="3043451" y="4214425"/>
            <a:ext cx="5791108" cy="166505"/>
          </a:xfrm>
          <a:custGeom>
            <a:avLst/>
            <a:gdLst/>
            <a:ahLst/>
            <a:cxnLst/>
            <a:rect l="0" t="0" r="r" b="b"/>
            <a:pathLst>
              <a:path w="14479" h="255">
                <a:moveTo>
                  <a:pt x="14478" y="0"/>
                </a:moveTo>
                <a:lnTo>
                  <a:pt x="0" y="254"/>
                </a:lnTo>
              </a:path>
            </a:pathLst>
          </a:custGeom>
          <a:ln w="29160">
            <a:solidFill>
              <a:srgbClr val="000000"/>
            </a:solidFill>
            <a:custDash>
              <a:ds d="197000" sp="197000"/>
            </a:custDash>
            <a:round/>
            <a:tailEnd type="triangle" w="med" len="med"/>
          </a:ln>
        </p:spPr>
        <p:txBody>
          <a:bodyPr/>
          <a:lstStyle/>
          <a:p>
            <a:endParaRPr lang="fr-FR"/>
          </a:p>
        </p:txBody>
      </p:sp>
      <p:sp>
        <p:nvSpPr>
          <p:cNvPr id="13" name="TextShape 4">
            <a:extLst>
              <a:ext uri="{FF2B5EF4-FFF2-40B4-BE49-F238E27FC236}">
                <a16:creationId xmlns:a16="http://schemas.microsoft.com/office/drawing/2014/main" id="{90CE8707-3DAA-47DA-965E-58326512045C}"/>
              </a:ext>
            </a:extLst>
          </p:cNvPr>
          <p:cNvSpPr txBox="1"/>
          <p:nvPr/>
        </p:nvSpPr>
        <p:spPr>
          <a:xfrm>
            <a:off x="7261039" y="1749561"/>
            <a:ext cx="3780908" cy="504000"/>
          </a:xfrm>
          <a:prstGeom prst="rect">
            <a:avLst/>
          </a:prstGeom>
          <a:noFill/>
          <a:ln>
            <a:noFill/>
          </a:ln>
        </p:spPr>
        <p:txBody>
          <a:bodyPr lIns="0" tIns="0" rIns="0" bIns="0">
            <a:normAutofit fontScale="92500" lnSpcReduction="20000"/>
          </a:bodyPr>
          <a:lstStyle/>
          <a:p>
            <a:pPr marL="432000" indent="-324000">
              <a:spcAft>
                <a:spcPts val="1417"/>
              </a:spcAft>
              <a:buClr>
                <a:srgbClr val="000000"/>
              </a:buClr>
              <a:buSzPct val="45000"/>
              <a:buFont typeface="Wingdings" charset="2"/>
              <a:buChar char=""/>
            </a:pPr>
            <a:r>
              <a:rPr lang="en-US" sz="2000" b="0" strike="noStrike" spc="-1" dirty="0">
                <a:latin typeface="Fira Sans" panose="020B0503050000020004" pitchFamily="34" charset="0"/>
              </a:rPr>
              <a:t>Semi-analytical prediction for round beams</a:t>
            </a:r>
          </a:p>
        </p:txBody>
      </p:sp>
      <p:sp>
        <p:nvSpPr>
          <p:cNvPr id="17" name="TextShape 5">
            <a:extLst>
              <a:ext uri="{FF2B5EF4-FFF2-40B4-BE49-F238E27FC236}">
                <a16:creationId xmlns:a16="http://schemas.microsoft.com/office/drawing/2014/main" id="{0D41E7DC-06EA-3695-2BD5-413B80089814}"/>
              </a:ext>
            </a:extLst>
          </p:cNvPr>
          <p:cNvSpPr txBox="1"/>
          <p:nvPr/>
        </p:nvSpPr>
        <p:spPr>
          <a:xfrm>
            <a:off x="177808" y="4846365"/>
            <a:ext cx="8834198" cy="1551707"/>
          </a:xfrm>
          <a:prstGeom prst="rect">
            <a:avLst/>
          </a:prstGeom>
          <a:noFill/>
          <a:ln>
            <a:noFill/>
          </a:ln>
        </p:spPr>
        <p:txBody>
          <a:bodyPr wrap="square" lIns="0" tIns="0" rIns="0" bIns="0">
            <a:spAutoFit/>
          </a:bodyPr>
          <a:lstStyle/>
          <a:p>
            <a:pPr marL="432000" indent="-324000">
              <a:spcAft>
                <a:spcPts val="1417"/>
              </a:spcAft>
              <a:buClr>
                <a:srgbClr val="000000"/>
              </a:buClr>
              <a:buSzPct val="45000"/>
              <a:buFont typeface="Wingdings" charset="2"/>
              <a:buChar char=""/>
            </a:pPr>
            <a:r>
              <a:rPr lang="en-US" sz="2000" b="0" strike="noStrike" spc="-1" dirty="0">
                <a:latin typeface="Fira Sans" panose="020B0503050000020004" pitchFamily="34" charset="0"/>
              </a:rPr>
              <a:t>Mitigations can be obtained by </a:t>
            </a:r>
          </a:p>
          <a:p>
            <a:pPr marL="864000" lvl="1" indent="-324000">
              <a:spcAft>
                <a:spcPts val="1134"/>
              </a:spcAft>
              <a:buClr>
                <a:srgbClr val="000000"/>
              </a:buClr>
              <a:buSzPct val="75000"/>
              <a:buFont typeface="Symbol" charset="2"/>
              <a:buChar char=""/>
            </a:pPr>
            <a:r>
              <a:rPr lang="en-US" sz="2000" b="0" strike="noStrike" spc="-1" dirty="0">
                <a:latin typeface="Fira Sans" panose="020B0503050000020004" pitchFamily="34" charset="0"/>
              </a:rPr>
              <a:t>Optimizing the phase advances between IPs</a:t>
            </a:r>
          </a:p>
          <a:p>
            <a:pPr marL="864000" lvl="1" indent="-324000">
              <a:spcAft>
                <a:spcPts val="1134"/>
              </a:spcAft>
              <a:buClr>
                <a:srgbClr val="000000"/>
              </a:buClr>
              <a:buSzPct val="75000"/>
              <a:buFont typeface="Symbol" charset="2"/>
              <a:buChar char=""/>
            </a:pPr>
            <a:r>
              <a:rPr lang="en-US" sz="2000" b="0" strike="noStrike" spc="-1" dirty="0">
                <a:latin typeface="Fira Sans" panose="020B0503050000020004" pitchFamily="34" charset="0"/>
              </a:rPr>
              <a:t>Increasing the beam size at the IP using dispersion, at the cost of </a:t>
            </a:r>
            <a:r>
              <a:rPr lang="en-US" sz="2000" b="0" strike="noStrike" spc="-1" dirty="0" err="1">
                <a:latin typeface="Fira Sans" panose="020B0503050000020004" pitchFamily="34" charset="0"/>
              </a:rPr>
              <a:t>synchrobetatron</a:t>
            </a:r>
            <a:r>
              <a:rPr lang="en-US" sz="2000" b="0" strike="noStrike" spc="-1" dirty="0">
                <a:latin typeface="Fira Sans" panose="020B0503050000020004" pitchFamily="34" charset="0"/>
              </a:rPr>
              <a:t> coupling </a:t>
            </a:r>
          </a:p>
        </p:txBody>
      </p:sp>
      <p:sp>
        <p:nvSpPr>
          <p:cNvPr id="15" name="TextBox 14">
            <a:extLst>
              <a:ext uri="{FF2B5EF4-FFF2-40B4-BE49-F238E27FC236}">
                <a16:creationId xmlns:a16="http://schemas.microsoft.com/office/drawing/2014/main" id="{AF4C39DA-582E-735E-6A84-7738F391803A}"/>
              </a:ext>
            </a:extLst>
          </p:cNvPr>
          <p:cNvSpPr txBox="1"/>
          <p:nvPr/>
        </p:nvSpPr>
        <p:spPr>
          <a:xfrm>
            <a:off x="9012006" y="5779144"/>
            <a:ext cx="3040507" cy="646331"/>
          </a:xfrm>
          <a:prstGeom prst="rect">
            <a:avLst/>
          </a:prstGeom>
          <a:solidFill>
            <a:schemeClr val="bg1"/>
          </a:solidFill>
          <a:ln>
            <a:solidFill>
              <a:schemeClr val="accent1"/>
            </a:solidFill>
          </a:ln>
        </p:spPr>
        <p:txBody>
          <a:bodyPr wrap="square" rtlCol="0">
            <a:spAutoFit/>
          </a:bodyPr>
          <a:lstStyle/>
          <a:p>
            <a:r>
              <a:rPr lang="en-US" dirty="0">
                <a:latin typeface="Fira Sans" panose="020B0503050000020004" pitchFamily="34" charset="0"/>
              </a:rPr>
              <a:t>Study by Xavier </a:t>
            </a:r>
            <a:r>
              <a:rPr lang="en-US" dirty="0" err="1">
                <a:latin typeface="Fira Sans" panose="020B0503050000020004" pitchFamily="34" charset="0"/>
              </a:rPr>
              <a:t>Buffat</a:t>
            </a:r>
            <a:r>
              <a:rPr lang="en-US" dirty="0">
                <a:latin typeface="Fira Sans" panose="020B0503050000020004" pitchFamily="34" charset="0"/>
              </a:rPr>
              <a:t> (see </a:t>
            </a:r>
            <a:r>
              <a:rPr lang="en-US" dirty="0">
                <a:latin typeface="Fira Sans" panose="020B0503050000020004" pitchFamily="34" charset="0"/>
                <a:hlinkClick r:id="rId5"/>
              </a:rPr>
              <a:t>Beam Dynamics meeting</a:t>
            </a:r>
            <a:r>
              <a:rPr lang="en-US" dirty="0">
                <a:latin typeface="Fira Sans" panose="020B0503050000020004" pitchFamily="34" charset="0"/>
              </a:rPr>
              <a:t>)</a:t>
            </a:r>
            <a:endParaRPr lang="fr-FR" dirty="0">
              <a:latin typeface="Fira Sans" panose="020B0503050000020004" pitchFamily="34" charset="0"/>
            </a:endParaRPr>
          </a:p>
        </p:txBody>
      </p:sp>
    </p:spTree>
    <p:extLst>
      <p:ext uri="{BB962C8B-B14F-4D97-AF65-F5344CB8AC3E}">
        <p14:creationId xmlns:p14="http://schemas.microsoft.com/office/powerpoint/2010/main" val="1766178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17">
                                            <p:txEl>
                                              <p:pRg st="1" end="1"/>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16</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Beam </a:t>
            </a:r>
            <a:r>
              <a:rPr lang="en-US" noProof="0" dirty="0" err="1"/>
              <a:t>Beam</a:t>
            </a:r>
            <a:r>
              <a:rPr lang="en-US" noProof="0" dirty="0"/>
              <a:t> effects in the Recirculating </a:t>
            </a:r>
            <a:r>
              <a:rPr lang="en-US" noProof="0" dirty="0" err="1"/>
              <a:t>Linacs</a:t>
            </a:r>
            <a:r>
              <a:rPr lang="en-US" noProof="0" dirty="0"/>
              <a:t> (RLA)</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pic>
        <p:nvPicPr>
          <p:cNvPr id="12" name="Picture 11" descr="Muon collider layout">
            <a:extLst>
              <a:ext uri="{FF2B5EF4-FFF2-40B4-BE49-F238E27FC236}">
                <a16:creationId xmlns:a16="http://schemas.microsoft.com/office/drawing/2014/main" id="{86494874-157B-A136-334A-6C7D1B2B65FA}"/>
              </a:ext>
            </a:extLst>
          </p:cNvPr>
          <p:cNvPicPr>
            <a:picLocks noChangeAspect="1"/>
          </p:cNvPicPr>
          <p:nvPr/>
        </p:nvPicPr>
        <p:blipFill rotWithShape="1">
          <a:blip r:embed="rId2">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14" name="Rectangle 13">
            <a:extLst>
              <a:ext uri="{FF2B5EF4-FFF2-40B4-BE49-F238E27FC236}">
                <a16:creationId xmlns:a16="http://schemas.microsoft.com/office/drawing/2014/main" id="{3D7593A6-07B4-E07D-E3D9-3B528CAAC311}"/>
              </a:ext>
            </a:extLst>
          </p:cNvPr>
          <p:cNvSpPr/>
          <p:nvPr/>
        </p:nvSpPr>
        <p:spPr>
          <a:xfrm>
            <a:off x="9390744" y="110050"/>
            <a:ext cx="1501212"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extShape 2">
            <a:extLst>
              <a:ext uri="{FF2B5EF4-FFF2-40B4-BE49-F238E27FC236}">
                <a16:creationId xmlns:a16="http://schemas.microsoft.com/office/drawing/2014/main" id="{D4496922-8B36-FF8C-3F61-0F4AFD9980A5}"/>
              </a:ext>
            </a:extLst>
          </p:cNvPr>
          <p:cNvSpPr txBox="1"/>
          <p:nvPr/>
        </p:nvSpPr>
        <p:spPr>
          <a:xfrm>
            <a:off x="346680" y="4544704"/>
            <a:ext cx="11635792" cy="2468880"/>
          </a:xfrm>
          <a:prstGeom prst="rect">
            <a:avLst/>
          </a:prstGeom>
          <a:noFill/>
          <a:ln>
            <a:noFill/>
          </a:ln>
        </p:spPr>
        <p:txBody>
          <a:bodyPr lIns="0" tIns="0" rIns="0" bIns="0">
            <a:noAutofit/>
          </a:bodyPr>
          <a:lstStyle/>
          <a:p>
            <a:pPr marL="432000" indent="-324000">
              <a:spcAft>
                <a:spcPts val="1417"/>
              </a:spcAft>
              <a:buClr>
                <a:srgbClr val="000000"/>
              </a:buClr>
              <a:buSzPct val="45000"/>
              <a:buFont typeface="Wingdings" charset="2"/>
              <a:buChar char=""/>
            </a:pPr>
            <a:r>
              <a:rPr lang="en-US" sz="2000" b="0" strike="noStrike" spc="-1" dirty="0">
                <a:latin typeface="Arial"/>
              </a:rPr>
              <a:t>Introducing a dispersion of 1m at all IPs, the strength of the beam-beam force is greatly reduced due to the large horizontal beam size</a:t>
            </a:r>
          </a:p>
          <a:p>
            <a:pPr marL="432000" indent="-324000">
              <a:spcAft>
                <a:spcPts val="1417"/>
              </a:spcAft>
              <a:buClr>
                <a:srgbClr val="000000"/>
              </a:buClr>
              <a:buSzPct val="45000"/>
              <a:buFont typeface="Wingdings" charset="2"/>
              <a:buChar char=""/>
            </a:pPr>
            <a:r>
              <a:rPr lang="en-US" sz="2000" b="0" strike="noStrike" spc="-1" dirty="0">
                <a:solidFill>
                  <a:srgbClr val="00A65D"/>
                </a:solidFill>
                <a:latin typeface="Arial"/>
              </a:rPr>
              <a:t>With a proper choice of phase, the emittance growth can be reduced below the percent level</a:t>
            </a:r>
            <a:endParaRPr lang="en-US" sz="2000" b="0" strike="noStrike" spc="-1" dirty="0">
              <a:latin typeface="Arial"/>
            </a:endParaRPr>
          </a:p>
          <a:p>
            <a:pPr marL="432000" indent="-324000">
              <a:spcAft>
                <a:spcPts val="1417"/>
              </a:spcAft>
              <a:buClr>
                <a:srgbClr val="000000"/>
              </a:buClr>
              <a:buSzPct val="45000"/>
              <a:buFont typeface="Wingdings" charset="2"/>
              <a:buChar char=""/>
            </a:pPr>
            <a:r>
              <a:rPr lang="en-US" sz="2000" b="0" strike="noStrike" spc="-1" dirty="0">
                <a:latin typeface="Arial"/>
              </a:rPr>
              <a:t>Due to the </a:t>
            </a:r>
            <a:r>
              <a:rPr lang="en-US" sz="2000" b="0" strike="noStrike" spc="-1" dirty="0" err="1">
                <a:latin typeface="Arial"/>
              </a:rPr>
              <a:t>synchrobetatron</a:t>
            </a:r>
            <a:r>
              <a:rPr lang="en-US" sz="2000" b="0" strike="noStrike" spc="-1" dirty="0">
                <a:latin typeface="Arial"/>
              </a:rPr>
              <a:t> coupling introduced, the optimal transverse</a:t>
            </a:r>
            <a:br>
              <a:rPr lang="en-US" sz="2000" b="0" strike="noStrike" spc="-1" dirty="0">
                <a:latin typeface="Arial"/>
              </a:rPr>
            </a:br>
            <a:r>
              <a:rPr lang="en-US" sz="2000" b="0" strike="noStrike" spc="-1" dirty="0">
                <a:latin typeface="Arial"/>
              </a:rPr>
              <a:t>phases depend on the longitudinal phase</a:t>
            </a:r>
          </a:p>
        </p:txBody>
      </p:sp>
      <p:pic>
        <p:nvPicPr>
          <p:cNvPr id="9" name="Picture 8">
            <a:extLst>
              <a:ext uri="{FF2B5EF4-FFF2-40B4-BE49-F238E27FC236}">
                <a16:creationId xmlns:a16="http://schemas.microsoft.com/office/drawing/2014/main" id="{28D7B55B-5C03-BAAA-87E0-66BA13A46788}"/>
              </a:ext>
            </a:extLst>
          </p:cNvPr>
          <p:cNvPicPr/>
          <p:nvPr/>
        </p:nvPicPr>
        <p:blipFill>
          <a:blip r:embed="rId3"/>
          <a:stretch/>
        </p:blipFill>
        <p:spPr>
          <a:xfrm>
            <a:off x="486560" y="1278824"/>
            <a:ext cx="4320000" cy="3240000"/>
          </a:xfrm>
          <a:prstGeom prst="rect">
            <a:avLst/>
          </a:prstGeom>
          <a:ln>
            <a:noFill/>
          </a:ln>
        </p:spPr>
      </p:pic>
      <p:pic>
        <p:nvPicPr>
          <p:cNvPr id="10" name="Picture 9">
            <a:extLst>
              <a:ext uri="{FF2B5EF4-FFF2-40B4-BE49-F238E27FC236}">
                <a16:creationId xmlns:a16="http://schemas.microsoft.com/office/drawing/2014/main" id="{4AE19D23-2ACB-5EFF-BD66-11D542547EA9}"/>
              </a:ext>
            </a:extLst>
          </p:cNvPr>
          <p:cNvPicPr/>
          <p:nvPr/>
        </p:nvPicPr>
        <p:blipFill>
          <a:blip r:embed="rId4"/>
          <a:stretch/>
        </p:blipFill>
        <p:spPr>
          <a:xfrm>
            <a:off x="7268240" y="1288741"/>
            <a:ext cx="4320000" cy="3240000"/>
          </a:xfrm>
          <a:prstGeom prst="rect">
            <a:avLst/>
          </a:prstGeom>
          <a:ln>
            <a:noFill/>
          </a:ln>
        </p:spPr>
      </p:pic>
      <p:sp>
        <p:nvSpPr>
          <p:cNvPr id="11" name="TextShape 3">
            <a:extLst>
              <a:ext uri="{FF2B5EF4-FFF2-40B4-BE49-F238E27FC236}">
                <a16:creationId xmlns:a16="http://schemas.microsoft.com/office/drawing/2014/main" id="{652E267A-E0F8-2F70-F573-43B007EC833D}"/>
              </a:ext>
            </a:extLst>
          </p:cNvPr>
          <p:cNvSpPr txBox="1"/>
          <p:nvPr/>
        </p:nvSpPr>
        <p:spPr>
          <a:xfrm>
            <a:off x="1346787" y="1276113"/>
            <a:ext cx="3520040" cy="541800"/>
          </a:xfrm>
          <a:prstGeom prst="rect">
            <a:avLst/>
          </a:prstGeom>
          <a:noFill/>
          <a:ln>
            <a:noFill/>
          </a:ln>
        </p:spPr>
        <p:txBody>
          <a:bodyPr lIns="90000" tIns="45000" rIns="90000" bIns="45000">
            <a:noAutofit/>
          </a:bodyPr>
          <a:lstStyle/>
          <a:p>
            <a:r>
              <a:rPr lang="en-US" sz="1600" b="0" strike="noStrike" spc="-1" dirty="0">
                <a:latin typeface="Fira Sans" panose="020B0503050000020004" pitchFamily="34" charset="0"/>
              </a:rPr>
              <a:t>Longitudinal phase advance: 0.0</a:t>
            </a:r>
          </a:p>
        </p:txBody>
      </p:sp>
      <p:sp>
        <p:nvSpPr>
          <p:cNvPr id="13" name="TextShape 4">
            <a:extLst>
              <a:ext uri="{FF2B5EF4-FFF2-40B4-BE49-F238E27FC236}">
                <a16:creationId xmlns:a16="http://schemas.microsoft.com/office/drawing/2014/main" id="{C0D6A998-8A91-4534-9E6D-53ACD2B5489F}"/>
              </a:ext>
            </a:extLst>
          </p:cNvPr>
          <p:cNvSpPr txBox="1"/>
          <p:nvPr/>
        </p:nvSpPr>
        <p:spPr>
          <a:xfrm>
            <a:off x="8035638" y="1276113"/>
            <a:ext cx="3616186" cy="337907"/>
          </a:xfrm>
          <a:prstGeom prst="rect">
            <a:avLst/>
          </a:prstGeom>
          <a:noFill/>
          <a:ln>
            <a:noFill/>
          </a:ln>
        </p:spPr>
        <p:txBody>
          <a:bodyPr lIns="90000" tIns="45000" rIns="90000" bIns="45000">
            <a:noAutofit/>
          </a:bodyPr>
          <a:lstStyle/>
          <a:p>
            <a:r>
              <a:rPr lang="en-US" sz="1600" b="0" strike="noStrike" spc="-1">
                <a:latin typeface="Fira Sans" panose="020B0503050000020004" pitchFamily="34" charset="0"/>
              </a:rPr>
              <a:t>Longitudinal phase advance: 0.1 [2</a:t>
            </a:r>
            <a:r>
              <a:rPr lang="en-US" sz="1600" b="0" strike="noStrike" spc="-1">
                <a:latin typeface="Fira Sans" panose="020B0503050000020004" pitchFamily="34" charset="0"/>
                <a:ea typeface="Times New Roman"/>
              </a:rPr>
              <a:t>π</a:t>
            </a:r>
            <a:r>
              <a:rPr lang="en-US" sz="1600" b="0" strike="noStrike" spc="-1">
                <a:latin typeface="Fira Sans" panose="020B0503050000020004" pitchFamily="34" charset="0"/>
              </a:rPr>
              <a:t>]</a:t>
            </a:r>
          </a:p>
        </p:txBody>
      </p:sp>
      <p:sp>
        <p:nvSpPr>
          <p:cNvPr id="17" name="TextBox 16">
            <a:extLst>
              <a:ext uri="{FF2B5EF4-FFF2-40B4-BE49-F238E27FC236}">
                <a16:creationId xmlns:a16="http://schemas.microsoft.com/office/drawing/2014/main" id="{102CE295-974E-A71E-5CCD-15D910804358}"/>
              </a:ext>
            </a:extLst>
          </p:cNvPr>
          <p:cNvSpPr txBox="1"/>
          <p:nvPr/>
        </p:nvSpPr>
        <p:spPr>
          <a:xfrm>
            <a:off x="9012006" y="5779144"/>
            <a:ext cx="3040507" cy="646331"/>
          </a:xfrm>
          <a:prstGeom prst="rect">
            <a:avLst/>
          </a:prstGeom>
          <a:solidFill>
            <a:schemeClr val="bg1"/>
          </a:solidFill>
          <a:ln>
            <a:solidFill>
              <a:schemeClr val="accent1"/>
            </a:solidFill>
          </a:ln>
        </p:spPr>
        <p:txBody>
          <a:bodyPr wrap="square" rtlCol="0">
            <a:spAutoFit/>
          </a:bodyPr>
          <a:lstStyle/>
          <a:p>
            <a:r>
              <a:rPr lang="en-US" dirty="0">
                <a:latin typeface="Fira Sans" panose="020B0503050000020004" pitchFamily="34" charset="0"/>
              </a:rPr>
              <a:t>Study by Xavier </a:t>
            </a:r>
            <a:r>
              <a:rPr lang="en-US" dirty="0" err="1">
                <a:latin typeface="Fira Sans" panose="020B0503050000020004" pitchFamily="34" charset="0"/>
              </a:rPr>
              <a:t>Buffat</a:t>
            </a:r>
            <a:r>
              <a:rPr lang="en-US" dirty="0">
                <a:latin typeface="Fira Sans" panose="020B0503050000020004" pitchFamily="34" charset="0"/>
              </a:rPr>
              <a:t> (see </a:t>
            </a:r>
            <a:r>
              <a:rPr lang="en-US" dirty="0">
                <a:latin typeface="Fira Sans" panose="020B0503050000020004" pitchFamily="34" charset="0"/>
                <a:hlinkClick r:id="rId5"/>
              </a:rPr>
              <a:t>Beam Dynamics meeting</a:t>
            </a:r>
            <a:r>
              <a:rPr lang="en-US" dirty="0">
                <a:latin typeface="Fira Sans" panose="020B0503050000020004" pitchFamily="34" charset="0"/>
              </a:rPr>
              <a:t>)</a:t>
            </a:r>
            <a:endParaRPr lang="fr-FR" dirty="0">
              <a:latin typeface="Fira Sans" panose="020B0503050000020004" pitchFamily="34" charset="0"/>
            </a:endParaRPr>
          </a:p>
        </p:txBody>
      </p:sp>
    </p:spTree>
    <p:extLst>
      <p:ext uri="{BB962C8B-B14F-4D97-AF65-F5344CB8AC3E}">
        <p14:creationId xmlns:p14="http://schemas.microsoft.com/office/powerpoint/2010/main" val="63274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dirty="0">
                <a:cs typeface="Arial Narrow" panose="020B0604020202020204" pitchFamily="34" charset="0"/>
              </a:rPr>
              <a:t>David Amorim - Beam </a:t>
            </a:r>
            <a:r>
              <a:rPr lang="en-US" dirty="0" err="1">
                <a:cs typeface="Arial Narrow" panose="020B0604020202020204" pitchFamily="34" charset="0"/>
              </a:rPr>
              <a:t>Beam</a:t>
            </a:r>
            <a:r>
              <a:rPr lang="en-US" dirty="0">
                <a:cs typeface="Arial Narrow" panose="020B0604020202020204" pitchFamily="34" charset="0"/>
              </a:rPr>
              <a:t>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17</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Conclusion</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sp>
        <p:nvSpPr>
          <p:cNvPr id="12" name="TextBox 11">
            <a:extLst>
              <a:ext uri="{FF2B5EF4-FFF2-40B4-BE49-F238E27FC236}">
                <a16:creationId xmlns:a16="http://schemas.microsoft.com/office/drawing/2014/main" id="{D694E1CB-A6D2-D7C9-D27E-2216DCB19C5E}"/>
              </a:ext>
            </a:extLst>
          </p:cNvPr>
          <p:cNvSpPr txBox="1"/>
          <p:nvPr/>
        </p:nvSpPr>
        <p:spPr>
          <a:xfrm>
            <a:off x="290148" y="4256964"/>
            <a:ext cx="11597052"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Fira Sans" panose="020B0503050000020004" pitchFamily="34" charset="0"/>
              </a:rPr>
              <a:t>Variety of machines with different beam dynamics regime</a:t>
            </a:r>
          </a:p>
          <a:p>
            <a:pPr marL="285750" indent="-285750">
              <a:buFont typeface="Arial" panose="020B0604020202020204" pitchFamily="34" charset="0"/>
              <a:buChar char="•"/>
            </a:pPr>
            <a:r>
              <a:rPr lang="en-US" sz="2400" dirty="0">
                <a:latin typeface="Fira Sans" panose="020B0503050000020004" pitchFamily="34" charset="0"/>
              </a:rPr>
              <a:t>High bunch intensity are required to reach luminosity target, leading to large beam-beam parameters</a:t>
            </a:r>
          </a:p>
          <a:p>
            <a:pPr marL="285750" indent="-285750">
              <a:buFont typeface="Arial" panose="020B0604020202020204" pitchFamily="34" charset="0"/>
              <a:buChar char="•"/>
            </a:pPr>
            <a:r>
              <a:rPr lang="en-US" sz="2400" dirty="0">
                <a:latin typeface="Fira Sans" panose="020B0503050000020004" pitchFamily="34" charset="0"/>
              </a:rPr>
              <a:t>Beam-beam effects present in all the acceleration and collider chain, where emittance preservation is critical </a:t>
            </a:r>
            <a:r>
              <a:rPr lang="en-US" sz="2400" dirty="0">
                <a:latin typeface="Fira Sans" panose="020B0503050000020004" pitchFamily="34" charset="0"/>
                <a:sym typeface="Wingdings" panose="05000000000000000000" pitchFamily="2" charset="2"/>
              </a:rPr>
              <a:t> many beam-beam effects still to investigate</a:t>
            </a:r>
            <a:endParaRPr lang="en-US" sz="2400" dirty="0">
              <a:latin typeface="Fira Sans" panose="020B0503050000020004" pitchFamily="34" charset="0"/>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004B3F7F-11B9-53B7-85F3-3BA5ACD3841A}"/>
                  </a:ext>
                </a:extLst>
              </p:cNvPr>
              <p:cNvGraphicFramePr>
                <a:graphicFrameLocks noGrp="1"/>
              </p:cNvGraphicFramePr>
              <p:nvPr>
                <p:extLst>
                  <p:ext uri="{D42A27DB-BD31-4B8C-83A1-F6EECF244321}">
                    <p14:modId xmlns:p14="http://schemas.microsoft.com/office/powerpoint/2010/main" val="338895795"/>
                  </p:ext>
                </p:extLst>
              </p:nvPr>
            </p:nvGraphicFramePr>
            <p:xfrm>
              <a:off x="290148" y="1409190"/>
              <a:ext cx="11495452" cy="2734170"/>
            </p:xfrm>
            <a:graphic>
              <a:graphicData uri="http://schemas.openxmlformats.org/drawingml/2006/table">
                <a:tbl>
                  <a:tblPr firstRow="1" bandRow="1">
                    <a:tableStyleId>{9D7B26C5-4107-4FEC-AEDC-1716B250A1EF}</a:tableStyleId>
                  </a:tblPr>
                  <a:tblGrid>
                    <a:gridCol w="2873863">
                      <a:extLst>
                        <a:ext uri="{9D8B030D-6E8A-4147-A177-3AD203B41FA5}">
                          <a16:colId xmlns:a16="http://schemas.microsoft.com/office/drawing/2014/main" val="4052365320"/>
                        </a:ext>
                      </a:extLst>
                    </a:gridCol>
                    <a:gridCol w="2873863">
                      <a:extLst>
                        <a:ext uri="{9D8B030D-6E8A-4147-A177-3AD203B41FA5}">
                          <a16:colId xmlns:a16="http://schemas.microsoft.com/office/drawing/2014/main" val="3147607954"/>
                        </a:ext>
                      </a:extLst>
                    </a:gridCol>
                    <a:gridCol w="2873863">
                      <a:extLst>
                        <a:ext uri="{9D8B030D-6E8A-4147-A177-3AD203B41FA5}">
                          <a16:colId xmlns:a16="http://schemas.microsoft.com/office/drawing/2014/main" val="3222850017"/>
                        </a:ext>
                      </a:extLst>
                    </a:gridCol>
                    <a:gridCol w="2873863">
                      <a:extLst>
                        <a:ext uri="{9D8B030D-6E8A-4147-A177-3AD203B41FA5}">
                          <a16:colId xmlns:a16="http://schemas.microsoft.com/office/drawing/2014/main" val="781876589"/>
                        </a:ext>
                      </a:extLst>
                    </a:gridCol>
                  </a:tblGrid>
                  <a:tr h="673610">
                    <a:tc>
                      <a:txBody>
                        <a:bodyPr/>
                        <a:lstStyle/>
                        <a:p>
                          <a:endParaRPr lang="fr-FR" dirty="0">
                            <a:latin typeface="Fira Sans" panose="020B0503050000020004" pitchFamily="34" charset="0"/>
                          </a:endParaRPr>
                        </a:p>
                      </a:txBody>
                      <a:tcPr/>
                    </a:tc>
                    <a:tc>
                      <a:txBody>
                        <a:bodyPr/>
                        <a:lstStyle/>
                        <a:p>
                          <a:r>
                            <a:rPr lang="en-US" dirty="0">
                              <a:latin typeface="Fira Sans" panose="020B0503050000020004" pitchFamily="34" charset="0"/>
                            </a:rPr>
                            <a:t>Recirculating </a:t>
                          </a:r>
                          <a:r>
                            <a:rPr lang="en-US" dirty="0" err="1">
                              <a:latin typeface="Fira Sans" panose="020B0503050000020004" pitchFamily="34" charset="0"/>
                            </a:rPr>
                            <a:t>Linacs</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Rapid Cycling Synchrotrons</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Collider</a:t>
                          </a:r>
                          <a:endParaRPr lang="fr-FR" dirty="0">
                            <a:latin typeface="Fira Sans" panose="020B0503050000020004" pitchFamily="34" charset="0"/>
                          </a:endParaRPr>
                        </a:p>
                      </a:txBody>
                      <a:tcPr/>
                    </a:tc>
                    <a:extLst>
                      <a:ext uri="{0D108BD9-81ED-4DB2-BD59-A6C34878D82A}">
                        <a16:rowId xmlns:a16="http://schemas.microsoft.com/office/drawing/2014/main" val="1056301429"/>
                      </a:ext>
                    </a:extLst>
                  </a:tr>
                  <a:tr h="721196">
                    <a:tc>
                      <a:txBody>
                        <a:bodyPr/>
                        <a:lstStyle/>
                        <a:p>
                          <a:r>
                            <a:rPr lang="en-US" dirty="0">
                              <a:latin typeface="Fira Sans" panose="020B0503050000020004" pitchFamily="34" charset="0"/>
                            </a:rPr>
                            <a:t>Particularities</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Four crossing points per RLA in the droplet arcs</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Fast ramping, large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𝑠</m:t>
                                  </m:r>
                                </m:sub>
                              </m:sSub>
                            </m:oMath>
                          </a14:m>
                          <a:endParaRPr lang="fr-FR" dirty="0">
                            <a:latin typeface="Fira Sans" panose="020B0503050000020004" pitchFamily="34" charset="0"/>
                          </a:endParaRPr>
                        </a:p>
                      </a:txBody>
                      <a:tcPr/>
                    </a:tc>
                    <a:tc>
                      <a:txBody>
                        <a:bodyPr/>
                        <a:lstStyle/>
                        <a:p>
                          <a:r>
                            <a:rPr lang="en-US" dirty="0">
                              <a:latin typeface="Fira Sans" panose="020B0503050000020004" pitchFamily="34" charset="0"/>
                            </a:rPr>
                            <a:t>Isochronous ring</a:t>
                          </a:r>
                        </a:p>
                        <a:p>
                          <a:r>
                            <a:rPr lang="en-US" dirty="0">
                              <a:latin typeface="Fira Sans" panose="020B0503050000020004" pitchFamily="34" charset="0"/>
                            </a:rPr>
                            <a:t>Short bunch, small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𝛽</m:t>
                                  </m:r>
                                </m:e>
                                <m:sup>
                                  <m:r>
                                    <a:rPr lang="en-US" b="0" i="1" smtClean="0">
                                      <a:latin typeface="Cambria Math" panose="02040503050406030204" pitchFamily="18" charset="0"/>
                                    </a:rPr>
                                    <m:t>∗</m:t>
                                  </m:r>
                                </m:sup>
                              </m:sSup>
                            </m:oMath>
                          </a14:m>
                          <a:endParaRPr lang="fr-FR" dirty="0">
                            <a:latin typeface="Fira Sans" panose="020B0503050000020004" pitchFamily="34" charset="0"/>
                          </a:endParaRPr>
                        </a:p>
                      </a:txBody>
                      <a:tcPr/>
                    </a:tc>
                    <a:extLst>
                      <a:ext uri="{0D108BD9-81ED-4DB2-BD59-A6C34878D82A}">
                        <a16:rowId xmlns:a16="http://schemas.microsoft.com/office/drawing/2014/main" val="3870930635"/>
                      </a:ext>
                    </a:extLst>
                  </a:tr>
                  <a:tr h="1339364">
                    <a:tc>
                      <a:txBody>
                        <a:bodyPr/>
                        <a:lstStyle/>
                        <a:p>
                          <a:r>
                            <a:rPr lang="en-US" dirty="0">
                              <a:latin typeface="Fira Sans" panose="020B0503050000020004" pitchFamily="34" charset="0"/>
                            </a:rPr>
                            <a:t>Beam-beam effects studied or to be investigated</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Emittance growth from beam-beam interaction</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Coherent beam-beam effects</a:t>
                          </a:r>
                        </a:p>
                        <a:p>
                          <a:endParaRPr lang="fr-FR" dirty="0">
                            <a:latin typeface="Fira Sans" panose="020B0503050000020004" pitchFamily="34" charset="0"/>
                          </a:endParaRPr>
                        </a:p>
                      </a:txBody>
                      <a:tcPr/>
                    </a:tc>
                    <a:tc>
                      <a:txBody>
                        <a:bodyPr/>
                        <a:lstStyle/>
                        <a:p>
                          <a:r>
                            <a:rPr lang="en-US" dirty="0">
                              <a:latin typeface="Fira Sans" panose="020B0503050000020004" pitchFamily="34" charset="0"/>
                            </a:rPr>
                            <a:t>Coherent beam-beam effects</a:t>
                          </a:r>
                        </a:p>
                        <a:p>
                          <a:r>
                            <a:rPr lang="en-US" dirty="0">
                              <a:latin typeface="Fira Sans" panose="020B0503050000020004" pitchFamily="34" charset="0"/>
                            </a:rPr>
                            <a:t>Diffusion from non-linearities, particle losses</a:t>
                          </a:r>
                          <a:endParaRPr lang="fr-FR" dirty="0">
                            <a:latin typeface="Fira Sans" panose="020B0503050000020004" pitchFamily="34" charset="0"/>
                          </a:endParaRPr>
                        </a:p>
                      </a:txBody>
                      <a:tcPr/>
                    </a:tc>
                    <a:extLst>
                      <a:ext uri="{0D108BD9-81ED-4DB2-BD59-A6C34878D82A}">
                        <a16:rowId xmlns:a16="http://schemas.microsoft.com/office/drawing/2014/main" val="3533705113"/>
                      </a:ext>
                    </a:extLst>
                  </a:tr>
                </a:tbl>
              </a:graphicData>
            </a:graphic>
          </p:graphicFrame>
        </mc:Choice>
        <mc:Fallback xmlns="">
          <p:graphicFrame>
            <p:nvGraphicFramePr>
              <p:cNvPr id="2" name="Table 1">
                <a:extLst>
                  <a:ext uri="{FF2B5EF4-FFF2-40B4-BE49-F238E27FC236}">
                    <a16:creationId xmlns:a16="http://schemas.microsoft.com/office/drawing/2014/main" id="{004B3F7F-11B9-53B7-85F3-3BA5ACD3841A}"/>
                  </a:ext>
                </a:extLst>
              </p:cNvPr>
              <p:cNvGraphicFramePr>
                <a:graphicFrameLocks noGrp="1"/>
              </p:cNvGraphicFramePr>
              <p:nvPr>
                <p:extLst>
                  <p:ext uri="{D42A27DB-BD31-4B8C-83A1-F6EECF244321}">
                    <p14:modId xmlns:p14="http://schemas.microsoft.com/office/powerpoint/2010/main" val="338895795"/>
                  </p:ext>
                </p:extLst>
              </p:nvPr>
            </p:nvGraphicFramePr>
            <p:xfrm>
              <a:off x="290148" y="1409190"/>
              <a:ext cx="11495452" cy="2734170"/>
            </p:xfrm>
            <a:graphic>
              <a:graphicData uri="http://schemas.openxmlformats.org/drawingml/2006/table">
                <a:tbl>
                  <a:tblPr firstRow="1" bandRow="1">
                    <a:tableStyleId>{9D7B26C5-4107-4FEC-AEDC-1716B250A1EF}</a:tableStyleId>
                  </a:tblPr>
                  <a:tblGrid>
                    <a:gridCol w="2873863">
                      <a:extLst>
                        <a:ext uri="{9D8B030D-6E8A-4147-A177-3AD203B41FA5}">
                          <a16:colId xmlns:a16="http://schemas.microsoft.com/office/drawing/2014/main" val="4052365320"/>
                        </a:ext>
                      </a:extLst>
                    </a:gridCol>
                    <a:gridCol w="2873863">
                      <a:extLst>
                        <a:ext uri="{9D8B030D-6E8A-4147-A177-3AD203B41FA5}">
                          <a16:colId xmlns:a16="http://schemas.microsoft.com/office/drawing/2014/main" val="3147607954"/>
                        </a:ext>
                      </a:extLst>
                    </a:gridCol>
                    <a:gridCol w="2873863">
                      <a:extLst>
                        <a:ext uri="{9D8B030D-6E8A-4147-A177-3AD203B41FA5}">
                          <a16:colId xmlns:a16="http://schemas.microsoft.com/office/drawing/2014/main" val="3222850017"/>
                        </a:ext>
                      </a:extLst>
                    </a:gridCol>
                    <a:gridCol w="2873863">
                      <a:extLst>
                        <a:ext uri="{9D8B030D-6E8A-4147-A177-3AD203B41FA5}">
                          <a16:colId xmlns:a16="http://schemas.microsoft.com/office/drawing/2014/main" val="781876589"/>
                        </a:ext>
                      </a:extLst>
                    </a:gridCol>
                  </a:tblGrid>
                  <a:tr h="673610">
                    <a:tc>
                      <a:txBody>
                        <a:bodyPr/>
                        <a:lstStyle/>
                        <a:p>
                          <a:endParaRPr lang="fr-FR" dirty="0">
                            <a:latin typeface="Fira Sans" panose="020B0503050000020004" pitchFamily="34" charset="0"/>
                          </a:endParaRPr>
                        </a:p>
                      </a:txBody>
                      <a:tcPr/>
                    </a:tc>
                    <a:tc>
                      <a:txBody>
                        <a:bodyPr/>
                        <a:lstStyle/>
                        <a:p>
                          <a:r>
                            <a:rPr lang="en-US" dirty="0">
                              <a:latin typeface="Fira Sans" panose="020B0503050000020004" pitchFamily="34" charset="0"/>
                            </a:rPr>
                            <a:t>Recirculating </a:t>
                          </a:r>
                          <a:r>
                            <a:rPr lang="en-US" dirty="0" err="1">
                              <a:latin typeface="Fira Sans" panose="020B0503050000020004" pitchFamily="34" charset="0"/>
                            </a:rPr>
                            <a:t>Linacs</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Rapid Cycling Synchrotrons</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Collider</a:t>
                          </a:r>
                          <a:endParaRPr lang="fr-FR" dirty="0">
                            <a:latin typeface="Fira Sans" panose="020B0503050000020004" pitchFamily="34" charset="0"/>
                          </a:endParaRPr>
                        </a:p>
                      </a:txBody>
                      <a:tcPr/>
                    </a:tc>
                    <a:extLst>
                      <a:ext uri="{0D108BD9-81ED-4DB2-BD59-A6C34878D82A}">
                        <a16:rowId xmlns:a16="http://schemas.microsoft.com/office/drawing/2014/main" val="1056301429"/>
                      </a:ext>
                    </a:extLst>
                  </a:tr>
                  <a:tr h="721196">
                    <a:tc>
                      <a:txBody>
                        <a:bodyPr/>
                        <a:lstStyle/>
                        <a:p>
                          <a:r>
                            <a:rPr lang="en-US" dirty="0">
                              <a:latin typeface="Fira Sans" panose="020B0503050000020004" pitchFamily="34" charset="0"/>
                            </a:rPr>
                            <a:t>Particularities</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Four crossing points per RLA in the droplet arcs</a:t>
                          </a:r>
                          <a:endParaRPr lang="fr-FR" dirty="0">
                            <a:latin typeface="Fira Sans" panose="020B0503050000020004" pitchFamily="34" charset="0"/>
                          </a:endParaRPr>
                        </a:p>
                      </a:txBody>
                      <a:tcPr/>
                    </a:tc>
                    <a:tc>
                      <a:txBody>
                        <a:bodyPr/>
                        <a:lstStyle/>
                        <a:p>
                          <a:endParaRPr lang="en-US"/>
                        </a:p>
                      </a:txBody>
                      <a:tcPr>
                        <a:blipFill>
                          <a:blip r:embed="rId2"/>
                          <a:stretch>
                            <a:fillRect l="-200425" t="-98305" r="-100425" b="-187288"/>
                          </a:stretch>
                        </a:blipFill>
                      </a:tcPr>
                    </a:tc>
                    <a:tc>
                      <a:txBody>
                        <a:bodyPr/>
                        <a:lstStyle/>
                        <a:p>
                          <a:endParaRPr lang="en-US"/>
                        </a:p>
                      </a:txBody>
                      <a:tcPr>
                        <a:blipFill>
                          <a:blip r:embed="rId2"/>
                          <a:stretch>
                            <a:fillRect l="-299788" t="-98305" r="-212" b="-187288"/>
                          </a:stretch>
                        </a:blipFill>
                      </a:tcPr>
                    </a:tc>
                    <a:extLst>
                      <a:ext uri="{0D108BD9-81ED-4DB2-BD59-A6C34878D82A}">
                        <a16:rowId xmlns:a16="http://schemas.microsoft.com/office/drawing/2014/main" val="3870930635"/>
                      </a:ext>
                    </a:extLst>
                  </a:tr>
                  <a:tr h="1339364">
                    <a:tc>
                      <a:txBody>
                        <a:bodyPr/>
                        <a:lstStyle/>
                        <a:p>
                          <a:r>
                            <a:rPr lang="en-US" dirty="0">
                              <a:latin typeface="Fira Sans" panose="020B0503050000020004" pitchFamily="34" charset="0"/>
                            </a:rPr>
                            <a:t>Beam-beam effects studied or to be investigated</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Emittance growth from beam-beam interaction</a:t>
                          </a:r>
                          <a:endParaRPr lang="fr-FR" dirty="0">
                            <a:latin typeface="Fira Sans" panose="020B0503050000020004" pitchFamily="34" charset="0"/>
                          </a:endParaRPr>
                        </a:p>
                      </a:txBody>
                      <a:tcPr/>
                    </a:tc>
                    <a:tc>
                      <a:txBody>
                        <a:bodyPr/>
                        <a:lstStyle/>
                        <a:p>
                          <a:r>
                            <a:rPr lang="en-US" dirty="0">
                              <a:latin typeface="Fira Sans" panose="020B0503050000020004" pitchFamily="34" charset="0"/>
                            </a:rPr>
                            <a:t>Coherent beam-beam effects</a:t>
                          </a:r>
                        </a:p>
                        <a:p>
                          <a:endParaRPr lang="fr-FR" dirty="0">
                            <a:latin typeface="Fira Sans" panose="020B0503050000020004" pitchFamily="34" charset="0"/>
                          </a:endParaRPr>
                        </a:p>
                      </a:txBody>
                      <a:tcPr/>
                    </a:tc>
                    <a:tc>
                      <a:txBody>
                        <a:bodyPr/>
                        <a:lstStyle/>
                        <a:p>
                          <a:r>
                            <a:rPr lang="en-US" dirty="0">
                              <a:latin typeface="Fira Sans" panose="020B0503050000020004" pitchFamily="34" charset="0"/>
                            </a:rPr>
                            <a:t>Coherent beam-beam effects</a:t>
                          </a:r>
                        </a:p>
                        <a:p>
                          <a:r>
                            <a:rPr lang="en-US" dirty="0">
                              <a:latin typeface="Fira Sans" panose="020B0503050000020004" pitchFamily="34" charset="0"/>
                            </a:rPr>
                            <a:t>Diffusion from non-linearities, particle losses</a:t>
                          </a:r>
                          <a:endParaRPr lang="fr-FR" dirty="0">
                            <a:latin typeface="Fira Sans" panose="020B0503050000020004" pitchFamily="34" charset="0"/>
                          </a:endParaRPr>
                        </a:p>
                      </a:txBody>
                      <a:tcPr/>
                    </a:tc>
                    <a:extLst>
                      <a:ext uri="{0D108BD9-81ED-4DB2-BD59-A6C34878D82A}">
                        <a16:rowId xmlns:a16="http://schemas.microsoft.com/office/drawing/2014/main" val="3533705113"/>
                      </a:ext>
                    </a:extLst>
                  </a:tr>
                </a:tbl>
              </a:graphicData>
            </a:graphic>
          </p:graphicFrame>
        </mc:Fallback>
      </mc:AlternateContent>
    </p:spTree>
    <p:extLst>
      <p:ext uri="{BB962C8B-B14F-4D97-AF65-F5344CB8AC3E}">
        <p14:creationId xmlns:p14="http://schemas.microsoft.com/office/powerpoint/2010/main" val="3214658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04F8F16-5F39-4B4B-E045-58787B923908}"/>
              </a:ext>
            </a:extLst>
          </p:cNvPr>
          <p:cNvSpPr txBox="1"/>
          <p:nvPr/>
        </p:nvSpPr>
        <p:spPr>
          <a:xfrm>
            <a:off x="4116131" y="457200"/>
            <a:ext cx="3959738" cy="1015663"/>
          </a:xfrm>
          <a:prstGeom prst="rect">
            <a:avLst/>
          </a:prstGeom>
          <a:noFill/>
        </p:spPr>
        <p:txBody>
          <a:bodyPr wrap="none" rtlCol="0">
            <a:spAutoFit/>
          </a:bodyPr>
          <a:lstStyle/>
          <a:p>
            <a:r>
              <a:rPr lang="fr-FR" sz="6000" i="1" dirty="0" err="1">
                <a:solidFill>
                  <a:schemeClr val="bg1"/>
                </a:solidFill>
                <a:latin typeface="Fira Sans" panose="020B0503050000020004" pitchFamily="34" charset="0"/>
              </a:rPr>
              <a:t>Thank</a:t>
            </a:r>
            <a:r>
              <a:rPr lang="fr-FR" sz="6000" i="1" dirty="0">
                <a:solidFill>
                  <a:schemeClr val="bg1"/>
                </a:solidFill>
                <a:latin typeface="Fira Sans" panose="020B0503050000020004" pitchFamily="34" charset="0"/>
              </a:rPr>
              <a:t> </a:t>
            </a:r>
            <a:r>
              <a:rPr lang="fr-FR" sz="6000" i="1" dirty="0" err="1">
                <a:solidFill>
                  <a:schemeClr val="bg1"/>
                </a:solidFill>
                <a:latin typeface="Fira Sans" panose="020B0503050000020004" pitchFamily="34" charset="0"/>
              </a:rPr>
              <a:t>you</a:t>
            </a:r>
            <a:r>
              <a:rPr lang="fr-FR" sz="6000" i="1" dirty="0">
                <a:solidFill>
                  <a:schemeClr val="bg1"/>
                </a:solidFill>
                <a:latin typeface="Fira Sans" panose="020B0503050000020004" pitchFamily="34" charset="0"/>
              </a:rPr>
              <a:t>!</a:t>
            </a:r>
          </a:p>
        </p:txBody>
      </p:sp>
    </p:spTree>
    <p:extLst>
      <p:ext uri="{BB962C8B-B14F-4D97-AF65-F5344CB8AC3E}">
        <p14:creationId xmlns:p14="http://schemas.microsoft.com/office/powerpoint/2010/main" val="4013983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1">
            <a:extLst>
              <a:ext uri="{FF2B5EF4-FFF2-40B4-BE49-F238E27FC236}">
                <a16:creationId xmlns:a16="http://schemas.microsoft.com/office/drawing/2014/main" id="{7D866DD6-9B41-FE7B-FBB5-11506135184B}"/>
              </a:ext>
            </a:extLst>
          </p:cNvPr>
          <p:cNvSpPr>
            <a:spLocks noGrp="1"/>
          </p:cNvSpPr>
          <p:nvPr>
            <p:ph type="dt" sz="half" idx="10"/>
          </p:nvPr>
        </p:nvSpPr>
        <p:spPr/>
        <p:txBody>
          <a:bodyPr/>
          <a:lstStyle/>
          <a:p>
            <a:pPr lvl="0"/>
            <a:r>
              <a:rPr lang="en-US"/>
              <a:t>2024-09-04</a:t>
            </a:r>
            <a:endParaRPr lang="fr-FR"/>
          </a:p>
        </p:txBody>
      </p:sp>
      <p:sp>
        <p:nvSpPr>
          <p:cNvPr id="8" name="Footer Placeholder 2">
            <a:extLst>
              <a:ext uri="{FF2B5EF4-FFF2-40B4-BE49-F238E27FC236}">
                <a16:creationId xmlns:a16="http://schemas.microsoft.com/office/drawing/2014/main" id="{26F1E392-B78A-16B9-A248-FFBB69BB5450}"/>
              </a:ext>
            </a:extLst>
          </p:cNvPr>
          <p:cNvSpPr>
            <a:spLocks noGrp="1"/>
          </p:cNvSpPr>
          <p:nvPr>
            <p:ph type="ftr" sz="quarter" idx="11"/>
          </p:nvPr>
        </p:nvSpPr>
        <p:spPr/>
        <p:txBody>
          <a:bodyPr/>
          <a:lstStyle/>
          <a:p>
            <a:pPr lvl="0"/>
            <a:r>
              <a:rPr lang="en-US"/>
              <a:t>David Amorim - Beam Beam effects in the Muon Collider</a:t>
            </a:r>
            <a:endParaRPr lang="fr-FR"/>
          </a:p>
        </p:txBody>
      </p:sp>
      <p:sp>
        <p:nvSpPr>
          <p:cNvPr id="9" name="Slide Number Placeholder 3">
            <a:extLst>
              <a:ext uri="{FF2B5EF4-FFF2-40B4-BE49-F238E27FC236}">
                <a16:creationId xmlns:a16="http://schemas.microsoft.com/office/drawing/2014/main" id="{F3565342-E522-DF9D-6B6C-97B019EB4EF0}"/>
              </a:ext>
            </a:extLst>
          </p:cNvPr>
          <p:cNvSpPr>
            <a:spLocks noGrp="1"/>
          </p:cNvSpPr>
          <p:nvPr>
            <p:ph type="sldNum" sz="quarter" idx="12"/>
          </p:nvPr>
        </p:nvSpPr>
        <p:spPr>
          <a:xfrm>
            <a:off x="10891955" y="6492875"/>
            <a:ext cx="1064941" cy="365125"/>
          </a:xfrm>
        </p:spPr>
        <p:txBody>
          <a:bodyPr/>
          <a:lstStyle/>
          <a:p>
            <a:pPr lvl="0"/>
            <a:fld id="{CF30F230-F589-42AE-A145-8208DE68CDBF}" type="slidenum">
              <a:rPr lang="fr-FR" smtClean="0"/>
              <a:t>19</a:t>
            </a:fld>
            <a:endParaRPr lang="fr-FR"/>
          </a:p>
        </p:txBody>
      </p:sp>
      <p:sp>
        <p:nvSpPr>
          <p:cNvPr id="2" name="Title 1">
            <a:extLst>
              <a:ext uri="{FF2B5EF4-FFF2-40B4-BE49-F238E27FC236}">
                <a16:creationId xmlns:a16="http://schemas.microsoft.com/office/drawing/2014/main" id="{3A33707E-E945-4B9F-1804-6E811C1445A7}"/>
              </a:ext>
            </a:extLst>
          </p:cNvPr>
          <p:cNvSpPr txBox="1">
            <a:spLocks noGrp="1"/>
          </p:cNvSpPr>
          <p:nvPr>
            <p:ph type="title" idx="4294967295"/>
          </p:nvPr>
        </p:nvSpPr>
        <p:spPr/>
        <p:txBody>
          <a:bodyPr>
            <a:spAutoFit/>
          </a:bodyPr>
          <a:lstStyle/>
          <a:p>
            <a:pPr lvl="0"/>
            <a:r>
              <a:rPr lang="en-US"/>
              <a:t>Beam and machine parameters for the Collider</a:t>
            </a:r>
          </a:p>
        </p:txBody>
      </p:sp>
      <p:graphicFrame>
        <p:nvGraphicFramePr>
          <p:cNvPr id="3" name="Table 2">
            <a:extLst>
              <a:ext uri="{FF2B5EF4-FFF2-40B4-BE49-F238E27FC236}">
                <a16:creationId xmlns:a16="http://schemas.microsoft.com/office/drawing/2014/main" id="{DBA3B8B5-F10C-EC7F-F8E6-99B988629D72}"/>
              </a:ext>
            </a:extLst>
          </p:cNvPr>
          <p:cNvGraphicFramePr>
            <a:graphicFrameLocks noGrp="1"/>
          </p:cNvGraphicFramePr>
          <p:nvPr>
            <p:extLst>
              <p:ext uri="{D42A27DB-BD31-4B8C-83A1-F6EECF244321}">
                <p14:modId xmlns:p14="http://schemas.microsoft.com/office/powerpoint/2010/main" val="2057082700"/>
              </p:ext>
            </p:extLst>
          </p:nvPr>
        </p:nvGraphicFramePr>
        <p:xfrm>
          <a:off x="5754534" y="1360009"/>
          <a:ext cx="5459742" cy="4876349"/>
        </p:xfrm>
        <a:graphic>
          <a:graphicData uri="http://schemas.openxmlformats.org/drawingml/2006/table">
            <a:tbl>
              <a:tblPr firstRow="1" bandRow="1">
                <a:tableStyleId>{9D7B26C5-4107-4FEC-AEDC-1716B250A1EF}</a:tableStyleId>
              </a:tblPr>
              <a:tblGrid>
                <a:gridCol w="2898366">
                  <a:extLst>
                    <a:ext uri="{9D8B030D-6E8A-4147-A177-3AD203B41FA5}">
                      <a16:colId xmlns:a16="http://schemas.microsoft.com/office/drawing/2014/main" val="3407378527"/>
                    </a:ext>
                  </a:extLst>
                </a:gridCol>
                <a:gridCol w="893412">
                  <a:extLst>
                    <a:ext uri="{9D8B030D-6E8A-4147-A177-3AD203B41FA5}">
                      <a16:colId xmlns:a16="http://schemas.microsoft.com/office/drawing/2014/main" val="1832901111"/>
                    </a:ext>
                  </a:extLst>
                </a:gridCol>
                <a:gridCol w="1667964">
                  <a:extLst>
                    <a:ext uri="{9D8B030D-6E8A-4147-A177-3AD203B41FA5}">
                      <a16:colId xmlns:a16="http://schemas.microsoft.com/office/drawing/2014/main" val="3749444593"/>
                    </a:ext>
                  </a:extLst>
                </a:gridCol>
              </a:tblGrid>
              <a:tr h="340472">
                <a:tc>
                  <a:txBody>
                    <a:bodyPr/>
                    <a:lstStyle/>
                    <a:p>
                      <a:pPr marL="0" marR="0" lvl="0" indent="0" hangingPunct="0">
                        <a:lnSpc>
                          <a:spcPct val="100000"/>
                        </a:lnSpc>
                        <a:spcBef>
                          <a:spcPts val="0"/>
                        </a:spcBef>
                        <a:spcAft>
                          <a:spcPts val="0"/>
                        </a:spcAft>
                        <a:buNone/>
                        <a:tabLst/>
                        <a:defRPr lang="en-US">
                          <a:highlight>
                            <a:scrgbClr r="0" g="0" b="0">
                              <a:alpha val="0"/>
                            </a:scrgbClr>
                          </a:highlight>
                        </a:defRPr>
                      </a:pPr>
                      <a:r>
                        <a:rPr lang="en-US" sz="1500" b="1" u="none" strike="noStrike" kern="1200" cap="none">
                          <a:ln>
                            <a:noFill/>
                          </a:ln>
                          <a:highlight>
                            <a:scrgbClr r="0" g="0" b="0">
                              <a:alpha val="0"/>
                            </a:scrgbClr>
                          </a:highlight>
                        </a:rPr>
                        <a:t>Machine parameters</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Unit</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Collider 10 TeV</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166656104"/>
                  </a:ext>
                </a:extLst>
              </a:tr>
              <a:tr h="340472">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highlight>
                            <a:scrgbClr r="0" g="0" b="0">
                              <a:alpha val="0"/>
                            </a:scrgbClr>
                          </a:highlight>
                        </a:rPr>
                        <a:t>Circumference</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m</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10000</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751185162"/>
                  </a:ext>
                </a:extLst>
              </a:tr>
              <a:tr h="340472">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highlight>
                            <a:scrgbClr r="0" g="0" b="0">
                              <a:alpha val="0"/>
                            </a:scrgbClr>
                          </a:highlight>
                        </a:rPr>
                        <a:t>Bunch intensity</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solidFill>
                            <a:srgbClr val="000000"/>
                          </a:solidFill>
                          <a:highlight>
                            <a:scrgbClr r="0" g="0" b="0">
                              <a:alpha val="0"/>
                            </a:scrgbClr>
                          </a:highlight>
                          <a:latin typeface="Fira Sans" pitchFamily="34"/>
                        </a:defRPr>
                      </a:pPr>
                      <a:r>
                        <a:rPr lang="en-US" sz="1500" b="0" u="none" strike="noStrike" kern="1200" cap="none">
                          <a:ln>
                            <a:noFill/>
                          </a:ln>
                          <a:solidFill>
                            <a:srgbClr val="000000"/>
                          </a:solidFill>
                          <a:highlight>
                            <a:scrgbClr r="0" g="0" b="0">
                              <a:alpha val="0"/>
                            </a:scrgbClr>
                          </a:highlight>
                        </a:rPr>
                        <a:t>10</a:t>
                      </a:r>
                      <a:r>
                        <a:rPr lang="en-US" sz="1500" b="0" u="none" strike="noStrike" kern="1200" cap="none" baseline="33000">
                          <a:ln>
                            <a:noFill/>
                          </a:ln>
                          <a:solidFill>
                            <a:srgbClr val="000000"/>
                          </a:solidFill>
                          <a:highlight>
                            <a:scrgbClr r="0" g="0" b="0">
                              <a:alpha val="0"/>
                            </a:scrgbClr>
                          </a:highlight>
                        </a:rPr>
                        <a:t>12</a:t>
                      </a:r>
                      <a:endParaRPr lang="en-US" sz="1500" b="0" i="0" u="none" strike="noStrike" kern="1200" cap="none" baseline="33000">
                        <a:ln>
                          <a:noFill/>
                        </a:ln>
                        <a:solidFill>
                          <a:srgbClr val="000000"/>
                        </a:solidFill>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solidFill>
                            <a:srgbClr val="000000"/>
                          </a:solidFill>
                          <a:highlight>
                            <a:scrgbClr r="0" g="0" b="0">
                              <a:alpha val="0"/>
                            </a:scrgbClr>
                          </a:highlight>
                          <a:latin typeface="Fira Sans" pitchFamily="34"/>
                        </a:defRPr>
                      </a:pPr>
                      <a:r>
                        <a:rPr lang="en-US" sz="1500" b="0" u="none" strike="noStrike" kern="1200" cap="none">
                          <a:ln>
                            <a:noFill/>
                          </a:ln>
                          <a:solidFill>
                            <a:srgbClr val="000000"/>
                          </a:solidFill>
                          <a:highlight>
                            <a:scrgbClr r="0" g="0" b="0">
                              <a:alpha val="0"/>
                            </a:scrgbClr>
                          </a:highlight>
                        </a:rPr>
                        <a:t>1.8</a:t>
                      </a:r>
                      <a:endParaRPr lang="en-US" sz="1500" b="0" i="0" u="none" strike="noStrike" kern="1200" cap="none">
                        <a:ln>
                          <a:noFill/>
                        </a:ln>
                        <a:solidFill>
                          <a:srgbClr val="000000"/>
                        </a:solidFill>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4199378881"/>
                  </a:ext>
                </a:extLst>
              </a:tr>
              <a:tr h="336554">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highlight>
                            <a:scrgbClr r="0" g="0" b="0">
                              <a:alpha val="0"/>
                            </a:scrgbClr>
                          </a:highlight>
                        </a:rPr>
                        <a:t>Beam momentum</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GeV/c</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5000.0</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1114284217"/>
                  </a:ext>
                </a:extLst>
              </a:tr>
              <a:tr h="376174">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highlight>
                            <a:scrgbClr r="0" g="0" b="0">
                              <a:alpha val="0"/>
                            </a:scrgbClr>
                          </a:highlight>
                        </a:rPr>
                        <a:t>Energy increase per turn</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GeV</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0</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4050866785"/>
                  </a:ext>
                </a:extLst>
              </a:tr>
              <a:tr h="376174">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highlight>
                            <a:scrgbClr r="0" g="0" b="0">
                              <a:alpha val="0"/>
                            </a:scrgbClr>
                          </a:highlight>
                        </a:rPr>
                        <a:t>Rev. frequency</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kHz</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30</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829508"/>
                  </a:ext>
                </a:extLst>
              </a:tr>
              <a:tr h="376174">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highlight>
                            <a:scrgbClr r="0" g="0" b="0">
                              <a:alpha val="0"/>
                            </a:scrgbClr>
                          </a:highlight>
                        </a:rPr>
                        <a:t>RF frequency</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MHz</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1300</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853085117"/>
                  </a:ext>
                </a:extLst>
              </a:tr>
              <a:tr h="340472">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highlight>
                            <a:scrgbClr r="0" g="0" b="0">
                              <a:alpha val="0"/>
                            </a:scrgbClr>
                          </a:highlight>
                        </a:rPr>
                        <a:t>Harmonic number</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43478</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2154113345"/>
                  </a:ext>
                </a:extLst>
              </a:tr>
              <a:tr h="340472">
                <a:tc>
                  <a:txBody>
                    <a:bodyPr/>
                    <a:lstStyle/>
                    <a:p>
                      <a:pPr marL="0" marR="0" lvl="0" indent="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highlight>
                            <a:scrgbClr r="0" g="0" b="0">
                              <a:alpha val="0"/>
                            </a:scrgbClr>
                          </a:highlight>
                        </a:rPr>
                        <a:t>RF voltage</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GV</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0</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2068457303"/>
                  </a:ext>
                </a:extLst>
              </a:tr>
              <a:tr h="340472">
                <a:tc>
                  <a:txBody>
                    <a:bodyPr/>
                    <a:lstStyle/>
                    <a:p>
                      <a:pPr marL="0" marR="0" lvl="0" indent="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highlight>
                            <a:scrgbClr r="0" g="0" b="0">
                              <a:alpha val="0"/>
                            </a:scrgbClr>
                          </a:highlight>
                        </a:rPr>
                        <a:t>α</a:t>
                      </a:r>
                      <a:r>
                        <a:rPr lang="en-US" sz="1500" b="1" u="none" strike="noStrike" kern="1200" cap="none" baseline="-8000">
                          <a:ln>
                            <a:noFill/>
                          </a:ln>
                          <a:highlight>
                            <a:scrgbClr r="0" g="0" b="0">
                              <a:alpha val="0"/>
                            </a:scrgbClr>
                          </a:highlight>
                        </a:rPr>
                        <a:t>p</a:t>
                      </a:r>
                      <a:endParaRPr lang="en-US" sz="1500" b="1" i="0" u="none" strike="noStrike" kern="1200" cap="none" baseline="-8000">
                        <a:ln>
                          <a:noFill/>
                        </a:ln>
                        <a:highlight>
                          <a:scrgbClr r="0" g="0" b="0">
                            <a:alpha val="0"/>
                          </a:scrgbClr>
                        </a:highlight>
                        <a:latin typeface="Fira Sans" pitchFamily="34"/>
                        <a:ea typeface="Fira Sans" pitchFamily="34"/>
                        <a:cs typeface="Fira Sans" pitchFamily="34"/>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0.0</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4253147619"/>
                  </a:ext>
                </a:extLst>
              </a:tr>
              <a:tr h="403168">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highlight>
                            <a:scrgbClr r="0" g="0" b="0">
                              <a:alpha val="0"/>
                            </a:scrgbClr>
                          </a:highlight>
                        </a:rPr>
                        <a:t>Avg. beta x/y</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m</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85 / 51</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272149023"/>
                  </a:ext>
                </a:extLst>
              </a:tr>
              <a:tr h="403168">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highlight>
                            <a:scrgbClr r="0" g="0" b="0">
                              <a:alpha val="0"/>
                            </a:scrgbClr>
                          </a:highlight>
                        </a:rPr>
                        <a:t>Chromaticity Q’</a:t>
                      </a:r>
                      <a:r>
                        <a:rPr lang="en-US" sz="1500" b="0" u="none" strike="noStrike" kern="1200" cap="none" baseline="-8000">
                          <a:ln>
                            <a:noFill/>
                          </a:ln>
                          <a:highlight>
                            <a:scrgbClr r="0" g="0" b="0">
                              <a:alpha val="0"/>
                            </a:scrgbClr>
                          </a:highlight>
                        </a:rPr>
                        <a:t>x</a:t>
                      </a:r>
                      <a:r>
                        <a:rPr lang="en-US" sz="1500" b="0" u="none" strike="noStrike" kern="1200" cap="none">
                          <a:ln>
                            <a:noFill/>
                          </a:ln>
                          <a:highlight>
                            <a:scrgbClr r="0" g="0" b="0">
                              <a:alpha val="0"/>
                            </a:scrgbClr>
                          </a:highlight>
                        </a:rPr>
                        <a:t>/Q’</a:t>
                      </a:r>
                      <a:r>
                        <a:rPr lang="en-US" sz="1500" b="0" u="none" strike="noStrike" kern="1200" cap="none" baseline="-8000">
                          <a:ln>
                            <a:noFill/>
                          </a:ln>
                          <a:highlight>
                            <a:scrgbClr r="0" g="0" b="0">
                              <a:alpha val="0"/>
                            </a:scrgbClr>
                          </a:highlight>
                        </a:rPr>
                        <a:t>y</a:t>
                      </a:r>
                      <a:endParaRPr lang="en-US" sz="1500" b="0" i="0" u="none" strike="noStrike" kern="1200" cap="none" baseline="-8000">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indent="0" hangingPunct="0">
                        <a:lnSpc>
                          <a:spcPct val="100000"/>
                        </a:lnSpc>
                        <a:spcBef>
                          <a:spcPts val="0"/>
                        </a:spcBef>
                        <a:spcAft>
                          <a:spcPts val="0"/>
                        </a:spcAft>
                        <a:tabLst/>
                      </a:pPr>
                      <a:endParaRPr lang="fr-FR" sz="1700" b="0" i="0" u="none" strike="noStrike" kern="1200" cap="none">
                        <a:ln>
                          <a:noFill/>
                        </a:ln>
                        <a:latin typeface="Fira Sans" pitchFamily="34"/>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Scan Q’</a:t>
                      </a:r>
                      <a:r>
                        <a:rPr lang="en-US" sz="1500" b="0" u="none" strike="noStrike" kern="1200" cap="none" baseline="-8000">
                          <a:ln>
                            <a:noFill/>
                          </a:ln>
                          <a:highlight>
                            <a:scrgbClr r="0" g="0" b="0">
                              <a:alpha val="0"/>
                            </a:scrgbClr>
                          </a:highlight>
                        </a:rPr>
                        <a:t>x</a:t>
                      </a:r>
                      <a:r>
                        <a:rPr lang="en-US" sz="1500" b="0" u="none" strike="noStrike" kern="1200" cap="none">
                          <a:ln>
                            <a:noFill/>
                          </a:ln>
                          <a:highlight>
                            <a:scrgbClr r="0" g="0" b="0">
                              <a:alpha val="0"/>
                            </a:scrgbClr>
                          </a:highlight>
                        </a:rPr>
                        <a:t>/Q’</a:t>
                      </a:r>
                      <a:r>
                        <a:rPr lang="en-US" sz="1500" b="0" u="none" strike="noStrike" kern="1200" cap="none" baseline="-8000">
                          <a:ln>
                            <a:noFill/>
                          </a:ln>
                          <a:highlight>
                            <a:scrgbClr r="0" g="0" b="0">
                              <a:alpha val="0"/>
                            </a:scrgbClr>
                          </a:highlight>
                        </a:rPr>
                        <a:t>y</a:t>
                      </a:r>
                      <a:r>
                        <a:rPr lang="en-US" sz="1500" b="0" u="none" strike="noStrike" kern="1200" cap="none" baseline="0">
                          <a:ln>
                            <a:noFill/>
                          </a:ln>
                          <a:highlight>
                            <a:scrgbClr r="0" g="0" b="0">
                              <a:alpha val="0"/>
                            </a:scrgbClr>
                          </a:highlight>
                        </a:rPr>
                        <a:t>=0</a:t>
                      </a:r>
                      <a:endParaRPr lang="en-US" sz="1500" b="0" i="0" u="none" strike="noStrike" kern="1200" cap="none" baseline="0">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726255410"/>
                  </a:ext>
                </a:extLst>
              </a:tr>
              <a:tr h="559471">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dirty="0">
                          <a:ln>
                            <a:noFill/>
                          </a:ln>
                          <a:highlight>
                            <a:scrgbClr r="0" g="0" b="0">
                              <a:alpha val="0"/>
                            </a:scrgbClr>
                          </a:highlight>
                        </a:rPr>
                        <a:t>Detuning from octupoles x/y</a:t>
                      </a:r>
                      <a:endParaRPr lang="en-US" sz="1500" b="0" i="0" u="none" strike="noStrike" kern="1200" cap="none" dirty="0">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a:ln>
                            <a:noFill/>
                          </a:ln>
                          <a:highlight>
                            <a:scrgbClr r="0" g="0" b="0">
                              <a:alpha val="0"/>
                            </a:scrgbClr>
                          </a:highlight>
                        </a:rPr>
                        <a:t>m</a:t>
                      </a:r>
                      <a:r>
                        <a:rPr lang="en-US" sz="1500" b="0" u="none" strike="noStrike" kern="1200" cap="none" baseline="33000">
                          <a:ln>
                            <a:noFill/>
                          </a:ln>
                          <a:highlight>
                            <a:scrgbClr r="0" g="0" b="0">
                              <a:alpha val="0"/>
                            </a:scrgbClr>
                          </a:highlight>
                        </a:rPr>
                        <a:t>-1</a:t>
                      </a:r>
                      <a:endParaRPr lang="en-US" sz="1500" b="0" i="0" u="none" strike="noStrike" kern="1200" cap="none" baseline="33000">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highlight>
                            <a:scrgbClr r="0" g="0" b="0">
                              <a:alpha val="0"/>
                            </a:scrgbClr>
                          </a:highlight>
                          <a:latin typeface="Fira Sans" pitchFamily="34"/>
                        </a:defRPr>
                      </a:pPr>
                      <a:r>
                        <a:rPr lang="en-US" sz="1500" b="0" u="none" strike="noStrike" kern="1200" cap="none" dirty="0">
                          <a:ln>
                            <a:noFill/>
                          </a:ln>
                          <a:highlight>
                            <a:scrgbClr r="0" g="0" b="0">
                              <a:alpha val="0"/>
                            </a:scrgbClr>
                          </a:highlight>
                        </a:rPr>
                        <a:t>0 / 0</a:t>
                      </a:r>
                      <a:endParaRPr lang="en-US" sz="1500" b="0" i="0" u="none" strike="noStrike" kern="1200" cap="none" dirty="0">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1368497793"/>
                  </a:ext>
                </a:extLst>
              </a:tr>
            </a:tbl>
          </a:graphicData>
        </a:graphic>
      </p:graphicFrame>
      <p:graphicFrame>
        <p:nvGraphicFramePr>
          <p:cNvPr id="4" name="Table 3">
            <a:extLst>
              <a:ext uri="{FF2B5EF4-FFF2-40B4-BE49-F238E27FC236}">
                <a16:creationId xmlns:a16="http://schemas.microsoft.com/office/drawing/2014/main" id="{A08DD75C-864B-26D9-0391-675BA983E811}"/>
              </a:ext>
            </a:extLst>
          </p:cNvPr>
          <p:cNvGraphicFramePr>
            <a:graphicFrameLocks noGrp="1"/>
          </p:cNvGraphicFramePr>
          <p:nvPr>
            <p:extLst>
              <p:ext uri="{D42A27DB-BD31-4B8C-83A1-F6EECF244321}">
                <p14:modId xmlns:p14="http://schemas.microsoft.com/office/powerpoint/2010/main" val="2530404384"/>
              </p:ext>
            </p:extLst>
          </p:nvPr>
        </p:nvGraphicFramePr>
        <p:xfrm>
          <a:off x="513328" y="1819350"/>
          <a:ext cx="4740844" cy="3952245"/>
        </p:xfrm>
        <a:graphic>
          <a:graphicData uri="http://schemas.openxmlformats.org/drawingml/2006/table">
            <a:tbl>
              <a:tblPr firstRow="1" bandRow="1">
                <a:tableStyleId>{9D7B26C5-4107-4FEC-AEDC-1716B250A1EF}</a:tableStyleId>
              </a:tblPr>
              <a:tblGrid>
                <a:gridCol w="2201575">
                  <a:extLst>
                    <a:ext uri="{9D8B030D-6E8A-4147-A177-3AD203B41FA5}">
                      <a16:colId xmlns:a16="http://schemas.microsoft.com/office/drawing/2014/main" val="1184849620"/>
                    </a:ext>
                  </a:extLst>
                </a:gridCol>
                <a:gridCol w="1520125">
                  <a:extLst>
                    <a:ext uri="{9D8B030D-6E8A-4147-A177-3AD203B41FA5}">
                      <a16:colId xmlns:a16="http://schemas.microsoft.com/office/drawing/2014/main" val="3118006517"/>
                    </a:ext>
                  </a:extLst>
                </a:gridCol>
                <a:gridCol w="1019144">
                  <a:extLst>
                    <a:ext uri="{9D8B030D-6E8A-4147-A177-3AD203B41FA5}">
                      <a16:colId xmlns:a16="http://schemas.microsoft.com/office/drawing/2014/main" val="3824121241"/>
                    </a:ext>
                  </a:extLst>
                </a:gridCol>
              </a:tblGrid>
              <a:tr h="331764">
                <a:tc>
                  <a:txBody>
                    <a:bodyPr/>
                    <a:lstStyle/>
                    <a:p>
                      <a:pPr marL="0" marR="0" lvl="0" indent="0" hangingPunct="0">
                        <a:lnSpc>
                          <a:spcPct val="100000"/>
                        </a:lnSpc>
                        <a:spcBef>
                          <a:spcPts val="0"/>
                        </a:spcBef>
                        <a:spcAft>
                          <a:spcPts val="0"/>
                        </a:spcAft>
                        <a:buNone/>
                        <a:tabLst/>
                        <a:defRPr lang="en-US"/>
                      </a:pPr>
                      <a:r>
                        <a:rPr lang="en-US" sz="1500" b="1" u="none" strike="noStrike" kern="1200" cap="none">
                          <a:ln>
                            <a:noFill/>
                          </a:ln>
                        </a:rPr>
                        <a:t>Beam parameters</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rPr>
                        <a:t>Unit</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rPr>
                        <a:t>Value</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539367201"/>
                  </a:ext>
                </a:extLst>
              </a:tr>
              <a:tr h="336554">
                <a:tc>
                  <a:txBody>
                    <a:bodyPr/>
                    <a:lstStyle/>
                    <a:p>
                      <a:pPr marL="0" marR="0" lvl="0" indent="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highlight>
                            <a:scrgbClr r="0" g="0" b="0">
                              <a:alpha val="0"/>
                            </a:scrgbClr>
                          </a:highlight>
                        </a:rPr>
                        <a:t>Bunch length 1σ</a:t>
                      </a:r>
                      <a:endParaRPr lang="en-US" sz="1500" b="1" i="0" u="none" strike="noStrike" kern="1200" cap="none">
                        <a:ln>
                          <a:noFill/>
                        </a:ln>
                        <a:highlight>
                          <a:scrgbClr r="0" g="0" b="0">
                            <a:alpha val="0"/>
                          </a:scrgbClr>
                        </a:highlight>
                        <a:latin typeface="Fira Sans" pitchFamily="34"/>
                        <a:ea typeface="Fira Sans" pitchFamily="34"/>
                        <a:cs typeface="Fira Sans" pitchFamily="34"/>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mm</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1.5</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1420904027"/>
                  </a:ext>
                </a:extLst>
              </a:tr>
              <a:tr h="336554">
                <a:tc>
                  <a:txBody>
                    <a:bodyPr/>
                    <a:lstStyle/>
                    <a:p>
                      <a:pPr marL="0" marR="0" lvl="0" indent="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highlight>
                            <a:scrgbClr r="0" g="0" b="0">
                              <a:alpha val="0"/>
                            </a:scrgbClr>
                          </a:highlight>
                        </a:rPr>
                        <a:t>Bunch Δp/p</a:t>
                      </a:r>
                      <a:r>
                        <a:rPr lang="en-US" sz="1500" b="1" u="none" strike="noStrike" kern="1200" cap="none" baseline="-8000">
                          <a:ln>
                            <a:noFill/>
                          </a:ln>
                          <a:highlight>
                            <a:scrgbClr r="0" g="0" b="0">
                              <a:alpha val="0"/>
                            </a:scrgbClr>
                          </a:highlight>
                        </a:rPr>
                        <a:t>0</a:t>
                      </a:r>
                      <a:r>
                        <a:rPr lang="en-US" sz="1500" b="1" u="none" strike="noStrike" kern="1200" cap="none">
                          <a:ln>
                            <a:noFill/>
                          </a:ln>
                          <a:highlight>
                            <a:scrgbClr r="0" g="0" b="0">
                              <a:alpha val="0"/>
                            </a:scrgbClr>
                          </a:highlight>
                        </a:rPr>
                        <a:t> 1σ</a:t>
                      </a:r>
                      <a:endParaRPr lang="en-US" sz="1500" b="1" i="0" u="none" strike="noStrike" kern="1200" cap="none">
                        <a:ln>
                          <a:noFill/>
                        </a:ln>
                        <a:highlight>
                          <a:scrgbClr r="0" g="0" b="0">
                            <a:alpha val="0"/>
                          </a:scrgbClr>
                        </a:highlight>
                        <a:latin typeface="Fira Sans" pitchFamily="34"/>
                        <a:ea typeface="Fira Sans" pitchFamily="34"/>
                        <a:cs typeface="Fira Sans" pitchFamily="34"/>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1e-3</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939729407"/>
                  </a:ext>
                </a:extLst>
              </a:tr>
              <a:tr h="559471">
                <a:tc>
                  <a:txBody>
                    <a:bodyPr/>
                    <a:lstStyle/>
                    <a:p>
                      <a:pPr marL="0" marR="0" lvl="0" indent="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highlight>
                            <a:scrgbClr r="0" g="0" b="0">
                              <a:alpha val="0"/>
                            </a:scrgbClr>
                          </a:highlight>
                        </a:rPr>
                        <a:t>Bunch intensity at inejction</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Particles per bunch</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dirty="0">
                          <a:ln>
                            <a:noFill/>
                          </a:ln>
                          <a:highlight>
                            <a:scrgbClr r="0" g="0" b="0">
                              <a:alpha val="0"/>
                            </a:scrgbClr>
                          </a:highlight>
                        </a:rPr>
                        <a:t>1.8e12</a:t>
                      </a:r>
                      <a:endParaRPr lang="en-US" sz="1500" b="1" i="0" u="none" strike="noStrike" kern="1200" cap="none" dirty="0">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1940174298"/>
                  </a:ext>
                </a:extLst>
              </a:tr>
              <a:tr h="559471">
                <a:tc>
                  <a:txBody>
                    <a:bodyPr/>
                    <a:lstStyle/>
                    <a:p>
                      <a:pPr marL="0" marR="0" lvl="0" indent="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highlight>
                            <a:scrgbClr r="0" g="0" b="0">
                              <a:alpha val="0"/>
                            </a:scrgbClr>
                          </a:highlight>
                        </a:rPr>
                        <a:t>Longitudinal emittance ε</a:t>
                      </a:r>
                      <a:r>
                        <a:rPr lang="en-US" sz="1500" b="1" u="none" strike="noStrike" kern="1200" cap="none" baseline="-8000">
                          <a:ln>
                            <a:noFill/>
                          </a:ln>
                          <a:highlight>
                            <a:scrgbClr r="0" g="0" b="0">
                              <a:alpha val="0"/>
                            </a:scrgbClr>
                          </a:highlight>
                        </a:rPr>
                        <a:t>l</a:t>
                      </a:r>
                      <a:r>
                        <a:rPr lang="en-US" sz="1500" b="1" u="none" strike="noStrike" kern="1200" cap="none" baseline="0">
                          <a:ln>
                            <a:noFill/>
                          </a:ln>
                          <a:highlight>
                            <a:scrgbClr r="0" g="0" b="0">
                              <a:alpha val="0"/>
                            </a:scrgbClr>
                          </a:highlight>
                        </a:rPr>
                        <a:t> = σ</a:t>
                      </a:r>
                      <a:r>
                        <a:rPr lang="en-US" sz="1500" b="1" u="none" strike="noStrike" kern="1200" cap="none" baseline="-8000">
                          <a:ln>
                            <a:noFill/>
                          </a:ln>
                          <a:highlight>
                            <a:scrgbClr r="0" g="0" b="0">
                              <a:alpha val="0"/>
                            </a:scrgbClr>
                          </a:highlight>
                        </a:rPr>
                        <a:t>z</a:t>
                      </a:r>
                      <a:r>
                        <a:rPr lang="en-US" sz="1500" b="1" u="none" strike="noStrike" kern="1200" cap="none" baseline="0">
                          <a:ln>
                            <a:noFill/>
                          </a:ln>
                          <a:highlight>
                            <a:scrgbClr r="0" g="0" b="0">
                              <a:alpha val="0"/>
                            </a:scrgbClr>
                          </a:highlight>
                        </a:rPr>
                        <a:t>σ</a:t>
                      </a:r>
                      <a:r>
                        <a:rPr lang="en-US" sz="1500" b="1" u="none" strike="noStrike" kern="1200" cap="none" baseline="-8000">
                          <a:ln>
                            <a:noFill/>
                          </a:ln>
                          <a:highlight>
                            <a:scrgbClr r="0" g="0" b="0">
                              <a:alpha val="0"/>
                            </a:scrgbClr>
                          </a:highlight>
                        </a:rPr>
                        <a:t>E</a:t>
                      </a:r>
                      <a:endParaRPr lang="en-US" sz="1500" b="1" i="0" u="none" strike="noStrike" kern="1200" cap="none" baseline="-8000">
                        <a:ln>
                          <a:noFill/>
                        </a:ln>
                        <a:highlight>
                          <a:scrgbClr r="0" g="0" b="0">
                            <a:alpha val="0"/>
                          </a:scrgbClr>
                        </a:highlight>
                        <a:latin typeface="Fira Sans" pitchFamily="34"/>
                        <a:ea typeface="Fira Sans" pitchFamily="34"/>
                        <a:cs typeface="Fira Sans" pitchFamily="34"/>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MeV m</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7.5</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2629418919"/>
                  </a:ext>
                </a:extLst>
              </a:tr>
              <a:tr h="552941">
                <a:tc>
                  <a:txBody>
                    <a:bodyPr/>
                    <a:lstStyle/>
                    <a:p>
                      <a:pPr marL="0" marR="0" lvl="0" indent="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highlight>
                            <a:scrgbClr r="0" g="0" b="0">
                              <a:alpha val="0"/>
                            </a:scrgbClr>
                          </a:highlight>
                        </a:rPr>
                        <a:t>Transverse emittance ε</a:t>
                      </a:r>
                      <a:r>
                        <a:rPr lang="en-US" sz="1500" b="1" u="none" strike="noStrike" kern="1200" cap="none" baseline="-8000">
                          <a:ln>
                            <a:noFill/>
                          </a:ln>
                          <a:highlight>
                            <a:scrgbClr r="0" g="0" b="0">
                              <a:alpha val="0"/>
                            </a:scrgbClr>
                          </a:highlight>
                        </a:rPr>
                        <a:t>x</a:t>
                      </a:r>
                      <a:r>
                        <a:rPr lang="en-US" sz="1500" b="1" u="none" strike="noStrike" kern="1200" cap="none">
                          <a:ln>
                            <a:noFill/>
                          </a:ln>
                          <a:highlight>
                            <a:scrgbClr r="0" g="0" b="0">
                              <a:alpha val="0"/>
                            </a:scrgbClr>
                          </a:highlight>
                        </a:rPr>
                        <a:t> / ε</a:t>
                      </a:r>
                      <a:r>
                        <a:rPr lang="en-US" sz="1500" b="1" u="none" strike="noStrike" kern="1200" cap="none" baseline="-8000">
                          <a:ln>
                            <a:noFill/>
                          </a:ln>
                          <a:highlight>
                            <a:scrgbClr r="0" g="0" b="0">
                              <a:alpha val="0"/>
                            </a:scrgbClr>
                          </a:highlight>
                        </a:rPr>
                        <a:t>y</a:t>
                      </a:r>
                      <a:endParaRPr lang="en-US" sz="1500" b="1" i="0" u="none" strike="noStrike" kern="1200" cap="none" baseline="-8000">
                        <a:ln>
                          <a:noFill/>
                        </a:ln>
                        <a:highlight>
                          <a:scrgbClr r="0" g="0" b="0">
                            <a:alpha val="0"/>
                          </a:scrgbClr>
                        </a:highlight>
                        <a:latin typeface="Fira Sans" pitchFamily="34"/>
                        <a:ea typeface="Liberation Sans" pitchFamily="34"/>
                        <a:cs typeface="Liberation Sans" pitchFamily="34"/>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μm rad</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1">
                          <a:highlight>
                            <a:scrgbClr r="0" g="0" b="0">
                              <a:alpha val="0"/>
                            </a:scrgbClr>
                          </a:highlight>
                          <a:latin typeface="Fira Sans" pitchFamily="34"/>
                        </a:defRPr>
                      </a:pPr>
                      <a:r>
                        <a:rPr lang="en-US" sz="1500" b="1" u="none" strike="noStrike" kern="1200" cap="none">
                          <a:ln>
                            <a:noFill/>
                          </a:ln>
                          <a:highlight>
                            <a:scrgbClr r="0" g="0" b="0">
                              <a:alpha val="0"/>
                            </a:scrgbClr>
                          </a:highlight>
                        </a:rPr>
                        <a:t>25</a:t>
                      </a:r>
                      <a:endParaRPr lang="en-US" sz="1500" b="1"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2554044557"/>
                  </a:ext>
                </a:extLst>
              </a:tr>
              <a:tr h="331764">
                <a:tc>
                  <a:txBody>
                    <a:bodyPr/>
                    <a:lstStyle/>
                    <a:p>
                      <a:pPr marL="0" marR="0" lvl="0" indent="0" hangingPunct="0">
                        <a:lnSpc>
                          <a:spcPct val="100000"/>
                        </a:lnSpc>
                        <a:spcBef>
                          <a:spcPts val="0"/>
                        </a:spcBef>
                        <a:spcAft>
                          <a:spcPts val="0"/>
                        </a:spcAft>
                        <a:buNone/>
                        <a:tabLst/>
                        <a:defRPr lang="en-US" sz="1200" b="0">
                          <a:latin typeface="Fira Sans" pitchFamily="34"/>
                        </a:defRPr>
                      </a:pPr>
                      <a:r>
                        <a:rPr lang="en-US" sz="1500" b="0" u="none" strike="noStrike" kern="1200" cap="none">
                          <a:ln>
                            <a:noFill/>
                          </a:ln>
                          <a:highlight>
                            <a:scrgbClr r="0" g="0" b="0">
                              <a:alpha val="0"/>
                            </a:scrgbClr>
                          </a:highlight>
                        </a:rPr>
                        <a:t># of macropaticles</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0">
                          <a:highlight>
                            <a:scrgbClr r="0" g="0" b="0">
                              <a:alpha val="0"/>
                            </a:scrgbClr>
                          </a:highlight>
                          <a:latin typeface="Fira Sans" pitchFamily="34"/>
                        </a:defRPr>
                      </a:pPr>
                      <a:r>
                        <a:rPr lang="en-US" sz="1500" b="0" u="none" strike="noStrike" kern="1200" cap="none">
                          <a:ln>
                            <a:noFill/>
                          </a:ln>
                          <a:highlight>
                            <a:scrgbClr r="0" g="0" b="0">
                              <a:alpha val="0"/>
                            </a:scrgbClr>
                          </a:highlight>
                        </a:rPr>
                        <a:t>-</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0">
                          <a:highlight>
                            <a:scrgbClr r="0" g="0" b="0">
                              <a:alpha val="0"/>
                            </a:scrgbClr>
                          </a:highlight>
                          <a:latin typeface="Fira Sans" pitchFamily="34"/>
                        </a:defRPr>
                      </a:pPr>
                      <a:r>
                        <a:rPr lang="en-US" sz="1500" b="0" u="none" strike="noStrike" kern="1200" cap="none">
                          <a:ln>
                            <a:noFill/>
                          </a:ln>
                          <a:highlight>
                            <a:scrgbClr r="0" g="0" b="0">
                              <a:alpha val="0"/>
                            </a:scrgbClr>
                          </a:highlight>
                        </a:rPr>
                        <a:t>200k</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2171401597"/>
                  </a:ext>
                </a:extLst>
              </a:tr>
              <a:tr h="331764">
                <a:tc>
                  <a:txBody>
                    <a:bodyPr/>
                    <a:lstStyle/>
                    <a:p>
                      <a:pPr marL="0" marR="0" lvl="0" indent="0" hangingPunct="0">
                        <a:lnSpc>
                          <a:spcPct val="100000"/>
                        </a:lnSpc>
                        <a:spcBef>
                          <a:spcPts val="0"/>
                        </a:spcBef>
                        <a:spcAft>
                          <a:spcPts val="0"/>
                        </a:spcAft>
                        <a:buNone/>
                        <a:tabLst/>
                        <a:defRPr lang="en-US" sz="1200" b="0">
                          <a:latin typeface="Fira Sans" pitchFamily="34"/>
                        </a:defRPr>
                      </a:pPr>
                      <a:r>
                        <a:rPr lang="en-US" sz="1500" b="0" u="none" strike="noStrike" kern="1200" cap="none">
                          <a:ln>
                            <a:noFill/>
                          </a:ln>
                          <a:highlight>
                            <a:scrgbClr r="0" g="0" b="0">
                              <a:alpha val="0"/>
                            </a:scrgbClr>
                          </a:highlight>
                        </a:rPr>
                        <a:t># of turns wakefield</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0">
                          <a:highlight>
                            <a:scrgbClr r="0" g="0" b="0">
                              <a:alpha val="0"/>
                            </a:scrgbClr>
                          </a:highlight>
                          <a:latin typeface="Fira Sans" pitchFamily="34"/>
                        </a:defRPr>
                      </a:pPr>
                      <a:r>
                        <a:rPr lang="en-US" sz="1500" b="0" u="none" strike="noStrike" kern="1200" cap="none">
                          <a:ln>
                            <a:noFill/>
                          </a:ln>
                          <a:highlight>
                            <a:scrgbClr r="0" g="0" b="0">
                              <a:alpha val="0"/>
                            </a:scrgbClr>
                          </a:highlight>
                        </a:rPr>
                        <a:t>-</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0">
                          <a:highlight>
                            <a:scrgbClr r="0" g="0" b="0">
                              <a:alpha val="0"/>
                            </a:scrgbClr>
                          </a:highlight>
                          <a:latin typeface="Fira Sans" pitchFamily="34"/>
                        </a:defRPr>
                      </a:pPr>
                      <a:r>
                        <a:rPr lang="en-US" sz="1500" b="0" u="none" strike="noStrike" kern="1200" cap="none">
                          <a:ln>
                            <a:noFill/>
                          </a:ln>
                          <a:highlight>
                            <a:scrgbClr r="0" g="0" b="0">
                              <a:alpha val="0"/>
                            </a:scrgbClr>
                          </a:highlight>
                        </a:rPr>
                        <a:t>5</a:t>
                      </a:r>
                      <a:endParaRPr lang="en-US" sz="1500" b="0" i="0" u="none" strike="noStrike" kern="1200" cap="none">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77088884"/>
                  </a:ext>
                </a:extLst>
              </a:tr>
              <a:tr h="552941">
                <a:tc>
                  <a:txBody>
                    <a:bodyPr/>
                    <a:lstStyle/>
                    <a:p>
                      <a:pPr marL="0" marR="0" lvl="0" indent="0" hangingPunct="0">
                        <a:lnSpc>
                          <a:spcPct val="100000"/>
                        </a:lnSpc>
                        <a:spcBef>
                          <a:spcPts val="0"/>
                        </a:spcBef>
                        <a:spcAft>
                          <a:spcPts val="0"/>
                        </a:spcAft>
                        <a:buNone/>
                        <a:tabLst/>
                        <a:defRPr lang="en-US" sz="1200" b="0">
                          <a:latin typeface="Fira Sans" pitchFamily="34"/>
                        </a:defRPr>
                      </a:pPr>
                      <a:r>
                        <a:rPr lang="en-US" sz="1500" b="0" u="none" strike="noStrike" kern="1200" cap="none" dirty="0">
                          <a:ln>
                            <a:noFill/>
                          </a:ln>
                          <a:highlight>
                            <a:scrgbClr r="0" g="0" b="0">
                              <a:alpha val="0"/>
                            </a:scrgbClr>
                          </a:highlight>
                        </a:rPr>
                        <a:t># of slices </a:t>
                      </a:r>
                      <a:r>
                        <a:rPr lang="en-US" sz="1500" b="0" u="none" strike="noStrike" kern="1200" cap="none" dirty="0" err="1">
                          <a:ln>
                            <a:noFill/>
                          </a:ln>
                          <a:highlight>
                            <a:scrgbClr r="0" g="0" b="0">
                              <a:alpha val="0"/>
                            </a:scrgbClr>
                          </a:highlight>
                        </a:rPr>
                        <a:t>wakefield</a:t>
                      </a:r>
                      <a:endParaRPr lang="en-US" sz="1500" b="0" i="0" u="none" strike="noStrike" kern="1200" cap="none" dirty="0">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0">
                          <a:highlight>
                            <a:scrgbClr r="0" g="0" b="0">
                              <a:alpha val="0"/>
                            </a:scrgbClr>
                          </a:highlight>
                          <a:latin typeface="Fira Sans" pitchFamily="34"/>
                        </a:defRPr>
                      </a:pPr>
                      <a:r>
                        <a:rPr lang="en-US" sz="1500" b="0" u="none" strike="noStrike" kern="1200" cap="none" dirty="0">
                          <a:ln>
                            <a:noFill/>
                          </a:ln>
                          <a:highlight>
                            <a:scrgbClr r="0" g="0" b="0">
                              <a:alpha val="0"/>
                            </a:scrgbClr>
                          </a:highlight>
                        </a:rPr>
                        <a:t>-</a:t>
                      </a:r>
                      <a:endParaRPr lang="en-US" sz="1500" b="0" i="0" u="none" strike="noStrike" kern="1200" cap="none" dirty="0">
                        <a:ln>
                          <a:noFill/>
                        </a:ln>
                        <a:highlight>
                          <a:scrgbClr r="0" g="0" b="0">
                            <a:alpha val="0"/>
                          </a:scrgbClr>
                        </a:highlight>
                        <a:latin typeface="Fira Sans" pitchFamily="34"/>
                        <a:ea typeface="Noto Sans CJK SC" pitchFamily="2"/>
                        <a:cs typeface="FreeSans" pitchFamily="2"/>
                      </a:endParaRPr>
                    </a:p>
                  </a:txBody>
                  <a:tcPr marL="110588" marR="110588" marT="55294" marB="55294"/>
                </a:tc>
                <a:tc>
                  <a:txBody>
                    <a:bodyPr/>
                    <a:lstStyle/>
                    <a:p>
                      <a:pPr marL="0" marR="0" lvl="0" indent="0" hangingPunct="0">
                        <a:lnSpc>
                          <a:spcPct val="100000"/>
                        </a:lnSpc>
                        <a:spcBef>
                          <a:spcPts val="0"/>
                        </a:spcBef>
                        <a:spcAft>
                          <a:spcPts val="0"/>
                        </a:spcAft>
                        <a:buNone/>
                        <a:tabLst/>
                        <a:defRPr lang="en-US" sz="1200" b="0">
                          <a:highlight>
                            <a:scrgbClr r="0" g="0" b="0">
                              <a:alpha val="0"/>
                            </a:scrgbClr>
                          </a:highlight>
                          <a:latin typeface="Fira Sans" pitchFamily="34"/>
                        </a:defRPr>
                      </a:pPr>
                      <a:r>
                        <a:rPr lang="en-US" sz="1500" b="0" u="none" strike="noStrike" kern="1200" cap="none" dirty="0">
                          <a:ln>
                            <a:noFill/>
                          </a:ln>
                          <a:highlight>
                            <a:scrgbClr r="0" g="0" b="0">
                              <a:alpha val="0"/>
                            </a:scrgbClr>
                          </a:highlight>
                        </a:rPr>
                        <a:t>2000</a:t>
                      </a:r>
                      <a:endParaRPr lang="en-US" sz="1500" b="0" i="0" u="none" strike="noStrike" kern="1200" cap="none" dirty="0">
                        <a:ln>
                          <a:noFill/>
                        </a:ln>
                        <a:highlight>
                          <a:scrgbClr r="0" g="0" b="0">
                            <a:alpha val="0"/>
                          </a:scrgbClr>
                        </a:highlight>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1017551455"/>
                  </a:ext>
                </a:extLst>
              </a:tr>
            </a:tbl>
          </a:graphicData>
        </a:graphic>
      </p:graphicFrame>
      <p:sp>
        <p:nvSpPr>
          <p:cNvPr id="5" name="TextBox 4">
            <a:extLst>
              <a:ext uri="{FF2B5EF4-FFF2-40B4-BE49-F238E27FC236}">
                <a16:creationId xmlns:a16="http://schemas.microsoft.com/office/drawing/2014/main" id="{735E8AA1-9BAE-82A4-6BA1-3CA514F058FD}"/>
              </a:ext>
            </a:extLst>
          </p:cNvPr>
          <p:cNvSpPr txBox="1"/>
          <p:nvPr/>
        </p:nvSpPr>
        <p:spPr>
          <a:xfrm>
            <a:off x="10235094" y="3556969"/>
            <a:ext cx="1990586" cy="779708"/>
          </a:xfrm>
          <a:prstGeom prst="rect">
            <a:avLst/>
          </a:prstGeom>
          <a:solidFill>
            <a:srgbClr val="FFFFFF"/>
          </a:solidFill>
          <a:ln w="0">
            <a:solidFill>
              <a:srgbClr val="000000"/>
            </a:solidFill>
            <a:prstDash val="solid"/>
          </a:ln>
        </p:spPr>
        <p:txBody>
          <a:bodyPr vert="horz" wrap="square" lIns="108847" tIns="54423" rIns="108847" bIns="54423" anchorCtr="0" compatLnSpc="0">
            <a:spAutoFit/>
          </a:bodyPr>
          <a:lstStyle/>
          <a:p>
            <a:pPr hangingPunct="0"/>
            <a:r>
              <a:rPr lang="en-US" sz="1451">
                <a:latin typeface="Fira Sans" pitchFamily="34"/>
                <a:ea typeface="Noto Sans CJK SC" pitchFamily="2"/>
                <a:cs typeface="FreeSans" pitchFamily="2"/>
              </a:rPr>
              <a:t>Not relevant since RF voltage is set to zero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2</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Context of the Muon Collider study</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sp>
        <p:nvSpPr>
          <p:cNvPr id="9" name="TextBox 8">
            <a:extLst>
              <a:ext uri="{FF2B5EF4-FFF2-40B4-BE49-F238E27FC236}">
                <a16:creationId xmlns:a16="http://schemas.microsoft.com/office/drawing/2014/main" id="{297E4B94-20CA-BB05-5849-75114B659086}"/>
              </a:ext>
            </a:extLst>
          </p:cNvPr>
          <p:cNvSpPr txBox="1">
            <a:spLocks/>
          </p:cNvSpPr>
          <p:nvPr/>
        </p:nvSpPr>
        <p:spPr>
          <a:xfrm>
            <a:off x="246439" y="2937254"/>
            <a:ext cx="11418024"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Fira Sans" panose="020B0503050000020004" pitchFamily="34" charset="0"/>
              </a:rPr>
              <a:t>First mentioned in the 1960s </a:t>
            </a:r>
            <a:r>
              <a:rPr lang="fr-FR" sz="2400" dirty="0">
                <a:latin typeface="Fira Sans" panose="020B0503050000020004" pitchFamily="34" charset="0"/>
              </a:rPr>
              <a:t> (</a:t>
            </a:r>
            <a:r>
              <a:rPr lang="fr-FR" sz="2400" dirty="0" err="1">
                <a:latin typeface="Fira Sans" panose="020B0503050000020004" pitchFamily="34" charset="0"/>
                <a:hlinkClick r:id="rId2"/>
              </a:rPr>
              <a:t>Tikhonin</a:t>
            </a:r>
            <a:r>
              <a:rPr lang="fr-FR" sz="2400" dirty="0">
                <a:latin typeface="Fira Sans" panose="020B0503050000020004" pitchFamily="34" charset="0"/>
              </a:rPr>
              <a:t> et </a:t>
            </a:r>
            <a:r>
              <a:rPr lang="fr-FR" sz="2400" dirty="0" err="1">
                <a:latin typeface="Fira Sans" panose="020B0503050000020004" pitchFamily="34" charset="0"/>
                <a:hlinkClick r:id="rId3"/>
              </a:rPr>
              <a:t>Budker</a:t>
            </a:r>
            <a:r>
              <a:rPr lang="fr-FR" sz="2400" dirty="0">
                <a:latin typeface="Fira Sans" panose="020B0503050000020004" pitchFamily="34" charset="0"/>
              </a:rPr>
              <a:t>)</a:t>
            </a:r>
          </a:p>
          <a:p>
            <a:pPr marL="285750" indent="-285750">
              <a:buFont typeface="Arial" panose="020B0604020202020204" pitchFamily="34" charset="0"/>
              <a:buChar char="•"/>
            </a:pPr>
            <a:r>
              <a:rPr lang="en-US" sz="2400" dirty="0">
                <a:latin typeface="Fira Sans" panose="020B0503050000020004" pitchFamily="34" charset="0"/>
              </a:rPr>
              <a:t>Between 2011-2016, </a:t>
            </a:r>
            <a:r>
              <a:rPr lang="fr-FR" sz="2400" dirty="0">
                <a:latin typeface="Fira Sans" panose="020B0503050000020004" pitchFamily="34" charset="0"/>
              </a:rPr>
              <a:t>US </a:t>
            </a:r>
            <a:r>
              <a:rPr lang="fr-FR" sz="2400" dirty="0">
                <a:latin typeface="Fira Sans" panose="020B0503050000020004" pitchFamily="34" charset="0"/>
                <a:hlinkClick r:id="rId4"/>
              </a:rPr>
              <a:t>Muon Accelerator Program (MAP)</a:t>
            </a:r>
            <a:r>
              <a:rPr lang="fr-FR" sz="2400" dirty="0">
                <a:latin typeface="Fira Sans" panose="020B0503050000020004" pitchFamily="34" charset="0"/>
              </a:rPr>
              <a:t> </a:t>
            </a:r>
            <a:r>
              <a:rPr lang="en-US" sz="2400" dirty="0">
                <a:latin typeface="Fira Sans" panose="020B0503050000020004" pitchFamily="34" charset="0"/>
              </a:rPr>
              <a:t>studied a series of colliders at 1.5 </a:t>
            </a:r>
            <a:r>
              <a:rPr lang="en-US" sz="2400" dirty="0" err="1">
                <a:latin typeface="Fira Sans" panose="020B0503050000020004" pitchFamily="34" charset="0"/>
              </a:rPr>
              <a:t>TeV</a:t>
            </a:r>
            <a:r>
              <a:rPr lang="en-US" sz="2400" dirty="0">
                <a:latin typeface="Fira Sans" panose="020B0503050000020004" pitchFamily="34" charset="0"/>
              </a:rPr>
              <a:t>, 3 </a:t>
            </a:r>
            <a:r>
              <a:rPr lang="en-US" sz="2400" dirty="0" err="1">
                <a:latin typeface="Fira Sans" panose="020B0503050000020004" pitchFamily="34" charset="0"/>
              </a:rPr>
              <a:t>TeV</a:t>
            </a:r>
            <a:r>
              <a:rPr lang="en-US" sz="2400" dirty="0">
                <a:latin typeface="Fira Sans" panose="020B0503050000020004" pitchFamily="34" charset="0"/>
              </a:rPr>
              <a:t> and 6 </a:t>
            </a:r>
            <a:r>
              <a:rPr lang="en-US" sz="2400" dirty="0" err="1">
                <a:latin typeface="Fira Sans" panose="020B0503050000020004" pitchFamily="34" charset="0"/>
              </a:rPr>
              <a:t>TeV</a:t>
            </a:r>
            <a:endParaRPr lang="en-US" sz="2400" dirty="0">
              <a:latin typeface="Fira Sans" panose="020B0503050000020004" pitchFamily="34" charset="0"/>
            </a:endParaRPr>
          </a:p>
          <a:p>
            <a:pPr marL="285750" indent="-285750">
              <a:buFont typeface="Arial" panose="020B0604020202020204" pitchFamily="34" charset="0"/>
              <a:buChar char="•"/>
            </a:pPr>
            <a:r>
              <a:rPr lang="en-US" sz="2400" dirty="0">
                <a:latin typeface="Fira Sans" panose="020B0503050000020004" pitchFamily="34" charset="0"/>
              </a:rPr>
              <a:t>In 2021, as part of the European R&amp;D roadmap for accelerators and detectors, the International Muon Collider Collaboration (</a:t>
            </a:r>
            <a:r>
              <a:rPr lang="en-US" sz="2400" dirty="0">
                <a:latin typeface="Fira Sans" panose="020B0503050000020004" pitchFamily="34" charset="0"/>
                <a:hlinkClick r:id="rId5"/>
              </a:rPr>
              <a:t>IMCC</a:t>
            </a:r>
            <a:r>
              <a:rPr lang="en-US" sz="2400" dirty="0">
                <a:latin typeface="Fira Sans" panose="020B0503050000020004" pitchFamily="34" charset="0"/>
              </a:rPr>
              <a:t>) was formed to study a muon collider at 3 </a:t>
            </a:r>
            <a:r>
              <a:rPr lang="en-US" sz="2400" dirty="0" err="1">
                <a:latin typeface="Fira Sans" panose="020B0503050000020004" pitchFamily="34" charset="0"/>
              </a:rPr>
              <a:t>TeV</a:t>
            </a:r>
            <a:r>
              <a:rPr lang="en-US" sz="2400" dirty="0">
                <a:latin typeface="Fira Sans" panose="020B0503050000020004" pitchFamily="34" charset="0"/>
              </a:rPr>
              <a:t>, followed by a collider at 10 </a:t>
            </a:r>
            <a:r>
              <a:rPr lang="en-US" sz="2400" dirty="0" err="1">
                <a:latin typeface="Fira Sans" panose="020B0503050000020004" pitchFamily="34" charset="0"/>
              </a:rPr>
              <a:t>TeV</a:t>
            </a:r>
            <a:r>
              <a:rPr lang="en-US" sz="2400" dirty="0">
                <a:latin typeface="Fira Sans" panose="020B0503050000020004" pitchFamily="34" charset="0"/>
              </a:rPr>
              <a:t>, with the </a:t>
            </a:r>
            <a:r>
              <a:rPr lang="en-US" sz="2400" dirty="0">
                <a:latin typeface="Fira Sans" panose="020B0503050000020004" pitchFamily="34" charset="0"/>
                <a:hlinkClick r:id="rId6"/>
              </a:rPr>
              <a:t>MuCol</a:t>
            </a:r>
            <a:r>
              <a:rPr lang="en-US" sz="2400" dirty="0">
                <a:latin typeface="Fira Sans" panose="020B0503050000020004" pitchFamily="34" charset="0"/>
              </a:rPr>
              <a:t> European project following in 2023</a:t>
            </a:r>
          </a:p>
          <a:p>
            <a:pPr marL="285750" indent="-285750">
              <a:buFont typeface="Arial" panose="020B0604020202020204" pitchFamily="34" charset="0"/>
              <a:buChar char="•"/>
            </a:pPr>
            <a:r>
              <a:rPr lang="en-US" sz="2400" dirty="0">
                <a:latin typeface="Fira Sans" panose="020B0503050000020004" pitchFamily="34" charset="0"/>
              </a:rPr>
              <a:t>In 2023 the </a:t>
            </a:r>
            <a:r>
              <a:rPr lang="en-US" sz="2400" dirty="0">
                <a:latin typeface="Fira Sans" panose="020B0503050000020004" pitchFamily="34" charset="0"/>
                <a:hlinkClick r:id="rId7"/>
              </a:rPr>
              <a:t>US P5 </a:t>
            </a:r>
            <a:r>
              <a:rPr lang="en-US" sz="2400" dirty="0">
                <a:latin typeface="Fira Sans" panose="020B0503050000020004" pitchFamily="34" charset="0"/>
              </a:rPr>
              <a:t>recommended strong R&amp;D to establish the feasibility of a 10 </a:t>
            </a:r>
            <a:r>
              <a:rPr lang="en-US" sz="2400" dirty="0" err="1">
                <a:latin typeface="Fira Sans" panose="020B0503050000020004" pitchFamily="34" charset="0"/>
              </a:rPr>
              <a:t>TeV</a:t>
            </a:r>
            <a:r>
              <a:rPr lang="en-US" sz="2400" dirty="0">
                <a:latin typeface="Fira Sans" panose="020B0503050000020004" pitchFamily="34" charset="0"/>
              </a:rPr>
              <a:t> muon collider. </a:t>
            </a:r>
            <a:r>
              <a:rPr lang="en-US" sz="2400" dirty="0">
                <a:latin typeface="Fira Sans" panose="020B0503050000020004" pitchFamily="34" charset="0"/>
                <a:hlinkClick r:id="rId8"/>
              </a:rPr>
              <a:t>First US Muon Collider </a:t>
            </a:r>
            <a:r>
              <a:rPr lang="en-US" sz="2400" dirty="0">
                <a:latin typeface="Fira Sans" panose="020B0503050000020004" pitchFamily="34" charset="0"/>
              </a:rPr>
              <a:t>meeting took place on August 7</a:t>
            </a:r>
            <a:r>
              <a:rPr lang="en-US" sz="2400" baseline="30000" dirty="0">
                <a:latin typeface="Fira Sans" panose="020B0503050000020004" pitchFamily="34" charset="0"/>
              </a:rPr>
              <a:t>th</a:t>
            </a:r>
            <a:r>
              <a:rPr lang="en-US" sz="2400" dirty="0">
                <a:latin typeface="Fira Sans" panose="020B0503050000020004" pitchFamily="34" charset="0"/>
              </a:rPr>
              <a:t> </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0548786-97AB-1847-B0E1-B1DACDB0E6DD}"/>
                  </a:ext>
                </a:extLst>
              </p:cNvPr>
              <p:cNvSpPr txBox="1"/>
              <p:nvPr/>
            </p:nvSpPr>
            <p:spPr>
              <a:xfrm>
                <a:off x="9402618" y="1557734"/>
                <a:ext cx="2441084" cy="8021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𝑠𝑦𝑛𝑐h</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𝜌</m:t>
                              </m:r>
                            </m:e>
                            <m:sup>
                              <m:r>
                                <a:rPr lang="en-US" sz="2400" b="0" i="1" smtClean="0">
                                  <a:latin typeface="Cambria Math" panose="02040503050406030204" pitchFamily="18" charset="0"/>
                                </a:rPr>
                                <m:t>2</m:t>
                              </m:r>
                            </m:sup>
                          </m:sSup>
                        </m:den>
                      </m:f>
                      <m:f>
                        <m:fPr>
                          <m:ctrlPr>
                            <a:rPr lang="en-US" sz="2400" b="0" i="1" smtClean="0">
                              <a:latin typeface="Cambria Math" panose="02040503050406030204" pitchFamily="18" charset="0"/>
                            </a:rPr>
                          </m:ctrlPr>
                        </m:fPr>
                        <m:num>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𝐸</m:t>
                              </m:r>
                            </m:e>
                            <m:sup>
                              <m:r>
                                <a:rPr lang="en-US" sz="2400" b="0" i="1" smtClean="0">
                                  <a:latin typeface="Cambria Math" panose="02040503050406030204" pitchFamily="18" charset="0"/>
                                </a:rPr>
                                <m:t>4</m:t>
                              </m:r>
                            </m:sup>
                          </m:sSup>
                        </m:num>
                        <m:den>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𝑚</m:t>
                              </m:r>
                            </m:e>
                            <m:sup>
                              <m:r>
                                <a:rPr lang="en-US" sz="2400" b="0" i="1" smtClean="0">
                                  <a:latin typeface="Cambria Math" panose="02040503050406030204" pitchFamily="18" charset="0"/>
                                </a:rPr>
                                <m:t>4</m:t>
                              </m:r>
                            </m:sup>
                          </m:sSup>
                        </m:den>
                      </m:f>
                    </m:oMath>
                  </m:oMathPara>
                </a14:m>
                <a:endParaRPr lang="fr-FR" sz="2400" dirty="0"/>
              </a:p>
            </p:txBody>
          </p:sp>
        </mc:Choice>
        <mc:Fallback xmlns="">
          <p:sp>
            <p:nvSpPr>
              <p:cNvPr id="10" name="TextBox 9">
                <a:extLst>
                  <a:ext uri="{FF2B5EF4-FFF2-40B4-BE49-F238E27FC236}">
                    <a16:creationId xmlns:a16="http://schemas.microsoft.com/office/drawing/2014/main" id="{90548786-97AB-1847-B0E1-B1DACDB0E6DD}"/>
                  </a:ext>
                </a:extLst>
              </p:cNvPr>
              <p:cNvSpPr txBox="1">
                <a:spLocks noRot="1" noChangeAspect="1" noMove="1" noResize="1" noEditPoints="1" noAdjustHandles="1" noChangeArrowheads="1" noChangeShapeType="1" noTextEdit="1"/>
              </p:cNvSpPr>
              <p:nvPr/>
            </p:nvSpPr>
            <p:spPr>
              <a:xfrm>
                <a:off x="9402618" y="1557734"/>
                <a:ext cx="2441084" cy="802143"/>
              </a:xfrm>
              <a:prstGeom prst="rect">
                <a:avLst/>
              </a:prstGeom>
              <a:blipFill>
                <a:blip r:embed="rId9"/>
                <a:stretch>
                  <a:fillRect/>
                </a:stretch>
              </a:blipFill>
            </p:spPr>
            <p:txBody>
              <a:bodyPr/>
              <a:lstStyle/>
              <a:p>
                <a:r>
                  <a:rPr lang="fr-FR">
                    <a:noFill/>
                  </a:rPr>
                  <a:t> </a:t>
                </a:r>
              </a:p>
            </p:txBody>
          </p:sp>
        </mc:Fallback>
      </mc:AlternateContent>
      <p:sp>
        <p:nvSpPr>
          <p:cNvPr id="12" name="TextBox 11">
            <a:extLst>
              <a:ext uri="{FF2B5EF4-FFF2-40B4-BE49-F238E27FC236}">
                <a16:creationId xmlns:a16="http://schemas.microsoft.com/office/drawing/2014/main" id="{D694E1CB-A6D2-D7C9-D27E-2216DCB19C5E}"/>
              </a:ext>
            </a:extLst>
          </p:cNvPr>
          <p:cNvSpPr txBox="1"/>
          <p:nvPr/>
        </p:nvSpPr>
        <p:spPr>
          <a:xfrm>
            <a:off x="290148" y="1462964"/>
            <a:ext cx="9112470"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Fira Sans" panose="020B0503050000020004" pitchFamily="34" charset="0"/>
              </a:rPr>
              <a:t>Muons are ~200 times heavier than electrons: energy losses from synchrotron radiation are negligible compared with electrons</a:t>
            </a:r>
            <a:endParaRPr lang="fr-FR" sz="2400" dirty="0">
              <a:latin typeface="Fira Sans" panose="020B0503050000020004" pitchFamily="34" charset="0"/>
            </a:endParaRPr>
          </a:p>
        </p:txBody>
      </p:sp>
    </p:spTree>
    <p:extLst>
      <p:ext uri="{BB962C8B-B14F-4D97-AF65-F5344CB8AC3E}">
        <p14:creationId xmlns:p14="http://schemas.microsoft.com/office/powerpoint/2010/main" val="3297027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1">
            <a:extLst>
              <a:ext uri="{FF2B5EF4-FFF2-40B4-BE49-F238E27FC236}">
                <a16:creationId xmlns:a16="http://schemas.microsoft.com/office/drawing/2014/main" id="{C734B5F9-C59C-26FF-A9F2-7D897A46184B}"/>
              </a:ext>
            </a:extLst>
          </p:cNvPr>
          <p:cNvSpPr>
            <a:spLocks noGrp="1"/>
          </p:cNvSpPr>
          <p:nvPr>
            <p:ph type="dt" sz="half" idx="10"/>
          </p:nvPr>
        </p:nvSpPr>
        <p:spPr/>
        <p:txBody>
          <a:bodyPr/>
          <a:lstStyle/>
          <a:p>
            <a:pPr lvl="0"/>
            <a:r>
              <a:rPr lang="en-US"/>
              <a:t>2024-09-04</a:t>
            </a:r>
            <a:endParaRPr lang="fr-FR"/>
          </a:p>
        </p:txBody>
      </p:sp>
      <p:sp>
        <p:nvSpPr>
          <p:cNvPr id="7" name="Footer Placeholder 2">
            <a:extLst>
              <a:ext uri="{FF2B5EF4-FFF2-40B4-BE49-F238E27FC236}">
                <a16:creationId xmlns:a16="http://schemas.microsoft.com/office/drawing/2014/main" id="{A4C4CDB6-6B72-D108-5975-842A9FC12A58}"/>
              </a:ext>
            </a:extLst>
          </p:cNvPr>
          <p:cNvSpPr>
            <a:spLocks noGrp="1"/>
          </p:cNvSpPr>
          <p:nvPr>
            <p:ph type="ftr" sz="quarter" idx="11"/>
          </p:nvPr>
        </p:nvSpPr>
        <p:spPr/>
        <p:txBody>
          <a:bodyPr/>
          <a:lstStyle/>
          <a:p>
            <a:pPr lvl="0"/>
            <a:r>
              <a:rPr lang="en-US"/>
              <a:t>David Amorim - Beam Beam effects in the Muon Collider</a:t>
            </a:r>
            <a:endParaRPr lang="fr-FR"/>
          </a:p>
        </p:txBody>
      </p:sp>
      <p:sp>
        <p:nvSpPr>
          <p:cNvPr id="8" name="Slide Number Placeholder 3">
            <a:extLst>
              <a:ext uri="{FF2B5EF4-FFF2-40B4-BE49-F238E27FC236}">
                <a16:creationId xmlns:a16="http://schemas.microsoft.com/office/drawing/2014/main" id="{98E1DE89-45D4-2E82-DBD6-3F7A47E0C971}"/>
              </a:ext>
            </a:extLst>
          </p:cNvPr>
          <p:cNvSpPr>
            <a:spLocks noGrp="1"/>
          </p:cNvSpPr>
          <p:nvPr>
            <p:ph type="sldNum" sz="quarter" idx="12"/>
          </p:nvPr>
        </p:nvSpPr>
        <p:spPr/>
        <p:txBody>
          <a:bodyPr/>
          <a:lstStyle/>
          <a:p>
            <a:pPr lvl="0"/>
            <a:fld id="{3B48B7A1-2898-4662-A231-2204370C9F36}" type="slidenum">
              <a:rPr lang="fr-FR" smtClean="0"/>
              <a:t>20</a:t>
            </a:fld>
            <a:endParaRPr lang="fr-FR"/>
          </a:p>
        </p:txBody>
      </p:sp>
      <p:sp>
        <p:nvSpPr>
          <p:cNvPr id="2" name="Title 1">
            <a:extLst>
              <a:ext uri="{FF2B5EF4-FFF2-40B4-BE49-F238E27FC236}">
                <a16:creationId xmlns:a16="http://schemas.microsoft.com/office/drawing/2014/main" id="{3CF04572-33C8-CE4E-D382-D630BE087078}"/>
              </a:ext>
            </a:extLst>
          </p:cNvPr>
          <p:cNvSpPr txBox="1">
            <a:spLocks noGrp="1"/>
          </p:cNvSpPr>
          <p:nvPr>
            <p:ph type="title" idx="4294967295"/>
          </p:nvPr>
        </p:nvSpPr>
        <p:spPr/>
        <p:txBody>
          <a:bodyPr>
            <a:spAutoFit/>
          </a:bodyPr>
          <a:lstStyle/>
          <a:p>
            <a:pPr lvl="0"/>
            <a:r>
              <a:rPr lang="en-US"/>
              <a:t>Beam and machine parameters for the RCS</a:t>
            </a:r>
          </a:p>
        </p:txBody>
      </p:sp>
      <p:graphicFrame>
        <p:nvGraphicFramePr>
          <p:cNvPr id="3" name="Table 2">
            <a:extLst>
              <a:ext uri="{FF2B5EF4-FFF2-40B4-BE49-F238E27FC236}">
                <a16:creationId xmlns:a16="http://schemas.microsoft.com/office/drawing/2014/main" id="{139C584F-CDEB-88E5-0A3D-B2253945A022}"/>
              </a:ext>
            </a:extLst>
          </p:cNvPr>
          <p:cNvGraphicFramePr>
            <a:graphicFrameLocks noGrp="1"/>
          </p:cNvGraphicFramePr>
          <p:nvPr>
            <p:extLst>
              <p:ext uri="{D42A27DB-BD31-4B8C-83A1-F6EECF244321}">
                <p14:modId xmlns:p14="http://schemas.microsoft.com/office/powerpoint/2010/main" val="3775609114"/>
              </p:ext>
            </p:extLst>
          </p:nvPr>
        </p:nvGraphicFramePr>
        <p:xfrm>
          <a:off x="4937049" y="1240029"/>
          <a:ext cx="7045423" cy="4943058"/>
        </p:xfrm>
        <a:graphic>
          <a:graphicData uri="http://schemas.openxmlformats.org/drawingml/2006/table">
            <a:tbl>
              <a:tblPr firstRow="1" bandRow="1">
                <a:tableStyleId>{9D7B26C5-4107-4FEC-AEDC-1716B250A1EF}</a:tableStyleId>
              </a:tblPr>
              <a:tblGrid>
                <a:gridCol w="2612318">
                  <a:extLst>
                    <a:ext uri="{9D8B030D-6E8A-4147-A177-3AD203B41FA5}">
                      <a16:colId xmlns:a16="http://schemas.microsoft.com/office/drawing/2014/main" val="2097985282"/>
                    </a:ext>
                  </a:extLst>
                </a:gridCol>
                <a:gridCol w="805465">
                  <a:extLst>
                    <a:ext uri="{9D8B030D-6E8A-4147-A177-3AD203B41FA5}">
                      <a16:colId xmlns:a16="http://schemas.microsoft.com/office/drawing/2014/main" val="1345297425"/>
                    </a:ext>
                  </a:extLst>
                </a:gridCol>
                <a:gridCol w="906910">
                  <a:extLst>
                    <a:ext uri="{9D8B030D-6E8A-4147-A177-3AD203B41FA5}">
                      <a16:colId xmlns:a16="http://schemas.microsoft.com/office/drawing/2014/main" val="3222856647"/>
                    </a:ext>
                  </a:extLst>
                </a:gridCol>
                <a:gridCol w="906910">
                  <a:extLst>
                    <a:ext uri="{9D8B030D-6E8A-4147-A177-3AD203B41FA5}">
                      <a16:colId xmlns:a16="http://schemas.microsoft.com/office/drawing/2014/main" val="3236039578"/>
                    </a:ext>
                  </a:extLst>
                </a:gridCol>
                <a:gridCol w="906910">
                  <a:extLst>
                    <a:ext uri="{9D8B030D-6E8A-4147-A177-3AD203B41FA5}">
                      <a16:colId xmlns:a16="http://schemas.microsoft.com/office/drawing/2014/main" val="1952984480"/>
                    </a:ext>
                  </a:extLst>
                </a:gridCol>
                <a:gridCol w="906910">
                  <a:extLst>
                    <a:ext uri="{9D8B030D-6E8A-4147-A177-3AD203B41FA5}">
                      <a16:colId xmlns:a16="http://schemas.microsoft.com/office/drawing/2014/main" val="4286899447"/>
                    </a:ext>
                  </a:extLst>
                </a:gridCol>
              </a:tblGrid>
              <a:tr h="340472">
                <a:tc>
                  <a:txBody>
                    <a:bodyPr/>
                    <a:lstStyle/>
                    <a:p>
                      <a:pPr marL="0" marR="0" lvl="0" indent="0" rtl="0" hangingPunct="0">
                        <a:lnSpc>
                          <a:spcPct val="100000"/>
                        </a:lnSpc>
                        <a:spcBef>
                          <a:spcPts val="0"/>
                        </a:spcBef>
                        <a:spcAft>
                          <a:spcPts val="0"/>
                        </a:spcAft>
                        <a:buNone/>
                        <a:tabLst/>
                      </a:pPr>
                      <a:r>
                        <a:rPr lang="en-US" sz="1500" b="1" u="none" strike="noStrike" kern="1200" cap="none">
                          <a:ln>
                            <a:noFill/>
                          </a:ln>
                        </a:rPr>
                        <a:t>Machine parameters</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Unit</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RCS 1</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RCS 2</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RCS 3</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RCS 4</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582589522"/>
                  </a:ext>
                </a:extLst>
              </a:tr>
              <a:tr h="340472">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Circumference</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m</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5990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5990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10700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35000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793398615"/>
                  </a:ext>
                </a:extLst>
              </a:tr>
              <a:tr h="340472">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Bunch intensity</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10</a:t>
                      </a:r>
                      <a:r>
                        <a:rPr lang="en-US" sz="1500" b="0" u="none" strike="noStrike" kern="1200" cap="none" baseline="33000">
                          <a:ln>
                            <a:noFill/>
                          </a:ln>
                        </a:rPr>
                        <a:t>12</a:t>
                      </a:r>
                      <a:endParaRPr lang="en-US" sz="1500" b="0" i="0" u="none" strike="noStrike" kern="1200" cap="none" baseline="33000">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solidFill>
                            <a:srgbClr val="C9211E"/>
                          </a:solidFill>
                          <a:latin typeface="Fira Sans" pitchFamily="34"/>
                        </a:defRPr>
                      </a:pPr>
                      <a:r>
                        <a:rPr lang="en-US" sz="1500" b="0" u="none" strike="noStrike" kern="1200" cap="none">
                          <a:ln>
                            <a:noFill/>
                          </a:ln>
                          <a:solidFill>
                            <a:srgbClr val="C9211E"/>
                          </a:solidFill>
                        </a:rPr>
                        <a:t>2.7</a:t>
                      </a:r>
                      <a:endParaRPr lang="en-US" sz="1500" b="0" i="0" u="none" strike="noStrike" kern="1200" cap="none">
                        <a:ln>
                          <a:noFill/>
                        </a:ln>
                        <a:solidFill>
                          <a:srgbClr val="C9211E"/>
                        </a:solidFill>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solidFill>
                            <a:srgbClr val="C9211E"/>
                          </a:solidFill>
                          <a:latin typeface="Fira Sans" pitchFamily="34"/>
                        </a:defRPr>
                      </a:pPr>
                      <a:r>
                        <a:rPr lang="en-US" sz="1500" b="0" u="none" strike="noStrike" kern="1200" cap="none">
                          <a:ln>
                            <a:noFill/>
                          </a:ln>
                          <a:solidFill>
                            <a:srgbClr val="C9211E"/>
                          </a:solidFill>
                        </a:rPr>
                        <a:t>2.7</a:t>
                      </a:r>
                      <a:endParaRPr lang="en-US" sz="1500" b="0" i="0" u="none" strike="noStrike" kern="1200" cap="none">
                        <a:ln>
                          <a:noFill/>
                        </a:ln>
                        <a:solidFill>
                          <a:srgbClr val="C9211E"/>
                        </a:solidFill>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solidFill>
                            <a:srgbClr val="C9211E"/>
                          </a:solidFill>
                          <a:latin typeface="Fira Sans" pitchFamily="34"/>
                        </a:defRPr>
                      </a:pPr>
                      <a:r>
                        <a:rPr lang="en-US" sz="1500" b="0" u="none" strike="noStrike" kern="1200" cap="none">
                          <a:ln>
                            <a:noFill/>
                          </a:ln>
                          <a:solidFill>
                            <a:srgbClr val="C9211E"/>
                          </a:solidFill>
                        </a:rPr>
                        <a:t>2.7</a:t>
                      </a:r>
                      <a:endParaRPr lang="en-US" sz="1500" b="0" i="0" u="none" strike="noStrike" kern="1200" cap="none">
                        <a:ln>
                          <a:noFill/>
                        </a:ln>
                        <a:solidFill>
                          <a:srgbClr val="C9211E"/>
                        </a:solidFill>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solidFill>
                            <a:srgbClr val="C9211E"/>
                          </a:solidFill>
                          <a:latin typeface="Fira Sans" pitchFamily="34"/>
                        </a:defRPr>
                      </a:pPr>
                      <a:r>
                        <a:rPr lang="en-US" sz="1500" b="0" u="none" strike="noStrike" kern="1200" cap="none">
                          <a:ln>
                            <a:noFill/>
                          </a:ln>
                          <a:solidFill>
                            <a:srgbClr val="C9211E"/>
                          </a:solidFill>
                        </a:rPr>
                        <a:t>2.7</a:t>
                      </a:r>
                      <a:endParaRPr lang="en-US" sz="1500" b="0" i="0" u="none" strike="noStrike" kern="1200" cap="none">
                        <a:ln>
                          <a:noFill/>
                        </a:ln>
                        <a:solidFill>
                          <a:srgbClr val="C9211E"/>
                        </a:solidFill>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4183082679"/>
                  </a:ext>
                </a:extLst>
              </a:tr>
              <a:tr h="331764">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Beam momentum</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GeV/c</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63</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313.8</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750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1500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832817385"/>
                  </a:ext>
                </a:extLst>
              </a:tr>
              <a:tr h="376174">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Energy increase per turn</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GeV</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14.7</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7.9</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11.3</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63.6</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176478190"/>
                  </a:ext>
                </a:extLst>
              </a:tr>
              <a:tr h="376174">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Rev. frequency</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kHz</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50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50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28</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8.6</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2499099902"/>
                  </a:ext>
                </a:extLst>
              </a:tr>
              <a:tr h="376174">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dirty="0">
                          <a:ln>
                            <a:noFill/>
                          </a:ln>
                        </a:rPr>
                        <a:t>RF frequency</a:t>
                      </a:r>
                      <a:endParaRPr lang="en-US" sz="1500" b="0" i="0" u="none" strike="noStrike" kern="1200" cap="none" dirty="0">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MHz</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1300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1300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1300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1300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2499959495"/>
                  </a:ext>
                </a:extLst>
              </a:tr>
              <a:tr h="368627">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Harmonic number</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indent="0" rtl="0" hangingPunct="0">
                        <a:lnSpc>
                          <a:spcPct val="100000"/>
                        </a:lnSpc>
                        <a:spcBef>
                          <a:spcPts val="0"/>
                        </a:spcBef>
                        <a:spcAft>
                          <a:spcPts val="0"/>
                        </a:spcAft>
                        <a:tabLst/>
                      </a:pPr>
                      <a:endParaRPr lang="fr-FR" sz="1700" b="0" i="0" u="none" strike="noStrike" kern="1200" cap="none">
                        <a:ln>
                          <a:noFill/>
                        </a:ln>
                        <a:latin typeface="Fira Sans" pitchFamily="34"/>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25957</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25957</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46295</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151433</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2673664026"/>
                  </a:ext>
                </a:extLst>
              </a:tr>
              <a:tr h="340472">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RF voltage</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GV</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20.9</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11.22</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16.1</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90.0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039330559"/>
                  </a:ext>
                </a:extLst>
              </a:tr>
              <a:tr h="368627">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α</a:t>
                      </a:r>
                      <a:r>
                        <a:rPr lang="en-US" sz="1500" b="0" u="none" strike="noStrike" kern="1200" cap="none" baseline="-8000">
                          <a:ln>
                            <a:noFill/>
                          </a:ln>
                        </a:rPr>
                        <a:t>p</a:t>
                      </a:r>
                      <a:endParaRPr lang="en-US" sz="1500" b="0" i="0" u="none" strike="noStrike" kern="1200" cap="none" baseline="-8000">
                        <a:ln>
                          <a:noFill/>
                        </a:ln>
                        <a:latin typeface="Fira Sans" pitchFamily="34"/>
                        <a:ea typeface="Fira Sans" pitchFamily="34"/>
                        <a:cs typeface="Fira Sans" pitchFamily="34"/>
                      </a:endParaRPr>
                    </a:p>
                  </a:txBody>
                  <a:tcPr marL="110588" marR="110588" marT="55294" marB="55294"/>
                </a:tc>
                <a:tc>
                  <a:txBody>
                    <a:bodyPr/>
                    <a:lstStyle/>
                    <a:p>
                      <a:pPr marL="0" marR="0" indent="0" rtl="0" hangingPunct="0">
                        <a:lnSpc>
                          <a:spcPct val="100000"/>
                        </a:lnSpc>
                        <a:spcBef>
                          <a:spcPts val="0"/>
                        </a:spcBef>
                        <a:spcAft>
                          <a:spcPts val="0"/>
                        </a:spcAft>
                        <a:tabLst/>
                      </a:pPr>
                      <a:endParaRPr lang="fr-FR" sz="1700" b="0" i="0" u="none" strike="noStrike" kern="1200" cap="none">
                        <a:ln>
                          <a:noFill/>
                        </a:ln>
                        <a:latin typeface="Fira Sans" pitchFamily="34"/>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0.0024</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0.0024</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0.001</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0.001</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553386621"/>
                  </a:ext>
                </a:extLst>
              </a:tr>
              <a:tr h="403168">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Avg. beta x/y</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m</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50 / 50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50 / 50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50 / 50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50 / 50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838575426"/>
                  </a:ext>
                </a:extLst>
              </a:tr>
              <a:tr h="403168">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Chromaticity Q’</a:t>
                      </a:r>
                      <a:r>
                        <a:rPr lang="en-US" sz="1500" b="0" u="none" strike="noStrike" kern="1200" cap="none" baseline="-8000">
                          <a:ln>
                            <a:noFill/>
                          </a:ln>
                        </a:rPr>
                        <a:t>x</a:t>
                      </a:r>
                      <a:r>
                        <a:rPr lang="en-US" sz="1500" b="0" u="none" strike="noStrike" kern="1200" cap="none">
                          <a:ln>
                            <a:noFill/>
                          </a:ln>
                        </a:rPr>
                        <a:t>/Q’</a:t>
                      </a:r>
                      <a:r>
                        <a:rPr lang="en-US" sz="1500" b="0" u="none" strike="noStrike" kern="1200" cap="none" baseline="-8000">
                          <a:ln>
                            <a:noFill/>
                          </a:ln>
                        </a:rPr>
                        <a:t>y</a:t>
                      </a:r>
                      <a:endParaRPr lang="en-US" sz="1500" b="0" i="0" u="none" strike="noStrike" kern="1200" cap="none" baseline="-8000">
                        <a:ln>
                          <a:noFill/>
                        </a:ln>
                        <a:latin typeface="Fira Sans" pitchFamily="34"/>
                        <a:ea typeface="Noto Sans CJK SC" pitchFamily="2"/>
                        <a:cs typeface="FreeSans" pitchFamily="2"/>
                      </a:endParaRPr>
                    </a:p>
                  </a:txBody>
                  <a:tcPr marL="110588" marR="110588" marT="55294" marB="55294"/>
                </a:tc>
                <a:tc>
                  <a:txBody>
                    <a:bodyPr/>
                    <a:lstStyle/>
                    <a:p>
                      <a:pPr marL="0" marR="0" indent="0" rtl="0" hangingPunct="0">
                        <a:lnSpc>
                          <a:spcPct val="100000"/>
                        </a:lnSpc>
                        <a:spcBef>
                          <a:spcPts val="0"/>
                        </a:spcBef>
                        <a:spcAft>
                          <a:spcPts val="0"/>
                        </a:spcAft>
                        <a:tabLst/>
                      </a:pPr>
                      <a:endParaRPr lang="fr-FR" sz="1700" b="0" i="0" u="none" strike="noStrike" kern="1200" cap="none">
                        <a:ln>
                          <a:noFill/>
                        </a:ln>
                        <a:latin typeface="Fira Sans" pitchFamily="34"/>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scan</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scan</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scan</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scan</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1732656682"/>
                  </a:ext>
                </a:extLst>
              </a:tr>
              <a:tr h="559471">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Detuning from octupoles x/y</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m</a:t>
                      </a:r>
                      <a:r>
                        <a:rPr lang="en-US" sz="1500" b="0" u="none" strike="noStrike" kern="1200" cap="none" baseline="33000">
                          <a:ln>
                            <a:noFill/>
                          </a:ln>
                        </a:rPr>
                        <a:t>-1</a:t>
                      </a:r>
                      <a:endParaRPr lang="en-US" sz="1500" b="0" i="0" u="none" strike="noStrike" kern="1200" cap="none" baseline="33000">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0 / 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0 / 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a:ln>
                            <a:noFill/>
                          </a:ln>
                        </a:rPr>
                        <a:t>0 / 0</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sz="1200">
                          <a:latin typeface="Fira Sans" pitchFamily="34"/>
                        </a:defRPr>
                      </a:pPr>
                      <a:r>
                        <a:rPr lang="en-US" sz="1500" b="0" u="none" strike="noStrike" kern="1200" cap="none" dirty="0">
                          <a:ln>
                            <a:noFill/>
                          </a:ln>
                        </a:rPr>
                        <a:t>0 / 0</a:t>
                      </a:r>
                      <a:endParaRPr lang="en-US" sz="1500" b="0" i="0" u="none" strike="noStrike" kern="1200" cap="none" dirty="0">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138157131"/>
                  </a:ext>
                </a:extLst>
              </a:tr>
            </a:tbl>
          </a:graphicData>
        </a:graphic>
      </p:graphicFrame>
      <p:sp>
        <p:nvSpPr>
          <p:cNvPr id="4" name="TextBox 3">
            <a:extLst>
              <a:ext uri="{FF2B5EF4-FFF2-40B4-BE49-F238E27FC236}">
                <a16:creationId xmlns:a16="http://schemas.microsoft.com/office/drawing/2014/main" id="{67275AA2-443F-ED22-A85D-1D45C552D7EA}"/>
              </a:ext>
            </a:extLst>
          </p:cNvPr>
          <p:cNvSpPr txBox="1"/>
          <p:nvPr/>
        </p:nvSpPr>
        <p:spPr>
          <a:xfrm>
            <a:off x="6613568" y="6035684"/>
            <a:ext cx="4460831" cy="405602"/>
          </a:xfrm>
          <a:prstGeom prst="rect">
            <a:avLst/>
          </a:prstGeom>
          <a:solidFill>
            <a:schemeClr val="bg1"/>
          </a:solidFill>
          <a:ln w="29160">
            <a:solidFill>
              <a:srgbClr val="000000"/>
            </a:solidFill>
            <a:prstDash val="solid"/>
          </a:ln>
        </p:spPr>
        <p:txBody>
          <a:bodyPr vert="horz" wrap="square" lIns="126262" tIns="71839" rIns="126262" bIns="71839" anchorCtr="0" compatLnSpc="0">
            <a:spAutoFit/>
          </a:bodyPr>
          <a:lstStyle/>
          <a:p>
            <a:pPr hangingPunct="0"/>
            <a:r>
              <a:rPr lang="en-US" sz="1693">
                <a:latin typeface="Fira Sans" pitchFamily="34"/>
                <a:ea typeface="Noto Sans CJK SC" pitchFamily="2"/>
                <a:cs typeface="FreeSans" pitchFamily="2"/>
              </a:rPr>
              <a:t>Parameters from F. Batsch RCS tables</a:t>
            </a:r>
          </a:p>
        </p:txBody>
      </p:sp>
      <p:graphicFrame>
        <p:nvGraphicFramePr>
          <p:cNvPr id="5" name="Table 4">
            <a:extLst>
              <a:ext uri="{FF2B5EF4-FFF2-40B4-BE49-F238E27FC236}">
                <a16:creationId xmlns:a16="http://schemas.microsoft.com/office/drawing/2014/main" id="{6DBA52D3-32A5-1645-196B-9E4EBFE78409}"/>
              </a:ext>
            </a:extLst>
          </p:cNvPr>
          <p:cNvGraphicFramePr>
            <a:graphicFrameLocks noGrp="1"/>
          </p:cNvGraphicFramePr>
          <p:nvPr>
            <p:extLst>
              <p:ext uri="{D42A27DB-BD31-4B8C-83A1-F6EECF244321}">
                <p14:modId xmlns:p14="http://schemas.microsoft.com/office/powerpoint/2010/main" val="398228968"/>
              </p:ext>
            </p:extLst>
          </p:nvPr>
        </p:nvGraphicFramePr>
        <p:xfrm>
          <a:off x="230098" y="2422489"/>
          <a:ext cx="4524100" cy="2892476"/>
        </p:xfrm>
        <a:graphic>
          <a:graphicData uri="http://schemas.openxmlformats.org/drawingml/2006/table">
            <a:tbl>
              <a:tblPr firstRow="1" bandRow="1">
                <a:tableStyleId>{9D7B26C5-4107-4FEC-AEDC-1716B250A1EF}</a:tableStyleId>
              </a:tblPr>
              <a:tblGrid>
                <a:gridCol w="1958368">
                  <a:extLst>
                    <a:ext uri="{9D8B030D-6E8A-4147-A177-3AD203B41FA5}">
                      <a16:colId xmlns:a16="http://schemas.microsoft.com/office/drawing/2014/main" val="4267273549"/>
                    </a:ext>
                  </a:extLst>
                </a:gridCol>
                <a:gridCol w="1466817">
                  <a:extLst>
                    <a:ext uri="{9D8B030D-6E8A-4147-A177-3AD203B41FA5}">
                      <a16:colId xmlns:a16="http://schemas.microsoft.com/office/drawing/2014/main" val="1888909900"/>
                    </a:ext>
                  </a:extLst>
                </a:gridCol>
                <a:gridCol w="1098915">
                  <a:extLst>
                    <a:ext uri="{9D8B030D-6E8A-4147-A177-3AD203B41FA5}">
                      <a16:colId xmlns:a16="http://schemas.microsoft.com/office/drawing/2014/main" val="2360920212"/>
                    </a:ext>
                  </a:extLst>
                </a:gridCol>
              </a:tblGrid>
              <a:tr h="331764">
                <a:tc>
                  <a:txBody>
                    <a:bodyPr/>
                    <a:lstStyle/>
                    <a:p>
                      <a:pPr marL="0" marR="0" lvl="0" indent="0" rtl="0" hangingPunct="0">
                        <a:lnSpc>
                          <a:spcPct val="100000"/>
                        </a:lnSpc>
                        <a:spcBef>
                          <a:spcPts val="0"/>
                        </a:spcBef>
                        <a:spcAft>
                          <a:spcPts val="0"/>
                        </a:spcAft>
                        <a:buNone/>
                        <a:tabLst/>
                        <a:defRPr lang="en-US"/>
                      </a:pPr>
                      <a:r>
                        <a:rPr lang="en-US" sz="1500" b="1" u="none" strike="noStrike" kern="1200" cap="none">
                          <a:ln>
                            <a:noFill/>
                          </a:ln>
                        </a:rPr>
                        <a:t>Beam parameters</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rPr>
                        <a:t>Unit</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a:latin typeface="Fira Sans" pitchFamily="34"/>
                        </a:defRPr>
                      </a:pPr>
                      <a:r>
                        <a:rPr lang="en-US" sz="1500" b="0" u="none" strike="noStrike" kern="1200" cap="none">
                          <a:ln>
                            <a:noFill/>
                          </a:ln>
                        </a:rPr>
                        <a:t>Value</a:t>
                      </a:r>
                      <a:endParaRPr lang="en-US" sz="1500" b="0"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1366745596"/>
                  </a:ext>
                </a:extLst>
              </a:tr>
              <a:tr h="336554">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Bunch length 1σ</a:t>
                      </a:r>
                      <a:endParaRPr lang="en-US" sz="1500" b="1" i="0" u="none" strike="noStrike" kern="1200" cap="none">
                        <a:ln>
                          <a:noFill/>
                        </a:ln>
                        <a:latin typeface="Fira Sans" pitchFamily="34"/>
                        <a:ea typeface="Fira Sans" pitchFamily="34"/>
                        <a:cs typeface="Fira Sans" pitchFamily="34"/>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mm</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5.7</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485946780"/>
                  </a:ext>
                </a:extLst>
              </a:tr>
              <a:tr h="559471">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Bunch intensity</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Particles per bunch</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2.7e12</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661313385"/>
                  </a:ext>
                </a:extLst>
              </a:tr>
              <a:tr h="336554">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ε</a:t>
                      </a:r>
                      <a:r>
                        <a:rPr lang="en-US" sz="1500" b="1" u="none" strike="noStrike" kern="1200" cap="none" baseline="-8000">
                          <a:ln>
                            <a:noFill/>
                          </a:ln>
                        </a:rPr>
                        <a:t>x</a:t>
                      </a:r>
                      <a:r>
                        <a:rPr lang="en-US" sz="1500" b="1" u="none" strike="noStrike" kern="1200" cap="none">
                          <a:ln>
                            <a:noFill/>
                          </a:ln>
                        </a:rPr>
                        <a:t> / ε</a:t>
                      </a:r>
                      <a:r>
                        <a:rPr lang="en-US" sz="1500" b="1" u="none" strike="noStrike" kern="1200" cap="none" baseline="-8000">
                          <a:ln>
                            <a:noFill/>
                          </a:ln>
                        </a:rPr>
                        <a:t>y</a:t>
                      </a:r>
                      <a:endParaRPr lang="en-US" sz="1500" b="1" i="0" u="none" strike="noStrike" kern="1200" cap="none" baseline="-8000">
                        <a:ln>
                          <a:noFill/>
                        </a:ln>
                        <a:latin typeface="Fira Sans" pitchFamily="34"/>
                        <a:ea typeface="Liberation Sans" pitchFamily="34"/>
                        <a:cs typeface="Liberation Sans" pitchFamily="34"/>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μm rad</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25</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4045338174"/>
                  </a:ext>
                </a:extLst>
              </a:tr>
              <a:tr h="368627">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 of macropaticles</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indent="0" rtl="0" hangingPunct="0">
                        <a:lnSpc>
                          <a:spcPct val="100000"/>
                        </a:lnSpc>
                        <a:spcBef>
                          <a:spcPts val="0"/>
                        </a:spcBef>
                        <a:spcAft>
                          <a:spcPts val="0"/>
                        </a:spcAft>
                        <a:tabLst/>
                      </a:pPr>
                      <a:endParaRPr lang="fr-FR" sz="1700" b="0" i="0" u="none" strike="noStrike" kern="1200" cap="none">
                        <a:ln>
                          <a:noFill/>
                        </a:ln>
                        <a:latin typeface="Fira Sans" pitchFamily="34"/>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400k</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3400694137"/>
                  </a:ext>
                </a:extLst>
              </a:tr>
              <a:tr h="368627">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 of turns wakefield</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indent="0" rtl="0" hangingPunct="0">
                        <a:lnSpc>
                          <a:spcPct val="100000"/>
                        </a:lnSpc>
                        <a:spcBef>
                          <a:spcPts val="0"/>
                        </a:spcBef>
                        <a:spcAft>
                          <a:spcPts val="0"/>
                        </a:spcAft>
                        <a:tabLst/>
                      </a:pPr>
                      <a:endParaRPr lang="fr-FR" sz="1700" b="0" i="0" u="none" strike="noStrike" kern="1200" cap="none">
                        <a:ln>
                          <a:noFill/>
                        </a:ln>
                        <a:latin typeface="Fira Sans" pitchFamily="34"/>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5</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4004931865"/>
                  </a:ext>
                </a:extLst>
              </a:tr>
              <a:tr h="368627">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a:ln>
                            <a:noFill/>
                          </a:ln>
                        </a:rPr>
                        <a:t># of slices wakefield</a:t>
                      </a:r>
                      <a:endParaRPr lang="en-US" sz="1500" b="1" i="0" u="none" strike="noStrike" kern="1200" cap="none">
                        <a:ln>
                          <a:noFill/>
                        </a:ln>
                        <a:latin typeface="Fira Sans" pitchFamily="34"/>
                        <a:ea typeface="Noto Sans CJK SC" pitchFamily="2"/>
                        <a:cs typeface="FreeSans" pitchFamily="2"/>
                      </a:endParaRPr>
                    </a:p>
                  </a:txBody>
                  <a:tcPr marL="110588" marR="110588" marT="55294" marB="55294"/>
                </a:tc>
                <a:tc>
                  <a:txBody>
                    <a:bodyPr/>
                    <a:lstStyle/>
                    <a:p>
                      <a:pPr marL="0" marR="0" indent="0" rtl="0" hangingPunct="0">
                        <a:lnSpc>
                          <a:spcPct val="100000"/>
                        </a:lnSpc>
                        <a:spcBef>
                          <a:spcPts val="0"/>
                        </a:spcBef>
                        <a:spcAft>
                          <a:spcPts val="0"/>
                        </a:spcAft>
                        <a:tabLst/>
                      </a:pPr>
                      <a:endParaRPr lang="fr-FR" sz="1700" b="0" i="0" u="none" strike="noStrike" kern="1200" cap="none" dirty="0">
                        <a:ln>
                          <a:noFill/>
                        </a:ln>
                        <a:latin typeface="Fira Sans" pitchFamily="34"/>
                      </a:endParaRPr>
                    </a:p>
                  </a:txBody>
                  <a:tcPr marL="110588" marR="110588" marT="55294" marB="55294"/>
                </a:tc>
                <a:tc>
                  <a:txBody>
                    <a:bodyPr/>
                    <a:lstStyle/>
                    <a:p>
                      <a:pPr marL="0" marR="0" lvl="0" indent="0" rtl="0" hangingPunct="0">
                        <a:lnSpc>
                          <a:spcPct val="100000"/>
                        </a:lnSpc>
                        <a:spcBef>
                          <a:spcPts val="0"/>
                        </a:spcBef>
                        <a:spcAft>
                          <a:spcPts val="0"/>
                        </a:spcAft>
                        <a:buNone/>
                        <a:tabLst/>
                        <a:defRPr lang="en-US" sz="1200" b="1">
                          <a:latin typeface="Fira Sans" pitchFamily="34"/>
                        </a:defRPr>
                      </a:pPr>
                      <a:r>
                        <a:rPr lang="en-US" sz="1500" b="1" u="none" strike="noStrike" kern="1200" cap="none" dirty="0">
                          <a:ln>
                            <a:noFill/>
                          </a:ln>
                        </a:rPr>
                        <a:t>2000</a:t>
                      </a:r>
                      <a:endParaRPr lang="en-US" sz="1500" b="1" i="0" u="none" strike="noStrike" kern="1200" cap="none" dirty="0">
                        <a:ln>
                          <a:noFill/>
                        </a:ln>
                        <a:latin typeface="Fira Sans" pitchFamily="34"/>
                        <a:ea typeface="Noto Sans CJK SC" pitchFamily="2"/>
                        <a:cs typeface="FreeSans" pitchFamily="2"/>
                      </a:endParaRPr>
                    </a:p>
                  </a:txBody>
                  <a:tcPr marL="110588" marR="110588" marT="55294" marB="55294"/>
                </a:tc>
                <a:extLst>
                  <a:ext uri="{0D108BD9-81ED-4DB2-BD59-A6C34878D82A}">
                    <a16:rowId xmlns:a16="http://schemas.microsoft.com/office/drawing/2014/main" val="206976812"/>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3</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a:xfrm>
            <a:off x="2409710" y="110050"/>
            <a:ext cx="7828303" cy="993442"/>
          </a:xfrm>
        </p:spPr>
        <p:txBody>
          <a:bodyPr/>
          <a:lstStyle/>
          <a:p>
            <a:r>
              <a:rPr lang="en-US" noProof="0" dirty="0"/>
              <a:t>Overview of the Muon </a:t>
            </a:r>
            <a:r>
              <a:rPr lang="en-US" dirty="0"/>
              <a:t>C</a:t>
            </a:r>
            <a:r>
              <a:rPr lang="en-US" noProof="0" dirty="0" err="1"/>
              <a:t>ollider</a:t>
            </a:r>
            <a:r>
              <a:rPr lang="en-US" noProof="0" dirty="0"/>
              <a:t> complex</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pic>
        <p:nvPicPr>
          <p:cNvPr id="7" name="Picture 6" descr="Muon collider layout">
            <a:extLst>
              <a:ext uri="{FF2B5EF4-FFF2-40B4-BE49-F238E27FC236}">
                <a16:creationId xmlns:a16="http://schemas.microsoft.com/office/drawing/2014/main" id="{8C312C8E-469C-2A87-A617-722ABF9585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328" y="1427246"/>
            <a:ext cx="12035172" cy="1728167"/>
          </a:xfrm>
          <a:prstGeom prst="rect">
            <a:avLst/>
          </a:prstGeom>
        </p:spPr>
      </p:pic>
      <p:sp>
        <p:nvSpPr>
          <p:cNvPr id="8" name="TextBox 7">
            <a:extLst>
              <a:ext uri="{FF2B5EF4-FFF2-40B4-BE49-F238E27FC236}">
                <a16:creationId xmlns:a16="http://schemas.microsoft.com/office/drawing/2014/main" id="{D14D3B54-BFE7-269C-043F-62848DB12702}"/>
              </a:ext>
            </a:extLst>
          </p:cNvPr>
          <p:cNvSpPr txBox="1"/>
          <p:nvPr/>
        </p:nvSpPr>
        <p:spPr>
          <a:xfrm>
            <a:off x="326290" y="2962036"/>
            <a:ext cx="1931939" cy="307777"/>
          </a:xfrm>
          <a:prstGeom prst="rect">
            <a:avLst/>
          </a:prstGeom>
          <a:solidFill>
            <a:schemeClr val="bg1"/>
          </a:solidFill>
          <a:ln w="19050">
            <a:solidFill>
              <a:schemeClr val="tx1"/>
            </a:solidFill>
          </a:ln>
        </p:spPr>
        <p:txBody>
          <a:bodyPr wrap="none" rtlCol="0">
            <a:spAutoFit/>
          </a:bodyPr>
          <a:lstStyle/>
          <a:p>
            <a:r>
              <a:rPr lang="en-US" sz="1400" i="1" dirty="0">
                <a:latin typeface="Fira Sans" panose="020B0503050000020004" pitchFamily="34" charset="0"/>
              </a:rPr>
              <a:t>Picture from </a:t>
            </a:r>
            <a:r>
              <a:rPr lang="en-US" sz="1400" i="1" dirty="0">
                <a:latin typeface="Fira Sans" panose="020B0503050000020004" pitchFamily="34" charset="0"/>
                <a:hlinkClick r:id="rId3"/>
              </a:rPr>
              <a:t>R. Taylor</a:t>
            </a:r>
            <a:endParaRPr lang="en-US" sz="1400" i="1" dirty="0">
              <a:latin typeface="Fira Sans" panose="020B0503050000020004" pitchFamily="34" charset="0"/>
            </a:endParaRPr>
          </a:p>
        </p:txBody>
      </p:sp>
      <p:sp>
        <p:nvSpPr>
          <p:cNvPr id="11" name="TextBox 10">
            <a:extLst>
              <a:ext uri="{FF2B5EF4-FFF2-40B4-BE49-F238E27FC236}">
                <a16:creationId xmlns:a16="http://schemas.microsoft.com/office/drawing/2014/main" id="{E529F81B-7026-8A27-D766-EC9E5EF4E238}"/>
              </a:ext>
            </a:extLst>
          </p:cNvPr>
          <p:cNvSpPr txBox="1"/>
          <p:nvPr/>
        </p:nvSpPr>
        <p:spPr>
          <a:xfrm>
            <a:off x="226137" y="3380563"/>
            <a:ext cx="2199832" cy="1938992"/>
          </a:xfrm>
          <a:prstGeom prst="rect">
            <a:avLst/>
          </a:prstGeom>
          <a:noFill/>
          <a:ln w="19050">
            <a:solidFill>
              <a:schemeClr val="accent1"/>
            </a:solidFill>
          </a:ln>
        </p:spPr>
        <p:txBody>
          <a:bodyPr wrap="square" rtlCol="0">
            <a:spAutoFit/>
          </a:bodyPr>
          <a:lstStyle/>
          <a:p>
            <a:r>
              <a:rPr lang="en-US" sz="2000" dirty="0"/>
              <a:t>High power proton beam: space-charge effects, coherent instabilities, beam break-up</a:t>
            </a:r>
          </a:p>
        </p:txBody>
      </p:sp>
      <p:sp>
        <p:nvSpPr>
          <p:cNvPr id="12" name="TextBox 11">
            <a:extLst>
              <a:ext uri="{FF2B5EF4-FFF2-40B4-BE49-F238E27FC236}">
                <a16:creationId xmlns:a16="http://schemas.microsoft.com/office/drawing/2014/main" id="{DF765DB3-D4B8-1DAE-C781-03BE438BF2C6}"/>
              </a:ext>
            </a:extLst>
          </p:cNvPr>
          <p:cNvSpPr txBox="1"/>
          <p:nvPr/>
        </p:nvSpPr>
        <p:spPr>
          <a:xfrm>
            <a:off x="2564521" y="3255856"/>
            <a:ext cx="1979844" cy="707886"/>
          </a:xfrm>
          <a:prstGeom prst="rect">
            <a:avLst/>
          </a:prstGeom>
          <a:noFill/>
          <a:ln w="19050">
            <a:solidFill>
              <a:schemeClr val="accent1"/>
            </a:solidFill>
          </a:ln>
        </p:spPr>
        <p:txBody>
          <a:bodyPr wrap="square" rtlCol="0">
            <a:spAutoFit/>
          </a:bodyPr>
          <a:lstStyle/>
          <a:p>
            <a:r>
              <a:rPr lang="en-US" sz="2000" dirty="0"/>
              <a:t>Target materials, magnet shielding</a:t>
            </a:r>
          </a:p>
        </p:txBody>
      </p:sp>
      <p:sp>
        <p:nvSpPr>
          <p:cNvPr id="13" name="TextBox 12">
            <a:extLst>
              <a:ext uri="{FF2B5EF4-FFF2-40B4-BE49-F238E27FC236}">
                <a16:creationId xmlns:a16="http://schemas.microsoft.com/office/drawing/2014/main" id="{E3A5BA49-D035-D2D2-D16B-074EB4930E44}"/>
              </a:ext>
            </a:extLst>
          </p:cNvPr>
          <p:cNvSpPr txBox="1"/>
          <p:nvPr/>
        </p:nvSpPr>
        <p:spPr>
          <a:xfrm>
            <a:off x="4676051" y="3444911"/>
            <a:ext cx="2199831" cy="1323439"/>
          </a:xfrm>
          <a:prstGeom prst="rect">
            <a:avLst/>
          </a:prstGeom>
          <a:noFill/>
          <a:ln w="19050">
            <a:solidFill>
              <a:schemeClr val="accent1"/>
            </a:solidFill>
          </a:ln>
        </p:spPr>
        <p:txBody>
          <a:bodyPr wrap="square" rtlCol="0">
            <a:spAutoFit/>
          </a:bodyPr>
          <a:lstStyle/>
          <a:p>
            <a:r>
              <a:rPr lang="en-US" sz="2000" dirty="0"/>
              <a:t>Ionization cooling, integration of RF cavities inside solenoids</a:t>
            </a:r>
          </a:p>
        </p:txBody>
      </p:sp>
      <p:sp>
        <p:nvSpPr>
          <p:cNvPr id="14" name="TextBox 13">
            <a:extLst>
              <a:ext uri="{FF2B5EF4-FFF2-40B4-BE49-F238E27FC236}">
                <a16:creationId xmlns:a16="http://schemas.microsoft.com/office/drawing/2014/main" id="{79E9C016-710D-FF5C-2CF2-271D2721627C}"/>
              </a:ext>
            </a:extLst>
          </p:cNvPr>
          <p:cNvSpPr txBox="1"/>
          <p:nvPr/>
        </p:nvSpPr>
        <p:spPr>
          <a:xfrm>
            <a:off x="6953132" y="3593946"/>
            <a:ext cx="2439452" cy="1323439"/>
          </a:xfrm>
          <a:prstGeom prst="rect">
            <a:avLst/>
          </a:prstGeom>
          <a:noFill/>
          <a:ln w="19050">
            <a:solidFill>
              <a:schemeClr val="accent1"/>
            </a:solidFill>
          </a:ln>
        </p:spPr>
        <p:txBody>
          <a:bodyPr wrap="square" rtlCol="0">
            <a:spAutoFit/>
          </a:bodyPr>
          <a:lstStyle/>
          <a:p>
            <a:r>
              <a:rPr lang="en-US" sz="2000" dirty="0"/>
              <a:t>Fast acceleration of muon and anti-muons bunches, fast ramping magnets</a:t>
            </a:r>
          </a:p>
        </p:txBody>
      </p:sp>
      <p:sp>
        <p:nvSpPr>
          <p:cNvPr id="15" name="TextBox 14">
            <a:extLst>
              <a:ext uri="{FF2B5EF4-FFF2-40B4-BE49-F238E27FC236}">
                <a16:creationId xmlns:a16="http://schemas.microsoft.com/office/drawing/2014/main" id="{B575C359-43C0-E3F9-274A-95B5A0E7B318}"/>
              </a:ext>
            </a:extLst>
          </p:cNvPr>
          <p:cNvSpPr txBox="1"/>
          <p:nvPr/>
        </p:nvSpPr>
        <p:spPr>
          <a:xfrm>
            <a:off x="9539112" y="3657183"/>
            <a:ext cx="2590465" cy="1323439"/>
          </a:xfrm>
          <a:prstGeom prst="rect">
            <a:avLst/>
          </a:prstGeom>
          <a:noFill/>
          <a:ln w="19050">
            <a:solidFill>
              <a:schemeClr val="accent1"/>
            </a:solidFill>
          </a:ln>
        </p:spPr>
        <p:txBody>
          <a:bodyPr wrap="square" rtlCol="0">
            <a:spAutoFit/>
          </a:bodyPr>
          <a:lstStyle/>
          <a:p>
            <a:r>
              <a:rPr lang="en-US" sz="2000" dirty="0"/>
              <a:t>Magnet shielding, machine detector interface, neutrino flux from muon decay</a:t>
            </a:r>
          </a:p>
        </p:txBody>
      </p:sp>
      <p:cxnSp>
        <p:nvCxnSpPr>
          <p:cNvPr id="18" name="Straight Arrow Connector 17">
            <a:extLst>
              <a:ext uri="{FF2B5EF4-FFF2-40B4-BE49-F238E27FC236}">
                <a16:creationId xmlns:a16="http://schemas.microsoft.com/office/drawing/2014/main" id="{61C1A06D-B0A9-FFBA-4576-6C0502157076}"/>
              </a:ext>
            </a:extLst>
          </p:cNvPr>
          <p:cNvCxnSpPr>
            <a:cxnSpLocks/>
          </p:cNvCxnSpPr>
          <p:nvPr/>
        </p:nvCxnSpPr>
        <p:spPr>
          <a:xfrm flipV="1">
            <a:off x="6213306" y="2962036"/>
            <a:ext cx="110555" cy="48287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2876D90-86B4-F098-09A9-AD404AA36C70}"/>
              </a:ext>
            </a:extLst>
          </p:cNvPr>
          <p:cNvCxnSpPr>
            <a:cxnSpLocks/>
          </p:cNvCxnSpPr>
          <p:nvPr/>
        </p:nvCxnSpPr>
        <p:spPr>
          <a:xfrm flipV="1">
            <a:off x="9307464" y="3005344"/>
            <a:ext cx="623923" cy="58860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81B2D94-FD1C-65F2-647D-41765BD61691}"/>
              </a:ext>
            </a:extLst>
          </p:cNvPr>
          <p:cNvCxnSpPr>
            <a:cxnSpLocks/>
            <a:stCxn id="15" idx="0"/>
          </p:cNvCxnSpPr>
          <p:nvPr/>
        </p:nvCxnSpPr>
        <p:spPr>
          <a:xfrm flipV="1">
            <a:off x="10834345" y="2962036"/>
            <a:ext cx="568700" cy="69514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Content Placeholder 1">
                <a:extLst>
                  <a:ext uri="{FF2B5EF4-FFF2-40B4-BE49-F238E27FC236}">
                    <a16:creationId xmlns:a16="http://schemas.microsoft.com/office/drawing/2014/main" id="{51A9F3A9-2A48-A98F-9288-B73CD42B73D0}"/>
                  </a:ext>
                </a:extLst>
              </p:cNvPr>
              <p:cNvSpPr>
                <a:spLocks noGrp="1"/>
              </p:cNvSpPr>
              <p:nvPr>
                <p:ph idx="1"/>
              </p:nvPr>
            </p:nvSpPr>
            <p:spPr>
              <a:xfrm>
                <a:off x="228600" y="5684546"/>
                <a:ext cx="11753872" cy="625689"/>
              </a:xfrm>
            </p:spPr>
            <p:txBody>
              <a:bodyPr>
                <a:normAutofit/>
              </a:bodyPr>
              <a:lstStyle/>
              <a:p>
                <a:pPr marL="0" indent="0" algn="ctr">
                  <a:buNone/>
                </a:pPr>
                <a:r>
                  <a:rPr lang="en-US" sz="2800" dirty="0"/>
                  <a:t>The Muon Collider design is driven by the muon decay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𝜏</m:t>
                        </m:r>
                      </m:e>
                      <m:sub>
                        <m:r>
                          <a:rPr lang="en-US" sz="2800" b="0" i="1" smtClean="0">
                            <a:latin typeface="Cambria Math" panose="02040503050406030204" pitchFamily="18" charset="0"/>
                          </a:rPr>
                          <m:t>0</m:t>
                        </m:r>
                      </m:sub>
                    </m:sSub>
                    <m:r>
                      <a:rPr lang="en-US" sz="2800" b="0" i="1" smtClean="0">
                        <a:latin typeface="Cambria Math" panose="02040503050406030204" pitchFamily="18" charset="0"/>
                      </a:rPr>
                      <m:t>=2.2 </m:t>
                    </m:r>
                    <m:r>
                      <a:rPr lang="en-US" sz="2800" b="0" i="1" smtClean="0">
                        <a:latin typeface="Cambria Math" panose="02040503050406030204" pitchFamily="18" charset="0"/>
                      </a:rPr>
                      <m:t>𝜇</m:t>
                    </m:r>
                    <m:r>
                      <a:rPr lang="en-US" sz="2800" b="0" i="1" smtClean="0">
                        <a:latin typeface="Cambria Math" panose="02040503050406030204" pitchFamily="18" charset="0"/>
                      </a:rPr>
                      <m:t>𝑠</m:t>
                    </m:r>
                  </m:oMath>
                </a14:m>
                <a:endParaRPr lang="en-US" sz="2800" dirty="0"/>
              </a:p>
              <a:p>
                <a:pPr algn="ctr"/>
                <a:endParaRPr lang="en-US" sz="2800" dirty="0"/>
              </a:p>
            </p:txBody>
          </p:sp>
        </mc:Choice>
        <mc:Fallback xmlns="">
          <p:sp>
            <p:nvSpPr>
              <p:cNvPr id="35" name="Content Placeholder 1">
                <a:extLst>
                  <a:ext uri="{FF2B5EF4-FFF2-40B4-BE49-F238E27FC236}">
                    <a16:creationId xmlns:a16="http://schemas.microsoft.com/office/drawing/2014/main" id="{51A9F3A9-2A48-A98F-9288-B73CD42B73D0}"/>
                  </a:ext>
                </a:extLst>
              </p:cNvPr>
              <p:cNvSpPr>
                <a:spLocks noGrp="1" noRot="1" noChangeAspect="1" noMove="1" noResize="1" noEditPoints="1" noAdjustHandles="1" noChangeArrowheads="1" noChangeShapeType="1" noTextEdit="1"/>
              </p:cNvSpPr>
              <p:nvPr>
                <p:ph idx="1"/>
              </p:nvPr>
            </p:nvSpPr>
            <p:spPr>
              <a:xfrm>
                <a:off x="228600" y="5684546"/>
                <a:ext cx="11753872" cy="625689"/>
              </a:xfrm>
              <a:blipFill>
                <a:blip r:embed="rId4"/>
                <a:stretch>
                  <a:fillRect t="-17647" b="-3922"/>
                </a:stretch>
              </a:blipFill>
            </p:spPr>
            <p:txBody>
              <a:bodyPr/>
              <a:lstStyle/>
              <a:p>
                <a:r>
                  <a:rPr lang="fr-FR">
                    <a:noFill/>
                  </a:rPr>
                  <a:t> </a:t>
                </a:r>
              </a:p>
            </p:txBody>
          </p:sp>
        </mc:Fallback>
      </mc:AlternateContent>
    </p:spTree>
    <p:extLst>
      <p:ext uri="{BB962C8B-B14F-4D97-AF65-F5344CB8AC3E}">
        <p14:creationId xmlns:p14="http://schemas.microsoft.com/office/powerpoint/2010/main" val="3809008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CE8E23-E3AE-72C1-C1BE-04A22698B5C7}"/>
              </a:ext>
            </a:extLst>
          </p:cNvPr>
          <p:cNvSpPr>
            <a:spLocks noGrp="1"/>
          </p:cNvSpPr>
          <p:nvPr>
            <p:ph idx="1"/>
          </p:nvPr>
        </p:nvSpPr>
        <p:spPr>
          <a:xfrm>
            <a:off x="228600" y="3348318"/>
            <a:ext cx="8466824" cy="3049246"/>
          </a:xfrm>
        </p:spPr>
        <p:txBody>
          <a:bodyPr>
            <a:normAutofit fontScale="92500" lnSpcReduction="20000"/>
          </a:bodyPr>
          <a:lstStyle/>
          <a:p>
            <a:r>
              <a:rPr lang="en-US" dirty="0"/>
              <a:t>Operation with </a:t>
            </a:r>
            <a:r>
              <a:rPr lang="en-US" b="1" dirty="0"/>
              <a:t>two bunches</a:t>
            </a:r>
            <a:r>
              <a:rPr lang="en-US" dirty="0"/>
              <a:t>: one muon and one anti-muon</a:t>
            </a:r>
          </a:p>
          <a:p>
            <a:r>
              <a:rPr lang="en-US" b="1" dirty="0"/>
              <a:t>Repetition rate of 5 Hz </a:t>
            </a:r>
            <a:r>
              <a:rPr lang="en-US" dirty="0"/>
              <a:t>for the whole complex</a:t>
            </a:r>
          </a:p>
          <a:p>
            <a:r>
              <a:rPr lang="en-US" dirty="0"/>
              <a:t>Single bunch intensity in the collider must be high to reach the target luminosity</a:t>
            </a:r>
          </a:p>
          <a:p>
            <a:pPr lvl="1"/>
            <a:r>
              <a:rPr lang="en-US" dirty="0"/>
              <a:t>2.2·10</a:t>
            </a:r>
            <a:r>
              <a:rPr lang="en-US" baseline="30000" dirty="0"/>
              <a:t>12</a:t>
            </a:r>
            <a:r>
              <a:rPr lang="en-US" dirty="0"/>
              <a:t> in the 3 </a:t>
            </a:r>
            <a:r>
              <a:rPr lang="en-US" dirty="0" err="1"/>
              <a:t>TeV</a:t>
            </a:r>
            <a:r>
              <a:rPr lang="en-US" dirty="0"/>
              <a:t> collider, 1.8·10</a:t>
            </a:r>
            <a:r>
              <a:rPr lang="en-US" baseline="30000" dirty="0"/>
              <a:t>12</a:t>
            </a:r>
            <a:r>
              <a:rPr lang="en-US" dirty="0"/>
              <a:t> in the 10 </a:t>
            </a:r>
            <a:r>
              <a:rPr lang="en-US" dirty="0" err="1"/>
              <a:t>TeV</a:t>
            </a:r>
            <a:r>
              <a:rPr lang="en-US" dirty="0"/>
              <a:t> collider</a:t>
            </a:r>
          </a:p>
          <a:p>
            <a:r>
              <a:rPr lang="en-US" b="1" dirty="0"/>
              <a:t>Beam-beam effects </a:t>
            </a:r>
            <a:r>
              <a:rPr lang="en-US" dirty="0"/>
              <a:t>are encountered in the </a:t>
            </a:r>
            <a:r>
              <a:rPr lang="en-US" b="1" dirty="0"/>
              <a:t>Recirculating </a:t>
            </a:r>
            <a:r>
              <a:rPr lang="en-US" b="1" dirty="0" err="1"/>
              <a:t>Linacs</a:t>
            </a:r>
            <a:r>
              <a:rPr lang="en-US" b="1" dirty="0"/>
              <a:t> (RLA), the Rapid Cycling Synchrotrons (RCS) and the Collider</a:t>
            </a:r>
          </a:p>
          <a:p>
            <a:r>
              <a:rPr lang="en-US" b="1" dirty="0"/>
              <a:t>Detailed studies of coherent beam-beam effects have just started </a:t>
            </a:r>
            <a:r>
              <a:rPr lang="en-US" b="1" dirty="0">
                <a:sym typeface="Wingdings" panose="05000000000000000000" pitchFamily="2" charset="2"/>
              </a:rPr>
              <a:t> this talk will mostly highlight identified study topics</a:t>
            </a:r>
            <a:endParaRPr lang="en-US" b="1" dirty="0"/>
          </a:p>
        </p:txBody>
      </p:sp>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4</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Beam-Beam effects in the Muon Collider complex</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pic>
        <p:nvPicPr>
          <p:cNvPr id="7" name="Picture 6" descr="Muon collider layout">
            <a:extLst>
              <a:ext uri="{FF2B5EF4-FFF2-40B4-BE49-F238E27FC236}">
                <a16:creationId xmlns:a16="http://schemas.microsoft.com/office/drawing/2014/main" id="{8C312C8E-469C-2A87-A617-722ABF9585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328" y="1427246"/>
            <a:ext cx="12035172" cy="1728167"/>
          </a:xfrm>
          <a:prstGeom prst="rect">
            <a:avLst/>
          </a:prstGeom>
        </p:spPr>
      </p:pic>
      <p:sp>
        <p:nvSpPr>
          <p:cNvPr id="8" name="TextBox 7">
            <a:extLst>
              <a:ext uri="{FF2B5EF4-FFF2-40B4-BE49-F238E27FC236}">
                <a16:creationId xmlns:a16="http://schemas.microsoft.com/office/drawing/2014/main" id="{D14D3B54-BFE7-269C-043F-62848DB12702}"/>
              </a:ext>
            </a:extLst>
          </p:cNvPr>
          <p:cNvSpPr txBox="1"/>
          <p:nvPr/>
        </p:nvSpPr>
        <p:spPr>
          <a:xfrm>
            <a:off x="326290" y="2962036"/>
            <a:ext cx="1931939" cy="307777"/>
          </a:xfrm>
          <a:prstGeom prst="rect">
            <a:avLst/>
          </a:prstGeom>
          <a:solidFill>
            <a:schemeClr val="bg1"/>
          </a:solidFill>
          <a:ln w="19050">
            <a:solidFill>
              <a:schemeClr val="tx1"/>
            </a:solidFill>
          </a:ln>
        </p:spPr>
        <p:txBody>
          <a:bodyPr wrap="none" rtlCol="0">
            <a:spAutoFit/>
          </a:bodyPr>
          <a:lstStyle/>
          <a:p>
            <a:r>
              <a:rPr lang="en-US" sz="1400" i="1" dirty="0">
                <a:latin typeface="Fira Sans" panose="020B0503050000020004" pitchFamily="34" charset="0"/>
              </a:rPr>
              <a:t>Picture from </a:t>
            </a:r>
            <a:r>
              <a:rPr lang="en-US" sz="1400" i="1" dirty="0">
                <a:latin typeface="Fira Sans" panose="020B0503050000020004" pitchFamily="34" charset="0"/>
                <a:hlinkClick r:id="rId3"/>
              </a:rPr>
              <a:t>R. Taylor</a:t>
            </a:r>
            <a:endParaRPr lang="en-US" sz="1400" i="1" dirty="0">
              <a:latin typeface="Fira Sans" panose="020B0503050000020004" pitchFamily="34" charset="0"/>
            </a:endParaRPr>
          </a:p>
        </p:txBody>
      </p:sp>
      <p:sp>
        <p:nvSpPr>
          <p:cNvPr id="9" name="TextBox 8">
            <a:extLst>
              <a:ext uri="{FF2B5EF4-FFF2-40B4-BE49-F238E27FC236}">
                <a16:creationId xmlns:a16="http://schemas.microsoft.com/office/drawing/2014/main" id="{0F90D304-411F-1C4B-6402-F3DFB942CA92}"/>
              </a:ext>
            </a:extLst>
          </p:cNvPr>
          <p:cNvSpPr txBox="1"/>
          <p:nvPr/>
        </p:nvSpPr>
        <p:spPr>
          <a:xfrm>
            <a:off x="8596559" y="3626868"/>
            <a:ext cx="2354933"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atin typeface="Fira Sans" panose="020B0503050000020004" pitchFamily="34" charset="0"/>
              </a:rPr>
              <a:t>Recirculating </a:t>
            </a:r>
            <a:r>
              <a:rPr lang="en-US" dirty="0" err="1">
                <a:latin typeface="Fira Sans" panose="020B0503050000020004" pitchFamily="34" charset="0"/>
              </a:rPr>
              <a:t>Linacs</a:t>
            </a:r>
            <a:endParaRPr lang="en-US" dirty="0">
              <a:latin typeface="Fira Sans" panose="020B0503050000020004" pitchFamily="34" charset="0"/>
            </a:endParaRPr>
          </a:p>
        </p:txBody>
      </p:sp>
      <p:sp>
        <p:nvSpPr>
          <p:cNvPr id="10" name="TextBox 9">
            <a:extLst>
              <a:ext uri="{FF2B5EF4-FFF2-40B4-BE49-F238E27FC236}">
                <a16:creationId xmlns:a16="http://schemas.microsoft.com/office/drawing/2014/main" id="{9E962E9D-3AA9-93EF-5E67-A1F21915DE7D}"/>
              </a:ext>
            </a:extLst>
          </p:cNvPr>
          <p:cNvSpPr txBox="1"/>
          <p:nvPr/>
        </p:nvSpPr>
        <p:spPr>
          <a:xfrm>
            <a:off x="9868934" y="4053896"/>
            <a:ext cx="1695532"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a:latin typeface="Fira Sans" panose="020B0503050000020004" pitchFamily="34" charset="0"/>
              </a:rPr>
              <a:t>Rapid Cycling Synchrotrons</a:t>
            </a:r>
          </a:p>
        </p:txBody>
      </p:sp>
      <p:sp>
        <p:nvSpPr>
          <p:cNvPr id="11" name="TextBox 10">
            <a:extLst>
              <a:ext uri="{FF2B5EF4-FFF2-40B4-BE49-F238E27FC236}">
                <a16:creationId xmlns:a16="http://schemas.microsoft.com/office/drawing/2014/main" id="{E47865D1-3523-8E76-6085-55B2BBA8F965}"/>
              </a:ext>
            </a:extLst>
          </p:cNvPr>
          <p:cNvSpPr txBox="1"/>
          <p:nvPr/>
        </p:nvSpPr>
        <p:spPr>
          <a:xfrm>
            <a:off x="11008948" y="4825242"/>
            <a:ext cx="1002197"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latin typeface="Fira Sans" panose="020B0503050000020004" pitchFamily="34" charset="0"/>
              </a:rPr>
              <a:t>Collider</a:t>
            </a:r>
          </a:p>
        </p:txBody>
      </p:sp>
      <p:cxnSp>
        <p:nvCxnSpPr>
          <p:cNvPr id="12" name="Straight Arrow Connector 11">
            <a:extLst>
              <a:ext uri="{FF2B5EF4-FFF2-40B4-BE49-F238E27FC236}">
                <a16:creationId xmlns:a16="http://schemas.microsoft.com/office/drawing/2014/main" id="{809014F3-5C6D-3025-4B38-3C6BF88D6EB8}"/>
              </a:ext>
            </a:extLst>
          </p:cNvPr>
          <p:cNvCxnSpPr>
            <a:cxnSpLocks/>
            <a:stCxn id="9" idx="0"/>
          </p:cNvCxnSpPr>
          <p:nvPr/>
        </p:nvCxnSpPr>
        <p:spPr>
          <a:xfrm flipH="1" flipV="1">
            <a:off x="9576068" y="3060673"/>
            <a:ext cx="197958" cy="56619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4B956C6-25F4-B2C4-57CF-84939E0F443E}"/>
              </a:ext>
            </a:extLst>
          </p:cNvPr>
          <p:cNvCxnSpPr>
            <a:cxnSpLocks/>
          </p:cNvCxnSpPr>
          <p:nvPr/>
        </p:nvCxnSpPr>
        <p:spPr>
          <a:xfrm flipH="1" flipV="1">
            <a:off x="10654670" y="3060673"/>
            <a:ext cx="785660" cy="99322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6CBC4FB-CD5D-68D5-8109-7586170E940D}"/>
              </a:ext>
            </a:extLst>
          </p:cNvPr>
          <p:cNvCxnSpPr>
            <a:cxnSpLocks/>
          </p:cNvCxnSpPr>
          <p:nvPr/>
        </p:nvCxnSpPr>
        <p:spPr>
          <a:xfrm flipH="1" flipV="1">
            <a:off x="11576924" y="2898673"/>
            <a:ext cx="288786" cy="192656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5" name="Star: 4 Points 14">
            <a:extLst>
              <a:ext uri="{FF2B5EF4-FFF2-40B4-BE49-F238E27FC236}">
                <a16:creationId xmlns:a16="http://schemas.microsoft.com/office/drawing/2014/main" id="{6134E572-EE27-FA55-AF80-1F104A8820F6}"/>
              </a:ext>
            </a:extLst>
          </p:cNvPr>
          <p:cNvSpPr/>
          <p:nvPr/>
        </p:nvSpPr>
        <p:spPr>
          <a:xfrm>
            <a:off x="9380828" y="1935702"/>
            <a:ext cx="108000" cy="108000"/>
          </a:xfrm>
          <a:prstGeom prst="star4">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Star: 4 Points 15">
            <a:extLst>
              <a:ext uri="{FF2B5EF4-FFF2-40B4-BE49-F238E27FC236}">
                <a16:creationId xmlns:a16="http://schemas.microsoft.com/office/drawing/2014/main" id="{E87BA536-9D8E-19F2-5D2A-667C17C64367}"/>
              </a:ext>
            </a:extLst>
          </p:cNvPr>
          <p:cNvSpPr/>
          <p:nvPr/>
        </p:nvSpPr>
        <p:spPr>
          <a:xfrm>
            <a:off x="9558751" y="2184476"/>
            <a:ext cx="95053" cy="81814"/>
          </a:xfrm>
          <a:prstGeom prst="star4">
            <a:avLst>
              <a:gd name="adj" fmla="val 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Star: 4 Points 16">
            <a:extLst>
              <a:ext uri="{FF2B5EF4-FFF2-40B4-BE49-F238E27FC236}">
                <a16:creationId xmlns:a16="http://schemas.microsoft.com/office/drawing/2014/main" id="{D2D9AAF4-165D-4851-B064-8B6700B1D337}"/>
              </a:ext>
            </a:extLst>
          </p:cNvPr>
          <p:cNvSpPr/>
          <p:nvPr/>
        </p:nvSpPr>
        <p:spPr>
          <a:xfrm>
            <a:off x="9395430" y="2016440"/>
            <a:ext cx="108000" cy="108000"/>
          </a:xfrm>
          <a:prstGeom prst="star4">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Star: 4 Points 17">
            <a:extLst>
              <a:ext uri="{FF2B5EF4-FFF2-40B4-BE49-F238E27FC236}">
                <a16:creationId xmlns:a16="http://schemas.microsoft.com/office/drawing/2014/main" id="{41D7073B-6B5F-A333-44C2-D19C790B9E50}"/>
              </a:ext>
            </a:extLst>
          </p:cNvPr>
          <p:cNvSpPr/>
          <p:nvPr/>
        </p:nvSpPr>
        <p:spPr>
          <a:xfrm>
            <a:off x="9439551" y="2898673"/>
            <a:ext cx="108000" cy="108000"/>
          </a:xfrm>
          <a:prstGeom prst="star4">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Star: 4 Points 18">
            <a:extLst>
              <a:ext uri="{FF2B5EF4-FFF2-40B4-BE49-F238E27FC236}">
                <a16:creationId xmlns:a16="http://schemas.microsoft.com/office/drawing/2014/main" id="{FFC935BB-858D-F5E3-B19F-6F32C50DE07B}"/>
              </a:ext>
            </a:extLst>
          </p:cNvPr>
          <p:cNvSpPr/>
          <p:nvPr/>
        </p:nvSpPr>
        <p:spPr>
          <a:xfrm>
            <a:off x="9468068" y="2952673"/>
            <a:ext cx="108000" cy="108000"/>
          </a:xfrm>
          <a:prstGeom prst="star4">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Star: 4 Points 19">
            <a:extLst>
              <a:ext uri="{FF2B5EF4-FFF2-40B4-BE49-F238E27FC236}">
                <a16:creationId xmlns:a16="http://schemas.microsoft.com/office/drawing/2014/main" id="{F28B23E7-B2E1-2A15-1547-8AFC36EEFC4A}"/>
              </a:ext>
            </a:extLst>
          </p:cNvPr>
          <p:cNvSpPr/>
          <p:nvPr/>
        </p:nvSpPr>
        <p:spPr>
          <a:xfrm>
            <a:off x="9903833" y="2723879"/>
            <a:ext cx="108000" cy="108000"/>
          </a:xfrm>
          <a:prstGeom prst="star4">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Star: 4 Points 20">
            <a:extLst>
              <a:ext uri="{FF2B5EF4-FFF2-40B4-BE49-F238E27FC236}">
                <a16:creationId xmlns:a16="http://schemas.microsoft.com/office/drawing/2014/main" id="{BB0FC1C8-9A6E-5564-9A3A-4FAD59094487}"/>
              </a:ext>
            </a:extLst>
          </p:cNvPr>
          <p:cNvSpPr/>
          <p:nvPr/>
        </p:nvSpPr>
        <p:spPr>
          <a:xfrm>
            <a:off x="10567386" y="2158290"/>
            <a:ext cx="108000" cy="108000"/>
          </a:xfrm>
          <a:prstGeom prst="star4">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Star: 4 Points 21">
            <a:extLst>
              <a:ext uri="{FF2B5EF4-FFF2-40B4-BE49-F238E27FC236}">
                <a16:creationId xmlns:a16="http://schemas.microsoft.com/office/drawing/2014/main" id="{AFFF23ED-EB8A-1E76-B262-A16B44867D64}"/>
              </a:ext>
            </a:extLst>
          </p:cNvPr>
          <p:cNvSpPr/>
          <p:nvPr/>
        </p:nvSpPr>
        <p:spPr>
          <a:xfrm>
            <a:off x="10654670" y="2075916"/>
            <a:ext cx="108000" cy="108000"/>
          </a:xfrm>
          <a:prstGeom prst="star4">
            <a:avLst>
              <a:gd name="adj" fmla="val 125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Star: 4 Points 22">
            <a:extLst>
              <a:ext uri="{FF2B5EF4-FFF2-40B4-BE49-F238E27FC236}">
                <a16:creationId xmlns:a16="http://schemas.microsoft.com/office/drawing/2014/main" id="{8B868518-C2E5-0969-3AD8-71F468914069}"/>
              </a:ext>
            </a:extLst>
          </p:cNvPr>
          <p:cNvSpPr/>
          <p:nvPr/>
        </p:nvSpPr>
        <p:spPr>
          <a:xfrm>
            <a:off x="10717956" y="2005989"/>
            <a:ext cx="108000" cy="108000"/>
          </a:xfrm>
          <a:prstGeom prst="star4">
            <a:avLst>
              <a:gd name="adj" fmla="val 125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Star: 4 Points 23">
            <a:extLst>
              <a:ext uri="{FF2B5EF4-FFF2-40B4-BE49-F238E27FC236}">
                <a16:creationId xmlns:a16="http://schemas.microsoft.com/office/drawing/2014/main" id="{18337585-B914-8AAB-6A6C-CE547038E43F}"/>
              </a:ext>
            </a:extLst>
          </p:cNvPr>
          <p:cNvSpPr/>
          <p:nvPr/>
        </p:nvSpPr>
        <p:spPr>
          <a:xfrm>
            <a:off x="9928342" y="2759913"/>
            <a:ext cx="108000" cy="108000"/>
          </a:xfrm>
          <a:prstGeom prst="star4">
            <a:avLst>
              <a:gd name="adj" fmla="val 125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Star: 4 Points 24">
            <a:extLst>
              <a:ext uri="{FF2B5EF4-FFF2-40B4-BE49-F238E27FC236}">
                <a16:creationId xmlns:a16="http://schemas.microsoft.com/office/drawing/2014/main" id="{24C1EE06-0F72-D0C4-F41E-F9B713ABBEA9}"/>
              </a:ext>
            </a:extLst>
          </p:cNvPr>
          <p:cNvSpPr/>
          <p:nvPr/>
        </p:nvSpPr>
        <p:spPr>
          <a:xfrm>
            <a:off x="9949191" y="2777879"/>
            <a:ext cx="108000" cy="108000"/>
          </a:xfrm>
          <a:prstGeom prst="star4">
            <a:avLst>
              <a:gd name="adj" fmla="val 125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Star: 4 Points 25">
            <a:extLst>
              <a:ext uri="{FF2B5EF4-FFF2-40B4-BE49-F238E27FC236}">
                <a16:creationId xmlns:a16="http://schemas.microsoft.com/office/drawing/2014/main" id="{0A1601B3-5163-F638-F46B-56196908BEB8}"/>
              </a:ext>
            </a:extLst>
          </p:cNvPr>
          <p:cNvSpPr/>
          <p:nvPr/>
        </p:nvSpPr>
        <p:spPr>
          <a:xfrm>
            <a:off x="11426418" y="2124440"/>
            <a:ext cx="144000" cy="144000"/>
          </a:xfrm>
          <a:prstGeom prst="star4">
            <a:avLst>
              <a:gd name="adj" fmla="val 125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Star: 4 Points 26">
            <a:extLst>
              <a:ext uri="{FF2B5EF4-FFF2-40B4-BE49-F238E27FC236}">
                <a16:creationId xmlns:a16="http://schemas.microsoft.com/office/drawing/2014/main" id="{0127C9E4-B233-3FB6-C64E-3209718091FB}"/>
              </a:ext>
            </a:extLst>
          </p:cNvPr>
          <p:cNvSpPr/>
          <p:nvPr/>
        </p:nvSpPr>
        <p:spPr>
          <a:xfrm>
            <a:off x="11432924" y="2741879"/>
            <a:ext cx="144000" cy="144000"/>
          </a:xfrm>
          <a:prstGeom prst="star4">
            <a:avLst>
              <a:gd name="adj" fmla="val 125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4013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5</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Luminosity target for the Collider</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sp>
        <p:nvSpPr>
          <p:cNvPr id="26" name="Star: 4 Points 25">
            <a:extLst>
              <a:ext uri="{FF2B5EF4-FFF2-40B4-BE49-F238E27FC236}">
                <a16:creationId xmlns:a16="http://schemas.microsoft.com/office/drawing/2014/main" id="{0A1601B3-5163-F638-F46B-56196908BEB8}"/>
              </a:ext>
            </a:extLst>
          </p:cNvPr>
          <p:cNvSpPr/>
          <p:nvPr/>
        </p:nvSpPr>
        <p:spPr>
          <a:xfrm>
            <a:off x="11426418" y="2536665"/>
            <a:ext cx="144000" cy="144000"/>
          </a:xfrm>
          <a:prstGeom prst="star4">
            <a:avLst>
              <a:gd name="adj" fmla="val 12500"/>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8" name="Picture 27" descr="Muon collider layout">
            <a:extLst>
              <a:ext uri="{FF2B5EF4-FFF2-40B4-BE49-F238E27FC236}">
                <a16:creationId xmlns:a16="http://schemas.microsoft.com/office/drawing/2014/main" id="{3171C67D-59F9-B6E1-FDCD-ED5B5EC03BF6}"/>
              </a:ext>
            </a:extLst>
          </p:cNvPr>
          <p:cNvPicPr>
            <a:picLocks noChangeAspect="1"/>
          </p:cNvPicPr>
          <p:nvPr/>
        </p:nvPicPr>
        <p:blipFill rotWithShape="1">
          <a:blip r:embed="rId2">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29" name="Rectangle 28">
            <a:extLst>
              <a:ext uri="{FF2B5EF4-FFF2-40B4-BE49-F238E27FC236}">
                <a16:creationId xmlns:a16="http://schemas.microsoft.com/office/drawing/2014/main" id="{7FE871DF-2757-EE70-4D81-B327C1437A97}"/>
              </a:ext>
            </a:extLst>
          </p:cNvPr>
          <p:cNvSpPr/>
          <p:nvPr/>
        </p:nvSpPr>
        <p:spPr>
          <a:xfrm>
            <a:off x="9012006" y="117428"/>
            <a:ext cx="1206723"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Content Placeholder 33">
            <a:extLst>
              <a:ext uri="{FF2B5EF4-FFF2-40B4-BE49-F238E27FC236}">
                <a16:creationId xmlns:a16="http://schemas.microsoft.com/office/drawing/2014/main" id="{BF77F9AB-FB12-6E59-2D96-1389ABDD9D4B}"/>
              </a:ext>
            </a:extLst>
          </p:cNvPr>
          <p:cNvSpPr>
            <a:spLocks noGrp="1"/>
          </p:cNvSpPr>
          <p:nvPr>
            <p:ph idx="1"/>
          </p:nvPr>
        </p:nvSpPr>
        <p:spPr>
          <a:xfrm>
            <a:off x="87592" y="2574565"/>
            <a:ext cx="3921877" cy="3395929"/>
          </a:xfrm>
        </p:spPr>
        <p:txBody>
          <a:bodyPr>
            <a:normAutofit/>
          </a:bodyPr>
          <a:lstStyle/>
          <a:p>
            <a:r>
              <a:rPr lang="en-US" dirty="0"/>
              <a:t>Two scenario variants:</a:t>
            </a:r>
            <a:br>
              <a:rPr lang="en-US" dirty="0"/>
            </a:br>
            <a:r>
              <a:rPr lang="en-US" dirty="0">
                <a:solidFill>
                  <a:schemeClr val="accent6"/>
                </a:solidFill>
              </a:rPr>
              <a:t>Energy staging </a:t>
            </a:r>
            <a:r>
              <a:rPr lang="en-US" dirty="0"/>
              <a:t>or </a:t>
            </a:r>
            <a:r>
              <a:rPr lang="en-US" dirty="0">
                <a:solidFill>
                  <a:schemeClr val="accent2"/>
                </a:solidFill>
              </a:rPr>
              <a:t>Luminosity staging</a:t>
            </a:r>
          </a:p>
          <a:p>
            <a:r>
              <a:rPr lang="en-US" dirty="0">
                <a:solidFill>
                  <a:schemeClr val="accent6"/>
                </a:solidFill>
              </a:rPr>
              <a:t>Energy staging </a:t>
            </a:r>
            <a:r>
              <a:rPr lang="en-US" dirty="0"/>
              <a:t>is the current focus of the study</a:t>
            </a:r>
          </a:p>
        </p:txBody>
      </p:sp>
      <p:pic>
        <p:nvPicPr>
          <p:cNvPr id="36" name="Picture 35" descr="A table with text and numbers&#10;&#10;Description automatically generated">
            <a:extLst>
              <a:ext uri="{FF2B5EF4-FFF2-40B4-BE49-F238E27FC236}">
                <a16:creationId xmlns:a16="http://schemas.microsoft.com/office/drawing/2014/main" id="{468F6994-E094-3CE2-7D2E-BAE8CD24BF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9469" y="1698357"/>
            <a:ext cx="8182531" cy="3773432"/>
          </a:xfrm>
          <a:prstGeom prst="rect">
            <a:avLst/>
          </a:prstGeom>
        </p:spPr>
      </p:pic>
      <p:sp>
        <p:nvSpPr>
          <p:cNvPr id="38" name="Rectangle 37">
            <a:extLst>
              <a:ext uri="{FF2B5EF4-FFF2-40B4-BE49-F238E27FC236}">
                <a16:creationId xmlns:a16="http://schemas.microsoft.com/office/drawing/2014/main" id="{9761EC19-5C7F-6BD3-C3CD-AB5C40250FDA}"/>
              </a:ext>
            </a:extLst>
          </p:cNvPr>
          <p:cNvSpPr/>
          <p:nvPr/>
        </p:nvSpPr>
        <p:spPr>
          <a:xfrm>
            <a:off x="9049871" y="1730869"/>
            <a:ext cx="1501068" cy="3738894"/>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a:extLst>
              <a:ext uri="{FF2B5EF4-FFF2-40B4-BE49-F238E27FC236}">
                <a16:creationId xmlns:a16="http://schemas.microsoft.com/office/drawing/2014/main" id="{687DA18C-7DEE-57F8-0A76-F2E9CD0369CA}"/>
              </a:ext>
            </a:extLst>
          </p:cNvPr>
          <p:cNvSpPr/>
          <p:nvPr/>
        </p:nvSpPr>
        <p:spPr>
          <a:xfrm>
            <a:off x="10654547" y="1734510"/>
            <a:ext cx="1501068" cy="3738894"/>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TextBox 39">
            <a:extLst>
              <a:ext uri="{FF2B5EF4-FFF2-40B4-BE49-F238E27FC236}">
                <a16:creationId xmlns:a16="http://schemas.microsoft.com/office/drawing/2014/main" id="{F27E0A97-C315-AC10-CF32-711497560935}"/>
              </a:ext>
            </a:extLst>
          </p:cNvPr>
          <p:cNvSpPr txBox="1"/>
          <p:nvPr/>
        </p:nvSpPr>
        <p:spPr>
          <a:xfrm>
            <a:off x="6172123" y="5540018"/>
            <a:ext cx="444211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fr-FR" dirty="0" err="1"/>
              <a:t>From</a:t>
            </a:r>
            <a:r>
              <a:rPr lang="fr-FR" dirty="0"/>
              <a:t> IMCC </a:t>
            </a:r>
            <a:r>
              <a:rPr lang="fr-FR" dirty="0" err="1"/>
              <a:t>interim</a:t>
            </a:r>
            <a:r>
              <a:rPr lang="fr-FR" dirty="0"/>
              <a:t> report (</a:t>
            </a:r>
            <a:r>
              <a:rPr lang="fr-FR" dirty="0">
                <a:hlinkClick r:id="rId4"/>
              </a:rPr>
              <a:t>arXiv:2407.12450</a:t>
            </a:r>
            <a:r>
              <a:rPr lang="fr-FR" dirty="0"/>
              <a:t>)</a:t>
            </a:r>
          </a:p>
        </p:txBody>
      </p:sp>
    </p:spTree>
    <p:extLst>
      <p:ext uri="{BB962C8B-B14F-4D97-AF65-F5344CB8AC3E}">
        <p14:creationId xmlns:p14="http://schemas.microsoft.com/office/powerpoint/2010/main" val="3577194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6</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Luminosity target for the Collider</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mc:AlternateContent xmlns:mc="http://schemas.openxmlformats.org/markup-compatibility/2006" xmlns:a14="http://schemas.microsoft.com/office/drawing/2010/main">
        <mc:Choice Requires="a14">
          <p:sp>
            <p:nvSpPr>
              <p:cNvPr id="34" name="Content Placeholder 33">
                <a:extLst>
                  <a:ext uri="{FF2B5EF4-FFF2-40B4-BE49-F238E27FC236}">
                    <a16:creationId xmlns:a16="http://schemas.microsoft.com/office/drawing/2014/main" id="{BF77F9AB-FB12-6E59-2D96-1389ABDD9D4B}"/>
                  </a:ext>
                </a:extLst>
              </p:cNvPr>
              <p:cNvSpPr>
                <a:spLocks noGrp="1"/>
              </p:cNvSpPr>
              <p:nvPr>
                <p:ph idx="1"/>
              </p:nvPr>
            </p:nvSpPr>
            <p:spPr>
              <a:xfrm>
                <a:off x="87591" y="1416571"/>
                <a:ext cx="5369319" cy="5061676"/>
              </a:xfrm>
            </p:spPr>
            <p:txBody>
              <a:bodyPr>
                <a:normAutofit/>
              </a:bodyPr>
              <a:lstStyle/>
              <a:p>
                <a:r>
                  <a:rPr lang="en-US" dirty="0"/>
                  <a:t>Single bunch </a:t>
                </a:r>
                <a:r>
                  <a:rPr lang="en-US" b="1" dirty="0"/>
                  <a:t>intensity of </a:t>
                </a:r>
                <a14:m>
                  <m:oMath xmlns:m="http://schemas.openxmlformats.org/officeDocument/2006/math">
                    <m:r>
                      <a:rPr lang="en-US" b="1" i="1" smtClean="0">
                        <a:latin typeface="Cambria Math" panose="02040503050406030204" pitchFamily="18" charset="0"/>
                      </a:rPr>
                      <m:t>𝟏</m:t>
                    </m:r>
                    <m:r>
                      <a:rPr lang="en-US" b="1" i="1" smtClean="0">
                        <a:latin typeface="Cambria Math" panose="02040503050406030204" pitchFamily="18" charset="0"/>
                      </a:rPr>
                      <m:t>.</m:t>
                    </m:r>
                    <m:r>
                      <a:rPr lang="en-US" b="1" i="1" smtClean="0">
                        <a:latin typeface="Cambria Math" panose="02040503050406030204" pitchFamily="18" charset="0"/>
                      </a:rPr>
                      <m:t>𝟖</m:t>
                    </m:r>
                    <m:r>
                      <a:rPr lang="en-US" b="1" i="1" smtClean="0">
                        <a:latin typeface="Cambria Math" panose="02040503050406030204" pitchFamily="18" charset="0"/>
                      </a:rPr>
                      <m:t> ∙</m:t>
                    </m:r>
                    <m:sSup>
                      <m:sSupPr>
                        <m:ctrlPr>
                          <a:rPr lang="en-US" b="1" i="1" smtClean="0">
                            <a:latin typeface="Cambria Math" panose="02040503050406030204" pitchFamily="18" charset="0"/>
                            <a:ea typeface="Cambria Math" panose="02040503050406030204" pitchFamily="18" charset="0"/>
                          </a:rPr>
                        </m:ctrlPr>
                      </m:sSupPr>
                      <m:e>
                        <m:r>
                          <a:rPr lang="en-US" b="1" i="1" smtClean="0">
                            <a:latin typeface="Cambria Math" panose="02040503050406030204" pitchFamily="18" charset="0"/>
                            <a:ea typeface="Cambria Math" panose="02040503050406030204" pitchFamily="18" charset="0"/>
                          </a:rPr>
                          <m:t>𝟏𝟎</m:t>
                        </m:r>
                      </m:e>
                      <m:sup>
                        <m:r>
                          <a:rPr lang="en-US" b="1" i="1" smtClean="0">
                            <a:latin typeface="Cambria Math" panose="02040503050406030204" pitchFamily="18" charset="0"/>
                            <a:ea typeface="Cambria Math" panose="02040503050406030204" pitchFamily="18" charset="0"/>
                          </a:rPr>
                          <m:t>𝟏𝟐</m:t>
                        </m:r>
                      </m:sup>
                    </m:sSup>
                  </m:oMath>
                </a14:m>
                <a:r>
                  <a:rPr lang="en-US" dirty="0"/>
                  <a:t> in the 10 </a:t>
                </a:r>
                <a:r>
                  <a:rPr lang="en-US" dirty="0" err="1"/>
                  <a:t>TeV</a:t>
                </a:r>
                <a:r>
                  <a:rPr lang="en-US" dirty="0"/>
                  <a:t> collider</a:t>
                </a:r>
              </a:p>
              <a:p>
                <a:r>
                  <a:rPr lang="en-US" dirty="0"/>
                  <a:t>Collider is at </a:t>
                </a:r>
                <a:r>
                  <a:rPr lang="en-US" b="1" dirty="0"/>
                  <a:t>fixed energy</a:t>
                </a:r>
                <a:r>
                  <a:rPr lang="en-US" dirty="0"/>
                  <a:t>, two Interaction Points with </a:t>
                </a:r>
                <a:r>
                  <a:rPr lang="en-US" b="1" dirty="0"/>
                  <a:t>head-on collisions</a:t>
                </a:r>
              </a:p>
              <a:p>
                <a:r>
                  <a:rPr lang="en-US" b="1" dirty="0"/>
                  <a:t>Short luminosity lifetime, driven by the beam decay</a:t>
                </a:r>
                <a:r>
                  <a:rPr lang="en-US" dirty="0"/>
                  <a:t>: at 5 </a:t>
                </a:r>
                <a:r>
                  <a:rPr lang="en-US" dirty="0" err="1"/>
                  <a:t>TeV</a:t>
                </a:r>
                <a:r>
                  <a:rPr lang="en-US" dirty="0"/>
                  <a:t> muon lifetime is </a:t>
                </a:r>
                <a14:m>
                  <m:oMath xmlns:m="http://schemas.openxmlformats.org/officeDocument/2006/math">
                    <m:r>
                      <a:rPr lang="en-US" b="0" i="1" smtClean="0">
                        <a:latin typeface="Cambria Math" panose="02040503050406030204" pitchFamily="18" charset="0"/>
                      </a:rPr>
                      <m:t>𝛾</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𝜏</m:t>
                        </m:r>
                      </m:e>
                      <m:sub>
                        <m:r>
                          <a:rPr lang="en-US" b="0" i="1" smtClean="0">
                            <a:latin typeface="Cambria Math" panose="02040503050406030204" pitchFamily="18" charset="0"/>
                          </a:rPr>
                          <m:t>0</m:t>
                        </m:r>
                      </m:sub>
                    </m:sSub>
                    <m:r>
                      <a:rPr lang="en-US" b="0" i="1" smtClean="0">
                        <a:latin typeface="Cambria Math" panose="02040503050406030204" pitchFamily="18" charset="0"/>
                      </a:rPr>
                      <m:t>=47300∗2.2 </m:t>
                    </m:r>
                    <m:r>
                      <a:rPr lang="en-US" b="0" i="1" smtClean="0">
                        <a:latin typeface="Cambria Math" panose="02040503050406030204" pitchFamily="18" charset="0"/>
                      </a:rPr>
                      <m:t>𝜇</m:t>
                    </m:r>
                    <m:r>
                      <a:rPr lang="en-US" b="0" i="1" smtClean="0">
                        <a:latin typeface="Cambria Math" panose="02040503050406030204" pitchFamily="18" charset="0"/>
                      </a:rPr>
                      <m:t>𝑠</m:t>
                    </m:r>
                    <m:r>
                      <a:rPr lang="en-US" b="0" i="1" smtClean="0">
                        <a:latin typeface="Cambria Math" panose="02040503050406030204" pitchFamily="18" charset="0"/>
                      </a:rPr>
                      <m:t>=</m:t>
                    </m:r>
                    <m:r>
                      <a:rPr lang="en-US" b="1" i="1" smtClean="0">
                        <a:latin typeface="Cambria Math" panose="02040503050406030204" pitchFamily="18" charset="0"/>
                      </a:rPr>
                      <m:t>𝟏𝟎𝟒</m:t>
                    </m:r>
                    <m:r>
                      <a:rPr lang="en-US" b="1" i="1" smtClean="0">
                        <a:latin typeface="Cambria Math" panose="02040503050406030204" pitchFamily="18" charset="0"/>
                      </a:rPr>
                      <m:t> </m:t>
                    </m:r>
                    <m:r>
                      <a:rPr lang="en-US" b="1" i="1" smtClean="0">
                        <a:latin typeface="Cambria Math" panose="02040503050406030204" pitchFamily="18" charset="0"/>
                      </a:rPr>
                      <m:t>𝒎𝒔</m:t>
                    </m:r>
                  </m:oMath>
                </a14:m>
                <a:r>
                  <a:rPr lang="en-US" dirty="0"/>
                  <a:t>, 3300 turns in the 10 km long collider</a:t>
                </a:r>
              </a:p>
              <a:p>
                <a:r>
                  <a:rPr lang="en-US" dirty="0"/>
                  <a:t>Short bunch length </a:t>
                </a: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𝝈</m:t>
                        </m:r>
                      </m:e>
                      <m:sub>
                        <m:r>
                          <a:rPr lang="en-US" b="1" i="1" smtClean="0">
                            <a:latin typeface="Cambria Math" panose="02040503050406030204" pitchFamily="18" charset="0"/>
                          </a:rPr>
                          <m:t>𝒛</m:t>
                        </m:r>
                      </m:sub>
                    </m:sSub>
                    <m:r>
                      <a:rPr lang="en-US" b="1" i="1" smtClean="0">
                        <a:latin typeface="Cambria Math" panose="02040503050406030204" pitchFamily="18" charset="0"/>
                      </a:rPr>
                      <m:t>=</m:t>
                    </m:r>
                    <m:r>
                      <a:rPr lang="en-US" b="1" i="1" smtClean="0">
                        <a:latin typeface="Cambria Math" panose="02040503050406030204" pitchFamily="18" charset="0"/>
                      </a:rPr>
                      <m:t>𝟏</m:t>
                    </m:r>
                    <m:r>
                      <a:rPr lang="en-US" b="1" i="1" smtClean="0">
                        <a:latin typeface="Cambria Math" panose="02040503050406030204" pitchFamily="18" charset="0"/>
                      </a:rPr>
                      <m:t>.</m:t>
                    </m:r>
                    <m:r>
                      <a:rPr lang="en-US" b="1" i="1" smtClean="0">
                        <a:latin typeface="Cambria Math" panose="02040503050406030204" pitchFamily="18" charset="0"/>
                      </a:rPr>
                      <m:t>𝟓</m:t>
                    </m:r>
                    <m:r>
                      <a:rPr lang="en-US" b="1" i="1" smtClean="0">
                        <a:latin typeface="Cambria Math" panose="02040503050406030204" pitchFamily="18" charset="0"/>
                      </a:rPr>
                      <m:t> </m:t>
                    </m:r>
                    <m:r>
                      <a:rPr lang="en-US" b="1" i="1" smtClean="0">
                        <a:latin typeface="Cambria Math" panose="02040503050406030204" pitchFamily="18" charset="0"/>
                      </a:rPr>
                      <m:t>𝒎𝒎</m:t>
                    </m:r>
                  </m:oMath>
                </a14:m>
                <a:r>
                  <a:rPr lang="en-US" b="1" dirty="0"/>
                  <a:t> and </a:t>
                </a:r>
                <a14:m>
                  <m:oMath xmlns:m="http://schemas.openxmlformats.org/officeDocument/2006/math">
                    <m:sSup>
                      <m:sSupPr>
                        <m:ctrlPr>
                          <a:rPr lang="en-US" b="1" i="1" smtClean="0">
                            <a:latin typeface="Cambria Math" panose="02040503050406030204" pitchFamily="18" charset="0"/>
                          </a:rPr>
                        </m:ctrlPr>
                      </m:sSupPr>
                      <m:e>
                        <m:r>
                          <a:rPr lang="en-US" b="1" i="1" smtClean="0">
                            <a:latin typeface="Cambria Math" panose="02040503050406030204" pitchFamily="18" charset="0"/>
                          </a:rPr>
                          <m:t>𝜷</m:t>
                        </m:r>
                      </m:e>
                      <m:sup>
                        <m:r>
                          <a:rPr lang="en-US" b="1" i="1" smtClean="0">
                            <a:latin typeface="Cambria Math" panose="02040503050406030204" pitchFamily="18" charset="0"/>
                          </a:rPr>
                          <m:t>∗</m:t>
                        </m:r>
                      </m:sup>
                    </m:sSup>
                    <m:r>
                      <a:rPr lang="en-US" b="1" i="1" smtClean="0">
                        <a:latin typeface="Cambria Math" panose="02040503050406030204" pitchFamily="18" charset="0"/>
                      </a:rPr>
                      <m:t>=</m:t>
                    </m:r>
                    <m:r>
                      <a:rPr lang="en-US" b="1" i="1" smtClean="0">
                        <a:latin typeface="Cambria Math" panose="02040503050406030204" pitchFamily="18" charset="0"/>
                      </a:rPr>
                      <m:t>𝟏</m:t>
                    </m:r>
                    <m:r>
                      <a:rPr lang="en-US" b="1" i="1" smtClean="0">
                        <a:latin typeface="Cambria Math" panose="02040503050406030204" pitchFamily="18" charset="0"/>
                      </a:rPr>
                      <m:t>.</m:t>
                    </m:r>
                    <m:r>
                      <a:rPr lang="en-US" b="1" i="1" smtClean="0">
                        <a:latin typeface="Cambria Math" panose="02040503050406030204" pitchFamily="18" charset="0"/>
                      </a:rPr>
                      <m:t>𝟓</m:t>
                    </m:r>
                    <m:r>
                      <a:rPr lang="en-US" b="1" i="1" smtClean="0">
                        <a:latin typeface="Cambria Math" panose="02040503050406030204" pitchFamily="18" charset="0"/>
                      </a:rPr>
                      <m:t> </m:t>
                    </m:r>
                    <m:r>
                      <a:rPr lang="en-US" b="1" i="1" smtClean="0">
                        <a:latin typeface="Cambria Math" panose="02040503050406030204" pitchFamily="18" charset="0"/>
                      </a:rPr>
                      <m:t>𝒎𝒎</m:t>
                    </m:r>
                  </m:oMath>
                </a14:m>
                <a:endParaRPr lang="en-US" b="1" dirty="0"/>
              </a:p>
            </p:txBody>
          </p:sp>
        </mc:Choice>
        <mc:Fallback xmlns="">
          <p:sp>
            <p:nvSpPr>
              <p:cNvPr id="34" name="Content Placeholder 33">
                <a:extLst>
                  <a:ext uri="{FF2B5EF4-FFF2-40B4-BE49-F238E27FC236}">
                    <a16:creationId xmlns:a16="http://schemas.microsoft.com/office/drawing/2014/main" id="{BF77F9AB-FB12-6E59-2D96-1389ABDD9D4B}"/>
                  </a:ext>
                </a:extLst>
              </p:cNvPr>
              <p:cNvSpPr>
                <a:spLocks noGrp="1" noRot="1" noChangeAspect="1" noMove="1" noResize="1" noEditPoints="1" noAdjustHandles="1" noChangeArrowheads="1" noChangeShapeType="1" noTextEdit="1"/>
              </p:cNvSpPr>
              <p:nvPr>
                <p:ph idx="1"/>
              </p:nvPr>
            </p:nvSpPr>
            <p:spPr>
              <a:xfrm>
                <a:off x="87591" y="1416571"/>
                <a:ext cx="5369319" cy="5061676"/>
              </a:xfrm>
              <a:blipFill>
                <a:blip r:embed="rId2"/>
                <a:stretch>
                  <a:fillRect l="-1476" t="-1564" r="-2384"/>
                </a:stretch>
              </a:blipFill>
            </p:spPr>
            <p:txBody>
              <a:bodyPr/>
              <a:lstStyle/>
              <a:p>
                <a:r>
                  <a:rPr lang="fr-FR">
                    <a:noFill/>
                  </a:rPr>
                  <a:t> </a:t>
                </a:r>
              </a:p>
            </p:txBody>
          </p:sp>
        </mc:Fallback>
      </mc:AlternateContent>
      <p:pic>
        <p:nvPicPr>
          <p:cNvPr id="36" name="Picture 35" descr="A table with text and numbers&#10;&#10;Description automatically generated">
            <a:extLst>
              <a:ext uri="{FF2B5EF4-FFF2-40B4-BE49-F238E27FC236}">
                <a16:creationId xmlns:a16="http://schemas.microsoft.com/office/drawing/2014/main" id="{468F6994-E094-3CE2-7D2E-BAE8CD24BF28}"/>
              </a:ext>
            </a:extLst>
          </p:cNvPr>
          <p:cNvPicPr>
            <a:picLocks noChangeAspect="1"/>
          </p:cNvPicPr>
          <p:nvPr/>
        </p:nvPicPr>
        <p:blipFill rotWithShape="1">
          <a:blip r:embed="rId3">
            <a:extLst>
              <a:ext uri="{28A0092B-C50C-407E-A947-70E740481C1C}">
                <a14:useLocalDpi xmlns:a14="http://schemas.microsoft.com/office/drawing/2010/main" val="0"/>
              </a:ext>
            </a:extLst>
          </a:blip>
          <a:srcRect r="19408"/>
          <a:stretch/>
        </p:blipFill>
        <p:spPr>
          <a:xfrm>
            <a:off x="5528981" y="1713347"/>
            <a:ext cx="6594487" cy="3773432"/>
          </a:xfrm>
          <a:prstGeom prst="rect">
            <a:avLst/>
          </a:prstGeom>
        </p:spPr>
      </p:pic>
      <p:sp>
        <p:nvSpPr>
          <p:cNvPr id="38" name="Rectangle 37">
            <a:extLst>
              <a:ext uri="{FF2B5EF4-FFF2-40B4-BE49-F238E27FC236}">
                <a16:creationId xmlns:a16="http://schemas.microsoft.com/office/drawing/2014/main" id="{9761EC19-5C7F-6BD3-C3CD-AB5C40250FDA}"/>
              </a:ext>
            </a:extLst>
          </p:cNvPr>
          <p:cNvSpPr/>
          <p:nvPr/>
        </p:nvSpPr>
        <p:spPr>
          <a:xfrm>
            <a:off x="11401219" y="3345514"/>
            <a:ext cx="650179" cy="223326"/>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59E37797-ED32-E835-79A5-20F848F0E71B}"/>
              </a:ext>
            </a:extLst>
          </p:cNvPr>
          <p:cNvSpPr/>
          <p:nvPr/>
        </p:nvSpPr>
        <p:spPr>
          <a:xfrm>
            <a:off x="11401219" y="3594790"/>
            <a:ext cx="650179" cy="223326"/>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a:extLst>
              <a:ext uri="{FF2B5EF4-FFF2-40B4-BE49-F238E27FC236}">
                <a16:creationId xmlns:a16="http://schemas.microsoft.com/office/drawing/2014/main" id="{A895FECA-8911-45A1-616D-03C5FCF85B75}"/>
              </a:ext>
            </a:extLst>
          </p:cNvPr>
          <p:cNvSpPr/>
          <p:nvPr/>
        </p:nvSpPr>
        <p:spPr>
          <a:xfrm>
            <a:off x="11401219" y="4051442"/>
            <a:ext cx="650179" cy="223326"/>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D5749CAD-3598-3EBB-85A5-D752FA17B201}"/>
              </a:ext>
            </a:extLst>
          </p:cNvPr>
          <p:cNvSpPr/>
          <p:nvPr/>
        </p:nvSpPr>
        <p:spPr>
          <a:xfrm>
            <a:off x="11401218" y="4735739"/>
            <a:ext cx="650179" cy="465268"/>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78AAC94F-6D84-8D00-B5AE-D71B1C24A72B}"/>
              </a:ext>
            </a:extLst>
          </p:cNvPr>
          <p:cNvSpPr/>
          <p:nvPr/>
        </p:nvSpPr>
        <p:spPr>
          <a:xfrm>
            <a:off x="10696368" y="2227677"/>
            <a:ext cx="1162257" cy="656866"/>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 name="Picture 12" descr="Muon collider layout">
            <a:extLst>
              <a:ext uri="{FF2B5EF4-FFF2-40B4-BE49-F238E27FC236}">
                <a16:creationId xmlns:a16="http://schemas.microsoft.com/office/drawing/2014/main" id="{943DEBA1-5C5D-5F3C-2CB3-5772EECDE848}"/>
              </a:ext>
            </a:extLst>
          </p:cNvPr>
          <p:cNvPicPr>
            <a:picLocks noChangeAspect="1"/>
          </p:cNvPicPr>
          <p:nvPr/>
        </p:nvPicPr>
        <p:blipFill rotWithShape="1">
          <a:blip r:embed="rId4">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14" name="Rectangle 13">
            <a:extLst>
              <a:ext uri="{FF2B5EF4-FFF2-40B4-BE49-F238E27FC236}">
                <a16:creationId xmlns:a16="http://schemas.microsoft.com/office/drawing/2014/main" id="{15FF1603-EA8A-54CB-1310-3263E44704F3}"/>
              </a:ext>
            </a:extLst>
          </p:cNvPr>
          <p:cNvSpPr/>
          <p:nvPr/>
        </p:nvSpPr>
        <p:spPr>
          <a:xfrm>
            <a:off x="9012006" y="117428"/>
            <a:ext cx="1206723"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TextBox 14">
            <a:extLst>
              <a:ext uri="{FF2B5EF4-FFF2-40B4-BE49-F238E27FC236}">
                <a16:creationId xmlns:a16="http://schemas.microsoft.com/office/drawing/2014/main" id="{BAF0E00B-B42B-196F-CB9E-851A8BC327B1}"/>
              </a:ext>
            </a:extLst>
          </p:cNvPr>
          <p:cNvSpPr txBox="1"/>
          <p:nvPr/>
        </p:nvSpPr>
        <p:spPr>
          <a:xfrm>
            <a:off x="6959105" y="5540018"/>
            <a:ext cx="444211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fr-FR" dirty="0" err="1"/>
              <a:t>From</a:t>
            </a:r>
            <a:r>
              <a:rPr lang="fr-FR" dirty="0"/>
              <a:t> IMCC </a:t>
            </a:r>
            <a:r>
              <a:rPr lang="fr-FR" dirty="0" err="1"/>
              <a:t>interim</a:t>
            </a:r>
            <a:r>
              <a:rPr lang="fr-FR" dirty="0"/>
              <a:t> report (</a:t>
            </a:r>
            <a:r>
              <a:rPr lang="fr-FR" dirty="0">
                <a:hlinkClick r:id="rId5"/>
              </a:rPr>
              <a:t>arXiv:2407.12450</a:t>
            </a:r>
            <a:r>
              <a:rPr lang="fr-FR" dirty="0"/>
              <a:t>)</a:t>
            </a:r>
          </a:p>
        </p:txBody>
      </p:sp>
    </p:spTree>
    <p:extLst>
      <p:ext uri="{BB962C8B-B14F-4D97-AF65-F5344CB8AC3E}">
        <p14:creationId xmlns:p14="http://schemas.microsoft.com/office/powerpoint/2010/main" val="1232245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7</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Beam dynamics challenges in the</a:t>
            </a:r>
            <a:br>
              <a:rPr lang="en-US" noProof="0" dirty="0"/>
            </a:br>
            <a:r>
              <a:rPr lang="en-US" noProof="0" dirty="0"/>
              <a:t>Collider</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sp>
        <p:nvSpPr>
          <p:cNvPr id="32" name="TextBox 31">
            <a:extLst>
              <a:ext uri="{FF2B5EF4-FFF2-40B4-BE49-F238E27FC236}">
                <a16:creationId xmlns:a16="http://schemas.microsoft.com/office/drawing/2014/main" id="{6B465000-2058-075F-5F1B-7B772366AFB8}"/>
              </a:ext>
            </a:extLst>
          </p:cNvPr>
          <p:cNvSpPr txBox="1"/>
          <p:nvPr/>
        </p:nvSpPr>
        <p:spPr>
          <a:xfrm>
            <a:off x="6959105" y="5540018"/>
            <a:ext cx="444211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fr-FR" dirty="0" err="1"/>
              <a:t>From</a:t>
            </a:r>
            <a:r>
              <a:rPr lang="fr-FR" dirty="0"/>
              <a:t> IMCC </a:t>
            </a:r>
            <a:r>
              <a:rPr lang="fr-FR" dirty="0" err="1"/>
              <a:t>interim</a:t>
            </a:r>
            <a:r>
              <a:rPr lang="fr-FR" dirty="0"/>
              <a:t> report (</a:t>
            </a:r>
            <a:r>
              <a:rPr lang="fr-FR" dirty="0">
                <a:hlinkClick r:id="rId2"/>
              </a:rPr>
              <a:t>arXiv:2407.12450</a:t>
            </a:r>
            <a:r>
              <a:rPr lang="fr-FR" dirty="0"/>
              <a:t>)</a:t>
            </a:r>
          </a:p>
        </p:txBody>
      </p:sp>
      <mc:AlternateContent xmlns:mc="http://schemas.openxmlformats.org/markup-compatibility/2006" xmlns:a14="http://schemas.microsoft.com/office/drawing/2010/main">
        <mc:Choice Requires="a14">
          <p:sp>
            <p:nvSpPr>
              <p:cNvPr id="34" name="Content Placeholder 33">
                <a:extLst>
                  <a:ext uri="{FF2B5EF4-FFF2-40B4-BE49-F238E27FC236}">
                    <a16:creationId xmlns:a16="http://schemas.microsoft.com/office/drawing/2014/main" id="{BF77F9AB-FB12-6E59-2D96-1389ABDD9D4B}"/>
                  </a:ext>
                </a:extLst>
              </p:cNvPr>
              <p:cNvSpPr>
                <a:spLocks noGrp="1"/>
              </p:cNvSpPr>
              <p:nvPr>
                <p:ph idx="1"/>
              </p:nvPr>
            </p:nvSpPr>
            <p:spPr>
              <a:xfrm>
                <a:off x="87591" y="2053651"/>
                <a:ext cx="5369319" cy="4339653"/>
              </a:xfrm>
            </p:spPr>
            <p:txBody>
              <a:bodyPr>
                <a:normAutofit/>
              </a:bodyPr>
              <a:lstStyle/>
              <a:p>
                <a:r>
                  <a:rPr lang="en-US" sz="2000" dirty="0"/>
                  <a:t>Longitudinal emittance of 0.025 eVs with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𝜎</m:t>
                        </m:r>
                      </m:e>
                      <m:sub>
                        <m:r>
                          <a:rPr lang="en-US" sz="2000" b="0" i="1" smtClean="0">
                            <a:latin typeface="Cambria Math" panose="02040503050406030204" pitchFamily="18" charset="0"/>
                          </a:rPr>
                          <m:t>𝑧</m:t>
                        </m:r>
                      </m:sub>
                    </m:sSub>
                    <m:r>
                      <a:rPr lang="en-US" sz="2000" b="0" i="1" smtClean="0">
                        <a:latin typeface="Cambria Math" panose="02040503050406030204" pitchFamily="18" charset="0"/>
                      </a:rPr>
                      <m:t>=1.5 </m:t>
                    </m:r>
                    <m:r>
                      <a:rPr lang="en-US" sz="2000" b="0" i="1" smtClean="0">
                        <a:latin typeface="Cambria Math" panose="02040503050406030204" pitchFamily="18" charset="0"/>
                      </a:rPr>
                      <m:t>𝑚𝑚</m:t>
                    </m:r>
                  </m:oMath>
                </a14:m>
                <a:r>
                  <a:rPr lang="en-US" sz="2000" dirty="0"/>
                  <a:t> implies a </a:t>
                </a:r>
                <a:r>
                  <a:rPr lang="en-US" sz="2000" b="1" dirty="0"/>
                  <a:t>large </a:t>
                </a:r>
                <a14:m>
                  <m:oMath xmlns:m="http://schemas.openxmlformats.org/officeDocument/2006/math">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𝝈</m:t>
                        </m:r>
                      </m:e>
                      <m:sub>
                        <m:r>
                          <a:rPr lang="en-US" sz="2000" b="1" i="0" smtClean="0">
                            <a:latin typeface="Cambria Math" panose="02040503050406030204" pitchFamily="18" charset="0"/>
                          </a:rPr>
                          <m:t>𝚫</m:t>
                        </m:r>
                        <m:r>
                          <a:rPr lang="en-US" sz="2000" b="1" i="1" smtClean="0">
                            <a:latin typeface="Cambria Math" panose="02040503050406030204" pitchFamily="18" charset="0"/>
                          </a:rPr>
                          <m:t>𝒑</m:t>
                        </m:r>
                        <m:r>
                          <a:rPr lang="en-US" sz="2000" b="1" i="1" smtClean="0">
                            <a:latin typeface="Cambria Math" panose="02040503050406030204" pitchFamily="18" charset="0"/>
                          </a:rPr>
                          <m:t>/</m:t>
                        </m:r>
                        <m:sSub>
                          <m:sSubPr>
                            <m:ctrlPr>
                              <a:rPr lang="en-US" sz="2000" b="1" i="1" smtClean="0">
                                <a:latin typeface="Cambria Math" panose="02040503050406030204" pitchFamily="18" charset="0"/>
                              </a:rPr>
                            </m:ctrlPr>
                          </m:sSubPr>
                          <m:e>
                            <m:r>
                              <a:rPr lang="en-US" sz="2000" b="1" i="1" smtClean="0">
                                <a:latin typeface="Cambria Math" panose="02040503050406030204" pitchFamily="18" charset="0"/>
                              </a:rPr>
                              <m:t>𝒑</m:t>
                            </m:r>
                          </m:e>
                          <m:sub>
                            <m:r>
                              <a:rPr lang="en-US" sz="2000" b="1" i="1" smtClean="0">
                                <a:latin typeface="Cambria Math" panose="02040503050406030204" pitchFamily="18" charset="0"/>
                              </a:rPr>
                              <m:t>𝟎</m:t>
                            </m:r>
                          </m:sub>
                        </m:sSub>
                      </m:sub>
                    </m:sSub>
                    <m:r>
                      <a:rPr lang="en-US" sz="2000" b="1" i="1" smtClean="0">
                        <a:latin typeface="Cambria Math" panose="02040503050406030204" pitchFamily="18" charset="0"/>
                      </a:rPr>
                      <m:t>=</m:t>
                    </m:r>
                    <m:r>
                      <a:rPr lang="en-US" sz="2000" b="1" i="1" smtClean="0">
                        <a:latin typeface="Cambria Math" panose="02040503050406030204" pitchFamily="18" charset="0"/>
                      </a:rPr>
                      <m:t>𝟎</m:t>
                    </m:r>
                    <m:r>
                      <a:rPr lang="en-US" sz="2000" b="1" i="1" smtClean="0">
                        <a:latin typeface="Cambria Math" panose="02040503050406030204" pitchFamily="18" charset="0"/>
                      </a:rPr>
                      <m:t>.</m:t>
                    </m:r>
                    <m:r>
                      <a:rPr lang="en-US" sz="2000" b="1" i="1" smtClean="0">
                        <a:latin typeface="Cambria Math" panose="02040503050406030204" pitchFamily="18" charset="0"/>
                      </a:rPr>
                      <m:t>𝟏</m:t>
                    </m:r>
                    <m:r>
                      <a:rPr lang="en-US" sz="2000" b="1" i="1" smtClean="0">
                        <a:latin typeface="Cambria Math" panose="02040503050406030204" pitchFamily="18" charset="0"/>
                      </a:rPr>
                      <m:t> %</m:t>
                    </m:r>
                  </m:oMath>
                </a14:m>
                <a:endParaRPr lang="en-US" sz="2000" b="1" dirty="0"/>
              </a:p>
              <a:p>
                <a:r>
                  <a:rPr lang="en-US" sz="2000" b="0" dirty="0"/>
                  <a:t>If </a:t>
                </a:r>
                <a14:m>
                  <m:oMath xmlns:m="http://schemas.openxmlformats.org/officeDocument/2006/math">
                    <m:r>
                      <a:rPr lang="en-US" sz="2000" b="0" i="1" smtClean="0">
                        <a:latin typeface="Cambria Math" panose="02040503050406030204" pitchFamily="18" charset="0"/>
                      </a:rPr>
                      <m:t>𝜂</m:t>
                    </m:r>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−6</m:t>
                        </m:r>
                      </m:sup>
                    </m:sSup>
                  </m:oMath>
                </a14:m>
                <a:r>
                  <a:rPr lang="en-US" sz="2000" dirty="0"/>
                  <a:t> with 1.3 GHz cavities, </a:t>
                </a:r>
                <a:br>
                  <a:rPr lang="en-US" sz="2000" dirty="0"/>
                </a:b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𝑉</m:t>
                        </m:r>
                      </m:e>
                      <m:sub>
                        <m:r>
                          <a:rPr lang="en-US" sz="2000" b="0" i="1" smtClean="0">
                            <a:latin typeface="Cambria Math" panose="02040503050406030204" pitchFamily="18" charset="0"/>
                          </a:rPr>
                          <m:t>𝑅𝐹</m:t>
                        </m:r>
                      </m:sub>
                    </m:sSub>
                    <m:r>
                      <a:rPr lang="en-US" sz="2000" b="0" i="1" smtClean="0">
                        <a:latin typeface="Cambria Math" panose="02040503050406030204" pitchFamily="18" charset="0"/>
                      </a:rPr>
                      <m:t>=820 </m:t>
                    </m:r>
                    <m:r>
                      <a:rPr lang="en-US" sz="2000" b="0" i="1" smtClean="0">
                        <a:latin typeface="Cambria Math" panose="02040503050406030204" pitchFamily="18" charset="0"/>
                      </a:rPr>
                      <m:t>𝑀𝑉</m:t>
                    </m:r>
                  </m:oMath>
                </a14:m>
                <a:r>
                  <a:rPr lang="en-US" sz="2000" dirty="0"/>
                  <a:t> would be needed</a:t>
                </a:r>
                <a:br>
                  <a:rPr lang="en-US" sz="2000" dirty="0"/>
                </a:br>
                <a:r>
                  <a:rPr lang="en-US" sz="2000" dirty="0">
                    <a:sym typeface="Wingdings" panose="05000000000000000000" pitchFamily="2" charset="2"/>
                  </a:rPr>
                  <a:t> impractical (long straight section, reduced packing fraction)</a:t>
                </a:r>
                <a:endParaRPr lang="en-US" sz="2000" dirty="0"/>
              </a:p>
              <a:p>
                <a:r>
                  <a:rPr lang="en-US" sz="2000" dirty="0"/>
                  <a:t>Collider would be operated without RF. To avoid quick </a:t>
                </a:r>
                <a:r>
                  <a:rPr lang="en-US" sz="2000" dirty="0" err="1"/>
                  <a:t>debunching</a:t>
                </a:r>
                <a:r>
                  <a:rPr lang="en-US" sz="2000" dirty="0"/>
                  <a:t>, operation with an </a:t>
                </a:r>
                <a:r>
                  <a:rPr lang="en-US" sz="2000" b="1" dirty="0"/>
                  <a:t>isochronous ring </a:t>
                </a:r>
                <a:r>
                  <a:rPr lang="en-US" sz="2000" dirty="0"/>
                  <a:t>is foreseen</a:t>
                </a:r>
              </a:p>
              <a:p>
                <a:pPr lvl="1"/>
                <a:r>
                  <a:rPr lang="en-US" sz="1600" dirty="0"/>
                  <a:t>Lattice uses Flexible Momentum Compaction cells to correct </a:t>
                </a:r>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𝛼</m:t>
                        </m:r>
                      </m:e>
                      <m:sub>
                        <m:r>
                          <a:rPr lang="en-US" sz="1600" b="0" i="1" smtClean="0">
                            <a:latin typeface="Cambria Math" panose="02040503050406030204" pitchFamily="18" charset="0"/>
                          </a:rPr>
                          <m:t>𝑝</m:t>
                        </m:r>
                      </m:sub>
                    </m:sSub>
                  </m:oMath>
                </a14:m>
                <a:endParaRPr lang="en-US" sz="1600" b="0" dirty="0"/>
              </a:p>
              <a:p>
                <a:pPr lvl="1"/>
                <a:r>
                  <a:rPr lang="en-US" sz="1600" dirty="0"/>
                  <a:t>More details on the beam dynamics in </a:t>
                </a:r>
                <a:r>
                  <a:rPr lang="en-US" sz="1600" dirty="0">
                    <a:hlinkClick r:id="rId3"/>
                  </a:rPr>
                  <a:t>K.Y. Ng “The Quasi-Iso </a:t>
                </a:r>
                <a:r>
                  <a:rPr lang="en-US" sz="1600" dirty="0" err="1">
                    <a:hlinkClick r:id="rId3"/>
                  </a:rPr>
                  <a:t>chronous</a:t>
                </a:r>
                <a:r>
                  <a:rPr lang="en-US" sz="1600" dirty="0">
                    <a:hlinkClick r:id="rId3"/>
                  </a:rPr>
                  <a:t> Buckets of the Muon Collider”</a:t>
                </a:r>
                <a:endParaRPr lang="en-US" sz="1600" b="0" dirty="0"/>
              </a:p>
              <a:p>
                <a:pPr lvl="1"/>
                <a:endParaRPr lang="en-US" sz="1600" b="0" dirty="0"/>
              </a:p>
            </p:txBody>
          </p:sp>
        </mc:Choice>
        <mc:Fallback xmlns="">
          <p:sp>
            <p:nvSpPr>
              <p:cNvPr id="34" name="Content Placeholder 33">
                <a:extLst>
                  <a:ext uri="{FF2B5EF4-FFF2-40B4-BE49-F238E27FC236}">
                    <a16:creationId xmlns:a16="http://schemas.microsoft.com/office/drawing/2014/main" id="{BF77F9AB-FB12-6E59-2D96-1389ABDD9D4B}"/>
                  </a:ext>
                </a:extLst>
              </p:cNvPr>
              <p:cNvSpPr>
                <a:spLocks noGrp="1" noRot="1" noChangeAspect="1" noMove="1" noResize="1" noEditPoints="1" noAdjustHandles="1" noChangeArrowheads="1" noChangeShapeType="1" noTextEdit="1"/>
              </p:cNvSpPr>
              <p:nvPr>
                <p:ph idx="1"/>
              </p:nvPr>
            </p:nvSpPr>
            <p:spPr>
              <a:xfrm>
                <a:off x="87591" y="2053651"/>
                <a:ext cx="5369319" cy="4339653"/>
              </a:xfrm>
              <a:blipFill>
                <a:blip r:embed="rId4"/>
                <a:stretch>
                  <a:fillRect l="-1022" t="-1545" r="-1930"/>
                </a:stretch>
              </a:blipFill>
            </p:spPr>
            <p:txBody>
              <a:bodyPr/>
              <a:lstStyle/>
              <a:p>
                <a:r>
                  <a:rPr lang="fr-FR">
                    <a:noFill/>
                  </a:rPr>
                  <a:t> </a:t>
                </a:r>
              </a:p>
            </p:txBody>
          </p:sp>
        </mc:Fallback>
      </mc:AlternateContent>
      <p:pic>
        <p:nvPicPr>
          <p:cNvPr id="36" name="Picture 35" descr="A table with text and numbers&#10;&#10;Description automatically generated">
            <a:extLst>
              <a:ext uri="{FF2B5EF4-FFF2-40B4-BE49-F238E27FC236}">
                <a16:creationId xmlns:a16="http://schemas.microsoft.com/office/drawing/2014/main" id="{468F6994-E094-3CE2-7D2E-BAE8CD24BF28}"/>
              </a:ext>
            </a:extLst>
          </p:cNvPr>
          <p:cNvPicPr>
            <a:picLocks noChangeAspect="1"/>
          </p:cNvPicPr>
          <p:nvPr/>
        </p:nvPicPr>
        <p:blipFill rotWithShape="1">
          <a:blip r:embed="rId5">
            <a:extLst>
              <a:ext uri="{28A0092B-C50C-407E-A947-70E740481C1C}">
                <a14:useLocalDpi xmlns:a14="http://schemas.microsoft.com/office/drawing/2010/main" val="0"/>
              </a:ext>
            </a:extLst>
          </a:blip>
          <a:srcRect r="19408"/>
          <a:stretch/>
        </p:blipFill>
        <p:spPr>
          <a:xfrm>
            <a:off x="5528981" y="1713347"/>
            <a:ext cx="6594487" cy="3773432"/>
          </a:xfrm>
          <a:prstGeom prst="rect">
            <a:avLst/>
          </a:prstGeom>
        </p:spPr>
      </p:pic>
      <p:sp>
        <p:nvSpPr>
          <p:cNvPr id="8" name="Rectangle 7">
            <a:extLst>
              <a:ext uri="{FF2B5EF4-FFF2-40B4-BE49-F238E27FC236}">
                <a16:creationId xmlns:a16="http://schemas.microsoft.com/office/drawing/2014/main" id="{A895FECA-8911-45A1-616D-03C5FCF85B75}"/>
              </a:ext>
            </a:extLst>
          </p:cNvPr>
          <p:cNvSpPr/>
          <p:nvPr/>
        </p:nvSpPr>
        <p:spPr>
          <a:xfrm>
            <a:off x="11401219" y="4267342"/>
            <a:ext cx="650179" cy="223326"/>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D5749CAD-3598-3EBB-85A5-D752FA17B201}"/>
              </a:ext>
            </a:extLst>
          </p:cNvPr>
          <p:cNvSpPr/>
          <p:nvPr/>
        </p:nvSpPr>
        <p:spPr>
          <a:xfrm>
            <a:off x="11401218" y="4735739"/>
            <a:ext cx="650179" cy="465268"/>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 name="Picture 1" descr="Muon collider layout">
            <a:extLst>
              <a:ext uri="{FF2B5EF4-FFF2-40B4-BE49-F238E27FC236}">
                <a16:creationId xmlns:a16="http://schemas.microsoft.com/office/drawing/2014/main" id="{5CB515EA-4E30-12D5-9FB1-373A115982BC}"/>
              </a:ext>
            </a:extLst>
          </p:cNvPr>
          <p:cNvPicPr>
            <a:picLocks noChangeAspect="1"/>
          </p:cNvPicPr>
          <p:nvPr/>
        </p:nvPicPr>
        <p:blipFill rotWithShape="1">
          <a:blip r:embed="rId6">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13" name="Rectangle 12">
            <a:extLst>
              <a:ext uri="{FF2B5EF4-FFF2-40B4-BE49-F238E27FC236}">
                <a16:creationId xmlns:a16="http://schemas.microsoft.com/office/drawing/2014/main" id="{3178C759-5633-F8B5-F0B2-3584C8228207}"/>
              </a:ext>
            </a:extLst>
          </p:cNvPr>
          <p:cNvSpPr/>
          <p:nvPr/>
        </p:nvSpPr>
        <p:spPr>
          <a:xfrm>
            <a:off x="9012006" y="117428"/>
            <a:ext cx="1206723"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754892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8</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p:txBody>
          <a:bodyPr/>
          <a:lstStyle/>
          <a:p>
            <a:r>
              <a:rPr lang="en-US" noProof="0" dirty="0"/>
              <a:t>Beam-beam parameter in the</a:t>
            </a:r>
            <a:br>
              <a:rPr lang="en-US" noProof="0" dirty="0"/>
            </a:br>
            <a:r>
              <a:rPr lang="en-US" noProof="0" dirty="0"/>
              <a:t>Collider</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sp>
        <p:nvSpPr>
          <p:cNvPr id="34" name="Content Placeholder 33">
            <a:extLst>
              <a:ext uri="{FF2B5EF4-FFF2-40B4-BE49-F238E27FC236}">
                <a16:creationId xmlns:a16="http://schemas.microsoft.com/office/drawing/2014/main" id="{BF77F9AB-FB12-6E59-2D96-1389ABDD9D4B}"/>
              </a:ext>
            </a:extLst>
          </p:cNvPr>
          <p:cNvSpPr>
            <a:spLocks noGrp="1"/>
          </p:cNvSpPr>
          <p:nvPr>
            <p:ph idx="1"/>
          </p:nvPr>
        </p:nvSpPr>
        <p:spPr>
          <a:xfrm>
            <a:off x="87591" y="3949911"/>
            <a:ext cx="11894881" cy="1141123"/>
          </a:xfrm>
        </p:spPr>
        <p:txBody>
          <a:bodyPr>
            <a:normAutofit lnSpcReduction="10000"/>
          </a:bodyPr>
          <a:lstStyle/>
          <a:p>
            <a:r>
              <a:rPr lang="en-US" dirty="0"/>
              <a:t>High bunch intensity at injection in the collider leads to large linear beam-beam parameter</a:t>
            </a:r>
          </a:p>
          <a:p>
            <a:r>
              <a:rPr lang="en-US" dirty="0"/>
              <a:t>But this will quickly reduce because of beam intensity decay</a:t>
            </a:r>
          </a:p>
        </p:txBody>
      </p:sp>
      <p:pic>
        <p:nvPicPr>
          <p:cNvPr id="7" name="Picture 6" descr="A table with numbers and symbols&#10;&#10;Description automatically generated">
            <a:extLst>
              <a:ext uri="{FF2B5EF4-FFF2-40B4-BE49-F238E27FC236}">
                <a16:creationId xmlns:a16="http://schemas.microsoft.com/office/drawing/2014/main" id="{4BF5B315-3194-06B6-97DC-3B76981DAD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2643" y="1583168"/>
            <a:ext cx="7724775" cy="1885950"/>
          </a:xfrm>
          <a:prstGeom prst="rect">
            <a:avLst/>
          </a:prstGeom>
        </p:spPr>
      </p:pic>
      <p:sp>
        <p:nvSpPr>
          <p:cNvPr id="10" name="Rectangle 9">
            <a:extLst>
              <a:ext uri="{FF2B5EF4-FFF2-40B4-BE49-F238E27FC236}">
                <a16:creationId xmlns:a16="http://schemas.microsoft.com/office/drawing/2014/main" id="{DF07B48A-4EF8-EBB0-8661-FF8884535F14}"/>
              </a:ext>
            </a:extLst>
          </p:cNvPr>
          <p:cNvSpPr/>
          <p:nvPr/>
        </p:nvSpPr>
        <p:spPr>
          <a:xfrm>
            <a:off x="6724288" y="3046461"/>
            <a:ext cx="650179" cy="223326"/>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Picture 18" descr="Muon collider layout">
            <a:extLst>
              <a:ext uri="{FF2B5EF4-FFF2-40B4-BE49-F238E27FC236}">
                <a16:creationId xmlns:a16="http://schemas.microsoft.com/office/drawing/2014/main" id="{0C2C39C4-76AC-68E1-49CB-107AC8C7BF4E}"/>
              </a:ext>
            </a:extLst>
          </p:cNvPr>
          <p:cNvPicPr>
            <a:picLocks noChangeAspect="1"/>
          </p:cNvPicPr>
          <p:nvPr/>
        </p:nvPicPr>
        <p:blipFill rotWithShape="1">
          <a:blip r:embed="rId3">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20" name="Rectangle 19">
            <a:extLst>
              <a:ext uri="{FF2B5EF4-FFF2-40B4-BE49-F238E27FC236}">
                <a16:creationId xmlns:a16="http://schemas.microsoft.com/office/drawing/2014/main" id="{F83B69F9-E299-0097-4E4A-5818565F6537}"/>
              </a:ext>
            </a:extLst>
          </p:cNvPr>
          <p:cNvSpPr/>
          <p:nvPr/>
        </p:nvSpPr>
        <p:spPr>
          <a:xfrm>
            <a:off x="9012006" y="117428"/>
            <a:ext cx="1206723"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50592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7FECE74-CEFE-4037-F30C-C52B1A6ACC62}"/>
              </a:ext>
            </a:extLst>
          </p:cNvPr>
          <p:cNvSpPr>
            <a:spLocks noGrp="1"/>
          </p:cNvSpPr>
          <p:nvPr>
            <p:ph type="ftr" sz="quarter" idx="3"/>
          </p:nvPr>
        </p:nvSpPr>
        <p:spPr/>
        <p:txBody>
          <a:bodyPr/>
          <a:lstStyle/>
          <a:p>
            <a:r>
              <a:rPr lang="en-US">
                <a:cs typeface="Arial Narrow" panose="020B0604020202020204" pitchFamily="34" charset="0"/>
              </a:rPr>
              <a:t>David Amorim - Beam Beam effects in the Muon Collider</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7BAC589F-7CFE-E445-F067-A508E7632E5F}"/>
              </a:ext>
            </a:extLst>
          </p:cNvPr>
          <p:cNvSpPr>
            <a:spLocks noGrp="1"/>
          </p:cNvSpPr>
          <p:nvPr>
            <p:ph type="sldNum" sz="quarter" idx="4"/>
          </p:nvPr>
        </p:nvSpPr>
        <p:spPr/>
        <p:txBody>
          <a:bodyPr/>
          <a:lstStyle/>
          <a:p>
            <a:fld id="{005C7FBA-D4E9-46CA-9321-3ADA2E368FCD}" type="slidenum">
              <a:rPr lang="en-GB" smtClean="0"/>
              <a:pPr/>
              <a:t>9</a:t>
            </a:fld>
            <a:endParaRPr lang="en-GB" dirty="0"/>
          </a:p>
        </p:txBody>
      </p:sp>
      <p:sp>
        <p:nvSpPr>
          <p:cNvPr id="5" name="Title 4">
            <a:extLst>
              <a:ext uri="{FF2B5EF4-FFF2-40B4-BE49-F238E27FC236}">
                <a16:creationId xmlns:a16="http://schemas.microsoft.com/office/drawing/2014/main" id="{29F1ED18-0FCF-9A9C-48ED-10420F1E426D}"/>
              </a:ext>
            </a:extLst>
          </p:cNvPr>
          <p:cNvSpPr>
            <a:spLocks noGrp="1"/>
          </p:cNvSpPr>
          <p:nvPr>
            <p:ph type="title"/>
          </p:nvPr>
        </p:nvSpPr>
        <p:spPr>
          <a:xfrm>
            <a:off x="2409711" y="110050"/>
            <a:ext cx="6249350" cy="993442"/>
          </a:xfrm>
        </p:spPr>
        <p:txBody>
          <a:bodyPr/>
          <a:lstStyle/>
          <a:p>
            <a:r>
              <a:rPr lang="en-US" noProof="0" dirty="0"/>
              <a:t>First coherent stability studies with beam-beam effects</a:t>
            </a:r>
          </a:p>
        </p:txBody>
      </p:sp>
      <p:sp>
        <p:nvSpPr>
          <p:cNvPr id="6" name="Date Placeholder 5">
            <a:extLst>
              <a:ext uri="{FF2B5EF4-FFF2-40B4-BE49-F238E27FC236}">
                <a16:creationId xmlns:a16="http://schemas.microsoft.com/office/drawing/2014/main" id="{69C0DBC0-726E-D766-4941-1A60D88622B3}"/>
              </a:ext>
            </a:extLst>
          </p:cNvPr>
          <p:cNvSpPr>
            <a:spLocks noGrp="1"/>
          </p:cNvSpPr>
          <p:nvPr>
            <p:ph type="dt" sz="half" idx="2"/>
          </p:nvPr>
        </p:nvSpPr>
        <p:spPr/>
        <p:txBody>
          <a:bodyPr/>
          <a:lstStyle/>
          <a:p>
            <a:r>
              <a:rPr lang="en-US"/>
              <a:t>2024-09-04</a:t>
            </a:r>
            <a:endParaRPr lang="en-GB" dirty="0"/>
          </a:p>
        </p:txBody>
      </p:sp>
      <p:pic>
        <p:nvPicPr>
          <p:cNvPr id="14" name="Picture 13" descr="A screenshot of a computer&#10;&#10;Description automatically generated">
            <a:extLst>
              <a:ext uri="{FF2B5EF4-FFF2-40B4-BE49-F238E27FC236}">
                <a16:creationId xmlns:a16="http://schemas.microsoft.com/office/drawing/2014/main" id="{943B9475-8BC0-1382-BB7A-BDE1EF45D78B}"/>
              </a:ext>
            </a:extLst>
          </p:cNvPr>
          <p:cNvPicPr>
            <a:picLocks noChangeAspect="1"/>
          </p:cNvPicPr>
          <p:nvPr/>
        </p:nvPicPr>
        <p:blipFill rotWithShape="1">
          <a:blip r:embed="rId3">
            <a:extLst>
              <a:ext uri="{28A0092B-C50C-407E-A947-70E740481C1C}">
                <a14:useLocalDpi xmlns:a14="http://schemas.microsoft.com/office/drawing/2010/main" val="0"/>
              </a:ext>
            </a:extLst>
          </a:blip>
          <a:srcRect r="64078"/>
          <a:stretch/>
        </p:blipFill>
        <p:spPr>
          <a:xfrm>
            <a:off x="4602760" y="2865685"/>
            <a:ext cx="2907049" cy="3600000"/>
          </a:xfrm>
          <a:prstGeom prst="rect">
            <a:avLst/>
          </a:prstGeom>
        </p:spPr>
      </p:pic>
      <p:pic>
        <p:nvPicPr>
          <p:cNvPr id="16" name="Picture 15" descr="A screenshot of a computer&#10;&#10;Description automatically generated">
            <a:extLst>
              <a:ext uri="{FF2B5EF4-FFF2-40B4-BE49-F238E27FC236}">
                <a16:creationId xmlns:a16="http://schemas.microsoft.com/office/drawing/2014/main" id="{FB4C2CD1-E81A-1A50-E075-01E304DB744D}"/>
              </a:ext>
            </a:extLst>
          </p:cNvPr>
          <p:cNvPicPr>
            <a:picLocks noChangeAspect="1"/>
          </p:cNvPicPr>
          <p:nvPr/>
        </p:nvPicPr>
        <p:blipFill rotWithShape="1">
          <a:blip r:embed="rId4">
            <a:extLst>
              <a:ext uri="{28A0092B-C50C-407E-A947-70E740481C1C}">
                <a14:useLocalDpi xmlns:a14="http://schemas.microsoft.com/office/drawing/2010/main" val="0"/>
              </a:ext>
            </a:extLst>
          </a:blip>
          <a:srcRect r="65078"/>
          <a:stretch/>
        </p:blipFill>
        <p:spPr>
          <a:xfrm>
            <a:off x="481812" y="2865685"/>
            <a:ext cx="2826110" cy="3600000"/>
          </a:xfrm>
          <a:prstGeom prst="rect">
            <a:avLst/>
          </a:prstGeom>
        </p:spPr>
      </p:pic>
      <p:pic>
        <p:nvPicPr>
          <p:cNvPr id="13" name="Picture 12" descr="A screenshot of a computer&#10;&#10;Description automatically generated">
            <a:extLst>
              <a:ext uri="{FF2B5EF4-FFF2-40B4-BE49-F238E27FC236}">
                <a16:creationId xmlns:a16="http://schemas.microsoft.com/office/drawing/2014/main" id="{88B57940-9DCD-20D5-2EDC-097881062A26}"/>
              </a:ext>
            </a:extLst>
          </p:cNvPr>
          <p:cNvPicPr>
            <a:picLocks noChangeAspect="1"/>
          </p:cNvPicPr>
          <p:nvPr/>
        </p:nvPicPr>
        <p:blipFill rotWithShape="1">
          <a:blip r:embed="rId5">
            <a:extLst>
              <a:ext uri="{28A0092B-C50C-407E-A947-70E740481C1C}">
                <a14:useLocalDpi xmlns:a14="http://schemas.microsoft.com/office/drawing/2010/main" val="0"/>
              </a:ext>
            </a:extLst>
          </a:blip>
          <a:srcRect r="64096"/>
          <a:stretch/>
        </p:blipFill>
        <p:spPr>
          <a:xfrm>
            <a:off x="8804646" y="2865685"/>
            <a:ext cx="2905541" cy="3600000"/>
          </a:xfrm>
          <a:prstGeom prst="rect">
            <a:avLst/>
          </a:prstGeom>
        </p:spPr>
      </p:pic>
      <p:sp>
        <p:nvSpPr>
          <p:cNvPr id="17" name="Content Placeholder 33">
            <a:extLst>
              <a:ext uri="{FF2B5EF4-FFF2-40B4-BE49-F238E27FC236}">
                <a16:creationId xmlns:a16="http://schemas.microsoft.com/office/drawing/2014/main" id="{35B30D6D-3FB7-1124-39BB-F475F0D278D9}"/>
              </a:ext>
            </a:extLst>
          </p:cNvPr>
          <p:cNvSpPr>
            <a:spLocks noGrp="1"/>
          </p:cNvSpPr>
          <p:nvPr>
            <p:ph idx="1"/>
          </p:nvPr>
        </p:nvSpPr>
        <p:spPr>
          <a:xfrm>
            <a:off x="87591" y="1210131"/>
            <a:ext cx="11894881" cy="1527446"/>
          </a:xfrm>
        </p:spPr>
        <p:txBody>
          <a:bodyPr>
            <a:normAutofit lnSpcReduction="10000"/>
          </a:bodyPr>
          <a:lstStyle/>
          <a:p>
            <a:r>
              <a:rPr lang="en-US" dirty="0"/>
              <a:t>First tracking simulation studies for the collider with Beam-Beam effects, using Xsuite (+</a:t>
            </a:r>
            <a:r>
              <a:rPr lang="en-US" dirty="0" err="1"/>
              <a:t>PyHEADTAIL</a:t>
            </a:r>
            <a:r>
              <a:rPr lang="en-US" dirty="0"/>
              <a:t> for </a:t>
            </a:r>
            <a:r>
              <a:rPr lang="en-US" dirty="0" err="1"/>
              <a:t>wakefield</a:t>
            </a:r>
            <a:r>
              <a:rPr lang="en-US" dirty="0"/>
              <a:t>) framework</a:t>
            </a:r>
          </a:p>
          <a:p>
            <a:r>
              <a:rPr lang="en-US" dirty="0"/>
              <a:t>Instability develops when beam-beam effects with two IPs are included</a:t>
            </a:r>
          </a:p>
          <a:p>
            <a:r>
              <a:rPr lang="en-US" dirty="0"/>
              <a:t>Adding a transverse damper mitigates the instability</a:t>
            </a:r>
          </a:p>
        </p:txBody>
      </p:sp>
      <p:sp>
        <p:nvSpPr>
          <p:cNvPr id="18" name="TextBox 17">
            <a:extLst>
              <a:ext uri="{FF2B5EF4-FFF2-40B4-BE49-F238E27FC236}">
                <a16:creationId xmlns:a16="http://schemas.microsoft.com/office/drawing/2014/main" id="{28C829FD-09C7-1BFE-26AF-3FB281FC07E4}"/>
              </a:ext>
            </a:extLst>
          </p:cNvPr>
          <p:cNvSpPr txBox="1"/>
          <p:nvPr/>
        </p:nvSpPr>
        <p:spPr>
          <a:xfrm>
            <a:off x="888822" y="2605376"/>
            <a:ext cx="2012089" cy="369332"/>
          </a:xfrm>
          <a:prstGeom prst="rect">
            <a:avLst/>
          </a:prstGeom>
          <a:noFill/>
        </p:spPr>
        <p:txBody>
          <a:bodyPr wrap="none" rtlCol="0">
            <a:spAutoFit/>
          </a:bodyPr>
          <a:lstStyle/>
          <a:p>
            <a:r>
              <a:rPr lang="en-US" dirty="0">
                <a:latin typeface="Fira Sans" panose="020B0503050000020004" pitchFamily="34" charset="0"/>
              </a:rPr>
              <a:t>Separated beams</a:t>
            </a:r>
          </a:p>
        </p:txBody>
      </p:sp>
      <p:sp>
        <p:nvSpPr>
          <p:cNvPr id="19" name="TextBox 18">
            <a:extLst>
              <a:ext uri="{FF2B5EF4-FFF2-40B4-BE49-F238E27FC236}">
                <a16:creationId xmlns:a16="http://schemas.microsoft.com/office/drawing/2014/main" id="{1F327C63-97B2-D54A-D28E-B0BCB2C6CEFE}"/>
              </a:ext>
            </a:extLst>
          </p:cNvPr>
          <p:cNvSpPr txBox="1"/>
          <p:nvPr/>
        </p:nvSpPr>
        <p:spPr>
          <a:xfrm>
            <a:off x="4758079" y="2594969"/>
            <a:ext cx="2553904" cy="369332"/>
          </a:xfrm>
          <a:prstGeom prst="rect">
            <a:avLst/>
          </a:prstGeom>
          <a:noFill/>
        </p:spPr>
        <p:txBody>
          <a:bodyPr wrap="none" rtlCol="0">
            <a:spAutoFit/>
          </a:bodyPr>
          <a:lstStyle/>
          <a:p>
            <a:r>
              <a:rPr lang="en-US" dirty="0">
                <a:latin typeface="Fira Sans" panose="020B0503050000020004" pitchFamily="34" charset="0"/>
              </a:rPr>
              <a:t>With head-on collision</a:t>
            </a:r>
          </a:p>
        </p:txBody>
      </p:sp>
      <p:sp>
        <p:nvSpPr>
          <p:cNvPr id="20" name="TextBox 19">
            <a:extLst>
              <a:ext uri="{FF2B5EF4-FFF2-40B4-BE49-F238E27FC236}">
                <a16:creationId xmlns:a16="http://schemas.microsoft.com/office/drawing/2014/main" id="{7B46503E-378D-8EF5-ABB3-DD2D56ADF9BC}"/>
              </a:ext>
            </a:extLst>
          </p:cNvPr>
          <p:cNvSpPr txBox="1"/>
          <p:nvPr/>
        </p:nvSpPr>
        <p:spPr>
          <a:xfrm>
            <a:off x="8659061" y="2605376"/>
            <a:ext cx="3196709" cy="369332"/>
          </a:xfrm>
          <a:prstGeom prst="rect">
            <a:avLst/>
          </a:prstGeom>
          <a:noFill/>
        </p:spPr>
        <p:txBody>
          <a:bodyPr wrap="none" rtlCol="0">
            <a:spAutoFit/>
          </a:bodyPr>
          <a:lstStyle/>
          <a:p>
            <a:r>
              <a:rPr lang="en-US" dirty="0">
                <a:latin typeface="Fira Sans" panose="020B0503050000020004" pitchFamily="34" charset="0"/>
              </a:rPr>
              <a:t>Adding a transverse damper</a:t>
            </a:r>
          </a:p>
        </p:txBody>
      </p:sp>
      <p:pic>
        <p:nvPicPr>
          <p:cNvPr id="2" name="Picture 1" descr="Muon collider layout">
            <a:extLst>
              <a:ext uri="{FF2B5EF4-FFF2-40B4-BE49-F238E27FC236}">
                <a16:creationId xmlns:a16="http://schemas.microsoft.com/office/drawing/2014/main" id="{A10A02BD-A0D0-013B-F351-F34BFDDEAA75}"/>
              </a:ext>
            </a:extLst>
          </p:cNvPr>
          <p:cNvPicPr>
            <a:picLocks noChangeAspect="1"/>
          </p:cNvPicPr>
          <p:nvPr/>
        </p:nvPicPr>
        <p:blipFill rotWithShape="1">
          <a:blip r:embed="rId6">
            <a:extLst>
              <a:ext uri="{28A0092B-C50C-407E-A947-70E740481C1C}">
                <a14:useLocalDpi xmlns:a14="http://schemas.microsoft.com/office/drawing/2010/main" val="0"/>
              </a:ext>
            </a:extLst>
          </a:blip>
          <a:srcRect l="76051" t="13104" r="451" b="2936"/>
          <a:stretch/>
        </p:blipFill>
        <p:spPr>
          <a:xfrm>
            <a:off x="9012006" y="114988"/>
            <a:ext cx="1879949" cy="964510"/>
          </a:xfrm>
          <a:prstGeom prst="rect">
            <a:avLst/>
          </a:prstGeom>
        </p:spPr>
      </p:pic>
      <p:sp>
        <p:nvSpPr>
          <p:cNvPr id="7" name="Rectangle 6">
            <a:extLst>
              <a:ext uri="{FF2B5EF4-FFF2-40B4-BE49-F238E27FC236}">
                <a16:creationId xmlns:a16="http://schemas.microsoft.com/office/drawing/2014/main" id="{122BFCCB-E26E-3007-1228-224316EC8656}"/>
              </a:ext>
            </a:extLst>
          </p:cNvPr>
          <p:cNvSpPr/>
          <p:nvPr/>
        </p:nvSpPr>
        <p:spPr>
          <a:xfrm>
            <a:off x="9012006" y="117428"/>
            <a:ext cx="1206723" cy="962070"/>
          </a:xfrm>
          <a:prstGeom prst="rect">
            <a:avLst/>
          </a:prstGeom>
          <a:solidFill>
            <a:srgbClr val="D0CECE">
              <a:alpha val="8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749748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1116</TotalTime>
  <Words>1965</Words>
  <Application>Microsoft Office PowerPoint</Application>
  <PresentationFormat>Widescreen</PresentationFormat>
  <Paragraphs>380</Paragraphs>
  <Slides>20</Slides>
  <Notes>3</Notes>
  <HiddenSlides>0</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Arial Narrow</vt:lpstr>
      <vt:lpstr>Calibri</vt:lpstr>
      <vt:lpstr>Cambria Math</vt:lpstr>
      <vt:lpstr>Fira Sans</vt:lpstr>
      <vt:lpstr>Noto Sans CJK SC</vt:lpstr>
      <vt:lpstr>Symbol</vt:lpstr>
      <vt:lpstr>Wingdings</vt:lpstr>
      <vt:lpstr>Office Theme</vt:lpstr>
      <vt:lpstr>Beam-beam effects in the Muon Collider</vt:lpstr>
      <vt:lpstr>Context of the Muon Collider study</vt:lpstr>
      <vt:lpstr>Overview of the Muon Collider complex</vt:lpstr>
      <vt:lpstr>Beam-Beam effects in the Muon Collider complex</vt:lpstr>
      <vt:lpstr>Luminosity target for the Collider</vt:lpstr>
      <vt:lpstr>Luminosity target for the Collider</vt:lpstr>
      <vt:lpstr>Beam dynamics challenges in the Collider</vt:lpstr>
      <vt:lpstr>Beam-beam parameter in the Collider</vt:lpstr>
      <vt:lpstr>First coherent stability studies with beam-beam effects</vt:lpstr>
      <vt:lpstr>Luminosity target for the Collider</vt:lpstr>
      <vt:lpstr>Beam Beam effects in the Rapid Cycling Synchrotrons (RCS)</vt:lpstr>
      <vt:lpstr>Beam Beam effects in the Rapid Cycling Synchrotrons (RCS)</vt:lpstr>
      <vt:lpstr>Beam Beam effects in the Rapid Cycling Synchrotrons (RCS)</vt:lpstr>
      <vt:lpstr>Beam Beam effects in the Recirculating Linacs (RLA)</vt:lpstr>
      <vt:lpstr>Beam Beam effects in the Recirculating Linacs (RLA)</vt:lpstr>
      <vt:lpstr>Beam Beam effects in the Recirculating Linacs (RLA)</vt:lpstr>
      <vt:lpstr>Conclusion</vt:lpstr>
      <vt:lpstr>PowerPoint Presentation</vt:lpstr>
      <vt:lpstr>Beam and machine parameters for the Collider</vt:lpstr>
      <vt:lpstr>Beam and machine parameters for the RCS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David Amorim</cp:lastModifiedBy>
  <cp:revision>30</cp:revision>
  <dcterms:created xsi:type="dcterms:W3CDTF">2024-02-26T13:42:26Z</dcterms:created>
  <dcterms:modified xsi:type="dcterms:W3CDTF">2024-09-04T05:54:08Z</dcterms:modified>
</cp:coreProperties>
</file>