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57" r:id="rId2"/>
    <p:sldId id="266" r:id="rId3"/>
    <p:sldId id="259" r:id="rId4"/>
    <p:sldId id="285" r:id="rId5"/>
    <p:sldId id="268" r:id="rId6"/>
    <p:sldId id="267" r:id="rId7"/>
    <p:sldId id="269" r:id="rId8"/>
    <p:sldId id="286" r:id="rId9"/>
    <p:sldId id="262" r:id="rId10"/>
    <p:sldId id="271" r:id="rId11"/>
    <p:sldId id="272" r:id="rId12"/>
    <p:sldId id="282" r:id="rId13"/>
    <p:sldId id="283" r:id="rId14"/>
    <p:sldId id="284" r:id="rId15"/>
    <p:sldId id="274" r:id="rId16"/>
    <p:sldId id="275" r:id="rId17"/>
    <p:sldId id="263" r:id="rId18"/>
    <p:sldId id="279" r:id="rId19"/>
    <p:sldId id="276" r:id="rId20"/>
    <p:sldId id="281" r:id="rId21"/>
    <p:sldId id="277" r:id="rId22"/>
    <p:sldId id="278" r:id="rId23"/>
    <p:sldId id="264" r:id="rId24"/>
    <p:sldId id="280" r:id="rId25"/>
    <p:sldId id="288" r:id="rId26"/>
    <p:sldId id="287" r:id="rId27"/>
    <p:sldId id="289"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4D15F"/>
    <a:srgbClr val="EC5352"/>
    <a:srgbClr val="51A7E1"/>
    <a:srgbClr val="0000FF"/>
    <a:srgbClr val="DB8436"/>
    <a:srgbClr val="1F78B4"/>
    <a:srgbClr val="BFBFBF"/>
  </p:clrMru>
  <p:extLst>
    <p:ext uri="{E76CE94A-603C-4142-B9EB-6D1370010A27}">
      <p14:discardImageEditData xmlns:p14="http://schemas.microsoft.com/office/powerpoint/2010/main" val="1"/>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59830" autoAdjust="0"/>
  </p:normalViewPr>
  <p:slideViewPr>
    <p:cSldViewPr snapToGrid="0">
      <p:cViewPr>
        <p:scale>
          <a:sx n="100" d="100"/>
          <a:sy n="100" d="100"/>
        </p:scale>
        <p:origin x="348" y="212"/>
      </p:cViewPr>
      <p:guideLst>
        <p:guide orient="horz" pos="2160"/>
        <p:guide pos="3840"/>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4F8547-A2BC-49C1-8F4F-9518619A6CC1}" type="datetimeFigureOut">
              <a:rPr lang="zh-CN" altLang="en-US" smtClean="0"/>
              <a:t>2024/9/2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4B3659-8736-457B-BFB4-ADF77877B487}" type="slidenum">
              <a:rPr lang="zh-CN" altLang="en-US" smtClean="0"/>
              <a:t>‹#›</a:t>
            </a:fld>
            <a:endParaRPr lang="zh-CN" altLang="en-US"/>
          </a:p>
        </p:txBody>
      </p:sp>
    </p:spTree>
    <p:extLst>
      <p:ext uri="{BB962C8B-B14F-4D97-AF65-F5344CB8AC3E}">
        <p14:creationId xmlns:p14="http://schemas.microsoft.com/office/powerpoint/2010/main" val="15775637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Good morning, everyone. My name is Lei Wang, I come from Institute of Modern Physics. My talk will focus on the beam-beam dynamics with strong hourglass effect.</a:t>
            </a:r>
            <a:endParaRPr lang="zh-CN" altLang="en-US" dirty="0"/>
          </a:p>
        </p:txBody>
      </p:sp>
      <p:sp>
        <p:nvSpPr>
          <p:cNvPr id="4" name="灯片编号占位符 3"/>
          <p:cNvSpPr>
            <a:spLocks noGrp="1"/>
          </p:cNvSpPr>
          <p:nvPr>
            <p:ph type="sldNum" sz="quarter" idx="5"/>
          </p:nvPr>
        </p:nvSpPr>
        <p:spPr/>
        <p:txBody>
          <a:bodyPr/>
          <a:lstStyle/>
          <a:p>
            <a:fld id="{734B3659-8736-457B-BFB4-ADF77877B487}" type="slidenum">
              <a:rPr lang="zh-CN" altLang="en-US" smtClean="0"/>
              <a:t>1</a:t>
            </a:fld>
            <a:endParaRPr lang="zh-CN" altLang="en-US"/>
          </a:p>
        </p:txBody>
      </p:sp>
    </p:spTree>
    <p:extLst>
      <p:ext uri="{BB962C8B-B14F-4D97-AF65-F5344CB8AC3E}">
        <p14:creationId xmlns:p14="http://schemas.microsoft.com/office/powerpoint/2010/main" val="33086549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With old design parameters, if we consider the beam-beam interaction or the transverse </a:t>
            </a:r>
            <a:r>
              <a:rPr lang="en-US" altLang="zh-CN" dirty="0" err="1"/>
              <a:t>wakefield</a:t>
            </a:r>
            <a:r>
              <a:rPr lang="en-US" altLang="zh-CN" dirty="0"/>
              <a:t> alone, the beam is stable in horizontal and vertical directions.</a:t>
            </a:r>
          </a:p>
          <a:p>
            <a:endParaRPr lang="en-US" altLang="zh-CN" dirty="0"/>
          </a:p>
          <a:p>
            <a:r>
              <a:rPr lang="en-US" altLang="zh-CN" dirty="0"/>
              <a:t>However, a coherent head-tail type instability is stimulated in the vertical direction due to the interplay of these two effects. This figure shows the center of mass oscillations for different simulations. The most unstable mode is zero mode.</a:t>
            </a:r>
          </a:p>
          <a:p>
            <a:endParaRPr lang="en-US" altLang="zh-CN" dirty="0"/>
          </a:p>
          <a:p>
            <a:r>
              <a:rPr lang="en-US" altLang="zh-CN" dirty="0"/>
              <a:t>With the same beam-beam parameter and the </a:t>
            </a:r>
            <a:r>
              <a:rPr lang="en-US" altLang="zh-CN" dirty="0" err="1"/>
              <a:t>wakefield</a:t>
            </a:r>
            <a:r>
              <a:rPr lang="en-US" altLang="zh-CN" dirty="0"/>
              <a:t> induced coherent tune shift, this instability does not occur in the horizontal plane. Even a damping effect can be seen in the first 1k turns.</a:t>
            </a:r>
            <a:endParaRPr lang="zh-CN" altLang="en-US" dirty="0"/>
          </a:p>
        </p:txBody>
      </p:sp>
      <p:sp>
        <p:nvSpPr>
          <p:cNvPr id="4" name="灯片编号占位符 3"/>
          <p:cNvSpPr>
            <a:spLocks noGrp="1"/>
          </p:cNvSpPr>
          <p:nvPr>
            <p:ph type="sldNum" sz="quarter" idx="5"/>
          </p:nvPr>
        </p:nvSpPr>
        <p:spPr/>
        <p:txBody>
          <a:bodyPr/>
          <a:lstStyle/>
          <a:p>
            <a:fld id="{734B3659-8736-457B-BFB4-ADF77877B487}" type="slidenum">
              <a:rPr lang="zh-CN" altLang="en-US" smtClean="0"/>
              <a:t>10</a:t>
            </a:fld>
            <a:endParaRPr lang="zh-CN" altLang="en-US"/>
          </a:p>
        </p:txBody>
      </p:sp>
    </p:spTree>
    <p:extLst>
      <p:ext uri="{BB962C8B-B14F-4D97-AF65-F5344CB8AC3E}">
        <p14:creationId xmlns:p14="http://schemas.microsoft.com/office/powerpoint/2010/main" val="23867002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To understand the observed vertical instability, we first scan the transverse </a:t>
            </a:r>
            <a:r>
              <a:rPr lang="en-US" altLang="zh-CN" dirty="0" err="1"/>
              <a:t>wakefield</a:t>
            </a:r>
            <a:r>
              <a:rPr lang="en-US" altLang="zh-CN" dirty="0"/>
              <a:t>. Here, we use the constant </a:t>
            </a:r>
            <a:r>
              <a:rPr lang="en-US" altLang="zh-CN" dirty="0" err="1"/>
              <a:t>wakefield</a:t>
            </a:r>
            <a:r>
              <a:rPr lang="en-US" altLang="zh-CN" dirty="0"/>
              <a:t> to exclude the effect of bunch length on TMCI threshold. </a:t>
            </a:r>
          </a:p>
          <a:p>
            <a:endParaRPr lang="en-US" altLang="zh-CN" dirty="0"/>
          </a:p>
          <a:p>
            <a:r>
              <a:rPr lang="en-US" altLang="zh-CN" dirty="0"/>
              <a:t>These two figures show the results for TMCI simulations. As the horizontal beta star is two times the vertical beta star. The vertical threshold is two times the horizontal plane. In addition, the coherent tune shift induced by the </a:t>
            </a:r>
            <a:r>
              <a:rPr lang="en-US" altLang="zh-CN" dirty="0" err="1"/>
              <a:t>wakefield</a:t>
            </a:r>
            <a:r>
              <a:rPr lang="en-US" altLang="zh-CN" dirty="0"/>
              <a:t> should be the same when the vertical </a:t>
            </a:r>
            <a:r>
              <a:rPr lang="en-US" altLang="zh-CN" dirty="0" err="1"/>
              <a:t>wakefield</a:t>
            </a:r>
            <a:r>
              <a:rPr lang="en-US" altLang="zh-CN" dirty="0"/>
              <a:t> is two times the horizontal one.</a:t>
            </a:r>
          </a:p>
          <a:p>
            <a:endParaRPr lang="en-US" altLang="zh-CN" dirty="0"/>
          </a:p>
          <a:p>
            <a:r>
              <a:rPr lang="en-US" altLang="zh-CN" dirty="0"/>
              <a:t>When we include beam-beam in simulations, as shown in bottom two figures, we find that the longitudinal sidebands become more spread. At nominal beam-beam parameter of 0.004, the widening is about three times the beam-beam parameter.</a:t>
            </a:r>
          </a:p>
          <a:p>
            <a:endParaRPr lang="en-US" altLang="zh-CN" dirty="0"/>
          </a:p>
          <a:p>
            <a:r>
              <a:rPr lang="en-US" altLang="zh-CN" dirty="0"/>
              <a:t>As for the instability growth rate, the horizontal instability is still a TMCI, and the threshold is a little smaller. But in the vertical plane, the head-tail instability occurs far below the TMCI threshold.</a:t>
            </a:r>
          </a:p>
          <a:p>
            <a:endParaRPr lang="en-US" altLang="zh-CN" dirty="0"/>
          </a:p>
          <a:p>
            <a:r>
              <a:rPr lang="en-US" altLang="zh-CN" dirty="0"/>
              <a:t>So, we can conclude that the beam-beam is responsible for the difference in the horizontal and vertical directions.</a:t>
            </a:r>
            <a:endParaRPr lang="zh-CN" altLang="en-US" dirty="0"/>
          </a:p>
        </p:txBody>
      </p:sp>
      <p:sp>
        <p:nvSpPr>
          <p:cNvPr id="4" name="灯片编号占位符 3"/>
          <p:cNvSpPr>
            <a:spLocks noGrp="1"/>
          </p:cNvSpPr>
          <p:nvPr>
            <p:ph type="sldNum" sz="quarter" idx="5"/>
          </p:nvPr>
        </p:nvSpPr>
        <p:spPr/>
        <p:txBody>
          <a:bodyPr/>
          <a:lstStyle/>
          <a:p>
            <a:fld id="{734B3659-8736-457B-BFB4-ADF77877B487}" type="slidenum">
              <a:rPr lang="zh-CN" altLang="en-US" smtClean="0"/>
              <a:t>11</a:t>
            </a:fld>
            <a:endParaRPr lang="zh-CN" altLang="en-US"/>
          </a:p>
        </p:txBody>
      </p:sp>
    </p:spTree>
    <p:extLst>
      <p:ext uri="{BB962C8B-B14F-4D97-AF65-F5344CB8AC3E}">
        <p14:creationId xmlns:p14="http://schemas.microsoft.com/office/powerpoint/2010/main" val="39610156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In this slide, we first scan the proton beam-beam parameter for two </a:t>
            </a:r>
            <a:r>
              <a:rPr lang="en-US" altLang="zh-CN" dirty="0" err="1"/>
              <a:t>wakefield</a:t>
            </a:r>
            <a:r>
              <a:rPr lang="en-US" altLang="zh-CN" dirty="0"/>
              <a:t> values in the horizontal direction.</a:t>
            </a:r>
          </a:p>
          <a:p>
            <a:endParaRPr lang="en-US" altLang="zh-CN" dirty="0"/>
          </a:p>
          <a:p>
            <a:r>
              <a:rPr lang="en-US" altLang="zh-CN" dirty="0"/>
              <a:t>We find that the beam is always stable at small </a:t>
            </a:r>
            <a:r>
              <a:rPr lang="en-US" altLang="zh-CN" dirty="0" err="1"/>
              <a:t>wakefield</a:t>
            </a:r>
            <a:r>
              <a:rPr lang="en-US" altLang="zh-CN" dirty="0"/>
              <a:t> and gets unstable with higher </a:t>
            </a:r>
            <a:r>
              <a:rPr lang="en-US" altLang="zh-CN" dirty="0" err="1"/>
              <a:t>wakefield</a:t>
            </a:r>
            <a:r>
              <a:rPr lang="en-US" altLang="zh-CN" dirty="0"/>
              <a:t>. But the instabilities appear only in the first 2k turns and then they are self-damped. This figure shows the instability growth rate versus the beam-beam parameter. The damping effect at small beam-beam parameters needs further studies.</a:t>
            </a:r>
          </a:p>
          <a:p>
            <a:endParaRPr lang="en-US" altLang="zh-CN" dirty="0"/>
          </a:p>
          <a:p>
            <a:r>
              <a:rPr lang="en-US" altLang="zh-CN" dirty="0"/>
              <a:t>This table gives the fitted mode frequency shifts of the coherent mode and the -1 sideband, we can see that, due to the beam-beam interaction, the -1 sideband grows almost 1.5 times faster than the coherent mode in the horizontal plane. This is very different from the case for symmetric colliding beams.</a:t>
            </a:r>
            <a:endParaRPr lang="zh-CN" altLang="en-US" dirty="0"/>
          </a:p>
        </p:txBody>
      </p:sp>
      <p:sp>
        <p:nvSpPr>
          <p:cNvPr id="4" name="灯片编号占位符 3"/>
          <p:cNvSpPr>
            <a:spLocks noGrp="1"/>
          </p:cNvSpPr>
          <p:nvPr>
            <p:ph type="sldNum" sz="quarter" idx="5"/>
          </p:nvPr>
        </p:nvSpPr>
        <p:spPr/>
        <p:txBody>
          <a:bodyPr/>
          <a:lstStyle/>
          <a:p>
            <a:fld id="{734B3659-8736-457B-BFB4-ADF77877B487}" type="slidenum">
              <a:rPr lang="zh-CN" altLang="en-US" smtClean="0"/>
              <a:t>12</a:t>
            </a:fld>
            <a:endParaRPr lang="zh-CN" altLang="en-US"/>
          </a:p>
        </p:txBody>
      </p:sp>
    </p:spTree>
    <p:extLst>
      <p:ext uri="{BB962C8B-B14F-4D97-AF65-F5344CB8AC3E}">
        <p14:creationId xmlns:p14="http://schemas.microsoft.com/office/powerpoint/2010/main" val="15190145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a:t>While for the vertical direction, we also scan the beam-beam parameter with considering the </a:t>
            </a:r>
            <a:r>
              <a:rPr lang="en-US" altLang="zh-CN" b="0" dirty="0" err="1"/>
              <a:t>wakefield</a:t>
            </a:r>
            <a:r>
              <a:rPr lang="en-US" altLang="zh-CN" b="0" dirty="0"/>
              <a:t>, as shown by the beam spectra.</a:t>
            </a:r>
          </a:p>
          <a:p>
            <a:endParaRPr lang="en-US" altLang="zh-CN" b="0" dirty="0"/>
          </a:p>
          <a:p>
            <a:r>
              <a:rPr lang="en-US" altLang="zh-CN" b="0" dirty="0"/>
              <a:t>Here, the vertical </a:t>
            </a:r>
            <a:r>
              <a:rPr lang="en-US" altLang="zh-CN" b="0" dirty="0" err="1"/>
              <a:t>wakefield</a:t>
            </a:r>
            <a:r>
              <a:rPr lang="en-US" altLang="zh-CN" b="0" dirty="0"/>
              <a:t> is chosen to be two times the horizontal ones, so that the coherent tune shifts are the same for horizontal and vertical directions. This means the </a:t>
            </a:r>
            <a:r>
              <a:rPr lang="en-US" altLang="zh-CN" b="0" dirty="0" err="1"/>
              <a:t>wakefield</a:t>
            </a:r>
            <a:r>
              <a:rPr lang="en-US" altLang="zh-CN" b="0" dirty="0"/>
              <a:t> has the same impact on both horizontal and vertical motions.</a:t>
            </a:r>
          </a:p>
          <a:p>
            <a:endParaRPr lang="en-US" altLang="zh-CN" b="0" dirty="0"/>
          </a:p>
          <a:p>
            <a:r>
              <a:rPr lang="en-US" altLang="zh-CN" b="0" dirty="0"/>
              <a:t>From the figures and this table, we can see that the vertical -1 sideband moves much faster, about four times the coherent mode. So, the -1 sideband will interact with the coherent mode much earlier, and therefore result in head-tail instabilities far below the TMCI threshold.</a:t>
            </a:r>
          </a:p>
          <a:p>
            <a:endParaRPr lang="en-US" altLang="zh-CN"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dirty="0"/>
              <a:t>Different from the horizontal direction, once the vertical instability is stimulated, </a:t>
            </a:r>
            <a:r>
              <a:rPr lang="en-US" altLang="zh-CN" b="0" dirty="0">
                <a:latin typeface="Arial" panose="020B0604020202020204" pitchFamily="34" charset="0"/>
                <a:ea typeface="微软雅黑" panose="020B0503020204020204" pitchFamily="34" charset="-122"/>
                <a:cs typeface="Arial" panose="020B0604020202020204" pitchFamily="34" charset="0"/>
              </a:rPr>
              <a:t>the bunch center will continue to increase until the particle is lost.</a:t>
            </a:r>
            <a:r>
              <a:rPr lang="en-US" altLang="zh-CN" b="0" dirty="0"/>
              <a:t> </a:t>
            </a:r>
            <a:r>
              <a:rPr lang="en-US" altLang="zh-CN" b="0" dirty="0">
                <a:latin typeface="Arial" panose="020B0604020202020204" pitchFamily="34" charset="0"/>
                <a:ea typeface="微软雅黑" panose="020B0503020204020204" pitchFamily="34" charset="-122"/>
                <a:cs typeface="Arial" panose="020B0604020202020204" pitchFamily="34" charset="0"/>
              </a:rPr>
              <a:t>Besides, the vertical instability occurs without threshold and weakens as the overlaps of -1 sideband and coherent mode become larger.</a:t>
            </a:r>
          </a:p>
        </p:txBody>
      </p:sp>
      <p:sp>
        <p:nvSpPr>
          <p:cNvPr id="4" name="灯片编号占位符 3"/>
          <p:cNvSpPr>
            <a:spLocks noGrp="1"/>
          </p:cNvSpPr>
          <p:nvPr>
            <p:ph type="sldNum" sz="quarter" idx="5"/>
          </p:nvPr>
        </p:nvSpPr>
        <p:spPr/>
        <p:txBody>
          <a:bodyPr/>
          <a:lstStyle/>
          <a:p>
            <a:fld id="{734B3659-8736-457B-BFB4-ADF77877B487}" type="slidenum">
              <a:rPr lang="zh-CN" altLang="en-US" smtClean="0"/>
              <a:t>13</a:t>
            </a:fld>
            <a:endParaRPr lang="zh-CN" altLang="en-US"/>
          </a:p>
        </p:txBody>
      </p:sp>
    </p:spTree>
    <p:extLst>
      <p:ext uri="{BB962C8B-B14F-4D97-AF65-F5344CB8AC3E}">
        <p14:creationId xmlns:p14="http://schemas.microsoft.com/office/powerpoint/2010/main" val="21826128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Only the tracking simulations are not enough, we should get some support from the theoretical method. Here, we choose the circulant matrix model.</a:t>
            </a:r>
          </a:p>
          <a:p>
            <a:endParaRPr lang="en-US" altLang="zh-CN" dirty="0"/>
          </a:p>
          <a:p>
            <a:r>
              <a:rPr lang="en-US" altLang="zh-CN" dirty="0"/>
              <a:t>By scanning the beam-beam parameter with these two methods, the left two figures compare the results for beam spectra and the right figure shows the instability growth rates. This table gives the fitted mode frequency shifts for the coherent mode and the -1 sideband. These results agree well with each other.</a:t>
            </a:r>
          </a:p>
          <a:p>
            <a:endParaRPr lang="en-US" altLang="zh-CN"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dirty="0"/>
              <a:t>So, we can conclude that </a:t>
            </a:r>
            <a:r>
              <a:rPr lang="en-US" altLang="zh-CN" sz="1200" b="0" dirty="0">
                <a:latin typeface="Arial" panose="020B0604020202020204" pitchFamily="34" charset="0"/>
                <a:ea typeface="微软雅黑" panose="020B0503020204020204" pitchFamily="34" charset="-122"/>
                <a:cs typeface="Arial" panose="020B0604020202020204" pitchFamily="34" charset="0"/>
              </a:rPr>
              <a:t>the analytical method </a:t>
            </a:r>
            <a:r>
              <a:rPr lang="en-US" altLang="zh-CN" sz="1200" b="0" dirty="0">
                <a:solidFill>
                  <a:srgbClr val="C00000"/>
                </a:solidFill>
                <a:latin typeface="Arial" panose="020B0604020202020204" pitchFamily="34" charset="0"/>
                <a:ea typeface="微软雅黑" panose="020B0503020204020204" pitchFamily="34" charset="-122"/>
                <a:cs typeface="Arial" panose="020B0604020202020204" pitchFamily="34" charset="0"/>
              </a:rPr>
              <a:t>confirms</a:t>
            </a:r>
            <a:r>
              <a:rPr lang="en-US" altLang="zh-CN" sz="1200" b="0" dirty="0">
                <a:latin typeface="Arial" panose="020B0604020202020204" pitchFamily="34" charset="0"/>
                <a:ea typeface="微软雅黑" panose="020B0503020204020204" pitchFamily="34" charset="-122"/>
                <a:cs typeface="Arial" panose="020B0604020202020204" pitchFamily="34" charset="0"/>
              </a:rPr>
              <a:t> the existence of such a head-tail type instability.</a:t>
            </a:r>
          </a:p>
        </p:txBody>
      </p:sp>
      <p:sp>
        <p:nvSpPr>
          <p:cNvPr id="4" name="灯片编号占位符 3"/>
          <p:cNvSpPr>
            <a:spLocks noGrp="1"/>
          </p:cNvSpPr>
          <p:nvPr>
            <p:ph type="sldNum" sz="quarter" idx="5"/>
          </p:nvPr>
        </p:nvSpPr>
        <p:spPr/>
        <p:txBody>
          <a:bodyPr/>
          <a:lstStyle/>
          <a:p>
            <a:fld id="{734B3659-8736-457B-BFB4-ADF77877B487}" type="slidenum">
              <a:rPr lang="zh-CN" altLang="en-US" smtClean="0"/>
              <a:t>14</a:t>
            </a:fld>
            <a:endParaRPr lang="zh-CN" altLang="en-US"/>
          </a:p>
        </p:txBody>
      </p:sp>
    </p:spTree>
    <p:extLst>
      <p:ext uri="{BB962C8B-B14F-4D97-AF65-F5344CB8AC3E}">
        <p14:creationId xmlns:p14="http://schemas.microsoft.com/office/powerpoint/2010/main" val="23408096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a:t>Now, I will discuss the instability mechanism.</a:t>
            </a:r>
          </a:p>
          <a:p>
            <a:endParaRPr lang="en-US" altLang="zh-CN" b="0" dirty="0"/>
          </a:p>
          <a:p>
            <a:r>
              <a:rPr lang="en-US" altLang="zh-CN" b="0" dirty="0"/>
              <a:t>The EicC project adopts </a:t>
            </a:r>
            <a:r>
              <a:rPr lang="en-US" altLang="zh-CN" b="0" dirty="0">
                <a:latin typeface="Arial" panose="020B0604020202020204" pitchFamily="34" charset="0"/>
                <a:cs typeface="Arial" panose="020B0604020202020204" pitchFamily="34" charset="0"/>
              </a:rPr>
              <a:t>flat asymmetric colliding beams, the </a:t>
            </a:r>
            <a:r>
              <a:rPr lang="en-US" altLang="zh-CN" b="0" dirty="0">
                <a:solidFill>
                  <a:srgbClr val="C00000"/>
                </a:solidFill>
                <a:latin typeface="Arial" panose="020B0604020202020204" pitchFamily="34" charset="0"/>
                <a:cs typeface="Arial" panose="020B0604020202020204" pitchFamily="34" charset="0"/>
              </a:rPr>
              <a:t>four</a:t>
            </a:r>
            <a:r>
              <a:rPr lang="en-US" altLang="zh-CN" b="0" dirty="0">
                <a:latin typeface="Arial" panose="020B0604020202020204" pitchFamily="34" charset="0"/>
                <a:cs typeface="Arial" panose="020B0604020202020204" pitchFamily="34" charset="0"/>
              </a:rPr>
              <a:t> </a:t>
            </a:r>
            <a:r>
              <a:rPr lang="en-US" altLang="zh-CN" b="0" dirty="0">
                <a:solidFill>
                  <a:srgbClr val="C00000"/>
                </a:solidFill>
                <a:latin typeface="Arial" panose="020B0604020202020204" pitchFamily="34" charset="0"/>
                <a:cs typeface="Arial" panose="020B0604020202020204" pitchFamily="34" charset="0"/>
              </a:rPr>
              <a:t>beta-star grow at different rates </a:t>
            </a:r>
            <a:r>
              <a:rPr lang="en-US" altLang="zh-CN" b="0" dirty="0">
                <a:latin typeface="Arial" panose="020B0604020202020204" pitchFamily="34" charset="0"/>
                <a:cs typeface="Arial" panose="020B0604020202020204" pitchFamily="34" charset="0"/>
              </a:rPr>
              <a:t>due to the hourglass effect, and beam sizes are no longer matched at collision points. The proton beta function is smaller and grows much faster, as shown in this figure. This results in a significant growth and modulation of proton beam-beam parameters.</a:t>
            </a:r>
          </a:p>
          <a:p>
            <a:endParaRPr lang="en-US" altLang="zh-CN" b="0" dirty="0">
              <a:latin typeface="Arial" panose="020B0604020202020204" pitchFamily="34" charset="0"/>
              <a:cs typeface="Arial" panose="020B0604020202020204" pitchFamily="34" charset="0"/>
            </a:endParaRPr>
          </a:p>
          <a:p>
            <a:r>
              <a:rPr lang="en-US" altLang="zh-CN" sz="1200" b="0" dirty="0">
                <a:latin typeface="Arial" panose="020B0604020202020204" pitchFamily="34" charset="0"/>
                <a:cs typeface="Arial" panose="020B0604020202020204" pitchFamily="34" charset="0"/>
              </a:rPr>
              <a:t>From the right figure, first, protons with larger synchrotron amplitude will experience much stronger beam-beam forces. This is </a:t>
            </a:r>
            <a:r>
              <a:rPr lang="en-US" altLang="zh-CN" sz="1200" b="0" dirty="0">
                <a:solidFill>
                  <a:srgbClr val="0000FF"/>
                </a:solidFill>
                <a:latin typeface="Arial" panose="020B0604020202020204" pitchFamily="34" charset="0"/>
                <a:cs typeface="Arial" panose="020B0604020202020204" pitchFamily="34" charset="0"/>
              </a:rPr>
              <a:t>responsible for the broadening of the longitudinal sidebands. </a:t>
            </a:r>
            <a:r>
              <a:rPr lang="en-US" altLang="zh-CN" sz="1200" b="0" dirty="0">
                <a:latin typeface="Arial" panose="020B0604020202020204" pitchFamily="34" charset="0"/>
                <a:cs typeface="Arial" panose="020B0604020202020204" pitchFamily="34" charset="0"/>
              </a:rPr>
              <a:t>Second, the vertical beam-beam parameter growth and modulation are more severe. </a:t>
            </a:r>
            <a:r>
              <a:rPr lang="en-US" altLang="zh-CN" sz="1200" b="0" dirty="0">
                <a:solidFill>
                  <a:srgbClr val="0000FF"/>
                </a:solidFill>
                <a:latin typeface="Arial" panose="020B0604020202020204" pitchFamily="34" charset="0"/>
                <a:cs typeface="Arial" panose="020B0604020202020204" pitchFamily="34" charset="0"/>
              </a:rPr>
              <a:t>This is responsible for beam stability and spectrum differences in two transverse planes.</a:t>
            </a:r>
          </a:p>
          <a:p>
            <a:endParaRPr lang="en-US" altLang="zh-CN"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dirty="0"/>
              <a:t>Based on these qualitative explanations, we can speculate that the </a:t>
            </a:r>
            <a:r>
              <a:rPr lang="en-US" altLang="zh-CN" sz="1200" b="0" dirty="0">
                <a:solidFill>
                  <a:srgbClr val="C00000"/>
                </a:solidFill>
                <a:latin typeface="Arial" panose="020B0604020202020204" pitchFamily="34" charset="0"/>
                <a:cs typeface="Arial" panose="020B0604020202020204" pitchFamily="34" charset="0"/>
              </a:rPr>
              <a:t>hourglass effect is a possible mechanism for this newfound head-tail instability.</a:t>
            </a:r>
          </a:p>
        </p:txBody>
      </p:sp>
      <p:sp>
        <p:nvSpPr>
          <p:cNvPr id="4" name="灯片编号占位符 3"/>
          <p:cNvSpPr>
            <a:spLocks noGrp="1"/>
          </p:cNvSpPr>
          <p:nvPr>
            <p:ph type="sldNum" sz="quarter" idx="5"/>
          </p:nvPr>
        </p:nvSpPr>
        <p:spPr/>
        <p:txBody>
          <a:bodyPr/>
          <a:lstStyle/>
          <a:p>
            <a:fld id="{734B3659-8736-457B-BFB4-ADF77877B487}" type="slidenum">
              <a:rPr lang="zh-CN" altLang="en-US" smtClean="0"/>
              <a:t>15</a:t>
            </a:fld>
            <a:endParaRPr lang="zh-CN" altLang="en-US"/>
          </a:p>
        </p:txBody>
      </p:sp>
    </p:spTree>
    <p:extLst>
      <p:ext uri="{BB962C8B-B14F-4D97-AF65-F5344CB8AC3E}">
        <p14:creationId xmlns:p14="http://schemas.microsoft.com/office/powerpoint/2010/main" val="7559942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In this slide, we study the instability mitigation methods.</a:t>
            </a:r>
          </a:p>
          <a:p>
            <a:endParaRPr lang="en-US" altLang="zh-CN" dirty="0"/>
          </a:p>
          <a:p>
            <a:r>
              <a:rPr lang="en-US" altLang="zh-CN" dirty="0"/>
              <a:t>With a positive chromaticity higher than 8, the coherent motion can be suppressed, but a significant emittance growth is present.</a:t>
            </a:r>
          </a:p>
          <a:p>
            <a:endParaRPr lang="en-US" altLang="zh-CN" dirty="0"/>
          </a:p>
          <a:p>
            <a:r>
              <a:rPr lang="en-US" altLang="zh-CN" dirty="0"/>
              <a:t>By using the transverse bunch-by-bunch feedback with a feedback gain of four times ten to minus four, the instability is suppressed, and the emittance is preserved. This method seems more efficient.</a:t>
            </a:r>
          </a:p>
        </p:txBody>
      </p:sp>
      <p:sp>
        <p:nvSpPr>
          <p:cNvPr id="4" name="灯片编号占位符 3"/>
          <p:cNvSpPr>
            <a:spLocks noGrp="1"/>
          </p:cNvSpPr>
          <p:nvPr>
            <p:ph type="sldNum" sz="quarter" idx="5"/>
          </p:nvPr>
        </p:nvSpPr>
        <p:spPr/>
        <p:txBody>
          <a:bodyPr/>
          <a:lstStyle/>
          <a:p>
            <a:fld id="{734B3659-8736-457B-BFB4-ADF77877B487}" type="slidenum">
              <a:rPr lang="zh-CN" altLang="en-US" smtClean="0"/>
              <a:t>16</a:t>
            </a:fld>
            <a:endParaRPr lang="zh-CN" altLang="en-US"/>
          </a:p>
        </p:txBody>
      </p:sp>
    </p:spTree>
    <p:extLst>
      <p:ext uri="{BB962C8B-B14F-4D97-AF65-F5344CB8AC3E}">
        <p14:creationId xmlns:p14="http://schemas.microsoft.com/office/powerpoint/2010/main" val="28410264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In the following, I will talk about the Float Waist collision scheme, which can suppress the hourglass effect for the proton beam.</a:t>
            </a:r>
            <a:endParaRPr lang="zh-CN" altLang="en-US" dirty="0"/>
          </a:p>
        </p:txBody>
      </p:sp>
      <p:sp>
        <p:nvSpPr>
          <p:cNvPr id="4" name="灯片编号占位符 3"/>
          <p:cNvSpPr>
            <a:spLocks noGrp="1"/>
          </p:cNvSpPr>
          <p:nvPr>
            <p:ph type="sldNum" sz="quarter" idx="5"/>
          </p:nvPr>
        </p:nvSpPr>
        <p:spPr/>
        <p:txBody>
          <a:bodyPr/>
          <a:lstStyle/>
          <a:p>
            <a:fld id="{734B3659-8736-457B-BFB4-ADF77877B487}" type="slidenum">
              <a:rPr lang="zh-CN" altLang="en-US" smtClean="0"/>
              <a:t>17</a:t>
            </a:fld>
            <a:endParaRPr lang="zh-CN" altLang="en-US"/>
          </a:p>
        </p:txBody>
      </p:sp>
    </p:spTree>
    <p:extLst>
      <p:ext uri="{BB962C8B-B14F-4D97-AF65-F5344CB8AC3E}">
        <p14:creationId xmlns:p14="http://schemas.microsoft.com/office/powerpoint/2010/main" val="26614134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a:t>With new design parameters, the hourglass effect becomes more severe, besides the coherent head-tail instability, the EicC project faces another difficulty.</a:t>
            </a:r>
          </a:p>
          <a:p>
            <a:endParaRPr lang="en-US" altLang="zh-CN"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dirty="0"/>
              <a:t>Simulation predicts a very bad luminosity lifetime. This is because </a:t>
            </a:r>
            <a:r>
              <a:rPr lang="en-US" altLang="zh-CN" b="0" dirty="0">
                <a:latin typeface="Arial" panose="020B0604020202020204" pitchFamily="34" charset="0"/>
                <a:ea typeface="微软雅黑" panose="020B0503020204020204" pitchFamily="34" charset="-122"/>
                <a:cs typeface="Arial" panose="020B0604020202020204" pitchFamily="34" charset="0"/>
              </a:rPr>
              <a:t>the beam sizes mismatch will cause </a:t>
            </a:r>
            <a:r>
              <a:rPr lang="en-US" altLang="zh-CN" b="0" dirty="0">
                <a:solidFill>
                  <a:srgbClr val="C00000"/>
                </a:solidFill>
                <a:latin typeface="Arial" panose="020B0604020202020204" pitchFamily="34" charset="0"/>
                <a:ea typeface="微软雅黑" panose="020B0503020204020204" pitchFamily="34" charset="-122"/>
                <a:cs typeface="Arial" panose="020B0604020202020204" pitchFamily="34" charset="0"/>
              </a:rPr>
              <a:t>severe beam-beam parameter growth </a:t>
            </a:r>
            <a:r>
              <a:rPr lang="en-US" altLang="zh-CN" b="0" dirty="0">
                <a:latin typeface="Arial" panose="020B0604020202020204" pitchFamily="34" charset="0"/>
                <a:ea typeface="微软雅黑" panose="020B0503020204020204" pitchFamily="34" charset="-122"/>
                <a:cs typeface="Arial" panose="020B0604020202020204" pitchFamily="34" charset="0"/>
              </a:rPr>
              <a:t>and consequently produce </a:t>
            </a:r>
            <a:r>
              <a:rPr lang="en-US" altLang="zh-CN" b="0" dirty="0">
                <a:solidFill>
                  <a:srgbClr val="C00000"/>
                </a:solidFill>
                <a:latin typeface="Arial" panose="020B0604020202020204" pitchFamily="34" charset="0"/>
                <a:ea typeface="微软雅黑" panose="020B0503020204020204" pitchFamily="34" charset="-122"/>
                <a:cs typeface="Arial" panose="020B0604020202020204" pitchFamily="34" charset="0"/>
              </a:rPr>
              <a:t>large tune spread of beam particles. A</a:t>
            </a:r>
            <a:r>
              <a:rPr lang="en-US" altLang="zh-CN" b="0" dirty="0">
                <a:latin typeface="Arial" panose="020B0604020202020204" pitchFamily="34" charset="0"/>
                <a:ea typeface="微软雅黑" panose="020B0503020204020204" pitchFamily="34" charset="-122"/>
                <a:cs typeface="Arial" panose="020B0604020202020204" pitchFamily="34" charset="0"/>
              </a:rPr>
              <a:t> fair number of </a:t>
            </a:r>
            <a:r>
              <a:rPr lang="en-US" altLang="zh-CN" b="0" dirty="0">
                <a:solidFill>
                  <a:srgbClr val="C00000"/>
                </a:solidFill>
                <a:latin typeface="Arial" panose="020B0604020202020204" pitchFamily="34" charset="0"/>
                <a:ea typeface="微软雅黑" panose="020B0503020204020204" pitchFamily="34" charset="-122"/>
                <a:cs typeface="Arial" panose="020B0604020202020204" pitchFamily="34" charset="0"/>
              </a:rPr>
              <a:t>synchro-</a:t>
            </a:r>
            <a:r>
              <a:rPr lang="en-US" altLang="zh-CN" b="0" dirty="0" err="1">
                <a:solidFill>
                  <a:srgbClr val="C00000"/>
                </a:solidFill>
                <a:latin typeface="Arial" panose="020B0604020202020204" pitchFamily="34" charset="0"/>
                <a:ea typeface="微软雅黑" panose="020B0503020204020204" pitchFamily="34" charset="-122"/>
                <a:cs typeface="Arial" panose="020B0604020202020204" pitchFamily="34" charset="0"/>
              </a:rPr>
              <a:t>betatron</a:t>
            </a:r>
            <a:r>
              <a:rPr lang="en-US" altLang="zh-CN" b="0" dirty="0">
                <a:solidFill>
                  <a:srgbClr val="C00000"/>
                </a:solidFill>
                <a:latin typeface="Arial" panose="020B0604020202020204" pitchFamily="34" charset="0"/>
                <a:ea typeface="微软雅黑" panose="020B0503020204020204" pitchFamily="34" charset="-122"/>
                <a:cs typeface="Arial" panose="020B0604020202020204" pitchFamily="34" charset="0"/>
              </a:rPr>
              <a:t> resonances are excited, as shown in this figure</a:t>
            </a:r>
            <a:r>
              <a:rPr lang="en-US" altLang="zh-CN" b="0" dirty="0">
                <a:latin typeface="Arial" panose="020B0604020202020204" pitchFamily="34" charset="0"/>
                <a:ea typeface="微软雅黑" panose="020B0503020204020204" pitchFamily="34" charset="-122"/>
                <a:cs typeface="Arial" panose="020B060402020202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b="0" dirty="0">
              <a:latin typeface="Arial" panose="020B0604020202020204" pitchFamily="34" charset="0"/>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dirty="0">
                <a:latin typeface="Arial" panose="020B0604020202020204" pitchFamily="34" charset="0"/>
                <a:ea typeface="微软雅黑" panose="020B0503020204020204" pitchFamily="34" charset="-122"/>
                <a:cs typeface="Arial" panose="020B0604020202020204" pitchFamily="34" charset="0"/>
              </a:rPr>
              <a:t>So, the hourglass must be compensated to fulfill the luminosity requirement.</a:t>
            </a:r>
            <a:endParaRPr lang="zh-CN" altLang="en-US" b="0" dirty="0">
              <a:latin typeface="Arial" panose="020B0604020202020204" pitchFamily="34" charset="0"/>
              <a:ea typeface="微软雅黑" panose="020B0503020204020204" pitchFamily="34" charset="-122"/>
              <a:cs typeface="Arial" panose="020B0604020202020204" pitchFamily="34" charset="0"/>
            </a:endParaRPr>
          </a:p>
        </p:txBody>
      </p:sp>
      <p:sp>
        <p:nvSpPr>
          <p:cNvPr id="4" name="灯片编号占位符 3"/>
          <p:cNvSpPr>
            <a:spLocks noGrp="1"/>
          </p:cNvSpPr>
          <p:nvPr>
            <p:ph type="sldNum" sz="quarter" idx="5"/>
          </p:nvPr>
        </p:nvSpPr>
        <p:spPr/>
        <p:txBody>
          <a:bodyPr/>
          <a:lstStyle/>
          <a:p>
            <a:fld id="{734B3659-8736-457B-BFB4-ADF77877B487}" type="slidenum">
              <a:rPr lang="zh-CN" altLang="en-US" smtClean="0"/>
              <a:t>18</a:t>
            </a:fld>
            <a:endParaRPr lang="zh-CN" altLang="en-US"/>
          </a:p>
        </p:txBody>
      </p:sp>
    </p:spTree>
    <p:extLst>
      <p:ext uri="{BB962C8B-B14F-4D97-AF65-F5344CB8AC3E}">
        <p14:creationId xmlns:p14="http://schemas.microsoft.com/office/powerpoint/2010/main" val="38898358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a:t>This slide will discuss the theoretical criterion for hourglass compensation.</a:t>
            </a:r>
          </a:p>
          <a:p>
            <a:endParaRPr lang="en-US" altLang="zh-CN" b="0" dirty="0"/>
          </a:p>
          <a:p>
            <a:r>
              <a:rPr lang="en-US" altLang="zh-CN" b="0" dirty="0"/>
              <a:t>Conventionally, the beams will collide at the collision point and </a:t>
            </a:r>
            <a:r>
              <a:rPr lang="en-US" altLang="zh-CN" sz="1200" b="0" dirty="0">
                <a:latin typeface="Arial" panose="020B0604020202020204" pitchFamily="34" charset="0"/>
                <a:ea typeface="微软雅黑" panose="020B0503020204020204" pitchFamily="34" charset="-122"/>
                <a:cs typeface="Arial" panose="020B0604020202020204" pitchFamily="34" charset="0"/>
              </a:rPr>
              <a:t>the transfer matrix from IP to CP is a drift section.</a:t>
            </a:r>
          </a:p>
          <a:p>
            <a:endParaRPr lang="en-US" altLang="zh-CN" sz="1200" b="0" dirty="0">
              <a:latin typeface="Arial" panose="020B0604020202020204" pitchFamily="34" charset="0"/>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b="0" dirty="0">
                <a:latin typeface="Arial" panose="020B0604020202020204" pitchFamily="34" charset="0"/>
                <a:ea typeface="微软雅黑" panose="020B0503020204020204" pitchFamily="34" charset="-122"/>
                <a:cs typeface="Arial" panose="020B0604020202020204" pitchFamily="34" charset="0"/>
              </a:rPr>
              <a:t>If we place a pair of X element at both sides of the IP with phase advances of ninety degrees, providing additional </a:t>
            </a:r>
            <a:r>
              <a:rPr lang="en-US" altLang="zh-CN" sz="1200" b="0" dirty="0" err="1">
                <a:latin typeface="Arial" panose="020B0604020202020204" pitchFamily="34" charset="0"/>
                <a:ea typeface="微软雅黑" panose="020B0503020204020204" pitchFamily="34" charset="-122"/>
                <a:cs typeface="Arial" panose="020B0604020202020204" pitchFamily="34" charset="0"/>
              </a:rPr>
              <a:t>defousing</a:t>
            </a:r>
            <a:r>
              <a:rPr lang="en-US" altLang="zh-CN" sz="1200" b="0" dirty="0">
                <a:latin typeface="Arial" panose="020B0604020202020204" pitchFamily="34" charset="0"/>
                <a:ea typeface="微软雅黑" panose="020B0503020204020204" pitchFamily="34" charset="-122"/>
                <a:cs typeface="Arial" panose="020B0604020202020204" pitchFamily="34" charset="0"/>
              </a:rPr>
              <a:t> forces for beam particles, the transfer matrix from IP to CP should consist of these four steps and becomes this.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sz="1200" b="0" dirty="0">
              <a:latin typeface="Arial" panose="020B0604020202020204" pitchFamily="34" charset="0"/>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b="0" dirty="0">
                <a:latin typeface="Arial" panose="020B0604020202020204" pitchFamily="34" charset="0"/>
                <a:ea typeface="微软雅黑" panose="020B0503020204020204" pitchFamily="34" charset="-122"/>
                <a:cs typeface="Arial" panose="020B0604020202020204" pitchFamily="34" charset="0"/>
              </a:rPr>
              <a:t>Then, if we set the K value of the X element in this form and consider the fact that the proton bunch length is much longer than the electron bunch, the IP is no longer the fixed focusing point and </a:t>
            </a:r>
            <a:r>
              <a:rPr lang="en-US" altLang="zh-CN" sz="1200" b="0" dirty="0">
                <a:solidFill>
                  <a:srgbClr val="C00000"/>
                </a:solidFill>
                <a:latin typeface="Arial" panose="020B0604020202020204" pitchFamily="34" charset="0"/>
                <a:ea typeface="微软雅黑" panose="020B0503020204020204" pitchFamily="34" charset="-122"/>
                <a:cs typeface="Arial" panose="020B0604020202020204" pitchFamily="34" charset="0"/>
              </a:rPr>
              <a:t>proton beam waist locates at any CP positions. This means the protons should experience additional forces according to their longitudinal coordinates. This formula is the theoretical criterion.</a:t>
            </a:r>
            <a:endParaRPr lang="zh-CN" altLang="en-US" sz="1200" b="0" dirty="0">
              <a:solidFill>
                <a:srgbClr val="C00000"/>
              </a:solidFill>
              <a:latin typeface="Arial" panose="020B0604020202020204" pitchFamily="34" charset="0"/>
              <a:ea typeface="微软雅黑" panose="020B0503020204020204" pitchFamily="34" charset="-122"/>
              <a:cs typeface="Arial" panose="020B0604020202020204" pitchFamily="34" charset="0"/>
            </a:endParaRPr>
          </a:p>
        </p:txBody>
      </p:sp>
      <p:sp>
        <p:nvSpPr>
          <p:cNvPr id="4" name="灯片编号占位符 3"/>
          <p:cNvSpPr>
            <a:spLocks noGrp="1"/>
          </p:cNvSpPr>
          <p:nvPr>
            <p:ph type="sldNum" sz="quarter" idx="5"/>
          </p:nvPr>
        </p:nvSpPr>
        <p:spPr/>
        <p:txBody>
          <a:bodyPr/>
          <a:lstStyle/>
          <a:p>
            <a:fld id="{734B3659-8736-457B-BFB4-ADF77877B487}" type="slidenum">
              <a:rPr lang="zh-CN" altLang="en-US" smtClean="0"/>
              <a:t>19</a:t>
            </a:fld>
            <a:endParaRPr lang="zh-CN" altLang="en-US"/>
          </a:p>
        </p:txBody>
      </p:sp>
    </p:spTree>
    <p:extLst>
      <p:ext uri="{BB962C8B-B14F-4D97-AF65-F5344CB8AC3E}">
        <p14:creationId xmlns:p14="http://schemas.microsoft.com/office/powerpoint/2010/main" val="2302090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First, I will give a brief introduction to the hourglass effect in EicC.</a:t>
            </a:r>
            <a:endParaRPr lang="zh-CN" altLang="en-US" dirty="0"/>
          </a:p>
        </p:txBody>
      </p:sp>
      <p:sp>
        <p:nvSpPr>
          <p:cNvPr id="4" name="灯片编号占位符 3"/>
          <p:cNvSpPr>
            <a:spLocks noGrp="1"/>
          </p:cNvSpPr>
          <p:nvPr>
            <p:ph type="sldNum" sz="quarter" idx="5"/>
          </p:nvPr>
        </p:nvSpPr>
        <p:spPr/>
        <p:txBody>
          <a:bodyPr/>
          <a:lstStyle/>
          <a:p>
            <a:fld id="{734B3659-8736-457B-BFB4-ADF77877B487}" type="slidenum">
              <a:rPr lang="zh-CN" altLang="en-US" smtClean="0"/>
              <a:t>2</a:t>
            </a:fld>
            <a:endParaRPr lang="zh-CN" altLang="en-US"/>
          </a:p>
        </p:txBody>
      </p:sp>
    </p:spTree>
    <p:extLst>
      <p:ext uri="{BB962C8B-B14F-4D97-AF65-F5344CB8AC3E}">
        <p14:creationId xmlns:p14="http://schemas.microsoft.com/office/powerpoint/2010/main" val="6473321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a:t>In a real machine, the RF quadrupole magnets can achieve this purpose, as shown in this figure.</a:t>
            </a:r>
          </a:p>
          <a:p>
            <a:endParaRPr lang="en-US" altLang="zh-CN"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dirty="0"/>
              <a:t>This formula gives the tune change produced by RFQ magnet. We can see that delta Q is linearly dependent on the longitudinal coordinates, which is quite similar to the theoretical criterion, like this formula. However, the RFQ magnet has </a:t>
            </a:r>
            <a:r>
              <a:rPr lang="en-US" altLang="zh-CN" sz="1200" b="0" dirty="0">
                <a:solidFill>
                  <a:srgbClr val="C00000"/>
                </a:solidFill>
                <a:latin typeface="Arial" panose="020B0604020202020204" pitchFamily="34" charset="0"/>
                <a:cs typeface="Arial" panose="020B0604020202020204" pitchFamily="34" charset="0"/>
              </a:rPr>
              <a:t>inverse focusing properties </a:t>
            </a:r>
            <a:r>
              <a:rPr lang="en-US" altLang="zh-CN" sz="1200" b="0" dirty="0">
                <a:latin typeface="Arial" panose="020B0604020202020204" pitchFamily="34" charset="0"/>
                <a:cs typeface="Arial" panose="020B0604020202020204" pitchFamily="34" charset="0"/>
              </a:rPr>
              <a:t>for two transverse planes, while the </a:t>
            </a:r>
            <a:r>
              <a:rPr lang="en-US" altLang="zh-CN" b="0" dirty="0"/>
              <a:t>theoretical criterion needs head defocusing and tail focusing for both horizontal and vertical planes.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dirty="0"/>
              <a:t>To address this issue, we can place </a:t>
            </a:r>
            <a:r>
              <a:rPr lang="en-US" altLang="zh-CN" b="0" dirty="0">
                <a:latin typeface="Arial" panose="020B0604020202020204" pitchFamily="34" charset="0"/>
                <a:ea typeface="微软雅黑" panose="020B0503020204020204" pitchFamily="34" charset="-122"/>
                <a:cs typeface="Arial" panose="020B0604020202020204" pitchFamily="34" charset="0"/>
              </a:rPr>
              <a:t>two pairs of RFQ magnets at both sides of the IP, the outer pair for x direction compensation and inner pair for y direction compensation.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zh-CN" b="0" dirty="0">
              <a:latin typeface="Arial" panose="020B0604020202020204" pitchFamily="34" charset="0"/>
              <a:ea typeface="微软雅黑" panose="020B0503020204020204" pitchFamily="34"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dirty="0">
                <a:latin typeface="Arial" panose="020B0604020202020204" pitchFamily="34" charset="0"/>
                <a:ea typeface="微软雅黑" panose="020B0503020204020204" pitchFamily="34" charset="-122"/>
                <a:cs typeface="Arial" panose="020B0604020202020204" pitchFamily="34" charset="0"/>
              </a:rPr>
              <a:t>Meanwhile, we can adopt the concept used for chromaticity corrections, </a:t>
            </a:r>
            <a:r>
              <a:rPr lang="en-US" altLang="zh-CN" b="0" dirty="0">
                <a:latin typeface="Arial" panose="020B0604020202020204" pitchFamily="34" charset="0"/>
                <a:cs typeface="Arial" panose="020B0604020202020204" pitchFamily="34" charset="0"/>
              </a:rPr>
              <a:t>using </a:t>
            </a:r>
            <a:r>
              <a:rPr lang="en-US" altLang="zh-CN" b="0" dirty="0">
                <a:solidFill>
                  <a:srgbClr val="C00000"/>
                </a:solidFill>
                <a:latin typeface="Arial" panose="020B0604020202020204" pitchFamily="34" charset="0"/>
                <a:ea typeface="微软雅黑" panose="020B0503020204020204" pitchFamily="34" charset="-122"/>
                <a:cs typeface="Arial" panose="020B0604020202020204" pitchFamily="34" charset="0"/>
              </a:rPr>
              <a:t>the inner</a:t>
            </a:r>
            <a:r>
              <a:rPr lang="zh-CN" altLang="en-US" b="0" dirty="0">
                <a:solidFill>
                  <a:srgbClr val="C00000"/>
                </a:solidFill>
                <a:latin typeface="Arial" panose="020B0604020202020204" pitchFamily="34" charset="0"/>
                <a:ea typeface="微软雅黑" panose="020B0503020204020204" pitchFamily="34" charset="-122"/>
                <a:cs typeface="Arial" panose="020B0604020202020204" pitchFamily="34" charset="0"/>
              </a:rPr>
              <a:t> </a:t>
            </a:r>
            <a:r>
              <a:rPr lang="en-US" altLang="zh-CN" b="0" dirty="0">
                <a:solidFill>
                  <a:srgbClr val="C00000"/>
                </a:solidFill>
                <a:latin typeface="Arial" panose="020B0604020202020204" pitchFamily="34" charset="0"/>
                <a:ea typeface="微软雅黑" panose="020B0503020204020204" pitchFamily="34" charset="-122"/>
                <a:cs typeface="Arial" panose="020B0604020202020204" pitchFamily="34" charset="0"/>
              </a:rPr>
              <a:t>RFQ</a:t>
            </a:r>
            <a:r>
              <a:rPr lang="zh-CN" altLang="en-US" b="0" dirty="0">
                <a:solidFill>
                  <a:srgbClr val="C00000"/>
                </a:solidFill>
                <a:latin typeface="Arial" panose="020B0604020202020204" pitchFamily="34" charset="0"/>
                <a:ea typeface="微软雅黑" panose="020B0503020204020204" pitchFamily="34" charset="-122"/>
                <a:cs typeface="Arial" panose="020B0604020202020204" pitchFamily="34" charset="0"/>
              </a:rPr>
              <a:t> </a:t>
            </a:r>
            <a:r>
              <a:rPr lang="en-US" altLang="zh-CN" b="0" dirty="0">
                <a:solidFill>
                  <a:srgbClr val="C00000"/>
                </a:solidFill>
                <a:latin typeface="Arial" panose="020B0604020202020204" pitchFamily="34" charset="0"/>
                <a:ea typeface="微软雅黑" panose="020B0503020204020204" pitchFamily="34" charset="-122"/>
                <a:cs typeface="Arial" panose="020B0604020202020204" pitchFamily="34" charset="0"/>
              </a:rPr>
              <a:t>magnets to produce an</a:t>
            </a:r>
            <a:r>
              <a:rPr lang="el-GR" altLang="zh-CN" b="0" dirty="0">
                <a:solidFill>
                  <a:srgbClr val="C00000"/>
                </a:solidFill>
                <a:latin typeface="Arial" panose="020B0604020202020204" pitchFamily="34" charset="0"/>
                <a:ea typeface="微软雅黑" panose="020B0503020204020204" pitchFamily="34" charset="-122"/>
                <a:cs typeface="Arial" panose="020B0604020202020204" pitchFamily="34" charset="0"/>
              </a:rPr>
              <a:t> </a:t>
            </a:r>
            <a:r>
              <a:rPr lang="en-US" altLang="zh-CN" b="0" dirty="0">
                <a:solidFill>
                  <a:srgbClr val="C00000"/>
                </a:solidFill>
                <a:latin typeface="Arial" panose="020B0604020202020204" pitchFamily="34" charset="0"/>
                <a:ea typeface="微软雅黑" panose="020B0503020204020204" pitchFamily="34" charset="-122"/>
                <a:cs typeface="Arial" panose="020B0604020202020204" pitchFamily="34" charset="0"/>
              </a:rPr>
              <a:t>over-floating for y direction, and using the outer RFQ magnets to produce an over-floating for x direction, so that </a:t>
            </a:r>
            <a:r>
              <a:rPr lang="en-US" altLang="zh-CN" b="0" dirty="0">
                <a:latin typeface="Arial" panose="020B0604020202020204" pitchFamily="34" charset="0"/>
                <a:cs typeface="Arial" panose="020B0604020202020204" pitchFamily="34" charset="0"/>
              </a:rPr>
              <a:t>the hourglass effect can be compensated simultaneously in x and y directions.</a:t>
            </a:r>
          </a:p>
        </p:txBody>
      </p:sp>
      <p:sp>
        <p:nvSpPr>
          <p:cNvPr id="4" name="灯片编号占位符 3"/>
          <p:cNvSpPr>
            <a:spLocks noGrp="1"/>
          </p:cNvSpPr>
          <p:nvPr>
            <p:ph type="sldNum" sz="quarter" idx="5"/>
          </p:nvPr>
        </p:nvSpPr>
        <p:spPr/>
        <p:txBody>
          <a:bodyPr/>
          <a:lstStyle/>
          <a:p>
            <a:fld id="{734B3659-8736-457B-BFB4-ADF77877B487}" type="slidenum">
              <a:rPr lang="zh-CN" altLang="en-US" smtClean="0"/>
              <a:t>20</a:t>
            </a:fld>
            <a:endParaRPr lang="zh-CN" altLang="en-US"/>
          </a:p>
        </p:txBody>
      </p:sp>
    </p:spTree>
    <p:extLst>
      <p:ext uri="{BB962C8B-B14F-4D97-AF65-F5344CB8AC3E}">
        <p14:creationId xmlns:p14="http://schemas.microsoft.com/office/powerpoint/2010/main" val="4894528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a:t>This figure shows the simulated luminosity with the Float Waist collision scheme.</a:t>
            </a:r>
          </a:p>
          <a:p>
            <a:endParaRPr lang="en-US" altLang="zh-CN"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dirty="0"/>
              <a:t>We can see that </a:t>
            </a:r>
            <a:r>
              <a:rPr lang="en-US" altLang="zh-CN" b="0" dirty="0">
                <a:latin typeface="Arial" panose="020B0604020202020204" pitchFamily="34" charset="0"/>
                <a:ea typeface="微软雅黑" panose="020B0503020204020204" pitchFamily="34" charset="-122"/>
                <a:cs typeface="Arial" panose="020B0604020202020204" pitchFamily="34" charset="0"/>
              </a:rPr>
              <a:t>the theoretical criterion </a:t>
            </a:r>
            <a:r>
              <a:rPr lang="en-US" altLang="zh-CN" b="0" dirty="0">
                <a:solidFill>
                  <a:srgbClr val="C00000"/>
                </a:solidFill>
                <a:latin typeface="Arial" panose="020B0604020202020204" pitchFamily="34" charset="0"/>
                <a:ea typeface="微软雅黑" panose="020B0503020204020204" pitchFamily="34" charset="-122"/>
                <a:cs typeface="Arial" panose="020B0604020202020204" pitchFamily="34" charset="0"/>
              </a:rPr>
              <a:t>works very well</a:t>
            </a:r>
            <a:r>
              <a:rPr lang="en-US" altLang="zh-CN" b="0" dirty="0">
                <a:latin typeface="Arial" panose="020B0604020202020204" pitchFamily="34" charset="0"/>
                <a:ea typeface="微软雅黑" panose="020B0503020204020204" pitchFamily="34" charset="-122"/>
                <a:cs typeface="Arial" panose="020B0604020202020204" pitchFamily="34" charset="0"/>
              </a:rPr>
              <a:t>, and two pairs of RFQ magnets with frequencies of 100 MHz can </a:t>
            </a:r>
            <a:r>
              <a:rPr lang="en-US" altLang="zh-CN" b="0" dirty="0">
                <a:solidFill>
                  <a:srgbClr val="C00000"/>
                </a:solidFill>
                <a:latin typeface="Arial" panose="020B0604020202020204" pitchFamily="34" charset="0"/>
                <a:ea typeface="微软雅黑" panose="020B0503020204020204" pitchFamily="34" charset="-122"/>
                <a:cs typeface="Arial" panose="020B0604020202020204" pitchFamily="34" charset="0"/>
              </a:rPr>
              <a:t>perfectly match the criterion</a:t>
            </a:r>
            <a:r>
              <a:rPr lang="en-US" altLang="zh-CN" b="0" dirty="0">
                <a:latin typeface="Arial" panose="020B0604020202020204" pitchFamily="34" charset="0"/>
                <a:ea typeface="微软雅黑" panose="020B0503020204020204" pitchFamily="34" charset="-122"/>
                <a:cs typeface="Arial" panose="020B0604020202020204" pitchFamily="34" charset="0"/>
              </a:rPr>
              <a:t>.</a:t>
            </a:r>
          </a:p>
          <a:p>
            <a:endParaRPr lang="en-US" altLang="zh-CN" b="0" dirty="0"/>
          </a:p>
          <a:p>
            <a:r>
              <a:rPr lang="en-US" altLang="zh-CN" b="0" dirty="0">
                <a:solidFill>
                  <a:srgbClr val="C00000"/>
                </a:solidFill>
                <a:latin typeface="Arial" panose="020B0604020202020204" pitchFamily="34" charset="0"/>
                <a:ea typeface="微软雅黑" panose="020B0503020204020204" pitchFamily="34" charset="-122"/>
                <a:cs typeface="Arial" panose="020B0604020202020204" pitchFamily="34" charset="0"/>
              </a:rPr>
              <a:t>The peak luminosity is partially restored, the corresponding hourglass factor increases to about 0.8, </a:t>
            </a:r>
            <a:r>
              <a:rPr lang="en-US" altLang="zh-CN" b="0" dirty="0">
                <a:latin typeface="Arial" panose="020B0604020202020204" pitchFamily="34" charset="0"/>
                <a:ea typeface="微软雅黑" panose="020B0503020204020204" pitchFamily="34" charset="-122"/>
                <a:cs typeface="Arial" panose="020B0604020202020204" pitchFamily="34" charset="0"/>
              </a:rPr>
              <a:t>and</a:t>
            </a:r>
            <a:r>
              <a:rPr lang="en-US" altLang="zh-CN" b="0" dirty="0">
                <a:solidFill>
                  <a:srgbClr val="C00000"/>
                </a:solidFill>
                <a:latin typeface="Arial" panose="020B0604020202020204" pitchFamily="34" charset="0"/>
                <a:ea typeface="微软雅黑" panose="020B0503020204020204" pitchFamily="34" charset="-122"/>
                <a:cs typeface="Arial" panose="020B0604020202020204" pitchFamily="34" charset="0"/>
              </a:rPr>
              <a:t> luminosity lifetime is significantly improved.</a:t>
            </a:r>
          </a:p>
          <a:p>
            <a:endParaRPr lang="en-US" altLang="zh-CN" b="0" dirty="0">
              <a:solidFill>
                <a:srgbClr val="C00000"/>
              </a:solidFill>
              <a:latin typeface="Arial" panose="020B0604020202020204" pitchFamily="34" charset="0"/>
              <a:ea typeface="微软雅黑" panose="020B0503020204020204" pitchFamily="34" charset="-122"/>
              <a:cs typeface="Arial" panose="020B0604020202020204" pitchFamily="34" charset="0"/>
            </a:endParaRPr>
          </a:p>
          <a:p>
            <a:r>
              <a:rPr lang="en-US" altLang="zh-CN" b="0" dirty="0">
                <a:solidFill>
                  <a:srgbClr val="C00000"/>
                </a:solidFill>
                <a:latin typeface="Arial" panose="020B0604020202020204" pitchFamily="34" charset="0"/>
                <a:ea typeface="微软雅黑" panose="020B0503020204020204" pitchFamily="34" charset="-122"/>
                <a:cs typeface="Arial" panose="020B0604020202020204" pitchFamily="34" charset="0"/>
              </a:rPr>
              <a:t>This movie clearly shows the working principle of the FW scheme, with compensation, head protons experience defocusing forces and arrive at beam waist after the IP, tail protons experience focusing forces and arrive at beam waist before the IP. So that the proton waist moves along the collision process.</a:t>
            </a:r>
          </a:p>
          <a:p>
            <a:endParaRPr lang="en-US" altLang="zh-CN" b="0" dirty="0">
              <a:solidFill>
                <a:srgbClr val="C00000"/>
              </a:solidFill>
              <a:latin typeface="Arial" panose="020B0604020202020204" pitchFamily="34" charset="0"/>
              <a:ea typeface="微软雅黑" panose="020B0503020204020204" pitchFamily="34" charset="-122"/>
              <a:cs typeface="Arial" panose="020B0604020202020204" pitchFamily="34" charset="0"/>
            </a:endParaRPr>
          </a:p>
          <a:p>
            <a:r>
              <a:rPr lang="en-US" altLang="zh-CN" b="0" dirty="0">
                <a:latin typeface="Arial" panose="020B0604020202020204" pitchFamily="34" charset="0"/>
                <a:ea typeface="微软雅黑" panose="020B0503020204020204" pitchFamily="34" charset="-122"/>
                <a:cs typeface="Arial" panose="020B0604020202020204" pitchFamily="34" charset="0"/>
              </a:rPr>
              <a:t>The residual luminosity loss is mainly caused by </a:t>
            </a:r>
            <a:r>
              <a:rPr lang="en-US" altLang="zh-CN" b="0" dirty="0">
                <a:solidFill>
                  <a:srgbClr val="C00000"/>
                </a:solidFill>
                <a:latin typeface="Arial" panose="020B0604020202020204" pitchFamily="34" charset="0"/>
                <a:ea typeface="微软雅黑" panose="020B0503020204020204" pitchFamily="34" charset="-122"/>
                <a:cs typeface="Arial" panose="020B0604020202020204" pitchFamily="34" charset="0"/>
              </a:rPr>
              <a:t>electron beam size growth due to the hourglass effect, but it is unable to compensate for.</a:t>
            </a:r>
            <a:endParaRPr lang="zh-CN" altLang="en-US" b="0" dirty="0"/>
          </a:p>
        </p:txBody>
      </p:sp>
      <p:sp>
        <p:nvSpPr>
          <p:cNvPr id="4" name="灯片编号占位符 3"/>
          <p:cNvSpPr>
            <a:spLocks noGrp="1"/>
          </p:cNvSpPr>
          <p:nvPr>
            <p:ph type="sldNum" sz="quarter" idx="5"/>
          </p:nvPr>
        </p:nvSpPr>
        <p:spPr/>
        <p:txBody>
          <a:bodyPr/>
          <a:lstStyle/>
          <a:p>
            <a:fld id="{734B3659-8736-457B-BFB4-ADF77877B487}" type="slidenum">
              <a:rPr lang="zh-CN" altLang="en-US" smtClean="0"/>
              <a:t>21</a:t>
            </a:fld>
            <a:endParaRPr lang="zh-CN" altLang="en-US"/>
          </a:p>
        </p:txBody>
      </p:sp>
    </p:spTree>
    <p:extLst>
      <p:ext uri="{BB962C8B-B14F-4D97-AF65-F5344CB8AC3E}">
        <p14:creationId xmlns:p14="http://schemas.microsoft.com/office/powerpoint/2010/main" val="176233798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b="0" dirty="0"/>
              <a:t>In addition, as the FW collision scheme can suppress the hourglass effect, we apply this scheme to the suppress the instability stimulated by the interplay of beam-beam interactions and transverse </a:t>
            </a:r>
            <a:r>
              <a:rPr lang="en-US" altLang="zh-CN" b="0" dirty="0" err="1"/>
              <a:t>wakefields</a:t>
            </a:r>
            <a:r>
              <a:rPr lang="en-US" altLang="zh-CN" b="0" dirty="0"/>
              <a:t>.</a:t>
            </a:r>
          </a:p>
          <a:p>
            <a:endParaRPr lang="en-US" altLang="zh-CN"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b="0" dirty="0"/>
              <a:t>In the left figure, we can see that both FW scheme and chromaticity can mitigate the head-tail instability, but </a:t>
            </a:r>
            <a:r>
              <a:rPr lang="en-US" altLang="zh-CN" b="0" dirty="0">
                <a:latin typeface="Arial" panose="020B0604020202020204" pitchFamily="34" charset="0"/>
                <a:ea typeface="微软雅黑" panose="020B0503020204020204" pitchFamily="34" charset="-122"/>
                <a:cs typeface="Arial" panose="020B0604020202020204" pitchFamily="34" charset="0"/>
              </a:rPr>
              <a:t>with strong hourglass effect, </a:t>
            </a:r>
            <a:r>
              <a:rPr lang="en-US" altLang="zh-CN" b="0" dirty="0">
                <a:solidFill>
                  <a:srgbClr val="C00000"/>
                </a:solidFill>
                <a:latin typeface="Arial" panose="020B0604020202020204" pitchFamily="34" charset="0"/>
                <a:ea typeface="微软雅黑" panose="020B0503020204020204" pitchFamily="34" charset="-122"/>
                <a:cs typeface="Arial" panose="020B0604020202020204" pitchFamily="34" charset="0"/>
              </a:rPr>
              <a:t>the instability has actually been stimulated</a:t>
            </a:r>
            <a:r>
              <a:rPr lang="en-US" altLang="zh-CN" b="0" dirty="0">
                <a:latin typeface="Arial" panose="020B0604020202020204" pitchFamily="34" charset="0"/>
                <a:ea typeface="微软雅黑" panose="020B0503020204020204" pitchFamily="34" charset="-122"/>
                <a:cs typeface="Arial" panose="020B0604020202020204" pitchFamily="34" charset="0"/>
              </a:rPr>
              <a:t>, chromaticity just provides tune spread for decoherence and causes emittance growth.</a:t>
            </a:r>
          </a:p>
          <a:p>
            <a:endParaRPr lang="en-US" altLang="zh-CN" b="0" dirty="0"/>
          </a:p>
          <a:p>
            <a:r>
              <a:rPr lang="en-US" altLang="zh-CN" b="0" dirty="0">
                <a:latin typeface="Arial" panose="020B0604020202020204" pitchFamily="34" charset="0"/>
                <a:ea typeface="微软雅黑" panose="020B0503020204020204" pitchFamily="34" charset="-122"/>
                <a:cs typeface="Arial" panose="020B0604020202020204" pitchFamily="34" charset="0"/>
              </a:rPr>
              <a:t>With FW scheme, the hourglass effect is partially compensated, the </a:t>
            </a:r>
            <a:r>
              <a:rPr lang="en-US" altLang="zh-CN" b="0" dirty="0">
                <a:solidFill>
                  <a:srgbClr val="C00000"/>
                </a:solidFill>
                <a:latin typeface="Arial" panose="020B0604020202020204" pitchFamily="34" charset="0"/>
                <a:ea typeface="微软雅黑" panose="020B0503020204020204" pitchFamily="34" charset="-122"/>
                <a:cs typeface="Arial" panose="020B0604020202020204" pitchFamily="34" charset="0"/>
              </a:rPr>
              <a:t>proton beam-beam parameter modulation is significantly suppressed, as shown in the right figure</a:t>
            </a:r>
            <a:r>
              <a:rPr lang="en-US" altLang="zh-CN" b="0" dirty="0">
                <a:latin typeface="Arial" panose="020B0604020202020204" pitchFamily="34" charset="0"/>
                <a:ea typeface="微软雅黑" panose="020B0503020204020204" pitchFamily="34" charset="-122"/>
                <a:cs typeface="Arial" panose="020B0604020202020204" pitchFamily="34" charset="0"/>
              </a:rPr>
              <a:t>, so that this </a:t>
            </a:r>
            <a:r>
              <a:rPr lang="en-US" altLang="zh-CN" b="0" dirty="0">
                <a:solidFill>
                  <a:srgbClr val="C00000"/>
                </a:solidFill>
                <a:latin typeface="Arial" panose="020B0604020202020204" pitchFamily="34" charset="0"/>
                <a:ea typeface="微软雅黑" panose="020B0503020204020204" pitchFamily="34" charset="-122"/>
                <a:cs typeface="Arial" panose="020B0604020202020204" pitchFamily="34" charset="0"/>
              </a:rPr>
              <a:t>head-tail instability is avoided fundamentally, and the emittance is preserved.</a:t>
            </a:r>
          </a:p>
          <a:p>
            <a:endParaRPr lang="en-US" altLang="zh-CN" b="0" dirty="0">
              <a:solidFill>
                <a:srgbClr val="C00000"/>
              </a:solidFill>
              <a:latin typeface="Arial" panose="020B0604020202020204" pitchFamily="34" charset="0"/>
              <a:ea typeface="微软雅黑" panose="020B0503020204020204" pitchFamily="34" charset="-122"/>
              <a:cs typeface="Arial" panose="020B0604020202020204" pitchFamily="34" charset="0"/>
            </a:endParaRPr>
          </a:p>
          <a:p>
            <a:r>
              <a:rPr lang="en-US" altLang="zh-CN" b="0" dirty="0">
                <a:solidFill>
                  <a:srgbClr val="C00000"/>
                </a:solidFill>
                <a:latin typeface="Arial" panose="020B0604020202020204" pitchFamily="34" charset="0"/>
                <a:ea typeface="微软雅黑" panose="020B0503020204020204" pitchFamily="34" charset="-122"/>
                <a:cs typeface="Arial" panose="020B0604020202020204" pitchFamily="34" charset="0"/>
              </a:rPr>
              <a:t>The simulation results verify the explanation of the hourglass-induced instability mechanism from the side.</a:t>
            </a:r>
            <a:endParaRPr lang="zh-CN" altLang="en-US" b="0" dirty="0"/>
          </a:p>
        </p:txBody>
      </p:sp>
      <p:sp>
        <p:nvSpPr>
          <p:cNvPr id="4" name="灯片编号占位符 3"/>
          <p:cNvSpPr>
            <a:spLocks noGrp="1"/>
          </p:cNvSpPr>
          <p:nvPr>
            <p:ph type="sldNum" sz="quarter" idx="5"/>
          </p:nvPr>
        </p:nvSpPr>
        <p:spPr/>
        <p:txBody>
          <a:bodyPr/>
          <a:lstStyle/>
          <a:p>
            <a:fld id="{734B3659-8736-457B-BFB4-ADF77877B487}" type="slidenum">
              <a:rPr lang="zh-CN" altLang="en-US" smtClean="0"/>
              <a:t>22</a:t>
            </a:fld>
            <a:endParaRPr lang="zh-CN" altLang="en-US"/>
          </a:p>
        </p:txBody>
      </p:sp>
    </p:spTree>
    <p:extLst>
      <p:ext uri="{BB962C8B-B14F-4D97-AF65-F5344CB8AC3E}">
        <p14:creationId xmlns:p14="http://schemas.microsoft.com/office/powerpoint/2010/main" val="5248730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Finally, there is a summary.</a:t>
            </a:r>
            <a:endParaRPr lang="zh-CN" altLang="en-US" dirty="0"/>
          </a:p>
        </p:txBody>
      </p:sp>
      <p:sp>
        <p:nvSpPr>
          <p:cNvPr id="4" name="灯片编号占位符 3"/>
          <p:cNvSpPr>
            <a:spLocks noGrp="1"/>
          </p:cNvSpPr>
          <p:nvPr>
            <p:ph type="sldNum" sz="quarter" idx="5"/>
          </p:nvPr>
        </p:nvSpPr>
        <p:spPr/>
        <p:txBody>
          <a:bodyPr/>
          <a:lstStyle/>
          <a:p>
            <a:fld id="{734B3659-8736-457B-BFB4-ADF77877B487}" type="slidenum">
              <a:rPr lang="zh-CN" altLang="en-US" smtClean="0"/>
              <a:t>23</a:t>
            </a:fld>
            <a:endParaRPr lang="zh-CN" altLang="en-US"/>
          </a:p>
        </p:txBody>
      </p:sp>
    </p:spTree>
    <p:extLst>
      <p:ext uri="{BB962C8B-B14F-4D97-AF65-F5344CB8AC3E}">
        <p14:creationId xmlns:p14="http://schemas.microsoft.com/office/powerpoint/2010/main" val="213266304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734B3659-8736-457B-BFB4-ADF77877B487}" type="slidenum">
              <a:rPr lang="zh-CN" altLang="en-US" smtClean="0"/>
              <a:t>24</a:t>
            </a:fld>
            <a:endParaRPr lang="zh-CN" altLang="en-US"/>
          </a:p>
        </p:txBody>
      </p:sp>
    </p:spTree>
    <p:extLst>
      <p:ext uri="{BB962C8B-B14F-4D97-AF65-F5344CB8AC3E}">
        <p14:creationId xmlns:p14="http://schemas.microsoft.com/office/powerpoint/2010/main" val="1621350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 Electron Ion Collider in China project is proposed by IMP. This figure gives the layout of the EicC complex.</a:t>
            </a:r>
          </a:p>
          <a:p>
            <a:endParaRPr lang="en-US" altLang="zh-CN" dirty="0"/>
          </a:p>
          <a:p>
            <a:r>
              <a:rPr lang="en-US" altLang="zh-CN" dirty="0"/>
              <a:t>EicC project allows collisions of electrons with a wide range of heavy ions in the medium energy region. At the optimized energy point, the peak luminosity is two to four times ten to thirty-three.</a:t>
            </a:r>
          </a:p>
          <a:p>
            <a:endParaRPr lang="en-US" altLang="zh-CN" dirty="0"/>
          </a:p>
          <a:p>
            <a:r>
              <a:rPr lang="en-US" altLang="zh-CN" dirty="0"/>
              <a:t>The design target of EicC is to achieve high luminosity and high polarization collisions with quasi-full acceptance for reaction product detections.</a:t>
            </a:r>
          </a:p>
          <a:p>
            <a:endParaRPr lang="en-US" altLang="zh-CN" dirty="0"/>
          </a:p>
          <a:p>
            <a:r>
              <a:rPr lang="en-US" altLang="zh-CN" dirty="0"/>
              <a:t>The details of the EicC accelerator design have been introduced by my colleague Jie Liu.</a:t>
            </a:r>
            <a:endParaRPr lang="zh-CN" altLang="en-US" dirty="0"/>
          </a:p>
        </p:txBody>
      </p:sp>
      <p:sp>
        <p:nvSpPr>
          <p:cNvPr id="4" name="灯片编号占位符 3"/>
          <p:cNvSpPr>
            <a:spLocks noGrp="1"/>
          </p:cNvSpPr>
          <p:nvPr>
            <p:ph type="sldNum" sz="quarter" idx="5"/>
          </p:nvPr>
        </p:nvSpPr>
        <p:spPr/>
        <p:txBody>
          <a:bodyPr/>
          <a:lstStyle/>
          <a:p>
            <a:fld id="{734B3659-8736-457B-BFB4-ADF77877B487}" type="slidenum">
              <a:rPr lang="zh-CN" altLang="en-US" smtClean="0"/>
              <a:t>3</a:t>
            </a:fld>
            <a:endParaRPr lang="zh-CN" altLang="en-US"/>
          </a:p>
        </p:txBody>
      </p:sp>
    </p:spTree>
    <p:extLst>
      <p:ext uri="{BB962C8B-B14F-4D97-AF65-F5344CB8AC3E}">
        <p14:creationId xmlns:p14="http://schemas.microsoft.com/office/powerpoint/2010/main" val="1323733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Up to now, there have been two designs, based on the HIAF project and the HIAF-U project, respectively.</a:t>
            </a:r>
          </a:p>
          <a:p>
            <a:endParaRPr lang="en-US" altLang="zh-CN" dirty="0"/>
          </a:p>
          <a:p>
            <a:r>
              <a:rPr lang="en-US" altLang="zh-CN" dirty="0"/>
              <a:t>In both designs, we adopt asymmetric beam parameters, and the proton bunch length is larger than its beta star, so that the hourglass effect will be very severe.</a:t>
            </a:r>
            <a:endParaRPr lang="zh-CN" altLang="en-US" dirty="0"/>
          </a:p>
        </p:txBody>
      </p:sp>
      <p:sp>
        <p:nvSpPr>
          <p:cNvPr id="4" name="灯片编号占位符 3"/>
          <p:cNvSpPr>
            <a:spLocks noGrp="1"/>
          </p:cNvSpPr>
          <p:nvPr>
            <p:ph type="sldNum" sz="quarter" idx="5"/>
          </p:nvPr>
        </p:nvSpPr>
        <p:spPr/>
        <p:txBody>
          <a:bodyPr/>
          <a:lstStyle/>
          <a:p>
            <a:fld id="{734B3659-8736-457B-BFB4-ADF77877B487}" type="slidenum">
              <a:rPr lang="zh-CN" altLang="en-US" smtClean="0"/>
              <a:t>4</a:t>
            </a:fld>
            <a:endParaRPr lang="zh-CN" altLang="en-US"/>
          </a:p>
        </p:txBody>
      </p:sp>
    </p:spTree>
    <p:extLst>
      <p:ext uri="{BB962C8B-B14F-4D97-AF65-F5344CB8AC3E}">
        <p14:creationId xmlns:p14="http://schemas.microsoft.com/office/powerpoint/2010/main" val="3767428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The hourglass effect will cause twofold problems in EicC.</a:t>
            </a:r>
          </a:p>
          <a:p>
            <a:endParaRPr lang="en-US" altLang="zh-CN" dirty="0"/>
          </a:p>
          <a:p>
            <a:r>
              <a:rPr lang="en-US" altLang="zh-CN" dirty="0"/>
              <a:t>First one is the geometric effect. Hourglass effect will lead to beam sizes growth, lowers the beam density and therefore the peak luminosity. With the luminosity of 4.25 times ten to thirty-three, the hourglass factor is 0.52. Almost half of the luminosity is lost.</a:t>
            </a:r>
          </a:p>
          <a:p>
            <a:endParaRPr lang="en-US" altLang="zh-CN" dirty="0"/>
          </a:p>
          <a:p>
            <a:r>
              <a:rPr lang="en-US" altLang="zh-CN" dirty="0"/>
              <a:t>Second one is the dynamic effect. The beam size mismatch induces a very strong modulation of the proton beam-beam parameter, as shown in the middle figure, so that the intra-bunch motion will be strongly modulated. At this moment, the interplay with the transverse </a:t>
            </a:r>
            <a:r>
              <a:rPr lang="en-US" altLang="zh-CN" dirty="0" err="1"/>
              <a:t>wakefield</a:t>
            </a:r>
            <a:r>
              <a:rPr lang="en-US" altLang="zh-CN" dirty="0"/>
              <a:t> may become very important.</a:t>
            </a:r>
          </a:p>
          <a:p>
            <a:endParaRPr lang="en-US" altLang="zh-CN" dirty="0"/>
          </a:p>
          <a:p>
            <a:r>
              <a:rPr lang="en-US" altLang="zh-CN" dirty="0"/>
              <a:t>Besides, most protons will see the nonlinear part of electron beam-beam forces, as shown in the right figure. So, there must be a lot of resonances affecting the luminosity lifetime.</a:t>
            </a:r>
          </a:p>
        </p:txBody>
      </p:sp>
      <p:sp>
        <p:nvSpPr>
          <p:cNvPr id="4" name="灯片编号占位符 3"/>
          <p:cNvSpPr>
            <a:spLocks noGrp="1"/>
          </p:cNvSpPr>
          <p:nvPr>
            <p:ph type="sldNum" sz="quarter" idx="5"/>
          </p:nvPr>
        </p:nvSpPr>
        <p:spPr/>
        <p:txBody>
          <a:bodyPr/>
          <a:lstStyle/>
          <a:p>
            <a:fld id="{734B3659-8736-457B-BFB4-ADF77877B487}" type="slidenum">
              <a:rPr lang="zh-CN" altLang="en-US" smtClean="0"/>
              <a:t>5</a:t>
            </a:fld>
            <a:endParaRPr lang="zh-CN" altLang="en-US"/>
          </a:p>
        </p:txBody>
      </p:sp>
    </p:spTree>
    <p:extLst>
      <p:ext uri="{BB962C8B-B14F-4D97-AF65-F5344CB8AC3E}">
        <p14:creationId xmlns:p14="http://schemas.microsoft.com/office/powerpoint/2010/main" val="2351240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Next, I will introduce the simulation code and model used for beam-beam dynamics and related studies.</a:t>
            </a:r>
            <a:endParaRPr lang="zh-CN" altLang="en-US" dirty="0"/>
          </a:p>
        </p:txBody>
      </p:sp>
      <p:sp>
        <p:nvSpPr>
          <p:cNvPr id="4" name="灯片编号占位符 3"/>
          <p:cNvSpPr>
            <a:spLocks noGrp="1"/>
          </p:cNvSpPr>
          <p:nvPr>
            <p:ph type="sldNum" sz="quarter" idx="5"/>
          </p:nvPr>
        </p:nvSpPr>
        <p:spPr/>
        <p:txBody>
          <a:bodyPr/>
          <a:lstStyle/>
          <a:p>
            <a:fld id="{734B3659-8736-457B-BFB4-ADF77877B487}" type="slidenum">
              <a:rPr lang="zh-CN" altLang="en-US" smtClean="0"/>
              <a:t>6</a:t>
            </a:fld>
            <a:endParaRPr lang="zh-CN" altLang="en-US"/>
          </a:p>
        </p:txBody>
      </p:sp>
    </p:spTree>
    <p:extLst>
      <p:ext uri="{BB962C8B-B14F-4D97-AF65-F5344CB8AC3E}">
        <p14:creationId xmlns:p14="http://schemas.microsoft.com/office/powerpoint/2010/main" val="6380162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To study the beam-beam dynamics and possible interplay with other effects, such as impedance, electron-cloud, and space charge. We developed a simulation code GOAT.</a:t>
            </a:r>
          </a:p>
          <a:p>
            <a:endParaRPr lang="en-US" altLang="zh-CN" dirty="0"/>
          </a:p>
          <a:p>
            <a:r>
              <a:rPr lang="en-US" altLang="zh-CN" dirty="0"/>
              <a:t>This figure shows the framework of the code. For impedance effects, the </a:t>
            </a:r>
            <a:r>
              <a:rPr lang="en-US" altLang="zh-CN" dirty="0" err="1"/>
              <a:t>wakefield</a:t>
            </a:r>
            <a:r>
              <a:rPr lang="en-US" altLang="zh-CN" dirty="0"/>
              <a:t> is lumped at the IP and kicks are applied to beam particles once per turn.</a:t>
            </a:r>
          </a:p>
          <a:p>
            <a:endParaRPr lang="en-US" altLang="zh-CN" dirty="0"/>
          </a:p>
          <a:p>
            <a:r>
              <a:rPr lang="en-US" altLang="zh-CN" dirty="0"/>
              <a:t>For beam-beam interactions, the strong-strong model is adopted. The collision is proceeded slice-by-slice to take into account the hourglass effect.</a:t>
            </a:r>
          </a:p>
          <a:p>
            <a:endParaRPr lang="en-US" altLang="zh-CN" dirty="0"/>
          </a:p>
          <a:p>
            <a:r>
              <a:rPr lang="en-US" altLang="zh-CN" dirty="0"/>
              <a:t>And integrated Green function and linear interpolation are used for beam-beam potential calculations.</a:t>
            </a:r>
            <a:endParaRPr lang="zh-CN" altLang="en-US" dirty="0"/>
          </a:p>
        </p:txBody>
      </p:sp>
      <p:sp>
        <p:nvSpPr>
          <p:cNvPr id="4" name="灯片编号占位符 3"/>
          <p:cNvSpPr>
            <a:spLocks noGrp="1"/>
          </p:cNvSpPr>
          <p:nvPr>
            <p:ph type="sldNum" sz="quarter" idx="5"/>
          </p:nvPr>
        </p:nvSpPr>
        <p:spPr/>
        <p:txBody>
          <a:bodyPr/>
          <a:lstStyle/>
          <a:p>
            <a:fld id="{734B3659-8736-457B-BFB4-ADF77877B487}" type="slidenum">
              <a:rPr lang="zh-CN" altLang="en-US" smtClean="0"/>
              <a:t>7</a:t>
            </a:fld>
            <a:endParaRPr lang="zh-CN" altLang="en-US"/>
          </a:p>
        </p:txBody>
      </p:sp>
    </p:spTree>
    <p:extLst>
      <p:ext uri="{BB962C8B-B14F-4D97-AF65-F5344CB8AC3E}">
        <p14:creationId xmlns:p14="http://schemas.microsoft.com/office/powerpoint/2010/main" val="608929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Here are some benchmarks with other widely used simulation code.</a:t>
            </a:r>
          </a:p>
          <a:p>
            <a:endParaRPr lang="en-US" altLang="zh-CN" dirty="0"/>
          </a:p>
          <a:p>
            <a:r>
              <a:rPr lang="en-US" altLang="zh-CN" dirty="0"/>
              <a:t>For transverse impedance, we compare the beam spectrum and the instability growth rate with </a:t>
            </a:r>
            <a:r>
              <a:rPr lang="en-US" altLang="zh-CN" dirty="0" err="1"/>
              <a:t>PyHEADTAIL</a:t>
            </a:r>
            <a:r>
              <a:rPr lang="en-US" altLang="zh-CN" dirty="0"/>
              <a:t>.</a:t>
            </a:r>
          </a:p>
          <a:p>
            <a:endParaRPr lang="en-US" altLang="zh-CN" dirty="0"/>
          </a:p>
          <a:p>
            <a:r>
              <a:rPr lang="en-US" altLang="zh-CN" dirty="0"/>
              <a:t>For beam-beam effect, the BBSS code and the </a:t>
            </a:r>
            <a:r>
              <a:rPr lang="en-US" altLang="zh-CN" dirty="0" err="1"/>
              <a:t>AthenaGPU</a:t>
            </a:r>
            <a:r>
              <a:rPr lang="en-US" altLang="zh-CN" dirty="0"/>
              <a:t> code are used.</a:t>
            </a:r>
          </a:p>
          <a:p>
            <a:endParaRPr lang="en-US" altLang="zh-CN" dirty="0"/>
          </a:p>
          <a:p>
            <a:r>
              <a:rPr lang="en-US" altLang="zh-CN" dirty="0"/>
              <a:t>These benchmark results confirm the correctness of the GOAT code.</a:t>
            </a:r>
            <a:endParaRPr lang="zh-CN" altLang="en-US" dirty="0"/>
          </a:p>
        </p:txBody>
      </p:sp>
      <p:sp>
        <p:nvSpPr>
          <p:cNvPr id="4" name="灯片编号占位符 3"/>
          <p:cNvSpPr>
            <a:spLocks noGrp="1"/>
          </p:cNvSpPr>
          <p:nvPr>
            <p:ph type="sldNum" sz="quarter" idx="5"/>
          </p:nvPr>
        </p:nvSpPr>
        <p:spPr/>
        <p:txBody>
          <a:bodyPr/>
          <a:lstStyle/>
          <a:p>
            <a:fld id="{734B3659-8736-457B-BFB4-ADF77877B487}" type="slidenum">
              <a:rPr lang="zh-CN" altLang="en-US" smtClean="0"/>
              <a:t>8</a:t>
            </a:fld>
            <a:endParaRPr lang="zh-CN" altLang="en-US"/>
          </a:p>
        </p:txBody>
      </p:sp>
    </p:spTree>
    <p:extLst>
      <p:ext uri="{BB962C8B-B14F-4D97-AF65-F5344CB8AC3E}">
        <p14:creationId xmlns:p14="http://schemas.microsoft.com/office/powerpoint/2010/main" val="42659428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Next, I will talk about a newfound coherent head-tail instability simulated by the interplay of beam-beam interactions and transverse </a:t>
            </a:r>
            <a:r>
              <a:rPr lang="en-US" altLang="zh-CN" dirty="0" err="1"/>
              <a:t>wakefields</a:t>
            </a:r>
            <a:r>
              <a:rPr lang="en-US" altLang="zh-CN" dirty="0"/>
              <a:t>.</a:t>
            </a:r>
            <a:endParaRPr lang="zh-CN" altLang="en-US" dirty="0"/>
          </a:p>
        </p:txBody>
      </p:sp>
      <p:sp>
        <p:nvSpPr>
          <p:cNvPr id="4" name="灯片编号占位符 3"/>
          <p:cNvSpPr>
            <a:spLocks noGrp="1"/>
          </p:cNvSpPr>
          <p:nvPr>
            <p:ph type="sldNum" sz="quarter" idx="5"/>
          </p:nvPr>
        </p:nvSpPr>
        <p:spPr/>
        <p:txBody>
          <a:bodyPr/>
          <a:lstStyle/>
          <a:p>
            <a:fld id="{734B3659-8736-457B-BFB4-ADF77877B487}" type="slidenum">
              <a:rPr lang="zh-CN" altLang="en-US" smtClean="0"/>
              <a:t>9</a:t>
            </a:fld>
            <a:endParaRPr lang="zh-CN" altLang="en-US"/>
          </a:p>
        </p:txBody>
      </p:sp>
    </p:spTree>
    <p:extLst>
      <p:ext uri="{BB962C8B-B14F-4D97-AF65-F5344CB8AC3E}">
        <p14:creationId xmlns:p14="http://schemas.microsoft.com/office/powerpoint/2010/main" val="2853263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719247F-B487-7AA4-7CF5-553178926E3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51E61EE6-3BE7-40C6-025D-08045A2D52B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4FCC2B3D-FC5F-EE7E-39B3-D985B8A36723}"/>
              </a:ext>
            </a:extLst>
          </p:cNvPr>
          <p:cNvSpPr>
            <a:spLocks noGrp="1"/>
          </p:cNvSpPr>
          <p:nvPr>
            <p:ph type="dt" sz="half" idx="10"/>
          </p:nvPr>
        </p:nvSpPr>
        <p:spPr/>
        <p:txBody>
          <a:bodyPr/>
          <a:lstStyle/>
          <a:p>
            <a:fld id="{2D24015F-E48B-454C-A9FE-4D1E00F0A413}" type="datetimeFigureOut">
              <a:rPr lang="zh-CN" altLang="en-US" smtClean="0"/>
              <a:t>2024/9/2</a:t>
            </a:fld>
            <a:endParaRPr lang="zh-CN" altLang="en-US"/>
          </a:p>
        </p:txBody>
      </p:sp>
      <p:sp>
        <p:nvSpPr>
          <p:cNvPr id="5" name="页脚占位符 4">
            <a:extLst>
              <a:ext uri="{FF2B5EF4-FFF2-40B4-BE49-F238E27FC236}">
                <a16:creationId xmlns:a16="http://schemas.microsoft.com/office/drawing/2014/main" id="{176132D0-5689-DEB2-6CB1-9D358DFFA1E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DCB55F2-D766-7054-627C-8FA23C197834}"/>
              </a:ext>
            </a:extLst>
          </p:cNvPr>
          <p:cNvSpPr>
            <a:spLocks noGrp="1"/>
          </p:cNvSpPr>
          <p:nvPr>
            <p:ph type="sldNum" sz="quarter" idx="12"/>
          </p:nvPr>
        </p:nvSpPr>
        <p:spPr/>
        <p:txBody>
          <a:bodyPr/>
          <a:lstStyle/>
          <a:p>
            <a:fld id="{0C5C3C23-845F-4A44-A889-77847321B1E4}" type="slidenum">
              <a:rPr lang="zh-CN" altLang="en-US" smtClean="0"/>
              <a:pPr/>
              <a:t>‹#›</a:t>
            </a:fld>
            <a:endParaRPr lang="zh-CN" altLang="en-US" dirty="0"/>
          </a:p>
        </p:txBody>
      </p:sp>
    </p:spTree>
    <p:extLst>
      <p:ext uri="{BB962C8B-B14F-4D97-AF65-F5344CB8AC3E}">
        <p14:creationId xmlns:p14="http://schemas.microsoft.com/office/powerpoint/2010/main" val="870714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4854C31-2D85-D465-757B-F7BEAA3782C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7A450C24-6A51-F198-EBCA-204E49EDAAD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15D42851-EA94-14F2-6AA6-C4A571421803}"/>
              </a:ext>
            </a:extLst>
          </p:cNvPr>
          <p:cNvSpPr>
            <a:spLocks noGrp="1"/>
          </p:cNvSpPr>
          <p:nvPr>
            <p:ph type="dt" sz="half" idx="10"/>
          </p:nvPr>
        </p:nvSpPr>
        <p:spPr/>
        <p:txBody>
          <a:bodyPr/>
          <a:lstStyle/>
          <a:p>
            <a:fld id="{2D24015F-E48B-454C-A9FE-4D1E00F0A413}" type="datetimeFigureOut">
              <a:rPr lang="zh-CN" altLang="en-US" smtClean="0"/>
              <a:t>2024/9/2</a:t>
            </a:fld>
            <a:endParaRPr lang="zh-CN" altLang="en-US"/>
          </a:p>
        </p:txBody>
      </p:sp>
      <p:sp>
        <p:nvSpPr>
          <p:cNvPr id="5" name="页脚占位符 4">
            <a:extLst>
              <a:ext uri="{FF2B5EF4-FFF2-40B4-BE49-F238E27FC236}">
                <a16:creationId xmlns:a16="http://schemas.microsoft.com/office/drawing/2014/main" id="{11C6AFA3-0757-8948-EACA-FD4FA17F743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6EFB62B-AAA7-E782-1224-0EE4B81483EF}"/>
              </a:ext>
            </a:extLst>
          </p:cNvPr>
          <p:cNvSpPr>
            <a:spLocks noGrp="1"/>
          </p:cNvSpPr>
          <p:nvPr>
            <p:ph type="sldNum" sz="quarter" idx="12"/>
          </p:nvPr>
        </p:nvSpPr>
        <p:spPr/>
        <p:txBody>
          <a:bodyPr/>
          <a:lstStyle/>
          <a:p>
            <a:fld id="{0C5C3C23-845F-4A44-A889-77847321B1E4}" type="slidenum">
              <a:rPr lang="zh-CN" altLang="en-US" smtClean="0"/>
              <a:t>‹#›</a:t>
            </a:fld>
            <a:endParaRPr lang="zh-CN" altLang="en-US"/>
          </a:p>
        </p:txBody>
      </p:sp>
    </p:spTree>
    <p:extLst>
      <p:ext uri="{BB962C8B-B14F-4D97-AF65-F5344CB8AC3E}">
        <p14:creationId xmlns:p14="http://schemas.microsoft.com/office/powerpoint/2010/main" val="38781390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B64E18C5-882C-A7D9-4476-5A7830419D7B}"/>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C3551FDE-B1BD-D256-664E-D6EC7BB35F68}"/>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2B74361-4516-DC14-E7AA-C9BC60089088}"/>
              </a:ext>
            </a:extLst>
          </p:cNvPr>
          <p:cNvSpPr>
            <a:spLocks noGrp="1"/>
          </p:cNvSpPr>
          <p:nvPr>
            <p:ph type="dt" sz="half" idx="10"/>
          </p:nvPr>
        </p:nvSpPr>
        <p:spPr/>
        <p:txBody>
          <a:bodyPr/>
          <a:lstStyle/>
          <a:p>
            <a:fld id="{2D24015F-E48B-454C-A9FE-4D1E00F0A413}" type="datetimeFigureOut">
              <a:rPr lang="zh-CN" altLang="en-US" smtClean="0"/>
              <a:t>2024/9/2</a:t>
            </a:fld>
            <a:endParaRPr lang="zh-CN" altLang="en-US"/>
          </a:p>
        </p:txBody>
      </p:sp>
      <p:sp>
        <p:nvSpPr>
          <p:cNvPr id="5" name="页脚占位符 4">
            <a:extLst>
              <a:ext uri="{FF2B5EF4-FFF2-40B4-BE49-F238E27FC236}">
                <a16:creationId xmlns:a16="http://schemas.microsoft.com/office/drawing/2014/main" id="{E7840B07-1BDD-E494-A02F-8234422465C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E78AC1A-27CF-FDE5-9174-566FB31211B4}"/>
              </a:ext>
            </a:extLst>
          </p:cNvPr>
          <p:cNvSpPr>
            <a:spLocks noGrp="1"/>
          </p:cNvSpPr>
          <p:nvPr>
            <p:ph type="sldNum" sz="quarter" idx="12"/>
          </p:nvPr>
        </p:nvSpPr>
        <p:spPr/>
        <p:txBody>
          <a:bodyPr/>
          <a:lstStyle/>
          <a:p>
            <a:fld id="{0C5C3C23-845F-4A44-A889-77847321B1E4}" type="slidenum">
              <a:rPr lang="zh-CN" altLang="en-US" smtClean="0"/>
              <a:t>‹#›</a:t>
            </a:fld>
            <a:endParaRPr lang="zh-CN" altLang="en-US"/>
          </a:p>
        </p:txBody>
      </p:sp>
    </p:spTree>
    <p:extLst>
      <p:ext uri="{BB962C8B-B14F-4D97-AF65-F5344CB8AC3E}">
        <p14:creationId xmlns:p14="http://schemas.microsoft.com/office/powerpoint/2010/main" val="26177215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5AED46A-A905-A62C-37DE-91B36ED0097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903F7DB7-F93A-0D26-601E-21FFE96C0CCF}"/>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DDDA326-7A4A-B683-30F9-4FFFEAF0686D}"/>
              </a:ext>
            </a:extLst>
          </p:cNvPr>
          <p:cNvSpPr>
            <a:spLocks noGrp="1"/>
          </p:cNvSpPr>
          <p:nvPr>
            <p:ph type="dt" sz="half" idx="10"/>
          </p:nvPr>
        </p:nvSpPr>
        <p:spPr/>
        <p:txBody>
          <a:bodyPr/>
          <a:lstStyle/>
          <a:p>
            <a:fld id="{2D24015F-E48B-454C-A9FE-4D1E00F0A413}" type="datetimeFigureOut">
              <a:rPr lang="zh-CN" altLang="en-US" smtClean="0"/>
              <a:t>2024/9/2</a:t>
            </a:fld>
            <a:endParaRPr lang="zh-CN" altLang="en-US"/>
          </a:p>
        </p:txBody>
      </p:sp>
      <p:sp>
        <p:nvSpPr>
          <p:cNvPr id="5" name="页脚占位符 4">
            <a:extLst>
              <a:ext uri="{FF2B5EF4-FFF2-40B4-BE49-F238E27FC236}">
                <a16:creationId xmlns:a16="http://schemas.microsoft.com/office/drawing/2014/main" id="{67D010C7-9903-D15B-9318-E245A1E82DA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8A21315-BB36-AB10-F964-B883CB1CBD4E}"/>
              </a:ext>
            </a:extLst>
          </p:cNvPr>
          <p:cNvSpPr>
            <a:spLocks noGrp="1"/>
          </p:cNvSpPr>
          <p:nvPr>
            <p:ph type="sldNum" sz="quarter" idx="12"/>
          </p:nvPr>
        </p:nvSpPr>
        <p:spPr/>
        <p:txBody>
          <a:bodyPr/>
          <a:lstStyle/>
          <a:p>
            <a:fld id="{0C5C3C23-845F-4A44-A889-77847321B1E4}" type="slidenum">
              <a:rPr lang="zh-CN" altLang="en-US" smtClean="0"/>
              <a:t>‹#›</a:t>
            </a:fld>
            <a:endParaRPr lang="zh-CN" altLang="en-US"/>
          </a:p>
        </p:txBody>
      </p:sp>
    </p:spTree>
    <p:extLst>
      <p:ext uri="{BB962C8B-B14F-4D97-AF65-F5344CB8AC3E}">
        <p14:creationId xmlns:p14="http://schemas.microsoft.com/office/powerpoint/2010/main" val="42362572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AD35C4D-3A17-A9CF-8942-3ABDC7A83584}"/>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B6127003-229F-3FF6-1974-781E174CA728}"/>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60E83C4E-FECF-6BC9-F028-706D98BEB78C}"/>
              </a:ext>
            </a:extLst>
          </p:cNvPr>
          <p:cNvSpPr>
            <a:spLocks noGrp="1"/>
          </p:cNvSpPr>
          <p:nvPr>
            <p:ph type="dt" sz="half" idx="10"/>
          </p:nvPr>
        </p:nvSpPr>
        <p:spPr/>
        <p:txBody>
          <a:bodyPr/>
          <a:lstStyle/>
          <a:p>
            <a:fld id="{2D24015F-E48B-454C-A9FE-4D1E00F0A413}" type="datetimeFigureOut">
              <a:rPr lang="zh-CN" altLang="en-US" smtClean="0"/>
              <a:t>2024/9/2</a:t>
            </a:fld>
            <a:endParaRPr lang="zh-CN" altLang="en-US"/>
          </a:p>
        </p:txBody>
      </p:sp>
      <p:sp>
        <p:nvSpPr>
          <p:cNvPr id="5" name="页脚占位符 4">
            <a:extLst>
              <a:ext uri="{FF2B5EF4-FFF2-40B4-BE49-F238E27FC236}">
                <a16:creationId xmlns:a16="http://schemas.microsoft.com/office/drawing/2014/main" id="{563A44D0-D264-63D3-B12C-49160FA76AD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8ED0156-B856-9CCA-DDEA-A3AD0E62BF09}"/>
              </a:ext>
            </a:extLst>
          </p:cNvPr>
          <p:cNvSpPr>
            <a:spLocks noGrp="1"/>
          </p:cNvSpPr>
          <p:nvPr>
            <p:ph type="sldNum" sz="quarter" idx="12"/>
          </p:nvPr>
        </p:nvSpPr>
        <p:spPr/>
        <p:txBody>
          <a:bodyPr/>
          <a:lstStyle/>
          <a:p>
            <a:fld id="{0C5C3C23-845F-4A44-A889-77847321B1E4}" type="slidenum">
              <a:rPr lang="zh-CN" altLang="en-US" smtClean="0"/>
              <a:t>‹#›</a:t>
            </a:fld>
            <a:endParaRPr lang="zh-CN" altLang="en-US"/>
          </a:p>
        </p:txBody>
      </p:sp>
    </p:spTree>
    <p:extLst>
      <p:ext uri="{BB962C8B-B14F-4D97-AF65-F5344CB8AC3E}">
        <p14:creationId xmlns:p14="http://schemas.microsoft.com/office/powerpoint/2010/main" val="3265663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1FD4812-CF33-0BB3-01D3-FB781CD59E7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4C1A40D5-E5D1-9761-603C-659852E1CCC2}"/>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2718DB22-699C-76D9-8B36-04008C2DEE39}"/>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E5CCFA42-49B3-2BA3-2A55-D3078ACF5D48}"/>
              </a:ext>
            </a:extLst>
          </p:cNvPr>
          <p:cNvSpPr>
            <a:spLocks noGrp="1"/>
          </p:cNvSpPr>
          <p:nvPr>
            <p:ph type="dt" sz="half" idx="10"/>
          </p:nvPr>
        </p:nvSpPr>
        <p:spPr/>
        <p:txBody>
          <a:bodyPr/>
          <a:lstStyle/>
          <a:p>
            <a:fld id="{2D24015F-E48B-454C-A9FE-4D1E00F0A413}" type="datetimeFigureOut">
              <a:rPr lang="zh-CN" altLang="en-US" smtClean="0"/>
              <a:t>2024/9/2</a:t>
            </a:fld>
            <a:endParaRPr lang="zh-CN" altLang="en-US"/>
          </a:p>
        </p:txBody>
      </p:sp>
      <p:sp>
        <p:nvSpPr>
          <p:cNvPr id="6" name="页脚占位符 5">
            <a:extLst>
              <a:ext uri="{FF2B5EF4-FFF2-40B4-BE49-F238E27FC236}">
                <a16:creationId xmlns:a16="http://schemas.microsoft.com/office/drawing/2014/main" id="{A9B5B270-9285-1FF0-9F59-A84F8C9A93B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A3685E26-BB3D-F9A8-AEC9-DA0DDBB1F52E}"/>
              </a:ext>
            </a:extLst>
          </p:cNvPr>
          <p:cNvSpPr>
            <a:spLocks noGrp="1"/>
          </p:cNvSpPr>
          <p:nvPr>
            <p:ph type="sldNum" sz="quarter" idx="12"/>
          </p:nvPr>
        </p:nvSpPr>
        <p:spPr/>
        <p:txBody>
          <a:bodyPr/>
          <a:lstStyle/>
          <a:p>
            <a:fld id="{0C5C3C23-845F-4A44-A889-77847321B1E4}" type="slidenum">
              <a:rPr lang="zh-CN" altLang="en-US" smtClean="0"/>
              <a:t>‹#›</a:t>
            </a:fld>
            <a:endParaRPr lang="zh-CN" altLang="en-US"/>
          </a:p>
        </p:txBody>
      </p:sp>
    </p:spTree>
    <p:extLst>
      <p:ext uri="{BB962C8B-B14F-4D97-AF65-F5344CB8AC3E}">
        <p14:creationId xmlns:p14="http://schemas.microsoft.com/office/powerpoint/2010/main" val="16041620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AD8D26C-2D0C-BA2B-633B-E1328B6E41C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DB5C9017-1F83-60A6-6D9F-5984E3C3186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43E53411-E3D6-3BAA-9CA8-33CB1E534AC6}"/>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822E47D2-681E-5E09-E7E5-C9A8A71B0EB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4F59B78F-0D4D-6A5D-4588-9248B021AEDB}"/>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7A70B8FE-490E-C14F-199B-715AE1381FE7}"/>
              </a:ext>
            </a:extLst>
          </p:cNvPr>
          <p:cNvSpPr>
            <a:spLocks noGrp="1"/>
          </p:cNvSpPr>
          <p:nvPr>
            <p:ph type="dt" sz="half" idx="10"/>
          </p:nvPr>
        </p:nvSpPr>
        <p:spPr/>
        <p:txBody>
          <a:bodyPr/>
          <a:lstStyle/>
          <a:p>
            <a:fld id="{2D24015F-E48B-454C-A9FE-4D1E00F0A413}" type="datetimeFigureOut">
              <a:rPr lang="zh-CN" altLang="en-US" smtClean="0"/>
              <a:t>2024/9/2</a:t>
            </a:fld>
            <a:endParaRPr lang="zh-CN" altLang="en-US"/>
          </a:p>
        </p:txBody>
      </p:sp>
      <p:sp>
        <p:nvSpPr>
          <p:cNvPr id="8" name="页脚占位符 7">
            <a:extLst>
              <a:ext uri="{FF2B5EF4-FFF2-40B4-BE49-F238E27FC236}">
                <a16:creationId xmlns:a16="http://schemas.microsoft.com/office/drawing/2014/main" id="{62541C5A-2B67-B4D3-FA72-21DB02E40B5C}"/>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800AEDB-7701-614D-1206-356BA2A550C2}"/>
              </a:ext>
            </a:extLst>
          </p:cNvPr>
          <p:cNvSpPr>
            <a:spLocks noGrp="1"/>
          </p:cNvSpPr>
          <p:nvPr>
            <p:ph type="sldNum" sz="quarter" idx="12"/>
          </p:nvPr>
        </p:nvSpPr>
        <p:spPr/>
        <p:txBody>
          <a:bodyPr/>
          <a:lstStyle/>
          <a:p>
            <a:fld id="{0C5C3C23-845F-4A44-A889-77847321B1E4}" type="slidenum">
              <a:rPr lang="zh-CN" altLang="en-US" smtClean="0"/>
              <a:t>‹#›</a:t>
            </a:fld>
            <a:endParaRPr lang="zh-CN" altLang="en-US"/>
          </a:p>
        </p:txBody>
      </p:sp>
    </p:spTree>
    <p:extLst>
      <p:ext uri="{BB962C8B-B14F-4D97-AF65-F5344CB8AC3E}">
        <p14:creationId xmlns:p14="http://schemas.microsoft.com/office/powerpoint/2010/main" val="41543565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C21E256-214F-49D2-5E3F-2E6016C161C0}"/>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4640A052-02C7-0781-62EE-E09BED37EB68}"/>
              </a:ext>
            </a:extLst>
          </p:cNvPr>
          <p:cNvSpPr>
            <a:spLocks noGrp="1"/>
          </p:cNvSpPr>
          <p:nvPr>
            <p:ph type="dt" sz="half" idx="10"/>
          </p:nvPr>
        </p:nvSpPr>
        <p:spPr/>
        <p:txBody>
          <a:bodyPr/>
          <a:lstStyle/>
          <a:p>
            <a:fld id="{2D24015F-E48B-454C-A9FE-4D1E00F0A413}" type="datetimeFigureOut">
              <a:rPr lang="zh-CN" altLang="en-US" smtClean="0"/>
              <a:t>2024/9/2</a:t>
            </a:fld>
            <a:endParaRPr lang="zh-CN" altLang="en-US"/>
          </a:p>
        </p:txBody>
      </p:sp>
      <p:sp>
        <p:nvSpPr>
          <p:cNvPr id="4" name="页脚占位符 3">
            <a:extLst>
              <a:ext uri="{FF2B5EF4-FFF2-40B4-BE49-F238E27FC236}">
                <a16:creationId xmlns:a16="http://schemas.microsoft.com/office/drawing/2014/main" id="{3B3C42D1-2602-C0A1-9695-458AC8645C5A}"/>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1C24495F-24F2-7F32-BCC8-2171B76F7B61}"/>
              </a:ext>
            </a:extLst>
          </p:cNvPr>
          <p:cNvSpPr>
            <a:spLocks noGrp="1"/>
          </p:cNvSpPr>
          <p:nvPr>
            <p:ph type="sldNum" sz="quarter" idx="12"/>
          </p:nvPr>
        </p:nvSpPr>
        <p:spPr/>
        <p:txBody>
          <a:bodyPr/>
          <a:lstStyle/>
          <a:p>
            <a:fld id="{0C5C3C23-845F-4A44-A889-77847321B1E4}" type="slidenum">
              <a:rPr lang="zh-CN" altLang="en-US" smtClean="0"/>
              <a:t>‹#›</a:t>
            </a:fld>
            <a:endParaRPr lang="zh-CN" altLang="en-US"/>
          </a:p>
        </p:txBody>
      </p:sp>
    </p:spTree>
    <p:extLst>
      <p:ext uri="{BB962C8B-B14F-4D97-AF65-F5344CB8AC3E}">
        <p14:creationId xmlns:p14="http://schemas.microsoft.com/office/powerpoint/2010/main" val="974533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3E618642-544D-6522-3745-CBB6E75623F1}"/>
              </a:ext>
            </a:extLst>
          </p:cNvPr>
          <p:cNvSpPr>
            <a:spLocks noGrp="1"/>
          </p:cNvSpPr>
          <p:nvPr>
            <p:ph type="dt" sz="half" idx="10"/>
          </p:nvPr>
        </p:nvSpPr>
        <p:spPr/>
        <p:txBody>
          <a:bodyPr/>
          <a:lstStyle/>
          <a:p>
            <a:fld id="{2D24015F-E48B-454C-A9FE-4D1E00F0A413}" type="datetimeFigureOut">
              <a:rPr lang="zh-CN" altLang="en-US" smtClean="0"/>
              <a:t>2024/9/2</a:t>
            </a:fld>
            <a:endParaRPr lang="zh-CN" altLang="en-US"/>
          </a:p>
        </p:txBody>
      </p:sp>
      <p:sp>
        <p:nvSpPr>
          <p:cNvPr id="3" name="页脚占位符 2">
            <a:extLst>
              <a:ext uri="{FF2B5EF4-FFF2-40B4-BE49-F238E27FC236}">
                <a16:creationId xmlns:a16="http://schemas.microsoft.com/office/drawing/2014/main" id="{C80296F4-0CD1-A598-B905-FA66A680D365}"/>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B5DCD9E0-0D07-8BAB-7156-303AD612FECD}"/>
              </a:ext>
            </a:extLst>
          </p:cNvPr>
          <p:cNvSpPr>
            <a:spLocks noGrp="1"/>
          </p:cNvSpPr>
          <p:nvPr>
            <p:ph type="sldNum" sz="quarter" idx="12"/>
          </p:nvPr>
        </p:nvSpPr>
        <p:spPr/>
        <p:txBody>
          <a:bodyPr/>
          <a:lstStyle/>
          <a:p>
            <a:fld id="{0C5C3C23-845F-4A44-A889-77847321B1E4}" type="slidenum">
              <a:rPr lang="zh-CN" altLang="en-US" smtClean="0"/>
              <a:t>‹#›</a:t>
            </a:fld>
            <a:endParaRPr lang="zh-CN" altLang="en-US"/>
          </a:p>
        </p:txBody>
      </p:sp>
    </p:spTree>
    <p:extLst>
      <p:ext uri="{BB962C8B-B14F-4D97-AF65-F5344CB8AC3E}">
        <p14:creationId xmlns:p14="http://schemas.microsoft.com/office/powerpoint/2010/main" val="19887593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304186F-BDC2-8645-36C8-B9A5BA7AA29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CFB4DC07-915F-6051-8A54-3627C0404B9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240252DA-5819-1862-0136-EC5F37EE1F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D8063094-6F6C-C4C7-0B49-D43FEBACF53A}"/>
              </a:ext>
            </a:extLst>
          </p:cNvPr>
          <p:cNvSpPr>
            <a:spLocks noGrp="1"/>
          </p:cNvSpPr>
          <p:nvPr>
            <p:ph type="dt" sz="half" idx="10"/>
          </p:nvPr>
        </p:nvSpPr>
        <p:spPr/>
        <p:txBody>
          <a:bodyPr/>
          <a:lstStyle/>
          <a:p>
            <a:fld id="{2D24015F-E48B-454C-A9FE-4D1E00F0A413}" type="datetimeFigureOut">
              <a:rPr lang="zh-CN" altLang="en-US" smtClean="0"/>
              <a:t>2024/9/2</a:t>
            </a:fld>
            <a:endParaRPr lang="zh-CN" altLang="en-US"/>
          </a:p>
        </p:txBody>
      </p:sp>
      <p:sp>
        <p:nvSpPr>
          <p:cNvPr id="6" name="页脚占位符 5">
            <a:extLst>
              <a:ext uri="{FF2B5EF4-FFF2-40B4-BE49-F238E27FC236}">
                <a16:creationId xmlns:a16="http://schemas.microsoft.com/office/drawing/2014/main" id="{5118AA47-4FA4-3487-E9CC-7FB2A797EA23}"/>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9E587C9-C051-6049-048F-1F23BC6E8E63}"/>
              </a:ext>
            </a:extLst>
          </p:cNvPr>
          <p:cNvSpPr>
            <a:spLocks noGrp="1"/>
          </p:cNvSpPr>
          <p:nvPr>
            <p:ph type="sldNum" sz="quarter" idx="12"/>
          </p:nvPr>
        </p:nvSpPr>
        <p:spPr/>
        <p:txBody>
          <a:bodyPr/>
          <a:lstStyle/>
          <a:p>
            <a:fld id="{0C5C3C23-845F-4A44-A889-77847321B1E4}" type="slidenum">
              <a:rPr lang="zh-CN" altLang="en-US" smtClean="0"/>
              <a:t>‹#›</a:t>
            </a:fld>
            <a:endParaRPr lang="zh-CN" altLang="en-US"/>
          </a:p>
        </p:txBody>
      </p:sp>
    </p:spTree>
    <p:extLst>
      <p:ext uri="{BB962C8B-B14F-4D97-AF65-F5344CB8AC3E}">
        <p14:creationId xmlns:p14="http://schemas.microsoft.com/office/powerpoint/2010/main" val="18339283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0EA76E3-2341-970C-C963-CCAC54DA164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E2EED3EA-1FD1-F145-DBD7-949F669A8F8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399FDD99-3615-8C86-7D8E-D4798AB201F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F27E4D04-2C13-D84B-54C2-EC4FD68AEF7C}"/>
              </a:ext>
            </a:extLst>
          </p:cNvPr>
          <p:cNvSpPr>
            <a:spLocks noGrp="1"/>
          </p:cNvSpPr>
          <p:nvPr>
            <p:ph type="dt" sz="half" idx="10"/>
          </p:nvPr>
        </p:nvSpPr>
        <p:spPr/>
        <p:txBody>
          <a:bodyPr/>
          <a:lstStyle/>
          <a:p>
            <a:fld id="{2D24015F-E48B-454C-A9FE-4D1E00F0A413}" type="datetimeFigureOut">
              <a:rPr lang="zh-CN" altLang="en-US" smtClean="0"/>
              <a:t>2024/9/2</a:t>
            </a:fld>
            <a:endParaRPr lang="zh-CN" altLang="en-US"/>
          </a:p>
        </p:txBody>
      </p:sp>
      <p:sp>
        <p:nvSpPr>
          <p:cNvPr id="6" name="页脚占位符 5">
            <a:extLst>
              <a:ext uri="{FF2B5EF4-FFF2-40B4-BE49-F238E27FC236}">
                <a16:creationId xmlns:a16="http://schemas.microsoft.com/office/drawing/2014/main" id="{C1F74C7E-0181-F30B-696C-70C703F585C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024D271-B6A5-A8A9-6C01-56DC5FF9D94F}"/>
              </a:ext>
            </a:extLst>
          </p:cNvPr>
          <p:cNvSpPr>
            <a:spLocks noGrp="1"/>
          </p:cNvSpPr>
          <p:nvPr>
            <p:ph type="sldNum" sz="quarter" idx="12"/>
          </p:nvPr>
        </p:nvSpPr>
        <p:spPr/>
        <p:txBody>
          <a:bodyPr/>
          <a:lstStyle/>
          <a:p>
            <a:fld id="{0C5C3C23-845F-4A44-A889-77847321B1E4}" type="slidenum">
              <a:rPr lang="zh-CN" altLang="en-US" smtClean="0"/>
              <a:t>‹#›</a:t>
            </a:fld>
            <a:endParaRPr lang="zh-CN" altLang="en-US"/>
          </a:p>
        </p:txBody>
      </p:sp>
    </p:spTree>
    <p:extLst>
      <p:ext uri="{BB962C8B-B14F-4D97-AF65-F5344CB8AC3E}">
        <p14:creationId xmlns:p14="http://schemas.microsoft.com/office/powerpoint/2010/main" val="39056810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3CB72118-A761-107D-FDAB-BF1CD5598A0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8DBE9417-11A0-A221-BE3A-C56F8B6D9A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5E71B45-7480-10BA-17F1-EDB35C3BB4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2D24015F-E48B-454C-A9FE-4D1E00F0A413}" type="datetimeFigureOut">
              <a:rPr lang="zh-CN" altLang="en-US" smtClean="0"/>
              <a:t>2024/9/2</a:t>
            </a:fld>
            <a:endParaRPr lang="zh-CN" altLang="en-US"/>
          </a:p>
        </p:txBody>
      </p:sp>
      <p:sp>
        <p:nvSpPr>
          <p:cNvPr id="5" name="页脚占位符 4">
            <a:extLst>
              <a:ext uri="{FF2B5EF4-FFF2-40B4-BE49-F238E27FC236}">
                <a16:creationId xmlns:a16="http://schemas.microsoft.com/office/drawing/2014/main" id="{C85185BE-7D0A-92F6-B247-20685D906F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zh-CN" altLang="en-US"/>
          </a:p>
        </p:txBody>
      </p:sp>
      <p:sp>
        <p:nvSpPr>
          <p:cNvPr id="6" name="灯片编号占位符 5">
            <a:extLst>
              <a:ext uri="{FF2B5EF4-FFF2-40B4-BE49-F238E27FC236}">
                <a16:creationId xmlns:a16="http://schemas.microsoft.com/office/drawing/2014/main" id="{6ED61A4A-C4C6-AC76-70E2-721B544772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0C5C3C23-845F-4A44-A889-77847321B1E4}" type="slidenum">
              <a:rPr lang="zh-CN" altLang="en-US" smtClean="0"/>
              <a:t>‹#›</a:t>
            </a:fld>
            <a:endParaRPr lang="zh-CN" altLang="en-US"/>
          </a:p>
        </p:txBody>
      </p:sp>
    </p:spTree>
    <p:extLst>
      <p:ext uri="{BB962C8B-B14F-4D97-AF65-F5344CB8AC3E}">
        <p14:creationId xmlns:p14="http://schemas.microsoft.com/office/powerpoint/2010/main" val="14907495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2.jpg"/><Relationship Id="rId3" Type="http://schemas.openxmlformats.org/officeDocument/2006/relationships/image" Target="../media/image3.png"/><Relationship Id="rId7" Type="http://schemas.openxmlformats.org/officeDocument/2006/relationships/image" Target="../media/image21.jp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0.jpg"/><Relationship Id="rId5" Type="http://schemas.openxmlformats.org/officeDocument/2006/relationships/image" Target="../media/image19.jp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8" Type="http://schemas.openxmlformats.org/officeDocument/2006/relationships/image" Target="../media/image26.jpg"/><Relationship Id="rId3" Type="http://schemas.openxmlformats.org/officeDocument/2006/relationships/image" Target="../media/image3.png"/><Relationship Id="rId7" Type="http://schemas.openxmlformats.org/officeDocument/2006/relationships/image" Target="../media/image25.jp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4.jpg"/><Relationship Id="rId5" Type="http://schemas.openxmlformats.org/officeDocument/2006/relationships/image" Target="../media/image23.jpg"/><Relationship Id="rId10" Type="http://schemas.openxmlformats.org/officeDocument/2006/relationships/image" Target="../media/image28.jpg"/><Relationship Id="rId4" Type="http://schemas.openxmlformats.org/officeDocument/2006/relationships/image" Target="../media/image4.png"/><Relationship Id="rId9" Type="http://schemas.openxmlformats.org/officeDocument/2006/relationships/image" Target="../media/image27.jpg"/></Relationships>
</file>

<file path=ppt/slides/_rels/slide12.xml.rels><?xml version="1.0" encoding="UTF-8" standalone="yes"?>
<Relationships xmlns="http://schemas.openxmlformats.org/package/2006/relationships"><Relationship Id="rId8" Type="http://schemas.openxmlformats.org/officeDocument/2006/relationships/image" Target="../media/image32.jpg"/><Relationship Id="rId3" Type="http://schemas.openxmlformats.org/officeDocument/2006/relationships/image" Target="../media/image29.jpg"/><Relationship Id="rId7" Type="http://schemas.openxmlformats.org/officeDocument/2006/relationships/image" Target="../media/image31.jp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30.jpg"/><Relationship Id="rId5" Type="http://schemas.openxmlformats.org/officeDocument/2006/relationships/image" Target="../media/image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8" Type="http://schemas.openxmlformats.org/officeDocument/2006/relationships/image" Target="../media/image36.jpg"/><Relationship Id="rId3" Type="http://schemas.openxmlformats.org/officeDocument/2006/relationships/image" Target="../media/image3.png"/><Relationship Id="rId7" Type="http://schemas.openxmlformats.org/officeDocument/2006/relationships/image" Target="../media/image35.jp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34.jpg"/><Relationship Id="rId5" Type="http://schemas.openxmlformats.org/officeDocument/2006/relationships/image" Target="../media/image33.jp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39.jp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38.jpg"/><Relationship Id="rId5" Type="http://schemas.openxmlformats.org/officeDocument/2006/relationships/image" Target="../media/image37.jp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8" Type="http://schemas.openxmlformats.org/officeDocument/2006/relationships/image" Target="../media/image41.jpg"/><Relationship Id="rId3" Type="http://schemas.openxmlformats.org/officeDocument/2006/relationships/image" Target="../media/image3.png"/><Relationship Id="rId7"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35.png"/><Relationship Id="rId5" Type="http://schemas.openxmlformats.org/officeDocument/2006/relationships/image" Target="../media/image40.jp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8" Type="http://schemas.openxmlformats.org/officeDocument/2006/relationships/image" Target="../media/image45.jpg"/><Relationship Id="rId3" Type="http://schemas.openxmlformats.org/officeDocument/2006/relationships/image" Target="../media/image3.png"/><Relationship Id="rId7" Type="http://schemas.openxmlformats.org/officeDocument/2006/relationships/image" Target="../media/image44.jp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43.jpg"/><Relationship Id="rId5" Type="http://schemas.openxmlformats.org/officeDocument/2006/relationships/image" Target="../media/image42.jpg"/><Relationship Id="rId4" Type="http://schemas.openxmlformats.org/officeDocument/2006/relationships/image" Target="../media/image4.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8.xml.rels><?xml version="1.0" encoding="UTF-8" standalone="yes"?>
<Relationships xmlns="http://schemas.openxmlformats.org/package/2006/relationships"><Relationship Id="rId8" Type="http://schemas.openxmlformats.org/officeDocument/2006/relationships/image" Target="../media/image49.jpg"/><Relationship Id="rId3" Type="http://schemas.openxmlformats.org/officeDocument/2006/relationships/image" Target="../media/image3.png"/><Relationship Id="rId7" Type="http://schemas.openxmlformats.org/officeDocument/2006/relationships/image" Target="../media/image48.jp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47.jpg"/><Relationship Id="rId5" Type="http://schemas.openxmlformats.org/officeDocument/2006/relationships/image" Target="../media/image46.jpg"/><Relationship Id="rId10" Type="http://schemas.openxmlformats.org/officeDocument/2006/relationships/image" Target="../media/image51.jpg"/><Relationship Id="rId4" Type="http://schemas.openxmlformats.org/officeDocument/2006/relationships/image" Target="../media/image4.png"/><Relationship Id="rId9" Type="http://schemas.openxmlformats.org/officeDocument/2006/relationships/image" Target="../media/image50.jpg"/></Relationships>
</file>

<file path=ppt/slides/_rels/slide19.xml.rels><?xml version="1.0" encoding="UTF-8" standalone="yes"?>
<Relationships xmlns="http://schemas.openxmlformats.org/package/2006/relationships"><Relationship Id="rId8" Type="http://schemas.openxmlformats.org/officeDocument/2006/relationships/image" Target="../media/image50.png"/><Relationship Id="rId13" Type="http://schemas.openxmlformats.org/officeDocument/2006/relationships/image" Target="../media/image55.png"/><Relationship Id="rId3" Type="http://schemas.openxmlformats.org/officeDocument/2006/relationships/image" Target="../media/image3.png"/><Relationship Id="rId7" Type="http://schemas.openxmlformats.org/officeDocument/2006/relationships/image" Target="../media/image49.png"/><Relationship Id="rId12" Type="http://schemas.openxmlformats.org/officeDocument/2006/relationships/image" Target="../media/image540.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48.png"/><Relationship Id="rId11" Type="http://schemas.openxmlformats.org/officeDocument/2006/relationships/image" Target="../media/image54.png"/><Relationship Id="rId5" Type="http://schemas.openxmlformats.org/officeDocument/2006/relationships/image" Target="../media/image47.png"/><Relationship Id="rId10" Type="http://schemas.openxmlformats.org/officeDocument/2006/relationships/image" Target="../media/image53.png"/><Relationship Id="rId4" Type="http://schemas.openxmlformats.org/officeDocument/2006/relationships/image" Target="../media/image4.png"/><Relationship Id="rId9" Type="http://schemas.openxmlformats.org/officeDocument/2006/relationships/image" Target="../media/image52.jp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8" Type="http://schemas.openxmlformats.org/officeDocument/2006/relationships/image" Target="../media/image56.jpg"/><Relationship Id="rId3" Type="http://schemas.openxmlformats.org/officeDocument/2006/relationships/image" Target="../media/image3.png"/><Relationship Id="rId7" Type="http://schemas.openxmlformats.org/officeDocument/2006/relationships/image" Target="../media/image55.jp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4.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58.gif"/><Relationship Id="rId5" Type="http://schemas.openxmlformats.org/officeDocument/2006/relationships/image" Target="../media/image57.jp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1.jp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60.jpg"/><Relationship Id="rId5" Type="http://schemas.openxmlformats.org/officeDocument/2006/relationships/image" Target="../media/image59.jpg"/><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4.png"/><Relationship Id="rId7" Type="http://schemas.openxmlformats.org/officeDocument/2006/relationships/image" Target="../media/image67.png"/><Relationship Id="rId2"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image" Target="../media/image66.png"/><Relationship Id="rId11" Type="http://schemas.openxmlformats.org/officeDocument/2006/relationships/image" Target="../media/image66.svg"/><Relationship Id="rId5" Type="http://schemas.openxmlformats.org/officeDocument/2006/relationships/image" Target="../media/image63.jpg"/><Relationship Id="rId10" Type="http://schemas.openxmlformats.org/officeDocument/2006/relationships/image" Target="../media/image65.png"/><Relationship Id="rId4" Type="http://schemas.openxmlformats.org/officeDocument/2006/relationships/image" Target="../media/image62.jpg"/><Relationship Id="rId9" Type="http://schemas.openxmlformats.org/officeDocument/2006/relationships/image" Target="../media/image64.jpg"/></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68.jpg"/><Relationship Id="rId4" Type="http://schemas.openxmlformats.org/officeDocument/2006/relationships/image" Target="../media/image67.jp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image" Target="../media/image3.png"/><Relationship Id="rId7"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0.jpg"/><Relationship Id="rId5" Type="http://schemas.openxmlformats.org/officeDocument/2006/relationships/image" Target="../media/image9.jp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3.png"/><Relationship Id="rId7" Type="http://schemas.openxmlformats.org/officeDocument/2006/relationships/image" Target="../media/image16.jp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4.png"/><Relationship Id="rId9"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灯片编号占位符 8">
            <a:extLst>
              <a:ext uri="{FF2B5EF4-FFF2-40B4-BE49-F238E27FC236}">
                <a16:creationId xmlns:a16="http://schemas.microsoft.com/office/drawing/2014/main" id="{A4D78847-6868-56B8-9095-EF1C7C81E705}"/>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1</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grpSp>
        <p:nvGrpSpPr>
          <p:cNvPr id="3" name="组合 2">
            <a:extLst>
              <a:ext uri="{FF2B5EF4-FFF2-40B4-BE49-F238E27FC236}">
                <a16:creationId xmlns:a16="http://schemas.microsoft.com/office/drawing/2014/main" id="{53853366-7974-1C9D-FFDE-DDFF60EA4478}"/>
              </a:ext>
            </a:extLst>
          </p:cNvPr>
          <p:cNvGrpSpPr/>
          <p:nvPr/>
        </p:nvGrpSpPr>
        <p:grpSpPr>
          <a:xfrm>
            <a:off x="0" y="206901"/>
            <a:ext cx="12192000" cy="6296407"/>
            <a:chOff x="0" y="206901"/>
            <a:chExt cx="12192000" cy="6296407"/>
          </a:xfrm>
        </p:grpSpPr>
        <p:pic>
          <p:nvPicPr>
            <p:cNvPr id="4" name="Picture 2" descr="http://www.imp.cas.cn/images/cn74toplogo01.png">
              <a:extLst>
                <a:ext uri="{FF2B5EF4-FFF2-40B4-BE49-F238E27FC236}">
                  <a16:creationId xmlns:a16="http://schemas.microsoft.com/office/drawing/2014/main" id="{BE5C25E5-A80B-4A43-CC09-E3D2779D5D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233" y="322233"/>
              <a:ext cx="3919861" cy="694041"/>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a:extLst>
                <a:ext uri="{FF2B5EF4-FFF2-40B4-BE49-F238E27FC236}">
                  <a16:creationId xmlns:a16="http://schemas.microsoft.com/office/drawing/2014/main" id="{A256CE87-FF8A-B923-FCCC-93C98C7F27C1}"/>
                </a:ext>
              </a:extLst>
            </p:cNvPr>
            <p:cNvSpPr txBox="1"/>
            <p:nvPr/>
          </p:nvSpPr>
          <p:spPr>
            <a:xfrm>
              <a:off x="1772188" y="1559943"/>
              <a:ext cx="8647610" cy="1773306"/>
            </a:xfrm>
            <a:prstGeom prst="rect">
              <a:avLst/>
            </a:prstGeom>
            <a:noFill/>
          </p:spPr>
          <p:txBody>
            <a:bodyPr wrap="square" rtlCol="0">
              <a:spAutoFit/>
            </a:bodyPr>
            <a:lstStyle/>
            <a:p>
              <a:pPr algn="ctr">
                <a:lnSpc>
                  <a:spcPct val="114000"/>
                </a:lnSpc>
              </a:pPr>
              <a:r>
                <a:rPr lang="en-US" altLang="zh-CN" sz="5000" b="1" dirty="0">
                  <a:latin typeface="Arial" panose="020B0604020202020204" pitchFamily="34" charset="0"/>
                  <a:cs typeface="Arial" panose="020B0604020202020204" pitchFamily="34" charset="0"/>
                </a:rPr>
                <a:t>Beam-beam dynamics with strong hourglass effect</a:t>
              </a:r>
              <a:endParaRPr lang="zh-CN" altLang="en-US" sz="5000" b="1" dirty="0">
                <a:latin typeface="Arial" panose="020B0604020202020204" pitchFamily="34" charset="0"/>
                <a:cs typeface="Arial" panose="020B0604020202020204" pitchFamily="34" charset="0"/>
              </a:endParaRPr>
            </a:p>
          </p:txBody>
        </p:sp>
        <p:sp>
          <p:nvSpPr>
            <p:cNvPr id="7" name="文本框 6">
              <a:extLst>
                <a:ext uri="{FF2B5EF4-FFF2-40B4-BE49-F238E27FC236}">
                  <a16:creationId xmlns:a16="http://schemas.microsoft.com/office/drawing/2014/main" id="{4D1AA555-87AE-0C0C-8516-3767827DCCCF}"/>
                </a:ext>
              </a:extLst>
            </p:cNvPr>
            <p:cNvSpPr txBox="1"/>
            <p:nvPr/>
          </p:nvSpPr>
          <p:spPr>
            <a:xfrm>
              <a:off x="2094704" y="4049527"/>
              <a:ext cx="8002577" cy="1378006"/>
            </a:xfrm>
            <a:prstGeom prst="rect">
              <a:avLst/>
            </a:prstGeom>
            <a:noFill/>
          </p:spPr>
          <p:txBody>
            <a:bodyPr wrap="square" rtlCol="0">
              <a:spAutoFit/>
            </a:bodyPr>
            <a:lstStyle/>
            <a:p>
              <a:pPr algn="ctr">
                <a:lnSpc>
                  <a:spcPct val="145000"/>
                </a:lnSpc>
              </a:pPr>
              <a:r>
                <a:rPr lang="en-US" altLang="zh-CN" sz="2000" b="1" dirty="0">
                  <a:latin typeface="Arial" panose="020B0604020202020204" pitchFamily="34" charset="0"/>
                  <a:cs typeface="Arial" panose="020B0604020202020204" pitchFamily="34" charset="0"/>
                </a:rPr>
                <a:t>Lei Wang, wangl@impcas.ac.cn</a:t>
              </a:r>
            </a:p>
            <a:p>
              <a:pPr algn="ctr">
                <a:lnSpc>
                  <a:spcPct val="145000"/>
                </a:lnSpc>
              </a:pPr>
              <a:r>
                <a:rPr lang="en-US" altLang="zh-CN" sz="2000" b="1" dirty="0">
                  <a:latin typeface="Arial" panose="020B0604020202020204" pitchFamily="34" charset="0"/>
                  <a:cs typeface="Arial" panose="020B0604020202020204" pitchFamily="34" charset="0"/>
                </a:rPr>
                <a:t>Accelerator Physics Group</a:t>
              </a:r>
            </a:p>
            <a:p>
              <a:pPr algn="ctr">
                <a:lnSpc>
                  <a:spcPct val="145000"/>
                </a:lnSpc>
              </a:pPr>
              <a:r>
                <a:rPr lang="en-US" altLang="zh-CN" sz="2000" b="1" dirty="0">
                  <a:latin typeface="Arial" panose="020B0604020202020204" pitchFamily="34" charset="0"/>
                  <a:cs typeface="Arial" panose="020B0604020202020204" pitchFamily="34" charset="0"/>
                </a:rPr>
                <a:t>Institute of Modern Physics, Chinese Academy of Sciences</a:t>
              </a:r>
              <a:endParaRPr lang="zh-CN" altLang="en-US" sz="2000" b="1" dirty="0">
                <a:latin typeface="Arial" panose="020B0604020202020204" pitchFamily="34" charset="0"/>
                <a:cs typeface="Arial" panose="020B0604020202020204" pitchFamily="34" charset="0"/>
              </a:endParaRPr>
            </a:p>
          </p:txBody>
        </p:sp>
        <p:sp>
          <p:nvSpPr>
            <p:cNvPr id="8" name="文本框 7">
              <a:extLst>
                <a:ext uri="{FF2B5EF4-FFF2-40B4-BE49-F238E27FC236}">
                  <a16:creationId xmlns:a16="http://schemas.microsoft.com/office/drawing/2014/main" id="{E3E1A233-11F0-4E79-B462-2785A01681E6}"/>
                </a:ext>
              </a:extLst>
            </p:cNvPr>
            <p:cNvSpPr txBox="1"/>
            <p:nvPr/>
          </p:nvSpPr>
          <p:spPr>
            <a:xfrm>
              <a:off x="0" y="6118587"/>
              <a:ext cx="12192000" cy="384721"/>
            </a:xfrm>
            <a:prstGeom prst="rect">
              <a:avLst/>
            </a:prstGeom>
            <a:noFill/>
          </p:spPr>
          <p:txBody>
            <a:bodyPr wrap="square" rtlCol="0">
              <a:spAutoFit/>
            </a:bodyPr>
            <a:lstStyle/>
            <a:p>
              <a:pPr algn="ctr"/>
              <a:r>
                <a:rPr lang="en-US" altLang="zh-CN" sz="1900" b="1" dirty="0">
                  <a:latin typeface="Arial" panose="020B0604020202020204" pitchFamily="34" charset="0"/>
                  <a:cs typeface="Arial" panose="020B0604020202020204" pitchFamily="34" charset="0"/>
                </a:rPr>
                <a:t>ICFA mini workshop Beam-Beam Effects in Circular Colliders, Sep. 2-5, EPFL, Lausanne</a:t>
              </a:r>
              <a:endParaRPr lang="zh-CN" altLang="en-US" sz="1900" b="1" dirty="0">
                <a:latin typeface="Arial" panose="020B0604020202020204" pitchFamily="34" charset="0"/>
                <a:cs typeface="Arial" panose="020B0604020202020204" pitchFamily="34" charset="0"/>
              </a:endParaRPr>
            </a:p>
          </p:txBody>
        </p:sp>
        <p:pic>
          <p:nvPicPr>
            <p:cNvPr id="2" name="图片 1">
              <a:extLst>
                <a:ext uri="{FF2B5EF4-FFF2-40B4-BE49-F238E27FC236}">
                  <a16:creationId xmlns:a16="http://schemas.microsoft.com/office/drawing/2014/main" id="{F5FCDDF1-711C-18BA-99A5-A99208DECB3A}"/>
                </a:ext>
              </a:extLst>
            </p:cNvPr>
            <p:cNvPicPr>
              <a:picLocks noChangeAspect="1"/>
            </p:cNvPicPr>
            <p:nvPr/>
          </p:nvPicPr>
          <p:blipFill>
            <a:blip r:embed="rId4"/>
            <a:stretch>
              <a:fillRect/>
            </a:stretch>
          </p:blipFill>
          <p:spPr>
            <a:xfrm>
              <a:off x="9879042" y="206901"/>
              <a:ext cx="1990725" cy="1323975"/>
            </a:xfrm>
            <a:prstGeom prst="rect">
              <a:avLst/>
            </a:prstGeom>
          </p:spPr>
        </p:pic>
      </p:grpSp>
    </p:spTree>
    <p:extLst>
      <p:ext uri="{BB962C8B-B14F-4D97-AF65-F5344CB8AC3E}">
        <p14:creationId xmlns:p14="http://schemas.microsoft.com/office/powerpoint/2010/main" val="4167406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10</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grpSp>
        <p:nvGrpSpPr>
          <p:cNvPr id="2" name="组合 1">
            <a:extLst>
              <a:ext uri="{FF2B5EF4-FFF2-40B4-BE49-F238E27FC236}">
                <a16:creationId xmlns:a16="http://schemas.microsoft.com/office/drawing/2014/main" id="{0CB7ED9F-CE05-068E-662E-623B78C37C91}"/>
              </a:ext>
            </a:extLst>
          </p:cNvPr>
          <p:cNvGrpSpPr/>
          <p:nvPr/>
        </p:nvGrpSpPr>
        <p:grpSpPr>
          <a:xfrm>
            <a:off x="0" y="95799"/>
            <a:ext cx="12192000" cy="6587014"/>
            <a:chOff x="0" y="95799"/>
            <a:chExt cx="12192000" cy="6587014"/>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3"/>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8" y="137087"/>
              <a:ext cx="9048201"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3. Instability observation</a:t>
              </a:r>
              <a:endParaRPr lang="zh-CN" altLang="en-US" sz="3200" dirty="0"/>
            </a:p>
          </p:txBody>
        </p:sp>
        <p:grpSp>
          <p:nvGrpSpPr>
            <p:cNvPr id="25" name="组合 24">
              <a:extLst>
                <a:ext uri="{FF2B5EF4-FFF2-40B4-BE49-F238E27FC236}">
                  <a16:creationId xmlns:a16="http://schemas.microsoft.com/office/drawing/2014/main" id="{B0D24C82-CC5B-E6B7-1558-8CAFD349888A}"/>
                </a:ext>
              </a:extLst>
            </p:cNvPr>
            <p:cNvGrpSpPr/>
            <p:nvPr/>
          </p:nvGrpSpPr>
          <p:grpSpPr>
            <a:xfrm>
              <a:off x="432348" y="1043506"/>
              <a:ext cx="3569896" cy="2790000"/>
              <a:chOff x="432348" y="1043506"/>
              <a:chExt cx="3569896" cy="2790000"/>
            </a:xfrm>
          </p:grpSpPr>
          <p:pic>
            <p:nvPicPr>
              <p:cNvPr id="11" name="图片 10">
                <a:extLst>
                  <a:ext uri="{FF2B5EF4-FFF2-40B4-BE49-F238E27FC236}">
                    <a16:creationId xmlns:a16="http://schemas.microsoft.com/office/drawing/2014/main" id="{997FE177-202D-F982-36F8-C99C70B70802}"/>
                  </a:ext>
                </a:extLst>
              </p:cNvPr>
              <p:cNvPicPr>
                <a:picLocks noChangeAspect="1"/>
              </p:cNvPicPr>
              <p:nvPr/>
            </p:nvPicPr>
            <p:blipFill rotWithShape="1">
              <a:blip r:embed="rId5"/>
              <a:srcRect l="6070" t="9787" r="10676" b="5185"/>
              <a:stretch/>
            </p:blipFill>
            <p:spPr>
              <a:xfrm>
                <a:off x="432348" y="1043506"/>
                <a:ext cx="3569896" cy="2790000"/>
              </a:xfrm>
              <a:prstGeom prst="rect">
                <a:avLst/>
              </a:prstGeom>
            </p:spPr>
          </p:pic>
          <p:sp>
            <p:nvSpPr>
              <p:cNvPr id="18" name="文本框 17">
                <a:extLst>
                  <a:ext uri="{FF2B5EF4-FFF2-40B4-BE49-F238E27FC236}">
                    <a16:creationId xmlns:a16="http://schemas.microsoft.com/office/drawing/2014/main" id="{A6101B49-C0D1-1AC6-9544-640424899C4C}"/>
                  </a:ext>
                </a:extLst>
              </p:cNvPr>
              <p:cNvSpPr txBox="1"/>
              <p:nvPr/>
            </p:nvSpPr>
            <p:spPr>
              <a:xfrm>
                <a:off x="1371600" y="2932140"/>
                <a:ext cx="2051050" cy="369332"/>
              </a:xfrm>
              <a:prstGeom prst="rect">
                <a:avLst/>
              </a:prstGeom>
              <a:noFill/>
            </p:spPr>
            <p:txBody>
              <a:bodyPr wrap="square" rtlCol="0">
                <a:spAutoFit/>
              </a:bodyPr>
              <a:lstStyle/>
              <a:p>
                <a:pPr algn="ctr"/>
                <a:r>
                  <a:rPr lang="en-US" altLang="zh-CN" b="1" dirty="0">
                    <a:latin typeface="Arial" panose="020B0604020202020204" pitchFamily="34" charset="0"/>
                    <a:cs typeface="Arial" panose="020B0604020202020204" pitchFamily="34" charset="0"/>
                  </a:rPr>
                  <a:t>Vertical unstable</a:t>
                </a:r>
                <a:endParaRPr lang="zh-CN" altLang="en-US" b="1" dirty="0">
                  <a:latin typeface="Arial" panose="020B0604020202020204" pitchFamily="34" charset="0"/>
                  <a:cs typeface="Arial" panose="020B0604020202020204" pitchFamily="34" charset="0"/>
                </a:endParaRPr>
              </a:p>
            </p:txBody>
          </p:sp>
        </p:grpSp>
        <p:grpSp>
          <p:nvGrpSpPr>
            <p:cNvPr id="28" name="组合 27">
              <a:extLst>
                <a:ext uri="{FF2B5EF4-FFF2-40B4-BE49-F238E27FC236}">
                  <a16:creationId xmlns:a16="http://schemas.microsoft.com/office/drawing/2014/main" id="{21F683DE-859C-D8DE-FDB6-13B6FEB17460}"/>
                </a:ext>
              </a:extLst>
            </p:cNvPr>
            <p:cNvGrpSpPr/>
            <p:nvPr/>
          </p:nvGrpSpPr>
          <p:grpSpPr>
            <a:xfrm>
              <a:off x="432348" y="3892813"/>
              <a:ext cx="3569896" cy="2790000"/>
              <a:chOff x="432348" y="3892813"/>
              <a:chExt cx="3569896" cy="2790000"/>
            </a:xfrm>
          </p:grpSpPr>
          <p:pic>
            <p:nvPicPr>
              <p:cNvPr id="5" name="图片 4">
                <a:extLst>
                  <a:ext uri="{FF2B5EF4-FFF2-40B4-BE49-F238E27FC236}">
                    <a16:creationId xmlns:a16="http://schemas.microsoft.com/office/drawing/2014/main" id="{57B231CA-CD70-A6A6-5BF1-2BC6E6BC06D2}"/>
                  </a:ext>
                </a:extLst>
              </p:cNvPr>
              <p:cNvPicPr>
                <a:picLocks noChangeAspect="1"/>
              </p:cNvPicPr>
              <p:nvPr/>
            </p:nvPicPr>
            <p:blipFill rotWithShape="1">
              <a:blip r:embed="rId6"/>
              <a:srcRect l="6070" t="9787" r="10676" b="5185"/>
              <a:stretch/>
            </p:blipFill>
            <p:spPr>
              <a:xfrm>
                <a:off x="432348" y="3892813"/>
                <a:ext cx="3569896" cy="2790000"/>
              </a:xfrm>
              <a:prstGeom prst="rect">
                <a:avLst/>
              </a:prstGeom>
            </p:spPr>
          </p:pic>
          <p:sp>
            <p:nvSpPr>
              <p:cNvPr id="19" name="文本框 18">
                <a:extLst>
                  <a:ext uri="{FF2B5EF4-FFF2-40B4-BE49-F238E27FC236}">
                    <a16:creationId xmlns:a16="http://schemas.microsoft.com/office/drawing/2014/main" id="{DD1BF042-BA41-A3F6-7C46-F233874B9D09}"/>
                  </a:ext>
                </a:extLst>
              </p:cNvPr>
              <p:cNvSpPr txBox="1"/>
              <p:nvPr/>
            </p:nvSpPr>
            <p:spPr>
              <a:xfrm>
                <a:off x="1371600" y="5795444"/>
                <a:ext cx="2051050" cy="369332"/>
              </a:xfrm>
              <a:prstGeom prst="rect">
                <a:avLst/>
              </a:prstGeom>
              <a:noFill/>
            </p:spPr>
            <p:txBody>
              <a:bodyPr wrap="square" rtlCol="0">
                <a:spAutoFit/>
              </a:bodyPr>
              <a:lstStyle/>
              <a:p>
                <a:pPr algn="ctr"/>
                <a:r>
                  <a:rPr lang="en-US" altLang="zh-CN" b="1" dirty="0">
                    <a:latin typeface="Arial" panose="020B0604020202020204" pitchFamily="34" charset="0"/>
                    <a:cs typeface="Arial" panose="020B0604020202020204" pitchFamily="34" charset="0"/>
                  </a:rPr>
                  <a:t>Horizontal stable</a:t>
                </a:r>
                <a:endParaRPr lang="zh-CN" altLang="en-US" b="1" dirty="0">
                  <a:latin typeface="Arial" panose="020B0604020202020204" pitchFamily="34" charset="0"/>
                  <a:cs typeface="Arial" panose="020B0604020202020204" pitchFamily="34" charset="0"/>
                </a:endParaRPr>
              </a:p>
            </p:txBody>
          </p:sp>
        </p:grpSp>
        <p:grpSp>
          <p:nvGrpSpPr>
            <p:cNvPr id="26" name="组合 25">
              <a:extLst>
                <a:ext uri="{FF2B5EF4-FFF2-40B4-BE49-F238E27FC236}">
                  <a16:creationId xmlns:a16="http://schemas.microsoft.com/office/drawing/2014/main" id="{FE0043F3-9442-885E-7329-07FACBFC3ECA}"/>
                </a:ext>
              </a:extLst>
            </p:cNvPr>
            <p:cNvGrpSpPr/>
            <p:nvPr/>
          </p:nvGrpSpPr>
          <p:grpSpPr>
            <a:xfrm>
              <a:off x="4311052" y="1043506"/>
              <a:ext cx="3569896" cy="2790000"/>
              <a:chOff x="4311052" y="1043506"/>
              <a:chExt cx="3569896" cy="2790000"/>
            </a:xfrm>
          </p:grpSpPr>
          <p:pic>
            <p:nvPicPr>
              <p:cNvPr id="13" name="图片 12">
                <a:extLst>
                  <a:ext uri="{FF2B5EF4-FFF2-40B4-BE49-F238E27FC236}">
                    <a16:creationId xmlns:a16="http://schemas.microsoft.com/office/drawing/2014/main" id="{7E971D03-F4B3-85F3-F6D9-98AD22ED4BF4}"/>
                  </a:ext>
                </a:extLst>
              </p:cNvPr>
              <p:cNvPicPr>
                <a:picLocks noChangeAspect="1"/>
              </p:cNvPicPr>
              <p:nvPr/>
            </p:nvPicPr>
            <p:blipFill rotWithShape="1">
              <a:blip r:embed="rId7"/>
              <a:srcRect l="6070" t="9787" r="10676" b="5185"/>
              <a:stretch/>
            </p:blipFill>
            <p:spPr>
              <a:xfrm>
                <a:off x="4311052" y="1043506"/>
                <a:ext cx="3569896" cy="2790000"/>
              </a:xfrm>
              <a:prstGeom prst="rect">
                <a:avLst/>
              </a:prstGeom>
            </p:spPr>
          </p:pic>
          <p:sp>
            <p:nvSpPr>
              <p:cNvPr id="20" name="文本框 19">
                <a:extLst>
                  <a:ext uri="{FF2B5EF4-FFF2-40B4-BE49-F238E27FC236}">
                    <a16:creationId xmlns:a16="http://schemas.microsoft.com/office/drawing/2014/main" id="{C04C4CA2-B093-6CE6-BF29-B39182DC35C3}"/>
                  </a:ext>
                </a:extLst>
              </p:cNvPr>
              <p:cNvSpPr txBox="1"/>
              <p:nvPr/>
            </p:nvSpPr>
            <p:spPr>
              <a:xfrm>
                <a:off x="5143500" y="2932140"/>
                <a:ext cx="2279650" cy="369332"/>
              </a:xfrm>
              <a:prstGeom prst="rect">
                <a:avLst/>
              </a:prstGeom>
              <a:noFill/>
            </p:spPr>
            <p:txBody>
              <a:bodyPr wrap="square" rtlCol="0">
                <a:spAutoFit/>
              </a:bodyPr>
              <a:lstStyle/>
              <a:p>
                <a:pPr algn="ctr"/>
                <a:r>
                  <a:rPr lang="en-US" altLang="zh-CN" b="1" dirty="0">
                    <a:latin typeface="Arial" panose="020B0604020202020204" pitchFamily="34" charset="0"/>
                    <a:cs typeface="Arial" panose="020B0604020202020204" pitchFamily="34" charset="0"/>
                  </a:rPr>
                  <a:t>Head-tail instability</a:t>
                </a:r>
                <a:endParaRPr lang="zh-CN" altLang="en-US" b="1" dirty="0">
                  <a:latin typeface="Arial" panose="020B0604020202020204" pitchFamily="34" charset="0"/>
                  <a:cs typeface="Arial" panose="020B0604020202020204" pitchFamily="34" charset="0"/>
                </a:endParaRPr>
              </a:p>
            </p:txBody>
          </p:sp>
        </p:grpSp>
        <p:grpSp>
          <p:nvGrpSpPr>
            <p:cNvPr id="27" name="组合 26">
              <a:extLst>
                <a:ext uri="{FF2B5EF4-FFF2-40B4-BE49-F238E27FC236}">
                  <a16:creationId xmlns:a16="http://schemas.microsoft.com/office/drawing/2014/main" id="{EC96E1D5-0CDE-848B-17B9-79B13A839FC2}"/>
                </a:ext>
              </a:extLst>
            </p:cNvPr>
            <p:cNvGrpSpPr/>
            <p:nvPr/>
          </p:nvGrpSpPr>
          <p:grpSpPr>
            <a:xfrm>
              <a:off x="8189756" y="1043506"/>
              <a:ext cx="3569896" cy="2790000"/>
              <a:chOff x="8189756" y="1043506"/>
              <a:chExt cx="3569896" cy="2790000"/>
            </a:xfrm>
          </p:grpSpPr>
          <p:pic>
            <p:nvPicPr>
              <p:cNvPr id="15" name="图片 14">
                <a:extLst>
                  <a:ext uri="{FF2B5EF4-FFF2-40B4-BE49-F238E27FC236}">
                    <a16:creationId xmlns:a16="http://schemas.microsoft.com/office/drawing/2014/main" id="{4B8B31E8-13C4-00EC-D5CC-AA732AF6C9F9}"/>
                  </a:ext>
                </a:extLst>
              </p:cNvPr>
              <p:cNvPicPr>
                <a:picLocks noChangeAspect="1"/>
              </p:cNvPicPr>
              <p:nvPr/>
            </p:nvPicPr>
            <p:blipFill rotWithShape="1">
              <a:blip r:embed="rId8"/>
              <a:srcRect l="6070" t="9787" r="10675" b="5185"/>
              <a:stretch/>
            </p:blipFill>
            <p:spPr>
              <a:xfrm>
                <a:off x="8189756" y="1043506"/>
                <a:ext cx="3569896" cy="2790000"/>
              </a:xfrm>
              <a:prstGeom prst="rect">
                <a:avLst/>
              </a:prstGeom>
            </p:spPr>
          </p:pic>
          <p:sp>
            <p:nvSpPr>
              <p:cNvPr id="21" name="文本框 20">
                <a:extLst>
                  <a:ext uri="{FF2B5EF4-FFF2-40B4-BE49-F238E27FC236}">
                    <a16:creationId xmlns:a16="http://schemas.microsoft.com/office/drawing/2014/main" id="{953376E3-830B-5D79-E425-8A25C1020EB7}"/>
                  </a:ext>
                </a:extLst>
              </p:cNvPr>
              <p:cNvSpPr txBox="1"/>
              <p:nvPr/>
            </p:nvSpPr>
            <p:spPr>
              <a:xfrm>
                <a:off x="8947150" y="2932140"/>
                <a:ext cx="2438400" cy="369332"/>
              </a:xfrm>
              <a:prstGeom prst="rect">
                <a:avLst/>
              </a:prstGeom>
              <a:noFill/>
            </p:spPr>
            <p:txBody>
              <a:bodyPr wrap="square" rtlCol="0">
                <a:spAutoFit/>
              </a:bodyPr>
              <a:lstStyle/>
              <a:p>
                <a:pPr algn="ctr"/>
                <a:r>
                  <a:rPr lang="en-US" altLang="zh-CN" b="1" dirty="0">
                    <a:latin typeface="Arial" panose="020B0604020202020204" pitchFamily="34" charset="0"/>
                    <a:cs typeface="Arial" panose="020B0604020202020204" pitchFamily="34" charset="0"/>
                  </a:rPr>
                  <a:t>Most unstable mode</a:t>
                </a:r>
                <a:endParaRPr lang="zh-CN" altLang="en-US" b="1" dirty="0">
                  <a:latin typeface="Arial" panose="020B0604020202020204" pitchFamily="34" charset="0"/>
                  <a:cs typeface="Arial" panose="020B0604020202020204" pitchFamily="34" charset="0"/>
                </a:endParaRPr>
              </a:p>
            </p:txBody>
          </p:sp>
        </p:grpSp>
        <p:sp>
          <p:nvSpPr>
            <p:cNvPr id="22" name="文本框 21">
              <a:extLst>
                <a:ext uri="{FF2B5EF4-FFF2-40B4-BE49-F238E27FC236}">
                  <a16:creationId xmlns:a16="http://schemas.microsoft.com/office/drawing/2014/main" id="{A73B3ED6-872A-A294-9FD0-94EA083BC9BF}"/>
                </a:ext>
              </a:extLst>
            </p:cNvPr>
            <p:cNvSpPr txBox="1"/>
            <p:nvPr/>
          </p:nvSpPr>
          <p:spPr>
            <a:xfrm>
              <a:off x="4311052" y="3975626"/>
              <a:ext cx="7448600" cy="2478884"/>
            </a:xfrm>
            <a:prstGeom prst="rect">
              <a:avLst/>
            </a:prstGeom>
            <a:noFill/>
          </p:spPr>
          <p:txBody>
            <a:bodyPr wrap="square">
              <a:spAutoFit/>
            </a:bodyPr>
            <a:lstStyle/>
            <a:p>
              <a:pPr marL="388800" indent="-388800">
                <a:lnSpc>
                  <a:spcPts val="2400"/>
                </a:lnSpc>
                <a:spcAft>
                  <a:spcPts val="1000"/>
                </a:spcAft>
                <a:buFont typeface="Wingdings" panose="05000000000000000000" pitchFamily="2" charset="2"/>
                <a:buChar char="Ø"/>
              </a:pPr>
              <a:r>
                <a:rPr lang="en-US" altLang="zh-CN" b="1" dirty="0">
                  <a:latin typeface="Arial" panose="020B0604020202020204" pitchFamily="34" charset="0"/>
                  <a:ea typeface="微软雅黑" panose="020B0503020204020204" pitchFamily="34" charset="-122"/>
                  <a:cs typeface="Arial" panose="020B0604020202020204" pitchFamily="34" charset="0"/>
                </a:rPr>
                <a:t>Old designs, beam-beam for </a:t>
              </a:r>
              <a:r>
                <a:rPr lang="en-US" altLang="zh-CN" b="1" dirty="0" err="1">
                  <a:latin typeface="Arial" panose="020B0604020202020204" pitchFamily="34" charset="0"/>
                  <a:ea typeface="微软雅黑" panose="020B0503020204020204" pitchFamily="34" charset="-122"/>
                  <a:cs typeface="Arial" panose="020B0604020202020204" pitchFamily="34" charset="0"/>
                </a:rPr>
                <a:t>e+p</a:t>
              </a:r>
              <a:r>
                <a:rPr lang="en-US" altLang="zh-CN" b="1" dirty="0">
                  <a:latin typeface="Arial" panose="020B0604020202020204" pitchFamily="34" charset="0"/>
                  <a:ea typeface="微软雅黑" panose="020B0503020204020204" pitchFamily="34" charset="-122"/>
                  <a:cs typeface="Arial" panose="020B0604020202020204" pitchFamily="34" charset="0"/>
                </a:rPr>
                <a:t> and </a:t>
              </a:r>
              <a:r>
                <a:rPr lang="en-US" altLang="zh-CN" b="1" dirty="0" err="1">
                  <a:latin typeface="Arial" panose="020B0604020202020204" pitchFamily="34" charset="0"/>
                  <a:ea typeface="微软雅黑" panose="020B0503020204020204" pitchFamily="34" charset="-122"/>
                  <a:cs typeface="Arial" panose="020B0604020202020204" pitchFamily="34" charset="0"/>
                </a:rPr>
                <a:t>wakefield</a:t>
              </a:r>
              <a:r>
                <a:rPr lang="en-US" altLang="zh-CN" b="1" dirty="0">
                  <a:latin typeface="Arial" panose="020B0604020202020204" pitchFamily="34" charset="0"/>
                  <a:ea typeface="微软雅黑" panose="020B0503020204020204" pitchFamily="34" charset="-122"/>
                  <a:cs typeface="Arial" panose="020B0604020202020204" pitchFamily="34" charset="0"/>
                </a:rPr>
                <a:t> only for p</a:t>
              </a:r>
            </a:p>
            <a:p>
              <a:pPr marL="388800" indent="-388800">
                <a:lnSpc>
                  <a:spcPts val="2400"/>
                </a:lnSpc>
                <a:spcAft>
                  <a:spcPts val="1000"/>
                </a:spcAft>
                <a:buFont typeface="Wingdings" panose="05000000000000000000" pitchFamily="2" charset="2"/>
                <a:buChar char="Ø"/>
              </a:pPr>
              <a:r>
                <a:rPr lang="en-US" altLang="zh-CN" b="1" dirty="0">
                  <a:latin typeface="Arial" panose="020B0604020202020204" pitchFamily="34" charset="0"/>
                  <a:ea typeface="微软雅黑" panose="020B0503020204020204" pitchFamily="34" charset="-122"/>
                  <a:cs typeface="Arial" panose="020B0604020202020204" pitchFamily="34" charset="0"/>
                </a:rPr>
                <a:t>With beam-beam interactions or transverse </a:t>
              </a:r>
              <a:r>
                <a:rPr lang="en-US" altLang="zh-CN" b="1" dirty="0" err="1">
                  <a:latin typeface="Arial" panose="020B0604020202020204" pitchFamily="34" charset="0"/>
                  <a:ea typeface="微软雅黑" panose="020B0503020204020204" pitchFamily="34" charset="-122"/>
                  <a:cs typeface="Arial" panose="020B0604020202020204" pitchFamily="34" charset="0"/>
                </a:rPr>
                <a:t>wakefields</a:t>
              </a:r>
              <a:r>
                <a:rPr lang="en-US" altLang="zh-CN" b="1" dirty="0">
                  <a:latin typeface="Arial" panose="020B0604020202020204" pitchFamily="34" charset="0"/>
                  <a:ea typeface="微软雅黑" panose="020B0503020204020204" pitchFamily="34" charset="-122"/>
                  <a:cs typeface="Arial" panose="020B0604020202020204" pitchFamily="34" charset="0"/>
                </a:rPr>
                <a:t> (below TMCI threshold) alone, the beam keeps stable, but </a:t>
              </a: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a head-tail type instability is stimulated by their interplay</a:t>
              </a:r>
              <a:r>
                <a:rPr lang="en-US" altLang="zh-CN" b="1" dirty="0">
                  <a:latin typeface="Arial" panose="020B0604020202020204" pitchFamily="34" charset="0"/>
                  <a:ea typeface="微软雅黑" panose="020B0503020204020204" pitchFamily="34" charset="-122"/>
                  <a:cs typeface="Arial" panose="020B0604020202020204" pitchFamily="34" charset="0"/>
                </a:rPr>
                <a:t>.</a:t>
              </a:r>
            </a:p>
            <a:p>
              <a:pPr marL="388800" indent="-388800">
                <a:lnSpc>
                  <a:spcPts val="2400"/>
                </a:lnSpc>
                <a:spcAft>
                  <a:spcPts val="1000"/>
                </a:spcAft>
                <a:buFont typeface="Wingdings" panose="05000000000000000000" pitchFamily="2" charset="2"/>
                <a:buChar char="Ø"/>
              </a:pPr>
              <a:r>
                <a:rPr lang="en-US" altLang="zh-CN" b="1" dirty="0">
                  <a:latin typeface="Arial" panose="020B0604020202020204" pitchFamily="34" charset="0"/>
                  <a:ea typeface="微软雅黑" panose="020B0503020204020204" pitchFamily="34" charset="-122"/>
                  <a:cs typeface="Arial" panose="020B0604020202020204" pitchFamily="34" charset="0"/>
                </a:rPr>
                <a:t>Under similar conditions (the same </a:t>
              </a:r>
              <a:r>
                <a:rPr lang="el-GR" altLang="zh-CN" b="1" dirty="0">
                  <a:latin typeface="Arial" panose="020B0604020202020204" pitchFamily="34" charset="0"/>
                  <a:ea typeface="微软雅黑" panose="020B0503020204020204" pitchFamily="34" charset="-122"/>
                  <a:cs typeface="Arial" panose="020B0604020202020204" pitchFamily="34" charset="0"/>
                </a:rPr>
                <a:t>ξ</a:t>
              </a:r>
              <a:r>
                <a:rPr lang="en-US" altLang="zh-CN" b="1" dirty="0">
                  <a:latin typeface="Arial" panose="020B0604020202020204" pitchFamily="34" charset="0"/>
                  <a:ea typeface="微软雅黑" panose="020B0503020204020204" pitchFamily="34" charset="-122"/>
                  <a:cs typeface="Arial" panose="020B0604020202020204" pitchFamily="34" charset="0"/>
                </a:rPr>
                <a:t> and </a:t>
              </a:r>
              <a:r>
                <a:rPr lang="el-GR" altLang="zh-CN" b="1" dirty="0">
                  <a:latin typeface="Arial" panose="020B0604020202020204" pitchFamily="34" charset="0"/>
                  <a:ea typeface="微软雅黑" panose="020B0503020204020204" pitchFamily="34" charset="-122"/>
                  <a:cs typeface="Arial" panose="020B0604020202020204" pitchFamily="34" charset="0"/>
                </a:rPr>
                <a:t>Δ</a:t>
              </a:r>
              <a:r>
                <a:rPr lang="en-US" altLang="zh-CN" b="1" dirty="0" err="1">
                  <a:latin typeface="Arial" panose="020B0604020202020204" pitchFamily="34" charset="0"/>
                  <a:ea typeface="微软雅黑" panose="020B0503020204020204" pitchFamily="34" charset="-122"/>
                  <a:cs typeface="Arial" panose="020B0604020202020204" pitchFamily="34" charset="0"/>
                </a:rPr>
                <a:t>Q</a:t>
              </a:r>
              <a:r>
                <a:rPr lang="en-US" altLang="zh-CN" b="1" baseline="-25000" dirty="0" err="1">
                  <a:latin typeface="Arial" panose="020B0604020202020204" pitchFamily="34" charset="0"/>
                  <a:ea typeface="微软雅黑" panose="020B0503020204020204" pitchFamily="34" charset="-122"/>
                  <a:cs typeface="Arial" panose="020B0604020202020204" pitchFamily="34" charset="0"/>
                </a:rPr>
                <a:t>coh</a:t>
              </a:r>
              <a:r>
                <a:rPr lang="en-US" altLang="zh-CN" b="1" dirty="0">
                  <a:latin typeface="Arial" panose="020B0604020202020204" pitchFamily="34" charset="0"/>
                  <a:ea typeface="微软雅黑" panose="020B0503020204020204" pitchFamily="34" charset="-122"/>
                  <a:cs typeface="Arial" panose="020B0604020202020204" pitchFamily="34" charset="0"/>
                </a:rPr>
                <a:t>). The instability </a:t>
              </a: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occurs</a:t>
              </a:r>
              <a:r>
                <a:rPr lang="en-US" altLang="zh-CN" b="1" dirty="0">
                  <a:latin typeface="Arial" panose="020B0604020202020204" pitchFamily="34" charset="0"/>
                  <a:ea typeface="微软雅黑" panose="020B0503020204020204" pitchFamily="34" charset="-122"/>
                  <a:cs typeface="Arial" panose="020B0604020202020204" pitchFamily="34" charset="0"/>
                </a:rPr>
                <a:t> </a:t>
              </a: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only in the vertical plane</a:t>
              </a:r>
              <a:r>
                <a:rPr lang="en-US" altLang="zh-CN" b="1" dirty="0">
                  <a:latin typeface="Arial" panose="020B0604020202020204" pitchFamily="34" charset="0"/>
                  <a:ea typeface="微软雅黑" panose="020B0503020204020204" pitchFamily="34" charset="-122"/>
                  <a:cs typeface="Arial" panose="020B0604020202020204" pitchFamily="34" charset="0"/>
                </a:rPr>
                <a:t>, but </a:t>
              </a: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not seen in the horizontal plane</a:t>
              </a:r>
              <a:r>
                <a:rPr lang="en-US" altLang="zh-CN" b="1" dirty="0">
                  <a:latin typeface="Arial" panose="020B0604020202020204" pitchFamily="34" charset="0"/>
                  <a:ea typeface="微软雅黑" panose="020B0503020204020204" pitchFamily="34" charset="-122"/>
                  <a:cs typeface="Arial" panose="020B0604020202020204" pitchFamily="34" charset="0"/>
                </a:rPr>
                <a:t> (even a damping effect).</a:t>
              </a:r>
            </a:p>
          </p:txBody>
        </p:sp>
      </p:grpSp>
    </p:spTree>
    <p:extLst>
      <p:ext uri="{BB962C8B-B14F-4D97-AF65-F5344CB8AC3E}">
        <p14:creationId xmlns:p14="http://schemas.microsoft.com/office/powerpoint/2010/main" val="27808077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11</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grpSp>
        <p:nvGrpSpPr>
          <p:cNvPr id="14" name="组合 13">
            <a:extLst>
              <a:ext uri="{FF2B5EF4-FFF2-40B4-BE49-F238E27FC236}">
                <a16:creationId xmlns:a16="http://schemas.microsoft.com/office/drawing/2014/main" id="{FB366390-A23A-B97F-814E-0146FCE76427}"/>
              </a:ext>
            </a:extLst>
          </p:cNvPr>
          <p:cNvGrpSpPr/>
          <p:nvPr/>
        </p:nvGrpSpPr>
        <p:grpSpPr>
          <a:xfrm>
            <a:off x="0" y="95799"/>
            <a:ext cx="12192000" cy="6638453"/>
            <a:chOff x="0" y="95799"/>
            <a:chExt cx="12192000" cy="6638453"/>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3"/>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8" y="137087"/>
              <a:ext cx="9048201"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3. Transverse </a:t>
              </a:r>
              <a:r>
                <a:rPr lang="en-US" altLang="zh-CN" sz="3200" b="1" dirty="0" err="1">
                  <a:latin typeface="Arial" panose="020B0604020202020204" pitchFamily="34" charset="0"/>
                  <a:cs typeface="Arial" panose="020B0604020202020204" pitchFamily="34" charset="0"/>
                </a:rPr>
                <a:t>wakefield</a:t>
              </a:r>
              <a:r>
                <a:rPr lang="en-US" altLang="zh-CN" sz="3200" b="1" dirty="0">
                  <a:latin typeface="Arial" panose="020B0604020202020204" pitchFamily="34" charset="0"/>
                  <a:cs typeface="Arial" panose="020B0604020202020204" pitchFamily="34" charset="0"/>
                </a:rPr>
                <a:t> scan</a:t>
              </a:r>
              <a:endParaRPr lang="zh-CN" altLang="en-US" sz="3200" dirty="0"/>
            </a:p>
          </p:txBody>
        </p:sp>
        <p:sp>
          <p:nvSpPr>
            <p:cNvPr id="45" name="文本框 44">
              <a:extLst>
                <a:ext uri="{FF2B5EF4-FFF2-40B4-BE49-F238E27FC236}">
                  <a16:creationId xmlns:a16="http://schemas.microsoft.com/office/drawing/2014/main" id="{A885896D-6A10-8630-81E6-519D8ACFA93F}"/>
                </a:ext>
              </a:extLst>
            </p:cNvPr>
            <p:cNvSpPr txBox="1"/>
            <p:nvPr/>
          </p:nvSpPr>
          <p:spPr>
            <a:xfrm>
              <a:off x="6052186" y="3649568"/>
              <a:ext cx="5895404" cy="2786660"/>
            </a:xfrm>
            <a:prstGeom prst="rect">
              <a:avLst/>
            </a:prstGeom>
            <a:noFill/>
          </p:spPr>
          <p:txBody>
            <a:bodyPr wrap="square">
              <a:spAutoFit/>
            </a:bodyPr>
            <a:lstStyle/>
            <a:p>
              <a:pPr marL="320400" indent="-320400">
                <a:lnSpc>
                  <a:spcPts val="2400"/>
                </a:lnSpc>
                <a:spcAft>
                  <a:spcPts val="1000"/>
                </a:spcAft>
                <a:buFont typeface="Wingdings" panose="05000000000000000000" pitchFamily="2" charset="2"/>
                <a:buChar char="Ø"/>
              </a:pPr>
              <a:r>
                <a:rPr lang="en-US" altLang="zh-CN" b="1" dirty="0">
                  <a:latin typeface="Arial" panose="020B0604020202020204" pitchFamily="34" charset="0"/>
                  <a:ea typeface="微软雅黑" panose="020B0503020204020204" pitchFamily="34" charset="-122"/>
                  <a:cs typeface="Arial" panose="020B0604020202020204" pitchFamily="34" charset="0"/>
                </a:rPr>
                <a:t>Constant </a:t>
              </a:r>
              <a:r>
                <a:rPr lang="en-US" altLang="zh-CN" b="1" dirty="0" err="1">
                  <a:latin typeface="Arial" panose="020B0604020202020204" pitchFamily="34" charset="0"/>
                  <a:ea typeface="微软雅黑" panose="020B0503020204020204" pitchFamily="34" charset="-122"/>
                  <a:cs typeface="Arial" panose="020B0604020202020204" pitchFamily="34" charset="0"/>
                </a:rPr>
                <a:t>wakefield</a:t>
              </a:r>
              <a:r>
                <a:rPr lang="en-US" altLang="zh-CN" b="1" dirty="0">
                  <a:latin typeface="Arial" panose="020B0604020202020204" pitchFamily="34" charset="0"/>
                  <a:ea typeface="微软雅黑" panose="020B0503020204020204" pitchFamily="34" charset="-122"/>
                  <a:cs typeface="Arial" panose="020B0604020202020204" pitchFamily="34" charset="0"/>
                </a:rPr>
                <a:t> is used to exclude the effect of bunch length on TMCI threshold (</a:t>
              </a:r>
              <a:r>
                <a:rPr lang="zh-CN" altLang="en-US" b="1" dirty="0">
                  <a:latin typeface="Arial" panose="020B0604020202020204" pitchFamily="34" charset="0"/>
                  <a:ea typeface="微软雅黑" panose="020B0503020204020204" pitchFamily="34" charset="-122"/>
                  <a:cs typeface="Arial" panose="020B0604020202020204" pitchFamily="34" charset="0"/>
                </a:rPr>
                <a:t>∝ </a:t>
              </a:r>
              <a:r>
                <a:rPr lang="en-US" altLang="zh-CN" b="1" dirty="0" err="1">
                  <a:latin typeface="Arial" panose="020B0604020202020204" pitchFamily="34" charset="0"/>
                  <a:ea typeface="微软雅黑" panose="020B0503020204020204" pitchFamily="34" charset="-122"/>
                  <a:cs typeface="Arial" panose="020B0604020202020204" pitchFamily="34" charset="0"/>
                </a:rPr>
                <a:t>W</a:t>
              </a:r>
              <a:r>
                <a:rPr lang="en-US" altLang="zh-CN" b="1" baseline="-25000" dirty="0" err="1">
                  <a:latin typeface="Arial" panose="020B0604020202020204" pitchFamily="34" charset="0"/>
                  <a:ea typeface="微软雅黑" panose="020B0503020204020204" pitchFamily="34" charset="-122"/>
                  <a:cs typeface="Arial" panose="020B0604020202020204" pitchFamily="34" charset="0"/>
                </a:rPr>
                <a:t>x,y</a:t>
              </a:r>
              <a:r>
                <a:rPr lang="en-US" altLang="zh-CN" b="1" dirty="0">
                  <a:latin typeface="Arial" panose="020B0604020202020204" pitchFamily="34" charset="0"/>
                  <a:ea typeface="微软雅黑" panose="020B0503020204020204" pitchFamily="34" charset="-122"/>
                  <a:cs typeface="Arial" panose="020B0604020202020204" pitchFamily="34" charset="0"/>
                </a:rPr>
                <a:t>×β</a:t>
              </a:r>
              <a:r>
                <a:rPr lang="en-US" altLang="zh-CN" b="1" baseline="-25000" dirty="0" err="1">
                  <a:latin typeface="Arial" panose="020B0604020202020204" pitchFamily="34" charset="0"/>
                  <a:ea typeface="微软雅黑" panose="020B0503020204020204" pitchFamily="34" charset="-122"/>
                  <a:cs typeface="Arial" panose="020B0604020202020204" pitchFamily="34" charset="0"/>
                </a:rPr>
                <a:t>x,y</a:t>
              </a:r>
              <a:r>
                <a:rPr lang="en-US" altLang="zh-CN" b="1" dirty="0">
                  <a:latin typeface="Arial" panose="020B0604020202020204" pitchFamily="34" charset="0"/>
                  <a:ea typeface="微软雅黑" panose="020B0503020204020204" pitchFamily="34" charset="-122"/>
                  <a:cs typeface="Arial" panose="020B0604020202020204" pitchFamily="34" charset="0"/>
                </a:rPr>
                <a:t>) </a:t>
              </a:r>
              <a:r>
                <a:rPr lang="en-US" altLang="zh-CN" b="1" dirty="0">
                  <a:solidFill>
                    <a:srgbClr val="C00000"/>
                  </a:solidFill>
                  <a:latin typeface="Arial" panose="020B0604020202020204" pitchFamily="34" charset="0"/>
                  <a:cs typeface="Arial" panose="020B0604020202020204" pitchFamily="34" charset="0"/>
                </a:rPr>
                <a:t>same </a:t>
              </a:r>
              <a:r>
                <a:rPr lang="el-GR" altLang="zh-CN" b="1" dirty="0">
                  <a:solidFill>
                    <a:srgbClr val="C00000"/>
                  </a:solidFill>
                  <a:latin typeface="Arial" panose="020B0604020202020204" pitchFamily="34" charset="0"/>
                  <a:cs typeface="Arial" panose="020B0604020202020204" pitchFamily="34" charset="0"/>
                </a:rPr>
                <a:t>Δ</a:t>
              </a:r>
              <a:r>
                <a:rPr lang="en-US" altLang="zh-CN" b="1" dirty="0" err="1">
                  <a:solidFill>
                    <a:srgbClr val="C00000"/>
                  </a:solidFill>
                  <a:latin typeface="Arial" panose="020B0604020202020204" pitchFamily="34" charset="0"/>
                  <a:cs typeface="Arial" panose="020B0604020202020204" pitchFamily="34" charset="0"/>
                </a:rPr>
                <a:t>Q</a:t>
              </a:r>
              <a:r>
                <a:rPr lang="en-US" altLang="zh-CN" b="1" baseline="-25000" dirty="0" err="1">
                  <a:solidFill>
                    <a:srgbClr val="C00000"/>
                  </a:solidFill>
                  <a:latin typeface="Arial" panose="020B0604020202020204" pitchFamily="34" charset="0"/>
                  <a:cs typeface="Arial" panose="020B0604020202020204" pitchFamily="34" charset="0"/>
                </a:rPr>
                <a:t>coh</a:t>
              </a:r>
              <a:r>
                <a:rPr lang="en-US" altLang="zh-CN" b="1" dirty="0">
                  <a:solidFill>
                    <a:srgbClr val="C00000"/>
                  </a:solidFill>
                  <a:latin typeface="Arial" panose="020B0604020202020204" pitchFamily="34" charset="0"/>
                  <a:cs typeface="Arial" panose="020B0604020202020204" pitchFamily="34" charset="0"/>
                </a:rPr>
                <a:t> when W</a:t>
              </a:r>
              <a:r>
                <a:rPr lang="en-US" altLang="zh-CN" b="1" baseline="-25000" dirty="0">
                  <a:solidFill>
                    <a:srgbClr val="C00000"/>
                  </a:solidFill>
                  <a:latin typeface="Arial" panose="020B0604020202020204" pitchFamily="34" charset="0"/>
                  <a:cs typeface="Arial" panose="020B0604020202020204" pitchFamily="34" charset="0"/>
                </a:rPr>
                <a:t>y</a:t>
              </a:r>
              <a:r>
                <a:rPr lang="en-US" altLang="zh-CN" b="1" dirty="0">
                  <a:solidFill>
                    <a:srgbClr val="C00000"/>
                  </a:solidFill>
                  <a:latin typeface="Arial" panose="020B0604020202020204" pitchFamily="34" charset="0"/>
                  <a:cs typeface="Arial" panose="020B0604020202020204" pitchFamily="34" charset="0"/>
                </a:rPr>
                <a:t>=2W</a:t>
              </a:r>
              <a:r>
                <a:rPr lang="en-US" altLang="zh-CN" b="1" baseline="-25000" dirty="0">
                  <a:solidFill>
                    <a:srgbClr val="C00000"/>
                  </a:solidFill>
                  <a:latin typeface="Arial" panose="020B0604020202020204" pitchFamily="34" charset="0"/>
                  <a:cs typeface="Arial" panose="020B0604020202020204" pitchFamily="34" charset="0"/>
                </a:rPr>
                <a:t>x</a:t>
              </a:r>
              <a:r>
                <a:rPr lang="en-US" altLang="zh-CN" b="1" dirty="0">
                  <a:latin typeface="Arial" panose="020B0604020202020204" pitchFamily="34" charset="0"/>
                  <a:ea typeface="微软雅黑" panose="020B0503020204020204" pitchFamily="34" charset="-122"/>
                  <a:cs typeface="Arial" panose="020B0604020202020204" pitchFamily="34" charset="0"/>
                </a:rPr>
                <a:t>.</a:t>
              </a:r>
            </a:p>
            <a:p>
              <a:pPr marL="320400" indent="-320400">
                <a:lnSpc>
                  <a:spcPts val="2400"/>
                </a:lnSpc>
                <a:spcAft>
                  <a:spcPts val="1000"/>
                </a:spcAft>
                <a:buFont typeface="Wingdings" panose="05000000000000000000" pitchFamily="2" charset="2"/>
                <a:buChar char="Ø"/>
              </a:pPr>
              <a:r>
                <a:rPr lang="en-US" altLang="zh-CN" sz="1800" b="1" dirty="0">
                  <a:latin typeface="Arial" panose="020B0604020202020204" pitchFamily="34" charset="0"/>
                  <a:cs typeface="Arial" panose="020B0604020202020204" pitchFamily="34" charset="0"/>
                </a:rPr>
                <a:t>With beam-beam, </a:t>
              </a:r>
              <a:r>
                <a:rPr lang="en-US" altLang="zh-CN" sz="1800" b="1" dirty="0">
                  <a:solidFill>
                    <a:srgbClr val="0000FF"/>
                  </a:solidFill>
                  <a:latin typeface="Arial" panose="020B0604020202020204" pitchFamily="34" charset="0"/>
                  <a:cs typeface="Arial" panose="020B0604020202020204" pitchFamily="34" charset="0"/>
                </a:rPr>
                <a:t>longitudinal sidebands become more spread</a:t>
              </a:r>
              <a:r>
                <a:rPr lang="en-US" altLang="zh-CN" sz="1800" b="1" dirty="0">
                  <a:latin typeface="Arial" panose="020B0604020202020204" pitchFamily="34" charset="0"/>
                  <a:cs typeface="Arial" panose="020B0604020202020204" pitchFamily="34" charset="0"/>
                </a:rPr>
                <a:t>. The widening is </a:t>
              </a:r>
              <a:r>
                <a:rPr lang="en-US" altLang="zh-CN" sz="1800" b="1" dirty="0">
                  <a:solidFill>
                    <a:srgbClr val="0000FF"/>
                  </a:solidFill>
                  <a:latin typeface="Arial" panose="020B0604020202020204" pitchFamily="34" charset="0"/>
                  <a:cs typeface="Arial" panose="020B0604020202020204" pitchFamily="34" charset="0"/>
                </a:rPr>
                <a:t>more evident in the vertical direction</a:t>
              </a:r>
              <a:r>
                <a:rPr lang="en-US" altLang="zh-CN" b="1" dirty="0">
                  <a:latin typeface="Arial" panose="020B0604020202020204" pitchFamily="34" charset="0"/>
                  <a:cs typeface="Arial" panose="020B0604020202020204" pitchFamily="34" charset="0"/>
                </a:rPr>
                <a:t>.</a:t>
              </a:r>
            </a:p>
            <a:p>
              <a:pPr marL="320400" indent="-320400">
                <a:lnSpc>
                  <a:spcPts val="2400"/>
                </a:lnSpc>
                <a:spcAft>
                  <a:spcPts val="1000"/>
                </a:spcAft>
                <a:buFont typeface="Wingdings" panose="05000000000000000000" pitchFamily="2" charset="2"/>
                <a:buChar char="Ø"/>
              </a:pPr>
              <a:r>
                <a:rPr lang="en-US" altLang="zh-CN" sz="1800" b="1" dirty="0">
                  <a:solidFill>
                    <a:srgbClr val="C00000"/>
                  </a:solidFill>
                  <a:latin typeface="Arial" panose="020B0604020202020204" pitchFamily="34" charset="0"/>
                  <a:cs typeface="Arial" panose="020B0604020202020204" pitchFamily="34" charset="0"/>
                </a:rPr>
                <a:t>Beam-beam is responsible for the difference in the horizontal and vertical directions.</a:t>
              </a:r>
            </a:p>
          </p:txBody>
        </p:sp>
        <p:grpSp>
          <p:nvGrpSpPr>
            <p:cNvPr id="50" name="组合 49">
              <a:extLst>
                <a:ext uri="{FF2B5EF4-FFF2-40B4-BE49-F238E27FC236}">
                  <a16:creationId xmlns:a16="http://schemas.microsoft.com/office/drawing/2014/main" id="{3944848E-E652-195C-ED81-815CB01C6EEC}"/>
                </a:ext>
              </a:extLst>
            </p:cNvPr>
            <p:cNvGrpSpPr/>
            <p:nvPr/>
          </p:nvGrpSpPr>
          <p:grpSpPr>
            <a:xfrm>
              <a:off x="6052186" y="1033442"/>
              <a:ext cx="5895404" cy="2502000"/>
              <a:chOff x="6052186" y="1033442"/>
              <a:chExt cx="5895404" cy="2502000"/>
            </a:xfrm>
          </p:grpSpPr>
          <p:grpSp>
            <p:nvGrpSpPr>
              <p:cNvPr id="48" name="组合 47">
                <a:extLst>
                  <a:ext uri="{FF2B5EF4-FFF2-40B4-BE49-F238E27FC236}">
                    <a16:creationId xmlns:a16="http://schemas.microsoft.com/office/drawing/2014/main" id="{9F295F2F-8B90-16ED-87DE-0AC640AEDA80}"/>
                  </a:ext>
                </a:extLst>
              </p:cNvPr>
              <p:cNvGrpSpPr>
                <a:grpSpLocks noChangeAspect="1"/>
              </p:cNvGrpSpPr>
              <p:nvPr/>
            </p:nvGrpSpPr>
            <p:grpSpPr>
              <a:xfrm>
                <a:off x="9039211" y="1033442"/>
                <a:ext cx="2908379" cy="2502000"/>
                <a:chOff x="9115873" y="1035053"/>
                <a:chExt cx="2742817" cy="2359571"/>
              </a:xfrm>
            </p:grpSpPr>
            <p:pic>
              <p:nvPicPr>
                <p:cNvPr id="5" name="图片 4">
                  <a:extLst>
                    <a:ext uri="{FF2B5EF4-FFF2-40B4-BE49-F238E27FC236}">
                      <a16:creationId xmlns:a16="http://schemas.microsoft.com/office/drawing/2014/main" id="{C51F760F-D415-7ADE-CF93-E1B44E4B1834}"/>
                    </a:ext>
                  </a:extLst>
                </p:cNvPr>
                <p:cNvPicPr>
                  <a:picLocks noChangeAspect="1"/>
                </p:cNvPicPr>
                <p:nvPr/>
              </p:nvPicPr>
              <p:blipFill rotWithShape="1">
                <a:blip r:embed="rId5"/>
                <a:srcRect l="8904" t="7685" r="13510" b="5093"/>
                <a:stretch/>
              </p:blipFill>
              <p:spPr>
                <a:xfrm>
                  <a:off x="9115873" y="1035053"/>
                  <a:ext cx="2742817" cy="2359571"/>
                </a:xfrm>
                <a:prstGeom prst="rect">
                  <a:avLst/>
                </a:prstGeom>
              </p:spPr>
            </p:pic>
            <p:sp>
              <p:nvSpPr>
                <p:cNvPr id="46" name="文本框 45">
                  <a:extLst>
                    <a:ext uri="{FF2B5EF4-FFF2-40B4-BE49-F238E27FC236}">
                      <a16:creationId xmlns:a16="http://schemas.microsoft.com/office/drawing/2014/main" id="{5D30BFC3-DD91-AC1E-313E-4272CBBA27E7}"/>
                    </a:ext>
                  </a:extLst>
                </p:cNvPr>
                <p:cNvSpPr txBox="1"/>
                <p:nvPr/>
              </p:nvSpPr>
              <p:spPr>
                <a:xfrm>
                  <a:off x="9621996" y="1588299"/>
                  <a:ext cx="1818958" cy="492443"/>
                </a:xfrm>
                <a:prstGeom prst="rect">
                  <a:avLst/>
                </a:prstGeom>
                <a:noFill/>
              </p:spPr>
              <p:txBody>
                <a:bodyPr wrap="square" rtlCol="0">
                  <a:spAutoFit/>
                </a:bodyPr>
                <a:lstStyle/>
                <a:p>
                  <a:r>
                    <a:rPr lang="en-US" altLang="zh-CN" sz="1300" b="1" dirty="0">
                      <a:solidFill>
                        <a:srgbClr val="C00000"/>
                      </a:solidFill>
                      <a:latin typeface="Arial" panose="020B0604020202020204" pitchFamily="34" charset="0"/>
                      <a:cs typeface="Arial" panose="020B0604020202020204" pitchFamily="34" charset="0"/>
                    </a:rPr>
                    <a:t>Head-tail instability far below TMCI</a:t>
                  </a:r>
                  <a:endParaRPr lang="zh-CN" altLang="en-US" sz="1300" b="1" dirty="0">
                    <a:solidFill>
                      <a:srgbClr val="C00000"/>
                    </a:solidFill>
                    <a:latin typeface="Arial" panose="020B0604020202020204" pitchFamily="34" charset="0"/>
                    <a:cs typeface="Arial" panose="020B0604020202020204" pitchFamily="34" charset="0"/>
                  </a:endParaRPr>
                </a:p>
              </p:txBody>
            </p:sp>
          </p:grpSp>
          <p:grpSp>
            <p:nvGrpSpPr>
              <p:cNvPr id="49" name="组合 48">
                <a:extLst>
                  <a:ext uri="{FF2B5EF4-FFF2-40B4-BE49-F238E27FC236}">
                    <a16:creationId xmlns:a16="http://schemas.microsoft.com/office/drawing/2014/main" id="{26CBBD79-C246-A3FD-ADE6-58A181CC1427}"/>
                  </a:ext>
                </a:extLst>
              </p:cNvPr>
              <p:cNvGrpSpPr>
                <a:grpSpLocks noChangeAspect="1"/>
              </p:cNvGrpSpPr>
              <p:nvPr/>
            </p:nvGrpSpPr>
            <p:grpSpPr>
              <a:xfrm>
                <a:off x="6052186" y="1033442"/>
                <a:ext cx="2908377" cy="2502000"/>
                <a:chOff x="6276476" y="1035054"/>
                <a:chExt cx="2742814" cy="2359570"/>
              </a:xfrm>
            </p:grpSpPr>
            <p:pic>
              <p:nvPicPr>
                <p:cNvPr id="15" name="图片 14">
                  <a:extLst>
                    <a:ext uri="{FF2B5EF4-FFF2-40B4-BE49-F238E27FC236}">
                      <a16:creationId xmlns:a16="http://schemas.microsoft.com/office/drawing/2014/main" id="{EDED42AB-1F4C-F3BB-67EF-08A88179567A}"/>
                    </a:ext>
                  </a:extLst>
                </p:cNvPr>
                <p:cNvPicPr>
                  <a:picLocks noChangeAspect="1"/>
                </p:cNvPicPr>
                <p:nvPr/>
              </p:nvPicPr>
              <p:blipFill rotWithShape="1">
                <a:blip r:embed="rId6"/>
                <a:srcRect l="8904" t="7685" r="13510" b="5093"/>
                <a:stretch/>
              </p:blipFill>
              <p:spPr>
                <a:xfrm>
                  <a:off x="6276476" y="1035054"/>
                  <a:ext cx="2742814" cy="2359570"/>
                </a:xfrm>
                <a:prstGeom prst="rect">
                  <a:avLst/>
                </a:prstGeom>
              </p:spPr>
            </p:pic>
            <p:sp>
              <p:nvSpPr>
                <p:cNvPr id="47" name="文本框 46">
                  <a:extLst>
                    <a:ext uri="{FF2B5EF4-FFF2-40B4-BE49-F238E27FC236}">
                      <a16:creationId xmlns:a16="http://schemas.microsoft.com/office/drawing/2014/main" id="{07D70674-741F-0531-169C-8310B2E988C8}"/>
                    </a:ext>
                  </a:extLst>
                </p:cNvPr>
                <p:cNvSpPr txBox="1"/>
                <p:nvPr/>
              </p:nvSpPr>
              <p:spPr>
                <a:xfrm>
                  <a:off x="6650951" y="1589328"/>
                  <a:ext cx="2102858" cy="492443"/>
                </a:xfrm>
                <a:prstGeom prst="rect">
                  <a:avLst/>
                </a:prstGeom>
                <a:noFill/>
              </p:spPr>
              <p:txBody>
                <a:bodyPr wrap="square" rtlCol="0">
                  <a:spAutoFit/>
                </a:bodyPr>
                <a:lstStyle/>
                <a:p>
                  <a:r>
                    <a:rPr lang="en-US" altLang="zh-CN" sz="1300" b="1" dirty="0">
                      <a:solidFill>
                        <a:srgbClr val="C00000"/>
                      </a:solidFill>
                      <a:latin typeface="Arial" panose="020B0604020202020204" pitchFamily="34" charset="0"/>
                      <a:cs typeface="Arial" panose="020B0604020202020204" pitchFamily="34" charset="0"/>
                    </a:rPr>
                    <a:t>Still TMCI</a:t>
                  </a:r>
                </a:p>
                <a:p>
                  <a:r>
                    <a:rPr lang="en-US" altLang="zh-CN" sz="1300" b="1" dirty="0">
                      <a:latin typeface="Arial" panose="020B0604020202020204" pitchFamily="34" charset="0"/>
                      <a:cs typeface="Arial" panose="020B0604020202020204" pitchFamily="34" charset="0"/>
                    </a:rPr>
                    <a:t>threshold ~ </a:t>
                  </a:r>
                  <a:r>
                    <a:rPr lang="en-US" altLang="zh-CN" sz="1300" b="1" dirty="0">
                      <a:solidFill>
                        <a:srgbClr val="C00000"/>
                      </a:solidFill>
                      <a:latin typeface="Arial" panose="020B0604020202020204" pitchFamily="34" charset="0"/>
                      <a:cs typeface="Arial" panose="020B0604020202020204" pitchFamily="34" charset="0"/>
                    </a:rPr>
                    <a:t>95% </a:t>
                  </a:r>
                  <a:r>
                    <a:rPr lang="en-US" altLang="zh-CN" sz="1300" b="1" dirty="0">
                      <a:latin typeface="Arial" panose="020B0604020202020204" pitchFamily="34" charset="0"/>
                      <a:cs typeface="Arial" panose="020B0604020202020204" pitchFamily="34" charset="0"/>
                    </a:rPr>
                    <a:t>w/o BB</a:t>
                  </a:r>
                  <a:endParaRPr lang="zh-CN" altLang="en-US" sz="1300" b="1" dirty="0">
                    <a:latin typeface="Arial" panose="020B0604020202020204" pitchFamily="34" charset="0"/>
                    <a:cs typeface="Arial" panose="020B0604020202020204" pitchFamily="34" charset="0"/>
                  </a:endParaRPr>
                </a:p>
              </p:txBody>
            </p:sp>
          </p:grpSp>
        </p:grpSp>
        <p:grpSp>
          <p:nvGrpSpPr>
            <p:cNvPr id="12" name="组合 11">
              <a:extLst>
                <a:ext uri="{FF2B5EF4-FFF2-40B4-BE49-F238E27FC236}">
                  <a16:creationId xmlns:a16="http://schemas.microsoft.com/office/drawing/2014/main" id="{F7989610-2FE6-2414-674A-60D18576289D}"/>
                </a:ext>
              </a:extLst>
            </p:cNvPr>
            <p:cNvGrpSpPr/>
            <p:nvPr/>
          </p:nvGrpSpPr>
          <p:grpSpPr>
            <a:xfrm>
              <a:off x="212660" y="1035054"/>
              <a:ext cx="5697379" cy="5699198"/>
              <a:chOff x="212660" y="1035054"/>
              <a:chExt cx="5697379" cy="5699198"/>
            </a:xfrm>
          </p:grpSpPr>
          <p:grpSp>
            <p:nvGrpSpPr>
              <p:cNvPr id="58" name="组合 57">
                <a:extLst>
                  <a:ext uri="{FF2B5EF4-FFF2-40B4-BE49-F238E27FC236}">
                    <a16:creationId xmlns:a16="http://schemas.microsoft.com/office/drawing/2014/main" id="{EE4F3B12-76E4-7DFF-7712-67F73DA21D30}"/>
                  </a:ext>
                </a:extLst>
              </p:cNvPr>
              <p:cNvGrpSpPr/>
              <p:nvPr/>
            </p:nvGrpSpPr>
            <p:grpSpPr>
              <a:xfrm>
                <a:off x="212660" y="1035054"/>
                <a:ext cx="5697379" cy="5699198"/>
                <a:chOff x="212660" y="1035054"/>
                <a:chExt cx="5697379" cy="5699198"/>
              </a:xfrm>
            </p:grpSpPr>
            <p:grpSp>
              <p:nvGrpSpPr>
                <p:cNvPr id="43" name="组合 42">
                  <a:extLst>
                    <a:ext uri="{FF2B5EF4-FFF2-40B4-BE49-F238E27FC236}">
                      <a16:creationId xmlns:a16="http://schemas.microsoft.com/office/drawing/2014/main" id="{8014A10B-13C2-6066-41AF-981089A0C227}"/>
                    </a:ext>
                  </a:extLst>
                </p:cNvPr>
                <p:cNvGrpSpPr/>
                <p:nvPr/>
              </p:nvGrpSpPr>
              <p:grpSpPr>
                <a:xfrm>
                  <a:off x="212660" y="1035054"/>
                  <a:ext cx="2797240" cy="5694764"/>
                  <a:chOff x="333310" y="1035054"/>
                  <a:chExt cx="2797240" cy="5694764"/>
                </a:xfrm>
              </p:grpSpPr>
              <p:sp>
                <p:nvSpPr>
                  <p:cNvPr id="28" name="文本框 27">
                    <a:extLst>
                      <a:ext uri="{FF2B5EF4-FFF2-40B4-BE49-F238E27FC236}">
                        <a16:creationId xmlns:a16="http://schemas.microsoft.com/office/drawing/2014/main" id="{955DED43-1EF6-A64A-6ABC-C09B19AAB2C6}"/>
                      </a:ext>
                    </a:extLst>
                  </p:cNvPr>
                  <p:cNvSpPr txBox="1"/>
                  <p:nvPr/>
                </p:nvSpPr>
                <p:spPr>
                  <a:xfrm>
                    <a:off x="706405" y="6360486"/>
                    <a:ext cx="2051050" cy="369332"/>
                  </a:xfrm>
                  <a:prstGeom prst="rect">
                    <a:avLst/>
                  </a:prstGeom>
                  <a:noFill/>
                </p:spPr>
                <p:txBody>
                  <a:bodyPr wrap="square" rtlCol="0">
                    <a:spAutoFit/>
                  </a:bodyPr>
                  <a:lstStyle/>
                  <a:p>
                    <a:pPr algn="ctr"/>
                    <a:r>
                      <a:rPr lang="en-US" altLang="zh-CN" b="1" dirty="0">
                        <a:latin typeface="Arial" panose="020B0604020202020204" pitchFamily="34" charset="0"/>
                        <a:cs typeface="Arial" panose="020B0604020202020204" pitchFamily="34" charset="0"/>
                      </a:rPr>
                      <a:t>Horizontal</a:t>
                    </a:r>
                    <a:endParaRPr lang="zh-CN" altLang="en-US" b="1" dirty="0">
                      <a:latin typeface="Arial" panose="020B0604020202020204" pitchFamily="34" charset="0"/>
                      <a:cs typeface="Arial" panose="020B0604020202020204" pitchFamily="34" charset="0"/>
                    </a:endParaRPr>
                  </a:p>
                </p:txBody>
              </p:sp>
              <p:grpSp>
                <p:nvGrpSpPr>
                  <p:cNvPr id="41" name="组合 40">
                    <a:extLst>
                      <a:ext uri="{FF2B5EF4-FFF2-40B4-BE49-F238E27FC236}">
                        <a16:creationId xmlns:a16="http://schemas.microsoft.com/office/drawing/2014/main" id="{40F5434B-24CE-A31F-B8CD-85EA2226347C}"/>
                      </a:ext>
                    </a:extLst>
                  </p:cNvPr>
                  <p:cNvGrpSpPr/>
                  <p:nvPr/>
                </p:nvGrpSpPr>
                <p:grpSpPr>
                  <a:xfrm>
                    <a:off x="333310" y="1035054"/>
                    <a:ext cx="2797240" cy="5272716"/>
                    <a:chOff x="333310" y="1035054"/>
                    <a:chExt cx="2797240" cy="5272716"/>
                  </a:xfrm>
                </p:grpSpPr>
                <p:grpSp>
                  <p:nvGrpSpPr>
                    <p:cNvPr id="24" name="组合 23">
                      <a:extLst>
                        <a:ext uri="{FF2B5EF4-FFF2-40B4-BE49-F238E27FC236}">
                          <a16:creationId xmlns:a16="http://schemas.microsoft.com/office/drawing/2014/main" id="{D6E55831-ADCA-87E8-14B1-7E6104B14C07}"/>
                        </a:ext>
                      </a:extLst>
                    </p:cNvPr>
                    <p:cNvGrpSpPr/>
                    <p:nvPr/>
                  </p:nvGrpSpPr>
                  <p:grpSpPr>
                    <a:xfrm>
                      <a:off x="333310" y="1035054"/>
                      <a:ext cx="2797240" cy="5272716"/>
                      <a:chOff x="282510" y="1016004"/>
                      <a:chExt cx="2797240" cy="5272716"/>
                    </a:xfrm>
                  </p:grpSpPr>
                  <p:pic>
                    <p:nvPicPr>
                      <p:cNvPr id="11" name="图片 10">
                        <a:extLst>
                          <a:ext uri="{FF2B5EF4-FFF2-40B4-BE49-F238E27FC236}">
                            <a16:creationId xmlns:a16="http://schemas.microsoft.com/office/drawing/2014/main" id="{C9D42E64-C34E-8271-F97C-BE9BDB2737BC}"/>
                          </a:ext>
                        </a:extLst>
                      </p:cNvPr>
                      <p:cNvPicPr>
                        <a:picLocks noChangeAspect="1"/>
                      </p:cNvPicPr>
                      <p:nvPr/>
                    </p:nvPicPr>
                    <p:blipFill rotWithShape="1">
                      <a:blip r:embed="rId7"/>
                      <a:srcRect l="12943" t="9786" r="19444" b="5093"/>
                      <a:stretch/>
                    </p:blipFill>
                    <p:spPr>
                      <a:xfrm>
                        <a:off x="314260" y="1049670"/>
                        <a:ext cx="2709206" cy="2610000"/>
                      </a:xfrm>
                      <a:prstGeom prst="rect">
                        <a:avLst/>
                      </a:prstGeom>
                    </p:spPr>
                  </p:pic>
                  <p:pic>
                    <p:nvPicPr>
                      <p:cNvPr id="13" name="图片 12">
                        <a:extLst>
                          <a:ext uri="{FF2B5EF4-FFF2-40B4-BE49-F238E27FC236}">
                            <a16:creationId xmlns:a16="http://schemas.microsoft.com/office/drawing/2014/main" id="{4FA37953-7E46-F0BB-B0EA-4471A4F4A2D3}"/>
                          </a:ext>
                        </a:extLst>
                      </p:cNvPr>
                      <p:cNvPicPr>
                        <a:picLocks noChangeAspect="1"/>
                      </p:cNvPicPr>
                      <p:nvPr/>
                    </p:nvPicPr>
                    <p:blipFill rotWithShape="1">
                      <a:blip r:embed="rId8"/>
                      <a:srcRect l="12943" t="9786" r="19444" b="5093"/>
                      <a:stretch/>
                    </p:blipFill>
                    <p:spPr>
                      <a:xfrm>
                        <a:off x="314260" y="3659670"/>
                        <a:ext cx="2709206" cy="2610000"/>
                      </a:xfrm>
                      <a:prstGeom prst="rect">
                        <a:avLst/>
                      </a:prstGeom>
                    </p:spPr>
                  </p:pic>
                  <p:sp>
                    <p:nvSpPr>
                      <p:cNvPr id="20" name="矩形 19">
                        <a:extLst>
                          <a:ext uri="{FF2B5EF4-FFF2-40B4-BE49-F238E27FC236}">
                            <a16:creationId xmlns:a16="http://schemas.microsoft.com/office/drawing/2014/main" id="{1D039486-CC7E-DC4C-E451-A8EED993EFC4}"/>
                          </a:ext>
                        </a:extLst>
                      </p:cNvPr>
                      <p:cNvSpPr/>
                      <p:nvPr/>
                    </p:nvSpPr>
                    <p:spPr>
                      <a:xfrm>
                        <a:off x="282510" y="1016004"/>
                        <a:ext cx="2797240" cy="5272716"/>
                      </a:xfrm>
                      <a:prstGeom prst="rect">
                        <a:avLst/>
                      </a:prstGeom>
                      <a:noFill/>
                      <a:ln>
                        <a:solidFill>
                          <a:schemeClr val="bg1">
                            <a:lumMod val="75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7" name="文本框 36">
                      <a:extLst>
                        <a:ext uri="{FF2B5EF4-FFF2-40B4-BE49-F238E27FC236}">
                          <a16:creationId xmlns:a16="http://schemas.microsoft.com/office/drawing/2014/main" id="{A0B057CB-5F64-A207-819E-86F3AEE817EC}"/>
                        </a:ext>
                      </a:extLst>
                    </p:cNvPr>
                    <p:cNvSpPr txBox="1"/>
                    <p:nvPr/>
                  </p:nvSpPr>
                  <p:spPr>
                    <a:xfrm>
                      <a:off x="1071529" y="1153871"/>
                      <a:ext cx="1320801" cy="369332"/>
                    </a:xfrm>
                    <a:prstGeom prst="rect">
                      <a:avLst/>
                    </a:prstGeom>
                    <a:noFill/>
                  </p:spPr>
                  <p:txBody>
                    <a:bodyPr wrap="square" rtlCol="0">
                      <a:spAutoFit/>
                    </a:bodyPr>
                    <a:lstStyle/>
                    <a:p>
                      <a:pPr algn="ctr"/>
                      <a:r>
                        <a:rPr lang="en-US" altLang="zh-CN" b="1" dirty="0">
                          <a:solidFill>
                            <a:schemeClr val="bg1"/>
                          </a:solidFill>
                          <a:latin typeface="Arial" panose="020B0604020202020204" pitchFamily="34" charset="0"/>
                          <a:cs typeface="Arial" panose="020B0604020202020204" pitchFamily="34" charset="0"/>
                        </a:rPr>
                        <a:t>w/o BB</a:t>
                      </a:r>
                      <a:endParaRPr lang="zh-CN" altLang="en-US" b="1" dirty="0">
                        <a:solidFill>
                          <a:schemeClr val="bg1"/>
                        </a:solidFill>
                        <a:latin typeface="Arial" panose="020B0604020202020204" pitchFamily="34" charset="0"/>
                        <a:cs typeface="Arial" panose="020B0604020202020204" pitchFamily="34" charset="0"/>
                      </a:endParaRPr>
                    </a:p>
                  </p:txBody>
                </p:sp>
                <p:sp>
                  <p:nvSpPr>
                    <p:cNvPr id="38" name="文本框 37">
                      <a:extLst>
                        <a:ext uri="{FF2B5EF4-FFF2-40B4-BE49-F238E27FC236}">
                          <a16:creationId xmlns:a16="http://schemas.microsoft.com/office/drawing/2014/main" id="{C59FF63D-FD1B-7A32-B367-3318A10CA202}"/>
                        </a:ext>
                      </a:extLst>
                    </p:cNvPr>
                    <p:cNvSpPr txBox="1"/>
                    <p:nvPr/>
                  </p:nvSpPr>
                  <p:spPr>
                    <a:xfrm>
                      <a:off x="1071529" y="3763871"/>
                      <a:ext cx="1320801" cy="369332"/>
                    </a:xfrm>
                    <a:prstGeom prst="rect">
                      <a:avLst/>
                    </a:prstGeom>
                    <a:noFill/>
                  </p:spPr>
                  <p:txBody>
                    <a:bodyPr wrap="square" rtlCol="0">
                      <a:spAutoFit/>
                    </a:bodyPr>
                    <a:lstStyle/>
                    <a:p>
                      <a:pPr algn="ctr"/>
                      <a:r>
                        <a:rPr lang="en-US" altLang="zh-CN" b="1" dirty="0">
                          <a:solidFill>
                            <a:schemeClr val="bg1"/>
                          </a:solidFill>
                          <a:latin typeface="Arial" panose="020B0604020202020204" pitchFamily="34" charset="0"/>
                          <a:cs typeface="Arial" panose="020B0604020202020204" pitchFamily="34" charset="0"/>
                        </a:rPr>
                        <a:t>w/ BB</a:t>
                      </a:r>
                      <a:endParaRPr lang="zh-CN" altLang="en-US" b="1" dirty="0">
                        <a:solidFill>
                          <a:schemeClr val="bg1"/>
                        </a:solidFill>
                        <a:latin typeface="Arial" panose="020B0604020202020204" pitchFamily="34" charset="0"/>
                        <a:cs typeface="Arial" panose="020B0604020202020204" pitchFamily="34" charset="0"/>
                      </a:endParaRPr>
                    </a:p>
                  </p:txBody>
                </p:sp>
              </p:grpSp>
            </p:grpSp>
            <p:grpSp>
              <p:nvGrpSpPr>
                <p:cNvPr id="44" name="组合 43">
                  <a:extLst>
                    <a:ext uri="{FF2B5EF4-FFF2-40B4-BE49-F238E27FC236}">
                      <a16:creationId xmlns:a16="http://schemas.microsoft.com/office/drawing/2014/main" id="{D4CDFA1F-8F90-95F1-9B15-BEE1361E4DC7}"/>
                    </a:ext>
                  </a:extLst>
                </p:cNvPr>
                <p:cNvGrpSpPr/>
                <p:nvPr/>
              </p:nvGrpSpPr>
              <p:grpSpPr>
                <a:xfrm>
                  <a:off x="3112799" y="1035054"/>
                  <a:ext cx="2797240" cy="5699198"/>
                  <a:chOff x="3284249" y="1035054"/>
                  <a:chExt cx="2797240" cy="5699198"/>
                </a:xfrm>
              </p:grpSpPr>
              <p:sp>
                <p:nvSpPr>
                  <p:cNvPr id="29" name="文本框 28">
                    <a:extLst>
                      <a:ext uri="{FF2B5EF4-FFF2-40B4-BE49-F238E27FC236}">
                        <a16:creationId xmlns:a16="http://schemas.microsoft.com/office/drawing/2014/main" id="{50A58F7E-82A5-7E3C-B8E3-3CCC0B37CF29}"/>
                      </a:ext>
                    </a:extLst>
                  </p:cNvPr>
                  <p:cNvSpPr txBox="1"/>
                  <p:nvPr/>
                </p:nvSpPr>
                <p:spPr>
                  <a:xfrm>
                    <a:off x="3657344" y="6364920"/>
                    <a:ext cx="2051050" cy="369332"/>
                  </a:xfrm>
                  <a:prstGeom prst="rect">
                    <a:avLst/>
                  </a:prstGeom>
                  <a:noFill/>
                </p:spPr>
                <p:txBody>
                  <a:bodyPr wrap="square" rtlCol="0">
                    <a:spAutoFit/>
                  </a:bodyPr>
                  <a:lstStyle/>
                  <a:p>
                    <a:pPr algn="ctr"/>
                    <a:r>
                      <a:rPr lang="en-US" altLang="zh-CN" b="1" dirty="0">
                        <a:latin typeface="Arial" panose="020B0604020202020204" pitchFamily="34" charset="0"/>
                        <a:cs typeface="Arial" panose="020B0604020202020204" pitchFamily="34" charset="0"/>
                      </a:rPr>
                      <a:t>Vertical</a:t>
                    </a:r>
                    <a:endParaRPr lang="zh-CN" altLang="en-US" b="1" dirty="0">
                      <a:latin typeface="Arial" panose="020B0604020202020204" pitchFamily="34" charset="0"/>
                      <a:cs typeface="Arial" panose="020B0604020202020204" pitchFamily="34" charset="0"/>
                    </a:endParaRPr>
                  </a:p>
                </p:txBody>
              </p:sp>
              <p:grpSp>
                <p:nvGrpSpPr>
                  <p:cNvPr id="42" name="组合 41">
                    <a:extLst>
                      <a:ext uri="{FF2B5EF4-FFF2-40B4-BE49-F238E27FC236}">
                        <a16:creationId xmlns:a16="http://schemas.microsoft.com/office/drawing/2014/main" id="{513B600A-513A-83B8-C6DB-5DC017B01D80}"/>
                      </a:ext>
                    </a:extLst>
                  </p:cNvPr>
                  <p:cNvGrpSpPr/>
                  <p:nvPr/>
                </p:nvGrpSpPr>
                <p:grpSpPr>
                  <a:xfrm>
                    <a:off x="3284249" y="1035054"/>
                    <a:ext cx="2797240" cy="5272716"/>
                    <a:chOff x="3284249" y="1035054"/>
                    <a:chExt cx="2797240" cy="5272716"/>
                  </a:xfrm>
                </p:grpSpPr>
                <p:grpSp>
                  <p:nvGrpSpPr>
                    <p:cNvPr id="27" name="组合 26">
                      <a:extLst>
                        <a:ext uri="{FF2B5EF4-FFF2-40B4-BE49-F238E27FC236}">
                          <a16:creationId xmlns:a16="http://schemas.microsoft.com/office/drawing/2014/main" id="{E7C8349B-C9C1-8591-1D44-B9DEF290009C}"/>
                        </a:ext>
                      </a:extLst>
                    </p:cNvPr>
                    <p:cNvGrpSpPr/>
                    <p:nvPr/>
                  </p:nvGrpSpPr>
                  <p:grpSpPr>
                    <a:xfrm>
                      <a:off x="3284249" y="1035054"/>
                      <a:ext cx="2797240" cy="5272716"/>
                      <a:chOff x="3277899" y="1016004"/>
                      <a:chExt cx="2797240" cy="5272716"/>
                    </a:xfrm>
                  </p:grpSpPr>
                  <p:pic>
                    <p:nvPicPr>
                      <p:cNvPr id="17" name="图片 16">
                        <a:extLst>
                          <a:ext uri="{FF2B5EF4-FFF2-40B4-BE49-F238E27FC236}">
                            <a16:creationId xmlns:a16="http://schemas.microsoft.com/office/drawing/2014/main" id="{F33519B2-BCB0-46EB-42BC-96BBE37F4272}"/>
                          </a:ext>
                        </a:extLst>
                      </p:cNvPr>
                      <p:cNvPicPr>
                        <a:picLocks noChangeAspect="1"/>
                      </p:cNvPicPr>
                      <p:nvPr/>
                    </p:nvPicPr>
                    <p:blipFill rotWithShape="1">
                      <a:blip r:embed="rId9"/>
                      <a:srcRect l="12942" t="9786" r="19444" b="5093"/>
                      <a:stretch/>
                    </p:blipFill>
                    <p:spPr>
                      <a:xfrm>
                        <a:off x="3321916" y="1049670"/>
                        <a:ext cx="2709206" cy="2610000"/>
                      </a:xfrm>
                      <a:prstGeom prst="rect">
                        <a:avLst/>
                      </a:prstGeom>
                    </p:spPr>
                  </p:pic>
                  <p:pic>
                    <p:nvPicPr>
                      <p:cNvPr id="19" name="图片 18">
                        <a:extLst>
                          <a:ext uri="{FF2B5EF4-FFF2-40B4-BE49-F238E27FC236}">
                            <a16:creationId xmlns:a16="http://schemas.microsoft.com/office/drawing/2014/main" id="{DA4006C0-34BD-464F-C1A1-4DB708679BA4}"/>
                          </a:ext>
                        </a:extLst>
                      </p:cNvPr>
                      <p:cNvPicPr>
                        <a:picLocks noChangeAspect="1"/>
                      </p:cNvPicPr>
                      <p:nvPr/>
                    </p:nvPicPr>
                    <p:blipFill rotWithShape="1">
                      <a:blip r:embed="rId10"/>
                      <a:srcRect l="12795" t="9074" r="19024" b="5093"/>
                      <a:stretch/>
                    </p:blipFill>
                    <p:spPr>
                      <a:xfrm>
                        <a:off x="3321916" y="3659670"/>
                        <a:ext cx="2709206" cy="2610000"/>
                      </a:xfrm>
                      <a:prstGeom prst="rect">
                        <a:avLst/>
                      </a:prstGeom>
                    </p:spPr>
                  </p:pic>
                  <p:sp>
                    <p:nvSpPr>
                      <p:cNvPr id="21" name="矩形 20">
                        <a:extLst>
                          <a:ext uri="{FF2B5EF4-FFF2-40B4-BE49-F238E27FC236}">
                            <a16:creationId xmlns:a16="http://schemas.microsoft.com/office/drawing/2014/main" id="{608A07F5-D924-7E32-B6A5-AE4AC7946AD7}"/>
                          </a:ext>
                        </a:extLst>
                      </p:cNvPr>
                      <p:cNvSpPr/>
                      <p:nvPr/>
                    </p:nvSpPr>
                    <p:spPr>
                      <a:xfrm>
                        <a:off x="3277899" y="1016004"/>
                        <a:ext cx="2797240" cy="5272716"/>
                      </a:xfrm>
                      <a:prstGeom prst="rect">
                        <a:avLst/>
                      </a:prstGeom>
                      <a:noFill/>
                      <a:ln>
                        <a:solidFill>
                          <a:schemeClr val="bg1">
                            <a:lumMod val="75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9" name="文本框 38">
                      <a:extLst>
                        <a:ext uri="{FF2B5EF4-FFF2-40B4-BE49-F238E27FC236}">
                          <a16:creationId xmlns:a16="http://schemas.microsoft.com/office/drawing/2014/main" id="{43E7FF9D-E92B-BB3B-F6C3-11FDFC455561}"/>
                        </a:ext>
                      </a:extLst>
                    </p:cNvPr>
                    <p:cNvSpPr txBox="1"/>
                    <p:nvPr/>
                  </p:nvSpPr>
                  <p:spPr>
                    <a:xfrm>
                      <a:off x="4022468" y="1153871"/>
                      <a:ext cx="1320801" cy="369332"/>
                    </a:xfrm>
                    <a:prstGeom prst="rect">
                      <a:avLst/>
                    </a:prstGeom>
                    <a:noFill/>
                  </p:spPr>
                  <p:txBody>
                    <a:bodyPr wrap="square" rtlCol="0">
                      <a:spAutoFit/>
                    </a:bodyPr>
                    <a:lstStyle/>
                    <a:p>
                      <a:pPr algn="ctr"/>
                      <a:r>
                        <a:rPr lang="en-US" altLang="zh-CN" b="1" dirty="0">
                          <a:solidFill>
                            <a:schemeClr val="bg1"/>
                          </a:solidFill>
                          <a:latin typeface="Arial" panose="020B0604020202020204" pitchFamily="34" charset="0"/>
                          <a:cs typeface="Arial" panose="020B0604020202020204" pitchFamily="34" charset="0"/>
                        </a:rPr>
                        <a:t>w/o BB</a:t>
                      </a:r>
                      <a:endParaRPr lang="zh-CN" altLang="en-US" b="1" dirty="0">
                        <a:solidFill>
                          <a:schemeClr val="bg1"/>
                        </a:solidFill>
                        <a:latin typeface="Arial" panose="020B0604020202020204" pitchFamily="34" charset="0"/>
                        <a:cs typeface="Arial" panose="020B0604020202020204" pitchFamily="34" charset="0"/>
                      </a:endParaRPr>
                    </a:p>
                  </p:txBody>
                </p:sp>
                <p:sp>
                  <p:nvSpPr>
                    <p:cNvPr id="40" name="文本框 39">
                      <a:extLst>
                        <a:ext uri="{FF2B5EF4-FFF2-40B4-BE49-F238E27FC236}">
                          <a16:creationId xmlns:a16="http://schemas.microsoft.com/office/drawing/2014/main" id="{49B6900A-62B3-CD7A-F887-D1AA24CFB5EB}"/>
                        </a:ext>
                      </a:extLst>
                    </p:cNvPr>
                    <p:cNvSpPr txBox="1"/>
                    <p:nvPr/>
                  </p:nvSpPr>
                  <p:spPr>
                    <a:xfrm>
                      <a:off x="4022467" y="3763871"/>
                      <a:ext cx="1320801" cy="369332"/>
                    </a:xfrm>
                    <a:prstGeom prst="rect">
                      <a:avLst/>
                    </a:prstGeom>
                    <a:noFill/>
                  </p:spPr>
                  <p:txBody>
                    <a:bodyPr wrap="square" rtlCol="0">
                      <a:spAutoFit/>
                    </a:bodyPr>
                    <a:lstStyle/>
                    <a:p>
                      <a:pPr algn="ctr"/>
                      <a:r>
                        <a:rPr lang="en-US" altLang="zh-CN" b="1" dirty="0">
                          <a:solidFill>
                            <a:schemeClr val="bg1"/>
                          </a:solidFill>
                          <a:latin typeface="Arial" panose="020B0604020202020204" pitchFamily="34" charset="0"/>
                          <a:cs typeface="Arial" panose="020B0604020202020204" pitchFamily="34" charset="0"/>
                        </a:rPr>
                        <a:t>w/ BB</a:t>
                      </a:r>
                      <a:endParaRPr lang="zh-CN" altLang="en-US" b="1" dirty="0">
                        <a:solidFill>
                          <a:schemeClr val="bg1"/>
                        </a:solidFill>
                        <a:latin typeface="Arial" panose="020B0604020202020204" pitchFamily="34" charset="0"/>
                        <a:cs typeface="Arial" panose="020B0604020202020204" pitchFamily="34" charset="0"/>
                      </a:endParaRPr>
                    </a:p>
                  </p:txBody>
                </p:sp>
              </p:grpSp>
            </p:grpSp>
            <p:cxnSp>
              <p:nvCxnSpPr>
                <p:cNvPr id="52" name="直接箭头连接符 51">
                  <a:extLst>
                    <a:ext uri="{FF2B5EF4-FFF2-40B4-BE49-F238E27FC236}">
                      <a16:creationId xmlns:a16="http://schemas.microsoft.com/office/drawing/2014/main" id="{ACEB63C7-CACE-8D2E-590A-32BD14E02491}"/>
                    </a:ext>
                  </a:extLst>
                </p:cNvPr>
                <p:cNvCxnSpPr>
                  <a:cxnSpLocks/>
                </p:cNvCxnSpPr>
                <p:nvPr/>
              </p:nvCxnSpPr>
              <p:spPr>
                <a:xfrm>
                  <a:off x="3628767" y="4495800"/>
                  <a:ext cx="0" cy="342900"/>
                </a:xfrm>
                <a:prstGeom prst="straightConnector1">
                  <a:avLst/>
                </a:prstGeom>
                <a:ln w="28575">
                  <a:solidFill>
                    <a:srgbClr val="FF0000"/>
                  </a:solidFill>
                  <a:headEnd type="triangle" w="med" len="sm"/>
                  <a:tailEnd type="triangle" w="med" len="sm"/>
                </a:ln>
              </p:spPr>
              <p:style>
                <a:lnRef idx="2">
                  <a:schemeClr val="accent1"/>
                </a:lnRef>
                <a:fillRef idx="0">
                  <a:schemeClr val="accent1"/>
                </a:fillRef>
                <a:effectRef idx="1">
                  <a:schemeClr val="accent1"/>
                </a:effectRef>
                <a:fontRef idx="minor">
                  <a:schemeClr val="tx1"/>
                </a:fontRef>
              </p:style>
            </p:cxnSp>
            <p:cxnSp>
              <p:nvCxnSpPr>
                <p:cNvPr id="55" name="直接箭头连接符 54">
                  <a:extLst>
                    <a:ext uri="{FF2B5EF4-FFF2-40B4-BE49-F238E27FC236}">
                      <a16:creationId xmlns:a16="http://schemas.microsoft.com/office/drawing/2014/main" id="{5C4EC0EB-358A-0300-055D-94978D183AD0}"/>
                    </a:ext>
                  </a:extLst>
                </p:cNvPr>
                <p:cNvCxnSpPr>
                  <a:cxnSpLocks/>
                </p:cNvCxnSpPr>
                <p:nvPr/>
              </p:nvCxnSpPr>
              <p:spPr>
                <a:xfrm>
                  <a:off x="707767" y="4591050"/>
                  <a:ext cx="0" cy="241300"/>
                </a:xfrm>
                <a:prstGeom prst="straightConnector1">
                  <a:avLst/>
                </a:prstGeom>
                <a:ln w="28575">
                  <a:solidFill>
                    <a:srgbClr val="FF0000"/>
                  </a:solidFill>
                  <a:headEnd type="triangle" w="med" len="sm"/>
                  <a:tailEnd type="triangle" w="med" len="sm"/>
                </a:ln>
              </p:spPr>
              <p:style>
                <a:lnRef idx="2">
                  <a:schemeClr val="accent1"/>
                </a:lnRef>
                <a:fillRef idx="0">
                  <a:schemeClr val="accent1"/>
                </a:fillRef>
                <a:effectRef idx="1">
                  <a:schemeClr val="accent1"/>
                </a:effectRef>
                <a:fontRef idx="minor">
                  <a:schemeClr val="tx1"/>
                </a:fontRef>
              </p:style>
            </p:cxnSp>
          </p:grpSp>
          <p:sp>
            <p:nvSpPr>
              <p:cNvPr id="2" name="文本框 1">
                <a:extLst>
                  <a:ext uri="{FF2B5EF4-FFF2-40B4-BE49-F238E27FC236}">
                    <a16:creationId xmlns:a16="http://schemas.microsoft.com/office/drawing/2014/main" id="{5A5C024B-7711-3271-022E-416A5D70CC3B}"/>
                  </a:ext>
                </a:extLst>
              </p:cNvPr>
              <p:cNvSpPr txBox="1"/>
              <p:nvPr/>
            </p:nvSpPr>
            <p:spPr>
              <a:xfrm>
                <a:off x="950879" y="2877379"/>
                <a:ext cx="1320801" cy="369332"/>
              </a:xfrm>
              <a:prstGeom prst="rect">
                <a:avLst/>
              </a:prstGeom>
              <a:noFill/>
            </p:spPr>
            <p:txBody>
              <a:bodyPr wrap="square" rtlCol="0">
                <a:spAutoFit/>
              </a:bodyPr>
              <a:lstStyle/>
              <a:p>
                <a:pPr algn="ctr"/>
                <a:r>
                  <a:rPr lang="en-US" altLang="zh-CN" b="1" dirty="0">
                    <a:solidFill>
                      <a:schemeClr val="bg1"/>
                    </a:solidFill>
                    <a:latin typeface="Arial" panose="020B0604020202020204" pitchFamily="34" charset="0"/>
                    <a:cs typeface="Arial" panose="020B0604020202020204" pitchFamily="34" charset="0"/>
                  </a:rPr>
                  <a:t>β</a:t>
                </a:r>
                <a:r>
                  <a:rPr lang="en-US" altLang="zh-CN" b="1" baseline="-25000" dirty="0">
                    <a:solidFill>
                      <a:schemeClr val="bg1"/>
                    </a:solidFill>
                    <a:latin typeface="Arial" panose="020B0604020202020204" pitchFamily="34" charset="0"/>
                    <a:cs typeface="Arial" panose="020B0604020202020204" pitchFamily="34" charset="0"/>
                  </a:rPr>
                  <a:t>x</a:t>
                </a:r>
                <a:r>
                  <a:rPr lang="en-US" altLang="zh-CN" b="1" dirty="0">
                    <a:solidFill>
                      <a:schemeClr val="bg1"/>
                    </a:solidFill>
                    <a:latin typeface="Arial" panose="020B0604020202020204" pitchFamily="34" charset="0"/>
                    <a:cs typeface="Arial" panose="020B0604020202020204" pitchFamily="34" charset="0"/>
                  </a:rPr>
                  <a:t> = 4 cm</a:t>
                </a:r>
                <a:endParaRPr lang="zh-CN" altLang="en-US" b="1" dirty="0">
                  <a:solidFill>
                    <a:schemeClr val="bg1"/>
                  </a:solidFill>
                  <a:latin typeface="Arial" panose="020B0604020202020204" pitchFamily="34" charset="0"/>
                  <a:cs typeface="Arial" panose="020B0604020202020204" pitchFamily="34" charset="0"/>
                </a:endParaRPr>
              </a:p>
            </p:txBody>
          </p:sp>
          <p:sp>
            <p:nvSpPr>
              <p:cNvPr id="10" name="文本框 9">
                <a:extLst>
                  <a:ext uri="{FF2B5EF4-FFF2-40B4-BE49-F238E27FC236}">
                    <a16:creationId xmlns:a16="http://schemas.microsoft.com/office/drawing/2014/main" id="{5822AE6B-55CD-5469-3D87-733F328477FE}"/>
                  </a:ext>
                </a:extLst>
              </p:cNvPr>
              <p:cNvSpPr txBox="1"/>
              <p:nvPr/>
            </p:nvSpPr>
            <p:spPr>
              <a:xfrm>
                <a:off x="3851016" y="2873126"/>
                <a:ext cx="1320801" cy="369332"/>
              </a:xfrm>
              <a:prstGeom prst="rect">
                <a:avLst/>
              </a:prstGeom>
              <a:noFill/>
            </p:spPr>
            <p:txBody>
              <a:bodyPr wrap="square" rtlCol="0">
                <a:spAutoFit/>
              </a:bodyPr>
              <a:lstStyle/>
              <a:p>
                <a:pPr algn="ctr"/>
                <a:r>
                  <a:rPr lang="en-US" altLang="zh-CN" b="1" dirty="0">
                    <a:solidFill>
                      <a:schemeClr val="bg1"/>
                    </a:solidFill>
                    <a:latin typeface="Arial" panose="020B0604020202020204" pitchFamily="34" charset="0"/>
                    <a:cs typeface="Arial" panose="020B0604020202020204" pitchFamily="34" charset="0"/>
                  </a:rPr>
                  <a:t>β</a:t>
                </a:r>
                <a:r>
                  <a:rPr lang="en-US" altLang="zh-CN" b="1" baseline="-25000" dirty="0">
                    <a:solidFill>
                      <a:schemeClr val="bg1"/>
                    </a:solidFill>
                    <a:latin typeface="Arial" panose="020B0604020202020204" pitchFamily="34" charset="0"/>
                    <a:cs typeface="Arial" panose="020B0604020202020204" pitchFamily="34" charset="0"/>
                  </a:rPr>
                  <a:t>y</a:t>
                </a:r>
                <a:r>
                  <a:rPr lang="en-US" altLang="zh-CN" b="1" dirty="0">
                    <a:solidFill>
                      <a:schemeClr val="bg1"/>
                    </a:solidFill>
                    <a:latin typeface="Arial" panose="020B0604020202020204" pitchFamily="34" charset="0"/>
                    <a:cs typeface="Arial" panose="020B0604020202020204" pitchFamily="34" charset="0"/>
                  </a:rPr>
                  <a:t> = 2 cm</a:t>
                </a:r>
                <a:endParaRPr lang="zh-CN" altLang="en-US" b="1" dirty="0">
                  <a:solidFill>
                    <a:schemeClr val="bg1"/>
                  </a:solidFill>
                  <a:latin typeface="Arial" panose="020B0604020202020204" pitchFamily="34" charset="0"/>
                  <a:cs typeface="Arial" panose="020B0604020202020204" pitchFamily="34" charset="0"/>
                </a:endParaRPr>
              </a:p>
            </p:txBody>
          </p:sp>
        </p:grpSp>
      </p:grpSp>
    </p:spTree>
    <p:extLst>
      <p:ext uri="{BB962C8B-B14F-4D97-AF65-F5344CB8AC3E}">
        <p14:creationId xmlns:p14="http://schemas.microsoft.com/office/powerpoint/2010/main" val="32451716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 name="表格 45">
            <a:extLst>
              <a:ext uri="{FF2B5EF4-FFF2-40B4-BE49-F238E27FC236}">
                <a16:creationId xmlns:a16="http://schemas.microsoft.com/office/drawing/2014/main" id="{C033795B-F5FA-F3D4-47B6-D8EFD34C975B}"/>
              </a:ext>
            </a:extLst>
          </p:cNvPr>
          <p:cNvGraphicFramePr>
            <a:graphicFrameLocks noGrp="1"/>
          </p:cNvGraphicFramePr>
          <p:nvPr>
            <p:extLst>
              <p:ext uri="{D42A27DB-BD31-4B8C-83A1-F6EECF244321}">
                <p14:modId xmlns:p14="http://schemas.microsoft.com/office/powerpoint/2010/main" val="736033213"/>
              </p:ext>
            </p:extLst>
          </p:nvPr>
        </p:nvGraphicFramePr>
        <p:xfrm>
          <a:off x="6777314" y="2324099"/>
          <a:ext cx="5128936" cy="1509904"/>
        </p:xfrm>
        <a:graphic>
          <a:graphicData uri="http://schemas.openxmlformats.org/drawingml/2006/table">
            <a:tbl>
              <a:tblPr firstRow="1" bandRow="1">
                <a:tableStyleId>{5C22544A-7EE6-4342-B048-85BDC9FD1C3A}</a:tableStyleId>
              </a:tblPr>
              <a:tblGrid>
                <a:gridCol w="1494337">
                  <a:extLst>
                    <a:ext uri="{9D8B030D-6E8A-4147-A177-3AD203B41FA5}">
                      <a16:colId xmlns:a16="http://schemas.microsoft.com/office/drawing/2014/main" val="3158131225"/>
                    </a:ext>
                  </a:extLst>
                </a:gridCol>
                <a:gridCol w="1823567">
                  <a:extLst>
                    <a:ext uri="{9D8B030D-6E8A-4147-A177-3AD203B41FA5}">
                      <a16:colId xmlns:a16="http://schemas.microsoft.com/office/drawing/2014/main" val="1774336318"/>
                    </a:ext>
                  </a:extLst>
                </a:gridCol>
                <a:gridCol w="1811032">
                  <a:extLst>
                    <a:ext uri="{9D8B030D-6E8A-4147-A177-3AD203B41FA5}">
                      <a16:colId xmlns:a16="http://schemas.microsoft.com/office/drawing/2014/main" val="2435030716"/>
                    </a:ext>
                  </a:extLst>
                </a:gridCol>
              </a:tblGrid>
              <a:tr h="520982">
                <a:tc>
                  <a:txBody>
                    <a:bodyPr/>
                    <a:lstStyle/>
                    <a:p>
                      <a:r>
                        <a:rPr lang="en-US" altLang="zh-CN" sz="1400" b="1" dirty="0">
                          <a:solidFill>
                            <a:schemeClr val="tx1"/>
                          </a:solidFill>
                          <a:latin typeface="Arial" panose="020B0604020202020204" pitchFamily="34" charset="0"/>
                          <a:cs typeface="Arial" panose="020B0604020202020204" pitchFamily="34" charset="0"/>
                        </a:rPr>
                        <a:t>Mode frequency shift</a:t>
                      </a:r>
                      <a:endParaRPr lang="zh-CN" altLang="en-US" sz="1400" b="1" dirty="0">
                        <a:solidFill>
                          <a:schemeClr val="tx1"/>
                        </a:solidFill>
                        <a:latin typeface="Arial" panose="020B0604020202020204" pitchFamily="34" charset="0"/>
                        <a:cs typeface="Arial" panose="020B060402020202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400" b="1" dirty="0" err="1">
                          <a:solidFill>
                            <a:schemeClr val="tx1"/>
                          </a:solidFill>
                          <a:latin typeface="Arial" panose="020B0604020202020204" pitchFamily="34" charset="0"/>
                          <a:cs typeface="Arial" panose="020B0604020202020204" pitchFamily="34" charset="0"/>
                        </a:rPr>
                        <a:t>W</a:t>
                      </a:r>
                      <a:r>
                        <a:rPr lang="en-US" altLang="zh-CN" sz="1400" b="1" baseline="-25000" dirty="0" err="1">
                          <a:solidFill>
                            <a:schemeClr val="tx1"/>
                          </a:solidFill>
                          <a:latin typeface="Arial" panose="020B0604020202020204" pitchFamily="34" charset="0"/>
                          <a:cs typeface="Arial" panose="020B0604020202020204" pitchFamily="34" charset="0"/>
                        </a:rPr>
                        <a:t>x</a:t>
                      </a:r>
                      <a:r>
                        <a:rPr lang="en-US" altLang="zh-CN" sz="1400" b="1" dirty="0">
                          <a:solidFill>
                            <a:schemeClr val="tx1"/>
                          </a:solidFill>
                          <a:latin typeface="Arial" panose="020B0604020202020204" pitchFamily="34" charset="0"/>
                          <a:cs typeface="Arial" panose="020B0604020202020204" pitchFamily="34" charset="0"/>
                        </a:rPr>
                        <a:t>=-2.50E18 V/(Cm)</a:t>
                      </a:r>
                      <a:endParaRPr lang="zh-CN" alt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b="1" dirty="0" err="1">
                          <a:solidFill>
                            <a:schemeClr val="tx1"/>
                          </a:solidFill>
                          <a:latin typeface="Arial" panose="020B0604020202020204" pitchFamily="34" charset="0"/>
                          <a:cs typeface="Arial" panose="020B0604020202020204" pitchFamily="34" charset="0"/>
                        </a:rPr>
                        <a:t>W</a:t>
                      </a:r>
                      <a:r>
                        <a:rPr lang="en-US" altLang="zh-CN" sz="1400" b="1" baseline="-25000" dirty="0" err="1">
                          <a:solidFill>
                            <a:schemeClr val="tx1"/>
                          </a:solidFill>
                          <a:latin typeface="Arial" panose="020B0604020202020204" pitchFamily="34" charset="0"/>
                          <a:cs typeface="Arial" panose="020B0604020202020204" pitchFamily="34" charset="0"/>
                        </a:rPr>
                        <a:t>x</a:t>
                      </a:r>
                      <a:r>
                        <a:rPr lang="en-US" altLang="zh-CN" sz="1400" b="1" dirty="0">
                          <a:solidFill>
                            <a:schemeClr val="tx1"/>
                          </a:solidFill>
                          <a:latin typeface="Arial" panose="020B0604020202020204" pitchFamily="34" charset="0"/>
                          <a:cs typeface="Arial" panose="020B0604020202020204" pitchFamily="34" charset="0"/>
                        </a:rPr>
                        <a:t>=-3.75E18 V/(Cm)</a:t>
                      </a:r>
                      <a:endParaRPr lang="zh-CN" alt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9642357"/>
                  </a:ext>
                </a:extLst>
              </a:tr>
              <a:tr h="520982">
                <a:tc>
                  <a:txBody>
                    <a:bodyPr/>
                    <a:lstStyle/>
                    <a:p>
                      <a:r>
                        <a:rPr lang="en-US" altLang="zh-CN" sz="1400" b="1" dirty="0">
                          <a:solidFill>
                            <a:schemeClr val="tx1"/>
                          </a:solidFill>
                          <a:latin typeface="Arial" panose="020B0604020202020204" pitchFamily="34" charset="0"/>
                          <a:cs typeface="Arial" panose="020B0604020202020204" pitchFamily="34" charset="0"/>
                        </a:rPr>
                        <a:t>Coherent mode</a:t>
                      </a:r>
                      <a:endParaRPr lang="zh-CN" altLang="en-US" sz="1400" b="1" dirty="0">
                        <a:solidFill>
                          <a:schemeClr val="tx1"/>
                        </a:solidFill>
                        <a:latin typeface="Arial" panose="020B0604020202020204" pitchFamily="34" charset="0"/>
                        <a:cs typeface="Arial" panose="020B060402020202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400" b="1" dirty="0">
                          <a:solidFill>
                            <a:schemeClr val="tx1"/>
                          </a:solidFill>
                          <a:latin typeface="Arial" panose="020B0604020202020204" pitchFamily="34" charset="0"/>
                          <a:cs typeface="Arial" panose="020B0604020202020204" pitchFamily="34" charset="0"/>
                        </a:rPr>
                        <a:t>0.56348 </a:t>
                      </a:r>
                      <a:r>
                        <a:rPr lang="el-GR" altLang="zh-CN" sz="1400" b="1" dirty="0">
                          <a:solidFill>
                            <a:schemeClr val="tx1"/>
                          </a:solidFill>
                          <a:latin typeface="Arial" panose="020B0604020202020204" pitchFamily="34" charset="0"/>
                          <a:cs typeface="Arial" panose="020B0604020202020204" pitchFamily="34" charset="0"/>
                        </a:rPr>
                        <a:t>ξ</a:t>
                      </a:r>
                      <a:r>
                        <a:rPr lang="en-US" altLang="zh-CN" sz="1400" b="1" baseline="-25000" dirty="0">
                          <a:solidFill>
                            <a:schemeClr val="tx1"/>
                          </a:solidFill>
                          <a:latin typeface="Arial" panose="020B0604020202020204" pitchFamily="34" charset="0"/>
                          <a:cs typeface="Arial" panose="020B0604020202020204" pitchFamily="34" charset="0"/>
                        </a:rPr>
                        <a:t>x</a:t>
                      </a:r>
                      <a:endParaRPr lang="zh-CN" altLang="en-US" sz="1400" b="1" baseline="-250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400" b="1" dirty="0">
                          <a:solidFill>
                            <a:schemeClr val="tx1"/>
                          </a:solidFill>
                          <a:latin typeface="Arial" panose="020B0604020202020204" pitchFamily="34" charset="0"/>
                          <a:cs typeface="Arial" panose="020B0604020202020204" pitchFamily="34" charset="0"/>
                        </a:rPr>
                        <a:t>0.56537 </a:t>
                      </a:r>
                      <a:r>
                        <a:rPr lang="el-GR" altLang="zh-CN" sz="1400" b="1" dirty="0">
                          <a:solidFill>
                            <a:schemeClr val="tx1"/>
                          </a:solidFill>
                          <a:latin typeface="Arial" panose="020B0604020202020204" pitchFamily="34" charset="0"/>
                          <a:cs typeface="Arial" panose="020B0604020202020204" pitchFamily="34" charset="0"/>
                        </a:rPr>
                        <a:t>ξ</a:t>
                      </a:r>
                      <a:r>
                        <a:rPr lang="en-US" altLang="zh-CN" sz="1400" b="1" baseline="-25000" dirty="0">
                          <a:solidFill>
                            <a:schemeClr val="tx1"/>
                          </a:solidFill>
                          <a:latin typeface="Arial" panose="020B0604020202020204" pitchFamily="34" charset="0"/>
                          <a:cs typeface="Arial" panose="020B0604020202020204" pitchFamily="34" charset="0"/>
                        </a:rPr>
                        <a:t>x</a:t>
                      </a:r>
                      <a:endParaRPr lang="zh-CN" alt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6619528"/>
                  </a:ext>
                </a:extLst>
              </a:tr>
              <a:tr h="467940">
                <a:tc>
                  <a:txBody>
                    <a:bodyPr/>
                    <a:lstStyle/>
                    <a:p>
                      <a:r>
                        <a:rPr lang="en-US" altLang="zh-CN" sz="1400" b="1" dirty="0">
                          <a:solidFill>
                            <a:schemeClr val="tx1"/>
                          </a:solidFill>
                          <a:latin typeface="Arial" panose="020B0604020202020204" pitchFamily="34" charset="0"/>
                          <a:cs typeface="Arial" panose="020B0604020202020204" pitchFamily="34" charset="0"/>
                        </a:rPr>
                        <a:t>-1 sideband</a:t>
                      </a:r>
                      <a:endParaRPr lang="zh-CN" altLang="en-US" sz="1400" b="1" dirty="0">
                        <a:solidFill>
                          <a:schemeClr val="tx1"/>
                        </a:solidFill>
                        <a:latin typeface="Arial" panose="020B0604020202020204" pitchFamily="34" charset="0"/>
                        <a:cs typeface="Arial" panose="020B060402020202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400" b="1" dirty="0">
                          <a:solidFill>
                            <a:schemeClr val="tx1"/>
                          </a:solidFill>
                          <a:latin typeface="Arial" panose="020B0604020202020204" pitchFamily="34" charset="0"/>
                          <a:cs typeface="Arial" panose="020B0604020202020204" pitchFamily="34" charset="0"/>
                        </a:rPr>
                        <a:t>1.52035 </a:t>
                      </a:r>
                      <a:r>
                        <a:rPr lang="el-GR" altLang="zh-CN" sz="1400" b="1" dirty="0">
                          <a:solidFill>
                            <a:schemeClr val="tx1"/>
                          </a:solidFill>
                          <a:latin typeface="Arial" panose="020B0604020202020204" pitchFamily="34" charset="0"/>
                          <a:cs typeface="Arial" panose="020B0604020202020204" pitchFamily="34" charset="0"/>
                        </a:rPr>
                        <a:t>ξ</a:t>
                      </a:r>
                      <a:r>
                        <a:rPr lang="en-US" altLang="zh-CN" sz="1400" b="1" baseline="-25000" dirty="0">
                          <a:solidFill>
                            <a:schemeClr val="tx1"/>
                          </a:solidFill>
                          <a:latin typeface="Arial" panose="020B0604020202020204" pitchFamily="34" charset="0"/>
                          <a:cs typeface="Arial" panose="020B0604020202020204" pitchFamily="34" charset="0"/>
                        </a:rPr>
                        <a:t>x</a:t>
                      </a:r>
                      <a:endParaRPr lang="zh-CN" alt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400" b="1" dirty="0">
                          <a:solidFill>
                            <a:schemeClr val="tx1"/>
                          </a:solidFill>
                          <a:latin typeface="Arial" panose="020B0604020202020204" pitchFamily="34" charset="0"/>
                          <a:cs typeface="Arial" panose="020B0604020202020204" pitchFamily="34" charset="0"/>
                        </a:rPr>
                        <a:t>1.49056 </a:t>
                      </a:r>
                      <a:r>
                        <a:rPr lang="el-GR" altLang="zh-CN" sz="1400" b="1" dirty="0">
                          <a:solidFill>
                            <a:schemeClr val="tx1"/>
                          </a:solidFill>
                          <a:latin typeface="Arial" panose="020B0604020202020204" pitchFamily="34" charset="0"/>
                          <a:cs typeface="Arial" panose="020B0604020202020204" pitchFamily="34" charset="0"/>
                        </a:rPr>
                        <a:t>ξ</a:t>
                      </a:r>
                      <a:r>
                        <a:rPr lang="en-US" altLang="zh-CN" sz="1400" b="1" baseline="-25000" dirty="0">
                          <a:solidFill>
                            <a:schemeClr val="tx1"/>
                          </a:solidFill>
                          <a:latin typeface="Arial" panose="020B0604020202020204" pitchFamily="34" charset="0"/>
                          <a:cs typeface="Arial" panose="020B0604020202020204" pitchFamily="34" charset="0"/>
                        </a:rPr>
                        <a:t>x</a:t>
                      </a:r>
                      <a:endParaRPr lang="zh-CN" alt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0793763"/>
                  </a:ext>
                </a:extLst>
              </a:tr>
            </a:tbl>
          </a:graphicData>
        </a:graphic>
      </p:graphicFrame>
      <p:grpSp>
        <p:nvGrpSpPr>
          <p:cNvPr id="29" name="组合 28">
            <a:extLst>
              <a:ext uri="{FF2B5EF4-FFF2-40B4-BE49-F238E27FC236}">
                <a16:creationId xmlns:a16="http://schemas.microsoft.com/office/drawing/2014/main" id="{4FED6364-C16C-1365-E516-EA4B5315F73D}"/>
              </a:ext>
            </a:extLst>
          </p:cNvPr>
          <p:cNvGrpSpPr/>
          <p:nvPr/>
        </p:nvGrpSpPr>
        <p:grpSpPr>
          <a:xfrm>
            <a:off x="0" y="95799"/>
            <a:ext cx="12192000" cy="6566113"/>
            <a:chOff x="0" y="95799"/>
            <a:chExt cx="12192000" cy="6566113"/>
          </a:xfrm>
        </p:grpSpPr>
        <p:pic>
          <p:nvPicPr>
            <p:cNvPr id="2" name="图片 1">
              <a:extLst>
                <a:ext uri="{FF2B5EF4-FFF2-40B4-BE49-F238E27FC236}">
                  <a16:creationId xmlns:a16="http://schemas.microsoft.com/office/drawing/2014/main" id="{7F5E8995-61DF-520A-2A04-CEDA08DFB813}"/>
                </a:ext>
              </a:extLst>
            </p:cNvPr>
            <p:cNvPicPr>
              <a:picLocks noChangeAspect="1"/>
            </p:cNvPicPr>
            <p:nvPr/>
          </p:nvPicPr>
          <p:blipFill rotWithShape="1">
            <a:blip r:embed="rId3"/>
            <a:srcRect l="9542" t="9787" r="10604" b="6111"/>
            <a:stretch/>
          </p:blipFill>
          <p:spPr>
            <a:xfrm>
              <a:off x="5225785" y="4051912"/>
              <a:ext cx="3238420" cy="2610000"/>
            </a:xfrm>
            <a:prstGeom prst="rect">
              <a:avLst/>
            </a:prstGeom>
          </p:spPr>
        </p:pic>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4"/>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8" y="137087"/>
              <a:ext cx="9048201"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3. Horizontal beam-beam parameter scan</a:t>
              </a:r>
              <a:endParaRPr lang="zh-CN" altLang="en-US" sz="3200" dirty="0"/>
            </a:p>
          </p:txBody>
        </p:sp>
        <p:sp>
          <p:nvSpPr>
            <p:cNvPr id="48" name="文本框 47">
              <a:extLst>
                <a:ext uri="{FF2B5EF4-FFF2-40B4-BE49-F238E27FC236}">
                  <a16:creationId xmlns:a16="http://schemas.microsoft.com/office/drawing/2014/main" id="{E5540A2E-384C-F7BE-96AE-0C60A6F30F7F}"/>
                </a:ext>
              </a:extLst>
            </p:cNvPr>
            <p:cNvSpPr txBox="1"/>
            <p:nvPr/>
          </p:nvSpPr>
          <p:spPr>
            <a:xfrm>
              <a:off x="337098" y="4111930"/>
              <a:ext cx="4711063" cy="2347437"/>
            </a:xfrm>
            <a:prstGeom prst="rect">
              <a:avLst/>
            </a:prstGeom>
            <a:noFill/>
          </p:spPr>
          <p:txBody>
            <a:bodyPr wrap="square">
              <a:spAutoFit/>
            </a:bodyPr>
            <a:lstStyle/>
            <a:p>
              <a:pPr marL="284400" indent="-284400">
                <a:lnSpc>
                  <a:spcPts val="2450"/>
                </a:lnSpc>
                <a:spcAft>
                  <a:spcPts val="1400"/>
                </a:spcAft>
                <a:buFont typeface="Wingdings" panose="05000000000000000000" pitchFamily="2" charset="2"/>
                <a:buChar char="Ø"/>
              </a:pPr>
              <a:r>
                <a:rPr lang="en-US" altLang="zh-CN" b="1" dirty="0">
                  <a:latin typeface="Arial" panose="020B0604020202020204" pitchFamily="34" charset="0"/>
                  <a:ea typeface="微软雅黑" panose="020B0503020204020204" pitchFamily="34" charset="-122"/>
                  <a:cs typeface="Arial" panose="020B0604020202020204" pitchFamily="34" charset="0"/>
                </a:rPr>
                <a:t>Beam is stable at small </a:t>
              </a:r>
              <a:r>
                <a:rPr lang="en-US" altLang="zh-CN" b="1" dirty="0" err="1">
                  <a:latin typeface="Arial" panose="020B0604020202020204" pitchFamily="34" charset="0"/>
                  <a:ea typeface="微软雅黑" panose="020B0503020204020204" pitchFamily="34" charset="-122"/>
                  <a:cs typeface="Arial" panose="020B0604020202020204" pitchFamily="34" charset="0"/>
                </a:rPr>
                <a:t>wakefield</a:t>
              </a:r>
              <a:r>
                <a:rPr lang="en-US" altLang="zh-CN" b="1" dirty="0">
                  <a:latin typeface="Arial" panose="020B0604020202020204" pitchFamily="34" charset="0"/>
                  <a:ea typeface="微软雅黑" panose="020B0503020204020204" pitchFamily="34" charset="-122"/>
                  <a:cs typeface="Arial" panose="020B0604020202020204" pitchFamily="34" charset="0"/>
                </a:rPr>
                <a:t>, and gets unstable at higher </a:t>
              </a:r>
              <a:r>
                <a:rPr lang="en-US" altLang="zh-CN" b="1" dirty="0" err="1">
                  <a:latin typeface="Arial" panose="020B0604020202020204" pitchFamily="34" charset="0"/>
                  <a:ea typeface="微软雅黑" panose="020B0503020204020204" pitchFamily="34" charset="-122"/>
                  <a:cs typeface="Arial" panose="020B0604020202020204" pitchFamily="34" charset="0"/>
                </a:rPr>
                <a:t>wakefield</a:t>
              </a:r>
              <a:r>
                <a:rPr lang="en-US" altLang="zh-CN" b="1" dirty="0">
                  <a:latin typeface="Arial" panose="020B0604020202020204" pitchFamily="34" charset="0"/>
                  <a:ea typeface="微软雅黑" panose="020B0503020204020204" pitchFamily="34" charset="-122"/>
                  <a:cs typeface="Arial" panose="020B0604020202020204" pitchFamily="34" charset="0"/>
                </a:rPr>
                <a:t>.</a:t>
              </a:r>
            </a:p>
            <a:p>
              <a:pPr marL="284400" indent="-284400">
                <a:lnSpc>
                  <a:spcPts val="2450"/>
                </a:lnSpc>
                <a:spcAft>
                  <a:spcPts val="1400"/>
                </a:spcAft>
                <a:buFont typeface="Wingdings" panose="05000000000000000000" pitchFamily="2" charset="2"/>
                <a:buChar char="Ø"/>
              </a:pPr>
              <a:r>
                <a:rPr lang="en-US" altLang="zh-CN" b="1" dirty="0">
                  <a:latin typeface="Arial" panose="020B0604020202020204" pitchFamily="34" charset="0"/>
                  <a:ea typeface="微软雅黑" panose="020B0503020204020204" pitchFamily="34" charset="-122"/>
                  <a:cs typeface="Arial" panose="020B0604020202020204" pitchFamily="34" charset="0"/>
                </a:rPr>
                <a:t>With large </a:t>
              </a:r>
              <a:r>
                <a:rPr lang="en-US" altLang="zh-CN" b="1" dirty="0" err="1">
                  <a:latin typeface="Arial" panose="020B0604020202020204" pitchFamily="34" charset="0"/>
                  <a:ea typeface="微软雅黑" panose="020B0503020204020204" pitchFamily="34" charset="-122"/>
                  <a:cs typeface="Arial" panose="020B0604020202020204" pitchFamily="34" charset="0"/>
                </a:rPr>
                <a:t>wakefield</a:t>
              </a:r>
              <a:r>
                <a:rPr lang="en-US" altLang="zh-CN" b="1" dirty="0">
                  <a:latin typeface="Arial" panose="020B0604020202020204" pitchFamily="34" charset="0"/>
                  <a:ea typeface="微软雅黑" panose="020B0503020204020204" pitchFamily="34" charset="-122"/>
                  <a:cs typeface="Arial" panose="020B0604020202020204" pitchFamily="34" charset="0"/>
                </a:rPr>
                <a:t>, beam instabilities </a:t>
              </a: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appear only in the first 2000 turns</a:t>
              </a:r>
              <a:r>
                <a:rPr lang="en-US" altLang="zh-CN" b="1" dirty="0">
                  <a:latin typeface="Arial" panose="020B0604020202020204" pitchFamily="34" charset="0"/>
                  <a:ea typeface="微软雅黑" panose="020B0503020204020204" pitchFamily="34" charset="-122"/>
                  <a:cs typeface="Arial" panose="020B0604020202020204" pitchFamily="34" charset="0"/>
                </a:rPr>
                <a:t> and then they are self-damped.</a:t>
              </a:r>
            </a:p>
            <a:p>
              <a:pPr marL="284400" indent="-284400">
                <a:lnSpc>
                  <a:spcPts val="2450"/>
                </a:lnSpc>
                <a:spcAft>
                  <a:spcPts val="1400"/>
                </a:spcAft>
                <a:buFont typeface="Wingdings" panose="05000000000000000000" pitchFamily="2" charset="2"/>
                <a:buChar char="Ø"/>
              </a:pPr>
              <a:r>
                <a:rPr lang="en-US" altLang="zh-CN" b="1" dirty="0">
                  <a:latin typeface="Arial" panose="020B0604020202020204" pitchFamily="34" charset="0"/>
                  <a:ea typeface="微软雅黑" panose="020B0503020204020204" pitchFamily="34" charset="-122"/>
                  <a:cs typeface="Arial" panose="020B0604020202020204" pitchFamily="34" charset="0"/>
                </a:rPr>
                <a:t>Need further understandings.</a:t>
              </a:r>
              <a:endParaRPr lang="zh-CN" altLang="en-US" b="1" dirty="0">
                <a:latin typeface="Arial" panose="020B0604020202020204" pitchFamily="34" charset="0"/>
                <a:ea typeface="微软雅黑" panose="020B0503020204020204" pitchFamily="34" charset="-122"/>
                <a:cs typeface="Arial" panose="020B0604020202020204" pitchFamily="34" charset="0"/>
              </a:endParaRPr>
            </a:p>
          </p:txBody>
        </p:sp>
        <p:sp>
          <p:nvSpPr>
            <p:cNvPr id="49" name="文本框 48">
              <a:extLst>
                <a:ext uri="{FF2B5EF4-FFF2-40B4-BE49-F238E27FC236}">
                  <a16:creationId xmlns:a16="http://schemas.microsoft.com/office/drawing/2014/main" id="{8C24D751-FC3D-BB9B-0C44-6BFD43A500B7}"/>
                </a:ext>
              </a:extLst>
            </p:cNvPr>
            <p:cNvSpPr txBox="1"/>
            <p:nvPr/>
          </p:nvSpPr>
          <p:spPr>
            <a:xfrm>
              <a:off x="6777314" y="1020950"/>
              <a:ext cx="5128936" cy="1146148"/>
            </a:xfrm>
            <a:prstGeom prst="rect">
              <a:avLst/>
            </a:prstGeom>
            <a:noFill/>
          </p:spPr>
          <p:txBody>
            <a:bodyPr wrap="square">
              <a:spAutoFit/>
            </a:bodyPr>
            <a:lstStyle/>
            <a:p>
              <a:pPr>
                <a:lnSpc>
                  <a:spcPts val="2800"/>
                </a:lnSpc>
              </a:pPr>
              <a:r>
                <a:rPr lang="en-US" altLang="zh-CN" sz="2000" b="1" dirty="0">
                  <a:solidFill>
                    <a:srgbClr val="C00000"/>
                  </a:solidFill>
                  <a:latin typeface="Arial" panose="020B0604020202020204" pitchFamily="34" charset="0"/>
                  <a:ea typeface="微软雅黑" panose="020B0503020204020204" pitchFamily="34" charset="-122"/>
                  <a:cs typeface="Arial" panose="020B0604020202020204" pitchFamily="34" charset="0"/>
                </a:rPr>
                <a:t>The -1 sideband grows much faster than the coherent mode, very different from the case for symmetric colliding beams</a:t>
              </a:r>
              <a:endParaRPr lang="zh-CN" altLang="en-US" sz="2000" dirty="0">
                <a:solidFill>
                  <a:srgbClr val="C00000"/>
                </a:solidFill>
              </a:endParaRPr>
            </a:p>
          </p:txBody>
        </p:sp>
        <p:grpSp>
          <p:nvGrpSpPr>
            <p:cNvPr id="13" name="组合 12">
              <a:extLst>
                <a:ext uri="{FF2B5EF4-FFF2-40B4-BE49-F238E27FC236}">
                  <a16:creationId xmlns:a16="http://schemas.microsoft.com/office/drawing/2014/main" id="{A4913A03-8665-777C-17F5-CB3BA4FB7596}"/>
                </a:ext>
              </a:extLst>
            </p:cNvPr>
            <p:cNvGrpSpPr/>
            <p:nvPr/>
          </p:nvGrpSpPr>
          <p:grpSpPr>
            <a:xfrm>
              <a:off x="8604301" y="4051912"/>
              <a:ext cx="3048195" cy="2610000"/>
              <a:chOff x="8604301" y="4051912"/>
              <a:chExt cx="3048195" cy="2610000"/>
            </a:xfrm>
          </p:grpSpPr>
          <p:pic>
            <p:nvPicPr>
              <p:cNvPr id="33" name="图片 32">
                <a:extLst>
                  <a:ext uri="{FF2B5EF4-FFF2-40B4-BE49-F238E27FC236}">
                    <a16:creationId xmlns:a16="http://schemas.microsoft.com/office/drawing/2014/main" id="{3A608D49-5E83-C986-2385-4599EDE71F1D}"/>
                  </a:ext>
                </a:extLst>
              </p:cNvPr>
              <p:cNvPicPr>
                <a:picLocks noChangeAspect="1"/>
              </p:cNvPicPr>
              <p:nvPr/>
            </p:nvPicPr>
            <p:blipFill rotWithShape="1">
              <a:blip r:embed="rId6"/>
              <a:srcRect l="7912" t="7314" r="13226" b="4445"/>
              <a:stretch/>
            </p:blipFill>
            <p:spPr>
              <a:xfrm>
                <a:off x="8604301" y="4051912"/>
                <a:ext cx="3048195" cy="2610000"/>
              </a:xfrm>
              <a:prstGeom prst="rect">
                <a:avLst/>
              </a:prstGeom>
            </p:spPr>
          </p:pic>
          <p:sp>
            <p:nvSpPr>
              <p:cNvPr id="10" name="椭圆 9">
                <a:extLst>
                  <a:ext uri="{FF2B5EF4-FFF2-40B4-BE49-F238E27FC236}">
                    <a16:creationId xmlns:a16="http://schemas.microsoft.com/office/drawing/2014/main" id="{DA3DDF3F-B604-CE42-927A-F7576B11A37B}"/>
                  </a:ext>
                </a:extLst>
              </p:cNvPr>
              <p:cNvSpPr/>
              <p:nvPr/>
            </p:nvSpPr>
            <p:spPr>
              <a:xfrm>
                <a:off x="8895522" y="5564221"/>
                <a:ext cx="735495" cy="492590"/>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a16="http://schemas.microsoft.com/office/drawing/2014/main" id="{680F8400-6E1A-499A-C341-547E88AFD894}"/>
                  </a:ext>
                </a:extLst>
              </p:cNvPr>
              <p:cNvSpPr txBox="1"/>
              <p:nvPr/>
            </p:nvSpPr>
            <p:spPr>
              <a:xfrm>
                <a:off x="9593163" y="5862206"/>
                <a:ext cx="1233453" cy="338554"/>
              </a:xfrm>
              <a:prstGeom prst="rect">
                <a:avLst/>
              </a:prstGeom>
              <a:noFill/>
            </p:spPr>
            <p:txBody>
              <a:bodyPr wrap="square">
                <a:spAutoFit/>
              </a:bodyPr>
              <a:lstStyle/>
              <a:p>
                <a:pPr algn="ctr"/>
                <a:r>
                  <a:rPr lang="en-US" altLang="zh-CN" sz="1600" b="1" dirty="0">
                    <a:latin typeface="Arial" panose="020B0604020202020204" pitchFamily="34" charset="0"/>
                    <a:ea typeface="微软雅黑" panose="020B0503020204020204" pitchFamily="34" charset="-122"/>
                    <a:cs typeface="Arial" panose="020B0604020202020204" pitchFamily="34" charset="0"/>
                  </a:rPr>
                  <a:t>Damping?</a:t>
                </a:r>
                <a:endParaRPr lang="zh-CN" altLang="en-US" sz="1600" dirty="0"/>
              </a:p>
            </p:txBody>
          </p:sp>
        </p:grpSp>
        <p:grpSp>
          <p:nvGrpSpPr>
            <p:cNvPr id="26" name="组合 25">
              <a:extLst>
                <a:ext uri="{FF2B5EF4-FFF2-40B4-BE49-F238E27FC236}">
                  <a16:creationId xmlns:a16="http://schemas.microsoft.com/office/drawing/2014/main" id="{9303E919-E9FC-178D-715E-6CC10D66F17A}"/>
                </a:ext>
              </a:extLst>
            </p:cNvPr>
            <p:cNvGrpSpPr/>
            <p:nvPr/>
          </p:nvGrpSpPr>
          <p:grpSpPr>
            <a:xfrm>
              <a:off x="337098" y="1026770"/>
              <a:ext cx="3023532" cy="2970000"/>
              <a:chOff x="337098" y="1026770"/>
              <a:chExt cx="3023532" cy="2970000"/>
            </a:xfrm>
          </p:grpSpPr>
          <p:grpSp>
            <p:nvGrpSpPr>
              <p:cNvPr id="52" name="组合 51">
                <a:extLst>
                  <a:ext uri="{FF2B5EF4-FFF2-40B4-BE49-F238E27FC236}">
                    <a16:creationId xmlns:a16="http://schemas.microsoft.com/office/drawing/2014/main" id="{7B879030-A31F-F17E-5009-3B7FDA17B8B3}"/>
                  </a:ext>
                </a:extLst>
              </p:cNvPr>
              <p:cNvGrpSpPr/>
              <p:nvPr/>
            </p:nvGrpSpPr>
            <p:grpSpPr>
              <a:xfrm>
                <a:off x="337098" y="1026770"/>
                <a:ext cx="3023532" cy="2970000"/>
                <a:chOff x="337098" y="1026770"/>
                <a:chExt cx="3023532" cy="2970000"/>
              </a:xfrm>
            </p:grpSpPr>
            <p:pic>
              <p:nvPicPr>
                <p:cNvPr id="24" name="图片 23">
                  <a:extLst>
                    <a:ext uri="{FF2B5EF4-FFF2-40B4-BE49-F238E27FC236}">
                      <a16:creationId xmlns:a16="http://schemas.microsoft.com/office/drawing/2014/main" id="{EC60DD16-1948-C61F-5C02-8BC0EE6C71E1}"/>
                    </a:ext>
                  </a:extLst>
                </p:cNvPr>
                <p:cNvPicPr>
                  <a:picLocks noChangeAspect="1"/>
                </p:cNvPicPr>
                <p:nvPr/>
              </p:nvPicPr>
              <p:blipFill rotWithShape="1">
                <a:blip r:embed="rId7"/>
                <a:srcRect l="13227" t="9786" r="19956" b="4445"/>
                <a:stretch/>
              </p:blipFill>
              <p:spPr>
                <a:xfrm>
                  <a:off x="337098" y="1026770"/>
                  <a:ext cx="3023532" cy="2970000"/>
                </a:xfrm>
                <a:prstGeom prst="rect">
                  <a:avLst/>
                </a:prstGeom>
              </p:spPr>
            </p:pic>
            <p:sp>
              <p:nvSpPr>
                <p:cNvPr id="50" name="文本框 49">
                  <a:extLst>
                    <a:ext uri="{FF2B5EF4-FFF2-40B4-BE49-F238E27FC236}">
                      <a16:creationId xmlns:a16="http://schemas.microsoft.com/office/drawing/2014/main" id="{35D854B2-2B6D-03AE-3DE9-E8723377BDDE}"/>
                    </a:ext>
                  </a:extLst>
                </p:cNvPr>
                <p:cNvSpPr txBox="1"/>
                <p:nvPr/>
              </p:nvSpPr>
              <p:spPr>
                <a:xfrm>
                  <a:off x="1706308" y="3096988"/>
                  <a:ext cx="1616858" cy="461665"/>
                </a:xfrm>
                <a:prstGeom prst="rect">
                  <a:avLst/>
                </a:prstGeom>
                <a:noFill/>
              </p:spPr>
              <p:txBody>
                <a:bodyPr wrap="square" rtlCol="0">
                  <a:spAutoFit/>
                </a:bodyPr>
                <a:lstStyle/>
                <a:p>
                  <a:pPr algn="ctr"/>
                  <a:r>
                    <a:rPr lang="en-US" altLang="zh-CN" sz="1200" b="1" dirty="0" err="1">
                      <a:solidFill>
                        <a:schemeClr val="bg1"/>
                      </a:solidFill>
                      <a:latin typeface="Arial" panose="020B0604020202020204" pitchFamily="34" charset="0"/>
                      <a:cs typeface="Arial" panose="020B0604020202020204" pitchFamily="34" charset="0"/>
                    </a:rPr>
                    <a:t>W</a:t>
                  </a:r>
                  <a:r>
                    <a:rPr lang="en-US" altLang="zh-CN" sz="1200" b="1" baseline="-25000" dirty="0" err="1">
                      <a:solidFill>
                        <a:schemeClr val="bg1"/>
                      </a:solidFill>
                      <a:latin typeface="Arial" panose="020B0604020202020204" pitchFamily="34" charset="0"/>
                      <a:cs typeface="Arial" panose="020B0604020202020204" pitchFamily="34" charset="0"/>
                    </a:rPr>
                    <a:t>x</a:t>
                  </a:r>
                  <a:r>
                    <a:rPr lang="en-US" altLang="zh-CN" sz="1200" b="1" dirty="0">
                      <a:solidFill>
                        <a:schemeClr val="bg1"/>
                      </a:solidFill>
                      <a:latin typeface="Arial" panose="020B0604020202020204" pitchFamily="34" charset="0"/>
                      <a:cs typeface="Arial" panose="020B0604020202020204" pitchFamily="34" charset="0"/>
                    </a:rPr>
                    <a:t>=-2.50E18 V/(Cm)</a:t>
                  </a:r>
                </a:p>
                <a:p>
                  <a:pPr algn="ctr"/>
                  <a:r>
                    <a:rPr lang="en-US" altLang="zh-CN" sz="1200" b="1" dirty="0">
                      <a:solidFill>
                        <a:schemeClr val="bg1"/>
                      </a:solidFill>
                      <a:latin typeface="Arial" panose="020B0604020202020204" pitchFamily="34" charset="0"/>
                      <a:cs typeface="Arial" panose="020B0604020202020204" pitchFamily="34" charset="0"/>
                    </a:rPr>
                    <a:t>55% threshold</a:t>
                  </a:r>
                  <a:endParaRPr lang="zh-CN" altLang="en-US" sz="1200" b="1" dirty="0">
                    <a:solidFill>
                      <a:schemeClr val="bg1"/>
                    </a:solidFill>
                    <a:latin typeface="Arial" panose="020B0604020202020204" pitchFamily="34" charset="0"/>
                    <a:cs typeface="Arial" panose="020B0604020202020204" pitchFamily="34" charset="0"/>
                  </a:endParaRPr>
                </a:p>
              </p:txBody>
            </p:sp>
          </p:grpSp>
          <p:sp>
            <p:nvSpPr>
              <p:cNvPr id="15" name="文本框 14">
                <a:extLst>
                  <a:ext uri="{FF2B5EF4-FFF2-40B4-BE49-F238E27FC236}">
                    <a16:creationId xmlns:a16="http://schemas.microsoft.com/office/drawing/2014/main" id="{049F48B4-B29A-CFB8-46E1-D32A6823364A}"/>
                  </a:ext>
                </a:extLst>
              </p:cNvPr>
              <p:cNvSpPr txBox="1"/>
              <p:nvPr/>
            </p:nvSpPr>
            <p:spPr>
              <a:xfrm>
                <a:off x="603314" y="1495611"/>
                <a:ext cx="1037005" cy="307777"/>
              </a:xfrm>
              <a:prstGeom prst="rect">
                <a:avLst/>
              </a:prstGeom>
              <a:noFill/>
            </p:spPr>
            <p:txBody>
              <a:bodyPr wrap="square">
                <a:spAutoFit/>
              </a:bodyPr>
              <a:lstStyle/>
              <a:p>
                <a:pPr algn="ctr"/>
                <a:r>
                  <a:rPr lang="en-US" altLang="zh-CN" sz="1400" b="1" dirty="0">
                    <a:solidFill>
                      <a:schemeClr val="bg1"/>
                    </a:solidFill>
                    <a:latin typeface="Arial" panose="020B0604020202020204" pitchFamily="34" charset="0"/>
                    <a:ea typeface="黑体" panose="02010609060101010101" pitchFamily="49" charset="-122"/>
                    <a:cs typeface="Arial" panose="020B0604020202020204" pitchFamily="34" charset="0"/>
                  </a:rPr>
                  <a:t>0</a:t>
                </a:r>
                <a:r>
                  <a:rPr lang="zh-CN" altLang="en-US" sz="1400" b="1" dirty="0">
                    <a:solidFill>
                      <a:schemeClr val="bg1"/>
                    </a:solidFill>
                    <a:latin typeface="Arial" panose="020B0604020202020204" pitchFamily="34" charset="0"/>
                    <a:ea typeface="黑体" panose="02010609060101010101" pitchFamily="49" charset="-122"/>
                    <a:cs typeface="Arial" panose="020B0604020202020204" pitchFamily="34" charset="0"/>
                  </a:rPr>
                  <a:t> </a:t>
                </a:r>
                <a:r>
                  <a:rPr lang="en-US" altLang="zh-CN" sz="1400" b="1" dirty="0">
                    <a:solidFill>
                      <a:schemeClr val="bg1"/>
                    </a:solidFill>
                    <a:latin typeface="Arial" panose="020B0604020202020204" pitchFamily="34" charset="0"/>
                    <a:ea typeface="黑体" panose="02010609060101010101" pitchFamily="49" charset="-122"/>
                    <a:cs typeface="Arial" panose="020B0604020202020204" pitchFamily="34" charset="0"/>
                  </a:rPr>
                  <a:t>mode</a:t>
                </a:r>
                <a:endParaRPr lang="zh-CN" altLang="en-US" sz="1400" b="1" dirty="0">
                  <a:solidFill>
                    <a:schemeClr val="bg1"/>
                  </a:solidFill>
                </a:endParaRPr>
              </a:p>
            </p:txBody>
          </p:sp>
          <p:cxnSp>
            <p:nvCxnSpPr>
              <p:cNvPr id="16" name="直接箭头连接符 15">
                <a:extLst>
                  <a:ext uri="{FF2B5EF4-FFF2-40B4-BE49-F238E27FC236}">
                    <a16:creationId xmlns:a16="http://schemas.microsoft.com/office/drawing/2014/main" id="{EAE932E5-6E70-1068-543F-ED49165A3FB9}"/>
                  </a:ext>
                </a:extLst>
              </p:cNvPr>
              <p:cNvCxnSpPr>
                <a:cxnSpLocks/>
              </p:cNvCxnSpPr>
              <p:nvPr/>
            </p:nvCxnSpPr>
            <p:spPr>
              <a:xfrm flipH="1">
                <a:off x="851669" y="1774079"/>
                <a:ext cx="109832" cy="638364"/>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17" name="文本框 16">
                <a:extLst>
                  <a:ext uri="{FF2B5EF4-FFF2-40B4-BE49-F238E27FC236}">
                    <a16:creationId xmlns:a16="http://schemas.microsoft.com/office/drawing/2014/main" id="{A048587C-73BE-9CDE-859D-E8146B83404F}"/>
                  </a:ext>
                </a:extLst>
              </p:cNvPr>
              <p:cNvSpPr txBox="1"/>
              <p:nvPr/>
            </p:nvSpPr>
            <p:spPr>
              <a:xfrm>
                <a:off x="688157" y="3020824"/>
                <a:ext cx="970478" cy="307777"/>
              </a:xfrm>
              <a:prstGeom prst="rect">
                <a:avLst/>
              </a:prstGeom>
              <a:noFill/>
            </p:spPr>
            <p:txBody>
              <a:bodyPr wrap="square">
                <a:spAutoFit/>
              </a:bodyPr>
              <a:lstStyle/>
              <a:p>
                <a:pPr algn="ctr"/>
                <a:r>
                  <a:rPr lang="en-US" altLang="zh-CN" sz="1400" b="1" dirty="0">
                    <a:solidFill>
                      <a:schemeClr val="bg1"/>
                    </a:solidFill>
                    <a:latin typeface="Arial" panose="020B0604020202020204" pitchFamily="34" charset="0"/>
                    <a:ea typeface="黑体" panose="02010609060101010101" pitchFamily="49" charset="-122"/>
                    <a:cs typeface="Arial" panose="020B0604020202020204" pitchFamily="34" charset="0"/>
                  </a:rPr>
                  <a:t>-1</a:t>
                </a:r>
                <a:r>
                  <a:rPr lang="zh-CN" altLang="en-US" sz="1400" b="1" dirty="0">
                    <a:solidFill>
                      <a:schemeClr val="bg1"/>
                    </a:solidFill>
                    <a:latin typeface="Arial" panose="020B0604020202020204" pitchFamily="34" charset="0"/>
                    <a:ea typeface="黑体" panose="02010609060101010101" pitchFamily="49" charset="-122"/>
                    <a:cs typeface="Arial" panose="020B0604020202020204" pitchFamily="34" charset="0"/>
                  </a:rPr>
                  <a:t> </a:t>
                </a:r>
                <a:r>
                  <a:rPr lang="en-US" altLang="zh-CN" sz="1400" b="1" dirty="0">
                    <a:solidFill>
                      <a:schemeClr val="bg1"/>
                    </a:solidFill>
                    <a:latin typeface="Arial" panose="020B0604020202020204" pitchFamily="34" charset="0"/>
                    <a:ea typeface="黑体" panose="02010609060101010101" pitchFamily="49" charset="-122"/>
                    <a:cs typeface="Arial" panose="020B0604020202020204" pitchFamily="34" charset="0"/>
                  </a:rPr>
                  <a:t>mode</a:t>
                </a:r>
                <a:endParaRPr lang="zh-CN" altLang="en-US" sz="1400" b="1" dirty="0">
                  <a:solidFill>
                    <a:schemeClr val="bg1"/>
                  </a:solidFill>
                </a:endParaRPr>
              </a:p>
            </p:txBody>
          </p:sp>
          <p:cxnSp>
            <p:nvCxnSpPr>
              <p:cNvPr id="18" name="直接箭头连接符 17">
                <a:extLst>
                  <a:ext uri="{FF2B5EF4-FFF2-40B4-BE49-F238E27FC236}">
                    <a16:creationId xmlns:a16="http://schemas.microsoft.com/office/drawing/2014/main" id="{739AA1EB-3CDB-9212-21A1-3346D5CEE9A2}"/>
                  </a:ext>
                </a:extLst>
              </p:cNvPr>
              <p:cNvCxnSpPr>
                <a:cxnSpLocks/>
              </p:cNvCxnSpPr>
              <p:nvPr/>
            </p:nvCxnSpPr>
            <p:spPr>
              <a:xfrm flipH="1" flipV="1">
                <a:off x="1023765" y="2722967"/>
                <a:ext cx="41734" cy="326138"/>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27" name="组合 26">
              <a:extLst>
                <a:ext uri="{FF2B5EF4-FFF2-40B4-BE49-F238E27FC236}">
                  <a16:creationId xmlns:a16="http://schemas.microsoft.com/office/drawing/2014/main" id="{3F62E6DE-2139-2570-9FC9-159655FF4120}"/>
                </a:ext>
              </a:extLst>
            </p:cNvPr>
            <p:cNvGrpSpPr/>
            <p:nvPr/>
          </p:nvGrpSpPr>
          <p:grpSpPr>
            <a:xfrm>
              <a:off x="3557480" y="1026770"/>
              <a:ext cx="3023532" cy="2970000"/>
              <a:chOff x="3557480" y="1026770"/>
              <a:chExt cx="3023532" cy="2970000"/>
            </a:xfrm>
          </p:grpSpPr>
          <p:grpSp>
            <p:nvGrpSpPr>
              <p:cNvPr id="53" name="组合 52">
                <a:extLst>
                  <a:ext uri="{FF2B5EF4-FFF2-40B4-BE49-F238E27FC236}">
                    <a16:creationId xmlns:a16="http://schemas.microsoft.com/office/drawing/2014/main" id="{69FAC31B-0656-28A9-2138-B61087C03CD5}"/>
                  </a:ext>
                </a:extLst>
              </p:cNvPr>
              <p:cNvGrpSpPr/>
              <p:nvPr/>
            </p:nvGrpSpPr>
            <p:grpSpPr>
              <a:xfrm>
                <a:off x="3557480" y="1026770"/>
                <a:ext cx="3023532" cy="2970000"/>
                <a:chOff x="3557480" y="1026770"/>
                <a:chExt cx="3023532" cy="2970000"/>
              </a:xfrm>
            </p:grpSpPr>
            <p:pic>
              <p:nvPicPr>
                <p:cNvPr id="28" name="图片 27">
                  <a:extLst>
                    <a:ext uri="{FF2B5EF4-FFF2-40B4-BE49-F238E27FC236}">
                      <a16:creationId xmlns:a16="http://schemas.microsoft.com/office/drawing/2014/main" id="{D8A50EDA-E08B-5298-C5DC-EA75ABAE6D82}"/>
                    </a:ext>
                  </a:extLst>
                </p:cNvPr>
                <p:cNvPicPr>
                  <a:picLocks noChangeAspect="1"/>
                </p:cNvPicPr>
                <p:nvPr/>
              </p:nvPicPr>
              <p:blipFill rotWithShape="1">
                <a:blip r:embed="rId8"/>
                <a:srcRect l="13227" t="9786" r="19956" b="4445"/>
                <a:stretch/>
              </p:blipFill>
              <p:spPr>
                <a:xfrm>
                  <a:off x="3557480" y="1026770"/>
                  <a:ext cx="3023532" cy="2970000"/>
                </a:xfrm>
                <a:prstGeom prst="rect">
                  <a:avLst/>
                </a:prstGeom>
              </p:spPr>
            </p:pic>
            <p:sp>
              <p:nvSpPr>
                <p:cNvPr id="51" name="文本框 50">
                  <a:extLst>
                    <a:ext uri="{FF2B5EF4-FFF2-40B4-BE49-F238E27FC236}">
                      <a16:creationId xmlns:a16="http://schemas.microsoft.com/office/drawing/2014/main" id="{B97B0D72-357D-D897-6770-F14703192547}"/>
                    </a:ext>
                  </a:extLst>
                </p:cNvPr>
                <p:cNvSpPr txBox="1"/>
                <p:nvPr/>
              </p:nvSpPr>
              <p:spPr>
                <a:xfrm>
                  <a:off x="4945923" y="3096988"/>
                  <a:ext cx="1601719" cy="461665"/>
                </a:xfrm>
                <a:prstGeom prst="rect">
                  <a:avLst/>
                </a:prstGeom>
                <a:noFill/>
              </p:spPr>
              <p:txBody>
                <a:bodyPr wrap="square" rtlCol="0">
                  <a:spAutoFit/>
                </a:bodyPr>
                <a:lstStyle/>
                <a:p>
                  <a:pPr algn="ctr"/>
                  <a:r>
                    <a:rPr lang="en-US" altLang="zh-CN" sz="1200" b="1" dirty="0" err="1">
                      <a:solidFill>
                        <a:schemeClr val="bg1"/>
                      </a:solidFill>
                      <a:latin typeface="Arial" panose="020B0604020202020204" pitchFamily="34" charset="0"/>
                      <a:cs typeface="Arial" panose="020B0604020202020204" pitchFamily="34" charset="0"/>
                    </a:rPr>
                    <a:t>W</a:t>
                  </a:r>
                  <a:r>
                    <a:rPr lang="en-US" altLang="zh-CN" sz="1200" b="1" baseline="-25000" dirty="0" err="1">
                      <a:solidFill>
                        <a:schemeClr val="bg1"/>
                      </a:solidFill>
                      <a:latin typeface="Arial" panose="020B0604020202020204" pitchFamily="34" charset="0"/>
                      <a:cs typeface="Arial" panose="020B0604020202020204" pitchFamily="34" charset="0"/>
                    </a:rPr>
                    <a:t>x</a:t>
                  </a:r>
                  <a:r>
                    <a:rPr lang="en-US" altLang="zh-CN" sz="1200" b="1" dirty="0">
                      <a:solidFill>
                        <a:schemeClr val="bg1"/>
                      </a:solidFill>
                      <a:latin typeface="Arial" panose="020B0604020202020204" pitchFamily="34" charset="0"/>
                      <a:cs typeface="Arial" panose="020B0604020202020204" pitchFamily="34" charset="0"/>
                    </a:rPr>
                    <a:t>=-3.75E18 V/(Cm)</a:t>
                  </a:r>
                </a:p>
                <a:p>
                  <a:pPr algn="ctr"/>
                  <a:r>
                    <a:rPr lang="en-US" altLang="zh-CN" sz="1200" b="1" dirty="0">
                      <a:solidFill>
                        <a:schemeClr val="bg1"/>
                      </a:solidFill>
                      <a:latin typeface="Arial" panose="020B0604020202020204" pitchFamily="34" charset="0"/>
                      <a:cs typeface="Arial" panose="020B0604020202020204" pitchFamily="34" charset="0"/>
                    </a:rPr>
                    <a:t>83% threshold</a:t>
                  </a:r>
                  <a:endParaRPr lang="zh-CN" altLang="en-US" sz="1200" b="1" dirty="0">
                    <a:solidFill>
                      <a:schemeClr val="bg1"/>
                    </a:solidFill>
                    <a:latin typeface="Arial" panose="020B0604020202020204" pitchFamily="34" charset="0"/>
                    <a:cs typeface="Arial" panose="020B0604020202020204" pitchFamily="34" charset="0"/>
                  </a:endParaRPr>
                </a:p>
              </p:txBody>
            </p:sp>
          </p:grpSp>
          <p:cxnSp>
            <p:nvCxnSpPr>
              <p:cNvPr id="21" name="直接箭头连接符 20">
                <a:extLst>
                  <a:ext uri="{FF2B5EF4-FFF2-40B4-BE49-F238E27FC236}">
                    <a16:creationId xmlns:a16="http://schemas.microsoft.com/office/drawing/2014/main" id="{1FBF0D0A-3606-3CE6-DACD-9B602EE34F42}"/>
                  </a:ext>
                </a:extLst>
              </p:cNvPr>
              <p:cNvCxnSpPr>
                <a:cxnSpLocks/>
              </p:cNvCxnSpPr>
              <p:nvPr/>
            </p:nvCxnSpPr>
            <p:spPr>
              <a:xfrm flipH="1">
                <a:off x="4141869" y="1844613"/>
                <a:ext cx="109832" cy="638364"/>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22" name="直接箭头连接符 21">
                <a:extLst>
                  <a:ext uri="{FF2B5EF4-FFF2-40B4-BE49-F238E27FC236}">
                    <a16:creationId xmlns:a16="http://schemas.microsoft.com/office/drawing/2014/main" id="{88E07A23-4CD0-3BB6-D3D8-5BC391D36AB2}"/>
                  </a:ext>
                </a:extLst>
              </p:cNvPr>
              <p:cNvCxnSpPr>
                <a:cxnSpLocks/>
              </p:cNvCxnSpPr>
              <p:nvPr/>
            </p:nvCxnSpPr>
            <p:spPr>
              <a:xfrm flipH="1" flipV="1">
                <a:off x="4192861" y="2724632"/>
                <a:ext cx="41734" cy="326138"/>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23" name="文本框 22">
                <a:extLst>
                  <a:ext uri="{FF2B5EF4-FFF2-40B4-BE49-F238E27FC236}">
                    <a16:creationId xmlns:a16="http://schemas.microsoft.com/office/drawing/2014/main" id="{B528296A-3335-88FA-2727-ED7F6A9CB7B0}"/>
                  </a:ext>
                </a:extLst>
              </p:cNvPr>
              <p:cNvSpPr txBox="1"/>
              <p:nvPr/>
            </p:nvSpPr>
            <p:spPr>
              <a:xfrm>
                <a:off x="3818157" y="1495611"/>
                <a:ext cx="1037005" cy="307777"/>
              </a:xfrm>
              <a:prstGeom prst="rect">
                <a:avLst/>
              </a:prstGeom>
              <a:noFill/>
            </p:spPr>
            <p:txBody>
              <a:bodyPr wrap="square">
                <a:spAutoFit/>
              </a:bodyPr>
              <a:lstStyle/>
              <a:p>
                <a:pPr algn="ctr"/>
                <a:r>
                  <a:rPr lang="en-US" altLang="zh-CN" sz="1400" b="1" dirty="0">
                    <a:solidFill>
                      <a:schemeClr val="bg1"/>
                    </a:solidFill>
                    <a:latin typeface="Arial" panose="020B0604020202020204" pitchFamily="34" charset="0"/>
                    <a:ea typeface="黑体" panose="02010609060101010101" pitchFamily="49" charset="-122"/>
                    <a:cs typeface="Arial" panose="020B0604020202020204" pitchFamily="34" charset="0"/>
                  </a:rPr>
                  <a:t>0</a:t>
                </a:r>
                <a:r>
                  <a:rPr lang="zh-CN" altLang="en-US" sz="1400" b="1" dirty="0">
                    <a:solidFill>
                      <a:schemeClr val="bg1"/>
                    </a:solidFill>
                    <a:latin typeface="Arial" panose="020B0604020202020204" pitchFamily="34" charset="0"/>
                    <a:ea typeface="黑体" panose="02010609060101010101" pitchFamily="49" charset="-122"/>
                    <a:cs typeface="Arial" panose="020B0604020202020204" pitchFamily="34" charset="0"/>
                  </a:rPr>
                  <a:t> </a:t>
                </a:r>
                <a:r>
                  <a:rPr lang="en-US" altLang="zh-CN" sz="1400" b="1" dirty="0">
                    <a:solidFill>
                      <a:schemeClr val="bg1"/>
                    </a:solidFill>
                    <a:latin typeface="Arial" panose="020B0604020202020204" pitchFamily="34" charset="0"/>
                    <a:ea typeface="黑体" panose="02010609060101010101" pitchFamily="49" charset="-122"/>
                    <a:cs typeface="Arial" panose="020B0604020202020204" pitchFamily="34" charset="0"/>
                  </a:rPr>
                  <a:t>mode</a:t>
                </a:r>
                <a:endParaRPr lang="zh-CN" altLang="en-US" sz="1400" b="1" dirty="0">
                  <a:solidFill>
                    <a:schemeClr val="bg1"/>
                  </a:solidFill>
                </a:endParaRPr>
              </a:p>
            </p:txBody>
          </p:sp>
          <p:sp>
            <p:nvSpPr>
              <p:cNvPr id="25" name="文本框 24">
                <a:extLst>
                  <a:ext uri="{FF2B5EF4-FFF2-40B4-BE49-F238E27FC236}">
                    <a16:creationId xmlns:a16="http://schemas.microsoft.com/office/drawing/2014/main" id="{C987E91C-3C62-2CA7-2FDA-8D3144F940B6}"/>
                  </a:ext>
                </a:extLst>
              </p:cNvPr>
              <p:cNvSpPr txBox="1"/>
              <p:nvPr/>
            </p:nvSpPr>
            <p:spPr>
              <a:xfrm>
                <a:off x="3903538" y="3023020"/>
                <a:ext cx="970478" cy="307777"/>
              </a:xfrm>
              <a:prstGeom prst="rect">
                <a:avLst/>
              </a:prstGeom>
              <a:noFill/>
            </p:spPr>
            <p:txBody>
              <a:bodyPr wrap="square">
                <a:spAutoFit/>
              </a:bodyPr>
              <a:lstStyle/>
              <a:p>
                <a:pPr algn="ctr"/>
                <a:r>
                  <a:rPr lang="en-US" altLang="zh-CN" sz="1400" b="1" dirty="0">
                    <a:solidFill>
                      <a:schemeClr val="bg1"/>
                    </a:solidFill>
                    <a:latin typeface="Arial" panose="020B0604020202020204" pitchFamily="34" charset="0"/>
                    <a:ea typeface="黑体" panose="02010609060101010101" pitchFamily="49" charset="-122"/>
                    <a:cs typeface="Arial" panose="020B0604020202020204" pitchFamily="34" charset="0"/>
                  </a:rPr>
                  <a:t>-1</a:t>
                </a:r>
                <a:r>
                  <a:rPr lang="zh-CN" altLang="en-US" sz="1400" b="1" dirty="0">
                    <a:solidFill>
                      <a:schemeClr val="bg1"/>
                    </a:solidFill>
                    <a:latin typeface="Arial" panose="020B0604020202020204" pitchFamily="34" charset="0"/>
                    <a:ea typeface="黑体" panose="02010609060101010101" pitchFamily="49" charset="-122"/>
                    <a:cs typeface="Arial" panose="020B0604020202020204" pitchFamily="34" charset="0"/>
                  </a:rPr>
                  <a:t> </a:t>
                </a:r>
                <a:r>
                  <a:rPr lang="en-US" altLang="zh-CN" sz="1400" b="1" dirty="0">
                    <a:solidFill>
                      <a:schemeClr val="bg1"/>
                    </a:solidFill>
                    <a:latin typeface="Arial" panose="020B0604020202020204" pitchFamily="34" charset="0"/>
                    <a:ea typeface="黑体" panose="02010609060101010101" pitchFamily="49" charset="-122"/>
                    <a:cs typeface="Arial" panose="020B0604020202020204" pitchFamily="34" charset="0"/>
                  </a:rPr>
                  <a:t>mode</a:t>
                </a:r>
                <a:endParaRPr lang="zh-CN" altLang="en-US" sz="1400" b="1" dirty="0">
                  <a:solidFill>
                    <a:schemeClr val="bg1"/>
                  </a:solidFill>
                </a:endParaRPr>
              </a:p>
            </p:txBody>
          </p:sp>
        </p:grpSp>
      </p:grpSp>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12</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925547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表格 15">
            <a:extLst>
              <a:ext uri="{FF2B5EF4-FFF2-40B4-BE49-F238E27FC236}">
                <a16:creationId xmlns:a16="http://schemas.microsoft.com/office/drawing/2014/main" id="{39DA5581-6132-0E02-5731-10BB9E8FBF4C}"/>
              </a:ext>
            </a:extLst>
          </p:cNvPr>
          <p:cNvGraphicFramePr>
            <a:graphicFrameLocks noGrp="1"/>
          </p:cNvGraphicFramePr>
          <p:nvPr>
            <p:extLst>
              <p:ext uri="{D42A27DB-BD31-4B8C-83A1-F6EECF244321}">
                <p14:modId xmlns:p14="http://schemas.microsoft.com/office/powerpoint/2010/main" val="1549896514"/>
              </p:ext>
            </p:extLst>
          </p:nvPr>
        </p:nvGraphicFramePr>
        <p:xfrm>
          <a:off x="6777314" y="2324099"/>
          <a:ext cx="5122586" cy="1509904"/>
        </p:xfrm>
        <a:graphic>
          <a:graphicData uri="http://schemas.openxmlformats.org/drawingml/2006/table">
            <a:tbl>
              <a:tblPr firstRow="1" bandRow="1">
                <a:tableStyleId>{5C22544A-7EE6-4342-B048-85BDC9FD1C3A}</a:tableStyleId>
              </a:tblPr>
              <a:tblGrid>
                <a:gridCol w="1494337">
                  <a:extLst>
                    <a:ext uri="{9D8B030D-6E8A-4147-A177-3AD203B41FA5}">
                      <a16:colId xmlns:a16="http://schemas.microsoft.com/office/drawing/2014/main" val="3158131225"/>
                    </a:ext>
                  </a:extLst>
                </a:gridCol>
                <a:gridCol w="1823567">
                  <a:extLst>
                    <a:ext uri="{9D8B030D-6E8A-4147-A177-3AD203B41FA5}">
                      <a16:colId xmlns:a16="http://schemas.microsoft.com/office/drawing/2014/main" val="1774336318"/>
                    </a:ext>
                  </a:extLst>
                </a:gridCol>
                <a:gridCol w="1804682">
                  <a:extLst>
                    <a:ext uri="{9D8B030D-6E8A-4147-A177-3AD203B41FA5}">
                      <a16:colId xmlns:a16="http://schemas.microsoft.com/office/drawing/2014/main" val="2435030716"/>
                    </a:ext>
                  </a:extLst>
                </a:gridCol>
              </a:tblGrid>
              <a:tr h="52098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400" b="1" dirty="0">
                          <a:solidFill>
                            <a:schemeClr val="tx1"/>
                          </a:solidFill>
                          <a:latin typeface="Arial" panose="020B0604020202020204" pitchFamily="34" charset="0"/>
                          <a:cs typeface="Arial" panose="020B0604020202020204" pitchFamily="34" charset="0"/>
                        </a:rPr>
                        <a:t>Mode frequency shift</a:t>
                      </a:r>
                      <a:endParaRPr lang="zh-CN" altLang="en-US" sz="1400" b="1" dirty="0">
                        <a:solidFill>
                          <a:schemeClr val="tx1"/>
                        </a:solidFill>
                        <a:latin typeface="Arial" panose="020B0604020202020204" pitchFamily="34" charset="0"/>
                        <a:cs typeface="Arial" panose="020B060402020202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400" b="1" dirty="0">
                          <a:solidFill>
                            <a:schemeClr val="tx1"/>
                          </a:solidFill>
                          <a:latin typeface="Arial" panose="020B0604020202020204" pitchFamily="34" charset="0"/>
                          <a:cs typeface="Arial" panose="020B0604020202020204" pitchFamily="34" charset="0"/>
                        </a:rPr>
                        <a:t>W</a:t>
                      </a:r>
                      <a:r>
                        <a:rPr lang="en-US" altLang="zh-CN" sz="1400" b="1" baseline="-25000" dirty="0">
                          <a:solidFill>
                            <a:schemeClr val="tx1"/>
                          </a:solidFill>
                          <a:latin typeface="Arial" panose="020B0604020202020204" pitchFamily="34" charset="0"/>
                          <a:cs typeface="Arial" panose="020B0604020202020204" pitchFamily="34" charset="0"/>
                        </a:rPr>
                        <a:t>y</a:t>
                      </a:r>
                      <a:r>
                        <a:rPr lang="en-US" altLang="zh-CN" sz="1400" b="1" dirty="0">
                          <a:solidFill>
                            <a:schemeClr val="tx1"/>
                          </a:solidFill>
                          <a:latin typeface="Arial" panose="020B0604020202020204" pitchFamily="34" charset="0"/>
                          <a:cs typeface="Arial" panose="020B0604020202020204" pitchFamily="34" charset="0"/>
                        </a:rPr>
                        <a:t>=-5.00E18 V/(Cm)</a:t>
                      </a:r>
                      <a:endParaRPr lang="zh-CN" alt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400" b="1" dirty="0">
                          <a:solidFill>
                            <a:schemeClr val="tx1"/>
                          </a:solidFill>
                          <a:latin typeface="Arial" panose="020B0604020202020204" pitchFamily="34" charset="0"/>
                          <a:cs typeface="Arial" panose="020B0604020202020204" pitchFamily="34" charset="0"/>
                        </a:rPr>
                        <a:t>W</a:t>
                      </a:r>
                      <a:r>
                        <a:rPr lang="en-US" altLang="zh-CN" sz="1400" b="1" baseline="-25000" dirty="0">
                          <a:solidFill>
                            <a:schemeClr val="tx1"/>
                          </a:solidFill>
                          <a:latin typeface="Arial" panose="020B0604020202020204" pitchFamily="34" charset="0"/>
                          <a:cs typeface="Arial" panose="020B0604020202020204" pitchFamily="34" charset="0"/>
                        </a:rPr>
                        <a:t>y</a:t>
                      </a:r>
                      <a:r>
                        <a:rPr lang="en-US" altLang="zh-CN" sz="1400" b="1" dirty="0">
                          <a:solidFill>
                            <a:schemeClr val="tx1"/>
                          </a:solidFill>
                          <a:latin typeface="Arial" panose="020B0604020202020204" pitchFamily="34" charset="0"/>
                          <a:cs typeface="Arial" panose="020B0604020202020204" pitchFamily="34" charset="0"/>
                        </a:rPr>
                        <a:t>=-7.50E18 V/(Cm)</a:t>
                      </a:r>
                      <a:endParaRPr lang="zh-CN" alt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9642357"/>
                  </a:ext>
                </a:extLst>
              </a:tr>
              <a:tr h="520982">
                <a:tc>
                  <a:txBody>
                    <a:bodyPr/>
                    <a:lstStyle/>
                    <a:p>
                      <a:r>
                        <a:rPr lang="en-US" altLang="zh-CN" sz="1400" b="1" dirty="0">
                          <a:solidFill>
                            <a:schemeClr val="tx1"/>
                          </a:solidFill>
                          <a:latin typeface="Arial" panose="020B0604020202020204" pitchFamily="34" charset="0"/>
                          <a:cs typeface="Arial" panose="020B0604020202020204" pitchFamily="34" charset="0"/>
                        </a:rPr>
                        <a:t>Coherent mode</a:t>
                      </a:r>
                      <a:endParaRPr lang="zh-CN" altLang="en-US" sz="1400" b="1" dirty="0">
                        <a:solidFill>
                          <a:schemeClr val="tx1"/>
                        </a:solidFill>
                        <a:latin typeface="Arial" panose="020B0604020202020204" pitchFamily="34" charset="0"/>
                        <a:cs typeface="Arial" panose="020B060402020202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400" b="1" dirty="0">
                          <a:solidFill>
                            <a:schemeClr val="tx1"/>
                          </a:solidFill>
                          <a:latin typeface="Arial" panose="020B0604020202020204" pitchFamily="34" charset="0"/>
                          <a:cs typeface="Arial" panose="020B0604020202020204" pitchFamily="34" charset="0"/>
                        </a:rPr>
                        <a:t>0.60242 </a:t>
                      </a:r>
                      <a:r>
                        <a:rPr lang="el-GR" altLang="zh-CN" sz="1400" b="1" dirty="0">
                          <a:solidFill>
                            <a:schemeClr val="tx1"/>
                          </a:solidFill>
                          <a:latin typeface="Arial" panose="020B0604020202020204" pitchFamily="34" charset="0"/>
                          <a:cs typeface="Arial" panose="020B0604020202020204" pitchFamily="34" charset="0"/>
                        </a:rPr>
                        <a:t>ξ</a:t>
                      </a:r>
                      <a:r>
                        <a:rPr lang="en-US" altLang="zh-CN" sz="1400" b="1" baseline="-25000" dirty="0">
                          <a:solidFill>
                            <a:schemeClr val="tx1"/>
                          </a:solidFill>
                          <a:latin typeface="Arial" panose="020B0604020202020204" pitchFamily="34" charset="0"/>
                          <a:cs typeface="Arial" panose="020B0604020202020204" pitchFamily="34" charset="0"/>
                        </a:rPr>
                        <a:t>y</a:t>
                      </a:r>
                      <a:endParaRPr lang="zh-CN" alt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400" b="1" dirty="0">
                          <a:solidFill>
                            <a:schemeClr val="tx1"/>
                          </a:solidFill>
                          <a:latin typeface="Arial" panose="020B0604020202020204" pitchFamily="34" charset="0"/>
                          <a:cs typeface="Arial" panose="020B0604020202020204" pitchFamily="34" charset="0"/>
                        </a:rPr>
                        <a:t>0.61566 </a:t>
                      </a:r>
                      <a:r>
                        <a:rPr lang="el-GR" altLang="zh-CN" sz="1400" b="1" dirty="0">
                          <a:solidFill>
                            <a:schemeClr val="tx1"/>
                          </a:solidFill>
                          <a:latin typeface="Arial" panose="020B0604020202020204" pitchFamily="34" charset="0"/>
                          <a:cs typeface="Arial" panose="020B0604020202020204" pitchFamily="34" charset="0"/>
                        </a:rPr>
                        <a:t>ξ</a:t>
                      </a:r>
                      <a:r>
                        <a:rPr lang="en-US" altLang="zh-CN" sz="1400" b="1" baseline="-25000" dirty="0">
                          <a:solidFill>
                            <a:schemeClr val="tx1"/>
                          </a:solidFill>
                          <a:latin typeface="Arial" panose="020B0604020202020204" pitchFamily="34" charset="0"/>
                          <a:cs typeface="Arial" panose="020B0604020202020204" pitchFamily="34" charset="0"/>
                        </a:rPr>
                        <a:t>y</a:t>
                      </a:r>
                      <a:endParaRPr lang="zh-CN" alt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6619528"/>
                  </a:ext>
                </a:extLst>
              </a:tr>
              <a:tr h="467940">
                <a:tc>
                  <a:txBody>
                    <a:bodyPr/>
                    <a:lstStyle/>
                    <a:p>
                      <a:r>
                        <a:rPr lang="en-US" altLang="zh-CN" sz="1400" b="1" dirty="0">
                          <a:solidFill>
                            <a:schemeClr val="tx1"/>
                          </a:solidFill>
                          <a:latin typeface="Arial" panose="020B0604020202020204" pitchFamily="34" charset="0"/>
                          <a:cs typeface="Arial" panose="020B0604020202020204" pitchFamily="34" charset="0"/>
                        </a:rPr>
                        <a:t>-1 sideband</a:t>
                      </a:r>
                      <a:endParaRPr lang="zh-CN" altLang="en-US" sz="1400" b="1" dirty="0">
                        <a:solidFill>
                          <a:schemeClr val="tx1"/>
                        </a:solidFill>
                        <a:latin typeface="Arial" panose="020B0604020202020204" pitchFamily="34" charset="0"/>
                        <a:cs typeface="Arial" panose="020B060402020202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400" b="1" dirty="0">
                          <a:solidFill>
                            <a:schemeClr val="tx1"/>
                          </a:solidFill>
                          <a:latin typeface="Arial" panose="020B0604020202020204" pitchFamily="34" charset="0"/>
                          <a:cs typeface="Arial" panose="020B0604020202020204" pitchFamily="34" charset="0"/>
                        </a:rPr>
                        <a:t>2.33555 </a:t>
                      </a:r>
                      <a:r>
                        <a:rPr lang="el-GR" altLang="zh-CN" sz="1400" b="1" dirty="0">
                          <a:solidFill>
                            <a:schemeClr val="tx1"/>
                          </a:solidFill>
                          <a:latin typeface="Arial" panose="020B0604020202020204" pitchFamily="34" charset="0"/>
                          <a:cs typeface="Arial" panose="020B0604020202020204" pitchFamily="34" charset="0"/>
                        </a:rPr>
                        <a:t>ξ</a:t>
                      </a:r>
                      <a:r>
                        <a:rPr lang="en-US" altLang="zh-CN" sz="1400" b="1" baseline="-25000" dirty="0">
                          <a:solidFill>
                            <a:schemeClr val="tx1"/>
                          </a:solidFill>
                          <a:latin typeface="Arial" panose="020B0604020202020204" pitchFamily="34" charset="0"/>
                          <a:cs typeface="Arial" panose="020B0604020202020204" pitchFamily="34" charset="0"/>
                        </a:rPr>
                        <a:t>y</a:t>
                      </a:r>
                      <a:endParaRPr lang="zh-CN" alt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400" b="1" dirty="0">
                          <a:solidFill>
                            <a:schemeClr val="tx1"/>
                          </a:solidFill>
                          <a:latin typeface="Arial" panose="020B0604020202020204" pitchFamily="34" charset="0"/>
                          <a:cs typeface="Arial" panose="020B0604020202020204" pitchFamily="34" charset="0"/>
                        </a:rPr>
                        <a:t>2.46351 </a:t>
                      </a:r>
                      <a:r>
                        <a:rPr lang="el-GR" altLang="zh-CN" sz="1400" b="1" dirty="0">
                          <a:solidFill>
                            <a:schemeClr val="tx1"/>
                          </a:solidFill>
                          <a:latin typeface="Arial" panose="020B0604020202020204" pitchFamily="34" charset="0"/>
                          <a:cs typeface="Arial" panose="020B0604020202020204" pitchFamily="34" charset="0"/>
                        </a:rPr>
                        <a:t>ξ</a:t>
                      </a:r>
                      <a:r>
                        <a:rPr lang="en-US" altLang="zh-CN" sz="1400" b="1" baseline="-25000" dirty="0">
                          <a:solidFill>
                            <a:schemeClr val="tx1"/>
                          </a:solidFill>
                          <a:latin typeface="Arial" panose="020B0604020202020204" pitchFamily="34" charset="0"/>
                          <a:cs typeface="Arial" panose="020B0604020202020204" pitchFamily="34" charset="0"/>
                        </a:rPr>
                        <a:t>y</a:t>
                      </a:r>
                      <a:endParaRPr lang="zh-CN" altLang="en-US" sz="14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0793763"/>
                  </a:ext>
                </a:extLst>
              </a:tr>
            </a:tbl>
          </a:graphicData>
        </a:graphic>
      </p:graphicFrame>
      <p:grpSp>
        <p:nvGrpSpPr>
          <p:cNvPr id="36" name="组合 35">
            <a:extLst>
              <a:ext uri="{FF2B5EF4-FFF2-40B4-BE49-F238E27FC236}">
                <a16:creationId xmlns:a16="http://schemas.microsoft.com/office/drawing/2014/main" id="{F828A366-669D-2E7B-C52E-EDB7117A780E}"/>
              </a:ext>
            </a:extLst>
          </p:cNvPr>
          <p:cNvGrpSpPr/>
          <p:nvPr/>
        </p:nvGrpSpPr>
        <p:grpSpPr>
          <a:xfrm>
            <a:off x="0" y="95799"/>
            <a:ext cx="12192000" cy="6566114"/>
            <a:chOff x="0" y="95799"/>
            <a:chExt cx="12192000" cy="6566114"/>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3"/>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8" y="137087"/>
              <a:ext cx="9048201"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3. Vertical beam-beam parameter scan</a:t>
              </a:r>
              <a:endParaRPr lang="zh-CN" altLang="en-US" sz="3200" dirty="0"/>
            </a:p>
          </p:txBody>
        </p:sp>
        <p:sp>
          <p:nvSpPr>
            <p:cNvPr id="17" name="文本框 16">
              <a:extLst>
                <a:ext uri="{FF2B5EF4-FFF2-40B4-BE49-F238E27FC236}">
                  <a16:creationId xmlns:a16="http://schemas.microsoft.com/office/drawing/2014/main" id="{4EDFE4F9-F661-3244-8C8D-E303B333476E}"/>
                </a:ext>
              </a:extLst>
            </p:cNvPr>
            <p:cNvSpPr txBox="1"/>
            <p:nvPr/>
          </p:nvSpPr>
          <p:spPr>
            <a:xfrm>
              <a:off x="337097" y="4099230"/>
              <a:ext cx="4907914" cy="2437206"/>
            </a:xfrm>
            <a:prstGeom prst="rect">
              <a:avLst/>
            </a:prstGeom>
            <a:noFill/>
          </p:spPr>
          <p:txBody>
            <a:bodyPr wrap="square">
              <a:spAutoFit/>
            </a:bodyPr>
            <a:lstStyle/>
            <a:p>
              <a:pPr marL="285750" indent="-285750">
                <a:lnSpc>
                  <a:spcPts val="2450"/>
                </a:lnSpc>
                <a:spcAft>
                  <a:spcPts val="1000"/>
                </a:spcAft>
                <a:buFont typeface="Wingdings" panose="05000000000000000000" pitchFamily="2" charset="2"/>
                <a:buChar char="Ø"/>
              </a:pPr>
              <a:r>
                <a:rPr lang="en-US" altLang="zh-CN" b="1" dirty="0">
                  <a:latin typeface="Arial" panose="020B0604020202020204" pitchFamily="34" charset="0"/>
                  <a:ea typeface="微软雅黑" panose="020B0503020204020204" pitchFamily="34" charset="-122"/>
                  <a:cs typeface="Arial" panose="020B0604020202020204" pitchFamily="34" charset="0"/>
                </a:rPr>
                <a:t>The </a:t>
              </a: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-1 sideband interacts with coherent mode much earlier</a:t>
              </a:r>
              <a:r>
                <a:rPr lang="en-US" altLang="zh-CN" b="1" dirty="0">
                  <a:latin typeface="Arial" panose="020B0604020202020204" pitchFamily="34" charset="0"/>
                  <a:ea typeface="微软雅黑" panose="020B0503020204020204" pitchFamily="34" charset="-122"/>
                  <a:cs typeface="Arial" panose="020B0604020202020204" pitchFamily="34" charset="0"/>
                </a:rPr>
                <a:t>, and therefore result in head-tail instabilities far below TMCI threshold.</a:t>
              </a:r>
            </a:p>
            <a:p>
              <a:pPr marL="285750" indent="-285750">
                <a:lnSpc>
                  <a:spcPts val="2450"/>
                </a:lnSpc>
                <a:spcAft>
                  <a:spcPts val="1000"/>
                </a:spcAft>
                <a:buFont typeface="Wingdings" panose="05000000000000000000" pitchFamily="2" charset="2"/>
                <a:buChar char="Ø"/>
              </a:pPr>
              <a:r>
                <a:rPr lang="en-US" altLang="zh-CN" b="1" dirty="0">
                  <a:latin typeface="Arial" panose="020B0604020202020204" pitchFamily="34" charset="0"/>
                  <a:ea typeface="微软雅黑" panose="020B0503020204020204" pitchFamily="34" charset="-122"/>
                  <a:cs typeface="Arial" panose="020B0604020202020204" pitchFamily="34" charset="0"/>
                </a:rPr>
                <a:t>Instability occurs without threshold and weakens as the overlaps of -1 sideband and coherent mode become larger.</a:t>
              </a:r>
            </a:p>
          </p:txBody>
        </p:sp>
        <p:sp>
          <p:nvSpPr>
            <p:cNvPr id="19" name="文本框 18">
              <a:extLst>
                <a:ext uri="{FF2B5EF4-FFF2-40B4-BE49-F238E27FC236}">
                  <a16:creationId xmlns:a16="http://schemas.microsoft.com/office/drawing/2014/main" id="{3C2FE154-F233-470C-9DC5-97ED9D95CFA3}"/>
                </a:ext>
              </a:extLst>
            </p:cNvPr>
            <p:cNvSpPr txBox="1"/>
            <p:nvPr/>
          </p:nvSpPr>
          <p:spPr>
            <a:xfrm>
              <a:off x="6777314" y="1020950"/>
              <a:ext cx="5122586" cy="1146148"/>
            </a:xfrm>
            <a:prstGeom prst="rect">
              <a:avLst/>
            </a:prstGeom>
            <a:noFill/>
          </p:spPr>
          <p:txBody>
            <a:bodyPr wrap="square">
              <a:spAutoFit/>
            </a:bodyPr>
            <a:lstStyle/>
            <a:p>
              <a:pPr>
                <a:lnSpc>
                  <a:spcPts val="2800"/>
                </a:lnSpc>
              </a:pPr>
              <a:r>
                <a:rPr lang="en-US" altLang="zh-CN" sz="2000" b="1" dirty="0">
                  <a:solidFill>
                    <a:srgbClr val="C00000"/>
                  </a:solidFill>
                  <a:latin typeface="Arial" panose="020B0604020202020204" pitchFamily="34" charset="0"/>
                  <a:ea typeface="微软雅黑" panose="020B0503020204020204" pitchFamily="34" charset="-122"/>
                  <a:cs typeface="Arial" panose="020B0604020202020204" pitchFamily="34" charset="0"/>
                </a:rPr>
                <a:t>The vertical -1 sideband moves 4 times faster than the coherent mode, and the beam stabilities are different</a:t>
              </a:r>
              <a:endParaRPr lang="zh-CN" altLang="en-US" sz="2000" dirty="0">
                <a:solidFill>
                  <a:srgbClr val="C00000"/>
                </a:solidFill>
              </a:endParaRPr>
            </a:p>
          </p:txBody>
        </p:sp>
        <p:grpSp>
          <p:nvGrpSpPr>
            <p:cNvPr id="27" name="组合 26">
              <a:extLst>
                <a:ext uri="{FF2B5EF4-FFF2-40B4-BE49-F238E27FC236}">
                  <a16:creationId xmlns:a16="http://schemas.microsoft.com/office/drawing/2014/main" id="{66A538D0-E5E8-3389-4452-B31D812F6EF5}"/>
                </a:ext>
              </a:extLst>
            </p:cNvPr>
            <p:cNvGrpSpPr/>
            <p:nvPr/>
          </p:nvGrpSpPr>
          <p:grpSpPr>
            <a:xfrm>
              <a:off x="8648751" y="4051916"/>
              <a:ext cx="3048195" cy="2609997"/>
              <a:chOff x="5245011" y="4053763"/>
              <a:chExt cx="3048195" cy="2609997"/>
            </a:xfrm>
          </p:grpSpPr>
          <p:pic>
            <p:nvPicPr>
              <p:cNvPr id="15" name="图片 14">
                <a:extLst>
                  <a:ext uri="{FF2B5EF4-FFF2-40B4-BE49-F238E27FC236}">
                    <a16:creationId xmlns:a16="http://schemas.microsoft.com/office/drawing/2014/main" id="{7A2113BE-707E-935F-0170-C4D46E1F94AC}"/>
                  </a:ext>
                </a:extLst>
              </p:cNvPr>
              <p:cNvPicPr>
                <a:picLocks noChangeAspect="1"/>
              </p:cNvPicPr>
              <p:nvPr/>
            </p:nvPicPr>
            <p:blipFill rotWithShape="1">
              <a:blip r:embed="rId5"/>
              <a:srcRect l="8904" t="7964" r="13226" b="4443"/>
              <a:stretch/>
            </p:blipFill>
            <p:spPr>
              <a:xfrm>
                <a:off x="5245011" y="4053763"/>
                <a:ext cx="3048195" cy="2609997"/>
              </a:xfrm>
              <a:prstGeom prst="rect">
                <a:avLst/>
              </a:prstGeom>
            </p:spPr>
          </p:pic>
          <p:sp>
            <p:nvSpPr>
              <p:cNvPr id="26" name="箭头: 右 25">
                <a:extLst>
                  <a:ext uri="{FF2B5EF4-FFF2-40B4-BE49-F238E27FC236}">
                    <a16:creationId xmlns:a16="http://schemas.microsoft.com/office/drawing/2014/main" id="{D674150C-A3D7-07A5-C166-F9D224DB870C}"/>
                  </a:ext>
                </a:extLst>
              </p:cNvPr>
              <p:cNvSpPr/>
              <p:nvPr/>
            </p:nvSpPr>
            <p:spPr>
              <a:xfrm rot="4372871">
                <a:off x="7087859" y="5060095"/>
                <a:ext cx="1009694" cy="182062"/>
              </a:xfrm>
              <a:prstGeom prst="rightArrow">
                <a:avLst/>
              </a:prstGeom>
              <a:solidFill>
                <a:schemeClr val="accent1">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a:extLst>
                <a:ext uri="{FF2B5EF4-FFF2-40B4-BE49-F238E27FC236}">
                  <a16:creationId xmlns:a16="http://schemas.microsoft.com/office/drawing/2014/main" id="{AC523348-5FAD-DD9A-BC32-435E2CDECDBA}"/>
                </a:ext>
              </a:extLst>
            </p:cNvPr>
            <p:cNvGrpSpPr/>
            <p:nvPr/>
          </p:nvGrpSpPr>
          <p:grpSpPr>
            <a:xfrm>
              <a:off x="337098" y="1026783"/>
              <a:ext cx="3023532" cy="2969987"/>
              <a:chOff x="337098" y="1026783"/>
              <a:chExt cx="3023532" cy="2969987"/>
            </a:xfrm>
          </p:grpSpPr>
          <p:grpSp>
            <p:nvGrpSpPr>
              <p:cNvPr id="23" name="组合 22">
                <a:extLst>
                  <a:ext uri="{FF2B5EF4-FFF2-40B4-BE49-F238E27FC236}">
                    <a16:creationId xmlns:a16="http://schemas.microsoft.com/office/drawing/2014/main" id="{3A007D60-82E6-FA38-D89E-FC52FF51B229}"/>
                  </a:ext>
                </a:extLst>
              </p:cNvPr>
              <p:cNvGrpSpPr/>
              <p:nvPr/>
            </p:nvGrpSpPr>
            <p:grpSpPr>
              <a:xfrm>
                <a:off x="337098" y="1026783"/>
                <a:ext cx="3023532" cy="2969987"/>
                <a:chOff x="337098" y="1026783"/>
                <a:chExt cx="3023532" cy="2969987"/>
              </a:xfrm>
            </p:grpSpPr>
            <p:pic>
              <p:nvPicPr>
                <p:cNvPr id="12" name="图片 11">
                  <a:extLst>
                    <a:ext uri="{FF2B5EF4-FFF2-40B4-BE49-F238E27FC236}">
                      <a16:creationId xmlns:a16="http://schemas.microsoft.com/office/drawing/2014/main" id="{3C43D10A-0BF8-2A04-5385-94FBAD645CBE}"/>
                    </a:ext>
                  </a:extLst>
                </p:cNvPr>
                <p:cNvPicPr>
                  <a:picLocks noChangeAspect="1"/>
                </p:cNvPicPr>
                <p:nvPr/>
              </p:nvPicPr>
              <p:blipFill rotWithShape="1">
                <a:blip r:embed="rId6"/>
                <a:srcRect l="13227" t="7963" r="19956" b="5832"/>
                <a:stretch/>
              </p:blipFill>
              <p:spPr>
                <a:xfrm>
                  <a:off x="337098" y="1026783"/>
                  <a:ext cx="3023532" cy="2969987"/>
                </a:xfrm>
                <a:prstGeom prst="rect">
                  <a:avLst/>
                </a:prstGeom>
              </p:spPr>
            </p:pic>
            <p:sp>
              <p:nvSpPr>
                <p:cNvPr id="22" name="文本框 21">
                  <a:extLst>
                    <a:ext uri="{FF2B5EF4-FFF2-40B4-BE49-F238E27FC236}">
                      <a16:creationId xmlns:a16="http://schemas.microsoft.com/office/drawing/2014/main" id="{AD074073-63EC-DAF9-80A2-3F9F00BF7156}"/>
                    </a:ext>
                  </a:extLst>
                </p:cNvPr>
                <p:cNvSpPr txBox="1"/>
                <p:nvPr/>
              </p:nvSpPr>
              <p:spPr>
                <a:xfrm>
                  <a:off x="1734532" y="3106611"/>
                  <a:ext cx="1588782" cy="461665"/>
                </a:xfrm>
                <a:prstGeom prst="rect">
                  <a:avLst/>
                </a:prstGeom>
                <a:solidFill>
                  <a:schemeClr val="bg1">
                    <a:alpha val="60000"/>
                  </a:schemeClr>
                </a:solidFill>
              </p:spPr>
              <p:txBody>
                <a:bodyPr wrap="square" rtlCol="0">
                  <a:spAutoFit/>
                </a:bodyPr>
                <a:lstStyle/>
                <a:p>
                  <a:pPr algn="ctr"/>
                  <a:r>
                    <a:rPr lang="en-US" altLang="zh-CN" sz="1200" b="1" dirty="0">
                      <a:latin typeface="Arial" panose="020B0604020202020204" pitchFamily="34" charset="0"/>
                      <a:cs typeface="Arial" panose="020B0604020202020204" pitchFamily="34" charset="0"/>
                    </a:rPr>
                    <a:t>W</a:t>
                  </a:r>
                  <a:r>
                    <a:rPr lang="en-US" altLang="zh-CN" sz="1200" b="1" baseline="-25000" dirty="0">
                      <a:latin typeface="Arial" panose="020B0604020202020204" pitchFamily="34" charset="0"/>
                      <a:cs typeface="Arial" panose="020B0604020202020204" pitchFamily="34" charset="0"/>
                    </a:rPr>
                    <a:t>y</a:t>
                  </a:r>
                  <a:r>
                    <a:rPr lang="en-US" altLang="zh-CN" sz="1200" b="1" dirty="0">
                      <a:latin typeface="Arial" panose="020B0604020202020204" pitchFamily="34" charset="0"/>
                      <a:cs typeface="Arial" panose="020B0604020202020204" pitchFamily="34" charset="0"/>
                    </a:rPr>
                    <a:t>=-5.00E18 V/(Cm)</a:t>
                  </a:r>
                </a:p>
                <a:p>
                  <a:pPr algn="ctr"/>
                  <a:r>
                    <a:rPr lang="en-US" altLang="zh-CN" sz="1200" b="1" dirty="0">
                      <a:latin typeface="Arial" panose="020B0604020202020204" pitchFamily="34" charset="0"/>
                      <a:cs typeface="Arial" panose="020B0604020202020204" pitchFamily="34" charset="0"/>
                    </a:rPr>
                    <a:t>55% threshold</a:t>
                  </a:r>
                  <a:endParaRPr lang="zh-CN" altLang="en-US" sz="1200" b="1" dirty="0">
                    <a:latin typeface="Arial" panose="020B0604020202020204" pitchFamily="34" charset="0"/>
                    <a:cs typeface="Arial" panose="020B0604020202020204" pitchFamily="34" charset="0"/>
                  </a:endParaRPr>
                </a:p>
              </p:txBody>
            </p:sp>
          </p:grpSp>
          <p:sp>
            <p:nvSpPr>
              <p:cNvPr id="10" name="文本框 9">
                <a:extLst>
                  <a:ext uri="{FF2B5EF4-FFF2-40B4-BE49-F238E27FC236}">
                    <a16:creationId xmlns:a16="http://schemas.microsoft.com/office/drawing/2014/main" id="{76E1A77A-22F2-E12B-2EDB-E7E6B8ED4AC0}"/>
                  </a:ext>
                </a:extLst>
              </p:cNvPr>
              <p:cNvSpPr txBox="1"/>
              <p:nvPr/>
            </p:nvSpPr>
            <p:spPr>
              <a:xfrm>
                <a:off x="603314" y="1495611"/>
                <a:ext cx="1037005" cy="307777"/>
              </a:xfrm>
              <a:prstGeom prst="rect">
                <a:avLst/>
              </a:prstGeom>
              <a:noFill/>
            </p:spPr>
            <p:txBody>
              <a:bodyPr wrap="square">
                <a:spAutoFit/>
              </a:bodyPr>
              <a:lstStyle/>
              <a:p>
                <a:pPr algn="ctr"/>
                <a:r>
                  <a:rPr lang="en-US" altLang="zh-CN" sz="1400" b="1" dirty="0">
                    <a:solidFill>
                      <a:schemeClr val="bg1"/>
                    </a:solidFill>
                    <a:latin typeface="Arial" panose="020B0604020202020204" pitchFamily="34" charset="0"/>
                    <a:ea typeface="黑体" panose="02010609060101010101" pitchFamily="49" charset="-122"/>
                    <a:cs typeface="Arial" panose="020B0604020202020204" pitchFamily="34" charset="0"/>
                  </a:rPr>
                  <a:t>0</a:t>
                </a:r>
                <a:r>
                  <a:rPr lang="zh-CN" altLang="en-US" sz="1400" b="1" dirty="0">
                    <a:solidFill>
                      <a:schemeClr val="bg1"/>
                    </a:solidFill>
                    <a:latin typeface="Arial" panose="020B0604020202020204" pitchFamily="34" charset="0"/>
                    <a:ea typeface="黑体" panose="02010609060101010101" pitchFamily="49" charset="-122"/>
                    <a:cs typeface="Arial" panose="020B0604020202020204" pitchFamily="34" charset="0"/>
                  </a:rPr>
                  <a:t> </a:t>
                </a:r>
                <a:r>
                  <a:rPr lang="en-US" altLang="zh-CN" sz="1400" b="1" dirty="0">
                    <a:solidFill>
                      <a:schemeClr val="bg1"/>
                    </a:solidFill>
                    <a:latin typeface="Arial" panose="020B0604020202020204" pitchFamily="34" charset="0"/>
                    <a:ea typeface="黑体" panose="02010609060101010101" pitchFamily="49" charset="-122"/>
                    <a:cs typeface="Arial" panose="020B0604020202020204" pitchFamily="34" charset="0"/>
                  </a:rPr>
                  <a:t>mode</a:t>
                </a:r>
                <a:endParaRPr lang="zh-CN" altLang="en-US" sz="1400" b="1" dirty="0">
                  <a:solidFill>
                    <a:schemeClr val="bg1"/>
                  </a:solidFill>
                </a:endParaRPr>
              </a:p>
            </p:txBody>
          </p:sp>
          <p:cxnSp>
            <p:nvCxnSpPr>
              <p:cNvPr id="11" name="直接箭头连接符 10">
                <a:extLst>
                  <a:ext uri="{FF2B5EF4-FFF2-40B4-BE49-F238E27FC236}">
                    <a16:creationId xmlns:a16="http://schemas.microsoft.com/office/drawing/2014/main" id="{D9BE97FB-0CBB-ADCC-C914-D992A976F014}"/>
                  </a:ext>
                </a:extLst>
              </p:cNvPr>
              <p:cNvCxnSpPr>
                <a:cxnSpLocks/>
              </p:cNvCxnSpPr>
              <p:nvPr/>
            </p:nvCxnSpPr>
            <p:spPr>
              <a:xfrm flipH="1">
                <a:off x="851669" y="1783506"/>
                <a:ext cx="109832" cy="638364"/>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14" name="文本框 13">
                <a:extLst>
                  <a:ext uri="{FF2B5EF4-FFF2-40B4-BE49-F238E27FC236}">
                    <a16:creationId xmlns:a16="http://schemas.microsoft.com/office/drawing/2014/main" id="{26AC72FA-B9A1-EEB8-B12E-C03F57DAFAD0}"/>
                  </a:ext>
                </a:extLst>
              </p:cNvPr>
              <p:cNvSpPr txBox="1"/>
              <p:nvPr/>
            </p:nvSpPr>
            <p:spPr>
              <a:xfrm>
                <a:off x="688157" y="3020824"/>
                <a:ext cx="970478" cy="307777"/>
              </a:xfrm>
              <a:prstGeom prst="rect">
                <a:avLst/>
              </a:prstGeom>
              <a:noFill/>
            </p:spPr>
            <p:txBody>
              <a:bodyPr wrap="square">
                <a:spAutoFit/>
              </a:bodyPr>
              <a:lstStyle/>
              <a:p>
                <a:pPr algn="ctr"/>
                <a:r>
                  <a:rPr lang="en-US" altLang="zh-CN" sz="1400" b="1" dirty="0">
                    <a:solidFill>
                      <a:schemeClr val="bg1"/>
                    </a:solidFill>
                    <a:latin typeface="Arial" panose="020B0604020202020204" pitchFamily="34" charset="0"/>
                    <a:ea typeface="黑体" panose="02010609060101010101" pitchFamily="49" charset="-122"/>
                    <a:cs typeface="Arial" panose="020B0604020202020204" pitchFamily="34" charset="0"/>
                  </a:rPr>
                  <a:t>-1</a:t>
                </a:r>
                <a:r>
                  <a:rPr lang="zh-CN" altLang="en-US" sz="1400" b="1" dirty="0">
                    <a:solidFill>
                      <a:schemeClr val="bg1"/>
                    </a:solidFill>
                    <a:latin typeface="Arial" panose="020B0604020202020204" pitchFamily="34" charset="0"/>
                    <a:ea typeface="黑体" panose="02010609060101010101" pitchFamily="49" charset="-122"/>
                    <a:cs typeface="Arial" panose="020B0604020202020204" pitchFamily="34" charset="0"/>
                  </a:rPr>
                  <a:t> </a:t>
                </a:r>
                <a:r>
                  <a:rPr lang="en-US" altLang="zh-CN" sz="1400" b="1" dirty="0">
                    <a:solidFill>
                      <a:schemeClr val="bg1"/>
                    </a:solidFill>
                    <a:latin typeface="Arial" panose="020B0604020202020204" pitchFamily="34" charset="0"/>
                    <a:ea typeface="黑体" panose="02010609060101010101" pitchFamily="49" charset="-122"/>
                    <a:cs typeface="Arial" panose="020B0604020202020204" pitchFamily="34" charset="0"/>
                  </a:rPr>
                  <a:t>mode</a:t>
                </a:r>
                <a:endParaRPr lang="zh-CN" altLang="en-US" sz="1400" b="1" dirty="0">
                  <a:solidFill>
                    <a:schemeClr val="bg1"/>
                  </a:solidFill>
                </a:endParaRPr>
              </a:p>
            </p:txBody>
          </p:sp>
          <p:cxnSp>
            <p:nvCxnSpPr>
              <p:cNvPr id="18" name="直接箭头连接符 17">
                <a:extLst>
                  <a:ext uri="{FF2B5EF4-FFF2-40B4-BE49-F238E27FC236}">
                    <a16:creationId xmlns:a16="http://schemas.microsoft.com/office/drawing/2014/main" id="{C30D814B-1D0F-01DD-0FD9-2623D5F3A671}"/>
                  </a:ext>
                </a:extLst>
              </p:cNvPr>
              <p:cNvCxnSpPr>
                <a:cxnSpLocks/>
              </p:cNvCxnSpPr>
              <p:nvPr/>
            </p:nvCxnSpPr>
            <p:spPr>
              <a:xfrm flipH="1" flipV="1">
                <a:off x="1023765" y="2722967"/>
                <a:ext cx="41734" cy="326138"/>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31" name="组合 30">
              <a:extLst>
                <a:ext uri="{FF2B5EF4-FFF2-40B4-BE49-F238E27FC236}">
                  <a16:creationId xmlns:a16="http://schemas.microsoft.com/office/drawing/2014/main" id="{553DEEEC-7506-E674-2000-20B00CD1645D}"/>
                </a:ext>
              </a:extLst>
            </p:cNvPr>
            <p:cNvGrpSpPr/>
            <p:nvPr/>
          </p:nvGrpSpPr>
          <p:grpSpPr>
            <a:xfrm>
              <a:off x="3557480" y="1026770"/>
              <a:ext cx="3024000" cy="2969984"/>
              <a:chOff x="3557480" y="1026770"/>
              <a:chExt cx="3024000" cy="2969984"/>
            </a:xfrm>
          </p:grpSpPr>
          <p:grpSp>
            <p:nvGrpSpPr>
              <p:cNvPr id="25" name="组合 24">
                <a:extLst>
                  <a:ext uri="{FF2B5EF4-FFF2-40B4-BE49-F238E27FC236}">
                    <a16:creationId xmlns:a16="http://schemas.microsoft.com/office/drawing/2014/main" id="{447E5147-C7EE-36EA-8510-670CC65ECD80}"/>
                  </a:ext>
                </a:extLst>
              </p:cNvPr>
              <p:cNvGrpSpPr/>
              <p:nvPr/>
            </p:nvGrpSpPr>
            <p:grpSpPr>
              <a:xfrm>
                <a:off x="3557480" y="1026770"/>
                <a:ext cx="3024000" cy="2969984"/>
                <a:chOff x="3557480" y="1026770"/>
                <a:chExt cx="3024000" cy="2969984"/>
              </a:xfrm>
            </p:grpSpPr>
            <p:pic>
              <p:nvPicPr>
                <p:cNvPr id="13" name="图片 12">
                  <a:extLst>
                    <a:ext uri="{FF2B5EF4-FFF2-40B4-BE49-F238E27FC236}">
                      <a16:creationId xmlns:a16="http://schemas.microsoft.com/office/drawing/2014/main" id="{C276D9AD-04C8-C183-3EDA-883E448E6323}"/>
                    </a:ext>
                  </a:extLst>
                </p:cNvPr>
                <p:cNvPicPr>
                  <a:picLocks noChangeAspect="1"/>
                </p:cNvPicPr>
                <p:nvPr/>
              </p:nvPicPr>
              <p:blipFill rotWithShape="1">
                <a:blip r:embed="rId7"/>
                <a:srcRect l="13227" t="7964" r="19956" b="5833"/>
                <a:stretch/>
              </p:blipFill>
              <p:spPr>
                <a:xfrm>
                  <a:off x="3557480" y="1026770"/>
                  <a:ext cx="3024000" cy="2969984"/>
                </a:xfrm>
                <a:prstGeom prst="rect">
                  <a:avLst/>
                </a:prstGeom>
              </p:spPr>
            </p:pic>
            <p:sp>
              <p:nvSpPr>
                <p:cNvPr id="21" name="文本框 20">
                  <a:extLst>
                    <a:ext uri="{FF2B5EF4-FFF2-40B4-BE49-F238E27FC236}">
                      <a16:creationId xmlns:a16="http://schemas.microsoft.com/office/drawing/2014/main" id="{46BEEC3F-CDAF-6483-3FFB-990BBD5C7F9B}"/>
                    </a:ext>
                  </a:extLst>
                </p:cNvPr>
                <p:cNvSpPr txBox="1"/>
                <p:nvPr/>
              </p:nvSpPr>
              <p:spPr>
                <a:xfrm>
                  <a:off x="4958498" y="3106611"/>
                  <a:ext cx="1579795" cy="461665"/>
                </a:xfrm>
                <a:prstGeom prst="rect">
                  <a:avLst/>
                </a:prstGeom>
                <a:solidFill>
                  <a:schemeClr val="bg1">
                    <a:alpha val="60000"/>
                  </a:schemeClr>
                </a:solidFill>
              </p:spPr>
              <p:txBody>
                <a:bodyPr wrap="square" rtlCol="0">
                  <a:spAutoFit/>
                </a:bodyPr>
                <a:lstStyle/>
                <a:p>
                  <a:pPr algn="ctr"/>
                  <a:r>
                    <a:rPr lang="en-US" altLang="zh-CN" sz="1200" b="1" dirty="0">
                      <a:latin typeface="Arial" panose="020B0604020202020204" pitchFamily="34" charset="0"/>
                      <a:cs typeface="Arial" panose="020B0604020202020204" pitchFamily="34" charset="0"/>
                    </a:rPr>
                    <a:t>W</a:t>
                  </a:r>
                  <a:r>
                    <a:rPr lang="en-US" altLang="zh-CN" sz="1200" b="1" baseline="-25000" dirty="0">
                      <a:latin typeface="Arial" panose="020B0604020202020204" pitchFamily="34" charset="0"/>
                      <a:cs typeface="Arial" panose="020B0604020202020204" pitchFamily="34" charset="0"/>
                    </a:rPr>
                    <a:t>y</a:t>
                  </a:r>
                  <a:r>
                    <a:rPr lang="en-US" altLang="zh-CN" sz="1200" b="1" dirty="0">
                      <a:latin typeface="Arial" panose="020B0604020202020204" pitchFamily="34" charset="0"/>
                      <a:cs typeface="Arial" panose="020B0604020202020204" pitchFamily="34" charset="0"/>
                    </a:rPr>
                    <a:t>=-7.50E18 V/(Cm)</a:t>
                  </a:r>
                </a:p>
                <a:p>
                  <a:pPr algn="ctr"/>
                  <a:r>
                    <a:rPr lang="en-US" altLang="zh-CN" sz="1200" b="1" dirty="0">
                      <a:latin typeface="Arial" panose="020B0604020202020204" pitchFamily="34" charset="0"/>
                      <a:cs typeface="Arial" panose="020B0604020202020204" pitchFamily="34" charset="0"/>
                    </a:rPr>
                    <a:t>83% threshold</a:t>
                  </a:r>
                  <a:endParaRPr lang="zh-CN" altLang="en-US" sz="1200" b="1" dirty="0">
                    <a:latin typeface="Arial" panose="020B0604020202020204" pitchFamily="34" charset="0"/>
                    <a:cs typeface="Arial" panose="020B0604020202020204" pitchFamily="34" charset="0"/>
                  </a:endParaRPr>
                </a:p>
              </p:txBody>
            </p:sp>
          </p:grpSp>
          <p:sp>
            <p:nvSpPr>
              <p:cNvPr id="20" name="文本框 19">
                <a:extLst>
                  <a:ext uri="{FF2B5EF4-FFF2-40B4-BE49-F238E27FC236}">
                    <a16:creationId xmlns:a16="http://schemas.microsoft.com/office/drawing/2014/main" id="{ED17381B-9000-4250-3E05-D6D168F66223}"/>
                  </a:ext>
                </a:extLst>
              </p:cNvPr>
              <p:cNvSpPr txBox="1"/>
              <p:nvPr/>
            </p:nvSpPr>
            <p:spPr>
              <a:xfrm>
                <a:off x="3804483" y="1600450"/>
                <a:ext cx="1037005" cy="307777"/>
              </a:xfrm>
              <a:prstGeom prst="rect">
                <a:avLst/>
              </a:prstGeom>
              <a:noFill/>
            </p:spPr>
            <p:txBody>
              <a:bodyPr wrap="square">
                <a:spAutoFit/>
              </a:bodyPr>
              <a:lstStyle/>
              <a:p>
                <a:pPr algn="ctr"/>
                <a:r>
                  <a:rPr lang="en-US" altLang="zh-CN" sz="1400" b="1" dirty="0">
                    <a:solidFill>
                      <a:schemeClr val="bg1"/>
                    </a:solidFill>
                    <a:latin typeface="Arial" panose="020B0604020202020204" pitchFamily="34" charset="0"/>
                    <a:ea typeface="黑体" panose="02010609060101010101" pitchFamily="49" charset="-122"/>
                    <a:cs typeface="Arial" panose="020B0604020202020204" pitchFamily="34" charset="0"/>
                  </a:rPr>
                  <a:t>0</a:t>
                </a:r>
                <a:r>
                  <a:rPr lang="zh-CN" altLang="en-US" sz="1400" b="1" dirty="0">
                    <a:solidFill>
                      <a:schemeClr val="bg1"/>
                    </a:solidFill>
                    <a:latin typeface="Arial" panose="020B0604020202020204" pitchFamily="34" charset="0"/>
                    <a:ea typeface="黑体" panose="02010609060101010101" pitchFamily="49" charset="-122"/>
                    <a:cs typeface="Arial" panose="020B0604020202020204" pitchFamily="34" charset="0"/>
                  </a:rPr>
                  <a:t> </a:t>
                </a:r>
                <a:r>
                  <a:rPr lang="en-US" altLang="zh-CN" sz="1400" b="1" dirty="0">
                    <a:solidFill>
                      <a:schemeClr val="bg1"/>
                    </a:solidFill>
                    <a:latin typeface="Arial" panose="020B0604020202020204" pitchFamily="34" charset="0"/>
                    <a:ea typeface="黑体" panose="02010609060101010101" pitchFamily="49" charset="-122"/>
                    <a:cs typeface="Arial" panose="020B0604020202020204" pitchFamily="34" charset="0"/>
                  </a:rPr>
                  <a:t>mode</a:t>
                </a:r>
                <a:endParaRPr lang="zh-CN" altLang="en-US" sz="1400" b="1" dirty="0">
                  <a:solidFill>
                    <a:schemeClr val="bg1"/>
                  </a:solidFill>
                </a:endParaRPr>
              </a:p>
            </p:txBody>
          </p:sp>
          <p:cxnSp>
            <p:nvCxnSpPr>
              <p:cNvPr id="24" name="直接箭头连接符 23">
                <a:extLst>
                  <a:ext uri="{FF2B5EF4-FFF2-40B4-BE49-F238E27FC236}">
                    <a16:creationId xmlns:a16="http://schemas.microsoft.com/office/drawing/2014/main" id="{5FAA96E9-260E-52FA-347F-358472C64125}"/>
                  </a:ext>
                </a:extLst>
              </p:cNvPr>
              <p:cNvCxnSpPr>
                <a:cxnSpLocks/>
              </p:cNvCxnSpPr>
              <p:nvPr/>
            </p:nvCxnSpPr>
            <p:spPr>
              <a:xfrm flipH="1">
                <a:off x="4052838" y="1878918"/>
                <a:ext cx="109832" cy="638364"/>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28" name="文本框 27">
                <a:extLst>
                  <a:ext uri="{FF2B5EF4-FFF2-40B4-BE49-F238E27FC236}">
                    <a16:creationId xmlns:a16="http://schemas.microsoft.com/office/drawing/2014/main" id="{6E2C506A-B26C-B21D-5BC9-EC2DDAAB2BD0}"/>
                  </a:ext>
                </a:extLst>
              </p:cNvPr>
              <p:cNvSpPr txBox="1"/>
              <p:nvPr/>
            </p:nvSpPr>
            <p:spPr>
              <a:xfrm>
                <a:off x="3870472" y="3031393"/>
                <a:ext cx="970478" cy="307777"/>
              </a:xfrm>
              <a:prstGeom prst="rect">
                <a:avLst/>
              </a:prstGeom>
              <a:noFill/>
            </p:spPr>
            <p:txBody>
              <a:bodyPr wrap="square">
                <a:spAutoFit/>
              </a:bodyPr>
              <a:lstStyle/>
              <a:p>
                <a:pPr algn="ctr"/>
                <a:r>
                  <a:rPr lang="en-US" altLang="zh-CN" sz="1400" b="1" dirty="0">
                    <a:solidFill>
                      <a:schemeClr val="bg1"/>
                    </a:solidFill>
                    <a:latin typeface="Arial" panose="020B0604020202020204" pitchFamily="34" charset="0"/>
                    <a:ea typeface="黑体" panose="02010609060101010101" pitchFamily="49" charset="-122"/>
                    <a:cs typeface="Arial" panose="020B0604020202020204" pitchFamily="34" charset="0"/>
                  </a:rPr>
                  <a:t>-1</a:t>
                </a:r>
                <a:r>
                  <a:rPr lang="zh-CN" altLang="en-US" sz="1400" b="1" dirty="0">
                    <a:solidFill>
                      <a:schemeClr val="bg1"/>
                    </a:solidFill>
                    <a:latin typeface="Arial" panose="020B0604020202020204" pitchFamily="34" charset="0"/>
                    <a:ea typeface="黑体" panose="02010609060101010101" pitchFamily="49" charset="-122"/>
                    <a:cs typeface="Arial" panose="020B0604020202020204" pitchFamily="34" charset="0"/>
                  </a:rPr>
                  <a:t> </a:t>
                </a:r>
                <a:r>
                  <a:rPr lang="en-US" altLang="zh-CN" sz="1400" b="1" dirty="0">
                    <a:solidFill>
                      <a:schemeClr val="bg1"/>
                    </a:solidFill>
                    <a:latin typeface="Arial" panose="020B0604020202020204" pitchFamily="34" charset="0"/>
                    <a:ea typeface="黑体" panose="02010609060101010101" pitchFamily="49" charset="-122"/>
                    <a:cs typeface="Arial" panose="020B0604020202020204" pitchFamily="34" charset="0"/>
                  </a:rPr>
                  <a:t>mode</a:t>
                </a:r>
                <a:endParaRPr lang="zh-CN" altLang="en-US" sz="1400" b="1" dirty="0">
                  <a:solidFill>
                    <a:schemeClr val="bg1"/>
                  </a:solidFill>
                </a:endParaRPr>
              </a:p>
            </p:txBody>
          </p:sp>
          <p:cxnSp>
            <p:nvCxnSpPr>
              <p:cNvPr id="29" name="直接箭头连接符 28">
                <a:extLst>
                  <a:ext uri="{FF2B5EF4-FFF2-40B4-BE49-F238E27FC236}">
                    <a16:creationId xmlns:a16="http://schemas.microsoft.com/office/drawing/2014/main" id="{FC3D3014-C75B-695B-DFB8-F7D9D0694BB2}"/>
                  </a:ext>
                </a:extLst>
              </p:cNvPr>
              <p:cNvCxnSpPr>
                <a:cxnSpLocks/>
              </p:cNvCxnSpPr>
              <p:nvPr/>
            </p:nvCxnSpPr>
            <p:spPr>
              <a:xfrm flipH="1" flipV="1">
                <a:off x="4083529" y="2724109"/>
                <a:ext cx="41734" cy="326138"/>
              </a:xfrm>
              <a:prstGeom prst="straightConnector1">
                <a:avLst/>
              </a:prstGeom>
              <a:ln w="38100">
                <a:solidFill>
                  <a:schemeClr val="bg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35" name="组合 34">
              <a:extLst>
                <a:ext uri="{FF2B5EF4-FFF2-40B4-BE49-F238E27FC236}">
                  <a16:creationId xmlns:a16="http://schemas.microsoft.com/office/drawing/2014/main" id="{BB4E6E4F-3895-3518-D6D1-4211B89C91F9}"/>
                </a:ext>
              </a:extLst>
            </p:cNvPr>
            <p:cNvGrpSpPr/>
            <p:nvPr/>
          </p:nvGrpSpPr>
          <p:grpSpPr>
            <a:xfrm>
              <a:off x="5308379" y="4051916"/>
              <a:ext cx="3238420" cy="2609992"/>
              <a:chOff x="5308379" y="4051916"/>
              <a:chExt cx="3238420" cy="2609992"/>
            </a:xfrm>
          </p:grpSpPr>
          <p:pic>
            <p:nvPicPr>
              <p:cNvPr id="2" name="图片 1">
                <a:extLst>
                  <a:ext uri="{FF2B5EF4-FFF2-40B4-BE49-F238E27FC236}">
                    <a16:creationId xmlns:a16="http://schemas.microsoft.com/office/drawing/2014/main" id="{765BDFC7-F35A-EF13-AEAA-88E7407D752E}"/>
                  </a:ext>
                </a:extLst>
              </p:cNvPr>
              <p:cNvPicPr>
                <a:picLocks noChangeAspect="1"/>
              </p:cNvPicPr>
              <p:nvPr/>
            </p:nvPicPr>
            <p:blipFill rotWithShape="1">
              <a:blip r:embed="rId8"/>
              <a:srcRect l="7061" t="9786" r="10676" b="5834"/>
              <a:stretch/>
            </p:blipFill>
            <p:spPr>
              <a:xfrm>
                <a:off x="5308379" y="4051916"/>
                <a:ext cx="3238420" cy="2609992"/>
              </a:xfrm>
              <a:prstGeom prst="rect">
                <a:avLst/>
              </a:prstGeom>
            </p:spPr>
          </p:pic>
          <p:sp>
            <p:nvSpPr>
              <p:cNvPr id="34" name="文本框 33">
                <a:extLst>
                  <a:ext uri="{FF2B5EF4-FFF2-40B4-BE49-F238E27FC236}">
                    <a16:creationId xmlns:a16="http://schemas.microsoft.com/office/drawing/2014/main" id="{81B72D78-3662-4F87-19C8-5D0FB8372BAF}"/>
                  </a:ext>
                </a:extLst>
              </p:cNvPr>
              <p:cNvSpPr txBox="1"/>
              <p:nvPr/>
            </p:nvSpPr>
            <p:spPr>
              <a:xfrm>
                <a:off x="6179344" y="4734707"/>
                <a:ext cx="2240756" cy="523220"/>
              </a:xfrm>
              <a:prstGeom prst="rect">
                <a:avLst/>
              </a:prstGeom>
              <a:noFill/>
            </p:spPr>
            <p:txBody>
              <a:bodyPr wrap="square">
                <a:spAutoFit/>
              </a:bodyPr>
              <a:lstStyle/>
              <a:p>
                <a:pPr algn="ctr"/>
                <a:r>
                  <a:rPr lang="en-US" altLang="zh-CN" sz="1400" b="1" dirty="0">
                    <a:latin typeface="Arial" panose="020B0604020202020204" pitchFamily="34" charset="0"/>
                    <a:ea typeface="微软雅黑" panose="020B0503020204020204" pitchFamily="34" charset="-122"/>
                    <a:cs typeface="Arial" panose="020B0604020202020204" pitchFamily="34" charset="0"/>
                  </a:rPr>
                  <a:t>Centroid continues to increase until beam loss</a:t>
                </a:r>
                <a:endParaRPr lang="zh-CN" altLang="en-US" sz="1400" dirty="0"/>
              </a:p>
            </p:txBody>
          </p:sp>
        </p:grpSp>
      </p:grpSp>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13</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40398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14</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16" name="表格 15">
            <a:extLst>
              <a:ext uri="{FF2B5EF4-FFF2-40B4-BE49-F238E27FC236}">
                <a16:creationId xmlns:a16="http://schemas.microsoft.com/office/drawing/2014/main" id="{F9589160-2229-B8D1-851B-32D13829D208}"/>
              </a:ext>
            </a:extLst>
          </p:cNvPr>
          <p:cNvGraphicFramePr>
            <a:graphicFrameLocks noGrp="1"/>
          </p:cNvGraphicFramePr>
          <p:nvPr>
            <p:extLst>
              <p:ext uri="{D42A27DB-BD31-4B8C-83A1-F6EECF244321}">
                <p14:modId xmlns:p14="http://schemas.microsoft.com/office/powerpoint/2010/main" val="1526757957"/>
              </p:ext>
            </p:extLst>
          </p:nvPr>
        </p:nvGraphicFramePr>
        <p:xfrm>
          <a:off x="441403" y="4643491"/>
          <a:ext cx="4419445" cy="1820637"/>
        </p:xfrm>
        <a:graphic>
          <a:graphicData uri="http://schemas.openxmlformats.org/drawingml/2006/table">
            <a:tbl>
              <a:tblPr firstRow="1" bandRow="1">
                <a:tableStyleId>{5C22544A-7EE6-4342-B048-85BDC9FD1C3A}</a:tableStyleId>
              </a:tblPr>
              <a:tblGrid>
                <a:gridCol w="1765278">
                  <a:extLst>
                    <a:ext uri="{9D8B030D-6E8A-4147-A177-3AD203B41FA5}">
                      <a16:colId xmlns:a16="http://schemas.microsoft.com/office/drawing/2014/main" val="3158131225"/>
                    </a:ext>
                  </a:extLst>
                </a:gridCol>
                <a:gridCol w="1321982">
                  <a:extLst>
                    <a:ext uri="{9D8B030D-6E8A-4147-A177-3AD203B41FA5}">
                      <a16:colId xmlns:a16="http://schemas.microsoft.com/office/drawing/2014/main" val="1774336318"/>
                    </a:ext>
                  </a:extLst>
                </a:gridCol>
                <a:gridCol w="1332185">
                  <a:extLst>
                    <a:ext uri="{9D8B030D-6E8A-4147-A177-3AD203B41FA5}">
                      <a16:colId xmlns:a16="http://schemas.microsoft.com/office/drawing/2014/main" val="2435030716"/>
                    </a:ext>
                  </a:extLst>
                </a:gridCol>
              </a:tblGrid>
              <a:tr h="62819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600" b="1" dirty="0">
                          <a:solidFill>
                            <a:schemeClr val="tx1"/>
                          </a:solidFill>
                          <a:latin typeface="Arial" panose="020B0604020202020204" pitchFamily="34" charset="0"/>
                          <a:cs typeface="Arial" panose="020B0604020202020204" pitchFamily="34" charset="0"/>
                        </a:rPr>
                        <a:t>Mode frequency shift</a:t>
                      </a:r>
                      <a:endParaRPr lang="zh-CN" altLang="en-US" sz="1600" b="1" dirty="0">
                        <a:solidFill>
                          <a:schemeClr val="tx1"/>
                        </a:solidFill>
                        <a:latin typeface="Arial" panose="020B0604020202020204" pitchFamily="34" charset="0"/>
                        <a:cs typeface="Arial" panose="020B060402020202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600" b="1" dirty="0">
                          <a:solidFill>
                            <a:schemeClr val="tx1"/>
                          </a:solidFill>
                          <a:latin typeface="Arial" panose="020B0604020202020204" pitchFamily="34" charset="0"/>
                          <a:cs typeface="Arial" panose="020B0604020202020204" pitchFamily="34" charset="0"/>
                        </a:rPr>
                        <a:t>Simulation</a:t>
                      </a:r>
                      <a:endParaRPr lang="zh-CN" altLang="en-US" sz="16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600" b="1" dirty="0">
                          <a:solidFill>
                            <a:schemeClr val="tx1"/>
                          </a:solidFill>
                          <a:latin typeface="Arial" panose="020B0604020202020204" pitchFamily="34" charset="0"/>
                          <a:cs typeface="Arial" panose="020B0604020202020204" pitchFamily="34" charset="0"/>
                        </a:rPr>
                        <a:t>CMM</a:t>
                      </a:r>
                      <a:endParaRPr lang="zh-CN" altLang="en-US" sz="16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9642357"/>
                  </a:ext>
                </a:extLst>
              </a:tr>
              <a:tr h="628198">
                <a:tc>
                  <a:txBody>
                    <a:bodyPr/>
                    <a:lstStyle/>
                    <a:p>
                      <a:r>
                        <a:rPr lang="en-US" altLang="zh-CN" sz="1600" b="1" dirty="0">
                          <a:solidFill>
                            <a:schemeClr val="tx1"/>
                          </a:solidFill>
                          <a:latin typeface="Arial" panose="020B0604020202020204" pitchFamily="34" charset="0"/>
                          <a:cs typeface="Arial" panose="020B0604020202020204" pitchFamily="34" charset="0"/>
                        </a:rPr>
                        <a:t>Coherent mode</a:t>
                      </a:r>
                      <a:endParaRPr lang="zh-CN" altLang="en-US" sz="1600" b="1" dirty="0">
                        <a:solidFill>
                          <a:schemeClr val="tx1"/>
                        </a:solidFill>
                        <a:latin typeface="Arial" panose="020B0604020202020204" pitchFamily="34" charset="0"/>
                        <a:cs typeface="Arial" panose="020B060402020202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600" b="1" dirty="0">
                          <a:solidFill>
                            <a:schemeClr val="tx1"/>
                          </a:solidFill>
                          <a:latin typeface="Arial" panose="020B0604020202020204" pitchFamily="34" charset="0"/>
                          <a:cs typeface="Arial" panose="020B0604020202020204" pitchFamily="34" charset="0"/>
                        </a:rPr>
                        <a:t>0.60242 </a:t>
                      </a:r>
                      <a:r>
                        <a:rPr lang="el-GR" altLang="zh-CN" sz="1600" b="1" dirty="0">
                          <a:solidFill>
                            <a:schemeClr val="tx1"/>
                          </a:solidFill>
                          <a:latin typeface="Arial" panose="020B0604020202020204" pitchFamily="34" charset="0"/>
                          <a:cs typeface="Arial" panose="020B0604020202020204" pitchFamily="34" charset="0"/>
                        </a:rPr>
                        <a:t>ξ</a:t>
                      </a:r>
                      <a:r>
                        <a:rPr lang="en-US" altLang="zh-CN" sz="1600" b="1" baseline="-25000" dirty="0">
                          <a:solidFill>
                            <a:schemeClr val="tx1"/>
                          </a:solidFill>
                          <a:latin typeface="Arial" panose="020B0604020202020204" pitchFamily="34" charset="0"/>
                          <a:cs typeface="Arial" panose="020B0604020202020204" pitchFamily="34" charset="0"/>
                        </a:rPr>
                        <a:t>y</a:t>
                      </a:r>
                      <a:endParaRPr lang="zh-CN" altLang="en-US" sz="16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600" b="1" dirty="0">
                          <a:solidFill>
                            <a:schemeClr val="tx1"/>
                          </a:solidFill>
                          <a:latin typeface="Arial" panose="020B0604020202020204" pitchFamily="34" charset="0"/>
                          <a:cs typeface="Arial" panose="020B0604020202020204" pitchFamily="34" charset="0"/>
                        </a:rPr>
                        <a:t>0.59746 </a:t>
                      </a:r>
                      <a:r>
                        <a:rPr lang="el-GR" altLang="zh-CN" sz="1600" b="1" dirty="0">
                          <a:solidFill>
                            <a:schemeClr val="tx1"/>
                          </a:solidFill>
                          <a:latin typeface="Arial" panose="020B0604020202020204" pitchFamily="34" charset="0"/>
                          <a:cs typeface="Arial" panose="020B0604020202020204" pitchFamily="34" charset="0"/>
                        </a:rPr>
                        <a:t>ξ</a:t>
                      </a:r>
                      <a:r>
                        <a:rPr lang="en-US" altLang="zh-CN" sz="1600" b="1" baseline="-25000" dirty="0">
                          <a:solidFill>
                            <a:schemeClr val="tx1"/>
                          </a:solidFill>
                          <a:latin typeface="Arial" panose="020B0604020202020204" pitchFamily="34" charset="0"/>
                          <a:cs typeface="Arial" panose="020B0604020202020204" pitchFamily="34" charset="0"/>
                        </a:rPr>
                        <a:t>y</a:t>
                      </a:r>
                      <a:endParaRPr lang="zh-CN" altLang="en-US" sz="16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06619528"/>
                  </a:ext>
                </a:extLst>
              </a:tr>
              <a:tr h="564241">
                <a:tc>
                  <a:txBody>
                    <a:bodyPr/>
                    <a:lstStyle/>
                    <a:p>
                      <a:r>
                        <a:rPr lang="en-US" altLang="zh-CN" sz="1600" b="1" dirty="0">
                          <a:solidFill>
                            <a:schemeClr val="tx1"/>
                          </a:solidFill>
                          <a:latin typeface="Arial" panose="020B0604020202020204" pitchFamily="34" charset="0"/>
                          <a:cs typeface="Arial" panose="020B0604020202020204" pitchFamily="34" charset="0"/>
                        </a:rPr>
                        <a:t>-1 sideband</a:t>
                      </a:r>
                      <a:endParaRPr lang="zh-CN" altLang="en-US" sz="1600" b="1" dirty="0">
                        <a:solidFill>
                          <a:schemeClr val="tx1"/>
                        </a:solidFill>
                        <a:latin typeface="Arial" panose="020B0604020202020204" pitchFamily="34" charset="0"/>
                        <a:cs typeface="Arial" panose="020B0604020202020204" pitchFamily="34" charset="0"/>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600" b="1" dirty="0">
                          <a:solidFill>
                            <a:schemeClr val="tx1"/>
                          </a:solidFill>
                          <a:latin typeface="Arial" panose="020B0604020202020204" pitchFamily="34" charset="0"/>
                          <a:cs typeface="Arial" panose="020B0604020202020204" pitchFamily="34" charset="0"/>
                        </a:rPr>
                        <a:t>2.33555 </a:t>
                      </a:r>
                      <a:r>
                        <a:rPr lang="el-GR" altLang="zh-CN" sz="1600" b="1" dirty="0">
                          <a:solidFill>
                            <a:schemeClr val="tx1"/>
                          </a:solidFill>
                          <a:latin typeface="Arial" panose="020B0604020202020204" pitchFamily="34" charset="0"/>
                          <a:cs typeface="Arial" panose="020B0604020202020204" pitchFamily="34" charset="0"/>
                        </a:rPr>
                        <a:t>ξ</a:t>
                      </a:r>
                      <a:r>
                        <a:rPr lang="en-US" altLang="zh-CN" sz="1600" b="1" baseline="-25000" dirty="0">
                          <a:solidFill>
                            <a:schemeClr val="tx1"/>
                          </a:solidFill>
                          <a:latin typeface="Arial" panose="020B0604020202020204" pitchFamily="34" charset="0"/>
                          <a:cs typeface="Arial" panose="020B0604020202020204" pitchFamily="34" charset="0"/>
                        </a:rPr>
                        <a:t>y</a:t>
                      </a:r>
                      <a:endParaRPr lang="zh-CN" altLang="en-US" sz="16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600" b="1" dirty="0">
                          <a:solidFill>
                            <a:schemeClr val="tx1"/>
                          </a:solidFill>
                          <a:latin typeface="Arial" panose="020B0604020202020204" pitchFamily="34" charset="0"/>
                          <a:cs typeface="Arial" panose="020B0604020202020204" pitchFamily="34" charset="0"/>
                        </a:rPr>
                        <a:t>2.32447 </a:t>
                      </a:r>
                      <a:r>
                        <a:rPr lang="el-GR" altLang="zh-CN" sz="1600" b="1" dirty="0">
                          <a:solidFill>
                            <a:schemeClr val="tx1"/>
                          </a:solidFill>
                          <a:latin typeface="Arial" panose="020B0604020202020204" pitchFamily="34" charset="0"/>
                          <a:cs typeface="Arial" panose="020B0604020202020204" pitchFamily="34" charset="0"/>
                        </a:rPr>
                        <a:t>ξ</a:t>
                      </a:r>
                      <a:r>
                        <a:rPr lang="en-US" altLang="zh-CN" sz="1600" b="1" baseline="-25000" dirty="0">
                          <a:solidFill>
                            <a:schemeClr val="tx1"/>
                          </a:solidFill>
                          <a:latin typeface="Arial" panose="020B0604020202020204" pitchFamily="34" charset="0"/>
                          <a:cs typeface="Arial" panose="020B0604020202020204" pitchFamily="34" charset="0"/>
                        </a:rPr>
                        <a:t>y</a:t>
                      </a:r>
                      <a:endParaRPr lang="zh-CN" altLang="en-US" sz="1600" b="1"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0793763"/>
                  </a:ext>
                </a:extLst>
              </a:tr>
            </a:tbl>
          </a:graphicData>
        </a:graphic>
      </p:graphicFrame>
      <p:grpSp>
        <p:nvGrpSpPr>
          <p:cNvPr id="31" name="组合 30">
            <a:extLst>
              <a:ext uri="{FF2B5EF4-FFF2-40B4-BE49-F238E27FC236}">
                <a16:creationId xmlns:a16="http://schemas.microsoft.com/office/drawing/2014/main" id="{0EE50DBF-5E65-7FFE-4EBF-A57FCDE26A76}"/>
              </a:ext>
            </a:extLst>
          </p:cNvPr>
          <p:cNvGrpSpPr/>
          <p:nvPr/>
        </p:nvGrpSpPr>
        <p:grpSpPr>
          <a:xfrm>
            <a:off x="0" y="95799"/>
            <a:ext cx="12192000" cy="6415035"/>
            <a:chOff x="0" y="95799"/>
            <a:chExt cx="12192000" cy="6415035"/>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3"/>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8" y="137087"/>
              <a:ext cx="9048201"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3. Tracking vs circulant matrix model</a:t>
              </a:r>
              <a:endParaRPr lang="zh-CN" altLang="en-US" sz="3200" dirty="0"/>
            </a:p>
          </p:txBody>
        </p:sp>
        <p:sp>
          <p:nvSpPr>
            <p:cNvPr id="17" name="文本框 16">
              <a:extLst>
                <a:ext uri="{FF2B5EF4-FFF2-40B4-BE49-F238E27FC236}">
                  <a16:creationId xmlns:a16="http://schemas.microsoft.com/office/drawing/2014/main" id="{6A2C1232-0975-66C0-167F-6343ECD23E8F}"/>
                </a:ext>
              </a:extLst>
            </p:cNvPr>
            <p:cNvSpPr txBox="1"/>
            <p:nvPr/>
          </p:nvSpPr>
          <p:spPr>
            <a:xfrm>
              <a:off x="5130800" y="4596784"/>
              <a:ext cx="6619798" cy="1914050"/>
            </a:xfrm>
            <a:prstGeom prst="rect">
              <a:avLst/>
            </a:prstGeom>
            <a:noFill/>
          </p:spPr>
          <p:txBody>
            <a:bodyPr wrap="square">
              <a:spAutoFit/>
            </a:bodyPr>
            <a:lstStyle/>
            <a:p>
              <a:pPr marL="285750" indent="-285750">
                <a:lnSpc>
                  <a:spcPts val="2550"/>
                </a:lnSpc>
                <a:spcAft>
                  <a:spcPts val="1400"/>
                </a:spcAft>
                <a:buFont typeface="Wingdings" panose="05000000000000000000" pitchFamily="2" charset="2"/>
                <a:buChar char="Ø"/>
              </a:pPr>
              <a:r>
                <a:rPr lang="en-US" altLang="zh-CN" sz="2000" b="1" dirty="0">
                  <a:latin typeface="Arial" panose="020B0604020202020204" pitchFamily="34" charset="0"/>
                  <a:ea typeface="微软雅黑" panose="020B0503020204020204" pitchFamily="34" charset="-122"/>
                  <a:cs typeface="Arial" panose="020B0604020202020204" pitchFamily="34" charset="0"/>
                </a:rPr>
                <a:t>Predictions of the beam spectra and the instability growth rates are </a:t>
              </a:r>
              <a:r>
                <a:rPr lang="en-US" altLang="zh-CN" sz="2000" b="1" dirty="0">
                  <a:solidFill>
                    <a:srgbClr val="C00000"/>
                  </a:solidFill>
                  <a:latin typeface="Arial" panose="020B0604020202020204" pitchFamily="34" charset="0"/>
                  <a:ea typeface="微软雅黑" panose="020B0503020204020204" pitchFamily="34" charset="-122"/>
                  <a:cs typeface="Arial" panose="020B0604020202020204" pitchFamily="34" charset="0"/>
                </a:rPr>
                <a:t>qualitatively the same </a:t>
              </a:r>
              <a:r>
                <a:rPr lang="en-US" altLang="zh-CN" sz="2000" b="1" dirty="0">
                  <a:latin typeface="Arial" panose="020B0604020202020204" pitchFamily="34" charset="0"/>
                  <a:ea typeface="微软雅黑" panose="020B0503020204020204" pitchFamily="34" charset="-122"/>
                  <a:cs typeface="Arial" panose="020B0604020202020204" pitchFamily="34" charset="0"/>
                </a:rPr>
                <a:t>for the two methods.</a:t>
              </a:r>
            </a:p>
            <a:p>
              <a:pPr marL="285750" indent="-285750">
                <a:lnSpc>
                  <a:spcPts val="2550"/>
                </a:lnSpc>
                <a:spcAft>
                  <a:spcPts val="1400"/>
                </a:spcAft>
                <a:buFont typeface="Wingdings" panose="05000000000000000000" pitchFamily="2" charset="2"/>
                <a:buChar char="Ø"/>
              </a:pPr>
              <a:r>
                <a:rPr lang="en-US" altLang="zh-CN" sz="2000" b="1" dirty="0">
                  <a:latin typeface="Arial" panose="020B0604020202020204" pitchFamily="34" charset="0"/>
                  <a:ea typeface="微软雅黑" panose="020B0503020204020204" pitchFamily="34" charset="-122"/>
                  <a:cs typeface="Arial" panose="020B0604020202020204" pitchFamily="34" charset="0"/>
                </a:rPr>
                <a:t>The analytical approach </a:t>
              </a:r>
              <a:r>
                <a:rPr lang="en-US" altLang="zh-CN" sz="2000" b="1" dirty="0">
                  <a:solidFill>
                    <a:srgbClr val="C00000"/>
                  </a:solidFill>
                  <a:latin typeface="Arial" panose="020B0604020202020204" pitchFamily="34" charset="0"/>
                  <a:ea typeface="微软雅黑" panose="020B0503020204020204" pitchFamily="34" charset="-122"/>
                  <a:cs typeface="Arial" panose="020B0604020202020204" pitchFamily="34" charset="0"/>
                </a:rPr>
                <a:t>confirms</a:t>
              </a:r>
              <a:r>
                <a:rPr lang="en-US" altLang="zh-CN" sz="2000" b="1" dirty="0">
                  <a:latin typeface="Arial" panose="020B0604020202020204" pitchFamily="34" charset="0"/>
                  <a:ea typeface="微软雅黑" panose="020B0503020204020204" pitchFamily="34" charset="-122"/>
                  <a:cs typeface="Arial" panose="020B0604020202020204" pitchFamily="34" charset="0"/>
                </a:rPr>
                <a:t> the existence of such a head-tail type instability.</a:t>
              </a:r>
            </a:p>
          </p:txBody>
        </p:sp>
        <p:grpSp>
          <p:nvGrpSpPr>
            <p:cNvPr id="25" name="组合 24">
              <a:extLst>
                <a:ext uri="{FF2B5EF4-FFF2-40B4-BE49-F238E27FC236}">
                  <a16:creationId xmlns:a16="http://schemas.microsoft.com/office/drawing/2014/main" id="{71E7F856-F68E-BD21-FA98-8891B13D4AFF}"/>
                </a:ext>
              </a:extLst>
            </p:cNvPr>
            <p:cNvGrpSpPr/>
            <p:nvPr/>
          </p:nvGrpSpPr>
          <p:grpSpPr>
            <a:xfrm>
              <a:off x="269386" y="1102968"/>
              <a:ext cx="3463200" cy="3330000"/>
              <a:chOff x="269386" y="1102968"/>
              <a:chExt cx="3463200" cy="3330000"/>
            </a:xfrm>
          </p:grpSpPr>
          <p:pic>
            <p:nvPicPr>
              <p:cNvPr id="12" name="图片 11" descr="图表&#10;&#10;描述已自动生成">
                <a:extLst>
                  <a:ext uri="{FF2B5EF4-FFF2-40B4-BE49-F238E27FC236}">
                    <a16:creationId xmlns:a16="http://schemas.microsoft.com/office/drawing/2014/main" id="{6DF977DF-EB87-0591-8FDD-DCC871A9B8D7}"/>
                  </a:ext>
                </a:extLst>
              </p:cNvPr>
              <p:cNvPicPr>
                <a:picLocks noChangeAspect="1"/>
              </p:cNvPicPr>
              <p:nvPr/>
            </p:nvPicPr>
            <p:blipFill rotWithShape="1">
              <a:blip r:embed="rId5"/>
              <a:srcRect l="13226" t="8056" r="18600" b="5758"/>
              <a:stretch/>
            </p:blipFill>
            <p:spPr>
              <a:xfrm>
                <a:off x="269386" y="1102968"/>
                <a:ext cx="3463200" cy="3330000"/>
              </a:xfrm>
              <a:prstGeom prst="rect">
                <a:avLst/>
              </a:prstGeom>
            </p:spPr>
          </p:pic>
          <p:cxnSp>
            <p:nvCxnSpPr>
              <p:cNvPr id="11" name="直接箭头连接符 10">
                <a:extLst>
                  <a:ext uri="{FF2B5EF4-FFF2-40B4-BE49-F238E27FC236}">
                    <a16:creationId xmlns:a16="http://schemas.microsoft.com/office/drawing/2014/main" id="{9A602606-74CC-3E63-1E94-ABD591CCB4DC}"/>
                  </a:ext>
                </a:extLst>
              </p:cNvPr>
              <p:cNvCxnSpPr>
                <a:cxnSpLocks/>
              </p:cNvCxnSpPr>
              <p:nvPr/>
            </p:nvCxnSpPr>
            <p:spPr>
              <a:xfrm flipV="1">
                <a:off x="822572" y="2755268"/>
                <a:ext cx="165229" cy="350980"/>
              </a:xfrm>
              <a:prstGeom prst="straightConnector1">
                <a:avLst/>
              </a:prstGeom>
              <a:ln w="28575">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15" name="直接箭头连接符 14">
                <a:extLst>
                  <a:ext uri="{FF2B5EF4-FFF2-40B4-BE49-F238E27FC236}">
                    <a16:creationId xmlns:a16="http://schemas.microsoft.com/office/drawing/2014/main" id="{BB10C0AB-FB8E-CAE7-291A-AD696B4D07C6}"/>
                  </a:ext>
                </a:extLst>
              </p:cNvPr>
              <p:cNvCxnSpPr>
                <a:cxnSpLocks/>
              </p:cNvCxnSpPr>
              <p:nvPr/>
            </p:nvCxnSpPr>
            <p:spPr>
              <a:xfrm flipV="1">
                <a:off x="1298951" y="2436038"/>
                <a:ext cx="165229" cy="350980"/>
              </a:xfrm>
              <a:prstGeom prst="straightConnector1">
                <a:avLst/>
              </a:prstGeom>
              <a:ln w="28575">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18" name="直接箭头连接符 17">
                <a:extLst>
                  <a:ext uri="{FF2B5EF4-FFF2-40B4-BE49-F238E27FC236}">
                    <a16:creationId xmlns:a16="http://schemas.microsoft.com/office/drawing/2014/main" id="{5C397EAC-99E2-0832-5C1F-05F0C9B2D844}"/>
                  </a:ext>
                </a:extLst>
              </p:cNvPr>
              <p:cNvCxnSpPr>
                <a:cxnSpLocks/>
              </p:cNvCxnSpPr>
              <p:nvPr/>
            </p:nvCxnSpPr>
            <p:spPr>
              <a:xfrm flipV="1">
                <a:off x="1171886" y="3116712"/>
                <a:ext cx="165229" cy="350980"/>
              </a:xfrm>
              <a:prstGeom prst="straightConnector1">
                <a:avLst/>
              </a:prstGeom>
              <a:ln w="28575">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19" name="直接箭头连接符 18">
                <a:extLst>
                  <a:ext uri="{FF2B5EF4-FFF2-40B4-BE49-F238E27FC236}">
                    <a16:creationId xmlns:a16="http://schemas.microsoft.com/office/drawing/2014/main" id="{04A90D74-A4E2-662A-AA9E-D856D1ABE2B7}"/>
                  </a:ext>
                </a:extLst>
              </p:cNvPr>
              <p:cNvCxnSpPr>
                <a:cxnSpLocks/>
              </p:cNvCxnSpPr>
              <p:nvPr/>
            </p:nvCxnSpPr>
            <p:spPr>
              <a:xfrm flipV="1">
                <a:off x="1699001" y="2640968"/>
                <a:ext cx="165229" cy="350980"/>
              </a:xfrm>
              <a:prstGeom prst="straightConnector1">
                <a:avLst/>
              </a:prstGeom>
              <a:ln w="28575">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23" name="直接箭头连接符 22">
                <a:extLst>
                  <a:ext uri="{FF2B5EF4-FFF2-40B4-BE49-F238E27FC236}">
                    <a16:creationId xmlns:a16="http://schemas.microsoft.com/office/drawing/2014/main" id="{6BC47609-8378-3CBD-0C47-86A3F27ACC5D}"/>
                  </a:ext>
                </a:extLst>
              </p:cNvPr>
              <p:cNvCxnSpPr>
                <a:cxnSpLocks/>
              </p:cNvCxnSpPr>
              <p:nvPr/>
            </p:nvCxnSpPr>
            <p:spPr>
              <a:xfrm flipV="1">
                <a:off x="1933951" y="1769288"/>
                <a:ext cx="165229" cy="350980"/>
              </a:xfrm>
              <a:prstGeom prst="straightConnector1">
                <a:avLst/>
              </a:prstGeom>
              <a:ln w="28575">
                <a:solidFill>
                  <a:schemeClr val="bg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26" name="组合 25">
              <a:extLst>
                <a:ext uri="{FF2B5EF4-FFF2-40B4-BE49-F238E27FC236}">
                  <a16:creationId xmlns:a16="http://schemas.microsoft.com/office/drawing/2014/main" id="{1E62F09F-1136-7553-4977-2A1A74B48715}"/>
                </a:ext>
              </a:extLst>
            </p:cNvPr>
            <p:cNvGrpSpPr/>
            <p:nvPr/>
          </p:nvGrpSpPr>
          <p:grpSpPr>
            <a:xfrm>
              <a:off x="3839358" y="1102968"/>
              <a:ext cx="3996000" cy="3330000"/>
              <a:chOff x="3839358" y="1102968"/>
              <a:chExt cx="3996000" cy="3330000"/>
            </a:xfrm>
          </p:grpSpPr>
          <p:pic>
            <p:nvPicPr>
              <p:cNvPr id="14" name="图片 13" descr="图示, 工程绘图&#10;&#10;描述已自动生成">
                <a:extLst>
                  <a:ext uri="{FF2B5EF4-FFF2-40B4-BE49-F238E27FC236}">
                    <a16:creationId xmlns:a16="http://schemas.microsoft.com/office/drawing/2014/main" id="{DDB868D1-A471-689A-3DC3-E7DA9D46A8EB}"/>
                  </a:ext>
                </a:extLst>
              </p:cNvPr>
              <p:cNvPicPr>
                <a:picLocks/>
              </p:cNvPicPr>
              <p:nvPr/>
            </p:nvPicPr>
            <p:blipFill rotWithShape="1">
              <a:blip r:embed="rId6"/>
              <a:srcRect l="8639" t="9786" r="11731" b="4027"/>
              <a:stretch/>
            </p:blipFill>
            <p:spPr>
              <a:xfrm>
                <a:off x="3839358" y="1102968"/>
                <a:ext cx="3996000" cy="3330000"/>
              </a:xfrm>
              <a:prstGeom prst="rect">
                <a:avLst/>
              </a:prstGeom>
            </p:spPr>
          </p:pic>
          <p:cxnSp>
            <p:nvCxnSpPr>
              <p:cNvPr id="13" name="直接箭头连接符 12">
                <a:extLst>
                  <a:ext uri="{FF2B5EF4-FFF2-40B4-BE49-F238E27FC236}">
                    <a16:creationId xmlns:a16="http://schemas.microsoft.com/office/drawing/2014/main" id="{619135DA-2539-AD9B-61A6-0C122D4EFC69}"/>
                  </a:ext>
                </a:extLst>
              </p:cNvPr>
              <p:cNvCxnSpPr>
                <a:cxnSpLocks/>
              </p:cNvCxnSpPr>
              <p:nvPr/>
            </p:nvCxnSpPr>
            <p:spPr>
              <a:xfrm flipV="1">
                <a:off x="4419847" y="2755268"/>
                <a:ext cx="165229" cy="350980"/>
              </a:xfrm>
              <a:prstGeom prst="straightConnector1">
                <a:avLst/>
              </a:prstGeom>
              <a:ln w="28575">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20" name="直接箭头连接符 19">
                <a:extLst>
                  <a:ext uri="{FF2B5EF4-FFF2-40B4-BE49-F238E27FC236}">
                    <a16:creationId xmlns:a16="http://schemas.microsoft.com/office/drawing/2014/main" id="{26F275B3-D3E6-7E98-1D2F-0905C81A3DE0}"/>
                  </a:ext>
                </a:extLst>
              </p:cNvPr>
              <p:cNvCxnSpPr>
                <a:cxnSpLocks/>
              </p:cNvCxnSpPr>
              <p:nvPr/>
            </p:nvCxnSpPr>
            <p:spPr>
              <a:xfrm flipV="1">
                <a:off x="4896226" y="2436038"/>
                <a:ext cx="165229" cy="350980"/>
              </a:xfrm>
              <a:prstGeom prst="straightConnector1">
                <a:avLst/>
              </a:prstGeom>
              <a:ln w="28575">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21" name="直接箭头连接符 20">
                <a:extLst>
                  <a:ext uri="{FF2B5EF4-FFF2-40B4-BE49-F238E27FC236}">
                    <a16:creationId xmlns:a16="http://schemas.microsoft.com/office/drawing/2014/main" id="{D9568A29-A3CA-4299-A0CF-0A935F9C8D8D}"/>
                  </a:ext>
                </a:extLst>
              </p:cNvPr>
              <p:cNvCxnSpPr>
                <a:cxnSpLocks/>
              </p:cNvCxnSpPr>
              <p:nvPr/>
            </p:nvCxnSpPr>
            <p:spPr>
              <a:xfrm flipV="1">
                <a:off x="4896161" y="3103380"/>
                <a:ext cx="165229" cy="350980"/>
              </a:xfrm>
              <a:prstGeom prst="straightConnector1">
                <a:avLst/>
              </a:prstGeom>
              <a:ln w="28575">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22" name="直接箭头连接符 21">
                <a:extLst>
                  <a:ext uri="{FF2B5EF4-FFF2-40B4-BE49-F238E27FC236}">
                    <a16:creationId xmlns:a16="http://schemas.microsoft.com/office/drawing/2014/main" id="{CC374A52-86CC-CFE5-A37E-734D79A37E4B}"/>
                  </a:ext>
                </a:extLst>
              </p:cNvPr>
              <p:cNvCxnSpPr>
                <a:cxnSpLocks/>
              </p:cNvCxnSpPr>
              <p:nvPr/>
            </p:nvCxnSpPr>
            <p:spPr>
              <a:xfrm flipV="1">
                <a:off x="5505826" y="2640968"/>
                <a:ext cx="165229" cy="350980"/>
              </a:xfrm>
              <a:prstGeom prst="straightConnector1">
                <a:avLst/>
              </a:prstGeom>
              <a:ln w="28575">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24" name="直接箭头连接符 23">
                <a:extLst>
                  <a:ext uri="{FF2B5EF4-FFF2-40B4-BE49-F238E27FC236}">
                    <a16:creationId xmlns:a16="http://schemas.microsoft.com/office/drawing/2014/main" id="{3524829F-AC66-5AEE-B2FF-99A07A86EDFC}"/>
                  </a:ext>
                </a:extLst>
              </p:cNvPr>
              <p:cNvCxnSpPr>
                <a:cxnSpLocks/>
              </p:cNvCxnSpPr>
              <p:nvPr/>
            </p:nvCxnSpPr>
            <p:spPr>
              <a:xfrm flipV="1">
                <a:off x="5829676" y="1724838"/>
                <a:ext cx="165229" cy="350980"/>
              </a:xfrm>
              <a:prstGeom prst="straightConnector1">
                <a:avLst/>
              </a:prstGeom>
              <a:ln w="28575">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grpSp>
        <p:grpSp>
          <p:nvGrpSpPr>
            <p:cNvPr id="30" name="组合 29">
              <a:extLst>
                <a:ext uri="{FF2B5EF4-FFF2-40B4-BE49-F238E27FC236}">
                  <a16:creationId xmlns:a16="http://schemas.microsoft.com/office/drawing/2014/main" id="{FEEB5D06-D879-8C54-514D-3EC67BEB5C91}"/>
                </a:ext>
              </a:extLst>
            </p:cNvPr>
            <p:cNvGrpSpPr/>
            <p:nvPr/>
          </p:nvGrpSpPr>
          <p:grpSpPr>
            <a:xfrm>
              <a:off x="7942107" y="1102968"/>
              <a:ext cx="3981600" cy="3330000"/>
              <a:chOff x="7942107" y="1102968"/>
              <a:chExt cx="3981600" cy="3330000"/>
            </a:xfrm>
          </p:grpSpPr>
          <p:pic>
            <p:nvPicPr>
              <p:cNvPr id="10" name="图片 9" descr="图表&#10;&#10;描述已自动生成">
                <a:extLst>
                  <a:ext uri="{FF2B5EF4-FFF2-40B4-BE49-F238E27FC236}">
                    <a16:creationId xmlns:a16="http://schemas.microsoft.com/office/drawing/2014/main" id="{698F4F08-1F85-81E3-9C7C-A3F17D404AF2}"/>
                  </a:ext>
                </a:extLst>
              </p:cNvPr>
              <p:cNvPicPr>
                <a:picLocks noChangeAspect="1"/>
              </p:cNvPicPr>
              <p:nvPr/>
            </p:nvPicPr>
            <p:blipFill rotWithShape="1">
              <a:blip r:embed="rId7"/>
              <a:srcRect l="7806" t="7750" r="11747" b="4027"/>
              <a:stretch/>
            </p:blipFill>
            <p:spPr>
              <a:xfrm>
                <a:off x="7942107" y="1102968"/>
                <a:ext cx="3981600" cy="3330000"/>
              </a:xfrm>
              <a:prstGeom prst="rect">
                <a:avLst/>
              </a:prstGeom>
            </p:spPr>
          </p:pic>
          <p:sp>
            <p:nvSpPr>
              <p:cNvPr id="29" name="文本框 28">
                <a:extLst>
                  <a:ext uri="{FF2B5EF4-FFF2-40B4-BE49-F238E27FC236}">
                    <a16:creationId xmlns:a16="http://schemas.microsoft.com/office/drawing/2014/main" id="{32EB6B4B-8D70-71F2-A086-9925057D05B5}"/>
                  </a:ext>
                </a:extLst>
              </p:cNvPr>
              <p:cNvSpPr txBox="1"/>
              <p:nvPr/>
            </p:nvSpPr>
            <p:spPr>
              <a:xfrm>
                <a:off x="9619489" y="1304949"/>
                <a:ext cx="1989806" cy="523220"/>
              </a:xfrm>
              <a:prstGeom prst="rect">
                <a:avLst/>
              </a:prstGeom>
              <a:noFill/>
            </p:spPr>
            <p:txBody>
              <a:bodyPr wrap="square">
                <a:spAutoFit/>
              </a:bodyPr>
              <a:lstStyle/>
              <a:p>
                <a:pPr algn="ctr"/>
                <a:r>
                  <a:rPr lang="en-US" altLang="zh-CN" sz="1400" b="1" dirty="0">
                    <a:latin typeface="Arial" panose="020B0604020202020204" pitchFamily="34" charset="0"/>
                    <a:ea typeface="微软雅黑" panose="020B0503020204020204" pitchFamily="34" charset="-122"/>
                    <a:cs typeface="Arial" panose="020B0604020202020204" pitchFamily="34" charset="0"/>
                  </a:rPr>
                  <a:t>Successive coupling and decoupling</a:t>
                </a:r>
                <a:endParaRPr lang="zh-CN" altLang="en-US" sz="1400" dirty="0"/>
              </a:p>
            </p:txBody>
          </p:sp>
        </p:grpSp>
      </p:grpSp>
    </p:spTree>
    <p:extLst>
      <p:ext uri="{BB962C8B-B14F-4D97-AF65-F5344CB8AC3E}">
        <p14:creationId xmlns:p14="http://schemas.microsoft.com/office/powerpoint/2010/main" val="12806709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15</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grpSp>
        <p:nvGrpSpPr>
          <p:cNvPr id="14" name="组合 13">
            <a:extLst>
              <a:ext uri="{FF2B5EF4-FFF2-40B4-BE49-F238E27FC236}">
                <a16:creationId xmlns:a16="http://schemas.microsoft.com/office/drawing/2014/main" id="{EF1D9522-38F5-C986-BD1B-9837F997154D}"/>
              </a:ext>
            </a:extLst>
          </p:cNvPr>
          <p:cNvGrpSpPr/>
          <p:nvPr/>
        </p:nvGrpSpPr>
        <p:grpSpPr>
          <a:xfrm>
            <a:off x="0" y="95799"/>
            <a:ext cx="12192000" cy="6393201"/>
            <a:chOff x="0" y="95799"/>
            <a:chExt cx="12192000" cy="6393201"/>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3"/>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8" y="137087"/>
              <a:ext cx="9048201"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3. Instability mechanism</a:t>
              </a:r>
              <a:endParaRPr lang="zh-CN" altLang="en-US" sz="3200" dirty="0"/>
            </a:p>
          </p:txBody>
        </p:sp>
        <p:sp>
          <p:nvSpPr>
            <p:cNvPr id="12" name="文本框 11">
              <a:extLst>
                <a:ext uri="{FF2B5EF4-FFF2-40B4-BE49-F238E27FC236}">
                  <a16:creationId xmlns:a16="http://schemas.microsoft.com/office/drawing/2014/main" id="{9E8D1D66-3FDE-45EE-62E1-E33F72BB35C0}"/>
                </a:ext>
              </a:extLst>
            </p:cNvPr>
            <p:cNvSpPr txBox="1"/>
            <p:nvPr/>
          </p:nvSpPr>
          <p:spPr>
            <a:xfrm>
              <a:off x="347936" y="1000582"/>
              <a:ext cx="11496128" cy="1146148"/>
            </a:xfrm>
            <a:prstGeom prst="rect">
              <a:avLst/>
            </a:prstGeom>
            <a:noFill/>
          </p:spPr>
          <p:txBody>
            <a:bodyPr wrap="square">
              <a:spAutoFit/>
            </a:bodyPr>
            <a:lstStyle/>
            <a:p>
              <a:pPr marL="284400" indent="-284400">
                <a:lnSpc>
                  <a:spcPts val="2800"/>
                </a:lnSpc>
                <a:spcAft>
                  <a:spcPts val="400"/>
                </a:spcAft>
                <a:buFont typeface="Wingdings" panose="05000000000000000000" pitchFamily="2" charset="2"/>
                <a:buChar char="Ø"/>
              </a:pPr>
              <a:r>
                <a:rPr lang="en-US" altLang="zh-CN" b="1" dirty="0">
                  <a:latin typeface="Arial" panose="020B0604020202020204" pitchFamily="34" charset="0"/>
                  <a:cs typeface="Arial" panose="020B0604020202020204" pitchFamily="34" charset="0"/>
                </a:rPr>
                <a:t>For flat asymmetric colliding beams, these </a:t>
              </a:r>
              <a:r>
                <a:rPr lang="en-US" altLang="zh-CN" b="1" dirty="0">
                  <a:solidFill>
                    <a:srgbClr val="C00000"/>
                  </a:solidFill>
                  <a:latin typeface="Arial" panose="020B0604020202020204" pitchFamily="34" charset="0"/>
                  <a:cs typeface="Arial" panose="020B0604020202020204" pitchFamily="34" charset="0"/>
                </a:rPr>
                <a:t>four</a:t>
              </a:r>
              <a:r>
                <a:rPr lang="en-US" altLang="zh-CN" b="1" dirty="0">
                  <a:latin typeface="Arial" panose="020B0604020202020204" pitchFamily="34" charset="0"/>
                  <a:cs typeface="Arial" panose="020B0604020202020204" pitchFamily="34" charset="0"/>
                </a:rPr>
                <a:t> </a:t>
              </a:r>
              <a:r>
                <a:rPr lang="en-US" altLang="zh-CN" b="1" dirty="0">
                  <a:solidFill>
                    <a:srgbClr val="C00000"/>
                  </a:solidFill>
                  <a:latin typeface="Arial" panose="020B0604020202020204" pitchFamily="34" charset="0"/>
                  <a:cs typeface="Arial" panose="020B0604020202020204" pitchFamily="34" charset="0"/>
                </a:rPr>
                <a:t>β* grow at different rates </a:t>
              </a:r>
              <a:r>
                <a:rPr lang="en-US" altLang="zh-CN" b="1" dirty="0">
                  <a:latin typeface="Arial" panose="020B0604020202020204" pitchFamily="34" charset="0"/>
                  <a:cs typeface="Arial" panose="020B0604020202020204" pitchFamily="34" charset="0"/>
                </a:rPr>
                <a:t>due to hourglass effect, and beam sizes are no longer matched at CP (</a:t>
              </a:r>
              <a:r>
                <a:rPr lang="en-US" altLang="zh-CN" b="1" dirty="0">
                  <a:solidFill>
                    <a:srgbClr val="0000FF"/>
                  </a:solidFill>
                  <a:latin typeface="Arial" panose="020B0604020202020204" pitchFamily="34" charset="0"/>
                  <a:cs typeface="Arial" panose="020B0604020202020204" pitchFamily="34" charset="0"/>
                </a:rPr>
                <a:t>NOT IP</a:t>
              </a:r>
              <a:r>
                <a:rPr lang="en-US" altLang="zh-CN" b="1" dirty="0">
                  <a:latin typeface="Arial" panose="020B0604020202020204" pitchFamily="34" charset="0"/>
                  <a:cs typeface="Arial" panose="020B0604020202020204" pitchFamily="34" charset="0"/>
                </a:rPr>
                <a:t>). This results in a significant growth and modulation of proton beam-beam parameters.</a:t>
              </a:r>
              <a:endParaRPr lang="zh-CN" altLang="en-US" dirty="0"/>
            </a:p>
          </p:txBody>
        </p:sp>
        <p:grpSp>
          <p:nvGrpSpPr>
            <p:cNvPr id="27" name="组合 26">
              <a:extLst>
                <a:ext uri="{FF2B5EF4-FFF2-40B4-BE49-F238E27FC236}">
                  <a16:creationId xmlns:a16="http://schemas.microsoft.com/office/drawing/2014/main" id="{D517BAC8-6136-492C-7C5D-B1491F27025C}"/>
                </a:ext>
              </a:extLst>
            </p:cNvPr>
            <p:cNvGrpSpPr/>
            <p:nvPr/>
          </p:nvGrpSpPr>
          <p:grpSpPr>
            <a:xfrm>
              <a:off x="8302160" y="2105440"/>
              <a:ext cx="3430307" cy="4249112"/>
              <a:chOff x="8302160" y="2283240"/>
              <a:chExt cx="3430307" cy="4249112"/>
            </a:xfrm>
          </p:grpSpPr>
          <p:sp>
            <p:nvSpPr>
              <p:cNvPr id="20" name="文本框 19">
                <a:extLst>
                  <a:ext uri="{FF2B5EF4-FFF2-40B4-BE49-F238E27FC236}">
                    <a16:creationId xmlns:a16="http://schemas.microsoft.com/office/drawing/2014/main" id="{3A809B02-AE1E-2197-36F5-548C187EE5EE}"/>
                  </a:ext>
                </a:extLst>
              </p:cNvPr>
              <p:cNvSpPr txBox="1"/>
              <p:nvPr/>
            </p:nvSpPr>
            <p:spPr>
              <a:xfrm>
                <a:off x="8302160" y="2283240"/>
                <a:ext cx="3430307" cy="4249112"/>
              </a:xfrm>
              <a:prstGeom prst="rect">
                <a:avLst/>
              </a:prstGeom>
              <a:noFill/>
            </p:spPr>
            <p:txBody>
              <a:bodyPr wrap="square">
                <a:spAutoFit/>
              </a:bodyPr>
              <a:lstStyle/>
              <a:p>
                <a:pPr>
                  <a:lnSpc>
                    <a:spcPts val="2150"/>
                  </a:lnSpc>
                  <a:spcAft>
                    <a:spcPts val="400"/>
                  </a:spcAft>
                </a:pPr>
                <a:r>
                  <a:rPr lang="en-US" altLang="zh-CN" sz="1600" b="1" dirty="0">
                    <a:latin typeface="Arial" panose="020B0604020202020204" pitchFamily="34" charset="0"/>
                    <a:cs typeface="Arial" panose="020B0604020202020204" pitchFamily="34" charset="0"/>
                  </a:rPr>
                  <a:t>Protons with larger synchrotron amplitude will experience much stronger bb forces.</a:t>
                </a:r>
              </a:p>
              <a:p>
                <a:pPr>
                  <a:lnSpc>
                    <a:spcPts val="2150"/>
                  </a:lnSpc>
                  <a:spcAft>
                    <a:spcPts val="1400"/>
                  </a:spcAft>
                </a:pPr>
                <a:r>
                  <a:rPr lang="en-US" altLang="zh-CN" sz="1600" b="1" dirty="0">
                    <a:solidFill>
                      <a:srgbClr val="0000FF"/>
                    </a:solidFill>
                    <a:latin typeface="Arial" panose="020B0604020202020204" pitchFamily="34" charset="0"/>
                    <a:cs typeface="Arial" panose="020B0604020202020204" pitchFamily="34" charset="0"/>
                  </a:rPr>
                  <a:t>~ Responsible for the broadening of the longitudinal sidebands.</a:t>
                </a:r>
              </a:p>
              <a:p>
                <a:pPr>
                  <a:lnSpc>
                    <a:spcPts val="2150"/>
                  </a:lnSpc>
                  <a:spcAft>
                    <a:spcPts val="400"/>
                  </a:spcAft>
                </a:pPr>
                <a:r>
                  <a:rPr lang="en-US" altLang="zh-CN" sz="1600" b="1" dirty="0">
                    <a:latin typeface="Arial" panose="020B0604020202020204" pitchFamily="34" charset="0"/>
                    <a:cs typeface="Arial" panose="020B0604020202020204" pitchFamily="34" charset="0"/>
                  </a:rPr>
                  <a:t>Vertical bb parameter growth and modulation are more severe.</a:t>
                </a:r>
              </a:p>
              <a:p>
                <a:pPr>
                  <a:lnSpc>
                    <a:spcPts val="2150"/>
                  </a:lnSpc>
                  <a:spcAft>
                    <a:spcPts val="1800"/>
                  </a:spcAft>
                </a:pPr>
                <a:r>
                  <a:rPr lang="en-US" altLang="zh-CN" sz="1600" b="1" dirty="0">
                    <a:solidFill>
                      <a:srgbClr val="0000FF"/>
                    </a:solidFill>
                    <a:latin typeface="Arial" panose="020B0604020202020204" pitchFamily="34" charset="0"/>
                    <a:cs typeface="Arial" panose="020B0604020202020204" pitchFamily="34" charset="0"/>
                  </a:rPr>
                  <a:t>~ Responsible for beam stability and spectrum differences in two transverse planes.</a:t>
                </a:r>
              </a:p>
              <a:p>
                <a:pPr marL="285750" indent="-285750">
                  <a:lnSpc>
                    <a:spcPts val="2150"/>
                  </a:lnSpc>
                  <a:spcAft>
                    <a:spcPts val="400"/>
                  </a:spcAft>
                  <a:buFont typeface="Wingdings" panose="05000000000000000000" pitchFamily="2" charset="2"/>
                  <a:buChar char="Ø"/>
                </a:pPr>
                <a:r>
                  <a:rPr lang="en-US" altLang="zh-CN" sz="1600" b="1" dirty="0">
                    <a:solidFill>
                      <a:srgbClr val="C00000"/>
                    </a:solidFill>
                    <a:latin typeface="Arial" panose="020B0604020202020204" pitchFamily="34" charset="0"/>
                    <a:cs typeface="Arial" panose="020B0604020202020204" pitchFamily="34" charset="0"/>
                  </a:rPr>
                  <a:t>Hourglass effect is a possible mechanism for this newfound head-tail instability.</a:t>
                </a:r>
              </a:p>
            </p:txBody>
          </p:sp>
          <p:sp>
            <p:nvSpPr>
              <p:cNvPr id="25" name="矩形 24">
                <a:extLst>
                  <a:ext uri="{FF2B5EF4-FFF2-40B4-BE49-F238E27FC236}">
                    <a16:creationId xmlns:a16="http://schemas.microsoft.com/office/drawing/2014/main" id="{8B37ABB4-EEEB-690B-5A0D-FDF68A304E37}"/>
                  </a:ext>
                </a:extLst>
              </p:cNvPr>
              <p:cNvSpPr/>
              <p:nvPr/>
            </p:nvSpPr>
            <p:spPr>
              <a:xfrm>
                <a:off x="8327560" y="2321340"/>
                <a:ext cx="3356440" cy="4167660"/>
              </a:xfrm>
              <a:prstGeom prst="rect">
                <a:avLst/>
              </a:prstGeom>
              <a:noFill/>
              <a:ln>
                <a:solidFill>
                  <a:schemeClr val="bg1">
                    <a:lumMod val="50000"/>
                  </a:schemeClr>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a:extLst>
                <a:ext uri="{FF2B5EF4-FFF2-40B4-BE49-F238E27FC236}">
                  <a16:creationId xmlns:a16="http://schemas.microsoft.com/office/drawing/2014/main" id="{57F83655-B83D-E32C-5412-E94F4CF23241}"/>
                </a:ext>
              </a:extLst>
            </p:cNvPr>
            <p:cNvGrpSpPr/>
            <p:nvPr/>
          </p:nvGrpSpPr>
          <p:grpSpPr>
            <a:xfrm>
              <a:off x="484933" y="2374900"/>
              <a:ext cx="7521622" cy="4114100"/>
              <a:chOff x="484933" y="2374900"/>
              <a:chExt cx="7521622" cy="4114100"/>
            </a:xfrm>
          </p:grpSpPr>
          <p:grpSp>
            <p:nvGrpSpPr>
              <p:cNvPr id="30" name="组合 29">
                <a:extLst>
                  <a:ext uri="{FF2B5EF4-FFF2-40B4-BE49-F238E27FC236}">
                    <a16:creationId xmlns:a16="http://schemas.microsoft.com/office/drawing/2014/main" id="{20A0B970-47F9-7958-C1EF-8934ABD0193C}"/>
                  </a:ext>
                </a:extLst>
              </p:cNvPr>
              <p:cNvGrpSpPr/>
              <p:nvPr/>
            </p:nvGrpSpPr>
            <p:grpSpPr>
              <a:xfrm>
                <a:off x="484933" y="3429000"/>
                <a:ext cx="3686927" cy="3060000"/>
                <a:chOff x="484933" y="3429000"/>
                <a:chExt cx="3686927" cy="3060000"/>
              </a:xfrm>
            </p:grpSpPr>
            <p:pic>
              <p:nvPicPr>
                <p:cNvPr id="18" name="图片 17">
                  <a:extLst>
                    <a:ext uri="{FF2B5EF4-FFF2-40B4-BE49-F238E27FC236}">
                      <a16:creationId xmlns:a16="http://schemas.microsoft.com/office/drawing/2014/main" id="{7E34E5EE-F829-ACC4-7E07-019B980BAB16}"/>
                    </a:ext>
                  </a:extLst>
                </p:cNvPr>
                <p:cNvPicPr>
                  <a:picLocks noChangeAspect="1"/>
                </p:cNvPicPr>
                <p:nvPr/>
              </p:nvPicPr>
              <p:blipFill rotWithShape="1">
                <a:blip r:embed="rId5"/>
                <a:srcRect l="8267" t="10526" r="12943" b="4907"/>
                <a:stretch/>
              </p:blipFill>
              <p:spPr>
                <a:xfrm>
                  <a:off x="484933" y="3429000"/>
                  <a:ext cx="3686927" cy="3060000"/>
                </a:xfrm>
                <a:prstGeom prst="rect">
                  <a:avLst/>
                </a:prstGeom>
              </p:spPr>
            </p:pic>
            <p:sp>
              <p:nvSpPr>
                <p:cNvPr id="29" name="文本框 28">
                  <a:extLst>
                    <a:ext uri="{FF2B5EF4-FFF2-40B4-BE49-F238E27FC236}">
                      <a16:creationId xmlns:a16="http://schemas.microsoft.com/office/drawing/2014/main" id="{DB895A89-5894-F9D3-08B4-8C258E62F2A1}"/>
                    </a:ext>
                  </a:extLst>
                </p:cNvPr>
                <p:cNvSpPr txBox="1"/>
                <p:nvPr/>
              </p:nvSpPr>
              <p:spPr>
                <a:xfrm>
                  <a:off x="1835150" y="4614191"/>
                  <a:ext cx="1397000" cy="584775"/>
                </a:xfrm>
                <a:prstGeom prst="rect">
                  <a:avLst/>
                </a:prstGeom>
                <a:noFill/>
              </p:spPr>
              <p:txBody>
                <a:bodyPr wrap="square">
                  <a:spAutoFit/>
                </a:bodyPr>
                <a:lstStyle/>
                <a:p>
                  <a:pPr algn="ctr"/>
                  <a:r>
                    <a:rPr lang="en-US" altLang="zh-CN" sz="1600" b="1" dirty="0">
                      <a:latin typeface="Arial" panose="020B0604020202020204" pitchFamily="34" charset="0"/>
                      <a:cs typeface="Arial" panose="020B0604020202020204" pitchFamily="34" charset="0"/>
                    </a:rPr>
                    <a:t>Proton grows faster</a:t>
                  </a:r>
                  <a:endParaRPr lang="zh-CN" altLang="en-US" sz="1600" dirty="0"/>
                </a:p>
              </p:txBody>
            </p:sp>
          </p:grpSp>
          <p:grpSp>
            <p:nvGrpSpPr>
              <p:cNvPr id="39" name="组合 38">
                <a:extLst>
                  <a:ext uri="{FF2B5EF4-FFF2-40B4-BE49-F238E27FC236}">
                    <a16:creationId xmlns:a16="http://schemas.microsoft.com/office/drawing/2014/main" id="{0FD1DE6C-8C8A-3F97-959D-52565270078C}"/>
                  </a:ext>
                </a:extLst>
              </p:cNvPr>
              <p:cNvGrpSpPr/>
              <p:nvPr/>
            </p:nvGrpSpPr>
            <p:grpSpPr>
              <a:xfrm>
                <a:off x="484933" y="2374900"/>
                <a:ext cx="7521622" cy="684135"/>
                <a:chOff x="484933" y="2374900"/>
                <a:chExt cx="7521622" cy="684135"/>
              </a:xfrm>
            </p:grpSpPr>
            <mc:AlternateContent xmlns:mc="http://schemas.openxmlformats.org/markup-compatibility/2006" xmlns:a14="http://schemas.microsoft.com/office/drawing/2010/main">
              <mc:Choice Requires="a14">
                <p:sp>
                  <p:nvSpPr>
                    <p:cNvPr id="19" name="文本框 18">
                      <a:extLst>
                        <a:ext uri="{FF2B5EF4-FFF2-40B4-BE49-F238E27FC236}">
                          <a16:creationId xmlns:a16="http://schemas.microsoft.com/office/drawing/2014/main" id="{EE5B6891-812F-F979-A43A-70D102DFC6A8}"/>
                        </a:ext>
                      </a:extLst>
                    </p:cNvPr>
                    <p:cNvSpPr txBox="1"/>
                    <p:nvPr/>
                  </p:nvSpPr>
                  <p:spPr>
                    <a:xfrm>
                      <a:off x="484933" y="2428285"/>
                      <a:ext cx="1737567" cy="60978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b="1" i="1" smtClean="0">
                                <a:latin typeface="Cambria Math" panose="02040503050406030204" pitchFamily="18" charset="0"/>
                              </a:rPr>
                              <m:t>𝜷</m:t>
                            </m:r>
                            <m:d>
                              <m:dPr>
                                <m:ctrlPr>
                                  <a:rPr lang="en-US" altLang="zh-CN" b="1" i="1" smtClean="0">
                                    <a:latin typeface="Cambria Math" panose="02040503050406030204" pitchFamily="18" charset="0"/>
                                  </a:rPr>
                                </m:ctrlPr>
                              </m:dPr>
                              <m:e>
                                <m:r>
                                  <a:rPr lang="en-US" altLang="zh-CN" b="1" i="1" smtClean="0">
                                    <a:latin typeface="Cambria Math" panose="02040503050406030204" pitchFamily="18" charset="0"/>
                                  </a:rPr>
                                  <m:t>𝒛</m:t>
                                </m:r>
                              </m:e>
                            </m:d>
                            <m:r>
                              <a:rPr lang="en-US" altLang="zh-CN" b="1" i="1" smtClean="0">
                                <a:latin typeface="Cambria Math" panose="02040503050406030204" pitchFamily="18" charset="0"/>
                              </a:rPr>
                              <m:t>=</m:t>
                            </m:r>
                            <m:sSup>
                              <m:sSupPr>
                                <m:ctrlPr>
                                  <a:rPr lang="en-US" altLang="zh-CN" b="1" i="1" smtClean="0">
                                    <a:latin typeface="Cambria Math" panose="02040503050406030204" pitchFamily="18" charset="0"/>
                                  </a:rPr>
                                </m:ctrlPr>
                              </m:sSupPr>
                              <m:e>
                                <m:r>
                                  <a:rPr lang="en-US" altLang="zh-CN" b="1" i="1" smtClean="0">
                                    <a:latin typeface="Cambria Math" panose="02040503050406030204" pitchFamily="18" charset="0"/>
                                  </a:rPr>
                                  <m:t>𝜷</m:t>
                                </m:r>
                              </m:e>
                              <m:sup>
                                <m:r>
                                  <a:rPr lang="en-US" altLang="zh-CN" b="1" i="1" smtClean="0">
                                    <a:latin typeface="Cambria Math" panose="02040503050406030204" pitchFamily="18" charset="0"/>
                                  </a:rPr>
                                  <m:t>∗</m:t>
                                </m:r>
                              </m:sup>
                            </m:sSup>
                            <m:r>
                              <a:rPr lang="en-US" altLang="zh-CN" b="1" i="1" smtClean="0">
                                <a:latin typeface="Cambria Math" panose="02040503050406030204" pitchFamily="18" charset="0"/>
                              </a:rPr>
                              <m:t>+</m:t>
                            </m:r>
                            <m:f>
                              <m:fPr>
                                <m:ctrlPr>
                                  <a:rPr lang="en-US" altLang="zh-CN" b="1" i="1" smtClean="0">
                                    <a:latin typeface="Cambria Math" panose="02040503050406030204" pitchFamily="18" charset="0"/>
                                  </a:rPr>
                                </m:ctrlPr>
                              </m:fPr>
                              <m:num>
                                <m:sSup>
                                  <m:sSupPr>
                                    <m:ctrlPr>
                                      <a:rPr lang="en-US" altLang="zh-CN" b="1" i="1" smtClean="0">
                                        <a:latin typeface="Cambria Math" panose="02040503050406030204" pitchFamily="18" charset="0"/>
                                      </a:rPr>
                                    </m:ctrlPr>
                                  </m:sSupPr>
                                  <m:e>
                                    <m:r>
                                      <a:rPr lang="en-US" altLang="zh-CN" b="1" i="1" smtClean="0">
                                        <a:latin typeface="Cambria Math" panose="02040503050406030204" pitchFamily="18" charset="0"/>
                                      </a:rPr>
                                      <m:t>𝒛</m:t>
                                    </m:r>
                                  </m:e>
                                  <m:sup>
                                    <m:r>
                                      <a:rPr lang="en-US" altLang="zh-CN" b="1" i="1" smtClean="0">
                                        <a:latin typeface="Cambria Math" panose="02040503050406030204" pitchFamily="18" charset="0"/>
                                      </a:rPr>
                                      <m:t>𝟐</m:t>
                                    </m:r>
                                  </m:sup>
                                </m:sSup>
                              </m:num>
                              <m:den>
                                <m:sSup>
                                  <m:sSupPr>
                                    <m:ctrlPr>
                                      <a:rPr lang="en-US" altLang="zh-CN" b="1" i="1" smtClean="0">
                                        <a:latin typeface="Cambria Math" panose="02040503050406030204" pitchFamily="18" charset="0"/>
                                      </a:rPr>
                                    </m:ctrlPr>
                                  </m:sSupPr>
                                  <m:e>
                                    <m:r>
                                      <a:rPr lang="en-US" altLang="zh-CN" b="1" i="1" smtClean="0">
                                        <a:latin typeface="Cambria Math" panose="02040503050406030204" pitchFamily="18" charset="0"/>
                                      </a:rPr>
                                      <m:t>𝜷</m:t>
                                    </m:r>
                                  </m:e>
                                  <m:sup>
                                    <m:r>
                                      <a:rPr lang="en-US" altLang="zh-CN" b="1" i="1" smtClean="0">
                                        <a:latin typeface="Cambria Math" panose="02040503050406030204" pitchFamily="18" charset="0"/>
                                      </a:rPr>
                                      <m:t>∗</m:t>
                                    </m:r>
                                  </m:sup>
                                </m:sSup>
                              </m:den>
                            </m:f>
                          </m:oMath>
                        </m:oMathPara>
                      </a14:m>
                      <a:endParaRPr lang="zh-CN" altLang="en-US" b="1" dirty="0"/>
                    </a:p>
                  </p:txBody>
                </p:sp>
              </mc:Choice>
              <mc:Fallback xmlns="">
                <p:sp>
                  <p:nvSpPr>
                    <p:cNvPr id="19" name="文本框 18">
                      <a:extLst>
                        <a:ext uri="{FF2B5EF4-FFF2-40B4-BE49-F238E27FC236}">
                          <a16:creationId xmlns:a16="http://schemas.microsoft.com/office/drawing/2014/main" id="{EE5B6891-812F-F979-A43A-70D102DFC6A8}"/>
                        </a:ext>
                      </a:extLst>
                    </p:cNvPr>
                    <p:cNvSpPr txBox="1">
                      <a:spLocks noRot="1" noChangeAspect="1" noMove="1" noResize="1" noEditPoints="1" noAdjustHandles="1" noChangeArrowheads="1" noChangeShapeType="1" noTextEdit="1"/>
                    </p:cNvSpPr>
                    <p:nvPr/>
                  </p:nvSpPr>
                  <p:spPr>
                    <a:xfrm>
                      <a:off x="484933" y="2428285"/>
                      <a:ext cx="1737567" cy="609782"/>
                    </a:xfrm>
                    <a:prstGeom prst="rect">
                      <a:avLst/>
                    </a:prstGeom>
                    <a:blipFill>
                      <a:blip r:embed="rId6"/>
                      <a:stretch>
                        <a:fillRect/>
                      </a:stretch>
                    </a:blipFill>
                  </p:spPr>
                  <p:txBody>
                    <a:bodyPr/>
                    <a:lstStyle/>
                    <a:p>
                      <a:r>
                        <a:rPr lang="zh-CN" altLang="en-US">
                          <a:noFill/>
                        </a:rPr>
                        <a:t> </a:t>
                      </a:r>
                    </a:p>
                  </p:txBody>
                </p:sp>
              </mc:Fallback>
            </mc:AlternateContent>
            <p:sp>
              <p:nvSpPr>
                <p:cNvPr id="21" name="箭头: 右 20">
                  <a:extLst>
                    <a:ext uri="{FF2B5EF4-FFF2-40B4-BE49-F238E27FC236}">
                      <a16:creationId xmlns:a16="http://schemas.microsoft.com/office/drawing/2014/main" id="{9AB49A16-D30C-3E05-00CB-BA74D70118DE}"/>
                    </a:ext>
                  </a:extLst>
                </p:cNvPr>
                <p:cNvSpPr/>
                <p:nvPr/>
              </p:nvSpPr>
              <p:spPr>
                <a:xfrm>
                  <a:off x="2410294" y="2561726"/>
                  <a:ext cx="527050" cy="342900"/>
                </a:xfrm>
                <a:prstGeom prst="rightArrow">
                  <a:avLst/>
                </a:prstGeom>
                <a:noFill/>
                <a:ln w="285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8" name="组合 37">
                  <a:extLst>
                    <a:ext uri="{FF2B5EF4-FFF2-40B4-BE49-F238E27FC236}">
                      <a16:creationId xmlns:a16="http://schemas.microsoft.com/office/drawing/2014/main" id="{C9B938A9-406E-A9E1-FD81-23E6D20A74B0}"/>
                    </a:ext>
                  </a:extLst>
                </p:cNvPr>
                <p:cNvGrpSpPr/>
                <p:nvPr/>
              </p:nvGrpSpPr>
              <p:grpSpPr>
                <a:xfrm>
                  <a:off x="3125138" y="2374900"/>
                  <a:ext cx="4881417" cy="684135"/>
                  <a:chOff x="3125138" y="2374900"/>
                  <a:chExt cx="4881417" cy="684135"/>
                </a:xfrm>
              </p:grpSpPr>
              <mc:AlternateContent xmlns:mc="http://schemas.openxmlformats.org/markup-compatibility/2006" xmlns:a14="http://schemas.microsoft.com/office/drawing/2010/main">
                <mc:Choice Requires="a14">
                  <p:sp>
                    <p:nvSpPr>
                      <p:cNvPr id="10" name="文本框 9">
                        <a:extLst>
                          <a:ext uri="{FF2B5EF4-FFF2-40B4-BE49-F238E27FC236}">
                            <a16:creationId xmlns:a16="http://schemas.microsoft.com/office/drawing/2014/main" id="{9BBFB904-7475-FDCA-F53F-C00FD0D8CE92}"/>
                          </a:ext>
                        </a:extLst>
                      </p:cNvPr>
                      <p:cNvSpPr txBox="1"/>
                      <p:nvPr/>
                    </p:nvSpPr>
                    <p:spPr>
                      <a:xfrm>
                        <a:off x="3125138" y="2407318"/>
                        <a:ext cx="4881417" cy="651717"/>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b="1" i="1" smtClean="0">
                                      <a:latin typeface="Cambria Math" panose="02040503050406030204" pitchFamily="18" charset="0"/>
                                    </a:rPr>
                                  </m:ctrlPr>
                                </m:sSubPr>
                                <m:e>
                                  <m:r>
                                    <a:rPr lang="en-US" altLang="zh-CN" b="1" i="1" smtClean="0">
                                      <a:latin typeface="Cambria Math" panose="02040503050406030204" pitchFamily="18" charset="0"/>
                                    </a:rPr>
                                    <m:t>𝝃</m:t>
                                  </m:r>
                                </m:e>
                                <m:sub>
                                  <m:r>
                                    <a:rPr lang="en-US" altLang="zh-CN" b="1" i="1" smtClean="0">
                                      <a:latin typeface="Cambria Math" panose="02040503050406030204" pitchFamily="18" charset="0"/>
                                    </a:rPr>
                                    <m:t>𝒙</m:t>
                                  </m:r>
                                  <m:r>
                                    <a:rPr lang="en-US" altLang="zh-CN" b="1" i="1" smtClean="0">
                                      <a:latin typeface="Cambria Math" panose="02040503050406030204" pitchFamily="18" charset="0"/>
                                    </a:rPr>
                                    <m:t>,</m:t>
                                  </m:r>
                                  <m:r>
                                    <a:rPr lang="en-US" altLang="zh-CN" b="1" i="1" smtClean="0">
                                      <a:latin typeface="Cambria Math" panose="02040503050406030204" pitchFamily="18" charset="0"/>
                                    </a:rPr>
                                    <m:t>𝒚</m:t>
                                  </m:r>
                                </m:sub>
                              </m:sSub>
                              <m:d>
                                <m:dPr>
                                  <m:ctrlPr>
                                    <a:rPr lang="en-US" altLang="zh-CN" b="1" i="1" smtClean="0">
                                      <a:latin typeface="Cambria Math" panose="02040503050406030204" pitchFamily="18" charset="0"/>
                                    </a:rPr>
                                  </m:ctrlPr>
                                </m:dPr>
                                <m:e>
                                  <m:sSub>
                                    <m:sSubPr>
                                      <m:ctrlPr>
                                        <a:rPr lang="en-US" altLang="zh-CN" b="1" i="1" smtClean="0">
                                          <a:latin typeface="Cambria Math" panose="02040503050406030204" pitchFamily="18" charset="0"/>
                                        </a:rPr>
                                      </m:ctrlPr>
                                    </m:sSubPr>
                                    <m:e>
                                      <m:r>
                                        <a:rPr lang="en-US" altLang="zh-CN" b="1" i="1" smtClean="0">
                                          <a:latin typeface="Cambria Math" panose="02040503050406030204" pitchFamily="18" charset="0"/>
                                        </a:rPr>
                                        <m:t>𝒛</m:t>
                                      </m:r>
                                    </m:e>
                                    <m:sub>
                                      <m:r>
                                        <a:rPr lang="en-US" altLang="zh-CN" b="1" i="1" smtClean="0">
                                          <a:latin typeface="Cambria Math" panose="02040503050406030204" pitchFamily="18" charset="0"/>
                                        </a:rPr>
                                        <m:t>𝒑</m:t>
                                      </m:r>
                                    </m:sub>
                                  </m:sSub>
                                </m:e>
                              </m:d>
                              <m:r>
                                <a:rPr lang="en-US" altLang="zh-CN" b="1" i="1" smtClean="0">
                                  <a:latin typeface="Cambria Math" panose="02040503050406030204" pitchFamily="18" charset="0"/>
                                  <a:ea typeface="Cambria Math" panose="02040503050406030204" pitchFamily="18" charset="0"/>
                                </a:rPr>
                                <m:t>≅</m:t>
                              </m:r>
                              <m:r>
                                <a:rPr lang="en-US" altLang="zh-CN" b="1" i="1" smtClean="0">
                                  <a:latin typeface="Cambria Math" panose="02040503050406030204" pitchFamily="18" charset="0"/>
                                </a:rPr>
                                <m:t>∫</m:t>
                              </m:r>
                              <m:f>
                                <m:fPr>
                                  <m:ctrlPr>
                                    <a:rPr lang="en-US" altLang="zh-CN" b="1" i="1" smtClean="0">
                                      <a:latin typeface="Cambria Math" panose="02040503050406030204" pitchFamily="18" charset="0"/>
                                    </a:rPr>
                                  </m:ctrlPr>
                                </m:fPr>
                                <m:num>
                                  <m:sSub>
                                    <m:sSubPr>
                                      <m:ctrlPr>
                                        <a:rPr lang="en-US" altLang="zh-CN" b="1" i="1" smtClean="0">
                                          <a:latin typeface="Cambria Math" panose="02040503050406030204" pitchFamily="18" charset="0"/>
                                        </a:rPr>
                                      </m:ctrlPr>
                                    </m:sSubPr>
                                    <m:e>
                                      <m:r>
                                        <a:rPr lang="en-US" altLang="zh-CN" b="1" i="1" smtClean="0">
                                          <a:latin typeface="Cambria Math" panose="02040503050406030204" pitchFamily="18" charset="0"/>
                                        </a:rPr>
                                        <m:t>𝒓</m:t>
                                      </m:r>
                                    </m:e>
                                    <m:sub>
                                      <m:r>
                                        <a:rPr lang="en-US" altLang="zh-CN" b="1" i="1" smtClean="0">
                                          <a:latin typeface="Cambria Math" panose="02040503050406030204" pitchFamily="18" charset="0"/>
                                        </a:rPr>
                                        <m:t>𝒑</m:t>
                                      </m:r>
                                    </m:sub>
                                  </m:sSub>
                                  <m:sSub>
                                    <m:sSubPr>
                                      <m:ctrlPr>
                                        <a:rPr lang="en-US" altLang="zh-CN" b="1" i="1" smtClean="0">
                                          <a:latin typeface="Cambria Math" panose="02040503050406030204" pitchFamily="18" charset="0"/>
                                        </a:rPr>
                                      </m:ctrlPr>
                                    </m:sSubPr>
                                    <m:e>
                                      <m:r>
                                        <a:rPr lang="en-US" altLang="zh-CN" b="1" i="1" smtClean="0">
                                          <a:latin typeface="Cambria Math" panose="02040503050406030204" pitchFamily="18" charset="0"/>
                                        </a:rPr>
                                        <m:t>𝝆</m:t>
                                      </m:r>
                                    </m:e>
                                    <m:sub>
                                      <m:r>
                                        <a:rPr lang="en-US" altLang="zh-CN" b="1" i="1" smtClean="0">
                                          <a:latin typeface="Cambria Math" panose="02040503050406030204" pitchFamily="18" charset="0"/>
                                        </a:rPr>
                                        <m:t>𝒆</m:t>
                                      </m:r>
                                    </m:sub>
                                  </m:sSub>
                                  <m:d>
                                    <m:dPr>
                                      <m:ctrlPr>
                                        <a:rPr lang="en-US" altLang="zh-CN" b="1" i="1" smtClean="0">
                                          <a:latin typeface="Cambria Math" panose="02040503050406030204" pitchFamily="18" charset="0"/>
                                        </a:rPr>
                                      </m:ctrlPr>
                                    </m:dPr>
                                    <m:e>
                                      <m:r>
                                        <a:rPr lang="en-US" altLang="zh-CN" b="1" i="1" smtClean="0">
                                          <a:latin typeface="Cambria Math" panose="02040503050406030204" pitchFamily="18" charset="0"/>
                                        </a:rPr>
                                        <m:t>𝒔</m:t>
                                      </m:r>
                                    </m:e>
                                  </m:d>
                                  <m:sSub>
                                    <m:sSubPr>
                                      <m:ctrlPr>
                                        <a:rPr lang="en-US" altLang="zh-CN" b="1" i="1" smtClean="0">
                                          <a:latin typeface="Cambria Math" panose="02040503050406030204" pitchFamily="18" charset="0"/>
                                        </a:rPr>
                                      </m:ctrlPr>
                                    </m:sSubPr>
                                    <m:e>
                                      <m:r>
                                        <a:rPr lang="en-US" altLang="zh-CN" b="1" i="1" smtClean="0">
                                          <a:latin typeface="Cambria Math" panose="02040503050406030204" pitchFamily="18" charset="0"/>
                                        </a:rPr>
                                        <m:t>𝜷</m:t>
                                      </m:r>
                                    </m:e>
                                    <m:sub>
                                      <m:r>
                                        <a:rPr lang="en-US" altLang="zh-CN" b="1" i="1" smtClean="0">
                                          <a:latin typeface="Cambria Math" panose="02040503050406030204" pitchFamily="18" charset="0"/>
                                        </a:rPr>
                                        <m:t>𝒙</m:t>
                                      </m:r>
                                      <m:r>
                                        <a:rPr lang="en-US" altLang="zh-CN" b="1" i="1" smtClean="0">
                                          <a:latin typeface="Cambria Math" panose="02040503050406030204" pitchFamily="18" charset="0"/>
                                        </a:rPr>
                                        <m:t>,</m:t>
                                      </m:r>
                                      <m:r>
                                        <a:rPr lang="en-US" altLang="zh-CN" b="1" i="1" smtClean="0">
                                          <a:latin typeface="Cambria Math" panose="02040503050406030204" pitchFamily="18" charset="0"/>
                                        </a:rPr>
                                        <m:t>𝒚</m:t>
                                      </m:r>
                                    </m:sub>
                                  </m:sSub>
                                  <m:d>
                                    <m:dPr>
                                      <m:ctrlPr>
                                        <a:rPr lang="en-US" altLang="zh-CN" b="1" i="1" smtClean="0">
                                          <a:latin typeface="Cambria Math" panose="02040503050406030204" pitchFamily="18" charset="0"/>
                                        </a:rPr>
                                      </m:ctrlPr>
                                    </m:dPr>
                                    <m:e>
                                      <m:r>
                                        <a:rPr lang="en-US" altLang="zh-CN" b="1" i="1" smtClean="0">
                                          <a:latin typeface="Cambria Math" panose="02040503050406030204" pitchFamily="18" charset="0"/>
                                        </a:rPr>
                                        <m:t>𝒔</m:t>
                                      </m:r>
                                    </m:e>
                                  </m:d>
                                </m:num>
                                <m:den>
                                  <m:r>
                                    <a:rPr lang="en-US" altLang="zh-CN" b="1" i="1" smtClean="0">
                                      <a:latin typeface="Cambria Math" panose="02040503050406030204" pitchFamily="18" charset="0"/>
                                    </a:rPr>
                                    <m:t>𝟐</m:t>
                                  </m:r>
                                  <m:r>
                                    <a:rPr lang="en-US" altLang="zh-CN" b="1" i="1" smtClean="0">
                                      <a:latin typeface="Cambria Math" panose="02040503050406030204" pitchFamily="18" charset="0"/>
                                    </a:rPr>
                                    <m:t>𝝅</m:t>
                                  </m:r>
                                  <m:sSub>
                                    <m:sSubPr>
                                      <m:ctrlPr>
                                        <a:rPr lang="en-US" altLang="zh-CN" b="1" i="1" smtClean="0">
                                          <a:latin typeface="Cambria Math" panose="02040503050406030204" pitchFamily="18" charset="0"/>
                                        </a:rPr>
                                      </m:ctrlPr>
                                    </m:sSubPr>
                                    <m:e>
                                      <m:r>
                                        <a:rPr lang="en-US" altLang="zh-CN" b="1" i="1" smtClean="0">
                                          <a:latin typeface="Cambria Math" panose="02040503050406030204" pitchFamily="18" charset="0"/>
                                        </a:rPr>
                                        <m:t>𝜸</m:t>
                                      </m:r>
                                    </m:e>
                                    <m:sub>
                                      <m:r>
                                        <a:rPr lang="en-US" altLang="zh-CN" b="1" i="1" smtClean="0">
                                          <a:latin typeface="Cambria Math" panose="02040503050406030204" pitchFamily="18" charset="0"/>
                                        </a:rPr>
                                        <m:t>𝒑</m:t>
                                      </m:r>
                                    </m:sub>
                                  </m:sSub>
                                  <m:sSub>
                                    <m:sSubPr>
                                      <m:ctrlPr>
                                        <a:rPr lang="en-US" altLang="zh-CN" b="1" i="1" smtClean="0">
                                          <a:latin typeface="Cambria Math" panose="02040503050406030204" pitchFamily="18" charset="0"/>
                                        </a:rPr>
                                      </m:ctrlPr>
                                    </m:sSubPr>
                                    <m:e>
                                      <m:r>
                                        <a:rPr lang="en-US" altLang="zh-CN" b="1" i="1" smtClean="0">
                                          <a:latin typeface="Cambria Math" panose="02040503050406030204" pitchFamily="18" charset="0"/>
                                        </a:rPr>
                                        <m:t>𝝈</m:t>
                                      </m:r>
                                    </m:e>
                                    <m:sub>
                                      <m:r>
                                        <a:rPr lang="en-US" altLang="zh-CN" b="1" i="1" smtClean="0">
                                          <a:latin typeface="Cambria Math" panose="02040503050406030204" pitchFamily="18" charset="0"/>
                                        </a:rPr>
                                        <m:t>𝒆</m:t>
                                      </m:r>
                                      <m:r>
                                        <a:rPr lang="en-US" altLang="zh-CN" b="1" i="1" smtClean="0">
                                          <a:latin typeface="Cambria Math" panose="02040503050406030204" pitchFamily="18" charset="0"/>
                                        </a:rPr>
                                        <m:t>,</m:t>
                                      </m:r>
                                      <m:r>
                                        <a:rPr lang="en-US" altLang="zh-CN" b="1" i="1" smtClean="0">
                                          <a:latin typeface="Cambria Math" panose="02040503050406030204" pitchFamily="18" charset="0"/>
                                        </a:rPr>
                                        <m:t>𝒙</m:t>
                                      </m:r>
                                      <m:r>
                                        <a:rPr lang="en-US" altLang="zh-CN" b="1" i="1" smtClean="0">
                                          <a:latin typeface="Cambria Math" panose="02040503050406030204" pitchFamily="18" charset="0"/>
                                        </a:rPr>
                                        <m:t>,</m:t>
                                      </m:r>
                                      <m:r>
                                        <a:rPr lang="en-US" altLang="zh-CN" b="1" i="1" smtClean="0">
                                          <a:latin typeface="Cambria Math" panose="02040503050406030204" pitchFamily="18" charset="0"/>
                                        </a:rPr>
                                        <m:t>𝒚</m:t>
                                      </m:r>
                                    </m:sub>
                                  </m:sSub>
                                  <m:d>
                                    <m:dPr>
                                      <m:ctrlPr>
                                        <a:rPr lang="en-US" altLang="zh-CN" b="1" i="1" smtClean="0">
                                          <a:latin typeface="Cambria Math" panose="02040503050406030204" pitchFamily="18" charset="0"/>
                                        </a:rPr>
                                      </m:ctrlPr>
                                    </m:dPr>
                                    <m:e>
                                      <m:r>
                                        <a:rPr lang="en-US" altLang="zh-CN" b="1" i="1" smtClean="0">
                                          <a:latin typeface="Cambria Math" panose="02040503050406030204" pitchFamily="18" charset="0"/>
                                        </a:rPr>
                                        <m:t>𝒔</m:t>
                                      </m:r>
                                    </m:e>
                                  </m:d>
                                  <m:d>
                                    <m:dPr>
                                      <m:begChr m:val="["/>
                                      <m:endChr m:val="]"/>
                                      <m:ctrlPr>
                                        <a:rPr lang="en-US" altLang="zh-CN" b="1" i="1" smtClean="0">
                                          <a:latin typeface="Cambria Math" panose="02040503050406030204" pitchFamily="18" charset="0"/>
                                        </a:rPr>
                                      </m:ctrlPr>
                                    </m:dPr>
                                    <m:e>
                                      <m:sSub>
                                        <m:sSubPr>
                                          <m:ctrlPr>
                                            <a:rPr lang="en-US" altLang="zh-CN" b="1" i="1" smtClean="0">
                                              <a:latin typeface="Cambria Math" panose="02040503050406030204" pitchFamily="18" charset="0"/>
                                            </a:rPr>
                                          </m:ctrlPr>
                                        </m:sSubPr>
                                        <m:e>
                                          <m:r>
                                            <a:rPr lang="en-US" altLang="zh-CN" b="1" i="1" smtClean="0">
                                              <a:latin typeface="Cambria Math" panose="02040503050406030204" pitchFamily="18" charset="0"/>
                                            </a:rPr>
                                            <m:t>𝝈</m:t>
                                          </m:r>
                                        </m:e>
                                        <m:sub>
                                          <m:r>
                                            <a:rPr lang="en-US" altLang="zh-CN" b="1" i="1" smtClean="0">
                                              <a:latin typeface="Cambria Math" panose="02040503050406030204" pitchFamily="18" charset="0"/>
                                            </a:rPr>
                                            <m:t>𝒆</m:t>
                                          </m:r>
                                          <m:r>
                                            <a:rPr lang="en-US" altLang="zh-CN" b="1" i="1" smtClean="0">
                                              <a:latin typeface="Cambria Math" panose="02040503050406030204" pitchFamily="18" charset="0"/>
                                            </a:rPr>
                                            <m:t>,</m:t>
                                          </m:r>
                                          <m:r>
                                            <a:rPr lang="en-US" altLang="zh-CN" b="1" i="1" smtClean="0">
                                              <a:latin typeface="Cambria Math" panose="02040503050406030204" pitchFamily="18" charset="0"/>
                                            </a:rPr>
                                            <m:t>𝒙</m:t>
                                          </m:r>
                                        </m:sub>
                                      </m:sSub>
                                      <m:d>
                                        <m:dPr>
                                          <m:ctrlPr>
                                            <a:rPr lang="en-US" altLang="zh-CN" b="1" i="1" smtClean="0">
                                              <a:latin typeface="Cambria Math" panose="02040503050406030204" pitchFamily="18" charset="0"/>
                                            </a:rPr>
                                          </m:ctrlPr>
                                        </m:dPr>
                                        <m:e>
                                          <m:r>
                                            <a:rPr lang="en-US" altLang="zh-CN" b="1" i="1" smtClean="0">
                                              <a:latin typeface="Cambria Math" panose="02040503050406030204" pitchFamily="18" charset="0"/>
                                            </a:rPr>
                                            <m:t>𝒔</m:t>
                                          </m:r>
                                        </m:e>
                                      </m:d>
                                      <m:r>
                                        <a:rPr lang="en-US" altLang="zh-CN" b="1" i="1" smtClean="0">
                                          <a:latin typeface="Cambria Math" panose="02040503050406030204" pitchFamily="18" charset="0"/>
                                        </a:rPr>
                                        <m:t>+</m:t>
                                      </m:r>
                                      <m:sSub>
                                        <m:sSubPr>
                                          <m:ctrlPr>
                                            <a:rPr lang="en-US" altLang="zh-CN" b="1" i="1" smtClean="0">
                                              <a:latin typeface="Cambria Math" panose="02040503050406030204" pitchFamily="18" charset="0"/>
                                            </a:rPr>
                                          </m:ctrlPr>
                                        </m:sSubPr>
                                        <m:e>
                                          <m:r>
                                            <a:rPr lang="en-US" altLang="zh-CN" b="1" i="1" smtClean="0">
                                              <a:latin typeface="Cambria Math" panose="02040503050406030204" pitchFamily="18" charset="0"/>
                                            </a:rPr>
                                            <m:t>𝝈</m:t>
                                          </m:r>
                                        </m:e>
                                        <m:sub>
                                          <m:r>
                                            <a:rPr lang="en-US" altLang="zh-CN" b="1" i="1" smtClean="0">
                                              <a:latin typeface="Cambria Math" panose="02040503050406030204" pitchFamily="18" charset="0"/>
                                            </a:rPr>
                                            <m:t>𝒆</m:t>
                                          </m:r>
                                          <m:r>
                                            <a:rPr lang="en-US" altLang="zh-CN" b="1" i="1" smtClean="0">
                                              <a:latin typeface="Cambria Math" panose="02040503050406030204" pitchFamily="18" charset="0"/>
                                            </a:rPr>
                                            <m:t>,</m:t>
                                          </m:r>
                                          <m:r>
                                            <a:rPr lang="en-US" altLang="zh-CN" b="1" i="1" smtClean="0">
                                              <a:latin typeface="Cambria Math" panose="02040503050406030204" pitchFamily="18" charset="0"/>
                                            </a:rPr>
                                            <m:t>𝒚</m:t>
                                          </m:r>
                                        </m:sub>
                                      </m:sSub>
                                      <m:d>
                                        <m:dPr>
                                          <m:ctrlPr>
                                            <a:rPr lang="en-US" altLang="zh-CN" b="1" i="1" smtClean="0">
                                              <a:latin typeface="Cambria Math" panose="02040503050406030204" pitchFamily="18" charset="0"/>
                                            </a:rPr>
                                          </m:ctrlPr>
                                        </m:dPr>
                                        <m:e>
                                          <m:r>
                                            <a:rPr lang="en-US" altLang="zh-CN" b="1" i="1" smtClean="0">
                                              <a:latin typeface="Cambria Math" panose="02040503050406030204" pitchFamily="18" charset="0"/>
                                            </a:rPr>
                                            <m:t>𝒔</m:t>
                                          </m:r>
                                        </m:e>
                                      </m:d>
                                    </m:e>
                                  </m:d>
                                </m:den>
                              </m:f>
                              <m:r>
                                <a:rPr lang="en-US" altLang="zh-CN" b="1" i="1" smtClean="0">
                                  <a:latin typeface="Cambria Math" panose="02040503050406030204" pitchFamily="18" charset="0"/>
                                </a:rPr>
                                <m:t>𝒅𝒔</m:t>
                              </m:r>
                            </m:oMath>
                          </m:oMathPara>
                        </a14:m>
                        <a:endParaRPr lang="zh-CN" altLang="en-US" b="1" dirty="0"/>
                      </a:p>
                    </p:txBody>
                  </p:sp>
                </mc:Choice>
                <mc:Fallback xmlns="">
                  <p:sp>
                    <p:nvSpPr>
                      <p:cNvPr id="10" name="文本框 9">
                        <a:extLst>
                          <a:ext uri="{FF2B5EF4-FFF2-40B4-BE49-F238E27FC236}">
                            <a16:creationId xmlns:a16="http://schemas.microsoft.com/office/drawing/2014/main" id="{9BBFB904-7475-FDCA-F53F-C00FD0D8CE92}"/>
                          </a:ext>
                        </a:extLst>
                      </p:cNvPr>
                      <p:cNvSpPr txBox="1">
                        <a:spLocks noRot="1" noChangeAspect="1" noMove="1" noResize="1" noEditPoints="1" noAdjustHandles="1" noChangeArrowheads="1" noChangeShapeType="1" noTextEdit="1"/>
                      </p:cNvSpPr>
                      <p:nvPr/>
                    </p:nvSpPr>
                    <p:spPr>
                      <a:xfrm>
                        <a:off x="3125138" y="2407318"/>
                        <a:ext cx="4881417" cy="651717"/>
                      </a:xfrm>
                      <a:prstGeom prst="rect">
                        <a:avLst/>
                      </a:prstGeom>
                      <a:blipFill>
                        <a:blip r:embed="rId7"/>
                        <a:stretch>
                          <a:fillRect/>
                        </a:stretch>
                      </a:blipFill>
                    </p:spPr>
                    <p:txBody>
                      <a:bodyPr/>
                      <a:lstStyle/>
                      <a:p>
                        <a:r>
                          <a:rPr lang="zh-CN" altLang="en-US">
                            <a:noFill/>
                          </a:rPr>
                          <a:t> </a:t>
                        </a:r>
                      </a:p>
                    </p:txBody>
                  </p:sp>
                </mc:Fallback>
              </mc:AlternateContent>
              <p:cxnSp>
                <p:nvCxnSpPr>
                  <p:cNvPr id="32" name="直接箭头连接符 31">
                    <a:extLst>
                      <a:ext uri="{FF2B5EF4-FFF2-40B4-BE49-F238E27FC236}">
                        <a16:creationId xmlns:a16="http://schemas.microsoft.com/office/drawing/2014/main" id="{D77A93F3-38DC-A254-F996-7FD45F7E1AB3}"/>
                      </a:ext>
                    </a:extLst>
                  </p:cNvPr>
                  <p:cNvCxnSpPr/>
                  <p:nvPr/>
                </p:nvCxnSpPr>
                <p:spPr>
                  <a:xfrm flipV="1">
                    <a:off x="6889750" y="2374900"/>
                    <a:ext cx="0" cy="304800"/>
                  </a:xfrm>
                  <a:prstGeom prst="straightConnector1">
                    <a:avLst/>
                  </a:prstGeom>
                  <a:ln w="31750">
                    <a:solidFill>
                      <a:srgbClr val="FF0000"/>
                    </a:solidFill>
                    <a:headEnd w="sm" len="sm"/>
                    <a:tailEnd type="triangle"/>
                  </a:ln>
                </p:spPr>
                <p:style>
                  <a:lnRef idx="2">
                    <a:schemeClr val="accent1"/>
                  </a:lnRef>
                  <a:fillRef idx="0">
                    <a:schemeClr val="accent1"/>
                  </a:fillRef>
                  <a:effectRef idx="1">
                    <a:schemeClr val="accent1"/>
                  </a:effectRef>
                  <a:fontRef idx="minor">
                    <a:schemeClr val="tx1"/>
                  </a:fontRef>
                </p:style>
              </p:cxnSp>
              <p:cxnSp>
                <p:nvCxnSpPr>
                  <p:cNvPr id="33" name="直接箭头连接符 32">
                    <a:extLst>
                      <a:ext uri="{FF2B5EF4-FFF2-40B4-BE49-F238E27FC236}">
                        <a16:creationId xmlns:a16="http://schemas.microsoft.com/office/drawing/2014/main" id="{F1B38AAD-6484-7A57-BC8B-8BA3CFC155A2}"/>
                      </a:ext>
                    </a:extLst>
                  </p:cNvPr>
                  <p:cNvCxnSpPr/>
                  <p:nvPr/>
                </p:nvCxnSpPr>
                <p:spPr>
                  <a:xfrm flipV="1">
                    <a:off x="6988175" y="2374900"/>
                    <a:ext cx="0" cy="304800"/>
                  </a:xfrm>
                  <a:prstGeom prst="straightConnector1">
                    <a:avLst/>
                  </a:prstGeom>
                  <a:ln w="31750">
                    <a:solidFill>
                      <a:srgbClr val="FF0000"/>
                    </a:solidFill>
                    <a:headEnd w="sm" len="sm"/>
                    <a:tailEnd type="triangle"/>
                  </a:ln>
                </p:spPr>
                <p:style>
                  <a:lnRef idx="2">
                    <a:schemeClr val="accent1"/>
                  </a:lnRef>
                  <a:fillRef idx="0">
                    <a:schemeClr val="accent1"/>
                  </a:fillRef>
                  <a:effectRef idx="1">
                    <a:schemeClr val="accent1"/>
                  </a:effectRef>
                  <a:fontRef idx="minor">
                    <a:schemeClr val="tx1"/>
                  </a:fontRef>
                </p:style>
              </p:cxnSp>
              <p:cxnSp>
                <p:nvCxnSpPr>
                  <p:cNvPr id="34" name="直接箭头连接符 33">
                    <a:extLst>
                      <a:ext uri="{FF2B5EF4-FFF2-40B4-BE49-F238E27FC236}">
                        <a16:creationId xmlns:a16="http://schemas.microsoft.com/office/drawing/2014/main" id="{274345D4-BBF1-25CA-C741-438B5CEF4896}"/>
                      </a:ext>
                    </a:extLst>
                  </p:cNvPr>
                  <p:cNvCxnSpPr/>
                  <p:nvPr/>
                </p:nvCxnSpPr>
                <p:spPr>
                  <a:xfrm flipV="1">
                    <a:off x="7083425" y="2374900"/>
                    <a:ext cx="0" cy="304800"/>
                  </a:xfrm>
                  <a:prstGeom prst="straightConnector1">
                    <a:avLst/>
                  </a:prstGeom>
                  <a:ln w="31750">
                    <a:solidFill>
                      <a:srgbClr val="FF0000"/>
                    </a:solidFill>
                    <a:headEnd w="sm" len="sm"/>
                    <a:tailEnd type="triangle"/>
                  </a:ln>
                </p:spPr>
                <p:style>
                  <a:lnRef idx="2">
                    <a:schemeClr val="accent1"/>
                  </a:lnRef>
                  <a:fillRef idx="0">
                    <a:schemeClr val="accent1"/>
                  </a:fillRef>
                  <a:effectRef idx="1">
                    <a:schemeClr val="accent1"/>
                  </a:effectRef>
                  <a:fontRef idx="minor">
                    <a:schemeClr val="tx1"/>
                  </a:fontRef>
                </p:style>
              </p:cxnSp>
              <p:cxnSp>
                <p:nvCxnSpPr>
                  <p:cNvPr id="35" name="直接箭头连接符 34">
                    <a:extLst>
                      <a:ext uri="{FF2B5EF4-FFF2-40B4-BE49-F238E27FC236}">
                        <a16:creationId xmlns:a16="http://schemas.microsoft.com/office/drawing/2014/main" id="{DF8EE981-A297-63D9-2D13-31AB2170456A}"/>
                      </a:ext>
                    </a:extLst>
                  </p:cNvPr>
                  <p:cNvCxnSpPr/>
                  <p:nvPr/>
                </p:nvCxnSpPr>
                <p:spPr>
                  <a:xfrm flipV="1">
                    <a:off x="7705725" y="2752226"/>
                    <a:ext cx="0" cy="304800"/>
                  </a:xfrm>
                  <a:prstGeom prst="straightConnector1">
                    <a:avLst/>
                  </a:prstGeom>
                  <a:ln w="31750">
                    <a:solidFill>
                      <a:srgbClr val="FF0000"/>
                    </a:solidFill>
                    <a:headEnd w="sm" len="sm"/>
                    <a:tailEnd type="triangle"/>
                  </a:ln>
                </p:spPr>
                <p:style>
                  <a:lnRef idx="2">
                    <a:schemeClr val="accent1"/>
                  </a:lnRef>
                  <a:fillRef idx="0">
                    <a:schemeClr val="accent1"/>
                  </a:fillRef>
                  <a:effectRef idx="1">
                    <a:schemeClr val="accent1"/>
                  </a:effectRef>
                  <a:fontRef idx="minor">
                    <a:schemeClr val="tx1"/>
                  </a:fontRef>
                </p:style>
              </p:cxnSp>
              <p:cxnSp>
                <p:nvCxnSpPr>
                  <p:cNvPr id="37" name="直接箭头连接符 36">
                    <a:extLst>
                      <a:ext uri="{FF2B5EF4-FFF2-40B4-BE49-F238E27FC236}">
                        <a16:creationId xmlns:a16="http://schemas.microsoft.com/office/drawing/2014/main" id="{394200FF-7A4C-708B-66FD-50FC218B1209}"/>
                      </a:ext>
                    </a:extLst>
                  </p:cNvPr>
                  <p:cNvCxnSpPr/>
                  <p:nvPr/>
                </p:nvCxnSpPr>
                <p:spPr>
                  <a:xfrm flipV="1">
                    <a:off x="3997325" y="2561726"/>
                    <a:ext cx="0" cy="304800"/>
                  </a:xfrm>
                  <a:prstGeom prst="straightConnector1">
                    <a:avLst/>
                  </a:prstGeom>
                  <a:ln w="31750">
                    <a:solidFill>
                      <a:srgbClr val="FF0000"/>
                    </a:solidFill>
                    <a:headEnd w="sm" len="sm"/>
                    <a:tailEnd type="triangle"/>
                  </a:ln>
                </p:spPr>
                <p:style>
                  <a:lnRef idx="2">
                    <a:schemeClr val="accent1"/>
                  </a:lnRef>
                  <a:fillRef idx="0">
                    <a:schemeClr val="accent1"/>
                  </a:fillRef>
                  <a:effectRef idx="1">
                    <a:schemeClr val="accent1"/>
                  </a:effectRef>
                  <a:fontRef idx="minor">
                    <a:schemeClr val="tx1"/>
                  </a:fontRef>
                </p:style>
              </p:cxnSp>
            </p:grpSp>
          </p:grpSp>
          <p:grpSp>
            <p:nvGrpSpPr>
              <p:cNvPr id="11" name="组合 10">
                <a:extLst>
                  <a:ext uri="{FF2B5EF4-FFF2-40B4-BE49-F238E27FC236}">
                    <a16:creationId xmlns:a16="http://schemas.microsoft.com/office/drawing/2014/main" id="{AE258357-DC34-E21D-5E44-047A29A93911}"/>
                  </a:ext>
                </a:extLst>
              </p:cNvPr>
              <p:cNvGrpSpPr/>
              <p:nvPr/>
            </p:nvGrpSpPr>
            <p:grpSpPr>
              <a:xfrm>
                <a:off x="4319731" y="3429000"/>
                <a:ext cx="3686824" cy="3060000"/>
                <a:chOff x="4319731" y="3429000"/>
                <a:chExt cx="3686824" cy="3060000"/>
              </a:xfrm>
            </p:grpSpPr>
            <p:pic>
              <p:nvPicPr>
                <p:cNvPr id="5" name="图片 4">
                  <a:extLst>
                    <a:ext uri="{FF2B5EF4-FFF2-40B4-BE49-F238E27FC236}">
                      <a16:creationId xmlns:a16="http://schemas.microsoft.com/office/drawing/2014/main" id="{D2872944-A7ED-F486-787C-88B5E5FF4439}"/>
                    </a:ext>
                  </a:extLst>
                </p:cNvPr>
                <p:cNvPicPr>
                  <a:picLocks noChangeAspect="1"/>
                </p:cNvPicPr>
                <p:nvPr/>
              </p:nvPicPr>
              <p:blipFill rotWithShape="1">
                <a:blip r:embed="rId8"/>
                <a:srcRect l="9472" t="10525" r="12730" b="5093"/>
                <a:stretch/>
              </p:blipFill>
              <p:spPr>
                <a:xfrm>
                  <a:off x="4319731" y="3429000"/>
                  <a:ext cx="3686824" cy="3060000"/>
                </a:xfrm>
                <a:prstGeom prst="rect">
                  <a:avLst/>
                </a:prstGeom>
              </p:spPr>
            </p:pic>
            <p:sp>
              <p:nvSpPr>
                <p:cNvPr id="2" name="文本框 1">
                  <a:extLst>
                    <a:ext uri="{FF2B5EF4-FFF2-40B4-BE49-F238E27FC236}">
                      <a16:creationId xmlns:a16="http://schemas.microsoft.com/office/drawing/2014/main" id="{30439B49-DF6D-FFB8-3D36-ACC80BD46EA3}"/>
                    </a:ext>
                  </a:extLst>
                </p:cNvPr>
                <p:cNvSpPr txBox="1"/>
                <p:nvPr/>
              </p:nvSpPr>
              <p:spPr>
                <a:xfrm>
                  <a:off x="5114925" y="4122595"/>
                  <a:ext cx="2438400" cy="584775"/>
                </a:xfrm>
                <a:prstGeom prst="rect">
                  <a:avLst/>
                </a:prstGeom>
                <a:noFill/>
              </p:spPr>
              <p:txBody>
                <a:bodyPr wrap="square">
                  <a:spAutoFit/>
                </a:bodyPr>
                <a:lstStyle/>
                <a:p>
                  <a:pPr algn="ctr"/>
                  <a:r>
                    <a:rPr lang="en-US" altLang="zh-CN" sz="1600" b="1" dirty="0">
                      <a:latin typeface="Arial" panose="020B0604020202020204" pitchFamily="34" charset="0"/>
                      <a:cs typeface="Arial" panose="020B0604020202020204" pitchFamily="34" charset="0"/>
                    </a:rPr>
                    <a:t>Proton beam-beam parameter growth</a:t>
                  </a:r>
                  <a:endParaRPr lang="zh-CN" altLang="en-US" sz="1600" dirty="0"/>
                </a:p>
              </p:txBody>
            </p:sp>
          </p:grpSp>
        </p:grpSp>
      </p:grpSp>
    </p:spTree>
    <p:extLst>
      <p:ext uri="{BB962C8B-B14F-4D97-AF65-F5344CB8AC3E}">
        <p14:creationId xmlns:p14="http://schemas.microsoft.com/office/powerpoint/2010/main" val="27302523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16</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grpSp>
        <p:nvGrpSpPr>
          <p:cNvPr id="29" name="组合 28">
            <a:extLst>
              <a:ext uri="{FF2B5EF4-FFF2-40B4-BE49-F238E27FC236}">
                <a16:creationId xmlns:a16="http://schemas.microsoft.com/office/drawing/2014/main" id="{20A6DED7-8C37-9E39-D40B-4F830089B4B7}"/>
              </a:ext>
            </a:extLst>
          </p:cNvPr>
          <p:cNvGrpSpPr/>
          <p:nvPr/>
        </p:nvGrpSpPr>
        <p:grpSpPr>
          <a:xfrm>
            <a:off x="0" y="95799"/>
            <a:ext cx="12192000" cy="6514964"/>
            <a:chOff x="0" y="95799"/>
            <a:chExt cx="12192000" cy="6514964"/>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3"/>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8" y="137087"/>
              <a:ext cx="9048201"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3. Mitigation methods</a:t>
              </a:r>
              <a:endParaRPr lang="zh-CN" altLang="en-US" sz="3200" dirty="0"/>
            </a:p>
          </p:txBody>
        </p:sp>
        <p:grpSp>
          <p:nvGrpSpPr>
            <p:cNvPr id="28" name="组合 27">
              <a:extLst>
                <a:ext uri="{FF2B5EF4-FFF2-40B4-BE49-F238E27FC236}">
                  <a16:creationId xmlns:a16="http://schemas.microsoft.com/office/drawing/2014/main" id="{95656072-AEFC-815D-3867-7E2BEF0B1697}"/>
                </a:ext>
              </a:extLst>
            </p:cNvPr>
            <p:cNvGrpSpPr/>
            <p:nvPr/>
          </p:nvGrpSpPr>
          <p:grpSpPr>
            <a:xfrm>
              <a:off x="435242" y="1034260"/>
              <a:ext cx="11321515" cy="5576503"/>
              <a:chOff x="435242" y="1034260"/>
              <a:chExt cx="11321515" cy="5576503"/>
            </a:xfrm>
          </p:grpSpPr>
          <p:grpSp>
            <p:nvGrpSpPr>
              <p:cNvPr id="19" name="组合 18">
                <a:extLst>
                  <a:ext uri="{FF2B5EF4-FFF2-40B4-BE49-F238E27FC236}">
                    <a16:creationId xmlns:a16="http://schemas.microsoft.com/office/drawing/2014/main" id="{EEB247D6-4DCF-485C-E37D-87CF1CD43D28}"/>
                  </a:ext>
                </a:extLst>
              </p:cNvPr>
              <p:cNvGrpSpPr/>
              <p:nvPr/>
            </p:nvGrpSpPr>
            <p:grpSpPr>
              <a:xfrm>
                <a:off x="435243" y="1034260"/>
                <a:ext cx="11321514" cy="2751641"/>
                <a:chOff x="435243" y="1034260"/>
                <a:chExt cx="11321514" cy="2751641"/>
              </a:xfrm>
            </p:grpSpPr>
            <p:pic>
              <p:nvPicPr>
                <p:cNvPr id="11" name="图片 10">
                  <a:extLst>
                    <a:ext uri="{FF2B5EF4-FFF2-40B4-BE49-F238E27FC236}">
                      <a16:creationId xmlns:a16="http://schemas.microsoft.com/office/drawing/2014/main" id="{CF73DE15-4CB8-6A13-1284-EAFF389F5251}"/>
                    </a:ext>
                  </a:extLst>
                </p:cNvPr>
                <p:cNvPicPr>
                  <a:picLocks noChangeAspect="1"/>
                </p:cNvPicPr>
                <p:nvPr/>
              </p:nvPicPr>
              <p:blipFill rotWithShape="1">
                <a:blip r:embed="rId5"/>
                <a:srcRect l="7984" t="9786" r="10392" b="6204"/>
                <a:stretch/>
              </p:blipFill>
              <p:spPr>
                <a:xfrm>
                  <a:off x="435243" y="1085901"/>
                  <a:ext cx="3428179" cy="2700000"/>
                </a:xfrm>
                <a:prstGeom prst="rect">
                  <a:avLst/>
                </a:prstGeom>
              </p:spPr>
            </p:pic>
            <p:pic>
              <p:nvPicPr>
                <p:cNvPr id="13" name="图片 12">
                  <a:extLst>
                    <a:ext uri="{FF2B5EF4-FFF2-40B4-BE49-F238E27FC236}">
                      <a16:creationId xmlns:a16="http://schemas.microsoft.com/office/drawing/2014/main" id="{345D9380-9E86-6F7C-6765-A06354835A2B}"/>
                    </a:ext>
                  </a:extLst>
                </p:cNvPr>
                <p:cNvPicPr>
                  <a:picLocks noChangeAspect="1"/>
                </p:cNvPicPr>
                <p:nvPr/>
              </p:nvPicPr>
              <p:blipFill rotWithShape="1">
                <a:blip r:embed="rId6"/>
                <a:srcRect l="7983" t="9786" r="10392" b="6204"/>
                <a:stretch/>
              </p:blipFill>
              <p:spPr>
                <a:xfrm>
                  <a:off x="4108452" y="1085901"/>
                  <a:ext cx="3428179" cy="2700000"/>
                </a:xfrm>
                <a:prstGeom prst="rect">
                  <a:avLst/>
                </a:prstGeom>
              </p:spPr>
            </p:pic>
            <p:sp>
              <p:nvSpPr>
                <p:cNvPr id="16" name="文本框 15">
                  <a:extLst>
                    <a:ext uri="{FF2B5EF4-FFF2-40B4-BE49-F238E27FC236}">
                      <a16:creationId xmlns:a16="http://schemas.microsoft.com/office/drawing/2014/main" id="{1E32D7BF-41FA-035D-A88E-7C179A63E24E}"/>
                    </a:ext>
                  </a:extLst>
                </p:cNvPr>
                <p:cNvSpPr txBox="1"/>
                <p:nvPr/>
              </p:nvSpPr>
              <p:spPr>
                <a:xfrm>
                  <a:off x="7718161" y="1034260"/>
                  <a:ext cx="4038596" cy="2643031"/>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5600" indent="-345600">
                    <a:spcAft>
                      <a:spcPts val="1800"/>
                    </a:spcAft>
                    <a:buFont typeface="Wingdings" panose="05000000000000000000" pitchFamily="2" charset="2"/>
                    <a:buChar char="Ø"/>
                  </a:pPr>
                  <a:r>
                    <a:rPr lang="en-US" altLang="zh-CN" sz="2400" b="1" dirty="0">
                      <a:latin typeface="Arial" panose="020B0604020202020204" pitchFamily="34" charset="0"/>
                      <a:ea typeface="微软雅黑" panose="020B0503020204020204" pitchFamily="34" charset="-122"/>
                      <a:cs typeface="Arial" panose="020B0604020202020204" pitchFamily="34" charset="0"/>
                    </a:rPr>
                    <a:t>Chromaticity</a:t>
                  </a:r>
                </a:p>
                <a:p>
                  <a:pPr marL="625950" indent="-342900">
                    <a:lnSpc>
                      <a:spcPts val="2400"/>
                    </a:lnSpc>
                    <a:spcAft>
                      <a:spcPts val="1000"/>
                    </a:spcAft>
                    <a:buFont typeface="Wingdings" panose="05000000000000000000" pitchFamily="2" charset="2"/>
                    <a:buChar char="ü"/>
                  </a:pPr>
                  <a:r>
                    <a:rPr lang="en-US" altLang="zh-CN" b="1" dirty="0">
                      <a:latin typeface="Arial" panose="020B0604020202020204" pitchFamily="34" charset="0"/>
                      <a:ea typeface="微软雅黑" panose="020B0503020204020204" pitchFamily="34" charset="-122"/>
                      <a:cs typeface="Arial" panose="020B0604020202020204" pitchFamily="34" charset="0"/>
                    </a:rPr>
                    <a:t>Above transition, a positive chromaticity larger than </a:t>
                  </a:r>
                  <a:r>
                    <a:rPr lang="en-US" altLang="zh-CN" b="1" dirty="0">
                      <a:solidFill>
                        <a:srgbClr val="0000FF"/>
                      </a:solidFill>
                      <a:latin typeface="Arial" panose="020B0604020202020204" pitchFamily="34" charset="0"/>
                      <a:ea typeface="微软雅黑" panose="020B0503020204020204" pitchFamily="34" charset="-122"/>
                      <a:cs typeface="Arial" panose="020B0604020202020204" pitchFamily="34" charset="0"/>
                    </a:rPr>
                    <a:t>+8</a:t>
                  </a:r>
                  <a:r>
                    <a:rPr lang="en-US" altLang="zh-CN" b="1" dirty="0">
                      <a:latin typeface="Arial" panose="020B0604020202020204" pitchFamily="34" charset="0"/>
                      <a:ea typeface="微软雅黑" panose="020B0503020204020204" pitchFamily="34" charset="-122"/>
                      <a:cs typeface="Arial" panose="020B0604020202020204" pitchFamily="34" charset="0"/>
                    </a:rPr>
                    <a:t> can suppress this head-tail instability</a:t>
                  </a:r>
                </a:p>
                <a:p>
                  <a:pPr marL="625950" indent="-342900">
                    <a:lnSpc>
                      <a:spcPts val="2400"/>
                    </a:lnSpc>
                    <a:spcAft>
                      <a:spcPts val="1000"/>
                    </a:spcAft>
                    <a:buFont typeface="Wingdings" panose="05000000000000000000" pitchFamily="2" charset="2"/>
                    <a:buChar char="ü"/>
                  </a:pPr>
                  <a:r>
                    <a:rPr lang="en-US" altLang="zh-CN" b="1" dirty="0">
                      <a:latin typeface="Arial" panose="020B0604020202020204" pitchFamily="34" charset="0"/>
                      <a:ea typeface="微软雅黑" panose="020B0503020204020204" pitchFamily="34" charset="-122"/>
                      <a:cs typeface="Arial" panose="020B0604020202020204" pitchFamily="34" charset="0"/>
                    </a:rPr>
                    <a:t>Significant emittance growth is present</a:t>
                  </a:r>
                </a:p>
              </p:txBody>
            </p:sp>
          </p:grpSp>
          <p:grpSp>
            <p:nvGrpSpPr>
              <p:cNvPr id="18" name="组合 17">
                <a:extLst>
                  <a:ext uri="{FF2B5EF4-FFF2-40B4-BE49-F238E27FC236}">
                    <a16:creationId xmlns:a16="http://schemas.microsoft.com/office/drawing/2014/main" id="{3706C584-9B95-8136-8BD8-5929328C9211}"/>
                  </a:ext>
                </a:extLst>
              </p:cNvPr>
              <p:cNvGrpSpPr/>
              <p:nvPr/>
            </p:nvGrpSpPr>
            <p:grpSpPr>
              <a:xfrm>
                <a:off x="435242" y="3901983"/>
                <a:ext cx="11321515" cy="2708780"/>
                <a:chOff x="435242" y="3901983"/>
                <a:chExt cx="11321515" cy="2708780"/>
              </a:xfrm>
            </p:grpSpPr>
            <p:pic>
              <p:nvPicPr>
                <p:cNvPr id="5" name="图片 4">
                  <a:extLst>
                    <a:ext uri="{FF2B5EF4-FFF2-40B4-BE49-F238E27FC236}">
                      <a16:creationId xmlns:a16="http://schemas.microsoft.com/office/drawing/2014/main" id="{87AE4393-1CB3-FDBF-8DEA-3971C414807C}"/>
                    </a:ext>
                  </a:extLst>
                </p:cNvPr>
                <p:cNvPicPr>
                  <a:picLocks noChangeAspect="1"/>
                </p:cNvPicPr>
                <p:nvPr/>
              </p:nvPicPr>
              <p:blipFill rotWithShape="1">
                <a:blip r:embed="rId7"/>
                <a:srcRect l="7983" t="9786" r="10392" b="6204"/>
                <a:stretch/>
              </p:blipFill>
              <p:spPr>
                <a:xfrm>
                  <a:off x="4108451" y="3910763"/>
                  <a:ext cx="3428180" cy="2700000"/>
                </a:xfrm>
                <a:prstGeom prst="rect">
                  <a:avLst/>
                </a:prstGeom>
              </p:spPr>
            </p:pic>
            <p:pic>
              <p:nvPicPr>
                <p:cNvPr id="15" name="图片 14">
                  <a:extLst>
                    <a:ext uri="{FF2B5EF4-FFF2-40B4-BE49-F238E27FC236}">
                      <a16:creationId xmlns:a16="http://schemas.microsoft.com/office/drawing/2014/main" id="{DB614626-ACD9-2201-DF95-EF83946269E4}"/>
                    </a:ext>
                  </a:extLst>
                </p:cNvPr>
                <p:cNvPicPr>
                  <a:picLocks noChangeAspect="1"/>
                </p:cNvPicPr>
                <p:nvPr/>
              </p:nvPicPr>
              <p:blipFill rotWithShape="1">
                <a:blip r:embed="rId8"/>
                <a:srcRect l="7984" t="9786" r="10392" b="6204"/>
                <a:stretch/>
              </p:blipFill>
              <p:spPr>
                <a:xfrm>
                  <a:off x="435242" y="3910763"/>
                  <a:ext cx="3428179" cy="2700000"/>
                </a:xfrm>
                <a:prstGeom prst="rect">
                  <a:avLst/>
                </a:prstGeom>
              </p:spPr>
            </p:pic>
            <p:sp>
              <p:nvSpPr>
                <p:cNvPr id="17" name="文本框 16">
                  <a:extLst>
                    <a:ext uri="{FF2B5EF4-FFF2-40B4-BE49-F238E27FC236}">
                      <a16:creationId xmlns:a16="http://schemas.microsoft.com/office/drawing/2014/main" id="{E610C592-2AEB-4AF0-B06D-28C153F6AF13}"/>
                    </a:ext>
                  </a:extLst>
                </p:cNvPr>
                <p:cNvSpPr txBox="1"/>
                <p:nvPr/>
              </p:nvSpPr>
              <p:spPr>
                <a:xfrm>
                  <a:off x="7718161" y="3901983"/>
                  <a:ext cx="4038596" cy="246349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5600" indent="-345600">
                    <a:spcAft>
                      <a:spcPts val="1800"/>
                    </a:spcAft>
                    <a:buFont typeface="Wingdings" panose="05000000000000000000" pitchFamily="2" charset="2"/>
                    <a:buChar char="Ø"/>
                  </a:pPr>
                  <a:r>
                    <a:rPr lang="en-US" altLang="zh-CN" sz="2400" b="1" dirty="0">
                      <a:latin typeface="Arial" panose="020B0604020202020204" pitchFamily="34" charset="0"/>
                      <a:ea typeface="微软雅黑" panose="020B0503020204020204" pitchFamily="34" charset="-122"/>
                      <a:cs typeface="Arial" panose="020B0604020202020204" pitchFamily="34" charset="0"/>
                    </a:rPr>
                    <a:t>Ideal feedback</a:t>
                  </a:r>
                </a:p>
                <a:p>
                  <a:pPr marL="625950" indent="-342900">
                    <a:lnSpc>
                      <a:spcPts val="2400"/>
                    </a:lnSpc>
                    <a:spcAft>
                      <a:spcPts val="1000"/>
                    </a:spcAft>
                    <a:buFont typeface="Wingdings" panose="05000000000000000000" pitchFamily="2" charset="2"/>
                    <a:buChar char="ü"/>
                  </a:pPr>
                  <a:r>
                    <a:rPr lang="en-US" altLang="zh-CN" b="1" dirty="0">
                      <a:latin typeface="Arial" panose="020B0604020202020204" pitchFamily="34" charset="0"/>
                      <a:ea typeface="微软雅黑" panose="020B0503020204020204" pitchFamily="34" charset="-122"/>
                      <a:cs typeface="Arial" panose="020B0604020202020204" pitchFamily="34" charset="0"/>
                    </a:rPr>
                    <a:t>Exponential centroid motion is mitigated with a feedback gain higher than </a:t>
                  </a:r>
                  <a:r>
                    <a:rPr lang="en-US" altLang="zh-CN" b="1" dirty="0">
                      <a:solidFill>
                        <a:srgbClr val="0000FF"/>
                      </a:solidFill>
                      <a:latin typeface="Arial" panose="020B0604020202020204" pitchFamily="34" charset="0"/>
                      <a:ea typeface="微软雅黑" panose="020B0503020204020204" pitchFamily="34" charset="-122"/>
                      <a:cs typeface="Arial" panose="020B0604020202020204" pitchFamily="34" charset="0"/>
                    </a:rPr>
                    <a:t>4×10</a:t>
                  </a:r>
                  <a:r>
                    <a:rPr lang="en-US" altLang="zh-CN" b="1" baseline="30000" dirty="0">
                      <a:solidFill>
                        <a:srgbClr val="0000FF"/>
                      </a:solidFill>
                      <a:latin typeface="Arial" panose="020B0604020202020204" pitchFamily="34" charset="0"/>
                      <a:ea typeface="微软雅黑" panose="020B0503020204020204" pitchFamily="34" charset="-122"/>
                      <a:cs typeface="Arial" panose="020B0604020202020204" pitchFamily="34" charset="0"/>
                    </a:rPr>
                    <a:t>-4</a:t>
                  </a:r>
                  <a:endParaRPr lang="en-US" altLang="zh-CN" b="1" dirty="0">
                    <a:solidFill>
                      <a:srgbClr val="0000FF"/>
                    </a:solidFill>
                    <a:latin typeface="Arial" panose="020B0604020202020204" pitchFamily="34" charset="0"/>
                    <a:ea typeface="微软雅黑" panose="020B0503020204020204" pitchFamily="34" charset="-122"/>
                    <a:cs typeface="Arial" panose="020B0604020202020204" pitchFamily="34" charset="0"/>
                  </a:endParaRPr>
                </a:p>
                <a:p>
                  <a:pPr marL="625950" indent="-342900">
                    <a:lnSpc>
                      <a:spcPts val="2400"/>
                    </a:lnSpc>
                    <a:spcAft>
                      <a:spcPts val="1000"/>
                    </a:spcAft>
                    <a:buFont typeface="Wingdings" panose="05000000000000000000" pitchFamily="2" charset="2"/>
                    <a:buChar char="ü"/>
                  </a:pPr>
                  <a:r>
                    <a:rPr lang="en-US" altLang="zh-CN" b="1" dirty="0">
                      <a:latin typeface="Arial" panose="020B0604020202020204" pitchFamily="34" charset="0"/>
                      <a:ea typeface="微软雅黑" panose="020B0503020204020204" pitchFamily="34" charset="-122"/>
                      <a:cs typeface="Arial" panose="020B0604020202020204" pitchFamily="34" charset="0"/>
                    </a:rPr>
                    <a:t>Beam emittance is preserved</a:t>
                  </a:r>
                </a:p>
                <a:p>
                  <a:pPr marL="625950" indent="-342900">
                    <a:lnSpc>
                      <a:spcPts val="2400"/>
                    </a:lnSpc>
                    <a:spcAft>
                      <a:spcPts val="1000"/>
                    </a:spcAft>
                    <a:buFont typeface="Wingdings" panose="05000000000000000000" pitchFamily="2" charset="2"/>
                    <a:buChar char="ü"/>
                  </a:pP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A more efficient method</a:t>
                  </a:r>
                </a:p>
              </p:txBody>
            </p:sp>
          </p:grpSp>
        </p:grpSp>
      </p:grpSp>
    </p:spTree>
    <p:extLst>
      <p:ext uri="{BB962C8B-B14F-4D97-AF65-F5344CB8AC3E}">
        <p14:creationId xmlns:p14="http://schemas.microsoft.com/office/powerpoint/2010/main" val="25454869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3"/>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9" y="137087"/>
            <a:ext cx="1742556"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Outline</a:t>
            </a:r>
            <a:endParaRPr lang="zh-CN" altLang="en-US" sz="3200" dirty="0"/>
          </a:p>
        </p:txBody>
      </p:sp>
      <p:sp>
        <p:nvSpPr>
          <p:cNvPr id="5" name="文本框 4">
            <a:extLst>
              <a:ext uri="{FF2B5EF4-FFF2-40B4-BE49-F238E27FC236}">
                <a16:creationId xmlns:a16="http://schemas.microsoft.com/office/drawing/2014/main" id="{1D4AD0DC-C2AE-A785-7338-112E1101F3F9}"/>
              </a:ext>
            </a:extLst>
          </p:cNvPr>
          <p:cNvSpPr txBox="1"/>
          <p:nvPr/>
        </p:nvSpPr>
        <p:spPr>
          <a:xfrm>
            <a:off x="1485126" y="1021301"/>
            <a:ext cx="9221747" cy="5344476"/>
          </a:xfrm>
          <a:prstGeom prst="rect">
            <a:avLst/>
          </a:prstGeom>
          <a:noFill/>
        </p:spPr>
        <p:txBody>
          <a:bodyPr wrap="square" rtlCol="0">
            <a:spAutoFit/>
          </a:bodyPr>
          <a:lstStyle/>
          <a:p>
            <a:pPr marL="342900" indent="-342900">
              <a:lnSpc>
                <a:spcPct val="155000"/>
              </a:lnSpc>
              <a:spcAft>
                <a:spcPts val="200"/>
              </a:spcAft>
              <a:buAutoNum type="arabicPeriod"/>
            </a:pPr>
            <a:r>
              <a:rPr lang="en-US" altLang="zh-CN" sz="2800" b="1" dirty="0">
                <a:solidFill>
                  <a:schemeClr val="bg1">
                    <a:lumMod val="75000"/>
                  </a:schemeClr>
                </a:solidFill>
                <a:latin typeface="Arial" panose="020B0604020202020204" pitchFamily="34" charset="0"/>
                <a:cs typeface="Arial" panose="020B0604020202020204" pitchFamily="34" charset="0"/>
              </a:rPr>
              <a:t> Hourglass effect in EicC</a:t>
            </a:r>
          </a:p>
          <a:p>
            <a:pPr marL="342900" indent="-342900">
              <a:lnSpc>
                <a:spcPct val="155000"/>
              </a:lnSpc>
              <a:spcAft>
                <a:spcPts val="200"/>
              </a:spcAft>
              <a:buAutoNum type="arabicPeriod"/>
            </a:pPr>
            <a:r>
              <a:rPr lang="en-US" altLang="zh-CN" sz="2800" b="1" dirty="0">
                <a:solidFill>
                  <a:schemeClr val="bg1">
                    <a:lumMod val="75000"/>
                  </a:schemeClr>
                </a:solidFill>
                <a:latin typeface="Arial" panose="020B0604020202020204" pitchFamily="34" charset="0"/>
                <a:cs typeface="Arial" panose="020B0604020202020204" pitchFamily="34" charset="0"/>
              </a:rPr>
              <a:t> Simulation model</a:t>
            </a:r>
          </a:p>
          <a:p>
            <a:pPr marL="342900" indent="-342900">
              <a:lnSpc>
                <a:spcPct val="155000"/>
              </a:lnSpc>
              <a:spcAft>
                <a:spcPts val="200"/>
              </a:spcAft>
              <a:buAutoNum type="arabicPeriod"/>
            </a:pPr>
            <a:r>
              <a:rPr lang="en-US" altLang="zh-CN" sz="2800" b="1" dirty="0">
                <a:solidFill>
                  <a:schemeClr val="bg1">
                    <a:lumMod val="75000"/>
                  </a:schemeClr>
                </a:solidFill>
                <a:latin typeface="Arial" panose="020B0604020202020204" pitchFamily="34" charset="0"/>
                <a:cs typeface="Arial" panose="020B0604020202020204" pitchFamily="34" charset="0"/>
              </a:rPr>
              <a:t> Head-tail instability of asymmetric colliding beams</a:t>
            </a:r>
          </a:p>
          <a:p>
            <a:pPr marL="352800">
              <a:lnSpc>
                <a:spcPct val="135000"/>
              </a:lnSpc>
            </a:pPr>
            <a:r>
              <a:rPr lang="en-US" altLang="zh-CN" b="1" dirty="0">
                <a:solidFill>
                  <a:schemeClr val="bg1">
                    <a:lumMod val="75000"/>
                  </a:schemeClr>
                </a:solidFill>
                <a:latin typeface="Arial" panose="020B0604020202020204" pitchFamily="34" charset="0"/>
                <a:cs typeface="Arial" panose="020B0604020202020204" pitchFamily="34" charset="0"/>
              </a:rPr>
              <a:t> </a:t>
            </a:r>
            <a:r>
              <a:rPr lang="en-US" altLang="zh-CN" sz="1000" b="1" dirty="0">
                <a:solidFill>
                  <a:schemeClr val="bg1">
                    <a:lumMod val="75000"/>
                  </a:schemeClr>
                </a:solidFill>
                <a:latin typeface="Arial" panose="020B0604020202020204" pitchFamily="34" charset="0"/>
                <a:cs typeface="Arial" panose="020B0604020202020204" pitchFamily="34" charset="0"/>
              </a:rPr>
              <a:t> </a:t>
            </a:r>
            <a:r>
              <a:rPr lang="en-US" altLang="zh-CN" b="1" dirty="0">
                <a:solidFill>
                  <a:schemeClr val="bg1">
                    <a:lumMod val="75000"/>
                  </a:schemeClr>
                </a:solidFill>
                <a:latin typeface="Arial" panose="020B0604020202020204" pitchFamily="34" charset="0"/>
                <a:cs typeface="Arial" panose="020B0604020202020204" pitchFamily="34" charset="0"/>
              </a:rPr>
              <a:t>Numerical observations</a:t>
            </a:r>
          </a:p>
          <a:p>
            <a:pPr marL="352800">
              <a:lnSpc>
                <a:spcPct val="135000"/>
              </a:lnSpc>
            </a:pPr>
            <a:r>
              <a:rPr lang="en-US" altLang="zh-CN" b="1" dirty="0">
                <a:solidFill>
                  <a:schemeClr val="bg1">
                    <a:lumMod val="75000"/>
                  </a:schemeClr>
                </a:solidFill>
                <a:latin typeface="Arial" panose="020B0604020202020204" pitchFamily="34" charset="0"/>
                <a:cs typeface="Arial" panose="020B0604020202020204" pitchFamily="34" charset="0"/>
              </a:rPr>
              <a:t> </a:t>
            </a:r>
            <a:r>
              <a:rPr lang="en-US" altLang="zh-CN" sz="1000" b="1" dirty="0">
                <a:solidFill>
                  <a:schemeClr val="bg1">
                    <a:lumMod val="75000"/>
                  </a:schemeClr>
                </a:solidFill>
                <a:latin typeface="Arial" panose="020B0604020202020204" pitchFamily="34" charset="0"/>
                <a:cs typeface="Arial" panose="020B0604020202020204" pitchFamily="34" charset="0"/>
              </a:rPr>
              <a:t> </a:t>
            </a:r>
            <a:r>
              <a:rPr lang="en-US" altLang="zh-CN" b="1" dirty="0">
                <a:solidFill>
                  <a:schemeClr val="bg1">
                    <a:lumMod val="75000"/>
                  </a:schemeClr>
                </a:solidFill>
                <a:latin typeface="Arial" panose="020B0604020202020204" pitchFamily="34" charset="0"/>
                <a:cs typeface="Arial" panose="020B0604020202020204" pitchFamily="34" charset="0"/>
              </a:rPr>
              <a:t>Key parameter scans and instability mechanism</a:t>
            </a:r>
          </a:p>
          <a:p>
            <a:pPr marL="352800">
              <a:lnSpc>
                <a:spcPct val="135000"/>
              </a:lnSpc>
              <a:spcAft>
                <a:spcPts val="200"/>
              </a:spcAft>
            </a:pPr>
            <a:r>
              <a:rPr lang="en-US" altLang="zh-CN" b="1" dirty="0">
                <a:solidFill>
                  <a:schemeClr val="bg1">
                    <a:lumMod val="75000"/>
                  </a:schemeClr>
                </a:solidFill>
                <a:latin typeface="Arial" panose="020B0604020202020204" pitchFamily="34" charset="0"/>
                <a:cs typeface="Arial" panose="020B0604020202020204" pitchFamily="34" charset="0"/>
              </a:rPr>
              <a:t> </a:t>
            </a:r>
            <a:r>
              <a:rPr lang="en-US" altLang="zh-CN" sz="1000" b="1" dirty="0">
                <a:solidFill>
                  <a:schemeClr val="bg1">
                    <a:lumMod val="75000"/>
                  </a:schemeClr>
                </a:solidFill>
                <a:latin typeface="Arial" panose="020B0604020202020204" pitchFamily="34" charset="0"/>
                <a:cs typeface="Arial" panose="020B0604020202020204" pitchFamily="34" charset="0"/>
              </a:rPr>
              <a:t> </a:t>
            </a:r>
            <a:r>
              <a:rPr lang="en-US" altLang="zh-CN" b="1" dirty="0">
                <a:solidFill>
                  <a:schemeClr val="bg1">
                    <a:lumMod val="75000"/>
                  </a:schemeClr>
                </a:solidFill>
                <a:latin typeface="Arial" panose="020B0604020202020204" pitchFamily="34" charset="0"/>
                <a:cs typeface="Arial" panose="020B0604020202020204" pitchFamily="34" charset="0"/>
              </a:rPr>
              <a:t>Mitigation methods</a:t>
            </a:r>
          </a:p>
          <a:p>
            <a:pPr marL="342000" indent="-342000">
              <a:lnSpc>
                <a:spcPct val="155000"/>
              </a:lnSpc>
              <a:spcAft>
                <a:spcPts val="200"/>
              </a:spcAft>
              <a:buFont typeface="+mj-lt"/>
              <a:buAutoNum type="arabicPeriod" startAt="4"/>
            </a:pPr>
            <a:r>
              <a:rPr lang="en-US" altLang="zh-CN" sz="2800" b="1" dirty="0">
                <a:latin typeface="Arial" panose="020B0604020202020204" pitchFamily="34" charset="0"/>
                <a:cs typeface="Arial" panose="020B0604020202020204" pitchFamily="34" charset="0"/>
              </a:rPr>
              <a:t> Float waist collision scheme</a:t>
            </a:r>
          </a:p>
          <a:p>
            <a:pPr marL="352800">
              <a:lnSpc>
                <a:spcPct val="135000"/>
              </a:lnSpc>
            </a:pPr>
            <a:r>
              <a:rPr lang="en-US" altLang="zh-CN" b="1" dirty="0">
                <a:latin typeface="Arial" panose="020B0604020202020204" pitchFamily="34" charset="0"/>
                <a:cs typeface="Arial" panose="020B0604020202020204" pitchFamily="34" charset="0"/>
              </a:rPr>
              <a:t> </a:t>
            </a:r>
            <a:r>
              <a:rPr lang="en-US" altLang="zh-CN" sz="1000" b="1" dirty="0">
                <a:latin typeface="Arial" panose="020B0604020202020204" pitchFamily="34" charset="0"/>
                <a:cs typeface="Arial" panose="020B0604020202020204" pitchFamily="34" charset="0"/>
              </a:rPr>
              <a:t> </a:t>
            </a:r>
            <a:r>
              <a:rPr lang="en-US" altLang="zh-CN" b="1" dirty="0">
                <a:latin typeface="Arial" panose="020B0604020202020204" pitchFamily="34" charset="0"/>
                <a:cs typeface="Arial" panose="020B0604020202020204" pitchFamily="34" charset="0"/>
              </a:rPr>
              <a:t>Compensation principles of the hourglass effect</a:t>
            </a:r>
          </a:p>
          <a:p>
            <a:pPr marL="352800">
              <a:lnSpc>
                <a:spcPct val="135000"/>
              </a:lnSpc>
              <a:spcAft>
                <a:spcPts val="200"/>
              </a:spcAft>
            </a:pPr>
            <a:r>
              <a:rPr lang="en-US" altLang="zh-CN" b="1" dirty="0">
                <a:latin typeface="Arial" panose="020B0604020202020204" pitchFamily="34" charset="0"/>
                <a:cs typeface="Arial" panose="020B0604020202020204" pitchFamily="34" charset="0"/>
              </a:rPr>
              <a:t> </a:t>
            </a:r>
            <a:r>
              <a:rPr lang="en-US" altLang="zh-CN" sz="1000" b="1" dirty="0">
                <a:latin typeface="Arial" panose="020B0604020202020204" pitchFamily="34" charset="0"/>
                <a:cs typeface="Arial" panose="020B0604020202020204" pitchFamily="34" charset="0"/>
              </a:rPr>
              <a:t> </a:t>
            </a:r>
            <a:r>
              <a:rPr lang="en-US" altLang="zh-CN" b="1" dirty="0">
                <a:latin typeface="Arial" panose="020B0604020202020204" pitchFamily="34" charset="0"/>
                <a:cs typeface="Arial" panose="020B0604020202020204" pitchFamily="34" charset="0"/>
              </a:rPr>
              <a:t>Numerical proofs and application to the head-tail instability</a:t>
            </a:r>
          </a:p>
          <a:p>
            <a:pPr marL="352800" indent="-352800">
              <a:lnSpc>
                <a:spcPct val="155000"/>
              </a:lnSpc>
              <a:spcAft>
                <a:spcPts val="200"/>
              </a:spcAft>
              <a:buFont typeface="+mj-lt"/>
              <a:buAutoNum type="arabicPeriod" startAt="5"/>
            </a:pPr>
            <a:r>
              <a:rPr lang="en-US" altLang="zh-CN" sz="2800" b="1" dirty="0">
                <a:solidFill>
                  <a:schemeClr val="bg1">
                    <a:lumMod val="75000"/>
                  </a:schemeClr>
                </a:solidFill>
                <a:latin typeface="Arial" panose="020B0604020202020204" pitchFamily="34" charset="0"/>
                <a:cs typeface="Arial" panose="020B0604020202020204" pitchFamily="34" charset="0"/>
              </a:rPr>
              <a:t> Summary</a:t>
            </a:r>
          </a:p>
        </p:txBody>
      </p:sp>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17</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77315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组合 58">
            <a:extLst>
              <a:ext uri="{FF2B5EF4-FFF2-40B4-BE49-F238E27FC236}">
                <a16:creationId xmlns:a16="http://schemas.microsoft.com/office/drawing/2014/main" id="{BB08E114-3D7B-8C7F-7DAD-464A201944BA}"/>
              </a:ext>
            </a:extLst>
          </p:cNvPr>
          <p:cNvGrpSpPr/>
          <p:nvPr/>
        </p:nvGrpSpPr>
        <p:grpSpPr>
          <a:xfrm>
            <a:off x="0" y="95799"/>
            <a:ext cx="12192000" cy="6551048"/>
            <a:chOff x="0" y="95799"/>
            <a:chExt cx="12192000" cy="6551048"/>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3"/>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8" y="137087"/>
              <a:ext cx="9048201"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4. Difficulties with new parameters</a:t>
              </a:r>
              <a:endParaRPr lang="zh-CN" altLang="en-US" sz="3200" dirty="0"/>
            </a:p>
          </p:txBody>
        </p:sp>
        <p:sp>
          <p:nvSpPr>
            <p:cNvPr id="16" name="文本框 30">
              <a:extLst>
                <a:ext uri="{FF2B5EF4-FFF2-40B4-BE49-F238E27FC236}">
                  <a16:creationId xmlns:a16="http://schemas.microsoft.com/office/drawing/2014/main" id="{19A2F1DC-77FD-0845-3882-41BAB6079238}"/>
                </a:ext>
              </a:extLst>
            </p:cNvPr>
            <p:cNvSpPr txBox="1"/>
            <p:nvPr/>
          </p:nvSpPr>
          <p:spPr>
            <a:xfrm>
              <a:off x="387134" y="4163739"/>
              <a:ext cx="3622179" cy="2427588"/>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nSpc>
                  <a:spcPts val="2400"/>
                </a:lnSpc>
                <a:spcAft>
                  <a:spcPts val="1600"/>
                </a:spcAft>
                <a:buFont typeface="Wingdings" panose="05000000000000000000" pitchFamily="2" charset="2"/>
                <a:buChar char="Ø"/>
              </a:pPr>
              <a:r>
                <a:rPr lang="en-US" altLang="zh-CN" b="1" dirty="0">
                  <a:latin typeface="Arial" panose="020B0604020202020204" pitchFamily="34" charset="0"/>
                  <a:ea typeface="微软雅黑" panose="020B0503020204020204" pitchFamily="34" charset="-122"/>
                  <a:cs typeface="Arial" panose="020B0604020202020204" pitchFamily="34" charset="0"/>
                </a:rPr>
                <a:t>Simulation</a:t>
              </a:r>
              <a:r>
                <a:rPr lang="zh-CN" altLang="en-US" b="1" dirty="0">
                  <a:latin typeface="Arial" panose="020B0604020202020204" pitchFamily="34" charset="0"/>
                  <a:ea typeface="微软雅黑" panose="020B0503020204020204" pitchFamily="34" charset="-122"/>
                  <a:cs typeface="Arial" panose="020B0604020202020204" pitchFamily="34" charset="0"/>
                </a:rPr>
                <a:t> </a:t>
              </a:r>
              <a:r>
                <a:rPr lang="en-US" altLang="zh-CN" b="1" dirty="0">
                  <a:latin typeface="Arial" panose="020B0604020202020204" pitchFamily="34" charset="0"/>
                  <a:ea typeface="微软雅黑" panose="020B0503020204020204" pitchFamily="34" charset="-122"/>
                  <a:cs typeface="Arial" panose="020B0604020202020204" pitchFamily="34" charset="0"/>
                </a:rPr>
                <a:t>predicts</a:t>
              </a:r>
              <a:r>
                <a:rPr lang="zh-CN" altLang="en-US" b="1" dirty="0">
                  <a:latin typeface="Arial" panose="020B0604020202020204" pitchFamily="34" charset="0"/>
                  <a:ea typeface="微软雅黑" panose="020B0503020204020204" pitchFamily="34" charset="-122"/>
                  <a:cs typeface="Arial" panose="020B0604020202020204" pitchFamily="34" charset="0"/>
                </a:rPr>
                <a:t> </a:t>
              </a: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very</a:t>
              </a:r>
              <a:r>
                <a:rPr lang="zh-CN" altLang="en-US" b="1" dirty="0">
                  <a:solidFill>
                    <a:srgbClr val="C00000"/>
                  </a:solidFill>
                  <a:latin typeface="Arial" panose="020B0604020202020204" pitchFamily="34" charset="0"/>
                  <a:ea typeface="微软雅黑" panose="020B0503020204020204" pitchFamily="34" charset="-122"/>
                  <a:cs typeface="Arial" panose="020B0604020202020204" pitchFamily="34" charset="0"/>
                </a:rPr>
                <a:t> </a:t>
              </a: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bad luminosity lifetime</a:t>
              </a:r>
              <a:r>
                <a:rPr lang="en-US" altLang="zh-CN" b="1" dirty="0">
                  <a:latin typeface="Arial" panose="020B0604020202020204" pitchFamily="34" charset="0"/>
                  <a:ea typeface="微软雅黑" panose="020B0503020204020204" pitchFamily="34" charset="-122"/>
                  <a:cs typeface="Arial" panose="020B0604020202020204" pitchFamily="34" charset="0"/>
                </a:rPr>
                <a:t>. </a:t>
              </a:r>
            </a:p>
            <a:p>
              <a:pPr marL="285750" indent="-285750">
                <a:lnSpc>
                  <a:spcPts val="2400"/>
                </a:lnSpc>
                <a:spcAft>
                  <a:spcPts val="1600"/>
                </a:spcAft>
                <a:buFont typeface="Wingdings" panose="05000000000000000000" pitchFamily="2" charset="2"/>
                <a:buChar char="Ø"/>
              </a:pPr>
              <a:r>
                <a:rPr lang="en-US" altLang="zh-CN" b="1" dirty="0">
                  <a:latin typeface="Arial" panose="020B0604020202020204" pitchFamily="34" charset="0"/>
                  <a:ea typeface="微软雅黑" panose="020B0503020204020204" pitchFamily="34" charset="-122"/>
                  <a:cs typeface="Arial" panose="020B0604020202020204" pitchFamily="34" charset="0"/>
                </a:rPr>
                <a:t>Beam sizes mismatch cause </a:t>
              </a: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severe BB parameter growth </a:t>
              </a:r>
              <a:r>
                <a:rPr lang="en-US" altLang="zh-CN" b="1" dirty="0">
                  <a:latin typeface="Arial" panose="020B0604020202020204" pitchFamily="34" charset="0"/>
                  <a:ea typeface="微软雅黑" panose="020B0503020204020204" pitchFamily="34" charset="-122"/>
                  <a:cs typeface="Arial" panose="020B0604020202020204" pitchFamily="34" charset="0"/>
                </a:rPr>
                <a:t>and consequently </a:t>
              </a: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large tune spread </a:t>
              </a:r>
              <a:r>
                <a:rPr lang="en-US" altLang="zh-CN" b="1" dirty="0">
                  <a:latin typeface="Arial" panose="020B0604020202020204" pitchFamily="34" charset="0"/>
                  <a:ea typeface="微软雅黑" panose="020B0503020204020204" pitchFamily="34" charset="-122"/>
                  <a:cs typeface="Arial" panose="020B0604020202020204" pitchFamily="34" charset="0"/>
                </a:rPr>
                <a:t>and a fair number of </a:t>
              </a: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SB resonances</a:t>
              </a:r>
              <a:r>
                <a:rPr lang="en-US" altLang="zh-CN" b="1" dirty="0">
                  <a:latin typeface="Arial" panose="020B0604020202020204" pitchFamily="34" charset="0"/>
                  <a:ea typeface="微软雅黑" panose="020B0503020204020204" pitchFamily="34" charset="-122"/>
                  <a:cs typeface="Arial" panose="020B0604020202020204" pitchFamily="34" charset="0"/>
                </a:rPr>
                <a:t>.</a:t>
              </a:r>
              <a:endParaRPr lang="zh-CN" altLang="en-US" b="1" dirty="0">
                <a:latin typeface="Arial" panose="020B0604020202020204" pitchFamily="34" charset="0"/>
                <a:ea typeface="微软雅黑" panose="020B0503020204020204" pitchFamily="34" charset="-122"/>
                <a:cs typeface="Arial" panose="020B0604020202020204" pitchFamily="34" charset="0"/>
              </a:endParaRPr>
            </a:p>
          </p:txBody>
        </p:sp>
        <p:grpSp>
          <p:nvGrpSpPr>
            <p:cNvPr id="58" name="组合 57">
              <a:extLst>
                <a:ext uri="{FF2B5EF4-FFF2-40B4-BE49-F238E27FC236}">
                  <a16:creationId xmlns:a16="http://schemas.microsoft.com/office/drawing/2014/main" id="{33EEF5FC-BB73-B96A-5FCC-35FDD6825548}"/>
                </a:ext>
              </a:extLst>
            </p:cNvPr>
            <p:cNvGrpSpPr/>
            <p:nvPr/>
          </p:nvGrpSpPr>
          <p:grpSpPr>
            <a:xfrm>
              <a:off x="8402490" y="1042897"/>
              <a:ext cx="3391355" cy="2718407"/>
              <a:chOff x="8402490" y="1042897"/>
              <a:chExt cx="3391355" cy="2718407"/>
            </a:xfrm>
          </p:grpSpPr>
          <p:pic>
            <p:nvPicPr>
              <p:cNvPr id="55" name="图片 54">
                <a:extLst>
                  <a:ext uri="{FF2B5EF4-FFF2-40B4-BE49-F238E27FC236}">
                    <a16:creationId xmlns:a16="http://schemas.microsoft.com/office/drawing/2014/main" id="{8A72DBC9-278B-896E-2C91-1835664A1177}"/>
                  </a:ext>
                </a:extLst>
              </p:cNvPr>
              <p:cNvPicPr>
                <a:picLocks noChangeAspect="1"/>
              </p:cNvPicPr>
              <p:nvPr/>
            </p:nvPicPr>
            <p:blipFill rotWithShape="1">
              <a:blip r:embed="rId5"/>
              <a:srcRect l="6779" t="10526" r="13226" b="4722"/>
              <a:stretch/>
            </p:blipFill>
            <p:spPr>
              <a:xfrm>
                <a:off x="8402490" y="1042897"/>
                <a:ext cx="3391355" cy="2718407"/>
              </a:xfrm>
              <a:prstGeom prst="rect">
                <a:avLst/>
              </a:prstGeom>
            </p:spPr>
          </p:pic>
          <p:cxnSp>
            <p:nvCxnSpPr>
              <p:cNvPr id="14" name="直接箭头连接符 13">
                <a:extLst>
                  <a:ext uri="{FF2B5EF4-FFF2-40B4-BE49-F238E27FC236}">
                    <a16:creationId xmlns:a16="http://schemas.microsoft.com/office/drawing/2014/main" id="{C47B4A2C-7511-A43A-10D9-298E2CBF6EC6}"/>
                  </a:ext>
                </a:extLst>
              </p:cNvPr>
              <p:cNvCxnSpPr>
                <a:cxnSpLocks/>
              </p:cNvCxnSpPr>
              <p:nvPr/>
            </p:nvCxnSpPr>
            <p:spPr>
              <a:xfrm>
                <a:off x="9079247" y="1365250"/>
                <a:ext cx="0" cy="1860550"/>
              </a:xfrm>
              <a:prstGeom prst="straightConnector1">
                <a:avLst/>
              </a:prstGeom>
              <a:ln w="28575">
                <a:solidFill>
                  <a:srgbClr val="C00000"/>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文本框 4">
                <a:extLst>
                  <a:ext uri="{FF2B5EF4-FFF2-40B4-BE49-F238E27FC236}">
                    <a16:creationId xmlns:a16="http://schemas.microsoft.com/office/drawing/2014/main" id="{0214565F-3AE7-649A-E274-0D877EB4DC98}"/>
                  </a:ext>
                </a:extLst>
              </p:cNvPr>
              <p:cNvSpPr txBox="1"/>
              <p:nvPr/>
            </p:nvSpPr>
            <p:spPr>
              <a:xfrm>
                <a:off x="9234491" y="1177996"/>
                <a:ext cx="2171697" cy="46166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200" b="1" dirty="0">
                    <a:latin typeface="Arial" panose="020B0604020202020204" pitchFamily="34" charset="0"/>
                    <a:ea typeface="微软雅黑" panose="020B0503020204020204" pitchFamily="34" charset="-122"/>
                    <a:cs typeface="Arial" panose="020B0604020202020204" pitchFamily="34" charset="0"/>
                  </a:rPr>
                  <a:t>BB parameter modulation is more severe</a:t>
                </a:r>
                <a:endParaRPr lang="zh-CN" altLang="en-US" sz="1200" dirty="0">
                  <a:latin typeface="Arial" panose="020B0604020202020204" pitchFamily="34" charset="0"/>
                  <a:cs typeface="Arial" panose="020B0604020202020204" pitchFamily="34" charset="0"/>
                </a:endParaRPr>
              </a:p>
            </p:txBody>
          </p:sp>
        </p:grpSp>
        <p:grpSp>
          <p:nvGrpSpPr>
            <p:cNvPr id="34" name="组合 33">
              <a:extLst>
                <a:ext uri="{FF2B5EF4-FFF2-40B4-BE49-F238E27FC236}">
                  <a16:creationId xmlns:a16="http://schemas.microsoft.com/office/drawing/2014/main" id="{01F98E10-D131-26C7-342E-2D4FD25ED9D7}"/>
                </a:ext>
              </a:extLst>
            </p:cNvPr>
            <p:cNvGrpSpPr>
              <a:grpSpLocks noChangeAspect="1"/>
            </p:cNvGrpSpPr>
            <p:nvPr/>
          </p:nvGrpSpPr>
          <p:grpSpPr>
            <a:xfrm>
              <a:off x="392646" y="1042897"/>
              <a:ext cx="3622179" cy="2970000"/>
              <a:chOff x="4647146" y="1042898"/>
              <a:chExt cx="3391356" cy="2780737"/>
            </a:xfrm>
          </p:grpSpPr>
          <p:pic>
            <p:nvPicPr>
              <p:cNvPr id="11" name="图片 10" descr="图表, 折线图&#10;&#10;描述已自动生成">
                <a:extLst>
                  <a:ext uri="{FF2B5EF4-FFF2-40B4-BE49-F238E27FC236}">
                    <a16:creationId xmlns:a16="http://schemas.microsoft.com/office/drawing/2014/main" id="{71A29C43-E8EB-F3B9-0B07-703552C86154}"/>
                  </a:ext>
                </a:extLst>
              </p:cNvPr>
              <p:cNvPicPr>
                <a:picLocks noChangeAspect="1"/>
              </p:cNvPicPr>
              <p:nvPr/>
            </p:nvPicPr>
            <p:blipFill rotWithShape="1">
              <a:blip r:embed="rId6"/>
              <a:srcRect l="8487" t="7010" r="10309" b="5979"/>
              <a:stretch/>
            </p:blipFill>
            <p:spPr>
              <a:xfrm>
                <a:off x="4647146" y="1042898"/>
                <a:ext cx="3391356" cy="2780737"/>
              </a:xfrm>
              <a:prstGeom prst="rect">
                <a:avLst/>
              </a:prstGeom>
            </p:spPr>
          </p:pic>
          <p:sp>
            <p:nvSpPr>
              <p:cNvPr id="24" name="文本框 4">
                <a:extLst>
                  <a:ext uri="{FF2B5EF4-FFF2-40B4-BE49-F238E27FC236}">
                    <a16:creationId xmlns:a16="http://schemas.microsoft.com/office/drawing/2014/main" id="{4509093D-ACC9-32CE-7724-8BDB941775F4}"/>
                  </a:ext>
                </a:extLst>
              </p:cNvPr>
              <p:cNvSpPr txBox="1"/>
              <p:nvPr/>
            </p:nvSpPr>
            <p:spPr>
              <a:xfrm>
                <a:off x="5405463" y="2385259"/>
                <a:ext cx="2424414" cy="25934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200" b="1" dirty="0">
                    <a:latin typeface="Arial" panose="020B0604020202020204" pitchFamily="34" charset="0"/>
                    <a:ea typeface="微软雅黑" panose="020B0503020204020204" pitchFamily="34" charset="-122"/>
                    <a:cs typeface="Arial" panose="020B0604020202020204" pitchFamily="34" charset="0"/>
                  </a:rPr>
                  <a:t>Degradation time ~ 200 </a:t>
                </a:r>
                <a:r>
                  <a:rPr lang="en-US" altLang="zh-CN" sz="1200" b="1" dirty="0" err="1">
                    <a:latin typeface="Arial" panose="020B0604020202020204" pitchFamily="34" charset="0"/>
                    <a:ea typeface="微软雅黑" panose="020B0503020204020204" pitchFamily="34" charset="-122"/>
                    <a:cs typeface="Arial" panose="020B0604020202020204" pitchFamily="34" charset="0"/>
                  </a:rPr>
                  <a:t>ms</a:t>
                </a:r>
                <a:endParaRPr lang="zh-CN" altLang="en-US" sz="1200" dirty="0">
                  <a:latin typeface="Arial" panose="020B0604020202020204" pitchFamily="34" charset="0"/>
                  <a:cs typeface="Arial" panose="020B0604020202020204" pitchFamily="34" charset="0"/>
                </a:endParaRPr>
              </a:p>
            </p:txBody>
          </p:sp>
        </p:grpSp>
        <p:grpSp>
          <p:nvGrpSpPr>
            <p:cNvPr id="33" name="组合 32">
              <a:extLst>
                <a:ext uri="{FF2B5EF4-FFF2-40B4-BE49-F238E27FC236}">
                  <a16:creationId xmlns:a16="http://schemas.microsoft.com/office/drawing/2014/main" id="{07223D83-A713-5DFB-1CFD-5DF2799C6F9E}"/>
                </a:ext>
              </a:extLst>
            </p:cNvPr>
            <p:cNvGrpSpPr/>
            <p:nvPr/>
          </p:nvGrpSpPr>
          <p:grpSpPr>
            <a:xfrm>
              <a:off x="4285028" y="1042898"/>
              <a:ext cx="3847257" cy="5581127"/>
              <a:chOff x="451158" y="1073317"/>
              <a:chExt cx="3847257" cy="5511780"/>
            </a:xfrm>
          </p:grpSpPr>
          <p:grpSp>
            <p:nvGrpSpPr>
              <p:cNvPr id="31" name="组合 30">
                <a:extLst>
                  <a:ext uri="{FF2B5EF4-FFF2-40B4-BE49-F238E27FC236}">
                    <a16:creationId xmlns:a16="http://schemas.microsoft.com/office/drawing/2014/main" id="{C730BD01-377F-7405-32BC-CF576825184C}"/>
                  </a:ext>
                </a:extLst>
              </p:cNvPr>
              <p:cNvGrpSpPr/>
              <p:nvPr/>
            </p:nvGrpSpPr>
            <p:grpSpPr>
              <a:xfrm>
                <a:off x="451160" y="1073317"/>
                <a:ext cx="3847255" cy="5161780"/>
                <a:chOff x="343210" y="1022517"/>
                <a:chExt cx="3847255" cy="5161780"/>
              </a:xfrm>
            </p:grpSpPr>
            <p:grpSp>
              <p:nvGrpSpPr>
                <p:cNvPr id="28" name="组合 27">
                  <a:extLst>
                    <a:ext uri="{FF2B5EF4-FFF2-40B4-BE49-F238E27FC236}">
                      <a16:creationId xmlns:a16="http://schemas.microsoft.com/office/drawing/2014/main" id="{5C4366A4-AB49-41B2-6DD7-A8AD428D687F}"/>
                    </a:ext>
                  </a:extLst>
                </p:cNvPr>
                <p:cNvGrpSpPr/>
                <p:nvPr/>
              </p:nvGrpSpPr>
              <p:grpSpPr>
                <a:xfrm>
                  <a:off x="343210" y="1022517"/>
                  <a:ext cx="3847255" cy="1764000"/>
                  <a:chOff x="343210" y="1022517"/>
                  <a:chExt cx="3847255" cy="1764000"/>
                </a:xfrm>
              </p:grpSpPr>
              <p:pic>
                <p:nvPicPr>
                  <p:cNvPr id="10" name="图片 9" descr="图表&#10;&#10;描述已自动生成">
                    <a:extLst>
                      <a:ext uri="{FF2B5EF4-FFF2-40B4-BE49-F238E27FC236}">
                        <a16:creationId xmlns:a16="http://schemas.microsoft.com/office/drawing/2014/main" id="{69A88120-5FAA-DC6C-F46A-7C2B2D4FD7E9}"/>
                      </a:ext>
                    </a:extLst>
                  </p:cNvPr>
                  <p:cNvPicPr>
                    <a:picLocks noChangeAspect="1"/>
                  </p:cNvPicPr>
                  <p:nvPr/>
                </p:nvPicPr>
                <p:blipFill rotWithShape="1">
                  <a:blip r:embed="rId7"/>
                  <a:srcRect l="5611" t="3118" r="6396" b="48478"/>
                  <a:stretch/>
                </p:blipFill>
                <p:spPr>
                  <a:xfrm>
                    <a:off x="343210" y="1022517"/>
                    <a:ext cx="3847255" cy="1764000"/>
                  </a:xfrm>
                  <a:prstGeom prst="rect">
                    <a:avLst/>
                  </a:prstGeom>
                </p:spPr>
              </p:pic>
              <p:sp>
                <p:nvSpPr>
                  <p:cNvPr id="25" name="文本框 24">
                    <a:extLst>
                      <a:ext uri="{FF2B5EF4-FFF2-40B4-BE49-F238E27FC236}">
                        <a16:creationId xmlns:a16="http://schemas.microsoft.com/office/drawing/2014/main" id="{20B00A3C-90A6-F32E-DBAE-2191B8A4497D}"/>
                      </a:ext>
                    </a:extLst>
                  </p:cNvPr>
                  <p:cNvSpPr txBox="1"/>
                  <p:nvPr/>
                </p:nvSpPr>
                <p:spPr>
                  <a:xfrm>
                    <a:off x="857250" y="2073030"/>
                    <a:ext cx="1143000" cy="273557"/>
                  </a:xfrm>
                  <a:prstGeom prst="rect">
                    <a:avLst/>
                  </a:prstGeom>
                  <a:noFill/>
                </p:spPr>
                <p:txBody>
                  <a:bodyPr wrap="square" rtlCol="0">
                    <a:spAutoFit/>
                  </a:bodyPr>
                  <a:lstStyle/>
                  <a:p>
                    <a:r>
                      <a:rPr lang="en-US" altLang="zh-CN" sz="1200" b="1" dirty="0">
                        <a:latin typeface="Arial" panose="020B0604020202020204" pitchFamily="34" charset="0"/>
                        <a:cs typeface="Arial" panose="020B0604020202020204" pitchFamily="34" charset="0"/>
                      </a:rPr>
                      <a:t>S</a:t>
                    </a:r>
                    <a:r>
                      <a:rPr lang="en-US" altLang="zh-CN" sz="1200" b="1" baseline="-25000" dirty="0">
                        <a:latin typeface="Arial" panose="020B0604020202020204" pitchFamily="34" charset="0"/>
                        <a:cs typeface="Arial" panose="020B0604020202020204" pitchFamily="34" charset="0"/>
                      </a:rPr>
                      <a:t>CP </a:t>
                    </a:r>
                    <a:r>
                      <a:rPr lang="en-US" altLang="zh-CN" sz="1200" b="1" dirty="0">
                        <a:latin typeface="Arial" panose="020B0604020202020204" pitchFamily="34" charset="0"/>
                        <a:cs typeface="Arial" panose="020B0604020202020204" pitchFamily="34" charset="0"/>
                      </a:rPr>
                      <a:t>= -1.0σ</a:t>
                    </a:r>
                    <a:r>
                      <a:rPr lang="en-US" altLang="zh-CN" sz="1200" b="1" baseline="-25000" dirty="0">
                        <a:latin typeface="Arial" panose="020B0604020202020204" pitchFamily="34" charset="0"/>
                        <a:cs typeface="Arial" panose="020B0604020202020204" pitchFamily="34" charset="0"/>
                      </a:rPr>
                      <a:t>z</a:t>
                    </a:r>
                    <a:endParaRPr lang="zh-CN" altLang="en-US" sz="1200" b="1" baseline="-25000" dirty="0">
                      <a:latin typeface="Arial" panose="020B0604020202020204" pitchFamily="34" charset="0"/>
                      <a:cs typeface="Arial" panose="020B0604020202020204" pitchFamily="34" charset="0"/>
                    </a:endParaRPr>
                  </a:p>
                </p:txBody>
              </p:sp>
            </p:grpSp>
            <p:grpSp>
              <p:nvGrpSpPr>
                <p:cNvPr id="29" name="组合 28">
                  <a:extLst>
                    <a:ext uri="{FF2B5EF4-FFF2-40B4-BE49-F238E27FC236}">
                      <a16:creationId xmlns:a16="http://schemas.microsoft.com/office/drawing/2014/main" id="{4F7D0092-F96F-B325-D536-B2CC319F19D9}"/>
                    </a:ext>
                  </a:extLst>
                </p:cNvPr>
                <p:cNvGrpSpPr/>
                <p:nvPr/>
              </p:nvGrpSpPr>
              <p:grpSpPr>
                <a:xfrm>
                  <a:off x="343211" y="2721407"/>
                  <a:ext cx="3847254" cy="1764000"/>
                  <a:chOff x="343211" y="2721407"/>
                  <a:chExt cx="3847254" cy="1764000"/>
                </a:xfrm>
              </p:grpSpPr>
              <p:pic>
                <p:nvPicPr>
                  <p:cNvPr id="5" name="图片 4" descr="图表&#10;&#10;描述已自动生成">
                    <a:extLst>
                      <a:ext uri="{FF2B5EF4-FFF2-40B4-BE49-F238E27FC236}">
                        <a16:creationId xmlns:a16="http://schemas.microsoft.com/office/drawing/2014/main" id="{4F16E8D9-B67C-8A5A-893A-BB0334E6BA71}"/>
                      </a:ext>
                    </a:extLst>
                  </p:cNvPr>
                  <p:cNvPicPr>
                    <a:picLocks noChangeAspect="1"/>
                  </p:cNvPicPr>
                  <p:nvPr/>
                </p:nvPicPr>
                <p:blipFill rotWithShape="1">
                  <a:blip r:embed="rId8"/>
                  <a:srcRect l="5611" t="3117" r="6396" b="48479"/>
                  <a:stretch/>
                </p:blipFill>
                <p:spPr>
                  <a:xfrm>
                    <a:off x="343211" y="2721407"/>
                    <a:ext cx="3847254" cy="1764000"/>
                  </a:xfrm>
                  <a:prstGeom prst="rect">
                    <a:avLst/>
                  </a:prstGeom>
                </p:spPr>
              </p:pic>
              <p:sp>
                <p:nvSpPr>
                  <p:cNvPr id="26" name="文本框 25">
                    <a:extLst>
                      <a:ext uri="{FF2B5EF4-FFF2-40B4-BE49-F238E27FC236}">
                        <a16:creationId xmlns:a16="http://schemas.microsoft.com/office/drawing/2014/main" id="{0EDF568E-A284-45DC-228C-100DD0AF8A64}"/>
                      </a:ext>
                    </a:extLst>
                  </p:cNvPr>
                  <p:cNvSpPr txBox="1"/>
                  <p:nvPr/>
                </p:nvSpPr>
                <p:spPr>
                  <a:xfrm>
                    <a:off x="857250" y="3771920"/>
                    <a:ext cx="1143000" cy="273557"/>
                  </a:xfrm>
                  <a:prstGeom prst="rect">
                    <a:avLst/>
                  </a:prstGeom>
                  <a:noFill/>
                </p:spPr>
                <p:txBody>
                  <a:bodyPr wrap="square" rtlCol="0">
                    <a:spAutoFit/>
                  </a:bodyPr>
                  <a:lstStyle/>
                  <a:p>
                    <a:r>
                      <a:rPr lang="en-US" altLang="zh-CN" sz="1200" b="1" dirty="0">
                        <a:latin typeface="Arial" panose="020B0604020202020204" pitchFamily="34" charset="0"/>
                        <a:cs typeface="Arial" panose="020B0604020202020204" pitchFamily="34" charset="0"/>
                      </a:rPr>
                      <a:t>S</a:t>
                    </a:r>
                    <a:r>
                      <a:rPr lang="en-US" altLang="zh-CN" sz="1200" b="1" baseline="-25000" dirty="0">
                        <a:latin typeface="Arial" panose="020B0604020202020204" pitchFamily="34" charset="0"/>
                        <a:cs typeface="Arial" panose="020B0604020202020204" pitchFamily="34" charset="0"/>
                      </a:rPr>
                      <a:t>CP </a:t>
                    </a:r>
                    <a:r>
                      <a:rPr lang="en-US" altLang="zh-CN" sz="1200" b="1" dirty="0">
                        <a:latin typeface="Arial" panose="020B0604020202020204" pitchFamily="34" charset="0"/>
                        <a:cs typeface="Arial" panose="020B0604020202020204" pitchFamily="34" charset="0"/>
                      </a:rPr>
                      <a:t>= -0.5σ</a:t>
                    </a:r>
                    <a:r>
                      <a:rPr lang="en-US" altLang="zh-CN" sz="1200" b="1" baseline="-25000" dirty="0">
                        <a:latin typeface="Arial" panose="020B0604020202020204" pitchFamily="34" charset="0"/>
                        <a:cs typeface="Arial" panose="020B0604020202020204" pitchFamily="34" charset="0"/>
                      </a:rPr>
                      <a:t>z</a:t>
                    </a:r>
                    <a:endParaRPr lang="zh-CN" altLang="en-US" sz="1200" b="1" baseline="-25000" dirty="0">
                      <a:latin typeface="Arial" panose="020B0604020202020204" pitchFamily="34" charset="0"/>
                      <a:cs typeface="Arial" panose="020B0604020202020204" pitchFamily="34" charset="0"/>
                    </a:endParaRPr>
                  </a:p>
                </p:txBody>
              </p:sp>
            </p:grpSp>
            <p:grpSp>
              <p:nvGrpSpPr>
                <p:cNvPr id="30" name="组合 29">
                  <a:extLst>
                    <a:ext uri="{FF2B5EF4-FFF2-40B4-BE49-F238E27FC236}">
                      <a16:creationId xmlns:a16="http://schemas.microsoft.com/office/drawing/2014/main" id="{E6EECBD4-1228-E003-598B-2C45FD6117D5}"/>
                    </a:ext>
                  </a:extLst>
                </p:cNvPr>
                <p:cNvGrpSpPr/>
                <p:nvPr/>
              </p:nvGrpSpPr>
              <p:grpSpPr>
                <a:xfrm>
                  <a:off x="343210" y="4420297"/>
                  <a:ext cx="3847255" cy="1764000"/>
                  <a:chOff x="343210" y="4420297"/>
                  <a:chExt cx="3847255" cy="1764000"/>
                </a:xfrm>
              </p:grpSpPr>
              <p:pic>
                <p:nvPicPr>
                  <p:cNvPr id="2" name="图片 1" descr="图表&#10;&#10;低可信度描述已自动生成">
                    <a:extLst>
                      <a:ext uri="{FF2B5EF4-FFF2-40B4-BE49-F238E27FC236}">
                        <a16:creationId xmlns:a16="http://schemas.microsoft.com/office/drawing/2014/main" id="{729C4E8B-CD9F-ED4C-914B-3B7941C4C93E}"/>
                      </a:ext>
                    </a:extLst>
                  </p:cNvPr>
                  <p:cNvPicPr>
                    <a:picLocks noChangeAspect="1"/>
                  </p:cNvPicPr>
                  <p:nvPr/>
                </p:nvPicPr>
                <p:blipFill rotWithShape="1">
                  <a:blip r:embed="rId9"/>
                  <a:srcRect l="5611" t="3118" r="6396" b="48478"/>
                  <a:stretch/>
                </p:blipFill>
                <p:spPr>
                  <a:xfrm>
                    <a:off x="343210" y="4420297"/>
                    <a:ext cx="3847255" cy="1764000"/>
                  </a:xfrm>
                  <a:prstGeom prst="rect">
                    <a:avLst/>
                  </a:prstGeom>
                </p:spPr>
              </p:pic>
              <p:sp>
                <p:nvSpPr>
                  <p:cNvPr id="27" name="文本框 26">
                    <a:extLst>
                      <a:ext uri="{FF2B5EF4-FFF2-40B4-BE49-F238E27FC236}">
                        <a16:creationId xmlns:a16="http://schemas.microsoft.com/office/drawing/2014/main" id="{3983890C-C5A0-3364-BA97-B7FBCEA1F193}"/>
                      </a:ext>
                    </a:extLst>
                  </p:cNvPr>
                  <p:cNvSpPr txBox="1"/>
                  <p:nvPr/>
                </p:nvSpPr>
                <p:spPr>
                  <a:xfrm>
                    <a:off x="857250" y="5470811"/>
                    <a:ext cx="1143000" cy="273557"/>
                  </a:xfrm>
                  <a:prstGeom prst="rect">
                    <a:avLst/>
                  </a:prstGeom>
                  <a:noFill/>
                </p:spPr>
                <p:txBody>
                  <a:bodyPr wrap="square" rtlCol="0">
                    <a:spAutoFit/>
                  </a:bodyPr>
                  <a:lstStyle/>
                  <a:p>
                    <a:r>
                      <a:rPr lang="en-US" altLang="zh-CN" sz="1200" b="1" dirty="0">
                        <a:latin typeface="Arial" panose="020B0604020202020204" pitchFamily="34" charset="0"/>
                        <a:cs typeface="Arial" panose="020B0604020202020204" pitchFamily="34" charset="0"/>
                      </a:rPr>
                      <a:t>S</a:t>
                    </a:r>
                    <a:r>
                      <a:rPr lang="en-US" altLang="zh-CN" sz="1200" b="1" baseline="-25000" dirty="0">
                        <a:latin typeface="Arial" panose="020B0604020202020204" pitchFamily="34" charset="0"/>
                        <a:cs typeface="Arial" panose="020B0604020202020204" pitchFamily="34" charset="0"/>
                      </a:rPr>
                      <a:t>CP </a:t>
                    </a:r>
                    <a:r>
                      <a:rPr lang="en-US" altLang="zh-CN" sz="1200" b="1" dirty="0">
                        <a:latin typeface="Arial" panose="020B0604020202020204" pitchFamily="34" charset="0"/>
                        <a:cs typeface="Arial" panose="020B0604020202020204" pitchFamily="34" charset="0"/>
                      </a:rPr>
                      <a:t>@ IP</a:t>
                    </a:r>
                    <a:endParaRPr lang="zh-CN" altLang="en-US" sz="1200" b="1" baseline="-25000" dirty="0">
                      <a:latin typeface="Arial" panose="020B0604020202020204" pitchFamily="34" charset="0"/>
                      <a:cs typeface="Arial" panose="020B0604020202020204" pitchFamily="34" charset="0"/>
                    </a:endParaRPr>
                  </a:p>
                </p:txBody>
              </p:sp>
            </p:grpSp>
          </p:grpSp>
          <p:sp>
            <p:nvSpPr>
              <p:cNvPr id="32" name="文本框 4">
                <a:extLst>
                  <a:ext uri="{FF2B5EF4-FFF2-40B4-BE49-F238E27FC236}">
                    <a16:creationId xmlns:a16="http://schemas.microsoft.com/office/drawing/2014/main" id="{12C08A1B-5128-B286-4EBB-4424AB66ABA6}"/>
                  </a:ext>
                </a:extLst>
              </p:cNvPr>
              <p:cNvSpPr txBox="1"/>
              <p:nvPr/>
            </p:nvSpPr>
            <p:spPr>
              <a:xfrm>
                <a:off x="451158" y="6246543"/>
                <a:ext cx="3847255" cy="338554"/>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b="1" dirty="0">
                    <a:latin typeface="Arial" panose="020B0604020202020204" pitchFamily="34" charset="0"/>
                    <a:ea typeface="微软雅黑" panose="020B0503020204020204" pitchFamily="34" charset="-122"/>
                    <a:cs typeface="Arial" panose="020B0604020202020204" pitchFamily="34" charset="0"/>
                  </a:rPr>
                  <a:t>Beam sizes mismatch in collisions</a:t>
                </a:r>
                <a:endParaRPr lang="zh-CN" altLang="en-US" sz="1600" dirty="0">
                  <a:latin typeface="Arial" panose="020B0604020202020204" pitchFamily="34" charset="0"/>
                  <a:cs typeface="Arial" panose="020B0604020202020204" pitchFamily="34" charset="0"/>
                </a:endParaRPr>
              </a:p>
            </p:txBody>
          </p:sp>
        </p:grpSp>
        <p:grpSp>
          <p:nvGrpSpPr>
            <p:cNvPr id="53" name="组合 52">
              <a:extLst>
                <a:ext uri="{FF2B5EF4-FFF2-40B4-BE49-F238E27FC236}">
                  <a16:creationId xmlns:a16="http://schemas.microsoft.com/office/drawing/2014/main" id="{DFE00227-A91C-C075-47D1-87775D35881D}"/>
                </a:ext>
              </a:extLst>
            </p:cNvPr>
            <p:cNvGrpSpPr/>
            <p:nvPr/>
          </p:nvGrpSpPr>
          <p:grpSpPr>
            <a:xfrm>
              <a:off x="8407998" y="3883083"/>
              <a:ext cx="3391355" cy="2763764"/>
              <a:chOff x="8407998" y="3883083"/>
              <a:chExt cx="3391355" cy="2763764"/>
            </a:xfrm>
          </p:grpSpPr>
          <p:pic>
            <p:nvPicPr>
              <p:cNvPr id="12" name="图片 11" descr="图表&#10;&#10;描述已自动生成">
                <a:extLst>
                  <a:ext uri="{FF2B5EF4-FFF2-40B4-BE49-F238E27FC236}">
                    <a16:creationId xmlns:a16="http://schemas.microsoft.com/office/drawing/2014/main" id="{207AB164-DFA3-6BE9-4A8D-BA3D1DBE5E7C}"/>
                  </a:ext>
                </a:extLst>
              </p:cNvPr>
              <p:cNvPicPr>
                <a:picLocks noChangeAspect="1"/>
              </p:cNvPicPr>
              <p:nvPr/>
            </p:nvPicPr>
            <p:blipFill rotWithShape="1">
              <a:blip r:embed="rId10"/>
              <a:srcRect l="6803" t="9786" r="12938" b="4742"/>
              <a:stretch/>
            </p:blipFill>
            <p:spPr>
              <a:xfrm>
                <a:off x="8407998" y="3883083"/>
                <a:ext cx="3391355" cy="2763764"/>
              </a:xfrm>
              <a:prstGeom prst="rect">
                <a:avLst/>
              </a:prstGeom>
            </p:spPr>
          </p:pic>
          <p:sp>
            <p:nvSpPr>
              <p:cNvPr id="18" name="文本框 9">
                <a:extLst>
                  <a:ext uri="{FF2B5EF4-FFF2-40B4-BE49-F238E27FC236}">
                    <a16:creationId xmlns:a16="http://schemas.microsoft.com/office/drawing/2014/main" id="{0161068A-6BCD-6A53-DDD1-AA0313102F17}"/>
                  </a:ext>
                </a:extLst>
              </p:cNvPr>
              <p:cNvSpPr txBox="1"/>
              <p:nvPr/>
            </p:nvSpPr>
            <p:spPr>
              <a:xfrm>
                <a:off x="8818463" y="5271315"/>
                <a:ext cx="2062841" cy="458847"/>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200" b="1" dirty="0">
                    <a:latin typeface="Arial" panose="020B0604020202020204" pitchFamily="34" charset="0"/>
                    <a:ea typeface="微软雅黑" panose="020B0503020204020204" pitchFamily="34" charset="-122"/>
                    <a:cs typeface="Arial" panose="020B0604020202020204" pitchFamily="34" charset="0"/>
                  </a:rPr>
                  <a:t>BB tune spread up to half-integer resonance</a:t>
                </a:r>
                <a:endParaRPr lang="zh-CN" altLang="en-US" sz="1200" dirty="0">
                  <a:latin typeface="Arial" panose="020B0604020202020204" pitchFamily="34" charset="0"/>
                  <a:cs typeface="Arial" panose="020B0604020202020204" pitchFamily="34" charset="0"/>
                </a:endParaRPr>
              </a:p>
            </p:txBody>
          </p:sp>
          <p:sp>
            <p:nvSpPr>
              <p:cNvPr id="52" name="文本框 9">
                <a:extLst>
                  <a:ext uri="{FF2B5EF4-FFF2-40B4-BE49-F238E27FC236}">
                    <a16:creationId xmlns:a16="http://schemas.microsoft.com/office/drawing/2014/main" id="{E6A24F36-1DE8-5370-3AC8-9B1901205DC8}"/>
                  </a:ext>
                </a:extLst>
              </p:cNvPr>
              <p:cNvSpPr txBox="1"/>
              <p:nvPr/>
            </p:nvSpPr>
            <p:spPr>
              <a:xfrm>
                <a:off x="10664273" y="4143870"/>
                <a:ext cx="1095900" cy="646331"/>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200" b="1" dirty="0">
                    <a:latin typeface="Arial" panose="020B0604020202020204" pitchFamily="34" charset="0"/>
                    <a:ea typeface="微软雅黑" panose="020B0503020204020204" pitchFamily="34" charset="-122"/>
                    <a:cs typeface="Arial" panose="020B0604020202020204" pitchFamily="34" charset="0"/>
                  </a:rPr>
                  <a:t>Synchro-</a:t>
                </a:r>
                <a:r>
                  <a:rPr lang="en-US" altLang="zh-CN" sz="1200" b="1" dirty="0" err="1">
                    <a:latin typeface="Arial" panose="020B0604020202020204" pitchFamily="34" charset="0"/>
                    <a:ea typeface="微软雅黑" panose="020B0503020204020204" pitchFamily="34" charset="-122"/>
                    <a:cs typeface="Arial" panose="020B0604020202020204" pitchFamily="34" charset="0"/>
                  </a:rPr>
                  <a:t>betatron</a:t>
                </a:r>
                <a:r>
                  <a:rPr lang="en-US" altLang="zh-CN" sz="1200" b="1" dirty="0">
                    <a:latin typeface="Arial" panose="020B0604020202020204" pitchFamily="34" charset="0"/>
                    <a:ea typeface="微软雅黑" panose="020B0503020204020204" pitchFamily="34" charset="-122"/>
                    <a:cs typeface="Arial" panose="020B0604020202020204" pitchFamily="34" charset="0"/>
                  </a:rPr>
                  <a:t> resonances</a:t>
                </a:r>
                <a:endParaRPr lang="zh-CN" altLang="en-US" sz="1200" dirty="0">
                  <a:latin typeface="Arial" panose="020B0604020202020204" pitchFamily="34" charset="0"/>
                  <a:cs typeface="Arial" panose="020B0604020202020204" pitchFamily="34" charset="0"/>
                </a:endParaRPr>
              </a:p>
            </p:txBody>
          </p:sp>
        </p:grpSp>
      </p:grpSp>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18</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645435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19</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grpSp>
        <p:nvGrpSpPr>
          <p:cNvPr id="2" name="组合 1">
            <a:extLst>
              <a:ext uri="{FF2B5EF4-FFF2-40B4-BE49-F238E27FC236}">
                <a16:creationId xmlns:a16="http://schemas.microsoft.com/office/drawing/2014/main" id="{1EA89674-C448-0EC8-3E99-7E3C0763C350}"/>
              </a:ext>
            </a:extLst>
          </p:cNvPr>
          <p:cNvGrpSpPr/>
          <p:nvPr/>
        </p:nvGrpSpPr>
        <p:grpSpPr>
          <a:xfrm>
            <a:off x="0" y="95799"/>
            <a:ext cx="12192000" cy="6561258"/>
            <a:chOff x="0" y="95799"/>
            <a:chExt cx="12192000" cy="6561258"/>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3"/>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8" y="137087"/>
              <a:ext cx="9048201"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4. Hourglass compensation principles</a:t>
              </a:r>
              <a:endParaRPr lang="zh-CN" altLang="en-US" sz="3200" dirty="0"/>
            </a:p>
          </p:txBody>
        </p:sp>
        <p:grpSp>
          <p:nvGrpSpPr>
            <p:cNvPr id="56" name="组合 55">
              <a:extLst>
                <a:ext uri="{FF2B5EF4-FFF2-40B4-BE49-F238E27FC236}">
                  <a16:creationId xmlns:a16="http://schemas.microsoft.com/office/drawing/2014/main" id="{8939E8D5-1B11-F34E-BBD0-9095DCB8E182}"/>
                </a:ext>
              </a:extLst>
            </p:cNvPr>
            <p:cNvGrpSpPr/>
            <p:nvPr/>
          </p:nvGrpSpPr>
          <p:grpSpPr>
            <a:xfrm>
              <a:off x="569815" y="3439096"/>
              <a:ext cx="4668935" cy="2737866"/>
              <a:chOff x="343959" y="3664199"/>
              <a:chExt cx="4732011" cy="2737866"/>
            </a:xfrm>
          </p:grpSpPr>
          <mc:AlternateContent xmlns:mc="http://schemas.openxmlformats.org/markup-compatibility/2006" xmlns:a14="http://schemas.microsoft.com/office/drawing/2010/main">
            <mc:Choice Requires="a14">
              <p:sp>
                <p:nvSpPr>
                  <p:cNvPr id="31" name="文本框 17">
                    <a:extLst>
                      <a:ext uri="{FF2B5EF4-FFF2-40B4-BE49-F238E27FC236}">
                        <a16:creationId xmlns:a16="http://schemas.microsoft.com/office/drawing/2014/main" id="{9E5193CC-0C82-870D-8908-8B211601B482}"/>
                      </a:ext>
                    </a:extLst>
                  </p:cNvPr>
                  <p:cNvSpPr txBox="1"/>
                  <p:nvPr/>
                </p:nvSpPr>
                <p:spPr>
                  <a:xfrm>
                    <a:off x="2969303" y="3664199"/>
                    <a:ext cx="2076722" cy="793679"/>
                  </a:xfrm>
                  <a:prstGeom prst="rect">
                    <a:avLst/>
                  </a:prstGeom>
                  <a:noFill/>
                </p:spPr>
                <p:txBody>
                  <a:bodyPr wrap="none" lIns="0" tIns="0" rIns="0" b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US" altLang="zh-CN" sz="1400" b="1" i="1" smtClean="0">
                              <a:latin typeface="Cambria Math" panose="02040503050406030204" pitchFamily="18" charset="0"/>
                            </a:rPr>
                            <m:t>𝑴</m:t>
                          </m:r>
                          <m:r>
                            <a:rPr lang="en-US" altLang="zh-CN" sz="1400" b="1" i="1" baseline="-25000">
                              <a:latin typeface="Cambria Math" panose="02040503050406030204" pitchFamily="18" charset="0"/>
                            </a:rPr>
                            <m:t>𝟏</m:t>
                          </m:r>
                          <m:r>
                            <a:rPr lang="en-US" altLang="zh-CN" sz="1400" b="1" i="1">
                              <a:latin typeface="Cambria Math" panose="02040503050406030204" pitchFamily="18" charset="0"/>
                            </a:rPr>
                            <m:t>=</m:t>
                          </m:r>
                          <m:d>
                            <m:dPr>
                              <m:begChr m:val="["/>
                              <m:endChr m:val="]"/>
                              <m:ctrlPr>
                                <a:rPr lang="en-US" altLang="zh-CN" sz="1400" b="1" i="1">
                                  <a:latin typeface="Cambria Math" panose="02040503050406030204" pitchFamily="18" charset="0"/>
                                </a:rPr>
                              </m:ctrlPr>
                            </m:dPr>
                            <m:e>
                              <m:m>
                                <m:mPr>
                                  <m:mcs>
                                    <m:mc>
                                      <m:mcPr>
                                        <m:count m:val="2"/>
                                        <m:mcJc m:val="center"/>
                                      </m:mcPr>
                                    </m:mc>
                                  </m:mcs>
                                  <m:ctrlPr>
                                    <a:rPr lang="en-US" altLang="zh-CN" sz="1400" b="1" i="1">
                                      <a:latin typeface="Cambria Math" panose="02040503050406030204" pitchFamily="18" charset="0"/>
                                    </a:rPr>
                                  </m:ctrlPr>
                                </m:mPr>
                                <m:mr>
                                  <m:e>
                                    <m:r>
                                      <m:rPr>
                                        <m:brk m:alnAt="7"/>
                                      </m:rPr>
                                      <a:rPr lang="en-US" altLang="zh-CN" sz="1400" b="1" i="1">
                                        <a:latin typeface="Cambria Math" panose="02040503050406030204" pitchFamily="18" charset="0"/>
                                      </a:rPr>
                                      <m:t>𝟎</m:t>
                                    </m:r>
                                  </m:e>
                                  <m:e>
                                    <m:r>
                                      <a:rPr lang="en-US" altLang="zh-CN" sz="1400" b="1" i="1">
                                        <a:latin typeface="Cambria Math" panose="02040503050406030204" pitchFamily="18" charset="0"/>
                                      </a:rPr>
                                      <m:t>−</m:t>
                                    </m:r>
                                    <m:rad>
                                      <m:radPr>
                                        <m:degHide m:val="on"/>
                                        <m:ctrlPr>
                                          <a:rPr lang="en-US" altLang="zh-CN" sz="1400" b="1" i="1" smtClean="0">
                                            <a:latin typeface="Cambria Math" panose="02040503050406030204" pitchFamily="18" charset="0"/>
                                          </a:rPr>
                                        </m:ctrlPr>
                                      </m:radPr>
                                      <m:deg/>
                                      <m:e>
                                        <m:sSub>
                                          <m:sSubPr>
                                            <m:ctrlPr>
                                              <a:rPr lang="en-US" altLang="zh-CN" sz="1400" b="1" i="1" smtClean="0">
                                                <a:latin typeface="Cambria Math" panose="02040503050406030204" pitchFamily="18" charset="0"/>
                                              </a:rPr>
                                            </m:ctrlPr>
                                          </m:sSubPr>
                                          <m:e>
                                            <m:r>
                                              <a:rPr lang="en-US" altLang="zh-CN" sz="1400" b="1" i="1" smtClean="0">
                                                <a:latin typeface="Cambria Math" panose="02040503050406030204" pitchFamily="18" charset="0"/>
                                              </a:rPr>
                                              <m:t>𝜷</m:t>
                                            </m:r>
                                          </m:e>
                                          <m:sub>
                                            <m:r>
                                              <a:rPr lang="en-US" altLang="zh-CN" sz="1400" b="1" i="1" smtClean="0">
                                                <a:latin typeface="Cambria Math" panose="02040503050406030204" pitchFamily="18" charset="0"/>
                                              </a:rPr>
                                              <m:t>𝑿</m:t>
                                            </m:r>
                                          </m:sub>
                                        </m:sSub>
                                        <m:sSup>
                                          <m:sSupPr>
                                            <m:ctrlPr>
                                              <a:rPr lang="en-US" altLang="zh-CN" sz="1400" b="1" i="1" smtClean="0">
                                                <a:latin typeface="Cambria Math" panose="02040503050406030204" pitchFamily="18" charset="0"/>
                                              </a:rPr>
                                            </m:ctrlPr>
                                          </m:sSupPr>
                                          <m:e>
                                            <m:r>
                                              <a:rPr lang="en-US" altLang="zh-CN" sz="1400" b="1" i="1" smtClean="0">
                                                <a:latin typeface="Cambria Math" panose="02040503050406030204" pitchFamily="18" charset="0"/>
                                              </a:rPr>
                                              <m:t>𝜷</m:t>
                                            </m:r>
                                          </m:e>
                                          <m:sup>
                                            <m:r>
                                              <a:rPr lang="en-US" altLang="zh-CN" sz="1400" b="1" i="1" smtClean="0">
                                                <a:latin typeface="Cambria Math" panose="02040503050406030204" pitchFamily="18" charset="0"/>
                                              </a:rPr>
                                              <m:t>∗</m:t>
                                            </m:r>
                                          </m:sup>
                                        </m:sSup>
                                      </m:e>
                                    </m:rad>
                                  </m:e>
                                </m:mr>
                                <m:mr>
                                  <m:e>
                                    <m:f>
                                      <m:fPr>
                                        <m:ctrlPr>
                                          <a:rPr lang="en-US" altLang="zh-CN" sz="1400" b="1" i="1">
                                            <a:latin typeface="Cambria Math" panose="02040503050406030204" pitchFamily="18" charset="0"/>
                                          </a:rPr>
                                        </m:ctrlPr>
                                      </m:fPr>
                                      <m:num>
                                        <m:r>
                                          <a:rPr lang="en-US" altLang="zh-CN" sz="1400" b="1" i="1">
                                            <a:latin typeface="Cambria Math" panose="02040503050406030204" pitchFamily="18" charset="0"/>
                                          </a:rPr>
                                          <m:t>𝟏</m:t>
                                        </m:r>
                                      </m:num>
                                      <m:den>
                                        <m:rad>
                                          <m:radPr>
                                            <m:degHide m:val="on"/>
                                            <m:ctrlPr>
                                              <a:rPr lang="en-US" altLang="zh-CN" sz="1400" b="1" i="1">
                                                <a:latin typeface="Cambria Math" panose="02040503050406030204" pitchFamily="18" charset="0"/>
                                              </a:rPr>
                                            </m:ctrlPr>
                                          </m:radPr>
                                          <m:deg/>
                                          <m:e>
                                            <m:sSub>
                                              <m:sSubPr>
                                                <m:ctrlPr>
                                                  <a:rPr lang="en-US" altLang="zh-CN" sz="1400" b="1" i="1">
                                                    <a:latin typeface="Cambria Math" panose="02040503050406030204" pitchFamily="18" charset="0"/>
                                                  </a:rPr>
                                                </m:ctrlPr>
                                              </m:sSubPr>
                                              <m:e>
                                                <m:r>
                                                  <a:rPr lang="en-US" altLang="zh-CN" sz="1400" b="1" i="1">
                                                    <a:latin typeface="Cambria Math" panose="02040503050406030204" pitchFamily="18" charset="0"/>
                                                  </a:rPr>
                                                  <m:t>𝜷</m:t>
                                                </m:r>
                                              </m:e>
                                              <m:sub>
                                                <m:r>
                                                  <a:rPr lang="en-US" altLang="zh-CN" sz="1400" b="1" i="1">
                                                    <a:latin typeface="Cambria Math" panose="02040503050406030204" pitchFamily="18" charset="0"/>
                                                  </a:rPr>
                                                  <m:t>𝑿</m:t>
                                                </m:r>
                                              </m:sub>
                                            </m:sSub>
                                            <m:sSup>
                                              <m:sSupPr>
                                                <m:ctrlPr>
                                                  <a:rPr lang="en-US" altLang="zh-CN" sz="1400" b="1" i="1">
                                                    <a:latin typeface="Cambria Math" panose="02040503050406030204" pitchFamily="18" charset="0"/>
                                                  </a:rPr>
                                                </m:ctrlPr>
                                              </m:sSupPr>
                                              <m:e>
                                                <m:r>
                                                  <a:rPr lang="en-US" altLang="zh-CN" sz="1400" b="1" i="1">
                                                    <a:latin typeface="Cambria Math" panose="02040503050406030204" pitchFamily="18" charset="0"/>
                                                  </a:rPr>
                                                  <m:t>𝜷</m:t>
                                                </m:r>
                                              </m:e>
                                              <m:sup>
                                                <m:r>
                                                  <a:rPr lang="en-US" altLang="zh-CN" sz="1400" b="1" i="1">
                                                    <a:latin typeface="Cambria Math" panose="02040503050406030204" pitchFamily="18" charset="0"/>
                                                  </a:rPr>
                                                  <m:t>∗</m:t>
                                                </m:r>
                                              </m:sup>
                                            </m:sSup>
                                          </m:e>
                                        </m:rad>
                                      </m:den>
                                    </m:f>
                                  </m:e>
                                  <m:e>
                                    <m:r>
                                      <a:rPr lang="en-US" altLang="zh-CN" sz="1400" b="1" i="1">
                                        <a:latin typeface="Cambria Math" panose="02040503050406030204" pitchFamily="18" charset="0"/>
                                      </a:rPr>
                                      <m:t>𝟎</m:t>
                                    </m:r>
                                  </m:e>
                                </m:mr>
                              </m:m>
                            </m:e>
                          </m:d>
                        </m:oMath>
                      </m:oMathPara>
                    </a14:m>
                    <a:endParaRPr lang="zh-CN" altLang="en-US" sz="1400" b="1" dirty="0"/>
                  </a:p>
                </p:txBody>
              </p:sp>
            </mc:Choice>
            <mc:Fallback xmlns="">
              <p:sp>
                <p:nvSpPr>
                  <p:cNvPr id="31" name="文本框 17">
                    <a:extLst>
                      <a:ext uri="{FF2B5EF4-FFF2-40B4-BE49-F238E27FC236}">
                        <a16:creationId xmlns:a16="http://schemas.microsoft.com/office/drawing/2014/main" id="{9E5193CC-0C82-870D-8908-8B211601B482}"/>
                      </a:ext>
                    </a:extLst>
                  </p:cNvPr>
                  <p:cNvSpPr txBox="1">
                    <a:spLocks noRot="1" noChangeAspect="1" noMove="1" noResize="1" noEditPoints="1" noAdjustHandles="1" noChangeArrowheads="1" noChangeShapeType="1" noTextEdit="1"/>
                  </p:cNvSpPr>
                  <p:nvPr/>
                </p:nvSpPr>
                <p:spPr>
                  <a:xfrm>
                    <a:off x="2969303" y="3664199"/>
                    <a:ext cx="2076722" cy="793679"/>
                  </a:xfrm>
                  <a:prstGeom prst="rect">
                    <a:avLst/>
                  </a:prstGeom>
                  <a:blipFill>
                    <a:blip r:embed="rId5"/>
                    <a:stretch>
                      <a:fillRect/>
                    </a:stretch>
                  </a:blipFill>
                </p:spPr>
                <p:txBody>
                  <a:bodyPr/>
                  <a:lstStyle/>
                  <a:p>
                    <a:r>
                      <a:rPr lang="zh-CN" altLang="en-US">
                        <a:noFill/>
                      </a:rPr>
                      <a:t> </a:t>
                    </a:r>
                  </a:p>
                </p:txBody>
              </p:sp>
            </mc:Fallback>
          </mc:AlternateContent>
          <p:sp>
            <p:nvSpPr>
              <p:cNvPr id="32" name="文本框 18">
                <a:extLst>
                  <a:ext uri="{FF2B5EF4-FFF2-40B4-BE49-F238E27FC236}">
                    <a16:creationId xmlns:a16="http://schemas.microsoft.com/office/drawing/2014/main" id="{43A43BD8-9EB9-D747-E2A2-A1FFFF9A3511}"/>
                  </a:ext>
                </a:extLst>
              </p:cNvPr>
              <p:cNvSpPr txBox="1"/>
              <p:nvPr/>
            </p:nvSpPr>
            <p:spPr>
              <a:xfrm>
                <a:off x="343959" y="3891973"/>
                <a:ext cx="23163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latin typeface="Arial" panose="020B0604020202020204" pitchFamily="34" charset="0"/>
                    <a:cs typeface="Arial" panose="020B0604020202020204" pitchFamily="34" charset="0"/>
                  </a:rPr>
                  <a:t>Step 1:  </a:t>
                </a:r>
                <a:r>
                  <a:rPr lang="en-US" altLang="zh-CN" b="1" dirty="0">
                    <a:solidFill>
                      <a:srgbClr val="0070C0"/>
                    </a:solidFill>
                    <a:latin typeface="Arial" panose="020B0604020202020204" pitchFamily="34" charset="0"/>
                    <a:cs typeface="Arial" panose="020B0604020202020204" pitchFamily="34" charset="0"/>
                  </a:rPr>
                  <a:t>IP </a:t>
                </a:r>
                <a:r>
                  <a:rPr lang="zh-CN" altLang="en-US" b="1" dirty="0">
                    <a:solidFill>
                      <a:srgbClr val="0070C0"/>
                    </a:solidFill>
                    <a:latin typeface="Arial" panose="020B0604020202020204" pitchFamily="34" charset="0"/>
                    <a:cs typeface="Arial" panose="020B0604020202020204" pitchFamily="34" charset="0"/>
                  </a:rPr>
                  <a:t>→ </a:t>
                </a:r>
                <a:r>
                  <a:rPr lang="en-US" altLang="zh-CN" b="1" dirty="0">
                    <a:solidFill>
                      <a:schemeClr val="accent2"/>
                    </a:solidFill>
                    <a:latin typeface="Arial" panose="020B0604020202020204" pitchFamily="34" charset="0"/>
                    <a:cs typeface="Arial" panose="020B0604020202020204" pitchFamily="34" charset="0"/>
                  </a:rPr>
                  <a:t>X</a:t>
                </a:r>
                <a:endParaRPr lang="zh-CN" altLang="en-US" b="1" dirty="0">
                  <a:solidFill>
                    <a:schemeClr val="accent2"/>
                  </a:solidFill>
                  <a:latin typeface="Arial" panose="020B0604020202020204" pitchFamily="34" charset="0"/>
                  <a:cs typeface="Arial" panose="020B0604020202020204" pitchFamily="34" charset="0"/>
                </a:endParaRPr>
              </a:p>
            </p:txBody>
          </p:sp>
          <p:sp>
            <p:nvSpPr>
              <p:cNvPr id="33" name="文本框 19">
                <a:extLst>
                  <a:ext uri="{FF2B5EF4-FFF2-40B4-BE49-F238E27FC236}">
                    <a16:creationId xmlns:a16="http://schemas.microsoft.com/office/drawing/2014/main" id="{25DF4EA7-4803-0359-83CC-463E04476E6E}"/>
                  </a:ext>
                </a:extLst>
              </p:cNvPr>
              <p:cNvSpPr txBox="1"/>
              <p:nvPr/>
            </p:nvSpPr>
            <p:spPr>
              <a:xfrm>
                <a:off x="343959" y="4597021"/>
                <a:ext cx="2806038"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solidFill>
                      <a:schemeClr val="accent2"/>
                    </a:solidFill>
                    <a:latin typeface="Arial" panose="020B0604020202020204" pitchFamily="34" charset="0"/>
                    <a:cs typeface="Arial" panose="020B0604020202020204" pitchFamily="34" charset="0"/>
                  </a:rPr>
                  <a:t>Step 2:  Kicks @ X</a:t>
                </a:r>
                <a:endParaRPr lang="zh-CN" altLang="en-US" b="1" dirty="0">
                  <a:solidFill>
                    <a:schemeClr val="accent2"/>
                  </a:solidFill>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34" name="文本框 20">
                    <a:extLst>
                      <a:ext uri="{FF2B5EF4-FFF2-40B4-BE49-F238E27FC236}">
                        <a16:creationId xmlns:a16="http://schemas.microsoft.com/office/drawing/2014/main" id="{D46F17DF-8295-D1AB-5F14-F53DFAFA16BC}"/>
                      </a:ext>
                    </a:extLst>
                  </p:cNvPr>
                  <p:cNvSpPr txBox="1"/>
                  <p:nvPr/>
                </p:nvSpPr>
                <p:spPr>
                  <a:xfrm>
                    <a:off x="2969303" y="4603181"/>
                    <a:ext cx="1062918" cy="357855"/>
                  </a:xfrm>
                  <a:prstGeom prst="rect">
                    <a:avLst/>
                  </a:prstGeom>
                  <a:noFill/>
                </p:spPr>
                <p:txBody>
                  <a:bodyPr wrap="none" lIns="0" tIns="0" rIns="0" b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US" altLang="zh-CN" sz="1400" b="1" i="1" smtClean="0">
                              <a:solidFill>
                                <a:schemeClr val="accent2"/>
                              </a:solidFill>
                              <a:latin typeface="Cambria Math" panose="02040503050406030204" pitchFamily="18" charset="0"/>
                            </a:rPr>
                            <m:t>𝑴</m:t>
                          </m:r>
                          <m:r>
                            <a:rPr lang="en-US" altLang="zh-CN" sz="1400" b="1" i="1" baseline="-25000">
                              <a:solidFill>
                                <a:schemeClr val="accent2"/>
                              </a:solidFill>
                              <a:latin typeface="Cambria Math" panose="02040503050406030204" pitchFamily="18" charset="0"/>
                            </a:rPr>
                            <m:t>𝟐</m:t>
                          </m:r>
                          <m:r>
                            <a:rPr lang="en-US" altLang="zh-CN" sz="1400" b="1" i="1">
                              <a:solidFill>
                                <a:schemeClr val="accent2"/>
                              </a:solidFill>
                              <a:latin typeface="Cambria Math" panose="02040503050406030204" pitchFamily="18" charset="0"/>
                            </a:rPr>
                            <m:t>=</m:t>
                          </m:r>
                          <m:d>
                            <m:dPr>
                              <m:begChr m:val="["/>
                              <m:endChr m:val="]"/>
                              <m:ctrlPr>
                                <a:rPr lang="en-US" altLang="zh-CN" sz="1400" b="1" i="1">
                                  <a:solidFill>
                                    <a:schemeClr val="accent2"/>
                                  </a:solidFill>
                                  <a:latin typeface="Cambria Math" panose="02040503050406030204" pitchFamily="18" charset="0"/>
                                </a:rPr>
                              </m:ctrlPr>
                            </m:dPr>
                            <m:e>
                              <m:m>
                                <m:mPr>
                                  <m:mcs>
                                    <m:mc>
                                      <m:mcPr>
                                        <m:count m:val="2"/>
                                        <m:mcJc m:val="center"/>
                                      </m:mcPr>
                                    </m:mc>
                                  </m:mcs>
                                  <m:ctrlPr>
                                    <a:rPr lang="en-US" altLang="zh-CN" sz="1400" b="1" i="1">
                                      <a:solidFill>
                                        <a:schemeClr val="accent2"/>
                                      </a:solidFill>
                                      <a:latin typeface="Cambria Math" panose="02040503050406030204" pitchFamily="18" charset="0"/>
                                    </a:rPr>
                                  </m:ctrlPr>
                                </m:mPr>
                                <m:mr>
                                  <m:e>
                                    <m:r>
                                      <m:rPr>
                                        <m:brk m:alnAt="7"/>
                                      </m:rPr>
                                      <a:rPr lang="en-US" altLang="zh-CN" sz="1400" b="1" i="1">
                                        <a:solidFill>
                                          <a:schemeClr val="accent2"/>
                                        </a:solidFill>
                                        <a:latin typeface="Cambria Math" panose="02040503050406030204" pitchFamily="18" charset="0"/>
                                      </a:rPr>
                                      <m:t>𝟏</m:t>
                                    </m:r>
                                  </m:e>
                                  <m:e>
                                    <m:r>
                                      <a:rPr lang="en-US" altLang="zh-CN" sz="1400" b="1" i="1">
                                        <a:solidFill>
                                          <a:schemeClr val="accent2"/>
                                        </a:solidFill>
                                        <a:latin typeface="Cambria Math" panose="02040503050406030204" pitchFamily="18" charset="0"/>
                                      </a:rPr>
                                      <m:t>𝟎</m:t>
                                    </m:r>
                                  </m:e>
                                </m:mr>
                                <m:mr>
                                  <m:e>
                                    <m:r>
                                      <a:rPr lang="en-US" altLang="zh-CN" sz="1400" b="1" i="0" smtClean="0">
                                        <a:solidFill>
                                          <a:schemeClr val="accent2"/>
                                        </a:solidFill>
                                        <a:latin typeface="Cambria Math" panose="02040503050406030204" pitchFamily="18" charset="0"/>
                                      </a:rPr>
                                      <m:t>𝐊</m:t>
                                    </m:r>
                                  </m:e>
                                  <m:e>
                                    <m:r>
                                      <a:rPr lang="en-US" altLang="zh-CN" sz="1400" b="1" i="1">
                                        <a:solidFill>
                                          <a:schemeClr val="accent2"/>
                                        </a:solidFill>
                                        <a:latin typeface="Cambria Math" panose="02040503050406030204" pitchFamily="18" charset="0"/>
                                      </a:rPr>
                                      <m:t>𝟏</m:t>
                                    </m:r>
                                  </m:e>
                                </m:mr>
                              </m:m>
                            </m:e>
                          </m:d>
                        </m:oMath>
                      </m:oMathPara>
                    </a14:m>
                    <a:endParaRPr lang="zh-CN" altLang="en-US" sz="1400" b="1" dirty="0"/>
                  </a:p>
                </p:txBody>
              </p:sp>
            </mc:Choice>
            <mc:Fallback xmlns="">
              <p:sp>
                <p:nvSpPr>
                  <p:cNvPr id="34" name="文本框 20">
                    <a:extLst>
                      <a:ext uri="{FF2B5EF4-FFF2-40B4-BE49-F238E27FC236}">
                        <a16:creationId xmlns:a16="http://schemas.microsoft.com/office/drawing/2014/main" id="{D46F17DF-8295-D1AB-5F14-F53DFAFA16BC}"/>
                      </a:ext>
                    </a:extLst>
                  </p:cNvPr>
                  <p:cNvSpPr txBox="1">
                    <a:spLocks noRot="1" noChangeAspect="1" noMove="1" noResize="1" noEditPoints="1" noAdjustHandles="1" noChangeArrowheads="1" noChangeShapeType="1" noTextEdit="1"/>
                  </p:cNvSpPr>
                  <p:nvPr/>
                </p:nvSpPr>
                <p:spPr>
                  <a:xfrm>
                    <a:off x="2969303" y="4603181"/>
                    <a:ext cx="1062918" cy="357855"/>
                  </a:xfrm>
                  <a:prstGeom prst="rect">
                    <a:avLst/>
                  </a:prstGeom>
                  <a:blipFill>
                    <a:blip r:embed="rId6"/>
                    <a:stretch>
                      <a:fillRect l="-3488" b="-16949"/>
                    </a:stretch>
                  </a:blipFill>
                </p:spPr>
                <p:txBody>
                  <a:bodyPr/>
                  <a:lstStyle/>
                  <a:p>
                    <a:r>
                      <a:rPr lang="zh-CN" altLang="en-US">
                        <a:noFill/>
                      </a:rPr>
                      <a:t> </a:t>
                    </a:r>
                  </a:p>
                </p:txBody>
              </p:sp>
            </mc:Fallback>
          </mc:AlternateContent>
          <p:sp>
            <p:nvSpPr>
              <p:cNvPr id="35" name="文本框 21">
                <a:extLst>
                  <a:ext uri="{FF2B5EF4-FFF2-40B4-BE49-F238E27FC236}">
                    <a16:creationId xmlns:a16="http://schemas.microsoft.com/office/drawing/2014/main" id="{22D8B3BE-C104-96BF-7537-C6D60D289F46}"/>
                  </a:ext>
                </a:extLst>
              </p:cNvPr>
              <p:cNvSpPr txBox="1"/>
              <p:nvPr/>
            </p:nvSpPr>
            <p:spPr>
              <a:xfrm>
                <a:off x="343959" y="6007596"/>
                <a:ext cx="23163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latin typeface="Arial" panose="020B0604020202020204" pitchFamily="34" charset="0"/>
                    <a:cs typeface="Arial" panose="020B0604020202020204" pitchFamily="34" charset="0"/>
                  </a:rPr>
                  <a:t>Step 4:  </a:t>
                </a:r>
                <a:r>
                  <a:rPr lang="en-US" altLang="zh-CN" b="1" dirty="0">
                    <a:solidFill>
                      <a:srgbClr val="0070C0"/>
                    </a:solidFill>
                    <a:latin typeface="Arial" panose="020B0604020202020204" pitchFamily="34" charset="0"/>
                    <a:cs typeface="Arial" panose="020B0604020202020204" pitchFamily="34" charset="0"/>
                  </a:rPr>
                  <a:t>IP </a:t>
                </a:r>
                <a:r>
                  <a:rPr lang="zh-CN" altLang="en-US" b="1" dirty="0">
                    <a:solidFill>
                      <a:srgbClr val="0070C0"/>
                    </a:solidFill>
                    <a:latin typeface="Arial" panose="020B0604020202020204" pitchFamily="34" charset="0"/>
                    <a:cs typeface="Arial" panose="020B0604020202020204" pitchFamily="34" charset="0"/>
                  </a:rPr>
                  <a:t>→ </a:t>
                </a:r>
                <a:r>
                  <a:rPr lang="en-US" altLang="zh-CN" b="1" dirty="0">
                    <a:solidFill>
                      <a:srgbClr val="FF0000"/>
                    </a:solidFill>
                    <a:latin typeface="Arial" panose="020B0604020202020204" pitchFamily="34" charset="0"/>
                    <a:cs typeface="Arial" panose="020B0604020202020204" pitchFamily="34" charset="0"/>
                  </a:rPr>
                  <a:t>CP</a:t>
                </a:r>
                <a:endParaRPr lang="zh-CN" altLang="en-US" b="1" dirty="0">
                  <a:solidFill>
                    <a:srgbClr val="FF0000"/>
                  </a:solidFill>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36" name="文本框 22">
                    <a:extLst>
                      <a:ext uri="{FF2B5EF4-FFF2-40B4-BE49-F238E27FC236}">
                        <a16:creationId xmlns:a16="http://schemas.microsoft.com/office/drawing/2014/main" id="{778792B2-537F-AA2D-7CB8-C59D9D21D2E8}"/>
                      </a:ext>
                    </a:extLst>
                  </p:cNvPr>
                  <p:cNvSpPr txBox="1"/>
                  <p:nvPr/>
                </p:nvSpPr>
                <p:spPr>
                  <a:xfrm>
                    <a:off x="2969303" y="5985156"/>
                    <a:ext cx="1394548" cy="416909"/>
                  </a:xfrm>
                  <a:prstGeom prst="rect">
                    <a:avLst/>
                  </a:prstGeom>
                  <a:noFill/>
                </p:spPr>
                <p:txBody>
                  <a:bodyPr wrap="none" lIns="0" tIns="0" rIns="0" b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US" altLang="zh-CN" sz="1600" b="1" i="1" smtClean="0">
                              <a:latin typeface="Cambria Math" panose="02040503050406030204" pitchFamily="18" charset="0"/>
                            </a:rPr>
                            <m:t>𝑴</m:t>
                          </m:r>
                          <m:r>
                            <a:rPr lang="en-US" altLang="zh-CN" sz="1600" b="1" i="1" baseline="-25000">
                              <a:latin typeface="Cambria Math" panose="02040503050406030204" pitchFamily="18" charset="0"/>
                            </a:rPr>
                            <m:t>𝟒</m:t>
                          </m:r>
                          <m:r>
                            <a:rPr lang="en-US" altLang="zh-CN" sz="1600" b="1" i="1">
                              <a:latin typeface="Cambria Math" panose="02040503050406030204" pitchFamily="18" charset="0"/>
                            </a:rPr>
                            <m:t>=</m:t>
                          </m:r>
                          <m:d>
                            <m:dPr>
                              <m:begChr m:val="["/>
                              <m:endChr m:val="]"/>
                              <m:ctrlPr>
                                <a:rPr lang="en-US" altLang="zh-CN" sz="1600" b="1" i="1">
                                  <a:latin typeface="Cambria Math" panose="02040503050406030204" pitchFamily="18" charset="0"/>
                                </a:rPr>
                              </m:ctrlPr>
                            </m:dPr>
                            <m:e>
                              <m:m>
                                <m:mPr>
                                  <m:mcs>
                                    <m:mc>
                                      <m:mcPr>
                                        <m:count m:val="2"/>
                                        <m:mcJc m:val="center"/>
                                      </m:mcPr>
                                    </m:mc>
                                  </m:mcs>
                                  <m:ctrlPr>
                                    <a:rPr lang="en-US" altLang="zh-CN" sz="1600" b="1" i="1">
                                      <a:latin typeface="Cambria Math" panose="02040503050406030204" pitchFamily="18" charset="0"/>
                                    </a:rPr>
                                  </m:ctrlPr>
                                </m:mPr>
                                <m:mr>
                                  <m:e>
                                    <m:r>
                                      <a:rPr lang="en-US" altLang="zh-CN" sz="1600" b="1" i="1">
                                        <a:latin typeface="Cambria Math" panose="02040503050406030204" pitchFamily="18" charset="0"/>
                                      </a:rPr>
                                      <m:t>𝟏</m:t>
                                    </m:r>
                                  </m:e>
                                  <m:e>
                                    <m:sSub>
                                      <m:sSubPr>
                                        <m:ctrlPr>
                                          <a:rPr lang="en-US" altLang="zh-CN" sz="1600" b="1" i="1" smtClean="0">
                                            <a:latin typeface="Cambria Math" panose="02040503050406030204" pitchFamily="18" charset="0"/>
                                          </a:rPr>
                                        </m:ctrlPr>
                                      </m:sSubPr>
                                      <m:e>
                                        <m:r>
                                          <a:rPr lang="en-US" altLang="zh-CN" sz="1600" b="1" i="1">
                                            <a:latin typeface="Cambria Math" panose="02040503050406030204" pitchFamily="18" charset="0"/>
                                          </a:rPr>
                                          <m:t>𝑺</m:t>
                                        </m:r>
                                      </m:e>
                                      <m:sub>
                                        <m:r>
                                          <a:rPr lang="en-US" altLang="zh-CN" sz="1600" b="1" i="1" smtClean="0">
                                            <a:latin typeface="Cambria Math" panose="02040503050406030204" pitchFamily="18" charset="0"/>
                                          </a:rPr>
                                          <m:t>𝑪𝑷</m:t>
                                        </m:r>
                                      </m:sub>
                                    </m:sSub>
                                  </m:e>
                                </m:mr>
                                <m:mr>
                                  <m:e>
                                    <m:r>
                                      <a:rPr lang="en-US" altLang="zh-CN" sz="1600" b="1" i="1">
                                        <a:latin typeface="Cambria Math" panose="02040503050406030204" pitchFamily="18" charset="0"/>
                                      </a:rPr>
                                      <m:t>𝟎</m:t>
                                    </m:r>
                                  </m:e>
                                  <m:e>
                                    <m:r>
                                      <a:rPr lang="en-US" altLang="zh-CN" sz="1600" b="1" i="1">
                                        <a:latin typeface="Cambria Math" panose="02040503050406030204" pitchFamily="18" charset="0"/>
                                      </a:rPr>
                                      <m:t>𝟏</m:t>
                                    </m:r>
                                  </m:e>
                                </m:mr>
                              </m:m>
                            </m:e>
                          </m:d>
                        </m:oMath>
                      </m:oMathPara>
                    </a14:m>
                    <a:endParaRPr lang="zh-CN" altLang="en-US" sz="1600" b="1" dirty="0"/>
                  </a:p>
                </p:txBody>
              </p:sp>
            </mc:Choice>
            <mc:Fallback xmlns="">
              <p:sp>
                <p:nvSpPr>
                  <p:cNvPr id="36" name="文本框 22">
                    <a:extLst>
                      <a:ext uri="{FF2B5EF4-FFF2-40B4-BE49-F238E27FC236}">
                        <a16:creationId xmlns:a16="http://schemas.microsoft.com/office/drawing/2014/main" id="{778792B2-537F-AA2D-7CB8-C59D9D21D2E8}"/>
                      </a:ext>
                    </a:extLst>
                  </p:cNvPr>
                  <p:cNvSpPr txBox="1">
                    <a:spLocks noRot="1" noChangeAspect="1" noMove="1" noResize="1" noEditPoints="1" noAdjustHandles="1" noChangeArrowheads="1" noChangeShapeType="1" noTextEdit="1"/>
                  </p:cNvSpPr>
                  <p:nvPr/>
                </p:nvSpPr>
                <p:spPr>
                  <a:xfrm>
                    <a:off x="2969303" y="5985156"/>
                    <a:ext cx="1394548" cy="416909"/>
                  </a:xfrm>
                  <a:prstGeom prst="rect">
                    <a:avLst/>
                  </a:prstGeom>
                  <a:blipFill>
                    <a:blip r:embed="rId7"/>
                    <a:stretch>
                      <a:fillRect l="-3097" b="-19118"/>
                    </a:stretch>
                  </a:blipFill>
                </p:spPr>
                <p:txBody>
                  <a:bodyPr/>
                  <a:lstStyle/>
                  <a:p>
                    <a:r>
                      <a:rPr lang="zh-CN" altLang="en-US">
                        <a:noFill/>
                      </a:rPr>
                      <a:t> </a:t>
                    </a:r>
                  </a:p>
                </p:txBody>
              </p:sp>
            </mc:Fallback>
          </mc:AlternateContent>
          <p:sp>
            <p:nvSpPr>
              <p:cNvPr id="37" name="文本框 23">
                <a:extLst>
                  <a:ext uri="{FF2B5EF4-FFF2-40B4-BE49-F238E27FC236}">
                    <a16:creationId xmlns:a16="http://schemas.microsoft.com/office/drawing/2014/main" id="{A88F8DB7-E9C6-15D3-F8F4-31CCD9889A43}"/>
                  </a:ext>
                </a:extLst>
              </p:cNvPr>
              <p:cNvSpPr txBox="1"/>
              <p:nvPr/>
            </p:nvSpPr>
            <p:spPr>
              <a:xfrm>
                <a:off x="343959" y="5302309"/>
                <a:ext cx="2316320" cy="36933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latin typeface="Arial" panose="020B0604020202020204" pitchFamily="34" charset="0"/>
                    <a:cs typeface="Arial" panose="020B0604020202020204" pitchFamily="34" charset="0"/>
                  </a:rPr>
                  <a:t>Step 3:  </a:t>
                </a:r>
                <a:r>
                  <a:rPr lang="en-US" altLang="zh-CN" b="1" dirty="0">
                    <a:solidFill>
                      <a:schemeClr val="accent2"/>
                    </a:solidFill>
                    <a:latin typeface="Arial" panose="020B0604020202020204" pitchFamily="34" charset="0"/>
                    <a:cs typeface="Arial" panose="020B0604020202020204" pitchFamily="34" charset="0"/>
                  </a:rPr>
                  <a:t>X</a:t>
                </a:r>
                <a:r>
                  <a:rPr lang="zh-CN" altLang="en-US" b="1" dirty="0">
                    <a:solidFill>
                      <a:srgbClr val="0070C0"/>
                    </a:solidFill>
                    <a:latin typeface="Arial" panose="020B0604020202020204" pitchFamily="34" charset="0"/>
                    <a:cs typeface="Arial" panose="020B0604020202020204" pitchFamily="34" charset="0"/>
                  </a:rPr>
                  <a:t> → </a:t>
                </a:r>
                <a:r>
                  <a:rPr lang="en-US" altLang="zh-CN" b="1" dirty="0">
                    <a:solidFill>
                      <a:srgbClr val="0070C0"/>
                    </a:solidFill>
                    <a:latin typeface="Arial" panose="020B0604020202020204" pitchFamily="34" charset="0"/>
                    <a:cs typeface="Arial" panose="020B0604020202020204" pitchFamily="34" charset="0"/>
                  </a:rPr>
                  <a:t>IP</a:t>
                </a:r>
                <a:endParaRPr lang="zh-CN" altLang="en-US" b="1" dirty="0">
                  <a:solidFill>
                    <a:srgbClr val="0070C0"/>
                  </a:solidFill>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38" name="文本框 24">
                    <a:extLst>
                      <a:ext uri="{FF2B5EF4-FFF2-40B4-BE49-F238E27FC236}">
                        <a16:creationId xmlns:a16="http://schemas.microsoft.com/office/drawing/2014/main" id="{441CDF89-3F6D-9A69-C70B-54226A188DDF}"/>
                      </a:ext>
                    </a:extLst>
                  </p:cNvPr>
                  <p:cNvSpPr txBox="1"/>
                  <p:nvPr/>
                </p:nvSpPr>
                <p:spPr>
                  <a:xfrm>
                    <a:off x="2969303" y="5080296"/>
                    <a:ext cx="2106667" cy="793679"/>
                  </a:xfrm>
                  <a:prstGeom prst="rect">
                    <a:avLst/>
                  </a:prstGeom>
                  <a:noFill/>
                </p:spPr>
                <p:txBody>
                  <a:bodyPr wrap="none" lIns="0" tIns="0" rIns="0" b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14:m>
                      <m:oMathPara xmlns:m="http://schemas.openxmlformats.org/officeDocument/2006/math">
                        <m:oMathParaPr>
                          <m:jc m:val="centerGroup"/>
                        </m:oMathParaPr>
                        <m:oMath xmlns:m="http://schemas.openxmlformats.org/officeDocument/2006/math">
                          <m:r>
                            <a:rPr lang="en-US" altLang="zh-CN" sz="1400" b="1" i="1" smtClean="0">
                              <a:latin typeface="Cambria Math" panose="02040503050406030204" pitchFamily="18" charset="0"/>
                            </a:rPr>
                            <m:t>𝑴</m:t>
                          </m:r>
                          <m:r>
                            <a:rPr lang="en-US" altLang="zh-CN" sz="1400" b="1" i="1" baseline="-25000">
                              <a:latin typeface="Cambria Math" panose="02040503050406030204" pitchFamily="18" charset="0"/>
                            </a:rPr>
                            <m:t>𝟑</m:t>
                          </m:r>
                          <m:r>
                            <a:rPr lang="en-US" altLang="zh-CN" sz="1400" b="1" i="1">
                              <a:latin typeface="Cambria Math" panose="02040503050406030204" pitchFamily="18" charset="0"/>
                            </a:rPr>
                            <m:t>=</m:t>
                          </m:r>
                          <m:d>
                            <m:dPr>
                              <m:begChr m:val="["/>
                              <m:endChr m:val="]"/>
                              <m:ctrlPr>
                                <a:rPr lang="en-US" altLang="zh-CN" sz="1400" b="1" i="1">
                                  <a:latin typeface="Cambria Math" panose="02040503050406030204" pitchFamily="18" charset="0"/>
                                </a:rPr>
                              </m:ctrlPr>
                            </m:dPr>
                            <m:e>
                              <m:m>
                                <m:mPr>
                                  <m:mcs>
                                    <m:mc>
                                      <m:mcPr>
                                        <m:count m:val="2"/>
                                        <m:mcJc m:val="center"/>
                                      </m:mcPr>
                                    </m:mc>
                                  </m:mcs>
                                  <m:ctrlPr>
                                    <a:rPr lang="en-US" altLang="zh-CN" sz="1400" b="1" i="1">
                                      <a:latin typeface="Cambria Math" panose="02040503050406030204" pitchFamily="18" charset="0"/>
                                    </a:rPr>
                                  </m:ctrlPr>
                                </m:mPr>
                                <m:mr>
                                  <m:e>
                                    <m:r>
                                      <m:rPr>
                                        <m:brk m:alnAt="7"/>
                                      </m:rPr>
                                      <a:rPr lang="en-US" altLang="zh-CN" sz="1400" b="1" i="1">
                                        <a:latin typeface="Cambria Math" panose="02040503050406030204" pitchFamily="18" charset="0"/>
                                      </a:rPr>
                                      <m:t>𝟎</m:t>
                                    </m:r>
                                  </m:e>
                                  <m:e>
                                    <m:rad>
                                      <m:radPr>
                                        <m:degHide m:val="on"/>
                                        <m:ctrlPr>
                                          <a:rPr lang="en-US" altLang="zh-CN" sz="1400" b="1" i="1">
                                            <a:latin typeface="Cambria Math" panose="02040503050406030204" pitchFamily="18" charset="0"/>
                                          </a:rPr>
                                        </m:ctrlPr>
                                      </m:radPr>
                                      <m:deg/>
                                      <m:e>
                                        <m:sSub>
                                          <m:sSubPr>
                                            <m:ctrlPr>
                                              <a:rPr lang="en-US" altLang="zh-CN" sz="1400" b="1" i="1">
                                                <a:latin typeface="Cambria Math" panose="02040503050406030204" pitchFamily="18" charset="0"/>
                                              </a:rPr>
                                            </m:ctrlPr>
                                          </m:sSubPr>
                                          <m:e>
                                            <m:r>
                                              <a:rPr lang="en-US" altLang="zh-CN" sz="1400" b="1" i="1">
                                                <a:latin typeface="Cambria Math" panose="02040503050406030204" pitchFamily="18" charset="0"/>
                                              </a:rPr>
                                              <m:t>𝜷</m:t>
                                            </m:r>
                                          </m:e>
                                          <m:sub>
                                            <m:r>
                                              <a:rPr lang="en-US" altLang="zh-CN" sz="1400" b="1" i="1">
                                                <a:latin typeface="Cambria Math" panose="02040503050406030204" pitchFamily="18" charset="0"/>
                                              </a:rPr>
                                              <m:t>𝑿</m:t>
                                            </m:r>
                                          </m:sub>
                                        </m:sSub>
                                        <m:sSup>
                                          <m:sSupPr>
                                            <m:ctrlPr>
                                              <a:rPr lang="en-US" altLang="zh-CN" sz="1400" b="1" i="1">
                                                <a:latin typeface="Cambria Math" panose="02040503050406030204" pitchFamily="18" charset="0"/>
                                              </a:rPr>
                                            </m:ctrlPr>
                                          </m:sSupPr>
                                          <m:e>
                                            <m:r>
                                              <a:rPr lang="en-US" altLang="zh-CN" sz="1400" b="1" i="1">
                                                <a:latin typeface="Cambria Math" panose="02040503050406030204" pitchFamily="18" charset="0"/>
                                              </a:rPr>
                                              <m:t>𝜷</m:t>
                                            </m:r>
                                          </m:e>
                                          <m:sup>
                                            <m:r>
                                              <a:rPr lang="en-US" altLang="zh-CN" sz="1400" b="1" i="1">
                                                <a:latin typeface="Cambria Math" panose="02040503050406030204" pitchFamily="18" charset="0"/>
                                              </a:rPr>
                                              <m:t>∗</m:t>
                                            </m:r>
                                          </m:sup>
                                        </m:sSup>
                                      </m:e>
                                    </m:rad>
                                  </m:e>
                                </m:mr>
                                <m:mr>
                                  <m:e>
                                    <m:r>
                                      <a:rPr lang="en-US" altLang="zh-CN" sz="1400" b="1">
                                        <a:latin typeface="Cambria Math" panose="02040503050406030204" pitchFamily="18" charset="0"/>
                                      </a:rPr>
                                      <m:t>−</m:t>
                                    </m:r>
                                    <m:f>
                                      <m:fPr>
                                        <m:ctrlPr>
                                          <a:rPr lang="en-US" altLang="zh-CN" sz="1400" b="1" i="1">
                                            <a:latin typeface="Cambria Math" panose="02040503050406030204" pitchFamily="18" charset="0"/>
                                          </a:rPr>
                                        </m:ctrlPr>
                                      </m:fPr>
                                      <m:num>
                                        <m:r>
                                          <a:rPr lang="en-US" altLang="zh-CN" sz="1400" b="1" i="1">
                                            <a:latin typeface="Cambria Math" panose="02040503050406030204" pitchFamily="18" charset="0"/>
                                          </a:rPr>
                                          <m:t>𝟏</m:t>
                                        </m:r>
                                      </m:num>
                                      <m:den>
                                        <m:rad>
                                          <m:radPr>
                                            <m:degHide m:val="on"/>
                                            <m:ctrlPr>
                                              <a:rPr lang="en-US" altLang="zh-CN" sz="1400" b="1" i="1">
                                                <a:latin typeface="Cambria Math" panose="02040503050406030204" pitchFamily="18" charset="0"/>
                                              </a:rPr>
                                            </m:ctrlPr>
                                          </m:radPr>
                                          <m:deg/>
                                          <m:e>
                                            <m:sSub>
                                              <m:sSubPr>
                                                <m:ctrlPr>
                                                  <a:rPr lang="en-US" altLang="zh-CN" sz="1400" b="1" i="1">
                                                    <a:latin typeface="Cambria Math" panose="02040503050406030204" pitchFamily="18" charset="0"/>
                                                  </a:rPr>
                                                </m:ctrlPr>
                                              </m:sSubPr>
                                              <m:e>
                                                <m:r>
                                                  <a:rPr lang="en-US" altLang="zh-CN" sz="1400" b="1" i="1">
                                                    <a:latin typeface="Cambria Math" panose="02040503050406030204" pitchFamily="18" charset="0"/>
                                                  </a:rPr>
                                                  <m:t>𝜷</m:t>
                                                </m:r>
                                              </m:e>
                                              <m:sub>
                                                <m:r>
                                                  <a:rPr lang="en-US" altLang="zh-CN" sz="1400" b="1" i="1">
                                                    <a:latin typeface="Cambria Math" panose="02040503050406030204" pitchFamily="18" charset="0"/>
                                                  </a:rPr>
                                                  <m:t>𝑿</m:t>
                                                </m:r>
                                              </m:sub>
                                            </m:sSub>
                                            <m:sSup>
                                              <m:sSupPr>
                                                <m:ctrlPr>
                                                  <a:rPr lang="en-US" altLang="zh-CN" sz="1400" b="1" i="1">
                                                    <a:latin typeface="Cambria Math" panose="02040503050406030204" pitchFamily="18" charset="0"/>
                                                  </a:rPr>
                                                </m:ctrlPr>
                                              </m:sSupPr>
                                              <m:e>
                                                <m:r>
                                                  <a:rPr lang="en-US" altLang="zh-CN" sz="1400" b="1" i="1">
                                                    <a:latin typeface="Cambria Math" panose="02040503050406030204" pitchFamily="18" charset="0"/>
                                                  </a:rPr>
                                                  <m:t>𝜷</m:t>
                                                </m:r>
                                              </m:e>
                                              <m:sup>
                                                <m:r>
                                                  <a:rPr lang="en-US" altLang="zh-CN" sz="1400" b="1" i="1">
                                                    <a:latin typeface="Cambria Math" panose="02040503050406030204" pitchFamily="18" charset="0"/>
                                                  </a:rPr>
                                                  <m:t>∗</m:t>
                                                </m:r>
                                              </m:sup>
                                            </m:sSup>
                                          </m:e>
                                        </m:rad>
                                      </m:den>
                                    </m:f>
                                  </m:e>
                                  <m:e>
                                    <m:r>
                                      <a:rPr lang="en-US" altLang="zh-CN" sz="1400" b="1" i="1">
                                        <a:latin typeface="Cambria Math" panose="02040503050406030204" pitchFamily="18" charset="0"/>
                                      </a:rPr>
                                      <m:t>𝟎</m:t>
                                    </m:r>
                                  </m:e>
                                </m:mr>
                              </m:m>
                            </m:e>
                          </m:d>
                        </m:oMath>
                      </m:oMathPara>
                    </a14:m>
                    <a:endParaRPr lang="zh-CN" altLang="en-US" sz="1400" b="1" dirty="0"/>
                  </a:p>
                </p:txBody>
              </p:sp>
            </mc:Choice>
            <mc:Fallback xmlns="">
              <p:sp>
                <p:nvSpPr>
                  <p:cNvPr id="38" name="文本框 24">
                    <a:extLst>
                      <a:ext uri="{FF2B5EF4-FFF2-40B4-BE49-F238E27FC236}">
                        <a16:creationId xmlns:a16="http://schemas.microsoft.com/office/drawing/2014/main" id="{441CDF89-3F6D-9A69-C70B-54226A188DDF}"/>
                      </a:ext>
                    </a:extLst>
                  </p:cNvPr>
                  <p:cNvSpPr txBox="1">
                    <a:spLocks noRot="1" noChangeAspect="1" noMove="1" noResize="1" noEditPoints="1" noAdjustHandles="1" noChangeArrowheads="1" noChangeShapeType="1" noTextEdit="1"/>
                  </p:cNvSpPr>
                  <p:nvPr/>
                </p:nvSpPr>
                <p:spPr>
                  <a:xfrm>
                    <a:off x="2969303" y="5080296"/>
                    <a:ext cx="2106667" cy="793679"/>
                  </a:xfrm>
                  <a:prstGeom prst="rect">
                    <a:avLst/>
                  </a:prstGeom>
                  <a:blipFill>
                    <a:blip r:embed="rId8"/>
                    <a:stretch>
                      <a:fillRect/>
                    </a:stretch>
                  </a:blipFill>
                </p:spPr>
                <p:txBody>
                  <a:bodyPr/>
                  <a:lstStyle/>
                  <a:p>
                    <a:r>
                      <a:rPr lang="zh-CN" altLang="en-US">
                        <a:noFill/>
                      </a:rPr>
                      <a:t> </a:t>
                    </a:r>
                  </a:p>
                </p:txBody>
              </p:sp>
            </mc:Fallback>
          </mc:AlternateContent>
        </p:grpSp>
        <p:grpSp>
          <p:nvGrpSpPr>
            <p:cNvPr id="25" name="组合 24">
              <a:extLst>
                <a:ext uri="{FF2B5EF4-FFF2-40B4-BE49-F238E27FC236}">
                  <a16:creationId xmlns:a16="http://schemas.microsoft.com/office/drawing/2014/main" id="{8F57A200-CA79-8BE5-FBF0-7A5C94FC9CC3}"/>
                </a:ext>
              </a:extLst>
            </p:cNvPr>
            <p:cNvGrpSpPr>
              <a:grpSpLocks noChangeAspect="1"/>
            </p:cNvGrpSpPr>
            <p:nvPr/>
          </p:nvGrpSpPr>
          <p:grpSpPr>
            <a:xfrm>
              <a:off x="483671" y="1529459"/>
              <a:ext cx="4901129" cy="1816991"/>
              <a:chOff x="252144" y="1705738"/>
              <a:chExt cx="4357956" cy="1640696"/>
            </a:xfrm>
          </p:grpSpPr>
          <p:pic>
            <p:nvPicPr>
              <p:cNvPr id="26" name="图片 25" descr="图示&#10;&#10;描述已自动生成">
                <a:extLst>
                  <a:ext uri="{FF2B5EF4-FFF2-40B4-BE49-F238E27FC236}">
                    <a16:creationId xmlns:a16="http://schemas.microsoft.com/office/drawing/2014/main" id="{3608D500-C110-FEBB-2E5C-1F23094C3FE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52144" y="1709628"/>
                <a:ext cx="4357956" cy="1636806"/>
              </a:xfrm>
              <a:prstGeom prst="rect">
                <a:avLst/>
              </a:prstGeom>
            </p:spPr>
          </p:pic>
          <p:sp>
            <p:nvSpPr>
              <p:cNvPr id="27" name="文本框 26">
                <a:extLst>
                  <a:ext uri="{FF2B5EF4-FFF2-40B4-BE49-F238E27FC236}">
                    <a16:creationId xmlns:a16="http://schemas.microsoft.com/office/drawing/2014/main" id="{0C724037-68C2-5B2B-6265-E120028E5840}"/>
                  </a:ext>
                </a:extLst>
              </p:cNvPr>
              <p:cNvSpPr txBox="1"/>
              <p:nvPr/>
            </p:nvSpPr>
            <p:spPr>
              <a:xfrm>
                <a:off x="351326" y="1705738"/>
                <a:ext cx="1323975" cy="257690"/>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400" b="1" dirty="0">
                    <a:latin typeface="Arial" panose="020B0604020202020204" pitchFamily="34" charset="0"/>
                    <a:ea typeface="微软雅黑" panose="020B0503020204020204" pitchFamily="34" charset="-122"/>
                    <a:cs typeface="Arial" panose="020B0604020202020204" pitchFamily="34" charset="0"/>
                  </a:rPr>
                  <a:t>Beam direction</a:t>
                </a:r>
                <a:endParaRPr lang="zh-CN" altLang="en-US" sz="1400" b="1" dirty="0">
                  <a:latin typeface="Arial" panose="020B0604020202020204" pitchFamily="34" charset="0"/>
                  <a:ea typeface="微软雅黑" panose="020B0503020204020204" pitchFamily="34" charset="-122"/>
                  <a:cs typeface="Arial" panose="020B0604020202020204" pitchFamily="34" charset="0"/>
                </a:endParaRPr>
              </a:p>
            </p:txBody>
          </p:sp>
          <p:sp>
            <p:nvSpPr>
              <p:cNvPr id="28" name="箭头: 右 27">
                <a:extLst>
                  <a:ext uri="{FF2B5EF4-FFF2-40B4-BE49-F238E27FC236}">
                    <a16:creationId xmlns:a16="http://schemas.microsoft.com/office/drawing/2014/main" id="{6A277D56-40B0-12AD-04EB-A35DA394EE33}"/>
                  </a:ext>
                </a:extLst>
              </p:cNvPr>
              <p:cNvSpPr/>
              <p:nvPr/>
            </p:nvSpPr>
            <p:spPr>
              <a:xfrm>
                <a:off x="418001" y="1998656"/>
                <a:ext cx="1191724" cy="98323"/>
              </a:xfrm>
              <a:prstGeom prst="rightArrow">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30" name="矩形 29">
                <a:extLst>
                  <a:ext uri="{FF2B5EF4-FFF2-40B4-BE49-F238E27FC236}">
                    <a16:creationId xmlns:a16="http://schemas.microsoft.com/office/drawing/2014/main" id="{84F99F8A-0C46-2EC3-FD40-78844DC229E0}"/>
                  </a:ext>
                </a:extLst>
              </p:cNvPr>
              <p:cNvSpPr/>
              <p:nvPr/>
            </p:nvSpPr>
            <p:spPr>
              <a:xfrm>
                <a:off x="2882970" y="1710493"/>
                <a:ext cx="1084588" cy="391800"/>
              </a:xfrm>
              <a:prstGeom prst="rect">
                <a:avLst/>
              </a:prstGeom>
              <a:no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sp>
          <p:nvSpPr>
            <p:cNvPr id="57" name="文本框 56">
              <a:extLst>
                <a:ext uri="{FF2B5EF4-FFF2-40B4-BE49-F238E27FC236}">
                  <a16:creationId xmlns:a16="http://schemas.microsoft.com/office/drawing/2014/main" id="{62FBE2CB-A275-CF2E-C226-4A71C52D2C62}"/>
                </a:ext>
              </a:extLst>
            </p:cNvPr>
            <p:cNvSpPr txBox="1"/>
            <p:nvPr/>
          </p:nvSpPr>
          <p:spPr>
            <a:xfrm>
              <a:off x="229148" y="996160"/>
              <a:ext cx="5340925" cy="400110"/>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Wingdings" panose="05000000000000000000" pitchFamily="2" charset="2"/>
                <a:buChar char="Ø"/>
              </a:pPr>
              <a:r>
                <a:rPr lang="en-US" altLang="zh-CN" sz="2000" b="1" dirty="0">
                  <a:latin typeface="Arial" panose="020B0604020202020204" pitchFamily="34" charset="0"/>
                  <a:ea typeface="微软雅黑" panose="020B0503020204020204" pitchFamily="34" charset="-122"/>
                  <a:cs typeface="Arial" panose="020B0604020202020204" pitchFamily="34" charset="0"/>
                </a:rPr>
                <a:t>Theoretical criterion</a:t>
              </a:r>
              <a:endParaRPr lang="zh-CN" altLang="en-US" sz="2000" b="1" dirty="0">
                <a:latin typeface="Arial" panose="020B0604020202020204" pitchFamily="34" charset="0"/>
                <a:ea typeface="微软雅黑" panose="020B0503020204020204" pitchFamily="34" charset="-122"/>
                <a:cs typeface="Arial" panose="020B0604020202020204" pitchFamily="34" charset="0"/>
              </a:endParaRPr>
            </a:p>
          </p:txBody>
        </p:sp>
        <p:sp>
          <p:nvSpPr>
            <p:cNvPr id="61" name="文本框 60">
              <a:extLst>
                <a:ext uri="{FF2B5EF4-FFF2-40B4-BE49-F238E27FC236}">
                  <a16:creationId xmlns:a16="http://schemas.microsoft.com/office/drawing/2014/main" id="{1CBD7CF7-67F9-FD55-0A9D-B3D3936486DE}"/>
                </a:ext>
              </a:extLst>
            </p:cNvPr>
            <p:cNvSpPr txBox="1"/>
            <p:nvPr/>
          </p:nvSpPr>
          <p:spPr>
            <a:xfrm>
              <a:off x="213534" y="6318503"/>
              <a:ext cx="5441402" cy="338554"/>
            </a:xfrm>
            <a:prstGeom prst="rect">
              <a:avLst/>
            </a:prstGeom>
            <a:noFill/>
          </p:spPr>
          <p:txBody>
            <a:bodyPr wrap="square">
              <a:spAutoFit/>
            </a:bodyPr>
            <a:lstStyle/>
            <a:p>
              <a:pPr algn="ctr"/>
              <a:r>
                <a:rPr lang="en-US" altLang="zh-CN" sz="1600" b="1" dirty="0">
                  <a:solidFill>
                    <a:srgbClr val="0000FF"/>
                  </a:solidFill>
                  <a:latin typeface="Arial" panose="020B0604020202020204" pitchFamily="34" charset="0"/>
                  <a:ea typeface="微软雅黑" panose="020B0503020204020204" pitchFamily="34" charset="-122"/>
                  <a:cs typeface="Arial" panose="020B0604020202020204" pitchFamily="34" charset="0"/>
                </a:rPr>
                <a:t>The idea is initially proposed for HERA-TESLA collider.</a:t>
              </a:r>
              <a:endParaRPr lang="zh-CN" altLang="en-US" sz="1600" dirty="0">
                <a:solidFill>
                  <a:srgbClr val="0000FF"/>
                </a:solidFill>
              </a:endParaRPr>
            </a:p>
          </p:txBody>
        </p:sp>
        <p:grpSp>
          <p:nvGrpSpPr>
            <p:cNvPr id="63" name="组合 62">
              <a:extLst>
                <a:ext uri="{FF2B5EF4-FFF2-40B4-BE49-F238E27FC236}">
                  <a16:creationId xmlns:a16="http://schemas.microsoft.com/office/drawing/2014/main" id="{F4222718-D306-52A3-2F40-50C2191598CB}"/>
                </a:ext>
              </a:extLst>
            </p:cNvPr>
            <p:cNvGrpSpPr/>
            <p:nvPr/>
          </p:nvGrpSpPr>
          <p:grpSpPr>
            <a:xfrm>
              <a:off x="5909988" y="998932"/>
              <a:ext cx="5798341" cy="5649558"/>
              <a:chOff x="5909988" y="998932"/>
              <a:chExt cx="5798341" cy="5649558"/>
            </a:xfrm>
          </p:grpSpPr>
          <p:grpSp>
            <p:nvGrpSpPr>
              <p:cNvPr id="14" name="组合 13">
                <a:extLst>
                  <a:ext uri="{FF2B5EF4-FFF2-40B4-BE49-F238E27FC236}">
                    <a16:creationId xmlns:a16="http://schemas.microsoft.com/office/drawing/2014/main" id="{AB3B1061-425F-9030-CEEE-423F7B03707B}"/>
                  </a:ext>
                </a:extLst>
              </p:cNvPr>
              <p:cNvGrpSpPr/>
              <p:nvPr/>
            </p:nvGrpSpPr>
            <p:grpSpPr>
              <a:xfrm>
                <a:off x="5909990" y="998932"/>
                <a:ext cx="5798339" cy="2567138"/>
                <a:chOff x="4907561" y="1000263"/>
                <a:chExt cx="4156067" cy="2567138"/>
              </a:xfrm>
            </p:grpSpPr>
            <mc:AlternateContent xmlns:mc="http://schemas.openxmlformats.org/markup-compatibility/2006">
              <mc:Choice xmlns:a14="http://schemas.microsoft.com/office/drawing/2010/main" Requires="a14">
                <p:sp>
                  <p:nvSpPr>
                    <p:cNvPr id="21" name="文本框 1">
                      <a:extLst>
                        <a:ext uri="{FF2B5EF4-FFF2-40B4-BE49-F238E27FC236}">
                          <a16:creationId xmlns:a16="http://schemas.microsoft.com/office/drawing/2014/main" id="{6D5959D5-FDB9-1688-A89C-B7FD2527B915}"/>
                        </a:ext>
                      </a:extLst>
                    </p:cNvPr>
                    <p:cNvSpPr txBox="1"/>
                    <p:nvPr/>
                  </p:nvSpPr>
                  <p:spPr>
                    <a:xfrm>
                      <a:off x="4907561" y="1000263"/>
                      <a:ext cx="4156067" cy="1209370"/>
                    </a:xfrm>
                    <a:prstGeom prst="rect">
                      <a:avLst/>
                    </a:prstGeom>
                    <a:noFill/>
                    <a:ln w="12700">
                      <a:solidFill>
                        <a:schemeClr val="bg1">
                          <a:lumMod val="50000"/>
                        </a:schemeClr>
                      </a:solid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spcAft>
                          <a:spcPts val="1000"/>
                        </a:spcAft>
                        <a:buFont typeface="Wingdings" panose="05000000000000000000" pitchFamily="2" charset="2"/>
                        <a:buChar char="p"/>
                      </a:pPr>
                      <a:r>
                        <a:rPr lang="en-US" altLang="zh-CN" sz="1700" b="1" dirty="0">
                          <a:solidFill>
                            <a:srgbClr val="0000FF"/>
                          </a:solidFill>
                          <a:latin typeface="Arial" panose="020B0604020202020204" pitchFamily="34" charset="0"/>
                          <a:ea typeface="微软雅黑" panose="020B0503020204020204" pitchFamily="34" charset="-122"/>
                          <a:cs typeface="Arial" panose="020B0604020202020204" pitchFamily="34" charset="0"/>
                        </a:rPr>
                        <a:t>Without</a:t>
                      </a:r>
                      <a:r>
                        <a:rPr lang="en-US" altLang="zh-CN" sz="1700" b="1" dirty="0">
                          <a:latin typeface="Arial" panose="020B0604020202020204" pitchFamily="34" charset="0"/>
                          <a:ea typeface="微软雅黑" panose="020B0503020204020204" pitchFamily="34" charset="-122"/>
                          <a:cs typeface="Arial" panose="020B0604020202020204" pitchFamily="34" charset="0"/>
                        </a:rPr>
                        <a:t> “X-element”, the transfer matrix from IP to CP is,</a:t>
                      </a:r>
                    </a:p>
                    <a:p>
                      <a:pPr>
                        <a:spcAft>
                          <a:spcPts val="600"/>
                        </a:spcAft>
                      </a:pPr>
                      <a:r>
                        <a:rPr lang="en-US" altLang="zh-CN" sz="1700" b="1" dirty="0"/>
                        <a:t>     </a:t>
                      </a:r>
                      <a14:m>
                        <m:oMath xmlns:m="http://schemas.openxmlformats.org/officeDocument/2006/math">
                          <m:r>
                            <a:rPr lang="en-US" altLang="zh-CN" sz="1700" b="1" i="1" smtClean="0">
                              <a:latin typeface="Cambria Math" panose="02040503050406030204" pitchFamily="18" charset="0"/>
                            </a:rPr>
                            <m:t>𝑴</m:t>
                          </m:r>
                          <m:r>
                            <a:rPr lang="en-US" altLang="zh-CN" sz="1700" b="1" i="1" smtClean="0">
                              <a:latin typeface="Cambria Math" panose="02040503050406030204" pitchFamily="18" charset="0"/>
                            </a:rPr>
                            <m:t>=</m:t>
                          </m:r>
                          <m:r>
                            <a:rPr lang="en-US" altLang="zh-CN" sz="1700" b="1" i="1" smtClean="0">
                              <a:latin typeface="Cambria Math" panose="02040503050406030204" pitchFamily="18" charset="0"/>
                            </a:rPr>
                            <m:t>𝑴</m:t>
                          </m:r>
                          <m:r>
                            <a:rPr lang="en-US" altLang="zh-CN" sz="1700" b="1" i="1" baseline="-25000" smtClean="0">
                              <a:latin typeface="Cambria Math" panose="02040503050406030204" pitchFamily="18" charset="0"/>
                            </a:rPr>
                            <m:t>𝟒</m:t>
                          </m:r>
                          <m:r>
                            <a:rPr lang="en-US" altLang="zh-CN" sz="1700" b="1" i="1" baseline="-25000" smtClean="0">
                              <a:latin typeface="Cambria Math" panose="02040503050406030204" pitchFamily="18" charset="0"/>
                            </a:rPr>
                            <m:t> </m:t>
                          </m:r>
                          <m:r>
                            <a:rPr lang="en-US" altLang="zh-CN" sz="1700" b="1" i="1" smtClean="0">
                              <a:latin typeface="Cambria Math" panose="02040503050406030204" pitchFamily="18" charset="0"/>
                            </a:rPr>
                            <m:t>𝑴</m:t>
                          </m:r>
                          <m:r>
                            <a:rPr lang="en-US" altLang="zh-CN" sz="1700" b="1" i="1" baseline="-25000" smtClean="0">
                              <a:latin typeface="Cambria Math" panose="02040503050406030204" pitchFamily="18" charset="0"/>
                            </a:rPr>
                            <m:t>𝟑</m:t>
                          </m:r>
                          <m:r>
                            <a:rPr lang="en-US" altLang="zh-CN" sz="1700" b="1" i="1" baseline="-25000" smtClean="0">
                              <a:latin typeface="Cambria Math" panose="02040503050406030204" pitchFamily="18" charset="0"/>
                            </a:rPr>
                            <m:t> </m:t>
                          </m:r>
                          <m:r>
                            <a:rPr lang="en-US" altLang="zh-CN" sz="1700" b="1" i="1" smtClean="0">
                              <a:latin typeface="Cambria Math" panose="02040503050406030204" pitchFamily="18" charset="0"/>
                            </a:rPr>
                            <m:t>𝑴</m:t>
                          </m:r>
                          <m:r>
                            <a:rPr lang="en-US" altLang="zh-CN" sz="1700" b="1" i="1" baseline="-25000" smtClean="0">
                              <a:latin typeface="Cambria Math" panose="02040503050406030204" pitchFamily="18" charset="0"/>
                            </a:rPr>
                            <m:t>𝟏</m:t>
                          </m:r>
                          <m:r>
                            <a:rPr lang="en-US" altLang="zh-CN" sz="1700" b="1" i="1" smtClean="0">
                              <a:latin typeface="Cambria Math" panose="02040503050406030204" pitchFamily="18" charset="0"/>
                            </a:rPr>
                            <m:t>=</m:t>
                          </m:r>
                          <m:d>
                            <m:dPr>
                              <m:begChr m:val="["/>
                              <m:endChr m:val="]"/>
                              <m:ctrlPr>
                                <a:rPr lang="en-US" altLang="zh-CN" sz="1700" b="1" i="1">
                                  <a:latin typeface="Cambria Math" panose="02040503050406030204" pitchFamily="18" charset="0"/>
                                </a:rPr>
                              </m:ctrlPr>
                            </m:dPr>
                            <m:e>
                              <m:m>
                                <m:mPr>
                                  <m:mcs>
                                    <m:mc>
                                      <m:mcPr>
                                        <m:count m:val="2"/>
                                        <m:mcJc m:val="center"/>
                                      </m:mcPr>
                                    </m:mc>
                                  </m:mcs>
                                  <m:ctrlPr>
                                    <a:rPr lang="en-US" altLang="zh-CN" sz="1700" b="1" i="1">
                                      <a:latin typeface="Cambria Math" panose="02040503050406030204" pitchFamily="18" charset="0"/>
                                    </a:rPr>
                                  </m:ctrlPr>
                                </m:mPr>
                                <m:mr>
                                  <m:e>
                                    <m:r>
                                      <m:rPr>
                                        <m:brk m:alnAt="7"/>
                                      </m:rPr>
                                      <a:rPr lang="en-US" altLang="zh-CN" sz="1700" b="1" i="1" smtClean="0">
                                        <a:latin typeface="Cambria Math" panose="02040503050406030204" pitchFamily="18" charset="0"/>
                                      </a:rPr>
                                      <m:t>𝟏</m:t>
                                    </m:r>
                                  </m:e>
                                  <m:e>
                                    <m:sSub>
                                      <m:sSubPr>
                                        <m:ctrlPr>
                                          <a:rPr lang="en-US" altLang="zh-CN" sz="1700" b="1" i="1" smtClean="0">
                                            <a:latin typeface="Cambria Math" panose="02040503050406030204" pitchFamily="18" charset="0"/>
                                          </a:rPr>
                                        </m:ctrlPr>
                                      </m:sSubPr>
                                      <m:e>
                                        <m:r>
                                          <a:rPr lang="en-US" altLang="zh-CN" sz="1700" b="1" i="1" smtClean="0">
                                            <a:latin typeface="Cambria Math" panose="02040503050406030204" pitchFamily="18" charset="0"/>
                                          </a:rPr>
                                          <m:t>𝑺</m:t>
                                        </m:r>
                                      </m:e>
                                      <m:sub>
                                        <m:r>
                                          <a:rPr lang="en-US" altLang="zh-CN" sz="1700" b="1" i="1" smtClean="0">
                                            <a:latin typeface="Cambria Math" panose="02040503050406030204" pitchFamily="18" charset="0"/>
                                          </a:rPr>
                                          <m:t>𝑪𝑷</m:t>
                                        </m:r>
                                      </m:sub>
                                    </m:sSub>
                                  </m:e>
                                </m:mr>
                                <m:mr>
                                  <m:e>
                                    <m:r>
                                      <a:rPr lang="en-US" altLang="zh-CN" sz="1700" b="1" i="1" smtClean="0">
                                        <a:latin typeface="Cambria Math" panose="02040503050406030204" pitchFamily="18" charset="0"/>
                                      </a:rPr>
                                      <m:t>𝟎</m:t>
                                    </m:r>
                                  </m:e>
                                  <m:e>
                                    <m:r>
                                      <a:rPr lang="en-US" altLang="zh-CN" sz="1700" b="1" i="1" smtClean="0">
                                        <a:latin typeface="Cambria Math" panose="02040503050406030204" pitchFamily="18" charset="0"/>
                                      </a:rPr>
                                      <m:t>𝟏</m:t>
                                    </m:r>
                                  </m:e>
                                </m:mr>
                              </m:m>
                            </m:e>
                          </m:d>
                        </m:oMath>
                      </a14:m>
                      <a:endParaRPr lang="zh-CN" altLang="en-US" sz="1700" b="1" dirty="0">
                        <a:latin typeface="Arial" panose="020B0604020202020204" pitchFamily="34" charset="0"/>
                        <a:ea typeface="微软雅黑" panose="020B0503020204020204" pitchFamily="34" charset="-122"/>
                        <a:cs typeface="Arial" panose="020B0604020202020204" pitchFamily="34" charset="0"/>
                      </a:endParaRPr>
                    </a:p>
                  </p:txBody>
                </p:sp>
              </mc:Choice>
              <mc:Fallback>
                <p:sp>
                  <p:nvSpPr>
                    <p:cNvPr id="21" name="文本框 1">
                      <a:extLst>
                        <a:ext uri="{FF2B5EF4-FFF2-40B4-BE49-F238E27FC236}">
                          <a16:creationId xmlns:a16="http://schemas.microsoft.com/office/drawing/2014/main" id="{6D5959D5-FDB9-1688-A89C-B7FD2527B915}"/>
                        </a:ext>
                      </a:extLst>
                    </p:cNvPr>
                    <p:cNvSpPr txBox="1">
                      <a:spLocks noRot="1" noChangeAspect="1" noMove="1" noResize="1" noEditPoints="1" noAdjustHandles="1" noChangeArrowheads="1" noChangeShapeType="1" noTextEdit="1"/>
                    </p:cNvSpPr>
                    <p:nvPr/>
                  </p:nvSpPr>
                  <p:spPr>
                    <a:xfrm>
                      <a:off x="4907561" y="1000263"/>
                      <a:ext cx="4156067" cy="1209370"/>
                    </a:xfrm>
                    <a:prstGeom prst="rect">
                      <a:avLst/>
                    </a:prstGeom>
                    <a:blipFill>
                      <a:blip r:embed="rId10"/>
                      <a:stretch>
                        <a:fillRect l="-314" t="-1500"/>
                      </a:stretch>
                    </a:blipFill>
                    <a:ln w="12700">
                      <a:solidFill>
                        <a:schemeClr val="bg1">
                          <a:lumMod val="50000"/>
                        </a:schemeClr>
                      </a:solidFill>
                    </a:ln>
                  </p:spPr>
                  <p:txBody>
                    <a:bodyPr/>
                    <a:lstStyle/>
                    <a:p>
                      <a:r>
                        <a:rPr lang="zh-CN" altLang="en-US">
                          <a:noFill/>
                        </a:rPr>
                        <a:t> </a:t>
                      </a:r>
                    </a:p>
                  </p:txBody>
                </p:sp>
              </mc:Fallback>
            </mc:AlternateContent>
            <mc:AlternateContent xmlns:mc="http://schemas.openxmlformats.org/markup-compatibility/2006">
              <mc:Choice xmlns:a14="http://schemas.microsoft.com/office/drawing/2010/main" Requires="a14">
                <p:sp>
                  <p:nvSpPr>
                    <p:cNvPr id="22" name="文本框 9">
                      <a:extLst>
                        <a:ext uri="{FF2B5EF4-FFF2-40B4-BE49-F238E27FC236}">
                          <a16:creationId xmlns:a16="http://schemas.microsoft.com/office/drawing/2014/main" id="{B8B0C92B-99D3-B51A-E0A7-2ADF9B64A764}"/>
                        </a:ext>
                      </a:extLst>
                    </p:cNvPr>
                    <p:cNvSpPr txBox="1"/>
                    <p:nvPr/>
                  </p:nvSpPr>
                  <p:spPr>
                    <a:xfrm>
                      <a:off x="4907561" y="2281087"/>
                      <a:ext cx="4156067" cy="1286314"/>
                    </a:xfrm>
                    <a:prstGeom prst="rect">
                      <a:avLst/>
                    </a:prstGeom>
                    <a:noFill/>
                    <a:ln w="12700">
                      <a:solidFill>
                        <a:schemeClr val="bg1">
                          <a:lumMod val="50000"/>
                        </a:schemeClr>
                      </a:solid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spcAft>
                          <a:spcPts val="1000"/>
                        </a:spcAft>
                        <a:buFont typeface="Wingdings" panose="05000000000000000000" pitchFamily="2" charset="2"/>
                        <a:buChar char="p"/>
                      </a:pPr>
                      <a:r>
                        <a:rPr lang="en-US" altLang="zh-CN" sz="1700" b="1" dirty="0">
                          <a:solidFill>
                            <a:srgbClr val="0000FF"/>
                          </a:solidFill>
                          <a:latin typeface="Arial" panose="020B0604020202020204" pitchFamily="34" charset="0"/>
                          <a:ea typeface="微软雅黑" panose="020B0503020204020204" pitchFamily="34" charset="-122"/>
                          <a:cs typeface="Arial" panose="020B0604020202020204" pitchFamily="34" charset="0"/>
                        </a:rPr>
                        <a:t>With</a:t>
                      </a:r>
                      <a:r>
                        <a:rPr lang="en-US" altLang="zh-CN" sz="1700" b="1" dirty="0">
                          <a:latin typeface="Arial" panose="020B0604020202020204" pitchFamily="34" charset="0"/>
                          <a:ea typeface="微软雅黑" panose="020B0503020204020204" pitchFamily="34" charset="-122"/>
                          <a:cs typeface="Arial" panose="020B0604020202020204" pitchFamily="34" charset="0"/>
                        </a:rPr>
                        <a:t> additional defocusing force from “X-element”, the transfer matrix becomes</a:t>
                      </a:r>
                      <a:r>
                        <a:rPr lang="zh-CN" altLang="en-US" sz="1700" b="1" dirty="0">
                          <a:latin typeface="Arial" panose="020B0604020202020204" pitchFamily="34" charset="0"/>
                          <a:ea typeface="微软雅黑" panose="020B0503020204020204" pitchFamily="34" charset="-122"/>
                          <a:cs typeface="Arial" panose="020B0604020202020204" pitchFamily="34" charset="0"/>
                        </a:rPr>
                        <a:t>：</a:t>
                      </a:r>
                      <a:endParaRPr lang="en-US" altLang="zh-CN" sz="1700" b="1" dirty="0">
                        <a:latin typeface="Arial" panose="020B0604020202020204" pitchFamily="34" charset="0"/>
                        <a:ea typeface="微软雅黑" panose="020B0503020204020204" pitchFamily="34" charset="-122"/>
                        <a:cs typeface="Arial" panose="020B0604020202020204" pitchFamily="34" charset="0"/>
                      </a:endParaRPr>
                    </a:p>
                    <a:p>
                      <a:pPr>
                        <a:spcAft>
                          <a:spcPts val="600"/>
                        </a:spcAft>
                      </a:pPr>
                      <a14:m>
                        <m:oMathPara xmlns:m="http://schemas.openxmlformats.org/officeDocument/2006/math">
                          <m:oMathParaPr>
                            <m:jc m:val="left"/>
                          </m:oMathParaPr>
                          <m:oMath xmlns:m="http://schemas.openxmlformats.org/officeDocument/2006/math">
                            <m:r>
                              <a:rPr lang="en-US" altLang="zh-CN" sz="1700" b="1" i="1" smtClean="0">
                                <a:latin typeface="Cambria Math" panose="02040503050406030204" pitchFamily="18" charset="0"/>
                              </a:rPr>
                              <m:t>       </m:t>
                            </m:r>
                            <m:r>
                              <a:rPr lang="en-US" altLang="zh-CN" sz="1700" b="1" i="1" smtClean="0">
                                <a:latin typeface="Cambria Math" panose="02040503050406030204" pitchFamily="18" charset="0"/>
                              </a:rPr>
                              <m:t>𝑴</m:t>
                            </m:r>
                            <m:r>
                              <a:rPr lang="zh-CN" altLang="en-US" sz="1700" b="1" i="1" smtClean="0">
                                <a:latin typeface="Cambria Math" panose="02040503050406030204" pitchFamily="18" charset="0"/>
                              </a:rPr>
                              <m:t>’</m:t>
                            </m:r>
                            <m:r>
                              <a:rPr lang="en-US" altLang="zh-CN" sz="1700" b="1" i="1" smtClean="0">
                                <a:latin typeface="Cambria Math" panose="02040503050406030204" pitchFamily="18" charset="0"/>
                              </a:rPr>
                              <m:t>=</m:t>
                            </m:r>
                            <m:r>
                              <a:rPr lang="en-US" altLang="zh-CN" sz="1700" b="1" i="1" smtClean="0">
                                <a:latin typeface="Cambria Math" panose="02040503050406030204" pitchFamily="18" charset="0"/>
                              </a:rPr>
                              <m:t>𝑴</m:t>
                            </m:r>
                            <m:r>
                              <a:rPr lang="en-US" altLang="zh-CN" sz="1700" b="1" i="1" baseline="-25000" smtClean="0">
                                <a:latin typeface="Cambria Math" panose="02040503050406030204" pitchFamily="18" charset="0"/>
                              </a:rPr>
                              <m:t>𝟒</m:t>
                            </m:r>
                            <m:r>
                              <a:rPr lang="en-US" altLang="zh-CN" sz="1700" b="1" i="1" baseline="-25000" smtClean="0">
                                <a:latin typeface="Cambria Math" panose="02040503050406030204" pitchFamily="18" charset="0"/>
                              </a:rPr>
                              <m:t> </m:t>
                            </m:r>
                            <m:r>
                              <a:rPr lang="en-US" altLang="zh-CN" sz="1700" b="1" i="1" smtClean="0">
                                <a:latin typeface="Cambria Math" panose="02040503050406030204" pitchFamily="18" charset="0"/>
                              </a:rPr>
                              <m:t>𝑴</m:t>
                            </m:r>
                            <m:r>
                              <a:rPr lang="en-US" altLang="zh-CN" sz="1700" b="1" i="1" baseline="-25000" smtClean="0">
                                <a:latin typeface="Cambria Math" panose="02040503050406030204" pitchFamily="18" charset="0"/>
                              </a:rPr>
                              <m:t>𝟑</m:t>
                            </m:r>
                            <m:r>
                              <a:rPr lang="en-US" altLang="zh-CN" sz="1700" b="1" i="1" baseline="-25000" smtClean="0">
                                <a:latin typeface="Cambria Math" panose="02040503050406030204" pitchFamily="18" charset="0"/>
                              </a:rPr>
                              <m:t> </m:t>
                            </m:r>
                            <m:r>
                              <a:rPr lang="en-US" altLang="zh-CN" sz="1700" b="1" i="1" smtClean="0">
                                <a:solidFill>
                                  <a:schemeClr val="accent2"/>
                                </a:solidFill>
                                <a:latin typeface="Cambria Math" panose="02040503050406030204" pitchFamily="18" charset="0"/>
                              </a:rPr>
                              <m:t>𝑴</m:t>
                            </m:r>
                            <m:r>
                              <a:rPr lang="en-US" altLang="zh-CN" sz="1700" b="1" i="1" baseline="-25000" smtClean="0">
                                <a:solidFill>
                                  <a:schemeClr val="accent2"/>
                                </a:solidFill>
                                <a:latin typeface="Cambria Math" panose="02040503050406030204" pitchFamily="18" charset="0"/>
                              </a:rPr>
                              <m:t>𝟐</m:t>
                            </m:r>
                            <m:r>
                              <a:rPr lang="en-US" altLang="zh-CN" sz="1700" b="1" i="1" baseline="-25000" smtClean="0">
                                <a:solidFill>
                                  <a:schemeClr val="accent2"/>
                                </a:solidFill>
                                <a:latin typeface="Cambria Math" panose="02040503050406030204" pitchFamily="18" charset="0"/>
                              </a:rPr>
                              <m:t> </m:t>
                            </m:r>
                            <m:r>
                              <a:rPr lang="en-US" altLang="zh-CN" sz="1700" b="1" i="1" smtClean="0">
                                <a:latin typeface="Cambria Math" panose="02040503050406030204" pitchFamily="18" charset="0"/>
                              </a:rPr>
                              <m:t>𝑴</m:t>
                            </m:r>
                            <m:r>
                              <a:rPr lang="en-US" altLang="zh-CN" sz="1700" b="1" i="1" baseline="-25000" smtClean="0">
                                <a:latin typeface="Cambria Math" panose="02040503050406030204" pitchFamily="18" charset="0"/>
                              </a:rPr>
                              <m:t>𝟏</m:t>
                            </m:r>
                            <m:r>
                              <a:rPr lang="en-US" altLang="zh-CN" sz="1700" b="1" i="1" smtClean="0">
                                <a:latin typeface="Cambria Math" panose="02040503050406030204" pitchFamily="18" charset="0"/>
                              </a:rPr>
                              <m:t>=</m:t>
                            </m:r>
                            <m:d>
                              <m:dPr>
                                <m:begChr m:val="["/>
                                <m:endChr m:val="]"/>
                                <m:ctrlPr>
                                  <a:rPr lang="en-US" altLang="zh-CN" sz="1700" b="1" i="1">
                                    <a:latin typeface="Cambria Math" panose="02040503050406030204" pitchFamily="18" charset="0"/>
                                  </a:rPr>
                                </m:ctrlPr>
                              </m:dPr>
                              <m:e>
                                <m:m>
                                  <m:mPr>
                                    <m:mcs>
                                      <m:mc>
                                        <m:mcPr>
                                          <m:count m:val="2"/>
                                          <m:mcJc m:val="center"/>
                                        </m:mcPr>
                                      </m:mc>
                                    </m:mcs>
                                    <m:ctrlPr>
                                      <a:rPr lang="en-US" altLang="zh-CN" sz="1700" b="1" i="1">
                                        <a:latin typeface="Cambria Math" panose="02040503050406030204" pitchFamily="18" charset="0"/>
                                      </a:rPr>
                                    </m:ctrlPr>
                                  </m:mPr>
                                  <m:mr>
                                    <m:e>
                                      <m:r>
                                        <m:rPr>
                                          <m:brk m:alnAt="7"/>
                                        </m:rPr>
                                        <a:rPr lang="en-US" altLang="zh-CN" sz="1700" b="1" i="1" smtClean="0">
                                          <a:latin typeface="Cambria Math" panose="02040503050406030204" pitchFamily="18" charset="0"/>
                                        </a:rPr>
                                        <m:t>𝟏</m:t>
                                      </m:r>
                                    </m:e>
                                    <m:e>
                                      <m:sSub>
                                        <m:sSubPr>
                                          <m:ctrlPr>
                                            <a:rPr lang="en-US" altLang="zh-CN" sz="1700" b="1" i="1" smtClean="0">
                                              <a:latin typeface="Cambria Math" panose="02040503050406030204" pitchFamily="18" charset="0"/>
                                            </a:rPr>
                                          </m:ctrlPr>
                                        </m:sSubPr>
                                        <m:e>
                                          <m:r>
                                            <a:rPr lang="en-US" altLang="zh-CN" sz="1700" b="1" i="1" smtClean="0">
                                              <a:latin typeface="Cambria Math" panose="02040503050406030204" pitchFamily="18" charset="0"/>
                                            </a:rPr>
                                            <m:t>𝑺</m:t>
                                          </m:r>
                                        </m:e>
                                        <m:sub>
                                          <m:r>
                                            <a:rPr lang="en-US" altLang="zh-CN" sz="1700" b="1" i="1" smtClean="0">
                                              <a:latin typeface="Cambria Math" panose="02040503050406030204" pitchFamily="18" charset="0"/>
                                            </a:rPr>
                                            <m:t>𝑪𝑷</m:t>
                                          </m:r>
                                        </m:sub>
                                      </m:sSub>
                                      <m:r>
                                        <a:rPr lang="en-US" altLang="zh-CN" sz="1700" b="1" i="1" smtClean="0">
                                          <a:latin typeface="Cambria Math" panose="02040503050406030204" pitchFamily="18" charset="0"/>
                                        </a:rPr>
                                        <m:t>−</m:t>
                                      </m:r>
                                      <m:r>
                                        <a:rPr lang="en-US" altLang="zh-CN" sz="1700" b="1" i="1" smtClean="0">
                                          <a:latin typeface="Cambria Math" panose="02040503050406030204" pitchFamily="18" charset="0"/>
                                        </a:rPr>
                                        <m:t>𝑲</m:t>
                                      </m:r>
                                      <m:sSub>
                                        <m:sSubPr>
                                          <m:ctrlPr>
                                            <a:rPr lang="en-US" altLang="zh-CN" sz="1700" b="1" i="1" smtClean="0">
                                              <a:latin typeface="Cambria Math" panose="02040503050406030204" pitchFamily="18" charset="0"/>
                                            </a:rPr>
                                          </m:ctrlPr>
                                        </m:sSubPr>
                                        <m:e>
                                          <m:r>
                                            <a:rPr lang="en-US" altLang="zh-CN" sz="1700" b="1" i="1" smtClean="0">
                                              <a:latin typeface="Cambria Math" panose="02040503050406030204" pitchFamily="18" charset="0"/>
                                            </a:rPr>
                                            <m:t>𝜷</m:t>
                                          </m:r>
                                        </m:e>
                                        <m:sub>
                                          <m:r>
                                            <a:rPr lang="en-US" altLang="zh-CN" sz="1700" b="1" i="1" smtClean="0">
                                              <a:latin typeface="Cambria Math" panose="02040503050406030204" pitchFamily="18" charset="0"/>
                                            </a:rPr>
                                            <m:t>𝑿</m:t>
                                          </m:r>
                                        </m:sub>
                                      </m:sSub>
                                      <m:sSup>
                                        <m:sSupPr>
                                          <m:ctrlPr>
                                            <a:rPr lang="en-US" altLang="zh-CN" sz="1700" b="1" i="1" smtClean="0">
                                              <a:latin typeface="Cambria Math" panose="02040503050406030204" pitchFamily="18" charset="0"/>
                                            </a:rPr>
                                          </m:ctrlPr>
                                        </m:sSupPr>
                                        <m:e>
                                          <m:r>
                                            <a:rPr lang="en-US" altLang="zh-CN" sz="1700" b="1" i="1" smtClean="0">
                                              <a:latin typeface="Cambria Math" panose="02040503050406030204" pitchFamily="18" charset="0"/>
                                            </a:rPr>
                                            <m:t>𝜷</m:t>
                                          </m:r>
                                        </m:e>
                                        <m:sup>
                                          <m:r>
                                            <a:rPr lang="en-US" altLang="zh-CN" sz="1700" b="1" i="1" smtClean="0">
                                              <a:latin typeface="Cambria Math" panose="02040503050406030204" pitchFamily="18" charset="0"/>
                                            </a:rPr>
                                            <m:t>∗</m:t>
                                          </m:r>
                                        </m:sup>
                                      </m:sSup>
                                    </m:e>
                                  </m:mr>
                                  <m:mr>
                                    <m:e>
                                      <m:r>
                                        <a:rPr lang="en-US" altLang="zh-CN" sz="1700" b="1" i="1" smtClean="0">
                                          <a:latin typeface="Cambria Math" panose="02040503050406030204" pitchFamily="18" charset="0"/>
                                        </a:rPr>
                                        <m:t>𝟎</m:t>
                                      </m:r>
                                    </m:e>
                                    <m:e>
                                      <m:r>
                                        <a:rPr lang="en-US" altLang="zh-CN" sz="1700" b="1" i="1" smtClean="0">
                                          <a:latin typeface="Cambria Math" panose="02040503050406030204" pitchFamily="18" charset="0"/>
                                        </a:rPr>
                                        <m:t>𝟏</m:t>
                                      </m:r>
                                    </m:e>
                                  </m:mr>
                                </m:m>
                              </m:e>
                            </m:d>
                          </m:oMath>
                        </m:oMathPara>
                      </a14:m>
                      <a:endParaRPr lang="en-US" altLang="zh-CN" sz="1700" b="1" dirty="0">
                        <a:latin typeface="Arial" panose="020B0604020202020204" pitchFamily="34" charset="0"/>
                        <a:ea typeface="微软雅黑" panose="020B0503020204020204" pitchFamily="34" charset="-122"/>
                        <a:cs typeface="Arial" panose="020B0604020202020204" pitchFamily="34" charset="0"/>
                      </a:endParaRPr>
                    </a:p>
                  </p:txBody>
                </p:sp>
              </mc:Choice>
              <mc:Fallback>
                <p:sp>
                  <p:nvSpPr>
                    <p:cNvPr id="22" name="文本框 9">
                      <a:extLst>
                        <a:ext uri="{FF2B5EF4-FFF2-40B4-BE49-F238E27FC236}">
                          <a16:creationId xmlns:a16="http://schemas.microsoft.com/office/drawing/2014/main" id="{B8B0C92B-99D3-B51A-E0A7-2ADF9B64A764}"/>
                        </a:ext>
                      </a:extLst>
                    </p:cNvPr>
                    <p:cNvSpPr txBox="1">
                      <a:spLocks noRot="1" noChangeAspect="1" noMove="1" noResize="1" noEditPoints="1" noAdjustHandles="1" noChangeArrowheads="1" noChangeShapeType="1" noTextEdit="1"/>
                    </p:cNvSpPr>
                    <p:nvPr/>
                  </p:nvSpPr>
                  <p:spPr>
                    <a:xfrm>
                      <a:off x="4907561" y="2281087"/>
                      <a:ext cx="4156067" cy="1286314"/>
                    </a:xfrm>
                    <a:prstGeom prst="rect">
                      <a:avLst/>
                    </a:prstGeom>
                    <a:blipFill>
                      <a:blip r:embed="rId11"/>
                      <a:stretch>
                        <a:fillRect l="-314" t="-1408" r="-314"/>
                      </a:stretch>
                    </a:blipFill>
                    <a:ln w="12700">
                      <a:solidFill>
                        <a:schemeClr val="bg1">
                          <a:lumMod val="50000"/>
                        </a:schemeClr>
                      </a:solidFill>
                    </a:ln>
                  </p:spPr>
                  <p:txBody>
                    <a:bodyPr/>
                    <a:lstStyle/>
                    <a:p>
                      <a:r>
                        <a:rPr lang="zh-CN" altLang="en-US">
                          <a:noFill/>
                        </a:rPr>
                        <a:t> </a:t>
                      </a:r>
                    </a:p>
                  </p:txBody>
                </p:sp>
              </mc:Fallback>
            </mc:AlternateContent>
            <p:sp>
              <p:nvSpPr>
                <p:cNvPr id="23" name="矩形 22">
                  <a:extLst>
                    <a:ext uri="{FF2B5EF4-FFF2-40B4-BE49-F238E27FC236}">
                      <a16:creationId xmlns:a16="http://schemas.microsoft.com/office/drawing/2014/main" id="{254A3984-BA5C-9A0A-0393-2F95251B67F1}"/>
                    </a:ext>
                  </a:extLst>
                </p:cNvPr>
                <p:cNvSpPr/>
                <p:nvPr/>
              </p:nvSpPr>
              <p:spPr>
                <a:xfrm>
                  <a:off x="6632211" y="2915466"/>
                  <a:ext cx="1333257" cy="591625"/>
                </a:xfrm>
                <a:prstGeom prst="rect">
                  <a:avLst/>
                </a:prstGeom>
                <a:noFill/>
                <a:ln w="25400">
                  <a:solidFill>
                    <a:schemeClr val="accent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b="1" dirty="0">
                    <a:solidFill>
                      <a:schemeClr val="accent2"/>
                    </a:solidFill>
                  </a:endParaRPr>
                </a:p>
              </p:txBody>
            </p:sp>
          </p:grpSp>
          <mc:AlternateContent xmlns:mc="http://schemas.openxmlformats.org/markup-compatibility/2006" xmlns:a14="http://schemas.microsoft.com/office/drawing/2010/main">
            <mc:Choice Requires="a14">
              <p:sp>
                <p:nvSpPr>
                  <p:cNvPr id="16" name="文本框 4">
                    <a:extLst>
                      <a:ext uri="{FF2B5EF4-FFF2-40B4-BE49-F238E27FC236}">
                        <a16:creationId xmlns:a16="http://schemas.microsoft.com/office/drawing/2014/main" id="{7828448A-723F-5ABE-1D2A-1551064B7DF6}"/>
                      </a:ext>
                    </a:extLst>
                  </p:cNvPr>
                  <p:cNvSpPr txBox="1"/>
                  <p:nvPr/>
                </p:nvSpPr>
                <p:spPr>
                  <a:xfrm>
                    <a:off x="5909989" y="4100469"/>
                    <a:ext cx="1329011" cy="799578"/>
                  </a:xfrm>
                  <a:prstGeom prst="rect">
                    <a:avLst/>
                  </a:prstGeom>
                  <a:noFill/>
                  <a:ln w="25400">
                    <a:solidFill>
                      <a:srgbClr val="FF0000"/>
                    </a:solidFill>
                  </a:ln>
                  <a:effectLst/>
                </p:spPr>
                <p:txBody>
                  <a:bodyPr wrap="squar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14:m>
                      <m:oMathPara xmlns:m="http://schemas.openxmlformats.org/officeDocument/2006/math">
                        <m:oMathParaPr>
                          <m:jc m:val="left"/>
                        </m:oMathParaPr>
                        <m:oMath xmlns:m="http://schemas.openxmlformats.org/officeDocument/2006/math">
                          <m:r>
                            <a:rPr lang="en-US" altLang="zh-CN" sz="2000" b="1" i="1" smtClean="0">
                              <a:effectLst/>
                              <a:latin typeface="Cambria Math" panose="02040503050406030204" pitchFamily="18" charset="0"/>
                            </a:rPr>
                            <m:t>𝑲</m:t>
                          </m:r>
                          <m:r>
                            <a:rPr lang="en-US" altLang="zh-CN" sz="2000" b="1" i="1">
                              <a:effectLst/>
                              <a:latin typeface="Cambria Math" panose="02040503050406030204" pitchFamily="18" charset="0"/>
                            </a:rPr>
                            <m:t>=</m:t>
                          </m:r>
                          <m:f>
                            <m:fPr>
                              <m:ctrlPr>
                                <a:rPr lang="en-US" altLang="zh-CN" sz="2000" b="1" i="1" smtClean="0">
                                  <a:effectLst/>
                                  <a:latin typeface="Cambria Math" panose="02040503050406030204" pitchFamily="18" charset="0"/>
                                </a:rPr>
                              </m:ctrlPr>
                            </m:fPr>
                            <m:num>
                              <m:sSub>
                                <m:sSubPr>
                                  <m:ctrlPr>
                                    <a:rPr lang="en-US" altLang="zh-CN" sz="2000" b="1" i="1" smtClean="0">
                                      <a:solidFill>
                                        <a:srgbClr val="C00000"/>
                                      </a:solidFill>
                                      <a:effectLst/>
                                      <a:latin typeface="Cambria Math" panose="02040503050406030204" pitchFamily="18" charset="0"/>
                                    </a:rPr>
                                  </m:ctrlPr>
                                </m:sSubPr>
                                <m:e>
                                  <m:r>
                                    <a:rPr lang="en-US" altLang="zh-CN" sz="2000" b="1" i="1" smtClean="0">
                                      <a:solidFill>
                                        <a:srgbClr val="C00000"/>
                                      </a:solidFill>
                                      <a:effectLst/>
                                      <a:latin typeface="Cambria Math" panose="02040503050406030204" pitchFamily="18" charset="0"/>
                                    </a:rPr>
                                    <m:t>𝑺</m:t>
                                  </m:r>
                                </m:e>
                                <m:sub>
                                  <m:r>
                                    <a:rPr lang="en-US" altLang="zh-CN" sz="2000" b="1" i="1" smtClean="0">
                                      <a:solidFill>
                                        <a:srgbClr val="C00000"/>
                                      </a:solidFill>
                                      <a:effectLst/>
                                      <a:latin typeface="Cambria Math" panose="02040503050406030204" pitchFamily="18" charset="0"/>
                                    </a:rPr>
                                    <m:t>𝑪𝑷</m:t>
                                  </m:r>
                                </m:sub>
                              </m:sSub>
                            </m:num>
                            <m:den>
                              <m:sSub>
                                <m:sSubPr>
                                  <m:ctrlPr>
                                    <a:rPr lang="en-US" altLang="zh-CN" sz="2000" b="1" i="1" smtClean="0">
                                      <a:effectLst/>
                                      <a:latin typeface="Cambria Math" panose="02040503050406030204" pitchFamily="18" charset="0"/>
                                    </a:rPr>
                                  </m:ctrlPr>
                                </m:sSubPr>
                                <m:e>
                                  <m:r>
                                    <a:rPr lang="en-US" altLang="zh-CN" sz="2000" b="1" i="1" smtClean="0">
                                      <a:effectLst/>
                                      <a:latin typeface="Cambria Math" panose="02040503050406030204" pitchFamily="18" charset="0"/>
                                    </a:rPr>
                                    <m:t>𝜷</m:t>
                                  </m:r>
                                </m:e>
                                <m:sub>
                                  <m:r>
                                    <a:rPr lang="en-US" altLang="zh-CN" sz="2000" b="1" i="1" smtClean="0">
                                      <a:effectLst/>
                                      <a:latin typeface="Cambria Math" panose="02040503050406030204" pitchFamily="18" charset="0"/>
                                    </a:rPr>
                                    <m:t>𝑿</m:t>
                                  </m:r>
                                </m:sub>
                              </m:sSub>
                              <m:sSup>
                                <m:sSupPr>
                                  <m:ctrlPr>
                                    <a:rPr lang="en-US" altLang="zh-CN" sz="2000" b="1" i="1" smtClean="0">
                                      <a:effectLst/>
                                      <a:latin typeface="Cambria Math" panose="02040503050406030204" pitchFamily="18" charset="0"/>
                                    </a:rPr>
                                  </m:ctrlPr>
                                </m:sSupPr>
                                <m:e>
                                  <m:r>
                                    <a:rPr lang="en-US" altLang="zh-CN" sz="2000" b="1" i="1" smtClean="0">
                                      <a:effectLst/>
                                      <a:latin typeface="Cambria Math" panose="02040503050406030204" pitchFamily="18" charset="0"/>
                                    </a:rPr>
                                    <m:t>𝜷</m:t>
                                  </m:r>
                                </m:e>
                                <m:sup>
                                  <m:r>
                                    <a:rPr lang="en-US" altLang="zh-CN" sz="2000" b="1" i="1" smtClean="0">
                                      <a:effectLst/>
                                      <a:latin typeface="Cambria Math" panose="02040503050406030204" pitchFamily="18" charset="0"/>
                                    </a:rPr>
                                    <m:t>∗</m:t>
                                  </m:r>
                                </m:sup>
                              </m:sSup>
                            </m:den>
                          </m:f>
                        </m:oMath>
                      </m:oMathPara>
                    </a14:m>
                    <a:endParaRPr lang="zh-CN" altLang="en-US" sz="2000" b="1" dirty="0">
                      <a:effectLst/>
                      <a:latin typeface="Arial" panose="020B0604020202020204" pitchFamily="34" charset="0"/>
                      <a:ea typeface="黑体" panose="02010609060101010101" pitchFamily="49" charset="-122"/>
                      <a:cs typeface="Arial" panose="020B0604020202020204" pitchFamily="34" charset="0"/>
                    </a:endParaRPr>
                  </a:p>
                </p:txBody>
              </p:sp>
            </mc:Choice>
            <mc:Fallback xmlns="">
              <p:sp>
                <p:nvSpPr>
                  <p:cNvPr id="16" name="文本框 4">
                    <a:extLst>
                      <a:ext uri="{FF2B5EF4-FFF2-40B4-BE49-F238E27FC236}">
                        <a16:creationId xmlns:a16="http://schemas.microsoft.com/office/drawing/2014/main" id="{7828448A-723F-5ABE-1D2A-1551064B7DF6}"/>
                      </a:ext>
                    </a:extLst>
                  </p:cNvPr>
                  <p:cNvSpPr txBox="1">
                    <a:spLocks noRot="1" noChangeAspect="1" noMove="1" noResize="1" noEditPoints="1" noAdjustHandles="1" noChangeArrowheads="1" noChangeShapeType="1" noTextEdit="1"/>
                  </p:cNvSpPr>
                  <p:nvPr/>
                </p:nvSpPr>
                <p:spPr>
                  <a:xfrm>
                    <a:off x="5909989" y="4100469"/>
                    <a:ext cx="1329011" cy="799578"/>
                  </a:xfrm>
                  <a:prstGeom prst="rect">
                    <a:avLst/>
                  </a:prstGeom>
                  <a:blipFill>
                    <a:blip r:embed="rId12"/>
                    <a:stretch>
                      <a:fillRect/>
                    </a:stretch>
                  </a:blipFill>
                  <a:ln w="25400">
                    <a:solidFill>
                      <a:srgbClr val="FF0000"/>
                    </a:solidFill>
                  </a:ln>
                  <a:effectLst/>
                </p:spPr>
                <p:txBody>
                  <a:bodyPr/>
                  <a:lstStyle/>
                  <a:p>
                    <a:r>
                      <a:rPr lang="zh-CN" altLang="en-US">
                        <a:noFill/>
                      </a:rPr>
                      <a:t> </a:t>
                    </a:r>
                  </a:p>
                </p:txBody>
              </p:sp>
            </mc:Fallback>
          </mc:AlternateContent>
          <p:sp>
            <p:nvSpPr>
              <p:cNvPr id="17" name="文本框 13">
                <a:extLst>
                  <a:ext uri="{FF2B5EF4-FFF2-40B4-BE49-F238E27FC236}">
                    <a16:creationId xmlns:a16="http://schemas.microsoft.com/office/drawing/2014/main" id="{AFCCC454-4751-4E42-B215-063F4CF5B4A6}"/>
                  </a:ext>
                </a:extLst>
              </p:cNvPr>
              <p:cNvSpPr txBox="1"/>
              <p:nvPr/>
            </p:nvSpPr>
            <p:spPr>
              <a:xfrm>
                <a:off x="7524750" y="4036143"/>
                <a:ext cx="4183579" cy="938719"/>
              </a:xfrm>
              <a:prstGeom prst="rect">
                <a:avLst/>
              </a:prstGeom>
              <a:noFill/>
              <a:ln w="25400">
                <a:noFill/>
              </a:ln>
            </p:spPr>
            <p:txBody>
              <a:bodyPr wrap="square" anchor="ctr">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200"/>
                  </a:lnSpc>
                </a:pPr>
                <a:r>
                  <a:rPr lang="en-US" altLang="zh-CN" sz="2000" b="1" dirty="0">
                    <a:latin typeface="Arial" panose="020B0604020202020204" pitchFamily="34" charset="0"/>
                    <a:ea typeface="微软雅黑" panose="020B0503020204020204" pitchFamily="34" charset="-122"/>
                    <a:cs typeface="Arial" panose="020B0604020202020204" pitchFamily="34" charset="0"/>
                  </a:rPr>
                  <a:t>IP is no longer the fixed focusing point, </a:t>
                </a:r>
                <a:r>
                  <a:rPr lang="en-US" altLang="zh-CN" sz="2000" b="1" dirty="0">
                    <a:solidFill>
                      <a:srgbClr val="C00000"/>
                    </a:solidFill>
                    <a:latin typeface="Arial" panose="020B0604020202020204" pitchFamily="34" charset="0"/>
                    <a:ea typeface="微软雅黑" panose="020B0503020204020204" pitchFamily="34" charset="-122"/>
                    <a:cs typeface="Arial" panose="020B0604020202020204" pitchFamily="34" charset="0"/>
                  </a:rPr>
                  <a:t>proton beam waist locates at arbitrary CP</a:t>
                </a:r>
                <a:endParaRPr lang="zh-CN" altLang="en-US" sz="2000" b="1" dirty="0">
                  <a:solidFill>
                    <a:srgbClr val="C00000"/>
                  </a:solidFill>
                  <a:latin typeface="Arial" panose="020B0604020202020204" pitchFamily="34" charset="0"/>
                  <a:ea typeface="微软雅黑" panose="020B0503020204020204" pitchFamily="34" charset="-122"/>
                  <a:cs typeface="Arial" panose="020B0604020202020204" pitchFamily="34" charset="0"/>
                </a:endParaRPr>
              </a:p>
            </p:txBody>
          </p:sp>
          <mc:AlternateContent xmlns:mc="http://schemas.openxmlformats.org/markup-compatibility/2006" xmlns:a14="http://schemas.microsoft.com/office/drawing/2010/main">
            <mc:Choice Requires="a14">
              <p:sp>
                <p:nvSpPr>
                  <p:cNvPr id="19" name="文本框 15">
                    <a:extLst>
                      <a:ext uri="{FF2B5EF4-FFF2-40B4-BE49-F238E27FC236}">
                        <a16:creationId xmlns:a16="http://schemas.microsoft.com/office/drawing/2014/main" id="{7ADE0112-DBE6-AD03-94B6-AD4A09B27812}"/>
                      </a:ext>
                    </a:extLst>
                  </p:cNvPr>
                  <p:cNvSpPr txBox="1"/>
                  <p:nvPr/>
                </p:nvSpPr>
                <p:spPr>
                  <a:xfrm>
                    <a:off x="5909988" y="5384170"/>
                    <a:ext cx="5798339" cy="1264320"/>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800"/>
                      </a:spcAft>
                    </a:pPr>
                    <a:r>
                      <a:rPr lang="en-US" altLang="zh-CN" b="1" dirty="0">
                        <a:latin typeface="Arial" panose="020B0604020202020204" pitchFamily="34" charset="0"/>
                        <a:ea typeface="微软雅黑" panose="020B0503020204020204" pitchFamily="34" charset="-122"/>
                        <a:cs typeface="Arial" panose="020B0604020202020204" pitchFamily="34" charset="0"/>
                      </a:rPr>
                      <a:t>Proton bunch is much longer than electron bunch, </a:t>
                    </a: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K is foreknown</a:t>
                    </a:r>
                    <a:r>
                      <a:rPr lang="en-US" altLang="zh-CN" b="1" dirty="0">
                        <a:latin typeface="Arial" panose="020B0604020202020204" pitchFamily="34" charset="0"/>
                        <a:ea typeface="微软雅黑" panose="020B0503020204020204" pitchFamily="34" charset="-122"/>
                        <a:cs typeface="Arial" panose="020B0604020202020204" pitchFamily="34" charset="0"/>
                      </a:rPr>
                      <a:t>:</a:t>
                    </a:r>
                  </a:p>
                  <a:p>
                    <a:pPr/>
                    <a14:m>
                      <m:oMathPara xmlns:m="http://schemas.openxmlformats.org/officeDocument/2006/math">
                        <m:oMathParaPr>
                          <m:jc m:val="center"/>
                        </m:oMathParaPr>
                        <m:oMath xmlns:m="http://schemas.openxmlformats.org/officeDocument/2006/math">
                          <m:sSub>
                            <m:sSubPr>
                              <m:ctrlPr>
                                <a:rPr lang="en-US" altLang="zh-CN" sz="1700" b="1" i="1" smtClean="0">
                                  <a:solidFill>
                                    <a:srgbClr val="C00000"/>
                                  </a:solidFill>
                                  <a:latin typeface="Cambria Math" panose="02040503050406030204" pitchFamily="18" charset="0"/>
                                  <a:cs typeface="Times New Roman" panose="02020603050405020304" pitchFamily="18" charset="0"/>
                                </a:rPr>
                              </m:ctrlPr>
                            </m:sSubPr>
                            <m:e>
                              <m:r>
                                <a:rPr lang="en-US" altLang="zh-CN" sz="1700" b="1" i="1" smtClean="0">
                                  <a:solidFill>
                                    <a:srgbClr val="C00000"/>
                                  </a:solidFill>
                                  <a:latin typeface="Cambria Math" panose="02040503050406030204" pitchFamily="18" charset="0"/>
                                  <a:cs typeface="Times New Roman" panose="02020603050405020304" pitchFamily="18" charset="0"/>
                                </a:rPr>
                                <m:t>𝑺</m:t>
                              </m:r>
                            </m:e>
                            <m:sub>
                              <m:r>
                                <a:rPr lang="en-US" altLang="zh-CN" sz="1700" b="1" i="1" smtClean="0">
                                  <a:solidFill>
                                    <a:srgbClr val="C00000"/>
                                  </a:solidFill>
                                  <a:latin typeface="Cambria Math" panose="02040503050406030204" pitchFamily="18" charset="0"/>
                                  <a:cs typeface="Times New Roman" panose="02020603050405020304" pitchFamily="18" charset="0"/>
                                </a:rPr>
                                <m:t>𝑪𝑷</m:t>
                              </m:r>
                            </m:sub>
                          </m:sSub>
                          <m:r>
                            <a:rPr lang="en-US" altLang="zh-CN" sz="1700" b="1" i="1" smtClean="0">
                              <a:solidFill>
                                <a:schemeClr val="tx1"/>
                              </a:solidFill>
                              <a:latin typeface="Cambria Math" panose="02040503050406030204" pitchFamily="18" charset="0"/>
                              <a:cs typeface="Times New Roman" panose="02020603050405020304" pitchFamily="18" charset="0"/>
                            </a:rPr>
                            <m:t>=</m:t>
                          </m:r>
                          <m:f>
                            <m:fPr>
                              <m:ctrlPr>
                                <a:rPr lang="en-US" altLang="zh-CN" sz="1700" b="1" i="1">
                                  <a:solidFill>
                                    <a:schemeClr val="tx1"/>
                                  </a:solidFill>
                                  <a:latin typeface="Cambria Math" panose="02040503050406030204" pitchFamily="18" charset="0"/>
                                  <a:cs typeface="Times New Roman" panose="02020603050405020304" pitchFamily="18" charset="0"/>
                                </a:rPr>
                              </m:ctrlPr>
                            </m:fPr>
                            <m:num>
                              <m:r>
                                <a:rPr lang="en-US" altLang="zh-CN" sz="1700" b="1" i="1" smtClean="0">
                                  <a:solidFill>
                                    <a:schemeClr val="tx1"/>
                                  </a:solidFill>
                                  <a:latin typeface="Cambria Math" panose="02040503050406030204" pitchFamily="18" charset="0"/>
                                  <a:cs typeface="Times New Roman" panose="02020603050405020304" pitchFamily="18" charset="0"/>
                                </a:rPr>
                                <m:t>𝟏</m:t>
                              </m:r>
                            </m:num>
                            <m:den>
                              <m:r>
                                <a:rPr lang="en-US" altLang="zh-CN" sz="1700" b="1" i="1" smtClean="0">
                                  <a:solidFill>
                                    <a:schemeClr val="tx1"/>
                                  </a:solidFill>
                                  <a:latin typeface="Cambria Math" panose="02040503050406030204" pitchFamily="18" charset="0"/>
                                  <a:cs typeface="Times New Roman" panose="02020603050405020304" pitchFamily="18" charset="0"/>
                                </a:rPr>
                                <m:t>𝟐</m:t>
                              </m:r>
                            </m:den>
                          </m:f>
                          <m:d>
                            <m:dPr>
                              <m:ctrlPr>
                                <a:rPr lang="en-US" altLang="zh-CN" sz="1700" b="1" i="1">
                                  <a:solidFill>
                                    <a:schemeClr val="tx1"/>
                                  </a:solidFill>
                                  <a:latin typeface="Cambria Math" panose="02040503050406030204" pitchFamily="18" charset="0"/>
                                  <a:cs typeface="Times New Roman" panose="02020603050405020304" pitchFamily="18" charset="0"/>
                                </a:rPr>
                              </m:ctrlPr>
                            </m:dPr>
                            <m:e>
                              <m:sSub>
                                <m:sSubPr>
                                  <m:ctrlPr>
                                    <a:rPr lang="en-US" altLang="zh-CN" sz="1700" b="1" i="1">
                                      <a:solidFill>
                                        <a:schemeClr val="tx1"/>
                                      </a:solidFill>
                                      <a:latin typeface="Cambria Math" panose="02040503050406030204" pitchFamily="18" charset="0"/>
                                      <a:cs typeface="Times New Roman" panose="02020603050405020304" pitchFamily="18" charset="0"/>
                                    </a:rPr>
                                  </m:ctrlPr>
                                </m:sSubPr>
                                <m:e>
                                  <m:r>
                                    <a:rPr lang="en-US" altLang="zh-CN" sz="1700" b="1" i="1" smtClean="0">
                                      <a:solidFill>
                                        <a:schemeClr val="tx1"/>
                                      </a:solidFill>
                                      <a:latin typeface="Cambria Math" panose="02040503050406030204" pitchFamily="18" charset="0"/>
                                      <a:cs typeface="Times New Roman" panose="02020603050405020304" pitchFamily="18" charset="0"/>
                                    </a:rPr>
                                    <m:t>𝒁</m:t>
                                  </m:r>
                                </m:e>
                                <m:sub>
                                  <m:r>
                                    <a:rPr lang="en-US" altLang="zh-CN" sz="1700" b="1" i="1" smtClean="0">
                                      <a:solidFill>
                                        <a:schemeClr val="tx1"/>
                                      </a:solidFill>
                                      <a:latin typeface="Cambria Math" panose="02040503050406030204" pitchFamily="18" charset="0"/>
                                      <a:cs typeface="Times New Roman" panose="02020603050405020304" pitchFamily="18" charset="0"/>
                                    </a:rPr>
                                    <m:t>𝒑</m:t>
                                  </m:r>
                                </m:sub>
                              </m:sSub>
                              <m:r>
                                <a:rPr lang="en-US" altLang="zh-CN" sz="1700" b="1" i="1" smtClean="0">
                                  <a:solidFill>
                                    <a:schemeClr val="tx1"/>
                                  </a:solidFill>
                                  <a:latin typeface="Cambria Math" panose="02040503050406030204" pitchFamily="18" charset="0"/>
                                  <a:cs typeface="Times New Roman" panose="02020603050405020304" pitchFamily="18" charset="0"/>
                                </a:rPr>
                                <m:t>−</m:t>
                              </m:r>
                              <m:sSub>
                                <m:sSubPr>
                                  <m:ctrlPr>
                                    <a:rPr lang="en-US" altLang="zh-CN" sz="1700" b="1" i="1">
                                      <a:solidFill>
                                        <a:schemeClr val="tx1"/>
                                      </a:solidFill>
                                      <a:latin typeface="Cambria Math" panose="02040503050406030204" pitchFamily="18" charset="0"/>
                                      <a:cs typeface="Times New Roman" panose="02020603050405020304" pitchFamily="18" charset="0"/>
                                    </a:rPr>
                                  </m:ctrlPr>
                                </m:sSubPr>
                                <m:e>
                                  <m:r>
                                    <a:rPr lang="en-US" altLang="zh-CN" sz="1700" b="1" i="1" smtClean="0">
                                      <a:solidFill>
                                        <a:schemeClr val="tx1"/>
                                      </a:solidFill>
                                      <a:latin typeface="Cambria Math" panose="02040503050406030204" pitchFamily="18" charset="0"/>
                                      <a:cs typeface="Times New Roman" panose="02020603050405020304" pitchFamily="18" charset="0"/>
                                    </a:rPr>
                                    <m:t>𝒁</m:t>
                                  </m:r>
                                </m:e>
                                <m:sub>
                                  <m:r>
                                    <a:rPr lang="en-US" altLang="zh-CN" sz="1700" b="1" i="1" smtClean="0">
                                      <a:solidFill>
                                        <a:schemeClr val="tx1"/>
                                      </a:solidFill>
                                      <a:latin typeface="Cambria Math" panose="02040503050406030204" pitchFamily="18" charset="0"/>
                                      <a:cs typeface="Times New Roman" panose="02020603050405020304" pitchFamily="18" charset="0"/>
                                    </a:rPr>
                                    <m:t>𝒆</m:t>
                                  </m:r>
                                </m:sub>
                              </m:sSub>
                            </m:e>
                          </m:d>
                          <m:r>
                            <a:rPr lang="en-US" altLang="zh-CN" sz="1700" b="1" i="1" smtClean="0">
                              <a:solidFill>
                                <a:schemeClr val="tx1"/>
                              </a:solidFill>
                              <a:latin typeface="Cambria Math" panose="02040503050406030204" pitchFamily="18" charset="0"/>
                              <a:cs typeface="Times New Roman" panose="02020603050405020304" pitchFamily="18" charset="0"/>
                            </a:rPr>
                            <m:t>=</m:t>
                          </m:r>
                          <m:f>
                            <m:fPr>
                              <m:ctrlPr>
                                <a:rPr lang="en-US" altLang="zh-CN" sz="1700" b="1" i="1" smtClean="0">
                                  <a:solidFill>
                                    <a:srgbClr val="C00000"/>
                                  </a:solidFill>
                                  <a:latin typeface="Cambria Math" panose="02040503050406030204" pitchFamily="18" charset="0"/>
                                  <a:cs typeface="Times New Roman" panose="02020603050405020304" pitchFamily="18" charset="0"/>
                                </a:rPr>
                              </m:ctrlPr>
                            </m:fPr>
                            <m:num>
                              <m:r>
                                <a:rPr lang="en-US" altLang="zh-CN" sz="1700" b="1" i="1" smtClean="0">
                                  <a:solidFill>
                                    <a:srgbClr val="C00000"/>
                                  </a:solidFill>
                                  <a:latin typeface="Cambria Math" panose="02040503050406030204" pitchFamily="18" charset="0"/>
                                  <a:cs typeface="Times New Roman" panose="02020603050405020304" pitchFamily="18" charset="0"/>
                                </a:rPr>
                                <m:t>𝟏</m:t>
                              </m:r>
                            </m:num>
                            <m:den>
                              <m:r>
                                <a:rPr lang="en-US" altLang="zh-CN" sz="1700" b="1" i="1" smtClean="0">
                                  <a:solidFill>
                                    <a:srgbClr val="C00000"/>
                                  </a:solidFill>
                                  <a:latin typeface="Cambria Math" panose="02040503050406030204" pitchFamily="18" charset="0"/>
                                  <a:cs typeface="Times New Roman" panose="02020603050405020304" pitchFamily="18" charset="0"/>
                                </a:rPr>
                                <m:t>𝟐</m:t>
                              </m:r>
                            </m:den>
                          </m:f>
                          <m:sSub>
                            <m:sSubPr>
                              <m:ctrlPr>
                                <a:rPr lang="en-US" altLang="zh-CN" sz="1700" b="1" i="1">
                                  <a:solidFill>
                                    <a:srgbClr val="C00000"/>
                                  </a:solidFill>
                                  <a:latin typeface="Cambria Math" panose="02040503050406030204" pitchFamily="18" charset="0"/>
                                  <a:cs typeface="Times New Roman" panose="02020603050405020304" pitchFamily="18" charset="0"/>
                                </a:rPr>
                              </m:ctrlPr>
                            </m:sSubPr>
                            <m:e>
                              <m:r>
                                <a:rPr lang="en-US" altLang="zh-CN" sz="1700" b="1" i="1" smtClean="0">
                                  <a:solidFill>
                                    <a:srgbClr val="C00000"/>
                                  </a:solidFill>
                                  <a:latin typeface="Cambria Math" panose="02040503050406030204" pitchFamily="18" charset="0"/>
                                  <a:cs typeface="Times New Roman" panose="02020603050405020304" pitchFamily="18" charset="0"/>
                                </a:rPr>
                                <m:t>𝒁</m:t>
                              </m:r>
                            </m:e>
                            <m:sub>
                              <m:r>
                                <a:rPr lang="en-US" altLang="zh-CN" sz="1700" b="1" i="1" smtClean="0">
                                  <a:solidFill>
                                    <a:srgbClr val="C00000"/>
                                  </a:solidFill>
                                  <a:latin typeface="Cambria Math" panose="02040503050406030204" pitchFamily="18" charset="0"/>
                                  <a:cs typeface="Times New Roman" panose="02020603050405020304" pitchFamily="18" charset="0"/>
                                </a:rPr>
                                <m:t>𝒑</m:t>
                              </m:r>
                            </m:sub>
                          </m:sSub>
                        </m:oMath>
                      </m:oMathPara>
                    </a14:m>
                    <a:endParaRPr lang="zh-CN" altLang="en-US" sz="1700" b="1" dirty="0">
                      <a:latin typeface="Arial" panose="020B0604020202020204" pitchFamily="34" charset="0"/>
                      <a:ea typeface="微软雅黑" panose="020B0503020204020204" pitchFamily="34" charset="-122"/>
                      <a:cs typeface="Arial" panose="020B0604020202020204" pitchFamily="34" charset="0"/>
                    </a:endParaRPr>
                  </a:p>
                </p:txBody>
              </p:sp>
            </mc:Choice>
            <mc:Fallback xmlns="">
              <p:sp>
                <p:nvSpPr>
                  <p:cNvPr id="19" name="文本框 15">
                    <a:extLst>
                      <a:ext uri="{FF2B5EF4-FFF2-40B4-BE49-F238E27FC236}">
                        <a16:creationId xmlns:a16="http://schemas.microsoft.com/office/drawing/2014/main" id="{7ADE0112-DBE6-AD03-94B6-AD4A09B27812}"/>
                      </a:ext>
                    </a:extLst>
                  </p:cNvPr>
                  <p:cNvSpPr txBox="1">
                    <a:spLocks noRot="1" noChangeAspect="1" noMove="1" noResize="1" noEditPoints="1" noAdjustHandles="1" noChangeArrowheads="1" noChangeShapeType="1" noTextEdit="1"/>
                  </p:cNvSpPr>
                  <p:nvPr/>
                </p:nvSpPr>
                <p:spPr>
                  <a:xfrm>
                    <a:off x="5909988" y="5384170"/>
                    <a:ext cx="5798339" cy="1264320"/>
                  </a:xfrm>
                  <a:prstGeom prst="rect">
                    <a:avLst/>
                  </a:prstGeom>
                  <a:blipFill>
                    <a:blip r:embed="rId13"/>
                    <a:stretch>
                      <a:fillRect l="-840" t="-2404"/>
                    </a:stretch>
                  </a:blipFill>
                </p:spPr>
                <p:txBody>
                  <a:bodyPr/>
                  <a:lstStyle/>
                  <a:p>
                    <a:r>
                      <a:rPr lang="zh-CN" altLang="en-US">
                        <a:noFill/>
                      </a:rPr>
                      <a:t> </a:t>
                    </a:r>
                  </a:p>
                </p:txBody>
              </p:sp>
            </mc:Fallback>
          </mc:AlternateContent>
          <p:sp>
            <p:nvSpPr>
              <p:cNvPr id="58" name="箭头: 下 57">
                <a:extLst>
                  <a:ext uri="{FF2B5EF4-FFF2-40B4-BE49-F238E27FC236}">
                    <a16:creationId xmlns:a16="http://schemas.microsoft.com/office/drawing/2014/main" id="{97324625-B525-CAE0-2925-7D1351B35C45}"/>
                  </a:ext>
                </a:extLst>
              </p:cNvPr>
              <p:cNvSpPr/>
              <p:nvPr/>
            </p:nvSpPr>
            <p:spPr>
              <a:xfrm>
                <a:off x="8469432" y="3673167"/>
                <a:ext cx="679450" cy="360000"/>
              </a:xfrm>
              <a:prstGeom prst="downArrow">
                <a:avLst/>
              </a:prstGeom>
              <a:noFill/>
              <a:ln w="285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箭头: 下 61">
                <a:extLst>
                  <a:ext uri="{FF2B5EF4-FFF2-40B4-BE49-F238E27FC236}">
                    <a16:creationId xmlns:a16="http://schemas.microsoft.com/office/drawing/2014/main" id="{C1C93DE8-B8A7-2672-9CEA-0C3EA01D10FE}"/>
                  </a:ext>
                </a:extLst>
              </p:cNvPr>
              <p:cNvSpPr/>
              <p:nvPr/>
            </p:nvSpPr>
            <p:spPr>
              <a:xfrm rot="10800000">
                <a:off x="8469432" y="5024566"/>
                <a:ext cx="679450" cy="360000"/>
              </a:xfrm>
              <a:prstGeom prst="downArrow">
                <a:avLst>
                  <a:gd name="adj1" fmla="val 50000"/>
                  <a:gd name="adj2" fmla="val 45261"/>
                </a:avLst>
              </a:prstGeom>
              <a:noFill/>
              <a:ln w="28575">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2418801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3"/>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9" y="137087"/>
            <a:ext cx="1742556"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Outline</a:t>
            </a:r>
            <a:endParaRPr lang="zh-CN" altLang="en-US" sz="3200" dirty="0"/>
          </a:p>
        </p:txBody>
      </p:sp>
      <p:sp>
        <p:nvSpPr>
          <p:cNvPr id="5" name="文本框 4">
            <a:extLst>
              <a:ext uri="{FF2B5EF4-FFF2-40B4-BE49-F238E27FC236}">
                <a16:creationId xmlns:a16="http://schemas.microsoft.com/office/drawing/2014/main" id="{1D4AD0DC-C2AE-A785-7338-112E1101F3F9}"/>
              </a:ext>
            </a:extLst>
          </p:cNvPr>
          <p:cNvSpPr txBox="1"/>
          <p:nvPr/>
        </p:nvSpPr>
        <p:spPr>
          <a:xfrm>
            <a:off x="1485126" y="1021301"/>
            <a:ext cx="9221747" cy="5344476"/>
          </a:xfrm>
          <a:prstGeom prst="rect">
            <a:avLst/>
          </a:prstGeom>
          <a:noFill/>
        </p:spPr>
        <p:txBody>
          <a:bodyPr wrap="square" rtlCol="0">
            <a:spAutoFit/>
          </a:bodyPr>
          <a:lstStyle/>
          <a:p>
            <a:pPr marL="342900" indent="-342900">
              <a:lnSpc>
                <a:spcPct val="155000"/>
              </a:lnSpc>
              <a:spcAft>
                <a:spcPts val="200"/>
              </a:spcAft>
              <a:buAutoNum type="arabicPeriod"/>
            </a:pPr>
            <a:r>
              <a:rPr lang="en-US" altLang="zh-CN" sz="2800" b="1" dirty="0">
                <a:latin typeface="Arial" panose="020B0604020202020204" pitchFamily="34" charset="0"/>
                <a:cs typeface="Arial" panose="020B0604020202020204" pitchFamily="34" charset="0"/>
              </a:rPr>
              <a:t> Hourglass effect in EicC</a:t>
            </a:r>
          </a:p>
          <a:p>
            <a:pPr marL="342900" indent="-342900">
              <a:lnSpc>
                <a:spcPct val="155000"/>
              </a:lnSpc>
              <a:spcAft>
                <a:spcPts val="200"/>
              </a:spcAft>
              <a:buAutoNum type="arabicPeriod"/>
            </a:pPr>
            <a:r>
              <a:rPr lang="en-US" altLang="zh-CN" sz="2800" b="1" dirty="0">
                <a:solidFill>
                  <a:schemeClr val="bg1">
                    <a:lumMod val="75000"/>
                  </a:schemeClr>
                </a:solidFill>
                <a:latin typeface="Arial" panose="020B0604020202020204" pitchFamily="34" charset="0"/>
                <a:cs typeface="Arial" panose="020B0604020202020204" pitchFamily="34" charset="0"/>
              </a:rPr>
              <a:t> Simulation model</a:t>
            </a:r>
          </a:p>
          <a:p>
            <a:pPr marL="342900" indent="-342900">
              <a:lnSpc>
                <a:spcPct val="155000"/>
              </a:lnSpc>
              <a:spcAft>
                <a:spcPts val="200"/>
              </a:spcAft>
              <a:buAutoNum type="arabicPeriod"/>
            </a:pPr>
            <a:r>
              <a:rPr lang="en-US" altLang="zh-CN" sz="2800" b="1" dirty="0">
                <a:solidFill>
                  <a:schemeClr val="bg1">
                    <a:lumMod val="75000"/>
                  </a:schemeClr>
                </a:solidFill>
                <a:latin typeface="Arial" panose="020B0604020202020204" pitchFamily="34" charset="0"/>
                <a:cs typeface="Arial" panose="020B0604020202020204" pitchFamily="34" charset="0"/>
              </a:rPr>
              <a:t> Head-tail instability of asymmetric colliding beams</a:t>
            </a:r>
          </a:p>
          <a:p>
            <a:pPr marL="352800">
              <a:lnSpc>
                <a:spcPct val="135000"/>
              </a:lnSpc>
            </a:pPr>
            <a:r>
              <a:rPr lang="en-US" altLang="zh-CN" b="1" dirty="0">
                <a:solidFill>
                  <a:schemeClr val="bg1">
                    <a:lumMod val="75000"/>
                  </a:schemeClr>
                </a:solidFill>
                <a:latin typeface="Arial" panose="020B0604020202020204" pitchFamily="34" charset="0"/>
                <a:cs typeface="Arial" panose="020B0604020202020204" pitchFamily="34" charset="0"/>
              </a:rPr>
              <a:t> </a:t>
            </a:r>
            <a:r>
              <a:rPr lang="en-US" altLang="zh-CN" sz="1000" b="1" dirty="0">
                <a:solidFill>
                  <a:schemeClr val="bg1">
                    <a:lumMod val="75000"/>
                  </a:schemeClr>
                </a:solidFill>
                <a:latin typeface="Arial" panose="020B0604020202020204" pitchFamily="34" charset="0"/>
                <a:cs typeface="Arial" panose="020B0604020202020204" pitchFamily="34" charset="0"/>
              </a:rPr>
              <a:t> </a:t>
            </a:r>
            <a:r>
              <a:rPr lang="en-US" altLang="zh-CN" b="1" dirty="0">
                <a:solidFill>
                  <a:schemeClr val="bg1">
                    <a:lumMod val="75000"/>
                  </a:schemeClr>
                </a:solidFill>
                <a:latin typeface="Arial" panose="020B0604020202020204" pitchFamily="34" charset="0"/>
                <a:cs typeface="Arial" panose="020B0604020202020204" pitchFamily="34" charset="0"/>
              </a:rPr>
              <a:t>Numerical observations</a:t>
            </a:r>
          </a:p>
          <a:p>
            <a:pPr marL="352800">
              <a:lnSpc>
                <a:spcPct val="135000"/>
              </a:lnSpc>
            </a:pPr>
            <a:r>
              <a:rPr lang="en-US" altLang="zh-CN" b="1" dirty="0">
                <a:solidFill>
                  <a:schemeClr val="bg1">
                    <a:lumMod val="75000"/>
                  </a:schemeClr>
                </a:solidFill>
                <a:latin typeface="Arial" panose="020B0604020202020204" pitchFamily="34" charset="0"/>
                <a:cs typeface="Arial" panose="020B0604020202020204" pitchFamily="34" charset="0"/>
              </a:rPr>
              <a:t> </a:t>
            </a:r>
            <a:r>
              <a:rPr lang="en-US" altLang="zh-CN" sz="1000" b="1" dirty="0">
                <a:solidFill>
                  <a:schemeClr val="bg1">
                    <a:lumMod val="75000"/>
                  </a:schemeClr>
                </a:solidFill>
                <a:latin typeface="Arial" panose="020B0604020202020204" pitchFamily="34" charset="0"/>
                <a:cs typeface="Arial" panose="020B0604020202020204" pitchFamily="34" charset="0"/>
              </a:rPr>
              <a:t> </a:t>
            </a:r>
            <a:r>
              <a:rPr lang="en-US" altLang="zh-CN" b="1" dirty="0">
                <a:solidFill>
                  <a:schemeClr val="bg1">
                    <a:lumMod val="75000"/>
                  </a:schemeClr>
                </a:solidFill>
                <a:latin typeface="Arial" panose="020B0604020202020204" pitchFamily="34" charset="0"/>
                <a:cs typeface="Arial" panose="020B0604020202020204" pitchFamily="34" charset="0"/>
              </a:rPr>
              <a:t>Key parameter scans and instability mechanism</a:t>
            </a:r>
          </a:p>
          <a:p>
            <a:pPr marL="352800">
              <a:lnSpc>
                <a:spcPct val="135000"/>
              </a:lnSpc>
              <a:spcAft>
                <a:spcPts val="200"/>
              </a:spcAft>
            </a:pPr>
            <a:r>
              <a:rPr lang="en-US" altLang="zh-CN" b="1" dirty="0">
                <a:solidFill>
                  <a:schemeClr val="bg1">
                    <a:lumMod val="75000"/>
                  </a:schemeClr>
                </a:solidFill>
                <a:latin typeface="Arial" panose="020B0604020202020204" pitchFamily="34" charset="0"/>
                <a:cs typeface="Arial" panose="020B0604020202020204" pitchFamily="34" charset="0"/>
              </a:rPr>
              <a:t> </a:t>
            </a:r>
            <a:r>
              <a:rPr lang="en-US" altLang="zh-CN" sz="1000" b="1" dirty="0">
                <a:solidFill>
                  <a:schemeClr val="bg1">
                    <a:lumMod val="75000"/>
                  </a:schemeClr>
                </a:solidFill>
                <a:latin typeface="Arial" panose="020B0604020202020204" pitchFamily="34" charset="0"/>
                <a:cs typeface="Arial" panose="020B0604020202020204" pitchFamily="34" charset="0"/>
              </a:rPr>
              <a:t> </a:t>
            </a:r>
            <a:r>
              <a:rPr lang="en-US" altLang="zh-CN" b="1" dirty="0">
                <a:solidFill>
                  <a:schemeClr val="bg1">
                    <a:lumMod val="75000"/>
                  </a:schemeClr>
                </a:solidFill>
                <a:latin typeface="Arial" panose="020B0604020202020204" pitchFamily="34" charset="0"/>
                <a:cs typeface="Arial" panose="020B0604020202020204" pitchFamily="34" charset="0"/>
              </a:rPr>
              <a:t>Mitigation methods</a:t>
            </a:r>
          </a:p>
          <a:p>
            <a:pPr marL="342000" indent="-342000">
              <a:lnSpc>
                <a:spcPct val="155000"/>
              </a:lnSpc>
              <a:spcAft>
                <a:spcPts val="200"/>
              </a:spcAft>
              <a:buFont typeface="+mj-lt"/>
              <a:buAutoNum type="arabicPeriod" startAt="4"/>
            </a:pPr>
            <a:r>
              <a:rPr lang="en-US" altLang="zh-CN" sz="2800" b="1" dirty="0">
                <a:solidFill>
                  <a:schemeClr val="bg1">
                    <a:lumMod val="75000"/>
                  </a:schemeClr>
                </a:solidFill>
                <a:latin typeface="Arial" panose="020B0604020202020204" pitchFamily="34" charset="0"/>
                <a:cs typeface="Arial" panose="020B0604020202020204" pitchFamily="34" charset="0"/>
              </a:rPr>
              <a:t> Float waist collision scheme</a:t>
            </a:r>
          </a:p>
          <a:p>
            <a:pPr marL="352800">
              <a:lnSpc>
                <a:spcPct val="135000"/>
              </a:lnSpc>
            </a:pPr>
            <a:r>
              <a:rPr lang="en-US" altLang="zh-CN" b="1" dirty="0">
                <a:solidFill>
                  <a:schemeClr val="bg1">
                    <a:lumMod val="75000"/>
                  </a:schemeClr>
                </a:solidFill>
                <a:latin typeface="Arial" panose="020B0604020202020204" pitchFamily="34" charset="0"/>
                <a:cs typeface="Arial" panose="020B0604020202020204" pitchFamily="34" charset="0"/>
              </a:rPr>
              <a:t> </a:t>
            </a:r>
            <a:r>
              <a:rPr lang="en-US" altLang="zh-CN" sz="1000" b="1" dirty="0">
                <a:solidFill>
                  <a:schemeClr val="bg1">
                    <a:lumMod val="75000"/>
                  </a:schemeClr>
                </a:solidFill>
                <a:latin typeface="Arial" panose="020B0604020202020204" pitchFamily="34" charset="0"/>
                <a:cs typeface="Arial" panose="020B0604020202020204" pitchFamily="34" charset="0"/>
              </a:rPr>
              <a:t> </a:t>
            </a:r>
            <a:r>
              <a:rPr lang="en-US" altLang="zh-CN" b="1" dirty="0">
                <a:solidFill>
                  <a:schemeClr val="bg1">
                    <a:lumMod val="75000"/>
                  </a:schemeClr>
                </a:solidFill>
                <a:latin typeface="Arial" panose="020B0604020202020204" pitchFamily="34" charset="0"/>
                <a:cs typeface="Arial" panose="020B0604020202020204" pitchFamily="34" charset="0"/>
              </a:rPr>
              <a:t>Compensation principles of the hourglass effect</a:t>
            </a:r>
          </a:p>
          <a:p>
            <a:pPr marL="352800">
              <a:lnSpc>
                <a:spcPct val="135000"/>
              </a:lnSpc>
              <a:spcAft>
                <a:spcPts val="200"/>
              </a:spcAft>
            </a:pPr>
            <a:r>
              <a:rPr lang="en-US" altLang="zh-CN" b="1" dirty="0">
                <a:solidFill>
                  <a:schemeClr val="bg1">
                    <a:lumMod val="75000"/>
                  </a:schemeClr>
                </a:solidFill>
                <a:latin typeface="Arial" panose="020B0604020202020204" pitchFamily="34" charset="0"/>
                <a:cs typeface="Arial" panose="020B0604020202020204" pitchFamily="34" charset="0"/>
              </a:rPr>
              <a:t> </a:t>
            </a:r>
            <a:r>
              <a:rPr lang="en-US" altLang="zh-CN" sz="1000" b="1" dirty="0">
                <a:solidFill>
                  <a:schemeClr val="bg1">
                    <a:lumMod val="75000"/>
                  </a:schemeClr>
                </a:solidFill>
                <a:latin typeface="Arial" panose="020B0604020202020204" pitchFamily="34" charset="0"/>
                <a:cs typeface="Arial" panose="020B0604020202020204" pitchFamily="34" charset="0"/>
              </a:rPr>
              <a:t> </a:t>
            </a:r>
            <a:r>
              <a:rPr lang="en-US" altLang="zh-CN" b="1" dirty="0">
                <a:solidFill>
                  <a:schemeClr val="bg1">
                    <a:lumMod val="75000"/>
                  </a:schemeClr>
                </a:solidFill>
                <a:latin typeface="Arial" panose="020B0604020202020204" pitchFamily="34" charset="0"/>
                <a:cs typeface="Arial" panose="020B0604020202020204" pitchFamily="34" charset="0"/>
              </a:rPr>
              <a:t>Numerical proofs and application to the head-tail instability</a:t>
            </a:r>
          </a:p>
          <a:p>
            <a:pPr marL="352800" indent="-352800">
              <a:lnSpc>
                <a:spcPct val="155000"/>
              </a:lnSpc>
              <a:spcAft>
                <a:spcPts val="200"/>
              </a:spcAft>
              <a:buFont typeface="+mj-lt"/>
              <a:buAutoNum type="arabicPeriod" startAt="5"/>
            </a:pPr>
            <a:r>
              <a:rPr lang="en-US" altLang="zh-CN" sz="2800" b="1" dirty="0">
                <a:solidFill>
                  <a:schemeClr val="bg1">
                    <a:lumMod val="75000"/>
                  </a:schemeClr>
                </a:solidFill>
                <a:latin typeface="Arial" panose="020B0604020202020204" pitchFamily="34" charset="0"/>
                <a:cs typeface="Arial" panose="020B0604020202020204" pitchFamily="34" charset="0"/>
              </a:rPr>
              <a:t> Summary</a:t>
            </a:r>
          </a:p>
        </p:txBody>
      </p:sp>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2</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750868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20</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grpSp>
        <p:nvGrpSpPr>
          <p:cNvPr id="5" name="组合 4">
            <a:extLst>
              <a:ext uri="{FF2B5EF4-FFF2-40B4-BE49-F238E27FC236}">
                <a16:creationId xmlns:a16="http://schemas.microsoft.com/office/drawing/2014/main" id="{E97287F0-F229-C650-B1E4-A80796C68CEA}"/>
              </a:ext>
            </a:extLst>
          </p:cNvPr>
          <p:cNvGrpSpPr/>
          <p:nvPr/>
        </p:nvGrpSpPr>
        <p:grpSpPr>
          <a:xfrm>
            <a:off x="0" y="95799"/>
            <a:ext cx="12192000" cy="6527251"/>
            <a:chOff x="0" y="95799"/>
            <a:chExt cx="12192000" cy="6527251"/>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3"/>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8" y="137087"/>
              <a:ext cx="9048201"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4. Hourglass compensation principles</a:t>
              </a:r>
              <a:endParaRPr lang="zh-CN" altLang="en-US" sz="3200" dirty="0"/>
            </a:p>
          </p:txBody>
        </p:sp>
        <p:sp>
          <p:nvSpPr>
            <p:cNvPr id="14" name="文本框 13">
              <a:extLst>
                <a:ext uri="{FF2B5EF4-FFF2-40B4-BE49-F238E27FC236}">
                  <a16:creationId xmlns:a16="http://schemas.microsoft.com/office/drawing/2014/main" id="{188BC3E2-B345-6531-8672-AC6706979574}"/>
                </a:ext>
              </a:extLst>
            </p:cNvPr>
            <p:cNvSpPr txBox="1"/>
            <p:nvPr/>
          </p:nvSpPr>
          <p:spPr>
            <a:xfrm>
              <a:off x="229148" y="996160"/>
              <a:ext cx="5340925" cy="400110"/>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Wingdings" panose="05000000000000000000" pitchFamily="2" charset="2"/>
                <a:buChar char="Ø"/>
              </a:pPr>
              <a:r>
                <a:rPr lang="en-US" altLang="zh-CN" sz="2000" b="1" dirty="0">
                  <a:latin typeface="Arial" panose="020B0604020202020204" pitchFamily="34" charset="0"/>
                  <a:ea typeface="微软雅黑" panose="020B0503020204020204" pitchFamily="34" charset="-122"/>
                  <a:cs typeface="Arial" panose="020B0604020202020204" pitchFamily="34" charset="0"/>
                </a:rPr>
                <a:t>RF quadrupole magnets</a:t>
              </a:r>
              <a:endParaRPr lang="zh-CN" altLang="en-US" sz="2000" b="1" dirty="0">
                <a:latin typeface="Arial" panose="020B0604020202020204" pitchFamily="34" charset="0"/>
                <a:ea typeface="微软雅黑" panose="020B0503020204020204" pitchFamily="34" charset="-122"/>
                <a:cs typeface="Arial" panose="020B0604020202020204" pitchFamily="34" charset="0"/>
              </a:endParaRPr>
            </a:p>
          </p:txBody>
        </p:sp>
        <p:grpSp>
          <p:nvGrpSpPr>
            <p:cNvPr id="19" name="组合 18">
              <a:extLst>
                <a:ext uri="{FF2B5EF4-FFF2-40B4-BE49-F238E27FC236}">
                  <a16:creationId xmlns:a16="http://schemas.microsoft.com/office/drawing/2014/main" id="{F5D19170-1B10-CFAB-272D-99161E758967}"/>
                </a:ext>
              </a:extLst>
            </p:cNvPr>
            <p:cNvGrpSpPr/>
            <p:nvPr/>
          </p:nvGrpSpPr>
          <p:grpSpPr>
            <a:xfrm>
              <a:off x="393700" y="3972641"/>
              <a:ext cx="4597400" cy="1614690"/>
              <a:chOff x="457200" y="3959941"/>
              <a:chExt cx="4597400" cy="1614690"/>
            </a:xfrm>
          </p:grpSpPr>
          <mc:AlternateContent xmlns:mc="http://schemas.openxmlformats.org/markup-compatibility/2006" xmlns:a14="http://schemas.microsoft.com/office/drawing/2010/main">
            <mc:Choice Requires="a14">
              <p:sp>
                <p:nvSpPr>
                  <p:cNvPr id="12" name="文本框 18">
                    <a:extLst>
                      <a:ext uri="{FF2B5EF4-FFF2-40B4-BE49-F238E27FC236}">
                        <a16:creationId xmlns:a16="http://schemas.microsoft.com/office/drawing/2014/main" id="{0CC2780F-3655-76D4-E2FC-B4022661C017}"/>
                      </a:ext>
                    </a:extLst>
                  </p:cNvPr>
                  <p:cNvSpPr txBox="1"/>
                  <p:nvPr/>
                </p:nvSpPr>
                <p:spPr>
                  <a:xfrm>
                    <a:off x="457200" y="3959941"/>
                    <a:ext cx="4597400" cy="1563890"/>
                  </a:xfrm>
                  <a:prstGeom prst="rect">
                    <a:avLst/>
                  </a:prstGeom>
                  <a:noFill/>
                </p:spPr>
                <p:txBody>
                  <a:bodyPr wrap="square" lIns="0" tIns="0" rIns="0" b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64800">
                      <a:lnSpc>
                        <a:spcPct val="120000"/>
                      </a:lnSpc>
                    </a:pPr>
                    <a14:m>
                      <m:oMath xmlns:m="http://schemas.openxmlformats.org/officeDocument/2006/math">
                        <m:r>
                          <a:rPr lang="en-US" altLang="zh-CN" b="1" i="0" smtClean="0">
                            <a:latin typeface="Cambria Math" panose="02040503050406030204" pitchFamily="18" charset="0"/>
                          </a:rPr>
                          <m:t>𝚫</m:t>
                        </m:r>
                        <m:sSubSup>
                          <m:sSubSupPr>
                            <m:ctrlPr>
                              <a:rPr lang="en-US" altLang="zh-CN" b="1" i="1" smtClean="0">
                                <a:latin typeface="Cambria Math" panose="02040503050406030204" pitchFamily="18" charset="0"/>
                              </a:rPr>
                            </m:ctrlPr>
                          </m:sSubSupPr>
                          <m:e>
                            <m:r>
                              <a:rPr lang="en-US" altLang="zh-CN" b="1" i="1" smtClean="0">
                                <a:latin typeface="Cambria Math" panose="02040503050406030204" pitchFamily="18" charset="0"/>
                              </a:rPr>
                              <m:t>𝑸</m:t>
                            </m:r>
                          </m:e>
                          <m:sub>
                            <m:r>
                              <a:rPr lang="en-US" altLang="zh-CN" b="1" i="1" smtClean="0">
                                <a:latin typeface="Cambria Math" panose="02040503050406030204" pitchFamily="18" charset="0"/>
                              </a:rPr>
                              <m:t>𝒙</m:t>
                            </m:r>
                            <m:r>
                              <a:rPr lang="en-US" altLang="zh-CN" b="1" i="1" smtClean="0">
                                <a:latin typeface="Cambria Math" panose="02040503050406030204" pitchFamily="18" charset="0"/>
                              </a:rPr>
                              <m:t>,</m:t>
                            </m:r>
                            <m:r>
                              <a:rPr lang="en-US" altLang="zh-CN" b="1" i="1" smtClean="0">
                                <a:latin typeface="Cambria Math" panose="02040503050406030204" pitchFamily="18" charset="0"/>
                              </a:rPr>
                              <m:t>𝒚</m:t>
                            </m:r>
                          </m:sub>
                          <m:sup>
                            <m:r>
                              <a:rPr lang="en-US" altLang="zh-CN" b="1" i="1" smtClean="0">
                                <a:latin typeface="Cambria Math" panose="02040503050406030204" pitchFamily="18" charset="0"/>
                              </a:rPr>
                              <m:t>𝑹𝑭𝑸</m:t>
                            </m:r>
                          </m:sup>
                        </m:sSubSup>
                        <m:r>
                          <a:rPr lang="en-US" altLang="zh-CN" b="1" i="1" smtClean="0">
                            <a:latin typeface="Cambria Math" panose="02040503050406030204" pitchFamily="18" charset="0"/>
                          </a:rPr>
                          <m:t>=±</m:t>
                        </m:r>
                        <m:sSub>
                          <m:sSubPr>
                            <m:ctrlPr>
                              <a:rPr lang="en-US" altLang="zh-CN" b="1" i="1" smtClean="0">
                                <a:latin typeface="Cambria Math" panose="02040503050406030204" pitchFamily="18" charset="0"/>
                              </a:rPr>
                            </m:ctrlPr>
                          </m:sSubPr>
                          <m:e>
                            <m:r>
                              <a:rPr lang="en-US" altLang="zh-CN" b="1" i="1" smtClean="0">
                                <a:latin typeface="Cambria Math" panose="02040503050406030204" pitchFamily="18" charset="0"/>
                              </a:rPr>
                              <m:t>𝜷</m:t>
                            </m:r>
                          </m:e>
                          <m:sub>
                            <m:r>
                              <a:rPr lang="en-US" altLang="zh-CN" b="1" i="1" smtClean="0">
                                <a:latin typeface="Cambria Math" panose="02040503050406030204" pitchFamily="18" charset="0"/>
                              </a:rPr>
                              <m:t>𝒙</m:t>
                            </m:r>
                            <m:r>
                              <a:rPr lang="en-US" altLang="zh-CN" b="1" i="1" smtClean="0">
                                <a:latin typeface="Cambria Math" panose="02040503050406030204" pitchFamily="18" charset="0"/>
                              </a:rPr>
                              <m:t>,</m:t>
                            </m:r>
                            <m:r>
                              <a:rPr lang="en-US" altLang="zh-CN" b="1" i="1" smtClean="0">
                                <a:latin typeface="Cambria Math" panose="02040503050406030204" pitchFamily="18" charset="0"/>
                              </a:rPr>
                              <m:t>𝒚</m:t>
                            </m:r>
                          </m:sub>
                        </m:sSub>
                        <m:f>
                          <m:fPr>
                            <m:ctrlPr>
                              <a:rPr lang="en-US" altLang="zh-CN" b="1" i="1">
                                <a:latin typeface="Cambria Math" panose="02040503050406030204" pitchFamily="18" charset="0"/>
                              </a:rPr>
                            </m:ctrlPr>
                          </m:fPr>
                          <m:num>
                            <m:sSup>
                              <m:sSupPr>
                                <m:ctrlPr>
                                  <a:rPr lang="en-US" altLang="zh-CN" b="1" i="1">
                                    <a:latin typeface="Cambria Math" panose="02040503050406030204" pitchFamily="18" charset="0"/>
                                  </a:rPr>
                                </m:ctrlPr>
                              </m:sSupPr>
                              <m:e>
                                <m:r>
                                  <a:rPr lang="en-US" altLang="zh-CN" b="1" i="1">
                                    <a:latin typeface="Cambria Math" panose="02040503050406030204" pitchFamily="18" charset="0"/>
                                  </a:rPr>
                                  <m:t>𝒃</m:t>
                                </m:r>
                              </m:e>
                              <m:sup>
                                <m:d>
                                  <m:dPr>
                                    <m:ctrlPr>
                                      <a:rPr lang="en-US" altLang="zh-CN" b="1" i="1">
                                        <a:latin typeface="Cambria Math" panose="02040503050406030204" pitchFamily="18" charset="0"/>
                                      </a:rPr>
                                    </m:ctrlPr>
                                  </m:dPr>
                                  <m:e>
                                    <m:r>
                                      <a:rPr lang="en-US" altLang="zh-CN" b="1" i="1">
                                        <a:latin typeface="Cambria Math" panose="02040503050406030204" pitchFamily="18" charset="0"/>
                                      </a:rPr>
                                      <m:t>𝟐</m:t>
                                    </m:r>
                                  </m:e>
                                </m:d>
                              </m:sup>
                            </m:sSup>
                          </m:num>
                          <m:den>
                            <m:r>
                              <a:rPr lang="en-US" altLang="zh-CN" b="1" i="1">
                                <a:latin typeface="Cambria Math" panose="02040503050406030204" pitchFamily="18" charset="0"/>
                              </a:rPr>
                              <m:t>𝟒</m:t>
                            </m:r>
                            <m:r>
                              <a:rPr lang="en-US" altLang="zh-CN" b="1" i="1" smtClean="0">
                                <a:latin typeface="Cambria Math" panose="02040503050406030204" pitchFamily="18" charset="0"/>
                              </a:rPr>
                              <m:t>𝝅</m:t>
                            </m:r>
                            <m:sSub>
                              <m:sSubPr>
                                <m:ctrlPr>
                                  <a:rPr lang="en-US" altLang="zh-CN" b="1" i="1" smtClean="0">
                                    <a:latin typeface="Cambria Math" panose="02040503050406030204" pitchFamily="18" charset="0"/>
                                  </a:rPr>
                                </m:ctrlPr>
                              </m:sSubPr>
                              <m:e>
                                <m:r>
                                  <a:rPr lang="en-US" altLang="zh-CN" b="1" i="1" smtClean="0">
                                    <a:latin typeface="Cambria Math" panose="02040503050406030204" pitchFamily="18" charset="0"/>
                                  </a:rPr>
                                  <m:t>𝑩</m:t>
                                </m:r>
                              </m:e>
                              <m:sub>
                                <m:r>
                                  <a:rPr lang="en-US" altLang="zh-CN" b="1" i="1" smtClean="0">
                                    <a:latin typeface="Cambria Math" panose="02040503050406030204" pitchFamily="18" charset="0"/>
                                  </a:rPr>
                                  <m:t>𝟎</m:t>
                                </m:r>
                              </m:sub>
                            </m:sSub>
                            <m:r>
                              <a:rPr lang="en-US" altLang="zh-CN" b="1" i="1" smtClean="0">
                                <a:latin typeface="Cambria Math" panose="02040503050406030204" pitchFamily="18" charset="0"/>
                              </a:rPr>
                              <m:t>𝝆</m:t>
                            </m:r>
                          </m:den>
                        </m:f>
                        <m:func>
                          <m:funcPr>
                            <m:ctrlPr>
                              <a:rPr lang="en-US" altLang="zh-CN" b="1" i="1" smtClean="0">
                                <a:latin typeface="Cambria Math" panose="02040503050406030204" pitchFamily="18" charset="0"/>
                              </a:rPr>
                            </m:ctrlPr>
                          </m:funcPr>
                          <m:fName>
                            <m:r>
                              <a:rPr lang="en-US" altLang="zh-CN" b="1" i="1">
                                <a:latin typeface="Cambria Math" panose="02040503050406030204" pitchFamily="18" charset="0"/>
                              </a:rPr>
                              <m:t>𝒄𝒐𝒔</m:t>
                            </m:r>
                          </m:fName>
                          <m:e>
                            <m:d>
                              <m:dPr>
                                <m:ctrlPr>
                                  <a:rPr lang="en-US" altLang="zh-CN" b="1" i="1" smtClean="0">
                                    <a:latin typeface="Cambria Math" panose="02040503050406030204" pitchFamily="18" charset="0"/>
                                  </a:rPr>
                                </m:ctrlPr>
                              </m:dPr>
                              <m:e>
                                <m:f>
                                  <m:fPr>
                                    <m:ctrlPr>
                                      <a:rPr lang="en-US" altLang="zh-CN" b="1" i="1">
                                        <a:latin typeface="Cambria Math" panose="02040503050406030204" pitchFamily="18" charset="0"/>
                                      </a:rPr>
                                    </m:ctrlPr>
                                  </m:fPr>
                                  <m:num>
                                    <m:r>
                                      <a:rPr lang="en-US" altLang="zh-CN" b="1" i="1">
                                        <a:latin typeface="Cambria Math" panose="02040503050406030204" pitchFamily="18" charset="0"/>
                                      </a:rPr>
                                      <m:t>𝝎</m:t>
                                    </m:r>
                                  </m:num>
                                  <m:den>
                                    <m:r>
                                      <a:rPr lang="en-US" altLang="zh-CN" b="1" i="1">
                                        <a:latin typeface="Cambria Math" panose="02040503050406030204" pitchFamily="18" charset="0"/>
                                      </a:rPr>
                                      <m:t>𝜷</m:t>
                                    </m:r>
                                    <m:r>
                                      <a:rPr lang="en-US" altLang="zh-CN" b="1" i="1">
                                        <a:latin typeface="Cambria Math" panose="02040503050406030204" pitchFamily="18" charset="0"/>
                                      </a:rPr>
                                      <m:t>𝒄</m:t>
                                    </m:r>
                                  </m:den>
                                </m:f>
                                <m:r>
                                  <a:rPr lang="en-US" altLang="zh-CN" b="1" i="1">
                                    <a:latin typeface="Cambria Math" panose="02040503050406030204" pitchFamily="18" charset="0"/>
                                  </a:rPr>
                                  <m:t>𝒛</m:t>
                                </m:r>
                                <m:r>
                                  <a:rPr lang="en-US" altLang="zh-CN" b="1" i="1" smtClean="0">
                                    <a:latin typeface="Cambria Math" panose="02040503050406030204" pitchFamily="18" charset="0"/>
                                  </a:rPr>
                                  <m:t>+</m:t>
                                </m:r>
                                <m:f>
                                  <m:fPr>
                                    <m:ctrlPr>
                                      <a:rPr lang="en-US" altLang="zh-CN" b="1" i="1" smtClean="0">
                                        <a:latin typeface="Cambria Math" panose="02040503050406030204" pitchFamily="18" charset="0"/>
                                      </a:rPr>
                                    </m:ctrlPr>
                                  </m:fPr>
                                  <m:num>
                                    <m:r>
                                      <a:rPr lang="en-US" altLang="zh-CN" b="1" i="1" smtClean="0">
                                        <a:latin typeface="Cambria Math" panose="02040503050406030204" pitchFamily="18" charset="0"/>
                                      </a:rPr>
                                      <m:t>𝝅</m:t>
                                    </m:r>
                                  </m:num>
                                  <m:den>
                                    <m:r>
                                      <a:rPr lang="en-US" altLang="zh-CN" b="1" i="1" smtClean="0">
                                        <a:latin typeface="Cambria Math" panose="02040503050406030204" pitchFamily="18" charset="0"/>
                                      </a:rPr>
                                      <m:t>𝟐</m:t>
                                    </m:r>
                                  </m:den>
                                </m:f>
                              </m:e>
                            </m:d>
                          </m:e>
                        </m:func>
                      </m:oMath>
                    </a14:m>
                    <a:r>
                      <a:rPr lang="en-US" altLang="zh-CN" b="1" dirty="0">
                        <a:latin typeface="Arial" panose="020B0604020202020204" pitchFamily="34" charset="0"/>
                        <a:cs typeface="Arial" panose="020B0604020202020204" pitchFamily="34" charset="0"/>
                      </a:rPr>
                      <a:t> </a:t>
                    </a:r>
                  </a:p>
                  <a:p>
                    <a:pPr marL="64800">
                      <a:lnSpc>
                        <a:spcPct val="120000"/>
                      </a:lnSpc>
                      <a:spcAft>
                        <a:spcPts val="800"/>
                      </a:spcAft>
                    </a:pPr>
                    <a:r>
                      <a:rPr lang="en-US" altLang="zh-CN" b="1" dirty="0">
                        <a:latin typeface="Arial" panose="020B0604020202020204" pitchFamily="34" charset="0"/>
                        <a:cs typeface="Arial" panose="020B0604020202020204" pitchFamily="34" charset="0"/>
                      </a:rPr>
                      <a:t>         </a:t>
                    </a:r>
                    <a:r>
                      <a:rPr lang="en-US" altLang="zh-CN" sz="1400" b="1" dirty="0">
                        <a:latin typeface="Arial" panose="020B0604020202020204" pitchFamily="34" charset="0"/>
                        <a:cs typeface="Arial" panose="020B0604020202020204" pitchFamily="34" charset="0"/>
                      </a:rPr>
                      <a:t> </a:t>
                    </a:r>
                    <a14:m>
                      <m:oMath xmlns:m="http://schemas.openxmlformats.org/officeDocument/2006/math">
                        <m:r>
                          <a:rPr lang="en-US" altLang="zh-CN" b="1" i="1" smtClean="0">
                            <a:solidFill>
                              <a:schemeClr val="tx1"/>
                            </a:solidFill>
                            <a:latin typeface="Cambria Math" panose="02040503050406030204" pitchFamily="18" charset="0"/>
                          </a:rPr>
                          <m:t>=±</m:t>
                        </m:r>
                        <m:sSub>
                          <m:sSubPr>
                            <m:ctrlPr>
                              <a:rPr lang="en-US" altLang="zh-CN" b="1" i="1" smtClean="0">
                                <a:solidFill>
                                  <a:schemeClr val="tx1"/>
                                </a:solidFill>
                                <a:latin typeface="Cambria Math" panose="02040503050406030204" pitchFamily="18" charset="0"/>
                              </a:rPr>
                            </m:ctrlPr>
                          </m:sSubPr>
                          <m:e>
                            <m:r>
                              <a:rPr lang="en-US" altLang="zh-CN" b="1" i="1" smtClean="0">
                                <a:solidFill>
                                  <a:schemeClr val="tx1"/>
                                </a:solidFill>
                                <a:latin typeface="Cambria Math" panose="02040503050406030204" pitchFamily="18" charset="0"/>
                              </a:rPr>
                              <m:t>𝜷</m:t>
                            </m:r>
                          </m:e>
                          <m:sub>
                            <m:r>
                              <a:rPr lang="en-US" altLang="zh-CN" b="1" i="1" smtClean="0">
                                <a:solidFill>
                                  <a:schemeClr val="tx1"/>
                                </a:solidFill>
                                <a:latin typeface="Cambria Math" panose="02040503050406030204" pitchFamily="18" charset="0"/>
                              </a:rPr>
                              <m:t>𝒙</m:t>
                            </m:r>
                            <m:r>
                              <a:rPr lang="en-US" altLang="zh-CN" b="1" i="1" smtClean="0">
                                <a:solidFill>
                                  <a:schemeClr val="tx1"/>
                                </a:solidFill>
                                <a:latin typeface="Cambria Math" panose="02040503050406030204" pitchFamily="18" charset="0"/>
                              </a:rPr>
                              <m:t>,</m:t>
                            </m:r>
                            <m:r>
                              <a:rPr lang="en-US" altLang="zh-CN" b="1" i="1" smtClean="0">
                                <a:solidFill>
                                  <a:schemeClr val="tx1"/>
                                </a:solidFill>
                                <a:latin typeface="Cambria Math" panose="02040503050406030204" pitchFamily="18" charset="0"/>
                              </a:rPr>
                              <m:t>𝒚</m:t>
                            </m:r>
                          </m:sub>
                        </m:sSub>
                        <m:f>
                          <m:fPr>
                            <m:ctrlPr>
                              <a:rPr lang="en-US" altLang="zh-CN" b="1" i="1">
                                <a:solidFill>
                                  <a:schemeClr val="tx1"/>
                                </a:solidFill>
                                <a:latin typeface="Cambria Math" panose="02040503050406030204" pitchFamily="18" charset="0"/>
                              </a:rPr>
                            </m:ctrlPr>
                          </m:fPr>
                          <m:num>
                            <m:sSup>
                              <m:sSupPr>
                                <m:ctrlPr>
                                  <a:rPr lang="en-US" altLang="zh-CN" b="1" i="1">
                                    <a:solidFill>
                                      <a:schemeClr val="tx1"/>
                                    </a:solidFill>
                                    <a:latin typeface="Cambria Math" panose="02040503050406030204" pitchFamily="18" charset="0"/>
                                  </a:rPr>
                                </m:ctrlPr>
                              </m:sSupPr>
                              <m:e>
                                <m:r>
                                  <a:rPr lang="en-US" altLang="zh-CN" b="1" i="1">
                                    <a:solidFill>
                                      <a:schemeClr val="tx1"/>
                                    </a:solidFill>
                                    <a:latin typeface="Cambria Math" panose="02040503050406030204" pitchFamily="18" charset="0"/>
                                  </a:rPr>
                                  <m:t>𝒃</m:t>
                                </m:r>
                              </m:e>
                              <m:sup>
                                <m:d>
                                  <m:dPr>
                                    <m:ctrlPr>
                                      <a:rPr lang="en-US" altLang="zh-CN" b="1" i="1">
                                        <a:solidFill>
                                          <a:schemeClr val="tx1"/>
                                        </a:solidFill>
                                        <a:latin typeface="Cambria Math" panose="02040503050406030204" pitchFamily="18" charset="0"/>
                                      </a:rPr>
                                    </m:ctrlPr>
                                  </m:dPr>
                                  <m:e>
                                    <m:r>
                                      <a:rPr lang="en-US" altLang="zh-CN" b="1" i="1">
                                        <a:solidFill>
                                          <a:schemeClr val="tx1"/>
                                        </a:solidFill>
                                        <a:latin typeface="Cambria Math" panose="02040503050406030204" pitchFamily="18" charset="0"/>
                                      </a:rPr>
                                      <m:t>𝟐</m:t>
                                    </m:r>
                                  </m:e>
                                </m:d>
                              </m:sup>
                            </m:sSup>
                          </m:num>
                          <m:den>
                            <m:r>
                              <a:rPr lang="en-US" altLang="zh-CN" b="1" i="1">
                                <a:solidFill>
                                  <a:schemeClr val="tx1"/>
                                </a:solidFill>
                                <a:latin typeface="Cambria Math" panose="02040503050406030204" pitchFamily="18" charset="0"/>
                              </a:rPr>
                              <m:t>𝟒</m:t>
                            </m:r>
                            <m:r>
                              <a:rPr lang="en-US" altLang="zh-CN" b="1" i="1" smtClean="0">
                                <a:solidFill>
                                  <a:schemeClr val="tx1"/>
                                </a:solidFill>
                                <a:latin typeface="Cambria Math" panose="02040503050406030204" pitchFamily="18" charset="0"/>
                              </a:rPr>
                              <m:t>𝝅</m:t>
                            </m:r>
                            <m:sSub>
                              <m:sSubPr>
                                <m:ctrlPr>
                                  <a:rPr lang="en-US" altLang="zh-CN" b="1" i="1" smtClean="0">
                                    <a:solidFill>
                                      <a:schemeClr val="tx1"/>
                                    </a:solidFill>
                                    <a:latin typeface="Cambria Math" panose="02040503050406030204" pitchFamily="18" charset="0"/>
                                  </a:rPr>
                                </m:ctrlPr>
                              </m:sSubPr>
                              <m:e>
                                <m:r>
                                  <a:rPr lang="en-US" altLang="zh-CN" b="1" i="1" smtClean="0">
                                    <a:solidFill>
                                      <a:schemeClr val="tx1"/>
                                    </a:solidFill>
                                    <a:latin typeface="Cambria Math" panose="02040503050406030204" pitchFamily="18" charset="0"/>
                                  </a:rPr>
                                  <m:t>𝑩</m:t>
                                </m:r>
                              </m:e>
                              <m:sub>
                                <m:r>
                                  <a:rPr lang="en-US" altLang="zh-CN" b="1" i="1" smtClean="0">
                                    <a:solidFill>
                                      <a:schemeClr val="tx1"/>
                                    </a:solidFill>
                                    <a:latin typeface="Cambria Math" panose="02040503050406030204" pitchFamily="18" charset="0"/>
                                  </a:rPr>
                                  <m:t>𝟎</m:t>
                                </m:r>
                              </m:sub>
                            </m:sSub>
                            <m:r>
                              <a:rPr lang="en-US" altLang="zh-CN" b="1" i="1" smtClean="0">
                                <a:solidFill>
                                  <a:schemeClr val="tx1"/>
                                </a:solidFill>
                                <a:latin typeface="Cambria Math" panose="02040503050406030204" pitchFamily="18" charset="0"/>
                              </a:rPr>
                              <m:t>𝝆</m:t>
                            </m:r>
                          </m:den>
                        </m:f>
                        <m:d>
                          <m:dPr>
                            <m:begChr m:val="["/>
                            <m:endChr m:val="]"/>
                            <m:ctrlPr>
                              <a:rPr lang="en-US" altLang="zh-CN" b="1" i="1" smtClean="0">
                                <a:solidFill>
                                  <a:schemeClr val="tx1"/>
                                </a:solidFill>
                                <a:latin typeface="Cambria Math" panose="02040503050406030204" pitchFamily="18" charset="0"/>
                              </a:rPr>
                            </m:ctrlPr>
                          </m:dPr>
                          <m:e>
                            <m:f>
                              <m:fPr>
                                <m:ctrlPr>
                                  <a:rPr lang="en-US" altLang="zh-CN" b="1" i="1" smtClean="0">
                                    <a:solidFill>
                                      <a:schemeClr val="tx1"/>
                                    </a:solidFill>
                                    <a:latin typeface="Cambria Math" panose="02040503050406030204" pitchFamily="18" charset="0"/>
                                  </a:rPr>
                                </m:ctrlPr>
                              </m:fPr>
                              <m:num>
                                <m:r>
                                  <a:rPr lang="en-US" altLang="zh-CN" b="1" i="1">
                                    <a:solidFill>
                                      <a:schemeClr val="tx1"/>
                                    </a:solidFill>
                                    <a:latin typeface="Cambria Math" panose="02040503050406030204" pitchFamily="18" charset="0"/>
                                  </a:rPr>
                                  <m:t>𝟐</m:t>
                                </m:r>
                                <m:r>
                                  <a:rPr lang="en-US" altLang="zh-CN" b="1" i="1">
                                    <a:solidFill>
                                      <a:schemeClr val="tx1"/>
                                    </a:solidFill>
                                    <a:latin typeface="Cambria Math" panose="02040503050406030204" pitchFamily="18" charset="0"/>
                                  </a:rPr>
                                  <m:t>𝝅</m:t>
                                </m:r>
                                <m:r>
                                  <a:rPr lang="en-US" altLang="zh-CN" b="1" i="1">
                                    <a:solidFill>
                                      <a:schemeClr val="tx1"/>
                                    </a:solidFill>
                                    <a:latin typeface="Cambria Math" panose="02040503050406030204" pitchFamily="18" charset="0"/>
                                  </a:rPr>
                                  <m:t>𝒇</m:t>
                                </m:r>
                              </m:num>
                              <m:den>
                                <m:r>
                                  <a:rPr lang="en-US" altLang="zh-CN" b="1" i="1">
                                    <a:solidFill>
                                      <a:schemeClr val="tx1"/>
                                    </a:solidFill>
                                    <a:latin typeface="Cambria Math" panose="02040503050406030204" pitchFamily="18" charset="0"/>
                                  </a:rPr>
                                  <m:t>𝜷</m:t>
                                </m:r>
                                <m:r>
                                  <a:rPr lang="en-US" altLang="zh-CN" b="1" i="1">
                                    <a:solidFill>
                                      <a:schemeClr val="tx1"/>
                                    </a:solidFill>
                                    <a:latin typeface="Cambria Math" panose="02040503050406030204" pitchFamily="18" charset="0"/>
                                  </a:rPr>
                                  <m:t>𝒄</m:t>
                                </m:r>
                              </m:den>
                            </m:f>
                            <m:r>
                              <a:rPr lang="en-US" altLang="zh-CN" b="1" i="1" smtClean="0">
                                <a:solidFill>
                                  <a:srgbClr val="C00000"/>
                                </a:solidFill>
                                <a:latin typeface="Cambria Math" panose="02040503050406030204" pitchFamily="18" charset="0"/>
                              </a:rPr>
                              <m:t>𝒛</m:t>
                            </m:r>
                            <m:r>
                              <a:rPr lang="en-US" altLang="zh-CN" b="1" i="1">
                                <a:solidFill>
                                  <a:schemeClr val="tx1"/>
                                </a:solidFill>
                                <a:latin typeface="Cambria Math" panose="02040503050406030204" pitchFamily="18" charset="0"/>
                              </a:rPr>
                              <m:t>+</m:t>
                            </m:r>
                            <m:r>
                              <a:rPr lang="el-GR" altLang="zh-CN" b="1" i="1">
                                <a:solidFill>
                                  <a:schemeClr val="tx1"/>
                                </a:solidFill>
                                <a:latin typeface="Cambria Math" panose="02040503050406030204" pitchFamily="18" charset="0"/>
                                <a:ea typeface="Cambria Math" panose="02040503050406030204" pitchFamily="18" charset="0"/>
                              </a:rPr>
                              <m:t>𝜪</m:t>
                            </m:r>
                            <m:r>
                              <a:rPr lang="en-US" altLang="zh-CN" b="1" i="1">
                                <a:solidFill>
                                  <a:schemeClr val="tx1"/>
                                </a:solidFill>
                                <a:latin typeface="Cambria Math" panose="02040503050406030204" pitchFamily="18" charset="0"/>
                                <a:ea typeface="Cambria Math" panose="02040503050406030204" pitchFamily="18" charset="0"/>
                              </a:rPr>
                              <m:t>(</m:t>
                            </m:r>
                            <m:sSup>
                              <m:sSupPr>
                                <m:ctrlPr>
                                  <a:rPr lang="en-US" altLang="zh-CN" b="1" i="1" smtClean="0">
                                    <a:solidFill>
                                      <a:schemeClr val="tx1"/>
                                    </a:solidFill>
                                    <a:latin typeface="Cambria Math" panose="02040503050406030204" pitchFamily="18" charset="0"/>
                                    <a:ea typeface="Cambria Math" panose="02040503050406030204" pitchFamily="18" charset="0"/>
                                  </a:rPr>
                                </m:ctrlPr>
                              </m:sSupPr>
                              <m:e>
                                <m:r>
                                  <a:rPr lang="en-US" altLang="zh-CN" b="1" i="1">
                                    <a:solidFill>
                                      <a:schemeClr val="tx1"/>
                                    </a:solidFill>
                                    <a:latin typeface="Cambria Math" panose="02040503050406030204" pitchFamily="18" charset="0"/>
                                    <a:ea typeface="Cambria Math" panose="02040503050406030204" pitchFamily="18" charset="0"/>
                                  </a:rPr>
                                  <m:t>𝒛</m:t>
                                </m:r>
                              </m:e>
                              <m:sup>
                                <m:r>
                                  <a:rPr lang="en-US" altLang="zh-CN" b="1" i="1">
                                    <a:solidFill>
                                      <a:schemeClr val="tx1"/>
                                    </a:solidFill>
                                    <a:latin typeface="Cambria Math" panose="02040503050406030204" pitchFamily="18" charset="0"/>
                                    <a:ea typeface="Cambria Math" panose="02040503050406030204" pitchFamily="18" charset="0"/>
                                  </a:rPr>
                                  <m:t>𝟑</m:t>
                                </m:r>
                              </m:sup>
                            </m:sSup>
                            <m:r>
                              <a:rPr lang="en-US" altLang="zh-CN" b="1" i="1" smtClean="0">
                                <a:solidFill>
                                  <a:schemeClr val="tx1"/>
                                </a:solidFill>
                                <a:latin typeface="Cambria Math" panose="02040503050406030204" pitchFamily="18" charset="0"/>
                                <a:ea typeface="Cambria Math" panose="02040503050406030204" pitchFamily="18" charset="0"/>
                              </a:rPr>
                              <m:t>)</m:t>
                            </m:r>
                          </m:e>
                        </m:d>
                        <m:r>
                          <a:rPr lang="en-US" altLang="zh-CN" sz="1800" b="1" i="1" smtClean="0">
                            <a:latin typeface="Cambria Math" panose="02040503050406030204" pitchFamily="18" charset="0"/>
                            <a:ea typeface="Cambria Math" panose="02040503050406030204" pitchFamily="18" charset="0"/>
                          </a:rPr>
                          <m:t>=</m:t>
                        </m:r>
                        <m:r>
                          <a:rPr lang="en-US" altLang="zh-CN" sz="1800" b="1" i="1" smtClean="0">
                            <a:solidFill>
                              <a:srgbClr val="C00000"/>
                            </a:solidFill>
                            <a:latin typeface="Cambria Math" panose="02040503050406030204" pitchFamily="18" charset="0"/>
                          </a:rPr>
                          <m:t>±</m:t>
                        </m:r>
                        <m:sSub>
                          <m:sSubPr>
                            <m:ctrlPr>
                              <a:rPr lang="en-US" altLang="zh-CN" sz="1800" b="1" i="1" smtClean="0">
                                <a:solidFill>
                                  <a:schemeClr val="tx1"/>
                                </a:solidFill>
                                <a:latin typeface="Cambria Math" panose="02040503050406030204" pitchFamily="18" charset="0"/>
                                <a:ea typeface="Cambria Math" panose="02040503050406030204" pitchFamily="18" charset="0"/>
                              </a:rPr>
                            </m:ctrlPr>
                          </m:sSubPr>
                          <m:e>
                            <m:r>
                              <a:rPr lang="en-US" altLang="zh-CN" sz="1800" b="1" i="1" smtClean="0">
                                <a:solidFill>
                                  <a:schemeClr val="tx1"/>
                                </a:solidFill>
                                <a:latin typeface="Cambria Math" panose="02040503050406030204" pitchFamily="18" charset="0"/>
                              </a:rPr>
                              <m:t>𝑲</m:t>
                            </m:r>
                          </m:e>
                          <m:sub>
                            <m:r>
                              <a:rPr lang="en-US" altLang="zh-CN" sz="1800" b="1" i="0" smtClean="0">
                                <a:solidFill>
                                  <a:schemeClr val="tx1"/>
                                </a:solidFill>
                                <a:latin typeface="Cambria Math" panose="02040503050406030204" pitchFamily="18" charset="0"/>
                              </a:rPr>
                              <m:t>𝟏</m:t>
                            </m:r>
                          </m:sub>
                        </m:sSub>
                        <m:r>
                          <a:rPr lang="en-US" altLang="zh-CN" sz="1800" b="1" i="1">
                            <a:solidFill>
                              <a:srgbClr val="C00000"/>
                            </a:solidFill>
                            <a:latin typeface="Cambria Math" panose="02040503050406030204" pitchFamily="18" charset="0"/>
                            <a:ea typeface="Cambria Math" panose="02040503050406030204" pitchFamily="18" charset="0"/>
                          </a:rPr>
                          <m:t>𝒛</m:t>
                        </m:r>
                      </m:oMath>
                    </a14:m>
                    <a:endParaRPr lang="en-US" altLang="zh-CN" b="1" dirty="0">
                      <a:latin typeface="Arial" panose="020B0604020202020204" pitchFamily="34" charset="0"/>
                      <a:cs typeface="Arial" panose="020B0604020202020204" pitchFamily="34" charset="0"/>
                    </a:endParaRPr>
                  </a:p>
                  <a:p>
                    <a:pPr marL="64800">
                      <a:lnSpc>
                        <a:spcPct val="120000"/>
                      </a:lnSpc>
                    </a:pPr>
                    <a:r>
                      <a:rPr lang="en-US" altLang="zh-CN" sz="1600" b="1" dirty="0">
                        <a:solidFill>
                          <a:srgbClr val="C00000"/>
                        </a:solidFill>
                        <a:latin typeface="Arial" panose="020B0604020202020204" pitchFamily="34" charset="0"/>
                        <a:cs typeface="Arial" panose="020B0604020202020204" pitchFamily="34" charset="0"/>
                      </a:rPr>
                      <a:t>Inverse focusing properties </a:t>
                    </a:r>
                    <a:r>
                      <a:rPr lang="en-US" altLang="zh-CN" sz="1600" b="1" dirty="0">
                        <a:latin typeface="Arial" panose="020B0604020202020204" pitchFamily="34" charset="0"/>
                        <a:cs typeface="Arial" panose="020B0604020202020204" pitchFamily="34" charset="0"/>
                      </a:rPr>
                      <a:t>for two planes</a:t>
                    </a:r>
                  </a:p>
                </p:txBody>
              </p:sp>
            </mc:Choice>
            <mc:Fallback xmlns="">
              <p:sp>
                <p:nvSpPr>
                  <p:cNvPr id="12" name="文本框 18">
                    <a:extLst>
                      <a:ext uri="{FF2B5EF4-FFF2-40B4-BE49-F238E27FC236}">
                        <a16:creationId xmlns:a16="http://schemas.microsoft.com/office/drawing/2014/main" id="{0CC2780F-3655-76D4-E2FC-B4022661C017}"/>
                      </a:ext>
                    </a:extLst>
                  </p:cNvPr>
                  <p:cNvSpPr txBox="1">
                    <a:spLocks noRot="1" noChangeAspect="1" noMove="1" noResize="1" noEditPoints="1" noAdjustHandles="1" noChangeArrowheads="1" noChangeShapeType="1" noTextEdit="1"/>
                  </p:cNvSpPr>
                  <p:nvPr/>
                </p:nvSpPr>
                <p:spPr>
                  <a:xfrm>
                    <a:off x="457200" y="3959941"/>
                    <a:ext cx="4597400" cy="1563890"/>
                  </a:xfrm>
                  <a:prstGeom prst="rect">
                    <a:avLst/>
                  </a:prstGeom>
                  <a:blipFill>
                    <a:blip r:embed="rId5"/>
                    <a:stretch>
                      <a:fillRect l="-1326" b="-5469"/>
                    </a:stretch>
                  </a:blipFill>
                </p:spPr>
                <p:txBody>
                  <a:bodyPr/>
                  <a:lstStyle/>
                  <a:p>
                    <a:r>
                      <a:rPr lang="zh-CN" altLang="en-US">
                        <a:noFill/>
                      </a:rPr>
                      <a:t> </a:t>
                    </a:r>
                  </a:p>
                </p:txBody>
              </p:sp>
            </mc:Fallback>
          </mc:AlternateContent>
          <p:sp>
            <p:nvSpPr>
              <p:cNvPr id="16" name="矩形 15">
                <a:extLst>
                  <a:ext uri="{FF2B5EF4-FFF2-40B4-BE49-F238E27FC236}">
                    <a16:creationId xmlns:a16="http://schemas.microsoft.com/office/drawing/2014/main" id="{20212FF1-2083-E44E-0EFE-D17F3D5E636F}"/>
                  </a:ext>
                </a:extLst>
              </p:cNvPr>
              <p:cNvSpPr/>
              <p:nvPr/>
            </p:nvSpPr>
            <p:spPr>
              <a:xfrm>
                <a:off x="457200" y="4010741"/>
                <a:ext cx="4597400" cy="1563890"/>
              </a:xfrm>
              <a:prstGeom prst="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a:extLst>
                <a:ext uri="{FF2B5EF4-FFF2-40B4-BE49-F238E27FC236}">
                  <a16:creationId xmlns:a16="http://schemas.microsoft.com/office/drawing/2014/main" id="{2D8A7B88-F0B1-6931-774A-C53551614152}"/>
                </a:ext>
              </a:extLst>
            </p:cNvPr>
            <p:cNvGrpSpPr/>
            <p:nvPr/>
          </p:nvGrpSpPr>
          <p:grpSpPr>
            <a:xfrm>
              <a:off x="393700" y="5656060"/>
              <a:ext cx="4597400" cy="966990"/>
              <a:chOff x="457200" y="5675110"/>
              <a:chExt cx="4597400" cy="966990"/>
            </a:xfrm>
          </p:grpSpPr>
          <mc:AlternateContent xmlns:mc="http://schemas.openxmlformats.org/markup-compatibility/2006" xmlns:a14="http://schemas.microsoft.com/office/drawing/2010/main">
            <mc:Choice Requires="a14">
              <p:sp>
                <p:nvSpPr>
                  <p:cNvPr id="10" name="文本框 29">
                    <a:extLst>
                      <a:ext uri="{FF2B5EF4-FFF2-40B4-BE49-F238E27FC236}">
                        <a16:creationId xmlns:a16="http://schemas.microsoft.com/office/drawing/2014/main" id="{BDBFAC31-9617-422F-EB01-0BEEFA169457}"/>
                      </a:ext>
                    </a:extLst>
                  </p:cNvPr>
                  <p:cNvSpPr txBox="1"/>
                  <p:nvPr/>
                </p:nvSpPr>
                <p:spPr>
                  <a:xfrm>
                    <a:off x="457200" y="5756932"/>
                    <a:ext cx="4597400" cy="821572"/>
                  </a:xfrm>
                  <a:prstGeom prst="rect">
                    <a:avLst/>
                  </a:prstGeom>
                  <a:noFill/>
                </p:spPr>
                <p:txBody>
                  <a:bodyPr wrap="square" lIns="0" tIns="0" rIns="0" bIns="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64800">
                      <a:spcAft>
                        <a:spcPts val="800"/>
                      </a:spcAft>
                    </a:pPr>
                    <a14:m>
                      <m:oMath xmlns:m="http://schemas.openxmlformats.org/officeDocument/2006/math">
                        <m:r>
                          <a:rPr lang="en-US" altLang="zh-CN" sz="2000" b="1" i="1" smtClean="0">
                            <a:latin typeface="Cambria Math" panose="02040503050406030204" pitchFamily="18" charset="0"/>
                          </a:rPr>
                          <m:t>𝚫</m:t>
                        </m:r>
                        <m:sSubSup>
                          <m:sSubSupPr>
                            <m:ctrlPr>
                              <a:rPr lang="en-US" altLang="zh-CN" sz="2000" b="1" i="1" smtClean="0">
                                <a:latin typeface="Cambria Math" panose="02040503050406030204" pitchFamily="18" charset="0"/>
                              </a:rPr>
                            </m:ctrlPr>
                          </m:sSubSupPr>
                          <m:e>
                            <m:r>
                              <a:rPr lang="en-US" altLang="zh-CN" sz="2000" b="1" i="1">
                                <a:latin typeface="Cambria Math" panose="02040503050406030204" pitchFamily="18" charset="0"/>
                              </a:rPr>
                              <m:t>𝑸</m:t>
                            </m:r>
                          </m:e>
                          <m:sub>
                            <m:r>
                              <a:rPr lang="en-US" altLang="zh-CN" sz="2000" b="1" i="1">
                                <a:latin typeface="Cambria Math" panose="02040503050406030204" pitchFamily="18" charset="0"/>
                              </a:rPr>
                              <m:t>𝒙</m:t>
                            </m:r>
                            <m:r>
                              <a:rPr lang="en-US" altLang="zh-CN" sz="2000" b="1" i="1">
                                <a:latin typeface="Cambria Math" panose="02040503050406030204" pitchFamily="18" charset="0"/>
                              </a:rPr>
                              <m:t>,</m:t>
                            </m:r>
                            <m:r>
                              <a:rPr lang="en-US" altLang="zh-CN" sz="2000" b="1" i="1">
                                <a:latin typeface="Cambria Math" panose="02040503050406030204" pitchFamily="18" charset="0"/>
                              </a:rPr>
                              <m:t>𝒚</m:t>
                            </m:r>
                          </m:sub>
                          <m:sup>
                            <m:r>
                              <a:rPr lang="en-US" altLang="zh-CN" sz="2000" b="1" i="1" smtClean="0">
                                <a:latin typeface="Cambria Math" panose="02040503050406030204" pitchFamily="18" charset="0"/>
                              </a:rPr>
                              <m:t>𝒕𝒉𝒆𝒐𝒓𝒚</m:t>
                            </m:r>
                          </m:sup>
                        </m:sSubSup>
                        <m:r>
                          <a:rPr lang="en-US" altLang="zh-CN" sz="2000" b="1" i="1" smtClean="0">
                            <a:latin typeface="Cambria Math" panose="02040503050406030204" pitchFamily="18" charset="0"/>
                            <a:ea typeface="Cambria Math" panose="02040503050406030204" pitchFamily="18" charset="0"/>
                          </a:rPr>
                          <m:t>=−</m:t>
                        </m:r>
                        <m:f>
                          <m:fPr>
                            <m:ctrlPr>
                              <a:rPr lang="en-US" altLang="zh-CN" sz="2000" b="1" i="1" smtClean="0">
                                <a:latin typeface="Cambria Math" panose="02040503050406030204" pitchFamily="18" charset="0"/>
                                <a:ea typeface="Cambria Math" panose="02040503050406030204" pitchFamily="18" charset="0"/>
                              </a:rPr>
                            </m:ctrlPr>
                          </m:fPr>
                          <m:num>
                            <m:r>
                              <a:rPr lang="en-US" altLang="zh-CN" sz="2000" b="1" i="1" smtClean="0">
                                <a:solidFill>
                                  <a:srgbClr val="C00000"/>
                                </a:solidFill>
                                <a:latin typeface="Cambria Math" panose="02040503050406030204" pitchFamily="18" charset="0"/>
                                <a:ea typeface="Cambria Math" panose="02040503050406030204" pitchFamily="18" charset="0"/>
                              </a:rPr>
                              <m:t>𝒛</m:t>
                            </m:r>
                          </m:num>
                          <m:den>
                            <m:r>
                              <a:rPr lang="en-US" altLang="zh-CN" sz="2000" b="1" i="1" smtClean="0">
                                <a:latin typeface="Cambria Math" panose="02040503050406030204" pitchFamily="18" charset="0"/>
                                <a:ea typeface="Cambria Math" panose="02040503050406030204" pitchFamily="18" charset="0"/>
                              </a:rPr>
                              <m:t>𝟖</m:t>
                            </m:r>
                            <m:r>
                              <a:rPr lang="en-US" altLang="zh-CN" sz="2000" b="1" i="1" smtClean="0">
                                <a:latin typeface="Cambria Math" panose="02040503050406030204" pitchFamily="18" charset="0"/>
                                <a:ea typeface="Cambria Math" panose="02040503050406030204" pitchFamily="18" charset="0"/>
                              </a:rPr>
                              <m:t>𝝅</m:t>
                            </m:r>
                            <m:sSup>
                              <m:sSupPr>
                                <m:ctrlPr>
                                  <a:rPr lang="en-US" altLang="zh-CN" sz="2000" b="1" i="1" smtClean="0">
                                    <a:latin typeface="Cambria Math" panose="02040503050406030204" pitchFamily="18" charset="0"/>
                                    <a:ea typeface="Cambria Math" panose="02040503050406030204" pitchFamily="18" charset="0"/>
                                  </a:rPr>
                                </m:ctrlPr>
                              </m:sSupPr>
                              <m:e>
                                <m:r>
                                  <a:rPr lang="en-US" altLang="zh-CN" sz="2000" b="1" i="1" smtClean="0">
                                    <a:latin typeface="Cambria Math" panose="02040503050406030204" pitchFamily="18" charset="0"/>
                                    <a:ea typeface="Cambria Math" panose="02040503050406030204" pitchFamily="18" charset="0"/>
                                  </a:rPr>
                                  <m:t>𝜷</m:t>
                                </m:r>
                              </m:e>
                              <m:sup>
                                <m:r>
                                  <a:rPr lang="en-US" altLang="zh-CN" sz="2000" b="1" i="1" smtClean="0">
                                    <a:latin typeface="Cambria Math" panose="02040503050406030204" pitchFamily="18" charset="0"/>
                                    <a:ea typeface="Cambria Math" panose="02040503050406030204" pitchFamily="18" charset="0"/>
                                  </a:rPr>
                                  <m:t>∗</m:t>
                                </m:r>
                              </m:sup>
                            </m:sSup>
                          </m:den>
                        </m:f>
                      </m:oMath>
                    </a14:m>
                    <a:r>
                      <a:rPr lang="en-US" altLang="zh-CN" sz="2000" b="1" dirty="0">
                        <a:latin typeface="Arial" panose="020B0604020202020204" pitchFamily="34" charset="0"/>
                        <a:cs typeface="Arial" panose="020B0604020202020204" pitchFamily="34" charset="0"/>
                      </a:rPr>
                      <a:t> </a:t>
                    </a:r>
                  </a:p>
                  <a:p>
                    <a:pPr marL="64800">
                      <a:spcAft>
                        <a:spcPts val="800"/>
                      </a:spcAft>
                    </a:pPr>
                    <a:r>
                      <a:rPr lang="en-US" altLang="zh-CN" sz="1600" b="1" dirty="0">
                        <a:solidFill>
                          <a:srgbClr val="C00000"/>
                        </a:solidFill>
                        <a:latin typeface="Arial" panose="020B0604020202020204" pitchFamily="34" charset="0"/>
                        <a:cs typeface="Arial" panose="020B0604020202020204" pitchFamily="34" charset="0"/>
                      </a:rPr>
                      <a:t>Head defocusing, tail focusing </a:t>
                    </a:r>
                    <a:r>
                      <a:rPr lang="en-US" altLang="zh-CN" sz="1600" b="1" dirty="0">
                        <a:latin typeface="Arial" panose="020B0604020202020204" pitchFamily="34" charset="0"/>
                        <a:cs typeface="Arial" panose="020B0604020202020204" pitchFamily="34" charset="0"/>
                      </a:rPr>
                      <a:t>for both planes </a:t>
                    </a:r>
                  </a:p>
                </p:txBody>
              </p:sp>
            </mc:Choice>
            <mc:Fallback xmlns="">
              <p:sp>
                <p:nvSpPr>
                  <p:cNvPr id="10" name="文本框 29">
                    <a:extLst>
                      <a:ext uri="{FF2B5EF4-FFF2-40B4-BE49-F238E27FC236}">
                        <a16:creationId xmlns:a16="http://schemas.microsoft.com/office/drawing/2014/main" id="{BDBFAC31-9617-422F-EB01-0BEEFA169457}"/>
                      </a:ext>
                    </a:extLst>
                  </p:cNvPr>
                  <p:cNvSpPr txBox="1">
                    <a:spLocks noRot="1" noChangeAspect="1" noMove="1" noResize="1" noEditPoints="1" noAdjustHandles="1" noChangeArrowheads="1" noChangeShapeType="1" noTextEdit="1"/>
                  </p:cNvSpPr>
                  <p:nvPr/>
                </p:nvSpPr>
                <p:spPr>
                  <a:xfrm>
                    <a:off x="457200" y="5756932"/>
                    <a:ext cx="4597400" cy="821572"/>
                  </a:xfrm>
                  <a:prstGeom prst="rect">
                    <a:avLst/>
                  </a:prstGeom>
                  <a:blipFill>
                    <a:blip r:embed="rId6"/>
                    <a:stretch>
                      <a:fillRect l="-1326" t="-2963" r="-2653" b="-14815"/>
                    </a:stretch>
                  </a:blipFill>
                </p:spPr>
                <p:txBody>
                  <a:bodyPr/>
                  <a:lstStyle/>
                  <a:p>
                    <a:r>
                      <a:rPr lang="zh-CN" altLang="en-US">
                        <a:noFill/>
                      </a:rPr>
                      <a:t> </a:t>
                    </a:r>
                  </a:p>
                </p:txBody>
              </p:sp>
            </mc:Fallback>
          </mc:AlternateContent>
          <p:sp>
            <p:nvSpPr>
              <p:cNvPr id="17" name="矩形 16">
                <a:extLst>
                  <a:ext uri="{FF2B5EF4-FFF2-40B4-BE49-F238E27FC236}">
                    <a16:creationId xmlns:a16="http://schemas.microsoft.com/office/drawing/2014/main" id="{C27624E2-9F10-25CB-AC02-D2476C913EAD}"/>
                  </a:ext>
                </a:extLst>
              </p:cNvPr>
              <p:cNvSpPr/>
              <p:nvPr/>
            </p:nvSpPr>
            <p:spPr>
              <a:xfrm>
                <a:off x="457200" y="5675110"/>
                <a:ext cx="4597400" cy="966990"/>
              </a:xfrm>
              <a:prstGeom prst="rect">
                <a:avLst/>
              </a:prstGeom>
              <a:noFill/>
              <a:ln w="12700">
                <a:solidFill>
                  <a:schemeClr val="bg1">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a:extLst>
                <a:ext uri="{FF2B5EF4-FFF2-40B4-BE49-F238E27FC236}">
                  <a16:creationId xmlns:a16="http://schemas.microsoft.com/office/drawing/2014/main" id="{C23807D6-E48A-FB46-C1C4-276CBF949655}"/>
                </a:ext>
              </a:extLst>
            </p:cNvPr>
            <p:cNvGrpSpPr>
              <a:grpSpLocks noChangeAspect="1"/>
            </p:cNvGrpSpPr>
            <p:nvPr/>
          </p:nvGrpSpPr>
          <p:grpSpPr>
            <a:xfrm>
              <a:off x="5228395" y="1055914"/>
              <a:ext cx="6569905" cy="2660716"/>
              <a:chOff x="309068" y="4392204"/>
              <a:chExt cx="5713743" cy="2160000"/>
            </a:xfrm>
          </p:grpSpPr>
          <p:pic>
            <p:nvPicPr>
              <p:cNvPr id="20" name="图片 19" descr="图示&#10;&#10;描述已自动生成">
                <a:extLst>
                  <a:ext uri="{FF2B5EF4-FFF2-40B4-BE49-F238E27FC236}">
                    <a16:creationId xmlns:a16="http://schemas.microsoft.com/office/drawing/2014/main" id="{9E236E2E-C11E-892F-7DE9-5482FABE433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9068" y="5244209"/>
                <a:ext cx="5713743" cy="1307995"/>
              </a:xfrm>
              <a:prstGeom prst="rect">
                <a:avLst/>
              </a:prstGeom>
            </p:spPr>
          </p:pic>
          <p:cxnSp>
            <p:nvCxnSpPr>
              <p:cNvPr id="21" name="直接连接符 20">
                <a:extLst>
                  <a:ext uri="{FF2B5EF4-FFF2-40B4-BE49-F238E27FC236}">
                    <a16:creationId xmlns:a16="http://schemas.microsoft.com/office/drawing/2014/main" id="{49849FB5-C161-B53E-F226-EB92AE558B39}"/>
                  </a:ext>
                </a:extLst>
              </p:cNvPr>
              <p:cNvCxnSpPr/>
              <p:nvPr/>
            </p:nvCxnSpPr>
            <p:spPr>
              <a:xfrm flipV="1">
                <a:off x="1851600" y="5073496"/>
                <a:ext cx="0" cy="430943"/>
              </a:xfrm>
              <a:prstGeom prst="line">
                <a:avLst/>
              </a:prstGeom>
              <a:ln w="28575">
                <a:solidFill>
                  <a:schemeClr val="accent5">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22" name="直接连接符 21">
                <a:extLst>
                  <a:ext uri="{FF2B5EF4-FFF2-40B4-BE49-F238E27FC236}">
                    <a16:creationId xmlns:a16="http://schemas.microsoft.com/office/drawing/2014/main" id="{2AFC8560-4909-2DDE-0A06-D640D0F274D5}"/>
                  </a:ext>
                </a:extLst>
              </p:cNvPr>
              <p:cNvCxnSpPr>
                <a:cxnSpLocks/>
              </p:cNvCxnSpPr>
              <p:nvPr/>
            </p:nvCxnSpPr>
            <p:spPr>
              <a:xfrm>
                <a:off x="1842363" y="5076772"/>
                <a:ext cx="2520000" cy="0"/>
              </a:xfrm>
              <a:prstGeom prst="line">
                <a:avLst/>
              </a:prstGeom>
              <a:ln w="28575">
                <a:solidFill>
                  <a:schemeClr val="accent5">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23" name="直接连接符 22">
                <a:extLst>
                  <a:ext uri="{FF2B5EF4-FFF2-40B4-BE49-F238E27FC236}">
                    <a16:creationId xmlns:a16="http://schemas.microsoft.com/office/drawing/2014/main" id="{CCA15F0C-E5BD-522D-F7D4-5888EA86BBC9}"/>
                  </a:ext>
                </a:extLst>
              </p:cNvPr>
              <p:cNvCxnSpPr/>
              <p:nvPr/>
            </p:nvCxnSpPr>
            <p:spPr>
              <a:xfrm flipV="1">
                <a:off x="4353961" y="5070219"/>
                <a:ext cx="0" cy="430943"/>
              </a:xfrm>
              <a:prstGeom prst="line">
                <a:avLst/>
              </a:prstGeom>
              <a:ln w="28575">
                <a:solidFill>
                  <a:schemeClr val="accent5">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4" name="文本框 12">
                <a:extLst>
                  <a:ext uri="{FF2B5EF4-FFF2-40B4-BE49-F238E27FC236}">
                    <a16:creationId xmlns:a16="http://schemas.microsoft.com/office/drawing/2014/main" id="{F6035C75-3214-8627-93D0-4DAD2A63A623}"/>
                  </a:ext>
                </a:extLst>
              </p:cNvPr>
              <p:cNvSpPr txBox="1"/>
              <p:nvPr/>
            </p:nvSpPr>
            <p:spPr>
              <a:xfrm>
                <a:off x="1981955" y="4777313"/>
                <a:ext cx="2228274" cy="300834"/>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b="1" dirty="0">
                    <a:solidFill>
                      <a:schemeClr val="accent5">
                        <a:lumMod val="60000"/>
                        <a:lumOff val="40000"/>
                      </a:schemeClr>
                    </a:solidFill>
                    <a:latin typeface="Arial" panose="020B0604020202020204" pitchFamily="34" charset="0"/>
                    <a:ea typeface="微软雅黑" panose="020B0503020204020204" pitchFamily="34" charset="-122"/>
                    <a:cs typeface="Arial" panose="020B0604020202020204" pitchFamily="34" charset="0"/>
                  </a:rPr>
                  <a:t>Vertical compensation</a:t>
                </a:r>
                <a:endParaRPr lang="zh-CN" altLang="en-US" sz="1600" b="1" dirty="0">
                  <a:solidFill>
                    <a:schemeClr val="accent5">
                      <a:lumMod val="60000"/>
                      <a:lumOff val="40000"/>
                    </a:schemeClr>
                  </a:solidFill>
                  <a:latin typeface="Arial" panose="020B0604020202020204" pitchFamily="34" charset="0"/>
                  <a:ea typeface="微软雅黑" panose="020B0503020204020204" pitchFamily="34" charset="-122"/>
                  <a:cs typeface="Arial" panose="020B0604020202020204" pitchFamily="34" charset="0"/>
                </a:endParaRPr>
              </a:p>
            </p:txBody>
          </p:sp>
          <p:cxnSp>
            <p:nvCxnSpPr>
              <p:cNvPr id="25" name="直接连接符 24">
                <a:extLst>
                  <a:ext uri="{FF2B5EF4-FFF2-40B4-BE49-F238E27FC236}">
                    <a16:creationId xmlns:a16="http://schemas.microsoft.com/office/drawing/2014/main" id="{23E1DC35-4357-43E3-E1F8-4FA8B4F2BE22}"/>
                  </a:ext>
                </a:extLst>
              </p:cNvPr>
              <p:cNvCxnSpPr>
                <a:cxnSpLocks/>
              </p:cNvCxnSpPr>
              <p:nvPr/>
            </p:nvCxnSpPr>
            <p:spPr>
              <a:xfrm flipV="1">
                <a:off x="997235" y="4689128"/>
                <a:ext cx="0" cy="817306"/>
              </a:xfrm>
              <a:prstGeom prst="line">
                <a:avLst/>
              </a:prstGeom>
              <a:ln w="28575">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cxnSp>
            <p:nvCxnSpPr>
              <p:cNvPr id="26" name="直接连接符 25">
                <a:extLst>
                  <a:ext uri="{FF2B5EF4-FFF2-40B4-BE49-F238E27FC236}">
                    <a16:creationId xmlns:a16="http://schemas.microsoft.com/office/drawing/2014/main" id="{B99E15E9-32E1-D0C4-6EB2-2AB902E30A15}"/>
                  </a:ext>
                </a:extLst>
              </p:cNvPr>
              <p:cNvCxnSpPr>
                <a:cxnSpLocks/>
              </p:cNvCxnSpPr>
              <p:nvPr/>
            </p:nvCxnSpPr>
            <p:spPr>
              <a:xfrm>
                <a:off x="990092" y="4695681"/>
                <a:ext cx="4212000" cy="0"/>
              </a:xfrm>
              <a:prstGeom prst="line">
                <a:avLst/>
              </a:prstGeom>
              <a:ln w="28575">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cxnSp>
            <p:nvCxnSpPr>
              <p:cNvPr id="27" name="直接连接符 26">
                <a:extLst>
                  <a:ext uri="{FF2B5EF4-FFF2-40B4-BE49-F238E27FC236}">
                    <a16:creationId xmlns:a16="http://schemas.microsoft.com/office/drawing/2014/main" id="{B6772696-BDF3-1348-F462-0695CE56797D}"/>
                  </a:ext>
                </a:extLst>
              </p:cNvPr>
              <p:cNvCxnSpPr>
                <a:cxnSpLocks/>
              </p:cNvCxnSpPr>
              <p:nvPr/>
            </p:nvCxnSpPr>
            <p:spPr>
              <a:xfrm flipV="1">
                <a:off x="5195174" y="4689128"/>
                <a:ext cx="0" cy="817306"/>
              </a:xfrm>
              <a:prstGeom prst="line">
                <a:avLst/>
              </a:prstGeom>
              <a:ln w="28575">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
            <p:nvSpPr>
              <p:cNvPr id="28" name="文本框 16">
                <a:extLst>
                  <a:ext uri="{FF2B5EF4-FFF2-40B4-BE49-F238E27FC236}">
                    <a16:creationId xmlns:a16="http://schemas.microsoft.com/office/drawing/2014/main" id="{D5392820-7632-5123-B3E1-69B9A2D3CDF7}"/>
                  </a:ext>
                </a:extLst>
              </p:cNvPr>
              <p:cNvSpPr txBox="1"/>
              <p:nvPr/>
            </p:nvSpPr>
            <p:spPr>
              <a:xfrm>
                <a:off x="990091" y="4392204"/>
                <a:ext cx="4211999" cy="300834"/>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1600" b="1" dirty="0">
                    <a:solidFill>
                      <a:schemeClr val="accent2">
                        <a:lumMod val="75000"/>
                      </a:schemeClr>
                    </a:solidFill>
                    <a:latin typeface="Arial" panose="020B0604020202020204" pitchFamily="34" charset="0"/>
                    <a:ea typeface="微软雅黑" panose="020B0503020204020204" pitchFamily="34" charset="-122"/>
                    <a:cs typeface="Arial" panose="020B0604020202020204" pitchFamily="34" charset="0"/>
                  </a:rPr>
                  <a:t>Horizontal compensation</a:t>
                </a:r>
                <a:endParaRPr lang="zh-CN" altLang="en-US" sz="1600" b="1" dirty="0">
                  <a:solidFill>
                    <a:schemeClr val="accent2">
                      <a:lumMod val="75000"/>
                    </a:schemeClr>
                  </a:solidFill>
                  <a:latin typeface="Arial" panose="020B0604020202020204" pitchFamily="34" charset="0"/>
                  <a:ea typeface="微软雅黑" panose="020B0503020204020204" pitchFamily="34" charset="-122"/>
                  <a:cs typeface="Arial" panose="020B0604020202020204" pitchFamily="34" charset="0"/>
                </a:endParaRPr>
              </a:p>
            </p:txBody>
          </p:sp>
        </p:grpSp>
        <p:grpSp>
          <p:nvGrpSpPr>
            <p:cNvPr id="34" name="组合 33">
              <a:extLst>
                <a:ext uri="{FF2B5EF4-FFF2-40B4-BE49-F238E27FC236}">
                  <a16:creationId xmlns:a16="http://schemas.microsoft.com/office/drawing/2014/main" id="{52BCB3BB-E172-C717-B9EA-DD46BBFD7BC9}"/>
                </a:ext>
              </a:extLst>
            </p:cNvPr>
            <p:cNvGrpSpPr/>
            <p:nvPr/>
          </p:nvGrpSpPr>
          <p:grpSpPr>
            <a:xfrm>
              <a:off x="393700" y="1478092"/>
              <a:ext cx="4597400" cy="2455123"/>
              <a:chOff x="393700" y="1479032"/>
              <a:chExt cx="4597400" cy="2473233"/>
            </a:xfrm>
          </p:grpSpPr>
          <p:pic>
            <p:nvPicPr>
              <p:cNvPr id="2" name="图片 1">
                <a:extLst>
                  <a:ext uri="{FF2B5EF4-FFF2-40B4-BE49-F238E27FC236}">
                    <a16:creationId xmlns:a16="http://schemas.microsoft.com/office/drawing/2014/main" id="{3EA019B5-3F61-CA57-B474-2C47FE43DF6B}"/>
                  </a:ext>
                </a:extLst>
              </p:cNvPr>
              <p:cNvPicPr>
                <a:picLocks noChangeAspect="1"/>
              </p:cNvPicPr>
              <p:nvPr/>
            </p:nvPicPr>
            <p:blipFill rotWithShape="1">
              <a:blip r:embed="rId8"/>
              <a:srcRect l="4485" t="9576" r="9691" b="5197"/>
              <a:stretch/>
            </p:blipFill>
            <p:spPr>
              <a:xfrm>
                <a:off x="393700" y="1479032"/>
                <a:ext cx="4597400" cy="2473233"/>
              </a:xfrm>
              <a:prstGeom prst="rect">
                <a:avLst/>
              </a:prstGeom>
            </p:spPr>
          </p:pic>
          <p:sp>
            <p:nvSpPr>
              <p:cNvPr id="33" name="文本框 32">
                <a:extLst>
                  <a:ext uri="{FF2B5EF4-FFF2-40B4-BE49-F238E27FC236}">
                    <a16:creationId xmlns:a16="http://schemas.microsoft.com/office/drawing/2014/main" id="{02FA19DA-686E-1CE5-995A-A41339C47BF8}"/>
                  </a:ext>
                </a:extLst>
              </p:cNvPr>
              <p:cNvSpPr txBox="1"/>
              <p:nvPr/>
            </p:nvSpPr>
            <p:spPr>
              <a:xfrm>
                <a:off x="754063" y="3294223"/>
                <a:ext cx="1824037" cy="307777"/>
              </a:xfrm>
              <a:prstGeom prst="rect">
                <a:avLst/>
              </a:prstGeom>
              <a:noFill/>
            </p:spPr>
            <p:txBody>
              <a:bodyPr wrap="square">
                <a:spAutoFit/>
              </a:bodyPr>
              <a:lstStyle/>
              <a:p>
                <a:pPr algn="ctr"/>
                <a:r>
                  <a:rPr lang="en-US" altLang="zh-CN" sz="1400" b="1" dirty="0">
                    <a:latin typeface="Arial" panose="020B0604020202020204" pitchFamily="34" charset="0"/>
                    <a:ea typeface="微软雅黑" panose="020B0503020204020204" pitchFamily="34" charset="-122"/>
                    <a:cs typeface="Arial" panose="020B0604020202020204" pitchFamily="34" charset="0"/>
                  </a:rPr>
                  <a:t>Single RFQ curve</a:t>
                </a:r>
                <a:endParaRPr lang="zh-CN" altLang="en-US" sz="1400" dirty="0"/>
              </a:p>
            </p:txBody>
          </p:sp>
        </p:grpSp>
        <p:sp>
          <p:nvSpPr>
            <p:cNvPr id="36" name="文本框 35">
              <a:extLst>
                <a:ext uri="{FF2B5EF4-FFF2-40B4-BE49-F238E27FC236}">
                  <a16:creationId xmlns:a16="http://schemas.microsoft.com/office/drawing/2014/main" id="{507FFFA0-0C22-C4B5-2943-57F0C489B23E}"/>
                </a:ext>
              </a:extLst>
            </p:cNvPr>
            <p:cNvSpPr txBox="1"/>
            <p:nvPr/>
          </p:nvSpPr>
          <p:spPr>
            <a:xfrm>
              <a:off x="5228395" y="3977496"/>
              <a:ext cx="6569905" cy="2600712"/>
            </a:xfrm>
            <a:prstGeom prst="rect">
              <a:avLst/>
            </a:prstGeom>
            <a:noFill/>
          </p:spPr>
          <p:txBody>
            <a:bodyPr wrap="square">
              <a:spAutoFit/>
            </a:bodyPr>
            <a:lstStyle/>
            <a:p>
              <a:pPr marL="285750" indent="-285750">
                <a:lnSpc>
                  <a:spcPts val="2600"/>
                </a:lnSpc>
                <a:spcAft>
                  <a:spcPts val="1600"/>
                </a:spcAft>
                <a:buFont typeface="Wingdings" panose="05000000000000000000" pitchFamily="2" charset="2"/>
                <a:buChar char="Ø"/>
              </a:pP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Float Waist collision scheme</a:t>
              </a:r>
              <a:r>
                <a:rPr lang="en-US" altLang="zh-CN" b="1" dirty="0">
                  <a:latin typeface="Arial" panose="020B0604020202020204" pitchFamily="34" charset="0"/>
                  <a:ea typeface="微软雅黑" panose="020B0503020204020204" pitchFamily="34" charset="-122"/>
                  <a:cs typeface="Arial" panose="020B0604020202020204" pitchFamily="34" charset="0"/>
                </a:rPr>
                <a:t>: Two pairs of </a:t>
              </a:r>
              <a:r>
                <a:rPr lang="en-US" altLang="zh-CN" b="1" dirty="0" err="1">
                  <a:latin typeface="Arial" panose="020B0604020202020204" pitchFamily="34" charset="0"/>
                  <a:ea typeface="微软雅黑" panose="020B0503020204020204" pitchFamily="34" charset="-122"/>
                  <a:cs typeface="Arial" panose="020B0604020202020204" pitchFamily="34" charset="0"/>
                </a:rPr>
                <a:t>RFQm</a:t>
              </a:r>
              <a:r>
                <a:rPr lang="en-US" altLang="zh-CN" b="1" dirty="0">
                  <a:latin typeface="Arial" panose="020B0604020202020204" pitchFamily="34" charset="0"/>
                  <a:ea typeface="微软雅黑" panose="020B0503020204020204" pitchFamily="34" charset="-122"/>
                  <a:cs typeface="Arial" panose="020B0604020202020204" pitchFamily="34" charset="0"/>
                </a:rPr>
                <a:t> with phase advances of </a:t>
              </a:r>
              <a:r>
                <a:rPr lang="el-GR" altLang="zh-CN" b="1" dirty="0">
                  <a:solidFill>
                    <a:srgbClr val="0000FF"/>
                  </a:solidFill>
                  <a:latin typeface="Arial" panose="020B0604020202020204" pitchFamily="34" charset="0"/>
                  <a:ea typeface="微软雅黑" panose="020B0503020204020204" pitchFamily="34" charset="-122"/>
                  <a:cs typeface="Arial" panose="020B0604020202020204" pitchFamily="34" charset="0"/>
                </a:rPr>
                <a:t>π</a:t>
              </a:r>
              <a:r>
                <a:rPr lang="en-US" altLang="zh-CN" b="1" dirty="0">
                  <a:solidFill>
                    <a:srgbClr val="0000FF"/>
                  </a:solidFill>
                  <a:latin typeface="Arial" panose="020B0604020202020204" pitchFamily="34" charset="0"/>
                  <a:ea typeface="微软雅黑" panose="020B0503020204020204" pitchFamily="34" charset="-122"/>
                  <a:cs typeface="Arial" panose="020B0604020202020204" pitchFamily="34" charset="0"/>
                </a:rPr>
                <a:t>/2*(2n+1)</a:t>
              </a:r>
              <a:r>
                <a:rPr lang="en-US" altLang="zh-CN" b="1" dirty="0">
                  <a:latin typeface="Arial" panose="020B0604020202020204" pitchFamily="34" charset="0"/>
                  <a:ea typeface="微软雅黑" panose="020B0503020204020204" pitchFamily="34" charset="-122"/>
                  <a:cs typeface="Arial" panose="020B0604020202020204" pitchFamily="34" charset="0"/>
                </a:rPr>
                <a:t>, one pair for x direction and one pair for y direction</a:t>
              </a:r>
            </a:p>
            <a:p>
              <a:pPr marL="285750" indent="-285750">
                <a:lnSpc>
                  <a:spcPts val="2600"/>
                </a:lnSpc>
                <a:spcAft>
                  <a:spcPts val="1600"/>
                </a:spcAft>
                <a:buFont typeface="Wingdings" panose="05000000000000000000" pitchFamily="2" charset="2"/>
                <a:buChar char="Ø"/>
              </a:pPr>
              <a:r>
                <a:rPr lang="en-US" altLang="zh-CN" b="1" dirty="0">
                  <a:latin typeface="Arial" panose="020B0604020202020204" pitchFamily="34" charset="0"/>
                  <a:ea typeface="微软雅黑" panose="020B0503020204020204" pitchFamily="34" charset="-122"/>
                  <a:cs typeface="Arial" panose="020B0604020202020204" pitchFamily="34" charset="0"/>
                </a:rPr>
                <a:t>Similar to chromaticity correction, </a:t>
              </a:r>
              <a:r>
                <a:rPr lang="en-US" altLang="zh-CN" b="1" dirty="0">
                  <a:latin typeface="Arial" panose="020B0604020202020204" pitchFamily="34" charset="0"/>
                  <a:cs typeface="Arial" panose="020B0604020202020204" pitchFamily="34" charset="0"/>
                </a:rPr>
                <a:t>the hourglass effect is compensated simultaneously in x and y directions if </a:t>
              </a:r>
              <a:r>
                <a:rPr lang="el-GR"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 ±π/2</a:t>
              </a: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 over-floating for y direction, and @ </a:t>
              </a:r>
              <a:r>
                <a:rPr lang="el-GR"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±3π/2</a:t>
              </a: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 over-floating for x direction</a:t>
              </a:r>
            </a:p>
          </p:txBody>
        </p:sp>
      </p:grpSp>
    </p:spTree>
    <p:extLst>
      <p:ext uri="{BB962C8B-B14F-4D97-AF65-F5344CB8AC3E}">
        <p14:creationId xmlns:p14="http://schemas.microsoft.com/office/powerpoint/2010/main" val="7437543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a:extLst>
              <a:ext uri="{FF2B5EF4-FFF2-40B4-BE49-F238E27FC236}">
                <a16:creationId xmlns:a16="http://schemas.microsoft.com/office/drawing/2014/main" id="{53B9CD21-B47E-95D6-0EEE-C2EAD21CF7A8}"/>
              </a:ext>
            </a:extLst>
          </p:cNvPr>
          <p:cNvGrpSpPr/>
          <p:nvPr/>
        </p:nvGrpSpPr>
        <p:grpSpPr>
          <a:xfrm>
            <a:off x="0" y="95799"/>
            <a:ext cx="12192000" cy="6474923"/>
            <a:chOff x="0" y="95799"/>
            <a:chExt cx="12192000" cy="6474923"/>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3"/>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8" y="137087"/>
              <a:ext cx="9048201"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4. Numerical proofs</a:t>
              </a:r>
              <a:endParaRPr lang="zh-CN" altLang="en-US" sz="3200" dirty="0"/>
            </a:p>
          </p:txBody>
        </p:sp>
        <p:sp>
          <p:nvSpPr>
            <p:cNvPr id="48" name="文本框 47">
              <a:extLst>
                <a:ext uri="{FF2B5EF4-FFF2-40B4-BE49-F238E27FC236}">
                  <a16:creationId xmlns:a16="http://schemas.microsoft.com/office/drawing/2014/main" id="{5F01D655-CCAA-658C-B1CC-5E00E95B4D61}"/>
                </a:ext>
              </a:extLst>
            </p:cNvPr>
            <p:cNvSpPr txBox="1"/>
            <p:nvPr/>
          </p:nvSpPr>
          <p:spPr>
            <a:xfrm>
              <a:off x="5092700" y="1091736"/>
              <a:ext cx="6679391" cy="3187476"/>
            </a:xfrm>
            <a:prstGeom prst="rect">
              <a:avLst/>
            </a:prstGeom>
            <a:noFill/>
          </p:spPr>
          <p:txBody>
            <a:bodyPr wrap="square">
              <a:spAutoFit/>
            </a:bodyPr>
            <a:lstStyle/>
            <a:p>
              <a:pPr marL="285750" indent="-285750">
                <a:lnSpc>
                  <a:spcPts val="2650"/>
                </a:lnSpc>
                <a:spcAft>
                  <a:spcPts val="1400"/>
                </a:spcAft>
                <a:buFont typeface="Wingdings" panose="05000000000000000000" pitchFamily="2" charset="2"/>
                <a:buChar char="Ø"/>
              </a:pPr>
              <a:r>
                <a:rPr lang="en-US" altLang="zh-CN" b="1" dirty="0">
                  <a:latin typeface="Arial" panose="020B0604020202020204" pitchFamily="34" charset="0"/>
                  <a:ea typeface="微软雅黑" panose="020B0503020204020204" pitchFamily="34" charset="-122"/>
                  <a:cs typeface="Arial" panose="020B0604020202020204" pitchFamily="34" charset="0"/>
                </a:rPr>
                <a:t>The theoretical criterion </a:t>
              </a: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works very well</a:t>
              </a:r>
              <a:r>
                <a:rPr lang="en-US" altLang="zh-CN" b="1" dirty="0">
                  <a:latin typeface="Arial" panose="020B0604020202020204" pitchFamily="34" charset="0"/>
                  <a:ea typeface="微软雅黑" panose="020B0503020204020204" pitchFamily="34" charset="-122"/>
                  <a:cs typeface="Arial" panose="020B0604020202020204" pitchFamily="34" charset="0"/>
                </a:rPr>
                <a:t>, and two sets of </a:t>
              </a:r>
              <a:r>
                <a:rPr lang="en-US" altLang="zh-CN" b="1" dirty="0" err="1">
                  <a:latin typeface="Arial" panose="020B0604020202020204" pitchFamily="34" charset="0"/>
                  <a:ea typeface="微软雅黑" panose="020B0503020204020204" pitchFamily="34" charset="-122"/>
                  <a:cs typeface="Arial" panose="020B0604020202020204" pitchFamily="34" charset="0"/>
                </a:rPr>
                <a:t>RFQm</a:t>
              </a:r>
              <a:r>
                <a:rPr lang="en-US" altLang="zh-CN" b="1" dirty="0">
                  <a:latin typeface="Arial" panose="020B0604020202020204" pitchFamily="34" charset="0"/>
                  <a:ea typeface="微软雅黑" panose="020B0503020204020204" pitchFamily="34" charset="-122"/>
                  <a:cs typeface="Arial" panose="020B0604020202020204" pitchFamily="34" charset="0"/>
                </a:rPr>
                <a:t> with frequencies of 100 MHz (up to 300 MHz) can </a:t>
              </a: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perfectly match the criterion</a:t>
              </a:r>
              <a:r>
                <a:rPr lang="en-US" altLang="zh-CN" b="1" dirty="0">
                  <a:latin typeface="Arial" panose="020B0604020202020204" pitchFamily="34" charset="0"/>
                  <a:ea typeface="微软雅黑" panose="020B0503020204020204" pitchFamily="34" charset="-122"/>
                  <a:cs typeface="Arial" panose="020B0604020202020204" pitchFamily="34" charset="0"/>
                </a:rPr>
                <a:t>.</a:t>
              </a:r>
            </a:p>
            <a:p>
              <a:pPr marL="285750" indent="-285750">
                <a:lnSpc>
                  <a:spcPts val="2650"/>
                </a:lnSpc>
                <a:spcAft>
                  <a:spcPts val="1400"/>
                </a:spcAft>
                <a:buFont typeface="Wingdings" panose="05000000000000000000" pitchFamily="2" charset="2"/>
                <a:buChar char="Ø"/>
              </a:pPr>
              <a:r>
                <a:rPr lang="en-US" altLang="zh-CN" b="1" dirty="0">
                  <a:latin typeface="Arial" panose="020B0604020202020204" pitchFamily="34" charset="0"/>
                  <a:ea typeface="微软雅黑" panose="020B0503020204020204" pitchFamily="34" charset="-122"/>
                  <a:cs typeface="Arial" panose="020B0604020202020204" pitchFamily="34" charset="0"/>
                </a:rPr>
                <a:t>With Float Waist collision scheme, </a:t>
              </a: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luminosity is partially restored</a:t>
              </a:r>
              <a:r>
                <a:rPr lang="en-US" altLang="zh-CN" b="1" dirty="0">
                  <a:latin typeface="Arial" panose="020B0604020202020204" pitchFamily="34" charset="0"/>
                  <a:ea typeface="微软雅黑" panose="020B0503020204020204" pitchFamily="34" charset="-122"/>
                  <a:cs typeface="Arial" panose="020B0604020202020204" pitchFamily="34" charset="0"/>
                </a:rPr>
                <a:t> (H &gt; 0.8) and</a:t>
              </a: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 luminosity lifetime is significantly improved</a:t>
              </a:r>
              <a:r>
                <a:rPr lang="en-US" altLang="zh-CN" b="1" dirty="0">
                  <a:latin typeface="Arial" panose="020B0604020202020204" pitchFamily="34" charset="0"/>
                  <a:ea typeface="微软雅黑" panose="020B0503020204020204" pitchFamily="34" charset="-122"/>
                  <a:cs typeface="Arial" panose="020B0604020202020204" pitchFamily="34" charset="0"/>
                </a:rPr>
                <a:t>.</a:t>
              </a:r>
            </a:p>
            <a:p>
              <a:pPr marL="285750" indent="-285750">
                <a:lnSpc>
                  <a:spcPts val="2650"/>
                </a:lnSpc>
                <a:spcAft>
                  <a:spcPts val="1400"/>
                </a:spcAft>
                <a:buFont typeface="Wingdings" panose="05000000000000000000" pitchFamily="2" charset="2"/>
                <a:buChar char="Ø"/>
              </a:pPr>
              <a:r>
                <a:rPr lang="en-US" altLang="zh-CN" b="1" dirty="0">
                  <a:latin typeface="Arial" panose="020B0604020202020204" pitchFamily="34" charset="0"/>
                  <a:ea typeface="微软雅黑" panose="020B0503020204020204" pitchFamily="34" charset="-122"/>
                  <a:cs typeface="Arial" panose="020B0604020202020204" pitchFamily="34" charset="0"/>
                </a:rPr>
                <a:t>The residual luminosity loss is caused by electron beam size growth at CP (unable to compensate</a:t>
              </a:r>
              <a:r>
                <a:rPr lang="en-US" altLang="zh-CN" sz="1800" b="1" dirty="0">
                  <a:solidFill>
                    <a:srgbClr val="0070C0"/>
                  </a:solidFill>
                  <a:latin typeface="Arial" panose="020B0604020202020204" pitchFamily="34" charset="0"/>
                  <a:cs typeface="Arial" panose="020B0604020202020204" pitchFamily="34" charset="0"/>
                  <a:sym typeface="Wingdings" panose="05000000000000000000" pitchFamily="2" charset="2"/>
                </a:rPr>
                <a:t> </a:t>
              </a:r>
              <a:r>
                <a:rPr lang="en-US" altLang="zh-CN" sz="1800" b="1" dirty="0">
                  <a:latin typeface="Arial" panose="020B0604020202020204" pitchFamily="34" charset="0"/>
                  <a:cs typeface="Arial" panose="020B0604020202020204" pitchFamily="34" charset="0"/>
                  <a:sym typeface="Wingdings" panose="05000000000000000000" pitchFamily="2" charset="2"/>
                </a:rPr>
                <a:t></a:t>
              </a:r>
              <a:r>
                <a:rPr lang="en-US" altLang="zh-CN" b="1" dirty="0">
                  <a:latin typeface="Arial" panose="020B0604020202020204" pitchFamily="34" charset="0"/>
                  <a:ea typeface="微软雅黑" panose="020B0503020204020204" pitchFamily="34" charset="-122"/>
                  <a:cs typeface="Arial" panose="020B0604020202020204" pitchFamily="34" charset="0"/>
                </a:rPr>
                <a:t>).</a:t>
              </a:r>
            </a:p>
          </p:txBody>
        </p:sp>
        <p:grpSp>
          <p:nvGrpSpPr>
            <p:cNvPr id="19" name="组合 18">
              <a:extLst>
                <a:ext uri="{FF2B5EF4-FFF2-40B4-BE49-F238E27FC236}">
                  <a16:creationId xmlns:a16="http://schemas.microsoft.com/office/drawing/2014/main" id="{2EA273BA-C639-0747-A009-B30B410848E7}"/>
                </a:ext>
              </a:extLst>
            </p:cNvPr>
            <p:cNvGrpSpPr/>
            <p:nvPr/>
          </p:nvGrpSpPr>
          <p:grpSpPr>
            <a:xfrm>
              <a:off x="419909" y="1062948"/>
              <a:ext cx="4455648" cy="3512273"/>
              <a:chOff x="419909" y="1062948"/>
              <a:chExt cx="4455648" cy="3512273"/>
            </a:xfrm>
          </p:grpSpPr>
          <p:pic>
            <p:nvPicPr>
              <p:cNvPr id="40" name="图片 39">
                <a:extLst>
                  <a:ext uri="{FF2B5EF4-FFF2-40B4-BE49-F238E27FC236}">
                    <a16:creationId xmlns:a16="http://schemas.microsoft.com/office/drawing/2014/main" id="{EF870B9D-5FA1-B6B0-0F61-731F98CCC6C9}"/>
                  </a:ext>
                </a:extLst>
              </p:cNvPr>
              <p:cNvPicPr>
                <a:picLocks noChangeAspect="1"/>
              </p:cNvPicPr>
              <p:nvPr/>
            </p:nvPicPr>
            <p:blipFill rotWithShape="1">
              <a:blip r:embed="rId5"/>
              <a:srcRect l="7770" t="9786" r="10676" b="6204"/>
              <a:stretch/>
            </p:blipFill>
            <p:spPr>
              <a:xfrm>
                <a:off x="419909" y="1062948"/>
                <a:ext cx="4455648" cy="3512273"/>
              </a:xfrm>
              <a:prstGeom prst="rect">
                <a:avLst/>
              </a:prstGeom>
            </p:spPr>
          </p:pic>
          <p:sp>
            <p:nvSpPr>
              <p:cNvPr id="18" name="文本框 17">
                <a:extLst>
                  <a:ext uri="{FF2B5EF4-FFF2-40B4-BE49-F238E27FC236}">
                    <a16:creationId xmlns:a16="http://schemas.microsoft.com/office/drawing/2014/main" id="{C525519E-F422-FE84-D393-AE1C043903D0}"/>
                  </a:ext>
                </a:extLst>
              </p:cNvPr>
              <p:cNvSpPr txBox="1"/>
              <p:nvPr/>
            </p:nvSpPr>
            <p:spPr>
              <a:xfrm>
                <a:off x="971550" y="2028291"/>
                <a:ext cx="3727450" cy="338554"/>
              </a:xfrm>
              <a:prstGeom prst="rect">
                <a:avLst/>
              </a:prstGeom>
              <a:noFill/>
            </p:spPr>
            <p:txBody>
              <a:bodyPr wrap="square">
                <a:spAutoFit/>
              </a:bodyPr>
              <a:lstStyle/>
              <a:p>
                <a:pPr algn="ctr"/>
                <a:r>
                  <a:rPr lang="en-US" altLang="zh-CN" sz="1600" b="1" dirty="0">
                    <a:latin typeface="Arial" panose="020B0604020202020204" pitchFamily="34" charset="0"/>
                    <a:ea typeface="微软雅黑" panose="020B0503020204020204" pitchFamily="34" charset="-122"/>
                    <a:cs typeface="Arial" panose="020B0604020202020204" pitchFamily="34" charset="0"/>
                  </a:rPr>
                  <a:t>Luminosity with FW scheme</a:t>
                </a:r>
                <a:endParaRPr lang="zh-CN" altLang="en-US" sz="1600" dirty="0"/>
              </a:p>
            </p:txBody>
          </p:sp>
        </p:grpSp>
        <p:grpSp>
          <p:nvGrpSpPr>
            <p:cNvPr id="33" name="组合 32">
              <a:extLst>
                <a:ext uri="{FF2B5EF4-FFF2-40B4-BE49-F238E27FC236}">
                  <a16:creationId xmlns:a16="http://schemas.microsoft.com/office/drawing/2014/main" id="{B2D08FE5-ACF8-85B4-3883-AFDB318EE037}"/>
                </a:ext>
              </a:extLst>
            </p:cNvPr>
            <p:cNvGrpSpPr/>
            <p:nvPr/>
          </p:nvGrpSpPr>
          <p:grpSpPr>
            <a:xfrm>
              <a:off x="381809" y="4711700"/>
              <a:ext cx="11428382" cy="1859022"/>
              <a:chOff x="381809" y="4711700"/>
              <a:chExt cx="11428382" cy="1859022"/>
            </a:xfrm>
          </p:grpSpPr>
          <p:grpSp>
            <p:nvGrpSpPr>
              <p:cNvPr id="31" name="组合 30">
                <a:extLst>
                  <a:ext uri="{FF2B5EF4-FFF2-40B4-BE49-F238E27FC236}">
                    <a16:creationId xmlns:a16="http://schemas.microsoft.com/office/drawing/2014/main" id="{E0FCD323-B66F-FC07-9343-D531D6AD7A69}"/>
                  </a:ext>
                </a:extLst>
              </p:cNvPr>
              <p:cNvGrpSpPr/>
              <p:nvPr/>
            </p:nvGrpSpPr>
            <p:grpSpPr>
              <a:xfrm>
                <a:off x="381809" y="4711700"/>
                <a:ext cx="5607531" cy="1859022"/>
                <a:chOff x="381809" y="4711700"/>
                <a:chExt cx="5607531" cy="1859022"/>
              </a:xfrm>
            </p:grpSpPr>
            <p:pic>
              <p:nvPicPr>
                <p:cNvPr id="42" name="图片 41">
                  <a:extLst>
                    <a:ext uri="{FF2B5EF4-FFF2-40B4-BE49-F238E27FC236}">
                      <a16:creationId xmlns:a16="http://schemas.microsoft.com/office/drawing/2014/main" id="{705F3907-3BCA-7DFF-29DE-348BA05F1B55}"/>
                    </a:ext>
                  </a:extLst>
                </p:cNvPr>
                <p:cNvPicPr>
                  <a:picLocks noChangeAspect="1"/>
                </p:cNvPicPr>
                <p:nvPr/>
              </p:nvPicPr>
              <p:blipFill rotWithShape="1">
                <a:blip r:embed="rId6">
                  <a:extLst>
                    <a:ext uri="{28A0092B-C50C-407E-A947-70E740481C1C}">
                      <a14:useLocalDpi xmlns:a14="http://schemas.microsoft.com/office/drawing/2010/main" val="0"/>
                    </a:ext>
                  </a:extLst>
                </a:blip>
                <a:srcRect l="12423" t="11800" r="8782" b="52902"/>
                <a:stretch/>
              </p:blipFill>
              <p:spPr>
                <a:xfrm>
                  <a:off x="381810" y="4711700"/>
                  <a:ext cx="5607530" cy="1859022"/>
                </a:xfrm>
                <a:prstGeom prst="rect">
                  <a:avLst/>
                </a:prstGeom>
              </p:spPr>
            </p:pic>
            <p:sp>
              <p:nvSpPr>
                <p:cNvPr id="43" name="文本框 30">
                  <a:extLst>
                    <a:ext uri="{FF2B5EF4-FFF2-40B4-BE49-F238E27FC236}">
                      <a16:creationId xmlns:a16="http://schemas.microsoft.com/office/drawing/2014/main" id="{C6E30C0D-29D0-7315-4C78-12FFCB20A610}"/>
                    </a:ext>
                  </a:extLst>
                </p:cNvPr>
                <p:cNvSpPr txBox="1"/>
                <p:nvPr/>
              </p:nvSpPr>
              <p:spPr>
                <a:xfrm>
                  <a:off x="381809" y="4720228"/>
                  <a:ext cx="2294567" cy="31222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1800" b="1" dirty="0">
                      <a:latin typeface="Arial" panose="020B0604020202020204" pitchFamily="34" charset="0"/>
                      <a:ea typeface="微软雅黑" panose="020B0503020204020204" pitchFamily="34" charset="-122"/>
                      <a:cs typeface="Arial" panose="020B0604020202020204" pitchFamily="34" charset="0"/>
                    </a:rPr>
                    <a:t>w/o compensation</a:t>
                  </a:r>
                  <a:endParaRPr lang="zh-CN" altLang="en-US" dirty="0"/>
                </a:p>
              </p:txBody>
            </p:sp>
            <p:sp>
              <p:nvSpPr>
                <p:cNvPr id="10" name="文本框 9">
                  <a:extLst>
                    <a:ext uri="{FF2B5EF4-FFF2-40B4-BE49-F238E27FC236}">
                      <a16:creationId xmlns:a16="http://schemas.microsoft.com/office/drawing/2014/main" id="{E17ED161-6942-0DFB-F5CC-6C3B531A1BD5}"/>
                    </a:ext>
                  </a:extLst>
                </p:cNvPr>
                <p:cNvSpPr txBox="1"/>
                <p:nvPr/>
              </p:nvSpPr>
              <p:spPr>
                <a:xfrm>
                  <a:off x="381809" y="6258440"/>
                  <a:ext cx="5523692" cy="307777"/>
                </a:xfrm>
                <a:prstGeom prst="rect">
                  <a:avLst/>
                </a:prstGeom>
                <a:noFill/>
              </p:spPr>
              <p:txBody>
                <a:bodyPr wrap="square">
                  <a:spAutoFit/>
                </a:bodyPr>
                <a:lstStyle/>
                <a:p>
                  <a:pPr algn="ctr"/>
                  <a:r>
                    <a:rPr lang="en-US" altLang="zh-CN" sz="1400" b="1" dirty="0">
                      <a:latin typeface="Arial" panose="020B0604020202020204" pitchFamily="34" charset="0"/>
                      <a:ea typeface="微软雅黑" panose="020B0503020204020204" pitchFamily="34" charset="-122"/>
                      <a:cs typeface="Arial" panose="020B0604020202020204" pitchFamily="34" charset="0"/>
                    </a:rPr>
                    <a:t>Fixed IP for </a:t>
                  </a:r>
                  <a:r>
                    <a:rPr lang="en-US" altLang="zh-CN" sz="1400" b="1" dirty="0">
                      <a:solidFill>
                        <a:srgbClr val="C00000"/>
                      </a:solidFill>
                      <a:latin typeface="Arial" panose="020B0604020202020204" pitchFamily="34" charset="0"/>
                      <a:ea typeface="微软雅黑" panose="020B0503020204020204" pitchFamily="34" charset="-122"/>
                      <a:cs typeface="Arial" panose="020B0604020202020204" pitchFamily="34" charset="0"/>
                    </a:rPr>
                    <a:t>all</a:t>
                  </a:r>
                  <a:r>
                    <a:rPr lang="en-US" altLang="zh-CN" sz="1400" b="1" dirty="0">
                      <a:latin typeface="Arial" panose="020B0604020202020204" pitchFamily="34" charset="0"/>
                      <a:ea typeface="微软雅黑" panose="020B0503020204020204" pitchFamily="34" charset="-122"/>
                      <a:cs typeface="Arial" panose="020B0604020202020204" pitchFamily="34" charset="0"/>
                    </a:rPr>
                    <a:t> protons</a:t>
                  </a:r>
                  <a:endParaRPr lang="zh-CN" altLang="en-US" sz="1400" dirty="0"/>
                </a:p>
              </p:txBody>
            </p:sp>
            <p:cxnSp>
              <p:nvCxnSpPr>
                <p:cNvPr id="22" name="直接箭头连接符 21">
                  <a:extLst>
                    <a:ext uri="{FF2B5EF4-FFF2-40B4-BE49-F238E27FC236}">
                      <a16:creationId xmlns:a16="http://schemas.microsoft.com/office/drawing/2014/main" id="{8962FBC0-2A0B-2A07-BFFD-61D5CA47154A}"/>
                    </a:ext>
                  </a:extLst>
                </p:cNvPr>
                <p:cNvCxnSpPr/>
                <p:nvPr/>
              </p:nvCxnSpPr>
              <p:spPr>
                <a:xfrm>
                  <a:off x="589280" y="5262880"/>
                  <a:ext cx="904240" cy="0"/>
                </a:xfrm>
                <a:prstGeom prst="straightConnector1">
                  <a:avLst/>
                </a:prstGeom>
                <a:ln w="38100">
                  <a:solidFill>
                    <a:srgbClr val="1F78B4"/>
                  </a:solidFill>
                  <a:tailEnd type="triangle"/>
                </a:ln>
              </p:spPr>
              <p:style>
                <a:lnRef idx="2">
                  <a:schemeClr val="accent1"/>
                </a:lnRef>
                <a:fillRef idx="0">
                  <a:schemeClr val="accent1"/>
                </a:fillRef>
                <a:effectRef idx="1">
                  <a:schemeClr val="accent1"/>
                </a:effectRef>
                <a:fontRef idx="minor">
                  <a:schemeClr val="tx1"/>
                </a:fontRef>
              </p:style>
            </p:cxnSp>
            <p:cxnSp>
              <p:nvCxnSpPr>
                <p:cNvPr id="23" name="直接箭头连接符 22">
                  <a:extLst>
                    <a:ext uri="{FF2B5EF4-FFF2-40B4-BE49-F238E27FC236}">
                      <a16:creationId xmlns:a16="http://schemas.microsoft.com/office/drawing/2014/main" id="{E3DDD397-97C4-739C-576E-E01C5DADD076}"/>
                    </a:ext>
                  </a:extLst>
                </p:cNvPr>
                <p:cNvCxnSpPr>
                  <a:cxnSpLocks/>
                </p:cNvCxnSpPr>
                <p:nvPr/>
              </p:nvCxnSpPr>
              <p:spPr>
                <a:xfrm rot="10800000">
                  <a:off x="4785360" y="5262880"/>
                  <a:ext cx="904240" cy="0"/>
                </a:xfrm>
                <a:prstGeom prst="straightConnector1">
                  <a:avLst/>
                </a:prstGeom>
                <a:ln w="38100">
                  <a:solidFill>
                    <a:srgbClr val="DB8436"/>
                  </a:solidFill>
                  <a:tailEnd type="triangle"/>
                </a:ln>
              </p:spPr>
              <p:style>
                <a:lnRef idx="2">
                  <a:schemeClr val="accent1"/>
                </a:lnRef>
                <a:fillRef idx="0">
                  <a:schemeClr val="accent1"/>
                </a:fillRef>
                <a:effectRef idx="1">
                  <a:schemeClr val="accent1"/>
                </a:effectRef>
                <a:fontRef idx="minor">
                  <a:schemeClr val="tx1"/>
                </a:fontRef>
              </p:style>
            </p:cxnSp>
            <p:sp>
              <p:nvSpPr>
                <p:cNvPr id="25" name="文本框 24">
                  <a:extLst>
                    <a:ext uri="{FF2B5EF4-FFF2-40B4-BE49-F238E27FC236}">
                      <a16:creationId xmlns:a16="http://schemas.microsoft.com/office/drawing/2014/main" id="{96977ABA-3AE3-D034-FE8D-46736D44433B}"/>
                    </a:ext>
                  </a:extLst>
                </p:cNvPr>
                <p:cNvSpPr txBox="1"/>
                <p:nvPr/>
              </p:nvSpPr>
              <p:spPr>
                <a:xfrm>
                  <a:off x="589280" y="5334555"/>
                  <a:ext cx="904240" cy="307777"/>
                </a:xfrm>
                <a:prstGeom prst="rect">
                  <a:avLst/>
                </a:prstGeom>
                <a:noFill/>
              </p:spPr>
              <p:txBody>
                <a:bodyPr wrap="square">
                  <a:spAutoFit/>
                </a:bodyPr>
                <a:lstStyle/>
                <a:p>
                  <a:pPr algn="ctr"/>
                  <a:r>
                    <a:rPr lang="en-US" altLang="zh-CN" sz="1400" b="1" dirty="0">
                      <a:latin typeface="Arial" panose="020B0604020202020204" pitchFamily="34" charset="0"/>
                      <a:ea typeface="微软雅黑" panose="020B0503020204020204" pitchFamily="34" charset="-122"/>
                      <a:cs typeface="Arial" panose="020B0604020202020204" pitchFamily="34" charset="0"/>
                    </a:rPr>
                    <a:t>Proton</a:t>
                  </a:r>
                  <a:endParaRPr lang="zh-CN" altLang="en-US" sz="1400" dirty="0"/>
                </a:p>
              </p:txBody>
            </p:sp>
            <p:sp>
              <p:nvSpPr>
                <p:cNvPr id="26" name="文本框 25">
                  <a:extLst>
                    <a:ext uri="{FF2B5EF4-FFF2-40B4-BE49-F238E27FC236}">
                      <a16:creationId xmlns:a16="http://schemas.microsoft.com/office/drawing/2014/main" id="{EB8D368D-A639-E499-922F-C1FD6DFAE0B7}"/>
                    </a:ext>
                  </a:extLst>
                </p:cNvPr>
                <p:cNvSpPr txBox="1"/>
                <p:nvPr/>
              </p:nvSpPr>
              <p:spPr>
                <a:xfrm>
                  <a:off x="4785360" y="5334554"/>
                  <a:ext cx="904240" cy="307777"/>
                </a:xfrm>
                <a:prstGeom prst="rect">
                  <a:avLst/>
                </a:prstGeom>
                <a:noFill/>
              </p:spPr>
              <p:txBody>
                <a:bodyPr wrap="square">
                  <a:spAutoFit/>
                </a:bodyPr>
                <a:lstStyle/>
                <a:p>
                  <a:pPr algn="ctr"/>
                  <a:r>
                    <a:rPr lang="en-US" altLang="zh-CN" sz="1400" b="1" dirty="0">
                      <a:latin typeface="Arial" panose="020B0604020202020204" pitchFamily="34" charset="0"/>
                      <a:ea typeface="微软雅黑" panose="020B0503020204020204" pitchFamily="34" charset="-122"/>
                      <a:cs typeface="Arial" panose="020B0604020202020204" pitchFamily="34" charset="0"/>
                    </a:rPr>
                    <a:t>Electron</a:t>
                  </a:r>
                  <a:endParaRPr lang="zh-CN" altLang="en-US" sz="1400" dirty="0"/>
                </a:p>
              </p:txBody>
            </p:sp>
          </p:grpSp>
          <p:grpSp>
            <p:nvGrpSpPr>
              <p:cNvPr id="32" name="组合 31">
                <a:extLst>
                  <a:ext uri="{FF2B5EF4-FFF2-40B4-BE49-F238E27FC236}">
                    <a16:creationId xmlns:a16="http://schemas.microsoft.com/office/drawing/2014/main" id="{B843036E-0452-FA05-54D5-1DF078AC521F}"/>
                  </a:ext>
                </a:extLst>
              </p:cNvPr>
              <p:cNvGrpSpPr/>
              <p:nvPr/>
            </p:nvGrpSpPr>
            <p:grpSpPr>
              <a:xfrm>
                <a:off x="6212187" y="4711700"/>
                <a:ext cx="5598004" cy="1857685"/>
                <a:chOff x="6212187" y="4711700"/>
                <a:chExt cx="5598004" cy="1857685"/>
              </a:xfrm>
            </p:grpSpPr>
            <p:pic>
              <p:nvPicPr>
                <p:cNvPr id="41" name="图片 40">
                  <a:extLst>
                    <a:ext uri="{FF2B5EF4-FFF2-40B4-BE49-F238E27FC236}">
                      <a16:creationId xmlns:a16="http://schemas.microsoft.com/office/drawing/2014/main" id="{8A729F32-57BA-DE4A-743F-5AE1173DEB74}"/>
                    </a:ext>
                  </a:extLst>
                </p:cNvPr>
                <p:cNvPicPr>
                  <a:picLocks noChangeAspect="1"/>
                </p:cNvPicPr>
                <p:nvPr/>
              </p:nvPicPr>
              <p:blipFill rotWithShape="1">
                <a:blip r:embed="rId6">
                  <a:extLst>
                    <a:ext uri="{28A0092B-C50C-407E-A947-70E740481C1C}">
                      <a14:useLocalDpi xmlns:a14="http://schemas.microsoft.com/office/drawing/2010/main" val="0"/>
                    </a:ext>
                  </a:extLst>
                </a:blip>
                <a:srcRect l="12384" t="53863" r="8781" b="10790"/>
                <a:stretch/>
              </p:blipFill>
              <p:spPr>
                <a:xfrm>
                  <a:off x="6212555" y="4711700"/>
                  <a:ext cx="5597636" cy="1857685"/>
                </a:xfrm>
                <a:prstGeom prst="rect">
                  <a:avLst/>
                </a:prstGeom>
              </p:spPr>
            </p:pic>
            <p:sp>
              <p:nvSpPr>
                <p:cNvPr id="44" name="文本框 32">
                  <a:extLst>
                    <a:ext uri="{FF2B5EF4-FFF2-40B4-BE49-F238E27FC236}">
                      <a16:creationId xmlns:a16="http://schemas.microsoft.com/office/drawing/2014/main" id="{922B8E98-448C-CF73-43B9-3E4E3D6D564B}"/>
                    </a:ext>
                  </a:extLst>
                </p:cNvPr>
                <p:cNvSpPr txBox="1"/>
                <p:nvPr/>
              </p:nvSpPr>
              <p:spPr>
                <a:xfrm>
                  <a:off x="6212187" y="4715463"/>
                  <a:ext cx="2289375" cy="312225"/>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dirty="0">
                      <a:latin typeface="Arial" panose="020B0604020202020204" pitchFamily="34" charset="0"/>
                      <a:ea typeface="微软雅黑" panose="020B0503020204020204" pitchFamily="34" charset="-122"/>
                      <a:cs typeface="Arial" panose="020B0604020202020204" pitchFamily="34" charset="0"/>
                    </a:rPr>
                    <a:t>w/ compensation</a:t>
                  </a:r>
                  <a:endParaRPr lang="zh-CN" altLang="en-US" dirty="0"/>
                </a:p>
              </p:txBody>
            </p:sp>
            <p:sp>
              <p:nvSpPr>
                <p:cNvPr id="11" name="文本框 10">
                  <a:extLst>
                    <a:ext uri="{FF2B5EF4-FFF2-40B4-BE49-F238E27FC236}">
                      <a16:creationId xmlns:a16="http://schemas.microsoft.com/office/drawing/2014/main" id="{369D20F5-7521-B44E-CA67-FE395054D762}"/>
                    </a:ext>
                  </a:extLst>
                </p:cNvPr>
                <p:cNvSpPr txBox="1"/>
                <p:nvPr/>
              </p:nvSpPr>
              <p:spPr>
                <a:xfrm>
                  <a:off x="6212555" y="6250940"/>
                  <a:ext cx="5509546" cy="307777"/>
                </a:xfrm>
                <a:prstGeom prst="rect">
                  <a:avLst/>
                </a:prstGeom>
                <a:noFill/>
              </p:spPr>
              <p:txBody>
                <a:bodyPr wrap="square">
                  <a:spAutoFit/>
                </a:bodyPr>
                <a:lstStyle/>
                <a:p>
                  <a:pPr algn="ctr"/>
                  <a:r>
                    <a:rPr lang="en-US" altLang="zh-CN" sz="1400" b="1" dirty="0">
                      <a:solidFill>
                        <a:srgbClr val="C00000"/>
                      </a:solidFill>
                      <a:latin typeface="Arial" panose="020B0604020202020204" pitchFamily="34" charset="0"/>
                      <a:ea typeface="微软雅黑" panose="020B0503020204020204" pitchFamily="34" charset="-122"/>
                      <a:cs typeface="Arial" panose="020B0604020202020204" pitchFamily="34" charset="0"/>
                    </a:rPr>
                    <a:t>Head</a:t>
                  </a:r>
                  <a:r>
                    <a:rPr lang="en-US" altLang="zh-CN" sz="1400" b="1" dirty="0">
                      <a:latin typeface="Arial" panose="020B0604020202020204" pitchFamily="34" charset="0"/>
                      <a:ea typeface="微软雅黑" panose="020B0503020204020204" pitchFamily="34" charset="-122"/>
                      <a:cs typeface="Arial" panose="020B0604020202020204" pitchFamily="34" charset="0"/>
                    </a:rPr>
                    <a:t> defocus, waist </a:t>
                  </a:r>
                  <a:r>
                    <a:rPr lang="en-US" altLang="zh-CN" sz="1400" b="1" dirty="0">
                      <a:solidFill>
                        <a:srgbClr val="C00000"/>
                      </a:solidFill>
                      <a:latin typeface="Arial" panose="020B0604020202020204" pitchFamily="34" charset="0"/>
                      <a:ea typeface="微软雅黑" panose="020B0503020204020204" pitchFamily="34" charset="-122"/>
                      <a:cs typeface="Arial" panose="020B0604020202020204" pitchFamily="34" charset="0"/>
                    </a:rPr>
                    <a:t>after IP</a:t>
                  </a:r>
                  <a:r>
                    <a:rPr lang="en-US" altLang="zh-CN" sz="1400" b="1" dirty="0">
                      <a:latin typeface="Arial" panose="020B0604020202020204" pitchFamily="34" charset="0"/>
                      <a:ea typeface="微软雅黑" panose="020B0503020204020204" pitchFamily="34" charset="-122"/>
                      <a:cs typeface="Arial" panose="020B0604020202020204" pitchFamily="34" charset="0"/>
                    </a:rPr>
                    <a:t>; </a:t>
                  </a:r>
                  <a:r>
                    <a:rPr lang="en-US" altLang="zh-CN" sz="1400" b="1" dirty="0">
                      <a:solidFill>
                        <a:srgbClr val="C00000"/>
                      </a:solidFill>
                      <a:latin typeface="Arial" panose="020B0604020202020204" pitchFamily="34" charset="0"/>
                      <a:ea typeface="微软雅黑" panose="020B0503020204020204" pitchFamily="34" charset="-122"/>
                      <a:cs typeface="Arial" panose="020B0604020202020204" pitchFamily="34" charset="0"/>
                    </a:rPr>
                    <a:t>Tail</a:t>
                  </a:r>
                  <a:r>
                    <a:rPr lang="en-US" altLang="zh-CN" sz="1400" b="1" dirty="0">
                      <a:latin typeface="Arial" panose="020B0604020202020204" pitchFamily="34" charset="0"/>
                      <a:ea typeface="微软雅黑" panose="020B0503020204020204" pitchFamily="34" charset="-122"/>
                      <a:cs typeface="Arial" panose="020B0604020202020204" pitchFamily="34" charset="0"/>
                    </a:rPr>
                    <a:t> focus, waist </a:t>
                  </a:r>
                  <a:r>
                    <a:rPr lang="en-US" altLang="zh-CN" sz="1400" b="1" dirty="0">
                      <a:solidFill>
                        <a:srgbClr val="C00000"/>
                      </a:solidFill>
                      <a:latin typeface="Arial" panose="020B0604020202020204" pitchFamily="34" charset="0"/>
                      <a:ea typeface="微软雅黑" panose="020B0503020204020204" pitchFamily="34" charset="-122"/>
                      <a:cs typeface="Arial" panose="020B0604020202020204" pitchFamily="34" charset="0"/>
                    </a:rPr>
                    <a:t>before</a:t>
                  </a:r>
                  <a:r>
                    <a:rPr lang="en-US" altLang="zh-CN" sz="1400" b="1" dirty="0">
                      <a:latin typeface="Arial" panose="020B0604020202020204" pitchFamily="34" charset="0"/>
                      <a:ea typeface="微软雅黑" panose="020B0503020204020204" pitchFamily="34" charset="-122"/>
                      <a:cs typeface="Arial" panose="020B0604020202020204" pitchFamily="34" charset="0"/>
                    </a:rPr>
                    <a:t> IP</a:t>
                  </a:r>
                  <a:endParaRPr lang="zh-CN" altLang="en-US" sz="1400" dirty="0"/>
                </a:p>
              </p:txBody>
            </p:sp>
            <p:cxnSp>
              <p:nvCxnSpPr>
                <p:cNvPr id="27" name="直接箭头连接符 26">
                  <a:extLst>
                    <a:ext uri="{FF2B5EF4-FFF2-40B4-BE49-F238E27FC236}">
                      <a16:creationId xmlns:a16="http://schemas.microsoft.com/office/drawing/2014/main" id="{90554569-A281-DA14-49A1-9B748C167B46}"/>
                    </a:ext>
                  </a:extLst>
                </p:cNvPr>
                <p:cNvCxnSpPr/>
                <p:nvPr/>
              </p:nvCxnSpPr>
              <p:spPr>
                <a:xfrm>
                  <a:off x="6425547" y="5262879"/>
                  <a:ext cx="904240" cy="0"/>
                </a:xfrm>
                <a:prstGeom prst="straightConnector1">
                  <a:avLst/>
                </a:prstGeom>
                <a:ln w="38100">
                  <a:solidFill>
                    <a:srgbClr val="1F78B4"/>
                  </a:solidFill>
                  <a:tailEnd type="triangle"/>
                </a:ln>
              </p:spPr>
              <p:style>
                <a:lnRef idx="2">
                  <a:schemeClr val="accent1"/>
                </a:lnRef>
                <a:fillRef idx="0">
                  <a:schemeClr val="accent1"/>
                </a:fillRef>
                <a:effectRef idx="1">
                  <a:schemeClr val="accent1"/>
                </a:effectRef>
                <a:fontRef idx="minor">
                  <a:schemeClr val="tx1"/>
                </a:fontRef>
              </p:style>
            </p:cxnSp>
            <p:cxnSp>
              <p:nvCxnSpPr>
                <p:cNvPr id="28" name="直接箭头连接符 27">
                  <a:extLst>
                    <a:ext uri="{FF2B5EF4-FFF2-40B4-BE49-F238E27FC236}">
                      <a16:creationId xmlns:a16="http://schemas.microsoft.com/office/drawing/2014/main" id="{1F87E98C-E139-DCA5-C934-ED9857C7D837}"/>
                    </a:ext>
                  </a:extLst>
                </p:cNvPr>
                <p:cNvCxnSpPr>
                  <a:cxnSpLocks/>
                </p:cNvCxnSpPr>
                <p:nvPr/>
              </p:nvCxnSpPr>
              <p:spPr>
                <a:xfrm rot="10800000">
                  <a:off x="10621627" y="5262879"/>
                  <a:ext cx="904240" cy="0"/>
                </a:xfrm>
                <a:prstGeom prst="straightConnector1">
                  <a:avLst/>
                </a:prstGeom>
                <a:ln w="38100">
                  <a:solidFill>
                    <a:srgbClr val="DB8436"/>
                  </a:solidFill>
                  <a:tailEnd type="triangle"/>
                </a:ln>
              </p:spPr>
              <p:style>
                <a:lnRef idx="2">
                  <a:schemeClr val="accent1"/>
                </a:lnRef>
                <a:fillRef idx="0">
                  <a:schemeClr val="accent1"/>
                </a:fillRef>
                <a:effectRef idx="1">
                  <a:schemeClr val="accent1"/>
                </a:effectRef>
                <a:fontRef idx="minor">
                  <a:schemeClr val="tx1"/>
                </a:fontRef>
              </p:style>
            </p:cxnSp>
            <p:sp>
              <p:nvSpPr>
                <p:cNvPr id="29" name="文本框 28">
                  <a:extLst>
                    <a:ext uri="{FF2B5EF4-FFF2-40B4-BE49-F238E27FC236}">
                      <a16:creationId xmlns:a16="http://schemas.microsoft.com/office/drawing/2014/main" id="{681BA19D-057E-F502-2197-4305A5B97F12}"/>
                    </a:ext>
                  </a:extLst>
                </p:cNvPr>
                <p:cNvSpPr txBox="1"/>
                <p:nvPr/>
              </p:nvSpPr>
              <p:spPr>
                <a:xfrm>
                  <a:off x="6425547" y="5334554"/>
                  <a:ext cx="904240" cy="307777"/>
                </a:xfrm>
                <a:prstGeom prst="rect">
                  <a:avLst/>
                </a:prstGeom>
                <a:noFill/>
              </p:spPr>
              <p:txBody>
                <a:bodyPr wrap="square">
                  <a:spAutoFit/>
                </a:bodyPr>
                <a:lstStyle/>
                <a:p>
                  <a:pPr algn="ctr"/>
                  <a:r>
                    <a:rPr lang="en-US" altLang="zh-CN" sz="1400" b="1" dirty="0">
                      <a:latin typeface="Arial" panose="020B0604020202020204" pitchFamily="34" charset="0"/>
                      <a:ea typeface="微软雅黑" panose="020B0503020204020204" pitchFamily="34" charset="-122"/>
                      <a:cs typeface="Arial" panose="020B0604020202020204" pitchFamily="34" charset="0"/>
                    </a:rPr>
                    <a:t>Proton</a:t>
                  </a:r>
                  <a:endParaRPr lang="zh-CN" altLang="en-US" sz="1400" dirty="0"/>
                </a:p>
              </p:txBody>
            </p:sp>
            <p:sp>
              <p:nvSpPr>
                <p:cNvPr id="30" name="文本框 29">
                  <a:extLst>
                    <a:ext uri="{FF2B5EF4-FFF2-40B4-BE49-F238E27FC236}">
                      <a16:creationId xmlns:a16="http://schemas.microsoft.com/office/drawing/2014/main" id="{51DBF1C9-8D87-1EE2-ED67-AF6532ED5668}"/>
                    </a:ext>
                  </a:extLst>
                </p:cNvPr>
                <p:cNvSpPr txBox="1"/>
                <p:nvPr/>
              </p:nvSpPr>
              <p:spPr>
                <a:xfrm>
                  <a:off x="10621627" y="5334553"/>
                  <a:ext cx="904240" cy="307777"/>
                </a:xfrm>
                <a:prstGeom prst="rect">
                  <a:avLst/>
                </a:prstGeom>
                <a:noFill/>
              </p:spPr>
              <p:txBody>
                <a:bodyPr wrap="square">
                  <a:spAutoFit/>
                </a:bodyPr>
                <a:lstStyle/>
                <a:p>
                  <a:pPr algn="ctr"/>
                  <a:r>
                    <a:rPr lang="en-US" altLang="zh-CN" sz="1400" b="1" dirty="0">
                      <a:latin typeface="Arial" panose="020B0604020202020204" pitchFamily="34" charset="0"/>
                      <a:ea typeface="微软雅黑" panose="020B0503020204020204" pitchFamily="34" charset="-122"/>
                      <a:cs typeface="Arial" panose="020B0604020202020204" pitchFamily="34" charset="0"/>
                    </a:rPr>
                    <a:t>Electron</a:t>
                  </a:r>
                  <a:endParaRPr lang="zh-CN" altLang="en-US" sz="1400" dirty="0"/>
                </a:p>
              </p:txBody>
            </p:sp>
          </p:grpSp>
          <p:sp>
            <p:nvSpPr>
              <p:cNvPr id="12" name="文本框 11">
                <a:extLst>
                  <a:ext uri="{FF2B5EF4-FFF2-40B4-BE49-F238E27FC236}">
                    <a16:creationId xmlns:a16="http://schemas.microsoft.com/office/drawing/2014/main" id="{D9E2950A-3AA8-5959-A1D0-0A4441B76C0A}"/>
                  </a:ext>
                </a:extLst>
              </p:cNvPr>
              <p:cNvSpPr txBox="1"/>
              <p:nvPr/>
            </p:nvSpPr>
            <p:spPr>
              <a:xfrm>
                <a:off x="5860870" y="4711700"/>
                <a:ext cx="400110" cy="1854517"/>
              </a:xfrm>
              <a:prstGeom prst="rect">
                <a:avLst/>
              </a:prstGeom>
              <a:noFill/>
            </p:spPr>
            <p:txBody>
              <a:bodyPr vert="vert270" wrap="square">
                <a:spAutoFit/>
              </a:bodyPr>
              <a:lstStyle/>
              <a:p>
                <a:pPr algn="ctr"/>
                <a:r>
                  <a:rPr lang="en-US" altLang="zh-CN" sz="1400" b="1" dirty="0">
                    <a:latin typeface="Arial" panose="020B0604020202020204" pitchFamily="34" charset="0"/>
                    <a:ea typeface="微软雅黑" panose="020B0503020204020204" pitchFamily="34" charset="-122"/>
                    <a:cs typeface="Arial" panose="020B0604020202020204" pitchFamily="34" charset="0"/>
                  </a:rPr>
                  <a:t>Arbitrary unit</a:t>
                </a:r>
                <a:endParaRPr lang="zh-CN" altLang="en-US" sz="1400" dirty="0"/>
              </a:p>
            </p:txBody>
          </p:sp>
        </p:grpSp>
      </p:grpSp>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21</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140885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22</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grpSp>
        <p:nvGrpSpPr>
          <p:cNvPr id="22" name="组合 21">
            <a:extLst>
              <a:ext uri="{FF2B5EF4-FFF2-40B4-BE49-F238E27FC236}">
                <a16:creationId xmlns:a16="http://schemas.microsoft.com/office/drawing/2014/main" id="{5CDCB3CD-CCD1-A8B6-5508-87F7E726AD5E}"/>
              </a:ext>
            </a:extLst>
          </p:cNvPr>
          <p:cNvGrpSpPr/>
          <p:nvPr/>
        </p:nvGrpSpPr>
        <p:grpSpPr>
          <a:xfrm>
            <a:off x="0" y="95799"/>
            <a:ext cx="12192000" cy="6554058"/>
            <a:chOff x="0" y="95799"/>
            <a:chExt cx="12192000" cy="6554058"/>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3"/>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8" y="137087"/>
              <a:ext cx="9048201"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4. Mitigation of the head-tail instability</a:t>
              </a:r>
              <a:endParaRPr lang="zh-CN" altLang="en-US" sz="3200" dirty="0"/>
            </a:p>
          </p:txBody>
        </p:sp>
        <p:sp>
          <p:nvSpPr>
            <p:cNvPr id="15" name="文本框 14">
              <a:extLst>
                <a:ext uri="{FF2B5EF4-FFF2-40B4-BE49-F238E27FC236}">
                  <a16:creationId xmlns:a16="http://schemas.microsoft.com/office/drawing/2014/main" id="{65447C0D-D21F-D2A6-1D46-F994BD8DD824}"/>
                </a:ext>
              </a:extLst>
            </p:cNvPr>
            <p:cNvSpPr txBox="1"/>
            <p:nvPr/>
          </p:nvSpPr>
          <p:spPr>
            <a:xfrm>
              <a:off x="384944" y="4154943"/>
              <a:ext cx="11422112" cy="2494914"/>
            </a:xfrm>
            <a:prstGeom prst="rect">
              <a:avLst/>
            </a:prstGeom>
            <a:noFill/>
          </p:spPr>
          <p:txBody>
            <a:bodyPr wrap="square">
              <a:spAutoFit/>
            </a:bodyPr>
            <a:lstStyle/>
            <a:p>
              <a:pPr marL="285750" indent="-285750">
                <a:lnSpc>
                  <a:spcPts val="2600"/>
                </a:lnSpc>
                <a:spcAft>
                  <a:spcPts val="1400"/>
                </a:spcAft>
                <a:buFont typeface="Wingdings" panose="05000000000000000000" pitchFamily="2" charset="2"/>
                <a:buChar char="Ø"/>
              </a:pPr>
              <a:r>
                <a:rPr lang="en-US" altLang="zh-CN" b="1" dirty="0">
                  <a:latin typeface="Arial" panose="020B0604020202020204" pitchFamily="34" charset="0"/>
                  <a:ea typeface="微软雅黑" panose="020B0503020204020204" pitchFamily="34" charset="-122"/>
                  <a:cs typeface="Arial" panose="020B0604020202020204" pitchFamily="34" charset="0"/>
                </a:rPr>
                <a:t>With strong hourglass effect, </a:t>
              </a: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the instability has actually been stimulated</a:t>
              </a:r>
              <a:r>
                <a:rPr lang="en-US" altLang="zh-CN" b="1" dirty="0">
                  <a:latin typeface="Arial" panose="020B0604020202020204" pitchFamily="34" charset="0"/>
                  <a:ea typeface="微软雅黑" panose="020B0503020204020204" pitchFamily="34" charset="-122"/>
                  <a:cs typeface="Arial" panose="020B0604020202020204" pitchFamily="34" charset="0"/>
                </a:rPr>
                <a:t>, chromaticity just provides tune spread for decoherence and causes emittance growth.</a:t>
              </a:r>
            </a:p>
            <a:p>
              <a:pPr marL="285750" indent="-285750">
                <a:lnSpc>
                  <a:spcPts val="2600"/>
                </a:lnSpc>
                <a:spcAft>
                  <a:spcPts val="1400"/>
                </a:spcAft>
                <a:buFont typeface="Wingdings" panose="05000000000000000000" pitchFamily="2" charset="2"/>
                <a:buChar char="Ø"/>
              </a:pPr>
              <a:r>
                <a:rPr lang="en-US" altLang="zh-CN" b="1" dirty="0">
                  <a:latin typeface="Arial" panose="020B0604020202020204" pitchFamily="34" charset="0"/>
                  <a:ea typeface="微软雅黑" panose="020B0503020204020204" pitchFamily="34" charset="-122"/>
                  <a:cs typeface="Arial" panose="020B0604020202020204" pitchFamily="34" charset="0"/>
                </a:rPr>
                <a:t>In the Float Waist collision scheme, the hourglass effect is partially compensated, the </a:t>
              </a: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proton beam-beam parameter modulation is significantly suppressed</a:t>
              </a:r>
              <a:r>
                <a:rPr lang="en-US" altLang="zh-CN" b="1" dirty="0">
                  <a:latin typeface="Arial" panose="020B0604020202020204" pitchFamily="34" charset="0"/>
                  <a:ea typeface="微软雅黑" panose="020B0503020204020204" pitchFamily="34" charset="-122"/>
                  <a:cs typeface="Arial" panose="020B0604020202020204" pitchFamily="34" charset="0"/>
                </a:rPr>
                <a:t>, so that this </a:t>
              </a: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head-tail instability is avoided fundamentally</a:t>
              </a:r>
              <a:r>
                <a:rPr lang="en-US" altLang="zh-CN" b="1" dirty="0">
                  <a:latin typeface="Arial" panose="020B0604020202020204" pitchFamily="34" charset="0"/>
                  <a:ea typeface="微软雅黑" panose="020B0503020204020204" pitchFamily="34" charset="-122"/>
                  <a:cs typeface="Arial" panose="020B0604020202020204" pitchFamily="34" charset="0"/>
                </a:rPr>
                <a:t>.</a:t>
              </a:r>
            </a:p>
            <a:p>
              <a:pPr marL="285750" indent="-285750">
                <a:lnSpc>
                  <a:spcPts val="2600"/>
                </a:lnSpc>
                <a:buFont typeface="Wingdings" panose="05000000000000000000" pitchFamily="2" charset="2"/>
                <a:buChar char="Ø"/>
              </a:pP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This verifies the explanation of the hourglass-induced instability mechanism from the side.</a:t>
              </a:r>
            </a:p>
          </p:txBody>
        </p:sp>
        <p:grpSp>
          <p:nvGrpSpPr>
            <p:cNvPr id="18" name="组合 17">
              <a:extLst>
                <a:ext uri="{FF2B5EF4-FFF2-40B4-BE49-F238E27FC236}">
                  <a16:creationId xmlns:a16="http://schemas.microsoft.com/office/drawing/2014/main" id="{705B5624-E33F-06F0-E111-35B403356A0A}"/>
                </a:ext>
              </a:extLst>
            </p:cNvPr>
            <p:cNvGrpSpPr/>
            <p:nvPr/>
          </p:nvGrpSpPr>
          <p:grpSpPr>
            <a:xfrm>
              <a:off x="4251000" y="1102969"/>
              <a:ext cx="3690000" cy="2920079"/>
              <a:chOff x="4251000" y="1102969"/>
              <a:chExt cx="3690000" cy="2920079"/>
            </a:xfrm>
          </p:grpSpPr>
          <p:pic>
            <p:nvPicPr>
              <p:cNvPr id="13" name="图片 12">
                <a:extLst>
                  <a:ext uri="{FF2B5EF4-FFF2-40B4-BE49-F238E27FC236}">
                    <a16:creationId xmlns:a16="http://schemas.microsoft.com/office/drawing/2014/main" id="{4C858514-7B36-AC34-DBAC-4F7850673332}"/>
                  </a:ext>
                </a:extLst>
              </p:cNvPr>
              <p:cNvPicPr>
                <a:picLocks noChangeAspect="1"/>
              </p:cNvPicPr>
              <p:nvPr/>
            </p:nvPicPr>
            <p:blipFill rotWithShape="1">
              <a:blip r:embed="rId5"/>
              <a:srcRect l="8126" t="10526" r="10817" b="5649"/>
              <a:stretch/>
            </p:blipFill>
            <p:spPr>
              <a:xfrm>
                <a:off x="4251000" y="1102969"/>
                <a:ext cx="3690000" cy="2920079"/>
              </a:xfrm>
              <a:prstGeom prst="rect">
                <a:avLst/>
              </a:prstGeom>
            </p:spPr>
          </p:pic>
          <p:sp>
            <p:nvSpPr>
              <p:cNvPr id="12" name="文本框 11">
                <a:extLst>
                  <a:ext uri="{FF2B5EF4-FFF2-40B4-BE49-F238E27FC236}">
                    <a16:creationId xmlns:a16="http://schemas.microsoft.com/office/drawing/2014/main" id="{60184559-18BF-F578-C6B4-1D0233D553B9}"/>
                  </a:ext>
                </a:extLst>
              </p:cNvPr>
              <p:cNvSpPr txBox="1"/>
              <p:nvPr/>
            </p:nvSpPr>
            <p:spPr>
              <a:xfrm>
                <a:off x="5076825" y="2907375"/>
                <a:ext cx="2333625" cy="338554"/>
              </a:xfrm>
              <a:prstGeom prst="rect">
                <a:avLst/>
              </a:prstGeom>
              <a:noFill/>
            </p:spPr>
            <p:txBody>
              <a:bodyPr wrap="square">
                <a:spAutoFit/>
              </a:bodyPr>
              <a:lstStyle/>
              <a:p>
                <a:pPr algn="ctr"/>
                <a:r>
                  <a:rPr lang="en-US" altLang="zh-CN" sz="1600" b="1" dirty="0">
                    <a:latin typeface="Arial" panose="020B0604020202020204" pitchFamily="34" charset="0"/>
                    <a:cs typeface="Arial" panose="020B0604020202020204" pitchFamily="34" charset="0"/>
                  </a:rPr>
                  <a:t>Emittance preserved</a:t>
                </a:r>
                <a:endParaRPr lang="zh-CN" altLang="en-US" sz="1600" dirty="0"/>
              </a:p>
            </p:txBody>
          </p:sp>
        </p:grpSp>
        <p:grpSp>
          <p:nvGrpSpPr>
            <p:cNvPr id="17" name="组合 16">
              <a:extLst>
                <a:ext uri="{FF2B5EF4-FFF2-40B4-BE49-F238E27FC236}">
                  <a16:creationId xmlns:a16="http://schemas.microsoft.com/office/drawing/2014/main" id="{06B1B1DA-306F-9897-EBFA-747D9E132F3A}"/>
                </a:ext>
              </a:extLst>
            </p:cNvPr>
            <p:cNvGrpSpPr/>
            <p:nvPr/>
          </p:nvGrpSpPr>
          <p:grpSpPr>
            <a:xfrm>
              <a:off x="8117056" y="1102968"/>
              <a:ext cx="3690000" cy="2920079"/>
              <a:chOff x="8117056" y="1102968"/>
              <a:chExt cx="3690000" cy="2920079"/>
            </a:xfrm>
          </p:grpSpPr>
          <p:pic>
            <p:nvPicPr>
              <p:cNvPr id="5" name="图片 4">
                <a:extLst>
                  <a:ext uri="{FF2B5EF4-FFF2-40B4-BE49-F238E27FC236}">
                    <a16:creationId xmlns:a16="http://schemas.microsoft.com/office/drawing/2014/main" id="{2678C2CC-7F27-5F17-842A-C927E229314B}"/>
                  </a:ext>
                </a:extLst>
              </p:cNvPr>
              <p:cNvPicPr>
                <a:picLocks noChangeAspect="1"/>
              </p:cNvPicPr>
              <p:nvPr/>
            </p:nvPicPr>
            <p:blipFill rotWithShape="1">
              <a:blip r:embed="rId6"/>
              <a:srcRect l="5928" t="10900" r="13013" b="5277"/>
              <a:stretch/>
            </p:blipFill>
            <p:spPr>
              <a:xfrm>
                <a:off x="8117056" y="1102968"/>
                <a:ext cx="3690000" cy="2920079"/>
              </a:xfrm>
              <a:prstGeom prst="rect">
                <a:avLst/>
              </a:prstGeom>
            </p:spPr>
          </p:pic>
          <p:cxnSp>
            <p:nvCxnSpPr>
              <p:cNvPr id="16" name="直接箭头连接符 15">
                <a:extLst>
                  <a:ext uri="{FF2B5EF4-FFF2-40B4-BE49-F238E27FC236}">
                    <a16:creationId xmlns:a16="http://schemas.microsoft.com/office/drawing/2014/main" id="{DCBAED1C-8F9A-5777-B571-708D6D3DEC14}"/>
                  </a:ext>
                </a:extLst>
              </p:cNvPr>
              <p:cNvCxnSpPr/>
              <p:nvPr/>
            </p:nvCxnSpPr>
            <p:spPr>
              <a:xfrm>
                <a:off x="8963025" y="1885950"/>
                <a:ext cx="0" cy="1504950"/>
              </a:xfrm>
              <a:prstGeom prst="straightConnector1">
                <a:avLst/>
              </a:prstGeom>
              <a:ln w="38100">
                <a:solidFill>
                  <a:srgbClr val="C0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21" name="组合 20">
              <a:extLst>
                <a:ext uri="{FF2B5EF4-FFF2-40B4-BE49-F238E27FC236}">
                  <a16:creationId xmlns:a16="http://schemas.microsoft.com/office/drawing/2014/main" id="{13498411-6A44-64C4-B0F9-B54F8135AD3A}"/>
                </a:ext>
              </a:extLst>
            </p:cNvPr>
            <p:cNvGrpSpPr/>
            <p:nvPr/>
          </p:nvGrpSpPr>
          <p:grpSpPr>
            <a:xfrm>
              <a:off x="384944" y="1102968"/>
              <a:ext cx="3690000" cy="2920079"/>
              <a:chOff x="384944" y="1102968"/>
              <a:chExt cx="3690000" cy="2920079"/>
            </a:xfrm>
          </p:grpSpPr>
          <p:pic>
            <p:nvPicPr>
              <p:cNvPr id="11" name="图片 10">
                <a:extLst>
                  <a:ext uri="{FF2B5EF4-FFF2-40B4-BE49-F238E27FC236}">
                    <a16:creationId xmlns:a16="http://schemas.microsoft.com/office/drawing/2014/main" id="{1AE2294E-2308-FB90-EF77-82EF6D7D0AA9}"/>
                  </a:ext>
                </a:extLst>
              </p:cNvPr>
              <p:cNvPicPr>
                <a:picLocks noChangeAspect="1"/>
              </p:cNvPicPr>
              <p:nvPr/>
            </p:nvPicPr>
            <p:blipFill rotWithShape="1">
              <a:blip r:embed="rId7"/>
              <a:srcRect l="8125" t="9787" r="10816" b="6388"/>
              <a:stretch/>
            </p:blipFill>
            <p:spPr>
              <a:xfrm>
                <a:off x="384944" y="1102968"/>
                <a:ext cx="3690000" cy="2920079"/>
              </a:xfrm>
              <a:prstGeom prst="rect">
                <a:avLst/>
              </a:prstGeom>
            </p:spPr>
          </p:pic>
          <p:sp>
            <p:nvSpPr>
              <p:cNvPr id="20" name="文本框 19">
                <a:extLst>
                  <a:ext uri="{FF2B5EF4-FFF2-40B4-BE49-F238E27FC236}">
                    <a16:creationId xmlns:a16="http://schemas.microsoft.com/office/drawing/2014/main" id="{0E59B091-75ED-8A43-295D-C4413756A140}"/>
                  </a:ext>
                </a:extLst>
              </p:cNvPr>
              <p:cNvSpPr txBox="1"/>
              <p:nvPr/>
            </p:nvSpPr>
            <p:spPr>
              <a:xfrm>
                <a:off x="838202" y="3221623"/>
                <a:ext cx="3095623" cy="338554"/>
              </a:xfrm>
              <a:prstGeom prst="rect">
                <a:avLst/>
              </a:prstGeom>
              <a:noFill/>
            </p:spPr>
            <p:txBody>
              <a:bodyPr wrap="square">
                <a:spAutoFit/>
              </a:bodyPr>
              <a:lstStyle/>
              <a:p>
                <a:pPr algn="ctr"/>
                <a:r>
                  <a:rPr lang="en-US" altLang="zh-CN" sz="1600" b="1" dirty="0">
                    <a:latin typeface="Arial" panose="020B0604020202020204" pitchFamily="34" charset="0"/>
                    <a:cs typeface="Arial" panose="020B0604020202020204" pitchFamily="34" charset="0"/>
                  </a:rPr>
                  <a:t>Bunch centroid motion</a:t>
                </a:r>
                <a:endParaRPr lang="zh-CN" altLang="en-US" sz="1600" dirty="0"/>
              </a:p>
            </p:txBody>
          </p:sp>
        </p:grpSp>
      </p:grpSp>
    </p:spTree>
    <p:extLst>
      <p:ext uri="{BB962C8B-B14F-4D97-AF65-F5344CB8AC3E}">
        <p14:creationId xmlns:p14="http://schemas.microsoft.com/office/powerpoint/2010/main" val="3153837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3"/>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9" y="137087"/>
            <a:ext cx="1742556"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Outline</a:t>
            </a:r>
            <a:endParaRPr lang="zh-CN" altLang="en-US" sz="3200" dirty="0"/>
          </a:p>
        </p:txBody>
      </p:sp>
      <p:sp>
        <p:nvSpPr>
          <p:cNvPr id="5" name="文本框 4">
            <a:extLst>
              <a:ext uri="{FF2B5EF4-FFF2-40B4-BE49-F238E27FC236}">
                <a16:creationId xmlns:a16="http://schemas.microsoft.com/office/drawing/2014/main" id="{1D4AD0DC-C2AE-A785-7338-112E1101F3F9}"/>
              </a:ext>
            </a:extLst>
          </p:cNvPr>
          <p:cNvSpPr txBox="1"/>
          <p:nvPr/>
        </p:nvSpPr>
        <p:spPr>
          <a:xfrm>
            <a:off x="1485126" y="1021301"/>
            <a:ext cx="9221747" cy="5344476"/>
          </a:xfrm>
          <a:prstGeom prst="rect">
            <a:avLst/>
          </a:prstGeom>
          <a:noFill/>
        </p:spPr>
        <p:txBody>
          <a:bodyPr wrap="square" rtlCol="0">
            <a:spAutoFit/>
          </a:bodyPr>
          <a:lstStyle/>
          <a:p>
            <a:pPr marL="342900" indent="-342900">
              <a:lnSpc>
                <a:spcPct val="155000"/>
              </a:lnSpc>
              <a:spcAft>
                <a:spcPts val="200"/>
              </a:spcAft>
              <a:buAutoNum type="arabicPeriod"/>
            </a:pPr>
            <a:r>
              <a:rPr lang="en-US" altLang="zh-CN" sz="2800" b="1" dirty="0">
                <a:solidFill>
                  <a:schemeClr val="bg1">
                    <a:lumMod val="75000"/>
                  </a:schemeClr>
                </a:solidFill>
                <a:latin typeface="Arial" panose="020B0604020202020204" pitchFamily="34" charset="0"/>
                <a:cs typeface="Arial" panose="020B0604020202020204" pitchFamily="34" charset="0"/>
              </a:rPr>
              <a:t> Hourglass effect in EicC</a:t>
            </a:r>
          </a:p>
          <a:p>
            <a:pPr marL="342900" indent="-342900">
              <a:lnSpc>
                <a:spcPct val="155000"/>
              </a:lnSpc>
              <a:spcAft>
                <a:spcPts val="200"/>
              </a:spcAft>
              <a:buAutoNum type="arabicPeriod"/>
            </a:pPr>
            <a:r>
              <a:rPr lang="en-US" altLang="zh-CN" sz="2800" b="1" dirty="0">
                <a:solidFill>
                  <a:schemeClr val="bg1">
                    <a:lumMod val="75000"/>
                  </a:schemeClr>
                </a:solidFill>
                <a:latin typeface="Arial" panose="020B0604020202020204" pitchFamily="34" charset="0"/>
                <a:cs typeface="Arial" panose="020B0604020202020204" pitchFamily="34" charset="0"/>
              </a:rPr>
              <a:t> Simulation model</a:t>
            </a:r>
          </a:p>
          <a:p>
            <a:pPr marL="342900" indent="-342900">
              <a:lnSpc>
                <a:spcPct val="155000"/>
              </a:lnSpc>
              <a:spcAft>
                <a:spcPts val="200"/>
              </a:spcAft>
              <a:buAutoNum type="arabicPeriod"/>
            </a:pPr>
            <a:r>
              <a:rPr lang="en-US" altLang="zh-CN" sz="2800" b="1" dirty="0">
                <a:solidFill>
                  <a:schemeClr val="bg1">
                    <a:lumMod val="75000"/>
                  </a:schemeClr>
                </a:solidFill>
                <a:latin typeface="Arial" panose="020B0604020202020204" pitchFamily="34" charset="0"/>
                <a:cs typeface="Arial" panose="020B0604020202020204" pitchFamily="34" charset="0"/>
              </a:rPr>
              <a:t> Head-tail instability of asymmetric colliding beams</a:t>
            </a:r>
          </a:p>
          <a:p>
            <a:pPr marL="352800">
              <a:lnSpc>
                <a:spcPct val="135000"/>
              </a:lnSpc>
            </a:pPr>
            <a:r>
              <a:rPr lang="en-US" altLang="zh-CN" b="1" dirty="0">
                <a:solidFill>
                  <a:schemeClr val="bg1">
                    <a:lumMod val="75000"/>
                  </a:schemeClr>
                </a:solidFill>
                <a:latin typeface="Arial" panose="020B0604020202020204" pitchFamily="34" charset="0"/>
                <a:cs typeface="Arial" panose="020B0604020202020204" pitchFamily="34" charset="0"/>
              </a:rPr>
              <a:t> </a:t>
            </a:r>
            <a:r>
              <a:rPr lang="en-US" altLang="zh-CN" sz="1000" b="1" dirty="0">
                <a:solidFill>
                  <a:schemeClr val="bg1">
                    <a:lumMod val="75000"/>
                  </a:schemeClr>
                </a:solidFill>
                <a:latin typeface="Arial" panose="020B0604020202020204" pitchFamily="34" charset="0"/>
                <a:cs typeface="Arial" panose="020B0604020202020204" pitchFamily="34" charset="0"/>
              </a:rPr>
              <a:t> </a:t>
            </a:r>
            <a:r>
              <a:rPr lang="en-US" altLang="zh-CN" b="1" dirty="0">
                <a:solidFill>
                  <a:schemeClr val="bg1">
                    <a:lumMod val="75000"/>
                  </a:schemeClr>
                </a:solidFill>
                <a:latin typeface="Arial" panose="020B0604020202020204" pitchFamily="34" charset="0"/>
                <a:cs typeface="Arial" panose="020B0604020202020204" pitchFamily="34" charset="0"/>
              </a:rPr>
              <a:t>Numerical observations</a:t>
            </a:r>
          </a:p>
          <a:p>
            <a:pPr marL="352800">
              <a:lnSpc>
                <a:spcPct val="135000"/>
              </a:lnSpc>
            </a:pPr>
            <a:r>
              <a:rPr lang="en-US" altLang="zh-CN" b="1" dirty="0">
                <a:solidFill>
                  <a:schemeClr val="bg1">
                    <a:lumMod val="75000"/>
                  </a:schemeClr>
                </a:solidFill>
                <a:latin typeface="Arial" panose="020B0604020202020204" pitchFamily="34" charset="0"/>
                <a:cs typeface="Arial" panose="020B0604020202020204" pitchFamily="34" charset="0"/>
              </a:rPr>
              <a:t> </a:t>
            </a:r>
            <a:r>
              <a:rPr lang="en-US" altLang="zh-CN" sz="1000" b="1" dirty="0">
                <a:solidFill>
                  <a:schemeClr val="bg1">
                    <a:lumMod val="75000"/>
                  </a:schemeClr>
                </a:solidFill>
                <a:latin typeface="Arial" panose="020B0604020202020204" pitchFamily="34" charset="0"/>
                <a:cs typeface="Arial" panose="020B0604020202020204" pitchFamily="34" charset="0"/>
              </a:rPr>
              <a:t> </a:t>
            </a:r>
            <a:r>
              <a:rPr lang="en-US" altLang="zh-CN" b="1" dirty="0">
                <a:solidFill>
                  <a:schemeClr val="bg1">
                    <a:lumMod val="75000"/>
                  </a:schemeClr>
                </a:solidFill>
                <a:latin typeface="Arial" panose="020B0604020202020204" pitchFamily="34" charset="0"/>
                <a:cs typeface="Arial" panose="020B0604020202020204" pitchFamily="34" charset="0"/>
              </a:rPr>
              <a:t>Key parameter scans and instability mechanism</a:t>
            </a:r>
          </a:p>
          <a:p>
            <a:pPr marL="352800">
              <a:lnSpc>
                <a:spcPct val="135000"/>
              </a:lnSpc>
              <a:spcAft>
                <a:spcPts val="200"/>
              </a:spcAft>
            </a:pPr>
            <a:r>
              <a:rPr lang="en-US" altLang="zh-CN" b="1" dirty="0">
                <a:solidFill>
                  <a:schemeClr val="bg1">
                    <a:lumMod val="75000"/>
                  </a:schemeClr>
                </a:solidFill>
                <a:latin typeface="Arial" panose="020B0604020202020204" pitchFamily="34" charset="0"/>
                <a:cs typeface="Arial" panose="020B0604020202020204" pitchFamily="34" charset="0"/>
              </a:rPr>
              <a:t> </a:t>
            </a:r>
            <a:r>
              <a:rPr lang="en-US" altLang="zh-CN" sz="1000" b="1" dirty="0">
                <a:solidFill>
                  <a:schemeClr val="bg1">
                    <a:lumMod val="75000"/>
                  </a:schemeClr>
                </a:solidFill>
                <a:latin typeface="Arial" panose="020B0604020202020204" pitchFamily="34" charset="0"/>
                <a:cs typeface="Arial" panose="020B0604020202020204" pitchFamily="34" charset="0"/>
              </a:rPr>
              <a:t> </a:t>
            </a:r>
            <a:r>
              <a:rPr lang="en-US" altLang="zh-CN" b="1" dirty="0">
                <a:solidFill>
                  <a:schemeClr val="bg1">
                    <a:lumMod val="75000"/>
                  </a:schemeClr>
                </a:solidFill>
                <a:latin typeface="Arial" panose="020B0604020202020204" pitchFamily="34" charset="0"/>
                <a:cs typeface="Arial" panose="020B0604020202020204" pitchFamily="34" charset="0"/>
              </a:rPr>
              <a:t>Mitigation methods</a:t>
            </a:r>
          </a:p>
          <a:p>
            <a:pPr marL="342000" indent="-342000">
              <a:lnSpc>
                <a:spcPct val="155000"/>
              </a:lnSpc>
              <a:spcAft>
                <a:spcPts val="200"/>
              </a:spcAft>
              <a:buFont typeface="+mj-lt"/>
              <a:buAutoNum type="arabicPeriod" startAt="4"/>
            </a:pPr>
            <a:r>
              <a:rPr lang="en-US" altLang="zh-CN" sz="2800" b="1" dirty="0">
                <a:solidFill>
                  <a:schemeClr val="bg1">
                    <a:lumMod val="75000"/>
                  </a:schemeClr>
                </a:solidFill>
                <a:latin typeface="Arial" panose="020B0604020202020204" pitchFamily="34" charset="0"/>
                <a:cs typeface="Arial" panose="020B0604020202020204" pitchFamily="34" charset="0"/>
              </a:rPr>
              <a:t> Float waist collision scheme</a:t>
            </a:r>
          </a:p>
          <a:p>
            <a:pPr marL="352800">
              <a:lnSpc>
                <a:spcPct val="135000"/>
              </a:lnSpc>
            </a:pPr>
            <a:r>
              <a:rPr lang="en-US" altLang="zh-CN" b="1" dirty="0">
                <a:solidFill>
                  <a:schemeClr val="bg1">
                    <a:lumMod val="75000"/>
                  </a:schemeClr>
                </a:solidFill>
                <a:latin typeface="Arial" panose="020B0604020202020204" pitchFamily="34" charset="0"/>
                <a:cs typeface="Arial" panose="020B0604020202020204" pitchFamily="34" charset="0"/>
              </a:rPr>
              <a:t> </a:t>
            </a:r>
            <a:r>
              <a:rPr lang="en-US" altLang="zh-CN" sz="1000" b="1" dirty="0">
                <a:solidFill>
                  <a:schemeClr val="bg1">
                    <a:lumMod val="75000"/>
                  </a:schemeClr>
                </a:solidFill>
                <a:latin typeface="Arial" panose="020B0604020202020204" pitchFamily="34" charset="0"/>
                <a:cs typeface="Arial" panose="020B0604020202020204" pitchFamily="34" charset="0"/>
              </a:rPr>
              <a:t> </a:t>
            </a:r>
            <a:r>
              <a:rPr lang="en-US" altLang="zh-CN" b="1" dirty="0">
                <a:solidFill>
                  <a:schemeClr val="bg1">
                    <a:lumMod val="75000"/>
                  </a:schemeClr>
                </a:solidFill>
                <a:latin typeface="Arial" panose="020B0604020202020204" pitchFamily="34" charset="0"/>
                <a:cs typeface="Arial" panose="020B0604020202020204" pitchFamily="34" charset="0"/>
              </a:rPr>
              <a:t>Compensation principles of the hourglass effect</a:t>
            </a:r>
          </a:p>
          <a:p>
            <a:pPr marL="352800">
              <a:lnSpc>
                <a:spcPct val="135000"/>
              </a:lnSpc>
              <a:spcAft>
                <a:spcPts val="200"/>
              </a:spcAft>
            </a:pPr>
            <a:r>
              <a:rPr lang="en-US" altLang="zh-CN" b="1" dirty="0">
                <a:solidFill>
                  <a:schemeClr val="bg1">
                    <a:lumMod val="75000"/>
                  </a:schemeClr>
                </a:solidFill>
                <a:latin typeface="Arial" panose="020B0604020202020204" pitchFamily="34" charset="0"/>
                <a:cs typeface="Arial" panose="020B0604020202020204" pitchFamily="34" charset="0"/>
              </a:rPr>
              <a:t> </a:t>
            </a:r>
            <a:r>
              <a:rPr lang="en-US" altLang="zh-CN" sz="1000" b="1" dirty="0">
                <a:solidFill>
                  <a:schemeClr val="bg1">
                    <a:lumMod val="75000"/>
                  </a:schemeClr>
                </a:solidFill>
                <a:latin typeface="Arial" panose="020B0604020202020204" pitchFamily="34" charset="0"/>
                <a:cs typeface="Arial" panose="020B0604020202020204" pitchFamily="34" charset="0"/>
              </a:rPr>
              <a:t> </a:t>
            </a:r>
            <a:r>
              <a:rPr lang="en-US" altLang="zh-CN" b="1" dirty="0">
                <a:solidFill>
                  <a:schemeClr val="bg1">
                    <a:lumMod val="75000"/>
                  </a:schemeClr>
                </a:solidFill>
                <a:latin typeface="Arial" panose="020B0604020202020204" pitchFamily="34" charset="0"/>
                <a:cs typeface="Arial" panose="020B0604020202020204" pitchFamily="34" charset="0"/>
              </a:rPr>
              <a:t>Numerical proofs and application to the head-tail instability</a:t>
            </a:r>
          </a:p>
          <a:p>
            <a:pPr marL="352800" indent="-352800">
              <a:lnSpc>
                <a:spcPct val="155000"/>
              </a:lnSpc>
              <a:spcAft>
                <a:spcPts val="200"/>
              </a:spcAft>
              <a:buFont typeface="+mj-lt"/>
              <a:buAutoNum type="arabicPeriod" startAt="5"/>
            </a:pPr>
            <a:r>
              <a:rPr lang="en-US" altLang="zh-CN" sz="2800" b="1" dirty="0">
                <a:latin typeface="Arial" panose="020B0604020202020204" pitchFamily="34" charset="0"/>
                <a:cs typeface="Arial" panose="020B0604020202020204" pitchFamily="34" charset="0"/>
              </a:rPr>
              <a:t> Summary</a:t>
            </a:r>
          </a:p>
        </p:txBody>
      </p:sp>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23</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585703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3"/>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8" y="137087"/>
            <a:ext cx="9048201"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5. Summary</a:t>
            </a:r>
            <a:endParaRPr lang="zh-CN" altLang="en-US" sz="3200" dirty="0"/>
          </a:p>
        </p:txBody>
      </p:sp>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24</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sp>
        <p:nvSpPr>
          <p:cNvPr id="2" name="文本框 1">
            <a:extLst>
              <a:ext uri="{FF2B5EF4-FFF2-40B4-BE49-F238E27FC236}">
                <a16:creationId xmlns:a16="http://schemas.microsoft.com/office/drawing/2014/main" id="{D9193246-04BD-0748-07BC-18D1C958B7D2}"/>
              </a:ext>
            </a:extLst>
          </p:cNvPr>
          <p:cNvSpPr txBox="1"/>
          <p:nvPr/>
        </p:nvSpPr>
        <p:spPr>
          <a:xfrm>
            <a:off x="430209" y="1138782"/>
            <a:ext cx="11331575" cy="4367927"/>
          </a:xfrm>
          <a:prstGeom prst="rect">
            <a:avLst/>
          </a:prstGeom>
          <a:noFill/>
        </p:spPr>
        <p:txBody>
          <a:bodyPr wrap="square">
            <a:spAutoFit/>
          </a:bodyPr>
          <a:lstStyle/>
          <a:p>
            <a:pPr marL="285750" indent="-285750">
              <a:lnSpc>
                <a:spcPts val="2500"/>
              </a:lnSpc>
              <a:spcAft>
                <a:spcPts val="2000"/>
              </a:spcAft>
              <a:buFont typeface="Wingdings" panose="05000000000000000000" pitchFamily="2" charset="2"/>
              <a:buChar char="Ø"/>
            </a:pPr>
            <a:r>
              <a:rPr lang="en-US" altLang="zh-CN" b="1" dirty="0">
                <a:latin typeface="Arial" panose="020B0604020202020204" pitchFamily="34" charset="0"/>
                <a:cs typeface="Arial" panose="020B0604020202020204" pitchFamily="34" charset="0"/>
              </a:rPr>
              <a:t>The interplay of beam-beam interactions and transverse </a:t>
            </a:r>
            <a:r>
              <a:rPr lang="en-US" altLang="zh-CN" b="1" dirty="0" err="1">
                <a:latin typeface="Arial" panose="020B0604020202020204" pitchFamily="34" charset="0"/>
                <a:cs typeface="Arial" panose="020B0604020202020204" pitchFamily="34" charset="0"/>
              </a:rPr>
              <a:t>wakefields</a:t>
            </a:r>
            <a:r>
              <a:rPr lang="en-US" altLang="zh-CN" b="1" dirty="0">
                <a:latin typeface="Arial" panose="020B0604020202020204" pitchFamily="34" charset="0"/>
                <a:cs typeface="Arial" panose="020B0604020202020204" pitchFamily="34" charset="0"/>
              </a:rPr>
              <a:t> is studied self-consistently for EicC with strong hourglass effect. A coherent head-tail instability is observed.</a:t>
            </a:r>
          </a:p>
          <a:p>
            <a:pPr marL="285750" indent="-285750">
              <a:lnSpc>
                <a:spcPts val="2500"/>
              </a:lnSpc>
              <a:spcAft>
                <a:spcPts val="2000"/>
              </a:spcAft>
              <a:buFont typeface="Wingdings" panose="05000000000000000000" pitchFamily="2" charset="2"/>
              <a:buChar char="Ø"/>
            </a:pPr>
            <a:r>
              <a:rPr lang="en-US" altLang="zh-CN" b="1" dirty="0">
                <a:latin typeface="Arial" panose="020B0604020202020204" pitchFamily="34" charset="0"/>
                <a:cs typeface="Arial" panose="020B0604020202020204" pitchFamily="34" charset="0"/>
              </a:rPr>
              <a:t>The coherent head-tail instability is studied by tracking simulations and confirmed by the analytical method. Different growth rates of the coherent mode and the -1 sideband are the main cause of this instability and responsible for the difference between two transverse planes.</a:t>
            </a:r>
          </a:p>
          <a:p>
            <a:pPr marL="285750" indent="-285750">
              <a:lnSpc>
                <a:spcPts val="2500"/>
              </a:lnSpc>
              <a:spcAft>
                <a:spcPts val="2000"/>
              </a:spcAft>
              <a:buFont typeface="Wingdings" panose="05000000000000000000" pitchFamily="2" charset="2"/>
              <a:buChar char="Ø"/>
            </a:pPr>
            <a:r>
              <a:rPr lang="en-US" altLang="zh-CN" b="1" dirty="0">
                <a:latin typeface="Arial" panose="020B0604020202020204" pitchFamily="34" charset="0"/>
                <a:cs typeface="Arial" panose="020B0604020202020204" pitchFamily="34" charset="0"/>
              </a:rPr>
              <a:t>The underlying mechanism is the hourglass effect for beam-beam parameters. For flat asymmetric beams, different growth rates of the β-functions result in a strong growth and modulation of proton beam-beam parameters.</a:t>
            </a:r>
          </a:p>
          <a:p>
            <a:pPr marL="285750" indent="-285750">
              <a:lnSpc>
                <a:spcPts val="2500"/>
              </a:lnSpc>
              <a:spcAft>
                <a:spcPts val="2000"/>
              </a:spcAft>
              <a:buFont typeface="Wingdings" panose="05000000000000000000" pitchFamily="2" charset="2"/>
              <a:buChar char="Ø"/>
            </a:pPr>
            <a:r>
              <a:rPr lang="en-US" altLang="zh-CN" b="1" dirty="0">
                <a:latin typeface="Arial" panose="020B0604020202020204" pitchFamily="34" charset="0"/>
                <a:cs typeface="Arial" panose="020B0604020202020204" pitchFamily="34" charset="0"/>
              </a:rPr>
              <a:t>The Float Waist collision scheme is developed based on two-sets of </a:t>
            </a:r>
            <a:r>
              <a:rPr lang="en-US" altLang="zh-CN" b="1" dirty="0" err="1">
                <a:latin typeface="Arial" panose="020B0604020202020204" pitchFamily="34" charset="0"/>
                <a:cs typeface="Arial" panose="020B0604020202020204" pitchFamily="34" charset="0"/>
              </a:rPr>
              <a:t>RFQm</a:t>
            </a:r>
            <a:r>
              <a:rPr lang="en-US" altLang="zh-CN" b="1" dirty="0">
                <a:latin typeface="Arial" panose="020B0604020202020204" pitchFamily="34" charset="0"/>
                <a:cs typeface="Arial" panose="020B0604020202020204" pitchFamily="34" charset="0"/>
              </a:rPr>
              <a:t> on both sides of the IP. The peak luminosity is partially restored, and the luminosity lifetime is significantly improved. This collision scheme can fundamentally mitigate the newfound head-tail instability.</a:t>
            </a:r>
            <a:endParaRPr lang="zh-CN" altLang="en-US" dirty="0"/>
          </a:p>
        </p:txBody>
      </p:sp>
      <p:sp>
        <p:nvSpPr>
          <p:cNvPr id="5" name="文本框 4">
            <a:extLst>
              <a:ext uri="{FF2B5EF4-FFF2-40B4-BE49-F238E27FC236}">
                <a16:creationId xmlns:a16="http://schemas.microsoft.com/office/drawing/2014/main" id="{32E92FCB-460B-C6CF-AFA9-FF7330F7DC60}"/>
              </a:ext>
            </a:extLst>
          </p:cNvPr>
          <p:cNvSpPr txBox="1"/>
          <p:nvPr/>
        </p:nvSpPr>
        <p:spPr>
          <a:xfrm>
            <a:off x="583202" y="5863352"/>
            <a:ext cx="11025590" cy="523220"/>
          </a:xfrm>
          <a:prstGeom prst="rect">
            <a:avLst/>
          </a:prstGeom>
          <a:noFill/>
        </p:spPr>
        <p:txBody>
          <a:bodyPr wrap="square">
            <a:spAutoFit/>
          </a:bodyPr>
          <a:lstStyle/>
          <a:p>
            <a:pPr algn="ctr"/>
            <a:r>
              <a:rPr lang="en-US" altLang="zh-CN" sz="2800" b="1" i="1" dirty="0">
                <a:solidFill>
                  <a:srgbClr val="FF0000"/>
                </a:solidFill>
                <a:effectLst>
                  <a:outerShdw blurRad="38100" dist="38100" dir="2700000" algn="tl">
                    <a:srgbClr val="000000">
                      <a:alpha val="43137"/>
                    </a:srgbClr>
                  </a:outerShdw>
                </a:effectLst>
                <a:latin typeface="Lucida Calligraphy" panose="03010101010101010101" pitchFamily="66" charset="0"/>
              </a:rPr>
              <a:t>Thank you for your attention!</a:t>
            </a:r>
            <a:endParaRPr lang="zh-CN" altLang="en-US" sz="2800" b="1" i="1" dirty="0">
              <a:solidFill>
                <a:srgbClr val="FF0000"/>
              </a:solidFill>
              <a:effectLst>
                <a:outerShdw blurRad="38100" dist="38100" dir="2700000" algn="tl">
                  <a:srgbClr val="000000">
                    <a:alpha val="43137"/>
                  </a:srgbClr>
                </a:outerShdw>
              </a:effectLst>
              <a:latin typeface="Lucida Calligraphy" panose="03010101010101010101" pitchFamily="66" charset="0"/>
            </a:endParaRPr>
          </a:p>
        </p:txBody>
      </p:sp>
    </p:spTree>
    <p:extLst>
      <p:ext uri="{BB962C8B-B14F-4D97-AF65-F5344CB8AC3E}">
        <p14:creationId xmlns:p14="http://schemas.microsoft.com/office/powerpoint/2010/main" val="386898747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id="{590990F0-2C5D-5731-2C3A-73F8D8A8B3D5}"/>
              </a:ext>
            </a:extLst>
          </p:cNvPr>
          <p:cNvSpPr txBox="1"/>
          <p:nvPr/>
        </p:nvSpPr>
        <p:spPr>
          <a:xfrm>
            <a:off x="0" y="2598003"/>
            <a:ext cx="12192000" cy="830997"/>
          </a:xfrm>
          <a:prstGeom prst="rect">
            <a:avLst/>
          </a:prstGeom>
          <a:noFill/>
        </p:spPr>
        <p:txBody>
          <a:bodyPr wrap="square">
            <a:spAutoFit/>
          </a:bodyPr>
          <a:lstStyle/>
          <a:p>
            <a:pPr algn="ctr"/>
            <a:r>
              <a:rPr lang="en-US" altLang="zh-CN" sz="4800" b="1" i="1" dirty="0">
                <a:effectLst>
                  <a:outerShdw blurRad="38100" dist="38100" dir="2700000" algn="tl">
                    <a:srgbClr val="000000">
                      <a:alpha val="43137"/>
                    </a:srgbClr>
                  </a:outerShdw>
                </a:effectLst>
                <a:latin typeface="Lucida Calligraphy" panose="03010101010101010101" pitchFamily="66" charset="0"/>
              </a:rPr>
              <a:t>Back up</a:t>
            </a:r>
            <a:endParaRPr lang="zh-CN" altLang="en-US" sz="4800" b="1" i="1" dirty="0">
              <a:effectLst>
                <a:outerShdw blurRad="38100" dist="38100" dir="2700000" algn="tl">
                  <a:srgbClr val="000000">
                    <a:alpha val="43137"/>
                  </a:srgbClr>
                </a:outerShdw>
              </a:effectLst>
              <a:latin typeface="Lucida Calligraphy" panose="03010101010101010101" pitchFamily="66" charset="0"/>
            </a:endParaRPr>
          </a:p>
        </p:txBody>
      </p:sp>
    </p:spTree>
    <p:extLst>
      <p:ext uri="{BB962C8B-B14F-4D97-AF65-F5344CB8AC3E}">
        <p14:creationId xmlns:p14="http://schemas.microsoft.com/office/powerpoint/2010/main" val="11117844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a:extLst>
              <a:ext uri="{FF2B5EF4-FFF2-40B4-BE49-F238E27FC236}">
                <a16:creationId xmlns:a16="http://schemas.microsoft.com/office/drawing/2014/main" id="{8546CA22-F136-7F28-1A02-A6D3E29ACEC0}"/>
              </a:ext>
            </a:extLst>
          </p:cNvPr>
          <p:cNvGrpSpPr/>
          <p:nvPr/>
        </p:nvGrpSpPr>
        <p:grpSpPr>
          <a:xfrm>
            <a:off x="0" y="95799"/>
            <a:ext cx="12192000" cy="6483985"/>
            <a:chOff x="0" y="95799"/>
            <a:chExt cx="12192000" cy="6483985"/>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2"/>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8" y="137087"/>
              <a:ext cx="9372051"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Modifications to coherent beam-beam kicks</a:t>
              </a:r>
              <a:endParaRPr lang="zh-CN" altLang="en-US" sz="3200" dirty="0"/>
            </a:p>
          </p:txBody>
        </p:sp>
        <p:pic>
          <p:nvPicPr>
            <p:cNvPr id="12" name="图片 11">
              <a:extLst>
                <a:ext uri="{FF2B5EF4-FFF2-40B4-BE49-F238E27FC236}">
                  <a16:creationId xmlns:a16="http://schemas.microsoft.com/office/drawing/2014/main" id="{A664B3C4-1B9F-DE11-690A-BAFCDA341C1B}"/>
                </a:ext>
              </a:extLst>
            </p:cNvPr>
            <p:cNvPicPr>
              <a:picLocks noChangeAspect="1"/>
            </p:cNvPicPr>
            <p:nvPr/>
          </p:nvPicPr>
          <p:blipFill rotWithShape="1">
            <a:blip r:embed="rId4"/>
            <a:srcRect l="13970" t="8056" r="17902" b="5695"/>
            <a:stretch/>
          </p:blipFill>
          <p:spPr>
            <a:xfrm>
              <a:off x="486264" y="1195669"/>
              <a:ext cx="3156725" cy="3058231"/>
            </a:xfrm>
            <a:prstGeom prst="rect">
              <a:avLst/>
            </a:prstGeom>
          </p:spPr>
        </p:pic>
        <p:pic>
          <p:nvPicPr>
            <p:cNvPr id="14" name="图片 13">
              <a:extLst>
                <a:ext uri="{FF2B5EF4-FFF2-40B4-BE49-F238E27FC236}">
                  <a16:creationId xmlns:a16="http://schemas.microsoft.com/office/drawing/2014/main" id="{D0F4BAD4-B96E-F0EE-CBEB-1B48AEC3A343}"/>
                </a:ext>
              </a:extLst>
            </p:cNvPr>
            <p:cNvPicPr>
              <a:picLocks noChangeAspect="1"/>
            </p:cNvPicPr>
            <p:nvPr/>
          </p:nvPicPr>
          <p:blipFill rotWithShape="1">
            <a:blip r:embed="rId5"/>
            <a:srcRect l="8213" t="9786" r="11935" b="4167"/>
            <a:stretch/>
          </p:blipFill>
          <p:spPr>
            <a:xfrm>
              <a:off x="3965035" y="1195669"/>
              <a:ext cx="3709327" cy="3060000"/>
            </a:xfrm>
            <a:prstGeom prst="rect">
              <a:avLst/>
            </a:prstGeom>
          </p:spPr>
        </p:pic>
        <p:sp>
          <p:nvSpPr>
            <p:cNvPr id="16" name="文本框 15">
              <a:extLst>
                <a:ext uri="{FF2B5EF4-FFF2-40B4-BE49-F238E27FC236}">
                  <a16:creationId xmlns:a16="http://schemas.microsoft.com/office/drawing/2014/main" id="{41C8C878-2B14-DFDF-265B-CA1367739666}"/>
                </a:ext>
              </a:extLst>
            </p:cNvPr>
            <p:cNvSpPr txBox="1"/>
            <p:nvPr/>
          </p:nvSpPr>
          <p:spPr>
            <a:xfrm>
              <a:off x="486262" y="4647494"/>
              <a:ext cx="3156725" cy="369332"/>
            </a:xfrm>
            <a:prstGeom prst="rect">
              <a:avLst/>
            </a:prstGeom>
            <a:noFill/>
          </p:spPr>
          <p:txBody>
            <a:bodyPr wrap="square">
              <a:spAutoFit/>
            </a:bodyPr>
            <a:lstStyle/>
            <a:p>
              <a:pPr algn="ctr"/>
              <a:r>
                <a:rPr lang="en-US" altLang="zh-CN" b="1" dirty="0">
                  <a:latin typeface="Arial" panose="020B0604020202020204" pitchFamily="34" charset="0"/>
                  <a:ea typeface="微软雅黑" panose="020B0503020204020204" pitchFamily="34" charset="-122"/>
                  <a:cs typeface="Arial" panose="020B0604020202020204" pitchFamily="34" charset="0"/>
                </a:rPr>
                <a:t>Simulation results</a:t>
              </a:r>
              <a:endParaRPr lang="zh-CN" altLang="en-US" dirty="0"/>
            </a:p>
          </p:txBody>
        </p:sp>
        <mc:AlternateContent xmlns:mc="http://schemas.openxmlformats.org/markup-compatibility/2006" xmlns:a14="http://schemas.microsoft.com/office/drawing/2010/main">
          <mc:Choice Requires="a14">
            <p:sp>
              <p:nvSpPr>
                <p:cNvPr id="17" name="文本框 16">
                  <a:extLst>
                    <a:ext uri="{FF2B5EF4-FFF2-40B4-BE49-F238E27FC236}">
                      <a16:creationId xmlns:a16="http://schemas.microsoft.com/office/drawing/2014/main" id="{1AA30DCD-0042-D026-276E-D65A5317C1A0}"/>
                    </a:ext>
                  </a:extLst>
                </p:cNvPr>
                <p:cNvSpPr txBox="1"/>
                <p:nvPr/>
              </p:nvSpPr>
              <p:spPr>
                <a:xfrm>
                  <a:off x="3965035" y="4526499"/>
                  <a:ext cx="3709327" cy="61837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b="1" i="0" smtClean="0">
                            <a:latin typeface="Cambria Math" panose="02040503050406030204" pitchFamily="18" charset="0"/>
                          </a:rPr>
                          <m:t>𝚫</m:t>
                        </m:r>
                        <m:sSub>
                          <m:sSubPr>
                            <m:ctrlPr>
                              <a:rPr lang="en-US" altLang="zh-CN" b="1" i="1" smtClean="0">
                                <a:latin typeface="Cambria Math" panose="02040503050406030204" pitchFamily="18" charset="0"/>
                              </a:rPr>
                            </m:ctrlPr>
                          </m:sSubPr>
                          <m:e>
                            <m:r>
                              <a:rPr lang="en-US" altLang="zh-CN" b="1" i="1" smtClean="0">
                                <a:latin typeface="Cambria Math" panose="02040503050406030204" pitchFamily="18" charset="0"/>
                              </a:rPr>
                              <m:t>𝑸</m:t>
                            </m:r>
                          </m:e>
                          <m:sub>
                            <m:r>
                              <a:rPr lang="en-US" altLang="zh-CN" b="1" i="1" smtClean="0">
                                <a:latin typeface="Cambria Math" panose="02040503050406030204" pitchFamily="18" charset="0"/>
                              </a:rPr>
                              <m:t>𝒄𝒐𝒉</m:t>
                            </m:r>
                            <m:r>
                              <a:rPr lang="en-US" altLang="zh-CN" b="1" i="1" smtClean="0">
                                <a:latin typeface="Cambria Math" panose="02040503050406030204" pitchFamily="18" charset="0"/>
                              </a:rPr>
                              <m:t>,</m:t>
                            </m:r>
                            <m:r>
                              <a:rPr lang="en-US" altLang="zh-CN" b="1" i="1" smtClean="0">
                                <a:latin typeface="Cambria Math" panose="02040503050406030204" pitchFamily="18" charset="0"/>
                              </a:rPr>
                              <m:t>𝒙</m:t>
                            </m:r>
                            <m:r>
                              <a:rPr lang="en-US" altLang="zh-CN" b="1" i="1" smtClean="0">
                                <a:latin typeface="Cambria Math" panose="02040503050406030204" pitchFamily="18" charset="0"/>
                              </a:rPr>
                              <m:t>,</m:t>
                            </m:r>
                            <m:r>
                              <a:rPr lang="en-US" altLang="zh-CN" b="1" i="1" smtClean="0">
                                <a:latin typeface="Cambria Math" panose="02040503050406030204" pitchFamily="18" charset="0"/>
                              </a:rPr>
                              <m:t>𝒚</m:t>
                            </m:r>
                          </m:sub>
                        </m:sSub>
                        <m:r>
                          <a:rPr lang="en-US" altLang="zh-CN" b="1" i="1" smtClean="0">
                            <a:latin typeface="Cambria Math" panose="02040503050406030204" pitchFamily="18" charset="0"/>
                          </a:rPr>
                          <m:t>=</m:t>
                        </m:r>
                        <m:f>
                          <m:fPr>
                            <m:ctrlPr>
                              <a:rPr lang="en-US" altLang="zh-CN" b="1" i="1" smtClean="0">
                                <a:latin typeface="Cambria Math" panose="02040503050406030204" pitchFamily="18" charset="0"/>
                              </a:rPr>
                            </m:ctrlPr>
                          </m:fPr>
                          <m:num>
                            <m:sSub>
                              <m:sSubPr>
                                <m:ctrlPr>
                                  <a:rPr lang="en-US" altLang="zh-CN" b="1" i="1" smtClean="0">
                                    <a:latin typeface="Cambria Math" panose="02040503050406030204" pitchFamily="18" charset="0"/>
                                  </a:rPr>
                                </m:ctrlPr>
                              </m:sSubPr>
                              <m:e>
                                <m:r>
                                  <a:rPr lang="en-US" altLang="zh-CN" b="1" i="1" smtClean="0">
                                    <a:latin typeface="Cambria Math" panose="02040503050406030204" pitchFamily="18" charset="0"/>
                                  </a:rPr>
                                  <m:t>𝑵</m:t>
                                </m:r>
                              </m:e>
                              <m:sub>
                                <m:r>
                                  <a:rPr lang="en-US" altLang="zh-CN" b="1" i="1" smtClean="0">
                                    <a:latin typeface="Cambria Math" panose="02040503050406030204" pitchFamily="18" charset="0"/>
                                  </a:rPr>
                                  <m:t>𝒆</m:t>
                                </m:r>
                              </m:sub>
                            </m:sSub>
                            <m:sSub>
                              <m:sSubPr>
                                <m:ctrlPr>
                                  <a:rPr lang="en-US" altLang="zh-CN" b="1" i="1">
                                    <a:latin typeface="Cambria Math" panose="02040503050406030204" pitchFamily="18" charset="0"/>
                                  </a:rPr>
                                </m:ctrlPr>
                              </m:sSubPr>
                              <m:e>
                                <m:r>
                                  <a:rPr lang="en-US" altLang="zh-CN" b="1" i="1">
                                    <a:latin typeface="Cambria Math" panose="02040503050406030204" pitchFamily="18" charset="0"/>
                                  </a:rPr>
                                  <m:t>𝒓</m:t>
                                </m:r>
                              </m:e>
                              <m:sub>
                                <m:r>
                                  <a:rPr lang="en-US" altLang="zh-CN" b="1" i="1">
                                    <a:latin typeface="Cambria Math" panose="02040503050406030204" pitchFamily="18" charset="0"/>
                                  </a:rPr>
                                  <m:t>𝒑</m:t>
                                </m:r>
                              </m:sub>
                            </m:sSub>
                            <m:sSub>
                              <m:sSubPr>
                                <m:ctrlPr>
                                  <a:rPr lang="en-US" altLang="zh-CN" b="1" i="1" smtClean="0">
                                    <a:latin typeface="Cambria Math" panose="02040503050406030204" pitchFamily="18" charset="0"/>
                                  </a:rPr>
                                </m:ctrlPr>
                              </m:sSubPr>
                              <m:e>
                                <m:r>
                                  <a:rPr lang="en-US" altLang="zh-CN" b="1" i="1" smtClean="0">
                                    <a:latin typeface="Cambria Math" panose="02040503050406030204" pitchFamily="18" charset="0"/>
                                  </a:rPr>
                                  <m:t>𝜷</m:t>
                                </m:r>
                              </m:e>
                              <m:sub>
                                <m:r>
                                  <a:rPr lang="en-US" altLang="zh-CN" b="1" i="1" smtClean="0">
                                    <a:latin typeface="Cambria Math" panose="02040503050406030204" pitchFamily="18" charset="0"/>
                                  </a:rPr>
                                  <m:t>𝒑</m:t>
                                </m:r>
                                <m:r>
                                  <a:rPr lang="en-US" altLang="zh-CN" b="1" i="1" smtClean="0">
                                    <a:latin typeface="Cambria Math" panose="02040503050406030204" pitchFamily="18" charset="0"/>
                                  </a:rPr>
                                  <m:t>,</m:t>
                                </m:r>
                                <m:r>
                                  <a:rPr lang="en-US" altLang="zh-CN" b="1" i="1" smtClean="0">
                                    <a:latin typeface="Cambria Math" panose="02040503050406030204" pitchFamily="18" charset="0"/>
                                  </a:rPr>
                                  <m:t>𝒙</m:t>
                                </m:r>
                                <m:r>
                                  <a:rPr lang="en-US" altLang="zh-CN" b="1" i="1" smtClean="0">
                                    <a:latin typeface="Cambria Math" panose="02040503050406030204" pitchFamily="18" charset="0"/>
                                  </a:rPr>
                                  <m:t>,</m:t>
                                </m:r>
                                <m:r>
                                  <a:rPr lang="en-US" altLang="zh-CN" b="1" i="1" smtClean="0">
                                    <a:latin typeface="Cambria Math" panose="02040503050406030204" pitchFamily="18" charset="0"/>
                                  </a:rPr>
                                  <m:t>𝒚</m:t>
                                </m:r>
                              </m:sub>
                            </m:sSub>
                          </m:num>
                          <m:den>
                            <m:r>
                              <a:rPr lang="en-US" altLang="zh-CN" b="1" i="1" smtClean="0">
                                <a:latin typeface="Cambria Math" panose="02040503050406030204" pitchFamily="18" charset="0"/>
                              </a:rPr>
                              <m:t>𝟐</m:t>
                            </m:r>
                            <m:r>
                              <a:rPr lang="en-US" altLang="zh-CN" b="1" i="1" smtClean="0">
                                <a:latin typeface="Cambria Math" panose="02040503050406030204" pitchFamily="18" charset="0"/>
                              </a:rPr>
                              <m:t>𝝅</m:t>
                            </m:r>
                            <m:sSub>
                              <m:sSubPr>
                                <m:ctrlPr>
                                  <a:rPr lang="en-US" altLang="zh-CN" b="1" i="1" smtClean="0">
                                    <a:latin typeface="Cambria Math" panose="02040503050406030204" pitchFamily="18" charset="0"/>
                                  </a:rPr>
                                </m:ctrlPr>
                              </m:sSubPr>
                              <m:e>
                                <m:r>
                                  <a:rPr lang="en-US" altLang="zh-CN" b="1" i="1" smtClean="0">
                                    <a:latin typeface="Cambria Math" panose="02040503050406030204" pitchFamily="18" charset="0"/>
                                  </a:rPr>
                                  <m:t>𝜸</m:t>
                                </m:r>
                              </m:e>
                              <m:sub>
                                <m:r>
                                  <a:rPr lang="en-US" altLang="zh-CN" b="1" i="1" smtClean="0">
                                    <a:latin typeface="Cambria Math" panose="02040503050406030204" pitchFamily="18" charset="0"/>
                                  </a:rPr>
                                  <m:t>𝒑</m:t>
                                </m:r>
                              </m:sub>
                            </m:sSub>
                            <m:sSub>
                              <m:sSubPr>
                                <m:ctrlPr>
                                  <a:rPr lang="en-US" altLang="zh-CN" b="1" i="1" smtClean="0">
                                    <a:latin typeface="Cambria Math" panose="02040503050406030204" pitchFamily="18" charset="0"/>
                                  </a:rPr>
                                </m:ctrlPr>
                              </m:sSubPr>
                              <m:e>
                                <m:r>
                                  <a:rPr lang="en-US" altLang="zh-CN" b="1" i="0" smtClean="0">
                                    <a:latin typeface="Cambria Math" panose="02040503050406030204" pitchFamily="18" charset="0"/>
                                  </a:rPr>
                                  <m:t>𝚺</m:t>
                                </m:r>
                              </m:e>
                              <m:sub>
                                <m:r>
                                  <a:rPr lang="en-US" altLang="zh-CN" b="1" i="1" smtClean="0">
                                    <a:latin typeface="Cambria Math" panose="02040503050406030204" pitchFamily="18" charset="0"/>
                                  </a:rPr>
                                  <m:t>𝒙</m:t>
                                </m:r>
                                <m:r>
                                  <a:rPr lang="en-US" altLang="zh-CN" b="1" i="1" smtClean="0">
                                    <a:latin typeface="Cambria Math" panose="02040503050406030204" pitchFamily="18" charset="0"/>
                                  </a:rPr>
                                  <m:t>,</m:t>
                                </m:r>
                                <m:r>
                                  <a:rPr lang="en-US" altLang="zh-CN" b="1" i="1" smtClean="0">
                                    <a:latin typeface="Cambria Math" panose="02040503050406030204" pitchFamily="18" charset="0"/>
                                  </a:rPr>
                                  <m:t>𝒚</m:t>
                                </m:r>
                              </m:sub>
                            </m:sSub>
                            <m:r>
                              <a:rPr lang="en-US" altLang="zh-CN" b="1" i="1" smtClean="0">
                                <a:latin typeface="Cambria Math" panose="02040503050406030204" pitchFamily="18" charset="0"/>
                              </a:rPr>
                              <m:t>(</m:t>
                            </m:r>
                            <m:sSub>
                              <m:sSubPr>
                                <m:ctrlPr>
                                  <a:rPr lang="en-US" altLang="zh-CN" b="1" i="1" smtClean="0">
                                    <a:latin typeface="Cambria Math" panose="02040503050406030204" pitchFamily="18" charset="0"/>
                                  </a:rPr>
                                </m:ctrlPr>
                              </m:sSubPr>
                              <m:e>
                                <m:r>
                                  <a:rPr lang="en-US" altLang="zh-CN" b="1" i="0" smtClean="0">
                                    <a:latin typeface="Cambria Math" panose="02040503050406030204" pitchFamily="18" charset="0"/>
                                  </a:rPr>
                                  <m:t>𝚺</m:t>
                                </m:r>
                              </m:e>
                              <m:sub>
                                <m:r>
                                  <a:rPr lang="en-US" altLang="zh-CN" b="1" i="1" smtClean="0">
                                    <a:latin typeface="Cambria Math" panose="02040503050406030204" pitchFamily="18" charset="0"/>
                                  </a:rPr>
                                  <m:t>𝒙</m:t>
                                </m:r>
                              </m:sub>
                            </m:sSub>
                            <m:r>
                              <a:rPr lang="en-US" altLang="zh-CN" b="1" i="1" smtClean="0">
                                <a:latin typeface="Cambria Math" panose="02040503050406030204" pitchFamily="18" charset="0"/>
                              </a:rPr>
                              <m:t>+</m:t>
                            </m:r>
                            <m:sSub>
                              <m:sSubPr>
                                <m:ctrlPr>
                                  <a:rPr lang="en-US" altLang="zh-CN" b="1" i="1" smtClean="0">
                                    <a:latin typeface="Cambria Math" panose="02040503050406030204" pitchFamily="18" charset="0"/>
                                  </a:rPr>
                                </m:ctrlPr>
                              </m:sSubPr>
                              <m:e>
                                <m:r>
                                  <a:rPr lang="en-US" altLang="zh-CN" b="1" i="0" smtClean="0">
                                    <a:latin typeface="Cambria Math" panose="02040503050406030204" pitchFamily="18" charset="0"/>
                                  </a:rPr>
                                  <m:t>𝚺</m:t>
                                </m:r>
                              </m:e>
                              <m:sub>
                                <m:r>
                                  <a:rPr lang="en-US" altLang="zh-CN" b="1" i="1" smtClean="0">
                                    <a:latin typeface="Cambria Math" panose="02040503050406030204" pitchFamily="18" charset="0"/>
                                  </a:rPr>
                                  <m:t>𝒚</m:t>
                                </m:r>
                              </m:sub>
                            </m:sSub>
                            <m:r>
                              <a:rPr lang="en-US" altLang="zh-CN" b="1" i="1" smtClean="0">
                                <a:latin typeface="Cambria Math" panose="02040503050406030204" pitchFamily="18" charset="0"/>
                              </a:rPr>
                              <m:t>)</m:t>
                            </m:r>
                          </m:den>
                        </m:f>
                      </m:oMath>
                    </m:oMathPara>
                  </a14:m>
                  <a:endParaRPr lang="zh-CN" altLang="en-US" b="1" dirty="0"/>
                </a:p>
              </p:txBody>
            </p:sp>
          </mc:Choice>
          <mc:Fallback xmlns="">
            <p:sp>
              <p:nvSpPr>
                <p:cNvPr id="17" name="文本框 16">
                  <a:extLst>
                    <a:ext uri="{FF2B5EF4-FFF2-40B4-BE49-F238E27FC236}">
                      <a16:creationId xmlns:a16="http://schemas.microsoft.com/office/drawing/2014/main" id="{1AA30DCD-0042-D026-276E-D65A5317C1A0}"/>
                    </a:ext>
                  </a:extLst>
                </p:cNvPr>
                <p:cNvSpPr txBox="1">
                  <a:spLocks noRot="1" noChangeAspect="1" noMove="1" noResize="1" noEditPoints="1" noAdjustHandles="1" noChangeArrowheads="1" noChangeShapeType="1" noTextEdit="1"/>
                </p:cNvSpPr>
                <p:nvPr/>
              </p:nvSpPr>
              <p:spPr>
                <a:xfrm>
                  <a:off x="3965035" y="4526499"/>
                  <a:ext cx="3709327" cy="618374"/>
                </a:xfrm>
                <a:prstGeom prst="rect">
                  <a:avLst/>
                </a:prstGeom>
                <a:blipFill>
                  <a:blip r:embed="rId6"/>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8" name="文本框 17">
                  <a:extLst>
                    <a:ext uri="{FF2B5EF4-FFF2-40B4-BE49-F238E27FC236}">
                      <a16:creationId xmlns:a16="http://schemas.microsoft.com/office/drawing/2014/main" id="{F9DE2C11-83F0-A770-3656-CB2E3D429559}"/>
                    </a:ext>
                  </a:extLst>
                </p:cNvPr>
                <p:cNvSpPr txBox="1"/>
                <p:nvPr/>
              </p:nvSpPr>
              <p:spPr>
                <a:xfrm>
                  <a:off x="7996409" y="4526499"/>
                  <a:ext cx="3709327" cy="61837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b="1" i="0" smtClean="0">
                            <a:latin typeface="Cambria Math" panose="02040503050406030204" pitchFamily="18" charset="0"/>
                          </a:rPr>
                          <m:t>𝚫</m:t>
                        </m:r>
                        <m:sSub>
                          <m:sSubPr>
                            <m:ctrlPr>
                              <a:rPr lang="en-US" altLang="zh-CN" b="1" i="1" smtClean="0">
                                <a:latin typeface="Cambria Math" panose="02040503050406030204" pitchFamily="18" charset="0"/>
                              </a:rPr>
                            </m:ctrlPr>
                          </m:sSubPr>
                          <m:e>
                            <m:r>
                              <a:rPr lang="en-US" altLang="zh-CN" b="1" i="1" smtClean="0">
                                <a:latin typeface="Cambria Math" panose="02040503050406030204" pitchFamily="18" charset="0"/>
                              </a:rPr>
                              <m:t>𝑸</m:t>
                            </m:r>
                          </m:e>
                          <m:sub>
                            <m:r>
                              <a:rPr lang="en-US" altLang="zh-CN" b="1" i="1" smtClean="0">
                                <a:latin typeface="Cambria Math" panose="02040503050406030204" pitchFamily="18" charset="0"/>
                              </a:rPr>
                              <m:t>𝒄𝒐𝒉</m:t>
                            </m:r>
                            <m:r>
                              <a:rPr lang="en-US" altLang="zh-CN" b="1" i="1" smtClean="0">
                                <a:latin typeface="Cambria Math" panose="02040503050406030204" pitchFamily="18" charset="0"/>
                              </a:rPr>
                              <m:t>,</m:t>
                            </m:r>
                            <m:r>
                              <a:rPr lang="en-US" altLang="zh-CN" b="1" i="1" smtClean="0">
                                <a:latin typeface="Cambria Math" panose="02040503050406030204" pitchFamily="18" charset="0"/>
                              </a:rPr>
                              <m:t>𝒙</m:t>
                            </m:r>
                            <m:r>
                              <a:rPr lang="en-US" altLang="zh-CN" b="1" i="1" smtClean="0">
                                <a:latin typeface="Cambria Math" panose="02040503050406030204" pitchFamily="18" charset="0"/>
                              </a:rPr>
                              <m:t>,</m:t>
                            </m:r>
                            <m:r>
                              <a:rPr lang="en-US" altLang="zh-CN" b="1" i="1" smtClean="0">
                                <a:latin typeface="Cambria Math" panose="02040503050406030204" pitchFamily="18" charset="0"/>
                              </a:rPr>
                              <m:t>𝒚</m:t>
                            </m:r>
                          </m:sub>
                        </m:sSub>
                        <m:r>
                          <a:rPr lang="en-US" altLang="zh-CN" b="1" i="1" smtClean="0">
                            <a:latin typeface="Cambria Math" panose="02040503050406030204" pitchFamily="18" charset="0"/>
                          </a:rPr>
                          <m:t>=</m:t>
                        </m:r>
                        <m:r>
                          <a:rPr lang="en-US" altLang="zh-CN" b="1" i="1" smtClean="0">
                            <a:latin typeface="Cambria Math" panose="02040503050406030204" pitchFamily="18" charset="0"/>
                          </a:rPr>
                          <m:t>𝒀</m:t>
                        </m:r>
                        <m:f>
                          <m:fPr>
                            <m:ctrlPr>
                              <a:rPr lang="en-US" altLang="zh-CN" b="1" i="1" smtClean="0">
                                <a:latin typeface="Cambria Math" panose="02040503050406030204" pitchFamily="18" charset="0"/>
                              </a:rPr>
                            </m:ctrlPr>
                          </m:fPr>
                          <m:num>
                            <m:sSub>
                              <m:sSubPr>
                                <m:ctrlPr>
                                  <a:rPr lang="en-US" altLang="zh-CN" b="1" i="1" smtClean="0">
                                    <a:latin typeface="Cambria Math" panose="02040503050406030204" pitchFamily="18" charset="0"/>
                                  </a:rPr>
                                </m:ctrlPr>
                              </m:sSubPr>
                              <m:e>
                                <m:r>
                                  <a:rPr lang="en-US" altLang="zh-CN" b="1" i="1" smtClean="0">
                                    <a:latin typeface="Cambria Math" panose="02040503050406030204" pitchFamily="18" charset="0"/>
                                  </a:rPr>
                                  <m:t>𝑵</m:t>
                                </m:r>
                              </m:e>
                              <m:sub>
                                <m:r>
                                  <a:rPr lang="en-US" altLang="zh-CN" b="1" i="1" smtClean="0">
                                    <a:latin typeface="Cambria Math" panose="02040503050406030204" pitchFamily="18" charset="0"/>
                                  </a:rPr>
                                  <m:t>𝒆</m:t>
                                </m:r>
                              </m:sub>
                            </m:sSub>
                            <m:sSub>
                              <m:sSubPr>
                                <m:ctrlPr>
                                  <a:rPr lang="en-US" altLang="zh-CN" b="1" i="1">
                                    <a:latin typeface="Cambria Math" panose="02040503050406030204" pitchFamily="18" charset="0"/>
                                  </a:rPr>
                                </m:ctrlPr>
                              </m:sSubPr>
                              <m:e>
                                <m:r>
                                  <a:rPr lang="en-US" altLang="zh-CN" b="1" i="1">
                                    <a:latin typeface="Cambria Math" panose="02040503050406030204" pitchFamily="18" charset="0"/>
                                  </a:rPr>
                                  <m:t>𝒓</m:t>
                                </m:r>
                              </m:e>
                              <m:sub>
                                <m:r>
                                  <a:rPr lang="en-US" altLang="zh-CN" b="1" i="1">
                                    <a:latin typeface="Cambria Math" panose="02040503050406030204" pitchFamily="18" charset="0"/>
                                  </a:rPr>
                                  <m:t>𝒑</m:t>
                                </m:r>
                              </m:sub>
                            </m:sSub>
                            <m:sSub>
                              <m:sSubPr>
                                <m:ctrlPr>
                                  <a:rPr lang="en-US" altLang="zh-CN" b="1" i="1" smtClean="0">
                                    <a:latin typeface="Cambria Math" panose="02040503050406030204" pitchFamily="18" charset="0"/>
                                  </a:rPr>
                                </m:ctrlPr>
                              </m:sSubPr>
                              <m:e>
                                <m:r>
                                  <a:rPr lang="en-US" altLang="zh-CN" b="1" i="1" smtClean="0">
                                    <a:latin typeface="Cambria Math" panose="02040503050406030204" pitchFamily="18" charset="0"/>
                                  </a:rPr>
                                  <m:t>𝜷</m:t>
                                </m:r>
                              </m:e>
                              <m:sub>
                                <m:r>
                                  <a:rPr lang="en-US" altLang="zh-CN" b="1" i="1" smtClean="0">
                                    <a:latin typeface="Cambria Math" panose="02040503050406030204" pitchFamily="18" charset="0"/>
                                  </a:rPr>
                                  <m:t>𝒑</m:t>
                                </m:r>
                                <m:r>
                                  <a:rPr lang="en-US" altLang="zh-CN" b="1" i="1" smtClean="0">
                                    <a:latin typeface="Cambria Math" panose="02040503050406030204" pitchFamily="18" charset="0"/>
                                  </a:rPr>
                                  <m:t>,</m:t>
                                </m:r>
                                <m:r>
                                  <a:rPr lang="en-US" altLang="zh-CN" b="1" i="1" smtClean="0">
                                    <a:latin typeface="Cambria Math" panose="02040503050406030204" pitchFamily="18" charset="0"/>
                                  </a:rPr>
                                  <m:t>𝒙</m:t>
                                </m:r>
                                <m:r>
                                  <a:rPr lang="en-US" altLang="zh-CN" b="1" i="1" smtClean="0">
                                    <a:latin typeface="Cambria Math" panose="02040503050406030204" pitchFamily="18" charset="0"/>
                                  </a:rPr>
                                  <m:t>,</m:t>
                                </m:r>
                                <m:r>
                                  <a:rPr lang="en-US" altLang="zh-CN" b="1" i="1" smtClean="0">
                                    <a:latin typeface="Cambria Math" panose="02040503050406030204" pitchFamily="18" charset="0"/>
                                  </a:rPr>
                                  <m:t>𝒚</m:t>
                                </m:r>
                              </m:sub>
                            </m:sSub>
                          </m:num>
                          <m:den>
                            <m:r>
                              <a:rPr lang="en-US" altLang="zh-CN" b="1" i="1" smtClean="0">
                                <a:latin typeface="Cambria Math" panose="02040503050406030204" pitchFamily="18" charset="0"/>
                              </a:rPr>
                              <m:t>𝟐</m:t>
                            </m:r>
                            <m:r>
                              <a:rPr lang="en-US" altLang="zh-CN" b="1" i="1" smtClean="0">
                                <a:latin typeface="Cambria Math" panose="02040503050406030204" pitchFamily="18" charset="0"/>
                              </a:rPr>
                              <m:t>𝝅</m:t>
                            </m:r>
                            <m:sSub>
                              <m:sSubPr>
                                <m:ctrlPr>
                                  <a:rPr lang="en-US" altLang="zh-CN" b="1" i="1" smtClean="0">
                                    <a:latin typeface="Cambria Math" panose="02040503050406030204" pitchFamily="18" charset="0"/>
                                  </a:rPr>
                                </m:ctrlPr>
                              </m:sSubPr>
                              <m:e>
                                <m:r>
                                  <a:rPr lang="en-US" altLang="zh-CN" b="1" i="1" smtClean="0">
                                    <a:latin typeface="Cambria Math" panose="02040503050406030204" pitchFamily="18" charset="0"/>
                                  </a:rPr>
                                  <m:t>𝜸</m:t>
                                </m:r>
                              </m:e>
                              <m:sub>
                                <m:r>
                                  <a:rPr lang="en-US" altLang="zh-CN" b="1" i="1" smtClean="0">
                                    <a:latin typeface="Cambria Math" panose="02040503050406030204" pitchFamily="18" charset="0"/>
                                  </a:rPr>
                                  <m:t>𝒑</m:t>
                                </m:r>
                              </m:sub>
                            </m:sSub>
                            <m:sSub>
                              <m:sSubPr>
                                <m:ctrlPr>
                                  <a:rPr lang="en-US" altLang="zh-CN" b="1" i="1" smtClean="0">
                                    <a:latin typeface="Cambria Math" panose="02040503050406030204" pitchFamily="18" charset="0"/>
                                  </a:rPr>
                                </m:ctrlPr>
                              </m:sSubPr>
                              <m:e>
                                <m:r>
                                  <a:rPr lang="en-US" altLang="zh-CN" b="1" i="1" smtClean="0">
                                    <a:latin typeface="Cambria Math" panose="02040503050406030204" pitchFamily="18" charset="0"/>
                                  </a:rPr>
                                  <m:t>𝝈</m:t>
                                </m:r>
                              </m:e>
                              <m:sub>
                                <m:r>
                                  <a:rPr lang="en-US" altLang="zh-CN" b="1" i="1" smtClean="0">
                                    <a:latin typeface="Cambria Math" panose="02040503050406030204" pitchFamily="18" charset="0"/>
                                  </a:rPr>
                                  <m:t>𝒆</m:t>
                                </m:r>
                                <m:r>
                                  <a:rPr lang="en-US" altLang="zh-CN" b="1" i="1" smtClean="0">
                                    <a:latin typeface="Cambria Math" panose="02040503050406030204" pitchFamily="18" charset="0"/>
                                  </a:rPr>
                                  <m:t>,</m:t>
                                </m:r>
                                <m:r>
                                  <a:rPr lang="en-US" altLang="zh-CN" b="1" i="1" smtClean="0">
                                    <a:latin typeface="Cambria Math" panose="02040503050406030204" pitchFamily="18" charset="0"/>
                                  </a:rPr>
                                  <m:t>𝒙</m:t>
                                </m:r>
                                <m:r>
                                  <a:rPr lang="en-US" altLang="zh-CN" b="1" i="1" smtClean="0">
                                    <a:latin typeface="Cambria Math" panose="02040503050406030204" pitchFamily="18" charset="0"/>
                                  </a:rPr>
                                  <m:t>,</m:t>
                                </m:r>
                                <m:r>
                                  <a:rPr lang="en-US" altLang="zh-CN" b="1" i="1" smtClean="0">
                                    <a:latin typeface="Cambria Math" panose="02040503050406030204" pitchFamily="18" charset="0"/>
                                  </a:rPr>
                                  <m:t>𝒚</m:t>
                                </m:r>
                              </m:sub>
                            </m:sSub>
                            <m:r>
                              <a:rPr lang="en-US" altLang="zh-CN" b="1" i="1" smtClean="0">
                                <a:latin typeface="Cambria Math" panose="02040503050406030204" pitchFamily="18" charset="0"/>
                              </a:rPr>
                              <m:t>(</m:t>
                            </m:r>
                            <m:sSub>
                              <m:sSubPr>
                                <m:ctrlPr>
                                  <a:rPr lang="en-US" altLang="zh-CN" b="1" i="1" smtClean="0">
                                    <a:latin typeface="Cambria Math" panose="02040503050406030204" pitchFamily="18" charset="0"/>
                                  </a:rPr>
                                </m:ctrlPr>
                              </m:sSubPr>
                              <m:e>
                                <m:r>
                                  <a:rPr lang="en-US" altLang="zh-CN" b="1" i="1" smtClean="0">
                                    <a:latin typeface="Cambria Math" panose="02040503050406030204" pitchFamily="18" charset="0"/>
                                  </a:rPr>
                                  <m:t>𝝈</m:t>
                                </m:r>
                              </m:e>
                              <m:sub>
                                <m:r>
                                  <a:rPr lang="en-US" altLang="zh-CN" b="1" i="1" smtClean="0">
                                    <a:latin typeface="Cambria Math" panose="02040503050406030204" pitchFamily="18" charset="0"/>
                                  </a:rPr>
                                  <m:t>𝒆</m:t>
                                </m:r>
                                <m:r>
                                  <a:rPr lang="en-US" altLang="zh-CN" b="1" i="1" smtClean="0">
                                    <a:latin typeface="Cambria Math" panose="02040503050406030204" pitchFamily="18" charset="0"/>
                                  </a:rPr>
                                  <m:t>,</m:t>
                                </m:r>
                                <m:r>
                                  <a:rPr lang="en-US" altLang="zh-CN" b="1" i="1" smtClean="0">
                                    <a:latin typeface="Cambria Math" panose="02040503050406030204" pitchFamily="18" charset="0"/>
                                  </a:rPr>
                                  <m:t>𝒙</m:t>
                                </m:r>
                              </m:sub>
                            </m:sSub>
                            <m:r>
                              <a:rPr lang="en-US" altLang="zh-CN" b="1" i="1" smtClean="0">
                                <a:latin typeface="Cambria Math" panose="02040503050406030204" pitchFamily="18" charset="0"/>
                              </a:rPr>
                              <m:t>+</m:t>
                            </m:r>
                            <m:sSub>
                              <m:sSubPr>
                                <m:ctrlPr>
                                  <a:rPr lang="en-US" altLang="zh-CN" b="1" i="1" smtClean="0">
                                    <a:latin typeface="Cambria Math" panose="02040503050406030204" pitchFamily="18" charset="0"/>
                                  </a:rPr>
                                </m:ctrlPr>
                              </m:sSubPr>
                              <m:e>
                                <m:r>
                                  <a:rPr lang="en-US" altLang="zh-CN" b="1" i="1" smtClean="0">
                                    <a:latin typeface="Cambria Math" panose="02040503050406030204" pitchFamily="18" charset="0"/>
                                  </a:rPr>
                                  <m:t>𝝈</m:t>
                                </m:r>
                              </m:e>
                              <m:sub>
                                <m:r>
                                  <a:rPr lang="en-US" altLang="zh-CN" b="1" i="1" smtClean="0">
                                    <a:latin typeface="Cambria Math" panose="02040503050406030204" pitchFamily="18" charset="0"/>
                                  </a:rPr>
                                  <m:t>𝒆</m:t>
                                </m:r>
                                <m:r>
                                  <a:rPr lang="en-US" altLang="zh-CN" b="1" i="1" smtClean="0">
                                    <a:latin typeface="Cambria Math" panose="02040503050406030204" pitchFamily="18" charset="0"/>
                                  </a:rPr>
                                  <m:t>,</m:t>
                                </m:r>
                                <m:r>
                                  <a:rPr lang="en-US" altLang="zh-CN" b="1" i="1" smtClean="0">
                                    <a:latin typeface="Cambria Math" panose="02040503050406030204" pitchFamily="18" charset="0"/>
                                  </a:rPr>
                                  <m:t>𝒚</m:t>
                                </m:r>
                              </m:sub>
                            </m:sSub>
                            <m:r>
                              <a:rPr lang="en-US" altLang="zh-CN" b="1" i="1" smtClean="0">
                                <a:latin typeface="Cambria Math" panose="02040503050406030204" pitchFamily="18" charset="0"/>
                              </a:rPr>
                              <m:t>)</m:t>
                            </m:r>
                          </m:den>
                        </m:f>
                      </m:oMath>
                    </m:oMathPara>
                  </a14:m>
                  <a:endParaRPr lang="zh-CN" altLang="en-US" b="1" dirty="0"/>
                </a:p>
              </p:txBody>
            </p:sp>
          </mc:Choice>
          <mc:Fallback xmlns="">
            <p:sp>
              <p:nvSpPr>
                <p:cNvPr id="18" name="文本框 17">
                  <a:extLst>
                    <a:ext uri="{FF2B5EF4-FFF2-40B4-BE49-F238E27FC236}">
                      <a16:creationId xmlns:a16="http://schemas.microsoft.com/office/drawing/2014/main" id="{F9DE2C11-83F0-A770-3656-CB2E3D429559}"/>
                    </a:ext>
                  </a:extLst>
                </p:cNvPr>
                <p:cNvSpPr txBox="1">
                  <a:spLocks noRot="1" noChangeAspect="1" noMove="1" noResize="1" noEditPoints="1" noAdjustHandles="1" noChangeArrowheads="1" noChangeShapeType="1" noTextEdit="1"/>
                </p:cNvSpPr>
                <p:nvPr/>
              </p:nvSpPr>
              <p:spPr>
                <a:xfrm>
                  <a:off x="7996409" y="4526499"/>
                  <a:ext cx="3709327" cy="618374"/>
                </a:xfrm>
                <a:prstGeom prst="rect">
                  <a:avLst/>
                </a:prstGeom>
                <a:blipFill>
                  <a:blip r:embed="rId7"/>
                  <a:stretch>
                    <a:fillRect/>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19" name="文本框 18">
                  <a:extLst>
                    <a:ext uri="{FF2B5EF4-FFF2-40B4-BE49-F238E27FC236}">
                      <a16:creationId xmlns:a16="http://schemas.microsoft.com/office/drawing/2014/main" id="{9489F88C-F291-6545-43FD-75199C1AF5B0}"/>
                    </a:ext>
                  </a:extLst>
                </p:cNvPr>
                <p:cNvSpPr txBox="1"/>
                <p:nvPr/>
              </p:nvSpPr>
              <p:spPr>
                <a:xfrm>
                  <a:off x="3965035" y="5382790"/>
                  <a:ext cx="3709327" cy="56368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altLang="zh-CN" b="1" i="1" smtClean="0">
                                <a:latin typeface="Cambria Math" panose="02040503050406030204" pitchFamily="18" charset="0"/>
                              </a:rPr>
                            </m:ctrlPr>
                          </m:sSubPr>
                          <m:e>
                            <m:r>
                              <a:rPr lang="en-US" altLang="zh-CN" b="1" i="0" smtClean="0">
                                <a:latin typeface="Cambria Math" panose="02040503050406030204" pitchFamily="18" charset="0"/>
                              </a:rPr>
                              <m:t>𝚺</m:t>
                            </m:r>
                          </m:e>
                          <m:sub>
                            <m:r>
                              <a:rPr lang="en-US" altLang="zh-CN" b="1" i="1" smtClean="0">
                                <a:latin typeface="Cambria Math" panose="02040503050406030204" pitchFamily="18" charset="0"/>
                              </a:rPr>
                              <m:t>𝒙</m:t>
                            </m:r>
                            <m:r>
                              <a:rPr lang="en-US" altLang="zh-CN" b="1" i="1" smtClean="0">
                                <a:latin typeface="Cambria Math" panose="02040503050406030204" pitchFamily="18" charset="0"/>
                              </a:rPr>
                              <m:t>,</m:t>
                            </m:r>
                            <m:r>
                              <a:rPr lang="en-US" altLang="zh-CN" b="1" i="1" smtClean="0">
                                <a:latin typeface="Cambria Math" panose="02040503050406030204" pitchFamily="18" charset="0"/>
                              </a:rPr>
                              <m:t>𝒚</m:t>
                            </m:r>
                          </m:sub>
                        </m:sSub>
                        <m:r>
                          <a:rPr lang="en-US" altLang="zh-CN" b="1" i="1" smtClean="0">
                            <a:latin typeface="Cambria Math" panose="02040503050406030204" pitchFamily="18" charset="0"/>
                          </a:rPr>
                          <m:t>=</m:t>
                        </m:r>
                        <m:rad>
                          <m:radPr>
                            <m:degHide m:val="on"/>
                            <m:ctrlPr>
                              <a:rPr lang="en-US" altLang="zh-CN" b="1" i="1" smtClean="0">
                                <a:latin typeface="Cambria Math" panose="02040503050406030204" pitchFamily="18" charset="0"/>
                              </a:rPr>
                            </m:ctrlPr>
                          </m:radPr>
                          <m:deg/>
                          <m:e>
                            <m:sSubSup>
                              <m:sSubSupPr>
                                <m:ctrlPr>
                                  <a:rPr lang="en-US" altLang="zh-CN" b="1" i="1" smtClean="0">
                                    <a:latin typeface="Cambria Math" panose="02040503050406030204" pitchFamily="18" charset="0"/>
                                  </a:rPr>
                                </m:ctrlPr>
                              </m:sSubSupPr>
                              <m:e>
                                <m:r>
                                  <a:rPr lang="en-US" altLang="zh-CN" b="1" i="1" smtClean="0">
                                    <a:latin typeface="Cambria Math" panose="02040503050406030204" pitchFamily="18" charset="0"/>
                                  </a:rPr>
                                  <m:t>𝝈</m:t>
                                </m:r>
                              </m:e>
                              <m:sub>
                                <m:r>
                                  <a:rPr lang="en-US" altLang="zh-CN" b="1" i="1" smtClean="0">
                                    <a:latin typeface="Cambria Math" panose="02040503050406030204" pitchFamily="18" charset="0"/>
                                  </a:rPr>
                                  <m:t>𝒆</m:t>
                                </m:r>
                                <m:r>
                                  <a:rPr lang="en-US" altLang="zh-CN" b="1" i="1" smtClean="0">
                                    <a:latin typeface="Cambria Math" panose="02040503050406030204" pitchFamily="18" charset="0"/>
                                  </a:rPr>
                                  <m:t>,</m:t>
                                </m:r>
                                <m:r>
                                  <a:rPr lang="en-US" altLang="zh-CN" b="1" i="1" smtClean="0">
                                    <a:latin typeface="Cambria Math" panose="02040503050406030204" pitchFamily="18" charset="0"/>
                                  </a:rPr>
                                  <m:t>𝒙</m:t>
                                </m:r>
                                <m:r>
                                  <a:rPr lang="en-US" altLang="zh-CN" b="1" i="1" smtClean="0">
                                    <a:latin typeface="Cambria Math" panose="02040503050406030204" pitchFamily="18" charset="0"/>
                                  </a:rPr>
                                  <m:t>,</m:t>
                                </m:r>
                                <m:r>
                                  <a:rPr lang="en-US" altLang="zh-CN" b="1" i="1" smtClean="0">
                                    <a:latin typeface="Cambria Math" panose="02040503050406030204" pitchFamily="18" charset="0"/>
                                  </a:rPr>
                                  <m:t>𝒚</m:t>
                                </m:r>
                              </m:sub>
                              <m:sup>
                                <m:r>
                                  <a:rPr lang="en-US" altLang="zh-CN" b="1" i="1" smtClean="0">
                                    <a:latin typeface="Cambria Math" panose="02040503050406030204" pitchFamily="18" charset="0"/>
                                  </a:rPr>
                                  <m:t>𝟐</m:t>
                                </m:r>
                              </m:sup>
                            </m:sSubSup>
                            <m:r>
                              <a:rPr lang="en-US" altLang="zh-CN" b="1" i="1" smtClean="0">
                                <a:latin typeface="Cambria Math" panose="02040503050406030204" pitchFamily="18" charset="0"/>
                              </a:rPr>
                              <m:t>+</m:t>
                            </m:r>
                            <m:sSubSup>
                              <m:sSubSupPr>
                                <m:ctrlPr>
                                  <a:rPr lang="en-US" altLang="zh-CN" b="1" i="1" smtClean="0">
                                    <a:latin typeface="Cambria Math" panose="02040503050406030204" pitchFamily="18" charset="0"/>
                                  </a:rPr>
                                </m:ctrlPr>
                              </m:sSubSupPr>
                              <m:e>
                                <m:r>
                                  <a:rPr lang="en-US" altLang="zh-CN" b="1" i="1" smtClean="0">
                                    <a:latin typeface="Cambria Math" panose="02040503050406030204" pitchFamily="18" charset="0"/>
                                  </a:rPr>
                                  <m:t>𝝈</m:t>
                                </m:r>
                              </m:e>
                              <m:sub>
                                <m:r>
                                  <a:rPr lang="en-US" altLang="zh-CN" b="1" i="1" smtClean="0">
                                    <a:latin typeface="Cambria Math" panose="02040503050406030204" pitchFamily="18" charset="0"/>
                                  </a:rPr>
                                  <m:t>𝒑</m:t>
                                </m:r>
                                <m:r>
                                  <a:rPr lang="en-US" altLang="zh-CN" b="1" i="1" smtClean="0">
                                    <a:latin typeface="Cambria Math" panose="02040503050406030204" pitchFamily="18" charset="0"/>
                                  </a:rPr>
                                  <m:t>,</m:t>
                                </m:r>
                                <m:r>
                                  <a:rPr lang="en-US" altLang="zh-CN" b="1" i="1" smtClean="0">
                                    <a:latin typeface="Cambria Math" panose="02040503050406030204" pitchFamily="18" charset="0"/>
                                  </a:rPr>
                                  <m:t>𝒙</m:t>
                                </m:r>
                                <m:r>
                                  <a:rPr lang="en-US" altLang="zh-CN" b="1" i="1" smtClean="0">
                                    <a:latin typeface="Cambria Math" panose="02040503050406030204" pitchFamily="18" charset="0"/>
                                  </a:rPr>
                                  <m:t>,</m:t>
                                </m:r>
                                <m:r>
                                  <a:rPr lang="en-US" altLang="zh-CN" b="1" i="1" smtClean="0">
                                    <a:latin typeface="Cambria Math" panose="02040503050406030204" pitchFamily="18" charset="0"/>
                                  </a:rPr>
                                  <m:t>𝒚</m:t>
                                </m:r>
                              </m:sub>
                              <m:sup>
                                <m:r>
                                  <a:rPr lang="en-US" altLang="zh-CN" b="1" i="1" smtClean="0">
                                    <a:latin typeface="Cambria Math" panose="02040503050406030204" pitchFamily="18" charset="0"/>
                                  </a:rPr>
                                  <m:t>𝟐</m:t>
                                </m:r>
                              </m:sup>
                            </m:sSubSup>
                          </m:e>
                        </m:rad>
                      </m:oMath>
                    </m:oMathPara>
                  </a14:m>
                  <a:endParaRPr lang="zh-CN" altLang="en-US" b="1" dirty="0"/>
                </a:p>
              </p:txBody>
            </p:sp>
          </mc:Choice>
          <mc:Fallback xmlns="">
            <p:sp>
              <p:nvSpPr>
                <p:cNvPr id="19" name="文本框 18">
                  <a:extLst>
                    <a:ext uri="{FF2B5EF4-FFF2-40B4-BE49-F238E27FC236}">
                      <a16:creationId xmlns:a16="http://schemas.microsoft.com/office/drawing/2014/main" id="{9489F88C-F291-6545-43FD-75199C1AF5B0}"/>
                    </a:ext>
                  </a:extLst>
                </p:cNvPr>
                <p:cNvSpPr txBox="1">
                  <a:spLocks noRot="1" noChangeAspect="1" noMove="1" noResize="1" noEditPoints="1" noAdjustHandles="1" noChangeArrowheads="1" noChangeShapeType="1" noTextEdit="1"/>
                </p:cNvSpPr>
                <p:nvPr/>
              </p:nvSpPr>
              <p:spPr>
                <a:xfrm>
                  <a:off x="3965035" y="5382790"/>
                  <a:ext cx="3709327" cy="563680"/>
                </a:xfrm>
                <a:prstGeom prst="rect">
                  <a:avLst/>
                </a:prstGeom>
                <a:blipFill>
                  <a:blip r:embed="rId8"/>
                  <a:stretch>
                    <a:fillRect b="-2174"/>
                  </a:stretch>
                </a:blipFill>
              </p:spPr>
              <p:txBody>
                <a:bodyPr/>
                <a:lstStyle/>
                <a:p>
                  <a:r>
                    <a:rPr lang="zh-CN" altLang="en-US">
                      <a:noFill/>
                    </a:rPr>
                    <a:t> </a:t>
                  </a:r>
                </a:p>
              </p:txBody>
            </p:sp>
          </mc:Fallback>
        </mc:AlternateContent>
        <p:sp>
          <p:nvSpPr>
            <p:cNvPr id="21" name="文本框 20">
              <a:extLst>
                <a:ext uri="{FF2B5EF4-FFF2-40B4-BE49-F238E27FC236}">
                  <a16:creationId xmlns:a16="http://schemas.microsoft.com/office/drawing/2014/main" id="{4FCAAD7F-8040-661E-37D1-93B210BCE876}"/>
                </a:ext>
              </a:extLst>
            </p:cNvPr>
            <p:cNvSpPr txBox="1"/>
            <p:nvPr/>
          </p:nvSpPr>
          <p:spPr>
            <a:xfrm>
              <a:off x="7996409" y="5382790"/>
              <a:ext cx="3709327" cy="1196994"/>
            </a:xfrm>
            <a:prstGeom prst="rect">
              <a:avLst/>
            </a:prstGeom>
            <a:noFill/>
          </p:spPr>
          <p:txBody>
            <a:bodyPr wrap="square" rtlCol="0">
              <a:spAutoFit/>
            </a:bodyPr>
            <a:lstStyle/>
            <a:p>
              <a:pPr>
                <a:lnSpc>
                  <a:spcPts val="2150"/>
                </a:lnSpc>
              </a:pPr>
              <a:r>
                <a:rPr lang="en-US" altLang="zh-CN" sz="1600" b="1" dirty="0">
                  <a:latin typeface="Arial" panose="020B0604020202020204" pitchFamily="34" charset="0"/>
                  <a:cs typeface="Arial" panose="020B0604020202020204" pitchFamily="34" charset="0"/>
                </a:rPr>
                <a:t>Y is the ratio of coherent tune shifts and incoherent tune shifts, Y is 0.35 in the vertical plane for old designs. </a:t>
              </a:r>
              <a:r>
                <a:rPr lang="en-US" altLang="zh-CN" sz="1600" b="1" dirty="0">
                  <a:solidFill>
                    <a:srgbClr val="C00000"/>
                  </a:solidFill>
                  <a:latin typeface="Arial" panose="020B0604020202020204" pitchFamily="34" charset="0"/>
                  <a:cs typeface="Arial" panose="020B0604020202020204" pitchFamily="34" charset="0"/>
                </a:rPr>
                <a:t>Physics? Further studies!</a:t>
              </a:r>
              <a:endParaRPr lang="zh-CN" altLang="en-US" sz="1600" b="1" dirty="0">
                <a:solidFill>
                  <a:srgbClr val="C00000"/>
                </a:solidFill>
                <a:latin typeface="Arial" panose="020B0604020202020204" pitchFamily="34" charset="0"/>
                <a:cs typeface="Arial" panose="020B0604020202020204" pitchFamily="34" charset="0"/>
              </a:endParaRPr>
            </a:p>
          </p:txBody>
        </p:sp>
        <p:grpSp>
          <p:nvGrpSpPr>
            <p:cNvPr id="26" name="组合 25">
              <a:extLst>
                <a:ext uri="{FF2B5EF4-FFF2-40B4-BE49-F238E27FC236}">
                  <a16:creationId xmlns:a16="http://schemas.microsoft.com/office/drawing/2014/main" id="{2289D414-2E5B-E10A-9DB9-57207F2621E9}"/>
                </a:ext>
              </a:extLst>
            </p:cNvPr>
            <p:cNvGrpSpPr/>
            <p:nvPr/>
          </p:nvGrpSpPr>
          <p:grpSpPr>
            <a:xfrm>
              <a:off x="7996409" y="1195669"/>
              <a:ext cx="3709327" cy="3060000"/>
              <a:chOff x="7996409" y="1123949"/>
              <a:chExt cx="3709327" cy="3060000"/>
            </a:xfrm>
          </p:grpSpPr>
          <p:pic>
            <p:nvPicPr>
              <p:cNvPr id="10" name="图片 9">
                <a:extLst>
                  <a:ext uri="{FF2B5EF4-FFF2-40B4-BE49-F238E27FC236}">
                    <a16:creationId xmlns:a16="http://schemas.microsoft.com/office/drawing/2014/main" id="{02AE8D53-A014-0EDF-C19F-3BE571EA5C40}"/>
                  </a:ext>
                </a:extLst>
              </p:cNvPr>
              <p:cNvPicPr>
                <a:picLocks noChangeAspect="1"/>
              </p:cNvPicPr>
              <p:nvPr/>
            </p:nvPicPr>
            <p:blipFill rotWithShape="1">
              <a:blip r:embed="rId9"/>
              <a:srcRect l="8214" t="9787" r="11935" b="4166"/>
              <a:stretch/>
            </p:blipFill>
            <p:spPr>
              <a:xfrm>
                <a:off x="7996409" y="1123949"/>
                <a:ext cx="3709327" cy="3060000"/>
              </a:xfrm>
              <a:prstGeom prst="rect">
                <a:avLst/>
              </a:prstGeom>
            </p:spPr>
          </p:pic>
          <p:pic>
            <p:nvPicPr>
              <p:cNvPr id="23" name="图形 22" descr="实心填充的笑脸 纯色填充">
                <a:extLst>
                  <a:ext uri="{FF2B5EF4-FFF2-40B4-BE49-F238E27FC236}">
                    <a16:creationId xmlns:a16="http://schemas.microsoft.com/office/drawing/2014/main" id="{39B68F9B-4D19-52FA-90FE-068353B7DB8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8453717" y="1188248"/>
                <a:ext cx="914400" cy="914400"/>
              </a:xfrm>
              <a:prstGeom prst="rect">
                <a:avLst/>
              </a:prstGeom>
            </p:spPr>
          </p:pic>
        </p:grpSp>
        <p:sp>
          <p:nvSpPr>
            <p:cNvPr id="25" name="文本框 24">
              <a:extLst>
                <a:ext uri="{FF2B5EF4-FFF2-40B4-BE49-F238E27FC236}">
                  <a16:creationId xmlns:a16="http://schemas.microsoft.com/office/drawing/2014/main" id="{B6C601B4-EB12-C195-6DAF-276F30663A8A}"/>
                </a:ext>
              </a:extLst>
            </p:cNvPr>
            <p:cNvSpPr txBox="1"/>
            <p:nvPr/>
          </p:nvSpPr>
          <p:spPr>
            <a:xfrm>
              <a:off x="3965035" y="6236217"/>
              <a:ext cx="3709327" cy="338554"/>
            </a:xfrm>
            <a:prstGeom prst="rect">
              <a:avLst/>
            </a:prstGeom>
            <a:noFill/>
          </p:spPr>
          <p:txBody>
            <a:bodyPr wrap="square">
              <a:spAutoFit/>
            </a:bodyPr>
            <a:lstStyle/>
            <a:p>
              <a:pPr algn="ctr"/>
              <a:r>
                <a:rPr lang="en-US" altLang="zh-CN" sz="1600" b="1" dirty="0">
                  <a:solidFill>
                    <a:srgbClr val="C00000"/>
                  </a:solidFill>
                  <a:latin typeface="Arial" panose="020B0604020202020204" pitchFamily="34" charset="0"/>
                  <a:cs typeface="Arial" panose="020B0604020202020204" pitchFamily="34" charset="0"/>
                </a:rPr>
                <a:t>Do not consistent with simulations!</a:t>
              </a:r>
              <a:endParaRPr lang="zh-CN" altLang="en-US" sz="1600" dirty="0">
                <a:solidFill>
                  <a:srgbClr val="C00000"/>
                </a:solidFill>
              </a:endParaRPr>
            </a:p>
          </p:txBody>
        </p:sp>
      </p:grpSp>
    </p:spTree>
    <p:extLst>
      <p:ext uri="{BB962C8B-B14F-4D97-AF65-F5344CB8AC3E}">
        <p14:creationId xmlns:p14="http://schemas.microsoft.com/office/powerpoint/2010/main" val="8205293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2"/>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8" y="137087"/>
            <a:ext cx="9372051"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Modifications to coherent beam-beam kicks</a:t>
            </a:r>
            <a:endParaRPr lang="zh-CN" altLang="en-US" sz="3200" dirty="0"/>
          </a:p>
        </p:txBody>
      </p:sp>
      <p:grpSp>
        <p:nvGrpSpPr>
          <p:cNvPr id="13" name="组合 12">
            <a:extLst>
              <a:ext uri="{FF2B5EF4-FFF2-40B4-BE49-F238E27FC236}">
                <a16:creationId xmlns:a16="http://schemas.microsoft.com/office/drawing/2014/main" id="{75ACB3D4-B649-DF1C-542B-67C632DB494F}"/>
              </a:ext>
            </a:extLst>
          </p:cNvPr>
          <p:cNvGrpSpPr/>
          <p:nvPr/>
        </p:nvGrpSpPr>
        <p:grpSpPr>
          <a:xfrm>
            <a:off x="6369049" y="1257220"/>
            <a:ext cx="5169912" cy="5165426"/>
            <a:chOff x="6369049" y="1161970"/>
            <a:chExt cx="5169912" cy="5165426"/>
          </a:xfrm>
        </p:grpSpPr>
        <p:sp>
          <p:nvSpPr>
            <p:cNvPr id="21" name="文本框 20">
              <a:extLst>
                <a:ext uri="{FF2B5EF4-FFF2-40B4-BE49-F238E27FC236}">
                  <a16:creationId xmlns:a16="http://schemas.microsoft.com/office/drawing/2014/main" id="{4FCAAD7F-8040-661E-37D1-93B210BCE876}"/>
                </a:ext>
              </a:extLst>
            </p:cNvPr>
            <p:cNvSpPr txBox="1"/>
            <p:nvPr/>
          </p:nvSpPr>
          <p:spPr>
            <a:xfrm>
              <a:off x="6664830" y="5412530"/>
              <a:ext cx="4578350" cy="914866"/>
            </a:xfrm>
            <a:prstGeom prst="rect">
              <a:avLst/>
            </a:prstGeom>
            <a:noFill/>
          </p:spPr>
          <p:txBody>
            <a:bodyPr wrap="square" rtlCol="0">
              <a:spAutoFit/>
            </a:bodyPr>
            <a:lstStyle/>
            <a:p>
              <a:pPr>
                <a:lnSpc>
                  <a:spcPts val="2150"/>
                </a:lnSpc>
              </a:pPr>
              <a:r>
                <a:rPr lang="en-US" altLang="zh-CN" sz="1700" b="1" dirty="0">
                  <a:latin typeface="Arial" panose="020B0604020202020204" pitchFamily="34" charset="0"/>
                  <a:cs typeface="Arial" panose="020B0604020202020204" pitchFamily="34" charset="0"/>
                </a:rPr>
                <a:t>Mode frequencies of the upper bound of -1 sideband obtained by </a:t>
              </a:r>
              <a:r>
                <a:rPr lang="en-US" altLang="zh-CN" sz="1700" b="1" dirty="0">
                  <a:solidFill>
                    <a:srgbClr val="51A7E1"/>
                  </a:solidFill>
                  <a:latin typeface="Arial" panose="020B0604020202020204" pitchFamily="34" charset="0"/>
                  <a:cs typeface="Arial" panose="020B0604020202020204" pitchFamily="34" charset="0"/>
                </a:rPr>
                <a:t>tracking simulations</a:t>
              </a:r>
              <a:r>
                <a:rPr lang="en-US" altLang="zh-CN" sz="1700" b="1" dirty="0">
                  <a:latin typeface="Arial" panose="020B0604020202020204" pitchFamily="34" charset="0"/>
                  <a:cs typeface="Arial" panose="020B0604020202020204" pitchFamily="34" charset="0"/>
                </a:rPr>
                <a:t>, </a:t>
              </a:r>
              <a:r>
                <a:rPr lang="en-US" altLang="zh-CN" sz="1700" b="1" dirty="0">
                  <a:solidFill>
                    <a:srgbClr val="EC5352"/>
                  </a:solidFill>
                  <a:latin typeface="Arial" panose="020B0604020202020204" pitchFamily="34" charset="0"/>
                  <a:cs typeface="Arial" panose="020B0604020202020204" pitchFamily="34" charset="0"/>
                </a:rPr>
                <a:t>coherent formula</a:t>
              </a:r>
              <a:r>
                <a:rPr lang="en-US" altLang="zh-CN" sz="1700" b="1" dirty="0">
                  <a:latin typeface="Arial" panose="020B0604020202020204" pitchFamily="34" charset="0"/>
                  <a:cs typeface="Arial" panose="020B0604020202020204" pitchFamily="34" charset="0"/>
                </a:rPr>
                <a:t>, </a:t>
              </a:r>
              <a:r>
                <a:rPr lang="en-US" altLang="zh-CN" sz="1700" b="1" dirty="0">
                  <a:solidFill>
                    <a:srgbClr val="64D15F"/>
                  </a:solidFill>
                  <a:latin typeface="Arial" panose="020B0604020202020204" pitchFamily="34" charset="0"/>
                  <a:cs typeface="Arial" panose="020B0604020202020204" pitchFamily="34" charset="0"/>
                </a:rPr>
                <a:t>incoherent formula</a:t>
              </a:r>
              <a:r>
                <a:rPr lang="en-US" altLang="zh-CN" sz="1700" b="1" dirty="0">
                  <a:latin typeface="Arial" panose="020B0604020202020204" pitchFamily="34" charset="0"/>
                  <a:cs typeface="Arial" panose="020B0604020202020204" pitchFamily="34" charset="0"/>
                </a:rPr>
                <a:t>.</a:t>
              </a:r>
              <a:endParaRPr lang="zh-CN" altLang="en-US" sz="1700" b="1" dirty="0">
                <a:solidFill>
                  <a:srgbClr val="C00000"/>
                </a:solidFill>
                <a:latin typeface="Arial" panose="020B0604020202020204" pitchFamily="34" charset="0"/>
                <a:cs typeface="Arial" panose="020B0604020202020204" pitchFamily="34" charset="0"/>
              </a:endParaRPr>
            </a:p>
          </p:txBody>
        </p:sp>
        <p:pic>
          <p:nvPicPr>
            <p:cNvPr id="5" name="图片 4">
              <a:extLst>
                <a:ext uri="{FF2B5EF4-FFF2-40B4-BE49-F238E27FC236}">
                  <a16:creationId xmlns:a16="http://schemas.microsoft.com/office/drawing/2014/main" id="{8A9B2D4A-B76B-6E00-3089-4D1F8587AF24}"/>
                </a:ext>
              </a:extLst>
            </p:cNvPr>
            <p:cNvPicPr>
              <a:picLocks noChangeAspect="1"/>
            </p:cNvPicPr>
            <p:nvPr/>
          </p:nvPicPr>
          <p:blipFill rotWithShape="1">
            <a:blip r:embed="rId4"/>
            <a:srcRect l="8604" t="10453" r="9738" b="4130"/>
            <a:stretch/>
          </p:blipFill>
          <p:spPr>
            <a:xfrm>
              <a:off x="6369049" y="1161970"/>
              <a:ext cx="5169912" cy="4140000"/>
            </a:xfrm>
            <a:prstGeom prst="rect">
              <a:avLst/>
            </a:prstGeom>
          </p:spPr>
        </p:pic>
      </p:grpSp>
      <p:grpSp>
        <p:nvGrpSpPr>
          <p:cNvPr id="9" name="组合 8">
            <a:extLst>
              <a:ext uri="{FF2B5EF4-FFF2-40B4-BE49-F238E27FC236}">
                <a16:creationId xmlns:a16="http://schemas.microsoft.com/office/drawing/2014/main" id="{21685F17-B2D0-1D84-C283-24721612AFB7}"/>
              </a:ext>
            </a:extLst>
          </p:cNvPr>
          <p:cNvGrpSpPr/>
          <p:nvPr/>
        </p:nvGrpSpPr>
        <p:grpSpPr>
          <a:xfrm>
            <a:off x="653039" y="1257220"/>
            <a:ext cx="5169912" cy="5165426"/>
            <a:chOff x="653039" y="1161970"/>
            <a:chExt cx="5169912" cy="5165426"/>
          </a:xfrm>
        </p:grpSpPr>
        <p:pic>
          <p:nvPicPr>
            <p:cNvPr id="11" name="图片 10">
              <a:extLst>
                <a:ext uri="{FF2B5EF4-FFF2-40B4-BE49-F238E27FC236}">
                  <a16:creationId xmlns:a16="http://schemas.microsoft.com/office/drawing/2014/main" id="{B6B963FE-885B-E580-4903-34DC48B8C072}"/>
                </a:ext>
              </a:extLst>
            </p:cNvPr>
            <p:cNvPicPr>
              <a:picLocks noChangeAspect="1"/>
            </p:cNvPicPr>
            <p:nvPr/>
          </p:nvPicPr>
          <p:blipFill rotWithShape="1">
            <a:blip r:embed="rId5"/>
            <a:srcRect l="8604" t="10453" r="9737" b="4130"/>
            <a:stretch/>
          </p:blipFill>
          <p:spPr>
            <a:xfrm>
              <a:off x="653039" y="1161970"/>
              <a:ext cx="5169912" cy="4140000"/>
            </a:xfrm>
            <a:prstGeom prst="rect">
              <a:avLst/>
            </a:prstGeom>
          </p:spPr>
        </p:pic>
        <p:sp>
          <p:nvSpPr>
            <p:cNvPr id="2" name="文本框 1">
              <a:extLst>
                <a:ext uri="{FF2B5EF4-FFF2-40B4-BE49-F238E27FC236}">
                  <a16:creationId xmlns:a16="http://schemas.microsoft.com/office/drawing/2014/main" id="{884DCD66-01C3-5B66-0120-7DAEC130BC84}"/>
                </a:ext>
              </a:extLst>
            </p:cNvPr>
            <p:cNvSpPr txBox="1"/>
            <p:nvPr/>
          </p:nvSpPr>
          <p:spPr>
            <a:xfrm>
              <a:off x="992764" y="5412530"/>
              <a:ext cx="4490461" cy="914866"/>
            </a:xfrm>
            <a:prstGeom prst="rect">
              <a:avLst/>
            </a:prstGeom>
            <a:noFill/>
          </p:spPr>
          <p:txBody>
            <a:bodyPr wrap="square" rtlCol="0">
              <a:spAutoFit/>
            </a:bodyPr>
            <a:lstStyle/>
            <a:p>
              <a:pPr>
                <a:lnSpc>
                  <a:spcPts val="2150"/>
                </a:lnSpc>
              </a:pPr>
              <a:r>
                <a:rPr lang="en-US" altLang="zh-CN" sz="1700" b="1" dirty="0">
                  <a:latin typeface="Arial" panose="020B0604020202020204" pitchFamily="34" charset="0"/>
                  <a:cs typeface="Arial" panose="020B0604020202020204" pitchFamily="34" charset="0"/>
                </a:rPr>
                <a:t>Coherent mode frequency shifts obtained by </a:t>
              </a:r>
              <a:r>
                <a:rPr lang="en-US" altLang="zh-CN" sz="1700" b="1" dirty="0">
                  <a:solidFill>
                    <a:srgbClr val="51A7E1"/>
                  </a:solidFill>
                  <a:latin typeface="Arial" panose="020B0604020202020204" pitchFamily="34" charset="0"/>
                  <a:cs typeface="Arial" panose="020B0604020202020204" pitchFamily="34" charset="0"/>
                </a:rPr>
                <a:t>tracking simulations</a:t>
              </a:r>
              <a:r>
                <a:rPr lang="en-US" altLang="zh-CN" sz="1700" b="1" dirty="0">
                  <a:latin typeface="Arial" panose="020B0604020202020204" pitchFamily="34" charset="0"/>
                  <a:cs typeface="Arial" panose="020B0604020202020204" pitchFamily="34" charset="0"/>
                </a:rPr>
                <a:t>, </a:t>
              </a:r>
              <a:r>
                <a:rPr lang="en-US" altLang="zh-CN" sz="1700" b="1" dirty="0">
                  <a:solidFill>
                    <a:srgbClr val="EC5352"/>
                  </a:solidFill>
                  <a:latin typeface="Arial" panose="020B0604020202020204" pitchFamily="34" charset="0"/>
                  <a:cs typeface="Arial" panose="020B0604020202020204" pitchFamily="34" charset="0"/>
                </a:rPr>
                <a:t>coherent formula</a:t>
              </a:r>
              <a:r>
                <a:rPr lang="en-US" altLang="zh-CN" sz="1700" b="1" dirty="0">
                  <a:latin typeface="Arial" panose="020B0604020202020204" pitchFamily="34" charset="0"/>
                  <a:cs typeface="Arial" panose="020B0604020202020204" pitchFamily="34" charset="0"/>
                </a:rPr>
                <a:t>, </a:t>
              </a:r>
              <a:r>
                <a:rPr lang="en-US" altLang="zh-CN" sz="1700" b="1" dirty="0">
                  <a:solidFill>
                    <a:srgbClr val="64D15F"/>
                  </a:solidFill>
                  <a:latin typeface="Arial" panose="020B0604020202020204" pitchFamily="34" charset="0"/>
                  <a:cs typeface="Arial" panose="020B0604020202020204" pitchFamily="34" charset="0"/>
                </a:rPr>
                <a:t>incoherent formula</a:t>
              </a:r>
              <a:r>
                <a:rPr lang="en-US" altLang="zh-CN" sz="1700" b="1" dirty="0">
                  <a:latin typeface="Arial" panose="020B0604020202020204" pitchFamily="34" charset="0"/>
                  <a:cs typeface="Arial" panose="020B0604020202020204" pitchFamily="34" charset="0"/>
                </a:rPr>
                <a:t>.</a:t>
              </a:r>
              <a:endParaRPr lang="zh-CN" altLang="en-US" sz="1700" b="1" dirty="0">
                <a:solidFill>
                  <a:srgbClr val="C00000"/>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6712225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a:extLst>
              <a:ext uri="{FF2B5EF4-FFF2-40B4-BE49-F238E27FC236}">
                <a16:creationId xmlns:a16="http://schemas.microsoft.com/office/drawing/2014/main" id="{FFD51D8F-C48B-A008-91DE-D72E59FE1D54}"/>
              </a:ext>
            </a:extLst>
          </p:cNvPr>
          <p:cNvGrpSpPr/>
          <p:nvPr/>
        </p:nvGrpSpPr>
        <p:grpSpPr>
          <a:xfrm>
            <a:off x="0" y="95799"/>
            <a:ext cx="12192000" cy="6548012"/>
            <a:chOff x="0" y="95799"/>
            <a:chExt cx="12192000" cy="6548012"/>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3"/>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8" y="137087"/>
              <a:ext cx="9048201"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1. Introduction of EicC accelerators</a:t>
              </a:r>
              <a:endParaRPr lang="zh-CN" altLang="en-US" sz="3200" dirty="0"/>
            </a:p>
          </p:txBody>
        </p:sp>
        <p:sp>
          <p:nvSpPr>
            <p:cNvPr id="19" name="文本框 18">
              <a:extLst>
                <a:ext uri="{FF2B5EF4-FFF2-40B4-BE49-F238E27FC236}">
                  <a16:creationId xmlns:a16="http://schemas.microsoft.com/office/drawing/2014/main" id="{E1935F4E-76AE-6E6C-4A58-CB18AC4ED687}"/>
                </a:ext>
              </a:extLst>
            </p:cNvPr>
            <p:cNvSpPr txBox="1"/>
            <p:nvPr/>
          </p:nvSpPr>
          <p:spPr>
            <a:xfrm>
              <a:off x="8251060" y="4211280"/>
              <a:ext cx="3611650" cy="1957139"/>
            </a:xfrm>
            <a:prstGeom prst="rect">
              <a:avLst/>
            </a:prstGeom>
            <a:noFill/>
          </p:spPr>
          <p:txBody>
            <a:bodyPr wrap="square">
              <a:spAutoFit/>
            </a:bodyPr>
            <a:lstStyle/>
            <a:p>
              <a:pPr marL="248400" indent="-248400">
                <a:lnSpc>
                  <a:spcPts val="2400"/>
                </a:lnSpc>
                <a:spcAft>
                  <a:spcPts val="1400"/>
                </a:spcAft>
                <a:buFont typeface="Wingdings" panose="05000000000000000000" pitchFamily="2" charset="2"/>
                <a:buChar char="l"/>
              </a:pPr>
              <a:r>
                <a:rPr lang="en-US" altLang="zh-CN" sz="1500" b="1" dirty="0">
                  <a:latin typeface="Arial" panose="020B0604020202020204" pitchFamily="34" charset="0"/>
                  <a:cs typeface="Arial" panose="020B0604020202020204" pitchFamily="34" charset="0"/>
                </a:rPr>
                <a:t>High luminosity, high polarization</a:t>
              </a:r>
            </a:p>
            <a:p>
              <a:pPr marL="248400" indent="-248400">
                <a:lnSpc>
                  <a:spcPts val="2400"/>
                </a:lnSpc>
                <a:spcAft>
                  <a:spcPts val="1400"/>
                </a:spcAft>
                <a:buFont typeface="Wingdings" panose="05000000000000000000" pitchFamily="2" charset="2"/>
                <a:buChar char="l"/>
              </a:pPr>
              <a:r>
                <a:rPr lang="en-US" altLang="zh-CN" sz="1500" b="1" dirty="0">
                  <a:latin typeface="Arial" panose="020B0604020202020204" pitchFamily="34" charset="0"/>
                  <a:cs typeface="Arial" panose="020B0604020202020204" pitchFamily="34" charset="0"/>
                </a:rPr>
                <a:t>Quasi-full acceptance for reaction product detections</a:t>
              </a:r>
            </a:p>
            <a:p>
              <a:pPr marL="248400" indent="-248400">
                <a:lnSpc>
                  <a:spcPts val="2400"/>
                </a:lnSpc>
                <a:spcAft>
                  <a:spcPts val="1400"/>
                </a:spcAft>
                <a:buFont typeface="Wingdings" panose="05000000000000000000" pitchFamily="2" charset="2"/>
                <a:buChar char="l"/>
              </a:pPr>
              <a:r>
                <a:rPr lang="en-US" altLang="zh-CN" sz="1500" b="1" dirty="0">
                  <a:latin typeface="Arial" panose="020B0604020202020204" pitchFamily="34" charset="0"/>
                  <a:cs typeface="Arial" panose="020B0604020202020204" pitchFamily="34" charset="0"/>
                </a:rPr>
                <a:t>Rapid cycling operation mode and swap-out injection</a:t>
              </a:r>
            </a:p>
          </p:txBody>
        </p:sp>
        <p:sp>
          <p:nvSpPr>
            <p:cNvPr id="13" name="文本框 12">
              <a:extLst>
                <a:ext uri="{FF2B5EF4-FFF2-40B4-BE49-F238E27FC236}">
                  <a16:creationId xmlns:a16="http://schemas.microsoft.com/office/drawing/2014/main" id="{4BA5AAF8-B6CC-2FFD-9E99-DF4BE4D269AC}"/>
                </a:ext>
              </a:extLst>
            </p:cNvPr>
            <p:cNvSpPr txBox="1"/>
            <p:nvPr/>
          </p:nvSpPr>
          <p:spPr>
            <a:xfrm>
              <a:off x="8251060" y="6320646"/>
              <a:ext cx="3611650" cy="323165"/>
            </a:xfrm>
            <a:prstGeom prst="rect">
              <a:avLst/>
            </a:prstGeom>
            <a:noFill/>
          </p:spPr>
          <p:txBody>
            <a:bodyPr wrap="square">
              <a:spAutoFit/>
            </a:bodyPr>
            <a:lstStyle/>
            <a:p>
              <a:pPr marL="248400"/>
              <a:r>
                <a:rPr lang="en-US" altLang="zh-CN" sz="1500" b="1" dirty="0">
                  <a:solidFill>
                    <a:srgbClr val="0000FF"/>
                  </a:solidFill>
                  <a:latin typeface="Arial" panose="020B0604020202020204" pitchFamily="34" charset="0"/>
                  <a:cs typeface="Arial" panose="020B0604020202020204" pitchFamily="34" charset="0"/>
                </a:rPr>
                <a:t>More details in Jie Liu’s talk.</a:t>
              </a:r>
              <a:endParaRPr lang="zh-CN" altLang="en-US" sz="1500" dirty="0">
                <a:solidFill>
                  <a:srgbClr val="0000FF"/>
                </a:solidFill>
              </a:endParaRPr>
            </a:p>
          </p:txBody>
        </p:sp>
        <p:grpSp>
          <p:nvGrpSpPr>
            <p:cNvPr id="21" name="组合 20">
              <a:extLst>
                <a:ext uri="{FF2B5EF4-FFF2-40B4-BE49-F238E27FC236}">
                  <a16:creationId xmlns:a16="http://schemas.microsoft.com/office/drawing/2014/main" id="{0F5CF31A-A3AD-18A7-B78E-F2B755964144}"/>
                </a:ext>
              </a:extLst>
            </p:cNvPr>
            <p:cNvGrpSpPr/>
            <p:nvPr/>
          </p:nvGrpSpPr>
          <p:grpSpPr>
            <a:xfrm>
              <a:off x="262615" y="1042277"/>
              <a:ext cx="11633431" cy="5601533"/>
              <a:chOff x="262615" y="1042277"/>
              <a:chExt cx="11633431" cy="5601533"/>
            </a:xfrm>
          </p:grpSpPr>
          <p:grpSp>
            <p:nvGrpSpPr>
              <p:cNvPr id="2" name="组合 1">
                <a:extLst>
                  <a:ext uri="{FF2B5EF4-FFF2-40B4-BE49-F238E27FC236}">
                    <a16:creationId xmlns:a16="http://schemas.microsoft.com/office/drawing/2014/main" id="{52FE96C8-7B7E-0BCE-8EDE-B700701A7613}"/>
                  </a:ext>
                </a:extLst>
              </p:cNvPr>
              <p:cNvGrpSpPr>
                <a:grpSpLocks noChangeAspect="1"/>
              </p:cNvGrpSpPr>
              <p:nvPr/>
            </p:nvGrpSpPr>
            <p:grpSpPr>
              <a:xfrm>
                <a:off x="262615" y="1042277"/>
                <a:ext cx="11633431" cy="5566832"/>
                <a:chOff x="262615" y="1037489"/>
                <a:chExt cx="9775409" cy="4677730"/>
              </a:xfrm>
            </p:grpSpPr>
            <p:sp>
              <p:nvSpPr>
                <p:cNvPr id="10" name="矩形 9">
                  <a:extLst>
                    <a:ext uri="{FF2B5EF4-FFF2-40B4-BE49-F238E27FC236}">
                      <a16:creationId xmlns:a16="http://schemas.microsoft.com/office/drawing/2014/main" id="{4F9025A9-E942-F297-D221-83B25728A6DB}"/>
                    </a:ext>
                  </a:extLst>
                </p:cNvPr>
                <p:cNvSpPr/>
                <p:nvPr/>
              </p:nvSpPr>
              <p:spPr>
                <a:xfrm>
                  <a:off x="290627" y="1037489"/>
                  <a:ext cx="9747397" cy="387931"/>
                </a:xfrm>
                <a:prstGeom prst="rect">
                  <a:avLst/>
                </a:prstGeom>
              </p:spPr>
              <p:txBody>
                <a:bodyPr wrap="square">
                  <a:spAutoFit/>
                </a:bodyPr>
                <a:lstStyle/>
                <a:p>
                  <a:pPr algn="ctr"/>
                  <a:r>
                    <a:rPr lang="en-US" altLang="zh-CN" sz="2400" b="1" u="sng" dirty="0">
                      <a:solidFill>
                        <a:srgbClr val="FF0000"/>
                      </a:solidFill>
                      <a:latin typeface="Arial" panose="020B0604020202020204" pitchFamily="34" charset="0"/>
                      <a:ea typeface="微软雅黑" panose="020B0503020204020204" pitchFamily="34" charset="-122"/>
                      <a:cs typeface="Arial" panose="020B0604020202020204" pitchFamily="34" charset="0"/>
                    </a:rPr>
                    <a:t>E</a:t>
                  </a:r>
                  <a:r>
                    <a:rPr lang="en-US" altLang="zh-CN" sz="2400" b="1" dirty="0">
                      <a:latin typeface="Arial" panose="020B0604020202020204" pitchFamily="34" charset="0"/>
                      <a:ea typeface="微软雅黑" panose="020B0503020204020204" pitchFamily="34" charset="-122"/>
                      <a:cs typeface="Arial" panose="020B0604020202020204" pitchFamily="34" charset="0"/>
                    </a:rPr>
                    <a:t>lectron-</a:t>
                  </a:r>
                  <a:r>
                    <a:rPr lang="en-US" altLang="zh-CN" sz="2400" b="1" u="sng" dirty="0">
                      <a:solidFill>
                        <a:srgbClr val="FF0000"/>
                      </a:solidFill>
                      <a:latin typeface="Arial" panose="020B0604020202020204" pitchFamily="34" charset="0"/>
                      <a:ea typeface="微软雅黑" panose="020B0503020204020204" pitchFamily="34" charset="-122"/>
                      <a:cs typeface="Arial" panose="020B0604020202020204" pitchFamily="34" charset="0"/>
                    </a:rPr>
                    <a:t>I</a:t>
                  </a:r>
                  <a:r>
                    <a:rPr lang="en-US" altLang="zh-CN" sz="2400" b="1" dirty="0">
                      <a:latin typeface="Arial" panose="020B0604020202020204" pitchFamily="34" charset="0"/>
                      <a:ea typeface="微软雅黑" panose="020B0503020204020204" pitchFamily="34" charset="-122"/>
                      <a:cs typeface="Arial" panose="020B0604020202020204" pitchFamily="34" charset="0"/>
                    </a:rPr>
                    <a:t>on </a:t>
                  </a:r>
                  <a:r>
                    <a:rPr lang="en-US" altLang="zh-CN" sz="2400" b="1" u="sng" dirty="0">
                      <a:solidFill>
                        <a:srgbClr val="FF0000"/>
                      </a:solidFill>
                      <a:latin typeface="Arial" panose="020B0604020202020204" pitchFamily="34" charset="0"/>
                      <a:ea typeface="微软雅黑" panose="020B0503020204020204" pitchFamily="34" charset="-122"/>
                      <a:cs typeface="Arial" panose="020B0604020202020204" pitchFamily="34" charset="0"/>
                    </a:rPr>
                    <a:t>C</a:t>
                  </a:r>
                  <a:r>
                    <a:rPr lang="en-US" altLang="zh-CN" sz="2400" b="1" dirty="0">
                      <a:latin typeface="Arial" panose="020B0604020202020204" pitchFamily="34" charset="0"/>
                      <a:ea typeface="微软雅黑" panose="020B0503020204020204" pitchFamily="34" charset="-122"/>
                      <a:cs typeface="Arial" panose="020B0604020202020204" pitchFamily="34" charset="0"/>
                    </a:rPr>
                    <a:t>ollider in </a:t>
                  </a:r>
                  <a:r>
                    <a:rPr lang="en-US" altLang="zh-CN" sz="2400" b="1" u="sng" dirty="0">
                      <a:solidFill>
                        <a:srgbClr val="FF0000"/>
                      </a:solidFill>
                      <a:latin typeface="Arial" panose="020B0604020202020204" pitchFamily="34" charset="0"/>
                      <a:ea typeface="微软雅黑" panose="020B0503020204020204" pitchFamily="34" charset="-122"/>
                      <a:cs typeface="Arial" panose="020B0604020202020204" pitchFamily="34" charset="0"/>
                    </a:rPr>
                    <a:t>C</a:t>
                  </a:r>
                  <a:r>
                    <a:rPr lang="en-US" altLang="zh-CN" sz="2400" b="1" dirty="0">
                      <a:latin typeface="Arial" panose="020B0604020202020204" pitchFamily="34" charset="0"/>
                      <a:ea typeface="微软雅黑" panose="020B0503020204020204" pitchFamily="34" charset="-122"/>
                      <a:cs typeface="Arial" panose="020B0604020202020204" pitchFamily="34" charset="0"/>
                    </a:rPr>
                    <a:t>hina</a:t>
                  </a:r>
                </a:p>
              </p:txBody>
            </p:sp>
            <p:grpSp>
              <p:nvGrpSpPr>
                <p:cNvPr id="14" name="组合 13">
                  <a:extLst>
                    <a:ext uri="{FF2B5EF4-FFF2-40B4-BE49-F238E27FC236}">
                      <a16:creationId xmlns:a16="http://schemas.microsoft.com/office/drawing/2014/main" id="{6A9CA026-042B-A934-6F77-CABB88CB8C45}"/>
                    </a:ext>
                  </a:extLst>
                </p:cNvPr>
                <p:cNvGrpSpPr/>
                <p:nvPr/>
              </p:nvGrpSpPr>
              <p:grpSpPr>
                <a:xfrm>
                  <a:off x="262615" y="1456944"/>
                  <a:ext cx="6574490" cy="4258275"/>
                  <a:chOff x="5422040" y="2488068"/>
                  <a:chExt cx="5695011" cy="3629263"/>
                </a:xfrm>
              </p:grpSpPr>
              <p:pic>
                <p:nvPicPr>
                  <p:cNvPr id="15" name="图片 14" descr="图示&#10;&#10;描述已自动生成">
                    <a:extLst>
                      <a:ext uri="{FF2B5EF4-FFF2-40B4-BE49-F238E27FC236}">
                        <a16:creationId xmlns:a16="http://schemas.microsoft.com/office/drawing/2014/main" id="{C4B3FD41-DFAA-4587-299D-C00E0251F179}"/>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5422040" y="2488068"/>
                    <a:ext cx="5471247" cy="3629263"/>
                  </a:xfrm>
                  <a:prstGeom prst="rect">
                    <a:avLst/>
                  </a:prstGeom>
                </p:spPr>
              </p:pic>
              <p:pic>
                <p:nvPicPr>
                  <p:cNvPr id="16" name="图片 15" descr="图示&#10;&#10;描述已自动生成">
                    <a:extLst>
                      <a:ext uri="{FF2B5EF4-FFF2-40B4-BE49-F238E27FC236}">
                        <a16:creationId xmlns:a16="http://schemas.microsoft.com/office/drawing/2014/main" id="{F3C17339-42A9-A044-57F2-1F99747BEFC9}"/>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10377798" y="5222570"/>
                    <a:ext cx="739253" cy="417443"/>
                  </a:xfrm>
                  <a:prstGeom prst="rect">
                    <a:avLst/>
                  </a:prstGeom>
                </p:spPr>
              </p:pic>
            </p:grpSp>
            <p:sp>
              <p:nvSpPr>
                <p:cNvPr id="5" name="文本框 4">
                  <a:extLst>
                    <a:ext uri="{FF2B5EF4-FFF2-40B4-BE49-F238E27FC236}">
                      <a16:creationId xmlns:a16="http://schemas.microsoft.com/office/drawing/2014/main" id="{B6B5DBD8-B629-FCA6-9D50-72B22580D35F}"/>
                    </a:ext>
                  </a:extLst>
                </p:cNvPr>
                <p:cNvSpPr txBox="1"/>
                <p:nvPr/>
              </p:nvSpPr>
              <p:spPr>
                <a:xfrm>
                  <a:off x="975915" y="4738204"/>
                  <a:ext cx="2049429" cy="387931"/>
                </a:xfrm>
                <a:prstGeom prst="rect">
                  <a:avLst/>
                </a:prstGeom>
                <a:noFill/>
              </p:spPr>
              <p:txBody>
                <a:bodyPr wrap="square">
                  <a:spAutoFit/>
                </a:bodyPr>
                <a:lstStyle/>
                <a:p>
                  <a:pPr algn="ctr"/>
                  <a:r>
                    <a:rPr lang="en-US" altLang="zh-CN" sz="2400" b="1" dirty="0">
                      <a:solidFill>
                        <a:srgbClr val="5E5E5E"/>
                      </a:solidFill>
                      <a:latin typeface="Arial" panose="020B0604020202020204" pitchFamily="34" charset="0"/>
                      <a:ea typeface="微软雅黑" panose="020B0503020204020204" pitchFamily="34" charset="-122"/>
                      <a:cs typeface="Arial" panose="020B0604020202020204" pitchFamily="34" charset="0"/>
                    </a:rPr>
                    <a:t>HIAF</a:t>
                  </a:r>
                  <a:r>
                    <a:rPr lang="en-US" altLang="zh-CN" sz="2400" b="1" dirty="0">
                      <a:latin typeface="Arial" panose="020B0604020202020204" pitchFamily="34" charset="0"/>
                      <a:ea typeface="微软雅黑" panose="020B0503020204020204" pitchFamily="34" charset="-122"/>
                      <a:cs typeface="Arial" panose="020B0604020202020204" pitchFamily="34" charset="0"/>
                    </a:rPr>
                    <a:t> &amp; </a:t>
                  </a:r>
                  <a:r>
                    <a:rPr lang="en-US" altLang="zh-CN" sz="2400" b="1" dirty="0">
                      <a:solidFill>
                        <a:srgbClr val="8EB274"/>
                      </a:solidFill>
                      <a:latin typeface="Arial" panose="020B0604020202020204" pitchFamily="34" charset="0"/>
                      <a:ea typeface="微软雅黑" panose="020B0503020204020204" pitchFamily="34" charset="-122"/>
                      <a:cs typeface="Arial" panose="020B0604020202020204" pitchFamily="34" charset="0"/>
                    </a:rPr>
                    <a:t>HIAF-U</a:t>
                  </a:r>
                  <a:endParaRPr lang="zh-CN" altLang="en-US" sz="2400" b="1" dirty="0">
                    <a:solidFill>
                      <a:srgbClr val="8EB274"/>
                    </a:solidFill>
                    <a:latin typeface="Arial" panose="020B0604020202020204" pitchFamily="34" charset="0"/>
                    <a:ea typeface="微软雅黑" panose="020B0503020204020204" pitchFamily="34" charset="-122"/>
                    <a:cs typeface="Arial" panose="020B0604020202020204" pitchFamily="34" charset="0"/>
                  </a:endParaRPr>
                </a:p>
              </p:txBody>
            </p:sp>
          </p:grpSp>
          <p:sp>
            <p:nvSpPr>
              <p:cNvPr id="20" name="文本框 19">
                <a:extLst>
                  <a:ext uri="{FF2B5EF4-FFF2-40B4-BE49-F238E27FC236}">
                    <a16:creationId xmlns:a16="http://schemas.microsoft.com/office/drawing/2014/main" id="{B6853191-D6B8-DDF9-8394-35D4E57F1F01}"/>
                  </a:ext>
                </a:extLst>
              </p:cNvPr>
              <p:cNvSpPr txBox="1"/>
              <p:nvPr/>
            </p:nvSpPr>
            <p:spPr>
              <a:xfrm>
                <a:off x="1503275" y="6320645"/>
                <a:ext cx="3611650" cy="323165"/>
              </a:xfrm>
              <a:prstGeom prst="rect">
                <a:avLst/>
              </a:prstGeom>
              <a:noFill/>
            </p:spPr>
            <p:txBody>
              <a:bodyPr wrap="square">
                <a:spAutoFit/>
              </a:bodyPr>
              <a:lstStyle/>
              <a:p>
                <a:pPr algn="ctr"/>
                <a:r>
                  <a:rPr lang="en-US" altLang="zh-CN" sz="1500" b="1" dirty="0">
                    <a:latin typeface="Arial" panose="020B0604020202020204" pitchFamily="34" charset="0"/>
                    <a:cs typeface="Arial" panose="020B0604020202020204" pitchFamily="34" charset="0"/>
                  </a:rPr>
                  <a:t>Layout of EicC accelerator complex</a:t>
                </a:r>
                <a:endParaRPr lang="zh-CN" altLang="en-US" sz="1500" dirty="0"/>
              </a:p>
            </p:txBody>
          </p:sp>
        </p:grpSp>
        <p:sp>
          <p:nvSpPr>
            <p:cNvPr id="17" name="文本框 16">
              <a:extLst>
                <a:ext uri="{FF2B5EF4-FFF2-40B4-BE49-F238E27FC236}">
                  <a16:creationId xmlns:a16="http://schemas.microsoft.com/office/drawing/2014/main" id="{9D98CC51-312A-3CCB-1BC9-91150F74AA55}"/>
                </a:ext>
              </a:extLst>
            </p:cNvPr>
            <p:cNvSpPr txBox="1"/>
            <p:nvPr/>
          </p:nvSpPr>
          <p:spPr>
            <a:xfrm>
              <a:off x="5072533" y="1639616"/>
              <a:ext cx="6747785" cy="2524474"/>
            </a:xfrm>
            <a:prstGeom prst="rect">
              <a:avLst/>
            </a:prstGeom>
            <a:noFill/>
          </p:spPr>
          <p:txBody>
            <a:bodyPr wrap="square" rtlCol="0">
              <a:spAutoFit/>
            </a:bodyPr>
            <a:lstStyle/>
            <a:p>
              <a:pPr marL="285750" indent="-285750">
                <a:lnSpc>
                  <a:spcPts val="2800"/>
                </a:lnSpc>
                <a:spcAft>
                  <a:spcPts val="1200"/>
                </a:spcAft>
                <a:buFont typeface="Wingdings" panose="05000000000000000000" pitchFamily="2" charset="2"/>
                <a:buChar char="Ø"/>
              </a:pPr>
              <a:r>
                <a:rPr lang="en-US" altLang="zh-CN" b="1" dirty="0">
                  <a:latin typeface="Arial" panose="020B0604020202020204" pitchFamily="34" charset="0"/>
                  <a:cs typeface="Arial" panose="020B0604020202020204" pitchFamily="34" charset="0"/>
                </a:rPr>
                <a:t>Collisions of electrons with a large range of light to heavy ion beams in the </a:t>
              </a:r>
              <a:r>
                <a:rPr lang="en-US" altLang="zh-CN" b="1" dirty="0">
                  <a:solidFill>
                    <a:srgbClr val="C00000"/>
                  </a:solidFill>
                  <a:latin typeface="Arial" panose="020B0604020202020204" pitchFamily="34" charset="0"/>
                  <a:cs typeface="Arial" panose="020B0604020202020204" pitchFamily="34" charset="0"/>
                </a:rPr>
                <a:t>medium energy region</a:t>
              </a:r>
              <a:r>
                <a:rPr lang="en-US" altLang="zh-CN" b="1" dirty="0">
                  <a:latin typeface="Arial" panose="020B0604020202020204" pitchFamily="34" charset="0"/>
                  <a:cs typeface="Arial" panose="020B0604020202020204" pitchFamily="34" charset="0"/>
                </a:rPr>
                <a:t>.</a:t>
              </a:r>
              <a:endParaRPr lang="en-US" altLang="zh-CN" b="1" baseline="-25000" dirty="0">
                <a:latin typeface="Arial" panose="020B0604020202020204" pitchFamily="34" charset="0"/>
                <a:cs typeface="Arial" panose="020B0604020202020204" pitchFamily="34" charset="0"/>
              </a:endParaRPr>
            </a:p>
            <a:p>
              <a:pPr marL="285750" indent="-285750">
                <a:lnSpc>
                  <a:spcPts val="2800"/>
                </a:lnSpc>
                <a:spcAft>
                  <a:spcPts val="1200"/>
                </a:spcAft>
                <a:buFont typeface="Wingdings" panose="05000000000000000000" pitchFamily="2" charset="2"/>
                <a:buChar char="Ø"/>
              </a:pPr>
              <a:r>
                <a:rPr lang="en-US" altLang="zh-CN" b="1" dirty="0">
                  <a:latin typeface="Arial" panose="020B0604020202020204" pitchFamily="34" charset="0"/>
                  <a:cs typeface="Arial" panose="020B0604020202020204" pitchFamily="34" charset="0"/>
                </a:rPr>
                <a:t>Center-of-mass energy is between 12~23 GeV at specific points for electron-proton collisions.</a:t>
              </a:r>
            </a:p>
            <a:p>
              <a:pPr marL="285750" indent="-285750">
                <a:lnSpc>
                  <a:spcPts val="2800"/>
                </a:lnSpc>
                <a:spcAft>
                  <a:spcPts val="1200"/>
                </a:spcAft>
                <a:buFont typeface="Wingdings" panose="05000000000000000000" pitchFamily="2" charset="2"/>
                <a:buChar char="Ø"/>
              </a:pPr>
              <a:r>
                <a:rPr lang="en-US" altLang="zh-CN" b="1" dirty="0">
                  <a:latin typeface="Arial" panose="020B0604020202020204" pitchFamily="34" charset="0"/>
                  <a:cs typeface="Arial" panose="020B0604020202020204" pitchFamily="34" charset="0"/>
                </a:rPr>
                <a:t>With e@3.5 GeV and p@19.08 GeV (</a:t>
              </a:r>
              <a:r>
                <a:rPr lang="en-US" altLang="zh-CN" b="1" dirty="0">
                  <a:solidFill>
                    <a:srgbClr val="C00000"/>
                  </a:solidFill>
                  <a:latin typeface="Arial" panose="020B0604020202020204" pitchFamily="34" charset="0"/>
                  <a:cs typeface="Arial" panose="020B0604020202020204" pitchFamily="34" charset="0"/>
                </a:rPr>
                <a:t>CM energy 16.67 GeV</a:t>
              </a:r>
              <a:r>
                <a:rPr lang="en-US" altLang="zh-CN" b="1" dirty="0">
                  <a:latin typeface="Arial" panose="020B0604020202020204" pitchFamily="34" charset="0"/>
                  <a:cs typeface="Arial" panose="020B0604020202020204" pitchFamily="34" charset="0"/>
                </a:rPr>
                <a:t>), peak luminosity is </a:t>
              </a:r>
              <a:r>
                <a:rPr lang="en-US" altLang="zh-CN" b="1" dirty="0">
                  <a:solidFill>
                    <a:srgbClr val="C00000"/>
                  </a:solidFill>
                  <a:latin typeface="Arial" panose="020B0604020202020204" pitchFamily="34" charset="0"/>
                  <a:cs typeface="Arial" panose="020B0604020202020204" pitchFamily="34" charset="0"/>
                </a:rPr>
                <a:t>(2~4)×10</a:t>
              </a:r>
              <a:r>
                <a:rPr lang="en-US" altLang="zh-CN" b="1" baseline="30000" dirty="0">
                  <a:solidFill>
                    <a:srgbClr val="C00000"/>
                  </a:solidFill>
                  <a:latin typeface="Arial" panose="020B0604020202020204" pitchFamily="34" charset="0"/>
                  <a:cs typeface="Arial" panose="020B0604020202020204" pitchFamily="34" charset="0"/>
                </a:rPr>
                <a:t>33</a:t>
              </a:r>
              <a:r>
                <a:rPr lang="en-US" altLang="zh-CN" b="1" dirty="0">
                  <a:solidFill>
                    <a:srgbClr val="C00000"/>
                  </a:solidFill>
                  <a:latin typeface="Arial" panose="020B0604020202020204" pitchFamily="34" charset="0"/>
                  <a:cs typeface="Arial" panose="020B0604020202020204" pitchFamily="34" charset="0"/>
                </a:rPr>
                <a:t> cm</a:t>
              </a:r>
              <a:r>
                <a:rPr lang="en-US" altLang="zh-CN" b="1" baseline="30000" dirty="0">
                  <a:solidFill>
                    <a:srgbClr val="C00000"/>
                  </a:solidFill>
                  <a:latin typeface="Arial" panose="020B0604020202020204" pitchFamily="34" charset="0"/>
                  <a:cs typeface="Arial" panose="020B0604020202020204" pitchFamily="34" charset="0"/>
                </a:rPr>
                <a:t>-2</a:t>
              </a:r>
              <a:r>
                <a:rPr lang="en-US" altLang="zh-CN" b="1" dirty="0">
                  <a:solidFill>
                    <a:srgbClr val="C00000"/>
                  </a:solidFill>
                  <a:latin typeface="Arial" panose="020B0604020202020204" pitchFamily="34" charset="0"/>
                  <a:cs typeface="Arial" panose="020B0604020202020204" pitchFamily="34" charset="0"/>
                </a:rPr>
                <a:t>s</a:t>
              </a:r>
              <a:r>
                <a:rPr lang="en-US" altLang="zh-CN" b="1" baseline="30000" dirty="0">
                  <a:solidFill>
                    <a:srgbClr val="C00000"/>
                  </a:solidFill>
                  <a:latin typeface="Arial" panose="020B0604020202020204" pitchFamily="34" charset="0"/>
                  <a:cs typeface="Arial" panose="020B0604020202020204" pitchFamily="34" charset="0"/>
                </a:rPr>
                <a:t>-1</a:t>
              </a:r>
              <a:r>
                <a:rPr lang="en-US" altLang="zh-CN" b="1" dirty="0">
                  <a:latin typeface="Arial" panose="020B0604020202020204" pitchFamily="34" charset="0"/>
                  <a:cs typeface="Arial" panose="020B0604020202020204" pitchFamily="34" charset="0"/>
                </a:rPr>
                <a:t>.</a:t>
              </a:r>
            </a:p>
          </p:txBody>
        </p:sp>
      </p:grpSp>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3</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66526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a16="http://schemas.microsoft.com/office/drawing/2014/main" id="{5B275D94-C4E6-3925-41B8-887256CB412F}"/>
              </a:ext>
            </a:extLst>
          </p:cNvPr>
          <p:cNvGrpSpPr/>
          <p:nvPr/>
        </p:nvGrpSpPr>
        <p:grpSpPr>
          <a:xfrm>
            <a:off x="0" y="95799"/>
            <a:ext cx="12192000" cy="6440349"/>
            <a:chOff x="0" y="95799"/>
            <a:chExt cx="12192000" cy="6440349"/>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3"/>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8" y="137087"/>
              <a:ext cx="9048201"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1. Introduction of EicC accelerators</a:t>
              </a:r>
              <a:endParaRPr lang="zh-CN" altLang="en-US" sz="3200" dirty="0"/>
            </a:p>
          </p:txBody>
        </p:sp>
        <p:sp>
          <p:nvSpPr>
            <p:cNvPr id="41" name="文本框 40">
              <a:extLst>
                <a:ext uri="{FF2B5EF4-FFF2-40B4-BE49-F238E27FC236}">
                  <a16:creationId xmlns:a16="http://schemas.microsoft.com/office/drawing/2014/main" id="{8D341D67-41B9-030C-5001-387B54B6E302}"/>
                </a:ext>
              </a:extLst>
            </p:cNvPr>
            <p:cNvSpPr txBox="1"/>
            <p:nvPr/>
          </p:nvSpPr>
          <p:spPr>
            <a:xfrm>
              <a:off x="297656" y="6136038"/>
              <a:ext cx="11596688" cy="400110"/>
            </a:xfrm>
            <a:prstGeom prst="rect">
              <a:avLst/>
            </a:prstGeom>
            <a:noFill/>
          </p:spPr>
          <p:txBody>
            <a:bodyPr wrap="square">
              <a:spAutoFit/>
            </a:bodyPr>
            <a:lstStyle/>
            <a:p>
              <a:pPr algn="ctr"/>
              <a:r>
                <a:rPr lang="en-US" altLang="zh-CN" sz="2000" b="1" dirty="0">
                  <a:latin typeface="Arial" panose="020B0604020202020204" pitchFamily="34" charset="0"/>
                  <a:cs typeface="Arial" panose="020B0604020202020204" pitchFamily="34" charset="0"/>
                </a:rPr>
                <a:t>Both designs adopt </a:t>
              </a:r>
              <a:r>
                <a:rPr lang="en-US" altLang="zh-CN" sz="2000" b="1" dirty="0">
                  <a:solidFill>
                    <a:srgbClr val="C00000"/>
                  </a:solidFill>
                  <a:latin typeface="Arial" panose="020B0604020202020204" pitchFamily="34" charset="0"/>
                  <a:cs typeface="Arial" panose="020B0604020202020204" pitchFamily="34" charset="0"/>
                </a:rPr>
                <a:t>asymmetric</a:t>
              </a:r>
              <a:r>
                <a:rPr lang="en-US" altLang="zh-CN" sz="2000" b="1" dirty="0">
                  <a:latin typeface="Arial" panose="020B0604020202020204" pitchFamily="34" charset="0"/>
                  <a:cs typeface="Arial" panose="020B0604020202020204" pitchFamily="34" charset="0"/>
                </a:rPr>
                <a:t> beam parameters and feature </a:t>
              </a:r>
              <a:r>
                <a:rPr lang="en-US" altLang="zh-CN" sz="2000" b="1" dirty="0">
                  <a:solidFill>
                    <a:srgbClr val="C00000"/>
                  </a:solidFill>
                  <a:latin typeface="Arial" panose="020B0604020202020204" pitchFamily="34" charset="0"/>
                  <a:cs typeface="Arial" panose="020B0604020202020204" pitchFamily="34" charset="0"/>
                </a:rPr>
                <a:t>very strong hourglass effects</a:t>
              </a:r>
              <a:r>
                <a:rPr lang="en-US" altLang="zh-CN" sz="2000" b="1" dirty="0">
                  <a:latin typeface="Arial" panose="020B0604020202020204" pitchFamily="34" charset="0"/>
                  <a:cs typeface="Arial" panose="020B0604020202020204" pitchFamily="34" charset="0"/>
                </a:rPr>
                <a:t>.</a:t>
              </a:r>
              <a:endParaRPr lang="zh-CN" altLang="en-US" sz="2000" dirty="0"/>
            </a:p>
          </p:txBody>
        </p:sp>
        <p:grpSp>
          <p:nvGrpSpPr>
            <p:cNvPr id="16" name="组合 15">
              <a:extLst>
                <a:ext uri="{FF2B5EF4-FFF2-40B4-BE49-F238E27FC236}">
                  <a16:creationId xmlns:a16="http://schemas.microsoft.com/office/drawing/2014/main" id="{34F962B6-DCCE-0F80-40FB-043A354DA63E}"/>
                </a:ext>
              </a:extLst>
            </p:cNvPr>
            <p:cNvGrpSpPr/>
            <p:nvPr/>
          </p:nvGrpSpPr>
          <p:grpSpPr>
            <a:xfrm>
              <a:off x="738393" y="1009688"/>
              <a:ext cx="4957331" cy="4959332"/>
              <a:chOff x="738393" y="1009688"/>
              <a:chExt cx="4957331" cy="4959332"/>
            </a:xfrm>
          </p:grpSpPr>
          <p:grpSp>
            <p:nvGrpSpPr>
              <p:cNvPr id="38" name="组合 37">
                <a:extLst>
                  <a:ext uri="{FF2B5EF4-FFF2-40B4-BE49-F238E27FC236}">
                    <a16:creationId xmlns:a16="http://schemas.microsoft.com/office/drawing/2014/main" id="{D1C2527B-A657-DA5A-D11A-73E5399A7EAC}"/>
                  </a:ext>
                </a:extLst>
              </p:cNvPr>
              <p:cNvGrpSpPr/>
              <p:nvPr/>
            </p:nvGrpSpPr>
            <p:grpSpPr>
              <a:xfrm>
                <a:off x="738393" y="1009688"/>
                <a:ext cx="4957331" cy="4959332"/>
                <a:chOff x="738393" y="923963"/>
                <a:chExt cx="4957331" cy="4959332"/>
              </a:xfrm>
            </p:grpSpPr>
            <p:grpSp>
              <p:nvGrpSpPr>
                <p:cNvPr id="28" name="组合 27">
                  <a:extLst>
                    <a:ext uri="{FF2B5EF4-FFF2-40B4-BE49-F238E27FC236}">
                      <a16:creationId xmlns:a16="http://schemas.microsoft.com/office/drawing/2014/main" id="{25C48432-0486-A3BB-8EC2-B11733985972}"/>
                    </a:ext>
                  </a:extLst>
                </p:cNvPr>
                <p:cNvGrpSpPr/>
                <p:nvPr/>
              </p:nvGrpSpPr>
              <p:grpSpPr>
                <a:xfrm>
                  <a:off x="738395" y="923963"/>
                  <a:ext cx="4957329" cy="4959332"/>
                  <a:chOff x="738395" y="923963"/>
                  <a:chExt cx="4957329" cy="4959332"/>
                </a:xfrm>
              </p:grpSpPr>
              <p:pic>
                <p:nvPicPr>
                  <p:cNvPr id="11" name="图片 10">
                    <a:extLst>
                      <a:ext uri="{FF2B5EF4-FFF2-40B4-BE49-F238E27FC236}">
                        <a16:creationId xmlns:a16="http://schemas.microsoft.com/office/drawing/2014/main" id="{FD8D200A-64F7-B95A-5290-F07A55B5C7C4}"/>
                      </a:ext>
                    </a:extLst>
                  </p:cNvPr>
                  <p:cNvPicPr>
                    <a:picLocks noChangeAspect="1"/>
                  </p:cNvPicPr>
                  <p:nvPr/>
                </p:nvPicPr>
                <p:blipFill>
                  <a:blip r:embed="rId5"/>
                  <a:stretch>
                    <a:fillRect/>
                  </a:stretch>
                </p:blipFill>
                <p:spPr>
                  <a:xfrm>
                    <a:off x="738395" y="1293295"/>
                    <a:ext cx="4957329" cy="4590000"/>
                  </a:xfrm>
                  <a:prstGeom prst="rect">
                    <a:avLst/>
                  </a:prstGeom>
                </p:spPr>
              </p:pic>
              <p:sp>
                <p:nvSpPr>
                  <p:cNvPr id="25" name="文本框 24">
                    <a:extLst>
                      <a:ext uri="{FF2B5EF4-FFF2-40B4-BE49-F238E27FC236}">
                        <a16:creationId xmlns:a16="http://schemas.microsoft.com/office/drawing/2014/main" id="{944134AD-06DA-22C3-C142-EC5D40A22A0E}"/>
                      </a:ext>
                    </a:extLst>
                  </p:cNvPr>
                  <p:cNvSpPr txBox="1"/>
                  <p:nvPr/>
                </p:nvSpPr>
                <p:spPr>
                  <a:xfrm>
                    <a:off x="2222886" y="923963"/>
                    <a:ext cx="1988344" cy="369332"/>
                  </a:xfrm>
                  <a:prstGeom prst="rect">
                    <a:avLst/>
                  </a:prstGeom>
                  <a:noFill/>
                </p:spPr>
                <p:txBody>
                  <a:bodyPr wrap="square">
                    <a:spAutoFit/>
                  </a:bodyPr>
                  <a:lstStyle/>
                  <a:p>
                    <a:pPr algn="ctr"/>
                    <a:r>
                      <a:rPr lang="en-US" altLang="zh-CN" sz="1800" b="1" dirty="0">
                        <a:latin typeface="Arial" panose="020B0604020202020204" pitchFamily="34" charset="0"/>
                        <a:cs typeface="Arial" panose="020B0604020202020204" pitchFamily="34" charset="0"/>
                      </a:rPr>
                      <a:t>Old parameters</a:t>
                    </a:r>
                    <a:endParaRPr lang="zh-CN" altLang="en-US" dirty="0"/>
                  </a:p>
                </p:txBody>
              </p:sp>
            </p:grpSp>
            <p:sp>
              <p:nvSpPr>
                <p:cNvPr id="31" name="矩形 30">
                  <a:extLst>
                    <a:ext uri="{FF2B5EF4-FFF2-40B4-BE49-F238E27FC236}">
                      <a16:creationId xmlns:a16="http://schemas.microsoft.com/office/drawing/2014/main" id="{85A0EE49-5FDB-1A3F-17E9-7E93E96ECD97}"/>
                    </a:ext>
                  </a:extLst>
                </p:cNvPr>
                <p:cNvSpPr/>
                <p:nvPr/>
              </p:nvSpPr>
              <p:spPr>
                <a:xfrm>
                  <a:off x="738393" y="3588296"/>
                  <a:ext cx="4957329" cy="898846"/>
                </a:xfrm>
                <a:prstGeom prst="rect">
                  <a:avLst/>
                </a:prstGeom>
                <a:noFill/>
                <a:ln w="28575">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a:extLst>
                    <a:ext uri="{FF2B5EF4-FFF2-40B4-BE49-F238E27FC236}">
                      <a16:creationId xmlns:a16="http://schemas.microsoft.com/office/drawing/2014/main" id="{7C2543B8-BED4-A0D4-EE68-BF070EC30912}"/>
                    </a:ext>
                  </a:extLst>
                </p:cNvPr>
                <p:cNvSpPr/>
                <p:nvPr/>
              </p:nvSpPr>
              <p:spPr>
                <a:xfrm>
                  <a:off x="4154353" y="5343525"/>
                  <a:ext cx="627470" cy="221180"/>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0" name="直接连接符 9">
                <a:extLst>
                  <a:ext uri="{FF2B5EF4-FFF2-40B4-BE49-F238E27FC236}">
                    <a16:creationId xmlns:a16="http://schemas.microsoft.com/office/drawing/2014/main" id="{334E9C89-1B6B-49E8-3A1C-3F45A0A45002}"/>
                  </a:ext>
                </a:extLst>
              </p:cNvPr>
              <p:cNvCxnSpPr/>
              <p:nvPr/>
            </p:nvCxnSpPr>
            <p:spPr>
              <a:xfrm>
                <a:off x="4904509" y="4105275"/>
                <a:ext cx="290945" cy="0"/>
              </a:xfrm>
              <a:prstGeom prst="line">
                <a:avLst/>
              </a:prstGeom>
              <a:ln w="28575">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12" name="直接连接符 11">
                <a:extLst>
                  <a:ext uri="{FF2B5EF4-FFF2-40B4-BE49-F238E27FC236}">
                    <a16:creationId xmlns:a16="http://schemas.microsoft.com/office/drawing/2014/main" id="{4914A055-56B5-3869-9AA0-94659DF2548F}"/>
                  </a:ext>
                </a:extLst>
              </p:cNvPr>
              <p:cNvCxnSpPr/>
              <p:nvPr/>
            </p:nvCxnSpPr>
            <p:spPr>
              <a:xfrm>
                <a:off x="4904509" y="4517450"/>
                <a:ext cx="290945" cy="0"/>
              </a:xfrm>
              <a:prstGeom prst="line">
                <a:avLst/>
              </a:prstGeom>
              <a:ln w="28575">
                <a:solidFill>
                  <a:srgbClr val="C00000"/>
                </a:solidFill>
              </a:ln>
            </p:spPr>
            <p:style>
              <a:lnRef idx="2">
                <a:schemeClr val="accent1"/>
              </a:lnRef>
              <a:fillRef idx="0">
                <a:schemeClr val="accent1"/>
              </a:fillRef>
              <a:effectRef idx="1">
                <a:schemeClr val="accent1"/>
              </a:effectRef>
              <a:fontRef idx="minor">
                <a:schemeClr val="tx1"/>
              </a:fontRef>
            </p:style>
          </p:cxnSp>
        </p:grpSp>
        <p:grpSp>
          <p:nvGrpSpPr>
            <p:cNvPr id="17" name="组合 16">
              <a:extLst>
                <a:ext uri="{FF2B5EF4-FFF2-40B4-BE49-F238E27FC236}">
                  <a16:creationId xmlns:a16="http://schemas.microsoft.com/office/drawing/2014/main" id="{EA3A449A-06CB-5F65-C187-268D83558288}"/>
                </a:ext>
              </a:extLst>
            </p:cNvPr>
            <p:cNvGrpSpPr/>
            <p:nvPr/>
          </p:nvGrpSpPr>
          <p:grpSpPr>
            <a:xfrm>
              <a:off x="6496276" y="1009688"/>
              <a:ext cx="4957331" cy="4959332"/>
              <a:chOff x="6496276" y="1009688"/>
              <a:chExt cx="4957331" cy="4959332"/>
            </a:xfrm>
          </p:grpSpPr>
          <p:grpSp>
            <p:nvGrpSpPr>
              <p:cNvPr id="39" name="组合 38">
                <a:extLst>
                  <a:ext uri="{FF2B5EF4-FFF2-40B4-BE49-F238E27FC236}">
                    <a16:creationId xmlns:a16="http://schemas.microsoft.com/office/drawing/2014/main" id="{B6FE6113-FD63-C515-8898-09FBBEA38AF6}"/>
                  </a:ext>
                </a:extLst>
              </p:cNvPr>
              <p:cNvGrpSpPr/>
              <p:nvPr/>
            </p:nvGrpSpPr>
            <p:grpSpPr>
              <a:xfrm>
                <a:off x="6496276" y="1009688"/>
                <a:ext cx="4957331" cy="4959332"/>
                <a:chOff x="6496276" y="923963"/>
                <a:chExt cx="4957331" cy="4959332"/>
              </a:xfrm>
            </p:grpSpPr>
            <p:grpSp>
              <p:nvGrpSpPr>
                <p:cNvPr id="29" name="组合 28">
                  <a:extLst>
                    <a:ext uri="{FF2B5EF4-FFF2-40B4-BE49-F238E27FC236}">
                      <a16:creationId xmlns:a16="http://schemas.microsoft.com/office/drawing/2014/main" id="{A5A9018C-9C9A-AFCE-7942-6AB47C80E18A}"/>
                    </a:ext>
                  </a:extLst>
                </p:cNvPr>
                <p:cNvGrpSpPr/>
                <p:nvPr/>
              </p:nvGrpSpPr>
              <p:grpSpPr>
                <a:xfrm>
                  <a:off x="6496278" y="923963"/>
                  <a:ext cx="4957329" cy="4959332"/>
                  <a:chOff x="6496278" y="923963"/>
                  <a:chExt cx="4957329" cy="4959332"/>
                </a:xfrm>
              </p:grpSpPr>
              <p:pic>
                <p:nvPicPr>
                  <p:cNvPr id="18" name="图片 17">
                    <a:extLst>
                      <a:ext uri="{FF2B5EF4-FFF2-40B4-BE49-F238E27FC236}">
                        <a16:creationId xmlns:a16="http://schemas.microsoft.com/office/drawing/2014/main" id="{40B7AC3F-BADD-229F-ACBF-ACBD3ADBEF5D}"/>
                      </a:ext>
                    </a:extLst>
                  </p:cNvPr>
                  <p:cNvPicPr>
                    <a:picLocks noChangeAspect="1"/>
                  </p:cNvPicPr>
                  <p:nvPr/>
                </p:nvPicPr>
                <p:blipFill>
                  <a:blip r:embed="rId6"/>
                  <a:stretch>
                    <a:fillRect/>
                  </a:stretch>
                </p:blipFill>
                <p:spPr>
                  <a:xfrm>
                    <a:off x="6496278" y="1293295"/>
                    <a:ext cx="4957329" cy="4590000"/>
                  </a:xfrm>
                  <a:prstGeom prst="rect">
                    <a:avLst/>
                  </a:prstGeom>
                </p:spPr>
              </p:pic>
              <p:sp>
                <p:nvSpPr>
                  <p:cNvPr id="23" name="文本框 22">
                    <a:extLst>
                      <a:ext uri="{FF2B5EF4-FFF2-40B4-BE49-F238E27FC236}">
                        <a16:creationId xmlns:a16="http://schemas.microsoft.com/office/drawing/2014/main" id="{7F9E379A-4258-AD3B-4364-05B5FC2610C7}"/>
                      </a:ext>
                    </a:extLst>
                  </p:cNvPr>
                  <p:cNvSpPr txBox="1"/>
                  <p:nvPr/>
                </p:nvSpPr>
                <p:spPr>
                  <a:xfrm>
                    <a:off x="7980772" y="923963"/>
                    <a:ext cx="1988344" cy="369332"/>
                  </a:xfrm>
                  <a:prstGeom prst="rect">
                    <a:avLst/>
                  </a:prstGeom>
                  <a:noFill/>
                </p:spPr>
                <p:txBody>
                  <a:bodyPr wrap="square">
                    <a:spAutoFit/>
                  </a:bodyPr>
                  <a:lstStyle/>
                  <a:p>
                    <a:pPr algn="ctr"/>
                    <a:r>
                      <a:rPr lang="en-US" altLang="zh-CN" sz="1800" b="1" dirty="0">
                        <a:latin typeface="Arial" panose="020B0604020202020204" pitchFamily="34" charset="0"/>
                        <a:cs typeface="Arial" panose="020B0604020202020204" pitchFamily="34" charset="0"/>
                      </a:rPr>
                      <a:t>New parameters</a:t>
                    </a:r>
                    <a:endParaRPr lang="zh-CN" altLang="en-US" dirty="0"/>
                  </a:p>
                </p:txBody>
              </p:sp>
            </p:grpSp>
            <p:sp>
              <p:nvSpPr>
                <p:cNvPr id="32" name="矩形 31">
                  <a:extLst>
                    <a:ext uri="{FF2B5EF4-FFF2-40B4-BE49-F238E27FC236}">
                      <a16:creationId xmlns:a16="http://schemas.microsoft.com/office/drawing/2014/main" id="{0DCA2167-4F40-E197-475F-30532CFEF315}"/>
                    </a:ext>
                  </a:extLst>
                </p:cNvPr>
                <p:cNvSpPr/>
                <p:nvPr/>
              </p:nvSpPr>
              <p:spPr>
                <a:xfrm>
                  <a:off x="6496276" y="3588295"/>
                  <a:ext cx="4957329" cy="898846"/>
                </a:xfrm>
                <a:prstGeom prst="rect">
                  <a:avLst/>
                </a:prstGeom>
                <a:noFill/>
                <a:ln w="28575">
                  <a:solidFill>
                    <a:schemeClr val="accent5">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a:extLst>
                    <a:ext uri="{FF2B5EF4-FFF2-40B4-BE49-F238E27FC236}">
                      <a16:creationId xmlns:a16="http://schemas.microsoft.com/office/drawing/2014/main" id="{F6FAC203-3149-134D-7D58-B68604CE7BE1}"/>
                    </a:ext>
                  </a:extLst>
                </p:cNvPr>
                <p:cNvSpPr/>
                <p:nvPr/>
              </p:nvSpPr>
              <p:spPr>
                <a:xfrm>
                  <a:off x="9916978" y="5343525"/>
                  <a:ext cx="627470" cy="221180"/>
                </a:xfrm>
                <a:prstGeom prst="ellipse">
                  <a:avLst/>
                </a:prstGeom>
                <a:noFill/>
                <a:ln w="28575">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13" name="直接连接符 12">
                <a:extLst>
                  <a:ext uri="{FF2B5EF4-FFF2-40B4-BE49-F238E27FC236}">
                    <a16:creationId xmlns:a16="http://schemas.microsoft.com/office/drawing/2014/main" id="{1128FCC5-45AE-14CD-3187-8151E140BB4B}"/>
                  </a:ext>
                </a:extLst>
              </p:cNvPr>
              <p:cNvCxnSpPr>
                <a:cxnSpLocks/>
              </p:cNvCxnSpPr>
              <p:nvPr/>
            </p:nvCxnSpPr>
            <p:spPr>
              <a:xfrm>
                <a:off x="10616046" y="4105275"/>
                <a:ext cx="377536" cy="0"/>
              </a:xfrm>
              <a:prstGeom prst="line">
                <a:avLst/>
              </a:prstGeom>
              <a:ln w="28575">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15" name="直接连接符 14">
                <a:extLst>
                  <a:ext uri="{FF2B5EF4-FFF2-40B4-BE49-F238E27FC236}">
                    <a16:creationId xmlns:a16="http://schemas.microsoft.com/office/drawing/2014/main" id="{019F369C-A230-C369-F457-2F8825A11566}"/>
                  </a:ext>
                </a:extLst>
              </p:cNvPr>
              <p:cNvCxnSpPr>
                <a:cxnSpLocks/>
              </p:cNvCxnSpPr>
              <p:nvPr/>
            </p:nvCxnSpPr>
            <p:spPr>
              <a:xfrm>
                <a:off x="10616046" y="4517450"/>
                <a:ext cx="377536" cy="0"/>
              </a:xfrm>
              <a:prstGeom prst="line">
                <a:avLst/>
              </a:prstGeom>
              <a:ln w="28575">
                <a:solidFill>
                  <a:srgbClr val="C00000"/>
                </a:solidFill>
              </a:ln>
            </p:spPr>
            <p:style>
              <a:lnRef idx="2">
                <a:schemeClr val="accent1"/>
              </a:lnRef>
              <a:fillRef idx="0">
                <a:schemeClr val="accent1"/>
              </a:fillRef>
              <a:effectRef idx="1">
                <a:schemeClr val="accent1"/>
              </a:effectRef>
              <a:fontRef idx="minor">
                <a:schemeClr val="tx1"/>
              </a:fontRef>
            </p:style>
          </p:cxnSp>
        </p:grpSp>
      </p:grpSp>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4</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542174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a:extLst>
              <a:ext uri="{FF2B5EF4-FFF2-40B4-BE49-F238E27FC236}">
                <a16:creationId xmlns:a16="http://schemas.microsoft.com/office/drawing/2014/main" id="{90CDF3F3-3D03-3E44-4D34-B71B1A0FABB1}"/>
              </a:ext>
            </a:extLst>
          </p:cNvPr>
          <p:cNvGrpSpPr/>
          <p:nvPr/>
        </p:nvGrpSpPr>
        <p:grpSpPr>
          <a:xfrm>
            <a:off x="0" y="95799"/>
            <a:ext cx="12192000" cy="6435015"/>
            <a:chOff x="0" y="95799"/>
            <a:chExt cx="12192000" cy="6435015"/>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3"/>
            <a:srcRect t="15217" r="3844" b="14594"/>
            <a:stretch/>
          </p:blipFill>
          <p:spPr>
            <a:xfrm>
              <a:off x="10353645" y="95799"/>
              <a:ext cx="1742556" cy="5760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9794172" y="95799"/>
              <a:ext cx="559473" cy="575371"/>
            </a:xfrm>
            <a:prstGeom prst="rect">
              <a:avLst/>
            </a:prstGeom>
            <a:noFill/>
            <a:extLst>
              <a:ext uri="{909E8E84-426E-40DD-AFC4-6F175D3DCCD1}">
                <a14:hiddenFill xmlns:a14="http://schemas.microsoft.com/office/drawing/2010/main">
                  <a:solidFill>
                    <a:srgbClr val="FFFFFF"/>
                  </a:solidFill>
                </a14:hiddenFill>
              </a:ext>
            </a:extLst>
          </p:spPr>
        </p:pic>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8" y="137087"/>
              <a:ext cx="9048201"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1. Hourglass effect in EicC</a:t>
              </a:r>
              <a:endParaRPr lang="zh-CN" altLang="en-US" sz="3200" dirty="0"/>
            </a:p>
          </p:txBody>
        </p:sp>
        <p:sp>
          <p:nvSpPr>
            <p:cNvPr id="20" name="文本框 19">
              <a:extLst>
                <a:ext uri="{FF2B5EF4-FFF2-40B4-BE49-F238E27FC236}">
                  <a16:creationId xmlns:a16="http://schemas.microsoft.com/office/drawing/2014/main" id="{E912669B-E3D5-B1B8-8D4C-9E6264747978}"/>
                </a:ext>
              </a:extLst>
            </p:cNvPr>
            <p:cNvSpPr txBox="1"/>
            <p:nvPr/>
          </p:nvSpPr>
          <p:spPr>
            <a:xfrm>
              <a:off x="349524" y="1043352"/>
              <a:ext cx="11492952" cy="2061526"/>
            </a:xfrm>
            <a:prstGeom prst="rect">
              <a:avLst/>
            </a:prstGeom>
            <a:noFill/>
          </p:spPr>
          <p:txBody>
            <a:bodyPr wrap="square">
              <a:spAutoFit/>
            </a:bodyPr>
            <a:lstStyle/>
            <a:p>
              <a:pPr marL="285750" indent="-285750">
                <a:lnSpc>
                  <a:spcPts val="2800"/>
                </a:lnSpc>
                <a:spcAft>
                  <a:spcPts val="1600"/>
                </a:spcAft>
                <a:buFont typeface="Wingdings" panose="05000000000000000000" pitchFamily="2" charset="2"/>
                <a:buChar char="Ø"/>
              </a:pPr>
              <a:r>
                <a:rPr lang="en-US" altLang="zh-CN" sz="2000" b="1" dirty="0">
                  <a:latin typeface="Arial" panose="020B0604020202020204" pitchFamily="34" charset="0"/>
                  <a:cs typeface="Arial" panose="020B0604020202020204" pitchFamily="34" charset="0"/>
                </a:rPr>
                <a:t>Geometric effect: Hourglass effect will lead to </a:t>
              </a:r>
              <a:r>
                <a:rPr lang="en-US" altLang="zh-CN" sz="2000" b="1" dirty="0">
                  <a:solidFill>
                    <a:srgbClr val="0000FF"/>
                  </a:solidFill>
                  <a:latin typeface="Arial" panose="020B0604020202020204" pitchFamily="34" charset="0"/>
                  <a:cs typeface="Arial" panose="020B0604020202020204" pitchFamily="34" charset="0"/>
                </a:rPr>
                <a:t>beam sizes growth</a:t>
              </a:r>
              <a:r>
                <a:rPr lang="en-US" altLang="zh-CN" sz="2000" b="1" dirty="0">
                  <a:latin typeface="Arial" panose="020B0604020202020204" pitchFamily="34" charset="0"/>
                  <a:cs typeface="Arial" panose="020B0604020202020204" pitchFamily="34" charset="0"/>
                </a:rPr>
                <a:t>,</a:t>
              </a:r>
              <a:r>
                <a:rPr lang="en-US" altLang="zh-CN" sz="2000" b="1" dirty="0">
                  <a:solidFill>
                    <a:srgbClr val="0000FF"/>
                  </a:solidFill>
                  <a:latin typeface="Arial" panose="020B0604020202020204" pitchFamily="34" charset="0"/>
                  <a:cs typeface="Arial" panose="020B0604020202020204" pitchFamily="34" charset="0"/>
                </a:rPr>
                <a:t> </a:t>
              </a:r>
              <a:r>
                <a:rPr lang="en-US" altLang="zh-CN" sz="2000" b="1" dirty="0">
                  <a:latin typeface="Arial" panose="020B0604020202020204" pitchFamily="34" charset="0"/>
                  <a:cs typeface="Arial" panose="020B0604020202020204" pitchFamily="34" charset="0"/>
                </a:rPr>
                <a:t>lower beam density and therefore cause </a:t>
              </a:r>
              <a:r>
                <a:rPr lang="en-US" altLang="zh-CN" sz="2000" b="1" dirty="0">
                  <a:solidFill>
                    <a:srgbClr val="C00000"/>
                  </a:solidFill>
                  <a:latin typeface="Arial" panose="020B0604020202020204" pitchFamily="34" charset="0"/>
                  <a:cs typeface="Arial" panose="020B0604020202020204" pitchFamily="34" charset="0"/>
                </a:rPr>
                <a:t>peak luminosity reduction</a:t>
              </a:r>
              <a:r>
                <a:rPr lang="en-US" altLang="zh-CN" sz="2000" b="1" dirty="0">
                  <a:latin typeface="Arial" panose="020B0604020202020204" pitchFamily="34" charset="0"/>
                  <a:cs typeface="Arial" panose="020B0604020202020204" pitchFamily="34" charset="0"/>
                </a:rPr>
                <a:t>.</a:t>
              </a:r>
            </a:p>
            <a:p>
              <a:pPr marL="285750" indent="-285750">
                <a:lnSpc>
                  <a:spcPts val="2800"/>
                </a:lnSpc>
                <a:spcAft>
                  <a:spcPts val="1600"/>
                </a:spcAft>
                <a:buFont typeface="Wingdings" panose="05000000000000000000" pitchFamily="2" charset="2"/>
                <a:buChar char="Ø"/>
              </a:pPr>
              <a:r>
                <a:rPr lang="en-US" altLang="zh-CN" sz="2000" b="1" dirty="0">
                  <a:latin typeface="Arial" panose="020B0604020202020204" pitchFamily="34" charset="0"/>
                  <a:cs typeface="Arial" panose="020B0604020202020204" pitchFamily="34" charset="0"/>
                </a:rPr>
                <a:t>Dynamic effect: </a:t>
              </a:r>
              <a:r>
                <a:rPr lang="en-US" altLang="zh-CN" sz="2000" b="1" dirty="0">
                  <a:solidFill>
                    <a:srgbClr val="0000FF"/>
                  </a:solidFill>
                  <a:latin typeface="Arial" panose="020B0604020202020204" pitchFamily="34" charset="0"/>
                  <a:cs typeface="Arial" panose="020B0604020202020204" pitchFamily="34" charset="0"/>
                </a:rPr>
                <a:t>Beam size mismatch </a:t>
              </a:r>
              <a:r>
                <a:rPr lang="en-US" altLang="zh-CN" sz="2000" b="1" dirty="0">
                  <a:latin typeface="Arial" panose="020B0604020202020204" pitchFamily="34" charset="0"/>
                  <a:cs typeface="Arial" panose="020B0604020202020204" pitchFamily="34" charset="0"/>
                </a:rPr>
                <a:t>will</a:t>
              </a:r>
              <a:r>
                <a:rPr lang="en-US" altLang="zh-CN" sz="2000" b="1" dirty="0">
                  <a:solidFill>
                    <a:srgbClr val="0000FF"/>
                  </a:solidFill>
                  <a:latin typeface="Arial" panose="020B0604020202020204" pitchFamily="34" charset="0"/>
                  <a:cs typeface="Arial" panose="020B0604020202020204" pitchFamily="34" charset="0"/>
                </a:rPr>
                <a:t> </a:t>
              </a:r>
              <a:r>
                <a:rPr lang="en-US" altLang="zh-CN" sz="2000" b="1" dirty="0">
                  <a:latin typeface="Arial" panose="020B0604020202020204" pitchFamily="34" charset="0"/>
                  <a:cs typeface="Arial" panose="020B0604020202020204" pitchFamily="34" charset="0"/>
                </a:rPr>
                <a:t>induce a very strong modulation of proton beam-beam parameters, </a:t>
              </a:r>
              <a:r>
                <a:rPr lang="en-US" altLang="zh-CN" sz="2000" b="1" dirty="0">
                  <a:solidFill>
                    <a:srgbClr val="C00000"/>
                  </a:solidFill>
                  <a:latin typeface="Arial" panose="020B0604020202020204" pitchFamily="34" charset="0"/>
                  <a:cs typeface="Arial" panose="020B0604020202020204" pitchFamily="34" charset="0"/>
                </a:rPr>
                <a:t>interplay with transverse </a:t>
              </a:r>
              <a:r>
                <a:rPr lang="en-US" altLang="zh-CN" sz="2000" b="1" dirty="0" err="1">
                  <a:solidFill>
                    <a:srgbClr val="C00000"/>
                  </a:solidFill>
                  <a:latin typeface="Arial" panose="020B0604020202020204" pitchFamily="34" charset="0"/>
                  <a:cs typeface="Arial" panose="020B0604020202020204" pitchFamily="34" charset="0"/>
                </a:rPr>
                <a:t>wakefield</a:t>
              </a:r>
              <a:r>
                <a:rPr lang="en-US" altLang="zh-CN" sz="2000" b="1" dirty="0">
                  <a:solidFill>
                    <a:srgbClr val="C00000"/>
                  </a:solidFill>
                  <a:latin typeface="Arial" panose="020B0604020202020204" pitchFamily="34" charset="0"/>
                  <a:cs typeface="Arial" panose="020B0604020202020204" pitchFamily="34" charset="0"/>
                </a:rPr>
                <a:t>?</a:t>
              </a:r>
              <a:r>
                <a:rPr lang="en-US" altLang="zh-CN" sz="2000" b="1" dirty="0">
                  <a:latin typeface="Arial" panose="020B0604020202020204" pitchFamily="34" charset="0"/>
                  <a:cs typeface="Arial" panose="020B0604020202020204" pitchFamily="34" charset="0"/>
                </a:rPr>
                <a:t> Most protons will see the nonlinear</a:t>
              </a:r>
              <a:r>
                <a:rPr lang="en-US" altLang="zh-CN" sz="2000" b="1" dirty="0">
                  <a:solidFill>
                    <a:srgbClr val="C00000"/>
                  </a:solidFill>
                  <a:latin typeface="Arial" panose="020B0604020202020204" pitchFamily="34" charset="0"/>
                  <a:cs typeface="Arial" panose="020B0604020202020204" pitchFamily="34" charset="0"/>
                </a:rPr>
                <a:t> </a:t>
              </a:r>
              <a:r>
                <a:rPr lang="en-US" altLang="zh-CN" sz="2000" b="1" dirty="0">
                  <a:latin typeface="Arial" panose="020B0604020202020204" pitchFamily="34" charset="0"/>
                  <a:cs typeface="Arial" panose="020B0604020202020204" pitchFamily="34" charset="0"/>
                </a:rPr>
                <a:t>part of electron beam-beam forces, </a:t>
              </a:r>
              <a:r>
                <a:rPr lang="en-US" altLang="zh-CN" sz="2000" b="1" dirty="0">
                  <a:solidFill>
                    <a:srgbClr val="C00000"/>
                  </a:solidFill>
                  <a:latin typeface="Arial" panose="020B0604020202020204" pitchFamily="34" charset="0"/>
                  <a:cs typeface="Arial" panose="020B0604020202020204" pitchFamily="34" charset="0"/>
                </a:rPr>
                <a:t>excite resonances?</a:t>
              </a:r>
            </a:p>
          </p:txBody>
        </p:sp>
        <p:grpSp>
          <p:nvGrpSpPr>
            <p:cNvPr id="50" name="组合 49">
              <a:extLst>
                <a:ext uri="{FF2B5EF4-FFF2-40B4-BE49-F238E27FC236}">
                  <a16:creationId xmlns:a16="http://schemas.microsoft.com/office/drawing/2014/main" id="{D8B5EE57-0BA9-451C-914D-1F0918A07C09}"/>
                </a:ext>
              </a:extLst>
            </p:cNvPr>
            <p:cNvGrpSpPr/>
            <p:nvPr/>
          </p:nvGrpSpPr>
          <p:grpSpPr>
            <a:xfrm>
              <a:off x="4129203" y="3376452"/>
              <a:ext cx="3714750" cy="3154360"/>
              <a:chOff x="4129203" y="3376452"/>
              <a:chExt cx="3714750" cy="3154360"/>
            </a:xfrm>
          </p:grpSpPr>
          <p:pic>
            <p:nvPicPr>
              <p:cNvPr id="49" name="图片 48" descr="图表, 图示&#10;&#10;描述已自动生成">
                <a:extLst>
                  <a:ext uri="{FF2B5EF4-FFF2-40B4-BE49-F238E27FC236}">
                    <a16:creationId xmlns:a16="http://schemas.microsoft.com/office/drawing/2014/main" id="{94C0D739-32B3-6DF2-2FBC-312F5349C63F}"/>
                  </a:ext>
                </a:extLst>
              </p:cNvPr>
              <p:cNvPicPr>
                <a:picLocks noChangeAspect="1"/>
              </p:cNvPicPr>
              <p:nvPr/>
            </p:nvPicPr>
            <p:blipFill rotWithShape="1">
              <a:blip r:embed="rId5"/>
              <a:srcRect l="6530" t="9787" r="12801" b="5416"/>
              <a:stretch/>
            </p:blipFill>
            <p:spPr>
              <a:xfrm>
                <a:off x="4129203" y="3376452"/>
                <a:ext cx="3714750" cy="3154360"/>
              </a:xfrm>
              <a:prstGeom prst="rect">
                <a:avLst/>
              </a:prstGeom>
            </p:spPr>
          </p:pic>
          <p:sp>
            <p:nvSpPr>
              <p:cNvPr id="24" name="文本框 23">
                <a:extLst>
                  <a:ext uri="{FF2B5EF4-FFF2-40B4-BE49-F238E27FC236}">
                    <a16:creationId xmlns:a16="http://schemas.microsoft.com/office/drawing/2014/main" id="{9B2751B0-ECE9-6FA6-B170-8F6A3EA452DD}"/>
                  </a:ext>
                </a:extLst>
              </p:cNvPr>
              <p:cNvSpPr txBox="1"/>
              <p:nvPr/>
            </p:nvSpPr>
            <p:spPr>
              <a:xfrm>
                <a:off x="4914901" y="3506239"/>
                <a:ext cx="2622549" cy="584775"/>
              </a:xfrm>
              <a:prstGeom prst="rect">
                <a:avLst/>
              </a:prstGeom>
              <a:noFill/>
            </p:spPr>
            <p:txBody>
              <a:bodyPr wrap="square">
                <a:spAutoFit/>
              </a:bodyPr>
              <a:lstStyle/>
              <a:p>
                <a:pPr algn="ctr"/>
                <a:r>
                  <a:rPr lang="en-US" altLang="zh-CN" sz="1600" b="1" dirty="0">
                    <a:latin typeface="Arial" panose="020B0604020202020204" pitchFamily="34" charset="0"/>
                    <a:cs typeface="Arial" panose="020B0604020202020204" pitchFamily="34" charset="0"/>
                  </a:rPr>
                  <a:t>Intra-bunch motion is strongly modulated</a:t>
                </a:r>
                <a:endParaRPr lang="zh-CN" altLang="en-US" sz="1600" dirty="0"/>
              </a:p>
            </p:txBody>
          </p:sp>
        </p:grpSp>
        <p:grpSp>
          <p:nvGrpSpPr>
            <p:cNvPr id="47" name="组合 46">
              <a:extLst>
                <a:ext uri="{FF2B5EF4-FFF2-40B4-BE49-F238E27FC236}">
                  <a16:creationId xmlns:a16="http://schemas.microsoft.com/office/drawing/2014/main" id="{72361912-BB19-4809-D0E8-9A8B11BE7182}"/>
                </a:ext>
              </a:extLst>
            </p:cNvPr>
            <p:cNvGrpSpPr/>
            <p:nvPr/>
          </p:nvGrpSpPr>
          <p:grpSpPr>
            <a:xfrm>
              <a:off x="349524" y="3376452"/>
              <a:ext cx="3714750" cy="3154362"/>
              <a:chOff x="349524" y="3376452"/>
              <a:chExt cx="3714750" cy="3154362"/>
            </a:xfrm>
          </p:grpSpPr>
          <p:grpSp>
            <p:nvGrpSpPr>
              <p:cNvPr id="19" name="组合 18">
                <a:extLst>
                  <a:ext uri="{FF2B5EF4-FFF2-40B4-BE49-F238E27FC236}">
                    <a16:creationId xmlns:a16="http://schemas.microsoft.com/office/drawing/2014/main" id="{F0B7C729-FC57-0C76-2A8A-303AC1C9E76A}"/>
                  </a:ext>
                </a:extLst>
              </p:cNvPr>
              <p:cNvGrpSpPr/>
              <p:nvPr/>
            </p:nvGrpSpPr>
            <p:grpSpPr>
              <a:xfrm>
                <a:off x="349524" y="3376452"/>
                <a:ext cx="3714750" cy="3154362"/>
                <a:chOff x="508000" y="3184396"/>
                <a:chExt cx="4057649" cy="3354515"/>
              </a:xfrm>
            </p:grpSpPr>
            <p:pic>
              <p:nvPicPr>
                <p:cNvPr id="14" name="图片 13">
                  <a:extLst>
                    <a:ext uri="{FF2B5EF4-FFF2-40B4-BE49-F238E27FC236}">
                      <a16:creationId xmlns:a16="http://schemas.microsoft.com/office/drawing/2014/main" id="{20D3AF84-55BA-FDE9-AF98-A48EDDF36FD5}"/>
                    </a:ext>
                  </a:extLst>
                </p:cNvPr>
                <p:cNvPicPr>
                  <a:picLocks noChangeAspect="1"/>
                </p:cNvPicPr>
                <p:nvPr/>
              </p:nvPicPr>
              <p:blipFill rotWithShape="1">
                <a:blip r:embed="rId6"/>
                <a:srcRect l="8903" t="10526" r="12561" b="4630"/>
                <a:stretch/>
              </p:blipFill>
              <p:spPr>
                <a:xfrm>
                  <a:off x="508000" y="3184396"/>
                  <a:ext cx="4057649" cy="3354515"/>
                </a:xfrm>
                <a:prstGeom prst="rect">
                  <a:avLst/>
                </a:prstGeom>
              </p:spPr>
            </p:pic>
            <p:sp>
              <p:nvSpPr>
                <p:cNvPr id="18" name="文本框 17">
                  <a:extLst>
                    <a:ext uri="{FF2B5EF4-FFF2-40B4-BE49-F238E27FC236}">
                      <a16:creationId xmlns:a16="http://schemas.microsoft.com/office/drawing/2014/main" id="{1B3876B4-9F66-A312-FF06-EB1BCE856383}"/>
                    </a:ext>
                  </a:extLst>
                </p:cNvPr>
                <p:cNvSpPr txBox="1"/>
                <p:nvPr/>
              </p:nvSpPr>
              <p:spPr>
                <a:xfrm>
                  <a:off x="975893" y="5243626"/>
                  <a:ext cx="3517776" cy="621881"/>
                </a:xfrm>
                <a:prstGeom prst="rect">
                  <a:avLst/>
                </a:prstGeom>
                <a:noFill/>
              </p:spPr>
              <p:txBody>
                <a:bodyPr wrap="square">
                  <a:spAutoFit/>
                </a:bodyPr>
                <a:lstStyle/>
                <a:p>
                  <a:pPr algn="ctr"/>
                  <a:r>
                    <a:rPr lang="en-US" altLang="zh-CN" sz="1600" b="1" dirty="0" err="1">
                      <a:latin typeface="Arial" panose="020B0604020202020204" pitchFamily="34" charset="0"/>
                      <a:cs typeface="Arial" panose="020B0604020202020204" pitchFamily="34" charset="0"/>
                    </a:rPr>
                    <a:t>EicC</a:t>
                  </a:r>
                  <a:endParaRPr lang="en-US" altLang="zh-CN" sz="1600" b="1" dirty="0">
                    <a:latin typeface="Arial" panose="020B0604020202020204" pitchFamily="34" charset="0"/>
                    <a:cs typeface="Arial" panose="020B0604020202020204" pitchFamily="34" charset="0"/>
                  </a:endParaRPr>
                </a:p>
                <a:p>
                  <a:pPr algn="ctr"/>
                  <a:r>
                    <a:rPr lang="en-US" altLang="zh-CN" sz="1600" b="1" dirty="0">
                      <a:latin typeface="Arial" panose="020B0604020202020204" pitchFamily="34" charset="0"/>
                      <a:cs typeface="Arial" panose="020B0604020202020204" pitchFamily="34" charset="0"/>
                    </a:rPr>
                    <a:t>H=0.52 @ 4.25×10</a:t>
                  </a:r>
                  <a:r>
                    <a:rPr lang="en-US" altLang="zh-CN" sz="1600" b="1" baseline="30000" dirty="0">
                      <a:latin typeface="Arial" panose="020B0604020202020204" pitchFamily="34" charset="0"/>
                      <a:cs typeface="Arial" panose="020B0604020202020204" pitchFamily="34" charset="0"/>
                    </a:rPr>
                    <a:t>33</a:t>
                  </a:r>
                  <a:r>
                    <a:rPr lang="en-US" altLang="zh-CN" sz="1600" b="1" dirty="0">
                      <a:latin typeface="Arial" panose="020B0604020202020204" pitchFamily="34" charset="0"/>
                      <a:cs typeface="Arial" panose="020B0604020202020204" pitchFamily="34" charset="0"/>
                    </a:rPr>
                    <a:t> cm</a:t>
                  </a:r>
                  <a:r>
                    <a:rPr lang="en-US" altLang="zh-CN" sz="1600" b="1" baseline="30000" dirty="0">
                      <a:latin typeface="Arial" panose="020B0604020202020204" pitchFamily="34" charset="0"/>
                      <a:cs typeface="Arial" panose="020B0604020202020204" pitchFamily="34" charset="0"/>
                    </a:rPr>
                    <a:t>-2</a:t>
                  </a:r>
                  <a:r>
                    <a:rPr lang="en-US" altLang="zh-CN" sz="1600" b="1" dirty="0">
                      <a:latin typeface="Arial" panose="020B0604020202020204" pitchFamily="34" charset="0"/>
                      <a:cs typeface="Arial" panose="020B0604020202020204" pitchFamily="34" charset="0"/>
                    </a:rPr>
                    <a:t>s</a:t>
                  </a:r>
                  <a:r>
                    <a:rPr lang="en-US" altLang="zh-CN" sz="1600" b="1" baseline="30000" dirty="0">
                      <a:latin typeface="Arial" panose="020B0604020202020204" pitchFamily="34" charset="0"/>
                      <a:cs typeface="Arial" panose="020B0604020202020204" pitchFamily="34" charset="0"/>
                    </a:rPr>
                    <a:t>-1</a:t>
                  </a:r>
                  <a:endParaRPr lang="zh-CN" altLang="en-US" sz="1600" baseline="30000" dirty="0"/>
                </a:p>
              </p:txBody>
            </p:sp>
          </p:grpSp>
          <p:pic>
            <p:nvPicPr>
              <p:cNvPr id="46" name="图片 45" descr="图表, 折线图&#10;&#10;描述已自动生成">
                <a:extLst>
                  <a:ext uri="{FF2B5EF4-FFF2-40B4-BE49-F238E27FC236}">
                    <a16:creationId xmlns:a16="http://schemas.microsoft.com/office/drawing/2014/main" id="{67A4E200-14BD-866A-B361-6C75CA7187F5}"/>
                  </a:ext>
                </a:extLst>
              </p:cNvPr>
              <p:cNvPicPr>
                <a:picLocks noChangeAspect="1"/>
              </p:cNvPicPr>
              <p:nvPr/>
            </p:nvPicPr>
            <p:blipFill rotWithShape="1">
              <a:blip r:embed="rId7"/>
              <a:srcRect l="6530" t="9786" r="12801" b="5416"/>
              <a:stretch/>
            </p:blipFill>
            <p:spPr>
              <a:xfrm>
                <a:off x="2013777" y="3422650"/>
                <a:ext cx="1981425" cy="1593850"/>
              </a:xfrm>
              <a:prstGeom prst="rect">
                <a:avLst/>
              </a:prstGeom>
            </p:spPr>
          </p:pic>
        </p:grpSp>
        <p:grpSp>
          <p:nvGrpSpPr>
            <p:cNvPr id="54" name="组合 53">
              <a:extLst>
                <a:ext uri="{FF2B5EF4-FFF2-40B4-BE49-F238E27FC236}">
                  <a16:creationId xmlns:a16="http://schemas.microsoft.com/office/drawing/2014/main" id="{1539E149-7887-E9B9-D521-FAE889390AD3}"/>
                </a:ext>
              </a:extLst>
            </p:cNvPr>
            <p:cNvGrpSpPr/>
            <p:nvPr/>
          </p:nvGrpSpPr>
          <p:grpSpPr>
            <a:xfrm>
              <a:off x="7908882" y="3376452"/>
              <a:ext cx="3933594" cy="3154361"/>
              <a:chOff x="7908882" y="3376452"/>
              <a:chExt cx="3933594" cy="3154361"/>
            </a:xfrm>
          </p:grpSpPr>
          <p:grpSp>
            <p:nvGrpSpPr>
              <p:cNvPr id="30" name="组合 29">
                <a:extLst>
                  <a:ext uri="{FF2B5EF4-FFF2-40B4-BE49-F238E27FC236}">
                    <a16:creationId xmlns:a16="http://schemas.microsoft.com/office/drawing/2014/main" id="{82F7E611-300F-2EAC-BFEA-698BEC30B55B}"/>
                  </a:ext>
                </a:extLst>
              </p:cNvPr>
              <p:cNvGrpSpPr/>
              <p:nvPr/>
            </p:nvGrpSpPr>
            <p:grpSpPr>
              <a:xfrm>
                <a:off x="7908882" y="3376452"/>
                <a:ext cx="3933594" cy="3154361"/>
                <a:chOff x="7908882" y="3376452"/>
                <a:chExt cx="3933594" cy="3154361"/>
              </a:xfrm>
            </p:grpSpPr>
            <p:pic>
              <p:nvPicPr>
                <p:cNvPr id="23" name="图片 22">
                  <a:extLst>
                    <a:ext uri="{FF2B5EF4-FFF2-40B4-BE49-F238E27FC236}">
                      <a16:creationId xmlns:a16="http://schemas.microsoft.com/office/drawing/2014/main" id="{397B74FF-FCAB-0C91-877C-19ADE5F0B2E1}"/>
                    </a:ext>
                  </a:extLst>
                </p:cNvPr>
                <p:cNvPicPr>
                  <a:picLocks noChangeAspect="1"/>
                </p:cNvPicPr>
                <p:nvPr/>
              </p:nvPicPr>
              <p:blipFill rotWithShape="1">
                <a:blip r:embed="rId8"/>
                <a:srcRect l="7841" t="9787" r="4585" b="5648"/>
                <a:stretch/>
              </p:blipFill>
              <p:spPr>
                <a:xfrm>
                  <a:off x="7908882" y="3376452"/>
                  <a:ext cx="3933594" cy="3154361"/>
                </a:xfrm>
                <a:prstGeom prst="rect">
                  <a:avLst/>
                </a:prstGeom>
              </p:spPr>
            </p:pic>
            <p:cxnSp>
              <p:nvCxnSpPr>
                <p:cNvPr id="27" name="直接连接符 26">
                  <a:extLst>
                    <a:ext uri="{FF2B5EF4-FFF2-40B4-BE49-F238E27FC236}">
                      <a16:creationId xmlns:a16="http://schemas.microsoft.com/office/drawing/2014/main" id="{3025C463-1715-76FF-E4C0-D6FB3AE47CC4}"/>
                    </a:ext>
                  </a:extLst>
                </p:cNvPr>
                <p:cNvCxnSpPr>
                  <a:cxnSpLocks/>
                </p:cNvCxnSpPr>
                <p:nvPr/>
              </p:nvCxnSpPr>
              <p:spPr>
                <a:xfrm>
                  <a:off x="9753600" y="3441700"/>
                  <a:ext cx="0" cy="2679700"/>
                </a:xfrm>
                <a:prstGeom prst="line">
                  <a:avLst/>
                </a:prstGeom>
                <a:ln w="28575">
                  <a:solidFill>
                    <a:srgbClr val="FFC000"/>
                  </a:solidFill>
                  <a:prstDash val="sysDash"/>
                </a:ln>
              </p:spPr>
              <p:style>
                <a:lnRef idx="2">
                  <a:schemeClr val="accent1"/>
                </a:lnRef>
                <a:fillRef idx="0">
                  <a:schemeClr val="accent1"/>
                </a:fillRef>
                <a:effectRef idx="1">
                  <a:schemeClr val="accent1"/>
                </a:effectRef>
                <a:fontRef idx="minor">
                  <a:schemeClr val="tx1"/>
                </a:fontRef>
              </p:style>
            </p:cxnSp>
            <p:cxnSp>
              <p:nvCxnSpPr>
                <p:cNvPr id="29" name="直接连接符 28">
                  <a:extLst>
                    <a:ext uri="{FF2B5EF4-FFF2-40B4-BE49-F238E27FC236}">
                      <a16:creationId xmlns:a16="http://schemas.microsoft.com/office/drawing/2014/main" id="{FE75D603-F1E4-E91F-8CB4-91BB685B5B55}"/>
                    </a:ext>
                  </a:extLst>
                </p:cNvPr>
                <p:cNvCxnSpPr>
                  <a:cxnSpLocks/>
                </p:cNvCxnSpPr>
                <p:nvPr/>
              </p:nvCxnSpPr>
              <p:spPr>
                <a:xfrm>
                  <a:off x="10026650" y="3441700"/>
                  <a:ext cx="0" cy="2679700"/>
                </a:xfrm>
                <a:prstGeom prst="line">
                  <a:avLst/>
                </a:prstGeom>
                <a:ln w="28575">
                  <a:solidFill>
                    <a:srgbClr val="FFC000"/>
                  </a:solidFill>
                  <a:prstDash val="sysDash"/>
                </a:ln>
              </p:spPr>
              <p:style>
                <a:lnRef idx="2">
                  <a:schemeClr val="accent1"/>
                </a:lnRef>
                <a:fillRef idx="0">
                  <a:schemeClr val="accent1"/>
                </a:fillRef>
                <a:effectRef idx="1">
                  <a:schemeClr val="accent1"/>
                </a:effectRef>
                <a:fontRef idx="minor">
                  <a:schemeClr val="tx1"/>
                </a:fontRef>
              </p:style>
            </p:cxnSp>
          </p:grpSp>
          <p:sp>
            <p:nvSpPr>
              <p:cNvPr id="53" name="文本框 52">
                <a:extLst>
                  <a:ext uri="{FF2B5EF4-FFF2-40B4-BE49-F238E27FC236}">
                    <a16:creationId xmlns:a16="http://schemas.microsoft.com/office/drawing/2014/main" id="{7B2EDDFA-7650-E5F3-C973-D91EE532BC30}"/>
                  </a:ext>
                </a:extLst>
              </p:cNvPr>
              <p:cNvSpPr txBox="1"/>
              <p:nvPr/>
            </p:nvSpPr>
            <p:spPr>
              <a:xfrm>
                <a:off x="9925050" y="5802868"/>
                <a:ext cx="1504949" cy="307777"/>
              </a:xfrm>
              <a:prstGeom prst="rect">
                <a:avLst/>
              </a:prstGeom>
              <a:noFill/>
            </p:spPr>
            <p:txBody>
              <a:bodyPr wrap="square">
                <a:spAutoFit/>
              </a:bodyPr>
              <a:lstStyle/>
              <a:p>
                <a:pPr algn="ctr"/>
                <a:r>
                  <a:rPr lang="en-US" altLang="zh-CN" sz="1400" b="1" dirty="0">
                    <a:latin typeface="Arial" panose="020B0604020202020204" pitchFamily="34" charset="0"/>
                    <a:cs typeface="Arial" panose="020B0604020202020204" pitchFamily="34" charset="0"/>
                  </a:rPr>
                  <a:t>Collision at 1σ</a:t>
                </a:r>
                <a:r>
                  <a:rPr lang="en-US" altLang="zh-CN" sz="1400" b="1" baseline="-25000" dirty="0">
                    <a:latin typeface="Arial" panose="020B0604020202020204" pitchFamily="34" charset="0"/>
                    <a:cs typeface="Arial" panose="020B0604020202020204" pitchFamily="34" charset="0"/>
                  </a:rPr>
                  <a:t>z</a:t>
                </a:r>
                <a:endParaRPr lang="zh-CN" altLang="en-US" sz="1400" baseline="-25000" dirty="0"/>
              </a:p>
            </p:txBody>
          </p:sp>
        </p:grpSp>
      </p:grpSp>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5</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043906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3"/>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9" y="137087"/>
            <a:ext cx="1742556"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Outline</a:t>
            </a:r>
            <a:endParaRPr lang="zh-CN" altLang="en-US" sz="3200" dirty="0"/>
          </a:p>
        </p:txBody>
      </p:sp>
      <p:sp>
        <p:nvSpPr>
          <p:cNvPr id="5" name="文本框 4">
            <a:extLst>
              <a:ext uri="{FF2B5EF4-FFF2-40B4-BE49-F238E27FC236}">
                <a16:creationId xmlns:a16="http://schemas.microsoft.com/office/drawing/2014/main" id="{1D4AD0DC-C2AE-A785-7338-112E1101F3F9}"/>
              </a:ext>
            </a:extLst>
          </p:cNvPr>
          <p:cNvSpPr txBox="1"/>
          <p:nvPr/>
        </p:nvSpPr>
        <p:spPr>
          <a:xfrm>
            <a:off x="1485126" y="1021301"/>
            <a:ext cx="9221747" cy="5344476"/>
          </a:xfrm>
          <a:prstGeom prst="rect">
            <a:avLst/>
          </a:prstGeom>
          <a:noFill/>
        </p:spPr>
        <p:txBody>
          <a:bodyPr wrap="square" rtlCol="0">
            <a:spAutoFit/>
          </a:bodyPr>
          <a:lstStyle/>
          <a:p>
            <a:pPr marL="342900" indent="-342900">
              <a:lnSpc>
                <a:spcPct val="155000"/>
              </a:lnSpc>
              <a:spcAft>
                <a:spcPts val="200"/>
              </a:spcAft>
              <a:buAutoNum type="arabicPeriod"/>
            </a:pPr>
            <a:r>
              <a:rPr lang="en-US" altLang="zh-CN" sz="2800" b="1" dirty="0">
                <a:solidFill>
                  <a:schemeClr val="bg1">
                    <a:lumMod val="75000"/>
                  </a:schemeClr>
                </a:solidFill>
                <a:latin typeface="Arial" panose="020B0604020202020204" pitchFamily="34" charset="0"/>
                <a:cs typeface="Arial" panose="020B0604020202020204" pitchFamily="34" charset="0"/>
              </a:rPr>
              <a:t> Hourglass effect in EicC</a:t>
            </a:r>
          </a:p>
          <a:p>
            <a:pPr marL="342900" indent="-342900">
              <a:lnSpc>
                <a:spcPct val="155000"/>
              </a:lnSpc>
              <a:spcAft>
                <a:spcPts val="200"/>
              </a:spcAft>
              <a:buAutoNum type="arabicPeriod"/>
            </a:pPr>
            <a:r>
              <a:rPr lang="en-US" altLang="zh-CN" sz="2800" b="1" dirty="0">
                <a:latin typeface="Arial" panose="020B0604020202020204" pitchFamily="34" charset="0"/>
                <a:cs typeface="Arial" panose="020B0604020202020204" pitchFamily="34" charset="0"/>
              </a:rPr>
              <a:t> Simulation model</a:t>
            </a:r>
          </a:p>
          <a:p>
            <a:pPr marL="342900" indent="-342900">
              <a:lnSpc>
                <a:spcPct val="155000"/>
              </a:lnSpc>
              <a:spcAft>
                <a:spcPts val="200"/>
              </a:spcAft>
              <a:buAutoNum type="arabicPeriod"/>
            </a:pPr>
            <a:r>
              <a:rPr lang="en-US" altLang="zh-CN" sz="2800" b="1" dirty="0">
                <a:solidFill>
                  <a:schemeClr val="bg1">
                    <a:lumMod val="75000"/>
                  </a:schemeClr>
                </a:solidFill>
                <a:latin typeface="Arial" panose="020B0604020202020204" pitchFamily="34" charset="0"/>
                <a:cs typeface="Arial" panose="020B0604020202020204" pitchFamily="34" charset="0"/>
              </a:rPr>
              <a:t> Head-tail instability of asymmetric colliding beams</a:t>
            </a:r>
          </a:p>
          <a:p>
            <a:pPr marL="352800">
              <a:lnSpc>
                <a:spcPct val="135000"/>
              </a:lnSpc>
            </a:pPr>
            <a:r>
              <a:rPr lang="en-US" altLang="zh-CN" b="1" dirty="0">
                <a:solidFill>
                  <a:schemeClr val="bg1">
                    <a:lumMod val="75000"/>
                  </a:schemeClr>
                </a:solidFill>
                <a:latin typeface="Arial" panose="020B0604020202020204" pitchFamily="34" charset="0"/>
                <a:cs typeface="Arial" panose="020B0604020202020204" pitchFamily="34" charset="0"/>
              </a:rPr>
              <a:t> </a:t>
            </a:r>
            <a:r>
              <a:rPr lang="en-US" altLang="zh-CN" sz="1000" b="1" dirty="0">
                <a:solidFill>
                  <a:schemeClr val="bg1">
                    <a:lumMod val="75000"/>
                  </a:schemeClr>
                </a:solidFill>
                <a:latin typeface="Arial" panose="020B0604020202020204" pitchFamily="34" charset="0"/>
                <a:cs typeface="Arial" panose="020B0604020202020204" pitchFamily="34" charset="0"/>
              </a:rPr>
              <a:t> </a:t>
            </a:r>
            <a:r>
              <a:rPr lang="en-US" altLang="zh-CN" b="1" dirty="0">
                <a:solidFill>
                  <a:schemeClr val="bg1">
                    <a:lumMod val="75000"/>
                  </a:schemeClr>
                </a:solidFill>
                <a:latin typeface="Arial" panose="020B0604020202020204" pitchFamily="34" charset="0"/>
                <a:cs typeface="Arial" panose="020B0604020202020204" pitchFamily="34" charset="0"/>
              </a:rPr>
              <a:t>Numerical observations</a:t>
            </a:r>
          </a:p>
          <a:p>
            <a:pPr marL="352800">
              <a:lnSpc>
                <a:spcPct val="135000"/>
              </a:lnSpc>
            </a:pPr>
            <a:r>
              <a:rPr lang="en-US" altLang="zh-CN" b="1" dirty="0">
                <a:solidFill>
                  <a:schemeClr val="bg1">
                    <a:lumMod val="75000"/>
                  </a:schemeClr>
                </a:solidFill>
                <a:latin typeface="Arial" panose="020B0604020202020204" pitchFamily="34" charset="0"/>
                <a:cs typeface="Arial" panose="020B0604020202020204" pitchFamily="34" charset="0"/>
              </a:rPr>
              <a:t> </a:t>
            </a:r>
            <a:r>
              <a:rPr lang="en-US" altLang="zh-CN" sz="1000" b="1" dirty="0">
                <a:solidFill>
                  <a:schemeClr val="bg1">
                    <a:lumMod val="75000"/>
                  </a:schemeClr>
                </a:solidFill>
                <a:latin typeface="Arial" panose="020B0604020202020204" pitchFamily="34" charset="0"/>
                <a:cs typeface="Arial" panose="020B0604020202020204" pitchFamily="34" charset="0"/>
              </a:rPr>
              <a:t> </a:t>
            </a:r>
            <a:r>
              <a:rPr lang="en-US" altLang="zh-CN" b="1" dirty="0">
                <a:solidFill>
                  <a:schemeClr val="bg1">
                    <a:lumMod val="75000"/>
                  </a:schemeClr>
                </a:solidFill>
                <a:latin typeface="Arial" panose="020B0604020202020204" pitchFamily="34" charset="0"/>
                <a:cs typeface="Arial" panose="020B0604020202020204" pitchFamily="34" charset="0"/>
              </a:rPr>
              <a:t>Key parameter scans and instability mechanism</a:t>
            </a:r>
          </a:p>
          <a:p>
            <a:pPr marL="352800">
              <a:lnSpc>
                <a:spcPct val="135000"/>
              </a:lnSpc>
              <a:spcAft>
                <a:spcPts val="200"/>
              </a:spcAft>
            </a:pPr>
            <a:r>
              <a:rPr lang="en-US" altLang="zh-CN" b="1" dirty="0">
                <a:solidFill>
                  <a:schemeClr val="bg1">
                    <a:lumMod val="75000"/>
                  </a:schemeClr>
                </a:solidFill>
                <a:latin typeface="Arial" panose="020B0604020202020204" pitchFamily="34" charset="0"/>
                <a:cs typeface="Arial" panose="020B0604020202020204" pitchFamily="34" charset="0"/>
              </a:rPr>
              <a:t> </a:t>
            </a:r>
            <a:r>
              <a:rPr lang="en-US" altLang="zh-CN" sz="1000" b="1" dirty="0">
                <a:solidFill>
                  <a:schemeClr val="bg1">
                    <a:lumMod val="75000"/>
                  </a:schemeClr>
                </a:solidFill>
                <a:latin typeface="Arial" panose="020B0604020202020204" pitchFamily="34" charset="0"/>
                <a:cs typeface="Arial" panose="020B0604020202020204" pitchFamily="34" charset="0"/>
              </a:rPr>
              <a:t> </a:t>
            </a:r>
            <a:r>
              <a:rPr lang="en-US" altLang="zh-CN" b="1" dirty="0">
                <a:solidFill>
                  <a:schemeClr val="bg1">
                    <a:lumMod val="75000"/>
                  </a:schemeClr>
                </a:solidFill>
                <a:latin typeface="Arial" panose="020B0604020202020204" pitchFamily="34" charset="0"/>
                <a:cs typeface="Arial" panose="020B0604020202020204" pitchFamily="34" charset="0"/>
              </a:rPr>
              <a:t>Mitigation methods</a:t>
            </a:r>
          </a:p>
          <a:p>
            <a:pPr marL="342000" indent="-342000">
              <a:lnSpc>
                <a:spcPct val="155000"/>
              </a:lnSpc>
              <a:spcAft>
                <a:spcPts val="200"/>
              </a:spcAft>
              <a:buFont typeface="+mj-lt"/>
              <a:buAutoNum type="arabicPeriod" startAt="4"/>
            </a:pPr>
            <a:r>
              <a:rPr lang="en-US" altLang="zh-CN" sz="2800" b="1" dirty="0">
                <a:solidFill>
                  <a:schemeClr val="bg1">
                    <a:lumMod val="75000"/>
                  </a:schemeClr>
                </a:solidFill>
                <a:latin typeface="Arial" panose="020B0604020202020204" pitchFamily="34" charset="0"/>
                <a:cs typeface="Arial" panose="020B0604020202020204" pitchFamily="34" charset="0"/>
              </a:rPr>
              <a:t> Float waist collision scheme</a:t>
            </a:r>
          </a:p>
          <a:p>
            <a:pPr marL="352800">
              <a:lnSpc>
                <a:spcPct val="135000"/>
              </a:lnSpc>
            </a:pPr>
            <a:r>
              <a:rPr lang="en-US" altLang="zh-CN" b="1" dirty="0">
                <a:solidFill>
                  <a:schemeClr val="bg1">
                    <a:lumMod val="75000"/>
                  </a:schemeClr>
                </a:solidFill>
                <a:latin typeface="Arial" panose="020B0604020202020204" pitchFamily="34" charset="0"/>
                <a:cs typeface="Arial" panose="020B0604020202020204" pitchFamily="34" charset="0"/>
              </a:rPr>
              <a:t> </a:t>
            </a:r>
            <a:r>
              <a:rPr lang="en-US" altLang="zh-CN" sz="1000" b="1" dirty="0">
                <a:solidFill>
                  <a:schemeClr val="bg1">
                    <a:lumMod val="75000"/>
                  </a:schemeClr>
                </a:solidFill>
                <a:latin typeface="Arial" panose="020B0604020202020204" pitchFamily="34" charset="0"/>
                <a:cs typeface="Arial" panose="020B0604020202020204" pitchFamily="34" charset="0"/>
              </a:rPr>
              <a:t> </a:t>
            </a:r>
            <a:r>
              <a:rPr lang="en-US" altLang="zh-CN" b="1" dirty="0">
                <a:solidFill>
                  <a:schemeClr val="bg1">
                    <a:lumMod val="75000"/>
                  </a:schemeClr>
                </a:solidFill>
                <a:latin typeface="Arial" panose="020B0604020202020204" pitchFamily="34" charset="0"/>
                <a:cs typeface="Arial" panose="020B0604020202020204" pitchFamily="34" charset="0"/>
              </a:rPr>
              <a:t>Compensation principles of the hourglass effect</a:t>
            </a:r>
          </a:p>
          <a:p>
            <a:pPr marL="352800">
              <a:lnSpc>
                <a:spcPct val="135000"/>
              </a:lnSpc>
              <a:spcAft>
                <a:spcPts val="200"/>
              </a:spcAft>
            </a:pPr>
            <a:r>
              <a:rPr lang="en-US" altLang="zh-CN" b="1" dirty="0">
                <a:solidFill>
                  <a:schemeClr val="bg1">
                    <a:lumMod val="75000"/>
                  </a:schemeClr>
                </a:solidFill>
                <a:latin typeface="Arial" panose="020B0604020202020204" pitchFamily="34" charset="0"/>
                <a:cs typeface="Arial" panose="020B0604020202020204" pitchFamily="34" charset="0"/>
              </a:rPr>
              <a:t> </a:t>
            </a:r>
            <a:r>
              <a:rPr lang="en-US" altLang="zh-CN" sz="1000" b="1" dirty="0">
                <a:solidFill>
                  <a:schemeClr val="bg1">
                    <a:lumMod val="75000"/>
                  </a:schemeClr>
                </a:solidFill>
                <a:latin typeface="Arial" panose="020B0604020202020204" pitchFamily="34" charset="0"/>
                <a:cs typeface="Arial" panose="020B0604020202020204" pitchFamily="34" charset="0"/>
              </a:rPr>
              <a:t> </a:t>
            </a:r>
            <a:r>
              <a:rPr lang="en-US" altLang="zh-CN" b="1" dirty="0">
                <a:solidFill>
                  <a:schemeClr val="bg1">
                    <a:lumMod val="75000"/>
                  </a:schemeClr>
                </a:solidFill>
                <a:latin typeface="Arial" panose="020B0604020202020204" pitchFamily="34" charset="0"/>
                <a:cs typeface="Arial" panose="020B0604020202020204" pitchFamily="34" charset="0"/>
              </a:rPr>
              <a:t>Numerical proofs and application to the head-tail instability</a:t>
            </a:r>
          </a:p>
          <a:p>
            <a:pPr marL="352800" indent="-352800">
              <a:lnSpc>
                <a:spcPct val="155000"/>
              </a:lnSpc>
              <a:spcAft>
                <a:spcPts val="200"/>
              </a:spcAft>
              <a:buFont typeface="+mj-lt"/>
              <a:buAutoNum type="arabicPeriod" startAt="5"/>
            </a:pPr>
            <a:r>
              <a:rPr lang="en-US" altLang="zh-CN" sz="2800" b="1" dirty="0">
                <a:solidFill>
                  <a:schemeClr val="bg1">
                    <a:lumMod val="75000"/>
                  </a:schemeClr>
                </a:solidFill>
                <a:latin typeface="Arial" panose="020B0604020202020204" pitchFamily="34" charset="0"/>
                <a:cs typeface="Arial" panose="020B0604020202020204" pitchFamily="34" charset="0"/>
              </a:rPr>
              <a:t> Summary</a:t>
            </a:r>
          </a:p>
        </p:txBody>
      </p:sp>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6</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74888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a:extLst>
              <a:ext uri="{FF2B5EF4-FFF2-40B4-BE49-F238E27FC236}">
                <a16:creationId xmlns:a16="http://schemas.microsoft.com/office/drawing/2014/main" id="{291B10B9-394F-FE52-252B-FFCBE431F384}"/>
              </a:ext>
            </a:extLst>
          </p:cNvPr>
          <p:cNvGrpSpPr/>
          <p:nvPr/>
        </p:nvGrpSpPr>
        <p:grpSpPr>
          <a:xfrm>
            <a:off x="0" y="95799"/>
            <a:ext cx="12192000" cy="6457400"/>
            <a:chOff x="0" y="95799"/>
            <a:chExt cx="12192000" cy="6457400"/>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3"/>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8" y="137087"/>
              <a:ext cx="9048201"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2. GOAT code and numerical model</a:t>
              </a:r>
              <a:endParaRPr lang="zh-CN" altLang="en-US" sz="3200" dirty="0"/>
            </a:p>
          </p:txBody>
        </p:sp>
        <p:sp>
          <p:nvSpPr>
            <p:cNvPr id="12" name="文本框 11">
              <a:extLst>
                <a:ext uri="{FF2B5EF4-FFF2-40B4-BE49-F238E27FC236}">
                  <a16:creationId xmlns:a16="http://schemas.microsoft.com/office/drawing/2014/main" id="{10204A06-ADD9-604C-2749-0299B76794E3}"/>
                </a:ext>
              </a:extLst>
            </p:cNvPr>
            <p:cNvSpPr txBox="1"/>
            <p:nvPr/>
          </p:nvSpPr>
          <p:spPr>
            <a:xfrm>
              <a:off x="349524" y="1052583"/>
              <a:ext cx="11492952" cy="1506887"/>
            </a:xfrm>
            <a:prstGeom prst="rect">
              <a:avLst/>
            </a:prstGeom>
            <a:noFill/>
          </p:spPr>
          <p:txBody>
            <a:bodyPr wrap="square">
              <a:spAutoFit/>
            </a:bodyPr>
            <a:lstStyle/>
            <a:p>
              <a:pPr marL="285750" indent="-285750">
                <a:lnSpc>
                  <a:spcPts val="2500"/>
                </a:lnSpc>
                <a:spcAft>
                  <a:spcPts val="1200"/>
                </a:spcAft>
                <a:buFont typeface="Wingdings" panose="05000000000000000000" pitchFamily="2" charset="2"/>
                <a:buChar char="Ø"/>
              </a:pPr>
              <a:r>
                <a:rPr lang="en-US" altLang="zh-CN" sz="2000" b="1" dirty="0">
                  <a:latin typeface="Arial" panose="020B0604020202020204" pitchFamily="34" charset="0"/>
                  <a:cs typeface="Arial" panose="020B0604020202020204" pitchFamily="34" charset="0"/>
                </a:rPr>
                <a:t>Developed for interplays of multiple high-intensity single-bunch beam</a:t>
              </a:r>
              <a:r>
                <a:rPr lang="zh-CN" altLang="en-US" sz="2000" b="1" dirty="0">
                  <a:latin typeface="Arial" panose="020B0604020202020204" pitchFamily="34" charset="0"/>
                  <a:cs typeface="Arial" panose="020B0604020202020204" pitchFamily="34" charset="0"/>
                </a:rPr>
                <a:t> </a:t>
              </a:r>
              <a:r>
                <a:rPr lang="en-US" altLang="zh-CN" sz="2000" b="1" dirty="0">
                  <a:latin typeface="Arial" panose="020B0604020202020204" pitchFamily="34" charset="0"/>
                  <a:cs typeface="Arial" panose="020B0604020202020204" pitchFamily="34" charset="0"/>
                </a:rPr>
                <a:t>dynamics, including </a:t>
              </a:r>
              <a:r>
                <a:rPr lang="en-US" altLang="zh-CN" sz="2000" b="1" u="sng" dirty="0">
                  <a:solidFill>
                    <a:srgbClr val="C00000"/>
                  </a:solidFill>
                  <a:latin typeface="Arial" panose="020B0604020202020204" pitchFamily="34" charset="0"/>
                  <a:cs typeface="Arial" panose="020B0604020202020204" pitchFamily="34" charset="0"/>
                </a:rPr>
                <a:t>beam-beam</a:t>
              </a:r>
              <a:r>
                <a:rPr lang="en-US" altLang="zh-CN" sz="2000" b="1" dirty="0">
                  <a:latin typeface="Arial" panose="020B0604020202020204" pitchFamily="34" charset="0"/>
                  <a:cs typeface="Arial" panose="020B0604020202020204" pitchFamily="34" charset="0"/>
                </a:rPr>
                <a:t>, </a:t>
              </a:r>
              <a:r>
                <a:rPr lang="en-US" altLang="zh-CN" sz="2000" b="1" u="sng" dirty="0">
                  <a:solidFill>
                    <a:srgbClr val="C00000"/>
                  </a:solidFill>
                  <a:latin typeface="Arial" panose="020B0604020202020204" pitchFamily="34" charset="0"/>
                  <a:cs typeface="Arial" panose="020B0604020202020204" pitchFamily="34" charset="0"/>
                </a:rPr>
                <a:t>impedance</a:t>
              </a:r>
              <a:r>
                <a:rPr lang="en-US" altLang="zh-CN" sz="2000" b="1" dirty="0">
                  <a:latin typeface="Arial" panose="020B0604020202020204" pitchFamily="34" charset="0"/>
                  <a:cs typeface="Arial" panose="020B0604020202020204" pitchFamily="34" charset="0"/>
                </a:rPr>
                <a:t>, electron-cloud, and space charge.</a:t>
              </a:r>
            </a:p>
            <a:p>
              <a:pPr marL="285750" indent="-285750">
                <a:lnSpc>
                  <a:spcPts val="2500"/>
                </a:lnSpc>
                <a:spcAft>
                  <a:spcPts val="1200"/>
                </a:spcAft>
                <a:buFont typeface="Wingdings" panose="05000000000000000000" pitchFamily="2" charset="2"/>
                <a:buChar char="Ø"/>
              </a:pPr>
              <a:r>
                <a:rPr lang="en-US" altLang="zh-CN" sz="2000" b="1" dirty="0">
                  <a:latin typeface="Arial" panose="020B0604020202020204" pitchFamily="34" charset="0"/>
                  <a:cs typeface="Arial" panose="020B0604020202020204" pitchFamily="34" charset="0"/>
                </a:rPr>
                <a:t>Upgrade to GPU version for better performance, extension to cover multi-bunch dynamics are in progress.</a:t>
              </a:r>
            </a:p>
          </p:txBody>
        </p:sp>
        <p:grpSp>
          <p:nvGrpSpPr>
            <p:cNvPr id="50" name="组合 49">
              <a:extLst>
                <a:ext uri="{FF2B5EF4-FFF2-40B4-BE49-F238E27FC236}">
                  <a16:creationId xmlns:a16="http://schemas.microsoft.com/office/drawing/2014/main" id="{C0CC5609-0047-DDA6-ED3C-428BF67C7D31}"/>
                </a:ext>
              </a:extLst>
            </p:cNvPr>
            <p:cNvGrpSpPr/>
            <p:nvPr/>
          </p:nvGrpSpPr>
          <p:grpSpPr>
            <a:xfrm>
              <a:off x="469900" y="2698844"/>
              <a:ext cx="11255404" cy="3854355"/>
              <a:chOff x="469900" y="2698844"/>
              <a:chExt cx="11255404" cy="3854355"/>
            </a:xfrm>
          </p:grpSpPr>
          <p:pic>
            <p:nvPicPr>
              <p:cNvPr id="10" name="图片 9" descr="图示&#10;&#10;中度可信度描述已自动生成">
                <a:extLst>
                  <a:ext uri="{FF2B5EF4-FFF2-40B4-BE49-F238E27FC236}">
                    <a16:creationId xmlns:a16="http://schemas.microsoft.com/office/drawing/2014/main" id="{FBF6FF38-444F-314F-9445-CE16766227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9900" y="2698844"/>
                <a:ext cx="6956588" cy="3854355"/>
              </a:xfrm>
              <a:prstGeom prst="rect">
                <a:avLst/>
              </a:prstGeom>
            </p:spPr>
          </p:pic>
          <p:sp>
            <p:nvSpPr>
              <p:cNvPr id="16" name="矩形 15">
                <a:extLst>
                  <a:ext uri="{FF2B5EF4-FFF2-40B4-BE49-F238E27FC236}">
                    <a16:creationId xmlns:a16="http://schemas.microsoft.com/office/drawing/2014/main" id="{729F670F-4391-7A98-99BA-77F485E393F5}"/>
                  </a:ext>
                </a:extLst>
              </p:cNvPr>
              <p:cNvSpPr/>
              <p:nvPr/>
            </p:nvSpPr>
            <p:spPr>
              <a:xfrm>
                <a:off x="4705350" y="3829050"/>
                <a:ext cx="2746538" cy="520700"/>
              </a:xfrm>
              <a:prstGeom prst="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a:extLst>
                  <a:ext uri="{FF2B5EF4-FFF2-40B4-BE49-F238E27FC236}">
                    <a16:creationId xmlns:a16="http://schemas.microsoft.com/office/drawing/2014/main" id="{19292B01-C00B-BE65-131F-845E03195030}"/>
                  </a:ext>
                </a:extLst>
              </p:cNvPr>
              <p:cNvSpPr/>
              <p:nvPr/>
            </p:nvSpPr>
            <p:spPr>
              <a:xfrm>
                <a:off x="4705350" y="4406900"/>
                <a:ext cx="2746538" cy="520700"/>
              </a:xfrm>
              <a:prstGeom prst="rect">
                <a:avLst/>
              </a:prstGeom>
              <a:noFill/>
              <a:ln>
                <a:solidFill>
                  <a:schemeClr val="accent3">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箭头连接符 18">
                <a:extLst>
                  <a:ext uri="{FF2B5EF4-FFF2-40B4-BE49-F238E27FC236}">
                    <a16:creationId xmlns:a16="http://schemas.microsoft.com/office/drawing/2014/main" id="{6C17B59A-0372-6F8F-9329-E42FAD2B1E8C}"/>
                  </a:ext>
                </a:extLst>
              </p:cNvPr>
              <p:cNvCxnSpPr>
                <a:cxnSpLocks/>
                <a:stCxn id="16" idx="3"/>
                <a:endCxn id="25" idx="1"/>
              </p:cNvCxnSpPr>
              <p:nvPr/>
            </p:nvCxnSpPr>
            <p:spPr>
              <a:xfrm flipV="1">
                <a:off x="7451888" y="3394122"/>
                <a:ext cx="574512" cy="695278"/>
              </a:xfrm>
              <a:prstGeom prst="straightConnector1">
                <a:avLst/>
              </a:prstGeom>
              <a:ln w="28575">
                <a:solidFill>
                  <a:schemeClr val="accent2"/>
                </a:solidFill>
                <a:tailEnd type="triangle"/>
              </a:ln>
            </p:spPr>
            <p:style>
              <a:lnRef idx="2">
                <a:schemeClr val="accent1"/>
              </a:lnRef>
              <a:fillRef idx="0">
                <a:schemeClr val="accent1"/>
              </a:fillRef>
              <a:effectRef idx="1">
                <a:schemeClr val="accent1"/>
              </a:effectRef>
              <a:fontRef idx="minor">
                <a:schemeClr val="tx1"/>
              </a:fontRef>
            </p:style>
          </p:cxnSp>
          <p:cxnSp>
            <p:nvCxnSpPr>
              <p:cNvPr id="22" name="直接箭头连接符 21">
                <a:extLst>
                  <a:ext uri="{FF2B5EF4-FFF2-40B4-BE49-F238E27FC236}">
                    <a16:creationId xmlns:a16="http://schemas.microsoft.com/office/drawing/2014/main" id="{103E7D9B-9BD3-77D7-3379-D9049C32609F}"/>
                  </a:ext>
                </a:extLst>
              </p:cNvPr>
              <p:cNvCxnSpPr>
                <a:cxnSpLocks/>
                <a:stCxn id="17" idx="3"/>
                <a:endCxn id="28" idx="1"/>
              </p:cNvCxnSpPr>
              <p:nvPr/>
            </p:nvCxnSpPr>
            <p:spPr>
              <a:xfrm>
                <a:off x="7451888" y="4667250"/>
                <a:ext cx="571307" cy="723550"/>
              </a:xfrm>
              <a:prstGeom prst="straightConnector1">
                <a:avLst/>
              </a:prstGeom>
              <a:ln w="28575">
                <a:solidFill>
                  <a:schemeClr val="accent3">
                    <a:lumMod val="60000"/>
                    <a:lumOff val="40000"/>
                  </a:schemeClr>
                </a:solidFill>
                <a:tailEnd type="triangle"/>
              </a:ln>
            </p:spPr>
            <p:style>
              <a:lnRef idx="2">
                <a:schemeClr val="accent1"/>
              </a:lnRef>
              <a:fillRef idx="0">
                <a:schemeClr val="accent1"/>
              </a:fillRef>
              <a:effectRef idx="1">
                <a:schemeClr val="accent1"/>
              </a:effectRef>
              <a:fontRef idx="minor">
                <a:schemeClr val="tx1"/>
              </a:fontRef>
            </p:style>
          </p:cxnSp>
          <p:grpSp>
            <p:nvGrpSpPr>
              <p:cNvPr id="40" name="组合 39">
                <a:extLst>
                  <a:ext uri="{FF2B5EF4-FFF2-40B4-BE49-F238E27FC236}">
                    <a16:creationId xmlns:a16="http://schemas.microsoft.com/office/drawing/2014/main" id="{CC857258-A841-6EA4-01E1-369352603B5E}"/>
                  </a:ext>
                </a:extLst>
              </p:cNvPr>
              <p:cNvGrpSpPr/>
              <p:nvPr/>
            </p:nvGrpSpPr>
            <p:grpSpPr>
              <a:xfrm>
                <a:off x="8023195" y="2698844"/>
                <a:ext cx="3698905" cy="1390556"/>
                <a:chOff x="8023195" y="2698844"/>
                <a:chExt cx="3698905" cy="1390556"/>
              </a:xfrm>
            </p:grpSpPr>
            <p:sp>
              <p:nvSpPr>
                <p:cNvPr id="25" name="矩形 24">
                  <a:extLst>
                    <a:ext uri="{FF2B5EF4-FFF2-40B4-BE49-F238E27FC236}">
                      <a16:creationId xmlns:a16="http://schemas.microsoft.com/office/drawing/2014/main" id="{CE8344BF-C77D-A2B4-0269-53A3B282D576}"/>
                    </a:ext>
                  </a:extLst>
                </p:cNvPr>
                <p:cNvSpPr/>
                <p:nvPr/>
              </p:nvSpPr>
              <p:spPr>
                <a:xfrm>
                  <a:off x="8026400" y="2698844"/>
                  <a:ext cx="3695700" cy="1390556"/>
                </a:xfrm>
                <a:prstGeom prst="rect">
                  <a:avLst/>
                </a:prstGeom>
                <a:noFill/>
                <a:ln>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a:extLst>
                    <a:ext uri="{FF2B5EF4-FFF2-40B4-BE49-F238E27FC236}">
                      <a16:creationId xmlns:a16="http://schemas.microsoft.com/office/drawing/2014/main" id="{E97D6ACF-3391-5377-8595-E3893B6E072E}"/>
                    </a:ext>
                  </a:extLst>
                </p:cNvPr>
                <p:cNvSpPr txBox="1"/>
                <p:nvPr/>
              </p:nvSpPr>
              <p:spPr>
                <a:xfrm>
                  <a:off x="8023195" y="2736944"/>
                  <a:ext cx="3695700" cy="1325235"/>
                </a:xfrm>
                <a:prstGeom prst="rect">
                  <a:avLst/>
                </a:prstGeom>
                <a:noFill/>
              </p:spPr>
              <p:txBody>
                <a:bodyPr wrap="square">
                  <a:spAutoFit/>
                </a:bodyPr>
                <a:lstStyle/>
                <a:p>
                  <a:pPr marL="285750" indent="-285750">
                    <a:lnSpc>
                      <a:spcPts val="2200"/>
                    </a:lnSpc>
                    <a:spcAft>
                      <a:spcPts val="1000"/>
                    </a:spcAft>
                    <a:buFont typeface="Wingdings" panose="05000000000000000000" pitchFamily="2" charset="2"/>
                    <a:buChar char="ü"/>
                  </a:pPr>
                  <a:r>
                    <a:rPr lang="en-US" altLang="zh-CN" sz="1600" b="1" dirty="0">
                      <a:latin typeface="Arial" panose="020B0604020202020204" pitchFamily="34" charset="0"/>
                      <a:cs typeface="Arial" panose="020B0604020202020204" pitchFamily="34" charset="0"/>
                    </a:rPr>
                    <a:t>Wakefield is </a:t>
                  </a:r>
                  <a:r>
                    <a:rPr lang="en-US" altLang="zh-CN" sz="1600" b="1" dirty="0">
                      <a:solidFill>
                        <a:srgbClr val="C00000"/>
                      </a:solidFill>
                      <a:latin typeface="Arial" panose="020B0604020202020204" pitchFamily="34" charset="0"/>
                      <a:cs typeface="Arial" panose="020B0604020202020204" pitchFamily="34" charset="0"/>
                    </a:rPr>
                    <a:t>lumped at the IP </a:t>
                  </a:r>
                  <a:r>
                    <a:rPr lang="en-US" altLang="zh-CN" sz="1600" b="1" dirty="0">
                      <a:latin typeface="Arial" panose="020B0604020202020204" pitchFamily="34" charset="0"/>
                      <a:cs typeface="Arial" panose="020B0604020202020204" pitchFamily="34" charset="0"/>
                    </a:rPr>
                    <a:t>and kicks are applied to the particles </a:t>
                  </a:r>
                  <a:r>
                    <a:rPr lang="en-US" altLang="zh-CN" sz="1600" b="1" dirty="0">
                      <a:solidFill>
                        <a:srgbClr val="C00000"/>
                      </a:solidFill>
                      <a:latin typeface="Arial" panose="020B0604020202020204" pitchFamily="34" charset="0"/>
                      <a:cs typeface="Arial" panose="020B0604020202020204" pitchFamily="34" charset="0"/>
                    </a:rPr>
                    <a:t>once per turn</a:t>
                  </a:r>
                </a:p>
                <a:p>
                  <a:pPr marL="285750" indent="-285750">
                    <a:lnSpc>
                      <a:spcPts val="2200"/>
                    </a:lnSpc>
                    <a:spcAft>
                      <a:spcPts val="1000"/>
                    </a:spcAft>
                    <a:buFont typeface="Wingdings" panose="05000000000000000000" pitchFamily="2" charset="2"/>
                    <a:buChar char="ü"/>
                  </a:pPr>
                  <a:r>
                    <a:rPr lang="en-US" altLang="zh-CN" sz="1600" b="1" dirty="0">
                      <a:latin typeface="Arial" panose="020B0604020202020204" pitchFamily="34" charset="0"/>
                      <a:cs typeface="Arial" panose="020B0604020202020204" pitchFamily="34" charset="0"/>
                    </a:rPr>
                    <a:t>Arbitrary impedance model</a:t>
                  </a:r>
                </a:p>
              </p:txBody>
            </p:sp>
          </p:grpSp>
          <p:grpSp>
            <p:nvGrpSpPr>
              <p:cNvPr id="41" name="组合 40">
                <a:extLst>
                  <a:ext uri="{FF2B5EF4-FFF2-40B4-BE49-F238E27FC236}">
                    <a16:creationId xmlns:a16="http://schemas.microsoft.com/office/drawing/2014/main" id="{02FD9EBA-2E35-29DE-1EAF-18731D014874}"/>
                  </a:ext>
                </a:extLst>
              </p:cNvPr>
              <p:cNvGrpSpPr/>
              <p:nvPr/>
            </p:nvGrpSpPr>
            <p:grpSpPr>
              <a:xfrm>
                <a:off x="8023195" y="4298950"/>
                <a:ext cx="3702109" cy="2183700"/>
                <a:chOff x="8023195" y="4298950"/>
                <a:chExt cx="3702109" cy="2183700"/>
              </a:xfrm>
            </p:grpSpPr>
            <p:sp>
              <p:nvSpPr>
                <p:cNvPr id="28" name="矩形 27">
                  <a:extLst>
                    <a:ext uri="{FF2B5EF4-FFF2-40B4-BE49-F238E27FC236}">
                      <a16:creationId xmlns:a16="http://schemas.microsoft.com/office/drawing/2014/main" id="{3E1829D5-A7EA-A36D-83E2-AE161C72C452}"/>
                    </a:ext>
                  </a:extLst>
                </p:cNvPr>
                <p:cNvSpPr/>
                <p:nvPr/>
              </p:nvSpPr>
              <p:spPr>
                <a:xfrm>
                  <a:off x="8023195" y="4298950"/>
                  <a:ext cx="3698905" cy="2183700"/>
                </a:xfrm>
                <a:prstGeom prst="rect">
                  <a:avLst/>
                </a:prstGeom>
                <a:noFill/>
                <a:ln>
                  <a:solidFill>
                    <a:schemeClr val="accent3">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a:extLst>
                    <a:ext uri="{FF2B5EF4-FFF2-40B4-BE49-F238E27FC236}">
                      <a16:creationId xmlns:a16="http://schemas.microsoft.com/office/drawing/2014/main" id="{D3DA48A6-CA55-64D5-5171-BC1548B2D9E2}"/>
                    </a:ext>
                  </a:extLst>
                </p:cNvPr>
                <p:cNvSpPr txBox="1"/>
                <p:nvPr/>
              </p:nvSpPr>
              <p:spPr>
                <a:xfrm>
                  <a:off x="8026399" y="4304680"/>
                  <a:ext cx="3698905" cy="2171620"/>
                </a:xfrm>
                <a:prstGeom prst="rect">
                  <a:avLst/>
                </a:prstGeom>
                <a:noFill/>
              </p:spPr>
              <p:txBody>
                <a:bodyPr wrap="square">
                  <a:spAutoFit/>
                </a:bodyPr>
                <a:lstStyle/>
                <a:p>
                  <a:pPr marL="285750" indent="-285750">
                    <a:lnSpc>
                      <a:spcPts val="2200"/>
                    </a:lnSpc>
                    <a:spcAft>
                      <a:spcPts val="1000"/>
                    </a:spcAft>
                    <a:buFont typeface="Wingdings" panose="05000000000000000000" pitchFamily="2" charset="2"/>
                    <a:buChar char="ü"/>
                  </a:pPr>
                  <a:r>
                    <a:rPr lang="en-US" altLang="zh-CN" sz="1600" b="1" dirty="0">
                      <a:latin typeface="Arial" panose="020B0604020202020204" pitchFamily="34" charset="0"/>
                      <a:cs typeface="Arial" panose="020B0604020202020204" pitchFamily="34" charset="0"/>
                    </a:rPr>
                    <a:t>Only </a:t>
                  </a:r>
                  <a:r>
                    <a:rPr lang="en-US" altLang="zh-CN" sz="1600" b="1" dirty="0">
                      <a:solidFill>
                        <a:srgbClr val="C00000"/>
                      </a:solidFill>
                      <a:latin typeface="Arial" panose="020B0604020202020204" pitchFamily="34" charset="0"/>
                      <a:cs typeface="Arial" panose="020B0604020202020204" pitchFamily="34" charset="0"/>
                    </a:rPr>
                    <a:t>strong-strong</a:t>
                  </a:r>
                  <a:r>
                    <a:rPr lang="en-US" altLang="zh-CN" sz="1600" b="1" dirty="0">
                      <a:latin typeface="Arial" panose="020B0604020202020204" pitchFamily="34" charset="0"/>
                      <a:cs typeface="Arial" panose="020B0604020202020204" pitchFamily="34" charset="0"/>
                    </a:rPr>
                    <a:t> model, </a:t>
                  </a:r>
                  <a:r>
                    <a:rPr lang="en-US" altLang="zh-CN" sz="1600" b="1" dirty="0">
                      <a:solidFill>
                        <a:srgbClr val="C00000"/>
                      </a:solidFill>
                      <a:latin typeface="Arial" panose="020B0604020202020204" pitchFamily="34" charset="0"/>
                      <a:cs typeface="Arial" panose="020B0604020202020204" pitchFamily="34" charset="0"/>
                    </a:rPr>
                    <a:t>slice-by-slice collisions</a:t>
                  </a:r>
                  <a:r>
                    <a:rPr lang="en-US" altLang="zh-CN" sz="1600" b="1" dirty="0">
                      <a:latin typeface="Arial" panose="020B0604020202020204" pitchFamily="34" charset="0"/>
                      <a:cs typeface="Arial" panose="020B0604020202020204" pitchFamily="34" charset="0"/>
                    </a:rPr>
                    <a:t> for hourglass effect, </a:t>
                  </a:r>
                  <a:r>
                    <a:rPr lang="en-US" altLang="zh-CN" sz="1600" b="1" dirty="0">
                      <a:solidFill>
                        <a:srgbClr val="C00000"/>
                      </a:solidFill>
                      <a:latin typeface="Arial" panose="020B0604020202020204" pitchFamily="34" charset="0"/>
                      <a:cs typeface="Arial" panose="020B0604020202020204" pitchFamily="34" charset="0"/>
                    </a:rPr>
                    <a:t>integrated Green function</a:t>
                  </a:r>
                  <a:r>
                    <a:rPr lang="en-US" altLang="zh-CN" sz="1600" b="1" dirty="0">
                      <a:latin typeface="Arial" panose="020B0604020202020204" pitchFamily="34" charset="0"/>
                      <a:cs typeface="Arial" panose="020B0604020202020204" pitchFamily="34" charset="0"/>
                    </a:rPr>
                    <a:t> and </a:t>
                  </a:r>
                  <a:r>
                    <a:rPr lang="en-US" altLang="zh-CN" sz="1600" b="1" dirty="0">
                      <a:solidFill>
                        <a:srgbClr val="C00000"/>
                      </a:solidFill>
                      <a:latin typeface="Arial" panose="020B0604020202020204" pitchFamily="34" charset="0"/>
                      <a:cs typeface="Arial" panose="020B0604020202020204" pitchFamily="34" charset="0"/>
                    </a:rPr>
                    <a:t>linear interpolation </a:t>
                  </a:r>
                  <a:r>
                    <a:rPr lang="en-US" altLang="zh-CN" sz="1600" b="1" dirty="0">
                      <a:latin typeface="Arial" panose="020B0604020202020204" pitchFamily="34" charset="0"/>
                      <a:cs typeface="Arial" panose="020B0604020202020204" pitchFamily="34" charset="0"/>
                    </a:rPr>
                    <a:t>methods for beam-beam potential</a:t>
                  </a:r>
                </a:p>
                <a:p>
                  <a:pPr marL="285750" indent="-285750">
                    <a:lnSpc>
                      <a:spcPts val="2200"/>
                    </a:lnSpc>
                    <a:spcAft>
                      <a:spcPts val="1000"/>
                    </a:spcAft>
                    <a:buFont typeface="Wingdings" panose="05000000000000000000" pitchFamily="2" charset="2"/>
                    <a:buChar char="ü"/>
                  </a:pPr>
                  <a:r>
                    <a:rPr lang="en-US" altLang="zh-CN" sz="1600" b="1" dirty="0">
                      <a:latin typeface="Arial" panose="020B0604020202020204" pitchFamily="34" charset="0"/>
                      <a:cs typeface="Arial" panose="020B0604020202020204" pitchFamily="34" charset="0"/>
                    </a:rPr>
                    <a:t>Particles are transferred from IP to IP using 6D linear matrix</a:t>
                  </a:r>
                </a:p>
              </p:txBody>
            </p:sp>
          </p:grpSp>
        </p:grpSp>
      </p:grpSp>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7</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287511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8</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grpSp>
        <p:nvGrpSpPr>
          <p:cNvPr id="45" name="组合 44">
            <a:extLst>
              <a:ext uri="{FF2B5EF4-FFF2-40B4-BE49-F238E27FC236}">
                <a16:creationId xmlns:a16="http://schemas.microsoft.com/office/drawing/2014/main" id="{4BD7A41B-CAAA-64EB-84FE-684CBB9EA961}"/>
              </a:ext>
            </a:extLst>
          </p:cNvPr>
          <p:cNvGrpSpPr/>
          <p:nvPr/>
        </p:nvGrpSpPr>
        <p:grpSpPr>
          <a:xfrm>
            <a:off x="0" y="95799"/>
            <a:ext cx="12192000" cy="6352074"/>
            <a:chOff x="0" y="95799"/>
            <a:chExt cx="12192000" cy="6352074"/>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3"/>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8" y="137087"/>
              <a:ext cx="9048201"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2. GOAT code and numerical model</a:t>
              </a:r>
              <a:endParaRPr lang="zh-CN" altLang="en-US" sz="3200" dirty="0"/>
            </a:p>
          </p:txBody>
        </p:sp>
        <p:sp>
          <p:nvSpPr>
            <p:cNvPr id="11" name="文本框 10">
              <a:extLst>
                <a:ext uri="{FF2B5EF4-FFF2-40B4-BE49-F238E27FC236}">
                  <a16:creationId xmlns:a16="http://schemas.microsoft.com/office/drawing/2014/main" id="{8987B736-1778-2798-3E1A-6A56139E5F16}"/>
                </a:ext>
              </a:extLst>
            </p:cNvPr>
            <p:cNvSpPr txBox="1"/>
            <p:nvPr/>
          </p:nvSpPr>
          <p:spPr>
            <a:xfrm>
              <a:off x="229148" y="996160"/>
              <a:ext cx="11730720" cy="400110"/>
            </a:xfrm>
            <a:prstGeom prst="rect">
              <a:avLst/>
            </a:prstGeom>
            <a:noFill/>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Wingdings" panose="05000000000000000000" pitchFamily="2" charset="2"/>
                <a:buChar char="Ø"/>
              </a:pPr>
              <a:r>
                <a:rPr lang="en-US" altLang="zh-CN" sz="2000" b="1" dirty="0">
                  <a:latin typeface="Arial" panose="020B0604020202020204" pitchFamily="34" charset="0"/>
                  <a:ea typeface="微软雅黑" panose="020B0503020204020204" pitchFamily="34" charset="-122"/>
                  <a:cs typeface="Arial" panose="020B0604020202020204" pitchFamily="34" charset="0"/>
                </a:rPr>
                <a:t>Benchmarks</a:t>
              </a:r>
              <a:endParaRPr lang="zh-CN" altLang="en-US" sz="2000" b="1" dirty="0">
                <a:latin typeface="Arial" panose="020B0604020202020204" pitchFamily="34" charset="0"/>
                <a:ea typeface="微软雅黑" panose="020B0503020204020204" pitchFamily="34" charset="-122"/>
                <a:cs typeface="Arial" panose="020B0604020202020204" pitchFamily="34" charset="0"/>
              </a:endParaRPr>
            </a:p>
          </p:txBody>
        </p:sp>
        <p:grpSp>
          <p:nvGrpSpPr>
            <p:cNvPr id="43" name="组合 42">
              <a:extLst>
                <a:ext uri="{FF2B5EF4-FFF2-40B4-BE49-F238E27FC236}">
                  <a16:creationId xmlns:a16="http://schemas.microsoft.com/office/drawing/2014/main" id="{36ACD7C5-597F-37C6-C75A-B11FF42835D3}"/>
                </a:ext>
              </a:extLst>
            </p:cNvPr>
            <p:cNvGrpSpPr/>
            <p:nvPr/>
          </p:nvGrpSpPr>
          <p:grpSpPr>
            <a:xfrm>
              <a:off x="372229" y="1561942"/>
              <a:ext cx="5197844" cy="4885931"/>
              <a:chOff x="372229" y="1561942"/>
              <a:chExt cx="5197844" cy="4885931"/>
            </a:xfrm>
          </p:grpSpPr>
          <p:pic>
            <p:nvPicPr>
              <p:cNvPr id="23" name="图片 22" descr="图表&#10;&#10;描述已自动生成">
                <a:extLst>
                  <a:ext uri="{FF2B5EF4-FFF2-40B4-BE49-F238E27FC236}">
                    <a16:creationId xmlns:a16="http://schemas.microsoft.com/office/drawing/2014/main" id="{03AC9286-BEFA-A7D5-B2DE-24712117FC52}"/>
                  </a:ext>
                </a:extLst>
              </p:cNvPr>
              <p:cNvPicPr>
                <a:picLocks noChangeAspect="1"/>
              </p:cNvPicPr>
              <p:nvPr/>
            </p:nvPicPr>
            <p:blipFill rotWithShape="1">
              <a:blip r:embed="rId5"/>
              <a:srcRect l="7062" t="9787" r="12907" b="5694"/>
              <a:stretch/>
            </p:blipFill>
            <p:spPr>
              <a:xfrm>
                <a:off x="372230" y="4168287"/>
                <a:ext cx="2502168" cy="2279586"/>
              </a:xfrm>
              <a:prstGeom prst="rect">
                <a:avLst/>
              </a:prstGeom>
            </p:spPr>
          </p:pic>
          <p:sp>
            <p:nvSpPr>
              <p:cNvPr id="26" name="文本框 25">
                <a:extLst>
                  <a:ext uri="{FF2B5EF4-FFF2-40B4-BE49-F238E27FC236}">
                    <a16:creationId xmlns:a16="http://schemas.microsoft.com/office/drawing/2014/main" id="{8F42DBF6-8D28-0949-09C9-EEB5133858E6}"/>
                  </a:ext>
                </a:extLst>
              </p:cNvPr>
              <p:cNvSpPr txBox="1"/>
              <p:nvPr/>
            </p:nvSpPr>
            <p:spPr>
              <a:xfrm>
                <a:off x="3067905" y="4092087"/>
                <a:ext cx="2502168" cy="2274405"/>
              </a:xfrm>
              <a:prstGeom prst="rect">
                <a:avLst/>
              </a:prstGeom>
              <a:noFill/>
            </p:spPr>
            <p:txBody>
              <a:bodyPr wrap="square">
                <a:spAutoFit/>
              </a:bodyPr>
              <a:lstStyle/>
              <a:p>
                <a:pPr>
                  <a:lnSpc>
                    <a:spcPts val="2600"/>
                  </a:lnSpc>
                  <a:spcAft>
                    <a:spcPts val="1600"/>
                  </a:spcAft>
                </a:pPr>
                <a:r>
                  <a:rPr lang="en-US" altLang="zh-CN" b="1" dirty="0">
                    <a:latin typeface="Arial" panose="020B0604020202020204" pitchFamily="34" charset="0"/>
                    <a:cs typeface="Arial" panose="020B0604020202020204" pitchFamily="34" charset="0"/>
                  </a:rPr>
                  <a:t>Benchmarks with the </a:t>
                </a:r>
                <a:r>
                  <a:rPr lang="en-US" altLang="zh-CN" b="1" dirty="0" err="1">
                    <a:solidFill>
                      <a:srgbClr val="C00000"/>
                    </a:solidFill>
                    <a:latin typeface="Arial" panose="020B0604020202020204" pitchFamily="34" charset="0"/>
                    <a:cs typeface="Arial" panose="020B0604020202020204" pitchFamily="34" charset="0"/>
                  </a:rPr>
                  <a:t>PyHEADTAIL</a:t>
                </a:r>
                <a:r>
                  <a:rPr lang="en-US" altLang="zh-CN" b="1" dirty="0">
                    <a:latin typeface="Arial" panose="020B0604020202020204" pitchFamily="34" charset="0"/>
                    <a:cs typeface="Arial" panose="020B0604020202020204" pitchFamily="34" charset="0"/>
                  </a:rPr>
                  <a:t> using a broadband resonator impedance model</a:t>
                </a:r>
              </a:p>
              <a:p>
                <a:pPr>
                  <a:lnSpc>
                    <a:spcPts val="2600"/>
                  </a:lnSpc>
                  <a:spcAft>
                    <a:spcPts val="1600"/>
                  </a:spcAft>
                </a:pPr>
                <a:r>
                  <a:rPr lang="en-US" altLang="zh-CN" b="1" dirty="0">
                    <a:latin typeface="Arial" panose="020B0604020202020204" pitchFamily="34" charset="0"/>
                    <a:cs typeface="Arial" panose="020B0604020202020204" pitchFamily="34" charset="0"/>
                  </a:rPr>
                  <a:t>Spectra and growth rates are the same</a:t>
                </a:r>
                <a:endParaRPr lang="zh-CN" altLang="en-US" dirty="0"/>
              </a:p>
            </p:txBody>
          </p:sp>
          <p:grpSp>
            <p:nvGrpSpPr>
              <p:cNvPr id="39" name="组合 38">
                <a:extLst>
                  <a:ext uri="{FF2B5EF4-FFF2-40B4-BE49-F238E27FC236}">
                    <a16:creationId xmlns:a16="http://schemas.microsoft.com/office/drawing/2014/main" id="{E5386E6A-1782-F24A-8455-1ABA411D5476}"/>
                  </a:ext>
                </a:extLst>
              </p:cNvPr>
              <p:cNvGrpSpPr/>
              <p:nvPr/>
            </p:nvGrpSpPr>
            <p:grpSpPr>
              <a:xfrm>
                <a:off x="3041757" y="1561942"/>
                <a:ext cx="2502168" cy="2377495"/>
                <a:chOff x="3041757" y="1561942"/>
                <a:chExt cx="2502168" cy="2377495"/>
              </a:xfrm>
            </p:grpSpPr>
            <p:pic>
              <p:nvPicPr>
                <p:cNvPr id="15" name="图片 14">
                  <a:extLst>
                    <a:ext uri="{FF2B5EF4-FFF2-40B4-BE49-F238E27FC236}">
                      <a16:creationId xmlns:a16="http://schemas.microsoft.com/office/drawing/2014/main" id="{E10F5194-4256-4D2E-D03A-713A242433C7}"/>
                    </a:ext>
                  </a:extLst>
                </p:cNvPr>
                <p:cNvPicPr>
                  <a:picLocks noChangeAspect="1"/>
                </p:cNvPicPr>
                <p:nvPr/>
              </p:nvPicPr>
              <p:blipFill rotWithShape="1">
                <a:blip r:embed="rId6"/>
                <a:srcRect l="13757" t="9787" r="18173" b="5694"/>
                <a:stretch/>
              </p:blipFill>
              <p:spPr>
                <a:xfrm>
                  <a:off x="3041757" y="1561942"/>
                  <a:ext cx="2502168" cy="2377495"/>
                </a:xfrm>
                <a:prstGeom prst="rect">
                  <a:avLst/>
                </a:prstGeom>
              </p:spPr>
            </p:pic>
            <p:sp>
              <p:nvSpPr>
                <p:cNvPr id="31" name="文本框 30">
                  <a:extLst>
                    <a:ext uri="{FF2B5EF4-FFF2-40B4-BE49-F238E27FC236}">
                      <a16:creationId xmlns:a16="http://schemas.microsoft.com/office/drawing/2014/main" id="{03052063-D2FD-E6D8-C35B-C97941D5772E}"/>
                    </a:ext>
                  </a:extLst>
                </p:cNvPr>
                <p:cNvSpPr txBox="1"/>
                <p:nvPr/>
              </p:nvSpPr>
              <p:spPr>
                <a:xfrm>
                  <a:off x="3613016" y="3233013"/>
                  <a:ext cx="1632704" cy="369332"/>
                </a:xfrm>
                <a:prstGeom prst="rect">
                  <a:avLst/>
                </a:prstGeom>
                <a:noFill/>
              </p:spPr>
              <p:txBody>
                <a:bodyPr wrap="square" rtlCol="0">
                  <a:spAutoFit/>
                </a:bodyPr>
                <a:lstStyle/>
                <a:p>
                  <a:pPr algn="ctr"/>
                  <a:r>
                    <a:rPr lang="en-US" altLang="zh-CN" b="1" dirty="0" err="1">
                      <a:solidFill>
                        <a:schemeClr val="bg1"/>
                      </a:solidFill>
                      <a:latin typeface="Arial" panose="020B0604020202020204" pitchFamily="34" charset="0"/>
                      <a:cs typeface="Arial" panose="020B0604020202020204" pitchFamily="34" charset="0"/>
                    </a:rPr>
                    <a:t>PyHEADTAIL</a:t>
                  </a:r>
                  <a:endParaRPr lang="zh-CN" altLang="en-US" b="1" dirty="0">
                    <a:solidFill>
                      <a:schemeClr val="bg1"/>
                    </a:solidFill>
                    <a:latin typeface="Arial" panose="020B0604020202020204" pitchFamily="34" charset="0"/>
                    <a:cs typeface="Arial" panose="020B0604020202020204" pitchFamily="34" charset="0"/>
                  </a:endParaRPr>
                </a:p>
              </p:txBody>
            </p:sp>
          </p:grpSp>
          <p:grpSp>
            <p:nvGrpSpPr>
              <p:cNvPr id="38" name="组合 37">
                <a:extLst>
                  <a:ext uri="{FF2B5EF4-FFF2-40B4-BE49-F238E27FC236}">
                    <a16:creationId xmlns:a16="http://schemas.microsoft.com/office/drawing/2014/main" id="{C5A4735D-06BE-61F2-5366-9BF622D9E051}"/>
                  </a:ext>
                </a:extLst>
              </p:cNvPr>
              <p:cNvGrpSpPr/>
              <p:nvPr/>
            </p:nvGrpSpPr>
            <p:grpSpPr>
              <a:xfrm>
                <a:off x="372229" y="1561943"/>
                <a:ext cx="2502168" cy="2377495"/>
                <a:chOff x="372229" y="1561943"/>
                <a:chExt cx="2502168" cy="2377495"/>
              </a:xfrm>
            </p:grpSpPr>
            <p:pic>
              <p:nvPicPr>
                <p:cNvPr id="20" name="图片 19">
                  <a:extLst>
                    <a:ext uri="{FF2B5EF4-FFF2-40B4-BE49-F238E27FC236}">
                      <a16:creationId xmlns:a16="http://schemas.microsoft.com/office/drawing/2014/main" id="{F138ABBD-CDD8-9A93-D247-1DC0010D2188}"/>
                    </a:ext>
                  </a:extLst>
                </p:cNvPr>
                <p:cNvPicPr>
                  <a:picLocks noChangeAspect="1"/>
                </p:cNvPicPr>
                <p:nvPr/>
              </p:nvPicPr>
              <p:blipFill rotWithShape="1">
                <a:blip r:embed="rId7"/>
                <a:srcRect l="13757" t="9787" r="18173" b="5694"/>
                <a:stretch/>
              </p:blipFill>
              <p:spPr>
                <a:xfrm>
                  <a:off x="372229" y="1561943"/>
                  <a:ext cx="2502168" cy="2377495"/>
                </a:xfrm>
                <a:prstGeom prst="rect">
                  <a:avLst/>
                </a:prstGeom>
              </p:spPr>
            </p:pic>
            <p:sp>
              <p:nvSpPr>
                <p:cNvPr id="33" name="文本框 32">
                  <a:extLst>
                    <a:ext uri="{FF2B5EF4-FFF2-40B4-BE49-F238E27FC236}">
                      <a16:creationId xmlns:a16="http://schemas.microsoft.com/office/drawing/2014/main" id="{76B5AA9F-CB4B-F700-394E-69E8F73225AE}"/>
                    </a:ext>
                  </a:extLst>
                </p:cNvPr>
                <p:cNvSpPr txBox="1"/>
                <p:nvPr/>
              </p:nvSpPr>
              <p:spPr>
                <a:xfrm>
                  <a:off x="962803" y="3233013"/>
                  <a:ext cx="1632704" cy="369332"/>
                </a:xfrm>
                <a:prstGeom prst="rect">
                  <a:avLst/>
                </a:prstGeom>
                <a:noFill/>
              </p:spPr>
              <p:txBody>
                <a:bodyPr wrap="square" rtlCol="0">
                  <a:spAutoFit/>
                </a:bodyPr>
                <a:lstStyle/>
                <a:p>
                  <a:pPr algn="ctr"/>
                  <a:r>
                    <a:rPr lang="en-US" altLang="zh-CN" b="1" dirty="0">
                      <a:solidFill>
                        <a:schemeClr val="bg1"/>
                      </a:solidFill>
                      <a:latin typeface="Arial" panose="020B0604020202020204" pitchFamily="34" charset="0"/>
                      <a:cs typeface="Arial" panose="020B0604020202020204" pitchFamily="34" charset="0"/>
                    </a:rPr>
                    <a:t>GOAT</a:t>
                  </a:r>
                  <a:endParaRPr lang="zh-CN" altLang="en-US" b="1" dirty="0">
                    <a:solidFill>
                      <a:schemeClr val="bg1"/>
                    </a:solidFill>
                    <a:latin typeface="Arial" panose="020B0604020202020204" pitchFamily="34" charset="0"/>
                    <a:cs typeface="Arial" panose="020B0604020202020204" pitchFamily="34" charset="0"/>
                  </a:endParaRPr>
                </a:p>
              </p:txBody>
            </p:sp>
          </p:grpSp>
        </p:grpSp>
        <p:grpSp>
          <p:nvGrpSpPr>
            <p:cNvPr id="44" name="组合 43">
              <a:extLst>
                <a:ext uri="{FF2B5EF4-FFF2-40B4-BE49-F238E27FC236}">
                  <a16:creationId xmlns:a16="http://schemas.microsoft.com/office/drawing/2014/main" id="{33867AC8-3BC8-B741-E2FA-DE13C18B5274}"/>
                </a:ext>
              </a:extLst>
            </p:cNvPr>
            <p:cNvGrpSpPr/>
            <p:nvPr/>
          </p:nvGrpSpPr>
          <p:grpSpPr>
            <a:xfrm>
              <a:off x="5946239" y="1561942"/>
              <a:ext cx="5949731" cy="4885931"/>
              <a:chOff x="5946239" y="1561942"/>
              <a:chExt cx="5949731" cy="4885931"/>
            </a:xfrm>
          </p:grpSpPr>
          <p:pic>
            <p:nvPicPr>
              <p:cNvPr id="5" name="图片 4">
                <a:extLst>
                  <a:ext uri="{FF2B5EF4-FFF2-40B4-BE49-F238E27FC236}">
                    <a16:creationId xmlns:a16="http://schemas.microsoft.com/office/drawing/2014/main" id="{4C74704F-8BD2-1954-EDF8-0196B2740743}"/>
                  </a:ext>
                </a:extLst>
              </p:cNvPr>
              <p:cNvPicPr>
                <a:picLocks noChangeAspect="1"/>
              </p:cNvPicPr>
              <p:nvPr/>
            </p:nvPicPr>
            <p:blipFill rotWithShape="1">
              <a:blip r:embed="rId8">
                <a:extLst>
                  <a:ext uri="{28A0092B-C50C-407E-A947-70E740481C1C}">
                    <a14:useLocalDpi xmlns:a14="http://schemas.microsoft.com/office/drawing/2010/main" val="0"/>
                  </a:ext>
                </a:extLst>
              </a:blip>
              <a:srcRect/>
              <a:stretch/>
            </p:blipFill>
            <p:spPr bwMode="auto">
              <a:xfrm>
                <a:off x="5946239" y="4168287"/>
                <a:ext cx="2826285" cy="2279586"/>
              </a:xfrm>
              <a:prstGeom prst="rect">
                <a:avLst/>
              </a:prstGeom>
              <a:noFill/>
              <a:ln>
                <a:noFill/>
              </a:ln>
              <a:extLst>
                <a:ext uri="{53640926-AAD7-44D8-BBD7-CCE9431645EC}">
                  <a14:shadowObscured xmlns:a14="http://schemas.microsoft.com/office/drawing/2010/main"/>
                </a:ext>
              </a:extLst>
            </p:spPr>
          </p:pic>
          <p:sp>
            <p:nvSpPr>
              <p:cNvPr id="27" name="文本框 26">
                <a:extLst>
                  <a:ext uri="{FF2B5EF4-FFF2-40B4-BE49-F238E27FC236}">
                    <a16:creationId xmlns:a16="http://schemas.microsoft.com/office/drawing/2014/main" id="{10209C25-33C1-4F27-0711-C9502EA57FFB}"/>
                  </a:ext>
                </a:extLst>
              </p:cNvPr>
              <p:cNvSpPr txBox="1"/>
              <p:nvPr/>
            </p:nvSpPr>
            <p:spPr>
              <a:xfrm>
                <a:off x="8963880" y="4135368"/>
                <a:ext cx="2855890" cy="2267287"/>
              </a:xfrm>
              <a:prstGeom prst="rect">
                <a:avLst/>
              </a:prstGeom>
              <a:noFill/>
            </p:spPr>
            <p:txBody>
              <a:bodyPr wrap="square">
                <a:spAutoFit/>
              </a:bodyPr>
              <a:lstStyle/>
              <a:p>
                <a:pPr>
                  <a:lnSpc>
                    <a:spcPts val="2600"/>
                  </a:lnSpc>
                  <a:spcAft>
                    <a:spcPts val="1600"/>
                  </a:spcAft>
                </a:pPr>
                <a:r>
                  <a:rPr lang="en-US" altLang="zh-CN" b="1" dirty="0">
                    <a:latin typeface="Arial" panose="020B0604020202020204" pitchFamily="34" charset="0"/>
                    <a:cs typeface="Arial" panose="020B0604020202020204" pitchFamily="34" charset="0"/>
                  </a:rPr>
                  <a:t>Benchmarks with </a:t>
                </a:r>
                <a:r>
                  <a:rPr lang="en-US" altLang="zh-CN" b="1" dirty="0">
                    <a:solidFill>
                      <a:srgbClr val="C00000"/>
                    </a:solidFill>
                    <a:latin typeface="Arial" panose="020B0604020202020204" pitchFamily="34" charset="0"/>
                    <a:cs typeface="Arial" panose="020B0604020202020204" pitchFamily="34" charset="0"/>
                  </a:rPr>
                  <a:t>BBSS</a:t>
                </a:r>
                <a:r>
                  <a:rPr lang="en-US" altLang="zh-CN" b="1" dirty="0">
                    <a:latin typeface="Arial" panose="020B0604020202020204" pitchFamily="34" charset="0"/>
                    <a:cs typeface="Arial" panose="020B0604020202020204" pitchFamily="34" charset="0"/>
                  </a:rPr>
                  <a:t> (copy from other slides) and</a:t>
                </a:r>
                <a:r>
                  <a:rPr lang="en-US" altLang="zh-CN" b="1" dirty="0">
                    <a:solidFill>
                      <a:srgbClr val="C00000"/>
                    </a:solidFill>
                    <a:latin typeface="Arial" panose="020B0604020202020204" pitchFamily="34" charset="0"/>
                    <a:cs typeface="Arial" panose="020B0604020202020204" pitchFamily="34" charset="0"/>
                  </a:rPr>
                  <a:t> </a:t>
                </a:r>
                <a:r>
                  <a:rPr lang="en-US" altLang="zh-CN" b="1" dirty="0" err="1">
                    <a:solidFill>
                      <a:srgbClr val="C00000"/>
                    </a:solidFill>
                    <a:latin typeface="Arial" panose="020B0604020202020204" pitchFamily="34" charset="0"/>
                    <a:cs typeface="Arial" panose="020B0604020202020204" pitchFamily="34" charset="0"/>
                  </a:rPr>
                  <a:t>AthenaGPU</a:t>
                </a:r>
                <a:r>
                  <a:rPr lang="en-US" altLang="zh-CN" b="1" dirty="0">
                    <a:solidFill>
                      <a:srgbClr val="C00000"/>
                    </a:solidFill>
                    <a:latin typeface="Arial" panose="020B0604020202020204" pitchFamily="34" charset="0"/>
                    <a:cs typeface="Arial" panose="020B0604020202020204" pitchFamily="34" charset="0"/>
                  </a:rPr>
                  <a:t> </a:t>
                </a:r>
                <a:r>
                  <a:rPr lang="en-US" altLang="zh-CN" b="1" dirty="0">
                    <a:latin typeface="Arial" panose="020B0604020202020204" pitchFamily="34" charset="0"/>
                    <a:cs typeface="Arial" panose="020B0604020202020204" pitchFamily="34" charset="0"/>
                  </a:rPr>
                  <a:t>codes for beam-beam effect</a:t>
                </a:r>
              </a:p>
              <a:p>
                <a:pPr>
                  <a:lnSpc>
                    <a:spcPts val="2600"/>
                  </a:lnSpc>
                  <a:spcAft>
                    <a:spcPts val="1600"/>
                  </a:spcAft>
                </a:pPr>
                <a:r>
                  <a:rPr lang="en-US" altLang="zh-CN" b="1" dirty="0">
                    <a:latin typeface="Arial" panose="020B0604020202020204" pitchFamily="34" charset="0"/>
                    <a:cs typeface="Arial" panose="020B0604020202020204" pitchFamily="34" charset="0"/>
                  </a:rPr>
                  <a:t>Luminosities and beam motions are the same</a:t>
                </a:r>
              </a:p>
            </p:txBody>
          </p:sp>
          <p:grpSp>
            <p:nvGrpSpPr>
              <p:cNvPr id="42" name="组合 41">
                <a:extLst>
                  <a:ext uri="{FF2B5EF4-FFF2-40B4-BE49-F238E27FC236}">
                    <a16:creationId xmlns:a16="http://schemas.microsoft.com/office/drawing/2014/main" id="{AF5CC423-0906-13BD-0C57-336353937FCA}"/>
                  </a:ext>
                </a:extLst>
              </p:cNvPr>
              <p:cNvGrpSpPr/>
              <p:nvPr/>
            </p:nvGrpSpPr>
            <p:grpSpPr>
              <a:xfrm>
                <a:off x="5946240" y="1561942"/>
                <a:ext cx="5949730" cy="2378929"/>
                <a:chOff x="5946240" y="1561942"/>
                <a:chExt cx="5949730" cy="2378929"/>
              </a:xfrm>
            </p:grpSpPr>
            <p:pic>
              <p:nvPicPr>
                <p:cNvPr id="2" name="图片 1">
                  <a:extLst>
                    <a:ext uri="{FF2B5EF4-FFF2-40B4-BE49-F238E27FC236}">
                      <a16:creationId xmlns:a16="http://schemas.microsoft.com/office/drawing/2014/main" id="{5279F323-88A0-0B4B-F82D-EAE9EE6CEB3B}"/>
                    </a:ext>
                  </a:extLst>
                </p:cNvPr>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946240" y="1561942"/>
                  <a:ext cx="5873531" cy="2378929"/>
                </a:xfrm>
                <a:prstGeom prst="rect">
                  <a:avLst/>
                </a:prstGeom>
                <a:noFill/>
                <a:ln>
                  <a:noFill/>
                </a:ln>
              </p:spPr>
            </p:pic>
            <p:sp>
              <p:nvSpPr>
                <p:cNvPr id="36" name="文本框 35">
                  <a:extLst>
                    <a:ext uri="{FF2B5EF4-FFF2-40B4-BE49-F238E27FC236}">
                      <a16:creationId xmlns:a16="http://schemas.microsoft.com/office/drawing/2014/main" id="{8C6A0CCA-6671-EAE8-4E84-73A5AE916E9C}"/>
                    </a:ext>
                  </a:extLst>
                </p:cNvPr>
                <p:cNvSpPr txBox="1"/>
                <p:nvPr/>
              </p:nvSpPr>
              <p:spPr>
                <a:xfrm>
                  <a:off x="7771922" y="2163594"/>
                  <a:ext cx="1000602" cy="369332"/>
                </a:xfrm>
                <a:prstGeom prst="rect">
                  <a:avLst/>
                </a:prstGeom>
                <a:noFill/>
              </p:spPr>
              <p:txBody>
                <a:bodyPr wrap="square" rtlCol="0">
                  <a:spAutoFit/>
                </a:bodyPr>
                <a:lstStyle/>
                <a:p>
                  <a:pPr algn="ctr"/>
                  <a:r>
                    <a:rPr lang="en-US" altLang="zh-CN" b="1" dirty="0">
                      <a:latin typeface="Arial" panose="020B0604020202020204" pitchFamily="34" charset="0"/>
                      <a:cs typeface="Arial" panose="020B0604020202020204" pitchFamily="34" charset="0"/>
                    </a:rPr>
                    <a:t>GOAT</a:t>
                  </a:r>
                  <a:endParaRPr lang="zh-CN" altLang="en-US" b="1" dirty="0">
                    <a:latin typeface="Arial" panose="020B0604020202020204" pitchFamily="34" charset="0"/>
                    <a:cs typeface="Arial" panose="020B0604020202020204" pitchFamily="34" charset="0"/>
                  </a:endParaRPr>
                </a:p>
              </p:txBody>
            </p:sp>
            <p:sp>
              <p:nvSpPr>
                <p:cNvPr id="37" name="文本框 36">
                  <a:extLst>
                    <a:ext uri="{FF2B5EF4-FFF2-40B4-BE49-F238E27FC236}">
                      <a16:creationId xmlns:a16="http://schemas.microsoft.com/office/drawing/2014/main" id="{5A78C380-DB24-9E5C-583C-E04822849CAC}"/>
                    </a:ext>
                  </a:extLst>
                </p:cNvPr>
                <p:cNvSpPr txBox="1"/>
                <p:nvPr/>
              </p:nvSpPr>
              <p:spPr>
                <a:xfrm>
                  <a:off x="10895368" y="2163594"/>
                  <a:ext cx="1000602" cy="369332"/>
                </a:xfrm>
                <a:prstGeom prst="rect">
                  <a:avLst/>
                </a:prstGeom>
                <a:noFill/>
              </p:spPr>
              <p:txBody>
                <a:bodyPr wrap="square" rtlCol="0">
                  <a:spAutoFit/>
                </a:bodyPr>
                <a:lstStyle/>
                <a:p>
                  <a:pPr algn="ctr"/>
                  <a:r>
                    <a:rPr lang="en-US" altLang="zh-CN" b="1" dirty="0">
                      <a:latin typeface="Arial" panose="020B0604020202020204" pitchFamily="34" charset="0"/>
                      <a:cs typeface="Arial" panose="020B0604020202020204" pitchFamily="34" charset="0"/>
                    </a:rPr>
                    <a:t>BBSS</a:t>
                  </a:r>
                  <a:endParaRPr lang="zh-CN" altLang="en-US" b="1" dirty="0">
                    <a:latin typeface="Arial" panose="020B0604020202020204" pitchFamily="34" charset="0"/>
                    <a:cs typeface="Arial" panose="020B0604020202020204" pitchFamily="34" charset="0"/>
                  </a:endParaRPr>
                </a:p>
              </p:txBody>
            </p:sp>
          </p:grpSp>
        </p:grpSp>
      </p:grpSp>
    </p:spTree>
    <p:extLst>
      <p:ext uri="{BB962C8B-B14F-4D97-AF65-F5344CB8AC3E}">
        <p14:creationId xmlns:p14="http://schemas.microsoft.com/office/powerpoint/2010/main" val="28467210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a16="http://schemas.microsoft.com/office/drawing/2014/main" id="{0747381B-5306-C570-5C2B-04A917584618}"/>
              </a:ext>
            </a:extLst>
          </p:cNvPr>
          <p:cNvGrpSpPr>
            <a:grpSpLocks noChangeAspect="1"/>
          </p:cNvGrpSpPr>
          <p:nvPr/>
        </p:nvGrpSpPr>
        <p:grpSpPr>
          <a:xfrm>
            <a:off x="9794172" y="95799"/>
            <a:ext cx="2302029" cy="576000"/>
            <a:chOff x="3523075" y="182421"/>
            <a:chExt cx="2776821" cy="694800"/>
          </a:xfrm>
        </p:grpSpPr>
        <p:pic>
          <p:nvPicPr>
            <p:cNvPr id="6" name="图片 5">
              <a:extLst>
                <a:ext uri="{FF2B5EF4-FFF2-40B4-BE49-F238E27FC236}">
                  <a16:creationId xmlns:a16="http://schemas.microsoft.com/office/drawing/2014/main" id="{A4932F8B-0BDF-7FB7-F94E-79728AFA5211}"/>
                </a:ext>
              </a:extLst>
            </p:cNvPr>
            <p:cNvPicPr>
              <a:picLocks noChangeAspect="1"/>
            </p:cNvPicPr>
            <p:nvPr/>
          </p:nvPicPr>
          <p:blipFill rotWithShape="1">
            <a:blip r:embed="rId3"/>
            <a:srcRect t="15217" r="3844" b="14594"/>
            <a:stretch/>
          </p:blipFill>
          <p:spPr>
            <a:xfrm>
              <a:off x="4197939" y="182421"/>
              <a:ext cx="2101957" cy="694800"/>
            </a:xfrm>
            <a:prstGeom prst="rect">
              <a:avLst/>
            </a:prstGeom>
          </p:spPr>
        </p:pic>
        <p:pic>
          <p:nvPicPr>
            <p:cNvPr id="7" name="Picture 2" descr="http://www.imp.cas.cn/images/cn74toplogo01.png">
              <a:extLst>
                <a:ext uri="{FF2B5EF4-FFF2-40B4-BE49-F238E27FC236}">
                  <a16:creationId xmlns:a16="http://schemas.microsoft.com/office/drawing/2014/main" id="{6055FC87-F73B-6805-548D-8CE33442E00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3523075" y="182421"/>
              <a:ext cx="674864" cy="694041"/>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3" name="直接连接符 2">
            <a:extLst>
              <a:ext uri="{FF2B5EF4-FFF2-40B4-BE49-F238E27FC236}">
                <a16:creationId xmlns:a16="http://schemas.microsoft.com/office/drawing/2014/main" id="{B2692011-9E8C-A419-A671-D11F91E2C670}"/>
              </a:ext>
            </a:extLst>
          </p:cNvPr>
          <p:cNvCxnSpPr>
            <a:cxnSpLocks/>
          </p:cNvCxnSpPr>
          <p:nvPr/>
        </p:nvCxnSpPr>
        <p:spPr>
          <a:xfrm>
            <a:off x="0" y="801189"/>
            <a:ext cx="12192000" cy="0"/>
          </a:xfrm>
          <a:prstGeom prst="line">
            <a:avLst/>
          </a:prstGeom>
          <a:ln w="57150" cmpd="thinThick">
            <a:gradFill flip="none" rotWithShape="1">
              <a:gsLst>
                <a:gs pos="74000">
                  <a:srgbClr val="7FB1DE"/>
                </a:gs>
                <a:gs pos="48000">
                  <a:schemeClr val="accent5">
                    <a:lumMod val="97000"/>
                    <a:lumOff val="3000"/>
                  </a:schemeClr>
                </a:gs>
                <a:gs pos="100000">
                  <a:schemeClr val="accent5">
                    <a:lumMod val="60000"/>
                    <a:lumOff val="40000"/>
                  </a:schemeClr>
                </a:gs>
              </a:gsLst>
              <a:path path="circle">
                <a:fillToRect r="100000" b="100000"/>
              </a:path>
              <a:tileRect l="-100000" t="-100000"/>
            </a:gradFill>
          </a:ln>
          <a:effectLst>
            <a:innerShdw blurRad="63500" dist="50800" dir="13500000">
              <a:prstClr val="black">
                <a:alpha val="50000"/>
              </a:prstClr>
            </a:innerShdw>
            <a:reflection blurRad="6350" stA="50000" endA="300" endPos="90000" dir="5400000" sy="-100000" algn="bl" rotWithShape="0"/>
          </a:effectLst>
        </p:spPr>
        <p:style>
          <a:lnRef idx="1">
            <a:schemeClr val="accent1"/>
          </a:lnRef>
          <a:fillRef idx="0">
            <a:schemeClr val="accent1"/>
          </a:fillRef>
          <a:effectRef idx="0">
            <a:schemeClr val="accent1"/>
          </a:effectRef>
          <a:fontRef idx="minor">
            <a:schemeClr val="tx1"/>
          </a:fontRef>
        </p:style>
      </p:cxnSp>
      <p:sp>
        <p:nvSpPr>
          <p:cNvPr id="4" name="文本框 3">
            <a:extLst>
              <a:ext uri="{FF2B5EF4-FFF2-40B4-BE49-F238E27FC236}">
                <a16:creationId xmlns:a16="http://schemas.microsoft.com/office/drawing/2014/main" id="{6BB7D09E-7FEE-EA31-769F-F51D792C5C49}"/>
              </a:ext>
            </a:extLst>
          </p:cNvPr>
          <p:cNvSpPr txBox="1"/>
          <p:nvPr/>
        </p:nvSpPr>
        <p:spPr>
          <a:xfrm>
            <a:off x="229149" y="137087"/>
            <a:ext cx="1742556" cy="584775"/>
          </a:xfrm>
          <a:prstGeom prst="rect">
            <a:avLst/>
          </a:prstGeom>
          <a:noFill/>
        </p:spPr>
        <p:txBody>
          <a:bodyPr wrap="square">
            <a:spAutoFit/>
          </a:bodyPr>
          <a:lstStyle/>
          <a:p>
            <a:r>
              <a:rPr lang="en-US" altLang="zh-CN" sz="3200" b="1" dirty="0">
                <a:latin typeface="Arial" panose="020B0604020202020204" pitchFamily="34" charset="0"/>
                <a:cs typeface="Arial" panose="020B0604020202020204" pitchFamily="34" charset="0"/>
              </a:rPr>
              <a:t>Outline</a:t>
            </a:r>
            <a:endParaRPr lang="zh-CN" altLang="en-US" sz="3200" dirty="0"/>
          </a:p>
        </p:txBody>
      </p:sp>
      <p:sp>
        <p:nvSpPr>
          <p:cNvPr id="5" name="文本框 4">
            <a:extLst>
              <a:ext uri="{FF2B5EF4-FFF2-40B4-BE49-F238E27FC236}">
                <a16:creationId xmlns:a16="http://schemas.microsoft.com/office/drawing/2014/main" id="{1D4AD0DC-C2AE-A785-7338-112E1101F3F9}"/>
              </a:ext>
            </a:extLst>
          </p:cNvPr>
          <p:cNvSpPr txBox="1"/>
          <p:nvPr/>
        </p:nvSpPr>
        <p:spPr>
          <a:xfrm>
            <a:off x="1485126" y="1021301"/>
            <a:ext cx="9221747" cy="5344476"/>
          </a:xfrm>
          <a:prstGeom prst="rect">
            <a:avLst/>
          </a:prstGeom>
          <a:noFill/>
        </p:spPr>
        <p:txBody>
          <a:bodyPr wrap="square" rtlCol="0">
            <a:spAutoFit/>
          </a:bodyPr>
          <a:lstStyle/>
          <a:p>
            <a:pPr marL="342900" indent="-342900">
              <a:lnSpc>
                <a:spcPct val="155000"/>
              </a:lnSpc>
              <a:spcAft>
                <a:spcPts val="200"/>
              </a:spcAft>
              <a:buAutoNum type="arabicPeriod"/>
            </a:pPr>
            <a:r>
              <a:rPr lang="en-US" altLang="zh-CN" sz="2800" b="1" dirty="0">
                <a:solidFill>
                  <a:schemeClr val="bg1">
                    <a:lumMod val="75000"/>
                  </a:schemeClr>
                </a:solidFill>
                <a:latin typeface="Arial" panose="020B0604020202020204" pitchFamily="34" charset="0"/>
                <a:cs typeface="Arial" panose="020B0604020202020204" pitchFamily="34" charset="0"/>
              </a:rPr>
              <a:t> Hourglass effect in EicC</a:t>
            </a:r>
          </a:p>
          <a:p>
            <a:pPr marL="342900" indent="-342900">
              <a:lnSpc>
                <a:spcPct val="155000"/>
              </a:lnSpc>
              <a:spcAft>
                <a:spcPts val="200"/>
              </a:spcAft>
              <a:buAutoNum type="arabicPeriod"/>
            </a:pPr>
            <a:r>
              <a:rPr lang="en-US" altLang="zh-CN" sz="2800" b="1" dirty="0">
                <a:solidFill>
                  <a:schemeClr val="bg1">
                    <a:lumMod val="75000"/>
                  </a:schemeClr>
                </a:solidFill>
                <a:latin typeface="Arial" panose="020B0604020202020204" pitchFamily="34" charset="0"/>
                <a:cs typeface="Arial" panose="020B0604020202020204" pitchFamily="34" charset="0"/>
              </a:rPr>
              <a:t> Simulation model</a:t>
            </a:r>
          </a:p>
          <a:p>
            <a:pPr marL="342900" indent="-342900">
              <a:lnSpc>
                <a:spcPct val="155000"/>
              </a:lnSpc>
              <a:spcAft>
                <a:spcPts val="200"/>
              </a:spcAft>
              <a:buAutoNum type="arabicPeriod"/>
            </a:pPr>
            <a:r>
              <a:rPr lang="en-US" altLang="zh-CN" sz="2800" b="1" dirty="0">
                <a:latin typeface="Arial" panose="020B0604020202020204" pitchFamily="34" charset="0"/>
                <a:cs typeface="Arial" panose="020B0604020202020204" pitchFamily="34" charset="0"/>
              </a:rPr>
              <a:t> Head-tail instability of asymmetric colliding beams</a:t>
            </a:r>
          </a:p>
          <a:p>
            <a:pPr marL="352800">
              <a:lnSpc>
                <a:spcPct val="135000"/>
              </a:lnSpc>
            </a:pPr>
            <a:r>
              <a:rPr lang="en-US" altLang="zh-CN" b="1" dirty="0">
                <a:latin typeface="Arial" panose="020B0604020202020204" pitchFamily="34" charset="0"/>
                <a:cs typeface="Arial" panose="020B0604020202020204" pitchFamily="34" charset="0"/>
              </a:rPr>
              <a:t> </a:t>
            </a:r>
            <a:r>
              <a:rPr lang="en-US" altLang="zh-CN" sz="1000" b="1" dirty="0">
                <a:latin typeface="Arial" panose="020B0604020202020204" pitchFamily="34" charset="0"/>
                <a:cs typeface="Arial" panose="020B0604020202020204" pitchFamily="34" charset="0"/>
              </a:rPr>
              <a:t> </a:t>
            </a:r>
            <a:r>
              <a:rPr lang="en-US" altLang="zh-CN" b="1" dirty="0">
                <a:latin typeface="Arial" panose="020B0604020202020204" pitchFamily="34" charset="0"/>
                <a:cs typeface="Arial" panose="020B0604020202020204" pitchFamily="34" charset="0"/>
              </a:rPr>
              <a:t>Numerical observations</a:t>
            </a:r>
          </a:p>
          <a:p>
            <a:pPr marL="352800">
              <a:lnSpc>
                <a:spcPct val="135000"/>
              </a:lnSpc>
            </a:pPr>
            <a:r>
              <a:rPr lang="en-US" altLang="zh-CN" b="1" dirty="0">
                <a:latin typeface="Arial" panose="020B0604020202020204" pitchFamily="34" charset="0"/>
                <a:cs typeface="Arial" panose="020B0604020202020204" pitchFamily="34" charset="0"/>
              </a:rPr>
              <a:t> </a:t>
            </a:r>
            <a:r>
              <a:rPr lang="en-US" altLang="zh-CN" sz="1000" b="1" dirty="0">
                <a:latin typeface="Arial" panose="020B0604020202020204" pitchFamily="34" charset="0"/>
                <a:cs typeface="Arial" panose="020B0604020202020204" pitchFamily="34" charset="0"/>
              </a:rPr>
              <a:t> </a:t>
            </a:r>
            <a:r>
              <a:rPr lang="en-US" altLang="zh-CN" b="1" dirty="0">
                <a:latin typeface="Arial" panose="020B0604020202020204" pitchFamily="34" charset="0"/>
                <a:cs typeface="Arial" panose="020B0604020202020204" pitchFamily="34" charset="0"/>
              </a:rPr>
              <a:t>Key parameter scans and instability mechanism</a:t>
            </a:r>
          </a:p>
          <a:p>
            <a:pPr marL="352800">
              <a:lnSpc>
                <a:spcPct val="135000"/>
              </a:lnSpc>
              <a:spcAft>
                <a:spcPts val="200"/>
              </a:spcAft>
            </a:pPr>
            <a:r>
              <a:rPr lang="en-US" altLang="zh-CN" b="1" dirty="0">
                <a:latin typeface="Arial" panose="020B0604020202020204" pitchFamily="34" charset="0"/>
                <a:cs typeface="Arial" panose="020B0604020202020204" pitchFamily="34" charset="0"/>
              </a:rPr>
              <a:t> </a:t>
            </a:r>
            <a:r>
              <a:rPr lang="en-US" altLang="zh-CN" sz="1000" b="1" dirty="0">
                <a:latin typeface="Arial" panose="020B0604020202020204" pitchFamily="34" charset="0"/>
                <a:cs typeface="Arial" panose="020B0604020202020204" pitchFamily="34" charset="0"/>
              </a:rPr>
              <a:t> </a:t>
            </a:r>
            <a:r>
              <a:rPr lang="en-US" altLang="zh-CN" b="1" dirty="0">
                <a:latin typeface="Arial" panose="020B0604020202020204" pitchFamily="34" charset="0"/>
                <a:cs typeface="Arial" panose="020B0604020202020204" pitchFamily="34" charset="0"/>
              </a:rPr>
              <a:t>Mitigation methods</a:t>
            </a:r>
          </a:p>
          <a:p>
            <a:pPr marL="342000" indent="-342000">
              <a:lnSpc>
                <a:spcPct val="155000"/>
              </a:lnSpc>
              <a:spcAft>
                <a:spcPts val="200"/>
              </a:spcAft>
              <a:buFont typeface="+mj-lt"/>
              <a:buAutoNum type="arabicPeriod" startAt="4"/>
            </a:pPr>
            <a:r>
              <a:rPr lang="en-US" altLang="zh-CN" sz="2800" b="1" dirty="0">
                <a:solidFill>
                  <a:schemeClr val="bg1">
                    <a:lumMod val="75000"/>
                  </a:schemeClr>
                </a:solidFill>
                <a:latin typeface="Arial" panose="020B0604020202020204" pitchFamily="34" charset="0"/>
                <a:cs typeface="Arial" panose="020B0604020202020204" pitchFamily="34" charset="0"/>
              </a:rPr>
              <a:t> Float waist collision scheme</a:t>
            </a:r>
          </a:p>
          <a:p>
            <a:pPr marL="352800">
              <a:lnSpc>
                <a:spcPct val="135000"/>
              </a:lnSpc>
            </a:pPr>
            <a:r>
              <a:rPr lang="en-US" altLang="zh-CN" b="1" dirty="0">
                <a:solidFill>
                  <a:schemeClr val="bg1">
                    <a:lumMod val="75000"/>
                  </a:schemeClr>
                </a:solidFill>
                <a:latin typeface="Arial" panose="020B0604020202020204" pitchFamily="34" charset="0"/>
                <a:cs typeface="Arial" panose="020B0604020202020204" pitchFamily="34" charset="0"/>
              </a:rPr>
              <a:t> </a:t>
            </a:r>
            <a:r>
              <a:rPr lang="en-US" altLang="zh-CN" sz="1000" b="1" dirty="0">
                <a:solidFill>
                  <a:schemeClr val="bg1">
                    <a:lumMod val="75000"/>
                  </a:schemeClr>
                </a:solidFill>
                <a:latin typeface="Arial" panose="020B0604020202020204" pitchFamily="34" charset="0"/>
                <a:cs typeface="Arial" panose="020B0604020202020204" pitchFamily="34" charset="0"/>
              </a:rPr>
              <a:t> </a:t>
            </a:r>
            <a:r>
              <a:rPr lang="en-US" altLang="zh-CN" b="1" dirty="0">
                <a:solidFill>
                  <a:schemeClr val="bg1">
                    <a:lumMod val="75000"/>
                  </a:schemeClr>
                </a:solidFill>
                <a:latin typeface="Arial" panose="020B0604020202020204" pitchFamily="34" charset="0"/>
                <a:cs typeface="Arial" panose="020B0604020202020204" pitchFamily="34" charset="0"/>
              </a:rPr>
              <a:t>Compensation principles of the hourglass effect</a:t>
            </a:r>
          </a:p>
          <a:p>
            <a:pPr marL="352800">
              <a:lnSpc>
                <a:spcPct val="135000"/>
              </a:lnSpc>
              <a:spcAft>
                <a:spcPts val="200"/>
              </a:spcAft>
            </a:pPr>
            <a:r>
              <a:rPr lang="en-US" altLang="zh-CN" b="1" dirty="0">
                <a:solidFill>
                  <a:schemeClr val="bg1">
                    <a:lumMod val="75000"/>
                  </a:schemeClr>
                </a:solidFill>
                <a:latin typeface="Arial" panose="020B0604020202020204" pitchFamily="34" charset="0"/>
                <a:cs typeface="Arial" panose="020B0604020202020204" pitchFamily="34" charset="0"/>
              </a:rPr>
              <a:t> </a:t>
            </a:r>
            <a:r>
              <a:rPr lang="en-US" altLang="zh-CN" sz="1000" b="1" dirty="0">
                <a:solidFill>
                  <a:schemeClr val="bg1">
                    <a:lumMod val="75000"/>
                  </a:schemeClr>
                </a:solidFill>
                <a:latin typeface="Arial" panose="020B0604020202020204" pitchFamily="34" charset="0"/>
                <a:cs typeface="Arial" panose="020B0604020202020204" pitchFamily="34" charset="0"/>
              </a:rPr>
              <a:t> </a:t>
            </a:r>
            <a:r>
              <a:rPr lang="en-US" altLang="zh-CN" b="1" dirty="0">
                <a:solidFill>
                  <a:schemeClr val="bg1">
                    <a:lumMod val="75000"/>
                  </a:schemeClr>
                </a:solidFill>
                <a:latin typeface="Arial" panose="020B0604020202020204" pitchFamily="34" charset="0"/>
                <a:cs typeface="Arial" panose="020B0604020202020204" pitchFamily="34" charset="0"/>
              </a:rPr>
              <a:t>Numerical proofs and application to the head-tail instability</a:t>
            </a:r>
          </a:p>
          <a:p>
            <a:pPr marL="352800" indent="-352800">
              <a:lnSpc>
                <a:spcPct val="155000"/>
              </a:lnSpc>
              <a:spcAft>
                <a:spcPts val="200"/>
              </a:spcAft>
              <a:buFont typeface="+mj-lt"/>
              <a:buAutoNum type="arabicPeriod" startAt="5"/>
            </a:pPr>
            <a:r>
              <a:rPr lang="en-US" altLang="zh-CN" sz="2800" b="1" dirty="0">
                <a:solidFill>
                  <a:schemeClr val="bg1">
                    <a:lumMod val="75000"/>
                  </a:schemeClr>
                </a:solidFill>
                <a:latin typeface="Arial" panose="020B0604020202020204" pitchFamily="34" charset="0"/>
                <a:cs typeface="Arial" panose="020B0604020202020204" pitchFamily="34" charset="0"/>
              </a:rPr>
              <a:t> Summary</a:t>
            </a:r>
          </a:p>
        </p:txBody>
      </p:sp>
      <p:sp>
        <p:nvSpPr>
          <p:cNvPr id="9" name="灯片编号占位符 8">
            <a:extLst>
              <a:ext uri="{FF2B5EF4-FFF2-40B4-BE49-F238E27FC236}">
                <a16:creationId xmlns:a16="http://schemas.microsoft.com/office/drawing/2014/main" id="{1D9CED9F-0E79-FB7D-0B79-612D5B6A9639}"/>
              </a:ext>
            </a:extLst>
          </p:cNvPr>
          <p:cNvSpPr>
            <a:spLocks noGrp="1"/>
          </p:cNvSpPr>
          <p:nvPr>
            <p:ph type="sldNum" sz="quarter" idx="12"/>
          </p:nvPr>
        </p:nvSpPr>
        <p:spPr>
          <a:xfrm>
            <a:off x="9277350" y="6356350"/>
            <a:ext cx="2743200" cy="365125"/>
          </a:xfrm>
        </p:spPr>
        <p:txBody>
          <a:bodyPr/>
          <a:lstStyle/>
          <a:p>
            <a:fld id="{7854DF37-AB82-4002-BCFD-04BD09C0A41F}" type="slidenum">
              <a:rPr lang="zh-CN" altLang="en-US" sz="1800" b="1" smtClean="0">
                <a:solidFill>
                  <a:schemeClr val="tx1"/>
                </a:solidFill>
                <a:latin typeface="Times New Roman" panose="02020603050405020304" pitchFamily="18" charset="0"/>
                <a:cs typeface="Times New Roman" panose="02020603050405020304" pitchFamily="18" charset="0"/>
              </a:rPr>
              <a:t>9</a:t>
            </a:fld>
            <a:r>
              <a:rPr lang="en-US" altLang="zh-CN" sz="1800" b="1" dirty="0">
                <a:solidFill>
                  <a:schemeClr val="tx1"/>
                </a:solidFill>
                <a:latin typeface="Times New Roman" panose="02020603050405020304" pitchFamily="18" charset="0"/>
                <a:cs typeface="Times New Roman" panose="02020603050405020304" pitchFamily="18" charset="0"/>
              </a:rPr>
              <a:t>/24</a:t>
            </a:r>
            <a:endParaRPr lang="zh-CN" altLang="en-US" sz="18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7342561"/>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23470</TotalTime>
  <Words>4360</Words>
  <Application>Microsoft Office PowerPoint</Application>
  <PresentationFormat>宽屏</PresentationFormat>
  <Paragraphs>442</Paragraphs>
  <Slides>27</Slides>
  <Notes>24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27</vt:i4>
      </vt:variant>
    </vt:vector>
  </HeadingPairs>
  <TitlesOfParts>
    <vt:vector size="35" baseType="lpstr">
      <vt:lpstr>等线</vt:lpstr>
      <vt:lpstr>等线 Light</vt:lpstr>
      <vt:lpstr>Arial</vt:lpstr>
      <vt:lpstr>Cambria Math</vt:lpstr>
      <vt:lpstr>Lucida Calligraphy</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磊 王</dc:creator>
  <cp:lastModifiedBy>Lei Wang</cp:lastModifiedBy>
  <cp:revision>933</cp:revision>
  <dcterms:created xsi:type="dcterms:W3CDTF">2024-08-02T03:13:55Z</dcterms:created>
  <dcterms:modified xsi:type="dcterms:W3CDTF">2024-09-03T12:38:36Z</dcterms:modified>
</cp:coreProperties>
</file>