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89" r:id="rId3"/>
    <p:sldId id="390" r:id="rId4"/>
    <p:sldId id="391" r:id="rId5"/>
    <p:sldId id="392" r:id="rId6"/>
    <p:sldId id="393" r:id="rId7"/>
    <p:sldId id="394" r:id="rId8"/>
    <p:sldId id="396" r:id="rId9"/>
    <p:sldId id="395" r:id="rId10"/>
    <p:sldId id="397" r:id="rId11"/>
    <p:sldId id="403" r:id="rId12"/>
    <p:sldId id="404" r:id="rId13"/>
    <p:sldId id="405" r:id="rId14"/>
    <p:sldId id="400" r:id="rId15"/>
    <p:sldId id="398" r:id="rId16"/>
    <p:sldId id="321" r:id="rId17"/>
    <p:sldId id="401" r:id="rId18"/>
    <p:sldId id="406" r:id="rId19"/>
    <p:sldId id="402" r:id="rId20"/>
    <p:sldId id="26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p:cViewPr varScale="1">
        <p:scale>
          <a:sx n="127" d="100"/>
          <a:sy n="127" d="100"/>
        </p:scale>
        <p:origin x="4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03B91-A748-BED5-1850-CC743E8209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2D33B7-7BD0-E547-1300-9EAD84C161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5206B39-C7B3-C5E7-BCDB-7B6A5695C8F2}"/>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980C318E-5CE2-BB49-4146-0A3F0059E5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E1D370-A2E9-5035-5558-3928D545B5EA}"/>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3940590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F04E7-3E37-C1D1-E828-EBBC2E5A07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BE3A19-E2A4-4CB9-39D7-B32ABFCECB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FD9AA2-1155-96BF-326F-30EFFF33D74B}"/>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06F3565A-84DB-9A69-759F-67A2CB67F4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7D4A68-2F42-C752-9B2D-FDD51CDB1A50}"/>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907261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A67C1-88A1-1FD9-43E5-FE267D36735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C3166B-B65E-1933-A494-2FA1B756F9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92FFB8-3C71-101D-D138-15F1793EBD3F}"/>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9E90C877-D6F5-4D9C-DA93-091FA6FEAE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48C504-B926-A994-746E-93CE51816B40}"/>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580347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dirty="0"/>
              <a:t>Co-moving Beam Collisions and their Applications to Fusion Research</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spTree>
    <p:extLst>
      <p:ext uri="{BB962C8B-B14F-4D97-AF65-F5344CB8AC3E}">
        <p14:creationId xmlns:p14="http://schemas.microsoft.com/office/powerpoint/2010/main" val="1224883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3"/>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3" y="1720793"/>
            <a:ext cx="5402445"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443183" y="5126730"/>
            <a:ext cx="5402445"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444325" y="5611327"/>
            <a:ext cx="2743200" cy="365125"/>
          </a:xfrm>
        </p:spPr>
        <p:txBody>
          <a:bodyPr/>
          <a:lstStyle>
            <a:lvl1pPr>
              <a:defRPr>
                <a:solidFill>
                  <a:schemeClr val="tx1"/>
                </a:solidFill>
              </a:defRPr>
            </a:lvl1pPr>
          </a:lstStyle>
          <a:p>
            <a:fld id="{BDC57488-3539-8349-95E7-E0E3D7B2EDB0}" type="datetime2">
              <a:rPr lang="en-US" smtClean="0"/>
              <a:pPr/>
              <a:t>Tuesday, September 3, 2024</a:t>
            </a:fld>
            <a:endParaRPr lang="en-US" dirty="0"/>
          </a:p>
        </p:txBody>
      </p:sp>
    </p:spTree>
    <p:extLst>
      <p:ext uri="{BB962C8B-B14F-4D97-AF65-F5344CB8AC3E}">
        <p14:creationId xmlns:p14="http://schemas.microsoft.com/office/powerpoint/2010/main" val="2818019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3"/>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2" y="505595"/>
            <a:ext cx="7699333"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8142515" y="849093"/>
            <a:ext cx="3864428"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4831268" y="6328297"/>
            <a:ext cx="2743200" cy="365125"/>
          </a:xfrm>
        </p:spPr>
        <p:txBody>
          <a:bodyPr/>
          <a:lstStyle>
            <a:lvl1pPr>
              <a:defRPr>
                <a:solidFill>
                  <a:schemeClr val="tx1"/>
                </a:solidFill>
              </a:defRPr>
            </a:lvl1pPr>
          </a:lstStyle>
          <a:p>
            <a:fld id="{BDC57488-3539-8349-95E7-E0E3D7B2EDB0}" type="datetime2">
              <a:rPr lang="en-US" smtClean="0"/>
              <a:pPr/>
              <a:t>Tuesday, September 3, 2024</a:t>
            </a:fld>
            <a:endParaRPr lang="en-US" dirty="0"/>
          </a:p>
        </p:txBody>
      </p:sp>
      <p:sp>
        <p:nvSpPr>
          <p:cNvPr id="14" name="Text Placeholder 14"/>
          <p:cNvSpPr>
            <a:spLocks noGrp="1"/>
          </p:cNvSpPr>
          <p:nvPr>
            <p:ph type="body" sz="quarter" idx="16" hasCustomPrompt="1"/>
          </p:nvPr>
        </p:nvSpPr>
        <p:spPr>
          <a:xfrm>
            <a:off x="8142515" y="156701"/>
            <a:ext cx="3864428"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424851" y="1726358"/>
            <a:ext cx="5464323"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62395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9E30A-BD12-0A30-AC7A-3B3DE17B19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21201E-D624-8919-9B09-938B0BAFE0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B19ACD-8B1A-B793-0FDB-DC681285D179}"/>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7E93F979-7A94-9434-5823-F12F351041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5D98B5-60A8-288B-5DCA-D3775A4B27EA}"/>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3417279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9D2AC-5008-C9A7-16F9-A5EC715B37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6E7A8A-AFF4-7923-B4D4-9906BCB87D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D76B68-1981-3606-EB08-794CD2344237}"/>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75F2D4DE-CD85-BF84-5F72-9CA077FC78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B82B10-DE7E-D2D8-6DB3-42435389ABF6}"/>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3530985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1A978-B1EE-C4D0-2AC7-382CE89BA7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2BE0E2-6A4F-923F-1D93-421C63A58D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CD4103C-D089-D7E8-A9DE-2244787318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18D43C9-087A-8F70-6194-C0E47414E34E}"/>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6" name="Footer Placeholder 5">
            <a:extLst>
              <a:ext uri="{FF2B5EF4-FFF2-40B4-BE49-F238E27FC236}">
                <a16:creationId xmlns:a16="http://schemas.microsoft.com/office/drawing/2014/main" id="{47916F12-6006-8DC6-FC74-3C9871E06A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4286E-2509-3F96-88D6-595FD3D56BCC}"/>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4179309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243D0-99CE-A85C-99FF-25B2B6B9B8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0AA7482-B8F2-917C-A4A7-42229C3B68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824917-A910-F5F3-F70A-30321561CA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7EA663-C807-9621-5E73-1CDDD17CE9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6AB230-7486-28AE-3A8B-9EAEB2CB0B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A21BCA-308A-A7DB-9AF8-8D5DCDF77049}"/>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8" name="Footer Placeholder 7">
            <a:extLst>
              <a:ext uri="{FF2B5EF4-FFF2-40B4-BE49-F238E27FC236}">
                <a16:creationId xmlns:a16="http://schemas.microsoft.com/office/drawing/2014/main" id="{5DD15C48-4346-44CE-377E-6B3D8197B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2EABFE-F871-3984-BBDB-BB16D7641233}"/>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3826114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AC4A-7733-2AC4-51AE-947EFA34DA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BD9CD9-CE57-F254-4679-E0C653FDD3D2}"/>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4" name="Footer Placeholder 3">
            <a:extLst>
              <a:ext uri="{FF2B5EF4-FFF2-40B4-BE49-F238E27FC236}">
                <a16:creationId xmlns:a16="http://schemas.microsoft.com/office/drawing/2014/main" id="{C9A8941E-53AD-69D6-F714-4115D81CA8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99BA954-426A-DAF3-43EE-241D14C7A14D}"/>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930001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78A2-D630-1241-D242-03F509EECD11}"/>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3" name="Footer Placeholder 2">
            <a:extLst>
              <a:ext uri="{FF2B5EF4-FFF2-40B4-BE49-F238E27FC236}">
                <a16:creationId xmlns:a16="http://schemas.microsoft.com/office/drawing/2014/main" id="{3E69A3DD-A6EB-83DC-97DD-A776B14DE43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D80EC-60FC-139D-4554-673163B344C3}"/>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1199046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BAFB-C142-9DE1-E678-F2EC790DE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9D0A75-A90C-85BB-DCD5-10A7239A99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41C2F4-74FC-7448-AA95-FC755F2485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4C60E1-4945-4B6B-C269-5BBE7F609994}"/>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6" name="Footer Placeholder 5">
            <a:extLst>
              <a:ext uri="{FF2B5EF4-FFF2-40B4-BE49-F238E27FC236}">
                <a16:creationId xmlns:a16="http://schemas.microsoft.com/office/drawing/2014/main" id="{1931F349-55A1-3A97-2EDC-6BE231B07B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1C1369-E468-7EBE-7110-029502129ABF}"/>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3512315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F8027-9393-726D-4F11-8C7CEA7C2B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6BCF18-3111-4BD8-9754-C2616A1E78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2D9CE9-8B29-D485-FD96-49EC98939D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6567C0-FA7E-C2AF-C5B2-FFCF82477D2E}"/>
              </a:ext>
            </a:extLst>
          </p:cNvPr>
          <p:cNvSpPr>
            <a:spLocks noGrp="1"/>
          </p:cNvSpPr>
          <p:nvPr>
            <p:ph type="dt" sz="half" idx="10"/>
          </p:nvPr>
        </p:nvSpPr>
        <p:spPr/>
        <p:txBody>
          <a:bodyPr/>
          <a:lstStyle/>
          <a:p>
            <a:fld id="{F1AB56BA-4A27-5042-972C-FEB92AF615F0}" type="datetimeFigureOut">
              <a:rPr lang="en-US" smtClean="0"/>
              <a:t>9/3/24</a:t>
            </a:fld>
            <a:endParaRPr lang="en-US"/>
          </a:p>
        </p:txBody>
      </p:sp>
      <p:sp>
        <p:nvSpPr>
          <p:cNvPr id="6" name="Footer Placeholder 5">
            <a:extLst>
              <a:ext uri="{FF2B5EF4-FFF2-40B4-BE49-F238E27FC236}">
                <a16:creationId xmlns:a16="http://schemas.microsoft.com/office/drawing/2014/main" id="{EB5B2DD4-1DB1-1068-9357-A91986F01C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BE2C19-2658-3419-ED62-E52D46ED6FE0}"/>
              </a:ext>
            </a:extLst>
          </p:cNvPr>
          <p:cNvSpPr>
            <a:spLocks noGrp="1"/>
          </p:cNvSpPr>
          <p:nvPr>
            <p:ph type="sldNum" sz="quarter" idx="12"/>
          </p:nvPr>
        </p:nvSpPr>
        <p:spPr/>
        <p:txBody>
          <a:bodyPr/>
          <a:lstStyle/>
          <a:p>
            <a:fld id="{E3D19AA5-F747-314C-B86F-907729E6C76A}" type="slidenum">
              <a:rPr lang="en-US" smtClean="0"/>
              <a:t>‹#›</a:t>
            </a:fld>
            <a:endParaRPr lang="en-US"/>
          </a:p>
        </p:txBody>
      </p:sp>
    </p:spTree>
    <p:extLst>
      <p:ext uri="{BB962C8B-B14F-4D97-AF65-F5344CB8AC3E}">
        <p14:creationId xmlns:p14="http://schemas.microsoft.com/office/powerpoint/2010/main" val="627508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0E9B22-5B04-AD1B-77DC-3624491E74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502017-84A6-1A6B-6EAD-BE38D742A2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C3CB0F-4FE2-4449-62B0-46A7BC7A3E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B56BA-4A27-5042-972C-FEB92AF615F0}" type="datetimeFigureOut">
              <a:rPr lang="en-US" smtClean="0"/>
              <a:t>9/3/24</a:t>
            </a:fld>
            <a:endParaRPr lang="en-US"/>
          </a:p>
        </p:txBody>
      </p:sp>
      <p:sp>
        <p:nvSpPr>
          <p:cNvPr id="5" name="Footer Placeholder 4">
            <a:extLst>
              <a:ext uri="{FF2B5EF4-FFF2-40B4-BE49-F238E27FC236}">
                <a16:creationId xmlns:a16="http://schemas.microsoft.com/office/drawing/2014/main" id="{1CD61466-C9A5-A55A-FD5E-92C5BABA42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0AF5206-37CF-B345-98C0-2B1E7109BF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19AA5-F747-314C-B86F-907729E6C76A}" type="slidenum">
              <a:rPr lang="en-US" smtClean="0"/>
              <a:t>‹#›</a:t>
            </a:fld>
            <a:endParaRPr lang="en-US"/>
          </a:p>
        </p:txBody>
      </p:sp>
    </p:spTree>
    <p:extLst>
      <p:ext uri="{BB962C8B-B14F-4D97-AF65-F5344CB8AC3E}">
        <p14:creationId xmlns:p14="http://schemas.microsoft.com/office/powerpoint/2010/main" val="2236452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2.xml"/><Relationship Id="rId5" Type="http://schemas.openxmlformats.org/officeDocument/2006/relationships/image" Target="../media/image19.emf"/><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12.xml"/><Relationship Id="rId5" Type="http://schemas.openxmlformats.org/officeDocument/2006/relationships/image" Target="../media/image23.emf"/><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2.xml"/><Relationship Id="rId5" Type="http://schemas.openxmlformats.org/officeDocument/2006/relationships/image" Target="../media/image27.emf"/><Relationship Id="rId4" Type="http://schemas.openxmlformats.org/officeDocument/2006/relationships/image" Target="../media/image26.emf"/></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2.xml"/><Relationship Id="rId5" Type="http://schemas.openxmlformats.org/officeDocument/2006/relationships/image" Target="../media/image31.emf"/><Relationship Id="rId4" Type="http://schemas.openxmlformats.org/officeDocument/2006/relationships/image" Target="../media/image30.emf"/></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emf"/><Relationship Id="rId1" Type="http://schemas.openxmlformats.org/officeDocument/2006/relationships/slideLayout" Target="../slideLayouts/slideLayout12.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doi.org/10.1016/j.nima.2024.169158" TargetMode="External"/><Relationship Id="rId1" Type="http://schemas.openxmlformats.org/officeDocument/2006/relationships/slideLayout" Target="../slideLayouts/slideLayout12.xml"/><Relationship Id="rId4" Type="http://schemas.openxmlformats.org/officeDocument/2006/relationships/hyperlink" Target="https://doi.org/10.1016/S0168-9002(99)01298-X"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2.xml"/><Relationship Id="rId5" Type="http://schemas.openxmlformats.org/officeDocument/2006/relationships/image" Target="../media/image37.emf"/><Relationship Id="rId4" Type="http://schemas.openxmlformats.org/officeDocument/2006/relationships/image" Target="../media/image3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www.sciencedirect.com/science/article/pii/S0168900224000846#GS2" TargetMode="External"/><Relationship Id="rId2" Type="http://schemas.openxmlformats.org/officeDocument/2006/relationships/hyperlink" Target="https://www.sciencedirect.com/science/article/pii/S0168900224000846#GS1"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12.xml"/><Relationship Id="rId4" Type="http://schemas.openxmlformats.org/officeDocument/2006/relationships/hyperlink" Target="https://doi.org/10.1103/PhysRevSTAB.17.04100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16/j.nima.2022.166601" TargetMode="External"/><Relationship Id="rId7" Type="http://schemas.openxmlformats.org/officeDocument/2006/relationships/image" Target="../media/image10.emf"/><Relationship Id="rId2" Type="http://schemas.openxmlformats.org/officeDocument/2006/relationships/hyperlink" Target="https://doi.org/10.18429/JACoW-IPAC2021-TUXA05" TargetMode="External"/><Relationship Id="rId1" Type="http://schemas.openxmlformats.org/officeDocument/2006/relationships/slideLayout" Target="../slideLayouts/slideLayout12.xml"/><Relationship Id="rId6" Type="http://schemas.openxmlformats.org/officeDocument/2006/relationships/hyperlink" Target="https://doi.org/10.1016/j.nima.2024.169158" TargetMode="External"/><Relationship Id="rId5" Type="http://schemas.openxmlformats.org/officeDocument/2006/relationships/hyperlink" Target="https://doi.org/10.18429/JACoW-IPAC2022-THPOMS057" TargetMode="External"/><Relationship Id="rId4" Type="http://schemas.openxmlformats.org/officeDocument/2006/relationships/hyperlink" Target="https://doi.org/10.18429/JACoW-IPAC2022-WEPOST05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doi.org/10.1016/j.nima.2022.166601" TargetMode="External"/><Relationship Id="rId1" Type="http://schemas.openxmlformats.org/officeDocument/2006/relationships/slideLayout" Target="../slideLayouts/slideLayout12.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6518" y="2404734"/>
            <a:ext cx="10583064" cy="617838"/>
          </a:xfrm>
        </p:spPr>
        <p:txBody>
          <a:bodyPr/>
          <a:lstStyle/>
          <a:p>
            <a:r>
              <a:rPr lang="en-US" sz="2400" kern="100" dirty="0">
                <a:latin typeface="Calibri" panose="020F0502020204030204" pitchFamily="34" charset="0"/>
                <a:ea typeface="Calibri" panose="020F0502020204030204" pitchFamily="34" charset="0"/>
                <a:cs typeface="Times New Roman" panose="02020603050405020304" pitchFamily="18" charset="0"/>
              </a:rPr>
              <a:t>Progress in Gear-Changing Research and Prospects for Future Experiments</a:t>
            </a:r>
            <a:endParaRPr lang="en-US" sz="2400" dirty="0"/>
          </a:p>
        </p:txBody>
      </p:sp>
      <p:sp>
        <p:nvSpPr>
          <p:cNvPr id="5" name="Text Placeholder 4"/>
          <p:cNvSpPr>
            <a:spLocks noGrp="1"/>
          </p:cNvSpPr>
          <p:nvPr>
            <p:ph type="body" sz="quarter" idx="14"/>
          </p:nvPr>
        </p:nvSpPr>
        <p:spPr>
          <a:xfrm>
            <a:off x="3065802" y="3429000"/>
            <a:ext cx="5402445" cy="420862"/>
          </a:xfrm>
        </p:spPr>
        <p:txBody>
          <a:bodyPr/>
          <a:lstStyle/>
          <a:p>
            <a:pPr algn="ctr"/>
            <a:r>
              <a:rPr lang="en-US" dirty="0"/>
              <a:t>E. Nissen</a:t>
            </a:r>
          </a:p>
        </p:txBody>
      </p:sp>
      <p:sp>
        <p:nvSpPr>
          <p:cNvPr id="6" name="Date Placeholder 5"/>
          <p:cNvSpPr>
            <a:spLocks noGrp="1"/>
          </p:cNvSpPr>
          <p:nvPr>
            <p:ph type="dt" sz="half" idx="15"/>
          </p:nvPr>
        </p:nvSpPr>
        <p:spPr>
          <a:xfrm>
            <a:off x="4395424" y="3973446"/>
            <a:ext cx="2743200" cy="365125"/>
          </a:xfrm>
        </p:spPr>
        <p:txBody>
          <a:bodyPr/>
          <a:lstStyle/>
          <a:p>
            <a:pPr algn="ctr"/>
            <a:r>
              <a:rPr lang="en-US" dirty="0"/>
              <a:t>September 4, 2024</a:t>
            </a:r>
          </a:p>
        </p:txBody>
      </p:sp>
    </p:spTree>
    <p:extLst>
      <p:ext uri="{BB962C8B-B14F-4D97-AF65-F5344CB8AC3E}">
        <p14:creationId xmlns:p14="http://schemas.microsoft.com/office/powerpoint/2010/main" val="1392747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D1CCB-D53B-CC0F-103E-830091FD72AB}"/>
              </a:ext>
            </a:extLst>
          </p:cNvPr>
          <p:cNvSpPr>
            <a:spLocks noGrp="1"/>
          </p:cNvSpPr>
          <p:nvPr>
            <p:ph type="title"/>
          </p:nvPr>
        </p:nvSpPr>
        <p:spPr/>
        <p:txBody>
          <a:bodyPr/>
          <a:lstStyle/>
          <a:p>
            <a:r>
              <a:rPr lang="en-US" dirty="0"/>
              <a:t>Next round of Experiments (Nitrogen Beam)</a:t>
            </a:r>
          </a:p>
        </p:txBody>
      </p:sp>
      <p:sp>
        <p:nvSpPr>
          <p:cNvPr id="4" name="Footer Placeholder 3">
            <a:extLst>
              <a:ext uri="{FF2B5EF4-FFF2-40B4-BE49-F238E27FC236}">
                <a16:creationId xmlns:a16="http://schemas.microsoft.com/office/drawing/2014/main" id="{3148FF03-0C94-6BF6-3F43-5B95229A50BC}"/>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B48D87E2-6D0F-1BB0-1B1D-A6ADE1B7E59E}"/>
              </a:ext>
            </a:extLst>
          </p:cNvPr>
          <p:cNvSpPr>
            <a:spLocks noGrp="1"/>
          </p:cNvSpPr>
          <p:nvPr>
            <p:ph type="sldNum" sz="quarter" idx="12"/>
          </p:nvPr>
        </p:nvSpPr>
        <p:spPr/>
        <p:txBody>
          <a:bodyPr/>
          <a:lstStyle/>
          <a:p>
            <a:fld id="{07E1C93C-5050-FC42-8F10-D22D4F119D13}" type="slidenum">
              <a:rPr lang="en-US" smtClean="0"/>
              <a:pPr/>
              <a:t>10</a:t>
            </a:fld>
            <a:endParaRPr lang="en-US" dirty="0"/>
          </a:p>
        </p:txBody>
      </p:sp>
      <p:pic>
        <p:nvPicPr>
          <p:cNvPr id="7" name="Picture 6">
            <a:extLst>
              <a:ext uri="{FF2B5EF4-FFF2-40B4-BE49-F238E27FC236}">
                <a16:creationId xmlns:a16="http://schemas.microsoft.com/office/drawing/2014/main" id="{1BE344EF-CCB4-5ADB-E783-CAC515EEC583}"/>
              </a:ext>
            </a:extLst>
          </p:cNvPr>
          <p:cNvPicPr>
            <a:picLocks noChangeAspect="1"/>
          </p:cNvPicPr>
          <p:nvPr/>
        </p:nvPicPr>
        <p:blipFill>
          <a:blip r:embed="rId2"/>
          <a:stretch>
            <a:fillRect/>
          </a:stretch>
        </p:blipFill>
        <p:spPr>
          <a:xfrm>
            <a:off x="411892" y="1133882"/>
            <a:ext cx="3479800" cy="2463800"/>
          </a:xfrm>
          <a:prstGeom prst="rect">
            <a:avLst/>
          </a:prstGeom>
        </p:spPr>
      </p:pic>
      <p:pic>
        <p:nvPicPr>
          <p:cNvPr id="11" name="Picture 10">
            <a:extLst>
              <a:ext uri="{FF2B5EF4-FFF2-40B4-BE49-F238E27FC236}">
                <a16:creationId xmlns:a16="http://schemas.microsoft.com/office/drawing/2014/main" id="{8B163253-331E-A6CA-15B1-55BE3C0A78FF}"/>
              </a:ext>
            </a:extLst>
          </p:cNvPr>
          <p:cNvPicPr>
            <a:picLocks noChangeAspect="1"/>
          </p:cNvPicPr>
          <p:nvPr/>
        </p:nvPicPr>
        <p:blipFill>
          <a:blip r:embed="rId3"/>
          <a:stretch>
            <a:fillRect/>
          </a:stretch>
        </p:blipFill>
        <p:spPr>
          <a:xfrm>
            <a:off x="5696095" y="1133882"/>
            <a:ext cx="3479800" cy="2489200"/>
          </a:xfrm>
          <a:prstGeom prst="rect">
            <a:avLst/>
          </a:prstGeom>
        </p:spPr>
      </p:pic>
      <p:pic>
        <p:nvPicPr>
          <p:cNvPr id="13" name="Picture 12">
            <a:extLst>
              <a:ext uri="{FF2B5EF4-FFF2-40B4-BE49-F238E27FC236}">
                <a16:creationId xmlns:a16="http://schemas.microsoft.com/office/drawing/2014/main" id="{72BE8AAE-360D-6C90-AABD-81787856EE83}"/>
              </a:ext>
            </a:extLst>
          </p:cNvPr>
          <p:cNvPicPr>
            <a:picLocks noChangeAspect="1"/>
          </p:cNvPicPr>
          <p:nvPr/>
        </p:nvPicPr>
        <p:blipFill>
          <a:blip r:embed="rId4"/>
          <a:stretch>
            <a:fillRect/>
          </a:stretch>
        </p:blipFill>
        <p:spPr>
          <a:xfrm>
            <a:off x="411892" y="3931233"/>
            <a:ext cx="3479800" cy="2463800"/>
          </a:xfrm>
          <a:prstGeom prst="rect">
            <a:avLst/>
          </a:prstGeom>
        </p:spPr>
      </p:pic>
      <p:pic>
        <p:nvPicPr>
          <p:cNvPr id="15" name="Picture 14">
            <a:extLst>
              <a:ext uri="{FF2B5EF4-FFF2-40B4-BE49-F238E27FC236}">
                <a16:creationId xmlns:a16="http://schemas.microsoft.com/office/drawing/2014/main" id="{F48FBF89-024A-6732-B611-1677F6861FAD}"/>
              </a:ext>
            </a:extLst>
          </p:cNvPr>
          <p:cNvPicPr>
            <a:picLocks noChangeAspect="1"/>
          </p:cNvPicPr>
          <p:nvPr/>
        </p:nvPicPr>
        <p:blipFill>
          <a:blip r:embed="rId5"/>
          <a:stretch>
            <a:fillRect/>
          </a:stretch>
        </p:blipFill>
        <p:spPr>
          <a:xfrm>
            <a:off x="5803063" y="3986217"/>
            <a:ext cx="3479800" cy="2489200"/>
          </a:xfrm>
          <a:prstGeom prst="rect">
            <a:avLst/>
          </a:prstGeom>
        </p:spPr>
      </p:pic>
      <p:sp>
        <p:nvSpPr>
          <p:cNvPr id="16" name="TextBox 15">
            <a:extLst>
              <a:ext uri="{FF2B5EF4-FFF2-40B4-BE49-F238E27FC236}">
                <a16:creationId xmlns:a16="http://schemas.microsoft.com/office/drawing/2014/main" id="{DBAACE77-B6D2-8C50-D37B-B7BC5EA27FEE}"/>
              </a:ext>
            </a:extLst>
          </p:cNvPr>
          <p:cNvSpPr txBox="1"/>
          <p:nvPr/>
        </p:nvSpPr>
        <p:spPr>
          <a:xfrm>
            <a:off x="1657977" y="854110"/>
            <a:ext cx="1358127" cy="369332"/>
          </a:xfrm>
          <a:prstGeom prst="rect">
            <a:avLst/>
          </a:prstGeom>
          <a:noFill/>
        </p:spPr>
        <p:txBody>
          <a:bodyPr wrap="square" rtlCol="0">
            <a:spAutoFit/>
          </a:bodyPr>
          <a:lstStyle/>
          <a:p>
            <a:r>
              <a:rPr lang="en-US" dirty="0"/>
              <a:t>4V </a:t>
            </a:r>
            <a:r>
              <a:rPr lang="en-US" dirty="0" err="1"/>
              <a:t>Cbeam</a:t>
            </a:r>
            <a:endParaRPr lang="en-US" dirty="0"/>
          </a:p>
        </p:txBody>
      </p:sp>
      <p:sp>
        <p:nvSpPr>
          <p:cNvPr id="17" name="TextBox 16">
            <a:extLst>
              <a:ext uri="{FF2B5EF4-FFF2-40B4-BE49-F238E27FC236}">
                <a16:creationId xmlns:a16="http://schemas.microsoft.com/office/drawing/2014/main" id="{3F34C05E-A8BC-885B-4175-589879194193}"/>
              </a:ext>
            </a:extLst>
          </p:cNvPr>
          <p:cNvSpPr txBox="1"/>
          <p:nvPr/>
        </p:nvSpPr>
        <p:spPr>
          <a:xfrm>
            <a:off x="6942183" y="797089"/>
            <a:ext cx="1358127" cy="369332"/>
          </a:xfrm>
          <a:prstGeom prst="rect">
            <a:avLst/>
          </a:prstGeom>
          <a:noFill/>
        </p:spPr>
        <p:txBody>
          <a:bodyPr wrap="square" rtlCol="0">
            <a:spAutoFit/>
          </a:bodyPr>
          <a:lstStyle/>
          <a:p>
            <a:r>
              <a:rPr lang="en-US" dirty="0"/>
              <a:t>6V </a:t>
            </a:r>
            <a:r>
              <a:rPr lang="en-US" dirty="0" err="1"/>
              <a:t>Cbeam</a:t>
            </a:r>
            <a:endParaRPr lang="en-US" dirty="0"/>
          </a:p>
        </p:txBody>
      </p:sp>
      <p:sp>
        <p:nvSpPr>
          <p:cNvPr id="18" name="TextBox 17">
            <a:extLst>
              <a:ext uri="{FF2B5EF4-FFF2-40B4-BE49-F238E27FC236}">
                <a16:creationId xmlns:a16="http://schemas.microsoft.com/office/drawing/2014/main" id="{167DB728-2ECF-2F48-6889-F55C26E605EE}"/>
              </a:ext>
            </a:extLst>
          </p:cNvPr>
          <p:cNvSpPr txBox="1"/>
          <p:nvPr/>
        </p:nvSpPr>
        <p:spPr>
          <a:xfrm>
            <a:off x="1551010" y="3558930"/>
            <a:ext cx="1358127" cy="369332"/>
          </a:xfrm>
          <a:prstGeom prst="rect">
            <a:avLst/>
          </a:prstGeom>
          <a:noFill/>
        </p:spPr>
        <p:txBody>
          <a:bodyPr wrap="square" rtlCol="0">
            <a:spAutoFit/>
          </a:bodyPr>
          <a:lstStyle/>
          <a:p>
            <a:r>
              <a:rPr lang="en-US" dirty="0"/>
              <a:t>8V </a:t>
            </a:r>
            <a:r>
              <a:rPr lang="en-US" dirty="0" err="1"/>
              <a:t>Cbeam</a:t>
            </a:r>
            <a:endParaRPr lang="en-US" dirty="0"/>
          </a:p>
        </p:txBody>
      </p:sp>
      <p:sp>
        <p:nvSpPr>
          <p:cNvPr id="19" name="TextBox 18">
            <a:extLst>
              <a:ext uri="{FF2B5EF4-FFF2-40B4-BE49-F238E27FC236}">
                <a16:creationId xmlns:a16="http://schemas.microsoft.com/office/drawing/2014/main" id="{EF35542C-F9FB-E282-6251-099A8DAF2231}"/>
              </a:ext>
            </a:extLst>
          </p:cNvPr>
          <p:cNvSpPr txBox="1"/>
          <p:nvPr/>
        </p:nvSpPr>
        <p:spPr>
          <a:xfrm>
            <a:off x="6953719" y="3558930"/>
            <a:ext cx="1358127" cy="369332"/>
          </a:xfrm>
          <a:prstGeom prst="rect">
            <a:avLst/>
          </a:prstGeom>
          <a:noFill/>
        </p:spPr>
        <p:txBody>
          <a:bodyPr wrap="square" rtlCol="0">
            <a:spAutoFit/>
          </a:bodyPr>
          <a:lstStyle/>
          <a:p>
            <a:r>
              <a:rPr lang="en-US" dirty="0"/>
              <a:t>10V </a:t>
            </a:r>
            <a:r>
              <a:rPr lang="en-US" dirty="0" err="1"/>
              <a:t>Cbeam</a:t>
            </a:r>
            <a:endParaRPr lang="en-US" dirty="0"/>
          </a:p>
        </p:txBody>
      </p:sp>
    </p:spTree>
    <p:extLst>
      <p:ext uri="{BB962C8B-B14F-4D97-AF65-F5344CB8AC3E}">
        <p14:creationId xmlns:p14="http://schemas.microsoft.com/office/powerpoint/2010/main" val="4082746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426A0-BFE7-8743-54A1-894153B18016}"/>
              </a:ext>
            </a:extLst>
          </p:cNvPr>
          <p:cNvSpPr>
            <a:spLocks noGrp="1"/>
          </p:cNvSpPr>
          <p:nvPr>
            <p:ph type="title"/>
          </p:nvPr>
        </p:nvSpPr>
        <p:spPr/>
        <p:txBody>
          <a:bodyPr/>
          <a:lstStyle/>
          <a:p>
            <a:r>
              <a:rPr lang="en-US" dirty="0"/>
              <a:t>Next Round of Experiments (Nitrogen Beam continued)</a:t>
            </a:r>
          </a:p>
        </p:txBody>
      </p:sp>
      <p:pic>
        <p:nvPicPr>
          <p:cNvPr id="5" name="Picture 4">
            <a:extLst>
              <a:ext uri="{FF2B5EF4-FFF2-40B4-BE49-F238E27FC236}">
                <a16:creationId xmlns:a16="http://schemas.microsoft.com/office/drawing/2014/main" id="{4C0072E1-62D3-5D5E-EB71-D9914220A3BC}"/>
              </a:ext>
            </a:extLst>
          </p:cNvPr>
          <p:cNvPicPr>
            <a:picLocks noChangeAspect="1"/>
          </p:cNvPicPr>
          <p:nvPr/>
        </p:nvPicPr>
        <p:blipFill>
          <a:blip r:embed="rId2"/>
          <a:stretch>
            <a:fillRect/>
          </a:stretch>
        </p:blipFill>
        <p:spPr>
          <a:xfrm>
            <a:off x="605414" y="1106575"/>
            <a:ext cx="3505200" cy="2514600"/>
          </a:xfrm>
          <a:prstGeom prst="rect">
            <a:avLst/>
          </a:prstGeom>
        </p:spPr>
      </p:pic>
      <p:pic>
        <p:nvPicPr>
          <p:cNvPr id="7" name="Picture 6">
            <a:extLst>
              <a:ext uri="{FF2B5EF4-FFF2-40B4-BE49-F238E27FC236}">
                <a16:creationId xmlns:a16="http://schemas.microsoft.com/office/drawing/2014/main" id="{51125609-495F-2F77-9C44-38B2CCFEC093}"/>
              </a:ext>
            </a:extLst>
          </p:cNvPr>
          <p:cNvPicPr>
            <a:picLocks noChangeAspect="1"/>
          </p:cNvPicPr>
          <p:nvPr/>
        </p:nvPicPr>
        <p:blipFill>
          <a:blip r:embed="rId3"/>
          <a:stretch>
            <a:fillRect/>
          </a:stretch>
        </p:blipFill>
        <p:spPr>
          <a:xfrm>
            <a:off x="5770269" y="1026188"/>
            <a:ext cx="3505200" cy="2514600"/>
          </a:xfrm>
          <a:prstGeom prst="rect">
            <a:avLst/>
          </a:prstGeom>
        </p:spPr>
      </p:pic>
      <p:pic>
        <p:nvPicPr>
          <p:cNvPr id="9" name="Picture 8">
            <a:extLst>
              <a:ext uri="{FF2B5EF4-FFF2-40B4-BE49-F238E27FC236}">
                <a16:creationId xmlns:a16="http://schemas.microsoft.com/office/drawing/2014/main" id="{DA277F30-37D0-AC8D-13BE-D58E72B66556}"/>
              </a:ext>
            </a:extLst>
          </p:cNvPr>
          <p:cNvPicPr>
            <a:picLocks noChangeAspect="1"/>
          </p:cNvPicPr>
          <p:nvPr/>
        </p:nvPicPr>
        <p:blipFill>
          <a:blip r:embed="rId4"/>
          <a:stretch>
            <a:fillRect/>
          </a:stretch>
        </p:blipFill>
        <p:spPr>
          <a:xfrm>
            <a:off x="605414" y="3943907"/>
            <a:ext cx="3505200" cy="2527300"/>
          </a:xfrm>
          <a:prstGeom prst="rect">
            <a:avLst/>
          </a:prstGeom>
        </p:spPr>
      </p:pic>
      <p:pic>
        <p:nvPicPr>
          <p:cNvPr id="11" name="Picture 10">
            <a:extLst>
              <a:ext uri="{FF2B5EF4-FFF2-40B4-BE49-F238E27FC236}">
                <a16:creationId xmlns:a16="http://schemas.microsoft.com/office/drawing/2014/main" id="{B7138E5A-58B7-570D-2249-45A83C49EA4D}"/>
              </a:ext>
            </a:extLst>
          </p:cNvPr>
          <p:cNvPicPr>
            <a:picLocks noChangeAspect="1"/>
          </p:cNvPicPr>
          <p:nvPr/>
        </p:nvPicPr>
        <p:blipFill>
          <a:blip r:embed="rId5"/>
          <a:stretch>
            <a:fillRect/>
          </a:stretch>
        </p:blipFill>
        <p:spPr>
          <a:xfrm>
            <a:off x="5770269" y="3915713"/>
            <a:ext cx="3505200" cy="2514600"/>
          </a:xfrm>
          <a:prstGeom prst="rect">
            <a:avLst/>
          </a:prstGeom>
        </p:spPr>
      </p:pic>
      <p:sp>
        <p:nvSpPr>
          <p:cNvPr id="12" name="TextBox 11">
            <a:extLst>
              <a:ext uri="{FF2B5EF4-FFF2-40B4-BE49-F238E27FC236}">
                <a16:creationId xmlns:a16="http://schemas.microsoft.com/office/drawing/2014/main" id="{E2F7F1F2-338C-A86E-3291-834DF57B6A78}"/>
              </a:ext>
            </a:extLst>
          </p:cNvPr>
          <p:cNvSpPr txBox="1"/>
          <p:nvPr/>
        </p:nvSpPr>
        <p:spPr>
          <a:xfrm>
            <a:off x="1657977" y="773726"/>
            <a:ext cx="1358127" cy="369332"/>
          </a:xfrm>
          <a:prstGeom prst="rect">
            <a:avLst/>
          </a:prstGeom>
          <a:noFill/>
        </p:spPr>
        <p:txBody>
          <a:bodyPr wrap="square" rtlCol="0">
            <a:spAutoFit/>
          </a:bodyPr>
          <a:lstStyle/>
          <a:p>
            <a:r>
              <a:rPr lang="en-US" dirty="0"/>
              <a:t>4V </a:t>
            </a:r>
            <a:r>
              <a:rPr lang="en-US" dirty="0" err="1"/>
              <a:t>Cbeam</a:t>
            </a:r>
            <a:endParaRPr lang="en-US" dirty="0"/>
          </a:p>
        </p:txBody>
      </p:sp>
      <p:sp>
        <p:nvSpPr>
          <p:cNvPr id="13" name="TextBox 12">
            <a:extLst>
              <a:ext uri="{FF2B5EF4-FFF2-40B4-BE49-F238E27FC236}">
                <a16:creationId xmlns:a16="http://schemas.microsoft.com/office/drawing/2014/main" id="{A3103668-E1D7-E0BF-3E12-024D7A5995B0}"/>
              </a:ext>
            </a:extLst>
          </p:cNvPr>
          <p:cNvSpPr txBox="1"/>
          <p:nvPr/>
        </p:nvSpPr>
        <p:spPr>
          <a:xfrm>
            <a:off x="6942183" y="716705"/>
            <a:ext cx="1358127" cy="369332"/>
          </a:xfrm>
          <a:prstGeom prst="rect">
            <a:avLst/>
          </a:prstGeom>
          <a:noFill/>
        </p:spPr>
        <p:txBody>
          <a:bodyPr wrap="square" rtlCol="0">
            <a:spAutoFit/>
          </a:bodyPr>
          <a:lstStyle/>
          <a:p>
            <a:r>
              <a:rPr lang="en-US" dirty="0"/>
              <a:t>6V </a:t>
            </a:r>
            <a:r>
              <a:rPr lang="en-US" dirty="0" err="1"/>
              <a:t>Cbeam</a:t>
            </a:r>
            <a:endParaRPr lang="en-US" dirty="0"/>
          </a:p>
        </p:txBody>
      </p:sp>
      <p:sp>
        <p:nvSpPr>
          <p:cNvPr id="14" name="TextBox 13">
            <a:extLst>
              <a:ext uri="{FF2B5EF4-FFF2-40B4-BE49-F238E27FC236}">
                <a16:creationId xmlns:a16="http://schemas.microsoft.com/office/drawing/2014/main" id="{1A62EE35-4A9A-318D-3887-74A3F1F55A8E}"/>
              </a:ext>
            </a:extLst>
          </p:cNvPr>
          <p:cNvSpPr txBox="1"/>
          <p:nvPr/>
        </p:nvSpPr>
        <p:spPr>
          <a:xfrm>
            <a:off x="1551010" y="3478546"/>
            <a:ext cx="1358127" cy="369332"/>
          </a:xfrm>
          <a:prstGeom prst="rect">
            <a:avLst/>
          </a:prstGeom>
          <a:noFill/>
        </p:spPr>
        <p:txBody>
          <a:bodyPr wrap="square" rtlCol="0">
            <a:spAutoFit/>
          </a:bodyPr>
          <a:lstStyle/>
          <a:p>
            <a:r>
              <a:rPr lang="en-US" dirty="0"/>
              <a:t>8V </a:t>
            </a:r>
            <a:r>
              <a:rPr lang="en-US" dirty="0" err="1"/>
              <a:t>Cbeam</a:t>
            </a:r>
            <a:endParaRPr lang="en-US" dirty="0"/>
          </a:p>
        </p:txBody>
      </p:sp>
      <p:sp>
        <p:nvSpPr>
          <p:cNvPr id="15" name="TextBox 14">
            <a:extLst>
              <a:ext uri="{FF2B5EF4-FFF2-40B4-BE49-F238E27FC236}">
                <a16:creationId xmlns:a16="http://schemas.microsoft.com/office/drawing/2014/main" id="{5270AFF4-08AE-9CED-E06B-D4BCF9217B7E}"/>
              </a:ext>
            </a:extLst>
          </p:cNvPr>
          <p:cNvSpPr txBox="1"/>
          <p:nvPr/>
        </p:nvSpPr>
        <p:spPr>
          <a:xfrm>
            <a:off x="6953719" y="3478546"/>
            <a:ext cx="1358127" cy="369332"/>
          </a:xfrm>
          <a:prstGeom prst="rect">
            <a:avLst/>
          </a:prstGeom>
          <a:noFill/>
        </p:spPr>
        <p:txBody>
          <a:bodyPr wrap="square" rtlCol="0">
            <a:spAutoFit/>
          </a:bodyPr>
          <a:lstStyle/>
          <a:p>
            <a:r>
              <a:rPr lang="en-US" dirty="0"/>
              <a:t>10V </a:t>
            </a:r>
            <a:r>
              <a:rPr lang="en-US" dirty="0" err="1"/>
              <a:t>Cbeam</a:t>
            </a:r>
            <a:endParaRPr lang="en-US" dirty="0"/>
          </a:p>
        </p:txBody>
      </p:sp>
      <p:sp>
        <p:nvSpPr>
          <p:cNvPr id="16" name="Slide Number Placeholder 4">
            <a:extLst>
              <a:ext uri="{FF2B5EF4-FFF2-40B4-BE49-F238E27FC236}">
                <a16:creationId xmlns:a16="http://schemas.microsoft.com/office/drawing/2014/main" id="{DDE82C55-3543-6EEE-8566-FDDA608AE9A0}"/>
              </a:ext>
            </a:extLst>
          </p:cNvPr>
          <p:cNvSpPr>
            <a:spLocks noGrp="1"/>
          </p:cNvSpPr>
          <p:nvPr>
            <p:ph type="sldNum" sz="quarter" idx="12"/>
          </p:nvPr>
        </p:nvSpPr>
        <p:spPr>
          <a:xfrm>
            <a:off x="5635743" y="6467336"/>
            <a:ext cx="714877" cy="303364"/>
          </a:xfrm>
        </p:spPr>
        <p:txBody>
          <a:bodyPr/>
          <a:lstStyle/>
          <a:p>
            <a:fld id="{07E1C93C-5050-FC42-8F10-D22D4F119D13}" type="slidenum">
              <a:rPr lang="en-US" smtClean="0"/>
              <a:pPr/>
              <a:t>11</a:t>
            </a:fld>
            <a:endParaRPr lang="en-US" dirty="0"/>
          </a:p>
        </p:txBody>
      </p:sp>
      <p:sp>
        <p:nvSpPr>
          <p:cNvPr id="17" name="Footer Placeholder 3">
            <a:extLst>
              <a:ext uri="{FF2B5EF4-FFF2-40B4-BE49-F238E27FC236}">
                <a16:creationId xmlns:a16="http://schemas.microsoft.com/office/drawing/2014/main" id="{3CADC03F-059B-31A2-F06D-6BCF3D0E73F2}"/>
              </a:ext>
            </a:extLst>
          </p:cNvPr>
          <p:cNvSpPr>
            <a:spLocks noGrp="1"/>
          </p:cNvSpPr>
          <p:nvPr>
            <p:ph type="ftr" sz="quarter" idx="11"/>
          </p:nvPr>
        </p:nvSpPr>
        <p:spPr>
          <a:xfrm>
            <a:off x="411893" y="6467336"/>
            <a:ext cx="5223851" cy="311322"/>
          </a:xfrm>
        </p:spPr>
        <p:txBody>
          <a:bodyPr/>
          <a:lstStyle/>
          <a:p>
            <a:r>
              <a:rPr lang="en-US" dirty="0"/>
              <a:t>Progress in Gear-Changing Research and Prospects for Future Experiments</a:t>
            </a:r>
          </a:p>
        </p:txBody>
      </p:sp>
      <p:grpSp>
        <p:nvGrpSpPr>
          <p:cNvPr id="23" name="Group 22">
            <a:extLst>
              <a:ext uri="{FF2B5EF4-FFF2-40B4-BE49-F238E27FC236}">
                <a16:creationId xmlns:a16="http://schemas.microsoft.com/office/drawing/2014/main" id="{22BB0F65-586C-FD7B-7E3B-1960A5BD52F5}"/>
              </a:ext>
            </a:extLst>
          </p:cNvPr>
          <p:cNvGrpSpPr/>
          <p:nvPr/>
        </p:nvGrpSpPr>
        <p:grpSpPr>
          <a:xfrm>
            <a:off x="605414" y="3748035"/>
            <a:ext cx="3785716" cy="2331218"/>
            <a:chOff x="605414" y="3748035"/>
            <a:chExt cx="3785716" cy="2331218"/>
          </a:xfrm>
        </p:grpSpPr>
        <p:cxnSp>
          <p:nvCxnSpPr>
            <p:cNvPr id="19" name="Straight Connector 18">
              <a:extLst>
                <a:ext uri="{FF2B5EF4-FFF2-40B4-BE49-F238E27FC236}">
                  <a16:creationId xmlns:a16="http://schemas.microsoft.com/office/drawing/2014/main" id="{3992CC99-6067-7F32-76DF-9BD422C690C7}"/>
                </a:ext>
              </a:extLst>
            </p:cNvPr>
            <p:cNvCxnSpPr/>
            <p:nvPr/>
          </p:nvCxnSpPr>
          <p:spPr>
            <a:xfrm>
              <a:off x="693336" y="3748035"/>
              <a:ext cx="3697794" cy="233121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971A519-EE03-B5BC-0C3B-677ABAC78987}"/>
                </a:ext>
              </a:extLst>
            </p:cNvPr>
            <p:cNvCxnSpPr>
              <a:cxnSpLocks/>
            </p:cNvCxnSpPr>
            <p:nvPr/>
          </p:nvCxnSpPr>
          <p:spPr>
            <a:xfrm flipV="1">
              <a:off x="605414" y="3943907"/>
              <a:ext cx="3594797" cy="213534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37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4D225-5958-BFD5-0B9C-632C4A9E07D4}"/>
              </a:ext>
            </a:extLst>
          </p:cNvPr>
          <p:cNvSpPr>
            <a:spLocks noGrp="1"/>
          </p:cNvSpPr>
          <p:nvPr>
            <p:ph type="title"/>
          </p:nvPr>
        </p:nvSpPr>
        <p:spPr/>
        <p:txBody>
          <a:bodyPr/>
          <a:lstStyle/>
          <a:p>
            <a:r>
              <a:rPr lang="en-US" dirty="0"/>
              <a:t>Next Round of Experiments (Carbon Beam)</a:t>
            </a:r>
          </a:p>
        </p:txBody>
      </p:sp>
      <p:pic>
        <p:nvPicPr>
          <p:cNvPr id="5" name="Picture 4">
            <a:extLst>
              <a:ext uri="{FF2B5EF4-FFF2-40B4-BE49-F238E27FC236}">
                <a16:creationId xmlns:a16="http://schemas.microsoft.com/office/drawing/2014/main" id="{14E6042B-C87E-690F-3058-FAB752726794}"/>
              </a:ext>
            </a:extLst>
          </p:cNvPr>
          <p:cNvPicPr>
            <a:picLocks noChangeAspect="1"/>
          </p:cNvPicPr>
          <p:nvPr/>
        </p:nvPicPr>
        <p:blipFill>
          <a:blip r:embed="rId2"/>
          <a:stretch>
            <a:fillRect/>
          </a:stretch>
        </p:blipFill>
        <p:spPr>
          <a:xfrm>
            <a:off x="517630" y="1169516"/>
            <a:ext cx="3479800" cy="2489200"/>
          </a:xfrm>
          <a:prstGeom prst="rect">
            <a:avLst/>
          </a:prstGeom>
        </p:spPr>
      </p:pic>
      <p:pic>
        <p:nvPicPr>
          <p:cNvPr id="7" name="Picture 6">
            <a:extLst>
              <a:ext uri="{FF2B5EF4-FFF2-40B4-BE49-F238E27FC236}">
                <a16:creationId xmlns:a16="http://schemas.microsoft.com/office/drawing/2014/main" id="{A3C2EE1B-109E-AC05-302E-B0DAA426CA83}"/>
              </a:ext>
            </a:extLst>
          </p:cNvPr>
          <p:cNvPicPr>
            <a:picLocks noChangeAspect="1"/>
          </p:cNvPicPr>
          <p:nvPr/>
        </p:nvPicPr>
        <p:blipFill>
          <a:blip r:embed="rId3"/>
          <a:stretch>
            <a:fillRect/>
          </a:stretch>
        </p:blipFill>
        <p:spPr>
          <a:xfrm>
            <a:off x="5551854" y="1169516"/>
            <a:ext cx="3479800" cy="2514600"/>
          </a:xfrm>
          <a:prstGeom prst="rect">
            <a:avLst/>
          </a:prstGeom>
        </p:spPr>
      </p:pic>
      <p:pic>
        <p:nvPicPr>
          <p:cNvPr id="9" name="Picture 8">
            <a:extLst>
              <a:ext uri="{FF2B5EF4-FFF2-40B4-BE49-F238E27FC236}">
                <a16:creationId xmlns:a16="http://schemas.microsoft.com/office/drawing/2014/main" id="{AB321AB2-FC5F-69AD-94C4-3DF24889455B}"/>
              </a:ext>
            </a:extLst>
          </p:cNvPr>
          <p:cNvPicPr>
            <a:picLocks noChangeAspect="1"/>
          </p:cNvPicPr>
          <p:nvPr/>
        </p:nvPicPr>
        <p:blipFill>
          <a:blip r:embed="rId4"/>
          <a:stretch>
            <a:fillRect/>
          </a:stretch>
        </p:blipFill>
        <p:spPr>
          <a:xfrm>
            <a:off x="517630" y="3899243"/>
            <a:ext cx="3479800" cy="2540000"/>
          </a:xfrm>
          <a:prstGeom prst="rect">
            <a:avLst/>
          </a:prstGeom>
        </p:spPr>
      </p:pic>
      <p:pic>
        <p:nvPicPr>
          <p:cNvPr id="11" name="Picture 10">
            <a:extLst>
              <a:ext uri="{FF2B5EF4-FFF2-40B4-BE49-F238E27FC236}">
                <a16:creationId xmlns:a16="http://schemas.microsoft.com/office/drawing/2014/main" id="{E58052F5-28D2-209A-DEA0-4E7D024E4904}"/>
              </a:ext>
            </a:extLst>
          </p:cNvPr>
          <p:cNvPicPr>
            <a:picLocks noChangeAspect="1"/>
          </p:cNvPicPr>
          <p:nvPr/>
        </p:nvPicPr>
        <p:blipFill>
          <a:blip r:embed="rId5"/>
          <a:stretch>
            <a:fillRect/>
          </a:stretch>
        </p:blipFill>
        <p:spPr>
          <a:xfrm>
            <a:off x="5551854" y="3922770"/>
            <a:ext cx="3479800" cy="2489200"/>
          </a:xfrm>
          <a:prstGeom prst="rect">
            <a:avLst/>
          </a:prstGeom>
        </p:spPr>
      </p:pic>
      <p:sp>
        <p:nvSpPr>
          <p:cNvPr id="12" name="TextBox 11">
            <a:extLst>
              <a:ext uri="{FF2B5EF4-FFF2-40B4-BE49-F238E27FC236}">
                <a16:creationId xmlns:a16="http://schemas.microsoft.com/office/drawing/2014/main" id="{7A9A00DD-0483-12EA-A409-6C040341C244}"/>
              </a:ext>
            </a:extLst>
          </p:cNvPr>
          <p:cNvSpPr txBox="1"/>
          <p:nvPr/>
        </p:nvSpPr>
        <p:spPr>
          <a:xfrm>
            <a:off x="1657977" y="854110"/>
            <a:ext cx="1358127" cy="369332"/>
          </a:xfrm>
          <a:prstGeom prst="rect">
            <a:avLst/>
          </a:prstGeom>
          <a:noFill/>
        </p:spPr>
        <p:txBody>
          <a:bodyPr wrap="square" rtlCol="0">
            <a:spAutoFit/>
          </a:bodyPr>
          <a:lstStyle/>
          <a:p>
            <a:r>
              <a:rPr lang="en-US" dirty="0"/>
              <a:t>4V </a:t>
            </a:r>
            <a:r>
              <a:rPr lang="en-US" dirty="0" err="1"/>
              <a:t>Cbeam</a:t>
            </a:r>
            <a:endParaRPr lang="en-US" dirty="0"/>
          </a:p>
        </p:txBody>
      </p:sp>
      <p:sp>
        <p:nvSpPr>
          <p:cNvPr id="13" name="TextBox 12">
            <a:extLst>
              <a:ext uri="{FF2B5EF4-FFF2-40B4-BE49-F238E27FC236}">
                <a16:creationId xmlns:a16="http://schemas.microsoft.com/office/drawing/2014/main" id="{55EC02EC-13AF-791F-530B-C0018E9E9F97}"/>
              </a:ext>
            </a:extLst>
          </p:cNvPr>
          <p:cNvSpPr txBox="1"/>
          <p:nvPr/>
        </p:nvSpPr>
        <p:spPr>
          <a:xfrm>
            <a:off x="6942183" y="797089"/>
            <a:ext cx="1358127" cy="369332"/>
          </a:xfrm>
          <a:prstGeom prst="rect">
            <a:avLst/>
          </a:prstGeom>
          <a:noFill/>
        </p:spPr>
        <p:txBody>
          <a:bodyPr wrap="square" rtlCol="0">
            <a:spAutoFit/>
          </a:bodyPr>
          <a:lstStyle/>
          <a:p>
            <a:r>
              <a:rPr lang="en-US" dirty="0"/>
              <a:t>6V </a:t>
            </a:r>
            <a:r>
              <a:rPr lang="en-US" dirty="0" err="1"/>
              <a:t>Cbeam</a:t>
            </a:r>
            <a:endParaRPr lang="en-US" dirty="0"/>
          </a:p>
        </p:txBody>
      </p:sp>
      <p:sp>
        <p:nvSpPr>
          <p:cNvPr id="14" name="TextBox 13">
            <a:extLst>
              <a:ext uri="{FF2B5EF4-FFF2-40B4-BE49-F238E27FC236}">
                <a16:creationId xmlns:a16="http://schemas.microsoft.com/office/drawing/2014/main" id="{EC8C05E1-9EE1-E6CC-0F54-18596BF2BF17}"/>
              </a:ext>
            </a:extLst>
          </p:cNvPr>
          <p:cNvSpPr txBox="1"/>
          <p:nvPr/>
        </p:nvSpPr>
        <p:spPr>
          <a:xfrm>
            <a:off x="1551010" y="3558930"/>
            <a:ext cx="1358127" cy="369332"/>
          </a:xfrm>
          <a:prstGeom prst="rect">
            <a:avLst/>
          </a:prstGeom>
          <a:noFill/>
        </p:spPr>
        <p:txBody>
          <a:bodyPr wrap="square" rtlCol="0">
            <a:spAutoFit/>
          </a:bodyPr>
          <a:lstStyle/>
          <a:p>
            <a:r>
              <a:rPr lang="en-US" dirty="0"/>
              <a:t>8V </a:t>
            </a:r>
            <a:r>
              <a:rPr lang="en-US" dirty="0" err="1"/>
              <a:t>Cbeam</a:t>
            </a:r>
            <a:endParaRPr lang="en-US" dirty="0"/>
          </a:p>
        </p:txBody>
      </p:sp>
      <p:sp>
        <p:nvSpPr>
          <p:cNvPr id="15" name="TextBox 14">
            <a:extLst>
              <a:ext uri="{FF2B5EF4-FFF2-40B4-BE49-F238E27FC236}">
                <a16:creationId xmlns:a16="http://schemas.microsoft.com/office/drawing/2014/main" id="{9DE3BC39-059E-A94A-4270-7BE047EE8322}"/>
              </a:ext>
            </a:extLst>
          </p:cNvPr>
          <p:cNvSpPr txBox="1"/>
          <p:nvPr/>
        </p:nvSpPr>
        <p:spPr>
          <a:xfrm>
            <a:off x="6953719" y="3558930"/>
            <a:ext cx="1358127" cy="369332"/>
          </a:xfrm>
          <a:prstGeom prst="rect">
            <a:avLst/>
          </a:prstGeom>
          <a:noFill/>
        </p:spPr>
        <p:txBody>
          <a:bodyPr wrap="square" rtlCol="0">
            <a:spAutoFit/>
          </a:bodyPr>
          <a:lstStyle/>
          <a:p>
            <a:r>
              <a:rPr lang="en-US" dirty="0"/>
              <a:t>10V </a:t>
            </a:r>
            <a:r>
              <a:rPr lang="en-US" dirty="0" err="1"/>
              <a:t>Cbeam</a:t>
            </a:r>
            <a:endParaRPr lang="en-US" dirty="0"/>
          </a:p>
        </p:txBody>
      </p:sp>
      <p:sp>
        <p:nvSpPr>
          <p:cNvPr id="16" name="Slide Number Placeholder 4">
            <a:extLst>
              <a:ext uri="{FF2B5EF4-FFF2-40B4-BE49-F238E27FC236}">
                <a16:creationId xmlns:a16="http://schemas.microsoft.com/office/drawing/2014/main" id="{6A21CE3F-3548-EFFF-A91E-81697583F3D8}"/>
              </a:ext>
            </a:extLst>
          </p:cNvPr>
          <p:cNvSpPr>
            <a:spLocks noGrp="1"/>
          </p:cNvSpPr>
          <p:nvPr>
            <p:ph type="sldNum" sz="quarter" idx="12"/>
          </p:nvPr>
        </p:nvSpPr>
        <p:spPr>
          <a:xfrm>
            <a:off x="5635743" y="6467336"/>
            <a:ext cx="714877" cy="303364"/>
          </a:xfrm>
        </p:spPr>
        <p:txBody>
          <a:bodyPr/>
          <a:lstStyle/>
          <a:p>
            <a:fld id="{07E1C93C-5050-FC42-8F10-D22D4F119D13}" type="slidenum">
              <a:rPr lang="en-US" smtClean="0"/>
              <a:pPr/>
              <a:t>12</a:t>
            </a:fld>
            <a:endParaRPr lang="en-US" dirty="0"/>
          </a:p>
        </p:txBody>
      </p:sp>
      <p:sp>
        <p:nvSpPr>
          <p:cNvPr id="17" name="Footer Placeholder 3">
            <a:extLst>
              <a:ext uri="{FF2B5EF4-FFF2-40B4-BE49-F238E27FC236}">
                <a16:creationId xmlns:a16="http://schemas.microsoft.com/office/drawing/2014/main" id="{E646746B-9116-3A57-731A-9D34CAEF61EA}"/>
              </a:ext>
            </a:extLst>
          </p:cNvPr>
          <p:cNvSpPr>
            <a:spLocks noGrp="1"/>
          </p:cNvSpPr>
          <p:nvPr>
            <p:ph type="ftr" sz="quarter" idx="11"/>
          </p:nvPr>
        </p:nvSpPr>
        <p:spPr>
          <a:xfrm>
            <a:off x="411893" y="6467336"/>
            <a:ext cx="5223851" cy="311322"/>
          </a:xfrm>
        </p:spPr>
        <p:txBody>
          <a:bodyPr/>
          <a:lstStyle/>
          <a:p>
            <a:r>
              <a:rPr lang="en-US" dirty="0"/>
              <a:t>Progress in Gear-Changing Research and Prospects for Future Experiments</a:t>
            </a:r>
          </a:p>
        </p:txBody>
      </p:sp>
    </p:spTree>
    <p:extLst>
      <p:ext uri="{BB962C8B-B14F-4D97-AF65-F5344CB8AC3E}">
        <p14:creationId xmlns:p14="http://schemas.microsoft.com/office/powerpoint/2010/main" val="1358304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1A0BC-5BFC-091B-1B96-3C30EF87F8AE}"/>
              </a:ext>
            </a:extLst>
          </p:cNvPr>
          <p:cNvSpPr>
            <a:spLocks noGrp="1"/>
          </p:cNvSpPr>
          <p:nvPr>
            <p:ph type="title"/>
          </p:nvPr>
        </p:nvSpPr>
        <p:spPr/>
        <p:txBody>
          <a:bodyPr/>
          <a:lstStyle/>
          <a:p>
            <a:r>
              <a:rPr lang="en-US" dirty="0"/>
              <a:t>Next Round of Experiments (Carbon Beam continued)</a:t>
            </a:r>
          </a:p>
        </p:txBody>
      </p:sp>
      <p:pic>
        <p:nvPicPr>
          <p:cNvPr id="5" name="Picture 4">
            <a:extLst>
              <a:ext uri="{FF2B5EF4-FFF2-40B4-BE49-F238E27FC236}">
                <a16:creationId xmlns:a16="http://schemas.microsoft.com/office/drawing/2014/main" id="{5E874D60-0F24-75EB-BCB0-3D2ADF5347B5}"/>
              </a:ext>
            </a:extLst>
          </p:cNvPr>
          <p:cNvPicPr>
            <a:picLocks noChangeAspect="1"/>
          </p:cNvPicPr>
          <p:nvPr/>
        </p:nvPicPr>
        <p:blipFill>
          <a:blip r:embed="rId2"/>
          <a:stretch>
            <a:fillRect/>
          </a:stretch>
        </p:blipFill>
        <p:spPr>
          <a:xfrm>
            <a:off x="5981281" y="1307542"/>
            <a:ext cx="3505200" cy="2514600"/>
          </a:xfrm>
          <a:prstGeom prst="rect">
            <a:avLst/>
          </a:prstGeom>
        </p:spPr>
      </p:pic>
      <p:pic>
        <p:nvPicPr>
          <p:cNvPr id="7" name="Picture 6">
            <a:extLst>
              <a:ext uri="{FF2B5EF4-FFF2-40B4-BE49-F238E27FC236}">
                <a16:creationId xmlns:a16="http://schemas.microsoft.com/office/drawing/2014/main" id="{DAE7DEEE-42F6-1AD6-5C48-C0E6B42EED52}"/>
              </a:ext>
            </a:extLst>
          </p:cNvPr>
          <p:cNvPicPr>
            <a:picLocks noChangeAspect="1"/>
          </p:cNvPicPr>
          <p:nvPr/>
        </p:nvPicPr>
        <p:blipFill>
          <a:blip r:embed="rId3"/>
          <a:stretch>
            <a:fillRect/>
          </a:stretch>
        </p:blipFill>
        <p:spPr>
          <a:xfrm>
            <a:off x="535075" y="3980403"/>
            <a:ext cx="3505200" cy="2514600"/>
          </a:xfrm>
          <a:prstGeom prst="rect">
            <a:avLst/>
          </a:prstGeom>
        </p:spPr>
      </p:pic>
      <p:pic>
        <p:nvPicPr>
          <p:cNvPr id="9" name="Picture 8">
            <a:extLst>
              <a:ext uri="{FF2B5EF4-FFF2-40B4-BE49-F238E27FC236}">
                <a16:creationId xmlns:a16="http://schemas.microsoft.com/office/drawing/2014/main" id="{0A70A6CE-6AC5-55AA-EE63-D627497B44F3}"/>
              </a:ext>
            </a:extLst>
          </p:cNvPr>
          <p:cNvPicPr>
            <a:picLocks noChangeAspect="1"/>
          </p:cNvPicPr>
          <p:nvPr/>
        </p:nvPicPr>
        <p:blipFill>
          <a:blip r:embed="rId4"/>
          <a:stretch>
            <a:fillRect/>
          </a:stretch>
        </p:blipFill>
        <p:spPr>
          <a:xfrm>
            <a:off x="6172200" y="4102861"/>
            <a:ext cx="3505200" cy="2514600"/>
          </a:xfrm>
          <a:prstGeom prst="rect">
            <a:avLst/>
          </a:prstGeom>
        </p:spPr>
      </p:pic>
      <p:pic>
        <p:nvPicPr>
          <p:cNvPr id="11" name="Picture 10">
            <a:extLst>
              <a:ext uri="{FF2B5EF4-FFF2-40B4-BE49-F238E27FC236}">
                <a16:creationId xmlns:a16="http://schemas.microsoft.com/office/drawing/2014/main" id="{E2493163-CF6E-607A-09A5-EF6DF5EFD3E0}"/>
              </a:ext>
            </a:extLst>
          </p:cNvPr>
          <p:cNvPicPr>
            <a:picLocks noChangeAspect="1"/>
          </p:cNvPicPr>
          <p:nvPr/>
        </p:nvPicPr>
        <p:blipFill>
          <a:blip r:embed="rId5"/>
          <a:stretch>
            <a:fillRect/>
          </a:stretch>
        </p:blipFill>
        <p:spPr>
          <a:xfrm>
            <a:off x="685800" y="1307542"/>
            <a:ext cx="3505200" cy="2514600"/>
          </a:xfrm>
          <a:prstGeom prst="rect">
            <a:avLst/>
          </a:prstGeom>
        </p:spPr>
      </p:pic>
      <p:sp>
        <p:nvSpPr>
          <p:cNvPr id="12" name="Slide Number Placeholder 4">
            <a:extLst>
              <a:ext uri="{FF2B5EF4-FFF2-40B4-BE49-F238E27FC236}">
                <a16:creationId xmlns:a16="http://schemas.microsoft.com/office/drawing/2014/main" id="{2187DB05-3FB3-B4EA-1FCA-833974CBC087}"/>
              </a:ext>
            </a:extLst>
          </p:cNvPr>
          <p:cNvSpPr>
            <a:spLocks noGrp="1"/>
          </p:cNvSpPr>
          <p:nvPr>
            <p:ph type="sldNum" sz="quarter" idx="12"/>
          </p:nvPr>
        </p:nvSpPr>
        <p:spPr>
          <a:xfrm>
            <a:off x="5635743" y="6467336"/>
            <a:ext cx="714877" cy="303364"/>
          </a:xfrm>
        </p:spPr>
        <p:txBody>
          <a:bodyPr/>
          <a:lstStyle/>
          <a:p>
            <a:fld id="{07E1C93C-5050-FC42-8F10-D22D4F119D13}" type="slidenum">
              <a:rPr lang="en-US" smtClean="0"/>
              <a:pPr/>
              <a:t>13</a:t>
            </a:fld>
            <a:endParaRPr lang="en-US" dirty="0"/>
          </a:p>
        </p:txBody>
      </p:sp>
      <p:sp>
        <p:nvSpPr>
          <p:cNvPr id="13" name="Footer Placeholder 3">
            <a:extLst>
              <a:ext uri="{FF2B5EF4-FFF2-40B4-BE49-F238E27FC236}">
                <a16:creationId xmlns:a16="http://schemas.microsoft.com/office/drawing/2014/main" id="{97173280-1F7A-2728-DD23-FC9D2053156B}"/>
              </a:ext>
            </a:extLst>
          </p:cNvPr>
          <p:cNvSpPr>
            <a:spLocks noGrp="1"/>
          </p:cNvSpPr>
          <p:nvPr>
            <p:ph type="ftr" sz="quarter" idx="11"/>
          </p:nvPr>
        </p:nvSpPr>
        <p:spPr>
          <a:xfrm>
            <a:off x="411893" y="6467336"/>
            <a:ext cx="5223851" cy="311322"/>
          </a:xfrm>
        </p:spPr>
        <p:txBody>
          <a:bodyPr/>
          <a:lstStyle/>
          <a:p>
            <a:r>
              <a:rPr lang="en-US" dirty="0"/>
              <a:t>Progress in Gear-Changing Research and Prospects for Future Experiments</a:t>
            </a:r>
          </a:p>
        </p:txBody>
      </p:sp>
    </p:spTree>
    <p:extLst>
      <p:ext uri="{BB962C8B-B14F-4D97-AF65-F5344CB8AC3E}">
        <p14:creationId xmlns:p14="http://schemas.microsoft.com/office/powerpoint/2010/main" val="1710208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42505-7102-6A84-FA6E-7EFFDC1B3238}"/>
              </a:ext>
            </a:extLst>
          </p:cNvPr>
          <p:cNvSpPr>
            <a:spLocks noGrp="1"/>
          </p:cNvSpPr>
          <p:nvPr>
            <p:ph type="title"/>
          </p:nvPr>
        </p:nvSpPr>
        <p:spPr/>
        <p:txBody>
          <a:bodyPr/>
          <a:lstStyle/>
          <a:p>
            <a:r>
              <a:rPr lang="en-US" dirty="0"/>
              <a:t>Future Experiments</a:t>
            </a:r>
          </a:p>
        </p:txBody>
      </p:sp>
      <p:sp>
        <p:nvSpPr>
          <p:cNvPr id="3" name="Content Placeholder 2">
            <a:extLst>
              <a:ext uri="{FF2B5EF4-FFF2-40B4-BE49-F238E27FC236}">
                <a16:creationId xmlns:a16="http://schemas.microsoft.com/office/drawing/2014/main" id="{26E16830-9DAE-8F77-C15B-57F78BE05AA0}"/>
              </a:ext>
            </a:extLst>
          </p:cNvPr>
          <p:cNvSpPr>
            <a:spLocks noGrp="1"/>
          </p:cNvSpPr>
          <p:nvPr>
            <p:ph idx="1"/>
          </p:nvPr>
        </p:nvSpPr>
        <p:spPr/>
        <p:txBody>
          <a:bodyPr/>
          <a:lstStyle/>
          <a:p>
            <a:r>
              <a:rPr lang="en-US" dirty="0"/>
              <a:t>Next round of experiments scheduled for December of 2024</a:t>
            </a:r>
          </a:p>
          <a:p>
            <a:r>
              <a:rPr lang="en-US" dirty="0"/>
              <a:t>We will be attempting with different ions H and He</a:t>
            </a:r>
          </a:p>
          <a:p>
            <a:r>
              <a:rPr lang="en-US" dirty="0"/>
              <a:t>New, additional pickups have been added to DESIREE, and will be available to take data without using the missing </a:t>
            </a:r>
          </a:p>
        </p:txBody>
      </p:sp>
      <p:sp>
        <p:nvSpPr>
          <p:cNvPr id="4" name="Footer Placeholder 3">
            <a:extLst>
              <a:ext uri="{FF2B5EF4-FFF2-40B4-BE49-F238E27FC236}">
                <a16:creationId xmlns:a16="http://schemas.microsoft.com/office/drawing/2014/main" id="{8A0C43B3-930B-71C4-60D7-34D30AD2C5B3}"/>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A3A9D201-EBDA-4319-CA79-4EA7B4A50F65}"/>
              </a:ext>
            </a:extLst>
          </p:cNvPr>
          <p:cNvSpPr>
            <a:spLocks noGrp="1"/>
          </p:cNvSpPr>
          <p:nvPr>
            <p:ph type="sldNum" sz="quarter" idx="12"/>
          </p:nvPr>
        </p:nvSpPr>
        <p:spPr/>
        <p:txBody>
          <a:bodyPr/>
          <a:lstStyle/>
          <a:p>
            <a:fld id="{07E1C93C-5050-FC42-8F10-D22D4F119D13}" type="slidenum">
              <a:rPr lang="en-US" smtClean="0"/>
              <a:pPr/>
              <a:t>14</a:t>
            </a:fld>
            <a:endParaRPr lang="en-US" dirty="0"/>
          </a:p>
        </p:txBody>
      </p:sp>
      <p:pic>
        <p:nvPicPr>
          <p:cNvPr id="6" name="Picture 5">
            <a:extLst>
              <a:ext uri="{FF2B5EF4-FFF2-40B4-BE49-F238E27FC236}">
                <a16:creationId xmlns:a16="http://schemas.microsoft.com/office/drawing/2014/main" id="{72320DAB-41DE-775C-A713-2EA0EDC79D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2591" y="3348201"/>
            <a:ext cx="5269183" cy="2543743"/>
          </a:xfrm>
          <a:prstGeom prst="rect">
            <a:avLst/>
          </a:prstGeom>
        </p:spPr>
      </p:pic>
      <p:grpSp>
        <p:nvGrpSpPr>
          <p:cNvPr id="13" name="Group 12">
            <a:extLst>
              <a:ext uri="{FF2B5EF4-FFF2-40B4-BE49-F238E27FC236}">
                <a16:creationId xmlns:a16="http://schemas.microsoft.com/office/drawing/2014/main" id="{5E889449-2457-2174-9396-BD972C53CCF4}"/>
              </a:ext>
            </a:extLst>
          </p:cNvPr>
          <p:cNvGrpSpPr/>
          <p:nvPr/>
        </p:nvGrpSpPr>
        <p:grpSpPr>
          <a:xfrm>
            <a:off x="5958673" y="3748035"/>
            <a:ext cx="4129872" cy="1808703"/>
            <a:chOff x="5958673" y="3748035"/>
            <a:chExt cx="4129872" cy="1808703"/>
          </a:xfrm>
        </p:grpSpPr>
        <p:cxnSp>
          <p:nvCxnSpPr>
            <p:cNvPr id="8" name="Straight Arrow Connector 7">
              <a:extLst>
                <a:ext uri="{FF2B5EF4-FFF2-40B4-BE49-F238E27FC236}">
                  <a16:creationId xmlns:a16="http://schemas.microsoft.com/office/drawing/2014/main" id="{7E9036E0-7886-EB0E-B919-96646A9A0F51}"/>
                </a:ext>
              </a:extLst>
            </p:cNvPr>
            <p:cNvCxnSpPr/>
            <p:nvPr/>
          </p:nvCxnSpPr>
          <p:spPr>
            <a:xfrm flipH="1" flipV="1">
              <a:off x="5958673" y="3748035"/>
              <a:ext cx="2713054" cy="7536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253BA5E-7005-20D5-D640-7128EB027980}"/>
                </a:ext>
              </a:extLst>
            </p:cNvPr>
            <p:cNvCxnSpPr>
              <a:cxnSpLocks/>
            </p:cNvCxnSpPr>
            <p:nvPr/>
          </p:nvCxnSpPr>
          <p:spPr>
            <a:xfrm flipH="1">
              <a:off x="5958673" y="4501662"/>
              <a:ext cx="2713054" cy="105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3AE9852-B476-4798-A07C-7B65C9D3D634}"/>
                </a:ext>
              </a:extLst>
            </p:cNvPr>
            <p:cNvSpPr txBox="1"/>
            <p:nvPr/>
          </p:nvSpPr>
          <p:spPr>
            <a:xfrm>
              <a:off x="8671727" y="4310738"/>
              <a:ext cx="1416818" cy="369332"/>
            </a:xfrm>
            <a:prstGeom prst="rect">
              <a:avLst/>
            </a:prstGeom>
            <a:noFill/>
            <a:ln w="38100">
              <a:solidFill>
                <a:schemeClr val="tx1"/>
              </a:solidFill>
            </a:ln>
          </p:spPr>
          <p:txBody>
            <a:bodyPr wrap="square" rtlCol="0">
              <a:spAutoFit/>
            </a:bodyPr>
            <a:lstStyle/>
            <a:p>
              <a:r>
                <a:rPr lang="en-US" dirty="0"/>
                <a:t>New Pickups</a:t>
              </a:r>
            </a:p>
          </p:txBody>
        </p:sp>
      </p:grpSp>
    </p:spTree>
    <p:extLst>
      <p:ext uri="{BB962C8B-B14F-4D97-AF65-F5344CB8AC3E}">
        <p14:creationId xmlns:p14="http://schemas.microsoft.com/office/powerpoint/2010/main" val="259223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4497B-F553-8EEC-FD47-64A8DCBA5AFA}"/>
              </a:ext>
            </a:extLst>
          </p:cNvPr>
          <p:cNvSpPr>
            <a:spLocks noGrp="1"/>
          </p:cNvSpPr>
          <p:nvPr>
            <p:ph type="title"/>
          </p:nvPr>
        </p:nvSpPr>
        <p:spPr/>
        <p:txBody>
          <a:bodyPr/>
          <a:lstStyle/>
          <a:p>
            <a:r>
              <a:rPr lang="en-US" dirty="0"/>
              <a:t>Potential Offshoots</a:t>
            </a:r>
          </a:p>
        </p:txBody>
      </p:sp>
      <p:sp>
        <p:nvSpPr>
          <p:cNvPr id="3" name="Content Placeholder 2">
            <a:extLst>
              <a:ext uri="{FF2B5EF4-FFF2-40B4-BE49-F238E27FC236}">
                <a16:creationId xmlns:a16="http://schemas.microsoft.com/office/drawing/2014/main" id="{B15A2A25-D1CD-2FC6-CBBE-B2A9FAED570E}"/>
              </a:ext>
            </a:extLst>
          </p:cNvPr>
          <p:cNvSpPr>
            <a:spLocks noGrp="1"/>
          </p:cNvSpPr>
          <p:nvPr>
            <p:ph idx="1"/>
          </p:nvPr>
        </p:nvSpPr>
        <p:spPr/>
        <p:txBody>
          <a:bodyPr/>
          <a:lstStyle/>
          <a:p>
            <a:r>
              <a:rPr lang="en-US" dirty="0"/>
              <a:t>Comoving beams have some fundamental differences from head-on colliding beams.</a:t>
            </a:r>
          </a:p>
          <a:p>
            <a:r>
              <a:rPr lang="en-US" dirty="0"/>
              <a:t>Effects that integrate over time are amplified (such as beam-beam interactions)</a:t>
            </a:r>
          </a:p>
          <a:p>
            <a:r>
              <a:rPr lang="en-US" dirty="0"/>
              <a:t>Effects not dependent on time are the same (such as luminosity)</a:t>
            </a:r>
          </a:p>
          <a:p>
            <a:r>
              <a:rPr lang="en-US" dirty="0"/>
              <a:t>The center of mass energy of the collision goes down instead of up</a:t>
            </a:r>
          </a:p>
          <a:p>
            <a:r>
              <a:rPr lang="en-US" dirty="0"/>
              <a:t>The collisions, and thus the daughter particles will exist in a moving reference frame, taking on the center of mass velocity</a:t>
            </a:r>
          </a:p>
          <a:p>
            <a:r>
              <a:rPr lang="en-US" dirty="0"/>
              <a:t>These interactions can be used to study the bare nucleon cross sections of fusion reactions</a:t>
            </a:r>
          </a:p>
          <a:p>
            <a:r>
              <a:rPr lang="en-US" dirty="0"/>
              <a:t>A comoving system at higher energy could be used to create an accelerated beam of particles that couldn’t otherwise be accelerated such as neutrons or antiprotons</a:t>
            </a:r>
          </a:p>
          <a:p>
            <a:endParaRPr lang="en-US" dirty="0"/>
          </a:p>
        </p:txBody>
      </p:sp>
      <p:sp>
        <p:nvSpPr>
          <p:cNvPr id="4" name="Footer Placeholder 3">
            <a:extLst>
              <a:ext uri="{FF2B5EF4-FFF2-40B4-BE49-F238E27FC236}">
                <a16:creationId xmlns:a16="http://schemas.microsoft.com/office/drawing/2014/main" id="{80346155-2AD2-2301-06D3-B33A0D9EDC69}"/>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4FFABE61-03A6-2635-FB34-F814C8999142}"/>
              </a:ext>
            </a:extLst>
          </p:cNvPr>
          <p:cNvSpPr>
            <a:spLocks noGrp="1"/>
          </p:cNvSpPr>
          <p:nvPr>
            <p:ph type="sldNum" sz="quarter" idx="12"/>
          </p:nvPr>
        </p:nvSpPr>
        <p:spPr/>
        <p:txBody>
          <a:bodyPr/>
          <a:lstStyle/>
          <a:p>
            <a:fld id="{07E1C93C-5050-FC42-8F10-D22D4F119D13}" type="slidenum">
              <a:rPr lang="en-US" smtClean="0"/>
              <a:pPr/>
              <a:t>15</a:t>
            </a:fld>
            <a:endParaRPr lang="en-US" dirty="0"/>
          </a:p>
        </p:txBody>
      </p:sp>
    </p:spTree>
    <p:extLst>
      <p:ext uri="{BB962C8B-B14F-4D97-AF65-F5344CB8AC3E}">
        <p14:creationId xmlns:p14="http://schemas.microsoft.com/office/powerpoint/2010/main" val="1597690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8FA0B-39E0-5E2F-5307-8BF1EDAC8159}"/>
              </a:ext>
            </a:extLst>
          </p:cNvPr>
          <p:cNvSpPr>
            <a:spLocks noGrp="1"/>
          </p:cNvSpPr>
          <p:nvPr>
            <p:ph type="title"/>
          </p:nvPr>
        </p:nvSpPr>
        <p:spPr/>
        <p:txBody>
          <a:bodyPr/>
          <a:lstStyle/>
          <a:p>
            <a:r>
              <a:rPr lang="en-US" dirty="0"/>
              <a:t>Single Ring Concept</a:t>
            </a:r>
          </a:p>
        </p:txBody>
      </p:sp>
      <p:sp>
        <p:nvSpPr>
          <p:cNvPr id="6" name="Oval 5">
            <a:extLst>
              <a:ext uri="{FF2B5EF4-FFF2-40B4-BE49-F238E27FC236}">
                <a16:creationId xmlns:a16="http://schemas.microsoft.com/office/drawing/2014/main" id="{CE2DFEA4-1AF5-B281-AD21-9BA9B6F46E06}"/>
              </a:ext>
            </a:extLst>
          </p:cNvPr>
          <p:cNvSpPr/>
          <p:nvPr/>
        </p:nvSpPr>
        <p:spPr>
          <a:xfrm>
            <a:off x="553540" y="1071992"/>
            <a:ext cx="3341915" cy="3341915"/>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DE25BAF-0E87-420A-3166-21B7BC6AA700}"/>
              </a:ext>
            </a:extLst>
          </p:cNvPr>
          <p:cNvSpPr/>
          <p:nvPr/>
        </p:nvSpPr>
        <p:spPr>
          <a:xfrm>
            <a:off x="2130063" y="963432"/>
            <a:ext cx="261723" cy="2617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56D83B4-E3C8-96C2-78E3-EF9377409F1F}"/>
              </a:ext>
            </a:extLst>
          </p:cNvPr>
          <p:cNvSpPr/>
          <p:nvPr/>
        </p:nvSpPr>
        <p:spPr>
          <a:xfrm>
            <a:off x="637775" y="3431535"/>
            <a:ext cx="301524" cy="3015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AA6C8C7-7A65-FDBE-89B5-0A528E2ED5E7}"/>
              </a:ext>
            </a:extLst>
          </p:cNvPr>
          <p:cNvSpPr/>
          <p:nvPr/>
        </p:nvSpPr>
        <p:spPr>
          <a:xfrm>
            <a:off x="3523649" y="3455599"/>
            <a:ext cx="301524" cy="3015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C85DDDF-B764-2DFA-988D-9B8898AB9204}"/>
              </a:ext>
            </a:extLst>
          </p:cNvPr>
          <p:cNvSpPr/>
          <p:nvPr/>
        </p:nvSpPr>
        <p:spPr>
          <a:xfrm>
            <a:off x="2129235" y="965533"/>
            <a:ext cx="261723" cy="261723"/>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8709646-8C7B-F630-4243-B86F5879A2CF}"/>
              </a:ext>
            </a:extLst>
          </p:cNvPr>
          <p:cNvSpPr/>
          <p:nvPr/>
        </p:nvSpPr>
        <p:spPr>
          <a:xfrm>
            <a:off x="3733808" y="2594481"/>
            <a:ext cx="323295" cy="323295"/>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81310DA-9995-E9AA-288F-5B5EC1428E32}"/>
              </a:ext>
            </a:extLst>
          </p:cNvPr>
          <p:cNvSpPr/>
          <p:nvPr/>
        </p:nvSpPr>
        <p:spPr>
          <a:xfrm>
            <a:off x="2088845" y="4251898"/>
            <a:ext cx="270217" cy="270217"/>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CC0C1C7-689E-F58C-C44D-11393443A399}"/>
              </a:ext>
            </a:extLst>
          </p:cNvPr>
          <p:cNvSpPr/>
          <p:nvPr/>
        </p:nvSpPr>
        <p:spPr>
          <a:xfrm>
            <a:off x="411892" y="2592188"/>
            <a:ext cx="301524" cy="301524"/>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425D24B-740A-2711-189B-7930B30D0229}"/>
              </a:ext>
            </a:extLst>
          </p:cNvPr>
          <p:cNvPicPr>
            <a:picLocks noChangeAspect="1"/>
          </p:cNvPicPr>
          <p:nvPr/>
        </p:nvPicPr>
        <p:blipFill>
          <a:blip r:embed="rId2"/>
          <a:stretch>
            <a:fillRect/>
          </a:stretch>
        </p:blipFill>
        <p:spPr>
          <a:xfrm>
            <a:off x="7370230" y="3908022"/>
            <a:ext cx="4641100" cy="2396633"/>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242F60D-0EB7-5C01-733A-619913B775E3}"/>
                  </a:ext>
                </a:extLst>
              </p:cNvPr>
              <p:cNvSpPr txBox="1"/>
              <p:nvPr/>
            </p:nvSpPr>
            <p:spPr>
              <a:xfrm>
                <a:off x="4681633" y="2071727"/>
                <a:ext cx="1767663" cy="763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𝛽</m:t>
                              </m:r>
                            </m:e>
                            <m:sub>
                              <m:r>
                                <a:rPr lang="en-US" sz="2400" b="0" i="1" smtClean="0">
                                  <a:latin typeface="Cambria Math" panose="02040503050406030204" pitchFamily="18" charset="0"/>
                                </a:rPr>
                                <m:t>1</m:t>
                              </m:r>
                            </m:sub>
                          </m:sSub>
                        </m:num>
                        <m:den>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𝛽</m:t>
                              </m:r>
                            </m:e>
                            <m:sub>
                              <m:r>
                                <a:rPr lang="en-US" sz="2400" b="0" i="1" smtClean="0">
                                  <a:latin typeface="Cambria Math" panose="02040503050406030204" pitchFamily="18" charset="0"/>
                                </a:rPr>
                                <m:t>2</m:t>
                              </m:r>
                            </m:sub>
                          </m:sSub>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𝛾</m:t>
                              </m:r>
                            </m:e>
                            <m:sub>
                              <m:r>
                                <a:rPr lang="en-US" sz="2400" b="0" i="1" smtClean="0">
                                  <a:latin typeface="Cambria Math" panose="02040503050406030204" pitchFamily="18" charset="0"/>
                                </a:rPr>
                                <m:t>2</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2</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𝑞</m:t>
                              </m:r>
                            </m:e>
                            <m:sub>
                              <m:r>
                                <a:rPr lang="en-US" sz="2400" b="0" i="1" smtClean="0">
                                  <a:latin typeface="Cambria Math" panose="02040503050406030204" pitchFamily="18" charset="0"/>
                                </a:rPr>
                                <m:t>1</m:t>
                              </m:r>
                            </m:sub>
                          </m:sSub>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𝛾</m:t>
                              </m:r>
                            </m:e>
                            <m:sub>
                              <m:r>
                                <a:rPr lang="en-US" sz="2400" b="0" i="1" smtClean="0">
                                  <a:latin typeface="Cambria Math" panose="02040503050406030204" pitchFamily="18" charset="0"/>
                                </a:rPr>
                                <m:t>1</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1</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𝑞</m:t>
                              </m:r>
                            </m:e>
                            <m:sub>
                              <m:r>
                                <a:rPr lang="en-US" sz="2400" b="0" i="1" smtClean="0">
                                  <a:latin typeface="Cambria Math" panose="02040503050406030204" pitchFamily="18" charset="0"/>
                                </a:rPr>
                                <m:t>2</m:t>
                              </m:r>
                            </m:sub>
                          </m:sSub>
                        </m:den>
                      </m:f>
                    </m:oMath>
                  </m:oMathPara>
                </a14:m>
                <a:endParaRPr lang="en-US" sz="2400" dirty="0"/>
              </a:p>
            </p:txBody>
          </p:sp>
        </mc:Choice>
        <mc:Fallback xmlns="">
          <p:sp>
            <p:nvSpPr>
              <p:cNvPr id="5" name="TextBox 4">
                <a:extLst>
                  <a:ext uri="{FF2B5EF4-FFF2-40B4-BE49-F238E27FC236}">
                    <a16:creationId xmlns:a16="http://schemas.microsoft.com/office/drawing/2014/main" id="{A242F60D-0EB7-5C01-733A-619913B775E3}"/>
                  </a:ext>
                </a:extLst>
              </p:cNvPr>
              <p:cNvSpPr txBox="1">
                <a:spLocks noRot="1" noChangeAspect="1" noMove="1" noResize="1" noEditPoints="1" noAdjustHandles="1" noChangeArrowheads="1" noChangeShapeType="1" noTextEdit="1"/>
              </p:cNvSpPr>
              <p:nvPr/>
            </p:nvSpPr>
            <p:spPr>
              <a:xfrm>
                <a:off x="4681633" y="2071727"/>
                <a:ext cx="1767663" cy="763607"/>
              </a:xfrm>
              <a:prstGeom prst="rect">
                <a:avLst/>
              </a:prstGeom>
              <a:blipFill>
                <a:blip r:embed="rId3"/>
                <a:stretch>
                  <a:fillRect l="-5714" t="-4918" r="-1429" b="-16393"/>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0B1736E3-5370-5066-EB78-897685E48D8C}"/>
              </a:ext>
            </a:extLst>
          </p:cNvPr>
          <p:cNvPicPr>
            <a:picLocks noChangeAspect="1"/>
          </p:cNvPicPr>
          <p:nvPr/>
        </p:nvPicPr>
        <p:blipFill>
          <a:blip r:embed="rId4"/>
          <a:stretch>
            <a:fillRect/>
          </a:stretch>
        </p:blipFill>
        <p:spPr>
          <a:xfrm>
            <a:off x="1612344" y="5192214"/>
            <a:ext cx="1951519" cy="1021498"/>
          </a:xfrm>
          <a:prstGeom prst="rect">
            <a:avLst/>
          </a:prstGeom>
        </p:spPr>
      </p:pic>
      <p:pic>
        <p:nvPicPr>
          <p:cNvPr id="15" name="Picture 14">
            <a:extLst>
              <a:ext uri="{FF2B5EF4-FFF2-40B4-BE49-F238E27FC236}">
                <a16:creationId xmlns:a16="http://schemas.microsoft.com/office/drawing/2014/main" id="{CF08B291-1871-343D-F8F0-46D2A85817DD}"/>
              </a:ext>
            </a:extLst>
          </p:cNvPr>
          <p:cNvPicPr>
            <a:picLocks noChangeAspect="1"/>
          </p:cNvPicPr>
          <p:nvPr/>
        </p:nvPicPr>
        <p:blipFill>
          <a:blip r:embed="rId5"/>
          <a:stretch>
            <a:fillRect/>
          </a:stretch>
        </p:blipFill>
        <p:spPr>
          <a:xfrm>
            <a:off x="-66737" y="5082062"/>
            <a:ext cx="2010673" cy="1196004"/>
          </a:xfrm>
          <a:prstGeom prst="rect">
            <a:avLst/>
          </a:prstGeom>
        </p:spPr>
      </p:pic>
      <p:sp>
        <p:nvSpPr>
          <p:cNvPr id="16" name="Slide Number Placeholder 4">
            <a:extLst>
              <a:ext uri="{FF2B5EF4-FFF2-40B4-BE49-F238E27FC236}">
                <a16:creationId xmlns:a16="http://schemas.microsoft.com/office/drawing/2014/main" id="{C009B68E-9B39-7F52-BC75-C5520136D044}"/>
              </a:ext>
            </a:extLst>
          </p:cNvPr>
          <p:cNvSpPr>
            <a:spLocks noGrp="1"/>
          </p:cNvSpPr>
          <p:nvPr>
            <p:ph type="sldNum" sz="quarter" idx="12"/>
          </p:nvPr>
        </p:nvSpPr>
        <p:spPr>
          <a:xfrm>
            <a:off x="5635743" y="6467336"/>
            <a:ext cx="714877" cy="303364"/>
          </a:xfrm>
        </p:spPr>
        <p:txBody>
          <a:bodyPr/>
          <a:lstStyle/>
          <a:p>
            <a:fld id="{07E1C93C-5050-FC42-8F10-D22D4F119D13}" type="slidenum">
              <a:rPr lang="en-US" smtClean="0"/>
              <a:pPr/>
              <a:t>16</a:t>
            </a:fld>
            <a:endParaRPr lang="en-US" dirty="0"/>
          </a:p>
        </p:txBody>
      </p:sp>
      <p:sp>
        <p:nvSpPr>
          <p:cNvPr id="38" name="TextBox 37">
            <a:extLst>
              <a:ext uri="{FF2B5EF4-FFF2-40B4-BE49-F238E27FC236}">
                <a16:creationId xmlns:a16="http://schemas.microsoft.com/office/drawing/2014/main" id="{7AC43F92-9DAD-409E-47C0-9FF1F922D1CC}"/>
              </a:ext>
            </a:extLst>
          </p:cNvPr>
          <p:cNvSpPr txBox="1"/>
          <p:nvPr/>
        </p:nvSpPr>
        <p:spPr>
          <a:xfrm>
            <a:off x="3824221" y="4098617"/>
            <a:ext cx="3394553" cy="369332"/>
          </a:xfrm>
          <a:prstGeom prst="rect">
            <a:avLst/>
          </a:prstGeom>
          <a:noFill/>
        </p:spPr>
        <p:txBody>
          <a:bodyPr wrap="square" rtlCol="0">
            <a:spAutoFit/>
          </a:bodyPr>
          <a:lstStyle/>
          <a:p>
            <a:pPr algn="ctr"/>
            <a:r>
              <a:rPr lang="en-US" dirty="0"/>
              <a:t>Timing corrections</a:t>
            </a:r>
          </a:p>
        </p:txBody>
      </p:sp>
      <p:sp>
        <p:nvSpPr>
          <p:cNvPr id="39" name="TextBox 38">
            <a:extLst>
              <a:ext uri="{FF2B5EF4-FFF2-40B4-BE49-F238E27FC236}">
                <a16:creationId xmlns:a16="http://schemas.microsoft.com/office/drawing/2014/main" id="{12A45B13-1686-1CDF-0CE6-C95D38869560}"/>
              </a:ext>
            </a:extLst>
          </p:cNvPr>
          <p:cNvSpPr txBox="1"/>
          <p:nvPr/>
        </p:nvSpPr>
        <p:spPr>
          <a:xfrm>
            <a:off x="0" y="4883923"/>
            <a:ext cx="3922113" cy="369332"/>
          </a:xfrm>
          <a:prstGeom prst="rect">
            <a:avLst/>
          </a:prstGeom>
          <a:noFill/>
        </p:spPr>
        <p:txBody>
          <a:bodyPr wrap="square" rtlCol="0">
            <a:spAutoFit/>
          </a:bodyPr>
          <a:lstStyle/>
          <a:p>
            <a:pPr algn="ctr"/>
            <a:r>
              <a:rPr lang="en-US" dirty="0"/>
              <a:t>RF bunching in a single ring</a:t>
            </a:r>
          </a:p>
        </p:txBody>
      </p:sp>
      <p:sp>
        <p:nvSpPr>
          <p:cNvPr id="40" name="TextBox 39">
            <a:extLst>
              <a:ext uri="{FF2B5EF4-FFF2-40B4-BE49-F238E27FC236}">
                <a16:creationId xmlns:a16="http://schemas.microsoft.com/office/drawing/2014/main" id="{4E040466-A0F1-9DBE-1595-00C6534641D1}"/>
              </a:ext>
            </a:extLst>
          </p:cNvPr>
          <p:cNvSpPr txBox="1"/>
          <p:nvPr/>
        </p:nvSpPr>
        <p:spPr>
          <a:xfrm>
            <a:off x="7152363" y="825646"/>
            <a:ext cx="3609268" cy="369332"/>
          </a:xfrm>
          <a:prstGeom prst="rect">
            <a:avLst/>
          </a:prstGeom>
          <a:noFill/>
        </p:spPr>
        <p:txBody>
          <a:bodyPr wrap="square" rtlCol="0">
            <a:spAutoFit/>
          </a:bodyPr>
          <a:lstStyle/>
          <a:p>
            <a:pPr algn="ctr"/>
            <a:r>
              <a:rPr lang="en-US" dirty="0"/>
              <a:t>Beam rigidity and gear-changing</a:t>
            </a:r>
          </a:p>
        </p:txBody>
      </p:sp>
      <p:sp>
        <p:nvSpPr>
          <p:cNvPr id="41" name="Footer Placeholder 3">
            <a:extLst>
              <a:ext uri="{FF2B5EF4-FFF2-40B4-BE49-F238E27FC236}">
                <a16:creationId xmlns:a16="http://schemas.microsoft.com/office/drawing/2014/main" id="{F6F31A21-6669-DD7A-BAD9-25E0E8596D63}"/>
              </a:ext>
            </a:extLst>
          </p:cNvPr>
          <p:cNvSpPr>
            <a:spLocks noGrp="1"/>
          </p:cNvSpPr>
          <p:nvPr>
            <p:ph type="ftr" sz="quarter" idx="11"/>
          </p:nvPr>
        </p:nvSpPr>
        <p:spPr>
          <a:xfrm>
            <a:off x="411893" y="6467336"/>
            <a:ext cx="5223851" cy="311322"/>
          </a:xfrm>
        </p:spPr>
        <p:txBody>
          <a:bodyPr/>
          <a:lstStyle/>
          <a:p>
            <a:r>
              <a:rPr lang="en-US" dirty="0"/>
              <a:t>Progress in Gear-Changing Research and Prospects for Future Experiments</a:t>
            </a:r>
          </a:p>
        </p:txBody>
      </p:sp>
      <p:grpSp>
        <p:nvGrpSpPr>
          <p:cNvPr id="50" name="Group 49">
            <a:extLst>
              <a:ext uri="{FF2B5EF4-FFF2-40B4-BE49-F238E27FC236}">
                <a16:creationId xmlns:a16="http://schemas.microsoft.com/office/drawing/2014/main" id="{C3050FEA-096A-95AE-06BB-3C9733E1F535}"/>
              </a:ext>
            </a:extLst>
          </p:cNvPr>
          <p:cNvGrpSpPr/>
          <p:nvPr/>
        </p:nvGrpSpPr>
        <p:grpSpPr>
          <a:xfrm>
            <a:off x="3977084" y="4882615"/>
            <a:ext cx="2944167" cy="1100858"/>
            <a:chOff x="6852976" y="4732069"/>
            <a:chExt cx="3999244" cy="1694415"/>
          </a:xfrm>
        </p:grpSpPr>
        <p:sp>
          <p:nvSpPr>
            <p:cNvPr id="17" name="Triangle 16">
              <a:extLst>
                <a:ext uri="{FF2B5EF4-FFF2-40B4-BE49-F238E27FC236}">
                  <a16:creationId xmlns:a16="http://schemas.microsoft.com/office/drawing/2014/main" id="{B5E7DD1F-AB10-52B0-58A5-9327FE4370A3}"/>
                </a:ext>
              </a:extLst>
            </p:cNvPr>
            <p:cNvSpPr/>
            <p:nvPr/>
          </p:nvSpPr>
          <p:spPr>
            <a:xfrm rot="10262407">
              <a:off x="8350285" y="4732069"/>
              <a:ext cx="905285" cy="1694415"/>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DB4B5551-9060-4075-F7F1-247289550F55}"/>
                </a:ext>
              </a:extLst>
            </p:cNvPr>
            <p:cNvCxnSpPr>
              <a:cxnSpLocks/>
            </p:cNvCxnSpPr>
            <p:nvPr/>
          </p:nvCxnSpPr>
          <p:spPr>
            <a:xfrm flipV="1">
              <a:off x="6937117" y="5441597"/>
              <a:ext cx="1530476" cy="7462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A474FA9-2A82-2B4E-453D-A4C84BC8ED04}"/>
                </a:ext>
              </a:extLst>
            </p:cNvPr>
            <p:cNvCxnSpPr>
              <a:cxnSpLocks/>
            </p:cNvCxnSpPr>
            <p:nvPr/>
          </p:nvCxnSpPr>
          <p:spPr>
            <a:xfrm>
              <a:off x="9093895" y="5285053"/>
              <a:ext cx="1667735" cy="263976"/>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C27AA94-4A42-4701-9E1A-CB4EB7E623CC}"/>
                </a:ext>
              </a:extLst>
            </p:cNvPr>
            <p:cNvCxnSpPr>
              <a:cxnSpLocks/>
            </p:cNvCxnSpPr>
            <p:nvPr/>
          </p:nvCxnSpPr>
          <p:spPr>
            <a:xfrm flipV="1">
              <a:off x="6937117" y="5698478"/>
              <a:ext cx="1668263" cy="489379"/>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7254756-CC18-8EAE-A0DA-96E1D049CFEF}"/>
                </a:ext>
              </a:extLst>
            </p:cNvPr>
            <p:cNvCxnSpPr>
              <a:cxnSpLocks/>
            </p:cNvCxnSpPr>
            <p:nvPr/>
          </p:nvCxnSpPr>
          <p:spPr>
            <a:xfrm>
              <a:off x="9093895" y="5549029"/>
              <a:ext cx="1667735"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A6CF42B-D293-07BE-53B8-98E5E54CFB41}"/>
                </a:ext>
              </a:extLst>
            </p:cNvPr>
            <p:cNvCxnSpPr/>
            <p:nvPr/>
          </p:nvCxnSpPr>
          <p:spPr>
            <a:xfrm flipV="1">
              <a:off x="6937117" y="5956061"/>
              <a:ext cx="1668263" cy="261877"/>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B1B122F-0C76-AE0F-8653-76F63B5F24EF}"/>
                </a:ext>
              </a:extLst>
            </p:cNvPr>
            <p:cNvCxnSpPr/>
            <p:nvPr/>
          </p:nvCxnSpPr>
          <p:spPr>
            <a:xfrm flipV="1">
              <a:off x="9093895" y="5549029"/>
              <a:ext cx="1565753" cy="407032"/>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FEE0681-594F-F745-BC65-A9C6587E7704}"/>
                </a:ext>
              </a:extLst>
            </p:cNvPr>
            <p:cNvCxnSpPr/>
            <p:nvPr/>
          </p:nvCxnSpPr>
          <p:spPr>
            <a:xfrm flipV="1">
              <a:off x="6852976" y="6039059"/>
              <a:ext cx="180870" cy="14879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2BC45DA-0CD0-4BFB-2720-F19834EFBC6E}"/>
                </a:ext>
              </a:extLst>
            </p:cNvPr>
            <p:cNvCxnSpPr/>
            <p:nvPr/>
          </p:nvCxnSpPr>
          <p:spPr>
            <a:xfrm flipV="1">
              <a:off x="7005376" y="6191459"/>
              <a:ext cx="180870" cy="14879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B42397C-72DC-EBE8-D1F4-2A767C12EBEC}"/>
                </a:ext>
              </a:extLst>
            </p:cNvPr>
            <p:cNvCxnSpPr>
              <a:cxnSpLocks/>
            </p:cNvCxnSpPr>
            <p:nvPr/>
          </p:nvCxnSpPr>
          <p:spPr>
            <a:xfrm>
              <a:off x="10546915" y="5365820"/>
              <a:ext cx="305305" cy="757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E1DA1F3-049B-4A70-7E74-82FFFA3C18F8}"/>
                </a:ext>
              </a:extLst>
            </p:cNvPr>
            <p:cNvCxnSpPr>
              <a:cxnSpLocks/>
            </p:cNvCxnSpPr>
            <p:nvPr/>
          </p:nvCxnSpPr>
          <p:spPr>
            <a:xfrm>
              <a:off x="10508401" y="5678993"/>
              <a:ext cx="305305" cy="757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6" name="Picture 55">
            <a:extLst>
              <a:ext uri="{FF2B5EF4-FFF2-40B4-BE49-F238E27FC236}">
                <a16:creationId xmlns:a16="http://schemas.microsoft.com/office/drawing/2014/main" id="{ED113E65-79AE-A933-81DF-836859BACFEF}"/>
              </a:ext>
            </a:extLst>
          </p:cNvPr>
          <p:cNvPicPr>
            <a:picLocks noChangeAspect="1"/>
          </p:cNvPicPr>
          <p:nvPr/>
        </p:nvPicPr>
        <p:blipFill>
          <a:blip r:embed="rId6"/>
          <a:stretch>
            <a:fillRect/>
          </a:stretch>
        </p:blipFill>
        <p:spPr>
          <a:xfrm>
            <a:off x="7349655" y="1301815"/>
            <a:ext cx="4648200" cy="2476500"/>
          </a:xfrm>
          <a:prstGeom prst="rect">
            <a:avLst/>
          </a:prstGeom>
        </p:spPr>
      </p:pic>
    </p:spTree>
    <p:extLst>
      <p:ext uri="{BB962C8B-B14F-4D97-AF65-F5344CB8AC3E}">
        <p14:creationId xmlns:p14="http://schemas.microsoft.com/office/powerpoint/2010/main" val="19239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grpId="0" nodeType="withEffect">
                                  <p:stCondLst>
                                    <p:cond delay="0"/>
                                  </p:stCondLst>
                                  <p:childTnLst>
                                    <p:animMotion origin="layout" path="M -2.29167E-6 4.07407E-6 C 0.07578 4.07407E-6 0.1375 0.10856 0.1375 0.24305 C 0.1375 0.37754 0.07578 0.48726 -2.29167E-6 0.48726 C -0.07539 0.48726 -0.13659 0.37754 -0.13659 0.24305 C -0.13659 0.10856 -0.07539 4.07407E-6 -2.29167E-6 4.07407E-6 Z " pathEditMode="fixed" rAng="0" ptsTypes="AAAAA">
                                      <p:cBhvr>
                                        <p:cTn id="6" dur="4000" fill="hold"/>
                                        <p:tgtEl>
                                          <p:spTgt spid="10"/>
                                        </p:tgtEl>
                                        <p:attrNameLst>
                                          <p:attrName>ppt_x</p:attrName>
                                          <p:attrName>ppt_y</p:attrName>
                                        </p:attrNameLst>
                                      </p:cBhvr>
                                      <p:rCtr x="39" y="24352"/>
                                    </p:animMotion>
                                  </p:childTnLst>
                                </p:cTn>
                              </p:par>
                              <p:par>
                                <p:cTn id="7" presetID="1" presetClass="path" presetSubtype="0" repeatCount="indefinite" fill="hold" grpId="0" nodeType="withEffect">
                                  <p:stCondLst>
                                    <p:cond delay="0"/>
                                  </p:stCondLst>
                                  <p:childTnLst>
                                    <p:animMotion origin="layout" path="M 0.11862 -0.36527 C 0.19492 -0.36504 0.25677 -0.25625 0.25677 -0.12199 C 0.25677 0.01274 0.19505 0.12408 0.11862 0.12223 C 0.04284 0.12223 -0.01862 0.01343 -0.01849 -0.12152 C -0.01849 -0.25625 0.04284 -0.36481 0.11862 -0.36527 Z " pathEditMode="fixed" rAng="0" ptsTypes="AAAAA">
                                      <p:cBhvr>
                                        <p:cTn id="8" dur="3000" fill="hold"/>
                                        <p:tgtEl>
                                          <p:spTgt spid="8"/>
                                        </p:tgtEl>
                                        <p:attrNameLst>
                                          <p:attrName>ppt_x</p:attrName>
                                          <p:attrName>ppt_y</p:attrName>
                                        </p:attrNameLst>
                                      </p:cBhvr>
                                      <p:rCtr x="39" y="24375"/>
                                    </p:animMotion>
                                  </p:childTnLst>
                                </p:cTn>
                              </p:par>
                              <p:par>
                                <p:cTn id="9" presetID="1" presetClass="path" presetSubtype="0" repeatCount="indefinite" fill="hold" grpId="0" nodeType="withEffect">
                                  <p:stCondLst>
                                    <p:cond delay="0"/>
                                  </p:stCondLst>
                                  <p:childTnLst>
                                    <p:animMotion origin="layout" path="M 0.11888 0.36505 C 0.08099 0.48171 -0.00287 0.52176 -0.06836 0.45463 C -0.13399 0.38727 -0.15638 0.2382 -0.11849 0.12153 C -0.08073 0.00486 0.00312 -0.03472 0.06862 0.03264 C 0.13411 0.09977 0.15664 0.24861 0.11888 0.36505 Z " pathEditMode="fixed" rAng="7200000" ptsTypes="AAAAA">
                                      <p:cBhvr>
                                        <p:cTn id="10" dur="3000" fill="hold"/>
                                        <p:tgtEl>
                                          <p:spTgt spid="7"/>
                                        </p:tgtEl>
                                        <p:attrNameLst>
                                          <p:attrName>ppt_x</p:attrName>
                                          <p:attrName>ppt_y</p:attrName>
                                        </p:attrNameLst>
                                      </p:cBhvr>
                                      <p:rCtr x="-11875" y="-12153"/>
                                    </p:animMotion>
                                  </p:childTnLst>
                                </p:cTn>
                              </p:par>
                              <p:par>
                                <p:cTn id="11" presetID="1" presetClass="path" presetSubtype="0" repeatCount="indefinite" fill="hold" grpId="0" nodeType="withEffect">
                                  <p:stCondLst>
                                    <p:cond delay="0"/>
                                  </p:stCondLst>
                                  <p:childTnLst>
                                    <p:animMotion origin="layout" path="M -0.23646 -0.00255 C -0.2737 -0.11783 -0.25169 -0.2676 -0.18685 -0.33635 C -0.12096 -0.40255 -0.03659 -0.36227 0.00117 -0.24537 C 0.0392 -0.12894 0.01576 0.01898 -0.04961 0.08564 C -0.11497 0.15393 -0.19857 0.11412 -0.23646 -0.00255 Z " pathEditMode="fixed" rAng="14400000" ptsTypes="AAAAA">
                                      <p:cBhvr>
                                        <p:cTn id="12" dur="3000" fill="hold"/>
                                        <p:tgtEl>
                                          <p:spTgt spid="9"/>
                                        </p:tgtEl>
                                        <p:attrNameLst>
                                          <p:attrName>ppt_x</p:attrName>
                                          <p:attrName>ppt_y</p:attrName>
                                        </p:attrNameLst>
                                      </p:cBhvr>
                                      <p:rCtr x="11836" y="-12269"/>
                                    </p:animMotion>
                                  </p:childTnLst>
                                </p:cTn>
                              </p:par>
                              <p:par>
                                <p:cTn id="13" presetID="1" presetClass="path" presetSubtype="0" repeatCount="indefinite" fill="hold" grpId="0" nodeType="withEffect">
                                  <p:stCondLst>
                                    <p:cond delay="0"/>
                                  </p:stCondLst>
                                  <p:childTnLst>
                                    <p:animMotion origin="layout" path="M -1.45833E-6 4.44444E-6 C -1.45833E-6 0.13472 -0.06107 0.24444 -0.13672 0.24444 C -0.21237 0.24444 -0.27409 0.13472 -0.27409 4.44444E-6 C -0.27409 -0.13403 -0.21237 -0.24283 -0.13672 -0.24283 C -0.06107 -0.24283 -1.45833E-6 -0.13403 -1.45833E-6 4.44444E-6 Z " pathEditMode="fixed" rAng="5400000" ptsTypes="AAAAA">
                                      <p:cBhvr>
                                        <p:cTn id="14" dur="4000" fill="hold"/>
                                        <p:tgtEl>
                                          <p:spTgt spid="11"/>
                                        </p:tgtEl>
                                        <p:attrNameLst>
                                          <p:attrName>ppt_x</p:attrName>
                                          <p:attrName>ppt_y</p:attrName>
                                        </p:attrNameLst>
                                      </p:cBhvr>
                                      <p:rCtr x="-13698" y="69"/>
                                    </p:animMotion>
                                  </p:childTnLst>
                                </p:cTn>
                              </p:par>
                              <p:par>
                                <p:cTn id="15" presetID="1" presetClass="path" presetSubtype="0" repeatCount="indefinite" fill="hold" grpId="0" nodeType="withEffect">
                                  <p:stCondLst>
                                    <p:cond delay="0"/>
                                  </p:stCondLst>
                                  <p:childTnLst>
                                    <p:animMotion origin="layout" path="M -3.33333E-6 2.59259E-6 C -3.33333E-6 -0.13496 0.06094 -0.24514 0.13659 -0.24514 C 0.21224 -0.24514 0.27409 -0.13496 0.27409 2.59259E-6 C 0.27409 0.13403 0.21224 0.24259 0.13659 0.24259 C 0.06094 0.24259 -3.33333E-6 0.13403 -3.33333E-6 2.59259E-6 Z " pathEditMode="fixed" rAng="16200000" ptsTypes="AAAAA">
                                      <p:cBhvr>
                                        <p:cTn id="16" dur="4000" fill="hold"/>
                                        <p:tgtEl>
                                          <p:spTgt spid="13"/>
                                        </p:tgtEl>
                                        <p:attrNameLst>
                                          <p:attrName>ppt_x</p:attrName>
                                          <p:attrName>ppt_y</p:attrName>
                                        </p:attrNameLst>
                                      </p:cBhvr>
                                      <p:rCtr x="13698" y="-116"/>
                                    </p:animMotion>
                                  </p:childTnLst>
                                </p:cTn>
                              </p:par>
                              <p:par>
                                <p:cTn id="17" presetID="1" presetClass="path" presetSubtype="0" repeatCount="indefinite" fill="hold" grpId="0" nodeType="withEffect">
                                  <p:stCondLst>
                                    <p:cond delay="0"/>
                                  </p:stCondLst>
                                  <p:childTnLst>
                                    <p:animMotion origin="layout" path="M -2.5E-6 2.96296E-6 C -0.07591 2.96296E-6 -0.1375 -0.10857 -0.1375 -0.24306 C -0.1375 -0.37755 -0.07591 -0.48727 -2.5E-6 -0.48727 C 0.07552 -0.48727 0.13659 -0.37755 0.13659 -0.24306 C 0.13659 -0.10857 0.07552 2.96296E-6 -2.5E-6 2.96296E-6 Z " pathEditMode="fixed" rAng="10800000" ptsTypes="AAAAA">
                                      <p:cBhvr>
                                        <p:cTn id="18" dur="4000" fill="hold"/>
                                        <p:tgtEl>
                                          <p:spTgt spid="12"/>
                                        </p:tgtEl>
                                        <p:attrNameLst>
                                          <p:attrName>ppt_x</p:attrName>
                                          <p:attrName>ppt_y</p:attrName>
                                        </p:attrNameLst>
                                      </p:cBhvr>
                                      <p:rCtr x="-39" y="-2435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p:bldP spid="9"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89986-CE62-817B-978B-460CC663A9D9}"/>
              </a:ext>
            </a:extLst>
          </p:cNvPr>
          <p:cNvSpPr>
            <a:spLocks noGrp="1"/>
          </p:cNvSpPr>
          <p:nvPr>
            <p:ph type="title"/>
          </p:nvPr>
        </p:nvSpPr>
        <p:spPr/>
        <p:txBody>
          <a:bodyPr/>
          <a:lstStyle/>
          <a:p>
            <a:r>
              <a:rPr lang="en-US" dirty="0"/>
              <a:t>Single Ring Beam-Beam Test Facility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AC3E8B0-588B-FA55-738C-6DCDDE60D2FF}"/>
                  </a:ext>
                </a:extLst>
              </p:cNvPr>
              <p:cNvSpPr>
                <a:spLocks noGrp="1"/>
              </p:cNvSpPr>
              <p:nvPr>
                <p:ph idx="1"/>
              </p:nvPr>
            </p:nvSpPr>
            <p:spPr>
              <a:xfrm>
                <a:off x="411892" y="966055"/>
                <a:ext cx="11285837" cy="5143343"/>
              </a:xfrm>
            </p:spPr>
            <p:txBody>
              <a:bodyPr>
                <a:normAutofit fontScale="92500"/>
              </a:bodyPr>
              <a:lstStyle/>
              <a:p>
                <a:r>
                  <a:rPr lang="en-US" dirty="0"/>
                  <a:t>The initial single ring calculations were reported in: </a:t>
                </a:r>
                <a:r>
                  <a:rPr lang="en-US" dirty="0">
                    <a:hlinkClick r:id="rId2"/>
                  </a:rPr>
                  <a:t>https://doi.org/10.1016/j.nima.2024.169158</a:t>
                </a:r>
                <a:endParaRPr lang="en-US" dirty="0"/>
              </a:p>
              <a:p>
                <a:r>
                  <a:rPr lang="en-US" dirty="0"/>
                  <a:t>That particular line of study was meant to study fusion cross section reactions, if we wanted to make a single ring just to study beam-beam interactions then the constraints would be different.</a:t>
                </a:r>
              </a:p>
              <a:p>
                <a:r>
                  <a:rPr lang="en-US" dirty="0"/>
                  <a:t>Since Luminosity is no longer a concern, nor is having a detector, we can arrange the interaction point based on how well we can measure the beams.</a:t>
                </a:r>
              </a:p>
              <a:p>
                <a:r>
                  <a:rPr lang="en-US" dirty="0"/>
                  <a:t>So long as the beams are round, the actual size at interaction is less important than the emittance of the two beams, plus at low energy the beam beam tune shift is amplified*</a:t>
                </a:r>
              </a:p>
              <a:p>
                <a:pPr marL="0" indent="0" algn="ctr">
                  <a:buNone/>
                </a:pPr>
                <a14:m>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𝜉</m:t>
                            </m:r>
                          </m:e>
                          <m:sub>
                            <m:r>
                              <a:rPr lang="en-US" b="0" i="1" smtClean="0">
                                <a:latin typeface="Cambria Math" panose="02040503050406030204" pitchFamily="18" charset="0"/>
                              </a:rPr>
                              <m:t>𝑐𝑜𝑚𝑜𝑣𝑖𝑛𝑔</m:t>
                            </m:r>
                          </m:sub>
                        </m:sSub>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𝜉</m:t>
                            </m:r>
                          </m:e>
                          <m:sub>
                            <m:r>
                              <a:rPr lang="en-US" b="0" i="1" smtClean="0">
                                <a:latin typeface="Cambria Math" panose="02040503050406030204" pitchFamily="18" charset="0"/>
                              </a:rPr>
                              <m:t>h𝑒𝑎𝑑</m:t>
                            </m:r>
                            <m:r>
                              <a:rPr lang="en-US" b="0" i="1" smtClean="0">
                                <a:latin typeface="Cambria Math" panose="02040503050406030204" pitchFamily="18" charset="0"/>
                              </a:rPr>
                              <m:t>−</m:t>
                            </m:r>
                            <m:r>
                              <a:rPr lang="en-US" b="0" i="1" smtClean="0">
                                <a:latin typeface="Cambria Math" panose="02040503050406030204" pitchFamily="18" charset="0"/>
                              </a:rPr>
                              <m:t>𝑜𝑛</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r>
                          <a:rPr lang="en-US" b="0" i="1" smtClean="0">
                            <a:latin typeface="Cambria Math" panose="02040503050406030204" pitchFamily="18" charset="0"/>
                          </a:rPr>
                          <m:t>)</m:t>
                        </m:r>
                      </m:num>
                      <m:den>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r>
                          <a:rPr lang="en-US" b="0" i="1" smtClean="0">
                            <a:latin typeface="Cambria Math" panose="02040503050406030204" pitchFamily="18" charset="0"/>
                          </a:rPr>
                          <m:t>)</m:t>
                        </m:r>
                      </m:den>
                    </m:f>
                  </m:oMath>
                </a14:m>
                <a:r>
                  <a:rPr lang="en-US" dirty="0"/>
                  <a:t> 	or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𝜉</m:t>
                            </m:r>
                          </m:e>
                          <m:sub>
                            <m:r>
                              <a:rPr lang="en-US" i="1">
                                <a:latin typeface="Cambria Math" panose="02040503050406030204" pitchFamily="18" charset="0"/>
                              </a:rPr>
                              <m:t>𝑐𝑜𝑚𝑜𝑣𝑖𝑛𝑔</m:t>
                            </m:r>
                          </m:sub>
                        </m:sSub>
                      </m:num>
                      <m:den>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𝜉</m:t>
                            </m:r>
                          </m:e>
                          <m:sub>
                            <m:r>
                              <a:rPr lang="en-US" i="1">
                                <a:latin typeface="Cambria Math" panose="02040503050406030204" pitchFamily="18" charset="0"/>
                              </a:rPr>
                              <m:t>h𝑒𝑎𝑑</m:t>
                            </m:r>
                            <m:r>
                              <a:rPr lang="en-US" i="1">
                                <a:latin typeface="Cambria Math" panose="02040503050406030204" pitchFamily="18" charset="0"/>
                              </a:rPr>
                              <m:t>−</m:t>
                            </m:r>
                            <m:r>
                              <a:rPr lang="en-US" i="1">
                                <a:latin typeface="Cambria Math" panose="02040503050406030204" pitchFamily="18" charset="0"/>
                              </a:rPr>
                              <m:t>𝑜𝑛</m:t>
                            </m:r>
                          </m:sub>
                        </m:sSub>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2</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2</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1</m:t>
                                    </m:r>
                                  </m:sub>
                                </m:sSub>
                              </m:den>
                            </m:f>
                            <m:sSubSup>
                              <m:sSubSupPr>
                                <m:ctrlPr>
                                  <a:rPr lang="en-US" b="0" i="1" smtClean="0">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e>
                        </m:d>
                      </m:num>
                      <m:den>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2</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1</m:t>
                                    </m:r>
                                  </m:sub>
                                </m:sSub>
                              </m:den>
                            </m:f>
                            <m:sSubSup>
                              <m:sSubSupPr>
                                <m:ctrlPr>
                                  <a:rPr lang="en-US" b="0" i="1" smtClean="0">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e>
                        </m:d>
                      </m:den>
                    </m:f>
                  </m:oMath>
                </a14:m>
                <a:endParaRPr lang="en-US" dirty="0"/>
              </a:p>
              <a:p>
                <a:r>
                  <a:rPr lang="en-US" dirty="0"/>
                  <a:t>Furthermore we have more freedom to choose the center of mass kinetic energy to help with synchronization</a:t>
                </a:r>
              </a:p>
              <a:p>
                <a:r>
                  <a:rPr lang="en-US" dirty="0"/>
                  <a:t>This opens up more possibilities for ion choice, energy range, and particular machine.</a:t>
                </a:r>
              </a:p>
              <a:p>
                <a:r>
                  <a:rPr lang="en-US" dirty="0"/>
                  <a:t>The need for two sources of ions with sufficiently low emittance and a ring is the main constraint, there are existing rings that could attempt this</a:t>
                </a:r>
              </a:p>
            </p:txBody>
          </p:sp>
        </mc:Choice>
        <mc:Fallback xmlns="">
          <p:sp>
            <p:nvSpPr>
              <p:cNvPr id="3" name="Content Placeholder 2">
                <a:extLst>
                  <a:ext uri="{FF2B5EF4-FFF2-40B4-BE49-F238E27FC236}">
                    <a16:creationId xmlns:a16="http://schemas.microsoft.com/office/drawing/2014/main" id="{6AC3E8B0-588B-FA55-738C-6DCDDE60D2FF}"/>
                  </a:ext>
                </a:extLst>
              </p:cNvPr>
              <p:cNvSpPr>
                <a:spLocks noGrp="1" noRot="1" noChangeAspect="1" noMove="1" noResize="1" noEditPoints="1" noAdjustHandles="1" noChangeArrowheads="1" noChangeShapeType="1" noTextEdit="1"/>
              </p:cNvSpPr>
              <p:nvPr>
                <p:ph idx="1"/>
              </p:nvPr>
            </p:nvSpPr>
            <p:spPr>
              <a:xfrm>
                <a:off x="411892" y="966055"/>
                <a:ext cx="11285837" cy="5143343"/>
              </a:xfrm>
              <a:blipFill>
                <a:blip r:embed="rId3"/>
                <a:stretch>
                  <a:fillRect l="-449" t="-985" r="-562"/>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1BA7CF86-1AAE-BB90-CF55-40515A02D920}"/>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FEC524CF-AEF5-31EC-D1EF-51B45A923043}"/>
              </a:ext>
            </a:extLst>
          </p:cNvPr>
          <p:cNvSpPr>
            <a:spLocks noGrp="1"/>
          </p:cNvSpPr>
          <p:nvPr>
            <p:ph type="sldNum" sz="quarter" idx="12"/>
          </p:nvPr>
        </p:nvSpPr>
        <p:spPr/>
        <p:txBody>
          <a:bodyPr/>
          <a:lstStyle/>
          <a:p>
            <a:fld id="{07E1C93C-5050-FC42-8F10-D22D4F119D13}" type="slidenum">
              <a:rPr lang="en-US" smtClean="0"/>
              <a:pPr/>
              <a:t>17</a:t>
            </a:fld>
            <a:endParaRPr lang="en-US" dirty="0"/>
          </a:p>
        </p:txBody>
      </p:sp>
      <p:sp>
        <p:nvSpPr>
          <p:cNvPr id="6" name="TextBox 5">
            <a:extLst>
              <a:ext uri="{FF2B5EF4-FFF2-40B4-BE49-F238E27FC236}">
                <a16:creationId xmlns:a16="http://schemas.microsoft.com/office/drawing/2014/main" id="{3627CCF3-6D90-7B81-66EB-C2BF13C3C7B3}"/>
              </a:ext>
            </a:extLst>
          </p:cNvPr>
          <p:cNvSpPr txBox="1"/>
          <p:nvPr/>
        </p:nvSpPr>
        <p:spPr>
          <a:xfrm>
            <a:off x="552659" y="5908431"/>
            <a:ext cx="9988062" cy="369332"/>
          </a:xfrm>
          <a:prstGeom prst="rect">
            <a:avLst/>
          </a:prstGeom>
          <a:noFill/>
        </p:spPr>
        <p:txBody>
          <a:bodyPr wrap="square" rtlCol="0">
            <a:spAutoFit/>
          </a:bodyPr>
          <a:lstStyle/>
          <a:p>
            <a:r>
              <a:rPr lang="en-US" dirty="0"/>
              <a:t>* See </a:t>
            </a:r>
            <a:r>
              <a:rPr lang="en-US" dirty="0">
                <a:hlinkClick r:id="rId4"/>
              </a:rPr>
              <a:t>https://</a:t>
            </a:r>
            <a:r>
              <a:rPr lang="en-US" dirty="0" err="1">
                <a:hlinkClick r:id="rId4"/>
              </a:rPr>
              <a:t>doi.org</a:t>
            </a:r>
            <a:r>
              <a:rPr lang="en-US" dirty="0">
                <a:hlinkClick r:id="rId4"/>
              </a:rPr>
              <a:t>/10.1016/S0168-9002(99)01298-X</a:t>
            </a:r>
            <a:endParaRPr lang="en-US" dirty="0"/>
          </a:p>
        </p:txBody>
      </p:sp>
    </p:spTree>
    <p:extLst>
      <p:ext uri="{BB962C8B-B14F-4D97-AF65-F5344CB8AC3E}">
        <p14:creationId xmlns:p14="http://schemas.microsoft.com/office/powerpoint/2010/main" val="3048651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992F6-E857-818B-003D-CBFD56203CE5}"/>
              </a:ext>
            </a:extLst>
          </p:cNvPr>
          <p:cNvSpPr>
            <a:spLocks noGrp="1"/>
          </p:cNvSpPr>
          <p:nvPr>
            <p:ph type="title"/>
          </p:nvPr>
        </p:nvSpPr>
        <p:spPr/>
        <p:txBody>
          <a:bodyPr/>
          <a:lstStyle/>
          <a:p>
            <a:r>
              <a:rPr lang="en-US" dirty="0"/>
              <a:t>Potential Comoving, Single Ring, Test Facility</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F818888-A72B-EAB1-495E-160A36866FD9}"/>
                  </a:ext>
                </a:extLst>
              </p:cNvPr>
              <p:cNvSpPr txBox="1"/>
              <p:nvPr/>
            </p:nvSpPr>
            <p:spPr>
              <a:xfrm>
                <a:off x="5687366" y="1604988"/>
                <a:ext cx="6310365" cy="4401205"/>
              </a:xfrm>
              <a:prstGeom prst="rect">
                <a:avLst/>
              </a:prstGeom>
              <a:noFill/>
            </p:spPr>
            <p:txBody>
              <a:bodyPr wrap="square" rtlCol="0">
                <a:spAutoFit/>
              </a:bodyPr>
              <a:lstStyle/>
              <a:p>
                <a:pPr marL="285750" indent="-285750">
                  <a:buFont typeface="Arial" panose="020B0604020202020204" pitchFamily="34" charset="0"/>
                  <a:buChar char="•"/>
                </a:pPr>
                <a:r>
                  <a:rPr lang="en-US" sz="2000" dirty="0"/>
                  <a:t>If we assume Lithium 7 and Helium 4, we can have a single ring gear changing system of 7 on 6</a:t>
                </a:r>
              </a:p>
              <a:p>
                <a:pPr marL="285750" indent="-285750">
                  <a:buFont typeface="Arial" panose="020B0604020202020204" pitchFamily="34" charset="0"/>
                  <a:buChar char="•"/>
                </a:pPr>
                <a:r>
                  <a:rPr lang="en-US" sz="2000" dirty="0"/>
                  <a:t>Based on the Hao, Litvinenko, </a:t>
                </a:r>
                <a:r>
                  <a:rPr lang="en-US" sz="2000" dirty="0" err="1"/>
                  <a:t>Ptitsyn</a:t>
                </a:r>
                <a:r>
                  <a:rPr lang="en-US" sz="2000" dirty="0"/>
                  <a:t> calculation the cutoff for the resonance condition would be </a:t>
                </a:r>
                <a14:m>
                  <m:oMath xmlns:m="http://schemas.openxmlformats.org/officeDocument/2006/math">
                    <m:r>
                      <a:rPr lang="en-US" sz="2000" i="1" smtClean="0">
                        <a:latin typeface="Cambria Math" panose="02040503050406030204" pitchFamily="18" charset="0"/>
                        <a:ea typeface="Cambria Math" panose="02040503050406030204" pitchFamily="18" charset="0"/>
                      </a:rPr>
                      <m:t>𝜉</m:t>
                    </m:r>
                  </m:oMath>
                </a14:m>
                <a:r>
                  <a:rPr lang="en-US" sz="2000" dirty="0"/>
                  <a:t>=0.0417</a:t>
                </a:r>
              </a:p>
              <a:p>
                <a:pPr marL="285750" indent="-285750">
                  <a:buFont typeface="Arial" panose="020B0604020202020204" pitchFamily="34" charset="0"/>
                  <a:buChar char="•"/>
                </a:pPr>
                <a:r>
                  <a:rPr lang="en-US" sz="2000" dirty="0"/>
                  <a:t>Assuming </a:t>
                </a:r>
                <a14:m>
                  <m:oMath xmlns:m="http://schemas.openxmlformats.org/officeDocument/2006/math">
                    <m:r>
                      <a:rPr lang="en-US" sz="2000" i="1" smtClean="0">
                        <a:latin typeface="Cambria Math" panose="02040503050406030204" pitchFamily="18" charset="0"/>
                        <a:ea typeface="Cambria Math" panose="02040503050406030204" pitchFamily="18" charset="0"/>
                      </a:rPr>
                      <m:t>𝛽</m:t>
                    </m:r>
                  </m:oMath>
                </a14:m>
                <a:r>
                  <a:rPr lang="en-US" sz="2000" dirty="0"/>
                  <a:t>=1m and </a:t>
                </a:r>
                <a14:m>
                  <m:oMath xmlns:m="http://schemas.openxmlformats.org/officeDocument/2006/math">
                    <m:r>
                      <a:rPr lang="en-US" sz="2000" i="1">
                        <a:latin typeface="Cambria Math" panose="02040503050406030204" pitchFamily="18" charset="0"/>
                        <a:ea typeface="Cambria Math" panose="02040503050406030204" pitchFamily="18" charset="0"/>
                      </a:rPr>
                      <m:t>𝜎</m:t>
                    </m:r>
                  </m:oMath>
                </a14:m>
                <a:r>
                  <a:rPr lang="en-US" sz="2000" baseline="-25000" dirty="0"/>
                  <a:t>x</a:t>
                </a:r>
                <a:r>
                  <a:rPr lang="en-US" sz="2000" dirty="0"/>
                  <a:t>=</a:t>
                </a:r>
                <a14:m>
                  <m:oMath xmlns:m="http://schemas.openxmlformats.org/officeDocument/2006/math">
                    <m:r>
                      <a:rPr lang="en-US" sz="2000" i="1">
                        <a:latin typeface="Cambria Math" panose="02040503050406030204" pitchFamily="18" charset="0"/>
                        <a:ea typeface="Cambria Math" panose="02040503050406030204" pitchFamily="18" charset="0"/>
                      </a:rPr>
                      <m:t>𝜎</m:t>
                    </m:r>
                  </m:oMath>
                </a14:m>
                <a:r>
                  <a:rPr lang="en-US" sz="2000" baseline="-25000" dirty="0"/>
                  <a:t>y</a:t>
                </a:r>
                <a:r>
                  <a:rPr lang="en-US" sz="2000" dirty="0"/>
                  <a:t>=1mm</a:t>
                </a:r>
              </a:p>
              <a:p>
                <a:pPr marL="285750" indent="-285750">
                  <a:buFont typeface="Arial" panose="020B0604020202020204" pitchFamily="34" charset="0"/>
                  <a:buChar char="•"/>
                </a:pPr>
                <a:r>
                  <a:rPr lang="en-US" sz="2000" dirty="0"/>
                  <a:t>Using the amplification factor, a COM KE of 7.5KeV gives a lithium beam at 726 KeV and a helium beam at 566 KeV</a:t>
                </a:r>
              </a:p>
              <a:p>
                <a:pPr marL="285750" indent="-285750">
                  <a:buFont typeface="Arial" panose="020B0604020202020204" pitchFamily="34" charset="0"/>
                  <a:buChar char="•"/>
                </a:pPr>
                <a:r>
                  <a:rPr lang="en-US" sz="2000" dirty="0"/>
                  <a:t>In order to trigger the predicted tune in the deuteron beam we would need the lithium beam to have ~1*10</a:t>
                </a:r>
                <a:r>
                  <a:rPr lang="en-US" sz="2000" baseline="30000" dirty="0"/>
                  <a:t>7</a:t>
                </a:r>
                <a:r>
                  <a:rPr lang="en-US" sz="2000" dirty="0"/>
                  <a:t> ions/bunch for the lithium and ~1.54*10</a:t>
                </a:r>
                <a:r>
                  <a:rPr lang="en-US" sz="2000" baseline="30000" dirty="0"/>
                  <a:t>7</a:t>
                </a:r>
                <a:r>
                  <a:rPr lang="en-US" sz="2000" dirty="0"/>
                  <a:t> for the helium</a:t>
                </a:r>
              </a:p>
              <a:p>
                <a:pPr marL="285750" indent="-285750">
                  <a:buFont typeface="Arial" panose="020B0604020202020204" pitchFamily="34" charset="0"/>
                  <a:buChar char="•"/>
                </a:pPr>
                <a:r>
                  <a:rPr lang="en-US" sz="2000" dirty="0"/>
                  <a:t>At this point it becomes a source issue instead of a machine issue</a:t>
                </a:r>
              </a:p>
              <a:p>
                <a:pPr marL="285750" indent="-285750">
                  <a:buFont typeface="Arial" panose="020B0604020202020204" pitchFamily="34" charset="0"/>
                  <a:buChar char="•"/>
                </a:pPr>
                <a:r>
                  <a:rPr lang="en-US" sz="2000" dirty="0"/>
                  <a:t>Space charge might limit the reach</a:t>
                </a:r>
              </a:p>
            </p:txBody>
          </p:sp>
        </mc:Choice>
        <mc:Fallback xmlns="">
          <p:sp>
            <p:nvSpPr>
              <p:cNvPr id="6" name="TextBox 5">
                <a:extLst>
                  <a:ext uri="{FF2B5EF4-FFF2-40B4-BE49-F238E27FC236}">
                    <a16:creationId xmlns:a16="http://schemas.microsoft.com/office/drawing/2014/main" id="{9F818888-A72B-EAB1-495E-160A36866FD9}"/>
                  </a:ext>
                </a:extLst>
              </p:cNvPr>
              <p:cNvSpPr txBox="1">
                <a:spLocks noRot="1" noChangeAspect="1" noMove="1" noResize="1" noEditPoints="1" noAdjustHandles="1" noChangeArrowheads="1" noChangeShapeType="1" noTextEdit="1"/>
              </p:cNvSpPr>
              <p:nvPr/>
            </p:nvSpPr>
            <p:spPr>
              <a:xfrm>
                <a:off x="5687366" y="1604988"/>
                <a:ext cx="6310365" cy="4401205"/>
              </a:xfrm>
              <a:prstGeom prst="rect">
                <a:avLst/>
              </a:prstGeom>
              <a:blipFill>
                <a:blip r:embed="rId2"/>
                <a:stretch>
                  <a:fillRect l="-602" t="-865" r="-1004" b="-1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23CE368-62FE-B897-8C6F-A22B6432EAEC}"/>
                  </a:ext>
                </a:extLst>
              </p:cNvPr>
              <p:cNvSpPr txBox="1"/>
              <p:nvPr/>
            </p:nvSpPr>
            <p:spPr>
              <a:xfrm>
                <a:off x="5770903" y="822812"/>
                <a:ext cx="5160066"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𝜉</m:t>
                          </m:r>
                        </m:e>
                        <m:sub>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h𝑒𝑎𝑑</m:t>
                          </m:r>
                          <m:r>
                            <a:rPr lang="en-US" b="0" i="1" smtClean="0">
                              <a:latin typeface="Cambria Math" panose="02040503050406030204" pitchFamily="18" charset="0"/>
                            </a:rPr>
                            <m:t>−</m:t>
                          </m:r>
                          <m:r>
                            <a:rPr lang="en-US" b="0" i="1" smtClean="0">
                              <a:latin typeface="Cambria Math" panose="02040503050406030204" pitchFamily="18" charset="0"/>
                            </a:rPr>
                            <m:t>𝑜𝑛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1</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𝑥</m:t>
                              </m:r>
                            </m:sub>
                            <m:sup>
                              <m:r>
                                <a:rPr lang="en-US" b="0" i="1" smtClean="0">
                                  <a:latin typeface="Cambria Math" panose="02040503050406030204" pitchFamily="18" charset="0"/>
                                </a:rPr>
                                <m:t>∗</m:t>
                              </m:r>
                            </m:sup>
                          </m:sSubSup>
                        </m:num>
                        <m:den>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2</m:t>
                                  </m:r>
                                </m:sub>
                              </m:sSub>
                            </m:num>
                            <m:den>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0</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𝑚</m:t>
                                  </m:r>
                                </m:e>
                                <m:sub>
                                  <m:r>
                                    <a:rPr lang="en-US" b="0" i="1" smtClean="0">
                                      <a:latin typeface="Cambria Math" panose="02040503050406030204" pitchFamily="18" charset="0"/>
                                      <a:ea typeface="Cambria Math" panose="02040503050406030204" pitchFamily="18" charset="0"/>
                                    </a:rPr>
                                    <m:t>2</m:t>
                                  </m:r>
                                </m:sub>
                              </m:sSub>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𝑐</m:t>
                                  </m:r>
                                </m:e>
                                <m:sup>
                                  <m:r>
                                    <a:rPr lang="en-US" b="0" i="1" smtClean="0">
                                      <a:latin typeface="Cambria Math" panose="02040503050406030204" pitchFamily="18" charset="0"/>
                                      <a:ea typeface="Cambria Math" panose="02040503050406030204" pitchFamily="18" charset="0"/>
                                    </a:rPr>
                                    <m:t>2</m:t>
                                  </m:r>
                                </m:sup>
                              </m:sSup>
                            </m:den>
                          </m:f>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d>
                                <m:dPr>
                                  <m:ctrlPr>
                                    <a:rPr lang="en-US" b="0" i="1" smtClean="0">
                                      <a:latin typeface="Cambria Math" panose="02040503050406030204" pitchFamily="18" charset="0"/>
                                    </a:rPr>
                                  </m:ctrlPr>
                                </m:dPr>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e>
                              </m:d>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e>
                              </m:d>
                            </m:den>
                          </m:f>
                        </m:e>
                      </m:d>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den>
                      </m:f>
                    </m:oMath>
                  </m:oMathPara>
                </a14:m>
                <a:endParaRPr lang="en-US" dirty="0"/>
              </a:p>
            </p:txBody>
          </p:sp>
        </mc:Choice>
        <mc:Fallback xmlns="">
          <p:sp>
            <p:nvSpPr>
              <p:cNvPr id="10" name="TextBox 9">
                <a:extLst>
                  <a:ext uri="{FF2B5EF4-FFF2-40B4-BE49-F238E27FC236}">
                    <a16:creationId xmlns:a16="http://schemas.microsoft.com/office/drawing/2014/main" id="{723CE368-62FE-B897-8C6F-A22B6432EAEC}"/>
                  </a:ext>
                </a:extLst>
              </p:cNvPr>
              <p:cNvSpPr txBox="1">
                <a:spLocks noRot="1" noChangeAspect="1" noMove="1" noResize="1" noEditPoints="1" noAdjustHandles="1" noChangeArrowheads="1" noChangeShapeType="1" noTextEdit="1"/>
              </p:cNvSpPr>
              <p:nvPr/>
            </p:nvSpPr>
            <p:spPr>
              <a:xfrm>
                <a:off x="5770903" y="822812"/>
                <a:ext cx="5160066" cy="622350"/>
              </a:xfrm>
              <a:prstGeom prst="rect">
                <a:avLst/>
              </a:prstGeom>
              <a:blipFill>
                <a:blip r:embed="rId3"/>
                <a:stretch>
                  <a:fillRect l="-1229" b="-14000"/>
                </a:stretch>
              </a:blipFill>
            </p:spPr>
            <p:txBody>
              <a:bodyPr/>
              <a:lstStyle/>
              <a:p>
                <a:r>
                  <a:rPr lang="en-US">
                    <a:noFill/>
                  </a:rPr>
                  <a:t> </a:t>
                </a:r>
              </a:p>
            </p:txBody>
          </p:sp>
        </mc:Fallback>
      </mc:AlternateContent>
      <p:pic>
        <p:nvPicPr>
          <p:cNvPr id="18" name="Picture 17">
            <a:extLst>
              <a:ext uri="{FF2B5EF4-FFF2-40B4-BE49-F238E27FC236}">
                <a16:creationId xmlns:a16="http://schemas.microsoft.com/office/drawing/2014/main" id="{A63E36FA-219D-BA04-537B-7D0E572FFC89}"/>
              </a:ext>
            </a:extLst>
          </p:cNvPr>
          <p:cNvPicPr>
            <a:picLocks noChangeAspect="1"/>
          </p:cNvPicPr>
          <p:nvPr/>
        </p:nvPicPr>
        <p:blipFill>
          <a:blip r:embed="rId4"/>
          <a:stretch>
            <a:fillRect/>
          </a:stretch>
        </p:blipFill>
        <p:spPr>
          <a:xfrm>
            <a:off x="194268" y="970363"/>
            <a:ext cx="5020827" cy="2808753"/>
          </a:xfrm>
          <a:prstGeom prst="rect">
            <a:avLst/>
          </a:prstGeom>
        </p:spPr>
      </p:pic>
      <p:pic>
        <p:nvPicPr>
          <p:cNvPr id="20" name="Picture 19">
            <a:extLst>
              <a:ext uri="{FF2B5EF4-FFF2-40B4-BE49-F238E27FC236}">
                <a16:creationId xmlns:a16="http://schemas.microsoft.com/office/drawing/2014/main" id="{4862AADE-9755-B1D7-C230-FC9200A2F1C6}"/>
              </a:ext>
            </a:extLst>
          </p:cNvPr>
          <p:cNvPicPr>
            <a:picLocks noChangeAspect="1"/>
          </p:cNvPicPr>
          <p:nvPr/>
        </p:nvPicPr>
        <p:blipFill>
          <a:blip r:embed="rId5"/>
          <a:stretch>
            <a:fillRect/>
          </a:stretch>
        </p:blipFill>
        <p:spPr>
          <a:xfrm>
            <a:off x="194267" y="3779115"/>
            <a:ext cx="4930391" cy="2700997"/>
          </a:xfrm>
          <a:prstGeom prst="rect">
            <a:avLst/>
          </a:prstGeom>
        </p:spPr>
      </p:pic>
      <p:sp>
        <p:nvSpPr>
          <p:cNvPr id="21" name="Footer Placeholder 3">
            <a:extLst>
              <a:ext uri="{FF2B5EF4-FFF2-40B4-BE49-F238E27FC236}">
                <a16:creationId xmlns:a16="http://schemas.microsoft.com/office/drawing/2014/main" id="{E8575FDD-D87B-E42F-0CC2-ABB58871BB9A}"/>
              </a:ext>
            </a:extLst>
          </p:cNvPr>
          <p:cNvSpPr>
            <a:spLocks noGrp="1"/>
          </p:cNvSpPr>
          <p:nvPr>
            <p:ph type="ftr" sz="quarter" idx="11"/>
          </p:nvPr>
        </p:nvSpPr>
        <p:spPr>
          <a:xfrm>
            <a:off x="411893" y="6467336"/>
            <a:ext cx="5223851" cy="311322"/>
          </a:xfrm>
        </p:spPr>
        <p:txBody>
          <a:bodyPr/>
          <a:lstStyle/>
          <a:p>
            <a:r>
              <a:rPr lang="en-US" dirty="0"/>
              <a:t>Progress in Gear-Changing Research and Prospects for Future Experiments</a:t>
            </a:r>
          </a:p>
        </p:txBody>
      </p:sp>
      <p:sp>
        <p:nvSpPr>
          <p:cNvPr id="22" name="Slide Number Placeholder 4">
            <a:extLst>
              <a:ext uri="{FF2B5EF4-FFF2-40B4-BE49-F238E27FC236}">
                <a16:creationId xmlns:a16="http://schemas.microsoft.com/office/drawing/2014/main" id="{B6AF59DE-5688-A6E7-4754-BDB8E6CC125C}"/>
              </a:ext>
            </a:extLst>
          </p:cNvPr>
          <p:cNvSpPr>
            <a:spLocks noGrp="1"/>
          </p:cNvSpPr>
          <p:nvPr>
            <p:ph type="sldNum" sz="quarter" idx="12"/>
          </p:nvPr>
        </p:nvSpPr>
        <p:spPr>
          <a:xfrm>
            <a:off x="5635743" y="6467336"/>
            <a:ext cx="714877" cy="303364"/>
          </a:xfrm>
        </p:spPr>
        <p:txBody>
          <a:bodyPr/>
          <a:lstStyle/>
          <a:p>
            <a:fld id="{07E1C93C-5050-FC42-8F10-D22D4F119D13}" type="slidenum">
              <a:rPr lang="en-US" smtClean="0"/>
              <a:pPr/>
              <a:t>18</a:t>
            </a:fld>
            <a:endParaRPr lang="en-US" dirty="0"/>
          </a:p>
        </p:txBody>
      </p:sp>
    </p:spTree>
    <p:extLst>
      <p:ext uri="{BB962C8B-B14F-4D97-AF65-F5344CB8AC3E}">
        <p14:creationId xmlns:p14="http://schemas.microsoft.com/office/powerpoint/2010/main" val="575251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E134F-B8FC-90E5-09F9-1941688DA8F9}"/>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C374AB88-D345-40DE-1226-4CA926351033}"/>
              </a:ext>
            </a:extLst>
          </p:cNvPr>
          <p:cNvSpPr>
            <a:spLocks noGrp="1"/>
          </p:cNvSpPr>
          <p:nvPr>
            <p:ph idx="1"/>
          </p:nvPr>
        </p:nvSpPr>
        <p:spPr/>
        <p:txBody>
          <a:bodyPr/>
          <a:lstStyle/>
          <a:p>
            <a:r>
              <a:rPr lang="en-US" dirty="0"/>
              <a:t>Work has progressed, demonstrating a gear-changing system in the Double </a:t>
            </a:r>
            <a:r>
              <a:rPr lang="en-US" dirty="0" err="1"/>
              <a:t>ElectroStatic</a:t>
            </a:r>
            <a:r>
              <a:rPr lang="en-US" dirty="0"/>
              <a:t> Ion Ring </a:t>
            </a:r>
            <a:r>
              <a:rPr lang="en-US" dirty="0" err="1"/>
              <a:t>ExpEriment</a:t>
            </a:r>
            <a:r>
              <a:rPr lang="en-US" dirty="0"/>
              <a:t> (DESIREE)</a:t>
            </a:r>
          </a:p>
          <a:p>
            <a:r>
              <a:rPr lang="en-US" dirty="0"/>
              <a:t>We have developed a series of techniques to get the collisions synchronized, and to measure the beam as it collides using the missing bunch method, as well as kicking out one of the beams</a:t>
            </a:r>
          </a:p>
          <a:p>
            <a:r>
              <a:rPr lang="en-US" dirty="0"/>
              <a:t>We have been able to detect traces of longitudinal beam-beam interactions in the synchrotron oscillations of the ion bunches</a:t>
            </a:r>
          </a:p>
          <a:p>
            <a:r>
              <a:rPr lang="en-US" dirty="0"/>
              <a:t>The unique type of comoving collisions in DESIREE, when combined with gear-changing allows for single ring collisions </a:t>
            </a:r>
          </a:p>
          <a:p>
            <a:r>
              <a:rPr lang="en-US" dirty="0"/>
              <a:t>This type of single ring collision could be used to study beam-beam interactions</a:t>
            </a:r>
          </a:p>
          <a:p>
            <a:r>
              <a:rPr lang="en-US" dirty="0"/>
              <a:t>Even with potential resonances, gear-changing can be useful for lower energy, lower number of bunch systems</a:t>
            </a:r>
          </a:p>
        </p:txBody>
      </p:sp>
      <p:sp>
        <p:nvSpPr>
          <p:cNvPr id="4" name="Footer Placeholder 3">
            <a:extLst>
              <a:ext uri="{FF2B5EF4-FFF2-40B4-BE49-F238E27FC236}">
                <a16:creationId xmlns:a16="http://schemas.microsoft.com/office/drawing/2014/main" id="{B88957CD-2246-EC9C-A795-0A08654C388C}"/>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A05126C8-CB89-09B9-DECE-0DE475783217}"/>
              </a:ext>
            </a:extLst>
          </p:cNvPr>
          <p:cNvSpPr>
            <a:spLocks noGrp="1"/>
          </p:cNvSpPr>
          <p:nvPr>
            <p:ph type="sldNum" sz="quarter" idx="12"/>
          </p:nvPr>
        </p:nvSpPr>
        <p:spPr/>
        <p:txBody>
          <a:bodyPr/>
          <a:lstStyle/>
          <a:p>
            <a:fld id="{07E1C93C-5050-FC42-8F10-D22D4F119D13}" type="slidenum">
              <a:rPr lang="en-US" smtClean="0"/>
              <a:pPr/>
              <a:t>19</a:t>
            </a:fld>
            <a:endParaRPr lang="en-US" dirty="0"/>
          </a:p>
        </p:txBody>
      </p:sp>
    </p:spTree>
    <p:extLst>
      <p:ext uri="{BB962C8B-B14F-4D97-AF65-F5344CB8AC3E}">
        <p14:creationId xmlns:p14="http://schemas.microsoft.com/office/powerpoint/2010/main" val="2509851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What is gear-changing?</a:t>
            </a:r>
          </a:p>
          <a:p>
            <a:r>
              <a:rPr lang="en-US" dirty="0"/>
              <a:t>Background on DESIREE</a:t>
            </a:r>
          </a:p>
          <a:p>
            <a:r>
              <a:rPr lang="en-US" dirty="0"/>
              <a:t>Outline of the DESIREE experimental program</a:t>
            </a:r>
          </a:p>
          <a:p>
            <a:r>
              <a:rPr lang="en-US" dirty="0"/>
              <a:t>How the experiments are constructed</a:t>
            </a:r>
          </a:p>
          <a:p>
            <a:r>
              <a:rPr lang="en-US" dirty="0"/>
              <a:t>Initial experiments and changes made</a:t>
            </a:r>
          </a:p>
          <a:p>
            <a:r>
              <a:rPr lang="en-US" dirty="0"/>
              <a:t>Later experiments</a:t>
            </a:r>
          </a:p>
          <a:p>
            <a:r>
              <a:rPr lang="en-US" dirty="0"/>
              <a:t>Future experiments</a:t>
            </a:r>
          </a:p>
          <a:p>
            <a:r>
              <a:rPr lang="en-US" dirty="0"/>
              <a:t>Offshoots</a:t>
            </a:r>
          </a:p>
          <a:p>
            <a:r>
              <a:rPr lang="en-US" dirty="0"/>
              <a:t>Gear-changing based beam-beam test facility</a:t>
            </a:r>
          </a:p>
          <a:p>
            <a:r>
              <a:rPr lang="en-US" dirty="0"/>
              <a:t>Conclusions</a:t>
            </a:r>
          </a:p>
        </p:txBody>
      </p:sp>
      <p:sp>
        <p:nvSpPr>
          <p:cNvPr id="4" name="Footer Placeholder 3"/>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p:cNvSpPr>
            <a:spLocks noGrp="1"/>
          </p:cNvSpPr>
          <p:nvPr>
            <p:ph type="sldNum" sz="quarter" idx="12"/>
          </p:nvPr>
        </p:nvSpPr>
        <p:spPr/>
        <p:txBody>
          <a:bodyPr/>
          <a:lstStyle/>
          <a:p>
            <a:fld id="{07E1C93C-5050-FC42-8F10-D22D4F119D13}" type="slidenum">
              <a:rPr lang="en-US" smtClean="0"/>
              <a:pPr/>
              <a:t>2</a:t>
            </a:fld>
            <a:endParaRPr lang="en-US" dirty="0"/>
          </a:p>
        </p:txBody>
      </p:sp>
    </p:spTree>
    <p:extLst>
      <p:ext uri="{BB962C8B-B14F-4D97-AF65-F5344CB8AC3E}">
        <p14:creationId xmlns:p14="http://schemas.microsoft.com/office/powerpoint/2010/main" val="3168095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5"/>
          </p:nvPr>
        </p:nvSpPr>
        <p:spPr/>
        <p:txBody>
          <a:bodyPr/>
          <a:lstStyle/>
          <a:p>
            <a:pPr algn="ctr"/>
            <a:r>
              <a:rPr lang="en-US" dirty="0"/>
              <a:t>September 4 2024</a:t>
            </a:r>
          </a:p>
        </p:txBody>
      </p:sp>
      <p:sp>
        <p:nvSpPr>
          <p:cNvPr id="7" name="Text Placeholder 6"/>
          <p:cNvSpPr>
            <a:spLocks noGrp="1"/>
          </p:cNvSpPr>
          <p:nvPr>
            <p:ph type="body" sz="quarter" idx="17"/>
          </p:nvPr>
        </p:nvSpPr>
        <p:spPr>
          <a:xfrm>
            <a:off x="0" y="1123696"/>
            <a:ext cx="12192000" cy="3861333"/>
          </a:xfrm>
        </p:spPr>
        <p:txBody>
          <a:bodyPr>
            <a:normAutofit/>
          </a:bodyPr>
          <a:lstStyle/>
          <a:p>
            <a:pPr marL="0" indent="0">
              <a:buNone/>
            </a:pPr>
            <a:endParaRPr lang="en-US" sz="4400" dirty="0"/>
          </a:p>
          <a:p>
            <a:pPr marL="0" indent="0">
              <a:buNone/>
            </a:pPr>
            <a:endParaRPr lang="en-US" sz="4400" dirty="0"/>
          </a:p>
          <a:p>
            <a:pPr marL="0" indent="0" algn="ctr">
              <a:buNone/>
            </a:pPr>
            <a:r>
              <a:rPr lang="en-US" sz="4800" dirty="0"/>
              <a:t>Thank you for your attention</a:t>
            </a:r>
          </a:p>
        </p:txBody>
      </p:sp>
      <p:sp>
        <p:nvSpPr>
          <p:cNvPr id="2" name="TextBox 1">
            <a:extLst>
              <a:ext uri="{FF2B5EF4-FFF2-40B4-BE49-F238E27FC236}">
                <a16:creationId xmlns:a16="http://schemas.microsoft.com/office/drawing/2014/main" id="{583C158D-8081-5AAB-DC57-5E5F878BE82A}"/>
              </a:ext>
            </a:extLst>
          </p:cNvPr>
          <p:cNvSpPr txBox="1"/>
          <p:nvPr/>
        </p:nvSpPr>
        <p:spPr>
          <a:xfrm>
            <a:off x="433753" y="5494770"/>
            <a:ext cx="11324493" cy="738664"/>
          </a:xfrm>
          <a:prstGeom prst="rect">
            <a:avLst/>
          </a:prstGeom>
          <a:noFill/>
        </p:spPr>
        <p:txBody>
          <a:bodyPr wrap="square" rtlCol="0">
            <a:spAutoFit/>
          </a:bodyPr>
          <a:lstStyle/>
          <a:p>
            <a:r>
              <a:rPr lang="en-US" sz="1400" dirty="0"/>
              <a:t>This material is based upon work supported by the U.S. Department of Energy, Office of Science, Office of Nuclear Physics under contract </a:t>
            </a:r>
            <a:r>
              <a:rPr lang="en-US" sz="1400" dirty="0">
                <a:hlinkClick r:id="rId2"/>
              </a:rPr>
              <a:t>DE-AC05-06OR23177</a:t>
            </a:r>
            <a:r>
              <a:rPr lang="en-US" sz="1400" dirty="0"/>
              <a:t>. This work was supported in part by the National Science Foundation, United States under Grant No. </a:t>
            </a:r>
            <a:r>
              <a:rPr lang="en-US" sz="1400" dirty="0">
                <a:hlinkClick r:id="rId3"/>
              </a:rPr>
              <a:t>OISE-1927130</a:t>
            </a:r>
            <a:r>
              <a:rPr lang="en-US" sz="1400" dirty="0"/>
              <a:t> (</a:t>
            </a:r>
            <a:r>
              <a:rPr lang="en-US" sz="1400" dirty="0" err="1"/>
              <a:t>IReNA</a:t>
            </a:r>
            <a:r>
              <a:rPr lang="en-US" sz="1400" dirty="0"/>
              <a:t>). Portions of this work was performed at the Swedish National Research Infrastructure, DESIREE (Swedish Research Council Contract No. 2017-00621)</a:t>
            </a:r>
          </a:p>
        </p:txBody>
      </p:sp>
      <p:sp>
        <p:nvSpPr>
          <p:cNvPr id="3" name="TextBox 2">
            <a:extLst>
              <a:ext uri="{FF2B5EF4-FFF2-40B4-BE49-F238E27FC236}">
                <a16:creationId xmlns:a16="http://schemas.microsoft.com/office/drawing/2014/main" id="{14B46CCA-430E-E177-C063-0A96961502F9}"/>
              </a:ext>
            </a:extLst>
          </p:cNvPr>
          <p:cNvSpPr txBox="1"/>
          <p:nvPr/>
        </p:nvSpPr>
        <p:spPr>
          <a:xfrm>
            <a:off x="1949380" y="3577213"/>
            <a:ext cx="7455877" cy="1200329"/>
          </a:xfrm>
          <a:prstGeom prst="rect">
            <a:avLst/>
          </a:prstGeom>
          <a:noFill/>
        </p:spPr>
        <p:txBody>
          <a:bodyPr wrap="square" rtlCol="0">
            <a:spAutoFit/>
          </a:bodyPr>
          <a:lstStyle/>
          <a:p>
            <a:pPr algn="ctr"/>
            <a:r>
              <a:rPr lang="en-US" dirty="0"/>
              <a:t>Special thank you to my collaborators at Stockholm University, </a:t>
            </a:r>
          </a:p>
          <a:p>
            <a:pPr algn="ctr"/>
            <a:r>
              <a:rPr lang="en-US" dirty="0"/>
              <a:t>Ansgar </a:t>
            </a:r>
            <a:r>
              <a:rPr lang="en-US" dirty="0" err="1"/>
              <a:t>Simonsson</a:t>
            </a:r>
            <a:r>
              <a:rPr lang="en-US" dirty="0"/>
              <a:t> and Anders </a:t>
            </a:r>
            <a:r>
              <a:rPr lang="en-US" dirty="0" err="1"/>
              <a:t>Källberg</a:t>
            </a:r>
            <a:r>
              <a:rPr lang="en-US" dirty="0"/>
              <a:t> </a:t>
            </a:r>
          </a:p>
          <a:p>
            <a:pPr algn="ctr"/>
            <a:r>
              <a:rPr lang="en-US" dirty="0"/>
              <a:t>Also my collaborators at University of Naples/INFN </a:t>
            </a:r>
          </a:p>
          <a:p>
            <a:pPr algn="ctr"/>
            <a:r>
              <a:rPr lang="en-US" dirty="0"/>
              <a:t>Gianluca </a:t>
            </a:r>
            <a:r>
              <a:rPr lang="en-US" dirty="0" err="1"/>
              <a:t>Imbriani</a:t>
            </a:r>
            <a:r>
              <a:rPr lang="en-US" dirty="0"/>
              <a:t> and Antonino </a:t>
            </a:r>
            <a:r>
              <a:rPr lang="en-US" dirty="0" err="1"/>
              <a:t>DiLeva</a:t>
            </a:r>
            <a:endParaRPr lang="en-US" dirty="0"/>
          </a:p>
        </p:txBody>
      </p:sp>
    </p:spTree>
    <p:extLst>
      <p:ext uri="{BB962C8B-B14F-4D97-AF65-F5344CB8AC3E}">
        <p14:creationId xmlns:p14="http://schemas.microsoft.com/office/powerpoint/2010/main" val="354149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992B1-0A0E-DE3E-0B00-3B3CF41D0FE5}"/>
              </a:ext>
            </a:extLst>
          </p:cNvPr>
          <p:cNvSpPr>
            <a:spLocks noGrp="1"/>
          </p:cNvSpPr>
          <p:nvPr>
            <p:ph type="title"/>
          </p:nvPr>
        </p:nvSpPr>
        <p:spPr/>
        <p:txBody>
          <a:bodyPr/>
          <a:lstStyle/>
          <a:p>
            <a:r>
              <a:rPr lang="en-US" dirty="0"/>
              <a:t>What is Gear Changing?</a:t>
            </a:r>
          </a:p>
        </p:txBody>
      </p:sp>
      <p:sp>
        <p:nvSpPr>
          <p:cNvPr id="3" name="Content Placeholder 2">
            <a:extLst>
              <a:ext uri="{FF2B5EF4-FFF2-40B4-BE49-F238E27FC236}">
                <a16:creationId xmlns:a16="http://schemas.microsoft.com/office/drawing/2014/main" id="{C54ACEC1-CC4D-93E2-047B-DDA1B9294B26}"/>
              </a:ext>
            </a:extLst>
          </p:cNvPr>
          <p:cNvSpPr>
            <a:spLocks noGrp="1"/>
          </p:cNvSpPr>
          <p:nvPr>
            <p:ph idx="1"/>
          </p:nvPr>
        </p:nvSpPr>
        <p:spPr>
          <a:xfrm>
            <a:off x="4714178" y="966055"/>
            <a:ext cx="7477821" cy="2462945"/>
          </a:xfrm>
        </p:spPr>
        <p:txBody>
          <a:bodyPr>
            <a:normAutofit fontScale="92500"/>
          </a:bodyPr>
          <a:lstStyle/>
          <a:p>
            <a:r>
              <a:rPr lang="en-US" dirty="0"/>
              <a:t>Gear-changing is a collider synchronization system where different harmonic numbers of bunches collide with each other.</a:t>
            </a:r>
          </a:p>
          <a:p>
            <a:r>
              <a:rPr lang="en-US" dirty="0"/>
              <a:t>This can be achieved through either different beam velocities or different path lengths</a:t>
            </a:r>
          </a:p>
          <a:p>
            <a:r>
              <a:rPr lang="en-US" dirty="0"/>
              <a:t>Investigated for use in RHIC, JLEIC, and </a:t>
            </a:r>
            <a:r>
              <a:rPr lang="en-US" dirty="0" err="1"/>
              <a:t>EicC</a:t>
            </a:r>
            <a:endParaRPr lang="en-US" dirty="0"/>
          </a:p>
          <a:p>
            <a:r>
              <a:rPr lang="en-US" dirty="0"/>
              <a:t>Can reduce systematic uncertainties, but can lead to resonances, for an N on N+1 system the limit is*:</a:t>
            </a:r>
          </a:p>
        </p:txBody>
      </p:sp>
      <p:sp>
        <p:nvSpPr>
          <p:cNvPr id="4" name="Footer Placeholder 3">
            <a:extLst>
              <a:ext uri="{FF2B5EF4-FFF2-40B4-BE49-F238E27FC236}">
                <a16:creationId xmlns:a16="http://schemas.microsoft.com/office/drawing/2014/main" id="{BB2E9643-D43E-893B-74A3-F9571E897F47}"/>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65296359-0E14-ACEA-01DE-913B8197092D}"/>
              </a:ext>
            </a:extLst>
          </p:cNvPr>
          <p:cNvSpPr>
            <a:spLocks noGrp="1"/>
          </p:cNvSpPr>
          <p:nvPr>
            <p:ph type="sldNum" sz="quarter" idx="12"/>
          </p:nvPr>
        </p:nvSpPr>
        <p:spPr/>
        <p:txBody>
          <a:bodyPr/>
          <a:lstStyle/>
          <a:p>
            <a:fld id="{07E1C93C-5050-FC42-8F10-D22D4F119D13}" type="slidenum">
              <a:rPr lang="en-US" smtClean="0"/>
              <a:pPr/>
              <a:t>3</a:t>
            </a:fld>
            <a:endParaRPr lang="en-US" dirty="0"/>
          </a:p>
        </p:txBody>
      </p:sp>
      <p:sp>
        <p:nvSpPr>
          <p:cNvPr id="6" name="Oval 5">
            <a:extLst>
              <a:ext uri="{FF2B5EF4-FFF2-40B4-BE49-F238E27FC236}">
                <a16:creationId xmlns:a16="http://schemas.microsoft.com/office/drawing/2014/main" id="{D6E8B72A-6A87-95AA-8801-F9A921282A34}"/>
              </a:ext>
            </a:extLst>
          </p:cNvPr>
          <p:cNvSpPr/>
          <p:nvPr/>
        </p:nvSpPr>
        <p:spPr>
          <a:xfrm>
            <a:off x="1613690" y="1686432"/>
            <a:ext cx="2161860" cy="216186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7" name="Oval 6">
            <a:extLst>
              <a:ext uri="{FF2B5EF4-FFF2-40B4-BE49-F238E27FC236}">
                <a16:creationId xmlns:a16="http://schemas.microsoft.com/office/drawing/2014/main" id="{8069E295-53C3-53FA-0DEE-26A2E2098276}"/>
              </a:ext>
            </a:extLst>
          </p:cNvPr>
          <p:cNvSpPr/>
          <p:nvPr/>
        </p:nvSpPr>
        <p:spPr>
          <a:xfrm>
            <a:off x="1613690" y="3851316"/>
            <a:ext cx="2161860" cy="216186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grpSp>
        <p:nvGrpSpPr>
          <p:cNvPr id="8" name="Group 7">
            <a:extLst>
              <a:ext uri="{FF2B5EF4-FFF2-40B4-BE49-F238E27FC236}">
                <a16:creationId xmlns:a16="http://schemas.microsoft.com/office/drawing/2014/main" id="{E0C61960-51C0-5793-0BED-056436800EBE}"/>
              </a:ext>
            </a:extLst>
          </p:cNvPr>
          <p:cNvGrpSpPr/>
          <p:nvPr/>
        </p:nvGrpSpPr>
        <p:grpSpPr>
          <a:xfrm>
            <a:off x="2509931" y="3665109"/>
            <a:ext cx="369393" cy="372414"/>
            <a:chOff x="4444832" y="3526118"/>
            <a:chExt cx="369393" cy="372414"/>
          </a:xfrm>
        </p:grpSpPr>
        <p:sp>
          <p:nvSpPr>
            <p:cNvPr id="9" name="Oval 8">
              <a:extLst>
                <a:ext uri="{FF2B5EF4-FFF2-40B4-BE49-F238E27FC236}">
                  <a16:creationId xmlns:a16="http://schemas.microsoft.com/office/drawing/2014/main" id="{8F4D9FD8-20CD-9831-6A6A-0A0C59998E3F}"/>
                </a:ext>
              </a:extLst>
            </p:cNvPr>
            <p:cNvSpPr/>
            <p:nvPr/>
          </p:nvSpPr>
          <p:spPr>
            <a:xfrm>
              <a:off x="4444832" y="3529139"/>
              <a:ext cx="369393" cy="36939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10" name="TextBox 9">
              <a:extLst>
                <a:ext uri="{FF2B5EF4-FFF2-40B4-BE49-F238E27FC236}">
                  <a16:creationId xmlns:a16="http://schemas.microsoft.com/office/drawing/2014/main" id="{FAB36A31-68C2-D862-998A-4DEBAD7DB662}"/>
                </a:ext>
              </a:extLst>
            </p:cNvPr>
            <p:cNvSpPr txBox="1"/>
            <p:nvPr/>
          </p:nvSpPr>
          <p:spPr>
            <a:xfrm>
              <a:off x="4481168" y="3526118"/>
              <a:ext cx="326996" cy="369332"/>
            </a:xfrm>
            <a:prstGeom prst="rect">
              <a:avLst/>
            </a:prstGeom>
            <a:noFill/>
          </p:spPr>
          <p:txBody>
            <a:bodyPr wrap="square" rtlCol="0">
              <a:spAutoFit/>
            </a:bodyPr>
            <a:lstStyle/>
            <a:p>
              <a:pPr>
                <a:defRPr/>
              </a:pPr>
              <a:r>
                <a:rPr lang="en-US" dirty="0">
                  <a:solidFill>
                    <a:prstClr val="white"/>
                  </a:solidFill>
                  <a:latin typeface="Calibri" panose="020F0502020204030204"/>
                </a:rPr>
                <a:t>1</a:t>
              </a:r>
            </a:p>
          </p:txBody>
        </p:sp>
      </p:grpSp>
      <p:grpSp>
        <p:nvGrpSpPr>
          <p:cNvPr id="11" name="Group 10">
            <a:extLst>
              <a:ext uri="{FF2B5EF4-FFF2-40B4-BE49-F238E27FC236}">
                <a16:creationId xmlns:a16="http://schemas.microsoft.com/office/drawing/2014/main" id="{1741E01D-F969-8C9C-BC00-59E11C8338E2}"/>
              </a:ext>
            </a:extLst>
          </p:cNvPr>
          <p:cNvGrpSpPr/>
          <p:nvPr/>
        </p:nvGrpSpPr>
        <p:grpSpPr>
          <a:xfrm>
            <a:off x="3590855" y="2581155"/>
            <a:ext cx="369393" cy="372414"/>
            <a:chOff x="4470060" y="4144803"/>
            <a:chExt cx="369393" cy="372414"/>
          </a:xfrm>
        </p:grpSpPr>
        <p:sp>
          <p:nvSpPr>
            <p:cNvPr id="12" name="Oval 11">
              <a:extLst>
                <a:ext uri="{FF2B5EF4-FFF2-40B4-BE49-F238E27FC236}">
                  <a16:creationId xmlns:a16="http://schemas.microsoft.com/office/drawing/2014/main" id="{0AF1AE77-29F5-A546-A25E-F31AC0854AB9}"/>
                </a:ext>
              </a:extLst>
            </p:cNvPr>
            <p:cNvSpPr/>
            <p:nvPr/>
          </p:nvSpPr>
          <p:spPr>
            <a:xfrm>
              <a:off x="4470060" y="4147824"/>
              <a:ext cx="369393" cy="36939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13" name="TextBox 12">
              <a:extLst>
                <a:ext uri="{FF2B5EF4-FFF2-40B4-BE49-F238E27FC236}">
                  <a16:creationId xmlns:a16="http://schemas.microsoft.com/office/drawing/2014/main" id="{C0E2A0C0-CAA1-F762-E613-3ED8BB0304EA}"/>
                </a:ext>
              </a:extLst>
            </p:cNvPr>
            <p:cNvSpPr txBox="1"/>
            <p:nvPr/>
          </p:nvSpPr>
          <p:spPr>
            <a:xfrm>
              <a:off x="4506396" y="4144803"/>
              <a:ext cx="301686" cy="369332"/>
            </a:xfrm>
            <a:prstGeom prst="rect">
              <a:avLst/>
            </a:prstGeom>
            <a:noFill/>
          </p:spPr>
          <p:txBody>
            <a:bodyPr wrap="none" rtlCol="0">
              <a:spAutoFit/>
            </a:bodyPr>
            <a:lstStyle/>
            <a:p>
              <a:pPr>
                <a:defRPr/>
              </a:pPr>
              <a:r>
                <a:rPr lang="en-US" dirty="0">
                  <a:solidFill>
                    <a:prstClr val="white"/>
                  </a:solidFill>
                  <a:latin typeface="Calibri" panose="020F0502020204030204"/>
                </a:rPr>
                <a:t>2</a:t>
              </a:r>
            </a:p>
          </p:txBody>
        </p:sp>
      </p:grpSp>
      <p:grpSp>
        <p:nvGrpSpPr>
          <p:cNvPr id="14" name="Group 13">
            <a:extLst>
              <a:ext uri="{FF2B5EF4-FFF2-40B4-BE49-F238E27FC236}">
                <a16:creationId xmlns:a16="http://schemas.microsoft.com/office/drawing/2014/main" id="{9F56347D-4398-FCA1-5088-E07AC4398F8E}"/>
              </a:ext>
            </a:extLst>
          </p:cNvPr>
          <p:cNvGrpSpPr/>
          <p:nvPr/>
        </p:nvGrpSpPr>
        <p:grpSpPr>
          <a:xfrm>
            <a:off x="2509931" y="1506270"/>
            <a:ext cx="369393" cy="372414"/>
            <a:chOff x="4476119" y="4744310"/>
            <a:chExt cx="369393" cy="372414"/>
          </a:xfrm>
        </p:grpSpPr>
        <p:sp>
          <p:nvSpPr>
            <p:cNvPr id="15" name="Oval 14">
              <a:extLst>
                <a:ext uri="{FF2B5EF4-FFF2-40B4-BE49-F238E27FC236}">
                  <a16:creationId xmlns:a16="http://schemas.microsoft.com/office/drawing/2014/main" id="{12B77AD7-C779-F635-A93F-03D67DCFEE9B}"/>
                </a:ext>
              </a:extLst>
            </p:cNvPr>
            <p:cNvSpPr/>
            <p:nvPr/>
          </p:nvSpPr>
          <p:spPr>
            <a:xfrm>
              <a:off x="4476119" y="4747331"/>
              <a:ext cx="369393" cy="36939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6" name="TextBox 15">
              <a:extLst>
                <a:ext uri="{FF2B5EF4-FFF2-40B4-BE49-F238E27FC236}">
                  <a16:creationId xmlns:a16="http://schemas.microsoft.com/office/drawing/2014/main" id="{2A86AEC5-816D-66F1-FDD5-54B2E4DE9D13}"/>
                </a:ext>
              </a:extLst>
            </p:cNvPr>
            <p:cNvSpPr txBox="1"/>
            <p:nvPr/>
          </p:nvSpPr>
          <p:spPr>
            <a:xfrm>
              <a:off x="4512455" y="4744310"/>
              <a:ext cx="301686" cy="369332"/>
            </a:xfrm>
            <a:prstGeom prst="rect">
              <a:avLst/>
            </a:prstGeom>
            <a:noFill/>
          </p:spPr>
          <p:txBody>
            <a:bodyPr wrap="none" rtlCol="0">
              <a:spAutoFit/>
            </a:bodyPr>
            <a:lstStyle/>
            <a:p>
              <a:pPr>
                <a:defRPr/>
              </a:pPr>
              <a:r>
                <a:rPr lang="en-US" dirty="0">
                  <a:solidFill>
                    <a:prstClr val="white"/>
                  </a:solidFill>
                  <a:latin typeface="Calibri" panose="020F0502020204030204"/>
                </a:rPr>
                <a:t>3</a:t>
              </a:r>
            </a:p>
          </p:txBody>
        </p:sp>
      </p:grpSp>
      <p:grpSp>
        <p:nvGrpSpPr>
          <p:cNvPr id="17" name="Group 16">
            <a:extLst>
              <a:ext uri="{FF2B5EF4-FFF2-40B4-BE49-F238E27FC236}">
                <a16:creationId xmlns:a16="http://schemas.microsoft.com/office/drawing/2014/main" id="{0761611A-7AAA-162A-CC02-0585B4A6C8B2}"/>
              </a:ext>
            </a:extLst>
          </p:cNvPr>
          <p:cNvGrpSpPr/>
          <p:nvPr/>
        </p:nvGrpSpPr>
        <p:grpSpPr>
          <a:xfrm>
            <a:off x="1428995" y="2581155"/>
            <a:ext cx="369393" cy="372414"/>
            <a:chOff x="4488231" y="5513377"/>
            <a:chExt cx="369393" cy="372414"/>
          </a:xfrm>
        </p:grpSpPr>
        <p:sp>
          <p:nvSpPr>
            <p:cNvPr id="18" name="Oval 17">
              <a:extLst>
                <a:ext uri="{FF2B5EF4-FFF2-40B4-BE49-F238E27FC236}">
                  <a16:creationId xmlns:a16="http://schemas.microsoft.com/office/drawing/2014/main" id="{5618AD5C-D8EB-8473-B1BC-79E1BE55E5D3}"/>
                </a:ext>
              </a:extLst>
            </p:cNvPr>
            <p:cNvSpPr/>
            <p:nvPr/>
          </p:nvSpPr>
          <p:spPr>
            <a:xfrm>
              <a:off x="4488231" y="5516398"/>
              <a:ext cx="369393" cy="36939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9" name="TextBox 18">
              <a:extLst>
                <a:ext uri="{FF2B5EF4-FFF2-40B4-BE49-F238E27FC236}">
                  <a16:creationId xmlns:a16="http://schemas.microsoft.com/office/drawing/2014/main" id="{1CA551D8-786B-8D4A-74FB-FB987548E21E}"/>
                </a:ext>
              </a:extLst>
            </p:cNvPr>
            <p:cNvSpPr txBox="1"/>
            <p:nvPr/>
          </p:nvSpPr>
          <p:spPr>
            <a:xfrm>
              <a:off x="4524567" y="5513377"/>
              <a:ext cx="301686" cy="369332"/>
            </a:xfrm>
            <a:prstGeom prst="rect">
              <a:avLst/>
            </a:prstGeom>
            <a:noFill/>
          </p:spPr>
          <p:txBody>
            <a:bodyPr wrap="none" rtlCol="0">
              <a:spAutoFit/>
            </a:bodyPr>
            <a:lstStyle/>
            <a:p>
              <a:pPr>
                <a:defRPr/>
              </a:pPr>
              <a:r>
                <a:rPr lang="en-US" dirty="0">
                  <a:solidFill>
                    <a:prstClr val="white"/>
                  </a:solidFill>
                  <a:latin typeface="Calibri" panose="020F0502020204030204"/>
                </a:rPr>
                <a:t>4</a:t>
              </a:r>
            </a:p>
          </p:txBody>
        </p:sp>
      </p:grpSp>
      <p:grpSp>
        <p:nvGrpSpPr>
          <p:cNvPr id="20" name="Group 19">
            <a:extLst>
              <a:ext uri="{FF2B5EF4-FFF2-40B4-BE49-F238E27FC236}">
                <a16:creationId xmlns:a16="http://schemas.microsoft.com/office/drawing/2014/main" id="{F15F05F7-B4EB-7DB1-EAC6-4A0D56A844E6}"/>
              </a:ext>
            </a:extLst>
          </p:cNvPr>
          <p:cNvGrpSpPr/>
          <p:nvPr/>
        </p:nvGrpSpPr>
        <p:grpSpPr>
          <a:xfrm>
            <a:off x="2509931" y="3657620"/>
            <a:ext cx="369393" cy="372414"/>
            <a:chOff x="5905248" y="3508960"/>
            <a:chExt cx="369393" cy="372414"/>
          </a:xfrm>
        </p:grpSpPr>
        <p:sp>
          <p:nvSpPr>
            <p:cNvPr id="21" name="Oval 20">
              <a:extLst>
                <a:ext uri="{FF2B5EF4-FFF2-40B4-BE49-F238E27FC236}">
                  <a16:creationId xmlns:a16="http://schemas.microsoft.com/office/drawing/2014/main" id="{2EDC4D2E-1AF1-D941-367E-D8B0A3E79058}"/>
                </a:ext>
              </a:extLst>
            </p:cNvPr>
            <p:cNvSpPr/>
            <p:nvPr/>
          </p:nvSpPr>
          <p:spPr>
            <a:xfrm>
              <a:off x="5905248" y="3511981"/>
              <a:ext cx="369393" cy="369393"/>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2" name="TextBox 21">
              <a:extLst>
                <a:ext uri="{FF2B5EF4-FFF2-40B4-BE49-F238E27FC236}">
                  <a16:creationId xmlns:a16="http://schemas.microsoft.com/office/drawing/2014/main" id="{E1A3A5B9-3E67-37A0-D7FA-DFF7B49B6BDC}"/>
                </a:ext>
              </a:extLst>
            </p:cNvPr>
            <p:cNvSpPr txBox="1"/>
            <p:nvPr/>
          </p:nvSpPr>
          <p:spPr>
            <a:xfrm>
              <a:off x="5947636" y="3508960"/>
              <a:ext cx="301686" cy="369332"/>
            </a:xfrm>
            <a:prstGeom prst="rect">
              <a:avLst/>
            </a:prstGeom>
            <a:noFill/>
          </p:spPr>
          <p:txBody>
            <a:bodyPr wrap="none" rtlCol="0">
              <a:spAutoFit/>
            </a:bodyPr>
            <a:lstStyle/>
            <a:p>
              <a:pPr>
                <a:defRPr/>
              </a:pPr>
              <a:r>
                <a:rPr lang="en-US" dirty="0">
                  <a:solidFill>
                    <a:prstClr val="white"/>
                  </a:solidFill>
                  <a:latin typeface="Calibri" panose="020F0502020204030204"/>
                </a:rPr>
                <a:t>a</a:t>
              </a:r>
            </a:p>
          </p:txBody>
        </p:sp>
      </p:grpSp>
      <p:grpSp>
        <p:nvGrpSpPr>
          <p:cNvPr id="23" name="Group 22">
            <a:extLst>
              <a:ext uri="{FF2B5EF4-FFF2-40B4-BE49-F238E27FC236}">
                <a16:creationId xmlns:a16="http://schemas.microsoft.com/office/drawing/2014/main" id="{D0B199D7-0750-BF5D-6922-CA86C26F8B58}"/>
              </a:ext>
            </a:extLst>
          </p:cNvPr>
          <p:cNvGrpSpPr/>
          <p:nvPr/>
        </p:nvGrpSpPr>
        <p:grpSpPr>
          <a:xfrm>
            <a:off x="1554843" y="5264308"/>
            <a:ext cx="369393" cy="372414"/>
            <a:chOff x="5900201" y="4272980"/>
            <a:chExt cx="369393" cy="372414"/>
          </a:xfrm>
        </p:grpSpPr>
        <p:sp>
          <p:nvSpPr>
            <p:cNvPr id="24" name="Oval 23">
              <a:extLst>
                <a:ext uri="{FF2B5EF4-FFF2-40B4-BE49-F238E27FC236}">
                  <a16:creationId xmlns:a16="http://schemas.microsoft.com/office/drawing/2014/main" id="{13CC4588-24F0-3387-E02A-0665D0C6EDD8}"/>
                </a:ext>
              </a:extLst>
            </p:cNvPr>
            <p:cNvSpPr/>
            <p:nvPr/>
          </p:nvSpPr>
          <p:spPr>
            <a:xfrm>
              <a:off x="5900201" y="4276001"/>
              <a:ext cx="369393" cy="369393"/>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5" name="TextBox 24">
              <a:extLst>
                <a:ext uri="{FF2B5EF4-FFF2-40B4-BE49-F238E27FC236}">
                  <a16:creationId xmlns:a16="http://schemas.microsoft.com/office/drawing/2014/main" id="{8150FF17-BCF3-623B-810B-8F597BC41B9E}"/>
                </a:ext>
              </a:extLst>
            </p:cNvPr>
            <p:cNvSpPr txBox="1"/>
            <p:nvPr/>
          </p:nvSpPr>
          <p:spPr>
            <a:xfrm>
              <a:off x="5942589" y="4272980"/>
              <a:ext cx="306494" cy="369332"/>
            </a:xfrm>
            <a:prstGeom prst="rect">
              <a:avLst/>
            </a:prstGeom>
            <a:noFill/>
          </p:spPr>
          <p:txBody>
            <a:bodyPr wrap="none" rtlCol="0">
              <a:spAutoFit/>
            </a:bodyPr>
            <a:lstStyle/>
            <a:p>
              <a:pPr>
                <a:defRPr/>
              </a:pPr>
              <a:r>
                <a:rPr lang="en-US" dirty="0">
                  <a:solidFill>
                    <a:prstClr val="white"/>
                  </a:solidFill>
                  <a:latin typeface="Calibri" panose="020F0502020204030204"/>
                </a:rPr>
                <a:t>b</a:t>
              </a:r>
            </a:p>
          </p:txBody>
        </p:sp>
      </p:grpSp>
      <p:grpSp>
        <p:nvGrpSpPr>
          <p:cNvPr id="26" name="Group 25">
            <a:extLst>
              <a:ext uri="{FF2B5EF4-FFF2-40B4-BE49-F238E27FC236}">
                <a16:creationId xmlns:a16="http://schemas.microsoft.com/office/drawing/2014/main" id="{91C04ABF-2BD5-BF0E-1180-E3B77B33C598}"/>
              </a:ext>
            </a:extLst>
          </p:cNvPr>
          <p:cNvGrpSpPr/>
          <p:nvPr/>
        </p:nvGrpSpPr>
        <p:grpSpPr>
          <a:xfrm>
            <a:off x="3465008" y="5267329"/>
            <a:ext cx="369393" cy="372414"/>
            <a:chOff x="5894144" y="5393268"/>
            <a:chExt cx="369393" cy="372414"/>
          </a:xfrm>
        </p:grpSpPr>
        <p:sp>
          <p:nvSpPr>
            <p:cNvPr id="27" name="Oval 26">
              <a:extLst>
                <a:ext uri="{FF2B5EF4-FFF2-40B4-BE49-F238E27FC236}">
                  <a16:creationId xmlns:a16="http://schemas.microsoft.com/office/drawing/2014/main" id="{33D59A12-01A9-E19C-9242-687BB2F9571A}"/>
                </a:ext>
              </a:extLst>
            </p:cNvPr>
            <p:cNvSpPr/>
            <p:nvPr/>
          </p:nvSpPr>
          <p:spPr>
            <a:xfrm>
              <a:off x="5894144" y="5396289"/>
              <a:ext cx="369393" cy="369393"/>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8" name="TextBox 27">
              <a:extLst>
                <a:ext uri="{FF2B5EF4-FFF2-40B4-BE49-F238E27FC236}">
                  <a16:creationId xmlns:a16="http://schemas.microsoft.com/office/drawing/2014/main" id="{553B6434-2E13-7C3E-BC9A-8292778EC6D8}"/>
                </a:ext>
              </a:extLst>
            </p:cNvPr>
            <p:cNvSpPr txBox="1"/>
            <p:nvPr/>
          </p:nvSpPr>
          <p:spPr>
            <a:xfrm>
              <a:off x="5936532" y="5393268"/>
              <a:ext cx="282450" cy="369332"/>
            </a:xfrm>
            <a:prstGeom prst="rect">
              <a:avLst/>
            </a:prstGeom>
            <a:noFill/>
          </p:spPr>
          <p:txBody>
            <a:bodyPr wrap="none" rtlCol="0">
              <a:spAutoFit/>
            </a:bodyPr>
            <a:lstStyle/>
            <a:p>
              <a:pPr>
                <a:defRPr/>
              </a:pPr>
              <a:r>
                <a:rPr lang="en-US" dirty="0">
                  <a:solidFill>
                    <a:prstClr val="white"/>
                  </a:solidFill>
                  <a:latin typeface="Calibri" panose="020F0502020204030204"/>
                </a:rPr>
                <a:t>c</a:t>
              </a:r>
            </a:p>
          </p:txBody>
        </p:sp>
      </p:grpSp>
      <p:pic>
        <p:nvPicPr>
          <p:cNvPr id="29" name="Content Placeholder 4">
            <a:extLst>
              <a:ext uri="{FF2B5EF4-FFF2-40B4-BE49-F238E27FC236}">
                <a16:creationId xmlns:a16="http://schemas.microsoft.com/office/drawing/2014/main" id="{5AB1C194-8CD6-594D-CAB4-B5B619E81011}"/>
              </a:ext>
            </a:extLst>
          </p:cNvPr>
          <p:cNvPicPr>
            <a:picLocks noChangeAspect="1"/>
          </p:cNvPicPr>
          <p:nvPr/>
        </p:nvPicPr>
        <p:blipFill>
          <a:blip r:embed="rId2"/>
          <a:stretch>
            <a:fillRect/>
          </a:stretch>
        </p:blipFill>
        <p:spPr>
          <a:xfrm>
            <a:off x="5828452" y="3868377"/>
            <a:ext cx="4892591" cy="2396499"/>
          </a:xfrm>
          <a:prstGeom prst="rect">
            <a:avLst/>
          </a:prstGeom>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4970BE1-66D0-4B5F-39B2-B018AA4EACD7}"/>
                  </a:ext>
                </a:extLst>
              </p:cNvPr>
              <p:cNvSpPr txBox="1"/>
              <p:nvPr/>
            </p:nvSpPr>
            <p:spPr>
              <a:xfrm>
                <a:off x="7757327" y="3448011"/>
                <a:ext cx="772904"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𝜉</m:t>
                      </m:r>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𝑁</m:t>
                          </m:r>
                        </m:den>
                      </m:f>
                    </m:oMath>
                  </m:oMathPara>
                </a14:m>
                <a:endParaRPr lang="en-US" dirty="0"/>
              </a:p>
            </p:txBody>
          </p:sp>
        </mc:Choice>
        <mc:Fallback xmlns="">
          <p:sp>
            <p:nvSpPr>
              <p:cNvPr id="30" name="TextBox 29">
                <a:extLst>
                  <a:ext uri="{FF2B5EF4-FFF2-40B4-BE49-F238E27FC236}">
                    <a16:creationId xmlns:a16="http://schemas.microsoft.com/office/drawing/2014/main" id="{94970BE1-66D0-4B5F-39B2-B018AA4EACD7}"/>
                  </a:ext>
                </a:extLst>
              </p:cNvPr>
              <p:cNvSpPr txBox="1">
                <a:spLocks noRot="1" noChangeAspect="1" noMove="1" noResize="1" noEditPoints="1" noAdjustHandles="1" noChangeArrowheads="1" noChangeShapeType="1" noTextEdit="1"/>
              </p:cNvSpPr>
              <p:nvPr/>
            </p:nvSpPr>
            <p:spPr>
              <a:xfrm>
                <a:off x="7757327" y="3448011"/>
                <a:ext cx="772904" cy="518604"/>
              </a:xfrm>
              <a:prstGeom prst="rect">
                <a:avLst/>
              </a:prstGeom>
              <a:blipFill>
                <a:blip r:embed="rId3"/>
                <a:stretch>
                  <a:fillRect l="-11475" t="-4762" r="-4918" b="-11905"/>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19066105-757F-6A90-B7D8-B2E76E00AC9E}"/>
              </a:ext>
            </a:extLst>
          </p:cNvPr>
          <p:cNvSpPr txBox="1"/>
          <p:nvPr/>
        </p:nvSpPr>
        <p:spPr>
          <a:xfrm>
            <a:off x="5225143" y="6089301"/>
            <a:ext cx="5586883" cy="369332"/>
          </a:xfrm>
          <a:prstGeom prst="rect">
            <a:avLst/>
          </a:prstGeom>
          <a:noFill/>
        </p:spPr>
        <p:txBody>
          <a:bodyPr wrap="square" rtlCol="0">
            <a:spAutoFit/>
          </a:bodyPr>
          <a:lstStyle/>
          <a:p>
            <a:r>
              <a:rPr lang="en-US" dirty="0"/>
              <a:t>*see </a:t>
            </a:r>
            <a:r>
              <a:rPr lang="en-US" dirty="0">
                <a:hlinkClick r:id="rId4"/>
              </a:rPr>
              <a:t>https://</a:t>
            </a:r>
            <a:r>
              <a:rPr lang="en-US" dirty="0" err="1">
                <a:hlinkClick r:id="rId4"/>
              </a:rPr>
              <a:t>doi.org</a:t>
            </a:r>
            <a:r>
              <a:rPr lang="en-US" dirty="0">
                <a:hlinkClick r:id="rId4"/>
              </a:rPr>
              <a:t>/10.1103/PhysRevSTAB.17.041001</a:t>
            </a:r>
            <a:endParaRPr lang="en-US" dirty="0"/>
          </a:p>
        </p:txBody>
      </p:sp>
    </p:spTree>
    <p:extLst>
      <p:ext uri="{BB962C8B-B14F-4D97-AF65-F5344CB8AC3E}">
        <p14:creationId xmlns:p14="http://schemas.microsoft.com/office/powerpoint/2010/main" val="10872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nodeType="clickEffect">
                                  <p:stCondLst>
                                    <p:cond delay="0"/>
                                  </p:stCondLst>
                                  <p:childTnLst>
                                    <p:animMotion origin="layout" path="M -3.54167E-6 -4.07407E-6 L 0.03581 -0.00972 L 0.0668 -0.05301 L 0.08308 -0.10162 L 0.08881 -0.15717 L 0.08164 -0.22963 L 0.05039 -0.28356 L 0.01628 -0.3081 L -0.02031 -0.3125 L -0.06627 -0.26944 L -0.08854 -0.19699 L -0.08854 -0.1449 L -0.07968 -0.0875 L -0.05716 -0.03287 L -0.03333 -0.00717 L -3.54167E-6 -4.07407E-6 Z " pathEditMode="relative" rAng="0" ptsTypes="AAAAAAAAAAAAAAAA">
                                      <p:cBhvr>
                                        <p:cTn id="6" dur="4000" fill="hold"/>
                                        <p:tgtEl>
                                          <p:spTgt spid="8"/>
                                        </p:tgtEl>
                                        <p:attrNameLst>
                                          <p:attrName>ppt_x</p:attrName>
                                          <p:attrName>ppt_y</p:attrName>
                                        </p:attrNameLst>
                                      </p:cBhvr>
                                      <p:rCtr x="13" y="-15625"/>
                                    </p:animMotion>
                                  </p:childTnLst>
                                </p:cTn>
                              </p:par>
                              <p:par>
                                <p:cTn id="7" presetID="0" presetClass="path" presetSubtype="0" repeatCount="indefinite" fill="hold" nodeType="withEffect">
                                  <p:stCondLst>
                                    <p:cond delay="0"/>
                                  </p:stCondLst>
                                  <p:childTnLst>
                                    <p:animMotion origin="layout" path="M -3.54167E-6 7.40741E-7 L -0.01914 0.00347 L -0.05325 0.03333 L -0.0707 0.06968 L -0.08346 0.10764 L -0.08815 0.15602 L -0.08281 0.20648 L -0.0707 0.24606 L -0.05533 0.27708 L -0.03828 0.30718 L 0.00261 0.3169 L 0.02774 0.30787 L 0.05248 0.28403 L 0.07006 0.25139 L 0.08177 0.21273 L 0.0892 0.16852 L 0.08412 0.11898 L 0.07969 0.08472 L 0.06901 0.0581 L 0.05 0.02731 L 0.03334 0.01227 L -3.54167E-6 7.40741E-7 Z " pathEditMode="relative" rAng="0" ptsTypes="AAAAAAAAAAAAAAAAAAAAAA">
                                      <p:cBhvr>
                                        <p:cTn id="8" dur="4000" fill="hold"/>
                                        <p:tgtEl>
                                          <p:spTgt spid="14"/>
                                        </p:tgtEl>
                                        <p:attrNameLst>
                                          <p:attrName>ppt_x</p:attrName>
                                          <p:attrName>ppt_y</p:attrName>
                                        </p:attrNameLst>
                                      </p:cBhvr>
                                      <p:rCtr x="52" y="15833"/>
                                    </p:animMotion>
                                  </p:childTnLst>
                                </p:cTn>
                              </p:par>
                              <p:par>
                                <p:cTn id="9" presetID="0" presetClass="path" presetSubtype="0" repeatCount="indefinite" fill="hold" nodeType="withEffect">
                                  <p:stCondLst>
                                    <p:cond delay="0"/>
                                  </p:stCondLst>
                                  <p:childTnLst>
                                    <p:animMotion origin="layout" path="M 4.58333E-6 -2.22222E-6 L -0.0017 -0.05116 L -0.0224 -0.10602 L -0.05 -0.1493 L -0.09063 -0.16504 L -0.13073 -0.14653 L -0.15131 -0.11574 L -0.16537 -0.08657 L -0.17435 -0.05046 L -0.17865 0.00695 L -0.17292 0.05996 L -0.15326 0.10949 L -0.12526 0.14398 L -0.10313 0.15371 L -0.07956 0.15371 L -0.05704 0.14213 L -0.02878 0.11644 L -0.00977 0.07408 L -0.00326 0.05209 L 4.58333E-6 -2.22222E-6 Z " pathEditMode="relative" rAng="0" ptsTypes="AAAAAAAAAAAAAAAAAAAA">
                                      <p:cBhvr>
                                        <p:cTn id="10" dur="4000" fill="hold"/>
                                        <p:tgtEl>
                                          <p:spTgt spid="11"/>
                                        </p:tgtEl>
                                        <p:attrNameLst>
                                          <p:attrName>ppt_x</p:attrName>
                                          <p:attrName>ppt_y</p:attrName>
                                        </p:attrNameLst>
                                      </p:cBhvr>
                                      <p:rCtr x="-8932" y="-579"/>
                                    </p:animMotion>
                                  </p:childTnLst>
                                </p:cTn>
                              </p:par>
                              <p:par>
                                <p:cTn id="11" presetID="0" presetClass="path" presetSubtype="0" repeatCount="indefinite" fill="hold" nodeType="withEffect">
                                  <p:stCondLst>
                                    <p:cond delay="0"/>
                                  </p:stCondLst>
                                  <p:childTnLst>
                                    <p:animMotion origin="layout" path="M -1.66667E-6 -2.22222E-6 L -1.66667E-6 0.02917 L 0.00807 0.07153 L 0.01901 0.09884 L 0.0461 0.13588 L 0.07084 0.15463 L 0.10938 0.15 L 0.13307 0.13056 L 0.15326 0.09699 L 0.16979 0.05903 L 0.17735 0.00162 L 0.17422 -0.05301 L 0.16276 -0.08403 L 0.14401 -0.12893 L 0.11979 -0.14745 L 0.08529 -0.16157 L 0.05404 -0.1537 L 0.02357 -0.10949 L 0.0086 -0.06713 L -1.66667E-6 -2.22222E-6 Z " pathEditMode="relative" rAng="0" ptsTypes="AAAAAAAAAAAAAAAAAAAA">
                                      <p:cBhvr>
                                        <p:cTn id="12" dur="4000" fill="hold"/>
                                        <p:tgtEl>
                                          <p:spTgt spid="17"/>
                                        </p:tgtEl>
                                        <p:attrNameLst>
                                          <p:attrName>ppt_x</p:attrName>
                                          <p:attrName>ppt_y</p:attrName>
                                        </p:attrNameLst>
                                      </p:cBhvr>
                                      <p:rCtr x="8867" y="-347"/>
                                    </p:animMotion>
                                  </p:childTnLst>
                                </p:cTn>
                              </p:par>
                              <p:par>
                                <p:cTn id="13" presetID="0" presetClass="path" presetSubtype="0" repeatCount="indefinite" fill="hold" nodeType="withEffect">
                                  <p:stCondLst>
                                    <p:cond delay="0"/>
                                  </p:stCondLst>
                                  <p:childTnLst>
                                    <p:animMotion origin="layout" path="M -3.54167E-6 3.33333E-6 L -0.03164 0.00787 L -0.06718 0.04838 L -0.08125 0.09977 L -0.08893 0.15972 L -0.07968 0.2162 L -0.06145 0.26389 L -0.02578 0.30625 L 0.00404 0.30995 L 0.03451 0.30277 L 0.0543 0.2824 L 0.07175 0.25324 L 0.08503 0.21527 L 0.0931 0.18449 L 0.0931 0.13773 L 0.08672 0.10046 L 0.07657 0.06435 L 0.05287 0.02384 L 0.03685 0.00509 L -3.54167E-6 3.33333E-6 Z " pathEditMode="relative" rAng="0" ptsTypes="AAAAAAAAAAAAAAAAAAAA">
                                      <p:cBhvr>
                                        <p:cTn id="14" dur="3000" fill="hold"/>
                                        <p:tgtEl>
                                          <p:spTgt spid="20"/>
                                        </p:tgtEl>
                                        <p:attrNameLst>
                                          <p:attrName>ppt_x</p:attrName>
                                          <p:attrName>ppt_y</p:attrName>
                                        </p:attrNameLst>
                                      </p:cBhvr>
                                      <p:rCtr x="208" y="15486"/>
                                    </p:animMotion>
                                  </p:childTnLst>
                                </p:cTn>
                              </p:par>
                              <p:par>
                                <p:cTn id="15" presetID="0" presetClass="path" presetSubtype="0" repeatCount="indefinite" fill="hold" nodeType="withEffect">
                                  <p:stCondLst>
                                    <p:cond delay="0"/>
                                  </p:stCondLst>
                                  <p:childTnLst>
                                    <p:animMotion origin="layout" path="M -0.00365 4.07407E-6 L 0.01028 0.03009 L 0.0263 0.0574 L 0.04557 0.07338 L 0.07057 0.07963 L 0.0957 0.0743 L 0.12422 0.05115 L 0.14948 0.00717 L 0.16276 -0.05556 L 0.15911 -0.11204 L 0.14726 -0.17477 L 0.11862 -0.21181 L 0.07409 -0.23565 L 0.03685 -0.21991 L 0.00182 -0.1757 L -0.00951 -0.14121 L -0.01459 -0.1007 L -0.01459 -0.075 L -0.01224 -0.04769 L -0.00365 4.07407E-6 Z " pathEditMode="relative" rAng="0" ptsTypes="AAAAAAAAAAAAAAAAAAAA">
                                      <p:cBhvr>
                                        <p:cTn id="16" dur="3000" fill="hold"/>
                                        <p:tgtEl>
                                          <p:spTgt spid="23"/>
                                        </p:tgtEl>
                                        <p:attrNameLst>
                                          <p:attrName>ppt_x</p:attrName>
                                          <p:attrName>ppt_y</p:attrName>
                                        </p:attrNameLst>
                                      </p:cBhvr>
                                      <p:rCtr x="7773" y="-7801"/>
                                    </p:animMotion>
                                  </p:childTnLst>
                                </p:cTn>
                              </p:par>
                              <p:par>
                                <p:cTn id="17" presetID="0" presetClass="path" presetSubtype="0" repeatCount="indefinite" fill="hold" nodeType="withEffect">
                                  <p:stCondLst>
                                    <p:cond delay="0"/>
                                  </p:stCondLst>
                                  <p:childTnLst>
                                    <p:animMotion origin="layout" path="M 1.04167E-6 1.11111E-6 L 0.00794 -0.03171 L 0.01068 -0.08033 L 0.00898 -0.12454 L -0.01094 -0.17847 L -0.03307 -0.21736 L -0.05234 -0.23403 L -0.07956 -0.23658 L -0.10534 -0.22963 L -0.1306 -0.20764 L -0.15117 -0.17408 L -0.16237 -0.13426 L -0.16706 -0.06875 L -0.15899 -0.01945 L -0.14154 0.03194 L -0.11432 0.06273 L -0.08763 0.07708 L -0.05899 0.07708 L -0.03216 0.05671 L -0.01719 0.03449 L 1.04167E-6 1.11111E-6 Z " pathEditMode="relative" rAng="0" ptsTypes="AAAAAAAAAAAAAAAAAAAAA">
                                      <p:cBhvr>
                                        <p:cTn id="18" dur="3000" fill="hold"/>
                                        <p:tgtEl>
                                          <p:spTgt spid="26"/>
                                        </p:tgtEl>
                                        <p:attrNameLst>
                                          <p:attrName>ppt_x</p:attrName>
                                          <p:attrName>ppt_y</p:attrName>
                                        </p:attrNameLst>
                                      </p:cBhvr>
                                      <p:rCtr x="-7826" y="-7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B49B1-4895-11F7-10D9-7A6CC2B205AF}"/>
              </a:ext>
            </a:extLst>
          </p:cNvPr>
          <p:cNvSpPr>
            <a:spLocks noGrp="1"/>
          </p:cNvSpPr>
          <p:nvPr>
            <p:ph type="title"/>
          </p:nvPr>
        </p:nvSpPr>
        <p:spPr/>
        <p:txBody>
          <a:bodyPr/>
          <a:lstStyle/>
          <a:p>
            <a:r>
              <a:rPr lang="en-US" dirty="0"/>
              <a:t>Double </a:t>
            </a:r>
            <a:r>
              <a:rPr lang="en-US" dirty="0" err="1"/>
              <a:t>ElectroStatic</a:t>
            </a:r>
            <a:r>
              <a:rPr lang="en-US" dirty="0"/>
              <a:t> Ion Ring </a:t>
            </a:r>
            <a:r>
              <a:rPr lang="en-US" dirty="0" err="1"/>
              <a:t>ExpEriment</a:t>
            </a:r>
            <a:r>
              <a:rPr lang="en-US" dirty="0"/>
              <a:t> (DESIREE)</a:t>
            </a:r>
          </a:p>
        </p:txBody>
      </p:sp>
      <p:sp>
        <p:nvSpPr>
          <p:cNvPr id="4" name="Footer Placeholder 3">
            <a:extLst>
              <a:ext uri="{FF2B5EF4-FFF2-40B4-BE49-F238E27FC236}">
                <a16:creationId xmlns:a16="http://schemas.microsoft.com/office/drawing/2014/main" id="{6137F52B-9D95-EA39-B93C-AA6AF375012D}"/>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7FA506BB-C846-3BBB-7167-CFFD1EFC7C42}"/>
              </a:ext>
            </a:extLst>
          </p:cNvPr>
          <p:cNvSpPr>
            <a:spLocks noGrp="1"/>
          </p:cNvSpPr>
          <p:nvPr>
            <p:ph type="sldNum" sz="quarter" idx="12"/>
          </p:nvPr>
        </p:nvSpPr>
        <p:spPr/>
        <p:txBody>
          <a:bodyPr/>
          <a:lstStyle/>
          <a:p>
            <a:fld id="{07E1C93C-5050-FC42-8F10-D22D4F119D13}" type="slidenum">
              <a:rPr lang="en-US" smtClean="0"/>
              <a:pPr/>
              <a:t>4</a:t>
            </a:fld>
            <a:endParaRPr lang="en-US" dirty="0"/>
          </a:p>
        </p:txBody>
      </p:sp>
      <p:pic>
        <p:nvPicPr>
          <p:cNvPr id="6" name="Picture 5">
            <a:extLst>
              <a:ext uri="{FF2B5EF4-FFF2-40B4-BE49-F238E27FC236}">
                <a16:creationId xmlns:a16="http://schemas.microsoft.com/office/drawing/2014/main" id="{D75B7F0E-74A2-14AE-1707-E540DFDA5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776" y="4142021"/>
            <a:ext cx="3997133" cy="1929650"/>
          </a:xfrm>
          <a:prstGeom prst="rect">
            <a:avLst/>
          </a:prstGeom>
        </p:spPr>
      </p:pic>
      <p:grpSp>
        <p:nvGrpSpPr>
          <p:cNvPr id="7" name="Group 6">
            <a:extLst>
              <a:ext uri="{FF2B5EF4-FFF2-40B4-BE49-F238E27FC236}">
                <a16:creationId xmlns:a16="http://schemas.microsoft.com/office/drawing/2014/main" id="{092E7F75-FB97-09AA-3C32-48C0C9029270}"/>
              </a:ext>
            </a:extLst>
          </p:cNvPr>
          <p:cNvGrpSpPr/>
          <p:nvPr/>
        </p:nvGrpSpPr>
        <p:grpSpPr>
          <a:xfrm>
            <a:off x="2388494" y="3654558"/>
            <a:ext cx="2864160" cy="1342711"/>
            <a:chOff x="5796643" y="1289957"/>
            <a:chExt cx="5363936" cy="2514600"/>
          </a:xfrm>
        </p:grpSpPr>
        <p:sp>
          <p:nvSpPr>
            <p:cNvPr id="8" name="TextBox 7">
              <a:extLst>
                <a:ext uri="{FF2B5EF4-FFF2-40B4-BE49-F238E27FC236}">
                  <a16:creationId xmlns:a16="http://schemas.microsoft.com/office/drawing/2014/main" id="{F5D0422D-F652-D1ED-2C33-D5CEB96AFE98}"/>
                </a:ext>
              </a:extLst>
            </p:cNvPr>
            <p:cNvSpPr txBox="1"/>
            <p:nvPr/>
          </p:nvSpPr>
          <p:spPr>
            <a:xfrm>
              <a:off x="7707086" y="1289957"/>
              <a:ext cx="3453493" cy="864596"/>
            </a:xfrm>
            <a:prstGeom prst="rect">
              <a:avLst/>
            </a:prstGeom>
            <a:noFill/>
            <a:ln w="38100">
              <a:solidFill>
                <a:schemeClr val="accent1"/>
              </a:solidFill>
            </a:ln>
          </p:spPr>
          <p:txBody>
            <a:bodyPr wrap="square" rtlCol="0">
              <a:spAutoFit/>
            </a:bodyPr>
            <a:lstStyle/>
            <a:p>
              <a:r>
                <a:rPr lang="en-US" sz="1200" dirty="0"/>
                <a:t>Pickups (BPMs) on either end of the merger region</a:t>
              </a:r>
            </a:p>
          </p:txBody>
        </p:sp>
        <p:cxnSp>
          <p:nvCxnSpPr>
            <p:cNvPr id="9" name="Straight Arrow Connector 8">
              <a:extLst>
                <a:ext uri="{FF2B5EF4-FFF2-40B4-BE49-F238E27FC236}">
                  <a16:creationId xmlns:a16="http://schemas.microsoft.com/office/drawing/2014/main" id="{B4F84632-5C86-F5CA-6F99-51B29A3A2AE0}"/>
                </a:ext>
              </a:extLst>
            </p:cNvPr>
            <p:cNvCxnSpPr>
              <a:stCxn id="8" idx="2"/>
            </p:cNvCxnSpPr>
            <p:nvPr/>
          </p:nvCxnSpPr>
          <p:spPr>
            <a:xfrm flipH="1">
              <a:off x="6980463" y="2154553"/>
              <a:ext cx="2453369" cy="16500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651C6A2-B994-D805-599A-D0DB6D9E3D9D}"/>
                </a:ext>
              </a:extLst>
            </p:cNvPr>
            <p:cNvCxnSpPr>
              <a:cxnSpLocks/>
              <a:stCxn id="8" idx="2"/>
            </p:cNvCxnSpPr>
            <p:nvPr/>
          </p:nvCxnSpPr>
          <p:spPr>
            <a:xfrm flipH="1">
              <a:off x="5796643" y="2154553"/>
              <a:ext cx="3637190" cy="16500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EB6BE8BC-3D02-6EBF-5F50-F9DD4BCD68C3}"/>
              </a:ext>
            </a:extLst>
          </p:cNvPr>
          <p:cNvGrpSpPr/>
          <p:nvPr/>
        </p:nvGrpSpPr>
        <p:grpSpPr>
          <a:xfrm>
            <a:off x="3993539" y="4549048"/>
            <a:ext cx="1597739" cy="1115597"/>
            <a:chOff x="8727621" y="3028950"/>
            <a:chExt cx="2992211" cy="2089266"/>
          </a:xfrm>
        </p:grpSpPr>
        <p:sp>
          <p:nvSpPr>
            <p:cNvPr id="12" name="TextBox 11">
              <a:extLst>
                <a:ext uri="{FF2B5EF4-FFF2-40B4-BE49-F238E27FC236}">
                  <a16:creationId xmlns:a16="http://schemas.microsoft.com/office/drawing/2014/main" id="{62A89AD7-87C7-E6D3-14B1-C5EBDA0F87F9}"/>
                </a:ext>
              </a:extLst>
            </p:cNvPr>
            <p:cNvSpPr txBox="1"/>
            <p:nvPr/>
          </p:nvSpPr>
          <p:spPr>
            <a:xfrm>
              <a:off x="9817554" y="3561943"/>
              <a:ext cx="1902278" cy="1556273"/>
            </a:xfrm>
            <a:prstGeom prst="rect">
              <a:avLst/>
            </a:prstGeom>
            <a:noFill/>
            <a:ln w="38100">
              <a:solidFill>
                <a:schemeClr val="tx1"/>
              </a:solidFill>
            </a:ln>
          </p:spPr>
          <p:txBody>
            <a:bodyPr wrap="square" rtlCol="0">
              <a:spAutoFit/>
            </a:bodyPr>
            <a:lstStyle/>
            <a:p>
              <a:r>
                <a:rPr lang="en-US" sz="1200" dirty="0"/>
                <a:t>RF is handled via a pair of </a:t>
              </a:r>
              <a:r>
                <a:rPr lang="en-US" sz="1200" dirty="0" err="1"/>
                <a:t>Schottkey</a:t>
              </a:r>
              <a:r>
                <a:rPr lang="en-US" sz="1200" dirty="0"/>
                <a:t> cavities</a:t>
              </a:r>
            </a:p>
          </p:txBody>
        </p:sp>
        <p:cxnSp>
          <p:nvCxnSpPr>
            <p:cNvPr id="13" name="Straight Arrow Connector 12">
              <a:extLst>
                <a:ext uri="{FF2B5EF4-FFF2-40B4-BE49-F238E27FC236}">
                  <a16:creationId xmlns:a16="http://schemas.microsoft.com/office/drawing/2014/main" id="{547C4BD3-7AB0-7D77-69BC-483050CED131}"/>
                </a:ext>
              </a:extLst>
            </p:cNvPr>
            <p:cNvCxnSpPr>
              <a:stCxn id="12" idx="0"/>
            </p:cNvCxnSpPr>
            <p:nvPr/>
          </p:nvCxnSpPr>
          <p:spPr>
            <a:xfrm flipH="1" flipV="1">
              <a:off x="8727621" y="3028950"/>
              <a:ext cx="2041072" cy="53299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DACD856-AD92-6007-A69A-DE04A368DCEC}"/>
                </a:ext>
              </a:extLst>
            </p:cNvPr>
            <p:cNvCxnSpPr>
              <a:cxnSpLocks/>
              <a:stCxn id="12" idx="2"/>
            </p:cNvCxnSpPr>
            <p:nvPr/>
          </p:nvCxnSpPr>
          <p:spPr>
            <a:xfrm flipH="1" flipV="1">
              <a:off x="8756878" y="5045528"/>
              <a:ext cx="2011815" cy="726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5" name="Picture 14">
            <a:extLst>
              <a:ext uri="{FF2B5EF4-FFF2-40B4-BE49-F238E27FC236}">
                <a16:creationId xmlns:a16="http://schemas.microsoft.com/office/drawing/2014/main" id="{1C842F4D-A4BA-2C47-8D1E-48A1C6A68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418" y="848959"/>
            <a:ext cx="3997134" cy="2659426"/>
          </a:xfrm>
          <a:prstGeom prst="rect">
            <a:avLst/>
          </a:prstGeom>
        </p:spPr>
      </p:pic>
      <p:sp>
        <p:nvSpPr>
          <p:cNvPr id="3" name="TextBox 2">
            <a:extLst>
              <a:ext uri="{FF2B5EF4-FFF2-40B4-BE49-F238E27FC236}">
                <a16:creationId xmlns:a16="http://schemas.microsoft.com/office/drawing/2014/main" id="{9FD5F05D-DD6D-5837-E0A9-E28C0104945B}"/>
              </a:ext>
            </a:extLst>
          </p:cNvPr>
          <p:cNvSpPr txBox="1"/>
          <p:nvPr/>
        </p:nvSpPr>
        <p:spPr>
          <a:xfrm>
            <a:off x="5962389" y="1102290"/>
            <a:ext cx="5735340" cy="4154984"/>
          </a:xfrm>
          <a:prstGeom prst="rect">
            <a:avLst/>
          </a:prstGeom>
          <a:noFill/>
        </p:spPr>
        <p:txBody>
          <a:bodyPr wrap="square" rtlCol="0">
            <a:spAutoFit/>
          </a:bodyPr>
          <a:lstStyle/>
          <a:p>
            <a:pPr marL="800100" lvl="1" indent="-342900">
              <a:buFont typeface="Arial" panose="020B0604020202020204" pitchFamily="34" charset="0"/>
              <a:buChar char="•"/>
            </a:pPr>
            <a:r>
              <a:rPr lang="en-US" sz="2400" dirty="0"/>
              <a:t>Located at Stockholm University, in Sweden.</a:t>
            </a:r>
          </a:p>
          <a:p>
            <a:pPr marL="800100" lvl="1" indent="-342900">
              <a:buFont typeface="Arial" panose="020B0604020202020204" pitchFamily="34" charset="0"/>
              <a:buChar char="•"/>
            </a:pPr>
            <a:r>
              <a:rPr lang="en-US" sz="2400" dirty="0"/>
              <a:t>Up to 25 keV on up to 100 keV singly, oppositely-charged, ions.</a:t>
            </a:r>
          </a:p>
          <a:p>
            <a:pPr marL="800100" lvl="1" indent="-342900">
              <a:buFont typeface="Arial" panose="020B0604020202020204" pitchFamily="34" charset="0"/>
              <a:buChar char="•"/>
            </a:pPr>
            <a:r>
              <a:rPr lang="en-US" sz="2400" dirty="0"/>
              <a:t>Currently matches velocities to study neutralization reactions in the interstellar medium.</a:t>
            </a:r>
          </a:p>
          <a:p>
            <a:pPr marL="800100" lvl="1" indent="-342900">
              <a:buFont typeface="Arial" panose="020B0604020202020204" pitchFamily="34" charset="0"/>
              <a:buChar char="•"/>
            </a:pPr>
            <a:r>
              <a:rPr lang="en-US" sz="2400" dirty="0"/>
              <a:t>A part of the Swedish national infrastructure.</a:t>
            </a:r>
          </a:p>
          <a:p>
            <a:pPr marL="800100" lvl="1" indent="-342900">
              <a:buFont typeface="Arial" panose="020B0604020202020204" pitchFamily="34" charset="0"/>
              <a:buChar char="•"/>
            </a:pPr>
            <a:r>
              <a:rPr lang="en-US" sz="2400" dirty="0"/>
              <a:t>Energy Range allows us to “dial in” any desired relative velocity</a:t>
            </a:r>
          </a:p>
        </p:txBody>
      </p:sp>
    </p:spTree>
    <p:extLst>
      <p:ext uri="{BB962C8B-B14F-4D97-AF65-F5344CB8AC3E}">
        <p14:creationId xmlns:p14="http://schemas.microsoft.com/office/powerpoint/2010/main" val="2051780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1585F-344C-37F5-34DA-5B90781F5078}"/>
              </a:ext>
            </a:extLst>
          </p:cNvPr>
          <p:cNvSpPr>
            <a:spLocks noGrp="1"/>
          </p:cNvSpPr>
          <p:nvPr>
            <p:ph type="title"/>
          </p:nvPr>
        </p:nvSpPr>
        <p:spPr/>
        <p:txBody>
          <a:bodyPr/>
          <a:lstStyle/>
          <a:p>
            <a:r>
              <a:rPr lang="en-US" dirty="0"/>
              <a:t>DESIREE Experiments Timeline</a:t>
            </a:r>
          </a:p>
        </p:txBody>
      </p:sp>
      <p:sp>
        <p:nvSpPr>
          <p:cNvPr id="4" name="Footer Placeholder 3">
            <a:extLst>
              <a:ext uri="{FF2B5EF4-FFF2-40B4-BE49-F238E27FC236}">
                <a16:creationId xmlns:a16="http://schemas.microsoft.com/office/drawing/2014/main" id="{28ED2F62-3BA1-A928-DD8F-B0A67894CA65}"/>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94946A4A-7A6D-0DCD-AA09-D9E014958F74}"/>
              </a:ext>
            </a:extLst>
          </p:cNvPr>
          <p:cNvSpPr>
            <a:spLocks noGrp="1"/>
          </p:cNvSpPr>
          <p:nvPr>
            <p:ph type="sldNum" sz="quarter" idx="12"/>
          </p:nvPr>
        </p:nvSpPr>
        <p:spPr/>
        <p:txBody>
          <a:bodyPr/>
          <a:lstStyle/>
          <a:p>
            <a:fld id="{07E1C93C-5050-FC42-8F10-D22D4F119D13}" type="slidenum">
              <a:rPr lang="en-US" smtClean="0"/>
              <a:pPr/>
              <a:t>5</a:t>
            </a:fld>
            <a:endParaRPr lang="en-US" dirty="0"/>
          </a:p>
        </p:txBody>
      </p:sp>
      <p:sp>
        <p:nvSpPr>
          <p:cNvPr id="6" name="Content Placeholder 2">
            <a:extLst>
              <a:ext uri="{FF2B5EF4-FFF2-40B4-BE49-F238E27FC236}">
                <a16:creationId xmlns:a16="http://schemas.microsoft.com/office/drawing/2014/main" id="{14C14DA9-A84F-327E-DB24-FDAE3A836342}"/>
              </a:ext>
            </a:extLst>
          </p:cNvPr>
          <p:cNvSpPr txBox="1">
            <a:spLocks/>
          </p:cNvSpPr>
          <p:nvPr/>
        </p:nvSpPr>
        <p:spPr>
          <a:xfrm>
            <a:off x="513568" y="813923"/>
            <a:ext cx="6264343" cy="528625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At IPAC 2017 in Copenhagen the people at Stockholm University had a poster →</a:t>
            </a:r>
          </a:p>
          <a:p>
            <a:r>
              <a:rPr lang="en-US" dirty="0"/>
              <a:t>Later that summer, realized it could be used to show Gear-Changing</a:t>
            </a:r>
          </a:p>
          <a:p>
            <a:r>
              <a:rPr lang="en-US" dirty="0"/>
              <a:t>Several funding avenues were pursued</a:t>
            </a:r>
          </a:p>
          <a:p>
            <a:r>
              <a:rPr lang="en-US" dirty="0"/>
              <a:t>Go ahead given in Summer of 2019</a:t>
            </a:r>
          </a:p>
          <a:p>
            <a:r>
              <a:rPr lang="en-US" dirty="0"/>
              <a:t>Initial setup measurements in Fall of 2019</a:t>
            </a:r>
          </a:p>
          <a:p>
            <a:r>
              <a:rPr lang="en-US" dirty="0"/>
              <a:t>First experiment in May of 2020</a:t>
            </a:r>
          </a:p>
          <a:p>
            <a:r>
              <a:rPr lang="en-US" dirty="0"/>
              <a:t>Follow up experiments in 2020 and 2021</a:t>
            </a:r>
          </a:p>
          <a:p>
            <a:pPr lvl="1"/>
            <a:r>
              <a:rPr lang="en-US" dirty="0">
                <a:hlinkClick r:id="rId2"/>
              </a:rPr>
              <a:t>https://doi.org/10.18429/JACoW-IPAC2021-TUXA05</a:t>
            </a:r>
            <a:endParaRPr lang="en-US" dirty="0"/>
          </a:p>
          <a:p>
            <a:pPr lvl="1"/>
            <a:r>
              <a:rPr lang="en-US" dirty="0">
                <a:hlinkClick r:id="rId3" tooltip="Persistent link using digital object identifier"/>
              </a:rPr>
              <a:t>https://doi.org/10.1016/j.nima.2022.166601</a:t>
            </a:r>
            <a:endParaRPr lang="en-US" dirty="0"/>
          </a:p>
          <a:p>
            <a:pPr lvl="1"/>
            <a:r>
              <a:rPr lang="en-US" dirty="0">
                <a:hlinkClick r:id="rId4"/>
              </a:rPr>
              <a:t>https://doi.org/10.18429/JACoW-IPAC2022-WEPOST050</a:t>
            </a:r>
            <a:endParaRPr lang="en-US" dirty="0"/>
          </a:p>
          <a:p>
            <a:r>
              <a:rPr lang="en-US" dirty="0"/>
              <a:t>Also began looking at potential spinoff options for gear changing and comoving beams</a:t>
            </a:r>
          </a:p>
          <a:p>
            <a:pPr lvl="1"/>
            <a:r>
              <a:rPr lang="en-US" dirty="0">
                <a:hlinkClick r:id="rId5"/>
              </a:rPr>
              <a:t>https://doi.org/10.18429/JACoW-IPAC2022-THPOMS057</a:t>
            </a:r>
            <a:endParaRPr lang="en-US" dirty="0"/>
          </a:p>
          <a:p>
            <a:r>
              <a:rPr lang="en-US" dirty="0"/>
              <a:t>Large experiment in December of 2022</a:t>
            </a:r>
          </a:p>
          <a:p>
            <a:r>
              <a:rPr lang="en-US" dirty="0"/>
              <a:t>Received </a:t>
            </a:r>
            <a:r>
              <a:rPr lang="en-US" dirty="0" err="1"/>
              <a:t>IReNA</a:t>
            </a:r>
            <a:r>
              <a:rPr lang="en-US" dirty="0"/>
              <a:t> grant to visit University of Naples/INFN to work on fusion cross section spinoff</a:t>
            </a:r>
          </a:p>
          <a:p>
            <a:pPr lvl="1"/>
            <a:r>
              <a:rPr lang="en-US" dirty="0">
                <a:hlinkClick r:id="rId6"/>
              </a:rPr>
              <a:t>https://doi.org/10.1016/j.nima.2024.169158</a:t>
            </a:r>
            <a:endParaRPr lang="en-US" dirty="0"/>
          </a:p>
          <a:p>
            <a:r>
              <a:rPr lang="en-US" dirty="0"/>
              <a:t>Next Large experiment scheduled for December 2024</a:t>
            </a:r>
          </a:p>
          <a:p>
            <a:r>
              <a:rPr lang="en-US" dirty="0"/>
              <a:t>Informally referred to as DODGE project, (Direct Observations in DESIREE of Gear-changing Events)</a:t>
            </a:r>
          </a:p>
        </p:txBody>
      </p:sp>
      <p:pic>
        <p:nvPicPr>
          <p:cNvPr id="7" name="Picture 6">
            <a:extLst>
              <a:ext uri="{FF2B5EF4-FFF2-40B4-BE49-F238E27FC236}">
                <a16:creationId xmlns:a16="http://schemas.microsoft.com/office/drawing/2014/main" id="{BC409F5C-5208-7B03-8324-DF71362B845F}"/>
              </a:ext>
            </a:extLst>
          </p:cNvPr>
          <p:cNvPicPr>
            <a:picLocks noChangeAspect="1"/>
          </p:cNvPicPr>
          <p:nvPr/>
        </p:nvPicPr>
        <p:blipFill>
          <a:blip r:embed="rId7"/>
          <a:stretch>
            <a:fillRect/>
          </a:stretch>
        </p:blipFill>
        <p:spPr>
          <a:xfrm>
            <a:off x="7354107" y="813923"/>
            <a:ext cx="3787465" cy="5385168"/>
          </a:xfrm>
          <a:prstGeom prst="rect">
            <a:avLst/>
          </a:prstGeom>
        </p:spPr>
      </p:pic>
    </p:spTree>
    <p:extLst>
      <p:ext uri="{BB962C8B-B14F-4D97-AF65-F5344CB8AC3E}">
        <p14:creationId xmlns:p14="http://schemas.microsoft.com/office/powerpoint/2010/main" val="1454494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81ECC-41A9-2EFB-92BE-D21443708B9B}"/>
              </a:ext>
            </a:extLst>
          </p:cNvPr>
          <p:cNvSpPr>
            <a:spLocks noGrp="1"/>
          </p:cNvSpPr>
          <p:nvPr>
            <p:ph type="title"/>
          </p:nvPr>
        </p:nvSpPr>
        <p:spPr/>
        <p:txBody>
          <a:bodyPr/>
          <a:lstStyle/>
          <a:p>
            <a:r>
              <a:rPr lang="en-US" dirty="0"/>
              <a:t>How The Experiments are Constructed</a:t>
            </a:r>
          </a:p>
        </p:txBody>
      </p:sp>
      <p:sp>
        <p:nvSpPr>
          <p:cNvPr id="3" name="Content Placeholder 2">
            <a:extLst>
              <a:ext uri="{FF2B5EF4-FFF2-40B4-BE49-F238E27FC236}">
                <a16:creationId xmlns:a16="http://schemas.microsoft.com/office/drawing/2014/main" id="{4D245694-965C-B914-53C4-1A9ED9BE3E22}"/>
              </a:ext>
            </a:extLst>
          </p:cNvPr>
          <p:cNvSpPr>
            <a:spLocks noGrp="1"/>
          </p:cNvSpPr>
          <p:nvPr>
            <p:ph idx="1"/>
          </p:nvPr>
        </p:nvSpPr>
        <p:spPr>
          <a:xfrm>
            <a:off x="513572" y="2617981"/>
            <a:ext cx="11184155" cy="3729767"/>
          </a:xfrm>
        </p:spPr>
        <p:txBody>
          <a:bodyPr>
            <a:normAutofit lnSpcReduction="10000"/>
          </a:bodyPr>
          <a:lstStyle/>
          <a:p>
            <a:r>
              <a:rPr lang="en-US" dirty="0"/>
              <a:t>The main diagnostics available in DESIREE are two BPMs/pickups on either end of the merger region</a:t>
            </a:r>
          </a:p>
          <a:p>
            <a:r>
              <a:rPr lang="en-US" dirty="0"/>
              <a:t>Due to the relatively slow beams, the pickups give us longitudinal current information about the bunches</a:t>
            </a:r>
          </a:p>
          <a:p>
            <a:r>
              <a:rPr lang="en-US" dirty="0"/>
              <a:t>In order to map the evolution of the bunches, we leave one bucket in each beam empty, this creates a repeating pattern where each bunch will periodically pass through the merger area without colliding. Giving us a snapshot of the beam evolution.</a:t>
            </a:r>
          </a:p>
          <a:p>
            <a:r>
              <a:rPr lang="en-US" dirty="0"/>
              <a:t>Due to source stability, we used singly charged nitrogen and carbon in a 3 on 4 arrangement for the majority of our experiments. With 4 bunches of 7.04 KeV carbon and 3 bunches of 14.3 KeV nitrogen. We also did 5 on 4 as a proof of concept.</a:t>
            </a:r>
          </a:p>
          <a:p>
            <a:r>
              <a:rPr lang="en-US" dirty="0"/>
              <a:t>The Carbon beam will experience a tune shift of ~6.37*10</a:t>
            </a:r>
            <a:r>
              <a:rPr lang="en-US" baseline="30000" dirty="0"/>
              <a:t>-5</a:t>
            </a:r>
            <a:r>
              <a:rPr lang="en-US" dirty="0"/>
              <a:t> and the Nitrogen 4.14*10</a:t>
            </a:r>
            <a:r>
              <a:rPr lang="en-US" baseline="30000" dirty="0"/>
              <a:t>-5</a:t>
            </a:r>
          </a:p>
        </p:txBody>
      </p:sp>
      <p:sp>
        <p:nvSpPr>
          <p:cNvPr id="4" name="Footer Placeholder 3">
            <a:extLst>
              <a:ext uri="{FF2B5EF4-FFF2-40B4-BE49-F238E27FC236}">
                <a16:creationId xmlns:a16="http://schemas.microsoft.com/office/drawing/2014/main" id="{1497C4DF-C7BA-286B-6A95-D167D3895123}"/>
              </a:ext>
            </a:extLst>
          </p:cNvPr>
          <p:cNvSpPr>
            <a:spLocks noGrp="1"/>
          </p:cNvSpPr>
          <p:nvPr>
            <p:ph type="ftr" sz="quarter" idx="11"/>
          </p:nvPr>
        </p:nvSpPr>
        <p:spPr/>
        <p:txBody>
          <a:bodyPr/>
          <a:lstStyle/>
          <a:p>
            <a:r>
              <a:rPr lang="en-US" dirty="0"/>
              <a:t> Progress in Gear-Changing Research and Prospects for Future Experiments</a:t>
            </a:r>
          </a:p>
          <a:p>
            <a:endParaRPr lang="en-US" dirty="0"/>
          </a:p>
        </p:txBody>
      </p:sp>
      <p:sp>
        <p:nvSpPr>
          <p:cNvPr id="5" name="Slide Number Placeholder 4">
            <a:extLst>
              <a:ext uri="{FF2B5EF4-FFF2-40B4-BE49-F238E27FC236}">
                <a16:creationId xmlns:a16="http://schemas.microsoft.com/office/drawing/2014/main" id="{B9D30D00-E645-E0CD-BF6F-60D1E1789280}"/>
              </a:ext>
            </a:extLst>
          </p:cNvPr>
          <p:cNvSpPr>
            <a:spLocks noGrp="1"/>
          </p:cNvSpPr>
          <p:nvPr>
            <p:ph type="sldNum" sz="quarter" idx="12"/>
          </p:nvPr>
        </p:nvSpPr>
        <p:spPr/>
        <p:txBody>
          <a:bodyPr/>
          <a:lstStyle/>
          <a:p>
            <a:fld id="{07E1C93C-5050-FC42-8F10-D22D4F119D13}" type="slidenum">
              <a:rPr lang="en-US" smtClean="0"/>
              <a:pPr/>
              <a:t>6</a:t>
            </a:fld>
            <a:endParaRPr lang="en-US" dirty="0"/>
          </a:p>
        </p:txBody>
      </p:sp>
      <p:grpSp>
        <p:nvGrpSpPr>
          <p:cNvPr id="7" name="Group 6">
            <a:extLst>
              <a:ext uri="{FF2B5EF4-FFF2-40B4-BE49-F238E27FC236}">
                <a16:creationId xmlns:a16="http://schemas.microsoft.com/office/drawing/2014/main" id="{0E8F8B4B-99DF-3AED-8D96-7097AD7574E1}"/>
              </a:ext>
            </a:extLst>
          </p:cNvPr>
          <p:cNvGrpSpPr/>
          <p:nvPr/>
        </p:nvGrpSpPr>
        <p:grpSpPr>
          <a:xfrm>
            <a:off x="73489" y="863604"/>
            <a:ext cx="5154379" cy="1475694"/>
            <a:chOff x="869043" y="2004181"/>
            <a:chExt cx="7693609" cy="2202673"/>
          </a:xfrm>
        </p:grpSpPr>
        <p:pic>
          <p:nvPicPr>
            <p:cNvPr id="8" name="Picture 7">
              <a:extLst>
                <a:ext uri="{FF2B5EF4-FFF2-40B4-BE49-F238E27FC236}">
                  <a16:creationId xmlns:a16="http://schemas.microsoft.com/office/drawing/2014/main" id="{43765ED8-794B-504B-58B2-9B1BF464F2B8}"/>
                </a:ext>
              </a:extLst>
            </p:cNvPr>
            <p:cNvPicPr/>
            <p:nvPr/>
          </p:nvPicPr>
          <p:blipFill>
            <a:blip r:embed="rId2"/>
            <a:stretch>
              <a:fillRect/>
            </a:stretch>
          </p:blipFill>
          <p:spPr>
            <a:xfrm>
              <a:off x="869043" y="2004181"/>
              <a:ext cx="7693609" cy="2202673"/>
            </a:xfrm>
            <a:prstGeom prst="rect">
              <a:avLst/>
            </a:prstGeom>
          </p:spPr>
        </p:pic>
        <p:sp>
          <p:nvSpPr>
            <p:cNvPr id="9" name="Oval 8">
              <a:extLst>
                <a:ext uri="{FF2B5EF4-FFF2-40B4-BE49-F238E27FC236}">
                  <a16:creationId xmlns:a16="http://schemas.microsoft.com/office/drawing/2014/main" id="{B86CFCCD-45AB-FE33-6CCC-5C6D5D239F6C}"/>
                </a:ext>
              </a:extLst>
            </p:cNvPr>
            <p:cNvSpPr/>
            <p:nvPr/>
          </p:nvSpPr>
          <p:spPr>
            <a:xfrm>
              <a:off x="1801680" y="2211465"/>
              <a:ext cx="257907" cy="2579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334FE72-B993-1D81-53AE-9B59CA7AEEF0}"/>
                </a:ext>
              </a:extLst>
            </p:cNvPr>
            <p:cNvSpPr/>
            <p:nvPr/>
          </p:nvSpPr>
          <p:spPr>
            <a:xfrm>
              <a:off x="8238340" y="2469372"/>
              <a:ext cx="257907" cy="2579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0A4D5B89-0CC0-2159-3E95-571DA8C71815}"/>
              </a:ext>
            </a:extLst>
          </p:cNvPr>
          <p:cNvGrpSpPr/>
          <p:nvPr/>
        </p:nvGrpSpPr>
        <p:grpSpPr>
          <a:xfrm>
            <a:off x="5183379" y="1182925"/>
            <a:ext cx="6754989" cy="1160352"/>
            <a:chOff x="74046" y="4792434"/>
            <a:chExt cx="8113958" cy="1393792"/>
          </a:xfrm>
        </p:grpSpPr>
        <p:cxnSp>
          <p:nvCxnSpPr>
            <p:cNvPr id="12" name="Straight Arrow Connector 11">
              <a:extLst>
                <a:ext uri="{FF2B5EF4-FFF2-40B4-BE49-F238E27FC236}">
                  <a16:creationId xmlns:a16="http://schemas.microsoft.com/office/drawing/2014/main" id="{9604914C-B246-4039-056D-0765C5E6F6FF}"/>
                </a:ext>
              </a:extLst>
            </p:cNvPr>
            <p:cNvCxnSpPr/>
            <p:nvPr/>
          </p:nvCxnSpPr>
          <p:spPr>
            <a:xfrm flipV="1">
              <a:off x="496933" y="4792436"/>
              <a:ext cx="0" cy="955221"/>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4A171D5-F022-0389-D9AB-86C68711453D}"/>
                </a:ext>
              </a:extLst>
            </p:cNvPr>
            <p:cNvCxnSpPr>
              <a:cxnSpLocks/>
            </p:cNvCxnSpPr>
            <p:nvPr/>
          </p:nvCxnSpPr>
          <p:spPr>
            <a:xfrm flipV="1">
              <a:off x="494208" y="5736771"/>
              <a:ext cx="7693796" cy="1"/>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DB37B41-DFF7-9590-D0A7-6410E892E878}"/>
                </a:ext>
              </a:extLst>
            </p:cNvPr>
            <p:cNvSpPr txBox="1"/>
            <p:nvPr/>
          </p:nvSpPr>
          <p:spPr>
            <a:xfrm>
              <a:off x="3622569" y="5853500"/>
              <a:ext cx="1285362" cy="332726"/>
            </a:xfrm>
            <a:prstGeom prst="rect">
              <a:avLst/>
            </a:prstGeom>
            <a:noFill/>
          </p:spPr>
          <p:txBody>
            <a:bodyPr wrap="square" rtlCol="0">
              <a:spAutoFit/>
            </a:bodyPr>
            <a:lstStyle/>
            <a:p>
              <a:pPr algn="ctr"/>
              <a:r>
                <a:rPr lang="en-US" sz="1200" dirty="0"/>
                <a:t>time</a:t>
              </a:r>
            </a:p>
          </p:txBody>
        </p:sp>
        <p:sp>
          <p:nvSpPr>
            <p:cNvPr id="15" name="TextBox 14">
              <a:extLst>
                <a:ext uri="{FF2B5EF4-FFF2-40B4-BE49-F238E27FC236}">
                  <a16:creationId xmlns:a16="http://schemas.microsoft.com/office/drawing/2014/main" id="{D0FD1F4F-A540-A0A0-F6A6-60DE8134FB85}"/>
                </a:ext>
              </a:extLst>
            </p:cNvPr>
            <p:cNvSpPr txBox="1"/>
            <p:nvPr/>
          </p:nvSpPr>
          <p:spPr>
            <a:xfrm rot="16200000">
              <a:off x="-219576" y="5086056"/>
              <a:ext cx="919969" cy="332726"/>
            </a:xfrm>
            <a:prstGeom prst="rect">
              <a:avLst/>
            </a:prstGeom>
            <a:noFill/>
          </p:spPr>
          <p:txBody>
            <a:bodyPr wrap="square" rtlCol="0">
              <a:spAutoFit/>
            </a:bodyPr>
            <a:lstStyle/>
            <a:p>
              <a:pPr algn="ctr"/>
              <a:r>
                <a:rPr lang="en-US" sz="1200" dirty="0"/>
                <a:t>voltage</a:t>
              </a:r>
            </a:p>
          </p:txBody>
        </p:sp>
        <p:grpSp>
          <p:nvGrpSpPr>
            <p:cNvPr id="16" name="Group 15">
              <a:extLst>
                <a:ext uri="{FF2B5EF4-FFF2-40B4-BE49-F238E27FC236}">
                  <a16:creationId xmlns:a16="http://schemas.microsoft.com/office/drawing/2014/main" id="{64AFF186-1829-1055-E801-9851AEDA7298}"/>
                </a:ext>
              </a:extLst>
            </p:cNvPr>
            <p:cNvGrpSpPr/>
            <p:nvPr/>
          </p:nvGrpSpPr>
          <p:grpSpPr>
            <a:xfrm flipH="1">
              <a:off x="566008" y="5133996"/>
              <a:ext cx="743535" cy="246312"/>
              <a:chOff x="561783" y="1008836"/>
              <a:chExt cx="1966696" cy="651510"/>
            </a:xfrm>
          </p:grpSpPr>
          <p:grpSp>
            <p:nvGrpSpPr>
              <p:cNvPr id="251" name="Group 250">
                <a:extLst>
                  <a:ext uri="{FF2B5EF4-FFF2-40B4-BE49-F238E27FC236}">
                    <a16:creationId xmlns:a16="http://schemas.microsoft.com/office/drawing/2014/main" id="{7B944CB4-08E6-C885-9B01-FA577458AA18}"/>
                  </a:ext>
                </a:extLst>
              </p:cNvPr>
              <p:cNvGrpSpPr/>
              <p:nvPr/>
            </p:nvGrpSpPr>
            <p:grpSpPr>
              <a:xfrm flipH="1">
                <a:off x="1577612" y="1008836"/>
                <a:ext cx="950867" cy="651510"/>
                <a:chOff x="1933303" y="3425190"/>
                <a:chExt cx="950867" cy="651510"/>
              </a:xfrm>
            </p:grpSpPr>
            <p:cxnSp>
              <p:nvCxnSpPr>
                <p:cNvPr id="253" name="Straight Connector 252">
                  <a:extLst>
                    <a:ext uri="{FF2B5EF4-FFF2-40B4-BE49-F238E27FC236}">
                      <a16:creationId xmlns:a16="http://schemas.microsoft.com/office/drawing/2014/main" id="{6B0BA8D0-D690-B436-E24F-1F2133D078AA}"/>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14D890CD-338A-72FF-6DA4-BBE405A69C1B}"/>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07A372D0-FD5C-A926-B790-17308485C763}"/>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CDB3C4B6-D59E-D7F6-B536-A05B843BED81}"/>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B5FD4A8E-4025-FBD2-6C34-ACAEB73080CA}"/>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168A04DD-60FD-72B6-939B-D01C50F7918B}"/>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74115D71-4AAC-D885-00CD-41599A76CE16}"/>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4E1E843F-3293-745A-D41B-9596907F6F04}"/>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96BDDB23-1BE4-BD6F-4369-A8B3FBFBF70D}"/>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252" name="Straight Connector 251">
                <a:extLst>
                  <a:ext uri="{FF2B5EF4-FFF2-40B4-BE49-F238E27FC236}">
                    <a16:creationId xmlns:a16="http://schemas.microsoft.com/office/drawing/2014/main" id="{014F73D2-6C40-08AE-04D3-B47C15F52BAB}"/>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246C50C2-8512-1711-3D89-93658DE7FC12}"/>
                </a:ext>
              </a:extLst>
            </p:cNvPr>
            <p:cNvGrpSpPr/>
            <p:nvPr/>
          </p:nvGrpSpPr>
          <p:grpSpPr>
            <a:xfrm flipH="1">
              <a:off x="518952" y="5286807"/>
              <a:ext cx="725742" cy="246311"/>
              <a:chOff x="496933" y="1485900"/>
              <a:chExt cx="1919636" cy="651510"/>
            </a:xfrm>
          </p:grpSpPr>
          <p:grpSp>
            <p:nvGrpSpPr>
              <p:cNvPr id="240" name="Group 239">
                <a:extLst>
                  <a:ext uri="{FF2B5EF4-FFF2-40B4-BE49-F238E27FC236}">
                    <a16:creationId xmlns:a16="http://schemas.microsoft.com/office/drawing/2014/main" id="{4394A83F-B814-F413-8CC7-E1F390588C55}"/>
                  </a:ext>
                </a:extLst>
              </p:cNvPr>
              <p:cNvGrpSpPr/>
              <p:nvPr/>
            </p:nvGrpSpPr>
            <p:grpSpPr>
              <a:xfrm>
                <a:off x="496933" y="1485900"/>
                <a:ext cx="950867" cy="651510"/>
                <a:chOff x="538843" y="3272790"/>
                <a:chExt cx="950867" cy="651510"/>
              </a:xfrm>
            </p:grpSpPr>
            <p:cxnSp>
              <p:nvCxnSpPr>
                <p:cNvPr id="242" name="Straight Connector 241">
                  <a:extLst>
                    <a:ext uri="{FF2B5EF4-FFF2-40B4-BE49-F238E27FC236}">
                      <a16:creationId xmlns:a16="http://schemas.microsoft.com/office/drawing/2014/main" id="{A7D022FE-012C-8449-F6C5-49C622B9468B}"/>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C24CCDF4-4521-FBB4-D13D-C31BD12C668F}"/>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14B2E51D-724A-67FC-9169-6F90752CB9B0}"/>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C0F36678-82A7-4AA5-0368-D0BAFDAC46BC}"/>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93DBC38A-735A-DECC-7241-E0E0471981AA}"/>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41237353-8BCC-ED3F-1D38-3E51E05D080E}"/>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D7DED193-C651-2ECB-8DC1-434F80480886}"/>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404394BC-C0FF-A366-0C3D-74F5C724A6DA}"/>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DBE5C9F1-173C-5327-0278-5932F230AECF}"/>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241" name="Straight Connector 240">
                <a:extLst>
                  <a:ext uri="{FF2B5EF4-FFF2-40B4-BE49-F238E27FC236}">
                    <a16:creationId xmlns:a16="http://schemas.microsoft.com/office/drawing/2014/main" id="{BFE85408-2184-85F2-FBDF-B0AE82E0D2D9}"/>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EF629FBD-234B-1D6A-0BF6-AB8F49E1AE48}"/>
                </a:ext>
              </a:extLst>
            </p:cNvPr>
            <p:cNvGrpSpPr/>
            <p:nvPr/>
          </p:nvGrpSpPr>
          <p:grpSpPr>
            <a:xfrm flipH="1">
              <a:off x="1225227" y="5132806"/>
              <a:ext cx="743535" cy="246312"/>
              <a:chOff x="561783" y="1008836"/>
              <a:chExt cx="1966696" cy="651510"/>
            </a:xfrm>
          </p:grpSpPr>
          <p:grpSp>
            <p:nvGrpSpPr>
              <p:cNvPr id="229" name="Group 228">
                <a:extLst>
                  <a:ext uri="{FF2B5EF4-FFF2-40B4-BE49-F238E27FC236}">
                    <a16:creationId xmlns:a16="http://schemas.microsoft.com/office/drawing/2014/main" id="{15E40F84-4093-D64F-0F12-51BD8E238058}"/>
                  </a:ext>
                </a:extLst>
              </p:cNvPr>
              <p:cNvGrpSpPr/>
              <p:nvPr/>
            </p:nvGrpSpPr>
            <p:grpSpPr>
              <a:xfrm flipH="1">
                <a:off x="1577612" y="1008836"/>
                <a:ext cx="950867" cy="651510"/>
                <a:chOff x="1933303" y="3425190"/>
                <a:chExt cx="950867" cy="651510"/>
              </a:xfrm>
            </p:grpSpPr>
            <p:cxnSp>
              <p:nvCxnSpPr>
                <p:cNvPr id="231" name="Straight Connector 230">
                  <a:extLst>
                    <a:ext uri="{FF2B5EF4-FFF2-40B4-BE49-F238E27FC236}">
                      <a16:creationId xmlns:a16="http://schemas.microsoft.com/office/drawing/2014/main" id="{97F09F18-FF82-877A-B16B-87D2C6A6DE96}"/>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31B38065-2E01-DB73-6B1F-4208CA2817B4}"/>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E00B628F-64A2-F8B8-2CFD-550D1DE34807}"/>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FC02CCBE-864A-4AAD-C9C1-D30972E801C3}"/>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230E532E-D9CC-0080-096F-054B1A36069F}"/>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D8332536-F62F-4F59-50C9-F6AB313FB5F2}"/>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8303A420-B3B1-4449-B734-DAA4BBB0641B}"/>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1CF91317-8510-2167-7ECD-C1B1A793CC24}"/>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90A09EA1-A053-D0D4-C85D-44CCB31E9621}"/>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230" name="Straight Connector 229">
                <a:extLst>
                  <a:ext uri="{FF2B5EF4-FFF2-40B4-BE49-F238E27FC236}">
                    <a16:creationId xmlns:a16="http://schemas.microsoft.com/office/drawing/2014/main" id="{E3CF48FB-88F2-8C59-D06E-1C5CD5DF6670}"/>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8D102FAB-1C52-B37A-4034-8BA458312291}"/>
                </a:ext>
              </a:extLst>
            </p:cNvPr>
            <p:cNvGrpSpPr/>
            <p:nvPr/>
          </p:nvGrpSpPr>
          <p:grpSpPr>
            <a:xfrm flipH="1">
              <a:off x="1178171" y="5285617"/>
              <a:ext cx="725742" cy="246311"/>
              <a:chOff x="496933" y="1485900"/>
              <a:chExt cx="1919636" cy="651510"/>
            </a:xfrm>
          </p:grpSpPr>
          <p:grpSp>
            <p:nvGrpSpPr>
              <p:cNvPr id="218" name="Group 217">
                <a:extLst>
                  <a:ext uri="{FF2B5EF4-FFF2-40B4-BE49-F238E27FC236}">
                    <a16:creationId xmlns:a16="http://schemas.microsoft.com/office/drawing/2014/main" id="{BA29E27E-405C-9083-4F7B-813FB903F222}"/>
                  </a:ext>
                </a:extLst>
              </p:cNvPr>
              <p:cNvGrpSpPr/>
              <p:nvPr/>
            </p:nvGrpSpPr>
            <p:grpSpPr>
              <a:xfrm>
                <a:off x="496933" y="1485900"/>
                <a:ext cx="950867" cy="651510"/>
                <a:chOff x="538843" y="3272790"/>
                <a:chExt cx="950867" cy="651510"/>
              </a:xfrm>
            </p:grpSpPr>
            <p:cxnSp>
              <p:nvCxnSpPr>
                <p:cNvPr id="220" name="Straight Connector 219">
                  <a:extLst>
                    <a:ext uri="{FF2B5EF4-FFF2-40B4-BE49-F238E27FC236}">
                      <a16:creationId xmlns:a16="http://schemas.microsoft.com/office/drawing/2014/main" id="{D5963A56-7D90-6E8A-681E-CB66CADFB9C2}"/>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9224DB7E-1EA5-BC5C-D3AC-7993ACBD47B0}"/>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10951505-DFCD-6A54-2C30-31847E7DE994}"/>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3DFF34F-D464-8D29-36B6-C64D50C50D71}"/>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13BEDB77-2DE7-9EE1-3DF2-25A87291C674}"/>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76E60219-0CBC-3C62-766E-E9590722DAE6}"/>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360D282F-645D-3192-D629-7F2E5C808886}"/>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EBEBB297-E685-F45C-7CF9-4B14025FDB95}"/>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18B88B40-A3AE-6907-6451-B2B5BB499AEE}"/>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219" name="Straight Connector 218">
                <a:extLst>
                  <a:ext uri="{FF2B5EF4-FFF2-40B4-BE49-F238E27FC236}">
                    <a16:creationId xmlns:a16="http://schemas.microsoft.com/office/drawing/2014/main" id="{E92A8A6C-9351-0FA6-E5CE-7DDCC3B34BD9}"/>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37F0A6A9-40BA-3844-41C7-7525B92BDC5E}"/>
                </a:ext>
              </a:extLst>
            </p:cNvPr>
            <p:cNvGrpSpPr/>
            <p:nvPr/>
          </p:nvGrpSpPr>
          <p:grpSpPr>
            <a:xfrm flipH="1">
              <a:off x="1900705" y="5298807"/>
              <a:ext cx="624606" cy="102365"/>
              <a:chOff x="489313" y="2533650"/>
              <a:chExt cx="2049117" cy="335824"/>
            </a:xfrm>
          </p:grpSpPr>
          <p:grpSp>
            <p:nvGrpSpPr>
              <p:cNvPr id="209" name="Group 208">
                <a:extLst>
                  <a:ext uri="{FF2B5EF4-FFF2-40B4-BE49-F238E27FC236}">
                    <a16:creationId xmlns:a16="http://schemas.microsoft.com/office/drawing/2014/main" id="{5B1189D2-C8FC-65BB-76F4-B7AB32E583DE}"/>
                  </a:ext>
                </a:extLst>
              </p:cNvPr>
              <p:cNvGrpSpPr/>
              <p:nvPr/>
            </p:nvGrpSpPr>
            <p:grpSpPr>
              <a:xfrm>
                <a:off x="489313" y="2533650"/>
                <a:ext cx="950867" cy="335824"/>
                <a:chOff x="489313" y="2533650"/>
                <a:chExt cx="950867" cy="335824"/>
              </a:xfrm>
            </p:grpSpPr>
            <p:cxnSp>
              <p:nvCxnSpPr>
                <p:cNvPr id="211" name="Straight Connector 210">
                  <a:extLst>
                    <a:ext uri="{FF2B5EF4-FFF2-40B4-BE49-F238E27FC236}">
                      <a16:creationId xmlns:a16="http://schemas.microsoft.com/office/drawing/2014/main" id="{B541E640-044D-E434-DFEC-FA2135C6BE16}"/>
                    </a:ext>
                  </a:extLst>
                </p:cNvPr>
                <p:cNvCxnSpPr/>
                <p:nvPr/>
              </p:nvCxnSpPr>
              <p:spPr>
                <a:xfrm>
                  <a:off x="489313" y="286947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972D4B10-3FFE-0A8F-F983-C8D3BDFB548D}"/>
                    </a:ext>
                  </a:extLst>
                </p:cNvPr>
                <p:cNvCxnSpPr/>
                <p:nvPr/>
              </p:nvCxnSpPr>
              <p:spPr>
                <a:xfrm flipV="1">
                  <a:off x="777240" y="254127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0D6551A0-33EC-7636-9D74-73082FEEB181}"/>
                    </a:ext>
                  </a:extLst>
                </p:cNvPr>
                <p:cNvCxnSpPr/>
                <p:nvPr/>
              </p:nvCxnSpPr>
              <p:spPr>
                <a:xfrm>
                  <a:off x="783227" y="253365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1F4B3B1D-7504-0D4E-6C4A-996D28A24764}"/>
                    </a:ext>
                  </a:extLst>
                </p:cNvPr>
                <p:cNvCxnSpPr/>
                <p:nvPr/>
              </p:nvCxnSpPr>
              <p:spPr>
                <a:xfrm>
                  <a:off x="1101090" y="253365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BC2B936A-E098-49D9-0355-3ED57F93495D}"/>
                    </a:ext>
                  </a:extLst>
                </p:cNvPr>
                <p:cNvCxnSpPr/>
                <p:nvPr/>
              </p:nvCxnSpPr>
              <p:spPr>
                <a:xfrm>
                  <a:off x="895350" y="253365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4899F26C-49F8-88FB-3F14-2C7C9074E7F5}"/>
                    </a:ext>
                  </a:extLst>
                </p:cNvPr>
                <p:cNvCxnSpPr/>
                <p:nvPr/>
              </p:nvCxnSpPr>
              <p:spPr>
                <a:xfrm>
                  <a:off x="1103267" y="286131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D7ED84E-7F50-EBC7-2C31-AF98FB28F41A}"/>
                    </a:ext>
                  </a:extLst>
                </p:cNvPr>
                <p:cNvCxnSpPr/>
                <p:nvPr/>
              </p:nvCxnSpPr>
              <p:spPr>
                <a:xfrm>
                  <a:off x="1215390" y="286131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210" name="Straight Connector 209">
                <a:extLst>
                  <a:ext uri="{FF2B5EF4-FFF2-40B4-BE49-F238E27FC236}">
                    <a16:creationId xmlns:a16="http://schemas.microsoft.com/office/drawing/2014/main" id="{DEC23B8F-5EDA-B88A-2558-DD9ADC5784EB}"/>
                  </a:ext>
                </a:extLst>
              </p:cNvPr>
              <p:cNvCxnSpPr/>
              <p:nvPr/>
            </p:nvCxnSpPr>
            <p:spPr>
              <a:xfrm>
                <a:off x="1424388" y="2862989"/>
                <a:ext cx="111404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2F7658CD-FB5C-56BA-7913-EA614EFAB135}"/>
                </a:ext>
              </a:extLst>
            </p:cNvPr>
            <p:cNvGrpSpPr/>
            <p:nvPr/>
          </p:nvGrpSpPr>
          <p:grpSpPr>
            <a:xfrm flipH="1">
              <a:off x="1889602" y="5160343"/>
              <a:ext cx="627200" cy="102365"/>
              <a:chOff x="480804" y="2300186"/>
              <a:chExt cx="2057626" cy="335824"/>
            </a:xfrm>
          </p:grpSpPr>
          <p:grpSp>
            <p:nvGrpSpPr>
              <p:cNvPr id="200" name="Group 199">
                <a:extLst>
                  <a:ext uri="{FF2B5EF4-FFF2-40B4-BE49-F238E27FC236}">
                    <a16:creationId xmlns:a16="http://schemas.microsoft.com/office/drawing/2014/main" id="{2490EE6F-45A2-E121-29DD-4E41384C03BA}"/>
                  </a:ext>
                </a:extLst>
              </p:cNvPr>
              <p:cNvGrpSpPr/>
              <p:nvPr/>
            </p:nvGrpSpPr>
            <p:grpSpPr>
              <a:xfrm flipH="1">
                <a:off x="1587563" y="2300186"/>
                <a:ext cx="950867" cy="335824"/>
                <a:chOff x="489313" y="2533650"/>
                <a:chExt cx="950867" cy="335824"/>
              </a:xfrm>
            </p:grpSpPr>
            <p:cxnSp>
              <p:nvCxnSpPr>
                <p:cNvPr id="202" name="Straight Connector 201">
                  <a:extLst>
                    <a:ext uri="{FF2B5EF4-FFF2-40B4-BE49-F238E27FC236}">
                      <a16:creationId xmlns:a16="http://schemas.microsoft.com/office/drawing/2014/main" id="{8781F90E-10A6-A458-15E9-CC8A49E536D3}"/>
                    </a:ext>
                  </a:extLst>
                </p:cNvPr>
                <p:cNvCxnSpPr/>
                <p:nvPr/>
              </p:nvCxnSpPr>
              <p:spPr>
                <a:xfrm>
                  <a:off x="489313" y="286947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71B80823-29EC-72F1-4066-0A559D06CAF6}"/>
                    </a:ext>
                  </a:extLst>
                </p:cNvPr>
                <p:cNvCxnSpPr/>
                <p:nvPr/>
              </p:nvCxnSpPr>
              <p:spPr>
                <a:xfrm flipV="1">
                  <a:off x="777240" y="254127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7A78A5EC-6C78-666E-1863-3E947A102450}"/>
                    </a:ext>
                  </a:extLst>
                </p:cNvPr>
                <p:cNvCxnSpPr/>
                <p:nvPr/>
              </p:nvCxnSpPr>
              <p:spPr>
                <a:xfrm>
                  <a:off x="783227" y="253365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381B2EEC-1FFA-B4CC-FA08-3BA8BF3931BB}"/>
                    </a:ext>
                  </a:extLst>
                </p:cNvPr>
                <p:cNvCxnSpPr/>
                <p:nvPr/>
              </p:nvCxnSpPr>
              <p:spPr>
                <a:xfrm>
                  <a:off x="1101090" y="253365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44CCC269-62B1-6B03-38C3-2C49DDF84331}"/>
                    </a:ext>
                  </a:extLst>
                </p:cNvPr>
                <p:cNvCxnSpPr/>
                <p:nvPr/>
              </p:nvCxnSpPr>
              <p:spPr>
                <a:xfrm>
                  <a:off x="895350" y="253365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9080DAEF-9F1A-E2B6-312F-6CC8FC79BBA8}"/>
                    </a:ext>
                  </a:extLst>
                </p:cNvPr>
                <p:cNvCxnSpPr/>
                <p:nvPr/>
              </p:nvCxnSpPr>
              <p:spPr>
                <a:xfrm>
                  <a:off x="1103267" y="286131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0937AC86-5344-6B1C-1241-F37017CDEDC4}"/>
                    </a:ext>
                  </a:extLst>
                </p:cNvPr>
                <p:cNvCxnSpPr/>
                <p:nvPr/>
              </p:nvCxnSpPr>
              <p:spPr>
                <a:xfrm>
                  <a:off x="1215390" y="286131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201" name="Straight Connector 200">
                <a:extLst>
                  <a:ext uri="{FF2B5EF4-FFF2-40B4-BE49-F238E27FC236}">
                    <a16:creationId xmlns:a16="http://schemas.microsoft.com/office/drawing/2014/main" id="{19C39F27-D46C-CDD9-5CEF-AFFE08F1E869}"/>
                  </a:ext>
                </a:extLst>
              </p:cNvPr>
              <p:cNvCxnSpPr/>
              <p:nvPr/>
            </p:nvCxnSpPr>
            <p:spPr>
              <a:xfrm>
                <a:off x="480804" y="2626288"/>
                <a:ext cx="111404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2483A28A-9A11-3FA6-CA3E-06572AF955BD}"/>
                </a:ext>
              </a:extLst>
            </p:cNvPr>
            <p:cNvGrpSpPr/>
            <p:nvPr/>
          </p:nvGrpSpPr>
          <p:grpSpPr>
            <a:xfrm flipH="1">
              <a:off x="2470984" y="5397801"/>
              <a:ext cx="648416" cy="114166"/>
              <a:chOff x="496933" y="3964910"/>
              <a:chExt cx="1882617" cy="331470"/>
            </a:xfrm>
          </p:grpSpPr>
          <p:grpSp>
            <p:nvGrpSpPr>
              <p:cNvPr id="191" name="Group 190">
                <a:extLst>
                  <a:ext uri="{FF2B5EF4-FFF2-40B4-BE49-F238E27FC236}">
                    <a16:creationId xmlns:a16="http://schemas.microsoft.com/office/drawing/2014/main" id="{050D8FEE-1184-FC3B-B94E-143EA76C37D5}"/>
                  </a:ext>
                </a:extLst>
              </p:cNvPr>
              <p:cNvGrpSpPr/>
              <p:nvPr/>
            </p:nvGrpSpPr>
            <p:grpSpPr>
              <a:xfrm>
                <a:off x="496933" y="3964910"/>
                <a:ext cx="950867" cy="331470"/>
                <a:chOff x="496933" y="3783330"/>
                <a:chExt cx="950867" cy="331470"/>
              </a:xfrm>
            </p:grpSpPr>
            <p:cxnSp>
              <p:nvCxnSpPr>
                <p:cNvPr id="193" name="Straight Connector 192">
                  <a:extLst>
                    <a:ext uri="{FF2B5EF4-FFF2-40B4-BE49-F238E27FC236}">
                      <a16:creationId xmlns:a16="http://schemas.microsoft.com/office/drawing/2014/main" id="{B32D7112-C853-2EFD-D0D8-9F5656DD56C1}"/>
                    </a:ext>
                  </a:extLst>
                </p:cNvPr>
                <p:cNvCxnSpPr/>
                <p:nvPr/>
              </p:nvCxnSpPr>
              <p:spPr>
                <a:xfrm>
                  <a:off x="496933" y="3795583"/>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3ABBAF42-D9AA-1FFD-6B71-44CB6590F878}"/>
                    </a:ext>
                  </a:extLst>
                </p:cNvPr>
                <p:cNvCxnSpPr/>
                <p:nvPr/>
              </p:nvCxnSpPr>
              <p:spPr>
                <a:xfrm>
                  <a:off x="787037" y="379857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A0191B7E-98EE-395E-79DD-0BFBC4C416A5}"/>
                    </a:ext>
                  </a:extLst>
                </p:cNvPr>
                <p:cNvCxnSpPr/>
                <p:nvPr/>
              </p:nvCxnSpPr>
              <p:spPr>
                <a:xfrm>
                  <a:off x="902970" y="37833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EE2B6482-8E2F-1DF2-B9DB-5BD271DB2099}"/>
                    </a:ext>
                  </a:extLst>
                </p:cNvPr>
                <p:cNvCxnSpPr/>
                <p:nvPr/>
              </p:nvCxnSpPr>
              <p:spPr>
                <a:xfrm>
                  <a:off x="906780" y="411099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F7449946-280E-4AAC-706B-65E3E0E6B8C2}"/>
                    </a:ext>
                  </a:extLst>
                </p:cNvPr>
                <p:cNvCxnSpPr/>
                <p:nvPr/>
              </p:nvCxnSpPr>
              <p:spPr>
                <a:xfrm>
                  <a:off x="1107077" y="41109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F5709BBE-B83D-D9AE-8661-759A897EF523}"/>
                    </a:ext>
                  </a:extLst>
                </p:cNvPr>
                <p:cNvCxnSpPr/>
                <p:nvPr/>
              </p:nvCxnSpPr>
              <p:spPr>
                <a:xfrm>
                  <a:off x="1226820" y="37833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DDEB843F-FDE7-2B06-08A3-1534863E6D10}"/>
                    </a:ext>
                  </a:extLst>
                </p:cNvPr>
                <p:cNvCxnSpPr/>
                <p:nvPr/>
              </p:nvCxnSpPr>
              <p:spPr>
                <a:xfrm>
                  <a:off x="1223010" y="37909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192" name="Straight Connector 191">
                <a:extLst>
                  <a:ext uri="{FF2B5EF4-FFF2-40B4-BE49-F238E27FC236}">
                    <a16:creationId xmlns:a16="http://schemas.microsoft.com/office/drawing/2014/main" id="{FC38DC7E-CFA2-48C0-9F92-E69D0F3C0025}"/>
                  </a:ext>
                </a:extLst>
              </p:cNvPr>
              <p:cNvCxnSpPr/>
              <p:nvPr/>
            </p:nvCxnSpPr>
            <p:spPr>
              <a:xfrm>
                <a:off x="1265508" y="3971653"/>
                <a:ext cx="111404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2141711A-BFD3-AD84-BE57-71F19D63C728}"/>
                </a:ext>
              </a:extLst>
            </p:cNvPr>
            <p:cNvGrpSpPr/>
            <p:nvPr/>
          </p:nvGrpSpPr>
          <p:grpSpPr>
            <a:xfrm flipH="1">
              <a:off x="2482319" y="5263722"/>
              <a:ext cx="637165" cy="114166"/>
              <a:chOff x="497018" y="3783330"/>
              <a:chExt cx="1849942" cy="331470"/>
            </a:xfrm>
          </p:grpSpPr>
          <p:grpSp>
            <p:nvGrpSpPr>
              <p:cNvPr id="182" name="Group 181">
                <a:extLst>
                  <a:ext uri="{FF2B5EF4-FFF2-40B4-BE49-F238E27FC236}">
                    <a16:creationId xmlns:a16="http://schemas.microsoft.com/office/drawing/2014/main" id="{B361196A-4DB6-2847-ADF2-BCE194240461}"/>
                  </a:ext>
                </a:extLst>
              </p:cNvPr>
              <p:cNvGrpSpPr/>
              <p:nvPr/>
            </p:nvGrpSpPr>
            <p:grpSpPr>
              <a:xfrm flipH="1">
                <a:off x="1396093" y="3783330"/>
                <a:ext cx="950867" cy="331470"/>
                <a:chOff x="496933" y="3783330"/>
                <a:chExt cx="950867" cy="331470"/>
              </a:xfrm>
            </p:grpSpPr>
            <p:cxnSp>
              <p:nvCxnSpPr>
                <p:cNvPr id="184" name="Straight Connector 183">
                  <a:extLst>
                    <a:ext uri="{FF2B5EF4-FFF2-40B4-BE49-F238E27FC236}">
                      <a16:creationId xmlns:a16="http://schemas.microsoft.com/office/drawing/2014/main" id="{522587CE-0083-154D-7FA4-8DA98189B24E}"/>
                    </a:ext>
                  </a:extLst>
                </p:cNvPr>
                <p:cNvCxnSpPr/>
                <p:nvPr/>
              </p:nvCxnSpPr>
              <p:spPr>
                <a:xfrm>
                  <a:off x="496933" y="37991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E7A4035D-8073-7A79-4DDC-8052247A1D10}"/>
                    </a:ext>
                  </a:extLst>
                </p:cNvPr>
                <p:cNvCxnSpPr/>
                <p:nvPr/>
              </p:nvCxnSpPr>
              <p:spPr>
                <a:xfrm>
                  <a:off x="787037" y="379857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1B7DBCE5-B493-8AF0-B36F-0A751ADECACE}"/>
                    </a:ext>
                  </a:extLst>
                </p:cNvPr>
                <p:cNvCxnSpPr/>
                <p:nvPr/>
              </p:nvCxnSpPr>
              <p:spPr>
                <a:xfrm>
                  <a:off x="902970" y="37833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AB766DA8-21ED-9AB3-1E63-A0AE4A0525EA}"/>
                    </a:ext>
                  </a:extLst>
                </p:cNvPr>
                <p:cNvCxnSpPr/>
                <p:nvPr/>
              </p:nvCxnSpPr>
              <p:spPr>
                <a:xfrm>
                  <a:off x="906780" y="411099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23408C44-8AA7-012B-39CB-B798533E625E}"/>
                    </a:ext>
                  </a:extLst>
                </p:cNvPr>
                <p:cNvCxnSpPr/>
                <p:nvPr/>
              </p:nvCxnSpPr>
              <p:spPr>
                <a:xfrm>
                  <a:off x="1107077" y="41109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A9EF4412-C02D-7154-6E11-CF3ABFA2A54F}"/>
                    </a:ext>
                  </a:extLst>
                </p:cNvPr>
                <p:cNvCxnSpPr/>
                <p:nvPr/>
              </p:nvCxnSpPr>
              <p:spPr>
                <a:xfrm>
                  <a:off x="1226820" y="37833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2DE9CCD4-9224-F828-E14D-1FC6F68B02BC}"/>
                    </a:ext>
                  </a:extLst>
                </p:cNvPr>
                <p:cNvCxnSpPr/>
                <p:nvPr/>
              </p:nvCxnSpPr>
              <p:spPr>
                <a:xfrm>
                  <a:off x="1223010" y="37909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83" name="Straight Connector 182">
                <a:extLst>
                  <a:ext uri="{FF2B5EF4-FFF2-40B4-BE49-F238E27FC236}">
                    <a16:creationId xmlns:a16="http://schemas.microsoft.com/office/drawing/2014/main" id="{9775C4D0-44EC-8EB9-F1A3-993283AFBA02}"/>
                  </a:ext>
                </a:extLst>
              </p:cNvPr>
              <p:cNvCxnSpPr/>
              <p:nvPr/>
            </p:nvCxnSpPr>
            <p:spPr>
              <a:xfrm>
                <a:off x="497018" y="3793315"/>
                <a:ext cx="111404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9B1CEA83-7CDE-E194-84EA-D9C36A3C9A5C}"/>
                </a:ext>
              </a:extLst>
            </p:cNvPr>
            <p:cNvGrpSpPr/>
            <p:nvPr/>
          </p:nvGrpSpPr>
          <p:grpSpPr>
            <a:xfrm flipH="1">
              <a:off x="3076196" y="5161715"/>
              <a:ext cx="743535" cy="246312"/>
              <a:chOff x="561783" y="1008836"/>
              <a:chExt cx="1966696" cy="651510"/>
            </a:xfrm>
          </p:grpSpPr>
          <p:grpSp>
            <p:nvGrpSpPr>
              <p:cNvPr id="171" name="Group 170">
                <a:extLst>
                  <a:ext uri="{FF2B5EF4-FFF2-40B4-BE49-F238E27FC236}">
                    <a16:creationId xmlns:a16="http://schemas.microsoft.com/office/drawing/2014/main" id="{01D6ED44-8735-B55D-70C2-FE14C6162694}"/>
                  </a:ext>
                </a:extLst>
              </p:cNvPr>
              <p:cNvGrpSpPr/>
              <p:nvPr/>
            </p:nvGrpSpPr>
            <p:grpSpPr>
              <a:xfrm flipH="1">
                <a:off x="1577612" y="1008836"/>
                <a:ext cx="950867" cy="651510"/>
                <a:chOff x="1933303" y="3425190"/>
                <a:chExt cx="950867" cy="651510"/>
              </a:xfrm>
            </p:grpSpPr>
            <p:cxnSp>
              <p:nvCxnSpPr>
                <p:cNvPr id="173" name="Straight Connector 172">
                  <a:extLst>
                    <a:ext uri="{FF2B5EF4-FFF2-40B4-BE49-F238E27FC236}">
                      <a16:creationId xmlns:a16="http://schemas.microsoft.com/office/drawing/2014/main" id="{AA5AAC2C-05F4-00F9-12F5-B459F453DCC5}"/>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A4B033E5-3304-F1F0-4BA4-B4CE77C4EA90}"/>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32B73F4C-5C8C-AE9D-6867-15200873DED6}"/>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468D0EFF-870E-68F4-2353-D1BB6009997B}"/>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4FAD7F45-5670-B440-A190-2A0B75B0795B}"/>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28E749EA-47A8-4200-FE71-A19BDFD98182}"/>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29D34197-FA4F-2932-A536-A42F351AB623}"/>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39470F12-AA45-0B26-DE22-99548F3BD3C1}"/>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FBC78761-13B2-2985-7374-C57FDBEA4D2F}"/>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72" name="Straight Connector 171">
                <a:extLst>
                  <a:ext uri="{FF2B5EF4-FFF2-40B4-BE49-F238E27FC236}">
                    <a16:creationId xmlns:a16="http://schemas.microsoft.com/office/drawing/2014/main" id="{3239F725-0860-65B7-770F-BCD537A7562C}"/>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ADBF220F-F143-0F2D-D688-163D28D2C971}"/>
                </a:ext>
              </a:extLst>
            </p:cNvPr>
            <p:cNvGrpSpPr/>
            <p:nvPr/>
          </p:nvGrpSpPr>
          <p:grpSpPr>
            <a:xfrm flipH="1">
              <a:off x="3029140" y="5278901"/>
              <a:ext cx="725742" cy="246311"/>
              <a:chOff x="496933" y="1485900"/>
              <a:chExt cx="1919636" cy="651510"/>
            </a:xfrm>
          </p:grpSpPr>
          <p:grpSp>
            <p:nvGrpSpPr>
              <p:cNvPr id="160" name="Group 159">
                <a:extLst>
                  <a:ext uri="{FF2B5EF4-FFF2-40B4-BE49-F238E27FC236}">
                    <a16:creationId xmlns:a16="http://schemas.microsoft.com/office/drawing/2014/main" id="{805BF967-B546-388F-9CE8-DC3041B20886}"/>
                  </a:ext>
                </a:extLst>
              </p:cNvPr>
              <p:cNvGrpSpPr/>
              <p:nvPr/>
            </p:nvGrpSpPr>
            <p:grpSpPr>
              <a:xfrm>
                <a:off x="496933" y="1485900"/>
                <a:ext cx="950867" cy="651510"/>
                <a:chOff x="538843" y="3272790"/>
                <a:chExt cx="950867" cy="651510"/>
              </a:xfrm>
            </p:grpSpPr>
            <p:cxnSp>
              <p:nvCxnSpPr>
                <p:cNvPr id="162" name="Straight Connector 161">
                  <a:extLst>
                    <a:ext uri="{FF2B5EF4-FFF2-40B4-BE49-F238E27FC236}">
                      <a16:creationId xmlns:a16="http://schemas.microsoft.com/office/drawing/2014/main" id="{24625F41-CE2D-A9E8-F5F5-D74828705C01}"/>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70C49FE2-D2B4-5A6D-196F-81C4796F61DF}"/>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8A551B8C-B02A-3657-F2B8-82FDED2E176E}"/>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5A715117-C456-6862-893E-B8706FABA542}"/>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DF0941EF-E2C9-57B1-0893-BF63809338D1}"/>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9C238EB5-C15E-4A0E-7EB1-22B0FEDF4912}"/>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D916CC78-D694-726D-5712-05E1BCB9307A}"/>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A9FE74F-C547-B9EF-6F26-5EE3E67558D7}"/>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F33CE47C-D48A-A1EC-0038-B31F11D096F9}"/>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161" name="Straight Connector 160">
                <a:extLst>
                  <a:ext uri="{FF2B5EF4-FFF2-40B4-BE49-F238E27FC236}">
                    <a16:creationId xmlns:a16="http://schemas.microsoft.com/office/drawing/2014/main" id="{49583EDC-52C0-48E4-CBD1-178EA8990C49}"/>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26B00279-ED28-D7CA-9D93-7FF020237B2D}"/>
                </a:ext>
              </a:extLst>
            </p:cNvPr>
            <p:cNvGrpSpPr/>
            <p:nvPr/>
          </p:nvGrpSpPr>
          <p:grpSpPr>
            <a:xfrm flipH="1">
              <a:off x="3753004" y="5300586"/>
              <a:ext cx="624606" cy="102365"/>
              <a:chOff x="489313" y="2533650"/>
              <a:chExt cx="2049117" cy="335824"/>
            </a:xfrm>
          </p:grpSpPr>
          <p:grpSp>
            <p:nvGrpSpPr>
              <p:cNvPr id="151" name="Group 150">
                <a:extLst>
                  <a:ext uri="{FF2B5EF4-FFF2-40B4-BE49-F238E27FC236}">
                    <a16:creationId xmlns:a16="http://schemas.microsoft.com/office/drawing/2014/main" id="{F1FF0817-A234-5B3D-DB33-363CAC904D0A}"/>
                  </a:ext>
                </a:extLst>
              </p:cNvPr>
              <p:cNvGrpSpPr/>
              <p:nvPr/>
            </p:nvGrpSpPr>
            <p:grpSpPr>
              <a:xfrm>
                <a:off x="489313" y="2533650"/>
                <a:ext cx="950867" cy="335824"/>
                <a:chOff x="489313" y="2533650"/>
                <a:chExt cx="950867" cy="335824"/>
              </a:xfrm>
            </p:grpSpPr>
            <p:cxnSp>
              <p:nvCxnSpPr>
                <p:cNvPr id="153" name="Straight Connector 152">
                  <a:extLst>
                    <a:ext uri="{FF2B5EF4-FFF2-40B4-BE49-F238E27FC236}">
                      <a16:creationId xmlns:a16="http://schemas.microsoft.com/office/drawing/2014/main" id="{35305522-A5A0-B745-645B-6040D3625A17}"/>
                    </a:ext>
                  </a:extLst>
                </p:cNvPr>
                <p:cNvCxnSpPr/>
                <p:nvPr/>
              </p:nvCxnSpPr>
              <p:spPr>
                <a:xfrm>
                  <a:off x="489313" y="286947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7A70FB0-4120-D52D-9993-FA5A53C0AB0A}"/>
                    </a:ext>
                  </a:extLst>
                </p:cNvPr>
                <p:cNvCxnSpPr/>
                <p:nvPr/>
              </p:nvCxnSpPr>
              <p:spPr>
                <a:xfrm flipV="1">
                  <a:off x="777240" y="254127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65D016A1-BA24-F3FB-B62C-9B9251EA1B53}"/>
                    </a:ext>
                  </a:extLst>
                </p:cNvPr>
                <p:cNvCxnSpPr/>
                <p:nvPr/>
              </p:nvCxnSpPr>
              <p:spPr>
                <a:xfrm>
                  <a:off x="783227" y="253365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2D22907-9D59-2598-7FF9-9C2A99591A1D}"/>
                    </a:ext>
                  </a:extLst>
                </p:cNvPr>
                <p:cNvCxnSpPr/>
                <p:nvPr/>
              </p:nvCxnSpPr>
              <p:spPr>
                <a:xfrm>
                  <a:off x="1101090" y="253365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D34044C8-74F4-5728-6DA7-936BD1B9EE29}"/>
                    </a:ext>
                  </a:extLst>
                </p:cNvPr>
                <p:cNvCxnSpPr/>
                <p:nvPr/>
              </p:nvCxnSpPr>
              <p:spPr>
                <a:xfrm>
                  <a:off x="895350" y="253365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7C6F4FB4-D75B-6BF2-9E52-9F7433FD4F89}"/>
                    </a:ext>
                  </a:extLst>
                </p:cNvPr>
                <p:cNvCxnSpPr/>
                <p:nvPr/>
              </p:nvCxnSpPr>
              <p:spPr>
                <a:xfrm>
                  <a:off x="1103267" y="286131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39CC7F76-7EB8-F9DC-9801-F80C46426AD4}"/>
                    </a:ext>
                  </a:extLst>
                </p:cNvPr>
                <p:cNvCxnSpPr/>
                <p:nvPr/>
              </p:nvCxnSpPr>
              <p:spPr>
                <a:xfrm>
                  <a:off x="1215390" y="286131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152" name="Straight Connector 151">
                <a:extLst>
                  <a:ext uri="{FF2B5EF4-FFF2-40B4-BE49-F238E27FC236}">
                    <a16:creationId xmlns:a16="http://schemas.microsoft.com/office/drawing/2014/main" id="{134FE40C-29AF-76D2-6F81-ADB710663103}"/>
                  </a:ext>
                </a:extLst>
              </p:cNvPr>
              <p:cNvCxnSpPr/>
              <p:nvPr/>
            </p:nvCxnSpPr>
            <p:spPr>
              <a:xfrm>
                <a:off x="1424388" y="2862989"/>
                <a:ext cx="111404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820D9272-000F-0FE4-407F-681AF778E71C}"/>
                </a:ext>
              </a:extLst>
            </p:cNvPr>
            <p:cNvGrpSpPr/>
            <p:nvPr/>
          </p:nvGrpSpPr>
          <p:grpSpPr>
            <a:xfrm flipH="1">
              <a:off x="3741901" y="5185872"/>
              <a:ext cx="627200" cy="102365"/>
              <a:chOff x="480804" y="2300186"/>
              <a:chExt cx="2057626" cy="335824"/>
            </a:xfrm>
          </p:grpSpPr>
          <p:grpSp>
            <p:nvGrpSpPr>
              <p:cNvPr id="142" name="Group 141">
                <a:extLst>
                  <a:ext uri="{FF2B5EF4-FFF2-40B4-BE49-F238E27FC236}">
                    <a16:creationId xmlns:a16="http://schemas.microsoft.com/office/drawing/2014/main" id="{61A557D1-9660-72DC-F48F-EE7359359A92}"/>
                  </a:ext>
                </a:extLst>
              </p:cNvPr>
              <p:cNvGrpSpPr/>
              <p:nvPr/>
            </p:nvGrpSpPr>
            <p:grpSpPr>
              <a:xfrm flipH="1">
                <a:off x="1587563" y="2300186"/>
                <a:ext cx="950867" cy="335824"/>
                <a:chOff x="489313" y="2533650"/>
                <a:chExt cx="950867" cy="335824"/>
              </a:xfrm>
            </p:grpSpPr>
            <p:cxnSp>
              <p:nvCxnSpPr>
                <p:cNvPr id="144" name="Straight Connector 143">
                  <a:extLst>
                    <a:ext uri="{FF2B5EF4-FFF2-40B4-BE49-F238E27FC236}">
                      <a16:creationId xmlns:a16="http://schemas.microsoft.com/office/drawing/2014/main" id="{7E9AEEBB-5FD9-582E-51DD-B64EA9F77540}"/>
                    </a:ext>
                  </a:extLst>
                </p:cNvPr>
                <p:cNvCxnSpPr/>
                <p:nvPr/>
              </p:nvCxnSpPr>
              <p:spPr>
                <a:xfrm>
                  <a:off x="489313" y="286947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C6A01ADA-2DC6-E8E9-BBDC-250F84C2278F}"/>
                    </a:ext>
                  </a:extLst>
                </p:cNvPr>
                <p:cNvCxnSpPr/>
                <p:nvPr/>
              </p:nvCxnSpPr>
              <p:spPr>
                <a:xfrm flipV="1">
                  <a:off x="777240" y="254127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4B684B2-B1C3-86C5-DC5E-2D1D2EF144CD}"/>
                    </a:ext>
                  </a:extLst>
                </p:cNvPr>
                <p:cNvCxnSpPr/>
                <p:nvPr/>
              </p:nvCxnSpPr>
              <p:spPr>
                <a:xfrm>
                  <a:off x="783227" y="253365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A166AEA4-045D-0BE9-8D01-596053105FAE}"/>
                    </a:ext>
                  </a:extLst>
                </p:cNvPr>
                <p:cNvCxnSpPr/>
                <p:nvPr/>
              </p:nvCxnSpPr>
              <p:spPr>
                <a:xfrm>
                  <a:off x="1101090" y="253365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CE4C093F-BE08-B5E4-1DF5-6DEF4E65E5A0}"/>
                    </a:ext>
                  </a:extLst>
                </p:cNvPr>
                <p:cNvCxnSpPr/>
                <p:nvPr/>
              </p:nvCxnSpPr>
              <p:spPr>
                <a:xfrm>
                  <a:off x="895350" y="253365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BE1A52B8-0AF8-4024-F0B9-30E063A2543B}"/>
                    </a:ext>
                  </a:extLst>
                </p:cNvPr>
                <p:cNvCxnSpPr/>
                <p:nvPr/>
              </p:nvCxnSpPr>
              <p:spPr>
                <a:xfrm>
                  <a:off x="1103267" y="286131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2E2C2D32-1BF8-DCE9-F01E-BB16784A60F6}"/>
                    </a:ext>
                  </a:extLst>
                </p:cNvPr>
                <p:cNvCxnSpPr/>
                <p:nvPr/>
              </p:nvCxnSpPr>
              <p:spPr>
                <a:xfrm>
                  <a:off x="1215390" y="286131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43" name="Straight Connector 142">
                <a:extLst>
                  <a:ext uri="{FF2B5EF4-FFF2-40B4-BE49-F238E27FC236}">
                    <a16:creationId xmlns:a16="http://schemas.microsoft.com/office/drawing/2014/main" id="{5BE3C51C-BDF0-837E-DF73-86616FC90A02}"/>
                  </a:ext>
                </a:extLst>
              </p:cNvPr>
              <p:cNvCxnSpPr/>
              <p:nvPr/>
            </p:nvCxnSpPr>
            <p:spPr>
              <a:xfrm>
                <a:off x="480804" y="2626288"/>
                <a:ext cx="111404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DE1A3391-4DD0-E2B8-AA91-FAD65684589C}"/>
                </a:ext>
              </a:extLst>
            </p:cNvPr>
            <p:cNvGrpSpPr/>
            <p:nvPr/>
          </p:nvGrpSpPr>
          <p:grpSpPr>
            <a:xfrm flipH="1">
              <a:off x="4353511" y="5171765"/>
              <a:ext cx="743535" cy="246312"/>
              <a:chOff x="561783" y="1008836"/>
              <a:chExt cx="1966696" cy="651510"/>
            </a:xfrm>
          </p:grpSpPr>
          <p:grpSp>
            <p:nvGrpSpPr>
              <p:cNvPr id="131" name="Group 130">
                <a:extLst>
                  <a:ext uri="{FF2B5EF4-FFF2-40B4-BE49-F238E27FC236}">
                    <a16:creationId xmlns:a16="http://schemas.microsoft.com/office/drawing/2014/main" id="{7124F1D0-69F3-EC29-0681-FA7606C41E2A}"/>
                  </a:ext>
                </a:extLst>
              </p:cNvPr>
              <p:cNvGrpSpPr/>
              <p:nvPr/>
            </p:nvGrpSpPr>
            <p:grpSpPr>
              <a:xfrm flipH="1">
                <a:off x="1577612" y="1008836"/>
                <a:ext cx="950867" cy="651510"/>
                <a:chOff x="1933303" y="3425190"/>
                <a:chExt cx="950867" cy="651510"/>
              </a:xfrm>
            </p:grpSpPr>
            <p:cxnSp>
              <p:nvCxnSpPr>
                <p:cNvPr id="133" name="Straight Connector 132">
                  <a:extLst>
                    <a:ext uri="{FF2B5EF4-FFF2-40B4-BE49-F238E27FC236}">
                      <a16:creationId xmlns:a16="http://schemas.microsoft.com/office/drawing/2014/main" id="{AC4F94F1-E104-D028-3BB6-AACE119FD5BD}"/>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9598A452-9AD2-80CD-0379-B31CCCF6B713}"/>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CBD145FF-0A31-00EE-9C12-45CE3137DAF6}"/>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942D4DFC-01B1-B681-612A-DD9558C6F1F4}"/>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1C20A730-80FF-85B9-B764-D7D218C4CB88}"/>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62DDA8F-E9BC-FFA7-246D-5052732D4EBB}"/>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280F5FC-769B-659E-AE85-BE6B416065A6}"/>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E8AB5E2B-5EB4-1F49-2973-71B21A8D6963}"/>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5EF3F74E-DDEF-81D2-E1B1-B8773E3F1935}"/>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32" name="Straight Connector 131">
                <a:extLst>
                  <a:ext uri="{FF2B5EF4-FFF2-40B4-BE49-F238E27FC236}">
                    <a16:creationId xmlns:a16="http://schemas.microsoft.com/office/drawing/2014/main" id="{9018D9FA-2483-8493-2DE9-BEE3A45BE6D2}"/>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B17AD61E-5447-4C52-2F2B-15295F3BC610}"/>
                </a:ext>
              </a:extLst>
            </p:cNvPr>
            <p:cNvGrpSpPr/>
            <p:nvPr/>
          </p:nvGrpSpPr>
          <p:grpSpPr>
            <a:xfrm flipH="1">
              <a:off x="4306455" y="5277076"/>
              <a:ext cx="725742" cy="246311"/>
              <a:chOff x="496933" y="1485900"/>
              <a:chExt cx="1919636" cy="651510"/>
            </a:xfrm>
          </p:grpSpPr>
          <p:grpSp>
            <p:nvGrpSpPr>
              <p:cNvPr id="120" name="Group 119">
                <a:extLst>
                  <a:ext uri="{FF2B5EF4-FFF2-40B4-BE49-F238E27FC236}">
                    <a16:creationId xmlns:a16="http://schemas.microsoft.com/office/drawing/2014/main" id="{52FDE440-4B1F-0C64-A4B2-BAF301E5C66F}"/>
                  </a:ext>
                </a:extLst>
              </p:cNvPr>
              <p:cNvGrpSpPr/>
              <p:nvPr/>
            </p:nvGrpSpPr>
            <p:grpSpPr>
              <a:xfrm>
                <a:off x="496933" y="1485900"/>
                <a:ext cx="950867" cy="651510"/>
                <a:chOff x="538843" y="3272790"/>
                <a:chExt cx="950867" cy="651510"/>
              </a:xfrm>
            </p:grpSpPr>
            <p:cxnSp>
              <p:nvCxnSpPr>
                <p:cNvPr id="122" name="Straight Connector 121">
                  <a:extLst>
                    <a:ext uri="{FF2B5EF4-FFF2-40B4-BE49-F238E27FC236}">
                      <a16:creationId xmlns:a16="http://schemas.microsoft.com/office/drawing/2014/main" id="{15E5E367-001B-F688-CDAE-5316BB924FAF}"/>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17464BA9-2699-E67A-4027-AA0BA3D0A5D5}"/>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A0BA202-45C9-9441-4A3F-BE28D90CA5A3}"/>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810260B-DC7C-67FC-1560-3713F521E944}"/>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1A2DCC4B-2FE0-21FF-4618-89B1BBA43A4D}"/>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82E7722E-70D7-A6E5-7FC0-15ACDAABEDF8}"/>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3772864-C5F8-49AA-37F6-04B707478AB1}"/>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40BE32B-ECD4-BF0B-72FB-327D6EF1D20F}"/>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9D4F9F1A-9BE8-AB12-475A-14B9A18453D4}"/>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121" name="Straight Connector 120">
                <a:extLst>
                  <a:ext uri="{FF2B5EF4-FFF2-40B4-BE49-F238E27FC236}">
                    <a16:creationId xmlns:a16="http://schemas.microsoft.com/office/drawing/2014/main" id="{C5705E24-C33C-385E-CB53-528D88E77FDC}"/>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7C6E1801-C0F9-597B-1931-0CAA33D95A32}"/>
                </a:ext>
              </a:extLst>
            </p:cNvPr>
            <p:cNvGrpSpPr/>
            <p:nvPr/>
          </p:nvGrpSpPr>
          <p:grpSpPr>
            <a:xfrm flipH="1">
              <a:off x="5024100" y="5396489"/>
              <a:ext cx="648416" cy="114166"/>
              <a:chOff x="496933" y="3964910"/>
              <a:chExt cx="1882617" cy="331470"/>
            </a:xfrm>
          </p:grpSpPr>
          <p:grpSp>
            <p:nvGrpSpPr>
              <p:cNvPr id="111" name="Group 110">
                <a:extLst>
                  <a:ext uri="{FF2B5EF4-FFF2-40B4-BE49-F238E27FC236}">
                    <a16:creationId xmlns:a16="http://schemas.microsoft.com/office/drawing/2014/main" id="{E181815A-6851-E367-F3C2-A15A396F1DC1}"/>
                  </a:ext>
                </a:extLst>
              </p:cNvPr>
              <p:cNvGrpSpPr/>
              <p:nvPr/>
            </p:nvGrpSpPr>
            <p:grpSpPr>
              <a:xfrm>
                <a:off x="496933" y="3964910"/>
                <a:ext cx="950867" cy="331470"/>
                <a:chOff x="496933" y="3783330"/>
                <a:chExt cx="950867" cy="331470"/>
              </a:xfrm>
            </p:grpSpPr>
            <p:cxnSp>
              <p:nvCxnSpPr>
                <p:cNvPr id="113" name="Straight Connector 112">
                  <a:extLst>
                    <a:ext uri="{FF2B5EF4-FFF2-40B4-BE49-F238E27FC236}">
                      <a16:creationId xmlns:a16="http://schemas.microsoft.com/office/drawing/2014/main" id="{05035A50-8BD2-4AF9-DF17-F08FFBAE6E77}"/>
                    </a:ext>
                  </a:extLst>
                </p:cNvPr>
                <p:cNvCxnSpPr/>
                <p:nvPr/>
              </p:nvCxnSpPr>
              <p:spPr>
                <a:xfrm>
                  <a:off x="496933" y="3795583"/>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02493F89-8D5C-47D6-DE93-C7F7751933AE}"/>
                    </a:ext>
                  </a:extLst>
                </p:cNvPr>
                <p:cNvCxnSpPr/>
                <p:nvPr/>
              </p:nvCxnSpPr>
              <p:spPr>
                <a:xfrm>
                  <a:off x="787037" y="379857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0F427705-6F92-1E17-CCF3-216CE3F78901}"/>
                    </a:ext>
                  </a:extLst>
                </p:cNvPr>
                <p:cNvCxnSpPr/>
                <p:nvPr/>
              </p:nvCxnSpPr>
              <p:spPr>
                <a:xfrm>
                  <a:off x="902970" y="37833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8B7FF6CC-C0C1-773B-0FDE-0C9B3CCB513A}"/>
                    </a:ext>
                  </a:extLst>
                </p:cNvPr>
                <p:cNvCxnSpPr/>
                <p:nvPr/>
              </p:nvCxnSpPr>
              <p:spPr>
                <a:xfrm>
                  <a:off x="906780" y="411099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AC0EDFBA-FF1C-29EA-840A-6C2F6FAF303C}"/>
                    </a:ext>
                  </a:extLst>
                </p:cNvPr>
                <p:cNvCxnSpPr/>
                <p:nvPr/>
              </p:nvCxnSpPr>
              <p:spPr>
                <a:xfrm>
                  <a:off x="1107077" y="41109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2349179-EB4D-2997-78EB-A585F58FFEEC}"/>
                    </a:ext>
                  </a:extLst>
                </p:cNvPr>
                <p:cNvCxnSpPr/>
                <p:nvPr/>
              </p:nvCxnSpPr>
              <p:spPr>
                <a:xfrm>
                  <a:off x="1226820" y="37833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39C20F2-1E02-1882-7F6F-341E816C727C}"/>
                    </a:ext>
                  </a:extLst>
                </p:cNvPr>
                <p:cNvCxnSpPr/>
                <p:nvPr/>
              </p:nvCxnSpPr>
              <p:spPr>
                <a:xfrm>
                  <a:off x="1223010" y="37909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112" name="Straight Connector 111">
                <a:extLst>
                  <a:ext uri="{FF2B5EF4-FFF2-40B4-BE49-F238E27FC236}">
                    <a16:creationId xmlns:a16="http://schemas.microsoft.com/office/drawing/2014/main" id="{CC5D0A82-1902-6630-E3CD-99C1D98A4B7C}"/>
                  </a:ext>
                </a:extLst>
              </p:cNvPr>
              <p:cNvCxnSpPr/>
              <p:nvPr/>
            </p:nvCxnSpPr>
            <p:spPr>
              <a:xfrm>
                <a:off x="1265508" y="3971653"/>
                <a:ext cx="111404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E78A5455-592F-8988-3CDF-675BF4AF8DFE}"/>
                </a:ext>
              </a:extLst>
            </p:cNvPr>
            <p:cNvGrpSpPr/>
            <p:nvPr/>
          </p:nvGrpSpPr>
          <p:grpSpPr>
            <a:xfrm flipH="1">
              <a:off x="5035435" y="5286160"/>
              <a:ext cx="637165" cy="114166"/>
              <a:chOff x="497018" y="3783330"/>
              <a:chExt cx="1849942" cy="331470"/>
            </a:xfrm>
          </p:grpSpPr>
          <p:grpSp>
            <p:nvGrpSpPr>
              <p:cNvPr id="102" name="Group 101">
                <a:extLst>
                  <a:ext uri="{FF2B5EF4-FFF2-40B4-BE49-F238E27FC236}">
                    <a16:creationId xmlns:a16="http://schemas.microsoft.com/office/drawing/2014/main" id="{746140B4-D158-A7DC-FF5C-20EF7FCC826B}"/>
                  </a:ext>
                </a:extLst>
              </p:cNvPr>
              <p:cNvGrpSpPr/>
              <p:nvPr/>
            </p:nvGrpSpPr>
            <p:grpSpPr>
              <a:xfrm flipH="1">
                <a:off x="1396093" y="3783330"/>
                <a:ext cx="950867" cy="331470"/>
                <a:chOff x="496933" y="3783330"/>
                <a:chExt cx="950867" cy="331470"/>
              </a:xfrm>
            </p:grpSpPr>
            <p:cxnSp>
              <p:nvCxnSpPr>
                <p:cNvPr id="104" name="Straight Connector 103">
                  <a:extLst>
                    <a:ext uri="{FF2B5EF4-FFF2-40B4-BE49-F238E27FC236}">
                      <a16:creationId xmlns:a16="http://schemas.microsoft.com/office/drawing/2014/main" id="{44BE8AB0-278F-7E50-F70D-0A592BE42F54}"/>
                    </a:ext>
                  </a:extLst>
                </p:cNvPr>
                <p:cNvCxnSpPr/>
                <p:nvPr/>
              </p:nvCxnSpPr>
              <p:spPr>
                <a:xfrm>
                  <a:off x="496933" y="37991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3D6D32A-17AC-4E65-2C9F-4C636F204550}"/>
                    </a:ext>
                  </a:extLst>
                </p:cNvPr>
                <p:cNvCxnSpPr/>
                <p:nvPr/>
              </p:nvCxnSpPr>
              <p:spPr>
                <a:xfrm>
                  <a:off x="787037" y="379857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08D17A8D-B16E-3BD2-70C2-E3FC39A76DB1}"/>
                    </a:ext>
                  </a:extLst>
                </p:cNvPr>
                <p:cNvCxnSpPr/>
                <p:nvPr/>
              </p:nvCxnSpPr>
              <p:spPr>
                <a:xfrm>
                  <a:off x="902970" y="37833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68A631C-0C20-B605-0B88-055BA1D3249E}"/>
                    </a:ext>
                  </a:extLst>
                </p:cNvPr>
                <p:cNvCxnSpPr/>
                <p:nvPr/>
              </p:nvCxnSpPr>
              <p:spPr>
                <a:xfrm>
                  <a:off x="906780" y="411099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8457CDE-4903-5249-9F2A-5365CF280C41}"/>
                    </a:ext>
                  </a:extLst>
                </p:cNvPr>
                <p:cNvCxnSpPr/>
                <p:nvPr/>
              </p:nvCxnSpPr>
              <p:spPr>
                <a:xfrm>
                  <a:off x="1107077" y="41109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F956306E-5297-42C8-71C2-600F3990CA37}"/>
                    </a:ext>
                  </a:extLst>
                </p:cNvPr>
                <p:cNvCxnSpPr/>
                <p:nvPr/>
              </p:nvCxnSpPr>
              <p:spPr>
                <a:xfrm>
                  <a:off x="1226820" y="37833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DCB09FBC-2B57-43F6-FD55-241C02DB8130}"/>
                    </a:ext>
                  </a:extLst>
                </p:cNvPr>
                <p:cNvCxnSpPr/>
                <p:nvPr/>
              </p:nvCxnSpPr>
              <p:spPr>
                <a:xfrm>
                  <a:off x="1223010" y="37909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E04C5048-3FC4-8A5B-AA1B-22EA7D5C0E24}"/>
                  </a:ext>
                </a:extLst>
              </p:cNvPr>
              <p:cNvCxnSpPr/>
              <p:nvPr/>
            </p:nvCxnSpPr>
            <p:spPr>
              <a:xfrm>
                <a:off x="497018" y="3793315"/>
                <a:ext cx="111404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F903D0B-879A-CC29-8ED6-E7A6E8CAE77E}"/>
                </a:ext>
              </a:extLst>
            </p:cNvPr>
            <p:cNvGrpSpPr/>
            <p:nvPr/>
          </p:nvGrpSpPr>
          <p:grpSpPr>
            <a:xfrm flipH="1">
              <a:off x="5632325" y="5297640"/>
              <a:ext cx="624606" cy="102365"/>
              <a:chOff x="489313" y="2533650"/>
              <a:chExt cx="2049117" cy="335824"/>
            </a:xfrm>
          </p:grpSpPr>
          <p:grpSp>
            <p:nvGrpSpPr>
              <p:cNvPr id="93" name="Group 92">
                <a:extLst>
                  <a:ext uri="{FF2B5EF4-FFF2-40B4-BE49-F238E27FC236}">
                    <a16:creationId xmlns:a16="http://schemas.microsoft.com/office/drawing/2014/main" id="{1E5A5DA8-C503-EF5E-0298-80890E5FD661}"/>
                  </a:ext>
                </a:extLst>
              </p:cNvPr>
              <p:cNvGrpSpPr/>
              <p:nvPr/>
            </p:nvGrpSpPr>
            <p:grpSpPr>
              <a:xfrm>
                <a:off x="489313" y="2533650"/>
                <a:ext cx="950867" cy="335824"/>
                <a:chOff x="489313" y="2533650"/>
                <a:chExt cx="950867" cy="335824"/>
              </a:xfrm>
            </p:grpSpPr>
            <p:cxnSp>
              <p:nvCxnSpPr>
                <p:cNvPr id="95" name="Straight Connector 94">
                  <a:extLst>
                    <a:ext uri="{FF2B5EF4-FFF2-40B4-BE49-F238E27FC236}">
                      <a16:creationId xmlns:a16="http://schemas.microsoft.com/office/drawing/2014/main" id="{5D72D9A3-B9E0-5D4B-4C83-C14BFD55C093}"/>
                    </a:ext>
                  </a:extLst>
                </p:cNvPr>
                <p:cNvCxnSpPr/>
                <p:nvPr/>
              </p:nvCxnSpPr>
              <p:spPr>
                <a:xfrm>
                  <a:off x="489313" y="286947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C42C5140-27E0-2889-F752-889A1ACA8BA3}"/>
                    </a:ext>
                  </a:extLst>
                </p:cNvPr>
                <p:cNvCxnSpPr/>
                <p:nvPr/>
              </p:nvCxnSpPr>
              <p:spPr>
                <a:xfrm flipV="1">
                  <a:off x="777240" y="254127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F1EE27E6-D527-21B2-946C-036EF31CE568}"/>
                    </a:ext>
                  </a:extLst>
                </p:cNvPr>
                <p:cNvCxnSpPr/>
                <p:nvPr/>
              </p:nvCxnSpPr>
              <p:spPr>
                <a:xfrm>
                  <a:off x="783227" y="253365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35A8CCB-A485-CA96-C248-AE98581A826C}"/>
                    </a:ext>
                  </a:extLst>
                </p:cNvPr>
                <p:cNvCxnSpPr/>
                <p:nvPr/>
              </p:nvCxnSpPr>
              <p:spPr>
                <a:xfrm>
                  <a:off x="1101090" y="253365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BCD56917-B066-4644-AB99-5E385B0F7CF4}"/>
                    </a:ext>
                  </a:extLst>
                </p:cNvPr>
                <p:cNvCxnSpPr/>
                <p:nvPr/>
              </p:nvCxnSpPr>
              <p:spPr>
                <a:xfrm>
                  <a:off x="895350" y="253365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129D44F-1B43-1A43-798F-24C0844D5515}"/>
                    </a:ext>
                  </a:extLst>
                </p:cNvPr>
                <p:cNvCxnSpPr/>
                <p:nvPr/>
              </p:nvCxnSpPr>
              <p:spPr>
                <a:xfrm>
                  <a:off x="1103267" y="286131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B67F010-5E4E-08A2-C0F0-43ACA8FEC234}"/>
                    </a:ext>
                  </a:extLst>
                </p:cNvPr>
                <p:cNvCxnSpPr/>
                <p:nvPr/>
              </p:nvCxnSpPr>
              <p:spPr>
                <a:xfrm>
                  <a:off x="1215390" y="286131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94" name="Straight Connector 93">
                <a:extLst>
                  <a:ext uri="{FF2B5EF4-FFF2-40B4-BE49-F238E27FC236}">
                    <a16:creationId xmlns:a16="http://schemas.microsoft.com/office/drawing/2014/main" id="{AD7146EA-6FB9-AD16-D990-AB873818130E}"/>
                  </a:ext>
                </a:extLst>
              </p:cNvPr>
              <p:cNvCxnSpPr/>
              <p:nvPr/>
            </p:nvCxnSpPr>
            <p:spPr>
              <a:xfrm>
                <a:off x="1424388" y="2862989"/>
                <a:ext cx="111404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51F2507-7BA4-F7B3-D4A9-0246DD921F54}"/>
                </a:ext>
              </a:extLst>
            </p:cNvPr>
            <p:cNvGrpSpPr/>
            <p:nvPr/>
          </p:nvGrpSpPr>
          <p:grpSpPr>
            <a:xfrm flipH="1">
              <a:off x="5621222" y="5182926"/>
              <a:ext cx="627200" cy="102365"/>
              <a:chOff x="480804" y="2300186"/>
              <a:chExt cx="2057626" cy="335824"/>
            </a:xfrm>
          </p:grpSpPr>
          <p:grpSp>
            <p:nvGrpSpPr>
              <p:cNvPr id="84" name="Group 83">
                <a:extLst>
                  <a:ext uri="{FF2B5EF4-FFF2-40B4-BE49-F238E27FC236}">
                    <a16:creationId xmlns:a16="http://schemas.microsoft.com/office/drawing/2014/main" id="{683B75D8-F8DF-306C-A7C8-3E9FF0227955}"/>
                  </a:ext>
                </a:extLst>
              </p:cNvPr>
              <p:cNvGrpSpPr/>
              <p:nvPr/>
            </p:nvGrpSpPr>
            <p:grpSpPr>
              <a:xfrm flipH="1">
                <a:off x="1587563" y="2300186"/>
                <a:ext cx="950867" cy="335824"/>
                <a:chOff x="489313" y="2533650"/>
                <a:chExt cx="950867" cy="335824"/>
              </a:xfrm>
            </p:grpSpPr>
            <p:cxnSp>
              <p:nvCxnSpPr>
                <p:cNvPr id="86" name="Straight Connector 85">
                  <a:extLst>
                    <a:ext uri="{FF2B5EF4-FFF2-40B4-BE49-F238E27FC236}">
                      <a16:creationId xmlns:a16="http://schemas.microsoft.com/office/drawing/2014/main" id="{CE9E8F63-384C-FFEB-DCFB-DF6A00DF6357}"/>
                    </a:ext>
                  </a:extLst>
                </p:cNvPr>
                <p:cNvCxnSpPr/>
                <p:nvPr/>
              </p:nvCxnSpPr>
              <p:spPr>
                <a:xfrm>
                  <a:off x="489313" y="286947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DADAD35-6E6A-336A-0D0E-E40631565722}"/>
                    </a:ext>
                  </a:extLst>
                </p:cNvPr>
                <p:cNvCxnSpPr/>
                <p:nvPr/>
              </p:nvCxnSpPr>
              <p:spPr>
                <a:xfrm flipV="1">
                  <a:off x="777240" y="254127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A71380B7-37C9-C2D4-6DF4-1F0038C8703B}"/>
                    </a:ext>
                  </a:extLst>
                </p:cNvPr>
                <p:cNvCxnSpPr/>
                <p:nvPr/>
              </p:nvCxnSpPr>
              <p:spPr>
                <a:xfrm>
                  <a:off x="783227" y="253365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C3C3BE5-3FF9-F406-AA6C-7BB55E976FDE}"/>
                    </a:ext>
                  </a:extLst>
                </p:cNvPr>
                <p:cNvCxnSpPr/>
                <p:nvPr/>
              </p:nvCxnSpPr>
              <p:spPr>
                <a:xfrm>
                  <a:off x="1101090" y="253365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092FCA8-1B6C-97A6-521F-C8246DEDC227}"/>
                    </a:ext>
                  </a:extLst>
                </p:cNvPr>
                <p:cNvCxnSpPr/>
                <p:nvPr/>
              </p:nvCxnSpPr>
              <p:spPr>
                <a:xfrm>
                  <a:off x="895350" y="253365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E23D9D6-38BA-131D-EEFB-CDA6A7D65255}"/>
                    </a:ext>
                  </a:extLst>
                </p:cNvPr>
                <p:cNvCxnSpPr/>
                <p:nvPr/>
              </p:nvCxnSpPr>
              <p:spPr>
                <a:xfrm>
                  <a:off x="1103267" y="286131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451C0C23-0983-34F4-0098-21445B926749}"/>
                    </a:ext>
                  </a:extLst>
                </p:cNvPr>
                <p:cNvCxnSpPr/>
                <p:nvPr/>
              </p:nvCxnSpPr>
              <p:spPr>
                <a:xfrm>
                  <a:off x="1215390" y="286131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85" name="Straight Connector 84">
                <a:extLst>
                  <a:ext uri="{FF2B5EF4-FFF2-40B4-BE49-F238E27FC236}">
                    <a16:creationId xmlns:a16="http://schemas.microsoft.com/office/drawing/2014/main" id="{AD2626E7-A8B3-E890-142A-5CCC9BC79066}"/>
                  </a:ext>
                </a:extLst>
              </p:cNvPr>
              <p:cNvCxnSpPr/>
              <p:nvPr/>
            </p:nvCxnSpPr>
            <p:spPr>
              <a:xfrm>
                <a:off x="480804" y="2626288"/>
                <a:ext cx="111404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75F751E-CA1A-2476-056D-96407434DCDA}"/>
                </a:ext>
              </a:extLst>
            </p:cNvPr>
            <p:cNvGrpSpPr/>
            <p:nvPr/>
          </p:nvGrpSpPr>
          <p:grpSpPr>
            <a:xfrm flipH="1">
              <a:off x="6205246" y="5161914"/>
              <a:ext cx="743535" cy="246312"/>
              <a:chOff x="561783" y="1008836"/>
              <a:chExt cx="1966696" cy="651510"/>
            </a:xfrm>
          </p:grpSpPr>
          <p:grpSp>
            <p:nvGrpSpPr>
              <p:cNvPr id="73" name="Group 72">
                <a:extLst>
                  <a:ext uri="{FF2B5EF4-FFF2-40B4-BE49-F238E27FC236}">
                    <a16:creationId xmlns:a16="http://schemas.microsoft.com/office/drawing/2014/main" id="{A8231AB1-3AB0-3E3A-B9B4-396C48723E48}"/>
                  </a:ext>
                </a:extLst>
              </p:cNvPr>
              <p:cNvGrpSpPr/>
              <p:nvPr/>
            </p:nvGrpSpPr>
            <p:grpSpPr>
              <a:xfrm flipH="1">
                <a:off x="1577612" y="1008836"/>
                <a:ext cx="950867" cy="651510"/>
                <a:chOff x="1933303" y="3425190"/>
                <a:chExt cx="950867" cy="651510"/>
              </a:xfrm>
            </p:grpSpPr>
            <p:cxnSp>
              <p:nvCxnSpPr>
                <p:cNvPr id="75" name="Straight Connector 74">
                  <a:extLst>
                    <a:ext uri="{FF2B5EF4-FFF2-40B4-BE49-F238E27FC236}">
                      <a16:creationId xmlns:a16="http://schemas.microsoft.com/office/drawing/2014/main" id="{B879EC09-8DFF-EF79-A5E7-C649D57DFE69}"/>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3C3701FB-F1EA-6BE9-4AE8-3774C621AF4D}"/>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F9AF8F4-5216-20D4-2691-7B1DFAB0B290}"/>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31518D3D-7CF8-E492-70AB-5DBB98BE0482}"/>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63AE600-D9EF-1CCB-6DF1-A4B50BC701CF}"/>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9CA0EEE-F7CF-E473-D587-E62508428A1D}"/>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BF56C41F-59A5-A19C-70BE-DCA8357438CC}"/>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11212C4-B499-D7A8-4B4C-C4C5BCB2B514}"/>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4A96F123-DB7E-9008-B70A-0B7E012355DE}"/>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74" name="Straight Connector 73">
                <a:extLst>
                  <a:ext uri="{FF2B5EF4-FFF2-40B4-BE49-F238E27FC236}">
                    <a16:creationId xmlns:a16="http://schemas.microsoft.com/office/drawing/2014/main" id="{353D7DC5-704A-4A9F-2221-47F7F645774F}"/>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A7EDE8D4-FAD3-79A3-FD4C-A6C5213A3C39}"/>
                </a:ext>
              </a:extLst>
            </p:cNvPr>
            <p:cNvGrpSpPr/>
            <p:nvPr/>
          </p:nvGrpSpPr>
          <p:grpSpPr>
            <a:xfrm flipH="1">
              <a:off x="6158190" y="5279100"/>
              <a:ext cx="725742" cy="246311"/>
              <a:chOff x="496933" y="1485900"/>
              <a:chExt cx="1919636" cy="651510"/>
            </a:xfrm>
          </p:grpSpPr>
          <p:grpSp>
            <p:nvGrpSpPr>
              <p:cNvPr id="62" name="Group 61">
                <a:extLst>
                  <a:ext uri="{FF2B5EF4-FFF2-40B4-BE49-F238E27FC236}">
                    <a16:creationId xmlns:a16="http://schemas.microsoft.com/office/drawing/2014/main" id="{39D9ADD3-B779-31E4-BDB5-D619C4472DDE}"/>
                  </a:ext>
                </a:extLst>
              </p:cNvPr>
              <p:cNvGrpSpPr/>
              <p:nvPr/>
            </p:nvGrpSpPr>
            <p:grpSpPr>
              <a:xfrm>
                <a:off x="496933" y="1485900"/>
                <a:ext cx="950867" cy="651510"/>
                <a:chOff x="538843" y="3272790"/>
                <a:chExt cx="950867" cy="651510"/>
              </a:xfrm>
            </p:grpSpPr>
            <p:cxnSp>
              <p:nvCxnSpPr>
                <p:cNvPr id="64" name="Straight Connector 63">
                  <a:extLst>
                    <a:ext uri="{FF2B5EF4-FFF2-40B4-BE49-F238E27FC236}">
                      <a16:creationId xmlns:a16="http://schemas.microsoft.com/office/drawing/2014/main" id="{30085E9E-17F1-CEC7-D0BD-70E961E8BB9D}"/>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BB6C6E97-CEBD-C414-B525-D09DCE88ED4C}"/>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4D45B8D-2209-FA00-8A7B-B1D34D85AB0A}"/>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B2965F-9CD7-953F-3967-64FE54F5136B}"/>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1C3AE18-808A-41C7-56DF-25DA360029D3}"/>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1A22EE5-C821-4990-9651-E2A3578F29F3}"/>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CCC51642-0D77-BC12-E7A5-5DF0EC2271FA}"/>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E006D80-21AD-DA44-3F11-62ECBF57F4E4}"/>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E6E4BF06-FD21-4075-E822-272CCA2C5185}"/>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63" name="Straight Connector 62">
                <a:extLst>
                  <a:ext uri="{FF2B5EF4-FFF2-40B4-BE49-F238E27FC236}">
                    <a16:creationId xmlns:a16="http://schemas.microsoft.com/office/drawing/2014/main" id="{56C1CC3F-90EF-8083-CA4A-5EE708A9916D}"/>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6AE01B15-BDDE-1F72-A347-7217DB2D806B}"/>
                </a:ext>
              </a:extLst>
            </p:cNvPr>
            <p:cNvGrpSpPr/>
            <p:nvPr/>
          </p:nvGrpSpPr>
          <p:grpSpPr>
            <a:xfrm flipH="1">
              <a:off x="6928707" y="5160343"/>
              <a:ext cx="743535" cy="246312"/>
              <a:chOff x="561783" y="1008836"/>
              <a:chExt cx="1966696" cy="651510"/>
            </a:xfrm>
          </p:grpSpPr>
          <p:grpSp>
            <p:nvGrpSpPr>
              <p:cNvPr id="51" name="Group 50">
                <a:extLst>
                  <a:ext uri="{FF2B5EF4-FFF2-40B4-BE49-F238E27FC236}">
                    <a16:creationId xmlns:a16="http://schemas.microsoft.com/office/drawing/2014/main" id="{81CAEEC6-BEE9-56F0-5045-6426FE67C255}"/>
                  </a:ext>
                </a:extLst>
              </p:cNvPr>
              <p:cNvGrpSpPr/>
              <p:nvPr/>
            </p:nvGrpSpPr>
            <p:grpSpPr>
              <a:xfrm flipH="1">
                <a:off x="1577612" y="1008836"/>
                <a:ext cx="950867" cy="651510"/>
                <a:chOff x="1933303" y="3425190"/>
                <a:chExt cx="950867" cy="651510"/>
              </a:xfrm>
            </p:grpSpPr>
            <p:cxnSp>
              <p:nvCxnSpPr>
                <p:cNvPr id="53" name="Straight Connector 52">
                  <a:extLst>
                    <a:ext uri="{FF2B5EF4-FFF2-40B4-BE49-F238E27FC236}">
                      <a16:creationId xmlns:a16="http://schemas.microsoft.com/office/drawing/2014/main" id="{261FCD34-77EA-5C1F-AC85-8B9F0D76E75A}"/>
                    </a:ext>
                  </a:extLst>
                </p:cNvPr>
                <p:cNvCxnSpPr/>
                <p:nvPr/>
              </p:nvCxnSpPr>
              <p:spPr>
                <a:xfrm>
                  <a:off x="1933303" y="3761014"/>
                  <a:ext cx="29391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8CCF684-FF4D-DB39-D402-52D2C8911510}"/>
                    </a:ext>
                  </a:extLst>
                </p:cNvPr>
                <p:cNvCxnSpPr/>
                <p:nvPr/>
              </p:nvCxnSpPr>
              <p:spPr>
                <a:xfrm flipV="1">
                  <a:off x="2221230" y="343281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A3C3DB7-C731-2FDB-DCC9-04E1F167CFFC}"/>
                    </a:ext>
                  </a:extLst>
                </p:cNvPr>
                <p:cNvCxnSpPr/>
                <p:nvPr/>
              </p:nvCxnSpPr>
              <p:spPr>
                <a:xfrm>
                  <a:off x="2227217" y="34251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C74100E-56DC-D4AC-068A-5E49FF4DEF2F}"/>
                    </a:ext>
                  </a:extLst>
                </p:cNvPr>
                <p:cNvCxnSpPr/>
                <p:nvPr/>
              </p:nvCxnSpPr>
              <p:spPr>
                <a:xfrm>
                  <a:off x="2339340" y="342519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21A8C76-1959-74D2-5C5E-A06B9BB85540}"/>
                    </a:ext>
                  </a:extLst>
                </p:cNvPr>
                <p:cNvCxnSpPr/>
                <p:nvPr/>
              </p:nvCxnSpPr>
              <p:spPr>
                <a:xfrm>
                  <a:off x="2339340" y="3756660"/>
                  <a:ext cx="19812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30B2920-EE64-9612-D724-015BAD01C84D}"/>
                    </a:ext>
                  </a:extLst>
                </p:cNvPr>
                <p:cNvCxnSpPr/>
                <p:nvPr/>
              </p:nvCxnSpPr>
              <p:spPr>
                <a:xfrm flipV="1">
                  <a:off x="2545080" y="3752850"/>
                  <a:ext cx="0" cy="32385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C6C28B9-EBF7-DFC0-5EEA-88FBE7F0E3E8}"/>
                    </a:ext>
                  </a:extLst>
                </p:cNvPr>
                <p:cNvCxnSpPr/>
                <p:nvPr/>
              </p:nvCxnSpPr>
              <p:spPr>
                <a:xfrm>
                  <a:off x="2547257" y="4072890"/>
                  <a:ext cx="11212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64672BF6-67CE-3E3C-F433-63D09861EE61}"/>
                    </a:ext>
                  </a:extLst>
                </p:cNvPr>
                <p:cNvCxnSpPr/>
                <p:nvPr/>
              </p:nvCxnSpPr>
              <p:spPr>
                <a:xfrm>
                  <a:off x="2663190" y="3745230"/>
                  <a:ext cx="0" cy="33147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9FF47DD-7487-923E-2472-74696B4E2976}"/>
                    </a:ext>
                  </a:extLst>
                </p:cNvPr>
                <p:cNvCxnSpPr/>
                <p:nvPr/>
              </p:nvCxnSpPr>
              <p:spPr>
                <a:xfrm>
                  <a:off x="2659380" y="3752850"/>
                  <a:ext cx="22479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a:extLst>
                  <a:ext uri="{FF2B5EF4-FFF2-40B4-BE49-F238E27FC236}">
                    <a16:creationId xmlns:a16="http://schemas.microsoft.com/office/drawing/2014/main" id="{544EFAED-B504-04DE-A131-803E3A4184CA}"/>
                  </a:ext>
                </a:extLst>
              </p:cNvPr>
              <p:cNvCxnSpPr/>
              <p:nvPr/>
            </p:nvCxnSpPr>
            <p:spPr>
              <a:xfrm flipH="1">
                <a:off x="561783" y="1335932"/>
                <a:ext cx="103441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6EAD5F73-4732-3A5E-EB0D-FD5D22BC540C}"/>
                </a:ext>
              </a:extLst>
            </p:cNvPr>
            <p:cNvGrpSpPr/>
            <p:nvPr/>
          </p:nvGrpSpPr>
          <p:grpSpPr>
            <a:xfrm flipH="1">
              <a:off x="6881651" y="5277529"/>
              <a:ext cx="725742" cy="246311"/>
              <a:chOff x="496933" y="1485900"/>
              <a:chExt cx="1919636" cy="651510"/>
            </a:xfrm>
          </p:grpSpPr>
          <p:grpSp>
            <p:nvGrpSpPr>
              <p:cNvPr id="40" name="Group 39">
                <a:extLst>
                  <a:ext uri="{FF2B5EF4-FFF2-40B4-BE49-F238E27FC236}">
                    <a16:creationId xmlns:a16="http://schemas.microsoft.com/office/drawing/2014/main" id="{B92945C4-C85B-B378-F531-0521DA8AA0ED}"/>
                  </a:ext>
                </a:extLst>
              </p:cNvPr>
              <p:cNvGrpSpPr/>
              <p:nvPr/>
            </p:nvGrpSpPr>
            <p:grpSpPr>
              <a:xfrm>
                <a:off x="496933" y="1485900"/>
                <a:ext cx="950867" cy="651510"/>
                <a:chOff x="538843" y="3272790"/>
                <a:chExt cx="950867" cy="651510"/>
              </a:xfrm>
            </p:grpSpPr>
            <p:cxnSp>
              <p:nvCxnSpPr>
                <p:cNvPr id="42" name="Straight Connector 41">
                  <a:extLst>
                    <a:ext uri="{FF2B5EF4-FFF2-40B4-BE49-F238E27FC236}">
                      <a16:creationId xmlns:a16="http://schemas.microsoft.com/office/drawing/2014/main" id="{F7F344E1-C50E-744E-54CA-83785E4034DA}"/>
                    </a:ext>
                  </a:extLst>
                </p:cNvPr>
                <p:cNvCxnSpPr/>
                <p:nvPr/>
              </p:nvCxnSpPr>
              <p:spPr>
                <a:xfrm>
                  <a:off x="538843" y="3608614"/>
                  <a:ext cx="2939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9BF4D9E-2F45-A5B7-1426-5A3D3586858A}"/>
                    </a:ext>
                  </a:extLst>
                </p:cNvPr>
                <p:cNvCxnSpPr/>
                <p:nvPr/>
              </p:nvCxnSpPr>
              <p:spPr>
                <a:xfrm flipV="1">
                  <a:off x="826770" y="328041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F0E4611-49CE-4910-479A-84F9920680FF}"/>
                    </a:ext>
                  </a:extLst>
                </p:cNvPr>
                <p:cNvCxnSpPr/>
                <p:nvPr/>
              </p:nvCxnSpPr>
              <p:spPr>
                <a:xfrm>
                  <a:off x="832757" y="32727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814DA6F-D425-8C09-EE5F-B0EA51704849}"/>
                    </a:ext>
                  </a:extLst>
                </p:cNvPr>
                <p:cNvCxnSpPr/>
                <p:nvPr/>
              </p:nvCxnSpPr>
              <p:spPr>
                <a:xfrm>
                  <a:off x="944880" y="327279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D038331-50A6-22A2-916B-3604355D5792}"/>
                    </a:ext>
                  </a:extLst>
                </p:cNvPr>
                <p:cNvCxnSpPr/>
                <p:nvPr/>
              </p:nvCxnSpPr>
              <p:spPr>
                <a:xfrm>
                  <a:off x="944880" y="3604260"/>
                  <a:ext cx="1981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8EAA428-11DD-6BCF-4624-94747FD7D742}"/>
                    </a:ext>
                  </a:extLst>
                </p:cNvPr>
                <p:cNvCxnSpPr/>
                <p:nvPr/>
              </p:nvCxnSpPr>
              <p:spPr>
                <a:xfrm flipV="1">
                  <a:off x="1150620" y="360045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FEACA5E-F05F-393B-8D27-8C3CEA315C8C}"/>
                    </a:ext>
                  </a:extLst>
                </p:cNvPr>
                <p:cNvCxnSpPr/>
                <p:nvPr/>
              </p:nvCxnSpPr>
              <p:spPr>
                <a:xfrm>
                  <a:off x="1152797" y="3920490"/>
                  <a:ext cx="1121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BE364B3-21A0-EA5C-E330-599213879747}"/>
                    </a:ext>
                  </a:extLst>
                </p:cNvPr>
                <p:cNvCxnSpPr/>
                <p:nvPr/>
              </p:nvCxnSpPr>
              <p:spPr>
                <a:xfrm>
                  <a:off x="1268730" y="3592830"/>
                  <a:ext cx="0" cy="3314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33DBF9F-511B-22D8-B037-A82290038FB9}"/>
                    </a:ext>
                  </a:extLst>
                </p:cNvPr>
                <p:cNvCxnSpPr/>
                <p:nvPr/>
              </p:nvCxnSpPr>
              <p:spPr>
                <a:xfrm>
                  <a:off x="1264920" y="3600450"/>
                  <a:ext cx="2247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41" name="Straight Connector 40">
                <a:extLst>
                  <a:ext uri="{FF2B5EF4-FFF2-40B4-BE49-F238E27FC236}">
                    <a16:creationId xmlns:a16="http://schemas.microsoft.com/office/drawing/2014/main" id="{1277854D-0F2A-3BD5-236A-B34FC7E66352}"/>
                  </a:ext>
                </a:extLst>
              </p:cNvPr>
              <p:cNvCxnSpPr/>
              <p:nvPr/>
            </p:nvCxnSpPr>
            <p:spPr>
              <a:xfrm flipH="1">
                <a:off x="1382154" y="1818730"/>
                <a:ext cx="10344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38" name="Straight Connector 37">
              <a:extLst>
                <a:ext uri="{FF2B5EF4-FFF2-40B4-BE49-F238E27FC236}">
                  <a16:creationId xmlns:a16="http://schemas.microsoft.com/office/drawing/2014/main" id="{01E76790-2C0F-BD0B-E3DD-1866D56E8DC0}"/>
                </a:ext>
              </a:extLst>
            </p:cNvPr>
            <p:cNvCxnSpPr>
              <a:cxnSpLocks/>
            </p:cNvCxnSpPr>
            <p:nvPr/>
          </p:nvCxnSpPr>
          <p:spPr>
            <a:xfrm>
              <a:off x="7588758" y="5404762"/>
              <a:ext cx="599246" cy="1187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F63F195-9B6E-3423-3B81-2585DB3DF516}"/>
                </a:ext>
              </a:extLst>
            </p:cNvPr>
            <p:cNvCxnSpPr>
              <a:cxnSpLocks/>
            </p:cNvCxnSpPr>
            <p:nvPr/>
          </p:nvCxnSpPr>
          <p:spPr>
            <a:xfrm>
              <a:off x="7615753" y="5286810"/>
              <a:ext cx="572251" cy="119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52805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6B885-D8CE-99BD-45B0-34780AFEC0A6}"/>
              </a:ext>
            </a:extLst>
          </p:cNvPr>
          <p:cNvSpPr>
            <a:spLocks noGrp="1"/>
          </p:cNvSpPr>
          <p:nvPr>
            <p:ph type="title"/>
          </p:nvPr>
        </p:nvSpPr>
        <p:spPr/>
        <p:txBody>
          <a:bodyPr/>
          <a:lstStyle/>
          <a:p>
            <a:r>
              <a:rPr lang="en-US" dirty="0"/>
              <a:t>Initial Round of Experiments</a:t>
            </a:r>
          </a:p>
        </p:txBody>
      </p:sp>
      <p:sp>
        <p:nvSpPr>
          <p:cNvPr id="3" name="Content Placeholder 2">
            <a:extLst>
              <a:ext uri="{FF2B5EF4-FFF2-40B4-BE49-F238E27FC236}">
                <a16:creationId xmlns:a16="http://schemas.microsoft.com/office/drawing/2014/main" id="{01540279-067E-B4A7-1132-52E17A6EFBDE}"/>
              </a:ext>
            </a:extLst>
          </p:cNvPr>
          <p:cNvSpPr>
            <a:spLocks noGrp="1"/>
          </p:cNvSpPr>
          <p:nvPr>
            <p:ph idx="1"/>
          </p:nvPr>
        </p:nvSpPr>
        <p:spPr>
          <a:xfrm>
            <a:off x="5999967" y="906835"/>
            <a:ext cx="6010913" cy="5381694"/>
          </a:xfrm>
        </p:spPr>
        <p:txBody>
          <a:bodyPr/>
          <a:lstStyle/>
          <a:p>
            <a:r>
              <a:rPr lang="en-US" dirty="0"/>
              <a:t>Initially we were concentrating on maintaining the calculated pattern over a long period of time</a:t>
            </a:r>
          </a:p>
          <a:p>
            <a:r>
              <a:rPr lang="en-US" dirty="0"/>
              <a:t>This was done by matching the gaussians double gaussian and measuring the distance between them to show that gear-changing was occurring. </a:t>
            </a:r>
          </a:p>
          <a:p>
            <a:r>
              <a:rPr lang="en-US" dirty="0"/>
              <a:t>Getting the timing right was more difficult than would normally be imagined. Each </a:t>
            </a:r>
            <a:r>
              <a:rPr lang="en-US" dirty="0" err="1"/>
              <a:t>Schottkey</a:t>
            </a:r>
            <a:r>
              <a:rPr lang="en-US" dirty="0"/>
              <a:t> cavity must drive at the same frequency. We can adjust the phasing and getting it correct is a delicate process.</a:t>
            </a:r>
          </a:p>
          <a:p>
            <a:r>
              <a:rPr lang="en-US" dirty="0"/>
              <a:t>The two rings don’t have the exact same pathlength, so there are small oscillations within the buckets</a:t>
            </a:r>
          </a:p>
        </p:txBody>
      </p:sp>
      <p:sp>
        <p:nvSpPr>
          <p:cNvPr id="4" name="Footer Placeholder 3">
            <a:extLst>
              <a:ext uri="{FF2B5EF4-FFF2-40B4-BE49-F238E27FC236}">
                <a16:creationId xmlns:a16="http://schemas.microsoft.com/office/drawing/2014/main" id="{3564F009-DE1F-0EE8-75BB-BC77B9491EA0}"/>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47F55FBB-A4C9-DB72-C543-AB2374471CAB}"/>
              </a:ext>
            </a:extLst>
          </p:cNvPr>
          <p:cNvSpPr>
            <a:spLocks noGrp="1"/>
          </p:cNvSpPr>
          <p:nvPr>
            <p:ph type="sldNum" sz="quarter" idx="12"/>
          </p:nvPr>
        </p:nvSpPr>
        <p:spPr/>
        <p:txBody>
          <a:bodyPr/>
          <a:lstStyle/>
          <a:p>
            <a:fld id="{07E1C93C-5050-FC42-8F10-D22D4F119D13}" type="slidenum">
              <a:rPr lang="en-US" smtClean="0"/>
              <a:pPr/>
              <a:t>7</a:t>
            </a:fld>
            <a:endParaRPr lang="en-US" dirty="0"/>
          </a:p>
        </p:txBody>
      </p:sp>
      <p:pic>
        <p:nvPicPr>
          <p:cNvPr id="6" name="Picture 5">
            <a:extLst>
              <a:ext uri="{FF2B5EF4-FFF2-40B4-BE49-F238E27FC236}">
                <a16:creationId xmlns:a16="http://schemas.microsoft.com/office/drawing/2014/main" id="{66855C8D-6B04-CBB6-F1EB-75946F87743F}"/>
              </a:ext>
            </a:extLst>
          </p:cNvPr>
          <p:cNvPicPr>
            <a:picLocks noChangeAspect="1"/>
          </p:cNvPicPr>
          <p:nvPr/>
        </p:nvPicPr>
        <p:blipFill>
          <a:blip r:embed="rId2"/>
          <a:stretch>
            <a:fillRect/>
          </a:stretch>
        </p:blipFill>
        <p:spPr>
          <a:xfrm>
            <a:off x="816018" y="1083082"/>
            <a:ext cx="3695700" cy="2514600"/>
          </a:xfrm>
          <a:prstGeom prst="rect">
            <a:avLst/>
          </a:prstGeom>
        </p:spPr>
      </p:pic>
      <p:pic>
        <p:nvPicPr>
          <p:cNvPr id="7" name="Picture 6">
            <a:extLst>
              <a:ext uri="{FF2B5EF4-FFF2-40B4-BE49-F238E27FC236}">
                <a16:creationId xmlns:a16="http://schemas.microsoft.com/office/drawing/2014/main" id="{53549F8F-B399-A07F-86F1-F0BDFD33C235}"/>
              </a:ext>
            </a:extLst>
          </p:cNvPr>
          <p:cNvPicPr>
            <a:picLocks noChangeAspect="1"/>
          </p:cNvPicPr>
          <p:nvPr/>
        </p:nvPicPr>
        <p:blipFill>
          <a:blip r:embed="rId3"/>
          <a:stretch>
            <a:fillRect/>
          </a:stretch>
        </p:blipFill>
        <p:spPr>
          <a:xfrm>
            <a:off x="686409" y="3783289"/>
            <a:ext cx="4330700" cy="2362200"/>
          </a:xfrm>
          <a:prstGeom prst="rect">
            <a:avLst/>
          </a:prstGeom>
        </p:spPr>
      </p:pic>
    </p:spTree>
    <p:extLst>
      <p:ext uri="{BB962C8B-B14F-4D97-AF65-F5344CB8AC3E}">
        <p14:creationId xmlns:p14="http://schemas.microsoft.com/office/powerpoint/2010/main" val="3730064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2E478-FABE-AFED-ADAC-0A08A7F07886}"/>
              </a:ext>
            </a:extLst>
          </p:cNvPr>
          <p:cNvSpPr>
            <a:spLocks noGrp="1"/>
          </p:cNvSpPr>
          <p:nvPr>
            <p:ph type="title"/>
          </p:nvPr>
        </p:nvSpPr>
        <p:spPr/>
        <p:txBody>
          <a:bodyPr/>
          <a:lstStyle/>
          <a:p>
            <a:r>
              <a:rPr lang="en-US" dirty="0"/>
              <a:t>Initial Round of Experiments (cont’d)</a:t>
            </a:r>
          </a:p>
        </p:txBody>
      </p:sp>
      <p:sp>
        <p:nvSpPr>
          <p:cNvPr id="3" name="Content Placeholder 2">
            <a:extLst>
              <a:ext uri="{FF2B5EF4-FFF2-40B4-BE49-F238E27FC236}">
                <a16:creationId xmlns:a16="http://schemas.microsoft.com/office/drawing/2014/main" id="{9F39FAEC-09E4-82A1-1DF4-DF5FB7911AB3}"/>
              </a:ext>
            </a:extLst>
          </p:cNvPr>
          <p:cNvSpPr>
            <a:spLocks noGrp="1"/>
          </p:cNvSpPr>
          <p:nvPr>
            <p:ph idx="1"/>
          </p:nvPr>
        </p:nvSpPr>
        <p:spPr>
          <a:xfrm>
            <a:off x="411892" y="966055"/>
            <a:ext cx="5550497" cy="5381694"/>
          </a:xfrm>
        </p:spPr>
        <p:txBody>
          <a:bodyPr/>
          <a:lstStyle/>
          <a:p>
            <a:r>
              <a:rPr lang="en-US" dirty="0"/>
              <a:t>After the first round of experiments we noticed the bunch length oscillating in the data, and planned a brief backup experiment where we tacked every turn for an extended period and ran an FFT</a:t>
            </a:r>
          </a:p>
          <a:p>
            <a:r>
              <a:rPr lang="en-US" dirty="0"/>
              <a:t>The initial results of this experiment are shown to the right. We lengthened the nitrogen bunch to get a higher current, since these numbers are performed using a fitting algorithm we got a cleaner signal on the high current nitrogen signal</a:t>
            </a:r>
          </a:p>
          <a:p>
            <a:r>
              <a:rPr lang="en-US" dirty="0"/>
              <a:t>These initial results are reported in: </a:t>
            </a:r>
            <a:r>
              <a:rPr lang="en-US" dirty="0">
                <a:hlinkClick r:id="rId2" tooltip="Persistent link using digital object identifier"/>
              </a:rPr>
              <a:t>https://doi.org/10.1016/j.nima.2022.166601</a:t>
            </a:r>
            <a:endParaRPr lang="en-US" dirty="0"/>
          </a:p>
        </p:txBody>
      </p:sp>
      <p:sp>
        <p:nvSpPr>
          <p:cNvPr id="4" name="Footer Placeholder 3">
            <a:extLst>
              <a:ext uri="{FF2B5EF4-FFF2-40B4-BE49-F238E27FC236}">
                <a16:creationId xmlns:a16="http://schemas.microsoft.com/office/drawing/2014/main" id="{D3DC819A-D1B7-3997-4BDA-A37E9922F10A}"/>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4410E493-4216-6FCC-B27E-9A9B2D65A0A7}"/>
              </a:ext>
            </a:extLst>
          </p:cNvPr>
          <p:cNvSpPr>
            <a:spLocks noGrp="1"/>
          </p:cNvSpPr>
          <p:nvPr>
            <p:ph type="sldNum" sz="quarter" idx="12"/>
          </p:nvPr>
        </p:nvSpPr>
        <p:spPr/>
        <p:txBody>
          <a:bodyPr/>
          <a:lstStyle/>
          <a:p>
            <a:fld id="{07E1C93C-5050-FC42-8F10-D22D4F119D13}" type="slidenum">
              <a:rPr lang="en-US" smtClean="0"/>
              <a:pPr/>
              <a:t>8</a:t>
            </a:fld>
            <a:endParaRPr lang="en-US" dirty="0"/>
          </a:p>
        </p:txBody>
      </p:sp>
      <p:pic>
        <p:nvPicPr>
          <p:cNvPr id="6" name="Picture 5">
            <a:extLst>
              <a:ext uri="{FF2B5EF4-FFF2-40B4-BE49-F238E27FC236}">
                <a16:creationId xmlns:a16="http://schemas.microsoft.com/office/drawing/2014/main" id="{EBD050D0-373C-2BFF-6DAF-67EA9BBFC9C2}"/>
              </a:ext>
            </a:extLst>
          </p:cNvPr>
          <p:cNvPicPr>
            <a:picLocks noChangeAspect="1"/>
          </p:cNvPicPr>
          <p:nvPr/>
        </p:nvPicPr>
        <p:blipFill>
          <a:blip r:embed="rId3"/>
          <a:stretch>
            <a:fillRect/>
          </a:stretch>
        </p:blipFill>
        <p:spPr>
          <a:xfrm>
            <a:off x="6820422" y="728029"/>
            <a:ext cx="4478055" cy="2942311"/>
          </a:xfrm>
          <a:prstGeom prst="rect">
            <a:avLst/>
          </a:prstGeom>
        </p:spPr>
      </p:pic>
      <p:pic>
        <p:nvPicPr>
          <p:cNvPr id="7" name="Picture 6">
            <a:extLst>
              <a:ext uri="{FF2B5EF4-FFF2-40B4-BE49-F238E27FC236}">
                <a16:creationId xmlns:a16="http://schemas.microsoft.com/office/drawing/2014/main" id="{DD597AC6-8784-64A7-7657-1C91835C87D5}"/>
              </a:ext>
            </a:extLst>
          </p:cNvPr>
          <p:cNvPicPr>
            <a:picLocks noChangeAspect="1"/>
          </p:cNvPicPr>
          <p:nvPr/>
        </p:nvPicPr>
        <p:blipFill>
          <a:blip r:embed="rId4"/>
          <a:stretch>
            <a:fillRect/>
          </a:stretch>
        </p:blipFill>
        <p:spPr>
          <a:xfrm>
            <a:off x="7014575" y="3768139"/>
            <a:ext cx="4200307" cy="2579610"/>
          </a:xfrm>
          <a:prstGeom prst="rect">
            <a:avLst/>
          </a:prstGeom>
        </p:spPr>
      </p:pic>
    </p:spTree>
    <p:extLst>
      <p:ext uri="{BB962C8B-B14F-4D97-AF65-F5344CB8AC3E}">
        <p14:creationId xmlns:p14="http://schemas.microsoft.com/office/powerpoint/2010/main" val="1553186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D3EE7-0FF9-4A91-9BC2-1E38C2441C4B}"/>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DA2FF261-B997-F649-404E-A75E5D501557}"/>
              </a:ext>
            </a:extLst>
          </p:cNvPr>
          <p:cNvSpPr>
            <a:spLocks noGrp="1"/>
          </p:cNvSpPr>
          <p:nvPr>
            <p:ph idx="1"/>
          </p:nvPr>
        </p:nvSpPr>
        <p:spPr>
          <a:xfrm>
            <a:off x="411892" y="966055"/>
            <a:ext cx="11585840" cy="5381694"/>
          </a:xfrm>
        </p:spPr>
        <p:txBody>
          <a:bodyPr/>
          <a:lstStyle/>
          <a:p>
            <a:r>
              <a:rPr lang="en-US" dirty="0"/>
              <a:t>We eventually moved from a curve fitting system to a moment based system to measure the bunch length </a:t>
            </a:r>
          </a:p>
          <a:p>
            <a:r>
              <a:rPr lang="en-US" dirty="0"/>
              <a:t>Differences in the current profile between colliding and </a:t>
            </a:r>
            <a:r>
              <a:rPr lang="en-US" dirty="0" err="1"/>
              <a:t>uncollided</a:t>
            </a:r>
            <a:r>
              <a:rPr lang="en-US" dirty="0"/>
              <a:t> systems showed potential differences in the evolution of the beam over long periods of time</a:t>
            </a:r>
          </a:p>
          <a:p>
            <a:r>
              <a:rPr lang="en-US" dirty="0"/>
              <a:t>Longer bunches allow us to get stronger signals </a:t>
            </a:r>
          </a:p>
          <a:p>
            <a:r>
              <a:rPr lang="en-US" dirty="0"/>
              <a:t>Instead of measuring the interactions from the beginning of the collisions, we waited 100ms before beginning our measurements.</a:t>
            </a:r>
          </a:p>
          <a:p>
            <a:r>
              <a:rPr lang="en-US" dirty="0"/>
              <a:t>We also developed a technique of allowing the bunches to collide for a set period of time before kicking one of the beam out to measure the effects of the collisions without skipping turns, this is what is shown in the following slides</a:t>
            </a:r>
          </a:p>
        </p:txBody>
      </p:sp>
      <p:sp>
        <p:nvSpPr>
          <p:cNvPr id="4" name="Footer Placeholder 3">
            <a:extLst>
              <a:ext uri="{FF2B5EF4-FFF2-40B4-BE49-F238E27FC236}">
                <a16:creationId xmlns:a16="http://schemas.microsoft.com/office/drawing/2014/main" id="{D0CD8136-C237-65D9-8AAD-666123C6FAC9}"/>
              </a:ext>
            </a:extLst>
          </p:cNvPr>
          <p:cNvSpPr>
            <a:spLocks noGrp="1"/>
          </p:cNvSpPr>
          <p:nvPr>
            <p:ph type="ftr" sz="quarter" idx="11"/>
          </p:nvPr>
        </p:nvSpPr>
        <p:spPr/>
        <p:txBody>
          <a:bodyPr/>
          <a:lstStyle/>
          <a:p>
            <a:r>
              <a:rPr lang="en-US" dirty="0"/>
              <a:t>Progress in Gear-Changing Research and Prospects for Future Experiments</a:t>
            </a:r>
          </a:p>
        </p:txBody>
      </p:sp>
      <p:sp>
        <p:nvSpPr>
          <p:cNvPr id="5" name="Slide Number Placeholder 4">
            <a:extLst>
              <a:ext uri="{FF2B5EF4-FFF2-40B4-BE49-F238E27FC236}">
                <a16:creationId xmlns:a16="http://schemas.microsoft.com/office/drawing/2014/main" id="{689CEAF1-612D-8E05-BCDC-DC18B5AD86C4}"/>
              </a:ext>
            </a:extLst>
          </p:cNvPr>
          <p:cNvSpPr>
            <a:spLocks noGrp="1"/>
          </p:cNvSpPr>
          <p:nvPr>
            <p:ph type="sldNum" sz="quarter" idx="12"/>
          </p:nvPr>
        </p:nvSpPr>
        <p:spPr/>
        <p:txBody>
          <a:bodyPr/>
          <a:lstStyle/>
          <a:p>
            <a:fld id="{07E1C93C-5050-FC42-8F10-D22D4F119D13}" type="slidenum">
              <a:rPr lang="en-US" smtClean="0"/>
              <a:pPr/>
              <a:t>9</a:t>
            </a:fld>
            <a:endParaRPr lang="en-US" dirty="0"/>
          </a:p>
        </p:txBody>
      </p:sp>
    </p:spTree>
    <p:extLst>
      <p:ext uri="{BB962C8B-B14F-4D97-AF65-F5344CB8AC3E}">
        <p14:creationId xmlns:p14="http://schemas.microsoft.com/office/powerpoint/2010/main" val="1959883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31055</TotalTime>
  <Words>1878</Words>
  <Application>Microsoft Macintosh PowerPoint</Application>
  <PresentationFormat>Widescreen</PresentationFormat>
  <Paragraphs>182</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PingFangSC-Regular</vt:lpstr>
      <vt:lpstr>.PingFangSC-Regular</vt:lpstr>
      <vt:lpstr>Arial</vt:lpstr>
      <vt:lpstr>Calibri</vt:lpstr>
      <vt:lpstr>Calibri Light</vt:lpstr>
      <vt:lpstr>Cambria Math</vt:lpstr>
      <vt:lpstr>Office Theme</vt:lpstr>
      <vt:lpstr>Progress in Gear-Changing Research and Prospects for Future Experiments</vt:lpstr>
      <vt:lpstr>Outline</vt:lpstr>
      <vt:lpstr>What is Gear Changing?</vt:lpstr>
      <vt:lpstr>Double ElectroStatic Ion Ring ExpEriment (DESIREE)</vt:lpstr>
      <vt:lpstr>DESIREE Experiments Timeline</vt:lpstr>
      <vt:lpstr>How The Experiments are Constructed</vt:lpstr>
      <vt:lpstr>Initial Round of Experiments</vt:lpstr>
      <vt:lpstr>Initial Round of Experiments (cont’d)</vt:lpstr>
      <vt:lpstr>Lessons Learned</vt:lpstr>
      <vt:lpstr>Next round of Experiments (Nitrogen Beam)</vt:lpstr>
      <vt:lpstr>Next Round of Experiments (Nitrogen Beam continued)</vt:lpstr>
      <vt:lpstr>Next Round of Experiments (Carbon Beam)</vt:lpstr>
      <vt:lpstr>Next Round of Experiments (Carbon Beam continued)</vt:lpstr>
      <vt:lpstr>Future Experiments</vt:lpstr>
      <vt:lpstr>Potential Offshoots</vt:lpstr>
      <vt:lpstr>Single Ring Concept</vt:lpstr>
      <vt:lpstr>Single Ring Beam-Beam Test Facility</vt:lpstr>
      <vt:lpstr>Potential Comoving, Single Ring, Test Facility</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presentation mode to see the animation</dc:title>
  <dc:creator>Microsoft Office User</dc:creator>
  <cp:lastModifiedBy>Microsoft Office User</cp:lastModifiedBy>
  <cp:revision>46</cp:revision>
  <dcterms:created xsi:type="dcterms:W3CDTF">2023-09-07T04:24:10Z</dcterms:created>
  <dcterms:modified xsi:type="dcterms:W3CDTF">2024-09-04T07:30:40Z</dcterms:modified>
</cp:coreProperties>
</file>