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8"/>
  </p:notesMasterIdLst>
  <p:sldIdLst>
    <p:sldId id="282" r:id="rId2"/>
    <p:sldId id="350" r:id="rId3"/>
    <p:sldId id="322" r:id="rId4"/>
    <p:sldId id="319" r:id="rId5"/>
    <p:sldId id="351" r:id="rId6"/>
    <p:sldId id="352" r:id="rId7"/>
    <p:sldId id="353" r:id="rId8"/>
    <p:sldId id="361" r:id="rId9"/>
    <p:sldId id="371" r:id="rId10"/>
    <p:sldId id="354" r:id="rId11"/>
    <p:sldId id="349" r:id="rId12"/>
    <p:sldId id="364" r:id="rId13"/>
    <p:sldId id="372" r:id="rId14"/>
    <p:sldId id="363" r:id="rId15"/>
    <p:sldId id="357" r:id="rId16"/>
    <p:sldId id="365" r:id="rId17"/>
    <p:sldId id="373" r:id="rId18"/>
    <p:sldId id="358" r:id="rId19"/>
    <p:sldId id="366" r:id="rId20"/>
    <p:sldId id="368" r:id="rId21"/>
    <p:sldId id="369" r:id="rId22"/>
    <p:sldId id="348" r:id="rId23"/>
    <p:sldId id="341" r:id="rId24"/>
    <p:sldId id="287" r:id="rId25"/>
    <p:sldId id="367" r:id="rId26"/>
    <p:sldId id="370" r:id="rId2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30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4" roundtripDataSignature="AMtx7mhIgfiQcTdY4uw6eL7HytdStM9D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BAD7"/>
    <a:srgbClr val="700A00"/>
    <a:srgbClr val="FF6E60"/>
    <a:srgbClr val="264E5B"/>
    <a:srgbClr val="FFFFFF"/>
    <a:srgbClr val="64BCD9"/>
    <a:srgbClr val="0093BE"/>
    <a:srgbClr val="35A3A3"/>
    <a:srgbClr val="FB963C"/>
    <a:srgbClr val="D627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4"/>
    <p:restoredTop sz="85886"/>
  </p:normalViewPr>
  <p:slideViewPr>
    <p:cSldViewPr snapToGrid="0">
      <p:cViewPr>
        <p:scale>
          <a:sx n="170" d="100"/>
          <a:sy n="170" d="100"/>
        </p:scale>
        <p:origin x="896" y="392"/>
      </p:cViewPr>
      <p:guideLst>
        <p:guide orient="horz" pos="30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30020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X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= \sqrt{2I_x}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=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7598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4024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definecolor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rgb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}{0.78, 0.15, 0.15}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*************************************************************************************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\left\{\begin{aligned}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X'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\sum_{k=0}^{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N_h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A_k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}[n_{1k}\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+ n_{2k}\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Y'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\sum_{k=0}^{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N_h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B_k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}[m_{1k}\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+ m_{2k}\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\end{aligned}\right.</a:t>
            </a:r>
          </a:p>
          <a:p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\left\{\begin{aligned}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X'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mu_x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}\left(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]}\right)\\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Y'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mu_y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}\left(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]}\right)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\end{aligned}\right.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*************************************************************************************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\left\{\begin{aligned}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X'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r_xe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^{3/2}k_2}{8}\sqrt{\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r_x^2\left({\color{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}2}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}[2\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}[-2\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]}\right) - 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\sqrt{\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k_2}{8}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}{\sqrt{\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}} r_y^2\left({\color{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2}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}[2\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}[-2\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]}\right)\\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Y' -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\tilde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P'_y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&amp;= 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- 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\sqrt{\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k_2}{4}\sqrt{\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 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r_xr_y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\left(e^{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+\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-\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}[-\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+\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+ e^{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\color{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myred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}[-\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-\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Theta_y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]}   \right) \end{aligned}\right.</a:t>
            </a:r>
          </a:p>
          <a:p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1540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**********************************************************************************************************************</a:t>
            </a:r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I = 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\\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r_x^2 \\ r_y^2\end{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  \quad\text{and}\quad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{J}}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X^2 + \tilde P_x^2} 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Y^2 + \tilde P_y^2}\end{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</a:t>
            </a:r>
          </a:p>
          <a:p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5638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I_w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}{(|\Delta x|/\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sigma_x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)^{\ell}}\Big[(\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)^m + (\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)^m\Big] = \sum_{\text{BBLR}} 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N_b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(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)}{(|\Delta x|/\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sigma_x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)^{\ell}}(\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)^m=  C, \quad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ell,m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 \in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mathbb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{Z}</a:t>
            </a:r>
          </a:p>
          <a:p>
            <a:r>
              <a:rPr lang="en-CA" dirty="0"/>
              <a:t>********************************************************</a:t>
            </a:r>
          </a:p>
          <a:p>
            <a:pPr marL="4572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\frac{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I_w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}{(|\Delta x|/\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sigma_x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)^{3}}\Big[(\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 + (\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/\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beta_y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)\Big] = C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7835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156942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**********************************************************************************************************************</a:t>
            </a:r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I = 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\\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r_x^2 \\ r_y^2\end{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  \quad\text{and}\quad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{J}}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X^2 + \tilde P_x^2} 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Y^2 + \tilde P_y^2}\end{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</a:t>
            </a:r>
          </a:p>
          <a:p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82431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**********************************************************************************************************************</a:t>
            </a:r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I = 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 \\ 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I_y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r_x^2 \\ r_y^2\end{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  \quad\text{and}\quad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{J}} = \frac{\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varepsilon_x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}{2}\begin{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 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X^2 + \tilde P_x^2} \\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ev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{\tilde Y^2 + \tilde P_y^2}\end{</a:t>
            </a:r>
            <a:r>
              <a:rPr lang="en-CA" dirty="0" err="1">
                <a:solidFill>
                  <a:srgbClr val="000000"/>
                </a:solidFill>
                <a:effectLst/>
                <a:latin typeface="Monaco" pitchFamily="2" charset="77"/>
              </a:rPr>
              <a:t>pmatrix</a:t>
            </a:r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  <a:t>*******************************************************************************</a:t>
            </a:r>
          </a:p>
          <a:p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br>
              <a:rPr lang="en-CA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CA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CA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lang="en-CA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261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Title">
  <p:cSld name="CERN Title">
    <p:bg>
      <p:bgRef idx="1001">
        <a:schemeClr val="bg1"/>
      </p:bgRef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9508C0-D94A-70FD-CB3B-42842C3EA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9003" y="0"/>
            <a:ext cx="1044997" cy="5143500"/>
          </a:xfrm>
          <a:prstGeom prst="rect">
            <a:avLst/>
          </a:prstGeom>
        </p:spPr>
      </p:pic>
      <p:sp>
        <p:nvSpPr>
          <p:cNvPr id="15" name="Google Shape;15;p19"/>
          <p:cNvSpPr txBox="1">
            <a:spLocks noGrp="1"/>
          </p:cNvSpPr>
          <p:nvPr>
            <p:ph type="ctrTitle"/>
          </p:nvPr>
        </p:nvSpPr>
        <p:spPr>
          <a:xfrm>
            <a:off x="972001" y="1997370"/>
            <a:ext cx="7200000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1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ubTitle" idx="1"/>
          </p:nvPr>
        </p:nvSpPr>
        <p:spPr>
          <a:xfrm>
            <a:off x="963225" y="3583631"/>
            <a:ext cx="7199999" cy="7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 sz="2000" b="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4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pic>
        <p:nvPicPr>
          <p:cNvPr id="17" name="Google Shape;17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2001" y="429774"/>
            <a:ext cx="2839022" cy="11507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9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82D64-4955-B153-75E5-8A8F9862C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044997" cy="5143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Body" type="obj">
  <p:cSld name="CERN Body">
    <p:bg>
      <p:bgRef idx="1001">
        <a:schemeClr val="bg1"/>
      </p:bgRef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 with medium confidence">
            <a:extLst>
              <a:ext uri="{FF2B5EF4-FFF2-40B4-BE49-F238E27FC236}">
                <a16:creationId xmlns:a16="http://schemas.microsoft.com/office/drawing/2014/main" id="{4570522D-D740-513A-6559-53208AFFD0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15842" y="1663336"/>
            <a:ext cx="528158" cy="3480164"/>
          </a:xfrm>
          <a:prstGeom prst="rect">
            <a:avLst/>
          </a:prstGeom>
        </p:spPr>
      </p:pic>
      <p:sp>
        <p:nvSpPr>
          <p:cNvPr id="22" name="Google Shape;22;p20"/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0"/>
          <p:cNvSpPr txBox="1">
            <a:spLocks noGrp="1"/>
          </p:cNvSpPr>
          <p:nvPr>
            <p:ph type="body" idx="1" hasCustomPrompt="1"/>
          </p:nvPr>
        </p:nvSpPr>
        <p:spPr>
          <a:xfrm>
            <a:off x="612000" y="914400"/>
            <a:ext cx="7920000" cy="368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Font typeface="Arial" panose="020B0604020202020204" pitchFamily="34" charset="0"/>
              <a:buChar char="•"/>
              <a:defRPr sz="2000"/>
            </a:lvl1pPr>
            <a:lvl2pPr marL="857250" lvl="1" indent="-28575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75000"/>
              <a:buFont typeface="Arial" panose="020B0604020202020204" pitchFamily="34" charset="0"/>
              <a:buChar char="•"/>
              <a:defRPr sz="1600"/>
            </a:lvl2pPr>
            <a:lvl3pPr marL="1371600" lvl="2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ct val="50000"/>
              <a:buFont typeface="Courier New" panose="02070309020205020404" pitchFamily="49" charset="0"/>
              <a:buChar char="o"/>
              <a:defRPr sz="1200"/>
            </a:lvl3pPr>
            <a:lvl4pPr marL="1828800" lvl="3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4pPr>
            <a:lvl5pPr marL="2286000" lvl="4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r>
              <a:rPr lang="fr-CA" dirty="0" err="1"/>
              <a:t>Text</a:t>
            </a:r>
            <a:endParaRPr lang="fr-CA" dirty="0"/>
          </a:p>
          <a:p>
            <a:pPr lvl="1"/>
            <a:r>
              <a:rPr lang="fr-CA" dirty="0" err="1"/>
              <a:t>Text</a:t>
            </a:r>
            <a:endParaRPr lang="fr-CA" dirty="0"/>
          </a:p>
          <a:p>
            <a:pPr lvl="1"/>
            <a:r>
              <a:rPr lang="fr-CA" dirty="0" err="1"/>
              <a:t>text</a:t>
            </a:r>
            <a:endParaRPr lang="fr-CA" dirty="0"/>
          </a:p>
          <a:p>
            <a:pPr lvl="2"/>
            <a:r>
              <a:rPr lang="fr-CA" dirty="0"/>
              <a:t>test</a:t>
            </a:r>
          </a:p>
          <a:p>
            <a:pPr lvl="2"/>
            <a:r>
              <a:rPr lang="fr-CA" dirty="0"/>
              <a:t>test</a:t>
            </a:r>
          </a:p>
          <a:p>
            <a:pPr lvl="1"/>
            <a:endParaRPr lang="en-CA" dirty="0"/>
          </a:p>
        </p:txBody>
      </p:sp>
      <p:sp>
        <p:nvSpPr>
          <p:cNvPr id="25" name="Google Shape;25;p20"/>
          <p:cNvSpPr/>
          <p:nvPr/>
        </p:nvSpPr>
        <p:spPr>
          <a:xfrm>
            <a:off x="63675" y="4482850"/>
            <a:ext cx="1686600" cy="660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p20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20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28;p2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CDF63795-37D5-A73C-0887-43ECBCCE64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528158" cy="3480164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20FC205-CCCF-2375-0DFC-CCAE32C995F8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INC Section Meeting #89 | April 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E27BE0D-E3FF-8F51-9FC7-7E964E5338F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‹#›</a:t>
            </a:fld>
            <a:endParaRPr lang="en-C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RN Title" preserve="1" userDrawn="1">
  <p:cSld name="CERN last">
    <p:bg>
      <p:bgRef idx="1001">
        <a:schemeClr val="bg1"/>
      </p:bgRef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89508C0-D94A-70FD-CB3B-42842C3EA7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9003" y="0"/>
            <a:ext cx="1044997" cy="5143500"/>
          </a:xfrm>
          <a:prstGeom prst="rect">
            <a:avLst/>
          </a:prstGeom>
        </p:spPr>
      </p:pic>
      <p:sp>
        <p:nvSpPr>
          <p:cNvPr id="15" name="Google Shape;15;p19"/>
          <p:cNvSpPr txBox="1">
            <a:spLocks noGrp="1"/>
          </p:cNvSpPr>
          <p:nvPr>
            <p:ph type="ctrTitle"/>
          </p:nvPr>
        </p:nvSpPr>
        <p:spPr>
          <a:xfrm>
            <a:off x="1439589" y="3124771"/>
            <a:ext cx="6264822" cy="135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800"/>
              <a:buFont typeface="Arial"/>
              <a:buNone/>
              <a:defRPr sz="2800" b="1">
                <a:solidFill>
                  <a:schemeClr val="accent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Google Shape;17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12010" y="786825"/>
            <a:ext cx="3919980" cy="1588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9" descr="HLU-logoN-titl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3125" y="4767274"/>
            <a:ext cx="756258" cy="3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9" descr="CERN-logo_outlin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63225" y="4743536"/>
            <a:ext cx="360000" cy="354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407075" y="4767100"/>
            <a:ext cx="1449139" cy="26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182D64-4955-B153-75E5-8A8F9862C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1044997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727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sposition personnalisée" userDrawn="1">
  <p:cSld name="Disposition personnalisée">
    <p:bg>
      <p:bgRef idx="1001">
        <a:schemeClr val="bg1"/>
      </p:bgRef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userDrawn="1">
  <p:cSld name="TWO_OBJECTS_WITH_TEXT">
    <p:bg>
      <p:bgRef idx="1001">
        <a:schemeClr val="bg1"/>
      </p:bgRef>
    </p:bg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userDrawn="1">
  <p:cSld name="TITLE_ONLY">
    <p:bg>
      <p:bgRef idx="1001">
        <a:schemeClr val="bg1"/>
      </p:bgRef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bg>
      <p:bgRef idx="1001">
        <a:schemeClr val="bg1"/>
      </p:bgRef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userDrawn="1">
  <p:cSld name="Image avec légende">
    <p:bg>
      <p:bgRef idx="1001">
        <a:schemeClr val="bg1"/>
      </p:bgRef>
    </p:bg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12000" y="1028700"/>
            <a:ext cx="7920000" cy="356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Font typeface="Noto Sans"/>
              <a:buChar char="▪"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"/>
              <a:buChar char="▪"/>
              <a:defRPr sz="24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"/>
              <a:buChar char="▪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ftr" idx="11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CA" dirty="0"/>
              <a:t>P. Belanger | INC Section Meeting #89 | April 2024</a:t>
            </a:r>
            <a:endParaRPr dirty="0"/>
          </a:p>
        </p:txBody>
      </p:sp>
      <p:sp>
        <p:nvSpPr>
          <p:cNvPr id="13" name="Google Shape;13;p18"/>
          <p:cNvSpPr txBox="1">
            <a:spLocks noGrp="1"/>
          </p:cNvSpPr>
          <p:nvPr>
            <p:ph type="sldNum" idx="12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7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0.png"/><Relationship Id="rId4" Type="http://schemas.openxmlformats.org/officeDocument/2006/relationships/image" Target="../media/image19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4.png"/><Relationship Id="rId4" Type="http://schemas.openxmlformats.org/officeDocument/2006/relationships/image" Target="../media/image40.png"/><Relationship Id="rId9" Type="http://schemas.openxmlformats.org/officeDocument/2006/relationships/image" Target="../media/image4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4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7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11" Type="http://schemas.openxmlformats.org/officeDocument/2006/relationships/image" Target="../media/image72.png"/><Relationship Id="rId5" Type="http://schemas.openxmlformats.org/officeDocument/2006/relationships/image" Target="../media/image62.png"/><Relationship Id="rId10" Type="http://schemas.openxmlformats.org/officeDocument/2006/relationships/image" Target="../media/image71.png"/><Relationship Id="rId4" Type="http://schemas.openxmlformats.org/officeDocument/2006/relationships/image" Target="../media/image61.png"/><Relationship Id="rId9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62179" TargetMode="External"/><Relationship Id="rId2" Type="http://schemas.openxmlformats.org/officeDocument/2006/relationships/hyperlink" Target="https://xsuite.github.io/xsuite/docs/physics_manual/physics_man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link.springer.com/10.1007/978-94-011-4673-9_1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13" Type="http://schemas.openxmlformats.org/officeDocument/2006/relationships/image" Target="../media/image83.png"/><Relationship Id="rId18" Type="http://schemas.openxmlformats.org/officeDocument/2006/relationships/image" Target="../media/image86.png"/><Relationship Id="rId3" Type="http://schemas.openxmlformats.org/officeDocument/2006/relationships/image" Target="../media/image30.png"/><Relationship Id="rId7" Type="http://schemas.openxmlformats.org/officeDocument/2006/relationships/image" Target="../media/image77.png"/><Relationship Id="rId12" Type="http://schemas.openxmlformats.org/officeDocument/2006/relationships/image" Target="../media/image82.png"/><Relationship Id="rId17" Type="http://schemas.openxmlformats.org/officeDocument/2006/relationships/image" Target="../media/image710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700.png"/><Relationship Id="rId20" Type="http://schemas.openxmlformats.org/officeDocument/2006/relationships/image" Target="../media/image7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11" Type="http://schemas.openxmlformats.org/officeDocument/2006/relationships/image" Target="../media/image81.png"/><Relationship Id="rId5" Type="http://schemas.openxmlformats.org/officeDocument/2006/relationships/image" Target="../media/image75.png"/><Relationship Id="rId15" Type="http://schemas.openxmlformats.org/officeDocument/2006/relationships/image" Target="../media/image85.png"/><Relationship Id="rId10" Type="http://schemas.openxmlformats.org/officeDocument/2006/relationships/image" Target="../media/image80.png"/><Relationship Id="rId19" Type="http://schemas.openxmlformats.org/officeDocument/2006/relationships/image" Target="../media/image87.png"/><Relationship Id="rId4" Type="http://schemas.openxmlformats.org/officeDocument/2006/relationships/image" Target="../media/image31.png"/><Relationship Id="rId9" Type="http://schemas.openxmlformats.org/officeDocument/2006/relationships/image" Target="../media/image79.png"/><Relationship Id="rId1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8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6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30.png"/><Relationship Id="rId5" Type="http://schemas.openxmlformats.org/officeDocument/2006/relationships/hyperlink" Target="https://cernbox.cern.ch/s/jhxTpFLn1BrcBQr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15.png"/><Relationship Id="rId5" Type="http://schemas.openxmlformats.org/officeDocument/2006/relationships/hyperlink" Target="https://cernbox.cern.ch/s/UZoHtQZZ76jAnke" TargetMode="Externa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6965D-BF4D-4384-7D30-3BD42B587F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2000" y="1997370"/>
            <a:ext cx="6617520" cy="1350000"/>
          </a:xfrm>
        </p:spPr>
        <p:txBody>
          <a:bodyPr/>
          <a:lstStyle/>
          <a:p>
            <a:r>
              <a:rPr lang="en-CA" dirty="0"/>
              <a:t>A Topological Approach to the Problem of Beam-Beam Compensation </a:t>
            </a:r>
            <a:br>
              <a:rPr lang="en-CA" dirty="0"/>
            </a:br>
            <a:endParaRPr lang="en-CA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92AB99-D7DE-0A48-F65E-0CD3AECB75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999" y="3171121"/>
            <a:ext cx="7199999" cy="102701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1400" b="1" dirty="0"/>
              <a:t>P. Bélanger, G. Sterbini</a:t>
            </a:r>
          </a:p>
          <a:p>
            <a:endParaRPr lang="en-CA" sz="11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sz="11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sz="1100" dirty="0"/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EF093B5F-CCD4-2962-EBA6-3AFADA005CBB}"/>
              </a:ext>
            </a:extLst>
          </p:cNvPr>
          <p:cNvSpPr txBox="1">
            <a:spLocks/>
          </p:cNvSpPr>
          <p:nvPr/>
        </p:nvSpPr>
        <p:spPr>
          <a:xfrm>
            <a:off x="971998" y="3619307"/>
            <a:ext cx="7199999" cy="1027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"/>
              <a:buNone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Noto Sans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Font typeface="Noto Sans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ctr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None/>
              <a:defRPr sz="18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ctr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Noto Sans"/>
              <a:buNone/>
              <a:defRPr sz="16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1000" b="1" dirty="0"/>
              <a:t>Special thanks to: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1000" dirty="0"/>
              <a:t>D. Kaltchev for his help and vast knowledge on non-linear maps;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1000" dirty="0"/>
              <a:t>T. Planche and R. Baartman for constant support and fruitful discussions on the topic;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r>
              <a:rPr lang="en-CA" sz="1000" dirty="0"/>
              <a:t>Many others for the discussions.</a:t>
            </a:r>
          </a:p>
          <a:p>
            <a:endParaRPr lang="en-CA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sz="10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Clr>
                <a:schemeClr val="dk1"/>
              </a:buClr>
              <a:buSzPct val="88000"/>
            </a:pPr>
            <a:endParaRPr lang="en-CA" sz="1000" dirty="0"/>
          </a:p>
        </p:txBody>
      </p:sp>
    </p:spTree>
    <p:extLst>
      <p:ext uri="{BB962C8B-B14F-4D97-AF65-F5344CB8AC3E}">
        <p14:creationId xmlns:p14="http://schemas.microsoft.com/office/powerpoint/2010/main" val="1889336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EC1EA0B3-99A2-8A7E-BBBC-67C1E7E6E2B4}"/>
              </a:ext>
            </a:extLst>
          </p:cNvPr>
          <p:cNvCxnSpPr>
            <a:cxnSpLocks/>
          </p:cNvCxnSpPr>
          <p:nvPr/>
        </p:nvCxnSpPr>
        <p:spPr>
          <a:xfrm>
            <a:off x="5833332" y="3657579"/>
            <a:ext cx="838598" cy="0"/>
          </a:xfrm>
          <a:prstGeom prst="line">
            <a:avLst/>
          </a:prstGeom>
          <a:ln w="38100">
            <a:solidFill>
              <a:srgbClr val="264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Hexagon 165">
            <a:extLst>
              <a:ext uri="{FF2B5EF4-FFF2-40B4-BE49-F238E27FC236}">
                <a16:creationId xmlns:a16="http://schemas.microsoft.com/office/drawing/2014/main" id="{9BB6A308-DD63-24BB-92F4-83825E0AC7CA}"/>
              </a:ext>
            </a:extLst>
          </p:cNvPr>
          <p:cNvSpPr/>
          <p:nvPr/>
        </p:nvSpPr>
        <p:spPr>
          <a:xfrm>
            <a:off x="5970943" y="3236201"/>
            <a:ext cx="210147" cy="840587"/>
          </a:xfrm>
          <a:prstGeom prst="hexagon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Compensation (</a:t>
            </a:r>
            <a:r>
              <a:rPr lang="en-CA" i="1" dirty="0"/>
              <a:t>i.e.</a:t>
            </a:r>
            <a:r>
              <a:rPr lang="en-CA" dirty="0"/>
              <a:t> linearization)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668288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CA" sz="1100" dirty="0"/>
              <a:t>Accelerator physics </a:t>
            </a:r>
            <a:r>
              <a:rPr lang="en-CA" sz="1100" b="1" dirty="0"/>
              <a:t>transformations</a:t>
            </a:r>
            <a:r>
              <a:rPr lang="en-CA" sz="1100" dirty="0"/>
              <a:t> can act on </a:t>
            </a:r>
            <a:r>
              <a:rPr lang="en-CA" sz="1100" b="1" dirty="0"/>
              <a:t>topological objects. </a:t>
            </a:r>
            <a:r>
              <a:rPr lang="en-CA" sz="1100" dirty="0"/>
              <a:t>They are </a:t>
            </a:r>
            <a:r>
              <a:rPr lang="en-CA" sz="1100" b="1" dirty="0"/>
              <a:t>operators</a:t>
            </a:r>
            <a:r>
              <a:rPr lang="en-CA" sz="1100" dirty="0"/>
              <a:t>.</a:t>
            </a:r>
          </a:p>
          <a:p>
            <a:pPr>
              <a:buSzPct val="120000"/>
            </a:pPr>
            <a:r>
              <a:rPr lang="en-CA" sz="1100" dirty="0"/>
              <a:t>For </a:t>
            </a:r>
            <a:r>
              <a:rPr lang="en-CA" sz="1100" b="1" dirty="0"/>
              <a:t>undesirable</a:t>
            </a:r>
            <a:r>
              <a:rPr lang="en-CA" sz="1100" dirty="0"/>
              <a:t> non-linearities (like BB), to </a:t>
            </a:r>
            <a:r>
              <a:rPr lang="en-CA" sz="1100" b="1" dirty="0"/>
              <a:t>compensate</a:t>
            </a:r>
            <a:r>
              <a:rPr lang="en-CA" sz="1100" dirty="0"/>
              <a:t> is to </a:t>
            </a:r>
            <a:r>
              <a:rPr lang="en-CA" sz="1100" b="1" dirty="0"/>
              <a:t>linearize:</a:t>
            </a:r>
          </a:p>
          <a:p>
            <a:pPr lvl="1">
              <a:buSzPct val="90000"/>
              <a:buFont typeface="Zapf Dingbats"/>
              <a:buChar char="➟"/>
            </a:pPr>
            <a:r>
              <a:rPr lang="en-CA" sz="1100" dirty="0"/>
              <a:t>The </a:t>
            </a:r>
            <a:r>
              <a:rPr lang="en-CA" sz="1100" b="1" dirty="0"/>
              <a:t>eigensolutions</a:t>
            </a:r>
            <a:r>
              <a:rPr lang="en-CA" sz="1100" dirty="0"/>
              <a:t> of a fully compensated non-linear system are</a:t>
            </a:r>
            <a:r>
              <a:rPr lang="en-CA" sz="1100" b="1" dirty="0"/>
              <a:t> simple</a:t>
            </a:r>
            <a:r>
              <a:rPr lang="en-CA" sz="1100" dirty="0"/>
              <a:t> </a:t>
            </a:r>
            <a:r>
              <a:rPr lang="en-CA" sz="1100" b="1" dirty="0"/>
              <a:t>circles</a:t>
            </a:r>
            <a:endParaRPr lang="en-CA" sz="1100" dirty="0"/>
          </a:p>
          <a:p>
            <a:pPr lvl="1">
              <a:buSzPct val="90000"/>
              <a:buFont typeface="Zapf Dingbats"/>
              <a:buChar char="➟"/>
            </a:pPr>
            <a:r>
              <a:rPr lang="en-CA" sz="1100" dirty="0"/>
              <a:t>In other words, let’s find a configuration for which the system is equivalent to a simple rotation</a:t>
            </a:r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90000"/>
            </a:pPr>
            <a:endParaRPr lang="en-CA" sz="1500" dirty="0"/>
          </a:p>
          <a:p>
            <a:pPr>
              <a:buSzPct val="120000"/>
            </a:pPr>
            <a:r>
              <a:rPr lang="en-CA" sz="1100" dirty="0"/>
              <a:t>In this framework, compensation becomes a </a:t>
            </a:r>
            <a:r>
              <a:rPr lang="en-CA" sz="1100" b="1" dirty="0"/>
              <a:t>transport problem</a:t>
            </a:r>
            <a:r>
              <a:rPr lang="en-CA" sz="1100" dirty="0"/>
              <a:t>!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10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001C18-6992-4364-A88A-8EF9D9E7849F}"/>
              </a:ext>
            </a:extLst>
          </p:cNvPr>
          <p:cNvCxnSpPr>
            <a:cxnSpLocks/>
          </p:cNvCxnSpPr>
          <p:nvPr/>
        </p:nvCxnSpPr>
        <p:spPr>
          <a:xfrm>
            <a:off x="5833332" y="2410917"/>
            <a:ext cx="593081" cy="0"/>
          </a:xfrm>
          <a:prstGeom prst="line">
            <a:avLst/>
          </a:prstGeom>
          <a:ln w="38100">
            <a:solidFill>
              <a:srgbClr val="264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0B2EFD-208E-184A-DF20-18A5E03134F9}"/>
                  </a:ext>
                </a:extLst>
              </p:cNvPr>
              <p:cNvSpPr txBox="1"/>
              <p:nvPr/>
            </p:nvSpPr>
            <p:spPr>
              <a:xfrm>
                <a:off x="5038989" y="2131011"/>
                <a:ext cx="314408" cy="2874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32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CA" sz="3200" dirty="0">
                  <a:solidFill>
                    <a:srgbClr val="264E5B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F70B2EFD-208E-184A-DF20-18A5E03134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989" y="2131011"/>
                <a:ext cx="314408" cy="287459"/>
              </a:xfrm>
              <a:prstGeom prst="rect">
                <a:avLst/>
              </a:prstGeom>
              <a:blipFill>
                <a:blip r:embed="rId2"/>
                <a:stretch>
                  <a:fillRect l="-34615" r="-65385" b="-7391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7" name="Group 46">
            <a:extLst>
              <a:ext uri="{FF2B5EF4-FFF2-40B4-BE49-F238E27FC236}">
                <a16:creationId xmlns:a16="http://schemas.microsoft.com/office/drawing/2014/main" id="{F24C0290-3C73-3E61-A73D-AC137035B0E6}"/>
              </a:ext>
            </a:extLst>
          </p:cNvPr>
          <p:cNvGrpSpPr/>
          <p:nvPr/>
        </p:nvGrpSpPr>
        <p:grpSpPr>
          <a:xfrm>
            <a:off x="6044627" y="2094614"/>
            <a:ext cx="168117" cy="630441"/>
            <a:chOff x="6161586" y="2094614"/>
            <a:chExt cx="168117" cy="630441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CB46A29-E626-F1FD-8D41-F3C6084CD534}"/>
                </a:ext>
              </a:extLst>
            </p:cNvPr>
            <p:cNvSpPr/>
            <p:nvPr/>
          </p:nvSpPr>
          <p:spPr>
            <a:xfrm>
              <a:off x="6161586" y="2094614"/>
              <a:ext cx="168117" cy="63044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EE2AC96-34A7-5FE7-58BE-2DE59B4F46D3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6325519" y="2578104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65EB9F0-783E-E078-EC48-D1F4BC514A48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6167612" y="2206308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D75A0A83-4AC4-0205-7087-91FF2A6B3964}"/>
              </a:ext>
            </a:extLst>
          </p:cNvPr>
          <p:cNvGrpSpPr/>
          <p:nvPr/>
        </p:nvGrpSpPr>
        <p:grpSpPr>
          <a:xfrm>
            <a:off x="2934106" y="1988189"/>
            <a:ext cx="1790620" cy="840587"/>
            <a:chOff x="3052511" y="1991709"/>
            <a:chExt cx="1790620" cy="84058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AB75593-8EB8-3C40-8E6A-7106B1A9BD6D}"/>
                </a:ext>
              </a:extLst>
            </p:cNvPr>
            <p:cNvCxnSpPr>
              <a:cxnSpLocks/>
            </p:cNvCxnSpPr>
            <p:nvPr/>
          </p:nvCxnSpPr>
          <p:spPr>
            <a:xfrm>
              <a:off x="3052511" y="2412002"/>
              <a:ext cx="1790620" cy="0"/>
            </a:xfrm>
            <a:prstGeom prst="line">
              <a:avLst/>
            </a:prstGeom>
            <a:ln w="38100">
              <a:solidFill>
                <a:srgbClr val="264E5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3F0887D0-5B85-847B-661A-7A94B7019AB9}"/>
                </a:ext>
              </a:extLst>
            </p:cNvPr>
            <p:cNvSpPr/>
            <p:nvPr/>
          </p:nvSpPr>
          <p:spPr>
            <a:xfrm>
              <a:off x="3202618" y="1991709"/>
              <a:ext cx="210147" cy="840587"/>
            </a:xfrm>
            <a:prstGeom prst="hexag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30" name="Hexagon 29">
              <a:extLst>
                <a:ext uri="{FF2B5EF4-FFF2-40B4-BE49-F238E27FC236}">
                  <a16:creationId xmlns:a16="http://schemas.microsoft.com/office/drawing/2014/main" id="{FDC9B116-8220-9141-37A5-6593143B1B44}"/>
                </a:ext>
              </a:extLst>
            </p:cNvPr>
            <p:cNvSpPr/>
            <p:nvPr/>
          </p:nvSpPr>
          <p:spPr>
            <a:xfrm>
              <a:off x="4481354" y="1991709"/>
              <a:ext cx="210147" cy="840587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43ED89E-C82B-34E3-D516-A381AD475CDA}"/>
                </a:ext>
              </a:extLst>
            </p:cNvPr>
            <p:cNvGrpSpPr/>
            <p:nvPr/>
          </p:nvGrpSpPr>
          <p:grpSpPr>
            <a:xfrm>
              <a:off x="3863001" y="2090690"/>
              <a:ext cx="168117" cy="630441"/>
              <a:chOff x="6161586" y="2094614"/>
              <a:chExt cx="168117" cy="630441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6AB390B7-AF59-DD5B-D599-CFC03D26D6B3}"/>
                  </a:ext>
                </a:extLst>
              </p:cNvPr>
              <p:cNvSpPr/>
              <p:nvPr/>
            </p:nvSpPr>
            <p:spPr>
              <a:xfrm>
                <a:off x="6161586" y="2094614"/>
                <a:ext cx="168117" cy="63044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6BD1B2BB-87E9-416F-3AE6-7D2795D71954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6325519" y="2578104"/>
                <a:ext cx="0" cy="36141"/>
              </a:xfrm>
              <a:prstGeom prst="straightConnector1">
                <a:avLst/>
              </a:prstGeom>
              <a:ln w="3810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3ABBE46D-0E8E-ECC8-B2C5-76C485D617CA}"/>
                  </a:ext>
                </a:extLst>
              </p:cNvPr>
              <p:cNvCxnSpPr>
                <a:cxnSpLocks/>
              </p:cNvCxnSpPr>
              <p:nvPr/>
            </p:nvCxnSpPr>
            <p:spPr>
              <a:xfrm rot="11280000">
                <a:off x="6167612" y="2206308"/>
                <a:ext cx="0" cy="36141"/>
              </a:xfrm>
              <a:prstGeom prst="straightConnector1">
                <a:avLst/>
              </a:prstGeom>
              <a:ln w="3810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50D23FD7-A82C-09A3-C74C-013EDA049400}"/>
              </a:ext>
            </a:extLst>
          </p:cNvPr>
          <p:cNvSpPr txBox="1"/>
          <p:nvPr/>
        </p:nvSpPr>
        <p:spPr>
          <a:xfrm>
            <a:off x="983692" y="2285373"/>
            <a:ext cx="15001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1" dirty="0">
                <a:solidFill>
                  <a:srgbClr val="0093BE"/>
                </a:solidFill>
              </a:rPr>
              <a:t>Total compensation</a:t>
            </a:r>
            <a:endParaRPr lang="en-CA" sz="1000" dirty="0">
              <a:solidFill>
                <a:srgbClr val="0093BE"/>
              </a:solidFill>
            </a:endParaRP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59583F9D-F91B-D04A-7497-5EC16E94A4D2}"/>
              </a:ext>
            </a:extLst>
          </p:cNvPr>
          <p:cNvSpPr txBox="1"/>
          <p:nvPr/>
        </p:nvSpPr>
        <p:spPr>
          <a:xfrm>
            <a:off x="981635" y="3535069"/>
            <a:ext cx="15001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1" dirty="0">
                <a:solidFill>
                  <a:srgbClr val="0093BE"/>
                </a:solidFill>
              </a:rPr>
              <a:t>Partial compensation</a:t>
            </a:r>
            <a:endParaRPr lang="en-CA" sz="1000" dirty="0">
              <a:solidFill>
                <a:srgbClr val="0093BE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82905E6-21ED-9127-5F8E-667C3C9E6990}"/>
                  </a:ext>
                </a:extLst>
              </p:cNvPr>
              <p:cNvSpPr txBox="1"/>
              <p:nvPr/>
            </p:nvSpPr>
            <p:spPr>
              <a:xfrm>
                <a:off x="5038989" y="3377673"/>
                <a:ext cx="314408" cy="2874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32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⇔</m:t>
                      </m:r>
                    </m:oMath>
                  </m:oMathPara>
                </a14:m>
                <a:endParaRPr lang="en-CA" sz="3200" dirty="0">
                  <a:solidFill>
                    <a:srgbClr val="264E5B"/>
                  </a:solidFill>
                </a:endParaRPr>
              </a:p>
            </p:txBody>
          </p:sp>
        </mc:Choice>
        <mc:Fallback xmlns="">
          <p:sp>
            <p:nvSpPr>
              <p:cNvPr id="140" name="TextBox 139">
                <a:extLst>
                  <a:ext uri="{FF2B5EF4-FFF2-40B4-BE49-F238E27FC236}">
                    <a16:creationId xmlns:a16="http://schemas.microsoft.com/office/drawing/2014/main" id="{F82905E6-21ED-9127-5F8E-667C3C9E69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989" y="3377673"/>
                <a:ext cx="314408" cy="287459"/>
              </a:xfrm>
              <a:prstGeom prst="rect">
                <a:avLst/>
              </a:prstGeom>
              <a:blipFill>
                <a:blip r:embed="rId3"/>
                <a:stretch>
                  <a:fillRect l="-34615" r="-65385" b="-7083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72CDAC6-FC58-4FD2-6671-3FFA209DB355}"/>
              </a:ext>
            </a:extLst>
          </p:cNvPr>
          <p:cNvGrpSpPr/>
          <p:nvPr/>
        </p:nvGrpSpPr>
        <p:grpSpPr>
          <a:xfrm>
            <a:off x="6342335" y="3341276"/>
            <a:ext cx="168117" cy="630441"/>
            <a:chOff x="6161586" y="2094614"/>
            <a:chExt cx="168117" cy="630441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5E4C3E4F-24A1-ADA2-9377-5165BC438FD2}"/>
                </a:ext>
              </a:extLst>
            </p:cNvPr>
            <p:cNvSpPr/>
            <p:nvPr/>
          </p:nvSpPr>
          <p:spPr>
            <a:xfrm>
              <a:off x="6161586" y="2094614"/>
              <a:ext cx="168117" cy="63044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4A466B8A-81FE-40BD-27DB-231B6D4AD6A1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6325519" y="2578104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500C3376-6476-4380-5F47-021D37E27B8E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6167612" y="2206308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6" name="Straight Connector 155">
            <a:extLst>
              <a:ext uri="{FF2B5EF4-FFF2-40B4-BE49-F238E27FC236}">
                <a16:creationId xmlns:a16="http://schemas.microsoft.com/office/drawing/2014/main" id="{CF7CE42C-0E84-D149-D7C5-4214D4CF4091}"/>
              </a:ext>
            </a:extLst>
          </p:cNvPr>
          <p:cNvCxnSpPr>
            <a:cxnSpLocks/>
          </p:cNvCxnSpPr>
          <p:nvPr/>
        </p:nvCxnSpPr>
        <p:spPr>
          <a:xfrm>
            <a:off x="2934106" y="3655144"/>
            <a:ext cx="1790620" cy="0"/>
          </a:xfrm>
          <a:prstGeom prst="line">
            <a:avLst/>
          </a:prstGeom>
          <a:ln w="38100">
            <a:solidFill>
              <a:srgbClr val="264E5B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Hexagon 156">
            <a:extLst>
              <a:ext uri="{FF2B5EF4-FFF2-40B4-BE49-F238E27FC236}">
                <a16:creationId xmlns:a16="http://schemas.microsoft.com/office/drawing/2014/main" id="{3D1FD817-5ADF-59C7-1038-172592CF799E}"/>
              </a:ext>
            </a:extLst>
          </p:cNvPr>
          <p:cNvSpPr/>
          <p:nvPr/>
        </p:nvSpPr>
        <p:spPr>
          <a:xfrm>
            <a:off x="3084213" y="3234851"/>
            <a:ext cx="210147" cy="840587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58" name="Hexagon 157">
            <a:extLst>
              <a:ext uri="{FF2B5EF4-FFF2-40B4-BE49-F238E27FC236}">
                <a16:creationId xmlns:a16="http://schemas.microsoft.com/office/drawing/2014/main" id="{D0788DFC-6252-921A-4580-A566DAA2264B}"/>
              </a:ext>
            </a:extLst>
          </p:cNvPr>
          <p:cNvSpPr/>
          <p:nvPr/>
        </p:nvSpPr>
        <p:spPr>
          <a:xfrm>
            <a:off x="4362949" y="3234851"/>
            <a:ext cx="210147" cy="840587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E77AE466-38C5-F473-1877-A875A2B69B9F}"/>
              </a:ext>
            </a:extLst>
          </p:cNvPr>
          <p:cNvGrpSpPr/>
          <p:nvPr/>
        </p:nvGrpSpPr>
        <p:grpSpPr>
          <a:xfrm>
            <a:off x="3744596" y="3333832"/>
            <a:ext cx="168117" cy="630441"/>
            <a:chOff x="6161586" y="2094614"/>
            <a:chExt cx="168117" cy="630441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88B3019C-C9B2-D4FC-EB22-028B8E75D12D}"/>
                </a:ext>
              </a:extLst>
            </p:cNvPr>
            <p:cNvSpPr/>
            <p:nvPr/>
          </p:nvSpPr>
          <p:spPr>
            <a:xfrm>
              <a:off x="6161586" y="2094614"/>
              <a:ext cx="168117" cy="63044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3AA5F965-A0C2-B330-4D88-0B79E1B08AEC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6325519" y="2578104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0B5AE1E1-B561-0B04-663A-7D261D2982BB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6167612" y="2206308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4" name="Hexagon 163">
            <a:extLst>
              <a:ext uri="{FF2B5EF4-FFF2-40B4-BE49-F238E27FC236}">
                <a16:creationId xmlns:a16="http://schemas.microsoft.com/office/drawing/2014/main" id="{6CE5B14E-2880-8561-DC8D-8059C7C2831B}"/>
              </a:ext>
            </a:extLst>
          </p:cNvPr>
          <p:cNvSpPr/>
          <p:nvPr/>
        </p:nvSpPr>
        <p:spPr>
          <a:xfrm>
            <a:off x="5977928" y="3236202"/>
            <a:ext cx="210147" cy="840587"/>
          </a:xfrm>
          <a:prstGeom prst="hexagon">
            <a:avLst/>
          </a:prstGeom>
          <a:solidFill>
            <a:srgbClr val="64BCD9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3863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6" grpId="0" animBg="1"/>
      <p:bldP spid="3" grpId="0" uiExpand="1" build="p"/>
      <p:bldP spid="20" grpId="0"/>
      <p:bldP spid="60" grpId="0"/>
      <p:bldP spid="129" grpId="0"/>
      <p:bldP spid="140" grpId="0"/>
      <p:bldP spid="157" grpId="0" animBg="1"/>
      <p:bldP spid="158" grpId="0" animBg="1"/>
      <p:bldP spid="1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2EA4A-454A-3B62-EDE4-9974201CA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69380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CA" sz="1100" b="1" dirty="0"/>
              <a:t>Analytical: </a:t>
            </a:r>
            <a:r>
              <a:rPr lang="en-CA" sz="1100" dirty="0"/>
              <a:t>with </a:t>
            </a:r>
            <a:r>
              <a:rPr lang="en-CA" sz="1100" b="1" dirty="0"/>
              <a:t>Lie algebra</a:t>
            </a:r>
            <a:r>
              <a:rPr lang="en-CA" sz="1100" dirty="0"/>
              <a:t>, one can find the transformed topology for common elements</a:t>
            </a:r>
          </a:p>
          <a:p>
            <a:pPr>
              <a:buSzPct val="120000"/>
            </a:pPr>
            <a:r>
              <a:rPr lang="en-CA" sz="1100" b="1" dirty="0"/>
              <a:t>Numerical: </a:t>
            </a:r>
            <a:r>
              <a:rPr lang="en-CA" sz="1100" dirty="0"/>
              <a:t>with </a:t>
            </a:r>
            <a:r>
              <a:rPr lang="en-CA" sz="1100" b="1" dirty="0"/>
              <a:t>tracking</a:t>
            </a:r>
            <a:r>
              <a:rPr lang="en-CA" sz="1100" dirty="0"/>
              <a:t>, one can find the transformed topology for </a:t>
            </a:r>
            <a:r>
              <a:rPr lang="en-CA" sz="1100" b="1" dirty="0"/>
              <a:t>any element</a:t>
            </a:r>
            <a:r>
              <a:rPr lang="en-CA" sz="1100" dirty="0"/>
              <a:t>, including </a:t>
            </a:r>
            <a:r>
              <a:rPr lang="en-CA" sz="1100" b="1" dirty="0"/>
              <a:t>beam-beam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dirty="0"/>
              <a:t>This approach is </a:t>
            </a:r>
            <a:r>
              <a:rPr lang="en-CA" sz="1100" b="1" dirty="0"/>
              <a:t>as exact as the tracking </a:t>
            </a:r>
            <a:r>
              <a:rPr lang="en-CA" sz="1100" dirty="0"/>
              <a:t>(no truncation)</a:t>
            </a:r>
          </a:p>
          <a:p>
            <a:pPr marL="571500" lvl="1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r>
              <a:rPr lang="en-CA" sz="1100" dirty="0"/>
              <a:t>Works in </a:t>
            </a:r>
            <a:r>
              <a:rPr lang="en-CA" sz="1100" b="1" dirty="0"/>
              <a:t>2D, 4D, 6D</a:t>
            </a:r>
            <a:r>
              <a:rPr lang="en-CA" sz="1100" dirty="0"/>
              <a:t>, etc.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single-pass transport problem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11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8" name="Picture 7" descr="A red circle with points and lines&#10;&#10;Description automatically generated">
            <a:extLst>
              <a:ext uri="{FF2B5EF4-FFF2-40B4-BE49-F238E27FC236}">
                <a16:creationId xmlns:a16="http://schemas.microsoft.com/office/drawing/2014/main" id="{91F6D97D-CBB7-36C2-D9D8-E89016495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871" y="2571750"/>
            <a:ext cx="1800000" cy="1800000"/>
          </a:xfrm>
          <a:prstGeom prst="rect">
            <a:avLst/>
          </a:prstGeom>
        </p:spPr>
      </p:pic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9828A9E2-E404-D6DC-1E75-59C1EAB25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1914" y="2571750"/>
            <a:ext cx="1800000" cy="1800000"/>
          </a:xfrm>
          <a:prstGeom prst="rect">
            <a:avLst/>
          </a:prstGeom>
        </p:spPr>
      </p:pic>
      <p:pic>
        <p:nvPicPr>
          <p:cNvPr id="13" name="Picture 12" descr="A diagram of a graph&#10;&#10;Description automatically generated">
            <a:extLst>
              <a:ext uri="{FF2B5EF4-FFF2-40B4-BE49-F238E27FC236}">
                <a16:creationId xmlns:a16="http://schemas.microsoft.com/office/drawing/2014/main" id="{700E85FD-EB79-8E18-47D8-11A3099957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6957" y="2571750"/>
            <a:ext cx="1800000" cy="18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8C19B77-2D57-3660-B35B-73D20520DEC8}"/>
              </a:ext>
            </a:extLst>
          </p:cNvPr>
          <p:cNvSpPr txBox="1"/>
          <p:nvPr/>
        </p:nvSpPr>
        <p:spPr>
          <a:xfrm>
            <a:off x="717083" y="2393997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Linear map</a:t>
            </a:r>
            <a:endParaRPr lang="en-CA" sz="8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B4E074-2FDC-9264-83BE-DB01BC0F8C03}"/>
              </a:ext>
            </a:extLst>
          </p:cNvPr>
          <p:cNvSpPr txBox="1"/>
          <p:nvPr/>
        </p:nvSpPr>
        <p:spPr>
          <a:xfrm>
            <a:off x="2772126" y="2393152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Thin Sextupole </a:t>
            </a:r>
            <a:endParaRPr lang="en-CA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BC05D0-E2F5-B97C-4AFD-D5CE0AD66209}"/>
              </a:ext>
            </a:extLst>
          </p:cNvPr>
          <p:cNvSpPr txBox="1"/>
          <p:nvPr/>
        </p:nvSpPr>
        <p:spPr>
          <a:xfrm>
            <a:off x="4827169" y="2393152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Thin Octupole</a:t>
            </a:r>
            <a:endParaRPr lang="en-CA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85A0225-7A72-BB4E-8652-96AA7E0F1018}"/>
              </a:ext>
            </a:extLst>
          </p:cNvPr>
          <p:cNvSpPr txBox="1"/>
          <p:nvPr/>
        </p:nvSpPr>
        <p:spPr>
          <a:xfrm>
            <a:off x="6760843" y="2393152"/>
            <a:ext cx="169491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4D Beam-Beam Long-Range</a:t>
            </a:r>
            <a:endParaRPr lang="en-CA" sz="800" dirty="0"/>
          </a:p>
        </p:txBody>
      </p:sp>
      <p:pic>
        <p:nvPicPr>
          <p:cNvPr id="9" name="Picture 8" descr="A graph with numbers and symbols&#10;&#10;Description automatically generated">
            <a:extLst>
              <a:ext uri="{FF2B5EF4-FFF2-40B4-BE49-F238E27FC236}">
                <a16:creationId xmlns:a16="http://schemas.microsoft.com/office/drawing/2014/main" id="{019AB5BF-E023-3F8B-8D7A-3437D008CD5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7153" t="3387" r="2406" b="81864"/>
          <a:stretch/>
        </p:blipFill>
        <p:spPr>
          <a:xfrm>
            <a:off x="7163174" y="1966368"/>
            <a:ext cx="1368826" cy="372476"/>
          </a:xfrm>
          <a:prstGeom prst="rect">
            <a:avLst/>
          </a:prstGeom>
        </p:spPr>
      </p:pic>
      <p:pic>
        <p:nvPicPr>
          <p:cNvPr id="21" name="Picture 20" descr="A graph of a person's reaction&#10;&#10;Description automatically generated with medium confidence">
            <a:extLst>
              <a:ext uri="{FF2B5EF4-FFF2-40B4-BE49-F238E27FC236}">
                <a16:creationId xmlns:a16="http://schemas.microsoft.com/office/drawing/2014/main" id="{1FF4CD22-6616-7E35-C379-E23E62AEB0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7169" y="2570429"/>
            <a:ext cx="1800000" cy="180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499077F-242D-E858-E6AD-3578FF274C2F}"/>
              </a:ext>
            </a:extLst>
          </p:cNvPr>
          <p:cNvSpPr txBox="1"/>
          <p:nvPr/>
        </p:nvSpPr>
        <p:spPr>
          <a:xfrm>
            <a:off x="3907697" y="4435470"/>
            <a:ext cx="3255477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800" b="1" dirty="0">
                <a:solidFill>
                  <a:srgbClr val="0093BE"/>
                </a:solidFill>
              </a:rPr>
              <a:t> * Exaggerated strength for the sake of the argument </a:t>
            </a:r>
            <a:endParaRPr lang="en-CA" sz="800" dirty="0"/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4B83D517-9FE1-7A01-58D2-916E8B4D82C1}"/>
              </a:ext>
            </a:extLst>
          </p:cNvPr>
          <p:cNvSpPr/>
          <p:nvPr/>
        </p:nvSpPr>
        <p:spPr>
          <a:xfrm>
            <a:off x="2553532" y="2370850"/>
            <a:ext cx="6058840" cy="2008206"/>
          </a:xfrm>
          <a:prstGeom prst="roundRect">
            <a:avLst>
              <a:gd name="adj" fmla="val 5476"/>
            </a:avLst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89C0FB3-48EB-81A7-29AC-CD4C30CA7C97}"/>
              </a:ext>
            </a:extLst>
          </p:cNvPr>
          <p:cNvSpPr/>
          <p:nvPr/>
        </p:nvSpPr>
        <p:spPr>
          <a:xfrm>
            <a:off x="513884" y="2370850"/>
            <a:ext cx="1986661" cy="2008206"/>
          </a:xfrm>
          <a:prstGeom prst="roundRect">
            <a:avLst>
              <a:gd name="adj" fmla="val 5476"/>
            </a:avLst>
          </a:prstGeom>
          <a:noFill/>
          <a:ln w="127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47A0857-7CCB-8CC2-086B-3C9FE83A7B34}"/>
              </a:ext>
            </a:extLst>
          </p:cNvPr>
          <p:cNvSpPr txBox="1"/>
          <p:nvPr/>
        </p:nvSpPr>
        <p:spPr>
          <a:xfrm>
            <a:off x="490631" y="2174597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264E5B"/>
                </a:solidFill>
              </a:rPr>
              <a:t>Rotation</a:t>
            </a:r>
            <a:endParaRPr lang="en-CA" sz="800" dirty="0">
              <a:solidFill>
                <a:srgbClr val="264E5B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1CA89C-68FE-F58C-F051-42C53CFB5F48}"/>
              </a:ext>
            </a:extLst>
          </p:cNvPr>
          <p:cNvSpPr txBox="1"/>
          <p:nvPr/>
        </p:nvSpPr>
        <p:spPr>
          <a:xfrm>
            <a:off x="2585465" y="2173369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264E5B"/>
                </a:solidFill>
              </a:rPr>
              <a:t>Shear</a:t>
            </a:r>
            <a:endParaRPr lang="en-CA" sz="800" dirty="0">
              <a:solidFill>
                <a:srgbClr val="264E5B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429AC98-5A2D-E0D1-E8D3-094AB444A3F6}"/>
              </a:ext>
            </a:extLst>
          </p:cNvPr>
          <p:cNvGrpSpPr/>
          <p:nvPr/>
        </p:nvGrpSpPr>
        <p:grpSpPr>
          <a:xfrm>
            <a:off x="7703328" y="765036"/>
            <a:ext cx="1208263" cy="943633"/>
            <a:chOff x="7874363" y="791349"/>
            <a:chExt cx="1208263" cy="9436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58AFA55-EC4F-8E2B-46D1-545CCBE59DE3}"/>
                    </a:ext>
                  </a:extLst>
                </p:cNvPr>
                <p:cNvSpPr txBox="1"/>
                <p:nvPr/>
              </p:nvSpPr>
              <p:spPr>
                <a:xfrm>
                  <a:off x="8818856" y="1249725"/>
                  <a:ext cx="152605" cy="14018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158AFA55-EC4F-8E2B-46D1-545CCBE59DE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18856" y="1249725"/>
                  <a:ext cx="152605" cy="140189"/>
                </a:xfrm>
                <a:prstGeom prst="rect">
                  <a:avLst/>
                </a:prstGeom>
                <a:blipFill>
                  <a:blip r:embed="rId8"/>
                  <a:stretch>
                    <a:fillRect r="-46154" b="-83333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0BB4A08-0D39-DBFE-EFE9-43C5CE53781C}"/>
                </a:ext>
              </a:extLst>
            </p:cNvPr>
            <p:cNvCxnSpPr>
              <a:cxnSpLocks/>
            </p:cNvCxnSpPr>
            <p:nvPr/>
          </p:nvCxnSpPr>
          <p:spPr>
            <a:xfrm>
              <a:off x="8032247" y="1259867"/>
              <a:ext cx="951456" cy="0"/>
            </a:xfrm>
            <a:prstGeom prst="line">
              <a:avLst/>
            </a:prstGeom>
            <a:ln w="38100">
              <a:solidFill>
                <a:srgbClr val="264E5B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155DF289-07F7-317C-801A-0C332ABF7411}"/>
                </a:ext>
              </a:extLst>
            </p:cNvPr>
            <p:cNvSpPr/>
            <p:nvPr/>
          </p:nvSpPr>
          <p:spPr>
            <a:xfrm>
              <a:off x="7874363" y="791349"/>
              <a:ext cx="1208263" cy="943633"/>
            </a:xfrm>
            <a:prstGeom prst="roundRect">
              <a:avLst>
                <a:gd name="adj" fmla="val 5476"/>
              </a:avLst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Hexagon 27">
              <a:extLst>
                <a:ext uri="{FF2B5EF4-FFF2-40B4-BE49-F238E27FC236}">
                  <a16:creationId xmlns:a16="http://schemas.microsoft.com/office/drawing/2014/main" id="{7739573E-0219-423B-2E5E-FE077AB7F09F}"/>
                </a:ext>
              </a:extLst>
            </p:cNvPr>
            <p:cNvSpPr/>
            <p:nvPr/>
          </p:nvSpPr>
          <p:spPr>
            <a:xfrm>
              <a:off x="8393464" y="1023252"/>
              <a:ext cx="125739" cy="478599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2930278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6" grpId="0"/>
      <p:bldP spid="17" grpId="0"/>
      <p:bldP spid="18" grpId="0"/>
      <p:bldP spid="19" grpId="0"/>
      <p:bldP spid="22" grpId="0"/>
      <p:bldP spid="24" grpId="0" animBg="1"/>
      <p:bldP spid="25" grpId="0" animBg="1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5D140A08-D8D9-EF08-4B8F-6BE64CFC0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769380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endParaRPr lang="en-CA" sz="1100" dirty="0"/>
          </a:p>
          <a:p>
            <a:pPr marL="114300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 marL="114300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 marL="114300" indent="0">
              <a:buSzPct val="120000"/>
              <a:buNone/>
            </a:pPr>
            <a:r>
              <a:rPr lang="en-CA" sz="1100" dirty="0"/>
              <a:t> </a:t>
            </a:r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 marL="114300" indent="0">
              <a:buSzPct val="120000"/>
              <a:buNone/>
            </a:pPr>
            <a:endParaRPr lang="en-CA" sz="1100" dirty="0"/>
          </a:p>
          <a:p>
            <a:pPr marL="114300" indent="0">
              <a:buSzPct val="120000"/>
              <a:buNone/>
            </a:pPr>
            <a:r>
              <a:rPr lang="en-CA" sz="1100" dirty="0"/>
              <a:t> </a:t>
            </a:r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Example: 4D formalism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12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8" name="Picture 7" descr="A red circle with points and lines&#10;&#10;Description automatically generated">
            <a:extLst>
              <a:ext uri="{FF2B5EF4-FFF2-40B4-BE49-F238E27FC236}">
                <a16:creationId xmlns:a16="http://schemas.microsoft.com/office/drawing/2014/main" id="{91F6D97D-CBB7-36C2-D9D8-E89016495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324" y="2267017"/>
            <a:ext cx="1080000" cy="1080000"/>
          </a:xfrm>
          <a:prstGeom prst="rect">
            <a:avLst/>
          </a:prstGeom>
        </p:spPr>
      </p:pic>
      <p:pic>
        <p:nvPicPr>
          <p:cNvPr id="10" name="Picture 9" descr="A diagram of a graph&#10;&#10;Description automatically generated">
            <a:extLst>
              <a:ext uri="{FF2B5EF4-FFF2-40B4-BE49-F238E27FC236}">
                <a16:creationId xmlns:a16="http://schemas.microsoft.com/office/drawing/2014/main" id="{9828A9E2-E404-D6DC-1E75-59C1EAB25F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324" y="3544450"/>
            <a:ext cx="1080000" cy="1080000"/>
          </a:xfrm>
          <a:prstGeom prst="rect">
            <a:avLst/>
          </a:pr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6986359-1002-EEB3-2B45-49F5D31F7802}"/>
              </a:ext>
            </a:extLst>
          </p:cNvPr>
          <p:cNvCxnSpPr/>
          <p:nvPr/>
        </p:nvCxnSpPr>
        <p:spPr>
          <a:xfrm>
            <a:off x="671051" y="2117405"/>
            <a:ext cx="7575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86C4DBB-681B-4C0B-8056-FB37AD01758F}"/>
              </a:ext>
            </a:extLst>
          </p:cNvPr>
          <p:cNvCxnSpPr/>
          <p:nvPr/>
        </p:nvCxnSpPr>
        <p:spPr>
          <a:xfrm>
            <a:off x="671051" y="3395456"/>
            <a:ext cx="7575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E93CACB-E943-067C-9349-DC32182E7F33}"/>
              </a:ext>
            </a:extLst>
          </p:cNvPr>
          <p:cNvSpPr txBox="1"/>
          <p:nvPr/>
        </p:nvSpPr>
        <p:spPr>
          <a:xfrm>
            <a:off x="717539" y="1362656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800" b="1" dirty="0">
                <a:solidFill>
                  <a:srgbClr val="0093BE"/>
                </a:solidFill>
              </a:rPr>
              <a:t>General form:</a:t>
            </a:r>
            <a:endParaRPr lang="en-CA" sz="8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CFC30EA-6F9F-482B-00FA-23F9DA6BB304}"/>
              </a:ext>
            </a:extLst>
          </p:cNvPr>
          <p:cNvSpPr txBox="1"/>
          <p:nvPr/>
        </p:nvSpPr>
        <p:spPr>
          <a:xfrm>
            <a:off x="671051" y="2133565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Rotation</a:t>
            </a:r>
            <a:endParaRPr lang="en-CA" sz="700" dirty="0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496FB03-8A35-FA4B-D3A1-958013863FC9}"/>
              </a:ext>
            </a:extLst>
          </p:cNvPr>
          <p:cNvCxnSpPr/>
          <p:nvPr/>
        </p:nvCxnSpPr>
        <p:spPr>
          <a:xfrm>
            <a:off x="671051" y="845288"/>
            <a:ext cx="7575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92CE7CB-BAF8-78FB-4067-1D48D75325F0}"/>
              </a:ext>
            </a:extLst>
          </p:cNvPr>
          <p:cNvCxnSpPr/>
          <p:nvPr/>
        </p:nvCxnSpPr>
        <p:spPr>
          <a:xfrm>
            <a:off x="671051" y="4649562"/>
            <a:ext cx="75756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8BC913F2-8D28-0EA8-8F5F-6EA04D438663}"/>
              </a:ext>
            </a:extLst>
          </p:cNvPr>
          <p:cNvSpPr txBox="1"/>
          <p:nvPr/>
        </p:nvSpPr>
        <p:spPr>
          <a:xfrm>
            <a:off x="671051" y="3411325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Thin sextupole</a:t>
            </a:r>
            <a:endParaRPr lang="en-CA" sz="7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25E3896-73A6-3965-E64E-70E6460D7AF4}"/>
              </a:ext>
            </a:extLst>
          </p:cNvPr>
          <p:cNvCxnSpPr>
            <a:cxnSpLocks/>
          </p:cNvCxnSpPr>
          <p:nvPr/>
        </p:nvCxnSpPr>
        <p:spPr>
          <a:xfrm>
            <a:off x="3646311" y="4017325"/>
            <a:ext cx="2611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05A7B85-E8FE-54DA-E1A1-B457E17368EF}"/>
              </a:ext>
            </a:extLst>
          </p:cNvPr>
          <p:cNvCxnSpPr>
            <a:cxnSpLocks/>
          </p:cNvCxnSpPr>
          <p:nvPr/>
        </p:nvCxnSpPr>
        <p:spPr>
          <a:xfrm>
            <a:off x="3646311" y="2731860"/>
            <a:ext cx="2611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BF53596A-4A27-7954-80EC-A5703AE23489}"/>
              </a:ext>
            </a:extLst>
          </p:cNvPr>
          <p:cNvCxnSpPr>
            <a:cxnSpLocks/>
          </p:cNvCxnSpPr>
          <p:nvPr/>
        </p:nvCxnSpPr>
        <p:spPr>
          <a:xfrm>
            <a:off x="3646311" y="1474371"/>
            <a:ext cx="2611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072F923-CE95-872E-7E0E-806B684966FF}"/>
                  </a:ext>
                </a:extLst>
              </p:cNvPr>
              <p:cNvSpPr txBox="1"/>
              <p:nvPr/>
            </p:nvSpPr>
            <p:spPr>
              <a:xfrm>
                <a:off x="980043" y="3541967"/>
                <a:ext cx="1649788" cy="19313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6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6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6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6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6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6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600" b="1" dirty="0">
                    <a:solidFill>
                      <a:srgbClr val="0093BE"/>
                    </a:solidFill>
                  </a:rPr>
                  <a:t>  </a:t>
                </a:r>
                <a:endParaRPr lang="en-CA" sz="60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072F923-CE95-872E-7E0E-806B684966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043" y="3541967"/>
                <a:ext cx="1649788" cy="1931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TextBox 84">
            <a:extLst>
              <a:ext uri="{FF2B5EF4-FFF2-40B4-BE49-F238E27FC236}">
                <a16:creationId xmlns:a16="http://schemas.microsoft.com/office/drawing/2014/main" id="{179E2932-A689-FC98-965C-2A3209BF009B}"/>
              </a:ext>
            </a:extLst>
          </p:cNvPr>
          <p:cNvSpPr txBox="1"/>
          <p:nvPr/>
        </p:nvSpPr>
        <p:spPr>
          <a:xfrm>
            <a:off x="7551625" y="3593475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(Coupling)</a:t>
            </a:r>
            <a:endParaRPr lang="en-CA" sz="700" dirty="0"/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D80746B3-84D9-C712-67E0-91E902D981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8704" y="3728058"/>
            <a:ext cx="4783748" cy="567415"/>
          </a:xfrm>
          <a:prstGeom prst="rect">
            <a:avLst/>
          </a:prstGeom>
        </p:spPr>
      </p:pic>
      <p:pic>
        <p:nvPicPr>
          <p:cNvPr id="102" name="Picture 101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86358874-8AF2-848A-C476-B2A876EE1E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0839" y="3808001"/>
            <a:ext cx="1227798" cy="449094"/>
          </a:xfrm>
          <a:prstGeom prst="rect">
            <a:avLst/>
          </a:prstGeom>
        </p:spPr>
      </p:pic>
      <p:pic>
        <p:nvPicPr>
          <p:cNvPr id="103" name="Picture 10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AD6B339A-C885-F0A9-8B07-B66C46B642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0839" y="2546390"/>
            <a:ext cx="1227798" cy="449094"/>
          </a:xfrm>
          <a:prstGeom prst="rect">
            <a:avLst/>
          </a:prstGeom>
        </p:spPr>
      </p:pic>
      <p:pic>
        <p:nvPicPr>
          <p:cNvPr id="104" name="Picture 10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F44AD568-2752-A9AC-76F5-B6AA1F62BB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0839" y="1270564"/>
            <a:ext cx="1227798" cy="449094"/>
          </a:xfrm>
          <a:prstGeom prst="rect">
            <a:avLst/>
          </a:prstGeom>
        </p:spPr>
      </p:pic>
      <p:pic>
        <p:nvPicPr>
          <p:cNvPr id="106" name="Picture 10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DD5EF737-7D4D-C14C-C848-F0DA884A6D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8704" y="2417363"/>
            <a:ext cx="1804217" cy="628993"/>
          </a:xfrm>
          <a:prstGeom prst="rect">
            <a:avLst/>
          </a:prstGeom>
        </p:spPr>
      </p:pic>
      <p:pic>
        <p:nvPicPr>
          <p:cNvPr id="112" name="Picture 111" descr="A black background with red text&#10;&#10;Description automatically generated">
            <a:extLst>
              <a:ext uri="{FF2B5EF4-FFF2-40B4-BE49-F238E27FC236}">
                <a16:creationId xmlns:a16="http://schemas.microsoft.com/office/drawing/2014/main" id="{F45C619C-276B-2ECE-C72D-E67A53C0EC2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8704" y="1032146"/>
            <a:ext cx="2112980" cy="892649"/>
          </a:xfrm>
          <a:prstGeom prst="rect">
            <a:avLst/>
          </a:prstGeom>
        </p:spPr>
      </p:pic>
      <p:sp>
        <p:nvSpPr>
          <p:cNvPr id="113" name="TextBox 112">
            <a:extLst>
              <a:ext uri="{FF2B5EF4-FFF2-40B4-BE49-F238E27FC236}">
                <a16:creationId xmlns:a16="http://schemas.microsoft.com/office/drawing/2014/main" id="{7F4B53B2-5AFF-7E90-74B2-47C453F693FD}"/>
              </a:ext>
            </a:extLst>
          </p:cNvPr>
          <p:cNvSpPr txBox="1"/>
          <p:nvPr/>
        </p:nvSpPr>
        <p:spPr>
          <a:xfrm>
            <a:off x="5088124" y="974957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(Coupling)</a:t>
            </a:r>
            <a:endParaRPr lang="en-CA" sz="7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88EA761-F966-C108-26AB-B7409D6062FE}"/>
              </a:ext>
            </a:extLst>
          </p:cNvPr>
          <p:cNvSpPr txBox="1"/>
          <p:nvPr/>
        </p:nvSpPr>
        <p:spPr>
          <a:xfrm>
            <a:off x="4729525" y="1711001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(Coupling)</a:t>
            </a:r>
            <a:endParaRPr lang="en-CA" sz="700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6963B95E-CA25-5646-1283-E3A309696237}"/>
              </a:ext>
            </a:extLst>
          </p:cNvPr>
          <p:cNvSpPr txBox="1"/>
          <p:nvPr/>
        </p:nvSpPr>
        <p:spPr>
          <a:xfrm>
            <a:off x="6278925" y="4222977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dirty="0">
                <a:solidFill>
                  <a:srgbClr val="0093BE"/>
                </a:solidFill>
              </a:rPr>
              <a:t>(Coupling)</a:t>
            </a:r>
            <a:endParaRPr lang="en-CA" sz="700" dirty="0"/>
          </a:p>
        </p:txBody>
      </p:sp>
    </p:spTree>
    <p:extLst>
      <p:ext uri="{BB962C8B-B14F-4D97-AF65-F5344CB8AC3E}">
        <p14:creationId xmlns:p14="http://schemas.microsoft.com/office/powerpoint/2010/main" val="342424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6" grpId="0"/>
      <p:bldP spid="56" grpId="0"/>
      <p:bldP spid="85" grpId="0"/>
      <p:bldP spid="113" grpId="0"/>
      <p:bldP spid="114" grpId="0"/>
      <p:bldP spid="1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696705" y="2638423"/>
            <a:ext cx="5214978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818523" y="1860135"/>
            <a:ext cx="507822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Transport and compensation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453358" y="1860135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05" y="1006513"/>
            <a:ext cx="5177550" cy="540000"/>
          </a:xfrm>
        </p:spPr>
        <p:txBody>
          <a:bodyPr/>
          <a:lstStyle/>
          <a:p>
            <a:pPr algn="l"/>
            <a:r>
              <a:rPr lang="en-CA" dirty="0"/>
              <a:t>Topological description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4265075" y="3540612"/>
            <a:ext cx="4305487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(HL-LHC)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911038" y="266579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(academic)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688597" y="3491767"/>
            <a:ext cx="4998203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13</a:t>
            </a:fld>
            <a:endParaRPr lang="en-CA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D291309-59EA-A4D6-D8AF-97E541B8D9C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96E80C-FEBE-15E0-3304-90A04BF15FDF}"/>
              </a:ext>
            </a:extLst>
          </p:cNvPr>
          <p:cNvSpPr/>
          <p:nvPr/>
        </p:nvSpPr>
        <p:spPr>
          <a:xfrm>
            <a:off x="566080" y="988192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59698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02EA4A-454A-3B62-EDE4-9974201CA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419653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endParaRPr lang="en-CA" sz="1100" b="1" dirty="0"/>
          </a:p>
          <a:p>
            <a:pPr>
              <a:buSzPct val="120000"/>
            </a:pPr>
            <a:r>
              <a:rPr lang="en-CA" sz="1100" b="1" dirty="0"/>
              <a:t>Transformation </a:t>
            </a:r>
            <a:r>
              <a:rPr lang="en-CA" sz="1100" dirty="0"/>
              <a:t>from a </a:t>
            </a:r>
            <a:r>
              <a:rPr lang="en-CA" sz="1100" b="1" dirty="0"/>
              <a:t>4D BBLR</a:t>
            </a:r>
            <a:r>
              <a:rPr lang="en-CA" sz="1100" dirty="0"/>
              <a:t>:</a:t>
            </a:r>
          </a:p>
          <a:p>
            <a:pPr lvl="1">
              <a:buSzPct val="120000"/>
            </a:pPr>
            <a:r>
              <a:rPr lang="en-CA" sz="1100" dirty="0"/>
              <a:t>Many dimensions to inspect</a:t>
            </a:r>
          </a:p>
          <a:p>
            <a:pPr lvl="1">
              <a:buSzPct val="120000"/>
            </a:pPr>
            <a:r>
              <a:rPr lang="en-CA" sz="1100" dirty="0"/>
              <a:t>Coupling</a:t>
            </a:r>
          </a:p>
          <a:p>
            <a:pPr marL="114300" indent="0">
              <a:buSzPct val="120000"/>
              <a:buNone/>
            </a:pPr>
            <a:endParaRPr lang="en-CA" sz="1100" b="1" dirty="0"/>
          </a:p>
          <a:p>
            <a:pPr marL="114300" indent="0">
              <a:buSzPct val="120000"/>
              <a:buNone/>
            </a:pPr>
            <a:endParaRPr lang="en-CA" sz="1100" b="1" dirty="0"/>
          </a:p>
          <a:p>
            <a:pPr marL="114300" indent="0">
              <a:buSzPct val="120000"/>
              <a:buNone/>
            </a:pPr>
            <a:r>
              <a:rPr lang="en-CA" sz="1100" b="1" dirty="0"/>
              <a:t> </a:t>
            </a:r>
          </a:p>
          <a:p>
            <a:pPr>
              <a:buSzPct val="120000"/>
            </a:pPr>
            <a:r>
              <a:rPr lang="en-CA" sz="1100" dirty="0"/>
              <a:t>To assess the </a:t>
            </a:r>
            <a:r>
              <a:rPr lang="en-CA" sz="1100" b="1" dirty="0"/>
              <a:t>non-linear residual</a:t>
            </a:r>
            <a:r>
              <a:rPr lang="en-CA" sz="1100" dirty="0"/>
              <a:t>, we can define: </a:t>
            </a:r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endParaRPr lang="en-CA" sz="1100" dirty="0"/>
          </a:p>
          <a:p>
            <a:pPr marL="114300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r>
              <a:rPr lang="en-CA" sz="1100" dirty="0"/>
              <a:t>For a </a:t>
            </a:r>
            <a:r>
              <a:rPr lang="en-CA" sz="1100" b="1" dirty="0"/>
              <a:t>linear</a:t>
            </a:r>
            <a:r>
              <a:rPr lang="en-CA" sz="1100" dirty="0"/>
              <a:t> transformation, the </a:t>
            </a:r>
            <a:r>
              <a:rPr lang="en-CA" sz="1100" b="1" dirty="0"/>
              <a:t>Courant-Snyder</a:t>
            </a:r>
            <a:r>
              <a:rPr lang="en-CA" sz="1100" dirty="0"/>
              <a:t> action </a:t>
            </a:r>
            <a:r>
              <a:rPr lang="en-CA" sz="1100" b="1" dirty="0"/>
              <a:t>is</a:t>
            </a:r>
            <a:r>
              <a:rPr lang="en-CA" sz="1100" dirty="0"/>
              <a:t> the action:</a:t>
            </a:r>
          </a:p>
          <a:p>
            <a:pPr>
              <a:buSzPct val="120000"/>
            </a:pPr>
            <a:endParaRPr lang="en-CA" sz="11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Beam-Beam Long-Range (BBLR)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14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22" name="Picture 21" descr="A yellow and orange gradient with numbers&#10;&#10;Description automatically generated with medium confidence">
            <a:extLst>
              <a:ext uri="{FF2B5EF4-FFF2-40B4-BE49-F238E27FC236}">
                <a16:creationId xmlns:a16="http://schemas.microsoft.com/office/drawing/2014/main" id="{A215F522-8B43-D17C-7F51-39C6910823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348" y="2684188"/>
            <a:ext cx="2658462" cy="2160000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68CF6855-38F4-AE3D-CBD4-B549D71B61F5}"/>
              </a:ext>
            </a:extLst>
          </p:cNvPr>
          <p:cNvSpPr txBox="1"/>
          <p:nvPr/>
        </p:nvSpPr>
        <p:spPr>
          <a:xfrm>
            <a:off x="2039923" y="3314047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800" b="1" dirty="0">
                <a:solidFill>
                  <a:srgbClr val="0093BE"/>
                </a:solidFill>
              </a:rPr>
              <a:t>Action</a:t>
            </a:r>
            <a:endParaRPr lang="en-CA" sz="8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06206F0-E35D-E344-6465-DD8AF68A1180}"/>
              </a:ext>
            </a:extLst>
          </p:cNvPr>
          <p:cNvSpPr txBox="1"/>
          <p:nvPr/>
        </p:nvSpPr>
        <p:spPr>
          <a:xfrm>
            <a:off x="3969853" y="3378637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800" b="1" dirty="0">
                <a:solidFill>
                  <a:srgbClr val="0093BE"/>
                </a:solidFill>
              </a:rPr>
              <a:t>C.-S. like action</a:t>
            </a:r>
            <a:endParaRPr lang="en-CA" sz="800" dirty="0"/>
          </a:p>
        </p:txBody>
      </p:sp>
      <p:pic>
        <p:nvPicPr>
          <p:cNvPr id="46" name="Picture 45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46E63400-76EB-A656-8524-B393D3913E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0381" y="4112142"/>
            <a:ext cx="1281022" cy="252975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87292E5B-4E67-0269-DEB8-8CC037D1455E}"/>
              </a:ext>
            </a:extLst>
          </p:cNvPr>
          <p:cNvSpPr txBox="1"/>
          <p:nvPr/>
        </p:nvSpPr>
        <p:spPr>
          <a:xfrm>
            <a:off x="3499881" y="4141291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(Non-linear residual)</a:t>
            </a:r>
            <a:endParaRPr lang="en-CA" sz="800" dirty="0"/>
          </a:p>
        </p:txBody>
      </p:sp>
      <p:pic>
        <p:nvPicPr>
          <p:cNvPr id="61" name="Picture 60" descr="A graph of a graph with red lines&#10;&#10;Description automatically generated">
            <a:extLst>
              <a:ext uri="{FF2B5EF4-FFF2-40B4-BE49-F238E27FC236}">
                <a16:creationId xmlns:a16="http://schemas.microsoft.com/office/drawing/2014/main" id="{41594E32-3796-BFE5-E4BC-0E3A803D61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9422" y="846476"/>
            <a:ext cx="1800000" cy="1800000"/>
          </a:xfrm>
          <a:prstGeom prst="rect">
            <a:avLst/>
          </a:prstGeom>
        </p:spPr>
      </p:pic>
      <p:pic>
        <p:nvPicPr>
          <p:cNvPr id="63" name="Picture 62" descr="A graph of a red circle&#10;&#10;Description automatically generated">
            <a:extLst>
              <a:ext uri="{FF2B5EF4-FFF2-40B4-BE49-F238E27FC236}">
                <a16:creationId xmlns:a16="http://schemas.microsoft.com/office/drawing/2014/main" id="{756B9C27-DF63-F761-2EE4-601A15B7127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17048" y="838807"/>
            <a:ext cx="1800000" cy="180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65E89E-7954-175D-BC7F-63850B5A14FE}"/>
                  </a:ext>
                </a:extLst>
              </p:cNvPr>
              <p:cNvSpPr txBox="1"/>
              <p:nvPr/>
            </p:nvSpPr>
            <p:spPr>
              <a:xfrm>
                <a:off x="4983208" y="845223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65E89E-7954-175D-BC7F-63850B5A1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3208" y="845223"/>
                <a:ext cx="1649788" cy="226793"/>
              </a:xfrm>
              <a:prstGeom prst="rect">
                <a:avLst/>
              </a:prstGeom>
              <a:blipFill>
                <a:blip r:embed="rId7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EEDD32B-B5AB-0F63-BCBF-6191A70CCEA7}"/>
                  </a:ext>
                </a:extLst>
              </p:cNvPr>
              <p:cNvSpPr txBox="1"/>
              <p:nvPr/>
            </p:nvSpPr>
            <p:spPr>
              <a:xfrm>
                <a:off x="6806150" y="845222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 xmlns="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EEDD32B-B5AB-0F63-BCBF-6191A70CC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150" y="845222"/>
                <a:ext cx="1649788" cy="226793"/>
              </a:xfrm>
              <a:prstGeom prst="rect">
                <a:avLst/>
              </a:prstGeom>
              <a:blipFill>
                <a:blip r:embed="rId8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6797EC3-EDDC-FCB0-A7D3-C74457B34979}"/>
                  </a:ext>
                </a:extLst>
              </p:cNvPr>
              <p:cNvSpPr txBox="1"/>
              <p:nvPr/>
            </p:nvSpPr>
            <p:spPr>
              <a:xfrm>
                <a:off x="4946745" y="2259817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6797EC3-EDDC-FCB0-A7D3-C74457B34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745" y="2259817"/>
                <a:ext cx="1649788" cy="215444"/>
              </a:xfrm>
              <a:prstGeom prst="rect">
                <a:avLst/>
              </a:prstGeom>
              <a:blipFill>
                <a:blip r:embed="rId9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C3DAF0C-4514-14B0-4207-E5B75B8855D9}"/>
                  </a:ext>
                </a:extLst>
              </p:cNvPr>
              <p:cNvSpPr txBox="1"/>
              <p:nvPr/>
            </p:nvSpPr>
            <p:spPr>
              <a:xfrm>
                <a:off x="6786705" y="2249184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C3DAF0C-4514-14B0-4207-E5B75B885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6705" y="2249184"/>
                <a:ext cx="1649788" cy="215444"/>
              </a:xfrm>
              <a:prstGeom prst="rect">
                <a:avLst/>
              </a:prstGeom>
              <a:blipFill>
                <a:blip r:embed="rId10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8D7568-EDD4-EF8F-10C1-3A8A46AC8EA2}"/>
                  </a:ext>
                </a:extLst>
              </p:cNvPr>
              <p:cNvSpPr txBox="1"/>
              <p:nvPr/>
            </p:nvSpPr>
            <p:spPr>
              <a:xfrm>
                <a:off x="8198426" y="601267"/>
                <a:ext cx="861331" cy="6394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9 </m:t>
                      </m:r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8D7568-EDD4-EF8F-10C1-3A8A46AC8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8426" y="601267"/>
                <a:ext cx="861331" cy="63947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7" name="Picture 76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6C4654B-54A4-39FE-678C-44ECCDF749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8292" y="2790029"/>
            <a:ext cx="4162141" cy="60455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E977268-54D2-85DD-9D89-46587B06F97F}"/>
              </a:ext>
            </a:extLst>
          </p:cNvPr>
          <p:cNvGrpSpPr/>
          <p:nvPr/>
        </p:nvGrpSpPr>
        <p:grpSpPr>
          <a:xfrm>
            <a:off x="3452943" y="1199018"/>
            <a:ext cx="1208263" cy="943633"/>
            <a:chOff x="7874363" y="791349"/>
            <a:chExt cx="1208263" cy="94363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71BD86D-3F5C-FB14-3B3E-593C4AB5A883}"/>
                    </a:ext>
                  </a:extLst>
                </p:cNvPr>
                <p:cNvSpPr txBox="1"/>
                <p:nvPr/>
              </p:nvSpPr>
              <p:spPr>
                <a:xfrm>
                  <a:off x="8818856" y="1249725"/>
                  <a:ext cx="152605" cy="140189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71BD86D-3F5C-FB14-3B3E-593C4AB5A8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18856" y="1249725"/>
                  <a:ext cx="152605" cy="140189"/>
                </a:xfrm>
                <a:prstGeom prst="rect">
                  <a:avLst/>
                </a:prstGeom>
                <a:blipFill>
                  <a:blip r:embed="rId13"/>
                  <a:stretch>
                    <a:fillRect r="-46154" b="-83333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7FD3492-9B67-1F24-91AC-C10007F7ACD8}"/>
                </a:ext>
              </a:extLst>
            </p:cNvPr>
            <p:cNvCxnSpPr>
              <a:cxnSpLocks/>
            </p:cNvCxnSpPr>
            <p:nvPr/>
          </p:nvCxnSpPr>
          <p:spPr>
            <a:xfrm>
              <a:off x="8032247" y="1259867"/>
              <a:ext cx="951456" cy="0"/>
            </a:xfrm>
            <a:prstGeom prst="line">
              <a:avLst/>
            </a:prstGeom>
            <a:ln w="38100">
              <a:solidFill>
                <a:srgbClr val="264E5B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5726970F-E13C-F21B-FBC7-BE560226CE89}"/>
                </a:ext>
              </a:extLst>
            </p:cNvPr>
            <p:cNvSpPr/>
            <p:nvPr/>
          </p:nvSpPr>
          <p:spPr>
            <a:xfrm>
              <a:off x="7874363" y="791349"/>
              <a:ext cx="1208263" cy="943633"/>
            </a:xfrm>
            <a:prstGeom prst="roundRect">
              <a:avLst>
                <a:gd name="adj" fmla="val 5476"/>
              </a:avLst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233457BC-D7E1-8D5B-56FA-24270F63307E}"/>
                </a:ext>
              </a:extLst>
            </p:cNvPr>
            <p:cNvSpPr/>
            <p:nvPr/>
          </p:nvSpPr>
          <p:spPr>
            <a:xfrm>
              <a:off x="8393464" y="1023252"/>
              <a:ext cx="125739" cy="478599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7B85B5AA-6D14-AC87-7A6C-39702FBE0431}"/>
              </a:ext>
            </a:extLst>
          </p:cNvPr>
          <p:cNvSpPr txBox="1"/>
          <p:nvPr/>
        </p:nvSpPr>
        <p:spPr>
          <a:xfrm rot="16200000">
            <a:off x="7338467" y="3354563"/>
            <a:ext cx="164978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800" b="1" dirty="0">
                <a:solidFill>
                  <a:srgbClr val="0093BE"/>
                </a:solidFill>
              </a:rPr>
              <a:t>(Non-linear residual)</a:t>
            </a:r>
            <a:endParaRPr lang="en-CA" sz="800" dirty="0"/>
          </a:p>
        </p:txBody>
      </p:sp>
    </p:spTree>
    <p:extLst>
      <p:ext uri="{BB962C8B-B14F-4D97-AF65-F5344CB8AC3E}">
        <p14:creationId xmlns:p14="http://schemas.microsoft.com/office/powerpoint/2010/main" val="311193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3" grpId="0"/>
      <p:bldP spid="44" grpId="0"/>
      <p:bldP spid="49" grpId="0"/>
      <p:bldP spid="14" grpId="0"/>
      <p:bldP spid="65" grpId="0"/>
      <p:bldP spid="67" grpId="0"/>
      <p:bldP spid="68" grpId="0"/>
      <p:bldP spid="4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BBLR – Multipole equivalence: compensation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480636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CA" sz="1100" dirty="0"/>
              <a:t>Let’s compensate a </a:t>
            </a:r>
            <a:r>
              <a:rPr lang="en-CA" sz="1100" b="1" dirty="0"/>
              <a:t>single</a:t>
            </a:r>
            <a:r>
              <a:rPr lang="en-CA" sz="1100" dirty="0"/>
              <a:t> 4D-BBLR with an ideal corrector package: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dirty="0"/>
              <a:t>Assuming </a:t>
            </a:r>
            <a:r>
              <a:rPr lang="en-CA" sz="1100" b="1" dirty="0"/>
              <a:t>round-beam</a:t>
            </a:r>
            <a:r>
              <a:rPr lang="en-CA" sz="1100" dirty="0"/>
              <a:t> BBLR 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b="1" dirty="0"/>
              <a:t>Multipoles</a:t>
            </a:r>
            <a:r>
              <a:rPr lang="en-CA" sz="1100" dirty="0"/>
              <a:t> of increasing order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b="1" dirty="0"/>
              <a:t>Wire</a:t>
            </a:r>
            <a:r>
              <a:rPr lang="en-CA" sz="1100" dirty="0"/>
              <a:t> compensator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15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6" name="Picture 5" descr="A yellow and orange gradient with numbers&#10;&#10;Description automatically generated with medium confidence">
            <a:extLst>
              <a:ext uri="{FF2B5EF4-FFF2-40B4-BE49-F238E27FC236}">
                <a16:creationId xmlns:a16="http://schemas.microsoft.com/office/drawing/2014/main" id="{E6AAB3B0-5063-C24A-F7B6-2176DC0C4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881" y="2799602"/>
            <a:ext cx="2215385" cy="1800000"/>
          </a:xfrm>
          <a:prstGeom prst="rect">
            <a:avLst/>
          </a:prstGeom>
        </p:spPr>
      </p:pic>
      <p:pic>
        <p:nvPicPr>
          <p:cNvPr id="8" name="Picture 7" descr="A colorful gradient with black and yellow dots&#10;&#10;Description automatically generated with medium confidence">
            <a:extLst>
              <a:ext uri="{FF2B5EF4-FFF2-40B4-BE49-F238E27FC236}">
                <a16:creationId xmlns:a16="http://schemas.microsoft.com/office/drawing/2014/main" id="{8C6FD6B7-91BE-2993-2BE8-BA7D4D69DC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97"/>
          <a:stretch/>
        </p:blipFill>
        <p:spPr>
          <a:xfrm>
            <a:off x="2032000" y="2799602"/>
            <a:ext cx="2042666" cy="1800000"/>
          </a:xfrm>
          <a:prstGeom prst="rect">
            <a:avLst/>
          </a:prstGeom>
        </p:spPr>
      </p:pic>
      <p:pic>
        <p:nvPicPr>
          <p:cNvPr id="10" name="Picture 9" descr="A colorful gradient with black and yellow dots&#10;&#10;Description automatically generated with medium confidence">
            <a:extLst>
              <a:ext uri="{FF2B5EF4-FFF2-40B4-BE49-F238E27FC236}">
                <a16:creationId xmlns:a16="http://schemas.microsoft.com/office/drawing/2014/main" id="{90817A32-467A-77C7-745C-C7EFE8ABE6C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941"/>
          <a:stretch/>
        </p:blipFill>
        <p:spPr>
          <a:xfrm>
            <a:off x="3584587" y="2804682"/>
            <a:ext cx="2039479" cy="1800000"/>
          </a:xfrm>
          <a:prstGeom prst="rect">
            <a:avLst/>
          </a:prstGeom>
        </p:spPr>
      </p:pic>
      <p:pic>
        <p:nvPicPr>
          <p:cNvPr id="13" name="Picture 12" descr="A colorful gradient with black and yellow dots&#10;&#10;Description automatically generated with medium confidence">
            <a:extLst>
              <a:ext uri="{FF2B5EF4-FFF2-40B4-BE49-F238E27FC236}">
                <a16:creationId xmlns:a16="http://schemas.microsoft.com/office/drawing/2014/main" id="{DE8CE31A-E0EA-2711-84CB-0113799821B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446"/>
          <a:stretch/>
        </p:blipFill>
        <p:spPr>
          <a:xfrm>
            <a:off x="5131306" y="2799602"/>
            <a:ext cx="2050426" cy="1800000"/>
          </a:xfrm>
          <a:prstGeom prst="rect">
            <a:avLst/>
          </a:prstGeom>
        </p:spPr>
      </p:pic>
      <p:pic>
        <p:nvPicPr>
          <p:cNvPr id="15" name="Picture 14" descr="A black square with a yellow and purple gradient&#10;&#10;Description automatically generated with medium confidence">
            <a:extLst>
              <a:ext uri="{FF2B5EF4-FFF2-40B4-BE49-F238E27FC236}">
                <a16:creationId xmlns:a16="http://schemas.microsoft.com/office/drawing/2014/main" id="{C8A902CF-320E-407E-9B74-406C5F7019C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446"/>
          <a:stretch/>
        </p:blipFill>
        <p:spPr>
          <a:xfrm>
            <a:off x="6691118" y="2799602"/>
            <a:ext cx="2050426" cy="18000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DC10E5A-56E3-07B3-540C-9AC40C0996C0}"/>
              </a:ext>
            </a:extLst>
          </p:cNvPr>
          <p:cNvSpPr txBox="1"/>
          <p:nvPr/>
        </p:nvSpPr>
        <p:spPr>
          <a:xfrm>
            <a:off x="425249" y="2689392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BBLR</a:t>
            </a:r>
            <a:endParaRPr lang="en-CA" sz="7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B83E95-AED7-B6D4-DB5C-003586140A68}"/>
              </a:ext>
            </a:extLst>
          </p:cNvPr>
          <p:cNvSpPr txBox="1"/>
          <p:nvPr/>
        </p:nvSpPr>
        <p:spPr>
          <a:xfrm>
            <a:off x="1995225" y="2689391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BBLR ⎯ Octupole (order 4)</a:t>
            </a:r>
            <a:endParaRPr lang="en-CA" sz="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2E8DE61-4AAA-E012-FE5E-42C19C7953E5}"/>
              </a:ext>
            </a:extLst>
          </p:cNvPr>
          <p:cNvSpPr txBox="1"/>
          <p:nvPr/>
        </p:nvSpPr>
        <p:spPr>
          <a:xfrm>
            <a:off x="3547812" y="2689390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BBLR ⎯ Decapole (order 5)</a:t>
            </a:r>
            <a:endParaRPr lang="en-CA" sz="7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018ABA-2FDC-33E9-1F13-F7A4112092EA}"/>
              </a:ext>
            </a:extLst>
          </p:cNvPr>
          <p:cNvSpPr txBox="1"/>
          <p:nvPr/>
        </p:nvSpPr>
        <p:spPr>
          <a:xfrm>
            <a:off x="5107584" y="2689389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BBLR ⎯ Dodecapole (order 6)</a:t>
            </a:r>
            <a:endParaRPr lang="en-CA" sz="7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CCE111E-44AF-3C53-FFDE-EC5158F1D638}"/>
                  </a:ext>
                </a:extLst>
              </p:cNvPr>
              <p:cNvSpPr txBox="1"/>
              <p:nvPr/>
            </p:nvSpPr>
            <p:spPr>
              <a:xfrm>
                <a:off x="6670375" y="2690320"/>
                <a:ext cx="1649788" cy="2000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700" b="1" dirty="0">
                    <a:solidFill>
                      <a:srgbClr val="0093BE"/>
                    </a:solidFill>
                  </a:rPr>
                  <a:t>BBLR ⎯ Wire comp. (order </a:t>
                </a:r>
                <a14:m>
                  <m:oMath xmlns:m="http://schemas.openxmlformats.org/officeDocument/2006/math">
                    <m:r>
                      <a:rPr lang="fr-CA" sz="7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∞</m:t>
                    </m:r>
                  </m:oMath>
                </a14:m>
                <a:r>
                  <a:rPr lang="en-CA" sz="700" b="1" dirty="0">
                    <a:solidFill>
                      <a:srgbClr val="0093BE"/>
                    </a:solidFill>
                  </a:rPr>
                  <a:t>)</a:t>
                </a:r>
                <a:endParaRPr lang="en-CA" sz="7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CCE111E-44AF-3C53-FFDE-EC5158F1D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0375" y="2690320"/>
                <a:ext cx="1649788" cy="200055"/>
              </a:xfrm>
              <a:prstGeom prst="rect">
                <a:avLst/>
              </a:prstGeom>
              <a:blipFill>
                <a:blip r:embed="rId8"/>
                <a:stretch>
                  <a:fillRect b="-588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DEC9824A-F15E-D67B-C5AE-9F422DFEDDDD}"/>
              </a:ext>
            </a:extLst>
          </p:cNvPr>
          <p:cNvGrpSpPr/>
          <p:nvPr/>
        </p:nvGrpSpPr>
        <p:grpSpPr>
          <a:xfrm>
            <a:off x="5759267" y="960794"/>
            <a:ext cx="2144930" cy="1657349"/>
            <a:chOff x="4947994" y="914400"/>
            <a:chExt cx="2144930" cy="16573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F992DB8-14D0-5FF8-F72E-2D836CF38E35}"/>
                    </a:ext>
                  </a:extLst>
                </p:cNvPr>
                <p:cNvSpPr txBox="1"/>
                <p:nvPr/>
              </p:nvSpPr>
              <p:spPr>
                <a:xfrm>
                  <a:off x="6837876" y="1731543"/>
                  <a:ext cx="25504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6F992DB8-14D0-5FF8-F72E-2D836CF38E3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7876" y="1731543"/>
                  <a:ext cx="255048" cy="246221"/>
                </a:xfrm>
                <a:prstGeom prst="rect">
                  <a:avLst/>
                </a:prstGeom>
                <a:blipFill>
                  <a:blip r:embed="rId9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28798858-E636-C616-4D76-76E8B33616BE}"/>
                </a:ext>
              </a:extLst>
            </p:cNvPr>
            <p:cNvCxnSpPr>
              <a:cxnSpLocks/>
            </p:cNvCxnSpPr>
            <p:nvPr/>
          </p:nvCxnSpPr>
          <p:spPr>
            <a:xfrm>
              <a:off x="5131306" y="1737282"/>
              <a:ext cx="1878666" cy="0"/>
            </a:xfrm>
            <a:prstGeom prst="line">
              <a:avLst/>
            </a:prstGeom>
            <a:ln w="38100">
              <a:solidFill>
                <a:srgbClr val="264E5B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Hexagon 37">
              <a:extLst>
                <a:ext uri="{FF2B5EF4-FFF2-40B4-BE49-F238E27FC236}">
                  <a16:creationId xmlns:a16="http://schemas.microsoft.com/office/drawing/2014/main" id="{A4FD764B-64CA-BB08-F80C-A150CE93F85F}"/>
                </a:ext>
              </a:extLst>
            </p:cNvPr>
            <p:cNvSpPr/>
            <p:nvPr/>
          </p:nvSpPr>
          <p:spPr>
            <a:xfrm>
              <a:off x="6286822" y="1316988"/>
              <a:ext cx="210147" cy="840587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BD2D34F5-80C0-26C6-0D25-2A8F5DE6FDC2}"/>
                </a:ext>
              </a:extLst>
            </p:cNvPr>
            <p:cNvSpPr/>
            <p:nvPr/>
          </p:nvSpPr>
          <p:spPr>
            <a:xfrm>
              <a:off x="4947994" y="914400"/>
              <a:ext cx="2139356" cy="1657349"/>
            </a:xfrm>
            <a:prstGeom prst="roundRect">
              <a:avLst>
                <a:gd name="adj" fmla="val 5476"/>
              </a:avLst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" name="Hexagon 3">
              <a:extLst>
                <a:ext uri="{FF2B5EF4-FFF2-40B4-BE49-F238E27FC236}">
                  <a16:creationId xmlns:a16="http://schemas.microsoft.com/office/drawing/2014/main" id="{8C1C1DF7-D8C3-8DB5-4548-72B54D21CA78}"/>
                </a:ext>
              </a:extLst>
            </p:cNvPr>
            <p:cNvSpPr/>
            <p:nvPr/>
          </p:nvSpPr>
          <p:spPr>
            <a:xfrm>
              <a:off x="5682691" y="1321702"/>
              <a:ext cx="210147" cy="840587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0D365C-F992-E6CB-C990-2B8024D9F194}"/>
                </a:ext>
              </a:extLst>
            </p:cNvPr>
            <p:cNvSpPr txBox="1"/>
            <p:nvPr/>
          </p:nvSpPr>
          <p:spPr>
            <a:xfrm>
              <a:off x="5520508" y="2167369"/>
              <a:ext cx="5345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BBLR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B4207E-5A59-206E-FDA3-47B0E2059313}"/>
                </a:ext>
              </a:extLst>
            </p:cNvPr>
            <p:cNvSpPr txBox="1"/>
            <p:nvPr/>
          </p:nvSpPr>
          <p:spPr>
            <a:xfrm>
              <a:off x="6035276" y="2167369"/>
              <a:ext cx="7132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Corrector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4D7391-77E4-3C0D-098B-44386CE9DFC8}"/>
                  </a:ext>
                </a:extLst>
              </p:cNvPr>
              <p:cNvSpPr txBox="1"/>
              <p:nvPr/>
            </p:nvSpPr>
            <p:spPr>
              <a:xfrm>
                <a:off x="7792003" y="867465"/>
                <a:ext cx="1070875" cy="747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9 </m:t>
                      </m:r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⋅(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𝑒𝑐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4D7391-77E4-3C0D-098B-44386CE9D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2003" y="867465"/>
                <a:ext cx="1070875" cy="74719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303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6" grpId="0"/>
      <p:bldP spid="22" grpId="0"/>
      <p:bldP spid="26" grpId="0"/>
      <p:bldP spid="27" grpId="0"/>
      <p:bldP spid="28" grpId="0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BBLR – Wire equivalence: flatness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4806360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CA" sz="1100" dirty="0"/>
              <a:t>Let’s compensate a </a:t>
            </a:r>
            <a:r>
              <a:rPr lang="en-CA" sz="1100" b="1" dirty="0"/>
              <a:t>single</a:t>
            </a:r>
            <a:r>
              <a:rPr lang="en-CA" sz="1100" dirty="0"/>
              <a:t> 4D-BBLR with a wire compensator: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b="1" dirty="0"/>
              <a:t>H-flat</a:t>
            </a:r>
            <a:r>
              <a:rPr lang="en-CA" sz="1100" dirty="0"/>
              <a:t> strong beam, </a:t>
            </a:r>
            <a:r>
              <a:rPr lang="en-CA" sz="1100" b="1" dirty="0"/>
              <a:t>Round </a:t>
            </a:r>
            <a:r>
              <a:rPr lang="en-CA" sz="1100" dirty="0"/>
              <a:t>strong beam, </a:t>
            </a:r>
            <a:r>
              <a:rPr lang="en-CA" sz="1100" b="1" dirty="0"/>
              <a:t>V-flat </a:t>
            </a:r>
            <a:r>
              <a:rPr lang="en-CA" sz="1100" dirty="0"/>
              <a:t>strong beam</a:t>
            </a:r>
          </a:p>
          <a:p>
            <a:pPr lvl="1">
              <a:buSzPct val="120000"/>
              <a:buFont typeface="System Font Regular"/>
              <a:buChar char="➟"/>
            </a:pPr>
            <a:r>
              <a:rPr lang="en-CA" sz="1100" dirty="0"/>
              <a:t>The equivalence should not be taken for granted!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16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D7DC7F0-32CF-C43F-3FA3-6D95F31BC0DA}"/>
              </a:ext>
            </a:extLst>
          </p:cNvPr>
          <p:cNvGrpSpPr/>
          <p:nvPr/>
        </p:nvGrpSpPr>
        <p:grpSpPr>
          <a:xfrm>
            <a:off x="6455535" y="784282"/>
            <a:ext cx="1337911" cy="943633"/>
            <a:chOff x="5709826" y="944855"/>
            <a:chExt cx="1337911" cy="943633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9B2C299-37A6-BEFE-3DE2-5572C851996C}"/>
                </a:ext>
              </a:extLst>
            </p:cNvPr>
            <p:cNvGrpSpPr/>
            <p:nvPr/>
          </p:nvGrpSpPr>
          <p:grpSpPr>
            <a:xfrm>
              <a:off x="5709826" y="944855"/>
              <a:ext cx="1280056" cy="943633"/>
              <a:chOff x="5759267" y="960794"/>
              <a:chExt cx="2139356" cy="165734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6F992DB8-14D0-5FF8-F72E-2D836CF38E35}"/>
                      </a:ext>
                    </a:extLst>
                  </p:cNvPr>
                  <p:cNvSpPr txBox="1"/>
                  <p:nvPr/>
                </p:nvSpPr>
                <p:spPr>
                  <a:xfrm>
                    <a:off x="7545737" y="1765862"/>
                    <a:ext cx="255049" cy="24622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A" sz="1000" b="0" i="1" smtClean="0">
                              <a:solidFill>
                                <a:srgbClr val="264E5B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CA" sz="1000" b="0" i="1" smtClean="0">
                              <a:solidFill>
                                <a:srgbClr val="264E5B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CA" sz="1000" dirty="0">
                      <a:solidFill>
                        <a:srgbClr val="264E5B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4" name="TextBox 43">
                    <a:extLst>
                      <a:ext uri="{FF2B5EF4-FFF2-40B4-BE49-F238E27FC236}">
                        <a16:creationId xmlns:a16="http://schemas.microsoft.com/office/drawing/2014/main" id="{6F992DB8-14D0-5FF8-F72E-2D836CF38E35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45737" y="1765862"/>
                    <a:ext cx="255049" cy="24622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 r="-53846" b="-91667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28798858-E636-C616-4D76-76E8B33616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2579" y="1783676"/>
                <a:ext cx="1878666" cy="0"/>
              </a:xfrm>
              <a:prstGeom prst="line">
                <a:avLst/>
              </a:prstGeom>
              <a:ln w="38100">
                <a:solidFill>
                  <a:srgbClr val="264E5B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Hexagon 37">
                <a:extLst>
                  <a:ext uri="{FF2B5EF4-FFF2-40B4-BE49-F238E27FC236}">
                    <a16:creationId xmlns:a16="http://schemas.microsoft.com/office/drawing/2014/main" id="{A4FD764B-64CA-BB08-F80C-A150CE93F85F}"/>
                  </a:ext>
                </a:extLst>
              </p:cNvPr>
              <p:cNvSpPr/>
              <p:nvPr/>
            </p:nvSpPr>
            <p:spPr>
              <a:xfrm>
                <a:off x="7098095" y="1363382"/>
                <a:ext cx="210147" cy="840587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51" name="Rounded Rectangle 50">
                <a:extLst>
                  <a:ext uri="{FF2B5EF4-FFF2-40B4-BE49-F238E27FC236}">
                    <a16:creationId xmlns:a16="http://schemas.microsoft.com/office/drawing/2014/main" id="{BD2D34F5-80C0-26C6-0D25-2A8F5DE6FDC2}"/>
                  </a:ext>
                </a:extLst>
              </p:cNvPr>
              <p:cNvSpPr/>
              <p:nvPr/>
            </p:nvSpPr>
            <p:spPr>
              <a:xfrm>
                <a:off x="5759267" y="960794"/>
                <a:ext cx="2139356" cy="1657349"/>
              </a:xfrm>
              <a:prstGeom prst="roundRect">
                <a:avLst>
                  <a:gd name="adj" fmla="val 5476"/>
                </a:avLst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4" name="Hexagon 3">
                <a:extLst>
                  <a:ext uri="{FF2B5EF4-FFF2-40B4-BE49-F238E27FC236}">
                    <a16:creationId xmlns:a16="http://schemas.microsoft.com/office/drawing/2014/main" id="{8C1C1DF7-D8C3-8DB5-4548-72B54D21CA78}"/>
                  </a:ext>
                </a:extLst>
              </p:cNvPr>
              <p:cNvSpPr/>
              <p:nvPr/>
            </p:nvSpPr>
            <p:spPr>
              <a:xfrm>
                <a:off x="6493964" y="1368096"/>
                <a:ext cx="210147" cy="840587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F0D365C-F992-E6CB-C990-2B8024D9F194}"/>
                </a:ext>
              </a:extLst>
            </p:cNvPr>
            <p:cNvSpPr txBox="1"/>
            <p:nvPr/>
          </p:nvSpPr>
          <p:spPr>
            <a:xfrm>
              <a:off x="5819508" y="987134"/>
              <a:ext cx="53451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800" dirty="0">
                  <a:solidFill>
                    <a:srgbClr val="264E5B"/>
                  </a:solidFill>
                </a:rPr>
                <a:t>BBLR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CB4207E-5A59-206E-FDA3-47B0E2059313}"/>
                </a:ext>
              </a:extLst>
            </p:cNvPr>
            <p:cNvSpPr txBox="1"/>
            <p:nvPr/>
          </p:nvSpPr>
          <p:spPr>
            <a:xfrm>
              <a:off x="6334499" y="987134"/>
              <a:ext cx="71323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800" dirty="0">
                  <a:solidFill>
                    <a:srgbClr val="264E5B"/>
                  </a:solidFill>
                </a:rPr>
                <a:t>BBCW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4D7391-77E4-3C0D-098B-44386CE9DFC8}"/>
                  </a:ext>
                </a:extLst>
              </p:cNvPr>
              <p:cNvSpPr txBox="1"/>
              <p:nvPr/>
            </p:nvSpPr>
            <p:spPr>
              <a:xfrm>
                <a:off x="7792003" y="867465"/>
                <a:ext cx="1070875" cy="747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9 </m:t>
                      </m:r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⋅(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𝑒𝑐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24D7391-77E4-3C0D-098B-44386CE9D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2003" y="867465"/>
                <a:ext cx="1070875" cy="74719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 descr="A black square with a yellow and purple gradient&#10;&#10;Description automatically generated with medium confidence">
            <a:extLst>
              <a:ext uri="{FF2B5EF4-FFF2-40B4-BE49-F238E27FC236}">
                <a16:creationId xmlns:a16="http://schemas.microsoft.com/office/drawing/2014/main" id="{DA7560A0-8D35-1EA7-207E-BB0A17A4CBB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0290"/>
          <a:stretch/>
        </p:blipFill>
        <p:spPr>
          <a:xfrm>
            <a:off x="3264078" y="2571750"/>
            <a:ext cx="2119086" cy="2160000"/>
          </a:xfrm>
          <a:prstGeom prst="rect">
            <a:avLst/>
          </a:prstGeom>
        </p:spPr>
      </p:pic>
      <p:pic>
        <p:nvPicPr>
          <p:cNvPr id="23" name="Picture 22" descr="A colorful gradient with white dots&#10;&#10;Description automatically generated with medium confidence">
            <a:extLst>
              <a:ext uri="{FF2B5EF4-FFF2-40B4-BE49-F238E27FC236}">
                <a16:creationId xmlns:a16="http://schemas.microsoft.com/office/drawing/2014/main" id="{8B6F1F93-CD0C-604B-232E-2554A9B8929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0289"/>
          <a:stretch/>
        </p:blipFill>
        <p:spPr>
          <a:xfrm>
            <a:off x="954125" y="2571750"/>
            <a:ext cx="2119086" cy="2160000"/>
          </a:xfrm>
          <a:prstGeom prst="rect">
            <a:avLst/>
          </a:prstGeom>
        </p:spPr>
      </p:pic>
      <p:pic>
        <p:nvPicPr>
          <p:cNvPr id="25" name="Picture 24" descr="A colorful gradient square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95113AF6-18D5-B8C8-35F0-BFF6A50C868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4031" y="2567037"/>
            <a:ext cx="2658462" cy="2160000"/>
          </a:xfrm>
          <a:prstGeom prst="rect">
            <a:avLst/>
          </a:prstGeom>
        </p:spPr>
      </p:pic>
      <p:sp>
        <p:nvSpPr>
          <p:cNvPr id="29" name="Oval 28">
            <a:extLst>
              <a:ext uri="{FF2B5EF4-FFF2-40B4-BE49-F238E27FC236}">
                <a16:creationId xmlns:a16="http://schemas.microsoft.com/office/drawing/2014/main" id="{EF141419-52A6-0628-0609-13A1097337A9}"/>
              </a:ext>
            </a:extLst>
          </p:cNvPr>
          <p:cNvSpPr/>
          <p:nvPr/>
        </p:nvSpPr>
        <p:spPr>
          <a:xfrm>
            <a:off x="4090737" y="1915890"/>
            <a:ext cx="653142" cy="653142"/>
          </a:xfrm>
          <a:prstGeom prst="ellipse">
            <a:avLst/>
          </a:prstGeom>
          <a:solidFill>
            <a:srgbClr val="FF6E60"/>
          </a:solidFill>
          <a:ln>
            <a:solidFill>
              <a:srgbClr val="700A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D501C32-143B-B911-E19A-8B0D178AC635}"/>
              </a:ext>
            </a:extLst>
          </p:cNvPr>
          <p:cNvSpPr/>
          <p:nvPr/>
        </p:nvSpPr>
        <p:spPr>
          <a:xfrm>
            <a:off x="1775602" y="1915890"/>
            <a:ext cx="653142" cy="653142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2D77E6AF-B1A7-551A-0C91-F3FAB127D905}"/>
              </a:ext>
            </a:extLst>
          </p:cNvPr>
          <p:cNvSpPr/>
          <p:nvPr/>
        </p:nvSpPr>
        <p:spPr>
          <a:xfrm>
            <a:off x="1775602" y="2141311"/>
            <a:ext cx="653142" cy="205060"/>
          </a:xfrm>
          <a:prstGeom prst="ellipse">
            <a:avLst/>
          </a:prstGeom>
          <a:solidFill>
            <a:srgbClr val="FF6E60"/>
          </a:solidFill>
          <a:ln>
            <a:solidFill>
              <a:srgbClr val="700A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D507D2B-0910-AF68-2FE1-5317D93637BF}"/>
              </a:ext>
            </a:extLst>
          </p:cNvPr>
          <p:cNvSpPr/>
          <p:nvPr/>
        </p:nvSpPr>
        <p:spPr>
          <a:xfrm rot="1800000">
            <a:off x="6455535" y="1915890"/>
            <a:ext cx="653142" cy="653142"/>
          </a:xfrm>
          <a:prstGeom prst="ellipse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0A2C8AA-EA77-F223-CED8-D2761C46D803}"/>
              </a:ext>
            </a:extLst>
          </p:cNvPr>
          <p:cNvSpPr/>
          <p:nvPr/>
        </p:nvSpPr>
        <p:spPr>
          <a:xfrm rot="5400000">
            <a:off x="6455535" y="2141311"/>
            <a:ext cx="653142" cy="205060"/>
          </a:xfrm>
          <a:prstGeom prst="ellipse">
            <a:avLst/>
          </a:prstGeom>
          <a:solidFill>
            <a:srgbClr val="FF6E60"/>
          </a:solidFill>
          <a:ln>
            <a:solidFill>
              <a:srgbClr val="700A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8B116C6-4A2C-CDD6-5A59-E82CA289C9AB}"/>
              </a:ext>
            </a:extLst>
          </p:cNvPr>
          <p:cNvSpPr txBox="1"/>
          <p:nvPr/>
        </p:nvSpPr>
        <p:spPr>
          <a:xfrm>
            <a:off x="4269722" y="1778639"/>
            <a:ext cx="3000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C9E71AC-C009-4311-51CB-DEED0E1318EF}"/>
              </a:ext>
            </a:extLst>
          </p:cNvPr>
          <p:cNvSpPr txBox="1"/>
          <p:nvPr/>
        </p:nvSpPr>
        <p:spPr>
          <a:xfrm>
            <a:off x="1952132" y="1778640"/>
            <a:ext cx="3000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F4A969-5FAE-5DC1-61E4-B5EB15DD0D30}"/>
              </a:ext>
            </a:extLst>
          </p:cNvPr>
          <p:cNvSpPr txBox="1"/>
          <p:nvPr/>
        </p:nvSpPr>
        <p:spPr>
          <a:xfrm>
            <a:off x="6632065" y="1788169"/>
            <a:ext cx="300082" cy="646331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CA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CA97A74-A968-10E0-594E-F559AC10D7A4}"/>
              </a:ext>
            </a:extLst>
          </p:cNvPr>
          <p:cNvSpPr txBox="1"/>
          <p:nvPr/>
        </p:nvSpPr>
        <p:spPr>
          <a:xfrm>
            <a:off x="3978124" y="1697728"/>
            <a:ext cx="87836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800" dirty="0">
                <a:solidFill>
                  <a:srgbClr val="700A00"/>
                </a:solidFill>
              </a:rPr>
              <a:t>Strong Beam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601A19D-B149-3BEE-1BE3-3FA371A1F33D}"/>
              </a:ext>
            </a:extLst>
          </p:cNvPr>
          <p:cNvSpPr txBox="1"/>
          <p:nvPr/>
        </p:nvSpPr>
        <p:spPr>
          <a:xfrm>
            <a:off x="4150052" y="2263623"/>
            <a:ext cx="53451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800" dirty="0">
                <a:solidFill>
                  <a:schemeClr val="tx1"/>
                </a:solidFill>
              </a:rPr>
              <a:t>Wire</a:t>
            </a:r>
          </a:p>
        </p:txBody>
      </p:sp>
    </p:spTree>
    <p:extLst>
      <p:ext uri="{BB962C8B-B14F-4D97-AF65-F5344CB8AC3E}">
        <p14:creationId xmlns:p14="http://schemas.microsoft.com/office/powerpoint/2010/main" val="1564515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1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/>
      <p:bldP spid="35" grpId="0"/>
      <p:bldP spid="37" grpId="0"/>
      <p:bldP spid="39" grpId="0"/>
      <p:bldP spid="4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688597" y="3491767"/>
            <a:ext cx="4998203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818523" y="1860135"/>
            <a:ext cx="507822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Transport and compensation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453358" y="1860135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05" y="1006513"/>
            <a:ext cx="5177550" cy="540000"/>
          </a:xfrm>
        </p:spPr>
        <p:txBody>
          <a:bodyPr/>
          <a:lstStyle/>
          <a:p>
            <a:pPr algn="l"/>
            <a:r>
              <a:rPr lang="en-CA" dirty="0"/>
              <a:t>Topological description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4265075" y="3540612"/>
            <a:ext cx="4305487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(HL-LHC)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911038" y="266579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(academic)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696705" y="2638423"/>
            <a:ext cx="5214978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17</a:t>
            </a:fld>
            <a:endParaRPr lang="en-CA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D291309-59EA-A4D6-D8AF-97E541B8D9C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96E80C-FEBE-15E0-3304-90A04BF15FDF}"/>
              </a:ext>
            </a:extLst>
          </p:cNvPr>
          <p:cNvSpPr/>
          <p:nvPr/>
        </p:nvSpPr>
        <p:spPr>
          <a:xfrm>
            <a:off x="566080" y="988192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7290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E221AC53-D809-84C7-22E2-446DC0E90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2727" y="2926013"/>
            <a:ext cx="2215385" cy="1800000"/>
          </a:xfrm>
          <a:prstGeom prst="rect">
            <a:avLst/>
          </a:prstGeom>
        </p:spPr>
      </p:pic>
      <p:pic>
        <p:nvPicPr>
          <p:cNvPr id="30" name="Picture 29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CFE693EA-12B5-1BBB-E8B0-FF7D1AAFEC3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0485"/>
          <a:stretch/>
        </p:blipFill>
        <p:spPr>
          <a:xfrm>
            <a:off x="4916776" y="2926013"/>
            <a:ext cx="1761577" cy="1800000"/>
          </a:xfrm>
          <a:prstGeom prst="rect">
            <a:avLst/>
          </a:prstGeom>
        </p:spPr>
      </p:pic>
      <p:pic>
        <p:nvPicPr>
          <p:cNvPr id="25" name="Picture 24" descr="A black square with a rainbow colored line&#10;&#10;Description automatically generated with medium confidence">
            <a:extLst>
              <a:ext uri="{FF2B5EF4-FFF2-40B4-BE49-F238E27FC236}">
                <a16:creationId xmlns:a16="http://schemas.microsoft.com/office/drawing/2014/main" id="{2BF33891-6C96-C609-23DA-98819CFF827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20485"/>
          <a:stretch/>
        </p:blipFill>
        <p:spPr>
          <a:xfrm>
            <a:off x="3334411" y="2926013"/>
            <a:ext cx="1761576" cy="1800000"/>
          </a:xfrm>
          <a:prstGeom prst="rect">
            <a:avLst/>
          </a:prstGeom>
        </p:spPr>
      </p:pic>
      <p:pic>
        <p:nvPicPr>
          <p:cNvPr id="19" name="Picture 18" descr="A graph of a number of dots&#10;&#10;Description automatically generated with medium confidence">
            <a:extLst>
              <a:ext uri="{FF2B5EF4-FFF2-40B4-BE49-F238E27FC236}">
                <a16:creationId xmlns:a16="http://schemas.microsoft.com/office/drawing/2014/main" id="{A8DCD046-B6EB-B880-02C2-E082CE9D2FF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0485"/>
          <a:stretch/>
        </p:blipFill>
        <p:spPr>
          <a:xfrm>
            <a:off x="1760494" y="2926013"/>
            <a:ext cx="1761577" cy="18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BBLR – Wire equivalence: 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18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8" name="Picture 7" descr="A graph of a line graph&#10;&#10;Description automatically generated with medium confidence">
            <a:extLst>
              <a:ext uri="{FF2B5EF4-FFF2-40B4-BE49-F238E27FC236}">
                <a16:creationId xmlns:a16="http://schemas.microsoft.com/office/drawing/2014/main" id="{36E7A545-236B-7368-E1D4-79E8A5C5D6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57366" y="832768"/>
            <a:ext cx="5829267" cy="1976727"/>
          </a:xfrm>
          <a:prstGeom prst="rect">
            <a:avLst/>
          </a:prstGeom>
        </p:spPr>
      </p:pic>
      <p:pic>
        <p:nvPicPr>
          <p:cNvPr id="10" name="Picture 9" descr="A graph of a number of dots&#10;&#10;Description automatically generated">
            <a:extLst>
              <a:ext uri="{FF2B5EF4-FFF2-40B4-BE49-F238E27FC236}">
                <a16:creationId xmlns:a16="http://schemas.microsoft.com/office/drawing/2014/main" id="{3F064BF6-2663-1CCD-E507-B8A0FDE77489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0485"/>
          <a:stretch/>
        </p:blipFill>
        <p:spPr>
          <a:xfrm>
            <a:off x="186578" y="2926013"/>
            <a:ext cx="1761576" cy="18000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119AF17-6E0C-E79F-9920-23878AE9735B}"/>
              </a:ext>
            </a:extLst>
          </p:cNvPr>
          <p:cNvCxnSpPr>
            <a:cxnSpLocks/>
          </p:cNvCxnSpPr>
          <p:nvPr/>
        </p:nvCxnSpPr>
        <p:spPr>
          <a:xfrm flipV="1">
            <a:off x="1691744" y="1526292"/>
            <a:ext cx="357062" cy="145472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B538EC9-E38D-381E-AC2A-107990255B32}"/>
              </a:ext>
            </a:extLst>
          </p:cNvPr>
          <p:cNvCxnSpPr>
            <a:cxnSpLocks/>
          </p:cNvCxnSpPr>
          <p:nvPr/>
        </p:nvCxnSpPr>
        <p:spPr>
          <a:xfrm flipV="1">
            <a:off x="3203838" y="2145058"/>
            <a:ext cx="0" cy="82908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B5B8F03-B610-E81C-233C-72B9925EFF11}"/>
              </a:ext>
            </a:extLst>
          </p:cNvPr>
          <p:cNvCxnSpPr>
            <a:cxnSpLocks/>
          </p:cNvCxnSpPr>
          <p:nvPr/>
        </p:nvCxnSpPr>
        <p:spPr>
          <a:xfrm flipV="1">
            <a:off x="4206601" y="1841756"/>
            <a:ext cx="0" cy="114613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621CC50-F6AC-1FAE-812D-A941DD64728A}"/>
              </a:ext>
            </a:extLst>
          </p:cNvPr>
          <p:cNvCxnSpPr>
            <a:cxnSpLocks/>
          </p:cNvCxnSpPr>
          <p:nvPr/>
        </p:nvCxnSpPr>
        <p:spPr>
          <a:xfrm flipV="1">
            <a:off x="5974538" y="1210033"/>
            <a:ext cx="0" cy="1757230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B1C76222-4516-5C92-05C6-D7EDC90D56C4}"/>
              </a:ext>
            </a:extLst>
          </p:cNvPr>
          <p:cNvCxnSpPr>
            <a:cxnSpLocks/>
          </p:cNvCxnSpPr>
          <p:nvPr/>
        </p:nvCxnSpPr>
        <p:spPr>
          <a:xfrm flipV="1">
            <a:off x="7115821" y="2110683"/>
            <a:ext cx="0" cy="87720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BFB247A-28CD-20E0-A009-57779E937DD1}"/>
              </a:ext>
            </a:extLst>
          </p:cNvPr>
          <p:cNvGrpSpPr/>
          <p:nvPr/>
        </p:nvGrpSpPr>
        <p:grpSpPr>
          <a:xfrm>
            <a:off x="7678709" y="1673241"/>
            <a:ext cx="1337911" cy="943633"/>
            <a:chOff x="5709826" y="944855"/>
            <a:chExt cx="1337911" cy="943633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E571B49-AD37-5A25-C7D8-CBA01B4A54BB}"/>
                </a:ext>
              </a:extLst>
            </p:cNvPr>
            <p:cNvGrpSpPr/>
            <p:nvPr/>
          </p:nvGrpSpPr>
          <p:grpSpPr>
            <a:xfrm>
              <a:off x="5709826" y="944855"/>
              <a:ext cx="1280056" cy="943633"/>
              <a:chOff x="5759267" y="960794"/>
              <a:chExt cx="2139356" cy="1657349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C0B2362E-4992-E55A-BD57-C7A1F27266A7}"/>
                      </a:ext>
                    </a:extLst>
                  </p:cNvPr>
                  <p:cNvSpPr txBox="1"/>
                  <p:nvPr/>
                </p:nvSpPr>
                <p:spPr>
                  <a:xfrm>
                    <a:off x="7545737" y="1765862"/>
                    <a:ext cx="255049" cy="246221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fr-CA" sz="1000" b="0" i="1" smtClean="0">
                              <a:solidFill>
                                <a:srgbClr val="264E5B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fr-CA" sz="1000" b="0" i="1" smtClean="0">
                              <a:solidFill>
                                <a:srgbClr val="264E5B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oMath>
                      </m:oMathPara>
                    </a14:m>
                    <a:endParaRPr lang="en-CA" sz="1000" dirty="0">
                      <a:solidFill>
                        <a:srgbClr val="264E5B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56" name="TextBox 55">
                    <a:extLst>
                      <a:ext uri="{FF2B5EF4-FFF2-40B4-BE49-F238E27FC236}">
                        <a16:creationId xmlns:a16="http://schemas.microsoft.com/office/drawing/2014/main" id="{C0B2362E-4992-E55A-BD57-C7A1F27266A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45737" y="1765862"/>
                    <a:ext cx="255049" cy="246221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r="-53846" b="-83333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5DD8318-B334-7E91-DDED-C3DFDF22D9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42579" y="1783676"/>
                <a:ext cx="1878666" cy="0"/>
              </a:xfrm>
              <a:prstGeom prst="line">
                <a:avLst/>
              </a:prstGeom>
              <a:ln w="38100">
                <a:solidFill>
                  <a:srgbClr val="264E5B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Hexagon 57">
                <a:extLst>
                  <a:ext uri="{FF2B5EF4-FFF2-40B4-BE49-F238E27FC236}">
                    <a16:creationId xmlns:a16="http://schemas.microsoft.com/office/drawing/2014/main" id="{D5297A8C-AA27-6A69-ADD2-A6917EF5A1E1}"/>
                  </a:ext>
                </a:extLst>
              </p:cNvPr>
              <p:cNvSpPr/>
              <p:nvPr/>
            </p:nvSpPr>
            <p:spPr>
              <a:xfrm>
                <a:off x="7098095" y="1363382"/>
                <a:ext cx="210147" cy="840587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59" name="Rounded Rectangle 58">
                <a:extLst>
                  <a:ext uri="{FF2B5EF4-FFF2-40B4-BE49-F238E27FC236}">
                    <a16:creationId xmlns:a16="http://schemas.microsoft.com/office/drawing/2014/main" id="{1582A7AD-B5BF-FDFE-2530-D83AE25959D3}"/>
                  </a:ext>
                </a:extLst>
              </p:cNvPr>
              <p:cNvSpPr/>
              <p:nvPr/>
            </p:nvSpPr>
            <p:spPr>
              <a:xfrm>
                <a:off x="5759267" y="960794"/>
                <a:ext cx="2139356" cy="1657349"/>
              </a:xfrm>
              <a:prstGeom prst="roundRect">
                <a:avLst>
                  <a:gd name="adj" fmla="val 5476"/>
                </a:avLst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0" name="Hexagon 59">
                <a:extLst>
                  <a:ext uri="{FF2B5EF4-FFF2-40B4-BE49-F238E27FC236}">
                    <a16:creationId xmlns:a16="http://schemas.microsoft.com/office/drawing/2014/main" id="{2C6F8422-6072-E3BF-60F6-092E0882124A}"/>
                  </a:ext>
                </a:extLst>
              </p:cNvPr>
              <p:cNvSpPr/>
              <p:nvPr/>
            </p:nvSpPr>
            <p:spPr>
              <a:xfrm>
                <a:off x="6493964" y="1368096"/>
                <a:ext cx="210147" cy="840587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8A88230-0C92-1D38-A81D-61FA3316B2CB}"/>
                </a:ext>
              </a:extLst>
            </p:cNvPr>
            <p:cNvSpPr txBox="1"/>
            <p:nvPr/>
          </p:nvSpPr>
          <p:spPr>
            <a:xfrm>
              <a:off x="5819508" y="987134"/>
              <a:ext cx="534511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800" dirty="0">
                  <a:solidFill>
                    <a:srgbClr val="264E5B"/>
                  </a:solidFill>
                </a:rPr>
                <a:t>BBLR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309504C-02CD-6E8E-9A16-99B078AF8BC4}"/>
                </a:ext>
              </a:extLst>
            </p:cNvPr>
            <p:cNvSpPr txBox="1"/>
            <p:nvPr/>
          </p:nvSpPr>
          <p:spPr>
            <a:xfrm>
              <a:off x="6334499" y="987134"/>
              <a:ext cx="713238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800" dirty="0">
                  <a:solidFill>
                    <a:srgbClr val="264E5B"/>
                  </a:solidFill>
                </a:rPr>
                <a:t>BBCW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2735F39-5D23-3BEE-18E3-5633DA4F09CD}"/>
                  </a:ext>
                </a:extLst>
              </p:cNvPr>
              <p:cNvSpPr txBox="1"/>
              <p:nvPr/>
            </p:nvSpPr>
            <p:spPr>
              <a:xfrm>
                <a:off x="7641565" y="652346"/>
                <a:ext cx="1339601" cy="96263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Δ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d>
                        <m:d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fr-CA" sz="700" b="0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A" sz="7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7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CA" sz="700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   </m:t>
                      </m:r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190 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fr-CA" sz="7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rad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15 </m:t>
                      </m:r>
                      <m:r>
                        <m:rPr>
                          <m:sty m:val="p"/>
                        </m:rPr>
                        <a:rPr lang="fr-CA" sz="70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𝑤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</m:t>
                      </m:r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b>
                      </m:sSub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⋅(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𝑒𝑐</m:t>
                      </m:r>
                      <m: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72735F39-5D23-3BEE-18E3-5633DA4F09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1565" y="652346"/>
                <a:ext cx="1339601" cy="96263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TextBox 61">
            <a:extLst>
              <a:ext uri="{FF2B5EF4-FFF2-40B4-BE49-F238E27FC236}">
                <a16:creationId xmlns:a16="http://schemas.microsoft.com/office/drawing/2014/main" id="{8B92BDDA-F0CA-4131-EFDB-63D683A16539}"/>
              </a:ext>
            </a:extLst>
          </p:cNvPr>
          <p:cNvSpPr txBox="1"/>
          <p:nvPr/>
        </p:nvSpPr>
        <p:spPr>
          <a:xfrm>
            <a:off x="4422405" y="2340918"/>
            <a:ext cx="16497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900" b="1" dirty="0">
                <a:solidFill>
                  <a:srgbClr val="0093B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IP1</a:t>
            </a:r>
            <a:endParaRPr lang="en-CA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B757413-A421-B0D5-EB65-2871CDE7E2BF}"/>
              </a:ext>
            </a:extLst>
          </p:cNvPr>
          <p:cNvSpPr txBox="1"/>
          <p:nvPr/>
        </p:nvSpPr>
        <p:spPr>
          <a:xfrm>
            <a:off x="7546415" y="2591011"/>
            <a:ext cx="16497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A" sz="700" b="1" dirty="0">
                <a:solidFill>
                  <a:srgbClr val="0093BE"/>
                </a:solidFill>
              </a:rPr>
              <a:t>* Single BBLR considered</a:t>
            </a:r>
          </a:p>
          <a:p>
            <a:pPr algn="ctr"/>
            <a:r>
              <a:rPr lang="en-CA" sz="700" b="1" dirty="0">
                <a:solidFill>
                  <a:srgbClr val="0093BE"/>
                </a:solidFill>
              </a:rPr>
              <a:t>(Parametric study)</a:t>
            </a:r>
            <a:endParaRPr lang="en-CA" sz="700" dirty="0"/>
          </a:p>
        </p:txBody>
      </p:sp>
    </p:spTree>
    <p:extLst>
      <p:ext uri="{BB962C8B-B14F-4D97-AF65-F5344CB8AC3E}">
        <p14:creationId xmlns:p14="http://schemas.microsoft.com/office/powerpoint/2010/main" val="394936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/>
      <p:bldP spid="6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4-Wire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12000" y="914400"/>
                <a:ext cx="7920000" cy="3680100"/>
              </a:xfrm>
            </p:spPr>
            <p:txBody>
              <a:bodyPr>
                <a:normAutofit/>
              </a:bodyPr>
              <a:lstStyle/>
              <a:p>
                <a:pPr>
                  <a:buSzPct val="120000"/>
                </a:pPr>
                <a:r>
                  <a:rPr lang="en-CA" sz="1100" dirty="0"/>
                  <a:t>A full </a:t>
                </a:r>
                <a:r>
                  <a:rPr lang="en-CA" sz="1100" b="1" dirty="0"/>
                  <a:t>BBLR ⎯ BBCW </a:t>
                </a:r>
                <a:r>
                  <a:rPr lang="en-CA" sz="1100" dirty="0"/>
                  <a:t>compensation scheme will ultimately become an </a:t>
                </a:r>
                <a:r>
                  <a:rPr lang="en-CA" sz="1100" b="1" dirty="0"/>
                  <a:t>optimization problem</a:t>
                </a:r>
              </a:p>
              <a:p>
                <a:pPr>
                  <a:buSzPct val="120000"/>
                </a:pPr>
                <a:r>
                  <a:rPr lang="en-CA" sz="1100" dirty="0"/>
                  <a:t>Let’s consider in the meantime the </a:t>
                </a:r>
                <a:r>
                  <a:rPr lang="en-CA" sz="1100" b="1" dirty="0"/>
                  <a:t>academic </a:t>
                </a:r>
                <a:r>
                  <a:rPr lang="en-CA" sz="1100" dirty="0"/>
                  <a:t>formulation of a </a:t>
                </a:r>
                <a:r>
                  <a:rPr lang="en-CA" sz="1100" b="1" dirty="0"/>
                  <a:t>multi-BBLR</a:t>
                </a:r>
                <a:r>
                  <a:rPr lang="en-CA" sz="1100" dirty="0"/>
                  <a:t> compensation scheme:</a:t>
                </a:r>
              </a:p>
              <a:p>
                <a:pPr lvl="1">
                  <a:buSzPct val="120000"/>
                  <a:buFont typeface="System Font Regular"/>
                  <a:buChar char="➟"/>
                </a:pPr>
                <a:r>
                  <a:rPr lang="en-CA" sz="1100" b="1" dirty="0"/>
                  <a:t>BBLR </a:t>
                </a:r>
                <a:r>
                  <a:rPr lang="en-CA" sz="1100" dirty="0"/>
                  <a:t>are replaced by pure </a:t>
                </a:r>
                <a:r>
                  <a:rPr lang="en-CA" sz="1100" b="1" dirty="0"/>
                  <a:t>DC wires</a:t>
                </a:r>
              </a:p>
              <a:p>
                <a:pPr lvl="1">
                  <a:buSzPct val="120000"/>
                  <a:buFont typeface="System Font Regular"/>
                  <a:buChar char="➟"/>
                </a:pPr>
                <a:r>
                  <a:rPr lang="en-CA" sz="1100" dirty="0"/>
                  <a:t>Practical </a:t>
                </a:r>
                <a:r>
                  <a:rPr lang="en-CA" sz="1100" b="1" dirty="0"/>
                  <a:t>symmetry considerations </a:t>
                </a:r>
                <a:r>
                  <a:rPr lang="en-CA" sz="1100" dirty="0"/>
                  <a:t>are kept (</a:t>
                </a:r>
                <a:r>
                  <a:rPr lang="en-CA" sz="1100" b="1" dirty="0"/>
                  <a:t>antisymmetric </a:t>
                </a:r>
                <a14:m>
                  <m:oMath xmlns:m="http://schemas.openxmlformats.org/officeDocument/2006/math">
                    <m:r>
                      <a:rPr lang="fr-CA" sz="1100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CA" sz="1100" b="1" dirty="0"/>
                  <a:t>-functions </a:t>
                </a:r>
                <a:r>
                  <a:rPr lang="en-CA" sz="1100" dirty="0"/>
                  <a:t>and </a:t>
                </a:r>
                <a14:m>
                  <m:oMath xmlns:m="http://schemas.openxmlformats.org/officeDocument/2006/math">
                    <m:r>
                      <a:rPr lang="fr-CA" sz="1100" b="1" i="1" smtClean="0">
                        <a:latin typeface="Cambria Math" panose="02040503050406030204" pitchFamily="18" charset="0"/>
                      </a:rPr>
                      <m:t>𝝅</m:t>
                    </m:r>
                  </m:oMath>
                </a14:m>
                <a:r>
                  <a:rPr lang="en-CA" sz="1100" b="1" dirty="0"/>
                  <a:t>-phase advance at the IP</a:t>
                </a:r>
                <a:r>
                  <a:rPr lang="en-CA" sz="1100" dirty="0"/>
                  <a:t>)</a:t>
                </a:r>
              </a:p>
              <a:p>
                <a:pPr>
                  <a:buSzPct val="120000"/>
                </a:pPr>
                <a:r>
                  <a:rPr lang="en-CA" sz="1100" dirty="0"/>
                  <a:t>The simplest formulation of the problem contains </a:t>
                </a:r>
                <a:r>
                  <a:rPr lang="en-CA" sz="1100" b="1" dirty="0"/>
                  <a:t>2 BBCW </a:t>
                </a:r>
                <a:r>
                  <a:rPr lang="en-CA" sz="1100" dirty="0"/>
                  <a:t>compensating </a:t>
                </a:r>
                <a:r>
                  <a:rPr lang="en-CA" sz="1100" b="1" dirty="0"/>
                  <a:t>4 DC wires</a:t>
                </a:r>
                <a:r>
                  <a:rPr lang="en-CA" sz="1100" dirty="0"/>
                  <a:t>, placed symmetrically:</a:t>
                </a:r>
              </a:p>
              <a:p>
                <a:pPr lvl="1">
                  <a:buSzPct val="120000"/>
                  <a:buFont typeface="System Font Regular"/>
                  <a:buChar char="➟"/>
                </a:pPr>
                <a:r>
                  <a:rPr lang="en-CA" sz="1100" dirty="0"/>
                  <a:t>Case 1: </a:t>
                </a:r>
                <a:r>
                  <a:rPr lang="en-CA" sz="1100" b="1" dirty="0"/>
                  <a:t>round optics</a:t>
                </a:r>
                <a:r>
                  <a:rPr lang="en-CA" sz="11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CA" sz="1100" dirty="0"/>
                  <a:t> and </a:t>
                </a:r>
                <a:r>
                  <a:rPr lang="en-CA" sz="1100" b="1" dirty="0"/>
                  <a:t>constant</a:t>
                </a:r>
                <a:r>
                  <a:rPr lang="en-CA" sz="11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A" sz="11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CA" sz="1100" dirty="0"/>
                  <a:t> (trivial case, </a:t>
                </a:r>
                <a:r>
                  <a:rPr lang="en-CA" sz="1100" b="1" dirty="0"/>
                  <a:t>solution exists</a:t>
                </a:r>
                <a:r>
                  <a:rPr lang="en-CA" sz="1100" dirty="0"/>
                  <a:t>)</a:t>
                </a:r>
              </a:p>
              <a:p>
                <a:pPr lvl="1">
                  <a:buSzPct val="120000"/>
                  <a:buFont typeface="System Font Regular"/>
                  <a:buChar char="➟"/>
                </a:pPr>
                <a:r>
                  <a:rPr lang="en-CA" sz="1100" dirty="0"/>
                  <a:t>Case 2: </a:t>
                </a:r>
                <a:r>
                  <a:rPr lang="en-CA" sz="1100" b="1" dirty="0"/>
                  <a:t>varying optics </a:t>
                </a:r>
                <a:r>
                  <a:rPr lang="en-CA" sz="1100" dirty="0"/>
                  <a:t>ratio,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100" dirty="0"/>
                  <a:t> </a:t>
                </a:r>
                <a:r>
                  <a:rPr lang="en-CA" sz="1100" b="1" dirty="0"/>
                  <a:t>and/or varying</a:t>
                </a:r>
                <a:r>
                  <a:rPr lang="en-CA" sz="110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A" sz="11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CA" sz="1100" dirty="0"/>
                  <a:t> (optimization case, </a:t>
                </a:r>
                <a:r>
                  <a:rPr lang="en-CA" sz="1100" b="1" dirty="0"/>
                  <a:t>no perfect solution</a:t>
                </a:r>
                <a:r>
                  <a:rPr lang="en-CA" sz="1100" dirty="0"/>
                  <a:t>)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12000" y="914400"/>
                <a:ext cx="7920000" cy="3680100"/>
              </a:xfrm>
              <a:blipFill>
                <a:blip r:embed="rId2"/>
                <a:stretch>
                  <a:fillRect t="-6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19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8F968C3-CC06-0D89-BEB4-303E0A524CA3}"/>
              </a:ext>
            </a:extLst>
          </p:cNvPr>
          <p:cNvGrpSpPr/>
          <p:nvPr/>
        </p:nvGrpSpPr>
        <p:grpSpPr>
          <a:xfrm>
            <a:off x="2536944" y="2754450"/>
            <a:ext cx="4070112" cy="1657349"/>
            <a:chOff x="1148157" y="2194858"/>
            <a:chExt cx="4070112" cy="165734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/>
                <p:nvPr/>
              </p:nvSpPr>
              <p:spPr>
                <a:xfrm>
                  <a:off x="4905062" y="3012001"/>
                  <a:ext cx="25504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05062" y="3012001"/>
                  <a:ext cx="255048" cy="246221"/>
                </a:xfrm>
                <a:prstGeom prst="rect">
                  <a:avLst/>
                </a:prstGeom>
                <a:blipFill>
                  <a:blip r:embed="rId3"/>
                  <a:stretch>
                    <a:fillRect b="-47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215B5C8-E536-F70C-73A4-1C49721AC4AC}"/>
                </a:ext>
              </a:extLst>
            </p:cNvPr>
            <p:cNvCxnSpPr>
              <a:cxnSpLocks/>
            </p:cNvCxnSpPr>
            <p:nvPr/>
          </p:nvCxnSpPr>
          <p:spPr>
            <a:xfrm>
              <a:off x="1340662" y="3017740"/>
              <a:ext cx="3736496" cy="0"/>
            </a:xfrm>
            <a:prstGeom prst="line">
              <a:avLst/>
            </a:prstGeom>
            <a:ln w="38100">
              <a:solidFill>
                <a:srgbClr val="264E5B"/>
              </a:solidFill>
              <a:prstDash val="sysDash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D7F529C2-A2B8-20ED-E514-8A77E7C8B6F2}"/>
                </a:ext>
              </a:extLst>
            </p:cNvPr>
            <p:cNvSpPr/>
            <p:nvPr/>
          </p:nvSpPr>
          <p:spPr>
            <a:xfrm>
              <a:off x="4354008" y="2597446"/>
              <a:ext cx="210147" cy="840587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890BB06B-113E-00C0-9BED-2304762DDD31}"/>
                </a:ext>
              </a:extLst>
            </p:cNvPr>
            <p:cNvSpPr/>
            <p:nvPr/>
          </p:nvSpPr>
          <p:spPr>
            <a:xfrm>
              <a:off x="1148157" y="2194858"/>
              <a:ext cx="4070112" cy="1657349"/>
            </a:xfrm>
            <a:prstGeom prst="roundRect">
              <a:avLst>
                <a:gd name="adj" fmla="val 5476"/>
              </a:avLst>
            </a:prstGeom>
            <a:noFill/>
            <a:ln w="127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Hexagon 15">
              <a:extLst>
                <a:ext uri="{FF2B5EF4-FFF2-40B4-BE49-F238E27FC236}">
                  <a16:creationId xmlns:a16="http://schemas.microsoft.com/office/drawing/2014/main" id="{54125456-85C8-59E6-5CB4-2634FC7C7880}"/>
                </a:ext>
              </a:extLst>
            </p:cNvPr>
            <p:cNvSpPr/>
            <p:nvPr/>
          </p:nvSpPr>
          <p:spPr>
            <a:xfrm>
              <a:off x="3749877" y="2602160"/>
              <a:ext cx="210147" cy="840587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226319-9275-0082-E5EE-BCAEB426B75C}"/>
                </a:ext>
              </a:extLst>
            </p:cNvPr>
            <p:cNvSpPr txBox="1"/>
            <p:nvPr/>
          </p:nvSpPr>
          <p:spPr>
            <a:xfrm>
              <a:off x="3425513" y="3447034"/>
              <a:ext cx="5345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Wires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B6A218-1031-BE41-DFCD-F49FDCDA51B4}"/>
                </a:ext>
              </a:extLst>
            </p:cNvPr>
            <p:cNvSpPr txBox="1"/>
            <p:nvPr/>
          </p:nvSpPr>
          <p:spPr>
            <a:xfrm>
              <a:off x="4102462" y="3447827"/>
              <a:ext cx="7132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BBCW</a:t>
              </a:r>
            </a:p>
          </p:txBody>
        </p:sp>
        <p:sp>
          <p:nvSpPr>
            <p:cNvPr id="24" name="Hexagon 23">
              <a:extLst>
                <a:ext uri="{FF2B5EF4-FFF2-40B4-BE49-F238E27FC236}">
                  <a16:creationId xmlns:a16="http://schemas.microsoft.com/office/drawing/2014/main" id="{AC6CD7F7-C593-44A4-50BF-FC6E2CAEC222}"/>
                </a:ext>
              </a:extLst>
            </p:cNvPr>
            <p:cNvSpPr/>
            <p:nvPr/>
          </p:nvSpPr>
          <p:spPr>
            <a:xfrm>
              <a:off x="3429643" y="2597446"/>
              <a:ext cx="210147" cy="840587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BEB263A-FF06-B2A8-8768-E2BE6227C4B1}"/>
                </a:ext>
              </a:extLst>
            </p:cNvPr>
            <p:cNvGrpSpPr/>
            <p:nvPr/>
          </p:nvGrpSpPr>
          <p:grpSpPr>
            <a:xfrm>
              <a:off x="3068757" y="2696780"/>
              <a:ext cx="168117" cy="630441"/>
              <a:chOff x="6161586" y="2094614"/>
              <a:chExt cx="168117" cy="630441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58A1A2FD-D1CB-6BFD-706C-338E53297485}"/>
                  </a:ext>
                </a:extLst>
              </p:cNvPr>
              <p:cNvSpPr/>
              <p:nvPr/>
            </p:nvSpPr>
            <p:spPr>
              <a:xfrm>
                <a:off x="6161586" y="2094614"/>
                <a:ext cx="168117" cy="630441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69FEACB-4A57-EE3C-274A-A86EFC76ED92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6325519" y="2578104"/>
                <a:ext cx="0" cy="36141"/>
              </a:xfrm>
              <a:prstGeom prst="straightConnector1">
                <a:avLst/>
              </a:prstGeom>
              <a:ln w="3810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81D51AA-3DE8-9812-0992-63ABCC5B5102}"/>
                  </a:ext>
                </a:extLst>
              </p:cNvPr>
              <p:cNvCxnSpPr>
                <a:cxnSpLocks/>
              </p:cNvCxnSpPr>
              <p:nvPr/>
            </p:nvCxnSpPr>
            <p:spPr>
              <a:xfrm rot="11280000">
                <a:off x="6167612" y="2206308"/>
                <a:ext cx="0" cy="36141"/>
              </a:xfrm>
              <a:prstGeom prst="straightConnector1">
                <a:avLst/>
              </a:prstGeom>
              <a:ln w="3810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Hexagon 41">
              <a:extLst>
                <a:ext uri="{FF2B5EF4-FFF2-40B4-BE49-F238E27FC236}">
                  <a16:creationId xmlns:a16="http://schemas.microsoft.com/office/drawing/2014/main" id="{92D0543C-53E3-2A2D-16FA-7822EB3C1AB6}"/>
                </a:ext>
              </a:extLst>
            </p:cNvPr>
            <p:cNvSpPr/>
            <p:nvPr/>
          </p:nvSpPr>
          <p:spPr>
            <a:xfrm>
              <a:off x="2661618" y="2597446"/>
              <a:ext cx="210147" cy="840587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3" name="Hexagon 42">
              <a:extLst>
                <a:ext uri="{FF2B5EF4-FFF2-40B4-BE49-F238E27FC236}">
                  <a16:creationId xmlns:a16="http://schemas.microsoft.com/office/drawing/2014/main" id="{D8726A28-E89D-B829-DEF9-C19274C80B3E}"/>
                </a:ext>
              </a:extLst>
            </p:cNvPr>
            <p:cNvSpPr/>
            <p:nvPr/>
          </p:nvSpPr>
          <p:spPr>
            <a:xfrm>
              <a:off x="2346582" y="2602159"/>
              <a:ext cx="210147" cy="840587"/>
            </a:xfrm>
            <a:prstGeom prst="hexagon">
              <a:avLst/>
            </a:prstGeom>
            <a:solidFill>
              <a:srgbClr val="FF6E60"/>
            </a:solidFill>
            <a:ln>
              <a:solidFill>
                <a:srgbClr val="700A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F0F68E1-52BC-E799-B647-7C886E5E8542}"/>
                </a:ext>
              </a:extLst>
            </p:cNvPr>
            <p:cNvSpPr txBox="1"/>
            <p:nvPr/>
          </p:nvSpPr>
          <p:spPr>
            <a:xfrm>
              <a:off x="2333244" y="3447033"/>
              <a:ext cx="534511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Wires</a:t>
              </a:r>
            </a:p>
          </p:txBody>
        </p:sp>
        <p:sp>
          <p:nvSpPr>
            <p:cNvPr id="48" name="Hexagon 47">
              <a:extLst>
                <a:ext uri="{FF2B5EF4-FFF2-40B4-BE49-F238E27FC236}">
                  <a16:creationId xmlns:a16="http://schemas.microsoft.com/office/drawing/2014/main" id="{D9C770C3-D53A-15AB-78F0-9FF5C45CF4BD}"/>
                </a:ext>
              </a:extLst>
            </p:cNvPr>
            <p:cNvSpPr/>
            <p:nvPr/>
          </p:nvSpPr>
          <p:spPr>
            <a:xfrm>
              <a:off x="1738549" y="2597446"/>
              <a:ext cx="210147" cy="840587"/>
            </a:xfrm>
            <a:prstGeom prst="hexag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971E5D3-E450-D6E0-EDA6-CBE6A0D78609}"/>
                </a:ext>
              </a:extLst>
            </p:cNvPr>
            <p:cNvSpPr txBox="1"/>
            <p:nvPr/>
          </p:nvSpPr>
          <p:spPr>
            <a:xfrm>
              <a:off x="1487003" y="3448311"/>
              <a:ext cx="713238" cy="24622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1000" dirty="0">
                  <a:solidFill>
                    <a:srgbClr val="264E5B"/>
                  </a:solidFill>
                </a:rPr>
                <a:t>BBCW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/>
                <p:nvPr/>
              </p:nvSpPr>
              <p:spPr>
                <a:xfrm>
                  <a:off x="2881617" y="3255277"/>
                  <a:ext cx="54953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A" sz="16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81617" y="3255277"/>
                  <a:ext cx="549531" cy="338554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296889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Prelude: basic assumptions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200000"/>
                  </a:lnSpc>
                  <a:buSzPct val="120000"/>
                </a:pPr>
                <a:r>
                  <a:rPr lang="en-CA" sz="1200" b="1" dirty="0"/>
                  <a:t>Thin lens </a:t>
                </a:r>
                <a:r>
                  <a:rPr lang="en-CA" sz="1200" dirty="0"/>
                  <a:t>are considered throughout the presentation</a:t>
                </a:r>
              </a:p>
              <a:p>
                <a:pPr>
                  <a:lnSpc>
                    <a:spcPct val="200000"/>
                  </a:lnSpc>
                  <a:buSzPct val="120000"/>
                </a:pPr>
                <a:r>
                  <a:rPr lang="en-CA" sz="1200" b="1" dirty="0"/>
                  <a:t>All plots </a:t>
                </a:r>
                <a:r>
                  <a:rPr lang="en-CA" sz="1200" dirty="0"/>
                  <a:t>and</a:t>
                </a:r>
                <a:r>
                  <a:rPr lang="en-CA" sz="1200" b="1" dirty="0"/>
                  <a:t> jargon </a:t>
                </a:r>
                <a:r>
                  <a:rPr lang="en-CA" sz="1200" dirty="0"/>
                  <a:t>are given in </a:t>
                </a:r>
                <a:r>
                  <a:rPr lang="en-CA" sz="1200" b="1" dirty="0"/>
                  <a:t>linearly normalized space</a:t>
                </a:r>
              </a:p>
              <a:p>
                <a:pPr lvl="1">
                  <a:buSzPct val="120000"/>
                </a:pPr>
                <a14:m>
                  <m:oMath xmlns:m="http://schemas.openxmlformats.org/officeDocument/2006/math"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(</m:t>
                    </m:r>
                    <m:acc>
                      <m:accPr>
                        <m:chr m:val="̃"/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A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fr-CA" sz="1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̃"/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A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acc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</m:acc>
                      </m:e>
                      <m:sub>
                        <m:r>
                          <a:rPr lang="fr-CA" sz="12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CA" sz="1200" dirty="0"/>
                  <a:t> according to Xsuite’s physics manual </a:t>
                </a:r>
                <a:r>
                  <a:rPr lang="en-CA" sz="1200" dirty="0">
                    <a:solidFill>
                      <a:srgbClr val="FB963C"/>
                    </a:solidFill>
                  </a:rPr>
                  <a:t>[1] </a:t>
                </a:r>
                <a:r>
                  <a:rPr lang="en-CA" sz="1200" dirty="0"/>
                  <a:t>(Ref. at the end)</a:t>
                </a:r>
              </a:p>
              <a:p>
                <a:pPr lvl="1">
                  <a:buSzPct val="120000"/>
                </a:pPr>
                <a:r>
                  <a:rPr lang="en-CA" sz="1200" b="1" dirty="0"/>
                  <a:t>No ellipses, only circles</a:t>
                </a:r>
              </a:p>
              <a:p>
                <a:pPr>
                  <a:lnSpc>
                    <a:spcPct val="200000"/>
                  </a:lnSpc>
                  <a:buSzPct val="120000"/>
                </a:pPr>
                <a:r>
                  <a:rPr lang="en-CA" sz="1200" dirty="0"/>
                  <a:t>Capital letter are for</a:t>
                </a:r>
                <a:r>
                  <a:rPr lang="en-CA" sz="1200" b="1" dirty="0"/>
                  <a:t> topology</a:t>
                </a:r>
                <a:r>
                  <a:rPr lang="en-CA" sz="1200" dirty="0"/>
                  <a:t>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fr-CA" sz="12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fr-CA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CA" sz="12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  <m:r>
                      <a:rPr lang="fr-CA" sz="1200" b="0" i="1" smtClean="0">
                        <a:latin typeface="Cambria Math" panose="02040503050406030204" pitchFamily="18" charset="0"/>
                      </a:rPr>
                      <m:t>↦</m:t>
                    </m:r>
                    <m:d>
                      <m:dPr>
                        <m:ctrlPr>
                          <a:rPr lang="fr-CA" sz="1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̃"/>
                            <m:ctrlP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A" sz="1200" b="0" i="1" smtClean="0">
                                <a:latin typeface="Cambria Math" panose="02040503050406030204" pitchFamily="18" charset="0"/>
                              </a:rPr>
                              <m:t>𝑋</m:t>
                            </m:r>
                          </m:e>
                        </m:acc>
                        <m:r>
                          <a:rPr lang="fr-CA" sz="1200" b="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fr-CA" sz="1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̃"/>
                                <m:ctrlPr>
                                  <a:rPr lang="fr-CA" sz="1200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fr-CA" sz="1200" b="0" i="1" dirty="0" smtClean="0">
                                    <a:latin typeface="Cambria Math" panose="02040503050406030204" pitchFamily="18" charset="0"/>
                                  </a:rPr>
                                  <m:t>𝑃</m:t>
                                </m:r>
                              </m:e>
                            </m:acc>
                          </m:e>
                          <m:sub>
                            <m:r>
                              <a:rPr lang="fr-CA" sz="1200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1200" dirty="0"/>
                  <a:t>  </a:t>
                </a:r>
              </a:p>
              <a:p>
                <a:pPr>
                  <a:lnSpc>
                    <a:spcPct val="200000"/>
                  </a:lnSpc>
                  <a:buSzPct val="120000"/>
                </a:pPr>
                <a:r>
                  <a:rPr lang="en-CA" sz="1200" dirty="0"/>
                  <a:t>Numerical results aim to be informative about </a:t>
                </a:r>
                <a:r>
                  <a:rPr lang="en-CA" sz="1200" b="1" dirty="0"/>
                  <a:t>HL-LHC</a:t>
                </a:r>
                <a:r>
                  <a:rPr lang="en-CA" sz="1200" dirty="0"/>
                  <a:t> (scales should be accurate) </a:t>
                </a:r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7286947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40-Wire Problem (HL-LHC case)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12000" y="914400"/>
                <a:ext cx="5592419" cy="3680100"/>
              </a:xfrm>
            </p:spPr>
            <p:txBody>
              <a:bodyPr>
                <a:normAutofit/>
              </a:bodyPr>
              <a:lstStyle/>
              <a:p>
                <a:pPr>
                  <a:buSzPct val="120000"/>
                </a:pPr>
                <a:r>
                  <a:rPr lang="en-CA" sz="1100" dirty="0"/>
                  <a:t>Let’s consider the </a:t>
                </a:r>
                <a:r>
                  <a:rPr lang="en-CA" sz="1100" b="1" dirty="0"/>
                  <a:t>full optics of HL-LHC </a:t>
                </a:r>
                <a:r>
                  <a:rPr lang="en-CA" sz="1100" dirty="0"/>
                  <a:t>and compensate the </a:t>
                </a:r>
                <a:r>
                  <a:rPr lang="en-CA" sz="1100" b="1" dirty="0"/>
                  <a:t>BBLR (as wires) around IP1</a:t>
                </a:r>
              </a:p>
              <a:p>
                <a:pPr lvl="1">
                  <a:buSzPct val="120000"/>
                  <a:buFont typeface="System Font Regular"/>
                  <a:buChar char="➟"/>
                </a:pPr>
                <a:r>
                  <a:rPr lang="en-CA" sz="1100" b="1" dirty="0"/>
                  <a:t>2 antisymmetric BBCWs</a:t>
                </a:r>
                <a:r>
                  <a:rPr lang="en-CA" sz="1100" dirty="0"/>
                  <a:t>, constrained to have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p>
                        </m:sSubSup>
                      </m:den>
                    </m:f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fr-CA" sz="11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fr-CA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CA" sz="11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  <m:sup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fr-CA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fr-CA" sz="1100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  <m:sup>
                            <m:r>
                              <a:rPr lang="fr-CA" sz="11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p>
                        </m:sSubSup>
                      </m:den>
                    </m:f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=1.75</m:t>
                    </m:r>
                  </m:oMath>
                </a14:m>
                <a:r>
                  <a:rPr lang="en-CA" sz="1100" dirty="0"/>
                  <a:t>. </a:t>
                </a:r>
                <a:r>
                  <a:rPr lang="en-CA" sz="1100" b="1" dirty="0"/>
                  <a:t>Optimization</a:t>
                </a:r>
                <a:r>
                  <a:rPr lang="en-CA" sz="1100" dirty="0"/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</m:oMath>
                </a14:m>
                <a:r>
                  <a:rPr lang="en-CA" sz="1100" dirty="0"/>
                  <a:t> and </a:t>
                </a:r>
                <a14:m>
                  <m:oMath xmlns:m="http://schemas.openxmlformats.org/officeDocument/2006/math">
                    <m:r>
                      <a:rPr lang="fr-CA" sz="1100" b="0" i="0" smtClean="0">
                        <a:latin typeface="Cambria Math" panose="02040503050406030204" pitchFamily="18" charset="0"/>
                      </a:rPr>
                      <m:t>|</m:t>
                    </m:r>
                    <m:r>
                      <m:rPr>
                        <m:sty m:val="p"/>
                      </m:rPr>
                      <a:rPr lang="fr-CA" sz="1100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r>
                      <a:rPr lang="fr-CA" sz="1100" b="0" i="1" smtClean="0">
                        <a:latin typeface="Cambria Math" panose="02040503050406030204" pitchFamily="18" charset="0"/>
                      </a:rPr>
                      <m:t>|/</m:t>
                    </m:r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1100" dirty="0"/>
                  <a:t>.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12000" y="914400"/>
                <a:ext cx="5592419" cy="3680100"/>
              </a:xfrm>
              <a:blipFill>
                <a:blip r:embed="rId2"/>
                <a:stretch>
                  <a:fillRect t="-34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20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827972A-0233-0EF2-BFA6-9B8686F6A0FD}"/>
              </a:ext>
            </a:extLst>
          </p:cNvPr>
          <p:cNvGrpSpPr/>
          <p:nvPr/>
        </p:nvGrpSpPr>
        <p:grpSpPr>
          <a:xfrm>
            <a:off x="6243224" y="914400"/>
            <a:ext cx="2407985" cy="991312"/>
            <a:chOff x="1706825" y="1743075"/>
            <a:chExt cx="2407985" cy="9913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/>
                <p:nvPr/>
              </p:nvSpPr>
              <p:spPr>
                <a:xfrm>
                  <a:off x="3835306" y="2231897"/>
                  <a:ext cx="25504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5306" y="2231897"/>
                  <a:ext cx="255048" cy="246221"/>
                </a:xfrm>
                <a:prstGeom prst="rect">
                  <a:avLst/>
                </a:prstGeom>
                <a:blipFill>
                  <a:blip r:embed="rId3"/>
                  <a:stretch>
                    <a:fillRect b="-47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226319-9275-0082-E5EE-BCAEB426B75C}"/>
                </a:ext>
              </a:extLst>
            </p:cNvPr>
            <p:cNvSpPr txBox="1"/>
            <p:nvPr/>
          </p:nvSpPr>
          <p:spPr>
            <a:xfrm>
              <a:off x="2933398" y="2503555"/>
              <a:ext cx="5345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Wires</a:t>
              </a:r>
              <a:endParaRPr lang="en-CA" sz="1000" dirty="0">
                <a:solidFill>
                  <a:srgbClr val="264E5B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B6A218-1031-BE41-DFCD-F49FDCDA51B4}"/>
                </a:ext>
              </a:extLst>
            </p:cNvPr>
            <p:cNvSpPr txBox="1"/>
            <p:nvPr/>
          </p:nvSpPr>
          <p:spPr>
            <a:xfrm>
              <a:off x="3309036" y="2503555"/>
              <a:ext cx="7132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BBCW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628431F-9FAE-845E-AFB3-F1127B727B92}"/>
                </a:ext>
              </a:extLst>
            </p:cNvPr>
            <p:cNvGrpSpPr/>
            <p:nvPr/>
          </p:nvGrpSpPr>
          <p:grpSpPr>
            <a:xfrm>
              <a:off x="1706825" y="1743075"/>
              <a:ext cx="2407985" cy="980531"/>
              <a:chOff x="1706825" y="1743075"/>
              <a:chExt cx="2407985" cy="980531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4215B5C8-E536-F70C-73A4-1C49721AC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0716" y="2229914"/>
                <a:ext cx="2210609" cy="0"/>
              </a:xfrm>
              <a:prstGeom prst="line">
                <a:avLst/>
              </a:prstGeom>
              <a:ln w="38100">
                <a:solidFill>
                  <a:srgbClr val="264E5B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58A1A2FD-D1CB-6BFD-706C-338E53297485}"/>
                  </a:ext>
                </a:extLst>
              </p:cNvPr>
              <p:cNvSpPr/>
              <p:nvPr/>
            </p:nvSpPr>
            <p:spPr>
              <a:xfrm>
                <a:off x="2843102" y="2040025"/>
                <a:ext cx="99462" cy="37298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Hexagon 12">
                <a:extLst>
                  <a:ext uri="{FF2B5EF4-FFF2-40B4-BE49-F238E27FC236}">
                    <a16:creationId xmlns:a16="http://schemas.microsoft.com/office/drawing/2014/main" id="{D7F529C2-A2B8-20ED-E514-8A77E7C8B6F2}"/>
                  </a:ext>
                </a:extLst>
              </p:cNvPr>
              <p:cNvSpPr/>
              <p:nvPr/>
            </p:nvSpPr>
            <p:spPr>
              <a:xfrm>
                <a:off x="3603491" y="1981257"/>
                <a:ext cx="124328" cy="497313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890BB06B-113E-00C0-9BED-2304762DDD31}"/>
                  </a:ext>
                </a:extLst>
              </p:cNvPr>
              <p:cNvSpPr/>
              <p:nvPr/>
            </p:nvSpPr>
            <p:spPr>
              <a:xfrm>
                <a:off x="1706825" y="1743075"/>
                <a:ext cx="2407985" cy="980531"/>
              </a:xfrm>
              <a:prstGeom prst="roundRect">
                <a:avLst>
                  <a:gd name="adj" fmla="val 5476"/>
                </a:avLst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AC6CD7F7-C593-44A4-50BF-FC6E2CAEC222}"/>
                  </a:ext>
                </a:extLst>
              </p:cNvPr>
              <p:cNvSpPr/>
              <p:nvPr/>
            </p:nvSpPr>
            <p:spPr>
              <a:xfrm>
                <a:off x="3148699" y="1984683"/>
                <a:ext cx="124328" cy="497313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69FEACB-4A57-EE3C-274A-A86EFC76ED92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2927389" y="2351470"/>
                <a:ext cx="0" cy="21382"/>
              </a:xfrm>
              <a:prstGeom prst="straightConnector1">
                <a:avLst/>
              </a:prstGeom>
              <a:ln w="1905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81D51AA-3DE8-9812-0992-63ABCC5B5102}"/>
                  </a:ext>
                </a:extLst>
              </p:cNvPr>
              <p:cNvCxnSpPr>
                <a:cxnSpLocks/>
              </p:cNvCxnSpPr>
              <p:nvPr/>
            </p:nvCxnSpPr>
            <p:spPr>
              <a:xfrm rot="11280000">
                <a:off x="2846667" y="2090231"/>
                <a:ext cx="0" cy="21382"/>
              </a:xfrm>
              <a:prstGeom prst="straightConnector1">
                <a:avLst/>
              </a:prstGeom>
              <a:ln w="1905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D8726A28-E89D-B829-DEF9-C19274C80B3E}"/>
                  </a:ext>
                </a:extLst>
              </p:cNvPr>
              <p:cNvSpPr/>
              <p:nvPr/>
            </p:nvSpPr>
            <p:spPr>
              <a:xfrm>
                <a:off x="2511932" y="1984684"/>
                <a:ext cx="124328" cy="497313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D9C770C3-D53A-15AB-78F0-9FF5C45CF4BD}"/>
                  </a:ext>
                </a:extLst>
              </p:cNvPr>
              <p:cNvSpPr/>
              <p:nvPr/>
            </p:nvSpPr>
            <p:spPr>
              <a:xfrm>
                <a:off x="2056116" y="1981257"/>
                <a:ext cx="124328" cy="497313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971E5D3-E450-D6E0-EDA6-CBE6A0D78609}"/>
                    </a:ext>
                  </a:extLst>
                </p:cNvPr>
                <p:cNvSpPr txBox="1"/>
                <p:nvPr/>
              </p:nvSpPr>
              <p:spPr>
                <a:xfrm>
                  <a:off x="2306916" y="1790125"/>
                  <a:ext cx="71323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CA" sz="1000" dirty="0">
                      <a:solidFill>
                        <a:srgbClr val="264E5B"/>
                      </a:solidFill>
                    </a:rPr>
                    <a:t> 20</a:t>
                  </a: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971E5D3-E450-D6E0-EDA6-CBE6A0D78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6916" y="1790125"/>
                  <a:ext cx="713238" cy="246221"/>
                </a:xfrm>
                <a:prstGeom prst="rect">
                  <a:avLst/>
                </a:prstGeom>
                <a:blipFill>
                  <a:blip r:embed="rId4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/>
                <p:nvPr/>
              </p:nvSpPr>
              <p:spPr>
                <a:xfrm>
                  <a:off x="2622080" y="2335152"/>
                  <a:ext cx="54953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A" sz="16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2080" y="2335152"/>
                  <a:ext cx="549531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B38FFE3-460C-8FD1-05DE-DD5A80D7FAF1}"/>
                </a:ext>
              </a:extLst>
            </p:cNvPr>
            <p:cNvSpPr txBox="1"/>
            <p:nvPr/>
          </p:nvSpPr>
          <p:spPr>
            <a:xfrm>
              <a:off x="2308591" y="2503555"/>
              <a:ext cx="5345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Wires</a:t>
              </a:r>
              <a:endParaRPr lang="en-CA" sz="1000" dirty="0">
                <a:solidFill>
                  <a:srgbClr val="264E5B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94586F-3ACD-6EAB-BD72-5CB414DD441A}"/>
                </a:ext>
              </a:extLst>
            </p:cNvPr>
            <p:cNvSpPr txBox="1"/>
            <p:nvPr/>
          </p:nvSpPr>
          <p:spPr>
            <a:xfrm>
              <a:off x="1754226" y="2499876"/>
              <a:ext cx="7132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BBCW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A08B0DC-6FF5-0986-1658-B045963B78D9}"/>
                    </a:ext>
                  </a:extLst>
                </p:cNvPr>
                <p:cNvSpPr txBox="1"/>
                <p:nvPr/>
              </p:nvSpPr>
              <p:spPr>
                <a:xfrm>
                  <a:off x="2942564" y="1787889"/>
                  <a:ext cx="71323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CA" sz="1000" dirty="0">
                      <a:solidFill>
                        <a:srgbClr val="264E5B"/>
                      </a:solidFill>
                    </a:rPr>
                    <a:t> 20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A08B0DC-6FF5-0986-1658-B045963B78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2564" y="1787889"/>
                  <a:ext cx="713238" cy="246221"/>
                </a:xfrm>
                <a:prstGeom prst="rect">
                  <a:avLst/>
                </a:prstGeom>
                <a:blipFill>
                  <a:blip r:embed="rId6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7E51093-842E-0B89-59AF-E921D25F9EE9}"/>
                  </a:ext>
                </a:extLst>
              </p:cNvPr>
              <p:cNvSpPr txBox="1"/>
              <p:nvPr/>
            </p:nvSpPr>
            <p:spPr>
              <a:xfrm>
                <a:off x="8047490" y="302395"/>
                <a:ext cx="999310" cy="747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190 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rad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cm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7E51093-842E-0B89-59AF-E921D25F9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490" y="302395"/>
                <a:ext cx="999310" cy="747192"/>
              </a:xfrm>
              <a:prstGeom prst="rect">
                <a:avLst/>
              </a:prstGeom>
              <a:blipFill>
                <a:blip r:embed="rId7"/>
                <a:stretch>
                  <a:fillRect b="-11475"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4A70DB5-EC41-BD42-1674-5DA8398DBE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54844" y="2078051"/>
            <a:ext cx="3355030" cy="25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6AE21DC-B28C-90CD-4E6C-54D7CBABE09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7082"/>
          <a:stretch/>
        </p:blipFill>
        <p:spPr>
          <a:xfrm>
            <a:off x="112085" y="2258051"/>
            <a:ext cx="2470201" cy="21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A9432BD-76BA-34C2-8529-CB286548B43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4933" r="1"/>
          <a:stretch/>
        </p:blipFill>
        <p:spPr>
          <a:xfrm>
            <a:off x="6257967" y="2258051"/>
            <a:ext cx="2527317" cy="2160000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5E7896-A707-F59A-3571-49A1F5CAC3AB}"/>
              </a:ext>
            </a:extLst>
          </p:cNvPr>
          <p:cNvCxnSpPr>
            <a:cxnSpLocks/>
          </p:cNvCxnSpPr>
          <p:nvPr/>
        </p:nvCxnSpPr>
        <p:spPr>
          <a:xfrm>
            <a:off x="2162175" y="2343150"/>
            <a:ext cx="1857375" cy="1143000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0423D5-169B-95B6-3C99-717A9E2A6940}"/>
                  </a:ext>
                </a:extLst>
              </p:cNvPr>
              <p:cNvSpPr txBox="1"/>
              <p:nvPr/>
            </p:nvSpPr>
            <p:spPr>
              <a:xfrm>
                <a:off x="278849" y="2095185"/>
                <a:ext cx="2022371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=237 </m:t>
                      </m:r>
                      <m:r>
                        <m:rPr>
                          <m:sty m:val="p"/>
                        </m:rP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f>
                        <m:fPr>
                          <m:type m:val="lin"/>
                          <m:ctrlP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fr-CA" sz="900" b="0" i="0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=13</m:t>
                      </m:r>
                    </m:oMath>
                  </m:oMathPara>
                </a14:m>
                <a:endParaRPr lang="en-CA" sz="900" dirty="0"/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0423D5-169B-95B6-3C99-717A9E2A69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49" y="2095185"/>
                <a:ext cx="2022371" cy="230832"/>
              </a:xfrm>
              <a:prstGeom prst="rect">
                <a:avLst/>
              </a:prstGeom>
              <a:blipFill>
                <a:blip r:embed="rId11"/>
                <a:stretch>
                  <a:fillRect t="-73684" b="-12631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CC501E2-D25D-4166-7758-128FB93D17CC}"/>
                  </a:ext>
                </a:extLst>
              </p:cNvPr>
              <p:cNvSpPr txBox="1"/>
              <p:nvPr/>
            </p:nvSpPr>
            <p:spPr>
              <a:xfrm>
                <a:off x="6282432" y="2095185"/>
                <a:ext cx="2022371" cy="2308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</m:sub>
                      </m:sSub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=441 </m:t>
                      </m:r>
                      <m:r>
                        <m:rPr>
                          <m:sty m:val="p"/>
                        </m:rP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fr-CA" sz="900" b="0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  </m:t>
                      </m:r>
                      <m:f>
                        <m:fPr>
                          <m:type m:val="lin"/>
                          <m:ctrlP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m:rPr>
                              <m:sty m:val="p"/>
                            </m:rPr>
                            <a:rPr lang="fr-CA" sz="900" b="0" i="0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sSub>
                            <m:sSubPr>
                              <m:ctrlP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sub>
                          </m:sSub>
                          <m:r>
                            <a:rPr lang="fr-CA" sz="900" b="0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fr-CA" sz="900" b="0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fr-CA" sz="9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=16</m:t>
                      </m:r>
                    </m:oMath>
                  </m:oMathPara>
                </a14:m>
                <a:endParaRPr lang="en-CA" sz="900" dirty="0"/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CC501E2-D25D-4166-7758-128FB93D17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2432" y="2095185"/>
                <a:ext cx="2022371" cy="230832"/>
              </a:xfrm>
              <a:prstGeom prst="rect">
                <a:avLst/>
              </a:prstGeom>
              <a:blipFill>
                <a:blip r:embed="rId12"/>
                <a:stretch>
                  <a:fillRect t="-73684" b="-12631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2EEA01E-324F-33A4-560D-B2CBEB746FE7}"/>
              </a:ext>
            </a:extLst>
          </p:cNvPr>
          <p:cNvCxnSpPr>
            <a:cxnSpLocks/>
          </p:cNvCxnSpPr>
          <p:nvPr/>
        </p:nvCxnSpPr>
        <p:spPr>
          <a:xfrm flipH="1">
            <a:off x="4838700" y="2339599"/>
            <a:ext cx="1538277" cy="186672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CAE451ED-E323-2B8C-9F35-E28200241DBE}"/>
              </a:ext>
            </a:extLst>
          </p:cNvPr>
          <p:cNvSpPr/>
          <p:nvPr/>
        </p:nvSpPr>
        <p:spPr>
          <a:xfrm>
            <a:off x="6413816" y="3028950"/>
            <a:ext cx="1065147" cy="1057073"/>
          </a:xfrm>
          <a:prstGeom prst="rect">
            <a:avLst/>
          </a:prstGeom>
          <a:noFill/>
          <a:ln w="28575">
            <a:solidFill>
              <a:srgbClr val="63BAD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C0260B-FE40-AC39-5E12-2AF49E87D941}"/>
              </a:ext>
            </a:extLst>
          </p:cNvPr>
          <p:cNvSpPr txBox="1"/>
          <p:nvPr/>
        </p:nvSpPr>
        <p:spPr>
          <a:xfrm>
            <a:off x="6393219" y="2842541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(Compensation fraction)</a:t>
            </a:r>
            <a:endParaRPr lang="en-CA" sz="7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749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31" grpId="0"/>
      <p:bldP spid="32" grpId="0"/>
      <p:bldP spid="37" grpId="0" animBg="1"/>
      <p:bldP spid="3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40-Wire Problem (HL-LHC case)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0" y="914400"/>
            <a:ext cx="5592419" cy="3680100"/>
          </a:xfrm>
        </p:spPr>
        <p:txBody>
          <a:bodyPr>
            <a:normAutofit/>
          </a:bodyPr>
          <a:lstStyle/>
          <a:p>
            <a:pPr>
              <a:buSzPct val="120000"/>
            </a:pPr>
            <a:r>
              <a:rPr lang="en-CA" sz="1100" b="1" dirty="0"/>
              <a:t>Optimal point </a:t>
            </a:r>
            <a:r>
              <a:rPr lang="en-CA" sz="1100" dirty="0"/>
              <a:t>is found to correspond to </a:t>
            </a:r>
            <a:r>
              <a:rPr lang="en-CA" sz="1100" b="1" dirty="0"/>
              <a:t>analytic predictions</a:t>
            </a:r>
            <a:r>
              <a:rPr lang="en-CA" sz="1100" dirty="0"/>
              <a:t>: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21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827972A-0233-0EF2-BFA6-9B8686F6A0FD}"/>
              </a:ext>
            </a:extLst>
          </p:cNvPr>
          <p:cNvGrpSpPr/>
          <p:nvPr/>
        </p:nvGrpSpPr>
        <p:grpSpPr>
          <a:xfrm>
            <a:off x="6243224" y="914400"/>
            <a:ext cx="2407985" cy="991312"/>
            <a:chOff x="1706825" y="1743075"/>
            <a:chExt cx="2407985" cy="99131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/>
                <p:nvPr/>
              </p:nvSpPr>
              <p:spPr>
                <a:xfrm>
                  <a:off x="3835306" y="2231897"/>
                  <a:ext cx="25504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CA" sz="1000" b="0" i="1" smtClean="0">
                            <a:solidFill>
                              <a:srgbClr val="264E5B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CA" sz="1000" dirty="0">
                    <a:solidFill>
                      <a:srgbClr val="264E5B"/>
                    </a:solidFill>
                  </a:endParaRP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DBC9BBE-7C81-AE7F-0E0D-085E1C5B301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5306" y="2231897"/>
                  <a:ext cx="255048" cy="246221"/>
                </a:xfrm>
                <a:prstGeom prst="rect">
                  <a:avLst/>
                </a:prstGeom>
                <a:blipFill>
                  <a:blip r:embed="rId3"/>
                  <a:stretch>
                    <a:fillRect b="-47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226319-9275-0082-E5EE-BCAEB426B75C}"/>
                </a:ext>
              </a:extLst>
            </p:cNvPr>
            <p:cNvSpPr txBox="1"/>
            <p:nvPr/>
          </p:nvSpPr>
          <p:spPr>
            <a:xfrm>
              <a:off x="2933398" y="2503555"/>
              <a:ext cx="5345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Wires</a:t>
              </a:r>
              <a:endParaRPr lang="en-CA" sz="1000" dirty="0">
                <a:solidFill>
                  <a:srgbClr val="264E5B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3B6A218-1031-BE41-DFCD-F49FDCDA51B4}"/>
                </a:ext>
              </a:extLst>
            </p:cNvPr>
            <p:cNvSpPr txBox="1"/>
            <p:nvPr/>
          </p:nvSpPr>
          <p:spPr>
            <a:xfrm>
              <a:off x="3309036" y="2503555"/>
              <a:ext cx="7132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BBCW</a:t>
              </a: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628431F-9FAE-845E-AFB3-F1127B727B92}"/>
                </a:ext>
              </a:extLst>
            </p:cNvPr>
            <p:cNvGrpSpPr/>
            <p:nvPr/>
          </p:nvGrpSpPr>
          <p:grpSpPr>
            <a:xfrm>
              <a:off x="1706825" y="1743075"/>
              <a:ext cx="2407985" cy="980531"/>
              <a:chOff x="1706825" y="1743075"/>
              <a:chExt cx="2407985" cy="980531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4215B5C8-E536-F70C-73A4-1C49721AC4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0716" y="2229914"/>
                <a:ext cx="2210609" cy="0"/>
              </a:xfrm>
              <a:prstGeom prst="line">
                <a:avLst/>
              </a:prstGeom>
              <a:ln w="38100">
                <a:solidFill>
                  <a:srgbClr val="264E5B"/>
                </a:solidFill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58A1A2FD-D1CB-6BFD-706C-338E53297485}"/>
                  </a:ext>
                </a:extLst>
              </p:cNvPr>
              <p:cNvSpPr/>
              <p:nvPr/>
            </p:nvSpPr>
            <p:spPr>
              <a:xfrm>
                <a:off x="2843102" y="2040025"/>
                <a:ext cx="99462" cy="372985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13" name="Hexagon 12">
                <a:extLst>
                  <a:ext uri="{FF2B5EF4-FFF2-40B4-BE49-F238E27FC236}">
                    <a16:creationId xmlns:a16="http://schemas.microsoft.com/office/drawing/2014/main" id="{D7F529C2-A2B8-20ED-E514-8A77E7C8B6F2}"/>
                  </a:ext>
                </a:extLst>
              </p:cNvPr>
              <p:cNvSpPr/>
              <p:nvPr/>
            </p:nvSpPr>
            <p:spPr>
              <a:xfrm>
                <a:off x="3603491" y="1981257"/>
                <a:ext cx="124328" cy="497313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890BB06B-113E-00C0-9BED-2304762DDD31}"/>
                  </a:ext>
                </a:extLst>
              </p:cNvPr>
              <p:cNvSpPr/>
              <p:nvPr/>
            </p:nvSpPr>
            <p:spPr>
              <a:xfrm>
                <a:off x="1706825" y="1743075"/>
                <a:ext cx="2407985" cy="980531"/>
              </a:xfrm>
              <a:prstGeom prst="roundRect">
                <a:avLst>
                  <a:gd name="adj" fmla="val 5476"/>
                </a:avLst>
              </a:prstGeom>
              <a:noFill/>
              <a:ln w="127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4" name="Hexagon 23">
                <a:extLst>
                  <a:ext uri="{FF2B5EF4-FFF2-40B4-BE49-F238E27FC236}">
                    <a16:creationId xmlns:a16="http://schemas.microsoft.com/office/drawing/2014/main" id="{AC6CD7F7-C593-44A4-50BF-FC6E2CAEC222}"/>
                  </a:ext>
                </a:extLst>
              </p:cNvPr>
              <p:cNvSpPr/>
              <p:nvPr/>
            </p:nvSpPr>
            <p:spPr>
              <a:xfrm>
                <a:off x="3148699" y="1984683"/>
                <a:ext cx="124328" cy="497313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069FEACB-4A57-EE3C-274A-A86EFC76ED92}"/>
                  </a:ext>
                </a:extLst>
              </p:cNvPr>
              <p:cNvCxnSpPr>
                <a:cxnSpLocks/>
              </p:cNvCxnSpPr>
              <p:nvPr/>
            </p:nvCxnSpPr>
            <p:spPr>
              <a:xfrm rot="480000">
                <a:off x="2927389" y="2351470"/>
                <a:ext cx="0" cy="21382"/>
              </a:xfrm>
              <a:prstGeom prst="straightConnector1">
                <a:avLst/>
              </a:prstGeom>
              <a:ln w="1905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081D51AA-3DE8-9812-0992-63ABCC5B5102}"/>
                  </a:ext>
                </a:extLst>
              </p:cNvPr>
              <p:cNvCxnSpPr>
                <a:cxnSpLocks/>
              </p:cNvCxnSpPr>
              <p:nvPr/>
            </p:nvCxnSpPr>
            <p:spPr>
              <a:xfrm rot="11280000">
                <a:off x="2846667" y="2090231"/>
                <a:ext cx="0" cy="21382"/>
              </a:xfrm>
              <a:prstGeom prst="straightConnector1">
                <a:avLst/>
              </a:prstGeom>
              <a:ln w="19050">
                <a:solidFill>
                  <a:srgbClr val="264E5B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Hexagon 42">
                <a:extLst>
                  <a:ext uri="{FF2B5EF4-FFF2-40B4-BE49-F238E27FC236}">
                    <a16:creationId xmlns:a16="http://schemas.microsoft.com/office/drawing/2014/main" id="{D8726A28-E89D-B829-DEF9-C19274C80B3E}"/>
                  </a:ext>
                </a:extLst>
              </p:cNvPr>
              <p:cNvSpPr/>
              <p:nvPr/>
            </p:nvSpPr>
            <p:spPr>
              <a:xfrm>
                <a:off x="2511932" y="1984684"/>
                <a:ext cx="124328" cy="497313"/>
              </a:xfrm>
              <a:prstGeom prst="hexagon">
                <a:avLst/>
              </a:prstGeom>
              <a:solidFill>
                <a:srgbClr val="FF6E60"/>
              </a:solidFill>
              <a:ln>
                <a:solidFill>
                  <a:srgbClr val="700A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  <p:sp>
            <p:nvSpPr>
              <p:cNvPr id="48" name="Hexagon 47">
                <a:extLst>
                  <a:ext uri="{FF2B5EF4-FFF2-40B4-BE49-F238E27FC236}">
                    <a16:creationId xmlns:a16="http://schemas.microsoft.com/office/drawing/2014/main" id="{D9C770C3-D53A-15AB-78F0-9FF5C45CF4BD}"/>
                  </a:ext>
                </a:extLst>
              </p:cNvPr>
              <p:cNvSpPr/>
              <p:nvPr/>
            </p:nvSpPr>
            <p:spPr>
              <a:xfrm>
                <a:off x="2056116" y="1981257"/>
                <a:ext cx="124328" cy="497313"/>
              </a:xfrm>
              <a:prstGeom prst="hexagon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971E5D3-E450-D6E0-EDA6-CBE6A0D78609}"/>
                    </a:ext>
                  </a:extLst>
                </p:cNvPr>
                <p:cNvSpPr txBox="1"/>
                <p:nvPr/>
              </p:nvSpPr>
              <p:spPr>
                <a:xfrm>
                  <a:off x="2306916" y="1790125"/>
                  <a:ext cx="71323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CA" sz="1000" dirty="0">
                      <a:solidFill>
                        <a:srgbClr val="264E5B"/>
                      </a:solidFill>
                    </a:rPr>
                    <a:t> 20</a:t>
                  </a:r>
                </a:p>
              </p:txBody>
            </p:sp>
          </mc:Choice>
          <mc:Fallback xmlns=""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971E5D3-E450-D6E0-EDA6-CBE6A0D7860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06916" y="1790125"/>
                  <a:ext cx="713238" cy="246221"/>
                </a:xfrm>
                <a:prstGeom prst="rect">
                  <a:avLst/>
                </a:prstGeom>
                <a:blipFill>
                  <a:blip r:embed="rId4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/>
                <p:nvPr/>
              </p:nvSpPr>
              <p:spPr>
                <a:xfrm>
                  <a:off x="2622080" y="2335152"/>
                  <a:ext cx="549531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fr-CA" sz="16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𝜋</m:t>
                        </m:r>
                      </m:oMath>
                    </m:oMathPara>
                  </a14:m>
                  <a:endParaRPr lang="en-CA" sz="16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A92C98-E045-F067-9D0B-566F256F560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22080" y="2335152"/>
                  <a:ext cx="549531" cy="338554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B38FFE3-460C-8FD1-05DE-DD5A80D7FAF1}"/>
                </a:ext>
              </a:extLst>
            </p:cNvPr>
            <p:cNvSpPr txBox="1"/>
            <p:nvPr/>
          </p:nvSpPr>
          <p:spPr>
            <a:xfrm>
              <a:off x="2308591" y="2503555"/>
              <a:ext cx="534511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Wires</a:t>
              </a:r>
              <a:endParaRPr lang="en-CA" sz="1000" dirty="0">
                <a:solidFill>
                  <a:srgbClr val="264E5B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94586F-3ACD-6EAB-BD72-5CB414DD441A}"/>
                </a:ext>
              </a:extLst>
            </p:cNvPr>
            <p:cNvSpPr txBox="1"/>
            <p:nvPr/>
          </p:nvSpPr>
          <p:spPr>
            <a:xfrm>
              <a:off x="1754226" y="2499876"/>
              <a:ext cx="713238" cy="2308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CA" sz="900" dirty="0">
                  <a:solidFill>
                    <a:srgbClr val="264E5B"/>
                  </a:solidFill>
                </a:rPr>
                <a:t>BBCW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A08B0DC-6FF5-0986-1658-B045963B78D9}"/>
                    </a:ext>
                  </a:extLst>
                </p:cNvPr>
                <p:cNvSpPr txBox="1"/>
                <p:nvPr/>
              </p:nvSpPr>
              <p:spPr>
                <a:xfrm>
                  <a:off x="2942564" y="1787889"/>
                  <a:ext cx="713238" cy="24622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</m:oMath>
                  </a14:m>
                  <a:r>
                    <a:rPr lang="en-CA" sz="1000" dirty="0">
                      <a:solidFill>
                        <a:srgbClr val="264E5B"/>
                      </a:solidFill>
                    </a:rPr>
                    <a:t> 20</a:t>
                  </a: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2A08B0DC-6FF5-0986-1658-B045963B78D9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42564" y="1787889"/>
                  <a:ext cx="713238" cy="246221"/>
                </a:xfrm>
                <a:prstGeom prst="rect">
                  <a:avLst/>
                </a:prstGeom>
                <a:blipFill>
                  <a:blip r:embed="rId6"/>
                  <a:stretch>
                    <a:fillRect b="-952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7E51093-842E-0B89-59AF-E921D25F9EE9}"/>
                  </a:ext>
                </a:extLst>
              </p:cNvPr>
              <p:cNvSpPr txBox="1"/>
              <p:nvPr/>
            </p:nvSpPr>
            <p:spPr>
              <a:xfrm>
                <a:off x="8047490" y="302395"/>
                <a:ext cx="999310" cy="747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190 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rad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cm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7E51093-842E-0B89-59AF-E921D25F9E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7490" y="302395"/>
                <a:ext cx="999310" cy="747192"/>
              </a:xfrm>
              <a:prstGeom prst="rect">
                <a:avLst/>
              </a:prstGeom>
              <a:blipFill>
                <a:blip r:embed="rId7"/>
                <a:stretch>
                  <a:fillRect b="-11475"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3" name="Group 22">
            <a:extLst>
              <a:ext uri="{FF2B5EF4-FFF2-40B4-BE49-F238E27FC236}">
                <a16:creationId xmlns:a16="http://schemas.microsoft.com/office/drawing/2014/main" id="{E0122A7D-6508-C63D-DD23-C20868B367FA}"/>
              </a:ext>
            </a:extLst>
          </p:cNvPr>
          <p:cNvGrpSpPr/>
          <p:nvPr/>
        </p:nvGrpSpPr>
        <p:grpSpPr>
          <a:xfrm>
            <a:off x="300576" y="2165045"/>
            <a:ext cx="2758712" cy="2520000"/>
            <a:chOff x="2888194" y="2078051"/>
            <a:chExt cx="2758712" cy="2520000"/>
          </a:xfrm>
        </p:grpSpPr>
        <p:pic>
          <p:nvPicPr>
            <p:cNvPr id="7" name="Picture 6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94A70DB5-EC41-BD42-1674-5DA8398DBEC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r="17774"/>
            <a:stretch/>
          </p:blipFill>
          <p:spPr>
            <a:xfrm>
              <a:off x="2888194" y="2078051"/>
              <a:ext cx="2758712" cy="2520000"/>
            </a:xfrm>
            <a:prstGeom prst="rect">
              <a:avLst/>
            </a:prstGeom>
          </p:spPr>
        </p:pic>
        <p:pic>
          <p:nvPicPr>
            <p:cNvPr id="22" name="Picture 21" descr="A computer screen shot of a graph&#10;&#10;Description automatically generated">
              <a:extLst>
                <a:ext uri="{FF2B5EF4-FFF2-40B4-BE49-F238E27FC236}">
                  <a16:creationId xmlns:a16="http://schemas.microsoft.com/office/drawing/2014/main" id="{D1B37CE7-46C7-7260-F23A-C4A602EA33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rcRect l="12615" t="3588" r="20806" b="13758"/>
            <a:stretch/>
          </p:blipFill>
          <p:spPr>
            <a:xfrm>
              <a:off x="3311434" y="2168433"/>
              <a:ext cx="2233749" cy="2082891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C132F2C-E6EB-43E2-8804-D1CE5FC1E454}"/>
              </a:ext>
            </a:extLst>
          </p:cNvPr>
          <p:cNvGrpSpPr/>
          <p:nvPr/>
        </p:nvGrpSpPr>
        <p:grpSpPr>
          <a:xfrm>
            <a:off x="3044397" y="2165045"/>
            <a:ext cx="2986080" cy="2520000"/>
            <a:chOff x="3257144" y="2078051"/>
            <a:chExt cx="2986080" cy="2520000"/>
          </a:xfrm>
        </p:grpSpPr>
        <p:pic>
          <p:nvPicPr>
            <p:cNvPr id="26" name="Picture 25" descr="A diagram of a graph&#10;&#10;Description automatically generated with medium confidence">
              <a:extLst>
                <a:ext uri="{FF2B5EF4-FFF2-40B4-BE49-F238E27FC236}">
                  <a16:creationId xmlns:a16="http://schemas.microsoft.com/office/drawing/2014/main" id="{5348CE1D-F76D-1C0E-2DB8-15E1C2DDD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10997"/>
            <a:stretch/>
          </p:blipFill>
          <p:spPr>
            <a:xfrm>
              <a:off x="3257144" y="2078051"/>
              <a:ext cx="2986080" cy="2520000"/>
            </a:xfrm>
            <a:prstGeom prst="rect">
              <a:avLst/>
            </a:prstGeom>
          </p:spPr>
        </p:pic>
        <p:pic>
          <p:nvPicPr>
            <p:cNvPr id="29" name="Picture 28" descr="A graph on a black background&#10;&#10;Description automatically generated">
              <a:extLst>
                <a:ext uri="{FF2B5EF4-FFF2-40B4-BE49-F238E27FC236}">
                  <a16:creationId xmlns:a16="http://schemas.microsoft.com/office/drawing/2014/main" id="{CD7993AB-1CBF-6007-5011-9BFB9ABE11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rcRect l="12766" t="4509" r="21477" b="14641"/>
            <a:stretch/>
          </p:blipFill>
          <p:spPr>
            <a:xfrm>
              <a:off x="3316514" y="2191657"/>
              <a:ext cx="2206172" cy="2037443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AD4718ED-F325-71BD-BB24-22931B1F658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90625" y="2246583"/>
            <a:ext cx="2398352" cy="2459999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F603D42-174D-4895-DA89-C5A59CD11F4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39123" y="1380605"/>
            <a:ext cx="4436285" cy="330547"/>
          </a:xfrm>
          <a:prstGeom prst="rect">
            <a:avLst/>
          </a:prstGeom>
        </p:spPr>
      </p:pic>
      <p:pic>
        <p:nvPicPr>
          <p:cNvPr id="44" name="Picture 43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360E0D6F-9EBC-7028-F9AB-F1C29DCEDD6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74629" y="2002902"/>
            <a:ext cx="1395787" cy="20253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2B4A8E1E-56E2-BAB3-B215-435DC904A994}"/>
              </a:ext>
            </a:extLst>
          </p:cNvPr>
          <p:cNvSpPr txBox="1"/>
          <p:nvPr/>
        </p:nvSpPr>
        <p:spPr>
          <a:xfrm>
            <a:off x="3005699" y="1988051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dirty="0">
                <a:solidFill>
                  <a:srgbClr val="0093BE"/>
                </a:solidFill>
              </a:rPr>
              <a:t>Octupole-like</a:t>
            </a:r>
            <a:r>
              <a:rPr lang="en-CA" sz="700" b="1" dirty="0">
                <a:solidFill>
                  <a:srgbClr val="0093BE"/>
                </a:solidFill>
              </a:rPr>
              <a:t> target:</a:t>
            </a:r>
            <a:endParaRPr lang="en-CA" sz="7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0BEE7AE-F200-21A4-325F-BF0076D4563B}"/>
              </a:ext>
            </a:extLst>
          </p:cNvPr>
          <p:cNvSpPr txBox="1"/>
          <p:nvPr/>
        </p:nvSpPr>
        <p:spPr>
          <a:xfrm>
            <a:off x="8420184" y="2254834"/>
            <a:ext cx="115616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100" dirty="0">
                <a:solidFill>
                  <a:srgbClr val="FB963C"/>
                </a:solidFill>
              </a:rPr>
              <a:t>*See </a:t>
            </a:r>
            <a:r>
              <a:rPr lang="en-CA" sz="1200" dirty="0">
                <a:solidFill>
                  <a:srgbClr val="FB963C"/>
                </a:solidFill>
              </a:rPr>
              <a:t>[</a:t>
            </a:r>
            <a:r>
              <a:rPr lang="en-CA" sz="1100" dirty="0">
                <a:solidFill>
                  <a:srgbClr val="FB963C"/>
                </a:solidFill>
              </a:rPr>
              <a:t>3</a:t>
            </a:r>
            <a:r>
              <a:rPr lang="en-CA" sz="1200" dirty="0">
                <a:solidFill>
                  <a:srgbClr val="FB963C"/>
                </a:solidFill>
              </a:rPr>
              <a:t>]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4605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EE0F6-5AA2-0756-6204-CCD9F31CF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 and Outlook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41E97D-CEF3-A83A-29C8-C3D54E62E0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120000"/>
            </a:pPr>
            <a:r>
              <a:rPr lang="en-CA" sz="1100" dirty="0"/>
              <a:t>Presented </a:t>
            </a:r>
            <a:r>
              <a:rPr lang="en-CA" sz="1100" b="1" dirty="0"/>
              <a:t>a novel </a:t>
            </a:r>
            <a:r>
              <a:rPr lang="en-CA" sz="1100" dirty="0"/>
              <a:t>and</a:t>
            </a:r>
            <a:r>
              <a:rPr lang="en-CA" sz="1100" b="1" dirty="0"/>
              <a:t> complementary description </a:t>
            </a:r>
            <a:r>
              <a:rPr lang="en-CA" sz="1100" dirty="0"/>
              <a:t>of</a:t>
            </a:r>
            <a:r>
              <a:rPr lang="en-CA" sz="1100" b="1" dirty="0"/>
              <a:t> non-linear beam dynamics</a:t>
            </a:r>
          </a:p>
          <a:p>
            <a:pPr lvl="1">
              <a:buSzPct val="120000"/>
            </a:pPr>
            <a:r>
              <a:rPr lang="en-CA" sz="1100" b="1" dirty="0"/>
              <a:t>Topology is key</a:t>
            </a:r>
          </a:p>
          <a:p>
            <a:pPr lvl="1">
              <a:buSzPct val="120000"/>
            </a:pPr>
            <a:r>
              <a:rPr lang="en-CA" sz="1100" b="1" dirty="0"/>
              <a:t>Exact </a:t>
            </a:r>
            <a:r>
              <a:rPr lang="en-CA" sz="1100" dirty="0"/>
              <a:t>via tracking</a:t>
            </a:r>
            <a:r>
              <a:rPr lang="en-CA" sz="1100" b="1" dirty="0"/>
              <a:t>, </a:t>
            </a:r>
            <a:r>
              <a:rPr lang="en-CA" sz="1100" dirty="0"/>
              <a:t>no truncation needed</a:t>
            </a:r>
          </a:p>
          <a:p>
            <a:pPr lvl="1">
              <a:buSzPct val="120000"/>
            </a:pPr>
            <a:r>
              <a:rPr lang="en-CA" sz="1100" dirty="0"/>
              <a:t>Invariants are </a:t>
            </a:r>
            <a:r>
              <a:rPr lang="en-CA" sz="1100" b="1" dirty="0"/>
              <a:t>eigensolution</a:t>
            </a:r>
            <a:r>
              <a:rPr lang="en-CA" sz="1100" dirty="0"/>
              <a:t> of operators</a:t>
            </a:r>
          </a:p>
          <a:p>
            <a:pPr lvl="1">
              <a:buSzPct val="120000"/>
            </a:pPr>
            <a:r>
              <a:rPr lang="en-CA" sz="1100" b="1" dirty="0"/>
              <a:t>Non-linear transport problem </a:t>
            </a:r>
            <a:r>
              <a:rPr lang="en-CA" sz="1100" dirty="0"/>
              <a:t>can be described in an analogous way to </a:t>
            </a:r>
            <a:r>
              <a:rPr lang="en-CA" sz="1100" b="1" dirty="0"/>
              <a:t>Twiss</a:t>
            </a:r>
          </a:p>
          <a:p>
            <a:pPr lvl="1">
              <a:buSzPct val="120000"/>
            </a:pPr>
            <a:r>
              <a:rPr lang="en-CA" sz="1100" dirty="0"/>
              <a:t>Valid in </a:t>
            </a:r>
            <a:r>
              <a:rPr lang="en-CA" sz="1100" b="1" dirty="0"/>
              <a:t>2D, 4D, 6D</a:t>
            </a:r>
          </a:p>
          <a:p>
            <a:pPr marL="571500" lvl="1" indent="0">
              <a:buSzPct val="120000"/>
              <a:buNone/>
            </a:pPr>
            <a:endParaRPr lang="en-CA" sz="1100" b="1" dirty="0"/>
          </a:p>
          <a:p>
            <a:pPr>
              <a:buSzPct val="120000"/>
            </a:pPr>
            <a:r>
              <a:rPr lang="en-CA" sz="1100" b="1" dirty="0"/>
              <a:t>Beam-Beam Long-Range compensation </a:t>
            </a:r>
            <a:r>
              <a:rPr lang="en-CA" sz="1100" dirty="0"/>
              <a:t>was reviewed using this formalism</a:t>
            </a:r>
          </a:p>
          <a:p>
            <a:pPr lvl="1">
              <a:buSzPct val="120000"/>
            </a:pPr>
            <a:r>
              <a:rPr lang="en-CA" sz="1100" b="1" dirty="0"/>
              <a:t>Wire</a:t>
            </a:r>
            <a:r>
              <a:rPr lang="en-CA" sz="1100" dirty="0"/>
              <a:t> compensation is the only </a:t>
            </a:r>
            <a:r>
              <a:rPr lang="en-CA" sz="1100" b="1" dirty="0"/>
              <a:t>reasonable</a:t>
            </a:r>
            <a:r>
              <a:rPr lang="en-CA" sz="1100" dirty="0"/>
              <a:t> solution to this problem</a:t>
            </a:r>
          </a:p>
          <a:p>
            <a:pPr lvl="1">
              <a:buSzPct val="120000"/>
            </a:pPr>
            <a:r>
              <a:rPr lang="en-CA" sz="1100" b="1" dirty="0"/>
              <a:t>HL-LHC</a:t>
            </a:r>
            <a:r>
              <a:rPr lang="en-CA" sz="1100" dirty="0"/>
              <a:t> compensation scheme was reviewed</a:t>
            </a:r>
          </a:p>
          <a:p>
            <a:pPr lvl="1">
              <a:buSzPct val="120000"/>
            </a:pPr>
            <a:r>
              <a:rPr lang="en-CA" sz="1100" dirty="0"/>
              <a:t>Results are </a:t>
            </a:r>
            <a:r>
              <a:rPr lang="en-CA" sz="1100" b="1" dirty="0"/>
              <a:t>consistent</a:t>
            </a:r>
            <a:r>
              <a:rPr lang="en-CA" sz="1100" dirty="0"/>
              <a:t> with </a:t>
            </a:r>
            <a:r>
              <a:rPr lang="en-CA" sz="1100" b="1" dirty="0"/>
              <a:t>previous DA studies</a:t>
            </a:r>
          </a:p>
          <a:p>
            <a:pPr lvl="1">
              <a:buSzPct val="120000"/>
            </a:pPr>
            <a:endParaRPr lang="en-CA" sz="1100" dirty="0"/>
          </a:p>
          <a:p>
            <a:pPr>
              <a:buSzPct val="120000"/>
            </a:pPr>
            <a:r>
              <a:rPr lang="en-CA" sz="1100" b="1" dirty="0"/>
              <a:t>Dedicated DA studies </a:t>
            </a:r>
            <a:r>
              <a:rPr lang="en-CA" sz="1100" dirty="0"/>
              <a:t>should be carried out to find the correlation with </a:t>
            </a:r>
            <a:r>
              <a:rPr lang="en-CA" sz="1100" b="1" dirty="0"/>
              <a:t>“non-linear residual”</a:t>
            </a:r>
          </a:p>
          <a:p>
            <a:pPr>
              <a:buSzPct val="120000"/>
            </a:pPr>
            <a:r>
              <a:rPr lang="en-CA" sz="1100" dirty="0"/>
              <a:t>Connection between </a:t>
            </a:r>
            <a:r>
              <a:rPr lang="en-CA" sz="1100" b="1" dirty="0"/>
              <a:t>transport problem </a:t>
            </a:r>
            <a:r>
              <a:rPr lang="en-CA" sz="1100" dirty="0"/>
              <a:t>and </a:t>
            </a:r>
            <a:r>
              <a:rPr lang="en-CA" sz="1100" b="1" dirty="0"/>
              <a:t>periodic problem </a:t>
            </a:r>
            <a:r>
              <a:rPr lang="en-CA" sz="1100" dirty="0"/>
              <a:t>should be studied </a:t>
            </a:r>
            <a:r>
              <a:rPr lang="en-CA" sz="1100" b="1" dirty="0"/>
              <a:t>(emergence of chaos) </a:t>
            </a:r>
          </a:p>
          <a:p>
            <a:pPr lvl="1">
              <a:buSzPct val="120000"/>
            </a:pPr>
            <a:endParaRPr lang="en-CA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AA8161-A8EE-F8CC-B961-99FBDF684B71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22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A8D1B5-9B17-C043-A874-F146F93898AE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0857999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34197-7064-936B-9CDA-EC52E46F0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0126C1-B764-DEFF-51BF-B22598EF6C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CA" sz="1100" dirty="0">
                <a:solidFill>
                  <a:srgbClr val="FB963C"/>
                </a:solidFill>
              </a:rPr>
              <a:t>[</a:t>
            </a:r>
            <a:r>
              <a:rPr lang="en-CA" sz="1000" dirty="0">
                <a:solidFill>
                  <a:srgbClr val="FB963C"/>
                </a:solidFill>
              </a:rPr>
              <a:t>1</a:t>
            </a:r>
            <a:r>
              <a:rPr lang="en-CA" sz="1100" dirty="0">
                <a:solidFill>
                  <a:srgbClr val="FB963C"/>
                </a:solidFill>
              </a:rPr>
              <a:t>]</a:t>
            </a:r>
            <a:r>
              <a:rPr lang="en-CA" sz="1000" dirty="0">
                <a:solidFill>
                  <a:srgbClr val="FB963C"/>
                </a:solidFill>
              </a:rPr>
              <a:t> </a:t>
            </a:r>
            <a:r>
              <a:rPr lang="en-CA" sz="1000" dirty="0"/>
              <a:t>G. Iadarola et al. (2024), “Xsuite physics manual”. </a:t>
            </a:r>
            <a:r>
              <a:rPr lang="en-CA" sz="1000" dirty="0">
                <a:hlinkClick r:id="rId2"/>
              </a:rPr>
              <a:t>https://xsuite.github.io/xsuite/docs/physics_manual/physics_man.pdf</a:t>
            </a:r>
            <a:r>
              <a:rPr lang="en-CA" sz="1000" dirty="0"/>
              <a:t> </a:t>
            </a:r>
          </a:p>
          <a:p>
            <a:pPr marL="114300" indent="0">
              <a:buNone/>
            </a:pPr>
            <a:endParaRPr lang="en-CA" sz="1000" dirty="0">
              <a:solidFill>
                <a:srgbClr val="FB963C"/>
              </a:solidFill>
            </a:endParaRPr>
          </a:p>
          <a:p>
            <a:pPr marL="114300" indent="0">
              <a:buNone/>
            </a:pPr>
            <a:r>
              <a:rPr lang="en-CA" sz="1100" dirty="0">
                <a:solidFill>
                  <a:srgbClr val="FB963C"/>
                </a:solidFill>
              </a:rPr>
              <a:t>[</a:t>
            </a:r>
            <a:r>
              <a:rPr lang="en-CA" sz="1000" dirty="0">
                <a:solidFill>
                  <a:srgbClr val="FB963C"/>
                </a:solidFill>
              </a:rPr>
              <a:t>2</a:t>
            </a:r>
            <a:r>
              <a:rPr lang="en-CA" sz="1100" dirty="0">
                <a:solidFill>
                  <a:srgbClr val="FB963C"/>
                </a:solidFill>
              </a:rPr>
              <a:t>]</a:t>
            </a:r>
            <a:r>
              <a:rPr lang="en-CA" sz="1000" dirty="0">
                <a:solidFill>
                  <a:srgbClr val="FB963C"/>
                </a:solidFill>
              </a:rPr>
              <a:t> </a:t>
            </a:r>
            <a:r>
              <a:rPr lang="en-CA" sz="1000" dirty="0"/>
              <a:t>M. Henon and C. Heiles (1964), “The applicability of the third integral of motion: Some numerical experiments”.</a:t>
            </a:r>
          </a:p>
          <a:p>
            <a:pPr marL="114300" indent="0">
              <a:buNone/>
            </a:pPr>
            <a:endParaRPr lang="en-CA" sz="1000" dirty="0">
              <a:solidFill>
                <a:srgbClr val="FB963C"/>
              </a:solidFill>
            </a:endParaRPr>
          </a:p>
          <a:p>
            <a:pPr marL="114300" indent="0">
              <a:buNone/>
            </a:pPr>
            <a:r>
              <a:rPr lang="en-CA" sz="1100" dirty="0">
                <a:solidFill>
                  <a:srgbClr val="FB963C"/>
                </a:solidFill>
              </a:rPr>
              <a:t>[</a:t>
            </a:r>
            <a:r>
              <a:rPr lang="en-CA" sz="1000" dirty="0">
                <a:solidFill>
                  <a:srgbClr val="FB963C"/>
                </a:solidFill>
              </a:rPr>
              <a:t>3</a:t>
            </a:r>
            <a:r>
              <a:rPr lang="en-CA" sz="1100" dirty="0">
                <a:solidFill>
                  <a:srgbClr val="FB963C"/>
                </a:solidFill>
              </a:rPr>
              <a:t>]</a:t>
            </a:r>
            <a:r>
              <a:rPr lang="en-CA" sz="1000" dirty="0">
                <a:solidFill>
                  <a:srgbClr val="FB963C"/>
                </a:solidFill>
              </a:rPr>
              <a:t> </a:t>
            </a:r>
            <a:r>
              <a:rPr lang="en-CA" sz="1000" dirty="0"/>
              <a:t>A. Poyet et al. (2024), “First experimental evidence of a beam-beam long-range compensation using wires in the Large Hadron Collider”.</a:t>
            </a:r>
          </a:p>
          <a:p>
            <a:pPr marL="114300" indent="0">
              <a:buNone/>
            </a:pPr>
            <a:endParaRPr lang="en-CA" sz="1000" dirty="0">
              <a:solidFill>
                <a:srgbClr val="FB963C"/>
              </a:solidFill>
            </a:endParaRPr>
          </a:p>
          <a:p>
            <a:pPr marL="114300" indent="0">
              <a:buNone/>
            </a:pPr>
            <a:r>
              <a:rPr kumimoji="0" lang="en-CA" sz="11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[</a:t>
            </a: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4</a:t>
            </a:r>
            <a:r>
              <a:rPr kumimoji="0" lang="en-CA" sz="11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]</a:t>
            </a: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</a:t>
            </a:r>
            <a:r>
              <a:rPr lang="en-CA" sz="1000" dirty="0">
                <a:solidFill>
                  <a:srgbClr val="5A5A5A"/>
                </a:solidFill>
              </a:rPr>
              <a:t>. Bazzani (1994), “A normal form approach to the theory of nonlinear betatronic motion”. </a:t>
            </a:r>
            <a:r>
              <a:rPr lang="en-CA" sz="1000" dirty="0">
                <a:solidFill>
                  <a:srgbClr val="5A5A5A"/>
                </a:solidFill>
                <a:hlinkClick r:id="rId3"/>
              </a:rPr>
              <a:t>http://cds.cern.ch/record/262179</a:t>
            </a:r>
            <a:r>
              <a:rPr lang="en-CA" sz="1000" dirty="0">
                <a:solidFill>
                  <a:srgbClr val="5A5A5A"/>
                </a:solidFill>
              </a:rPr>
              <a:t> </a:t>
            </a:r>
          </a:p>
          <a:p>
            <a:pPr marL="114300" indent="0">
              <a:buNone/>
            </a:pPr>
            <a:endParaRPr lang="en-CA" sz="1000" dirty="0">
              <a:solidFill>
                <a:srgbClr val="FB963C"/>
              </a:solidFill>
            </a:endParaRPr>
          </a:p>
          <a:p>
            <a:pPr marL="114300" indent="0">
              <a:buNone/>
            </a:pPr>
            <a:r>
              <a:rPr lang="en-CA" sz="1100" dirty="0">
                <a:solidFill>
                  <a:srgbClr val="FB963C"/>
                </a:solidFill>
              </a:rPr>
              <a:t>[</a:t>
            </a:r>
            <a:r>
              <a:rPr lang="en-CA" sz="1000" dirty="0">
                <a:solidFill>
                  <a:srgbClr val="FB963C"/>
                </a:solidFill>
              </a:rPr>
              <a:t>5</a:t>
            </a:r>
            <a:r>
              <a:rPr lang="en-CA" sz="1100" dirty="0">
                <a:solidFill>
                  <a:srgbClr val="FB963C"/>
                </a:solidFill>
              </a:rPr>
              <a:t>]</a:t>
            </a:r>
            <a:r>
              <a:rPr lang="en-CA" sz="1000" dirty="0">
                <a:solidFill>
                  <a:srgbClr val="FB963C"/>
                </a:solidFill>
              </a:rPr>
              <a:t> </a:t>
            </a:r>
            <a:r>
              <a:rPr lang="en-CA" sz="1000" dirty="0"/>
              <a:t>J. Laskar (1999), “Introduction to Frequency Map Analysis”. </a:t>
            </a:r>
            <a:r>
              <a:rPr lang="en-CA" sz="1000" dirty="0">
                <a:hlinkClick r:id="rId4"/>
              </a:rPr>
              <a:t>http://link.springer.com/10.1007/978-94-011-4673-9_1</a:t>
            </a:r>
            <a:r>
              <a:rPr lang="en-CA" sz="1000" dirty="0"/>
              <a:t>  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B963C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endParaRPr kumimoji="0" lang="en-CA" sz="1000" b="0" i="0" u="none" strike="noStrike" kern="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B963C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[</a:t>
            </a:r>
            <a:r>
              <a:rPr lang="en-CA" sz="1000" dirty="0">
                <a:solidFill>
                  <a:srgbClr val="FB963C"/>
                </a:solidFill>
              </a:rPr>
              <a:t>6</a:t>
            </a: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FB963C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] </a:t>
            </a:r>
            <a:r>
              <a:rPr lang="en-CA" sz="1000" dirty="0">
                <a:solidFill>
                  <a:srgbClr val="5A5A5A"/>
                </a:solidFill>
              </a:rPr>
              <a:t>S. Fartoukh (2015), “</a:t>
            </a:r>
            <a:r>
              <a:rPr lang="en-CA" sz="900" dirty="0">
                <a:solidFill>
                  <a:srgbClr val="5A5A5A"/>
                </a:solidFill>
              </a:rPr>
              <a:t>Compensation of the long-range beam-beam interactions as a path towards new configurations for the high luminosity LHC</a:t>
            </a:r>
            <a:r>
              <a:rPr lang="en-CA" sz="1000" dirty="0">
                <a:solidFill>
                  <a:srgbClr val="5A5A5A"/>
                </a:solidFill>
              </a:rPr>
              <a:t>”</a:t>
            </a:r>
            <a:r>
              <a:rPr kumimoji="0" lang="en-CA" sz="1000" b="0" i="0" u="none" strike="noStrike" kern="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. </a:t>
            </a: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B963C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endParaRPr lang="en-CA" sz="1000" dirty="0">
              <a:solidFill>
                <a:srgbClr val="5A5A5A"/>
              </a:solidFill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B963C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endParaRPr lang="en-CA" sz="1000" dirty="0">
              <a:solidFill>
                <a:srgbClr val="5A5A5A"/>
              </a:solidFill>
            </a:endParaRPr>
          </a:p>
          <a:p>
            <a:pPr marL="114300" indent="0">
              <a:buClr>
                <a:srgbClr val="FB963C"/>
              </a:buClr>
              <a:buNone/>
              <a:defRPr/>
            </a:pPr>
            <a:r>
              <a:rPr lang="en-CA" sz="1000" dirty="0">
                <a:solidFill>
                  <a:srgbClr val="5A5A5A"/>
                </a:solidFill>
              </a:rPr>
              <a:t>  </a:t>
            </a:r>
            <a:endParaRPr kumimoji="0" lang="en-CA" sz="1000" b="0" i="0" u="none" strike="noStrike" kern="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11430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FB963C"/>
              </a:buClr>
              <a:buSzPts val="1800"/>
              <a:buFont typeface="Arial" panose="020B0604020202020204" pitchFamily="34" charset="0"/>
              <a:buNone/>
              <a:tabLst/>
              <a:defRPr/>
            </a:pPr>
            <a:endParaRPr lang="en-CA" sz="1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A8C71-CB6C-7341-8E3A-84C6C27AF679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DDE668-386A-906E-9949-82EB14FD4D6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1132653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48658B-5C66-6B4F-DCD9-B39A7ACF1F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CA" dirty="0">
                <a:solidFill>
                  <a:schemeClr val="bg2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389452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BBLR IP symmetry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25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61" name="Picture 60" descr="A graph of a graph with red lines&#10;&#10;Description automatically generated">
            <a:extLst>
              <a:ext uri="{FF2B5EF4-FFF2-40B4-BE49-F238E27FC236}">
                <a16:creationId xmlns:a16="http://schemas.microsoft.com/office/drawing/2014/main" id="{41594E32-3796-BFE5-E4BC-0E3A803D61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1631" y="781065"/>
            <a:ext cx="1800000" cy="1800000"/>
          </a:xfrm>
          <a:prstGeom prst="rect">
            <a:avLst/>
          </a:prstGeom>
        </p:spPr>
      </p:pic>
      <p:pic>
        <p:nvPicPr>
          <p:cNvPr id="63" name="Picture 62" descr="A graph of a red circle&#10;&#10;Description automatically generated">
            <a:extLst>
              <a:ext uri="{FF2B5EF4-FFF2-40B4-BE49-F238E27FC236}">
                <a16:creationId xmlns:a16="http://schemas.microsoft.com/office/drawing/2014/main" id="{756B9C27-DF63-F761-2EE4-601A15B712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257" y="773396"/>
            <a:ext cx="1800000" cy="180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65E89E-7954-175D-BC7F-63850B5A14FE}"/>
                  </a:ext>
                </a:extLst>
              </p:cNvPr>
              <p:cNvSpPr txBox="1"/>
              <p:nvPr/>
            </p:nvSpPr>
            <p:spPr>
              <a:xfrm>
                <a:off x="2795417" y="779812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465E89E-7954-175D-BC7F-63850B5A14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5417" y="779812"/>
                <a:ext cx="1649788" cy="226793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EEDD32B-B5AB-0F63-BCBF-6191A70CCEA7}"/>
                  </a:ext>
                </a:extLst>
              </p:cNvPr>
              <p:cNvSpPr txBox="1"/>
              <p:nvPr/>
            </p:nvSpPr>
            <p:spPr>
              <a:xfrm>
                <a:off x="4618359" y="779811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2EEDD32B-B5AB-0F63-BCBF-6191A70CCE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359" y="779811"/>
                <a:ext cx="1649788" cy="226793"/>
              </a:xfrm>
              <a:prstGeom prst="rect">
                <a:avLst/>
              </a:prstGeom>
              <a:blipFill>
                <a:blip r:embed="rId6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6797EC3-EDDC-FCB0-A7D3-C74457B34979}"/>
                  </a:ext>
                </a:extLst>
              </p:cNvPr>
              <p:cNvSpPr txBox="1"/>
              <p:nvPr/>
            </p:nvSpPr>
            <p:spPr>
              <a:xfrm>
                <a:off x="2758954" y="2194406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96797EC3-EDDC-FCB0-A7D3-C74457B349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954" y="2194406"/>
                <a:ext cx="1649788" cy="215444"/>
              </a:xfrm>
              <a:prstGeom prst="rect">
                <a:avLst/>
              </a:prstGeom>
              <a:blipFill>
                <a:blip r:embed="rId7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C3DAF0C-4514-14B0-4207-E5B75B8855D9}"/>
                  </a:ext>
                </a:extLst>
              </p:cNvPr>
              <p:cNvSpPr txBox="1"/>
              <p:nvPr/>
            </p:nvSpPr>
            <p:spPr>
              <a:xfrm>
                <a:off x="4598914" y="2183773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2C3DAF0C-4514-14B0-4207-E5B75B8855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8914" y="2183773"/>
                <a:ext cx="1649788" cy="2154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8D7568-EDD4-EF8F-10C1-3A8A46AC8EA2}"/>
                  </a:ext>
                </a:extLst>
              </p:cNvPr>
              <p:cNvSpPr txBox="1"/>
              <p:nvPr/>
            </p:nvSpPr>
            <p:spPr>
              <a:xfrm>
                <a:off x="6418359" y="804144"/>
                <a:ext cx="861331" cy="6394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+ 9 </m:t>
                      </m:r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28D7568-EDD4-EF8F-10C1-3A8A46AC8E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359" y="804144"/>
                <a:ext cx="861331" cy="63947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graph of a graph with red lines&#10;&#10;Description automatically generated">
            <a:extLst>
              <a:ext uri="{FF2B5EF4-FFF2-40B4-BE49-F238E27FC236}">
                <a16:creationId xmlns:a16="http://schemas.microsoft.com/office/drawing/2014/main" id="{AC571912-6E4D-5A9D-BFA8-6F4BA95978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11631" y="2889358"/>
            <a:ext cx="1800000" cy="1800000"/>
          </a:xfrm>
          <a:prstGeom prst="rect">
            <a:avLst/>
          </a:prstGeom>
        </p:spPr>
      </p:pic>
      <p:pic>
        <p:nvPicPr>
          <p:cNvPr id="18" name="Picture 17" descr="A graph of a graph with red circles&#10;&#10;Description automatically generated">
            <a:extLst>
              <a:ext uri="{FF2B5EF4-FFF2-40B4-BE49-F238E27FC236}">
                <a16:creationId xmlns:a16="http://schemas.microsoft.com/office/drawing/2014/main" id="{D3DF3131-581D-A796-59F5-025C05955CD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48702" y="2889358"/>
            <a:ext cx="1800000" cy="1800000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CB7B083-5B56-AFF6-3690-EE7E0FC70ACE}"/>
              </a:ext>
            </a:extLst>
          </p:cNvPr>
          <p:cNvCxnSpPr/>
          <p:nvPr/>
        </p:nvCxnSpPr>
        <p:spPr>
          <a:xfrm>
            <a:off x="612000" y="2701255"/>
            <a:ext cx="82505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1B6074-7F18-5FD1-8ECF-846E84827057}"/>
                  </a:ext>
                </a:extLst>
              </p:cNvPr>
              <p:cNvSpPr txBox="1"/>
              <p:nvPr/>
            </p:nvSpPr>
            <p:spPr>
              <a:xfrm>
                <a:off x="2796815" y="2903627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01B6074-7F18-5FD1-8ECF-846E848270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6815" y="2903627"/>
                <a:ext cx="1649788" cy="226793"/>
              </a:xfrm>
              <a:prstGeom prst="rect">
                <a:avLst/>
              </a:prstGeom>
              <a:blipFill>
                <a:blip r:embed="rId12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B030DD5-9094-8DD0-9422-74AAD142BDBA}"/>
                  </a:ext>
                </a:extLst>
              </p:cNvPr>
              <p:cNvSpPr txBox="1"/>
              <p:nvPr/>
            </p:nvSpPr>
            <p:spPr>
              <a:xfrm>
                <a:off x="4619757" y="2903626"/>
                <a:ext cx="1649788" cy="2267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1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𝚯</m:t>
                        </m:r>
                      </m:e>
                      <m:sub>
                        <m:r>
                          <a:rPr lang="fr-CA" sz="800" b="1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fr-CA" sz="800" b="1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CA" sz="800" b="1" dirty="0">
                    <a:solidFill>
                      <a:srgbClr val="0093BE"/>
                    </a:solidFill>
                  </a:rPr>
                  <a:t>  </a:t>
                </a:r>
                <a:endParaRPr lang="en-CA" sz="800" dirty="0"/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B030DD5-9094-8DD0-9422-74AAD142B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9757" y="2903626"/>
                <a:ext cx="1649788" cy="226793"/>
              </a:xfrm>
              <a:prstGeom prst="rect">
                <a:avLst/>
              </a:prstGeom>
              <a:blipFill>
                <a:blip r:embed="rId13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7AE17D-63D5-E669-4CEA-E5D058C212A0}"/>
                  </a:ext>
                </a:extLst>
              </p:cNvPr>
              <p:cNvSpPr txBox="1"/>
              <p:nvPr/>
            </p:nvSpPr>
            <p:spPr>
              <a:xfrm>
                <a:off x="2760352" y="4318221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F57AE17D-63D5-E669-4CEA-E5D058C212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0352" y="4318221"/>
                <a:ext cx="1649788" cy="215444"/>
              </a:xfrm>
              <a:prstGeom prst="rect">
                <a:avLst/>
              </a:prstGeom>
              <a:blipFill>
                <a:blip r:embed="rId14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A7F84F-A90A-0C05-7D1C-92041FC5110F}"/>
                  </a:ext>
                </a:extLst>
              </p:cNvPr>
              <p:cNvSpPr txBox="1"/>
              <p:nvPr/>
            </p:nvSpPr>
            <p:spPr>
              <a:xfrm>
                <a:off x="4600312" y="4307588"/>
                <a:ext cx="1649788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acc>
                        <m:accPr>
                          <m:chr m:val="̃"/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e>
                      </m:acc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̃"/>
                              <m:ctrlP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A" sz="800" b="1" i="1" smtClean="0">
                                  <a:solidFill>
                                    <a:srgbClr val="0093BE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</m:e>
                          </m:acc>
                        </m:e>
                        <m:sub>
                          <m:r>
                            <a:rPr lang="fr-CA" sz="800" b="1" i="1" smtClean="0">
                              <a:solidFill>
                                <a:srgbClr val="0093BE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fr-CA" sz="8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CA" sz="800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9A7F84F-A90A-0C05-7D1C-92041FC51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312" y="4307588"/>
                <a:ext cx="1649788" cy="215444"/>
              </a:xfrm>
              <a:prstGeom prst="rect">
                <a:avLst/>
              </a:prstGeom>
              <a:blipFill>
                <a:blip r:embed="rId15"/>
                <a:stretch>
                  <a:fillRect b="-555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620CF4-8E70-4B12-7334-C12E8424257E}"/>
                  </a:ext>
                </a:extLst>
              </p:cNvPr>
              <p:cNvSpPr txBox="1"/>
              <p:nvPr/>
            </p:nvSpPr>
            <p:spPr>
              <a:xfrm>
                <a:off x="898802" y="1409328"/>
                <a:ext cx="164978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𝜟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CA" sz="1600" b="1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620CF4-8E70-4B12-7334-C12E84242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02" y="1409328"/>
                <a:ext cx="1649788" cy="338554"/>
              </a:xfrm>
              <a:prstGeom prst="rect">
                <a:avLst/>
              </a:prstGeom>
              <a:blipFill>
                <a:blip r:embed="rId16"/>
                <a:stretch>
                  <a:fillRect b="-17857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D149018-A9AB-A9E0-B0C4-C929DD3C23F9}"/>
                  </a:ext>
                </a:extLst>
              </p:cNvPr>
              <p:cNvSpPr txBox="1"/>
              <p:nvPr/>
            </p:nvSpPr>
            <p:spPr>
              <a:xfrm>
                <a:off x="898802" y="3509709"/>
                <a:ext cx="1649788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𝜟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CA" sz="1600" b="1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fr-CA" sz="1600" b="1" i="0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6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AD149018-A9AB-A9E0-B0C4-C929DD3C23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802" y="3509709"/>
                <a:ext cx="1649788" cy="338554"/>
              </a:xfrm>
              <a:prstGeom prst="rect">
                <a:avLst/>
              </a:prstGeom>
              <a:blipFill>
                <a:blip r:embed="rId17"/>
                <a:stretch>
                  <a:fillRect b="-1851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39A94DD-7414-110B-CEAF-3B98FDB39112}"/>
                  </a:ext>
                </a:extLst>
              </p:cNvPr>
              <p:cNvSpPr txBox="1"/>
              <p:nvPr/>
            </p:nvSpPr>
            <p:spPr>
              <a:xfrm>
                <a:off x="6418358" y="2889358"/>
                <a:ext cx="861331" cy="63947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CA" sz="700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− 9 </m:t>
                      </m:r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39A94DD-7414-110B-CEAF-3B98FDB391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8358" y="2889358"/>
                <a:ext cx="861331" cy="63947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01EF9C-5863-C76B-0BDC-AF3E4C755BF5}"/>
                  </a:ext>
                </a:extLst>
              </p:cNvPr>
              <p:cNvSpPr txBox="1"/>
              <p:nvPr/>
            </p:nvSpPr>
            <p:spPr>
              <a:xfrm>
                <a:off x="3582737" y="2666759"/>
                <a:ext cx="255048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fr-CA" sz="1000" b="0" i="1" smtClean="0">
                          <a:solidFill>
                            <a:srgbClr val="264E5B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CA" sz="1000" dirty="0">
                  <a:solidFill>
                    <a:srgbClr val="264E5B"/>
                  </a:solidFill>
                </a:endParaRPr>
              </a:p>
            </p:txBody>
          </p:sp>
        </mc:Choice>
        <mc:Fallback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B01EF9C-5863-C76B-0BDC-AF3E4C755B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2737" y="2666759"/>
                <a:ext cx="255048" cy="246221"/>
              </a:xfrm>
              <a:prstGeom prst="rect">
                <a:avLst/>
              </a:prstGeom>
              <a:blipFill>
                <a:blip r:embed="rId19"/>
                <a:stretch>
                  <a:fillRect b="-47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99B47BEE-AF7A-F9AB-57B7-0AEAE7E394A7}"/>
              </a:ext>
            </a:extLst>
          </p:cNvPr>
          <p:cNvGrpSpPr/>
          <p:nvPr/>
        </p:nvGrpSpPr>
        <p:grpSpPr>
          <a:xfrm>
            <a:off x="1668930" y="2376705"/>
            <a:ext cx="168117" cy="630441"/>
            <a:chOff x="6161586" y="2094614"/>
            <a:chExt cx="168117" cy="630441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16D331B4-06BF-37EA-EBFA-52E702117ACD}"/>
                </a:ext>
              </a:extLst>
            </p:cNvPr>
            <p:cNvSpPr/>
            <p:nvPr/>
          </p:nvSpPr>
          <p:spPr>
            <a:xfrm>
              <a:off x="6161586" y="2094614"/>
              <a:ext cx="168117" cy="630441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712425D4-62DA-3A2E-E092-F9E6F2BED209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6325519" y="2578104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B52BCAAA-4252-A6B5-C888-1DEF7BE6D230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6167612" y="2206308"/>
              <a:ext cx="0" cy="36141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F7FE28B-FC15-6DF0-F292-DED7FC8C2DCA}"/>
                  </a:ext>
                </a:extLst>
              </p:cNvPr>
              <p:cNvSpPr txBox="1"/>
              <p:nvPr/>
            </p:nvSpPr>
            <p:spPr>
              <a:xfrm>
                <a:off x="1481790" y="2935202"/>
                <a:ext cx="54953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fr-CA" sz="1600" b="0" i="1" smtClean="0">
                          <a:solidFill>
                            <a:srgbClr val="0093BE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𝜋</m:t>
                      </m:r>
                    </m:oMath>
                  </m:oMathPara>
                </a14:m>
                <a:endParaRPr lang="en-CA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8F7FE28B-FC15-6DF0-F292-DED7FC8C2D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1790" y="2935202"/>
                <a:ext cx="549531" cy="338554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7B16E8AA-CCA3-8D64-BFC2-53AA558C0AC0}"/>
              </a:ext>
            </a:extLst>
          </p:cNvPr>
          <p:cNvSpPr txBox="1"/>
          <p:nvPr/>
        </p:nvSpPr>
        <p:spPr>
          <a:xfrm>
            <a:off x="579629" y="2505528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Fully equivalent!</a:t>
            </a:r>
            <a:endParaRPr lang="en-CA" sz="7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AC8E77-FD3A-108C-BD43-6A0F7607ED56}"/>
              </a:ext>
            </a:extLst>
          </p:cNvPr>
          <p:cNvSpPr txBox="1"/>
          <p:nvPr/>
        </p:nvSpPr>
        <p:spPr>
          <a:xfrm rot="10800000">
            <a:off x="-190761" y="2699873"/>
            <a:ext cx="164978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700" b="1" dirty="0">
                <a:solidFill>
                  <a:srgbClr val="0093BE"/>
                </a:solidFill>
              </a:rPr>
              <a:t>Fully equivalent!</a:t>
            </a:r>
            <a:endParaRPr lang="en-CA" sz="700" dirty="0"/>
          </a:p>
        </p:txBody>
      </p:sp>
    </p:spTree>
    <p:extLst>
      <p:ext uri="{BB962C8B-B14F-4D97-AF65-F5344CB8AC3E}">
        <p14:creationId xmlns:p14="http://schemas.microsoft.com/office/powerpoint/2010/main" val="1302015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diagram of a number of colored dots&#10;&#10;Description automatically generated with medium confidence">
            <a:extLst>
              <a:ext uri="{FF2B5EF4-FFF2-40B4-BE49-F238E27FC236}">
                <a16:creationId xmlns:a16="http://schemas.microsoft.com/office/drawing/2014/main" id="{BEC0524C-0BBD-4BA3-A299-EFAE8E44F2B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7920" b="8304"/>
          <a:stretch/>
        </p:blipFill>
        <p:spPr>
          <a:xfrm>
            <a:off x="1163543" y="1599519"/>
            <a:ext cx="3147200" cy="26408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BBCW symmetry: real space vs normalized?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26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DAC77C05-6FFA-0016-0898-4D21E4DC1A3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005"/>
          <a:stretch/>
        </p:blipFill>
        <p:spPr>
          <a:xfrm>
            <a:off x="4310740" y="1599519"/>
            <a:ext cx="3391054" cy="2862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608C8C-14B8-E05A-D5C1-4819E6165129}"/>
                  </a:ext>
                </a:extLst>
              </p:cNvPr>
              <p:cNvSpPr txBox="1"/>
              <p:nvPr/>
            </p:nvSpPr>
            <p:spPr>
              <a:xfrm>
                <a:off x="1693346" y="1491797"/>
                <a:ext cx="2657056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BBCWs</a:t>
                </a:r>
                <a:r>
                  <a:rPr lang="en-CA" sz="800" dirty="0">
                    <a:solidFill>
                      <a:srgbClr val="0093BE"/>
                    </a:solidFill>
                  </a:rPr>
                  <a:t> installed with symmetric </a:t>
                </a:r>
                <a14:m>
                  <m:oMath xmlns:m="http://schemas.openxmlformats.org/officeDocument/2006/math">
                    <m:r>
                      <a:rPr lang="fr-CA" sz="800" b="0" i="0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|</m:t>
                    </m:r>
                    <m:r>
                      <a:rPr lang="fr-CA" sz="800" b="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𝛥</m:t>
                    </m:r>
                    <m:r>
                      <a:rPr lang="fr-CA" sz="800" b="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fr-CA" sz="800" b="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CA" sz="800" i="1" dirty="0"/>
                  <a:t> </a:t>
                </a:r>
                <a:r>
                  <a:rPr lang="en-CA" sz="800" b="1" dirty="0">
                    <a:solidFill>
                      <a:srgbClr val="0093BE"/>
                    </a:solidFill>
                  </a:rPr>
                  <a:t>(real space)</a:t>
                </a:r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A608C8C-14B8-E05A-D5C1-4819E61651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3346" y="1491797"/>
                <a:ext cx="2657056" cy="215444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80DCA-9A5C-DDFC-7A31-7BE6A209892E}"/>
                  </a:ext>
                </a:extLst>
              </p:cNvPr>
              <p:cNvSpPr txBox="1"/>
              <p:nvPr/>
            </p:nvSpPr>
            <p:spPr>
              <a:xfrm>
                <a:off x="4310740" y="1491797"/>
                <a:ext cx="2765191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A" sz="800" b="1" dirty="0">
                    <a:solidFill>
                      <a:srgbClr val="0093BE"/>
                    </a:solidFill>
                  </a:rPr>
                  <a:t>BBCWs</a:t>
                </a:r>
                <a:r>
                  <a:rPr lang="en-CA" sz="800" dirty="0">
                    <a:solidFill>
                      <a:srgbClr val="0093BE"/>
                    </a:solidFill>
                  </a:rPr>
                  <a:t> installed with symmetric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fr-CA" sz="800" b="0" i="0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CA" sz="8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𝛥</m:t>
                        </m:r>
                        <m:r>
                          <a:rPr lang="fr-CA" sz="8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fr-CA" sz="800" b="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fr-CA" sz="8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8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CA" sz="800" b="0" i="1" smtClean="0">
                            <a:solidFill>
                              <a:srgbClr val="0093BE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CA" sz="800" i="1" dirty="0"/>
                  <a:t> </a:t>
                </a:r>
                <a:r>
                  <a:rPr lang="en-CA" sz="800" b="1" dirty="0">
                    <a:solidFill>
                      <a:srgbClr val="0093BE"/>
                    </a:solidFill>
                  </a:rPr>
                  <a:t>(norm. space)</a:t>
                </a: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80DCA-9A5C-DDFC-7A31-7BE6A20989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0740" y="1491797"/>
                <a:ext cx="2765191" cy="215444"/>
              </a:xfrm>
              <a:prstGeom prst="rect">
                <a:avLst/>
              </a:prstGeom>
              <a:blipFill>
                <a:blip r:embed="rId6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EA6F60C-07F4-A515-A412-66A9C2D79114}"/>
                  </a:ext>
                </a:extLst>
              </p:cNvPr>
              <p:cNvSpPr txBox="1"/>
              <p:nvPr/>
            </p:nvSpPr>
            <p:spPr>
              <a:xfrm>
                <a:off x="7701794" y="980744"/>
                <a:ext cx="999310" cy="7471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93BE"/>
                </a:solidFill>
              </a:ln>
            </p:spPr>
            <p:txBody>
              <a:bodyPr wrap="square" lIns="36000" rIns="3600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7 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</a:rPr>
                        <m:t>TeV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𝐿𝑅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40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</a:rPr>
                        <m:t>2.3 × </m:t>
                      </m:r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fr-CA" sz="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A" sz="700" i="1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2.5 </m:t>
                      </m:r>
                      <m:r>
                        <a:rPr lang="fr-CA" sz="700" i="1">
                          <a:latin typeface="Cambria Math" panose="02040503050406030204" pitchFamily="18" charset="0"/>
                        </a:rPr>
                        <m:t>𝜇</m:t>
                      </m:r>
                      <m:r>
                        <m:rPr>
                          <m:nor/>
                        </m:rPr>
                        <a:rPr lang="en-CA" sz="7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fr-CA" sz="7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  <m:r>
                        <m:rPr>
                          <m:aln/>
                        </m:rP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190 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𝜇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rad</m:t>
                      </m:r>
                    </m:oMath>
                    <m:oMath xmlns:m="http://schemas.openxmlformats.org/officeDocument/2006/math">
                      <m:sSup>
                        <m:sSupPr>
                          <m:ctrlP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𝛽</m:t>
                          </m:r>
                        </m:e>
                        <m:sup>
                          <m:r>
                            <a:rPr lang="fr-CA" sz="7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m:rPr>
                          <m:aln/>
                        </m:rPr>
                        <a:rPr lang="fr-CA" sz="700" i="1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a:rPr lang="fr-CA" sz="7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15 </m:t>
                      </m:r>
                      <m:r>
                        <m:rPr>
                          <m:sty m:val="p"/>
                        </m:rPr>
                        <a:rPr lang="fr-CA" sz="700" b="0" i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cm</m:t>
                      </m:r>
                    </m:oMath>
                  </m:oMathPara>
                </a14:m>
                <a:br>
                  <a:rPr lang="fr-CA" sz="700" i="1" dirty="0">
                    <a:latin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CA" sz="7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EA6F60C-07F4-A515-A412-66A9C2D79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1794" y="980744"/>
                <a:ext cx="999310" cy="747192"/>
              </a:xfrm>
              <a:prstGeom prst="rect">
                <a:avLst/>
              </a:prstGeom>
              <a:blipFill>
                <a:blip r:embed="rId7"/>
                <a:stretch>
                  <a:fillRect b="-11475"/>
                </a:stretch>
              </a:blipFill>
              <a:ln w="12700">
                <a:solidFill>
                  <a:srgbClr val="0093BE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 descr="A black screen with a rainbow colored line&#10;&#10;Description automatically generated">
            <a:extLst>
              <a:ext uri="{FF2B5EF4-FFF2-40B4-BE49-F238E27FC236}">
                <a16:creationId xmlns:a16="http://schemas.microsoft.com/office/drawing/2014/main" id="{01FD3D65-512F-32EE-9057-35D62B22FF70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91696"/>
          <a:stretch/>
        </p:blipFill>
        <p:spPr>
          <a:xfrm>
            <a:off x="1163543" y="4240369"/>
            <a:ext cx="3834320" cy="23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48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Introduction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SzPct val="120000"/>
            </a:pPr>
            <a:r>
              <a:rPr lang="en-CA" sz="1100" dirty="0"/>
              <a:t>Disconnect between </a:t>
            </a:r>
            <a:r>
              <a:rPr lang="en-CA" sz="1100" b="1" dirty="0"/>
              <a:t>linear</a:t>
            </a:r>
            <a:r>
              <a:rPr lang="en-CA" sz="1100" dirty="0"/>
              <a:t> and </a:t>
            </a:r>
            <a:r>
              <a:rPr lang="en-CA" sz="1100" b="1" dirty="0"/>
              <a:t>non-linear</a:t>
            </a:r>
            <a:r>
              <a:rPr lang="en-CA" sz="1100" dirty="0"/>
              <a:t> formalism </a:t>
            </a:r>
            <a:r>
              <a:rPr lang="en-CA" sz="1100" b="1" dirty="0"/>
              <a:t>(à la Newton vs. Relativity)</a:t>
            </a:r>
          </a:p>
          <a:p>
            <a:pPr lvl="1">
              <a:buSzPct val="120000"/>
            </a:pPr>
            <a:r>
              <a:rPr lang="en-CA" sz="1100" dirty="0"/>
              <a:t>Dipoles + Quadrupoles, </a:t>
            </a:r>
            <a:r>
              <a:rPr lang="en-CA" sz="1100" b="1" dirty="0"/>
              <a:t>linear machine: forever stable</a:t>
            </a:r>
          </a:p>
          <a:p>
            <a:pPr lvl="1">
              <a:buSzPct val="120000"/>
            </a:pPr>
            <a:r>
              <a:rPr lang="en-CA" sz="1100" dirty="0"/>
              <a:t>Sextupoles + Octupoles + … + Beam-Beam</a:t>
            </a:r>
            <a:r>
              <a:rPr lang="en-CA" sz="1100" b="1" dirty="0"/>
              <a:t>, non-linear machine: chaos, diffusion, stability?</a:t>
            </a:r>
          </a:p>
          <a:p>
            <a:pPr lvl="1">
              <a:buSzPct val="120000"/>
            </a:pPr>
            <a:endParaRPr lang="en-CA" sz="1100" b="1" dirty="0"/>
          </a:p>
          <a:p>
            <a:pPr>
              <a:buSzPct val="120000"/>
              <a:buFont typeface="System Font Regular"/>
              <a:buChar char="➟"/>
            </a:pPr>
            <a:r>
              <a:rPr lang="en-CA" sz="1200" b="1" dirty="0">
                <a:solidFill>
                  <a:srgbClr val="0093BE"/>
                </a:solidFill>
              </a:rPr>
              <a:t>Let’s try to find a natural extension to describe non-linear dynamics</a:t>
            </a:r>
          </a:p>
          <a:p>
            <a:pPr lvl="1">
              <a:buSzPct val="120000"/>
            </a:pPr>
            <a:r>
              <a:rPr lang="en-CA" sz="1100" b="1" dirty="0"/>
              <a:t>Practical consequences:</a:t>
            </a:r>
          </a:p>
          <a:p>
            <a:pPr lvl="2">
              <a:buSzPct val="120000"/>
              <a:buFont typeface="Arial" panose="020B0604020202020204" pitchFamily="34" charset="0"/>
              <a:buChar char="•"/>
            </a:pPr>
            <a:r>
              <a:rPr lang="en-CA" sz="1100" dirty="0"/>
              <a:t>DA studies</a:t>
            </a:r>
          </a:p>
          <a:p>
            <a:pPr lvl="2">
              <a:buSzPct val="120000"/>
              <a:buFont typeface="Arial" panose="020B0604020202020204" pitchFamily="34" charset="0"/>
              <a:buChar char="•"/>
            </a:pPr>
            <a:r>
              <a:rPr lang="en-CA" sz="1100" dirty="0"/>
              <a:t>Beam losses</a:t>
            </a:r>
          </a:p>
          <a:p>
            <a:pPr lvl="2">
              <a:buSzPct val="120000"/>
              <a:buFont typeface="Arial" panose="020B0604020202020204" pitchFamily="34" charset="0"/>
              <a:buChar char="•"/>
            </a:pPr>
            <a:r>
              <a:rPr lang="en-CA" sz="1100" dirty="0"/>
              <a:t>Particle distribution, emittance, etc.</a:t>
            </a:r>
          </a:p>
          <a:p>
            <a:pPr lvl="2">
              <a:buSzPct val="120000"/>
              <a:buFont typeface="Arial" panose="020B0604020202020204" pitchFamily="34" charset="0"/>
              <a:buChar char="•"/>
            </a:pPr>
            <a:r>
              <a:rPr lang="en-CA" sz="1100" dirty="0"/>
              <a:t>B1 vs B2 discrepancies?</a:t>
            </a:r>
          </a:p>
          <a:p>
            <a:pPr lvl="1">
              <a:buSzPct val="120000"/>
            </a:pPr>
            <a:r>
              <a:rPr lang="en-CA" sz="1100" dirty="0"/>
              <a:t>Application on the </a:t>
            </a:r>
            <a:r>
              <a:rPr lang="en-CA" sz="1100" b="1" dirty="0"/>
              <a:t>difficult problem of compensation</a:t>
            </a:r>
            <a:r>
              <a:rPr lang="en-CA" sz="1100" dirty="0"/>
              <a:t>, and most of all, </a:t>
            </a:r>
            <a:r>
              <a:rPr lang="en-CA" sz="1100" b="1" dirty="0"/>
              <a:t>Beam-Beam</a:t>
            </a:r>
            <a:r>
              <a:rPr lang="en-CA" sz="1500" b="1" dirty="0"/>
              <a:t> </a:t>
            </a:r>
            <a:r>
              <a:rPr lang="en-CA" sz="1500" dirty="0"/>
              <a:t> </a:t>
            </a:r>
          </a:p>
          <a:p>
            <a:pPr>
              <a:buSzPct val="120000"/>
              <a:buFont typeface="System Font Regular"/>
              <a:buChar char="➟"/>
            </a:pPr>
            <a:endParaRPr lang="en-CA" sz="11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3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79079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C6F7857-3868-7AC0-B8B4-19743ED9D316}"/>
              </a:ext>
            </a:extLst>
          </p:cNvPr>
          <p:cNvSpPr/>
          <p:nvPr/>
        </p:nvSpPr>
        <p:spPr>
          <a:xfrm>
            <a:off x="566080" y="988192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818523" y="1860135"/>
            <a:ext cx="507822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Transport and compensation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4265075" y="3540612"/>
            <a:ext cx="4305487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(HL-LHC)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911038" y="266579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(academic)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688597" y="3491767"/>
            <a:ext cx="4998203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696705" y="2638423"/>
            <a:ext cx="5214978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453358" y="1860135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05" y="1006513"/>
            <a:ext cx="5177550" cy="540000"/>
          </a:xfrm>
        </p:spPr>
        <p:txBody>
          <a:bodyPr/>
          <a:lstStyle/>
          <a:p>
            <a:pPr algn="l"/>
            <a:r>
              <a:rPr lang="en-CA" dirty="0"/>
              <a:t>Topological description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4</a:t>
            </a:fld>
            <a:endParaRPr lang="en-CA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D291309-59EA-A4D6-D8AF-97E541B8D9C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</p:spTree>
    <p:extLst>
      <p:ext uri="{BB962C8B-B14F-4D97-AF65-F5344CB8AC3E}">
        <p14:creationId xmlns:p14="http://schemas.microsoft.com/office/powerpoint/2010/main" val="2655741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KAM Theorem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001" y="914400"/>
            <a:ext cx="4593264" cy="416175"/>
          </a:xfrm>
        </p:spPr>
        <p:txBody>
          <a:bodyPr>
            <a:normAutofit/>
          </a:bodyPr>
          <a:lstStyle/>
          <a:p>
            <a:pPr marL="342900" indent="-171450">
              <a:buSzPct val="120000"/>
            </a:pPr>
            <a:r>
              <a:rPr lang="en-CA" sz="1200" dirty="0"/>
              <a:t>Henon map: the solutions are either </a:t>
            </a:r>
            <a:r>
              <a:rPr lang="en-CA" sz="1200" b="1" dirty="0"/>
              <a:t>quasiperiodic</a:t>
            </a:r>
            <a:r>
              <a:rPr lang="en-CA" sz="1200" dirty="0"/>
              <a:t>, or </a:t>
            </a:r>
            <a:r>
              <a:rPr lang="en-CA" sz="1200" b="1" dirty="0"/>
              <a:t>chaotic</a:t>
            </a:r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  <a:p>
            <a:pPr indent="-285750">
              <a:buSzPct val="90000"/>
              <a:buFont typeface="Wingdings" pitchFamily="2" charset="2"/>
              <a:buChar char="Ø"/>
            </a:pPr>
            <a:endParaRPr lang="en-CA" sz="12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5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8" name="Picture 7" descr="A diagram of a red and black dotted triangle&#10;&#10;Description automatically generated with medium confidence">
            <a:extLst>
              <a:ext uri="{FF2B5EF4-FFF2-40B4-BE49-F238E27FC236}">
                <a16:creationId xmlns:a16="http://schemas.microsoft.com/office/drawing/2014/main" id="{2CFFB6D7-96E8-8B91-159B-2CABE37F86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6088" y="1060108"/>
            <a:ext cx="3270712" cy="3240000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05847195-7A81-18A4-5FE5-4D3FCCAAC864}"/>
              </a:ext>
            </a:extLst>
          </p:cNvPr>
          <p:cNvGrpSpPr/>
          <p:nvPr/>
        </p:nvGrpSpPr>
        <p:grpSpPr>
          <a:xfrm>
            <a:off x="1531781" y="1102442"/>
            <a:ext cx="3282734" cy="1577666"/>
            <a:chOff x="375412" y="3271805"/>
            <a:chExt cx="3282734" cy="1577666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EAD2ED3-C850-5E20-FCB9-C5D96104609A}"/>
                </a:ext>
              </a:extLst>
            </p:cNvPr>
            <p:cNvCxnSpPr>
              <a:cxnSpLocks/>
              <a:endCxn id="30" idx="0"/>
            </p:cNvCxnSpPr>
            <p:nvPr/>
          </p:nvCxnSpPr>
          <p:spPr>
            <a:xfrm>
              <a:off x="3475671" y="3390910"/>
              <a:ext cx="4381" cy="750675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C29D3B-89E3-82F8-9DFD-161384C41365}"/>
                </a:ext>
              </a:extLst>
            </p:cNvPr>
            <p:cNvSpPr txBox="1"/>
            <p:nvPr/>
          </p:nvSpPr>
          <p:spPr>
            <a:xfrm>
              <a:off x="554070" y="3505512"/>
              <a:ext cx="2921601" cy="86444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tIns="108000" rIns="144000" bIns="108000" rtlCol="0" anchor="ctr">
              <a:spAutoFit/>
            </a:bodyPr>
            <a:lstStyle/>
            <a:p>
              <a:pPr algn="just"/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They seem to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lie exactly on a curve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. [...] It may be interesting to remark that the successive points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rotate regularly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 around the curve.</a:t>
              </a:r>
            </a:p>
            <a:p>
              <a:pPr algn="r"/>
              <a:r>
                <a:rPr lang="en-CA" sz="11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— M. Henon</a:t>
              </a: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E9C31EF-9B35-3F02-6E88-48BE4BFCBE07}"/>
                </a:ext>
              </a:extLst>
            </p:cNvPr>
            <p:cNvCxnSpPr>
              <a:cxnSpLocks/>
            </p:cNvCxnSpPr>
            <p:nvPr/>
          </p:nvCxnSpPr>
          <p:spPr>
            <a:xfrm>
              <a:off x="794197" y="3503321"/>
              <a:ext cx="2807292" cy="0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3CD2AAE-E023-19E5-27A0-884D2F5AE55F}"/>
                </a:ext>
              </a:extLst>
            </p:cNvPr>
            <p:cNvCxnSpPr>
              <a:cxnSpLocks/>
            </p:cNvCxnSpPr>
            <p:nvPr/>
          </p:nvCxnSpPr>
          <p:spPr>
            <a:xfrm>
              <a:off x="427988" y="4369952"/>
              <a:ext cx="2818486" cy="0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5458496-BC58-4D55-275E-46D9BE02CD2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9404" y="3744718"/>
              <a:ext cx="1331" cy="722848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41B8699-6DDB-392E-5ECE-C3D5D437621B}"/>
                </a:ext>
              </a:extLst>
            </p:cNvPr>
            <p:cNvSpPr txBox="1"/>
            <p:nvPr/>
          </p:nvSpPr>
          <p:spPr>
            <a:xfrm>
              <a:off x="375412" y="3271805"/>
              <a:ext cx="356188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A" sz="4000" dirty="0">
                  <a:solidFill>
                    <a:srgbClr val="0093BE"/>
                  </a:solidFill>
                </a:rPr>
                <a:t>“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DBDDE6CB-CDDE-5E07-3922-1EF325543664}"/>
                </a:ext>
              </a:extLst>
            </p:cNvPr>
            <p:cNvSpPr txBox="1"/>
            <p:nvPr/>
          </p:nvSpPr>
          <p:spPr>
            <a:xfrm>
              <a:off x="3301958" y="4141585"/>
              <a:ext cx="3561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4000" dirty="0">
                  <a:solidFill>
                    <a:srgbClr val="0093BE"/>
                  </a:solidFill>
                </a:rPr>
                <a:t>”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81E95453-138F-1E26-7286-36EC616AF4B6}"/>
              </a:ext>
            </a:extLst>
          </p:cNvPr>
          <p:cNvGrpSpPr/>
          <p:nvPr/>
        </p:nvGrpSpPr>
        <p:grpSpPr>
          <a:xfrm>
            <a:off x="1531781" y="2331916"/>
            <a:ext cx="3276458" cy="2014022"/>
            <a:chOff x="355742" y="2977632"/>
            <a:chExt cx="3276458" cy="2014022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3BB78E5B-D2AA-A94F-B853-0F1861320A50}"/>
                </a:ext>
              </a:extLst>
            </p:cNvPr>
            <p:cNvCxnSpPr>
              <a:cxnSpLocks/>
              <a:endCxn id="48" idx="0"/>
            </p:cNvCxnSpPr>
            <p:nvPr/>
          </p:nvCxnSpPr>
          <p:spPr>
            <a:xfrm>
              <a:off x="3454106" y="3084972"/>
              <a:ext cx="0" cy="1198796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2840D8A-BF2C-59D7-DFF9-E4E5DA424F95}"/>
                </a:ext>
              </a:extLst>
            </p:cNvPr>
            <p:cNvSpPr txBox="1"/>
            <p:nvPr/>
          </p:nvSpPr>
          <p:spPr>
            <a:xfrm>
              <a:off x="532505" y="3203800"/>
              <a:ext cx="2921601" cy="13107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144000" tIns="108000" rIns="144000" bIns="108000" rtlCol="0" anchor="ctr">
              <a:spAutoFit/>
            </a:bodyPr>
            <a:lstStyle/>
            <a:p>
              <a:pPr algn="just"/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They behave in a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completely different way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. It is clearly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impossible to draw any curve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 through them. They seem to be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distributed at random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, in an area left free between the closed curves. Most striking is the fact that this change of behavior seems to </a:t>
              </a:r>
              <a:r>
                <a:rPr lang="en-CA" sz="10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occur abruptly... </a:t>
              </a:r>
              <a:r>
                <a:rPr lang="en-CA" sz="1000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 </a:t>
              </a:r>
            </a:p>
            <a:p>
              <a:pPr algn="r"/>
              <a:r>
                <a:rPr lang="en-CA" sz="1100" b="1" dirty="0">
                  <a:latin typeface="NanumMyeongjo" panose="02020603020101020101" pitchFamily="18" charset="-127"/>
                  <a:ea typeface="NanumMyeongjo" panose="02020603020101020101" pitchFamily="18" charset="-127"/>
                </a:rPr>
                <a:t>— M. Henon</a:t>
              </a: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3DEF8232-BA1D-D1F7-6485-E92B4866AC39}"/>
                </a:ext>
              </a:extLst>
            </p:cNvPr>
            <p:cNvCxnSpPr>
              <a:cxnSpLocks/>
            </p:cNvCxnSpPr>
            <p:nvPr/>
          </p:nvCxnSpPr>
          <p:spPr>
            <a:xfrm>
              <a:off x="765544" y="3211494"/>
              <a:ext cx="2807292" cy="0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F89DE18-1DEB-53CF-D2ED-38CB017CF07B}"/>
                </a:ext>
              </a:extLst>
            </p:cNvPr>
            <p:cNvCxnSpPr>
              <a:cxnSpLocks/>
            </p:cNvCxnSpPr>
            <p:nvPr/>
          </p:nvCxnSpPr>
          <p:spPr>
            <a:xfrm>
              <a:off x="427688" y="4511132"/>
              <a:ext cx="2797521" cy="0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1CBFAD8-9A02-7008-82B6-3ADC1B11E031}"/>
                </a:ext>
              </a:extLst>
            </p:cNvPr>
            <p:cNvCxnSpPr>
              <a:cxnSpLocks/>
            </p:cNvCxnSpPr>
            <p:nvPr/>
          </p:nvCxnSpPr>
          <p:spPr>
            <a:xfrm>
              <a:off x="533633" y="3416595"/>
              <a:ext cx="0" cy="1210754"/>
            </a:xfrm>
            <a:prstGeom prst="line">
              <a:avLst/>
            </a:prstGeom>
            <a:ln w="12700">
              <a:solidFill>
                <a:srgbClr val="0093B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8D91514-2DAF-B08B-CEDE-A202C73CF63F}"/>
                </a:ext>
              </a:extLst>
            </p:cNvPr>
            <p:cNvSpPr txBox="1"/>
            <p:nvPr/>
          </p:nvSpPr>
          <p:spPr>
            <a:xfrm>
              <a:off x="355742" y="2977632"/>
              <a:ext cx="356188" cy="70788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CA" sz="4000" dirty="0">
                  <a:solidFill>
                    <a:srgbClr val="0093BE"/>
                  </a:solidFill>
                </a:rPr>
                <a:t>“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5977F1A0-009D-6B0B-E01D-7DD164C2EC8C}"/>
                </a:ext>
              </a:extLst>
            </p:cNvPr>
            <p:cNvSpPr txBox="1"/>
            <p:nvPr/>
          </p:nvSpPr>
          <p:spPr>
            <a:xfrm>
              <a:off x="3276012" y="4283768"/>
              <a:ext cx="3561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4000" dirty="0">
                  <a:solidFill>
                    <a:srgbClr val="0093BE"/>
                  </a:solidFill>
                </a:rPr>
                <a:t>”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972A05FB-7EAB-BA39-6EAA-2D73CC5FC4BD}"/>
              </a:ext>
            </a:extLst>
          </p:cNvPr>
          <p:cNvSpPr txBox="1"/>
          <p:nvPr/>
        </p:nvSpPr>
        <p:spPr>
          <a:xfrm rot="19800000">
            <a:off x="336648" y="1573783"/>
            <a:ext cx="20616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 dirty="0">
                <a:solidFill>
                  <a:srgbClr val="0093BE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Quasiperiodic</a:t>
            </a:r>
            <a:endParaRPr lang="en-CA" b="1" dirty="0">
              <a:solidFill>
                <a:srgbClr val="0093BE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7708EEA-2DBA-FAEB-FBC7-1E5AD3980F05}"/>
              </a:ext>
            </a:extLst>
          </p:cNvPr>
          <p:cNvSpPr txBox="1"/>
          <p:nvPr/>
        </p:nvSpPr>
        <p:spPr>
          <a:xfrm rot="19800000">
            <a:off x="650914" y="2885367"/>
            <a:ext cx="20616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b="1" dirty="0">
                <a:solidFill>
                  <a:srgbClr val="0093BE"/>
                </a:solidFill>
                <a:latin typeface="NanumMyeongjo" panose="02020603020101020101" pitchFamily="18" charset="-127"/>
                <a:ea typeface="NanumMyeongjo" panose="02020603020101020101" pitchFamily="18" charset="-127"/>
              </a:rPr>
              <a:t>Chaotic</a:t>
            </a:r>
            <a:endParaRPr lang="en-CA" b="1" dirty="0">
              <a:solidFill>
                <a:srgbClr val="0093BE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A412DC7-F9F1-7F48-1BA0-7F58C6BB5552}"/>
              </a:ext>
            </a:extLst>
          </p:cNvPr>
          <p:cNvSpPr txBox="1"/>
          <p:nvPr/>
        </p:nvSpPr>
        <p:spPr>
          <a:xfrm>
            <a:off x="5688062" y="936997"/>
            <a:ext cx="272676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000" b="1" dirty="0">
                <a:solidFill>
                  <a:srgbClr val="0093BE"/>
                </a:solidFill>
              </a:rPr>
              <a:t>Henon map</a:t>
            </a:r>
            <a:r>
              <a:rPr lang="en-CA" sz="1000" dirty="0">
                <a:solidFill>
                  <a:srgbClr val="0093BE"/>
                </a:solidFill>
              </a:rPr>
              <a:t>: simplest 2D non-linear system</a:t>
            </a:r>
          </a:p>
        </p:txBody>
      </p:sp>
      <p:sp>
        <p:nvSpPr>
          <p:cNvPr id="64" name="Text Placeholder 2">
            <a:extLst>
              <a:ext uri="{FF2B5EF4-FFF2-40B4-BE49-F238E27FC236}">
                <a16:creationId xmlns:a16="http://schemas.microsoft.com/office/drawing/2014/main" id="{28247453-4CD5-1280-2D5C-328E1730E78E}"/>
              </a:ext>
            </a:extLst>
          </p:cNvPr>
          <p:cNvSpPr txBox="1">
            <a:spLocks/>
          </p:cNvSpPr>
          <p:nvPr/>
        </p:nvSpPr>
        <p:spPr>
          <a:xfrm>
            <a:off x="612000" y="4111688"/>
            <a:ext cx="6136127" cy="688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 panose="020B0604020202020204" pitchFamily="34" charset="0"/>
              <a:buChar char="•"/>
              <a:defRPr sz="2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57250" marR="0" lvl="1" indent="-28575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ct val="75000"/>
              <a:buFont typeface="Arial" panose="020B0604020202020204" pitchFamily="34" charset="0"/>
              <a:buChar char="•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ct val="50000"/>
              <a:buFont typeface="Courier New" panose="02070309020205020404" pitchFamily="49" charset="0"/>
              <a:buChar char="o"/>
              <a:defRPr sz="12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Noto Sans"/>
              <a:buChar char="▪"/>
              <a:defRPr sz="16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-285750">
              <a:buSzPct val="90000"/>
              <a:buFont typeface="System Font Regular"/>
              <a:buChar char="➟"/>
            </a:pPr>
            <a:r>
              <a:rPr lang="en-CA" sz="1400" dirty="0"/>
              <a:t>Theorem: For </a:t>
            </a:r>
            <a:r>
              <a:rPr lang="en-CA" sz="1400" b="1" dirty="0"/>
              <a:t>non-integrable conservative systems</a:t>
            </a:r>
            <a:r>
              <a:rPr lang="en-CA" sz="1400" dirty="0"/>
              <a:t>, some </a:t>
            </a:r>
            <a:r>
              <a:rPr lang="en-CA" sz="1400" b="1" dirty="0"/>
              <a:t>invariant tori (KAM tori) persist</a:t>
            </a:r>
            <a:r>
              <a:rPr lang="en-CA" sz="1400" dirty="0"/>
              <a:t> close to integrable regions of the system.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23A54C-D2BB-6742-5A51-CE584EE3B42A}"/>
              </a:ext>
            </a:extLst>
          </p:cNvPr>
          <p:cNvSpPr txBox="1"/>
          <p:nvPr/>
        </p:nvSpPr>
        <p:spPr>
          <a:xfrm>
            <a:off x="4572000" y="1279462"/>
            <a:ext cx="8474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rgbClr val="FB963C"/>
                </a:solidFill>
              </a:rPr>
              <a:t>[</a:t>
            </a:r>
            <a:r>
              <a:rPr lang="en-CA" sz="1100" dirty="0">
                <a:solidFill>
                  <a:srgbClr val="FB963C"/>
                </a:solidFill>
              </a:rPr>
              <a:t>2</a:t>
            </a:r>
            <a:r>
              <a:rPr lang="en-CA" sz="1200" dirty="0">
                <a:solidFill>
                  <a:srgbClr val="FB963C"/>
                </a:solidFill>
              </a:rPr>
              <a:t>]</a:t>
            </a:r>
            <a:r>
              <a:rPr lang="en-CA" sz="1400" dirty="0">
                <a:solidFill>
                  <a:srgbClr val="FB963C"/>
                </a:solidFill>
              </a:rPr>
              <a:t> </a:t>
            </a:r>
            <a:r>
              <a:rPr lang="en-CA" sz="1000" dirty="0">
                <a:solidFill>
                  <a:srgbClr val="FB963C"/>
                </a:solidFill>
              </a:rPr>
              <a:t>(1964)</a:t>
            </a:r>
            <a:endParaRPr lang="en-C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1EE9D8-5C72-DA71-0BE6-277901609BE6}"/>
              </a:ext>
            </a:extLst>
          </p:cNvPr>
          <p:cNvSpPr txBox="1"/>
          <p:nvPr/>
        </p:nvSpPr>
        <p:spPr>
          <a:xfrm>
            <a:off x="4571999" y="2523252"/>
            <a:ext cx="8474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200" dirty="0">
                <a:solidFill>
                  <a:srgbClr val="FB963C"/>
                </a:solidFill>
              </a:rPr>
              <a:t>[</a:t>
            </a:r>
            <a:r>
              <a:rPr lang="en-CA" sz="1100" dirty="0">
                <a:solidFill>
                  <a:srgbClr val="FB963C"/>
                </a:solidFill>
              </a:rPr>
              <a:t>2</a:t>
            </a:r>
            <a:r>
              <a:rPr lang="en-CA" sz="1200" dirty="0">
                <a:solidFill>
                  <a:srgbClr val="FB963C"/>
                </a:solidFill>
              </a:rPr>
              <a:t>]</a:t>
            </a:r>
            <a:r>
              <a:rPr lang="en-CA" sz="1400" dirty="0">
                <a:solidFill>
                  <a:srgbClr val="FB963C"/>
                </a:solidFill>
              </a:rPr>
              <a:t> </a:t>
            </a:r>
            <a:r>
              <a:rPr lang="en-CA" sz="1000" dirty="0">
                <a:solidFill>
                  <a:srgbClr val="FB963C"/>
                </a:solidFill>
              </a:rPr>
              <a:t>(1964)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7817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  <p:bldP spid="59" grpId="0"/>
      <p:bldP spid="64" grpId="0"/>
      <p:bldP spid="6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Topological description: non-linear dynamics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6</a:t>
            </a:fld>
            <a:endParaRPr lang="en-CA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pic>
        <p:nvPicPr>
          <p:cNvPr id="6" name="Picture 5" descr="A diagram of a diagram&#10;&#10;Description automatically generated">
            <a:extLst>
              <a:ext uri="{FF2B5EF4-FFF2-40B4-BE49-F238E27FC236}">
                <a16:creationId xmlns:a16="http://schemas.microsoft.com/office/drawing/2014/main" id="{978C3815-36AB-7919-6D3A-30485712D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6088" y="1058400"/>
            <a:ext cx="3270712" cy="3240000"/>
          </a:xfrm>
          <a:prstGeom prst="rect">
            <a:avLst/>
          </a:prstGeom>
        </p:spPr>
      </p:pic>
      <p:pic>
        <p:nvPicPr>
          <p:cNvPr id="29" name="Picture 28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72BA6B9-F790-D11C-C120-1A408D99AB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0511" y="3431632"/>
            <a:ext cx="2530549" cy="690736"/>
          </a:xfrm>
          <a:prstGeom prst="rect">
            <a:avLst/>
          </a:prstGeom>
        </p:spPr>
      </p:pic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CA52A98-73E9-B3D3-5C7D-988030F3D152}"/>
              </a:ext>
            </a:extLst>
          </p:cNvPr>
          <p:cNvCxnSpPr>
            <a:cxnSpLocks/>
          </p:cNvCxnSpPr>
          <p:nvPr/>
        </p:nvCxnSpPr>
        <p:spPr>
          <a:xfrm flipV="1">
            <a:off x="4253023" y="1311349"/>
            <a:ext cx="1637414" cy="23887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B51D0065-C064-9271-1D3F-364B4D1548B5}"/>
              </a:ext>
            </a:extLst>
          </p:cNvPr>
          <p:cNvSpPr/>
          <p:nvPr/>
        </p:nvSpPr>
        <p:spPr>
          <a:xfrm>
            <a:off x="4479852" y="3032106"/>
            <a:ext cx="283534" cy="224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895097-6F45-C7AF-7363-FE067A8C78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1662" y="2535330"/>
            <a:ext cx="3496912" cy="29803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612000" y="914400"/>
                <a:ext cx="4804088" cy="3680100"/>
              </a:xfrm>
            </p:spPr>
            <p:txBody>
              <a:bodyPr>
                <a:normAutofit/>
              </a:bodyPr>
              <a:lstStyle/>
              <a:p>
                <a:pPr>
                  <a:buSzPct val="120000"/>
                </a:pPr>
                <a:r>
                  <a:rPr lang="en-CA" sz="1100" b="1" dirty="0"/>
                  <a:t>Outside of chaos</a:t>
                </a:r>
                <a:r>
                  <a:rPr lang="en-CA" sz="1100" dirty="0"/>
                  <a:t>, one can forget about the single-particle turn-by-turn picture: the points are anyhow </a:t>
                </a:r>
                <a:r>
                  <a:rPr lang="en-CA" sz="1100" b="1" dirty="0"/>
                  <a:t>constrained on curves!  </a:t>
                </a:r>
              </a:p>
              <a:p>
                <a:pPr>
                  <a:buSzPct val="120000"/>
                </a:pPr>
                <a:endParaRPr lang="en-CA" sz="1100" b="1" dirty="0"/>
              </a:p>
              <a:p>
                <a:pPr>
                  <a:buSzPct val="120000"/>
                </a:pPr>
                <a:r>
                  <a:rPr lang="en-CA" sz="1100" b="1" dirty="0"/>
                  <a:t>Quasiperiodic expansion</a:t>
                </a:r>
                <a:r>
                  <a:rPr lang="en-CA" sz="1100" dirty="0"/>
                  <a:t> (NAFF) can help us find the </a:t>
                </a:r>
                <a:r>
                  <a:rPr lang="en-CA" sz="1100" b="1" dirty="0"/>
                  <a:t>underlying topological curve </a:t>
                </a:r>
                <a:r>
                  <a:rPr lang="en-CA" sz="1100" dirty="0"/>
                  <a:t>(natural extension to the </a:t>
                </a:r>
                <a:r>
                  <a:rPr lang="en-CA" sz="1100" b="1" dirty="0"/>
                  <a:t>ellipse</a:t>
                </a:r>
                <a:r>
                  <a:rPr lang="en-CA" sz="1100" dirty="0"/>
                  <a:t> jargon)</a:t>
                </a:r>
                <a:r>
                  <a:rPr lang="en-CA" sz="1100" b="1" dirty="0"/>
                  <a:t>.</a:t>
                </a:r>
              </a:p>
              <a:p>
                <a:pPr marL="114300" indent="0">
                  <a:buSzPct val="120000"/>
                  <a:buNone/>
                </a:pPr>
                <a:endParaRPr lang="en-CA" sz="1100" dirty="0"/>
              </a:p>
              <a:p>
                <a:pPr>
                  <a:buSzPct val="120000"/>
                </a:pPr>
                <a:r>
                  <a:rPr lang="en-CA" sz="1100" dirty="0"/>
                  <a:t>In linearly-normalized space, linear solutions are </a:t>
                </a:r>
                <a:r>
                  <a:rPr lang="en-CA" sz="1100" b="1" dirty="0"/>
                  <a:t>simple circles</a:t>
                </a:r>
                <a:r>
                  <a:rPr lang="en-CA" sz="1100" dirty="0"/>
                  <a:t>:</a:t>
                </a:r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r>
                  <a:rPr lang="en-CA" sz="1100" dirty="0"/>
                  <a:t>Non-linear solutions are a </a:t>
                </a:r>
                <a:r>
                  <a:rPr lang="en-CA" sz="1100" b="1" dirty="0"/>
                  <a:t>natural extension</a:t>
                </a:r>
                <a:r>
                  <a:rPr lang="en-CA" sz="1100" dirty="0"/>
                  <a:t>. (See </a:t>
                </a:r>
                <a:r>
                  <a:rPr lang="en-CA" sz="1100" i="1" dirty="0"/>
                  <a:t>Almagest of Ptolemy, </a:t>
                </a:r>
                <a:r>
                  <a:rPr lang="en-CA" sz="1100" dirty="0"/>
                  <a:t>epicycle theory)</a:t>
                </a:r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endParaRPr lang="en-CA" sz="1100" dirty="0"/>
              </a:p>
              <a:p>
                <a:pPr>
                  <a:buSzPct val="120000"/>
                </a:pPr>
                <a:r>
                  <a:rPr lang="en-CA" sz="1100" dirty="0"/>
                  <a:t>Corollary to KAM theorem: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11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fr-CA" sz="11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b>
                    </m:sSub>
                  </m:oMath>
                </a14:m>
                <a:r>
                  <a:rPr lang="en-CA" sz="1100" dirty="0"/>
                  <a:t> </a:t>
                </a:r>
                <a:r>
                  <a:rPr lang="en-CA" sz="1100" b="1" dirty="0"/>
                  <a:t>is an integer</a:t>
                </a:r>
                <a:r>
                  <a:rPr lang="en-CA" sz="1100" dirty="0"/>
                  <a:t>! </a:t>
                </a:r>
              </a:p>
              <a:p>
                <a:pPr marL="114300" indent="0">
                  <a:buSzPct val="120000"/>
                  <a:buNone/>
                </a:pPr>
                <a:endParaRPr lang="en-CA" sz="1100" dirty="0"/>
              </a:p>
            </p:txBody>
          </p:sp>
        </mc:Choice>
        <mc:Fallback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7CB52C9B-CC73-A846-A662-93A87757D4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12000" y="914400"/>
                <a:ext cx="4804088" cy="3680100"/>
              </a:xfrm>
              <a:blipFill>
                <a:blip r:embed="rId6"/>
                <a:stretch>
                  <a:fillRect t="-34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3224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henon_shearing_5_island">
            <a:hlinkClick r:id="" action="ppaction://media"/>
            <a:extLst>
              <a:ext uri="{FF2B5EF4-FFF2-40B4-BE49-F238E27FC236}">
                <a16:creationId xmlns:a16="http://schemas.microsoft.com/office/drawing/2014/main" id="{E3314A40-D7BC-2915-14CE-330D045BB81A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13868" t="10643" r="18923"/>
          <a:stretch/>
        </p:blipFill>
        <p:spPr>
          <a:xfrm>
            <a:off x="5394824" y="1102349"/>
            <a:ext cx="3270712" cy="3261428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4980727" cy="3593805"/>
          </a:xfrm>
        </p:spPr>
        <p:txBody>
          <a:bodyPr>
            <a:normAutofit lnSpcReduction="10000"/>
          </a:bodyPr>
          <a:lstStyle/>
          <a:p>
            <a:pPr>
              <a:buSzPct val="120000"/>
            </a:pPr>
            <a:r>
              <a:rPr lang="en-CA" sz="1100" b="1" dirty="0"/>
              <a:t>Why</a:t>
            </a:r>
            <a:r>
              <a:rPr lang="en-CA" sz="1100" dirty="0"/>
              <a:t> the topological jump?</a:t>
            </a:r>
          </a:p>
          <a:p>
            <a:pPr lvl="1">
              <a:buSzPct val="120000"/>
            </a:pPr>
            <a:r>
              <a:rPr lang="en-CA" sz="1000" dirty="0"/>
              <a:t>A fixed point is described by a single point (particle)</a:t>
            </a:r>
          </a:p>
          <a:p>
            <a:pPr lvl="1">
              <a:buSzPct val="120000"/>
            </a:pPr>
            <a:r>
              <a:rPr lang="en-CA" sz="1000" dirty="0"/>
              <a:t>An invariant curve is described by a curve</a:t>
            </a:r>
          </a:p>
          <a:p>
            <a:pPr marL="114300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r>
              <a:rPr lang="en-CA" sz="1100" dirty="0"/>
              <a:t>The </a:t>
            </a:r>
            <a:r>
              <a:rPr lang="en-CA" sz="1100" b="1" dirty="0"/>
              <a:t>phase can advance</a:t>
            </a:r>
            <a:r>
              <a:rPr lang="en-CA" sz="1100" dirty="0"/>
              <a:t>, but the curve (topology) is </a:t>
            </a:r>
            <a:r>
              <a:rPr lang="en-CA" sz="1100" b="1" dirty="0"/>
              <a:t>unchanged</a:t>
            </a:r>
            <a:r>
              <a:rPr lang="en-CA" sz="1100" dirty="0"/>
              <a:t> </a:t>
            </a:r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r>
              <a:rPr lang="en-CA" sz="1100" i="1" dirty="0"/>
              <a:t>Exempli gratia</a:t>
            </a:r>
            <a:r>
              <a:rPr lang="en-CA" sz="1100" dirty="0"/>
              <a:t>: the Henon map, a </a:t>
            </a:r>
            <a:r>
              <a:rPr lang="en-CA" sz="1100" b="1" dirty="0"/>
              <a:t>closed ring containing</a:t>
            </a:r>
          </a:p>
          <a:p>
            <a:pPr lvl="1">
              <a:buSzPct val="100000"/>
              <a:buFont typeface="+mj-lt"/>
              <a:buAutoNum type="arabicPeriod"/>
            </a:pPr>
            <a:r>
              <a:rPr lang="en-CA" sz="1000" dirty="0"/>
              <a:t>A thin sextupole (shear)</a:t>
            </a:r>
          </a:p>
          <a:p>
            <a:pPr lvl="1">
              <a:buSzPct val="100000"/>
              <a:buFont typeface="+mj-lt"/>
              <a:buAutoNum type="arabicPeriod"/>
            </a:pPr>
            <a:r>
              <a:rPr lang="en-CA" sz="1000" dirty="0"/>
              <a:t>A linear segment (rotation)</a:t>
            </a:r>
          </a:p>
          <a:p>
            <a:pPr marL="571500" lvl="1" indent="0">
              <a:buSzPct val="100000"/>
              <a:buNone/>
            </a:pPr>
            <a:r>
              <a:rPr lang="en-CA" sz="1000" dirty="0"/>
              <a:t>     </a:t>
            </a:r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indent="-285750">
              <a:buSzPct val="100000"/>
            </a:pPr>
            <a:r>
              <a:rPr lang="en-CA" sz="1200" dirty="0"/>
              <a:t>In fact, the </a:t>
            </a:r>
            <a:r>
              <a:rPr lang="en-CA" sz="1200" b="1" dirty="0"/>
              <a:t>invariant curves </a:t>
            </a:r>
            <a:r>
              <a:rPr lang="en-CA" sz="1200" dirty="0"/>
              <a:t>are the </a:t>
            </a:r>
            <a:r>
              <a:rPr lang="en-CA" sz="1200" b="1" dirty="0">
                <a:solidFill>
                  <a:srgbClr val="0093BE"/>
                </a:solidFill>
              </a:rPr>
              <a:t>eigensolutions</a:t>
            </a:r>
            <a:r>
              <a:rPr lang="en-CA" sz="1200" dirty="0"/>
              <a:t> of the transformation</a:t>
            </a:r>
          </a:p>
          <a:p>
            <a:pPr indent="-285750">
              <a:buSzPct val="100000"/>
            </a:pPr>
            <a:endParaRPr lang="en-CA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Topological description: eigensolutions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7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B643CF-D798-C1FA-552F-C93CD0964F03}"/>
              </a:ext>
            </a:extLst>
          </p:cNvPr>
          <p:cNvGrpSpPr/>
          <p:nvPr/>
        </p:nvGrpSpPr>
        <p:grpSpPr>
          <a:xfrm>
            <a:off x="3336640" y="2429985"/>
            <a:ext cx="1473639" cy="1466113"/>
            <a:chOff x="2478954" y="2571750"/>
            <a:chExt cx="1473639" cy="146611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4D6434A-F5C0-FE85-3AF7-51230D5AD1FE}"/>
                </a:ext>
              </a:extLst>
            </p:cNvPr>
            <p:cNvSpPr/>
            <p:nvPr/>
          </p:nvSpPr>
          <p:spPr>
            <a:xfrm>
              <a:off x="2478954" y="3008931"/>
              <a:ext cx="1359735" cy="871955"/>
            </a:xfrm>
            <a:prstGeom prst="roundRect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C869F898-CF42-AB4E-34BF-9E4A25B62CA8}"/>
                </a:ext>
              </a:extLst>
            </p:cNvPr>
            <p:cNvSpPr/>
            <p:nvPr/>
          </p:nvSpPr>
          <p:spPr>
            <a:xfrm>
              <a:off x="2856798" y="2571750"/>
              <a:ext cx="217989" cy="871955"/>
            </a:xfrm>
            <a:prstGeom prst="hexag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81EFF81-4D11-958F-FD82-EA90FC221F02}"/>
                </a:ext>
              </a:extLst>
            </p:cNvPr>
            <p:cNvSpPr/>
            <p:nvPr/>
          </p:nvSpPr>
          <p:spPr>
            <a:xfrm>
              <a:off x="3244434" y="2680744"/>
              <a:ext cx="174391" cy="65396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F169564-F85E-89C1-F94E-DF55873D6A11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3411192" y="3173105"/>
              <a:ext cx="0" cy="37490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102AE5-16F8-60F2-F1F2-B5444ABE6F9F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3247391" y="2807560"/>
              <a:ext cx="0" cy="37490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61594A5-F1AD-E8E3-C637-BEA83937132F}"/>
                </a:ext>
              </a:extLst>
            </p:cNvPr>
            <p:cNvSpPr txBox="1"/>
            <p:nvPr/>
          </p:nvSpPr>
          <p:spPr>
            <a:xfrm>
              <a:off x="2577204" y="3468476"/>
              <a:ext cx="1375389" cy="5693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1000" b="1" dirty="0">
                  <a:solidFill>
                    <a:schemeClr val="accent5"/>
                  </a:solidFill>
                </a:rPr>
                <a:t>Single parameter</a:t>
              </a:r>
              <a:r>
                <a:rPr lang="en-CA" sz="1000" dirty="0">
                  <a:solidFill>
                    <a:schemeClr val="accent5"/>
                  </a:solidFill>
                </a:rPr>
                <a:t>: </a:t>
              </a:r>
            </a:p>
            <a:p>
              <a:r>
                <a:rPr lang="en-CA" sz="1000" dirty="0">
                  <a:solidFill>
                    <a:schemeClr val="accent5"/>
                  </a:solidFill>
                </a:rPr>
                <a:t>rotation number</a:t>
              </a:r>
            </a:p>
            <a:p>
              <a:endParaRPr lang="en-CA" sz="11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B3614E-1045-195C-D1DE-8D0CDC135E5D}"/>
                  </a:ext>
                </a:extLst>
              </p:cNvPr>
              <p:cNvSpPr txBox="1"/>
              <p:nvPr/>
            </p:nvSpPr>
            <p:spPr>
              <a:xfrm>
                <a:off x="5735067" y="914400"/>
                <a:ext cx="2998738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100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CA" sz="100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=0.2071</m:t>
                    </m:r>
                  </m:oMath>
                </a14:m>
                <a:r>
                  <a:rPr lang="en-CA" sz="1000" dirty="0">
                    <a:solidFill>
                      <a:srgbClr val="0093BE"/>
                    </a:solidFill>
                  </a:rPr>
                  <a:t>  </a:t>
                </a:r>
                <a:r>
                  <a:rPr lang="en-CA" sz="700" dirty="0">
                    <a:solidFill>
                      <a:srgbClr val="0093BE"/>
                    </a:solidFill>
                  </a:rPr>
                  <a:t>(video: </a:t>
                </a:r>
                <a:r>
                  <a:rPr lang="en-CA" sz="700" dirty="0">
                    <a:solidFill>
                      <a:srgbClr val="0093BE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https://cernbox.cern.ch/s/jhxTpFLn1BrcBQr</a:t>
                </a:r>
                <a:r>
                  <a:rPr lang="en-CA" sz="700" dirty="0">
                    <a:solidFill>
                      <a:srgbClr val="0093BE"/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B3614E-1045-195C-D1DE-8D0CDC135E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67" y="914400"/>
                <a:ext cx="2998738" cy="2462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D2295FF5-809A-1C97-6EAC-FE6DB53803B6}"/>
              </a:ext>
            </a:extLst>
          </p:cNvPr>
          <p:cNvSpPr/>
          <p:nvPr/>
        </p:nvSpPr>
        <p:spPr>
          <a:xfrm>
            <a:off x="637952" y="3962373"/>
            <a:ext cx="4619220" cy="477238"/>
          </a:xfrm>
          <a:prstGeom prst="rect">
            <a:avLst/>
          </a:prstGeom>
          <a:noFill/>
          <a:ln>
            <a:solidFill>
              <a:srgbClr val="0093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752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5100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35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0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3" grpId="0" uiExpand="1" build="p"/>
      <p:bldP spid="25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B52C9B-CC73-A846-A662-93A87757D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1999" y="914400"/>
            <a:ext cx="4980727" cy="3593805"/>
          </a:xfrm>
        </p:spPr>
        <p:txBody>
          <a:bodyPr>
            <a:normAutofit lnSpcReduction="10000"/>
          </a:bodyPr>
          <a:lstStyle/>
          <a:p>
            <a:pPr>
              <a:buSzPct val="120000"/>
            </a:pPr>
            <a:r>
              <a:rPr lang="en-CA" sz="1100" b="1" dirty="0"/>
              <a:t>Why</a:t>
            </a:r>
            <a:r>
              <a:rPr lang="en-CA" sz="1100" dirty="0"/>
              <a:t> the topological jump?</a:t>
            </a:r>
          </a:p>
          <a:p>
            <a:pPr lvl="1">
              <a:buSzPct val="120000"/>
            </a:pPr>
            <a:r>
              <a:rPr lang="en-CA" sz="1000" dirty="0"/>
              <a:t>A fixed point is described by a single point (particle)</a:t>
            </a:r>
          </a:p>
          <a:p>
            <a:pPr lvl="1">
              <a:buSzPct val="120000"/>
            </a:pPr>
            <a:r>
              <a:rPr lang="en-CA" sz="1000" dirty="0"/>
              <a:t>An invariant curve is described by a curve</a:t>
            </a:r>
          </a:p>
          <a:p>
            <a:pPr marL="114300" indent="0">
              <a:buSzPct val="120000"/>
              <a:buNone/>
            </a:pPr>
            <a:endParaRPr lang="en-CA" sz="1100" dirty="0"/>
          </a:p>
          <a:p>
            <a:pPr>
              <a:buSzPct val="120000"/>
            </a:pPr>
            <a:r>
              <a:rPr lang="en-CA" sz="1100" dirty="0"/>
              <a:t>The </a:t>
            </a:r>
            <a:r>
              <a:rPr lang="en-CA" sz="1100" b="1" dirty="0"/>
              <a:t>phase can advance</a:t>
            </a:r>
            <a:r>
              <a:rPr lang="en-CA" sz="1100" dirty="0"/>
              <a:t>, but the curve (topology) is </a:t>
            </a:r>
            <a:r>
              <a:rPr lang="en-CA" sz="1100" b="1" dirty="0"/>
              <a:t>unchanged</a:t>
            </a:r>
            <a:r>
              <a:rPr lang="en-CA" sz="1100" dirty="0"/>
              <a:t> </a:t>
            </a:r>
          </a:p>
          <a:p>
            <a:pPr>
              <a:buSzPct val="120000"/>
            </a:pPr>
            <a:endParaRPr lang="en-CA" sz="1100" dirty="0"/>
          </a:p>
          <a:p>
            <a:pPr>
              <a:buSzPct val="120000"/>
            </a:pPr>
            <a:r>
              <a:rPr lang="en-CA" sz="1100" i="1" dirty="0"/>
              <a:t>Exempli gratia</a:t>
            </a:r>
            <a:r>
              <a:rPr lang="en-CA" sz="1100" dirty="0"/>
              <a:t>: the Henon map, a </a:t>
            </a:r>
            <a:r>
              <a:rPr lang="en-CA" sz="1100" b="1" dirty="0"/>
              <a:t>closed ring containing</a:t>
            </a:r>
          </a:p>
          <a:p>
            <a:pPr lvl="1">
              <a:buSzPct val="100000"/>
              <a:buFont typeface="+mj-lt"/>
              <a:buAutoNum type="arabicPeriod"/>
            </a:pPr>
            <a:r>
              <a:rPr lang="en-CA" sz="1000" dirty="0"/>
              <a:t>A thin sextupole (shear)</a:t>
            </a:r>
          </a:p>
          <a:p>
            <a:pPr lvl="1">
              <a:buSzPct val="100000"/>
              <a:buFont typeface="+mj-lt"/>
              <a:buAutoNum type="arabicPeriod"/>
            </a:pPr>
            <a:r>
              <a:rPr lang="en-CA" sz="1000" dirty="0"/>
              <a:t>A linear segment (rotation)</a:t>
            </a:r>
          </a:p>
          <a:p>
            <a:pPr marL="571500" lvl="1" indent="0">
              <a:buSzPct val="100000"/>
              <a:buNone/>
            </a:pPr>
            <a:r>
              <a:rPr lang="en-CA" sz="1000" dirty="0"/>
              <a:t>     </a:t>
            </a:r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marL="571500" lvl="1" indent="0">
              <a:buSzPct val="100000"/>
              <a:buNone/>
            </a:pPr>
            <a:endParaRPr lang="en-CA" sz="1000" dirty="0"/>
          </a:p>
          <a:p>
            <a:pPr indent="-285750">
              <a:buSzPct val="100000"/>
            </a:pPr>
            <a:r>
              <a:rPr lang="en-CA" sz="1200" dirty="0"/>
              <a:t>In fact, the </a:t>
            </a:r>
            <a:r>
              <a:rPr lang="en-CA" sz="1200" b="1" dirty="0"/>
              <a:t>invariant curves </a:t>
            </a:r>
            <a:r>
              <a:rPr lang="en-CA" sz="1200" dirty="0"/>
              <a:t>are the </a:t>
            </a:r>
            <a:r>
              <a:rPr lang="en-CA" sz="1200" b="1" dirty="0">
                <a:solidFill>
                  <a:srgbClr val="0093BE"/>
                </a:solidFill>
              </a:rPr>
              <a:t>eigensolutions</a:t>
            </a:r>
            <a:r>
              <a:rPr lang="en-CA" sz="1200" dirty="0"/>
              <a:t> of the transformation</a:t>
            </a:r>
          </a:p>
          <a:p>
            <a:pPr indent="-285750">
              <a:buSzPct val="100000"/>
            </a:pPr>
            <a:endParaRPr lang="en-CA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AF3FE-7032-3CF4-8066-FE079EC0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Topological description: eigensolutions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3E627-CB45-0BEE-C7F4-F8AE180371B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8</a:t>
            </a:fld>
            <a:endParaRPr lang="en-CA" dirty="0"/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CC500897-C4FF-55F7-194A-3BB2EFF251A2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5B643CF-D798-C1FA-552F-C93CD0964F03}"/>
              </a:ext>
            </a:extLst>
          </p:cNvPr>
          <p:cNvGrpSpPr/>
          <p:nvPr/>
        </p:nvGrpSpPr>
        <p:grpSpPr>
          <a:xfrm>
            <a:off x="3336640" y="2429985"/>
            <a:ext cx="1473639" cy="1466113"/>
            <a:chOff x="2478954" y="2571750"/>
            <a:chExt cx="1473639" cy="1466113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4D6434A-F5C0-FE85-3AF7-51230D5AD1FE}"/>
                </a:ext>
              </a:extLst>
            </p:cNvPr>
            <p:cNvSpPr/>
            <p:nvPr/>
          </p:nvSpPr>
          <p:spPr>
            <a:xfrm>
              <a:off x="2478954" y="3008931"/>
              <a:ext cx="1359735" cy="871955"/>
            </a:xfrm>
            <a:prstGeom prst="roundRect">
              <a:avLst/>
            </a:prstGeom>
            <a:noFill/>
            <a:ln w="38100"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C869F898-CF42-AB4E-34BF-9E4A25B62CA8}"/>
                </a:ext>
              </a:extLst>
            </p:cNvPr>
            <p:cNvSpPr/>
            <p:nvPr/>
          </p:nvSpPr>
          <p:spPr>
            <a:xfrm>
              <a:off x="2856798" y="2571750"/>
              <a:ext cx="217989" cy="871955"/>
            </a:xfrm>
            <a:prstGeom prst="hexagon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81EFF81-4D11-958F-FD82-EA90FC221F02}"/>
                </a:ext>
              </a:extLst>
            </p:cNvPr>
            <p:cNvSpPr/>
            <p:nvPr/>
          </p:nvSpPr>
          <p:spPr>
            <a:xfrm>
              <a:off x="3244434" y="2680744"/>
              <a:ext cx="174391" cy="653966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F169564-F85E-89C1-F94E-DF55873D6A11}"/>
                </a:ext>
              </a:extLst>
            </p:cNvPr>
            <p:cNvCxnSpPr>
              <a:cxnSpLocks/>
            </p:cNvCxnSpPr>
            <p:nvPr/>
          </p:nvCxnSpPr>
          <p:spPr>
            <a:xfrm rot="480000">
              <a:off x="3411192" y="3173105"/>
              <a:ext cx="0" cy="37490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C102AE5-16F8-60F2-F1F2-B5444ABE6F9F}"/>
                </a:ext>
              </a:extLst>
            </p:cNvPr>
            <p:cNvCxnSpPr>
              <a:cxnSpLocks/>
            </p:cNvCxnSpPr>
            <p:nvPr/>
          </p:nvCxnSpPr>
          <p:spPr>
            <a:xfrm rot="11280000">
              <a:off x="3247391" y="2807560"/>
              <a:ext cx="0" cy="37490"/>
            </a:xfrm>
            <a:prstGeom prst="straightConnector1">
              <a:avLst/>
            </a:prstGeom>
            <a:ln w="38100">
              <a:solidFill>
                <a:srgbClr val="264E5B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61594A5-F1AD-E8E3-C637-BEA83937132F}"/>
                </a:ext>
              </a:extLst>
            </p:cNvPr>
            <p:cNvSpPr txBox="1"/>
            <p:nvPr/>
          </p:nvSpPr>
          <p:spPr>
            <a:xfrm>
              <a:off x="2577204" y="3468476"/>
              <a:ext cx="1375389" cy="5693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sz="1000" b="1" dirty="0">
                  <a:solidFill>
                    <a:schemeClr val="accent5"/>
                  </a:solidFill>
                </a:rPr>
                <a:t>Single parameter</a:t>
              </a:r>
              <a:r>
                <a:rPr lang="en-CA" sz="1000" dirty="0">
                  <a:solidFill>
                    <a:schemeClr val="accent5"/>
                  </a:solidFill>
                </a:rPr>
                <a:t>: </a:t>
              </a:r>
            </a:p>
            <a:p>
              <a:r>
                <a:rPr lang="en-CA" sz="1000" dirty="0">
                  <a:solidFill>
                    <a:schemeClr val="accent5"/>
                  </a:solidFill>
                </a:rPr>
                <a:t>rotation number</a:t>
              </a:r>
            </a:p>
            <a:p>
              <a:endParaRPr lang="en-CA" sz="1100" dirty="0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10A7B7E-3779-C173-CDD7-AB406CA56B88}"/>
              </a:ext>
            </a:extLst>
          </p:cNvPr>
          <p:cNvSpPr/>
          <p:nvPr/>
        </p:nvSpPr>
        <p:spPr>
          <a:xfrm>
            <a:off x="637952" y="3962373"/>
            <a:ext cx="4619220" cy="477238"/>
          </a:xfrm>
          <a:prstGeom prst="rect">
            <a:avLst/>
          </a:prstGeom>
          <a:noFill/>
          <a:ln>
            <a:solidFill>
              <a:srgbClr val="0093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henon_shearing_island">
            <a:hlinkClick r:id="" action="ppaction://media"/>
            <a:extLst>
              <a:ext uri="{FF2B5EF4-FFF2-40B4-BE49-F238E27FC236}">
                <a16:creationId xmlns:a16="http://schemas.microsoft.com/office/drawing/2014/main" id="{D63C1471-F33A-09BD-3DAF-8CE1674384F7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rcRect l="14115" t="9672" r="19403"/>
          <a:stretch/>
        </p:blipFill>
        <p:spPr>
          <a:xfrm>
            <a:off x="5405407" y="1066476"/>
            <a:ext cx="3239005" cy="330059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E8888F7-3B15-7C5E-D3BF-813936BEA655}"/>
                  </a:ext>
                </a:extLst>
              </p:cNvPr>
              <p:cNvSpPr txBox="1"/>
              <p:nvPr/>
            </p:nvSpPr>
            <p:spPr>
              <a:xfrm>
                <a:off x="5735067" y="914400"/>
                <a:ext cx="2998738" cy="2462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A" sz="100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𝜔</m:t>
                    </m:r>
                    <m:r>
                      <a:rPr lang="fr-CA" sz="1000" i="1" smtClean="0">
                        <a:solidFill>
                          <a:srgbClr val="0093BE"/>
                        </a:solidFill>
                        <a:latin typeface="Cambria Math" panose="02040503050406030204" pitchFamily="18" charset="0"/>
                      </a:rPr>
                      <m:t>=0.2514</m:t>
                    </m:r>
                  </m:oMath>
                </a14:m>
                <a:r>
                  <a:rPr lang="en-CA" sz="1000" dirty="0">
                    <a:solidFill>
                      <a:srgbClr val="0093BE"/>
                    </a:solidFill>
                  </a:rPr>
                  <a:t>  </a:t>
                </a:r>
                <a:r>
                  <a:rPr lang="en-CA" sz="700" dirty="0">
                    <a:solidFill>
                      <a:srgbClr val="0093BE"/>
                    </a:solidFill>
                  </a:rPr>
                  <a:t>(video: </a:t>
                </a:r>
                <a:r>
                  <a:rPr lang="en-CA" sz="700" dirty="0">
                    <a:solidFill>
                      <a:srgbClr val="0093BE"/>
                    </a:solidFill>
                    <a:hlinkClick r:id="rId5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https://cernbox.cern.ch/s/UZoHtQZZ76jAnke</a:t>
                </a:r>
                <a:r>
                  <a:rPr lang="en-CA" sz="700" dirty="0">
                    <a:solidFill>
                      <a:srgbClr val="0093BE"/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E8888F7-3B15-7C5E-D3BF-813936BEA6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5067" y="914400"/>
                <a:ext cx="2998738" cy="2462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699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A7504ED-D298-A262-14A0-8795A81B73A1}"/>
              </a:ext>
            </a:extLst>
          </p:cNvPr>
          <p:cNvSpPr/>
          <p:nvPr/>
        </p:nvSpPr>
        <p:spPr>
          <a:xfrm>
            <a:off x="1453358" y="1860135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6EDBBD7-BFE5-50C7-F777-4C32883736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05" y="1006513"/>
            <a:ext cx="5177550" cy="540000"/>
          </a:xfrm>
        </p:spPr>
        <p:txBody>
          <a:bodyPr/>
          <a:lstStyle/>
          <a:p>
            <a:pPr algn="l"/>
            <a:r>
              <a:rPr lang="en-CA" dirty="0"/>
              <a:t>Topological description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5EB20E5-A9EB-4FC2-3A34-DEEE10C3A6E6}"/>
              </a:ext>
            </a:extLst>
          </p:cNvPr>
          <p:cNvSpPr txBox="1">
            <a:spLocks/>
          </p:cNvSpPr>
          <p:nvPr/>
        </p:nvSpPr>
        <p:spPr>
          <a:xfrm>
            <a:off x="1818523" y="1860135"/>
            <a:ext cx="5078222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Transport and compensation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A0EFE3-AE18-5BC5-1C07-3A1E9B647FD5}"/>
              </a:ext>
            </a:extLst>
          </p:cNvPr>
          <p:cNvSpPr txBox="1">
            <a:spLocks/>
          </p:cNvSpPr>
          <p:nvPr/>
        </p:nvSpPr>
        <p:spPr>
          <a:xfrm>
            <a:off x="4265075" y="3540612"/>
            <a:ext cx="4305487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(HL-LHC)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724C3B5-8103-95F8-08D7-32470DCEEA1A}"/>
              </a:ext>
            </a:extLst>
          </p:cNvPr>
          <p:cNvSpPr txBox="1">
            <a:spLocks/>
          </p:cNvSpPr>
          <p:nvPr/>
        </p:nvSpPr>
        <p:spPr>
          <a:xfrm>
            <a:off x="2911038" y="2665797"/>
            <a:ext cx="4826318" cy="5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Arial"/>
              <a:buNone/>
              <a:defRPr sz="2800" b="1" i="0" u="none" strike="noStrike" cap="non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l"/>
            <a:r>
              <a:rPr lang="en-CA" dirty="0"/>
              <a:t>Beam-Beam LR (academic)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D5D7441-6988-D7FF-FEDF-F63A82D8EFA4}"/>
              </a:ext>
            </a:extLst>
          </p:cNvPr>
          <p:cNvSpPr/>
          <p:nvPr/>
        </p:nvSpPr>
        <p:spPr>
          <a:xfrm>
            <a:off x="3688597" y="3491767"/>
            <a:ext cx="4998203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F1159F-C711-CAFC-92A8-A012519FEF14}"/>
              </a:ext>
            </a:extLst>
          </p:cNvPr>
          <p:cNvSpPr/>
          <p:nvPr/>
        </p:nvSpPr>
        <p:spPr>
          <a:xfrm>
            <a:off x="2696705" y="2638423"/>
            <a:ext cx="5214978" cy="63027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B7AF1C-8D10-7C0A-A47D-F1951F0CEE0D}"/>
              </a:ext>
            </a:extLst>
          </p:cNvPr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mtClean="0"/>
              <a:t>9</a:t>
            </a:fld>
            <a:endParaRPr lang="en-CA"/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0D291309-59EA-A4D6-D8AF-97E541B8D9CF}"/>
              </a:ext>
            </a:extLst>
          </p:cNvPr>
          <p:cNvSpPr>
            <a:spLocks noGrp="1"/>
          </p:cNvSpPr>
          <p:nvPr>
            <p:ph type="ftr" idx="10"/>
          </p:nvPr>
        </p:nvSpPr>
        <p:spPr>
          <a:xfrm>
            <a:off x="3021874" y="4767263"/>
            <a:ext cx="5510126" cy="270000"/>
          </a:xfrm>
        </p:spPr>
        <p:txBody>
          <a:bodyPr/>
          <a:lstStyle/>
          <a:p>
            <a:r>
              <a:rPr lang="en-CA" dirty="0"/>
              <a:t>P. Belanger | BB24: BB Effects in Circular Colliders | September 2024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F96E80C-FEBE-15E0-3304-90A04BF15FDF}"/>
              </a:ext>
            </a:extLst>
          </p:cNvPr>
          <p:cNvSpPr/>
          <p:nvPr/>
        </p:nvSpPr>
        <p:spPr>
          <a:xfrm>
            <a:off x="566080" y="988192"/>
            <a:ext cx="5621618" cy="612818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567603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rgbClr val="000000"/>
      </a:dk1>
      <a:lt1>
        <a:srgbClr val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29081</TotalTime>
  <Words>3468</Words>
  <Application>Microsoft Macintosh PowerPoint</Application>
  <PresentationFormat>On-screen Show (16:9)</PresentationFormat>
  <Paragraphs>435</Paragraphs>
  <Slides>26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8" baseType="lpstr">
      <vt:lpstr>NanumMyeongjo</vt:lpstr>
      <vt:lpstr>Arial</vt:lpstr>
      <vt:lpstr>Calibri</vt:lpstr>
      <vt:lpstr>Cambria Math</vt:lpstr>
      <vt:lpstr>Courier New</vt:lpstr>
      <vt:lpstr>Monaco</vt:lpstr>
      <vt:lpstr>Noto Sans</vt:lpstr>
      <vt:lpstr>System Font Regular</vt:lpstr>
      <vt:lpstr>Times New Roman</vt:lpstr>
      <vt:lpstr>Wingdings</vt:lpstr>
      <vt:lpstr>Zapf Dingbats</vt:lpstr>
      <vt:lpstr>Thème Office</vt:lpstr>
      <vt:lpstr>A Topological Approach to the Problem of Beam-Beam Compensation  </vt:lpstr>
      <vt:lpstr>Prelude: basic assumptions</vt:lpstr>
      <vt:lpstr>Introduction</vt:lpstr>
      <vt:lpstr>Topological description</vt:lpstr>
      <vt:lpstr>KAM Theorem</vt:lpstr>
      <vt:lpstr>Topological description: non-linear dynamics</vt:lpstr>
      <vt:lpstr>Topological description: eigensolutions</vt:lpstr>
      <vt:lpstr>Topological description: eigensolutions</vt:lpstr>
      <vt:lpstr>Topological description</vt:lpstr>
      <vt:lpstr>Compensation (i.e. linearization)</vt:lpstr>
      <vt:lpstr>The single-pass transport problem</vt:lpstr>
      <vt:lpstr>Example: 4D formalism</vt:lpstr>
      <vt:lpstr>Topological description</vt:lpstr>
      <vt:lpstr>Beam-Beam Long-Range (BBLR)</vt:lpstr>
      <vt:lpstr>BBLR – Multipole equivalence: compensation</vt:lpstr>
      <vt:lpstr>BBLR – Wire equivalence: flatness</vt:lpstr>
      <vt:lpstr>Topological description</vt:lpstr>
      <vt:lpstr>BBLR – Wire equivalence: HL-LHC</vt:lpstr>
      <vt:lpstr>4-Wire Problem</vt:lpstr>
      <vt:lpstr>40-Wire Problem (HL-LHC case)</vt:lpstr>
      <vt:lpstr>40-Wire Problem (HL-LHC case)</vt:lpstr>
      <vt:lpstr>Summary and Outlook</vt:lpstr>
      <vt:lpstr>References</vt:lpstr>
      <vt:lpstr>Thank you!</vt:lpstr>
      <vt:lpstr>BBLR IP symmetry </vt:lpstr>
      <vt:lpstr>BBCW symmetry: real space vs normalized?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André-Pierre OLIVIER</dc:creator>
  <cp:lastModifiedBy>phbel@student.ubc.ca</cp:lastModifiedBy>
  <cp:revision>423</cp:revision>
  <dcterms:created xsi:type="dcterms:W3CDTF">2016-02-12T10:02:27Z</dcterms:created>
  <dcterms:modified xsi:type="dcterms:W3CDTF">2024-09-03T13:05:26Z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