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310" r:id="rId3"/>
    <p:sldId id="337" r:id="rId4"/>
    <p:sldId id="325" r:id="rId5"/>
    <p:sldId id="326" r:id="rId6"/>
    <p:sldId id="328" r:id="rId7"/>
    <p:sldId id="329" r:id="rId8"/>
    <p:sldId id="334" r:id="rId9"/>
    <p:sldId id="262" r:id="rId10"/>
    <p:sldId id="261" r:id="rId11"/>
    <p:sldId id="268" r:id="rId12"/>
    <p:sldId id="290" r:id="rId13"/>
    <p:sldId id="341" r:id="rId14"/>
    <p:sldId id="338" r:id="rId15"/>
    <p:sldId id="332" r:id="rId16"/>
    <p:sldId id="333" r:id="rId17"/>
    <p:sldId id="335" r:id="rId18"/>
    <p:sldId id="342" r:id="rId19"/>
    <p:sldId id="263" r:id="rId20"/>
    <p:sldId id="343" r:id="rId21"/>
    <p:sldId id="331" r:id="rId22"/>
    <p:sldId id="275" r:id="rId23"/>
    <p:sldId id="324" r:id="rId24"/>
    <p:sldId id="258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368A77B-2B6F-4E56-AB4F-5705461DC505}" v="124" dt="2024-09-03T11:54:54.802"/>
    <p1510:client id="{C5708888-B32A-4523-900B-48906D03B3EB}" v="12" dt="2024-09-03T07:20:53.7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286" autoAdjust="0"/>
    <p:restoredTop sz="94660"/>
  </p:normalViewPr>
  <p:slideViewPr>
    <p:cSldViewPr snapToGrid="0">
      <p:cViewPr varScale="1">
        <p:scale>
          <a:sx n="59" d="100"/>
          <a:sy n="59" d="100"/>
        </p:scale>
        <p:origin x="796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2704" y="2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76D3F41-3178-72E8-96D9-DF091A80EC0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B582AAF-B5B7-C735-FD99-E6262D4654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00C92C-BACA-4850-BDED-C7FF0CD65573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224122-5A69-0416-C4CE-C739FDB4CE2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563C25-2BF2-7053-5D37-DE5B9011E4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B8628-79E0-47AD-B094-EC4E6901CC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265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DBF8B4-E5C5-48CF-9B84-34D5D00BC637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38BDD8-AD37-454D-94AB-C8869DCFAB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5477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4996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AC1D0B-EE69-32EF-13D2-27B6EA1E4B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D1735F-5B8E-95D3-B616-D6905B9C1B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4286E-7424-0DC8-BE00-CCE6228A1F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DDB9-545B-495F-A19E-31A7C76E4C2D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BD2081-6E9F-BC91-E1F5-4E6EA63BC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8B473D-56E3-E0F5-DC15-DECE52D87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349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CDA42-D62E-1987-4E4A-5415EDE42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597EAA-66DC-15D5-1F7F-FFD688E77B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D3A8C8-6681-75CD-374B-F3944469DF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DDB9-545B-495F-A19E-31A7C76E4C2D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D02C09-1E77-A791-4F5B-F4E336697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C166C6-13E8-3CE3-9C65-1B498AFAC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475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F2D987-48E4-11B0-F568-F5DAD91AF5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B5864C-92E4-D608-0C13-2D5945DC65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81C75-1540-44F6-801C-E1532964F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DDB9-545B-495F-A19E-31A7C76E4C2D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BD6057-3694-BFB5-C8EF-19E0FF16B8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4D124-CA81-46A1-DC82-812A22135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0357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stile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EF40A-B922-5F42-99DB-039B5EBD91E0}" type="datetime1">
              <a:rPr lang="it-IT" smtClean="0"/>
              <a:t>28/08/2024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Investigation on broken hierarchy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3802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8256" y="273352"/>
            <a:ext cx="10951220" cy="1130312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270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8256" y="1603861"/>
            <a:ext cx="10951220" cy="4000019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2177" b="0" strike="noStrike" spc="-1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374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23795-F41A-3493-0FAF-DEE3D6D65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6B5836-D070-113F-EC90-D84A2A6EF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E8454-653D-FFD7-2EDF-773F20D62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DDB9-545B-495F-A19E-31A7C76E4C2D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DCDFE3-0B50-1187-DF70-ADD0C6885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CEE3F-701C-9F74-0F45-843B010D0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508986-DC55-5EE5-3B5B-B08C8CD22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03F51D-0E92-1C9F-57F5-D5A7A4DF7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8D082C-11FC-3A06-5A52-6626732ED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DDB9-545B-495F-A19E-31A7C76E4C2D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498B7-66A5-6947-4E6B-466F6D78D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388F0-B9FF-F4E2-DF39-5438CB041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090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7B465-ABD3-4DC2-8E4E-823356BF5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5BEFED-36B1-8896-44D7-62233781AFF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558EB7-7F92-5E83-EAF6-71CBF11094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1A4588-ECAB-3B1B-EF47-C929E6FD8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DDB9-545B-495F-A19E-31A7C76E4C2D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5AE7A9-485F-8C97-D506-127330E40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49DA88-68ED-478C-1B6A-A0961B3120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2331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F4FD4-DF4E-E6D3-2275-AFB9F5C3C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F6068A-D67D-A58F-897C-8BD3AB38A8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03C27-25B1-0329-B341-79BC21A845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95EB28-ADCA-0614-CA09-E5BE5B67F4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917F30-F24C-E078-C611-AB851E9BC63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6429DB7-46BB-F6FF-1E11-4D6098A4F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DDB9-545B-495F-A19E-31A7C76E4C2D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D950BB-B298-CDB5-2223-710BB1339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63014A-2B7D-5F1E-5BA7-042E0F105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8269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D90F4C-D6AC-44E3-E97F-B1C7DB7455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3BDCE0-5266-C72F-6DDA-8B63F6268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DDB9-545B-495F-A19E-31A7C76E4C2D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268F49-A444-A6DF-ABDA-4284A27B4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DA8D42-0301-2F65-B1BB-03B52D73B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92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D1726D-486B-81F4-8F11-61F27C0BD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DDB9-545B-495F-A19E-31A7C76E4C2D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D0AE8C1-42A7-420A-A50D-C25B7BA622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8F945A-9AC3-C8AA-C204-53706AB28C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781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A22017-D998-B6F3-1FC1-02AD23F68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CE4742-BD45-3F8C-ED74-45B758989A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CFEF3C-EF0F-321B-5F93-9491225BC5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6F8594-ACA8-287C-F013-9F6A6FA89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DDB9-545B-495F-A19E-31A7C76E4C2D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4F4EE8-7C80-DD16-8CF7-03F6B9844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971747-73E8-D85E-2907-A8AEB4730E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977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398CD0-172D-8E0F-3B66-040A081B3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97BCA4E-6C82-AC20-FFD4-4B7F4A2D744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9A2052-25DC-D205-E68A-C47B4C214F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1BE09E-FCD9-E217-E5C6-1CF65CE10E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3DDB9-545B-495F-A19E-31A7C76E4C2D}" type="datetimeFigureOut">
              <a:rPr lang="en-GB" smtClean="0"/>
              <a:t>28/08/2024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55EEDA-25D6-3289-4E5C-45249F08E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A53808-98EF-D56A-D75E-3BC2550843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8017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1A21EB0-5E94-3E48-1987-944E9B24B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BEFDD5-48DF-297B-B819-FDFCF2CDE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47E3E-45A5-A3AF-E6E2-6AB7AF1C3C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3DDB9-545B-495F-A19E-31A7C76E4C2D}" type="datetimeFigureOut">
              <a:rPr lang="en-GB" smtClean="0"/>
              <a:t>03/09/2024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120919-6100-DB28-47DD-1F6EA06E11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6153F6-4CC7-5A61-C786-3B3A575E4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BEAE0F-F831-489C-B1A0-DC23136E0BF0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1023CE-0EEC-C009-A1D5-E6BEF1DEF6CE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9FD3073-FBD7-23B5-EF3A-9B544FB47C5A}"/>
              </a:ext>
            </a:extLst>
          </p:cNvPr>
          <p:cNvSpPr txBox="1">
            <a:spLocks/>
          </p:cNvSpPr>
          <p:nvPr userDrawn="1"/>
        </p:nvSpPr>
        <p:spPr>
          <a:xfrm>
            <a:off x="3435849" y="6458935"/>
            <a:ext cx="10654301" cy="39065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100" dirty="0"/>
              <a:t>T. Persson -  Beam-Beam Effects in Circular colliders BB24 </a:t>
            </a:r>
          </a:p>
        </p:txBody>
      </p:sp>
    </p:spTree>
    <p:extLst>
      <p:ext uri="{BB962C8B-B14F-4D97-AF65-F5344CB8AC3E}">
        <p14:creationId xmlns:p14="http://schemas.microsoft.com/office/powerpoint/2010/main" val="4015807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cds.cern.ch/record/2307590?ln=en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journals.aps.org/prab/pdf/10.1103/PhysRevAccelBeams.23.094001" TargetMode="External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tmp"/><Relationship Id="rId4" Type="http://schemas.openxmlformats.org/officeDocument/2006/relationships/hyperlink" Target="https://cds.cern.ch/record/2891759?ln=en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mp"/><Relationship Id="rId2" Type="http://schemas.openxmlformats.org/officeDocument/2006/relationships/image" Target="../media/image17.tmp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journals.aps.org/prab/pdf/10.1103/PhysRevAccelBeams.22.031002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indico.cern.ch/event/1420698/contributions/5973654/attachments/2870529/5025491/20230504_LBOC_phase_space_distortions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tm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indico.cern.ch/event/1420698/contributions/5989675/attachments/2870543/5025520/BrokenHierarchy_Scraping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20698/contributions/5989675/attachments/2870543/5025520/BrokenHierarchy_Scraping.pdf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tmp"/><Relationship Id="rId4" Type="http://schemas.openxmlformats.org/officeDocument/2006/relationships/image" Target="../media/image6.tm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62A0B-2FD9-C9E5-F625-593B98B951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Long Range Beam-Beam investigation using Weak-Strong beams in the LHC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6422A7D-771A-E349-E6EF-1454C2195E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200" b="1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T. Persson</a:t>
            </a:r>
            <a:r>
              <a:rPr lang="en-GB" sz="22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</a:t>
            </a:r>
          </a:p>
          <a:p>
            <a:r>
              <a:rPr lang="en-GB" sz="180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E.H.Maclean</a:t>
            </a:r>
            <a:r>
              <a:rPr lang="en-GB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X. Buffat, </a:t>
            </a:r>
            <a:r>
              <a:rPr lang="en-GB" sz="180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M.Hostettler</a:t>
            </a:r>
            <a:r>
              <a:rPr lang="en-GB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K. Paraschou, G. Sterbini, R. Tomas, J. Wenninger</a:t>
            </a:r>
            <a:endParaRPr lang="en-GB" sz="18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r>
              <a:rPr lang="en-GB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	and from the OMC team: </a:t>
            </a:r>
          </a:p>
          <a:p>
            <a:r>
              <a:rPr lang="en-GB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Y. Angelis, F. Burkhardt, F. Carlier, J. Dilly, V. Ferrentino, M. Le Garrec, W. Van Goethem, S. Horney, J. Keintzel, E. </a:t>
            </a:r>
            <a:r>
              <a:rPr lang="en-GB" sz="1800" i="0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Kravishvili</a:t>
            </a:r>
            <a:r>
              <a:rPr lang="en-GB" sz="180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, K. Skoufaris, F. Soubelet, K. Ujani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49089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B8FF0-FD7C-7641-560F-86FA20D240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</a:t>
            </a:r>
            <a:r>
              <a:rPr lang="en-GB" dirty="0"/>
              <a:t>-beat compared to simulations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1D5F3-984C-BC97-49E6-8C1B867F22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4347743" cy="4351338"/>
          </a:xfrm>
        </p:spPr>
        <p:txBody>
          <a:bodyPr/>
          <a:lstStyle/>
          <a:p>
            <a:r>
              <a:rPr lang="en-GB" dirty="0"/>
              <a:t>The plot shows the </a:t>
            </a:r>
            <a:r>
              <a:rPr lang="el-GR" dirty="0"/>
              <a:t>β</a:t>
            </a:r>
            <a:r>
              <a:rPr lang="en-GB" dirty="0"/>
              <a:t>-beat between the bunch with no long range and with</a:t>
            </a:r>
          </a:p>
          <a:p>
            <a:pPr lvl="1"/>
            <a:r>
              <a:rPr lang="en-GB" dirty="0"/>
              <a:t> The green line shows the simulation from MAD-X very similar results from </a:t>
            </a:r>
            <a:r>
              <a:rPr lang="en-GB" dirty="0" err="1"/>
              <a:t>pyTrain</a:t>
            </a:r>
            <a:r>
              <a:rPr lang="en-GB" dirty="0"/>
              <a:t> (see Michi’s talk on Thursday)</a:t>
            </a:r>
          </a:p>
          <a:p>
            <a:r>
              <a:rPr lang="en-GB" dirty="0"/>
              <a:t>Up to 10% difference in the </a:t>
            </a:r>
            <a:r>
              <a:rPr lang="el-GR" dirty="0"/>
              <a:t>β</a:t>
            </a:r>
            <a:r>
              <a:rPr lang="en-GB" dirty="0"/>
              <a:t>-beat</a:t>
            </a:r>
          </a:p>
        </p:txBody>
      </p:sp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95D10840-C356-88AB-E75B-D6177723851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1627" y="1589315"/>
            <a:ext cx="6167253" cy="4625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2578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0032C-ECD9-53D0-A253-2A88C67896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Transverse coupling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809ED5-2AAC-1D6E-4424-9BCF5AE2D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29943" cy="4351338"/>
          </a:xfrm>
        </p:spPr>
        <p:txBody>
          <a:bodyPr>
            <a:normAutofit/>
          </a:bodyPr>
          <a:lstStyle/>
          <a:p>
            <a:r>
              <a:rPr lang="en-GB" dirty="0"/>
              <a:t>Modest impact on the couplings RDTs</a:t>
            </a:r>
          </a:p>
          <a:p>
            <a:pPr lvl="1"/>
            <a:r>
              <a:rPr lang="en-GB" dirty="0"/>
              <a:t>No significant contribution to the hierarchy breakage</a:t>
            </a:r>
          </a:p>
          <a:p>
            <a:r>
              <a:rPr lang="en-GB" dirty="0"/>
              <a:t>If there is a tilt (in IP1 and IP5) in the crossing angle then we would expect a change larger change to the coupling (</a:t>
            </a:r>
            <a:r>
              <a:rPr lang="en-GB" sz="2400" dirty="0">
                <a:hlinkClick r:id="rId2"/>
              </a:rPr>
              <a:t>LHC MD2877: Beam-beam long range impact on coupling measurements</a:t>
            </a:r>
            <a:r>
              <a:rPr lang="en-GB" dirty="0"/>
              <a:t>)</a:t>
            </a:r>
          </a:p>
        </p:txBody>
      </p:sp>
      <p:pic>
        <p:nvPicPr>
          <p:cNvPr id="11" name="Picture 10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CEC63295-BF1F-2F13-D6EE-C6C8276B5D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2313" y="1364117"/>
            <a:ext cx="5497287" cy="4699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6648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EF2145E-827F-60DF-0AF9-CABE1B1DD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0900" y="1128224"/>
            <a:ext cx="5690481" cy="4681560"/>
          </a:xfrm>
          <a:prstGeom prst="rect">
            <a:avLst/>
          </a:prstGeom>
        </p:spPr>
      </p:pic>
      <p:sp>
        <p:nvSpPr>
          <p:cNvPr id="468" name="TextShape 1"/>
          <p:cNvSpPr txBox="1"/>
          <p:nvPr/>
        </p:nvSpPr>
        <p:spPr>
          <a:xfrm>
            <a:off x="1979433" y="273353"/>
            <a:ext cx="8213625" cy="1130312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sz="127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69" name="TextShape 2"/>
          <p:cNvSpPr txBox="1"/>
          <p:nvPr/>
        </p:nvSpPr>
        <p:spPr>
          <a:xfrm>
            <a:off x="1979433" y="1603862"/>
            <a:ext cx="8213625" cy="4000345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endParaRPr lang="en-US" sz="127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0" name="TextShape 3"/>
          <p:cNvSpPr txBox="1"/>
          <p:nvPr/>
        </p:nvSpPr>
        <p:spPr>
          <a:xfrm>
            <a:off x="1588838" y="264861"/>
            <a:ext cx="8229627" cy="114500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sz="1270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3" name="TextShape 4"/>
          <p:cNvSpPr txBox="1"/>
          <p:nvPr/>
        </p:nvSpPr>
        <p:spPr>
          <a:xfrm>
            <a:off x="1226383" y="5431274"/>
            <a:ext cx="10283517" cy="2003635"/>
          </a:xfrm>
          <a:prstGeom prst="rect">
            <a:avLst/>
          </a:prstGeom>
          <a:noFill/>
          <a:ln>
            <a:noFill/>
          </a:ln>
        </p:spPr>
        <p:txBody>
          <a:bodyPr lIns="81646" tIns="40823" rIns="81646" bIns="40823"/>
          <a:lstStyle/>
          <a:p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  <a:hlinkClick r:id="rId3"/>
            </a:endParaRPr>
          </a:p>
          <a:p>
            <a:r>
              <a:rPr lang="en-US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M. Hoffer, R. Tomas “</a:t>
            </a:r>
            <a:r>
              <a:rPr lang="en-GB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3"/>
              </a:rPr>
              <a:t>Effect of local linear coupling on linear and nonlinear observables in circular</a:t>
            </a:r>
            <a:endParaRPr lang="en-GB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r>
              <a:rPr lang="en-GB" sz="1633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  <a:hlinkClick r:id="rId4"/>
              </a:rPr>
              <a:t>F. Soubelet, “Local Interaction Region Coupling Correction for the LHC”</a:t>
            </a:r>
            <a:endParaRPr lang="en-US" sz="1633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0DF78EC-1E1A-1D24-09B8-16D25A99053A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257800" cy="435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F381AAF-4832-ABD4-ACD8-E317D36D7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Beam size increase due to coupling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A2FFEEE6-DD7B-4BB7-44E4-33CD31AE971F}"/>
              </a:ext>
            </a:extLst>
          </p:cNvPr>
          <p:cNvSpPr txBox="1">
            <a:spLocks/>
          </p:cNvSpPr>
          <p:nvPr/>
        </p:nvSpPr>
        <p:spPr>
          <a:xfrm>
            <a:off x="838200" y="1825625"/>
            <a:ext cx="5529943" cy="435133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transverse coupling can increase the beam size</a:t>
            </a:r>
          </a:p>
          <a:p>
            <a:pPr lvl="1"/>
            <a:r>
              <a:rPr lang="en-GB" dirty="0"/>
              <a:t>Normally we care about this at the IPs</a:t>
            </a:r>
          </a:p>
          <a:p>
            <a:pPr lvl="1"/>
            <a:r>
              <a:rPr lang="en-GB" dirty="0"/>
              <a:t>If large it would have the same effect at the collimator</a:t>
            </a:r>
          </a:p>
          <a:p>
            <a:r>
              <a:rPr lang="en-GB" dirty="0"/>
              <a:t>The effect from the LRBB was small</a:t>
            </a:r>
          </a:p>
          <a:p>
            <a:pPr lvl="1"/>
            <a:r>
              <a:rPr lang="en-GB" dirty="0"/>
              <a:t>-&gt; Not the explanation for the hierarchy breakage</a:t>
            </a:r>
          </a:p>
        </p:txBody>
      </p:sp>
      <p:pic>
        <p:nvPicPr>
          <p:cNvPr id="12" name="Picture 11" descr="A graph of a line&#10;&#10;Description automatically generated">
            <a:extLst>
              <a:ext uri="{FF2B5EF4-FFF2-40B4-BE49-F238E27FC236}">
                <a16:creationId xmlns:a16="http://schemas.microsoft.com/office/drawing/2014/main" id="{EE89F34A-9BB9-ABB9-B265-36E96B2847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142" y="1899629"/>
            <a:ext cx="5520557" cy="3397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31E42B-507D-0CBC-0D01-49A4B1DFC1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Octupoles RDTs (4Qx)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2611E-D255-843D-EBEF-7447BB01BE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GB" dirty="0"/>
              <a:t>A clear increase as expected of the octupolar RDT</a:t>
            </a:r>
          </a:p>
          <a:p>
            <a:r>
              <a:rPr lang="en-GB" dirty="0"/>
              <a:t>What is shown here is the driven f4000 (4Qx) meaning the effect of the AC dipole is not compensated for in the reconstruction</a:t>
            </a:r>
          </a:p>
          <a:p>
            <a:pPr lvl="1"/>
            <a:r>
              <a:rPr lang="en-GB" dirty="0"/>
              <a:t>We are currently working to benchmark this in simulation</a:t>
            </a:r>
          </a:p>
        </p:txBody>
      </p:sp>
      <p:pic>
        <p:nvPicPr>
          <p:cNvPr id="11" name="Content Placeholder 10" descr="A graph of a number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613A8891-181D-31B1-9F15-1CD22FDF01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0216" y="1825625"/>
            <a:ext cx="5801784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4370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7D1529-7DF4-B882-DBC6-DDC9AD81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Octupoles RDTs with the LRBB Wire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E11B5-04BD-9774-0226-82FE270033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811258" cy="4351338"/>
          </a:xfrm>
        </p:spPr>
        <p:txBody>
          <a:bodyPr/>
          <a:lstStyle/>
          <a:p>
            <a:r>
              <a:rPr lang="en-GB" dirty="0"/>
              <a:t>The LRBB wire is designed to reduce the negative impact of the beam-beam on lifetime (see talk from Guido)</a:t>
            </a:r>
          </a:p>
          <a:p>
            <a:r>
              <a:rPr lang="en-GB" dirty="0"/>
              <a:t>The driven f4000 is reduced from 1.5x10</a:t>
            </a:r>
            <a:r>
              <a:rPr lang="en-GB" baseline="30000" dirty="0"/>
              <a:t>10</a:t>
            </a:r>
            <a:r>
              <a:rPr lang="en-GB" dirty="0"/>
              <a:t> to ~1x10</a:t>
            </a:r>
            <a:r>
              <a:rPr lang="en-GB" baseline="30000" dirty="0"/>
              <a:t>10</a:t>
            </a:r>
            <a:endParaRPr lang="en-GB" dirty="0"/>
          </a:p>
          <a:p>
            <a:r>
              <a:rPr lang="en-GB" dirty="0"/>
              <a:t>A clear increase of the bunch with no LRBB</a:t>
            </a:r>
          </a:p>
          <a:p>
            <a:endParaRPr lang="en-GB" dirty="0"/>
          </a:p>
        </p:txBody>
      </p:sp>
      <p:pic>
        <p:nvPicPr>
          <p:cNvPr id="13" name="Picture 12" descr="A graph of green and orange lines&#10;&#10;Description automatically generated">
            <a:extLst>
              <a:ext uri="{FF2B5EF4-FFF2-40B4-BE49-F238E27FC236}">
                <a16:creationId xmlns:a16="http://schemas.microsoft.com/office/drawing/2014/main" id="{C0909DEE-906F-44DF-DB05-938A2A31B1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5143" y="1806729"/>
            <a:ext cx="5852172" cy="4389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0434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BEDA3-37BA-C453-227B-5EC985285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Forced Dynamic Aperture </a:t>
            </a:r>
          </a:p>
        </p:txBody>
      </p:sp>
      <p:pic>
        <p:nvPicPr>
          <p:cNvPr id="9" name="Picture 8" descr="A diagram of a graph&#10;&#10;Description automatically generated">
            <a:extLst>
              <a:ext uri="{FF2B5EF4-FFF2-40B4-BE49-F238E27FC236}">
                <a16:creationId xmlns:a16="http://schemas.microsoft.com/office/drawing/2014/main" id="{003E0985-92DB-2CF8-B26C-4228067D65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236" y="1331714"/>
            <a:ext cx="4175297" cy="3157125"/>
          </a:xfrm>
          <a:prstGeom prst="rect">
            <a:avLst/>
          </a:prstGeom>
        </p:spPr>
      </p:pic>
      <p:pic>
        <p:nvPicPr>
          <p:cNvPr id="11" name="Picture 10" descr="A diagram of a red circle with arrows and a red circle with a red circle with arrows&#10;&#10;Description automatically generated">
            <a:extLst>
              <a:ext uri="{FF2B5EF4-FFF2-40B4-BE49-F238E27FC236}">
                <a16:creationId xmlns:a16="http://schemas.microsoft.com/office/drawing/2014/main" id="{3869D094-D92E-94F6-3D9D-E036500585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599" y="1499447"/>
            <a:ext cx="4049487" cy="318063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9380403-45D2-E47B-772A-380FBE44199D}"/>
              </a:ext>
            </a:extLst>
          </p:cNvPr>
          <p:cNvSpPr txBox="1"/>
          <p:nvPr/>
        </p:nvSpPr>
        <p:spPr>
          <a:xfrm>
            <a:off x="657960" y="6516362"/>
            <a:ext cx="90460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linkClick r:id="rId4"/>
              </a:rPr>
              <a:t>F. Carlier, et al, First experimental demonstration of forced dynamic aperture measurements with LHC ac dipoles</a:t>
            </a:r>
            <a:endParaRPr lang="en-GB" sz="12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B98FEF-89D2-6594-D111-C73F61E3C2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680081"/>
            <a:ext cx="10515600" cy="1496882"/>
          </a:xfrm>
        </p:spPr>
        <p:txBody>
          <a:bodyPr/>
          <a:lstStyle/>
          <a:p>
            <a:r>
              <a:rPr lang="en-GB" dirty="0"/>
              <a:t>It is possible to measure a forced dynamic aperture but difficult to relate it to the free</a:t>
            </a:r>
          </a:p>
          <a:p>
            <a:pPr lvl="1"/>
            <a:r>
              <a:rPr lang="en-GB" dirty="0"/>
              <a:t>Possible to compare to tracking simulations</a:t>
            </a:r>
          </a:p>
        </p:txBody>
      </p:sp>
    </p:spTree>
    <p:extLst>
      <p:ext uri="{BB962C8B-B14F-4D97-AF65-F5344CB8AC3E}">
        <p14:creationId xmlns:p14="http://schemas.microsoft.com/office/powerpoint/2010/main" val="17889897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715B67-DD28-A0F8-3FFA-EDCA12231A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Forced Dynamic Aperture (without LRBB wire)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42BD88-D5D1-D0CB-EF14-4A94EFCF2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6320"/>
            <a:ext cx="10515600" cy="160337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Quantitatively</a:t>
            </a:r>
            <a:r>
              <a:rPr lang="en-GB"/>
              <a:t> there</a:t>
            </a:r>
            <a:r>
              <a:rPr lang="en-GB" dirty="0"/>
              <a:t> is a clear difference between bunches with and without LRBB</a:t>
            </a:r>
          </a:p>
          <a:p>
            <a:r>
              <a:rPr lang="en-GB" dirty="0"/>
              <a:t>Hard to make a quantitative assessment</a:t>
            </a:r>
          </a:p>
        </p:txBody>
      </p:sp>
      <p:pic>
        <p:nvPicPr>
          <p:cNvPr id="4" name="Content Placeholder 4" descr="A screenshot of a computer&#10;&#10;Description automatically generated">
            <a:extLst>
              <a:ext uri="{FF2B5EF4-FFF2-40B4-BE49-F238E27FC236}">
                <a16:creationId xmlns:a16="http://schemas.microsoft.com/office/drawing/2014/main" id="{CF8CD9FA-8634-1370-C95A-B519652C29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" t="51714" r="12605"/>
          <a:stretch/>
        </p:blipFill>
        <p:spPr>
          <a:xfrm>
            <a:off x="1404257" y="3041423"/>
            <a:ext cx="8991600" cy="3175646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55E0907-7D58-92AB-AE9B-4A9FA66A3173}"/>
              </a:ext>
            </a:extLst>
          </p:cNvPr>
          <p:cNvCxnSpPr/>
          <p:nvPr/>
        </p:nvCxnSpPr>
        <p:spPr>
          <a:xfrm>
            <a:off x="5900057" y="3788229"/>
            <a:ext cx="1915886" cy="9797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BC295A77-7FD5-F2F0-4172-1BABDF3F8B41}"/>
              </a:ext>
            </a:extLst>
          </p:cNvPr>
          <p:cNvSpPr txBox="1"/>
          <p:nvPr/>
        </p:nvSpPr>
        <p:spPr>
          <a:xfrm>
            <a:off x="2079171" y="3548743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Clear intensity loss for each kick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221936-8AF2-3DE4-88D7-9E37727291BA}"/>
              </a:ext>
            </a:extLst>
          </p:cNvPr>
          <p:cNvCxnSpPr>
            <a:cxnSpLocks/>
          </p:cNvCxnSpPr>
          <p:nvPr/>
        </p:nvCxnSpPr>
        <p:spPr>
          <a:xfrm flipH="1">
            <a:off x="9557658" y="4452257"/>
            <a:ext cx="1066799" cy="113211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E6B409E-DCC6-D2DA-0160-1A43741C291A}"/>
              </a:ext>
            </a:extLst>
          </p:cNvPr>
          <p:cNvSpPr txBox="1"/>
          <p:nvPr/>
        </p:nvSpPr>
        <p:spPr>
          <a:xfrm>
            <a:off x="10548257" y="3437165"/>
            <a:ext cx="19158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No losses for the bunch without LRBB</a:t>
            </a:r>
          </a:p>
        </p:txBody>
      </p:sp>
    </p:spTree>
    <p:extLst>
      <p:ext uri="{BB962C8B-B14F-4D97-AF65-F5344CB8AC3E}">
        <p14:creationId xmlns:p14="http://schemas.microsoft.com/office/powerpoint/2010/main" val="12812693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0B7E2E-87A6-C513-BD85-D8BFB570E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Beam-beam impact on 3Qy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AA3CE8-2055-5E21-2052-7C2A30628E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52461" cy="435133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 hierarchy breakage was sensitivity to the tune</a:t>
            </a:r>
          </a:p>
          <a:p>
            <a:pPr lvl="1"/>
            <a:r>
              <a:rPr lang="en-GB" dirty="0"/>
              <a:t>Increasing the vertical tune made the situation worse -&gt; Sign that the 3Qy might play a role</a:t>
            </a:r>
          </a:p>
          <a:p>
            <a:pPr lvl="1"/>
            <a:r>
              <a:rPr lang="en-GB" dirty="0"/>
              <a:t>When we implemented an a3 correction that also had a positive effect (~0.2 </a:t>
            </a:r>
            <a:r>
              <a:rPr lang="el-GR" dirty="0"/>
              <a:t>σ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Simulation by </a:t>
            </a:r>
            <a:r>
              <a:rPr lang="en-GB" dirty="0">
                <a:hlinkClick r:id="rId2"/>
              </a:rPr>
              <a:t>K. Paraschou and X. Buffat </a:t>
            </a:r>
            <a:r>
              <a:rPr lang="en-GB" dirty="0"/>
              <a:t>showed that the 3Qy is of importance</a:t>
            </a:r>
          </a:p>
          <a:p>
            <a:r>
              <a:rPr lang="en-GB" dirty="0"/>
              <a:t>A clear increase of the 3Qy from </a:t>
            </a:r>
            <a:r>
              <a:rPr lang="sv-SE" dirty="0"/>
              <a:t>LRBB</a:t>
            </a:r>
          </a:p>
          <a:p>
            <a:pPr lvl="1"/>
            <a:r>
              <a:rPr lang="sv-SE" dirty="0" err="1"/>
              <a:t>Working</a:t>
            </a:r>
            <a:r>
              <a:rPr lang="sv-SE" dirty="0"/>
              <a:t> on a </a:t>
            </a:r>
            <a:r>
              <a:rPr lang="sv-SE" dirty="0" err="1"/>
              <a:t>correction</a:t>
            </a:r>
            <a:r>
              <a:rPr lang="sv-SE" dirty="0"/>
              <a:t> </a:t>
            </a:r>
            <a:r>
              <a:rPr lang="sv-SE" dirty="0" err="1"/>
              <a:t>strategy</a:t>
            </a:r>
            <a:r>
              <a:rPr lang="sv-SE" dirty="0"/>
              <a:t>, </a:t>
            </a:r>
            <a:r>
              <a:rPr lang="sv-SE" dirty="0" err="1"/>
              <a:t>see</a:t>
            </a:r>
            <a:r>
              <a:rPr lang="sv-SE" dirty="0"/>
              <a:t> </a:t>
            </a:r>
            <a:r>
              <a:rPr lang="sv-SE" dirty="0" err="1"/>
              <a:t>Ewen’s</a:t>
            </a:r>
            <a:r>
              <a:rPr lang="sv-SE" dirty="0"/>
              <a:t> talk</a:t>
            </a:r>
          </a:p>
          <a:p>
            <a:pPr lvl="1"/>
            <a:endParaRPr lang="sv-SE" dirty="0"/>
          </a:p>
          <a:p>
            <a:pPr lvl="1"/>
            <a:endParaRPr lang="sv-SE" dirty="0"/>
          </a:p>
          <a:p>
            <a:pPr algn="l"/>
            <a:endParaRPr lang="en-GB" sz="1800" b="0" i="0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A2110C-A0DE-6814-AB3D-346E26CAEB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6020" y="1580945"/>
            <a:ext cx="6128024" cy="4596018"/>
          </a:xfrm>
          <a:prstGeom prst="rect">
            <a:avLst/>
          </a:prstGeom>
        </p:spPr>
      </p:pic>
      <p:pic>
        <p:nvPicPr>
          <p:cNvPr id="5" name="Picture 4" descr="A diagram of a diagram with arrows&#10;&#10;Description automatically generated">
            <a:extLst>
              <a:ext uri="{FF2B5EF4-FFF2-40B4-BE49-F238E27FC236}">
                <a16:creationId xmlns:a16="http://schemas.microsoft.com/office/drawing/2014/main" id="{E02347FE-CB15-B96D-7A92-E90421B6B5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011" y="1690688"/>
            <a:ext cx="5073911" cy="4108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50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0700A-20C4-98BC-3A1D-739CA75C09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Beam-beam was not the only reason for the hierarchy breakage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701298-7E0C-96FF-7C0A-47D0D6826F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22571" cy="4351338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/>
              <a:t>Other contributing factors were found to impact the hierarchy breakage (reduced margin)</a:t>
            </a:r>
          </a:p>
          <a:p>
            <a:pPr lvl="1"/>
            <a:r>
              <a:rPr lang="en-GB" dirty="0"/>
              <a:t>Recuing the vertical dispersion at the collimators</a:t>
            </a:r>
          </a:p>
          <a:p>
            <a:pPr lvl="1"/>
            <a:r>
              <a:rPr lang="en-GB" b="1" dirty="0"/>
              <a:t>-&gt;</a:t>
            </a:r>
            <a:r>
              <a:rPr lang="en-GB" dirty="0"/>
              <a:t>Increased the margin between the primary and the secondary with 0.4 </a:t>
            </a:r>
            <a:r>
              <a:rPr lang="el-GR" dirty="0"/>
              <a:t>σ</a:t>
            </a:r>
            <a:r>
              <a:rPr lang="en-GB" dirty="0"/>
              <a:t> (see </a:t>
            </a:r>
            <a:r>
              <a:rPr lang="en-GB">
                <a:hlinkClick r:id="rId2"/>
              </a:rPr>
              <a:t>D.Michari</a:t>
            </a:r>
            <a:r>
              <a:rPr lang="en-GB" dirty="0">
                <a:hlinkClick r:id="rId2"/>
              </a:rPr>
              <a:t>, LBOC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A contributing effect but not the only one since not seen on loss maps or with a single beam</a:t>
            </a:r>
          </a:p>
          <a:p>
            <a:pPr lvl="2"/>
            <a:r>
              <a:rPr lang="en-GB" dirty="0"/>
              <a:t>Still a two-beam effect is </a:t>
            </a:r>
            <a:r>
              <a:rPr lang="en-GB"/>
              <a:t>needed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3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602E6E38-C742-6F77-419F-0A169B76EF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5456" y="2111829"/>
            <a:ext cx="4903259" cy="367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1498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E863B8-FAD8-23EB-4BD3-05F27765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Conclusion/Outlook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8DEEBA-C302-4E6A-1354-789E10D47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4624"/>
            <a:ext cx="10515600" cy="4890861"/>
          </a:xfrm>
        </p:spPr>
        <p:txBody>
          <a:bodyPr>
            <a:normAutofit/>
          </a:bodyPr>
          <a:lstStyle/>
          <a:p>
            <a:r>
              <a:rPr lang="en-GB" dirty="0"/>
              <a:t>A new setup to measure the effect of the LRBB has been demonstrated in the LHC</a:t>
            </a:r>
          </a:p>
          <a:p>
            <a:pPr lvl="1"/>
            <a:r>
              <a:rPr lang="en-GB" dirty="0"/>
              <a:t>Opens up for other weak-strong studies</a:t>
            </a:r>
          </a:p>
          <a:p>
            <a:pPr lvl="1"/>
            <a:r>
              <a:rPr lang="en-GB" dirty="0"/>
              <a:t> Excellent agreement with simulation for the change in </a:t>
            </a:r>
            <a:r>
              <a:rPr lang="el-GR" dirty="0"/>
              <a:t>β</a:t>
            </a:r>
            <a:r>
              <a:rPr lang="en-GB" dirty="0"/>
              <a:t> (</a:t>
            </a:r>
            <a:r>
              <a:rPr lang="el-GR" dirty="0"/>
              <a:t>β</a:t>
            </a:r>
            <a:r>
              <a:rPr lang="en-GB" dirty="0"/>
              <a:t>-beat)</a:t>
            </a:r>
          </a:p>
          <a:p>
            <a:pPr lvl="1"/>
            <a:r>
              <a:rPr lang="en-GB" dirty="0"/>
              <a:t>The LRBB is already of importance but will be even more important when we go to smaller </a:t>
            </a:r>
            <a:r>
              <a:rPr lang="el-GR" dirty="0"/>
              <a:t>β</a:t>
            </a:r>
            <a:r>
              <a:rPr lang="en-GB" dirty="0"/>
              <a:t>* and higher intensities</a:t>
            </a:r>
          </a:p>
          <a:p>
            <a:pPr lvl="2"/>
            <a:r>
              <a:rPr lang="en-GB" dirty="0"/>
              <a:t>Important to benchmark simulations</a:t>
            </a:r>
          </a:p>
          <a:p>
            <a:pPr lvl="1"/>
            <a:r>
              <a:rPr lang="en-GB" dirty="0"/>
              <a:t>The plan is to include the strong-weak measurement for both beams in the next commissioning!</a:t>
            </a:r>
          </a:p>
          <a:p>
            <a:pPr lvl="1"/>
            <a:r>
              <a:rPr lang="en-GB" dirty="0"/>
              <a:t>The 3Qy that was increased by the LRBB </a:t>
            </a:r>
          </a:p>
          <a:p>
            <a:pPr lvl="2"/>
            <a:r>
              <a:rPr lang="en-GB" dirty="0"/>
              <a:t>Directly been linked to the collimator hierarchy breakage both in tests and simulations</a:t>
            </a:r>
          </a:p>
          <a:p>
            <a:pPr lvl="2"/>
            <a:r>
              <a:rPr lang="en-GB" dirty="0"/>
              <a:t> The next step is to try to correct the 3Qy-driven by beam-beam (Next talk!)</a:t>
            </a:r>
          </a:p>
        </p:txBody>
      </p:sp>
    </p:spTree>
    <p:extLst>
      <p:ext uri="{BB962C8B-B14F-4D97-AF65-F5344CB8AC3E}">
        <p14:creationId xmlns:p14="http://schemas.microsoft.com/office/powerpoint/2010/main" val="38220445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E9ACA7-761C-4623-810E-8F058B602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380"/>
            <a:ext cx="10515600" cy="1325563"/>
          </a:xfrm>
        </p:spPr>
        <p:txBody>
          <a:bodyPr/>
          <a:lstStyle/>
          <a:p>
            <a:r>
              <a:rPr lang="en-GB" dirty="0"/>
              <a:t>Motivation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70C21-9A81-C422-CD22-94F59BCFF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7467"/>
            <a:ext cx="4713515" cy="5257799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After the LHC commissioning there is a phase of </a:t>
            </a:r>
            <a:r>
              <a:rPr lang="en-GB" b="1" dirty="0"/>
              <a:t>intensity ramp up </a:t>
            </a:r>
          </a:p>
          <a:p>
            <a:r>
              <a:rPr lang="en-GB" dirty="0"/>
              <a:t>After we went to bunch trains a hierarchy breakage in the collimation system was observed in </a:t>
            </a:r>
            <a:r>
              <a:rPr lang="en-GB" b="1" dirty="0"/>
              <a:t>beam 2</a:t>
            </a:r>
          </a:p>
          <a:p>
            <a:pPr lvl="1"/>
            <a:r>
              <a:rPr lang="en-GB" dirty="0"/>
              <a:t>Only at </a:t>
            </a:r>
            <a:r>
              <a:rPr lang="el-GR" dirty="0"/>
              <a:t>β</a:t>
            </a:r>
            <a:r>
              <a:rPr lang="en-GB" dirty="0"/>
              <a:t>* of 33cm and below (collisions start at 1.2m and around 60cm we start our physics production) </a:t>
            </a:r>
          </a:p>
          <a:p>
            <a:pPr lvl="1"/>
            <a:r>
              <a:rPr lang="en-GB" dirty="0"/>
              <a:t>Only observed when we had trains and two beams in the machine</a:t>
            </a:r>
          </a:p>
          <a:p>
            <a:pPr lvl="1"/>
            <a:r>
              <a:rPr lang="en-GB" dirty="0"/>
              <a:t>It was found that the collimation hierarchy was broken at </a:t>
            </a:r>
            <a:r>
              <a:rPr lang="en-GB" b="1" dirty="0"/>
              <a:t>TCSG.D4R7.B2 </a:t>
            </a:r>
            <a:r>
              <a:rPr lang="en-GB" dirty="0"/>
              <a:t>(vertical secondary collimator)</a:t>
            </a:r>
          </a:p>
        </p:txBody>
      </p:sp>
      <p:pic>
        <p:nvPicPr>
          <p:cNvPr id="4" name="Immagine 8">
            <a:extLst>
              <a:ext uri="{FF2B5EF4-FFF2-40B4-BE49-F238E27FC236}">
                <a16:creationId xmlns:a16="http://schemas.microsoft.com/office/drawing/2014/main" id="{BFF8E56D-DE47-C78A-6FAE-C34A5076E9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1200" y="2238228"/>
            <a:ext cx="5468940" cy="3076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534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7FFF89-669C-514B-EC7F-7DAF053B8AE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Thank you for </a:t>
            </a:r>
            <a:br>
              <a:rPr lang="en-GB" dirty="0"/>
            </a:br>
            <a:r>
              <a:rPr lang="en-GB" dirty="0"/>
              <a:t>your attention!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CEF63BBB-2D98-520E-CAA0-1A3829AA60ED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0323" y="469021"/>
            <a:ext cx="5559531" cy="5559533"/>
          </a:xfrm>
        </p:spPr>
      </p:pic>
    </p:spTree>
    <p:extLst>
      <p:ext uri="{BB962C8B-B14F-4D97-AF65-F5344CB8AC3E}">
        <p14:creationId xmlns:p14="http://schemas.microsoft.com/office/powerpoint/2010/main" val="250038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3317E3-9599-E60C-98E4-B227B910A1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Backup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AE613702-2CB5-138C-06C7-28CDA41396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26589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4A638-4DF4-C6C2-D8F6-AD8C408B9E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Vertical dispersion after correction</a:t>
            </a:r>
          </a:p>
        </p:txBody>
      </p:sp>
      <p:pic>
        <p:nvPicPr>
          <p:cNvPr id="7" name="Picture 6" descr="A graph with blue and orange lines&#10;&#10;Description automatically generated">
            <a:extLst>
              <a:ext uri="{FF2B5EF4-FFF2-40B4-BE49-F238E27FC236}">
                <a16:creationId xmlns:a16="http://schemas.microsoft.com/office/drawing/2014/main" id="{384FEE93-DA47-BF4A-C5D2-55A245567F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543" y="1922770"/>
            <a:ext cx="5852172" cy="4389129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571AFC5-C7A1-13DF-0145-63CD90420A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5338343" cy="4486275"/>
          </a:xfrm>
        </p:spPr>
        <p:txBody>
          <a:bodyPr/>
          <a:lstStyle/>
          <a:p>
            <a:r>
              <a:rPr lang="en-GB" dirty="0"/>
              <a:t>Increasing the </a:t>
            </a:r>
            <a:r>
              <a:rPr lang="en-GB" dirty="0" err="1"/>
              <a:t>on_disp</a:t>
            </a:r>
            <a:r>
              <a:rPr lang="en-GB" dirty="0"/>
              <a:t> knob from nominal (150) to 250 reduces the vertical dispersion</a:t>
            </a:r>
          </a:p>
          <a:p>
            <a:pPr lvl="1"/>
            <a:r>
              <a:rPr lang="en-GB" dirty="0"/>
              <a:t>Increased the margin between the primary and the secondary with 0.4 </a:t>
            </a:r>
            <a:r>
              <a:rPr lang="el-GR" dirty="0"/>
              <a:t>σ</a:t>
            </a:r>
            <a:r>
              <a:rPr lang="en-GB" dirty="0"/>
              <a:t> (see </a:t>
            </a:r>
            <a:r>
              <a:rPr lang="en-GB" dirty="0" err="1">
                <a:hlinkClick r:id="rId3"/>
              </a:rPr>
              <a:t>D.Michari</a:t>
            </a:r>
            <a:r>
              <a:rPr lang="en-GB" dirty="0">
                <a:hlinkClick r:id="rId3"/>
              </a:rPr>
              <a:t>, LBOC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A contributing effect but not the only one since not seen on loss maps or with a single beam</a:t>
            </a:r>
          </a:p>
          <a:p>
            <a:pPr lvl="2"/>
            <a:r>
              <a:rPr lang="en-GB" dirty="0"/>
              <a:t>A two-beam effect is need</a:t>
            </a:r>
          </a:p>
        </p:txBody>
      </p:sp>
    </p:spTree>
    <p:extLst>
      <p:ext uri="{BB962C8B-B14F-4D97-AF65-F5344CB8AC3E}">
        <p14:creationId xmlns:p14="http://schemas.microsoft.com/office/powerpoint/2010/main" val="18741988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investigation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6521FE-9CFE-1645-9E4B-30B93664ACAC}" type="datetime1">
              <a:rPr lang="it-IT" smtClean="0"/>
              <a:t>28/08/2024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Mirarchi | Investigation on broken hierarchy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622571" y="1300835"/>
            <a:ext cx="73547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Perform a cycle to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do loss maps with different MO and Q’ settings</a:t>
            </a:r>
          </a:p>
        </p:txBody>
      </p:sp>
      <p:sp>
        <p:nvSpPr>
          <p:cNvPr id="7" name="CasellaDiTesto 6"/>
          <p:cNvSpPr txBox="1"/>
          <p:nvPr/>
        </p:nvSpPr>
        <p:spPr>
          <a:xfrm>
            <a:off x="1081808" y="5831205"/>
            <a:ext cx="100283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Some of the cleanest loss maps ever observed: no hierarchy issues and excellent cleaning </a:t>
            </a: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05"/>
          <a:stretch/>
        </p:blipFill>
        <p:spPr>
          <a:xfrm>
            <a:off x="5950628" y="1787013"/>
            <a:ext cx="3600000" cy="2979641"/>
          </a:xfrm>
          <a:prstGeom prst="rect">
            <a:avLst/>
          </a:prstGeom>
        </p:spPr>
      </p:pic>
      <p:pic>
        <p:nvPicPr>
          <p:cNvPr id="13" name="Immagine 1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70"/>
          <a:stretch/>
        </p:blipFill>
        <p:spPr>
          <a:xfrm>
            <a:off x="-23772" y="1871772"/>
            <a:ext cx="3600000" cy="2985137"/>
          </a:xfrm>
          <a:prstGeom prst="rect">
            <a:avLst/>
          </a:prstGeom>
        </p:spPr>
      </p:pic>
      <p:pic>
        <p:nvPicPr>
          <p:cNvPr id="16" name="Immagine 1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70"/>
          <a:stretch/>
        </p:blipFill>
        <p:spPr>
          <a:xfrm>
            <a:off x="2939174" y="2466680"/>
            <a:ext cx="3600000" cy="2985134"/>
          </a:xfrm>
          <a:prstGeom prst="rect">
            <a:avLst/>
          </a:prstGeom>
        </p:spPr>
      </p:pic>
      <p:pic>
        <p:nvPicPr>
          <p:cNvPr id="17" name="Immagine 1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05"/>
          <a:stretch/>
        </p:blipFill>
        <p:spPr>
          <a:xfrm>
            <a:off x="8663260" y="2681352"/>
            <a:ext cx="3600000" cy="2979641"/>
          </a:xfrm>
          <a:prstGeom prst="rect">
            <a:avLst/>
          </a:prstGeom>
        </p:spPr>
      </p:pic>
      <p:sp>
        <p:nvSpPr>
          <p:cNvPr id="18" name="CasellaDiTesto 17"/>
          <p:cNvSpPr txBox="1"/>
          <p:nvPr/>
        </p:nvSpPr>
        <p:spPr>
          <a:xfrm>
            <a:off x="771896" y="2140467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>
                <a:solidFill>
                  <a:schemeClr val="tx2"/>
                </a:solidFill>
              </a:rPr>
              <a:t>B1H</a:t>
            </a:r>
            <a:endParaRPr lang="en-GB" b="1" i="1" dirty="0">
              <a:solidFill>
                <a:schemeClr val="tx2"/>
              </a:solidFill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3654723" y="2736289"/>
            <a:ext cx="4488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>
                <a:solidFill>
                  <a:schemeClr val="tx2"/>
                </a:solidFill>
              </a:rPr>
              <a:t>B1V</a:t>
            </a:r>
          </a:p>
        </p:txBody>
      </p:sp>
      <p:sp>
        <p:nvSpPr>
          <p:cNvPr id="20" name="CasellaDiTesto 19"/>
          <p:cNvSpPr txBox="1"/>
          <p:nvPr/>
        </p:nvSpPr>
        <p:spPr>
          <a:xfrm>
            <a:off x="6560478" y="2061422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>
                <a:solidFill>
                  <a:schemeClr val="tx2"/>
                </a:solidFill>
              </a:rPr>
              <a:t>B2H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9472938" y="3001939"/>
            <a:ext cx="4488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>
                <a:solidFill>
                  <a:schemeClr val="tx2"/>
                </a:solidFill>
              </a:rPr>
              <a:t>B2V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10355283" y="1787013"/>
            <a:ext cx="839974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MO = -2</a:t>
            </a:r>
          </a:p>
          <a:p>
            <a:pPr algn="ctr"/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Q’ = 20</a:t>
            </a:r>
          </a:p>
        </p:txBody>
      </p:sp>
      <p:sp>
        <p:nvSpPr>
          <p:cNvPr id="23" name="CasellaDiTesto 22"/>
          <p:cNvSpPr txBox="1"/>
          <p:nvPr/>
        </p:nvSpPr>
        <p:spPr>
          <a:xfrm>
            <a:off x="8559920" y="853094"/>
            <a:ext cx="182101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>
                <a:solidFill>
                  <a:schemeClr val="tx2"/>
                </a:solidFill>
              </a:rPr>
              <a:t>TCSPM.B4R7.B2</a:t>
            </a:r>
          </a:p>
        </p:txBody>
      </p:sp>
      <p:cxnSp>
        <p:nvCxnSpPr>
          <p:cNvPr id="25" name="Connettore 2 24"/>
          <p:cNvCxnSpPr>
            <a:stCxn id="23" idx="2"/>
          </p:cNvCxnSpPr>
          <p:nvPr/>
        </p:nvCxnSpPr>
        <p:spPr>
          <a:xfrm flipH="1">
            <a:off x="7977277" y="1130093"/>
            <a:ext cx="1493149" cy="1606196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ttore 2 25"/>
          <p:cNvCxnSpPr>
            <a:stCxn id="23" idx="2"/>
          </p:cNvCxnSpPr>
          <p:nvPr/>
        </p:nvCxnSpPr>
        <p:spPr>
          <a:xfrm>
            <a:off x="9470426" y="1130093"/>
            <a:ext cx="1172324" cy="2435526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/>
          <p:cNvSpPr txBox="1"/>
          <p:nvPr/>
        </p:nvSpPr>
        <p:spPr>
          <a:xfrm>
            <a:off x="2054317" y="2275131"/>
            <a:ext cx="820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Beam 1</a:t>
            </a:r>
          </a:p>
        </p:txBody>
      </p:sp>
      <p:cxnSp>
        <p:nvCxnSpPr>
          <p:cNvPr id="34" name="Connettore 2 33"/>
          <p:cNvCxnSpPr/>
          <p:nvPr/>
        </p:nvCxnSpPr>
        <p:spPr>
          <a:xfrm>
            <a:off x="2073552" y="2616985"/>
            <a:ext cx="785420" cy="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asellaDiTesto 34"/>
          <p:cNvSpPr txBox="1"/>
          <p:nvPr/>
        </p:nvSpPr>
        <p:spPr>
          <a:xfrm>
            <a:off x="9275951" y="3406088"/>
            <a:ext cx="82073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>
                <a:solidFill>
                  <a:srgbClr val="FF0000"/>
                </a:solidFill>
              </a:rPr>
              <a:t>Beam 1</a:t>
            </a:r>
            <a:endParaRPr lang="en-GB" b="1" i="1" dirty="0">
              <a:solidFill>
                <a:srgbClr val="FF0000"/>
              </a:solidFill>
            </a:endParaRPr>
          </a:p>
        </p:txBody>
      </p:sp>
      <p:cxnSp>
        <p:nvCxnSpPr>
          <p:cNvPr id="36" name="Connettore 2 35"/>
          <p:cNvCxnSpPr/>
          <p:nvPr/>
        </p:nvCxnSpPr>
        <p:spPr>
          <a:xfrm>
            <a:off x="9272171" y="3741310"/>
            <a:ext cx="785420" cy="0"/>
          </a:xfrm>
          <a:prstGeom prst="straightConnector1">
            <a:avLst/>
          </a:prstGeom>
          <a:ln w="190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95169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4209A3-1638-DF0E-13A2-4E4A9A8A8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Coupling</a:t>
            </a:r>
          </a:p>
        </p:txBody>
      </p:sp>
      <p:pic>
        <p:nvPicPr>
          <p:cNvPr id="15" name="Picture 14" descr="A screenshot of a graph&#10;&#10;Description automatically generated">
            <a:extLst>
              <a:ext uri="{FF2B5EF4-FFF2-40B4-BE49-F238E27FC236}">
                <a16:creationId xmlns:a16="http://schemas.microsoft.com/office/drawing/2014/main" id="{900AB492-1139-5AF8-0460-309FCF063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559233"/>
            <a:ext cx="5852172" cy="4389129"/>
          </a:xfrm>
          <a:prstGeom prst="rect">
            <a:avLst/>
          </a:prstGeom>
        </p:spPr>
      </p:pic>
      <p:sp>
        <p:nvSpPr>
          <p:cNvPr id="17" name="Content Placeholder 16">
            <a:extLst>
              <a:ext uri="{FF2B5EF4-FFF2-40B4-BE49-F238E27FC236}">
                <a16:creationId xmlns:a16="http://schemas.microsoft.com/office/drawing/2014/main" id="{0B7D5F89-FC6A-F650-A57A-B6FAA9ECA7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257800" cy="4486275"/>
          </a:xfrm>
        </p:spPr>
        <p:txBody>
          <a:bodyPr/>
          <a:lstStyle/>
          <a:p>
            <a:r>
              <a:rPr lang="en-GB" dirty="0"/>
              <a:t>The difference between the one without long range</a:t>
            </a:r>
          </a:p>
        </p:txBody>
      </p:sp>
    </p:spTree>
    <p:extLst>
      <p:ext uri="{BB962C8B-B14F-4D97-AF65-F5344CB8AC3E}">
        <p14:creationId xmlns:p14="http://schemas.microsoft.com/office/powerpoint/2010/main" val="944466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65313-7C63-DCBF-C724-326DF49B7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it mean that the collimation hierarchy was broken?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2C629CA-E3A9-455B-2FE2-CF22DBA6B0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278086" cy="4351338"/>
          </a:xfrm>
        </p:spPr>
        <p:txBody>
          <a:bodyPr>
            <a:normAutofit fontScale="92500"/>
          </a:bodyPr>
          <a:lstStyle/>
          <a:p>
            <a:r>
              <a:rPr lang="en-GB" dirty="0"/>
              <a:t>LHC has a multistage collimation system</a:t>
            </a:r>
          </a:p>
          <a:p>
            <a:r>
              <a:rPr lang="en-GB" dirty="0"/>
              <a:t>The TCP should be the primary but for beam 2 it was the vertical secondary collimator </a:t>
            </a:r>
            <a:r>
              <a:rPr lang="en-GB" b="1" dirty="0"/>
              <a:t>TCSG.D4R7.B2 </a:t>
            </a:r>
          </a:p>
          <a:p>
            <a:pPr lvl="1"/>
            <a:r>
              <a:rPr lang="en-GB" dirty="0"/>
              <a:t>The design difference between the primary and secondary is </a:t>
            </a:r>
            <a:r>
              <a:rPr lang="en-GB" b="1" dirty="0"/>
              <a:t>1.5 </a:t>
            </a:r>
            <a:r>
              <a:rPr lang="el-GR" b="1" dirty="0"/>
              <a:t>σ</a:t>
            </a:r>
            <a:endParaRPr lang="en-GB" b="1" dirty="0"/>
          </a:p>
          <a:p>
            <a:r>
              <a:rPr lang="en-GB" dirty="0"/>
              <a:t>The single beam didn’t show this!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AF450B-A1C8-3444-6348-E73CDC6AB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9491" y="1799273"/>
            <a:ext cx="7212509" cy="3878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990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3E735-14A5-C564-E1C9-99D1E506B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9960" y="51433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How we measure optics and Resonance Driving Terms (RDTs) in the LHC</a:t>
            </a:r>
          </a:p>
        </p:txBody>
      </p:sp>
      <p:pic>
        <p:nvPicPr>
          <p:cNvPr id="6" name="Content Placeholder 8" descr="A red hexagon with numbers&#10;&#10;Description automatically generated">
            <a:extLst>
              <a:ext uri="{FF2B5EF4-FFF2-40B4-BE49-F238E27FC236}">
                <a16:creationId xmlns:a16="http://schemas.microsoft.com/office/drawing/2014/main" id="{1222FB90-195E-91C1-A024-C31E523F0D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439" y="1341397"/>
            <a:ext cx="5049520" cy="3081355"/>
          </a:xfrm>
          <a:prstGeom prst="rect">
            <a:avLst/>
          </a:prstGeom>
        </p:spPr>
      </p:pic>
      <p:pic>
        <p:nvPicPr>
          <p:cNvPr id="8" name="Picture 7" descr="A graph with red lines&#10;&#10;Description automatically generated">
            <a:extLst>
              <a:ext uri="{FF2B5EF4-FFF2-40B4-BE49-F238E27FC236}">
                <a16:creationId xmlns:a16="http://schemas.microsoft.com/office/drawing/2014/main" id="{C72FC2D3-9219-69BF-A177-00BCFE60BB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957" y="1213156"/>
            <a:ext cx="5261512" cy="3337067"/>
          </a:xfrm>
          <a:prstGeom prst="rect">
            <a:avLst/>
          </a:prstGeom>
        </p:spPr>
      </p:pic>
      <p:pic>
        <p:nvPicPr>
          <p:cNvPr id="5" name="Content Placeholder 4" descr="A red line graph with numbers and a white background&#10;&#10;Description automatically generated">
            <a:extLst>
              <a:ext uri="{FF2B5EF4-FFF2-40B4-BE49-F238E27FC236}">
                <a16:creationId xmlns:a16="http://schemas.microsoft.com/office/drawing/2014/main" id="{E45972DC-62F4-D40C-14C3-57CB722485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3073" y="1605715"/>
            <a:ext cx="4013487" cy="2382774"/>
          </a:xfr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BAC024-5E68-F2C8-4FE9-0CDC356D649F}"/>
              </a:ext>
            </a:extLst>
          </p:cNvPr>
          <p:cNvSpPr txBox="1">
            <a:spLocks/>
          </p:cNvSpPr>
          <p:nvPr/>
        </p:nvSpPr>
        <p:spPr>
          <a:xfrm>
            <a:off x="859960" y="4605131"/>
            <a:ext cx="10515600" cy="1674365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We excite the beam with an AC-dipole and record the turn-by-turn data</a:t>
            </a:r>
          </a:p>
          <a:p>
            <a:pPr lvl="1"/>
            <a:r>
              <a:rPr lang="en-GB" dirty="0"/>
              <a:t>Drive at different tunes different compared to the natural </a:t>
            </a:r>
          </a:p>
          <a:p>
            <a:pPr lvl="1"/>
            <a:r>
              <a:rPr lang="en-GB" dirty="0"/>
              <a:t>6600 turns of constant amplitude</a:t>
            </a:r>
          </a:p>
          <a:p>
            <a:pPr lvl="1"/>
            <a:r>
              <a:rPr lang="en-GB" dirty="0"/>
              <a:t>To use the AC-dipole we can have </a:t>
            </a:r>
            <a:r>
              <a:rPr lang="en-GB" b="1" dirty="0"/>
              <a:t>maximum 3 bunches of 10</a:t>
            </a:r>
            <a:r>
              <a:rPr lang="en-GB" b="1" baseline="30000" dirty="0"/>
              <a:t>10</a:t>
            </a:r>
            <a:endParaRPr lang="en-GB" b="1" dirty="0"/>
          </a:p>
          <a:p>
            <a:r>
              <a:rPr lang="en-GB" dirty="0"/>
              <a:t>Clean the data and remove bad BPMs</a:t>
            </a:r>
          </a:p>
          <a:p>
            <a:r>
              <a:rPr lang="en-GB" dirty="0"/>
              <a:t>Reconstruct the parameters such as </a:t>
            </a:r>
            <a:r>
              <a:rPr lang="el-GR" dirty="0"/>
              <a:t>β</a:t>
            </a:r>
            <a:r>
              <a:rPr lang="en-GB" dirty="0"/>
              <a:t>-beat, coupling and RDTs</a:t>
            </a:r>
          </a:p>
        </p:txBody>
      </p:sp>
      <p:pic>
        <p:nvPicPr>
          <p:cNvPr id="7" name="Picture 6" descr="A graph of a graph of a graph of a graph of a graph of a graph of a graph of a graph of a graph of a graph of a graph of a graph of a graph of&#10;&#10;Description automatically generated">
            <a:extLst>
              <a:ext uri="{FF2B5EF4-FFF2-40B4-BE49-F238E27FC236}">
                <a16:creationId xmlns:a16="http://schemas.microsoft.com/office/drawing/2014/main" id="{4EC17EE8-DF12-6DE2-B155-6423B49A127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9" y="1415686"/>
            <a:ext cx="3161673" cy="2920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0916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157F1-936D-BAA3-D413-EEDD13A485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Why an AC-dipole?</a:t>
            </a:r>
          </a:p>
        </p:txBody>
      </p:sp>
      <p:pic>
        <p:nvPicPr>
          <p:cNvPr id="5" name="Content Placeholder 4" descr="A diagram of a sound wave&#10;&#10;Description automatically generated">
            <a:extLst>
              <a:ext uri="{FF2B5EF4-FFF2-40B4-BE49-F238E27FC236}">
                <a16:creationId xmlns:a16="http://schemas.microsoft.com/office/drawing/2014/main" id="{BB8A11D0-0F2B-59BA-439E-011D11CF16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039" y="1378464"/>
            <a:ext cx="6599047" cy="3599936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F539266-E6BD-D57F-9F66-336B3B3D65B2}"/>
              </a:ext>
            </a:extLst>
          </p:cNvPr>
          <p:cNvSpPr txBox="1"/>
          <p:nvPr/>
        </p:nvSpPr>
        <p:spPr>
          <a:xfrm>
            <a:off x="2371807" y="5132499"/>
            <a:ext cx="963168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AC-dipole creates a coherent adiabatic oscillation of the beam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GB" b="1" dirty="0"/>
              <a:t>No emittance </a:t>
            </a:r>
            <a:r>
              <a:rPr lang="en-GB" dirty="0"/>
              <a:t>increase </a:t>
            </a:r>
          </a:p>
          <a:p>
            <a:pPr marL="742950" lvl="1" indent="-285750">
              <a:buFont typeface="Wingdings" panose="05000000000000000000" pitchFamily="2" charset="2"/>
              <a:buChar char="è"/>
            </a:pPr>
            <a:r>
              <a:rPr lang="en-GB" dirty="0"/>
              <a:t>We can excite with the same bunch many times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ADT (LHC damper) can create a similar excitation but limited in amplitude</a:t>
            </a:r>
          </a:p>
        </p:txBody>
      </p:sp>
    </p:spTree>
    <p:extLst>
      <p:ext uri="{BB962C8B-B14F-4D97-AF65-F5344CB8AC3E}">
        <p14:creationId xmlns:p14="http://schemas.microsoft.com/office/powerpoint/2010/main" val="8523373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9C88E-ED3A-2CF4-8799-E2F3F43CD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 do we want to measure the effect of the LRBB?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BE07A-F07C-2668-FEE2-BA044A0EA5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l</a:t>
            </a:r>
            <a:r>
              <a:rPr lang="en-GB" b="1" dirty="0"/>
              <a:t>inear and nonlinear optics commissioning </a:t>
            </a:r>
            <a:r>
              <a:rPr lang="en-GB" dirty="0"/>
              <a:t>is based on measurements of pilot bunches (single low-intensity bunches)</a:t>
            </a:r>
          </a:p>
          <a:p>
            <a:r>
              <a:rPr lang="en-GB" dirty="0"/>
              <a:t>The hierarchy breakage prevented us from going to the nominal </a:t>
            </a:r>
            <a:r>
              <a:rPr lang="el-GR" dirty="0"/>
              <a:t>β</a:t>
            </a:r>
            <a:r>
              <a:rPr lang="en-GB" dirty="0"/>
              <a:t>* of 30 cm -&gt; Less </a:t>
            </a:r>
            <a:r>
              <a:rPr lang="en-GB" b="1" dirty="0"/>
              <a:t>integrated luminosity</a:t>
            </a:r>
          </a:p>
          <a:p>
            <a:pPr lvl="1"/>
            <a:r>
              <a:rPr lang="en-GB" dirty="0"/>
              <a:t>Need a method to measure these effects and benchmark simulations (mentioned several times during the workshop)!</a:t>
            </a:r>
          </a:p>
          <a:p>
            <a:pPr lvl="1"/>
            <a:r>
              <a:rPr lang="en-GB" dirty="0"/>
              <a:t>Will be even more important in HL-LHC where intensity is higher and </a:t>
            </a:r>
            <a:r>
              <a:rPr lang="el-GR" dirty="0"/>
              <a:t>β</a:t>
            </a:r>
            <a:r>
              <a:rPr lang="en-GB" dirty="0"/>
              <a:t>* smaller</a:t>
            </a:r>
          </a:p>
          <a:p>
            <a:pPr lvl="2"/>
            <a:r>
              <a:rPr lang="en-GB" dirty="0"/>
              <a:t>Measuring with two strong beam is very difficult because when you excite on it has a strong impact on the other -&gt; Difficult to measure and model correctly</a:t>
            </a:r>
          </a:p>
          <a:p>
            <a:pPr lvl="2"/>
            <a:r>
              <a:rPr lang="en-GB" dirty="0"/>
              <a:t>Measure with Strong-Weak beam!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045211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1C477-114C-8332-5986-880FF07D7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Operational setup and experience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632020-D0C0-7BC3-8A48-C5509949D4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6914"/>
            <a:ext cx="10515600" cy="4942115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The LHC is almost like two separate machines where the beams only see each other close to the IRs</a:t>
            </a:r>
          </a:p>
          <a:p>
            <a:r>
              <a:rPr lang="en-GB" dirty="0"/>
              <a:t>Created a special sequence</a:t>
            </a:r>
          </a:p>
          <a:p>
            <a:pPr lvl="1"/>
            <a:r>
              <a:rPr lang="en-GB" dirty="0"/>
              <a:t>High-intensity only for beam 1 (BPMs, RF-settings etc)</a:t>
            </a:r>
          </a:p>
          <a:p>
            <a:r>
              <a:rPr lang="en-GB" dirty="0"/>
              <a:t>3 pilot bunches for beam 2 (maximum allowed when using AC-dipole)</a:t>
            </a:r>
          </a:p>
          <a:p>
            <a:pPr lvl="1"/>
            <a:r>
              <a:rPr lang="en-GB" b="1" dirty="0"/>
              <a:t>1 with no LR</a:t>
            </a:r>
            <a:r>
              <a:rPr lang="en-GB" dirty="0"/>
              <a:t>, 1 with  </a:t>
            </a:r>
            <a:r>
              <a:rPr lang="en-GB" b="1" dirty="0"/>
              <a:t>IR1/2/5/8 </a:t>
            </a:r>
            <a:r>
              <a:rPr lang="en-GB" dirty="0"/>
              <a:t>and one only in </a:t>
            </a:r>
            <a:r>
              <a:rPr lang="en-GB" b="1" dirty="0"/>
              <a:t>IR1/5 </a:t>
            </a:r>
          </a:p>
          <a:p>
            <a:r>
              <a:rPr lang="en-GB" dirty="0"/>
              <a:t>Removed the common BPMs from the orbit feedback since there could be strange effects having a strong and a weak beam</a:t>
            </a:r>
          </a:p>
          <a:p>
            <a:r>
              <a:rPr lang="en-GB" dirty="0"/>
              <a:t>Nominal collimators to 30 cm</a:t>
            </a:r>
          </a:p>
          <a:p>
            <a:pPr lvl="1"/>
            <a:r>
              <a:rPr lang="en-GB" dirty="0"/>
              <a:t>Opened the collimators for Beam 2 using a sequence to the optics measurement settings </a:t>
            </a:r>
          </a:p>
          <a:p>
            <a:r>
              <a:rPr lang="en-GB" dirty="0"/>
              <a:t>Separated the beams by ~5 </a:t>
            </a:r>
            <a:r>
              <a:rPr lang="el-GR" dirty="0"/>
              <a:t>σ</a:t>
            </a:r>
            <a:r>
              <a:rPr lang="en-GB" dirty="0"/>
              <a:t> to only have LRBB (no head-on)</a:t>
            </a:r>
          </a:p>
          <a:p>
            <a:r>
              <a:rPr lang="en-GB" dirty="0"/>
              <a:t>Extremely smooth and no technical issues with this </a:t>
            </a:r>
            <a:r>
              <a:rPr lang="en-GB" b="1" dirty="0"/>
              <a:t>new setup</a:t>
            </a:r>
            <a:r>
              <a:rPr lang="en-GB" dirty="0"/>
              <a:t>!</a:t>
            </a:r>
          </a:p>
          <a:p>
            <a:pPr lvl="1"/>
            <a:r>
              <a:rPr lang="en-GB" dirty="0"/>
              <a:t>Several new MDs proposed following a similar procedure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8198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EF7BF-8615-E3DC-EFC2-2DEFAE65A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setup in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5CD88-E927-F5A9-08C4-6F07230DD5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78214"/>
            <a:ext cx="10515600" cy="4814661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The intensity per bunch was </a:t>
            </a:r>
          </a:p>
          <a:p>
            <a:pPr lvl="1"/>
            <a:r>
              <a:rPr lang="en-GB" dirty="0"/>
              <a:t>Beam 1: 1.6x10</a:t>
            </a:r>
            <a:r>
              <a:rPr lang="en-GB" baseline="30000" dirty="0"/>
              <a:t>11</a:t>
            </a:r>
          </a:p>
          <a:p>
            <a:pPr lvl="1"/>
            <a:r>
              <a:rPr lang="en-GB" dirty="0"/>
              <a:t>Beam 2: 10</a:t>
            </a:r>
            <a:r>
              <a:rPr lang="en-GB" baseline="30000" dirty="0"/>
              <a:t>10</a:t>
            </a:r>
            <a:endParaRPr lang="en-GB" dirty="0"/>
          </a:p>
          <a:p>
            <a:r>
              <a:rPr lang="en-GB" dirty="0"/>
              <a:t>Normalized emittance:</a:t>
            </a:r>
          </a:p>
          <a:p>
            <a:pPr lvl="1"/>
            <a:r>
              <a:rPr lang="en-GB" dirty="0"/>
              <a:t>Beam 1 around 1.8 um</a:t>
            </a:r>
          </a:p>
          <a:p>
            <a:pPr lvl="1"/>
            <a:r>
              <a:rPr lang="en-GB" dirty="0"/>
              <a:t>Beam 2 around 3 um (some blow up during the measurement)</a:t>
            </a:r>
          </a:p>
          <a:p>
            <a:r>
              <a:rPr lang="en-GB" dirty="0"/>
              <a:t>Crossing angle:</a:t>
            </a:r>
          </a:p>
          <a:p>
            <a:pPr lvl="1"/>
            <a:r>
              <a:rPr lang="en-GB" dirty="0"/>
              <a:t>150urad (both beams)</a:t>
            </a:r>
          </a:p>
          <a:p>
            <a:r>
              <a:rPr lang="el-GR" dirty="0"/>
              <a:t>β</a:t>
            </a:r>
            <a:r>
              <a:rPr lang="en-GB" dirty="0"/>
              <a:t>*</a:t>
            </a:r>
          </a:p>
          <a:p>
            <a:pPr lvl="1"/>
            <a:r>
              <a:rPr lang="en-GB" dirty="0"/>
              <a:t>IP1 = IP5=30cm</a:t>
            </a:r>
          </a:p>
          <a:p>
            <a:pPr lvl="1"/>
            <a:r>
              <a:rPr lang="en-GB" dirty="0"/>
              <a:t>IP2 = 10m</a:t>
            </a:r>
          </a:p>
          <a:p>
            <a:pPr lvl="1"/>
            <a:r>
              <a:rPr lang="en-GB" dirty="0"/>
              <a:t>IP8 = 2m</a:t>
            </a:r>
          </a:p>
          <a:p>
            <a:r>
              <a:rPr lang="en-GB" dirty="0"/>
              <a:t>We were operating with 36 bunch trains</a:t>
            </a:r>
          </a:p>
          <a:p>
            <a:pPr lvl="1"/>
            <a:r>
              <a:rPr lang="en-GB" dirty="0"/>
              <a:t>LHC can operate with longer trains but even with this configuration we have almost the maximum of long-range.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BE031D-1B5B-13CB-23AE-58B315DA3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9667" y="1185769"/>
            <a:ext cx="4534133" cy="1828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3147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28183-BE45-DCD2-46EB-5F1BD3B83D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β</a:t>
            </a:r>
            <a:r>
              <a:rPr lang="en-GB" dirty="0"/>
              <a:t>-beat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25A201-3B51-74DA-55CD-BD4B764CE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018314" cy="4351338"/>
          </a:xfrm>
        </p:spPr>
        <p:txBody>
          <a:bodyPr/>
          <a:lstStyle/>
          <a:p>
            <a:r>
              <a:rPr lang="en-GB" dirty="0"/>
              <a:t>The long-range beam-beam has a significant impact on the </a:t>
            </a:r>
            <a:r>
              <a:rPr lang="el-GR" dirty="0"/>
              <a:t>β</a:t>
            </a:r>
            <a:r>
              <a:rPr lang="en-GB" dirty="0"/>
              <a:t>-beat</a:t>
            </a:r>
          </a:p>
          <a:p>
            <a:r>
              <a:rPr lang="en-GB" dirty="0"/>
              <a:t>We go from around 5% to more than 10%</a:t>
            </a:r>
          </a:p>
          <a:p>
            <a:pPr lvl="1"/>
            <a:r>
              <a:rPr lang="en-GB" dirty="0"/>
              <a:t>Changes not enough at the collimators to explain the hierarchy breakage</a:t>
            </a:r>
          </a:p>
        </p:txBody>
      </p:sp>
      <p:pic>
        <p:nvPicPr>
          <p:cNvPr id="7" name="Picture 6" descr="A graph of different colored dots&#10;&#10;Description automatically generated with medium confidence">
            <a:extLst>
              <a:ext uri="{FF2B5EF4-FFF2-40B4-BE49-F238E27FC236}">
                <a16:creationId xmlns:a16="http://schemas.microsoft.com/office/drawing/2014/main" id="{670A993F-41BF-4709-8F75-C7B2638B07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7668" y="1825625"/>
            <a:ext cx="5483963" cy="4112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4413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</TotalTime>
  <Words>1508</Words>
  <Application>Microsoft Office PowerPoint</Application>
  <PresentationFormat>Widescreen</PresentationFormat>
  <Paragraphs>149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Aptos</vt:lpstr>
      <vt:lpstr>Aptos Display</vt:lpstr>
      <vt:lpstr>Arial</vt:lpstr>
      <vt:lpstr>Calibri</vt:lpstr>
      <vt:lpstr>Wingdings</vt:lpstr>
      <vt:lpstr>Office Theme</vt:lpstr>
      <vt:lpstr>Long Range Beam-Beam investigation using Weak-Strong beams in the LHC</vt:lpstr>
      <vt:lpstr>Motivation</vt:lpstr>
      <vt:lpstr>What does it mean that the collimation hierarchy was broken?</vt:lpstr>
      <vt:lpstr>How we measure optics and Resonance Driving Terms (RDTs) in the LHC</vt:lpstr>
      <vt:lpstr>Why an AC-dipole?</vt:lpstr>
      <vt:lpstr>Why do we want to measure the effect of the LRBB?</vt:lpstr>
      <vt:lpstr>Operational setup and experience</vt:lpstr>
      <vt:lpstr>The setup in details</vt:lpstr>
      <vt:lpstr>β-beat</vt:lpstr>
      <vt:lpstr>β-beat compared to simulations</vt:lpstr>
      <vt:lpstr>Transverse coupling</vt:lpstr>
      <vt:lpstr>Beam size increase due to coupling</vt:lpstr>
      <vt:lpstr>Octupoles RDTs (4Qx)</vt:lpstr>
      <vt:lpstr>Octupoles RDTs with the LRBB Wire</vt:lpstr>
      <vt:lpstr>Forced Dynamic Aperture </vt:lpstr>
      <vt:lpstr>Forced Dynamic Aperture (without LRBB wire)</vt:lpstr>
      <vt:lpstr>Beam-beam impact on 3Qy</vt:lpstr>
      <vt:lpstr>Beam-beam was not the only reason for the hierarchy breakage</vt:lpstr>
      <vt:lpstr>Conclusion/Outlook</vt:lpstr>
      <vt:lpstr>Thank you for  your attention!</vt:lpstr>
      <vt:lpstr>Backup</vt:lpstr>
      <vt:lpstr>Vertical dispersion after correction</vt:lpstr>
      <vt:lpstr>First investigation</vt:lpstr>
      <vt:lpstr>Coupling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 Range Beam-Beam investigation using Weak-Strong beams in the LHC</dc:title>
  <dc:creator>Tobias Persson</dc:creator>
  <cp:lastModifiedBy>Tobias Persson</cp:lastModifiedBy>
  <cp:revision>2</cp:revision>
  <dcterms:created xsi:type="dcterms:W3CDTF">2024-08-05T22:10:55Z</dcterms:created>
  <dcterms:modified xsi:type="dcterms:W3CDTF">2024-09-03T12:22:57Z</dcterms:modified>
</cp:coreProperties>
</file>