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media/image62.jpg" ContentType="image/png"/>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6" r:id="rId2"/>
    <p:sldMasterId id="2147483679" r:id="rId3"/>
  </p:sldMasterIdLst>
  <p:notesMasterIdLst>
    <p:notesMasterId r:id="rId46"/>
  </p:notesMasterIdLst>
  <p:sldIdLst>
    <p:sldId id="256" r:id="rId4"/>
    <p:sldId id="4021" r:id="rId5"/>
    <p:sldId id="4092" r:id="rId6"/>
    <p:sldId id="4107" r:id="rId7"/>
    <p:sldId id="4103" r:id="rId8"/>
    <p:sldId id="257" r:id="rId9"/>
    <p:sldId id="4093" r:id="rId10"/>
    <p:sldId id="285" r:id="rId11"/>
    <p:sldId id="331" r:id="rId12"/>
    <p:sldId id="607" r:id="rId13"/>
    <p:sldId id="4048" r:id="rId14"/>
    <p:sldId id="4095" r:id="rId15"/>
    <p:sldId id="4055" r:id="rId16"/>
    <p:sldId id="4100" r:id="rId17"/>
    <p:sldId id="4046" r:id="rId18"/>
    <p:sldId id="4112" r:id="rId19"/>
    <p:sldId id="4102" r:id="rId20"/>
    <p:sldId id="261" r:id="rId21"/>
    <p:sldId id="4106" r:id="rId22"/>
    <p:sldId id="4094" r:id="rId23"/>
    <p:sldId id="4111" r:id="rId24"/>
    <p:sldId id="258" r:id="rId25"/>
    <p:sldId id="262" r:id="rId26"/>
    <p:sldId id="267" r:id="rId27"/>
    <p:sldId id="4105" r:id="rId28"/>
    <p:sldId id="265" r:id="rId29"/>
    <p:sldId id="259" r:id="rId30"/>
    <p:sldId id="268" r:id="rId31"/>
    <p:sldId id="4104" r:id="rId32"/>
    <p:sldId id="4091" r:id="rId33"/>
    <p:sldId id="4049" r:id="rId34"/>
    <p:sldId id="4051" r:id="rId35"/>
    <p:sldId id="273" r:id="rId36"/>
    <p:sldId id="4098" r:id="rId37"/>
    <p:sldId id="4099" r:id="rId38"/>
    <p:sldId id="260" r:id="rId39"/>
    <p:sldId id="263" r:id="rId40"/>
    <p:sldId id="264" r:id="rId41"/>
    <p:sldId id="4097" r:id="rId42"/>
    <p:sldId id="4108" r:id="rId43"/>
    <p:sldId id="4109" r:id="rId44"/>
    <p:sldId id="4110" r:id="rId4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si-pc" initials="m" lastIdx="1" clrIdx="0">
    <p:extLst>
      <p:ext uri="{19B8F6BF-5375-455C-9EA6-DF929625EA0E}">
        <p15:presenceInfo xmlns:p15="http://schemas.microsoft.com/office/powerpoint/2012/main" userId="928eaa914bbf39e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3A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8" autoAdjust="0"/>
    <p:restoredTop sz="80141" autoAdjust="0"/>
  </p:normalViewPr>
  <p:slideViewPr>
    <p:cSldViewPr snapToGrid="0">
      <p:cViewPr varScale="1">
        <p:scale>
          <a:sx n="85" d="100"/>
          <a:sy n="85" d="100"/>
        </p:scale>
        <p:origin x="70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6FCA2F-218D-41F0-8819-21F816DEE052}"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F93DD4-7029-4503-BF9C-CD4B49C2F16C}" type="slidenum">
              <a:rPr lang="zh-CN" altLang="en-US" smtClean="0"/>
              <a:t>‹#›</a:t>
            </a:fld>
            <a:endParaRPr lang="zh-CN" altLang="en-US"/>
          </a:p>
        </p:txBody>
      </p:sp>
    </p:spTree>
    <p:extLst>
      <p:ext uri="{BB962C8B-B14F-4D97-AF65-F5344CB8AC3E}">
        <p14:creationId xmlns:p14="http://schemas.microsoft.com/office/powerpoint/2010/main" val="2934081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1</a:t>
            </a:fld>
            <a:endParaRPr lang="zh-CN" altLang="en-US"/>
          </a:p>
        </p:txBody>
      </p:sp>
    </p:spTree>
    <p:extLst>
      <p:ext uri="{BB962C8B-B14F-4D97-AF65-F5344CB8AC3E}">
        <p14:creationId xmlns:p14="http://schemas.microsoft.com/office/powerpoint/2010/main" val="1882852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16</a:t>
            </a:fld>
            <a:endParaRPr lang="zh-CN" altLang="en-US"/>
          </a:p>
        </p:txBody>
      </p:sp>
    </p:spTree>
    <p:extLst>
      <p:ext uri="{BB962C8B-B14F-4D97-AF65-F5344CB8AC3E}">
        <p14:creationId xmlns:p14="http://schemas.microsoft.com/office/powerpoint/2010/main" val="16875884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17</a:t>
            </a:fld>
            <a:endParaRPr lang="zh-CN" altLang="en-US"/>
          </a:p>
        </p:txBody>
      </p:sp>
    </p:spTree>
    <p:extLst>
      <p:ext uri="{BB962C8B-B14F-4D97-AF65-F5344CB8AC3E}">
        <p14:creationId xmlns:p14="http://schemas.microsoft.com/office/powerpoint/2010/main" val="2385041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19</a:t>
            </a:fld>
            <a:endParaRPr lang="zh-CN" altLang="en-US"/>
          </a:p>
        </p:txBody>
      </p:sp>
    </p:spTree>
    <p:extLst>
      <p:ext uri="{BB962C8B-B14F-4D97-AF65-F5344CB8AC3E}">
        <p14:creationId xmlns:p14="http://schemas.microsoft.com/office/powerpoint/2010/main" val="2220565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531ED4B6-1D2A-4679-B54D-6015A98106B9}" type="slidenum">
              <a:rPr lang="zh-CN" altLang="en-US" smtClean="0"/>
              <a:pPr>
                <a:defRPr/>
              </a:pPr>
              <a:t>21</a:t>
            </a:fld>
            <a:endParaRPr lang="zh-CN" altLang="en-US"/>
          </a:p>
        </p:txBody>
      </p:sp>
    </p:spTree>
    <p:extLst>
      <p:ext uri="{BB962C8B-B14F-4D97-AF65-F5344CB8AC3E}">
        <p14:creationId xmlns:p14="http://schemas.microsoft.com/office/powerpoint/2010/main" val="835841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22</a:t>
            </a:fld>
            <a:endParaRPr lang="zh-CN" altLang="en-US"/>
          </a:p>
        </p:txBody>
      </p:sp>
    </p:spTree>
    <p:extLst>
      <p:ext uri="{BB962C8B-B14F-4D97-AF65-F5344CB8AC3E}">
        <p14:creationId xmlns:p14="http://schemas.microsoft.com/office/powerpoint/2010/main" val="2511138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23</a:t>
            </a:fld>
            <a:endParaRPr lang="zh-CN" altLang="en-US"/>
          </a:p>
        </p:txBody>
      </p:sp>
    </p:spTree>
    <p:extLst>
      <p:ext uri="{BB962C8B-B14F-4D97-AF65-F5344CB8AC3E}">
        <p14:creationId xmlns:p14="http://schemas.microsoft.com/office/powerpoint/2010/main" val="699864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27</a:t>
            </a:fld>
            <a:endParaRPr lang="zh-CN" altLang="en-US"/>
          </a:p>
        </p:txBody>
      </p:sp>
    </p:spTree>
    <p:extLst>
      <p:ext uri="{BB962C8B-B14F-4D97-AF65-F5344CB8AC3E}">
        <p14:creationId xmlns:p14="http://schemas.microsoft.com/office/powerpoint/2010/main" val="8629645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28</a:t>
            </a:fld>
            <a:endParaRPr lang="zh-CN" altLang="en-US"/>
          </a:p>
        </p:txBody>
      </p:sp>
    </p:spTree>
    <p:extLst>
      <p:ext uri="{BB962C8B-B14F-4D97-AF65-F5344CB8AC3E}">
        <p14:creationId xmlns:p14="http://schemas.microsoft.com/office/powerpoint/2010/main" val="34660983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29</a:t>
            </a:fld>
            <a:endParaRPr lang="zh-CN" altLang="en-US"/>
          </a:p>
        </p:txBody>
      </p:sp>
    </p:spTree>
    <p:extLst>
      <p:ext uri="{BB962C8B-B14F-4D97-AF65-F5344CB8AC3E}">
        <p14:creationId xmlns:p14="http://schemas.microsoft.com/office/powerpoint/2010/main" val="3505502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a:extLst>
              <a:ext uri="{FF2B5EF4-FFF2-40B4-BE49-F238E27FC236}">
                <a16:creationId xmlns:a16="http://schemas.microsoft.com/office/drawing/2014/main" id="{F00AC762-459D-45EC-8398-B37796EB5BF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备注占位符 2">
            <a:extLst>
              <a:ext uri="{FF2B5EF4-FFF2-40B4-BE49-F238E27FC236}">
                <a16:creationId xmlns:a16="http://schemas.microsoft.com/office/drawing/2014/main" id="{285E26C2-155B-430A-A31A-BBAF3B93AB9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Tx/>
              <a:buNone/>
            </a:pPr>
            <a:endParaRPr lang="en-US" altLang="zh-CN" dirty="0"/>
          </a:p>
        </p:txBody>
      </p:sp>
      <p:sp>
        <p:nvSpPr>
          <p:cNvPr id="7172" name="灯片编号占位符 3">
            <a:extLst>
              <a:ext uri="{FF2B5EF4-FFF2-40B4-BE49-F238E27FC236}">
                <a16:creationId xmlns:a16="http://schemas.microsoft.com/office/drawing/2014/main" id="{F6D6A12A-02B5-498D-A6DA-C1C1AC2E601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baseline="-25000">
                <a:solidFill>
                  <a:schemeClr val="tx1"/>
                </a:solidFill>
                <a:latin typeface="Arial" panose="020B0604020202020204" pitchFamily="34" charset="0"/>
                <a:ea typeface="宋体" panose="02010600030101010101" pitchFamily="2" charset="-122"/>
              </a:defRPr>
            </a:lvl1pPr>
            <a:lvl2pPr marL="742950" indent="-285750">
              <a:defRPr baseline="-25000">
                <a:solidFill>
                  <a:schemeClr val="tx1"/>
                </a:solidFill>
                <a:latin typeface="Arial" panose="020B0604020202020204" pitchFamily="34" charset="0"/>
                <a:ea typeface="宋体" panose="02010600030101010101" pitchFamily="2" charset="-122"/>
              </a:defRPr>
            </a:lvl2pPr>
            <a:lvl3pPr marL="1143000" indent="-228600">
              <a:defRPr baseline="-25000">
                <a:solidFill>
                  <a:schemeClr val="tx1"/>
                </a:solidFill>
                <a:latin typeface="Arial" panose="020B0604020202020204" pitchFamily="34" charset="0"/>
                <a:ea typeface="宋体" panose="02010600030101010101" pitchFamily="2" charset="-122"/>
              </a:defRPr>
            </a:lvl3pPr>
            <a:lvl4pPr marL="1600200" indent="-228600">
              <a:defRPr baseline="-25000">
                <a:solidFill>
                  <a:schemeClr val="tx1"/>
                </a:solidFill>
                <a:latin typeface="Arial" panose="020B0604020202020204" pitchFamily="34" charset="0"/>
                <a:ea typeface="宋体" panose="02010600030101010101" pitchFamily="2" charset="-122"/>
              </a:defRPr>
            </a:lvl4pPr>
            <a:lvl5pPr marL="2057400" indent="-228600">
              <a:defRPr baseline="-25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9pPr>
          </a:lstStyle>
          <a:p>
            <a:fld id="{511CFB27-C5B0-4A08-AA4F-778FAC1C3B35}" type="slidenum">
              <a:rPr lang="zh-CN" altLang="en-US" smtClean="0"/>
              <a:pPr/>
              <a:t>31</a:t>
            </a:fld>
            <a:endParaRPr lang="zh-CN" altLang="en-US"/>
          </a:p>
        </p:txBody>
      </p:sp>
    </p:spTree>
    <p:extLst>
      <p:ext uri="{BB962C8B-B14F-4D97-AF65-F5344CB8AC3E}">
        <p14:creationId xmlns:p14="http://schemas.microsoft.com/office/powerpoint/2010/main" val="47115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Therefore, we proposal  a Super Tau-charm facility, which have central mass energy covering from 2-7 GeV, </a:t>
            </a:r>
            <a:r>
              <a:rPr lang="en-US" altLang="zh-CN" dirty="0" err="1"/>
              <a:t>luminisity</a:t>
            </a:r>
            <a:r>
              <a:rPr lang="en-US" altLang="zh-CN" dirty="0"/>
              <a:t> great than 5 x1034, it also leave the potential for upgrade to increase luminosity and realize polarized beam.</a:t>
            </a:r>
          </a:p>
          <a:p>
            <a:r>
              <a:rPr lang="en-US" altLang="zh-CN" dirty="0"/>
              <a:t>The machine will deliver a massive amount of </a:t>
            </a:r>
            <a:r>
              <a:rPr lang="en-US" altLang="zh-CN" dirty="0" err="1"/>
              <a:t>taus</a:t>
            </a:r>
            <a:r>
              <a:rPr lang="en-US" altLang="zh-CN" dirty="0"/>
              <a:t> and hadrons composed of charm quarks, allow for the studies of particle composition, the deep structure of matter, as well as the fundamental interaction forces.</a:t>
            </a:r>
          </a:p>
          <a:p>
            <a:r>
              <a:rPr lang="en-US" altLang="zh-CN" dirty="0"/>
              <a:t>The  temporary plan for the STCF project is to finish the R&amp;D key technology before the end of 2025, the apply for the construction project during the 2026-2030 if approved by the central government.  </a:t>
            </a:r>
          </a:p>
          <a:p>
            <a:r>
              <a:rPr lang="en-US" altLang="zh-CN" dirty="0"/>
              <a:t>STCF is a natural and feasible extension project of the BEPCII/BESIII in the near future, is also China’s preferred medium-</a:t>
            </a:r>
            <a:r>
              <a:rPr lang="en-US" altLang="zh-CN" dirty="0" err="1"/>
              <a:t>tem</a:t>
            </a:r>
            <a:r>
              <a:rPr lang="en-US" altLang="zh-CN" dirty="0"/>
              <a:t> strategy in particle physics.</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4B5799-6C85-45A3-AB03-4A7C85452B7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336456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a:extLst>
              <a:ext uri="{FF2B5EF4-FFF2-40B4-BE49-F238E27FC236}">
                <a16:creationId xmlns:a16="http://schemas.microsoft.com/office/drawing/2014/main" id="{F00AC762-459D-45EC-8398-B37796EB5BF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备注占位符 2">
            <a:extLst>
              <a:ext uri="{FF2B5EF4-FFF2-40B4-BE49-F238E27FC236}">
                <a16:creationId xmlns:a16="http://schemas.microsoft.com/office/drawing/2014/main" id="{285E26C2-155B-430A-A31A-BBAF3B93AB9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0" fontAlgn="base" latinLnBrk="1" hangingPunct="0">
              <a:lnSpc>
                <a:spcPct val="100000"/>
              </a:lnSpc>
              <a:spcBef>
                <a:spcPct val="30000"/>
              </a:spcBef>
              <a:spcAft>
                <a:spcPct val="0"/>
              </a:spcAft>
              <a:buClrTx/>
              <a:buSzTx/>
              <a:buFontTx/>
              <a:buNone/>
              <a:tabLst/>
              <a:defRPr/>
            </a:pPr>
            <a:endParaRPr lang="en-US" altLang="zh-CN" dirty="0"/>
          </a:p>
        </p:txBody>
      </p:sp>
      <p:sp>
        <p:nvSpPr>
          <p:cNvPr id="7172" name="灯片编号占位符 3">
            <a:extLst>
              <a:ext uri="{FF2B5EF4-FFF2-40B4-BE49-F238E27FC236}">
                <a16:creationId xmlns:a16="http://schemas.microsoft.com/office/drawing/2014/main" id="{F6D6A12A-02B5-498D-A6DA-C1C1AC2E601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baseline="-25000">
                <a:solidFill>
                  <a:schemeClr val="tx1"/>
                </a:solidFill>
                <a:latin typeface="Arial" panose="020B0604020202020204" pitchFamily="34" charset="0"/>
                <a:ea typeface="宋体" panose="02010600030101010101" pitchFamily="2" charset="-122"/>
              </a:defRPr>
            </a:lvl1pPr>
            <a:lvl2pPr marL="742950" indent="-285750">
              <a:defRPr baseline="-25000">
                <a:solidFill>
                  <a:schemeClr val="tx1"/>
                </a:solidFill>
                <a:latin typeface="Arial" panose="020B0604020202020204" pitchFamily="34" charset="0"/>
                <a:ea typeface="宋体" panose="02010600030101010101" pitchFamily="2" charset="-122"/>
              </a:defRPr>
            </a:lvl2pPr>
            <a:lvl3pPr marL="1143000" indent="-228600">
              <a:defRPr baseline="-25000">
                <a:solidFill>
                  <a:schemeClr val="tx1"/>
                </a:solidFill>
                <a:latin typeface="Arial" panose="020B0604020202020204" pitchFamily="34" charset="0"/>
                <a:ea typeface="宋体" panose="02010600030101010101" pitchFamily="2" charset="-122"/>
              </a:defRPr>
            </a:lvl3pPr>
            <a:lvl4pPr marL="1600200" indent="-228600">
              <a:defRPr baseline="-25000">
                <a:solidFill>
                  <a:schemeClr val="tx1"/>
                </a:solidFill>
                <a:latin typeface="Arial" panose="020B0604020202020204" pitchFamily="34" charset="0"/>
                <a:ea typeface="宋体" panose="02010600030101010101" pitchFamily="2" charset="-122"/>
              </a:defRPr>
            </a:lvl4pPr>
            <a:lvl5pPr marL="2057400" indent="-228600">
              <a:defRPr baseline="-25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9pPr>
          </a:lstStyle>
          <a:p>
            <a:fld id="{511CFB27-C5B0-4A08-AA4F-778FAC1C3B35}" type="slidenum">
              <a:rPr lang="zh-CN" altLang="en-US" smtClean="0"/>
              <a:pPr/>
              <a:t>32</a:t>
            </a:fld>
            <a:endParaRPr lang="zh-CN" altLang="en-US"/>
          </a:p>
        </p:txBody>
      </p:sp>
    </p:spTree>
    <p:extLst>
      <p:ext uri="{BB962C8B-B14F-4D97-AF65-F5344CB8AC3E}">
        <p14:creationId xmlns:p14="http://schemas.microsoft.com/office/powerpoint/2010/main" val="37563837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33</a:t>
            </a:fld>
            <a:endParaRPr lang="zh-CN" altLang="en-US"/>
          </a:p>
        </p:txBody>
      </p:sp>
    </p:spTree>
    <p:extLst>
      <p:ext uri="{BB962C8B-B14F-4D97-AF65-F5344CB8AC3E}">
        <p14:creationId xmlns:p14="http://schemas.microsoft.com/office/powerpoint/2010/main" val="28860711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35</a:t>
            </a:fld>
            <a:endParaRPr lang="zh-CN" altLang="en-US"/>
          </a:p>
        </p:txBody>
      </p:sp>
    </p:spTree>
    <p:extLst>
      <p:ext uri="{BB962C8B-B14F-4D97-AF65-F5344CB8AC3E}">
        <p14:creationId xmlns:p14="http://schemas.microsoft.com/office/powerpoint/2010/main" val="18762786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37</a:t>
            </a:fld>
            <a:endParaRPr lang="zh-CN" altLang="en-US"/>
          </a:p>
        </p:txBody>
      </p:sp>
    </p:spTree>
    <p:extLst>
      <p:ext uri="{BB962C8B-B14F-4D97-AF65-F5344CB8AC3E}">
        <p14:creationId xmlns:p14="http://schemas.microsoft.com/office/powerpoint/2010/main" val="632453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F9B277-B3F2-4CB3-A334-7CA524FC4A4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570915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F9B277-B3F2-4CB3-A334-7CA524FC4A4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363958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fr-CH" altLang="zh-CN" dirty="0"/>
              <a:t>collective effects can be induced by beam itself and beam interaction with surroundings. </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F9B277-B3F2-4CB3-A334-7CA524FC4A4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76988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Weak beam: multi-macro particle model.</a:t>
            </a:r>
          </a:p>
          <a:p>
            <a:r>
              <a:rPr lang="en-US" altLang="zh-CN" dirty="0"/>
              <a:t>strong beam: single-macro particle model.</a:t>
            </a:r>
            <a:endParaRPr lang="zh-CN" altLang="en-US" dirty="0"/>
          </a:p>
          <a:p>
            <a:endParaRPr lang="zh-CN" altLang="en-US" dirty="0"/>
          </a:p>
        </p:txBody>
      </p:sp>
      <p:sp>
        <p:nvSpPr>
          <p:cNvPr id="4" name="灯片编号占位符 3"/>
          <p:cNvSpPr>
            <a:spLocks noGrp="1"/>
          </p:cNvSpPr>
          <p:nvPr>
            <p:ph type="sldNum" sz="quarter" idx="5"/>
          </p:nvPr>
        </p:nvSpPr>
        <p:spPr/>
        <p:txBody>
          <a:bodyPr/>
          <a:lstStyle/>
          <a:p>
            <a:fld id="{87F93DD4-7029-4503-BF9C-CD4B49C2F16C}" type="slidenum">
              <a:rPr lang="zh-CN" altLang="en-US" smtClean="0"/>
              <a:t>6</a:t>
            </a:fld>
            <a:endParaRPr lang="zh-CN" altLang="en-US"/>
          </a:p>
        </p:txBody>
      </p:sp>
    </p:spTree>
    <p:extLst>
      <p:ext uri="{BB962C8B-B14F-4D97-AF65-F5344CB8AC3E}">
        <p14:creationId xmlns:p14="http://schemas.microsoft.com/office/powerpoint/2010/main" val="4235776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0" i="0" kern="1200" dirty="0">
                <a:solidFill>
                  <a:schemeClr val="tx1"/>
                </a:solidFill>
                <a:effectLst/>
                <a:latin typeface="+mn-lt"/>
                <a:ea typeface="+mn-ea"/>
                <a:cs typeface="+mn-cs"/>
              </a:rPr>
              <a:t>the distance from the collision point and couples the transverse bunch size to the longitudinal position [16]. The hourglass eﬀect</a:t>
            </a:r>
          </a:p>
          <a:p>
            <a:r>
              <a:rPr lang="en-US" altLang="zh-CN" sz="1200" b="0" i="0" kern="1200" dirty="0">
                <a:solidFill>
                  <a:schemeClr val="tx1"/>
                </a:solidFill>
                <a:effectLst/>
                <a:latin typeface="+mn-lt"/>
                <a:ea typeface="+mn-ea"/>
                <a:cs typeface="+mn-cs"/>
              </a:rPr>
              <a:t>arises when the transverse bunch size becomes comparable to the length of the bunch</a:t>
            </a:r>
          </a:p>
          <a:p>
            <a:r>
              <a:rPr lang="en-US" altLang="zh-CN" sz="1200" b="0" i="0" kern="1200" dirty="0">
                <a:solidFill>
                  <a:schemeClr val="tx1"/>
                </a:solidFill>
                <a:effectLst/>
                <a:latin typeface="+mn-lt"/>
                <a:ea typeface="+mn-ea"/>
                <a:cs typeface="+mn-cs"/>
              </a:rPr>
              <a:t>With the same number of particles, the smaller the emittance, the higher the beam quality</a:t>
            </a:r>
          </a:p>
          <a:p>
            <a:r>
              <a:rPr lang="en-US" altLang="zh-CN" sz="1200" b="0" i="0" kern="1200" dirty="0">
                <a:solidFill>
                  <a:schemeClr val="tx1"/>
                </a:solidFill>
                <a:effectLst/>
                <a:latin typeface="+mn-lt"/>
                <a:ea typeface="+mn-ea"/>
                <a:cs typeface="+mn-cs"/>
              </a:rPr>
              <a:t>Geometrically equal to the area of the elliptical phase diagram occupied by the beam in the phase space</a:t>
            </a:r>
            <a:endParaRPr lang="zh-CN" altLang="en-US" dirty="0"/>
          </a:p>
        </p:txBody>
      </p:sp>
      <p:sp>
        <p:nvSpPr>
          <p:cNvPr id="4" name="灯片编号占位符 3"/>
          <p:cNvSpPr>
            <a:spLocks noGrp="1"/>
          </p:cNvSpPr>
          <p:nvPr>
            <p:ph type="sldNum" sz="quarter" idx="5"/>
          </p:nvPr>
        </p:nvSpPr>
        <p:spPr/>
        <p:txBody>
          <a:bodyPr/>
          <a:lstStyle/>
          <a:p>
            <a:pPr>
              <a:defRPr/>
            </a:pPr>
            <a:fld id="{531ED4B6-1D2A-4679-B54D-6015A98106B9}" type="slidenum">
              <a:rPr lang="zh-CN" altLang="en-US" smtClean="0"/>
              <a:pPr>
                <a:defRPr/>
              </a:pPr>
              <a:t>8</a:t>
            </a:fld>
            <a:endParaRPr lang="zh-CN" altLang="en-US"/>
          </a:p>
        </p:txBody>
      </p:sp>
    </p:spTree>
    <p:extLst>
      <p:ext uri="{BB962C8B-B14F-4D97-AF65-F5344CB8AC3E}">
        <p14:creationId xmlns:p14="http://schemas.microsoft.com/office/powerpoint/2010/main" val="896379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531ED4B6-1D2A-4679-B54D-6015A98106B9}" type="slidenum">
              <a:rPr lang="zh-CN" altLang="en-US" smtClean="0"/>
              <a:pPr>
                <a:defRPr/>
              </a:pPr>
              <a:t>10</a:t>
            </a:fld>
            <a:endParaRPr lang="zh-CN" altLang="en-US"/>
          </a:p>
        </p:txBody>
      </p:sp>
    </p:spTree>
    <p:extLst>
      <p:ext uri="{BB962C8B-B14F-4D97-AF65-F5344CB8AC3E}">
        <p14:creationId xmlns:p14="http://schemas.microsoft.com/office/powerpoint/2010/main" val="4022919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coupling of transverse and longitudinal motion caused by large crossing angles reduces the region of stable operating points</a:t>
            </a:r>
            <a:endParaRPr lang="zh-CN" altLang="en-US" dirty="0"/>
          </a:p>
        </p:txBody>
      </p:sp>
      <p:sp>
        <p:nvSpPr>
          <p:cNvPr id="4" name="灯片编号占位符 3"/>
          <p:cNvSpPr>
            <a:spLocks noGrp="1"/>
          </p:cNvSpPr>
          <p:nvPr>
            <p:ph type="sldNum" sz="quarter" idx="5"/>
          </p:nvPr>
        </p:nvSpPr>
        <p:spPr/>
        <p:txBody>
          <a:bodyPr/>
          <a:lstStyle/>
          <a:p>
            <a:pPr>
              <a:defRPr/>
            </a:pPr>
            <a:fld id="{531ED4B6-1D2A-4679-B54D-6015A98106B9}" type="slidenum">
              <a:rPr lang="zh-CN" altLang="en-US" smtClean="0"/>
              <a:pPr>
                <a:defRPr/>
              </a:pPr>
              <a:t>11</a:t>
            </a:fld>
            <a:endParaRPr lang="zh-CN" altLang="en-US"/>
          </a:p>
        </p:txBody>
      </p:sp>
    </p:spTree>
    <p:extLst>
      <p:ext uri="{BB962C8B-B14F-4D97-AF65-F5344CB8AC3E}">
        <p14:creationId xmlns:p14="http://schemas.microsoft.com/office/powerpoint/2010/main" val="941914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sz="1200" baseline="0" dirty="0"/>
              <a:t>tiny resonance  </a:t>
            </a:r>
            <a:endParaRPr lang="zh-CN" altLang="en-US" dirty="0"/>
          </a:p>
        </p:txBody>
      </p:sp>
      <p:sp>
        <p:nvSpPr>
          <p:cNvPr id="4" name="灯片编号占位符 3"/>
          <p:cNvSpPr>
            <a:spLocks noGrp="1"/>
          </p:cNvSpPr>
          <p:nvPr>
            <p:ph type="sldNum" sz="quarter" idx="5"/>
          </p:nvPr>
        </p:nvSpPr>
        <p:spPr/>
        <p:txBody>
          <a:bodyPr/>
          <a:lstStyle/>
          <a:p>
            <a:pPr>
              <a:defRPr/>
            </a:pPr>
            <a:fld id="{531ED4B6-1D2A-4679-B54D-6015A98106B9}" type="slidenum">
              <a:rPr lang="zh-CN" altLang="en-US" smtClean="0"/>
              <a:pPr>
                <a:defRPr/>
              </a:pPr>
              <a:t>13</a:t>
            </a:fld>
            <a:endParaRPr lang="zh-CN" altLang="en-US"/>
          </a:p>
        </p:txBody>
      </p:sp>
    </p:spTree>
    <p:extLst>
      <p:ext uri="{BB962C8B-B14F-4D97-AF65-F5344CB8AC3E}">
        <p14:creationId xmlns:p14="http://schemas.microsoft.com/office/powerpoint/2010/main" val="2499509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coupling of transverse and longitudinal motion caused by large crossing angles reduces the region of stable operating points</a:t>
            </a:r>
            <a:endParaRPr lang="zh-CN" altLang="en-US" dirty="0"/>
          </a:p>
        </p:txBody>
      </p:sp>
      <p:sp>
        <p:nvSpPr>
          <p:cNvPr id="4" name="灯片编号占位符 3"/>
          <p:cNvSpPr>
            <a:spLocks noGrp="1"/>
          </p:cNvSpPr>
          <p:nvPr>
            <p:ph type="sldNum" sz="quarter" idx="5"/>
          </p:nvPr>
        </p:nvSpPr>
        <p:spPr/>
        <p:txBody>
          <a:bodyPr/>
          <a:lstStyle/>
          <a:p>
            <a:pPr>
              <a:defRPr/>
            </a:pPr>
            <a:fld id="{531ED4B6-1D2A-4679-B54D-6015A98106B9}" type="slidenum">
              <a:rPr lang="zh-CN" altLang="en-US" smtClean="0"/>
              <a:pPr>
                <a:defRPr/>
              </a:pPr>
              <a:t>14</a:t>
            </a:fld>
            <a:endParaRPr lang="zh-CN" altLang="en-US"/>
          </a:p>
        </p:txBody>
      </p:sp>
    </p:spTree>
    <p:extLst>
      <p:ext uri="{BB962C8B-B14F-4D97-AF65-F5344CB8AC3E}">
        <p14:creationId xmlns:p14="http://schemas.microsoft.com/office/powerpoint/2010/main" val="3734162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a:t>The strong-strong simulation with two kinds of code simulation is cross-verified, which far exceeds the target </a:t>
            </a:r>
            <a:r>
              <a:rPr lang="en-US" altLang="zh-CN" sz="1200" dirty="0"/>
              <a:t>luminosity</a:t>
            </a:r>
            <a:r>
              <a:rPr lang="en-US" altLang="zh-CN" dirty="0"/>
              <a:t> under the design parameters without considering the stability.</a:t>
            </a:r>
            <a:endParaRPr lang="zh-CN" altLang="en-US" dirty="0"/>
          </a:p>
        </p:txBody>
      </p:sp>
      <p:sp>
        <p:nvSpPr>
          <p:cNvPr id="4" name="灯片编号占位符 3"/>
          <p:cNvSpPr>
            <a:spLocks noGrp="1"/>
          </p:cNvSpPr>
          <p:nvPr>
            <p:ph type="sldNum" sz="quarter" idx="5"/>
          </p:nvPr>
        </p:nvSpPr>
        <p:spPr/>
        <p:txBody>
          <a:bodyPr/>
          <a:lstStyle/>
          <a:p>
            <a:pPr>
              <a:defRPr/>
            </a:pPr>
            <a:fld id="{531ED4B6-1D2A-4679-B54D-6015A98106B9}" type="slidenum">
              <a:rPr lang="zh-CN" altLang="en-US" smtClean="0"/>
              <a:pPr>
                <a:defRPr/>
              </a:pPr>
              <a:t>15</a:t>
            </a:fld>
            <a:endParaRPr lang="zh-CN" altLang="en-US"/>
          </a:p>
        </p:txBody>
      </p:sp>
    </p:spTree>
    <p:extLst>
      <p:ext uri="{BB962C8B-B14F-4D97-AF65-F5344CB8AC3E}">
        <p14:creationId xmlns:p14="http://schemas.microsoft.com/office/powerpoint/2010/main" val="465040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封面">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994A0B-45AD-1115-DF1F-8EEDCB689089}"/>
              </a:ext>
            </a:extLst>
          </p:cNvPr>
          <p:cNvSpPr>
            <a:spLocks noGrp="1"/>
          </p:cNvSpPr>
          <p:nvPr>
            <p:ph type="ctrTitle"/>
          </p:nvPr>
        </p:nvSpPr>
        <p:spPr>
          <a:xfrm>
            <a:off x="1524000" y="1122363"/>
            <a:ext cx="9144000" cy="2387600"/>
          </a:xfrm>
          <a:prstGeom prst="rect">
            <a:avLst/>
          </a:prstGeom>
          <a:noFill/>
        </p:spPr>
        <p:txBody>
          <a:bodyPr anchor="b"/>
          <a:lstStyle>
            <a:lvl1pPr algn="ctr">
              <a:defRPr sz="6000">
                <a:solidFill>
                  <a:srgbClr val="083A7C"/>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副标题 2">
            <a:extLst>
              <a:ext uri="{FF2B5EF4-FFF2-40B4-BE49-F238E27FC236}">
                <a16:creationId xmlns:a16="http://schemas.microsoft.com/office/drawing/2014/main" id="{3B771CE9-BE05-E5FD-C782-C78A06D726AD}"/>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solidFill>
                  <a:srgbClr val="083A7C"/>
                </a:solidFill>
                <a:latin typeface="宋体" panose="02010600030101010101" pitchFamily="2" charset="-122"/>
                <a:ea typeface="宋体" panose="02010600030101010101" pitchFamily="2"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Tree>
    <p:extLst>
      <p:ext uri="{BB962C8B-B14F-4D97-AF65-F5344CB8AC3E}">
        <p14:creationId xmlns:p14="http://schemas.microsoft.com/office/powerpoint/2010/main" val="3521439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7" name="Rectangle 3">
            <a:extLst>
              <a:ext uri="{FF2B5EF4-FFF2-40B4-BE49-F238E27FC236}">
                <a16:creationId xmlns:a16="http://schemas.microsoft.com/office/drawing/2014/main" id="{2287FDD3-CDFA-EF49-A10D-1322C950A8FC}"/>
              </a:ext>
            </a:extLst>
          </p:cNvPr>
          <p:cNvSpPr>
            <a:spLocks noChangeArrowheads="1"/>
          </p:cNvSpPr>
          <p:nvPr/>
        </p:nvSpPr>
        <p:spPr bwMode="auto">
          <a:xfrm>
            <a:off x="0" y="1"/>
            <a:ext cx="12192000" cy="765175"/>
          </a:xfrm>
          <a:prstGeom prst="rect">
            <a:avLst/>
          </a:prstGeom>
          <a:gradFill rotWithShape="1">
            <a:gsLst>
              <a:gs pos="0">
                <a:srgbClr val="0031B3"/>
              </a:gs>
              <a:gs pos="5000">
                <a:srgbClr val="0031B3"/>
              </a:gs>
              <a:gs pos="100000">
                <a:srgbClr val="9BC1FF"/>
              </a:gs>
            </a:gsLst>
            <a:lin ang="5400000" scaled="1"/>
          </a:gradFill>
          <a:ln>
            <a:noFill/>
          </a:ln>
          <a:effectLst>
            <a:outerShdw blurRad="63500" dist="23000" dir="5400000" rotWithShape="0">
              <a:srgbClr val="000000">
                <a:alpha val="34998"/>
              </a:srgbClr>
            </a:outerShdw>
          </a:effectLst>
          <a:extLst>
            <a:ext uri="{91240B29-F687-4f45-9708-019B960494DF}"/>
          </a:extLst>
        </p:spPr>
        <p:txBody>
          <a:bodyPr anchor="ctr"/>
          <a:lstStyle/>
          <a:p>
            <a:pPr algn="ctr" eaLnBrk="1" hangingPunct="1">
              <a:defRPr/>
            </a:pPr>
            <a:endParaRPr lang="en-US" altLang="zh-CN">
              <a:solidFill>
                <a:srgbClr val="FFFFFF"/>
              </a:solidFill>
              <a:latin typeface="等线" panose="02010600030101010101" pitchFamily="2" charset="-122"/>
              <a:ea typeface="等线" panose="02010600030101010101" pitchFamily="2" charset="-122"/>
              <a:cs typeface="MS PGothic" charset="0"/>
            </a:endParaRPr>
          </a:p>
        </p:txBody>
      </p:sp>
      <p:sp>
        <p:nvSpPr>
          <p:cNvPr id="8" name="Rectangle 8">
            <a:extLst>
              <a:ext uri="{FF2B5EF4-FFF2-40B4-BE49-F238E27FC236}">
                <a16:creationId xmlns:a16="http://schemas.microsoft.com/office/drawing/2014/main" id="{F81CDDE9-B88E-234E-A6D4-D842F0AB9A85}"/>
              </a:ext>
            </a:extLst>
          </p:cNvPr>
          <p:cNvSpPr/>
          <p:nvPr/>
        </p:nvSpPr>
        <p:spPr>
          <a:xfrm>
            <a:off x="0" y="6669088"/>
            <a:ext cx="12192000" cy="215900"/>
          </a:xfrm>
          <a:prstGeom prst="rect">
            <a:avLst/>
          </a:prstGeom>
          <a:solidFill>
            <a:srgbClr val="0031B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zh-CN" altLang="en-US">
              <a:solidFill>
                <a:srgbClr val="FFFFFF"/>
              </a:solidFill>
              <a:latin typeface="等线" panose="02010600030101010101" pitchFamily="2" charset="-122"/>
              <a:ea typeface="等线" panose="02010600030101010101" pitchFamily="2" charset="-122"/>
              <a:cs typeface="MS PGothic" charset="0"/>
            </a:endParaRPr>
          </a:p>
        </p:txBody>
      </p:sp>
      <p:sp>
        <p:nvSpPr>
          <p:cNvPr id="9" name="TextBox 11">
            <a:extLst>
              <a:ext uri="{FF2B5EF4-FFF2-40B4-BE49-F238E27FC236}">
                <a16:creationId xmlns:a16="http://schemas.microsoft.com/office/drawing/2014/main" id="{99D7FDDD-992B-F946-BDF0-9E13F01559AD}"/>
              </a:ext>
            </a:extLst>
          </p:cNvPr>
          <p:cNvSpPr txBox="1"/>
          <p:nvPr/>
        </p:nvSpPr>
        <p:spPr>
          <a:xfrm>
            <a:off x="9840384" y="6669088"/>
            <a:ext cx="2133600" cy="203200"/>
          </a:xfrm>
          <a:prstGeom prst="rect">
            <a:avLst/>
          </a:prstGeom>
          <a:noFill/>
        </p:spPr>
        <p:txBody>
          <a:bodyPr lIns="108000" tIns="10800" bIns="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de-DE" altLang="zh-CN" sz="1200">
                <a:solidFill>
                  <a:srgbClr val="FFFFFF"/>
                </a:solidFill>
                <a:latin typeface="等线" panose="02010600030101010101" pitchFamily="2" charset="-122"/>
                <a:ea typeface="等线" panose="02010600030101010101" pitchFamily="2" charset="-122"/>
              </a:rPr>
              <a:t> </a:t>
            </a:r>
            <a:fld id="{0B5F9426-7A81-445D-91A9-6E9E1149893A}" type="slidenum">
              <a:rPr lang="de-DE" altLang="zh-CN" sz="1200" smtClean="0">
                <a:solidFill>
                  <a:srgbClr val="FFFFFF"/>
                </a:solidFill>
                <a:latin typeface="等线" panose="02010600030101010101" pitchFamily="2" charset="-122"/>
                <a:ea typeface="等线" panose="02010600030101010101" pitchFamily="2" charset="-122"/>
              </a:rPr>
              <a:pPr algn="r" eaLnBrk="1" hangingPunct="1">
                <a:defRPr/>
              </a:pPr>
              <a:t>‹#›</a:t>
            </a:fld>
            <a:endParaRPr lang="de-DE" altLang="zh-CN" sz="1200">
              <a:solidFill>
                <a:srgbClr val="FFFFFF"/>
              </a:solidFill>
              <a:latin typeface="等线" panose="02010600030101010101" pitchFamily="2" charset="-122"/>
              <a:ea typeface="等线" panose="02010600030101010101" pitchFamily="2" charset="-122"/>
            </a:endParaRPr>
          </a:p>
        </p:txBody>
      </p:sp>
      <p:sp>
        <p:nvSpPr>
          <p:cNvPr id="10" name="TextBox 6">
            <a:extLst>
              <a:ext uri="{FF2B5EF4-FFF2-40B4-BE49-F238E27FC236}">
                <a16:creationId xmlns:a16="http://schemas.microsoft.com/office/drawing/2014/main" id="{847B504B-FB3C-9B46-81A0-790A36F6F7C0}"/>
              </a:ext>
            </a:extLst>
          </p:cNvPr>
          <p:cNvSpPr txBox="1"/>
          <p:nvPr/>
        </p:nvSpPr>
        <p:spPr>
          <a:xfrm>
            <a:off x="9956800" y="6629400"/>
            <a:ext cx="2133600" cy="203200"/>
          </a:xfrm>
          <a:prstGeom prst="rect">
            <a:avLst/>
          </a:prstGeom>
          <a:noFill/>
        </p:spPr>
        <p:txBody>
          <a:bodyPr lIns="108000" tIns="10800" bIns="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de-DE" altLang="zh-CN" sz="1200">
                <a:solidFill>
                  <a:srgbClr val="FFFFFF"/>
                </a:solidFill>
                <a:latin typeface="等线" panose="02010600030101010101" pitchFamily="2" charset="-122"/>
                <a:ea typeface="等线" panose="02010600030101010101" pitchFamily="2" charset="-122"/>
              </a:rPr>
              <a:t>Page </a:t>
            </a:r>
            <a:fld id="{3DBB4A54-CEBE-42AD-A072-A39EF13BDFCD}" type="slidenum">
              <a:rPr lang="de-DE" altLang="zh-CN" sz="1200" smtClean="0">
                <a:solidFill>
                  <a:srgbClr val="FFFFFF"/>
                </a:solidFill>
                <a:latin typeface="等线" panose="02010600030101010101" pitchFamily="2" charset="-122"/>
                <a:ea typeface="等线" panose="02010600030101010101" pitchFamily="2" charset="-122"/>
              </a:rPr>
              <a:pPr algn="r" eaLnBrk="1" hangingPunct="1">
                <a:defRPr/>
              </a:pPr>
              <a:t>‹#›</a:t>
            </a:fld>
            <a:endParaRPr lang="de-DE" altLang="zh-CN" sz="1200">
              <a:solidFill>
                <a:srgbClr val="FFFFFF"/>
              </a:solidFill>
              <a:latin typeface="等线" panose="02010600030101010101" pitchFamily="2" charset="-122"/>
              <a:ea typeface="等线" panose="02010600030101010101" pitchFamily="2" charset="-122"/>
            </a:endParaRPr>
          </a:p>
        </p:txBody>
      </p:sp>
      <p:sp>
        <p:nvSpPr>
          <p:cNvPr id="2" name="Title 1"/>
          <p:cNvSpPr>
            <a:spLocks noGrp="1"/>
          </p:cNvSpPr>
          <p:nvPr>
            <p:ph type="title"/>
          </p:nvPr>
        </p:nvSpPr>
        <p:spPr>
          <a:xfrm>
            <a:off x="0" y="1"/>
            <a:ext cx="12192000" cy="765175"/>
          </a:xfrm>
          <a:prstGeom prst="rect">
            <a:avLst/>
          </a:prstGeom>
        </p:spPr>
        <p:txBody>
          <a:bodyPr/>
          <a:lstStyle>
            <a:lvl1pPr>
              <a:defRPr kumimoji="1" lang="de-DE" sz="4000" b="1" kern="1200" dirty="0">
                <a:solidFill>
                  <a:schemeClr val="bg1"/>
                </a:solidFill>
                <a:effectLst>
                  <a:innerShdw blurRad="63500" dist="50800" dir="10800000">
                    <a:prstClr val="black">
                      <a:alpha val="50000"/>
                    </a:prstClr>
                  </a:innerShdw>
                </a:effectLst>
                <a:latin typeface="等线" panose="02010600030101010101" pitchFamily="2" charset="-122"/>
                <a:ea typeface="等线" panose="02010600030101010101" pitchFamily="2" charset="-122"/>
                <a:cs typeface="等线" panose="02010600030101010101" pitchFamily="2" charset="-122"/>
              </a:defRPr>
            </a:lvl1pPr>
          </a:lstStyle>
          <a:p>
            <a:r>
              <a:rPr lang="zh-CN" altLang="en-US" dirty="0"/>
              <a:t>单击此处编辑母版标题样式</a:t>
            </a:r>
            <a:endParaRPr lang="de-DE"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atin typeface="等线" panose="02010600030101010101" pitchFamily="2" charset="-122"/>
                <a:ea typeface="等线" panose="02010600030101010101" pitchFamily="2"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609600" y="2174875"/>
            <a:ext cx="5386917" cy="3951288"/>
          </a:xfrm>
        </p:spPr>
        <p:txBody>
          <a:bodyPr/>
          <a:lstStyle>
            <a:lvl1pPr>
              <a:defRPr sz="2400">
                <a:latin typeface="等线" panose="02010600030101010101" pitchFamily="2" charset="-122"/>
                <a:ea typeface="等线" panose="02010600030101010101" pitchFamily="2" charset="-122"/>
              </a:defRPr>
            </a:lvl1pPr>
            <a:lvl2pPr>
              <a:defRPr sz="2000">
                <a:latin typeface="等线" panose="02010600030101010101" pitchFamily="2" charset="-122"/>
                <a:ea typeface="等线" panose="02010600030101010101" pitchFamily="2" charset="-122"/>
              </a:defRPr>
            </a:lvl2pPr>
            <a:lvl3pPr>
              <a:defRPr sz="1800">
                <a:latin typeface="等线" panose="02010600030101010101" pitchFamily="2" charset="-122"/>
                <a:ea typeface="等线" panose="02010600030101010101" pitchFamily="2" charset="-122"/>
              </a:defRPr>
            </a:lvl3pPr>
            <a:lvl4pPr>
              <a:defRPr sz="1600">
                <a:latin typeface="等线" panose="02010600030101010101" pitchFamily="2" charset="-122"/>
                <a:ea typeface="等线" panose="02010600030101010101" pitchFamily="2" charset="-122"/>
              </a:defRPr>
            </a:lvl4pPr>
            <a:lvl5pPr>
              <a:defRPr sz="1600">
                <a:latin typeface="等线" panose="02010600030101010101" pitchFamily="2" charset="-122"/>
                <a:ea typeface="等线" panose="02010600030101010101" pitchFamily="2" charset="-122"/>
              </a:defRPr>
            </a:lvl5pPr>
            <a:lvl6pPr>
              <a:defRPr sz="1600"/>
            </a:lvl6pPr>
            <a:lvl7pPr>
              <a:defRPr sz="1600"/>
            </a:lvl7pPr>
            <a:lvl8pPr>
              <a:defRPr sz="1600"/>
            </a:lvl8pPr>
            <a:lvl9pPr>
              <a:defRPr sz="16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de-DE"/>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atin typeface="等线" panose="02010600030101010101" pitchFamily="2" charset="-122"/>
                <a:ea typeface="等线" panose="02010600030101010101" pitchFamily="2"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93368" y="2174875"/>
            <a:ext cx="5389033" cy="3951288"/>
          </a:xfrm>
        </p:spPr>
        <p:txBody>
          <a:bodyPr/>
          <a:lstStyle>
            <a:lvl1pPr>
              <a:defRPr sz="2400">
                <a:latin typeface="等线" panose="02010600030101010101" pitchFamily="2" charset="-122"/>
                <a:ea typeface="等线" panose="02010600030101010101" pitchFamily="2" charset="-122"/>
              </a:defRPr>
            </a:lvl1pPr>
            <a:lvl2pPr>
              <a:defRPr sz="2000">
                <a:latin typeface="等线" panose="02010600030101010101" pitchFamily="2" charset="-122"/>
                <a:ea typeface="等线" panose="02010600030101010101" pitchFamily="2" charset="-122"/>
              </a:defRPr>
            </a:lvl2pPr>
            <a:lvl3pPr>
              <a:defRPr sz="1800">
                <a:latin typeface="等线" panose="02010600030101010101" pitchFamily="2" charset="-122"/>
                <a:ea typeface="等线" panose="02010600030101010101" pitchFamily="2" charset="-122"/>
              </a:defRPr>
            </a:lvl3pPr>
            <a:lvl4pPr>
              <a:defRPr sz="1600">
                <a:latin typeface="等线" panose="02010600030101010101" pitchFamily="2" charset="-122"/>
                <a:ea typeface="等线" panose="02010600030101010101" pitchFamily="2" charset="-122"/>
              </a:defRPr>
            </a:lvl4pPr>
            <a:lvl5pPr>
              <a:defRPr sz="1600">
                <a:latin typeface="等线" panose="02010600030101010101" pitchFamily="2" charset="-122"/>
                <a:ea typeface="等线" panose="02010600030101010101" pitchFamily="2" charset="-122"/>
              </a:defRPr>
            </a:lvl5pPr>
            <a:lvl6pPr>
              <a:defRPr sz="1600"/>
            </a:lvl6pPr>
            <a:lvl7pPr>
              <a:defRPr sz="1600"/>
            </a:lvl7pPr>
            <a:lvl8pPr>
              <a:defRPr sz="1600"/>
            </a:lvl8pPr>
            <a:lvl9pPr>
              <a:defRPr sz="16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de-DE"/>
          </a:p>
        </p:txBody>
      </p:sp>
    </p:spTree>
    <p:extLst>
      <p:ext uri="{BB962C8B-B14F-4D97-AF65-F5344CB8AC3E}">
        <p14:creationId xmlns:p14="http://schemas.microsoft.com/office/powerpoint/2010/main" val="2201256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B5FEE81A-7312-664C-853C-656C8E254D3E}"/>
              </a:ext>
            </a:extLst>
          </p:cNvPr>
          <p:cNvSpPr>
            <a:spLocks noChangeArrowheads="1"/>
          </p:cNvSpPr>
          <p:nvPr/>
        </p:nvSpPr>
        <p:spPr bwMode="auto">
          <a:xfrm>
            <a:off x="0" y="1"/>
            <a:ext cx="12192000" cy="765175"/>
          </a:xfrm>
          <a:prstGeom prst="rect">
            <a:avLst/>
          </a:prstGeom>
          <a:gradFill rotWithShape="1">
            <a:gsLst>
              <a:gs pos="0">
                <a:srgbClr val="0031B3"/>
              </a:gs>
              <a:gs pos="5000">
                <a:srgbClr val="0031B3"/>
              </a:gs>
              <a:gs pos="100000">
                <a:srgbClr val="9BC1FF"/>
              </a:gs>
            </a:gsLst>
            <a:lin ang="5400000" scaled="1"/>
          </a:gradFill>
          <a:ln>
            <a:noFill/>
          </a:ln>
          <a:effectLst>
            <a:outerShdw blurRad="63500" dist="23000" dir="5400000" rotWithShape="0">
              <a:srgbClr val="000000">
                <a:alpha val="34998"/>
              </a:srgbClr>
            </a:outerShdw>
          </a:effectLst>
          <a:extLst>
            <a:ext uri="{91240B29-F687-4f45-9708-019B960494DF}"/>
          </a:extLst>
        </p:spPr>
        <p:txBody>
          <a:bodyPr anchor="ctr"/>
          <a:lstStyle/>
          <a:p>
            <a:pPr algn="ctr" eaLnBrk="1" hangingPunct="1">
              <a:defRPr/>
            </a:pPr>
            <a:endParaRPr lang="en-US" altLang="zh-CN">
              <a:solidFill>
                <a:srgbClr val="FFFFFF"/>
              </a:solidFill>
              <a:latin typeface="等线" panose="02010600030101010101" pitchFamily="2" charset="-122"/>
              <a:ea typeface="等线" panose="02010600030101010101" pitchFamily="2" charset="-122"/>
              <a:cs typeface="MS PGothic" charset="0"/>
            </a:endParaRPr>
          </a:p>
        </p:txBody>
      </p:sp>
      <p:sp>
        <p:nvSpPr>
          <p:cNvPr id="4" name="Rectangle 8">
            <a:extLst>
              <a:ext uri="{FF2B5EF4-FFF2-40B4-BE49-F238E27FC236}">
                <a16:creationId xmlns:a16="http://schemas.microsoft.com/office/drawing/2014/main" id="{F3AC04B3-47FF-B94A-9443-5E2CBAB5FD2F}"/>
              </a:ext>
            </a:extLst>
          </p:cNvPr>
          <p:cNvSpPr/>
          <p:nvPr/>
        </p:nvSpPr>
        <p:spPr>
          <a:xfrm>
            <a:off x="0" y="6669088"/>
            <a:ext cx="12192000" cy="215900"/>
          </a:xfrm>
          <a:prstGeom prst="rect">
            <a:avLst/>
          </a:prstGeom>
          <a:solidFill>
            <a:srgbClr val="0031B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zh-CN" altLang="en-US">
              <a:solidFill>
                <a:srgbClr val="FFFFFF"/>
              </a:solidFill>
              <a:latin typeface="等线" panose="02010600030101010101" pitchFamily="2" charset="-122"/>
              <a:ea typeface="等线" panose="02010600030101010101" pitchFamily="2" charset="-122"/>
              <a:cs typeface="MS PGothic" charset="0"/>
            </a:endParaRPr>
          </a:p>
        </p:txBody>
      </p:sp>
      <p:sp>
        <p:nvSpPr>
          <p:cNvPr id="5" name="TextBox 11">
            <a:extLst>
              <a:ext uri="{FF2B5EF4-FFF2-40B4-BE49-F238E27FC236}">
                <a16:creationId xmlns:a16="http://schemas.microsoft.com/office/drawing/2014/main" id="{3F6CDD96-2BFD-5F49-94F0-A6C0394071C0}"/>
              </a:ext>
            </a:extLst>
          </p:cNvPr>
          <p:cNvSpPr txBox="1"/>
          <p:nvPr/>
        </p:nvSpPr>
        <p:spPr>
          <a:xfrm>
            <a:off x="9840384" y="6669088"/>
            <a:ext cx="2133600" cy="203200"/>
          </a:xfrm>
          <a:prstGeom prst="rect">
            <a:avLst/>
          </a:prstGeom>
          <a:noFill/>
        </p:spPr>
        <p:txBody>
          <a:bodyPr lIns="108000" tIns="10800" bIns="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de-DE" altLang="zh-CN" sz="1200">
                <a:solidFill>
                  <a:srgbClr val="FFFFFF"/>
                </a:solidFill>
                <a:latin typeface="等线" panose="02010600030101010101" pitchFamily="2" charset="-122"/>
                <a:ea typeface="等线" panose="02010600030101010101" pitchFamily="2" charset="-122"/>
              </a:rPr>
              <a:t> </a:t>
            </a:r>
            <a:fld id="{C34E1AA7-BBE3-4066-9647-AD26786FD079}" type="slidenum">
              <a:rPr lang="de-DE" altLang="zh-CN" sz="1200" smtClean="0">
                <a:solidFill>
                  <a:srgbClr val="FFFFFF"/>
                </a:solidFill>
                <a:latin typeface="等线" panose="02010600030101010101" pitchFamily="2" charset="-122"/>
                <a:ea typeface="等线" panose="02010600030101010101" pitchFamily="2" charset="-122"/>
              </a:rPr>
              <a:pPr algn="r" eaLnBrk="1" hangingPunct="1">
                <a:defRPr/>
              </a:pPr>
              <a:t>‹#›</a:t>
            </a:fld>
            <a:endParaRPr lang="de-DE" altLang="zh-CN" sz="1200">
              <a:solidFill>
                <a:srgbClr val="FFFFFF"/>
              </a:solidFill>
              <a:latin typeface="等线" panose="02010600030101010101" pitchFamily="2" charset="-122"/>
              <a:ea typeface="等线" panose="02010600030101010101" pitchFamily="2" charset="-122"/>
            </a:endParaRPr>
          </a:p>
        </p:txBody>
      </p:sp>
      <p:sp>
        <p:nvSpPr>
          <p:cNvPr id="2" name="Title 1"/>
          <p:cNvSpPr>
            <a:spLocks noGrp="1"/>
          </p:cNvSpPr>
          <p:nvPr>
            <p:ph type="title"/>
          </p:nvPr>
        </p:nvSpPr>
        <p:spPr>
          <a:xfrm>
            <a:off x="0" y="1"/>
            <a:ext cx="12192000" cy="765175"/>
          </a:xfrm>
          <a:prstGeom prst="rect">
            <a:avLst/>
          </a:prstGeom>
        </p:spPr>
        <p:txBody>
          <a:bodyPr/>
          <a:lstStyle>
            <a:lvl1pPr algn="ctr" defTabSz="457200" rtl="0" eaLnBrk="1" fontAlgn="base" hangingPunct="1">
              <a:spcBef>
                <a:spcPct val="0"/>
              </a:spcBef>
              <a:spcAft>
                <a:spcPct val="0"/>
              </a:spcAft>
              <a:defRPr kumimoji="1" lang="de-DE" sz="4000" b="1" kern="1200" dirty="0">
                <a:solidFill>
                  <a:schemeClr val="bg1"/>
                </a:solidFill>
                <a:effectLst>
                  <a:innerShdw blurRad="63500" dist="50800" dir="10800000">
                    <a:prstClr val="black">
                      <a:alpha val="50000"/>
                    </a:prstClr>
                  </a:innerShdw>
                </a:effectLst>
                <a:latin typeface="等线" panose="02010600030101010101" pitchFamily="2" charset="-122"/>
                <a:ea typeface="等线" panose="02010600030101010101" pitchFamily="2" charset="-122"/>
                <a:cs typeface="等线" panose="02010600030101010101" pitchFamily="2" charset="-122"/>
              </a:defRPr>
            </a:lvl1pPr>
          </a:lstStyle>
          <a:p>
            <a:r>
              <a:rPr lang="zh-CN" altLang="en-US" dirty="0"/>
              <a:t>单击此处编辑母版标题样式</a:t>
            </a:r>
            <a:endParaRPr lang="de-DE" dirty="0"/>
          </a:p>
        </p:txBody>
      </p:sp>
    </p:spTree>
    <p:extLst>
      <p:ext uri="{BB962C8B-B14F-4D97-AF65-F5344CB8AC3E}">
        <p14:creationId xmlns:p14="http://schemas.microsoft.com/office/powerpoint/2010/main" val="1277576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9DDAB7-96A9-334D-9651-A686984A46A9}"/>
              </a:ext>
            </a:extLst>
          </p:cNvPr>
          <p:cNvSpPr>
            <a:spLocks noChangeArrowheads="1"/>
          </p:cNvSpPr>
          <p:nvPr/>
        </p:nvSpPr>
        <p:spPr bwMode="auto">
          <a:xfrm>
            <a:off x="0" y="1"/>
            <a:ext cx="12192000" cy="765175"/>
          </a:xfrm>
          <a:prstGeom prst="rect">
            <a:avLst/>
          </a:prstGeom>
          <a:gradFill rotWithShape="1">
            <a:gsLst>
              <a:gs pos="0">
                <a:srgbClr val="0031B3"/>
              </a:gs>
              <a:gs pos="5000">
                <a:srgbClr val="0031B3"/>
              </a:gs>
              <a:gs pos="100000">
                <a:srgbClr val="9BC1FF"/>
              </a:gs>
            </a:gsLst>
            <a:lin ang="5400000" scaled="1"/>
          </a:gradFill>
          <a:ln>
            <a:noFill/>
          </a:ln>
          <a:effectLst>
            <a:outerShdw blurRad="63500" dist="23000" dir="5400000" rotWithShape="0">
              <a:srgbClr val="000000">
                <a:alpha val="34998"/>
              </a:srgbClr>
            </a:outerShdw>
          </a:effectLst>
          <a:extLst>
            <a:ext uri="{91240B29-F687-4f45-9708-019B960494DF}"/>
          </a:extLst>
        </p:spPr>
        <p:txBody>
          <a:bodyPr anchor="ctr"/>
          <a:lstStyle/>
          <a:p>
            <a:pPr algn="ctr" eaLnBrk="1" hangingPunct="1">
              <a:defRPr/>
            </a:pPr>
            <a:endParaRPr lang="en-US" altLang="zh-CN">
              <a:solidFill>
                <a:srgbClr val="FFFFFF"/>
              </a:solidFill>
              <a:latin typeface="Calibri" charset="0"/>
              <a:ea typeface="ＭＳ Ｐゴシック" charset="0"/>
              <a:cs typeface="MS PGothic" charset="0"/>
            </a:endParaRPr>
          </a:p>
        </p:txBody>
      </p:sp>
      <p:sp>
        <p:nvSpPr>
          <p:cNvPr id="3" name="Rectangle 8">
            <a:extLst>
              <a:ext uri="{FF2B5EF4-FFF2-40B4-BE49-F238E27FC236}">
                <a16:creationId xmlns:a16="http://schemas.microsoft.com/office/drawing/2014/main" id="{737518CB-DF15-E047-BB7E-B5711858249A}"/>
              </a:ext>
            </a:extLst>
          </p:cNvPr>
          <p:cNvSpPr/>
          <p:nvPr/>
        </p:nvSpPr>
        <p:spPr>
          <a:xfrm>
            <a:off x="0" y="6669088"/>
            <a:ext cx="12192000" cy="215900"/>
          </a:xfrm>
          <a:prstGeom prst="rect">
            <a:avLst/>
          </a:prstGeom>
          <a:solidFill>
            <a:srgbClr val="0031B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zh-CN" altLang="en-US">
              <a:solidFill>
                <a:srgbClr val="FFFFFF"/>
              </a:solidFill>
              <a:ea typeface="ＭＳ Ｐゴシック" charset="0"/>
              <a:cs typeface="MS PGothic" charset="0"/>
            </a:endParaRPr>
          </a:p>
        </p:txBody>
      </p:sp>
      <p:sp>
        <p:nvSpPr>
          <p:cNvPr id="4" name="TextBox 11">
            <a:extLst>
              <a:ext uri="{FF2B5EF4-FFF2-40B4-BE49-F238E27FC236}">
                <a16:creationId xmlns:a16="http://schemas.microsoft.com/office/drawing/2014/main" id="{841B53DE-DE93-684B-ABFE-870875C29D78}"/>
              </a:ext>
            </a:extLst>
          </p:cNvPr>
          <p:cNvSpPr txBox="1"/>
          <p:nvPr/>
        </p:nvSpPr>
        <p:spPr>
          <a:xfrm>
            <a:off x="9840384" y="6669088"/>
            <a:ext cx="2133600" cy="203200"/>
          </a:xfrm>
          <a:prstGeom prst="rect">
            <a:avLst/>
          </a:prstGeom>
          <a:noFill/>
        </p:spPr>
        <p:txBody>
          <a:bodyPr lIns="108000" tIns="10800" bIns="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de-DE" altLang="zh-CN" sz="1200">
                <a:solidFill>
                  <a:srgbClr val="FFFFFF"/>
                </a:solidFill>
                <a:latin typeface="Calibri" panose="020F0502020204030204" pitchFamily="34" charset="0"/>
              </a:rPr>
              <a:t> </a:t>
            </a:r>
            <a:fld id="{477D0B05-BC85-48E6-89ED-2487897A79B2}" type="slidenum">
              <a:rPr lang="de-DE" altLang="zh-CN" sz="1200" smtClean="0">
                <a:solidFill>
                  <a:srgbClr val="FFFFFF"/>
                </a:solidFill>
                <a:latin typeface="Calibri" panose="020F0502020204030204" pitchFamily="34" charset="0"/>
              </a:rPr>
              <a:pPr algn="r" eaLnBrk="1" hangingPunct="1">
                <a:defRPr/>
              </a:pPr>
              <a:t>‹#›</a:t>
            </a:fld>
            <a:endParaRPr lang="de-DE" altLang="zh-CN" sz="1200">
              <a:solidFill>
                <a:srgbClr val="FFFFFF"/>
              </a:solidFill>
              <a:latin typeface="Calibri" panose="020F0502020204030204" pitchFamily="34" charset="0"/>
            </a:endParaRPr>
          </a:p>
        </p:txBody>
      </p:sp>
    </p:spTree>
    <p:extLst>
      <p:ext uri="{BB962C8B-B14F-4D97-AF65-F5344CB8AC3E}">
        <p14:creationId xmlns:p14="http://schemas.microsoft.com/office/powerpoint/2010/main" val="4283900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09601" y="804672"/>
            <a:ext cx="4011084" cy="630428"/>
          </a:xfrm>
          <a:prstGeom prst="rect">
            <a:avLst/>
          </a:prstGeom>
        </p:spPr>
        <p:txBody>
          <a:bodyPr anchor="b"/>
          <a:lstStyle>
            <a:lvl1pPr algn="l">
              <a:defRPr sz="2000" b="1">
                <a:latin typeface="等线" panose="02010600030101010101" pitchFamily="2" charset="-122"/>
                <a:ea typeface="等线" panose="02010600030101010101" pitchFamily="2" charset="-122"/>
              </a:defRPr>
            </a:lvl1pPr>
          </a:lstStyle>
          <a:p>
            <a:r>
              <a:rPr lang="zh-CN" altLang="en-US"/>
              <a:t>单击此处编辑母版标题样式</a:t>
            </a:r>
            <a:endParaRPr lang="de-DE"/>
          </a:p>
        </p:txBody>
      </p:sp>
      <p:sp>
        <p:nvSpPr>
          <p:cNvPr id="3" name="Content Placeholder 2"/>
          <p:cNvSpPr>
            <a:spLocks noGrp="1"/>
          </p:cNvSpPr>
          <p:nvPr>
            <p:ph idx="1"/>
          </p:nvPr>
        </p:nvSpPr>
        <p:spPr>
          <a:xfrm>
            <a:off x="4766733" y="804672"/>
            <a:ext cx="6815667" cy="5321492"/>
          </a:xfrm>
        </p:spPr>
        <p:txBody>
          <a:bodyPr/>
          <a:lstStyle>
            <a:lvl1pPr>
              <a:defRPr sz="3200">
                <a:latin typeface="等线" panose="02010600030101010101" pitchFamily="2" charset="-122"/>
                <a:ea typeface="等线" panose="02010600030101010101" pitchFamily="2" charset="-122"/>
              </a:defRPr>
            </a:lvl1pPr>
            <a:lvl2pPr>
              <a:defRPr sz="2800">
                <a:latin typeface="等线" panose="02010600030101010101" pitchFamily="2" charset="-122"/>
                <a:ea typeface="等线" panose="02010600030101010101" pitchFamily="2" charset="-122"/>
              </a:defRPr>
            </a:lvl2pPr>
            <a:lvl3pPr>
              <a:defRPr sz="2400">
                <a:latin typeface="等线" panose="02010600030101010101" pitchFamily="2" charset="-122"/>
                <a:ea typeface="等线" panose="02010600030101010101" pitchFamily="2" charset="-122"/>
              </a:defRPr>
            </a:lvl3pPr>
            <a:lvl4pPr>
              <a:defRPr sz="2000">
                <a:latin typeface="等线" panose="02010600030101010101" pitchFamily="2" charset="-122"/>
                <a:ea typeface="等线" panose="02010600030101010101" pitchFamily="2" charset="-122"/>
              </a:defRPr>
            </a:lvl4pPr>
            <a:lvl5pPr>
              <a:defRPr sz="2000">
                <a:latin typeface="等线" panose="02010600030101010101" pitchFamily="2" charset="-122"/>
                <a:ea typeface="等线" panose="02010600030101010101" pitchFamily="2" charset="-122"/>
              </a:defRPr>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de-DE"/>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atin typeface="等线" panose="02010600030101010101" pitchFamily="2" charset="-122"/>
                <a:ea typeface="等线" panose="02010600030101010101" pitchFamily="2"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Tree>
    <p:extLst>
      <p:ext uri="{BB962C8B-B14F-4D97-AF65-F5344CB8AC3E}">
        <p14:creationId xmlns:p14="http://schemas.microsoft.com/office/powerpoint/2010/main" val="1362791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等线" panose="02010600030101010101" pitchFamily="2" charset="-122"/>
                <a:ea typeface="等线" panose="02010600030101010101" pitchFamily="2" charset="-122"/>
              </a:defRPr>
            </a:lvl1pPr>
          </a:lstStyle>
          <a:p>
            <a:r>
              <a:rPr lang="zh-CN" altLang="en-US"/>
              <a:t>单击此处编辑母版标题样式</a:t>
            </a:r>
            <a:endParaRPr lang="de-DE"/>
          </a:p>
        </p:txBody>
      </p:sp>
      <p:sp>
        <p:nvSpPr>
          <p:cNvPr id="3" name="Picture Placeholder 2"/>
          <p:cNvSpPr>
            <a:spLocks noGrp="1"/>
          </p:cNvSpPr>
          <p:nvPr>
            <p:ph type="pic" idx="1"/>
          </p:nvPr>
        </p:nvSpPr>
        <p:spPr>
          <a:xfrm>
            <a:off x="2389717" y="768095"/>
            <a:ext cx="7315200" cy="3959479"/>
          </a:xfrm>
        </p:spPr>
        <p:txBody>
          <a:bodyPr rtlCol="0">
            <a:normAutofit/>
          </a:bodyPr>
          <a:lstStyle>
            <a:lvl1pPr marL="0" indent="0">
              <a:buNone/>
              <a:defRPr sz="3200">
                <a:latin typeface="等线" panose="02010600030101010101" pitchFamily="2" charset="-122"/>
                <a:ea typeface="等线" panose="02010600030101010101" pitchFamily="2"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de-DE"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atin typeface="等线" panose="02010600030101010101" pitchFamily="2" charset="-122"/>
                <a:ea typeface="等线" panose="02010600030101010101" pitchFamily="2"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Tree>
    <p:extLst>
      <p:ext uri="{BB962C8B-B14F-4D97-AF65-F5344CB8AC3E}">
        <p14:creationId xmlns:p14="http://schemas.microsoft.com/office/powerpoint/2010/main" val="586168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65175"/>
          </a:xfrm>
          <a:prstGeom prst="rect">
            <a:avLst/>
          </a:prstGeom>
        </p:spPr>
        <p:txBody>
          <a:bodyPr/>
          <a:lstStyle>
            <a:lvl1pPr>
              <a:defRPr kumimoji="1" lang="de-DE" sz="4000" b="1" kern="1200" dirty="0">
                <a:solidFill>
                  <a:schemeClr val="bg1"/>
                </a:solidFill>
                <a:effectLst>
                  <a:innerShdw blurRad="63500" dist="50800" dir="10800000">
                    <a:prstClr val="black">
                      <a:alpha val="50000"/>
                    </a:prstClr>
                  </a:innerShdw>
                </a:effectLst>
                <a:latin typeface="等线" panose="02010600030101010101" pitchFamily="2" charset="-122"/>
                <a:ea typeface="等线" panose="02010600030101010101" pitchFamily="2" charset="-122"/>
                <a:cs typeface="等线" panose="02010600030101010101" pitchFamily="2" charset="-122"/>
              </a:defRPr>
            </a:lvl1pPr>
          </a:lstStyle>
          <a:p>
            <a:r>
              <a:rPr lang="zh-CN" altLang="en-US" dirty="0"/>
              <a:t>单击此处编辑母版标题样式</a:t>
            </a:r>
            <a:endParaRPr lang="de-DE" dirty="0"/>
          </a:p>
        </p:txBody>
      </p:sp>
      <p:sp>
        <p:nvSpPr>
          <p:cNvPr id="3" name="Vertical Text Placeholder 2"/>
          <p:cNvSpPr>
            <a:spLocks noGrp="1"/>
          </p:cNvSpPr>
          <p:nvPr>
            <p:ph type="body" orient="vert" idx="1"/>
          </p:nvPr>
        </p:nvSpPr>
        <p:spPr/>
        <p:txBody>
          <a:bodyPr vert="eaVert"/>
          <a:lstStyle>
            <a:lvl1pPr>
              <a:defRPr>
                <a:latin typeface="等线" panose="02010600030101010101" pitchFamily="2" charset="-122"/>
                <a:ea typeface="等线" panose="02010600030101010101" pitchFamily="2" charset="-122"/>
              </a:defRPr>
            </a:lvl1pPr>
            <a:lvl2pPr>
              <a:defRPr>
                <a:latin typeface="等线" panose="02010600030101010101" pitchFamily="2" charset="-122"/>
                <a:ea typeface="等线" panose="02010600030101010101" pitchFamily="2" charset="-122"/>
              </a:defRPr>
            </a:lvl2pPr>
            <a:lvl3pPr>
              <a:defRPr>
                <a:latin typeface="等线" panose="02010600030101010101" pitchFamily="2" charset="-122"/>
                <a:ea typeface="等线" panose="02010600030101010101" pitchFamily="2" charset="-122"/>
              </a:defRPr>
            </a:lvl3pPr>
            <a:lvl4pPr>
              <a:defRPr>
                <a:latin typeface="等线" panose="02010600030101010101" pitchFamily="2" charset="-122"/>
                <a:ea typeface="等线" panose="02010600030101010101" pitchFamily="2" charset="-122"/>
              </a:defRPr>
            </a:lvl4pPr>
            <a:lvl5pPr>
              <a:defRPr>
                <a:latin typeface="等线" panose="02010600030101010101" pitchFamily="2" charset="-122"/>
                <a:ea typeface="等线" panose="02010600030101010101" pitchFamily="2" charset="-122"/>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de-DE"/>
          </a:p>
        </p:txBody>
      </p:sp>
    </p:spTree>
    <p:extLst>
      <p:ext uri="{BB962C8B-B14F-4D97-AF65-F5344CB8AC3E}">
        <p14:creationId xmlns:p14="http://schemas.microsoft.com/office/powerpoint/2010/main" val="3770046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804672"/>
            <a:ext cx="2743200" cy="5321492"/>
          </a:xfrm>
          <a:prstGeom prst="rect">
            <a:avLst/>
          </a:prstGeom>
        </p:spPr>
        <p:txBody>
          <a:bodyPr vert="eaVert"/>
          <a:lstStyle>
            <a:lvl1pPr>
              <a:defRPr>
                <a:solidFill>
                  <a:schemeClr val="tx1"/>
                </a:solidFill>
                <a:latin typeface="等线" panose="02010600030101010101" pitchFamily="2" charset="-122"/>
                <a:ea typeface="等线" panose="02010600030101010101" pitchFamily="2" charset="-122"/>
              </a:defRPr>
            </a:lvl1pPr>
          </a:lstStyle>
          <a:p>
            <a:r>
              <a:rPr lang="zh-CN" altLang="en-US"/>
              <a:t>单击此处编辑母版标题样式</a:t>
            </a:r>
            <a:endParaRPr lang="de-DE"/>
          </a:p>
        </p:txBody>
      </p:sp>
      <p:sp>
        <p:nvSpPr>
          <p:cNvPr id="3" name="Vertical Text Placeholder 2"/>
          <p:cNvSpPr>
            <a:spLocks noGrp="1"/>
          </p:cNvSpPr>
          <p:nvPr>
            <p:ph type="body" orient="vert" idx="1"/>
          </p:nvPr>
        </p:nvSpPr>
        <p:spPr>
          <a:xfrm>
            <a:off x="609600" y="804672"/>
            <a:ext cx="8026400" cy="5321492"/>
          </a:xfrm>
        </p:spPr>
        <p:txBody>
          <a:bodyPr vert="eaVert"/>
          <a:lstStyle>
            <a:lvl1pPr>
              <a:defRPr>
                <a:latin typeface="等线" panose="02010600030101010101" pitchFamily="2" charset="-122"/>
                <a:ea typeface="等线" panose="02010600030101010101" pitchFamily="2" charset="-122"/>
              </a:defRPr>
            </a:lvl1pPr>
            <a:lvl2pPr>
              <a:defRPr>
                <a:latin typeface="等线" panose="02010600030101010101" pitchFamily="2" charset="-122"/>
                <a:ea typeface="等线" panose="02010600030101010101" pitchFamily="2" charset="-122"/>
              </a:defRPr>
            </a:lvl2pPr>
            <a:lvl3pPr>
              <a:defRPr>
                <a:latin typeface="等线" panose="02010600030101010101" pitchFamily="2" charset="-122"/>
                <a:ea typeface="等线" panose="02010600030101010101" pitchFamily="2" charset="-122"/>
              </a:defRPr>
            </a:lvl3pPr>
            <a:lvl4pPr>
              <a:defRPr>
                <a:latin typeface="等线" panose="02010600030101010101" pitchFamily="2" charset="-122"/>
                <a:ea typeface="等线" panose="02010600030101010101" pitchFamily="2" charset="-122"/>
              </a:defRPr>
            </a:lvl4pPr>
            <a:lvl5pPr>
              <a:defRPr>
                <a:latin typeface="等线" panose="02010600030101010101" pitchFamily="2" charset="-122"/>
                <a:ea typeface="等线" panose="02010600030101010101" pitchFamily="2" charset="-122"/>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de-DE"/>
          </a:p>
        </p:txBody>
      </p:sp>
    </p:spTree>
    <p:extLst>
      <p:ext uri="{BB962C8B-B14F-4D97-AF65-F5344CB8AC3E}">
        <p14:creationId xmlns:p14="http://schemas.microsoft.com/office/powerpoint/2010/main" val="3303377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BDE0531-9553-48FB-9810-8BBCA7A5301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3FFAA1F-F4DF-4FE0-B8C6-79B30D65A746}"/>
              </a:ext>
            </a:extLst>
          </p:cNvPr>
          <p:cNvSpPr>
            <a:spLocks noGrp="1"/>
          </p:cNvSpPr>
          <p:nvPr>
            <p:ph type="dt" sz="half" idx="10"/>
          </p:nvPr>
        </p:nvSpPr>
        <p:spPr>
          <a:xfrm>
            <a:off x="838200" y="6445558"/>
            <a:ext cx="2743200" cy="365125"/>
          </a:xfrm>
        </p:spPr>
        <p:txBody>
          <a:bodyPr/>
          <a:lstStyle>
            <a:lvl1pPr>
              <a:defRPr sz="1600" b="1">
                <a:solidFill>
                  <a:schemeClr val="tx1"/>
                </a:solidFill>
              </a:defRPr>
            </a:lvl1pPr>
          </a:lstStyle>
          <a:p>
            <a:r>
              <a:rPr lang="en-US" altLang="zh-CN"/>
              <a:t>2023/08/04</a:t>
            </a:r>
            <a:endParaRPr lang="zh-CN" altLang="en-US" dirty="0"/>
          </a:p>
        </p:txBody>
      </p:sp>
      <p:sp>
        <p:nvSpPr>
          <p:cNvPr id="5" name="页脚占位符 4">
            <a:extLst>
              <a:ext uri="{FF2B5EF4-FFF2-40B4-BE49-F238E27FC236}">
                <a16:creationId xmlns:a16="http://schemas.microsoft.com/office/drawing/2014/main" id="{6DC7E68F-B206-4361-A239-35AB7E52ABBD}"/>
              </a:ext>
            </a:extLst>
          </p:cNvPr>
          <p:cNvSpPr>
            <a:spLocks noGrp="1"/>
          </p:cNvSpPr>
          <p:nvPr>
            <p:ph type="ftr" sz="quarter" idx="11"/>
          </p:nvPr>
        </p:nvSpPr>
        <p:spPr>
          <a:xfrm>
            <a:off x="4038600" y="6467860"/>
            <a:ext cx="4114800" cy="365125"/>
          </a:xfrm>
        </p:spPr>
        <p:txBody>
          <a:bodyPr/>
          <a:lstStyle>
            <a:lvl1pPr>
              <a:defRPr sz="1600" b="1">
                <a:solidFill>
                  <a:schemeClr val="tx1"/>
                </a:solidFill>
              </a:defRPr>
            </a:lvl1pPr>
          </a:lstStyle>
          <a:p>
            <a:r>
              <a:rPr lang="zh-CN" altLang="en-US"/>
              <a:t>国重会议</a:t>
            </a:r>
            <a:endParaRPr lang="zh-CN" altLang="en-US" dirty="0"/>
          </a:p>
        </p:txBody>
      </p:sp>
      <p:sp>
        <p:nvSpPr>
          <p:cNvPr id="6" name="灯片编号占位符 5">
            <a:extLst>
              <a:ext uri="{FF2B5EF4-FFF2-40B4-BE49-F238E27FC236}">
                <a16:creationId xmlns:a16="http://schemas.microsoft.com/office/drawing/2014/main" id="{F4B58052-24D1-42F7-8042-51E43528E459}"/>
              </a:ext>
            </a:extLst>
          </p:cNvPr>
          <p:cNvSpPr>
            <a:spLocks noGrp="1"/>
          </p:cNvSpPr>
          <p:nvPr>
            <p:ph type="sldNum" sz="quarter" idx="12"/>
          </p:nvPr>
        </p:nvSpPr>
        <p:spPr>
          <a:xfrm>
            <a:off x="8610600" y="6456709"/>
            <a:ext cx="2743200" cy="365125"/>
          </a:xfrm>
        </p:spPr>
        <p:txBody>
          <a:bodyPr/>
          <a:lstStyle>
            <a:lvl1pPr>
              <a:defRPr sz="1600" b="1">
                <a:solidFill>
                  <a:schemeClr val="tx1"/>
                </a:solidFill>
                <a:latin typeface="Arial" panose="020B0604020202020204" pitchFamily="34" charset="0"/>
                <a:cs typeface="Arial" panose="020B0604020202020204" pitchFamily="34" charset="0"/>
              </a:defRPr>
            </a:lvl1pPr>
          </a:lstStyle>
          <a:p>
            <a:fld id="{0D4B9DCB-804D-43F6-8F57-6CE9BBD9EE9B}" type="slidenum">
              <a:rPr lang="zh-CN" altLang="en-US" smtClean="0"/>
              <a:pPr/>
              <a:t>‹#›</a:t>
            </a:fld>
            <a:endParaRPr lang="zh-CN" altLang="en-US" dirty="0"/>
          </a:p>
        </p:txBody>
      </p:sp>
    </p:spTree>
    <p:extLst>
      <p:ext uri="{BB962C8B-B14F-4D97-AF65-F5344CB8AC3E}">
        <p14:creationId xmlns:p14="http://schemas.microsoft.com/office/powerpoint/2010/main" val="28773012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CD594D-742C-421B-B3AE-3777A0CEFA4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5487C46-5C43-48DC-B7A8-BA5F7E8A9F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4992D41F-BCB3-463F-A836-E6B23148CF51}"/>
              </a:ext>
            </a:extLst>
          </p:cNvPr>
          <p:cNvSpPr>
            <a:spLocks noGrp="1"/>
          </p:cNvSpPr>
          <p:nvPr>
            <p:ph type="dt" sz="half" idx="10"/>
          </p:nvPr>
        </p:nvSpPr>
        <p:spPr/>
        <p:txBody>
          <a:bodyPr/>
          <a:lstStyle/>
          <a:p>
            <a:fld id="{32FEFFA9-E86E-422D-B734-6131EAB197D3}" type="datetime1">
              <a:rPr lang="zh-CN" altLang="en-US" smtClean="0"/>
              <a:t>2024/9/2</a:t>
            </a:fld>
            <a:endParaRPr lang="zh-CN" altLang="en-US"/>
          </a:p>
        </p:txBody>
      </p:sp>
      <p:sp>
        <p:nvSpPr>
          <p:cNvPr id="5" name="页脚占位符 4">
            <a:extLst>
              <a:ext uri="{FF2B5EF4-FFF2-40B4-BE49-F238E27FC236}">
                <a16:creationId xmlns:a16="http://schemas.microsoft.com/office/drawing/2014/main" id="{261AD989-F918-4284-B653-3004AD39CDD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06D6823-196B-491E-A573-2C9CB49AA3B6}"/>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9884096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7F23DE-31DB-457B-9AA0-7AE3491DCC1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6862896-9B9E-40B8-AA50-A55217EE63A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289BCB2-5772-408B-A863-58EAA7829949}"/>
              </a:ext>
            </a:extLst>
          </p:cNvPr>
          <p:cNvSpPr>
            <a:spLocks noGrp="1"/>
          </p:cNvSpPr>
          <p:nvPr>
            <p:ph type="dt" sz="half" idx="10"/>
          </p:nvPr>
        </p:nvSpPr>
        <p:spPr/>
        <p:txBody>
          <a:bodyPr/>
          <a:lstStyle/>
          <a:p>
            <a:fld id="{FEBBB2F9-B27D-4908-8012-D3B3428EB193}" type="datetime1">
              <a:rPr lang="zh-CN" altLang="en-US" smtClean="0"/>
              <a:t>2024/9/2</a:t>
            </a:fld>
            <a:endParaRPr lang="zh-CN" altLang="en-US"/>
          </a:p>
        </p:txBody>
      </p:sp>
      <p:sp>
        <p:nvSpPr>
          <p:cNvPr id="5" name="页脚占位符 4">
            <a:extLst>
              <a:ext uri="{FF2B5EF4-FFF2-40B4-BE49-F238E27FC236}">
                <a16:creationId xmlns:a16="http://schemas.microsoft.com/office/drawing/2014/main" id="{D757A6F7-3730-4D09-B204-684C8035FE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5068F60-7750-4ED1-A2E3-AD26CC9B5D40}"/>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2682260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报告提纲">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38A6EBB5-707A-D652-127D-AAB7E999C2ED}"/>
              </a:ext>
            </a:extLst>
          </p:cNvPr>
          <p:cNvSpPr/>
          <p:nvPr userDrawn="1"/>
        </p:nvSpPr>
        <p:spPr>
          <a:xfrm>
            <a:off x="0" y="-3975"/>
            <a:ext cx="12192000" cy="1140465"/>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a:extLst>
              <a:ext uri="{FF2B5EF4-FFF2-40B4-BE49-F238E27FC236}">
                <a16:creationId xmlns:a16="http://schemas.microsoft.com/office/drawing/2014/main" id="{64EB9DE1-406F-870B-618E-5EA592CA1682}"/>
              </a:ext>
            </a:extLst>
          </p:cNvPr>
          <p:cNvSpPr>
            <a:spLocks noGrp="1"/>
          </p:cNvSpPr>
          <p:nvPr>
            <p:ph type="title" hasCustomPrompt="1"/>
          </p:nvPr>
        </p:nvSpPr>
        <p:spPr>
          <a:xfrm>
            <a:off x="156667" y="136525"/>
            <a:ext cx="11878666" cy="814451"/>
          </a:xfrm>
          <a:prstGeom prst="rect">
            <a:avLst/>
          </a:prstGeom>
        </p:spPr>
        <p:txBody>
          <a:bodyPr>
            <a:normAutofit/>
          </a:bodyPr>
          <a:lstStyle>
            <a:lvl1pPr>
              <a:defRPr sz="4400" b="1">
                <a:solidFill>
                  <a:schemeClr val="bg1"/>
                </a:solidFill>
                <a:latin typeface="微软雅黑" panose="020B0503020204020204" pitchFamily="34" charset="-122"/>
                <a:ea typeface="微软雅黑" panose="020B0503020204020204" pitchFamily="34" charset="-122"/>
              </a:defRPr>
            </a:lvl1pPr>
          </a:lstStyle>
          <a:p>
            <a:r>
              <a:rPr lang="zh-CN" altLang="en-US" dirty="0"/>
              <a:t>报告提纲</a:t>
            </a:r>
          </a:p>
        </p:txBody>
      </p:sp>
      <p:pic>
        <p:nvPicPr>
          <p:cNvPr id="12" name="图片 11">
            <a:extLst>
              <a:ext uri="{FF2B5EF4-FFF2-40B4-BE49-F238E27FC236}">
                <a16:creationId xmlns:a16="http://schemas.microsoft.com/office/drawing/2014/main" id="{8D33BE6E-5F4C-23B9-5FFC-F528D91D17E6}"/>
              </a:ext>
            </a:extLst>
          </p:cNvPr>
          <p:cNvPicPr>
            <a:picLocks noChangeAspect="1"/>
          </p:cNvPicPr>
          <p:nvPr userDrawn="1"/>
        </p:nvPicPr>
        <p:blipFill>
          <a:blip r:embed="rId2"/>
          <a:stretch>
            <a:fillRect/>
          </a:stretch>
        </p:blipFill>
        <p:spPr>
          <a:xfrm>
            <a:off x="10749078" y="0"/>
            <a:ext cx="1329246" cy="1117479"/>
          </a:xfrm>
          <a:prstGeom prst="rect">
            <a:avLst/>
          </a:prstGeom>
        </p:spPr>
      </p:pic>
      <p:sp>
        <p:nvSpPr>
          <p:cNvPr id="28" name="文本占位符 17">
            <a:extLst>
              <a:ext uri="{FF2B5EF4-FFF2-40B4-BE49-F238E27FC236}">
                <a16:creationId xmlns:a16="http://schemas.microsoft.com/office/drawing/2014/main" id="{7019113C-F000-C65A-F8D9-B64B5BE22DE0}"/>
              </a:ext>
            </a:extLst>
          </p:cNvPr>
          <p:cNvSpPr>
            <a:spLocks noGrp="1"/>
          </p:cNvSpPr>
          <p:nvPr>
            <p:ph type="body" sz="quarter" idx="13"/>
          </p:nvPr>
        </p:nvSpPr>
        <p:spPr>
          <a:xfrm>
            <a:off x="1440674" y="1385298"/>
            <a:ext cx="4021872" cy="639163"/>
          </a:xfrm>
        </p:spPr>
        <p:txBody>
          <a:bodyPr lIns="0" tIns="0" anchor="t" anchorCtr="0">
            <a:noAutofit/>
          </a:bodyPr>
          <a:lstStyle>
            <a:lvl1pPr marL="0" indent="0">
              <a:buNone/>
              <a:defRPr sz="3600" b="1">
                <a:solidFill>
                  <a:srgbClr val="083A7C"/>
                </a:solidFill>
                <a:latin typeface="微软雅黑" panose="020B0503020204020204" pitchFamily="34" charset="-122"/>
                <a:ea typeface="微软雅黑" panose="020B0503020204020204" pitchFamily="34" charset="-122"/>
              </a:defRPr>
            </a:lvl1pPr>
            <a:lvl2pPr marL="457200" indent="0">
              <a:buNone/>
              <a:defRPr/>
            </a:lvl2pPr>
          </a:lstStyle>
          <a:p>
            <a:pPr lvl="0"/>
            <a:r>
              <a:rPr lang="zh-CN" altLang="en-US" dirty="0"/>
              <a:t>编辑母版文本样式</a:t>
            </a:r>
          </a:p>
        </p:txBody>
      </p:sp>
      <p:sp>
        <p:nvSpPr>
          <p:cNvPr id="40" name="文本占位符 51">
            <a:extLst>
              <a:ext uri="{FF2B5EF4-FFF2-40B4-BE49-F238E27FC236}">
                <a16:creationId xmlns:a16="http://schemas.microsoft.com/office/drawing/2014/main" id="{ACCC2429-3ED4-C4D6-96AE-1E68B5060921}"/>
              </a:ext>
            </a:extLst>
          </p:cNvPr>
          <p:cNvSpPr>
            <a:spLocks noGrp="1"/>
          </p:cNvSpPr>
          <p:nvPr>
            <p:ph type="body" sz="quarter" idx="25" hasCustomPrompt="1"/>
          </p:nvPr>
        </p:nvSpPr>
        <p:spPr>
          <a:xfrm>
            <a:off x="594896" y="1323916"/>
            <a:ext cx="719242" cy="761929"/>
          </a:xfrm>
          <a:solidFill>
            <a:srgbClr val="014B96"/>
          </a:solidFill>
          <a:ln>
            <a:noFill/>
          </a:ln>
        </p:spPr>
        <p:txBody>
          <a:bodyPr lIns="0" tIns="0" rIns="0" bIns="0" anchor="ctr" anchorCtr="0">
            <a:normAutofit/>
          </a:bodyPr>
          <a:lstStyle>
            <a:lvl1pPr marL="0" indent="0" algn="ctr" defTabSz="914400" rtl="0" eaLnBrk="1" latinLnBrk="0" hangingPunct="1">
              <a:buNone/>
              <a:defRPr lang="zh-CN" altLang="en-US" sz="3600" b="0" kern="1200" baseline="0" dirty="0">
                <a:solidFill>
                  <a:schemeClr val="bg1"/>
                </a:solidFill>
                <a:latin typeface="Impact" panose="020B0806030902050204" pitchFamily="34" charset="0"/>
                <a:ea typeface="+mj-ea"/>
                <a:cs typeface="+mn-cs"/>
              </a:defRPr>
            </a:lvl1pPr>
            <a:lvl2pPr marL="457200" indent="0">
              <a:buNone/>
              <a:defRPr/>
            </a:lvl2pPr>
          </a:lstStyle>
          <a:p>
            <a:pPr lvl="0"/>
            <a:r>
              <a:rPr lang="en-US" altLang="zh-CN" dirty="0"/>
              <a:t>1</a:t>
            </a:r>
            <a:endParaRPr lang="zh-CN" altLang="en-US" dirty="0"/>
          </a:p>
        </p:txBody>
      </p:sp>
      <p:sp>
        <p:nvSpPr>
          <p:cNvPr id="42" name="文本占位符 32">
            <a:extLst>
              <a:ext uri="{FF2B5EF4-FFF2-40B4-BE49-F238E27FC236}">
                <a16:creationId xmlns:a16="http://schemas.microsoft.com/office/drawing/2014/main" id="{5AF184A9-8971-EDD2-66F0-284F7F06B251}"/>
              </a:ext>
            </a:extLst>
          </p:cNvPr>
          <p:cNvSpPr>
            <a:spLocks noGrp="1"/>
          </p:cNvSpPr>
          <p:nvPr>
            <p:ph type="body" sz="quarter" idx="27" hasCustomPrompt="1"/>
          </p:nvPr>
        </p:nvSpPr>
        <p:spPr>
          <a:xfrm>
            <a:off x="594896" y="2300253"/>
            <a:ext cx="719242" cy="761929"/>
          </a:xfrm>
          <a:solidFill>
            <a:srgbClr val="014B96"/>
          </a:solidFill>
          <a:ln>
            <a:noFill/>
          </a:ln>
        </p:spPr>
        <p:txBody>
          <a:bodyPr lIns="0" tIns="0" rIns="0" bIns="0" anchor="ctr" anchorCtr="0">
            <a:normAutofit/>
          </a:bodyPr>
          <a:lstStyle>
            <a:lvl1pPr marL="0" indent="0" algn="ctr" defTabSz="914400" rtl="0" eaLnBrk="1" latinLnBrk="0" hangingPunct="1">
              <a:buNone/>
              <a:defRPr lang="zh-CN" altLang="en-US" sz="3600" b="0" kern="1200" baseline="0" dirty="0">
                <a:solidFill>
                  <a:schemeClr val="bg1"/>
                </a:solidFill>
                <a:latin typeface="Impact" panose="020B0806030902050204" pitchFamily="34" charset="0"/>
                <a:ea typeface="+mj-ea"/>
                <a:cs typeface="+mn-cs"/>
              </a:defRPr>
            </a:lvl1pPr>
            <a:lvl2pPr marL="457200" indent="0">
              <a:buNone/>
              <a:defRPr/>
            </a:lvl2pPr>
          </a:lstStyle>
          <a:p>
            <a:pPr lvl="0"/>
            <a:r>
              <a:rPr lang="en-US" altLang="zh-CN" dirty="0"/>
              <a:t>2</a:t>
            </a:r>
            <a:endParaRPr lang="zh-CN" altLang="en-US" dirty="0"/>
          </a:p>
        </p:txBody>
      </p:sp>
      <p:sp>
        <p:nvSpPr>
          <p:cNvPr id="44" name="文本占位符 34">
            <a:extLst>
              <a:ext uri="{FF2B5EF4-FFF2-40B4-BE49-F238E27FC236}">
                <a16:creationId xmlns:a16="http://schemas.microsoft.com/office/drawing/2014/main" id="{AF976473-EB86-A991-9204-55B141458D32}"/>
              </a:ext>
            </a:extLst>
          </p:cNvPr>
          <p:cNvSpPr>
            <a:spLocks noGrp="1"/>
          </p:cNvSpPr>
          <p:nvPr>
            <p:ph type="body" sz="quarter" idx="29" hasCustomPrompt="1"/>
          </p:nvPr>
        </p:nvSpPr>
        <p:spPr>
          <a:xfrm>
            <a:off x="594896" y="3276590"/>
            <a:ext cx="719242" cy="761929"/>
          </a:xfrm>
          <a:solidFill>
            <a:srgbClr val="014B96"/>
          </a:solidFill>
          <a:ln>
            <a:noFill/>
          </a:ln>
        </p:spPr>
        <p:txBody>
          <a:bodyPr lIns="0" tIns="0" rIns="0" bIns="0" anchor="ctr" anchorCtr="0">
            <a:normAutofit/>
          </a:bodyPr>
          <a:lstStyle>
            <a:lvl1pPr marL="0" indent="0" algn="ctr" defTabSz="914400" rtl="0" eaLnBrk="1" latinLnBrk="0" hangingPunct="1">
              <a:buNone/>
              <a:defRPr lang="zh-CN" altLang="en-US" sz="3600" b="0" kern="1200" baseline="0" dirty="0">
                <a:solidFill>
                  <a:schemeClr val="bg1"/>
                </a:solidFill>
                <a:latin typeface="Impact" panose="020B0806030902050204" pitchFamily="34" charset="0"/>
                <a:ea typeface="+mj-ea"/>
                <a:cs typeface="+mn-cs"/>
              </a:defRPr>
            </a:lvl1pPr>
            <a:lvl2pPr marL="457200" indent="0">
              <a:buNone/>
              <a:defRPr/>
            </a:lvl2pPr>
          </a:lstStyle>
          <a:p>
            <a:pPr lvl="0"/>
            <a:r>
              <a:rPr lang="en-US" altLang="zh-CN" dirty="0"/>
              <a:t>3</a:t>
            </a:r>
            <a:endParaRPr lang="zh-CN" altLang="en-US" dirty="0"/>
          </a:p>
        </p:txBody>
      </p:sp>
      <p:sp>
        <p:nvSpPr>
          <p:cNvPr id="47" name="文本占位符 17">
            <a:extLst>
              <a:ext uri="{FF2B5EF4-FFF2-40B4-BE49-F238E27FC236}">
                <a16:creationId xmlns:a16="http://schemas.microsoft.com/office/drawing/2014/main" id="{C4CDC448-82B6-6B24-37C8-54EC87F8F868}"/>
              </a:ext>
            </a:extLst>
          </p:cNvPr>
          <p:cNvSpPr>
            <a:spLocks noGrp="1"/>
          </p:cNvSpPr>
          <p:nvPr>
            <p:ph type="body" sz="quarter" idx="30"/>
          </p:nvPr>
        </p:nvSpPr>
        <p:spPr>
          <a:xfrm>
            <a:off x="1440674" y="2361635"/>
            <a:ext cx="4021872" cy="639163"/>
          </a:xfrm>
        </p:spPr>
        <p:txBody>
          <a:bodyPr lIns="0" tIns="0" anchor="t" anchorCtr="0">
            <a:noAutofit/>
          </a:bodyPr>
          <a:lstStyle>
            <a:lvl1pPr marL="0" indent="0">
              <a:buNone/>
              <a:defRPr sz="3600" b="1">
                <a:solidFill>
                  <a:srgbClr val="083A7C"/>
                </a:solidFill>
                <a:latin typeface="微软雅黑" panose="020B0503020204020204" pitchFamily="34" charset="-122"/>
                <a:ea typeface="微软雅黑" panose="020B0503020204020204" pitchFamily="34" charset="-122"/>
              </a:defRPr>
            </a:lvl1pPr>
            <a:lvl2pPr marL="457200" indent="0">
              <a:buNone/>
              <a:defRPr/>
            </a:lvl2pPr>
          </a:lstStyle>
          <a:p>
            <a:pPr lvl="0"/>
            <a:r>
              <a:rPr lang="zh-CN" altLang="en-US" dirty="0"/>
              <a:t>编辑母版文本样式</a:t>
            </a:r>
          </a:p>
        </p:txBody>
      </p:sp>
      <p:sp>
        <p:nvSpPr>
          <p:cNvPr id="48" name="文本占位符 17">
            <a:extLst>
              <a:ext uri="{FF2B5EF4-FFF2-40B4-BE49-F238E27FC236}">
                <a16:creationId xmlns:a16="http://schemas.microsoft.com/office/drawing/2014/main" id="{70F4F94A-796D-AA2F-940F-B352A3789628}"/>
              </a:ext>
            </a:extLst>
          </p:cNvPr>
          <p:cNvSpPr>
            <a:spLocks noGrp="1"/>
          </p:cNvSpPr>
          <p:nvPr>
            <p:ph type="body" sz="quarter" idx="31"/>
          </p:nvPr>
        </p:nvSpPr>
        <p:spPr>
          <a:xfrm>
            <a:off x="1440674" y="3337112"/>
            <a:ext cx="4021872" cy="639163"/>
          </a:xfrm>
        </p:spPr>
        <p:txBody>
          <a:bodyPr lIns="0" tIns="0" anchor="t" anchorCtr="0">
            <a:noAutofit/>
          </a:bodyPr>
          <a:lstStyle>
            <a:lvl1pPr marL="0" indent="0">
              <a:buNone/>
              <a:defRPr sz="3600" b="1">
                <a:solidFill>
                  <a:srgbClr val="083A7C"/>
                </a:solidFill>
                <a:latin typeface="微软雅黑" panose="020B0503020204020204" pitchFamily="34" charset="-122"/>
                <a:ea typeface="微软雅黑" panose="020B0503020204020204" pitchFamily="34" charset="-122"/>
              </a:defRPr>
            </a:lvl1pPr>
            <a:lvl2pPr marL="457200" indent="0">
              <a:buNone/>
              <a:defRPr/>
            </a:lvl2pPr>
          </a:lstStyle>
          <a:p>
            <a:pPr lvl="0"/>
            <a:r>
              <a:rPr lang="zh-CN" altLang="en-US" dirty="0"/>
              <a:t>编辑母版文本样式</a:t>
            </a:r>
          </a:p>
        </p:txBody>
      </p:sp>
      <p:sp>
        <p:nvSpPr>
          <p:cNvPr id="49" name="文本占位符 34">
            <a:extLst>
              <a:ext uri="{FF2B5EF4-FFF2-40B4-BE49-F238E27FC236}">
                <a16:creationId xmlns:a16="http://schemas.microsoft.com/office/drawing/2014/main" id="{80EE3680-6D98-96D4-C216-446930F06EAF}"/>
              </a:ext>
            </a:extLst>
          </p:cNvPr>
          <p:cNvSpPr>
            <a:spLocks noGrp="1"/>
          </p:cNvSpPr>
          <p:nvPr>
            <p:ph type="body" sz="quarter" idx="32" hasCustomPrompt="1"/>
          </p:nvPr>
        </p:nvSpPr>
        <p:spPr>
          <a:xfrm>
            <a:off x="594896" y="4252067"/>
            <a:ext cx="719242" cy="761929"/>
          </a:xfrm>
          <a:solidFill>
            <a:srgbClr val="014B96"/>
          </a:solidFill>
          <a:ln>
            <a:noFill/>
          </a:ln>
        </p:spPr>
        <p:txBody>
          <a:bodyPr lIns="0" tIns="0" rIns="0" bIns="0" anchor="ctr" anchorCtr="0">
            <a:normAutofit/>
          </a:bodyPr>
          <a:lstStyle>
            <a:lvl1pPr marL="0" indent="0" algn="ctr" defTabSz="914400" rtl="0" eaLnBrk="1" latinLnBrk="0" hangingPunct="1">
              <a:buNone/>
              <a:defRPr lang="zh-CN" altLang="en-US" sz="3600" b="0" kern="1200" baseline="0" dirty="0">
                <a:solidFill>
                  <a:schemeClr val="bg1"/>
                </a:solidFill>
                <a:latin typeface="Impact" panose="020B0806030902050204" pitchFamily="34" charset="0"/>
                <a:ea typeface="+mj-ea"/>
                <a:cs typeface="+mn-cs"/>
              </a:defRPr>
            </a:lvl1pPr>
            <a:lvl2pPr marL="457200" indent="0">
              <a:buNone/>
              <a:defRPr/>
            </a:lvl2pPr>
          </a:lstStyle>
          <a:p>
            <a:pPr lvl="0"/>
            <a:r>
              <a:rPr lang="en-US" altLang="zh-CN" dirty="0"/>
              <a:t>4</a:t>
            </a:r>
            <a:endParaRPr lang="zh-CN" altLang="en-US" dirty="0"/>
          </a:p>
        </p:txBody>
      </p:sp>
      <p:sp>
        <p:nvSpPr>
          <p:cNvPr id="50" name="文本占位符 17">
            <a:extLst>
              <a:ext uri="{FF2B5EF4-FFF2-40B4-BE49-F238E27FC236}">
                <a16:creationId xmlns:a16="http://schemas.microsoft.com/office/drawing/2014/main" id="{B4630CC7-9C4B-FF54-A67E-6821C4D37729}"/>
              </a:ext>
            </a:extLst>
          </p:cNvPr>
          <p:cNvSpPr>
            <a:spLocks noGrp="1"/>
          </p:cNvSpPr>
          <p:nvPr>
            <p:ph type="body" sz="quarter" idx="33"/>
          </p:nvPr>
        </p:nvSpPr>
        <p:spPr>
          <a:xfrm>
            <a:off x="1440674" y="4312589"/>
            <a:ext cx="4021872" cy="639163"/>
          </a:xfrm>
        </p:spPr>
        <p:txBody>
          <a:bodyPr lIns="0" tIns="0" anchor="t" anchorCtr="0">
            <a:noAutofit/>
          </a:bodyPr>
          <a:lstStyle>
            <a:lvl1pPr marL="0" indent="0">
              <a:buNone/>
              <a:defRPr sz="3600" b="1">
                <a:solidFill>
                  <a:srgbClr val="083A7C"/>
                </a:solidFill>
                <a:latin typeface="微软雅黑" panose="020B0503020204020204" pitchFamily="34" charset="-122"/>
                <a:ea typeface="微软雅黑" panose="020B0503020204020204" pitchFamily="34" charset="-122"/>
              </a:defRPr>
            </a:lvl1pPr>
            <a:lvl2pPr marL="457200" indent="0">
              <a:buNone/>
              <a:defRPr/>
            </a:lvl2pPr>
          </a:lstStyle>
          <a:p>
            <a:pPr lvl="0"/>
            <a:r>
              <a:rPr lang="zh-CN" altLang="en-US" dirty="0"/>
              <a:t>编辑母版文本样式</a:t>
            </a:r>
          </a:p>
        </p:txBody>
      </p:sp>
      <p:sp>
        <p:nvSpPr>
          <p:cNvPr id="51" name="文本占位符 34">
            <a:extLst>
              <a:ext uri="{FF2B5EF4-FFF2-40B4-BE49-F238E27FC236}">
                <a16:creationId xmlns:a16="http://schemas.microsoft.com/office/drawing/2014/main" id="{1CBDCFB0-2B02-DA6E-FCCE-0187B603C0F2}"/>
              </a:ext>
            </a:extLst>
          </p:cNvPr>
          <p:cNvSpPr>
            <a:spLocks noGrp="1"/>
          </p:cNvSpPr>
          <p:nvPr>
            <p:ph type="body" sz="quarter" idx="34" hasCustomPrompt="1"/>
          </p:nvPr>
        </p:nvSpPr>
        <p:spPr>
          <a:xfrm>
            <a:off x="594896" y="5227544"/>
            <a:ext cx="719242" cy="761929"/>
          </a:xfrm>
          <a:solidFill>
            <a:srgbClr val="014B96"/>
          </a:solidFill>
          <a:ln>
            <a:noFill/>
          </a:ln>
        </p:spPr>
        <p:txBody>
          <a:bodyPr lIns="0" tIns="0" rIns="0" bIns="0" anchor="ctr" anchorCtr="0">
            <a:normAutofit/>
          </a:bodyPr>
          <a:lstStyle>
            <a:lvl1pPr marL="0" indent="0" algn="ctr" defTabSz="914400" rtl="0" eaLnBrk="1" latinLnBrk="0" hangingPunct="1">
              <a:buNone/>
              <a:defRPr lang="zh-CN" altLang="en-US" sz="3600" b="0" kern="1200" baseline="0" dirty="0">
                <a:solidFill>
                  <a:schemeClr val="bg1"/>
                </a:solidFill>
                <a:latin typeface="Impact" panose="020B0806030902050204" pitchFamily="34" charset="0"/>
                <a:ea typeface="+mj-ea"/>
                <a:cs typeface="+mn-cs"/>
              </a:defRPr>
            </a:lvl1pPr>
            <a:lvl2pPr marL="457200" indent="0">
              <a:buNone/>
              <a:defRPr/>
            </a:lvl2pPr>
          </a:lstStyle>
          <a:p>
            <a:pPr lvl="0"/>
            <a:r>
              <a:rPr lang="en-US" altLang="zh-CN" dirty="0"/>
              <a:t>5</a:t>
            </a:r>
            <a:endParaRPr lang="zh-CN" altLang="en-US" dirty="0"/>
          </a:p>
        </p:txBody>
      </p:sp>
      <p:sp>
        <p:nvSpPr>
          <p:cNvPr id="52" name="文本占位符 17">
            <a:extLst>
              <a:ext uri="{FF2B5EF4-FFF2-40B4-BE49-F238E27FC236}">
                <a16:creationId xmlns:a16="http://schemas.microsoft.com/office/drawing/2014/main" id="{DE97D192-25C6-14A2-EFA6-15715615DD98}"/>
              </a:ext>
            </a:extLst>
          </p:cNvPr>
          <p:cNvSpPr>
            <a:spLocks noGrp="1"/>
          </p:cNvSpPr>
          <p:nvPr>
            <p:ph type="body" sz="quarter" idx="35"/>
          </p:nvPr>
        </p:nvSpPr>
        <p:spPr>
          <a:xfrm>
            <a:off x="1440674" y="5288926"/>
            <a:ext cx="4021872" cy="639163"/>
          </a:xfrm>
        </p:spPr>
        <p:txBody>
          <a:bodyPr lIns="0" tIns="0" anchor="t" anchorCtr="0">
            <a:noAutofit/>
          </a:bodyPr>
          <a:lstStyle>
            <a:lvl1pPr marL="0" indent="0">
              <a:buNone/>
              <a:defRPr sz="3600" b="1">
                <a:solidFill>
                  <a:srgbClr val="083A7C"/>
                </a:solidFill>
                <a:latin typeface="微软雅黑" panose="020B0503020204020204" pitchFamily="34" charset="-122"/>
                <a:ea typeface="微软雅黑" panose="020B0503020204020204" pitchFamily="34" charset="-122"/>
              </a:defRPr>
            </a:lvl1pPr>
            <a:lvl2pPr marL="457200" indent="0">
              <a:buNone/>
              <a:defRPr/>
            </a:lvl2pPr>
          </a:lstStyle>
          <a:p>
            <a:pPr lvl="0"/>
            <a:r>
              <a:rPr lang="zh-CN" altLang="en-US" dirty="0"/>
              <a:t>编辑母版文本样式</a:t>
            </a:r>
          </a:p>
        </p:txBody>
      </p:sp>
    </p:spTree>
    <p:extLst>
      <p:ext uri="{BB962C8B-B14F-4D97-AF65-F5344CB8AC3E}">
        <p14:creationId xmlns:p14="http://schemas.microsoft.com/office/powerpoint/2010/main" val="6565276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F8EAA2-F268-4A88-8989-485E3490E2A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484BFA2D-BEA3-4BC1-B498-A2E6EC523A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007A2589-D25E-444C-AAA5-F4472C4C5212}"/>
              </a:ext>
            </a:extLst>
          </p:cNvPr>
          <p:cNvSpPr>
            <a:spLocks noGrp="1"/>
          </p:cNvSpPr>
          <p:nvPr>
            <p:ph type="dt" sz="half" idx="10"/>
          </p:nvPr>
        </p:nvSpPr>
        <p:spPr/>
        <p:txBody>
          <a:bodyPr/>
          <a:lstStyle/>
          <a:p>
            <a:fld id="{F5483E56-1B5B-4582-8BFB-789A22E923C0}" type="datetime1">
              <a:rPr lang="zh-CN" altLang="en-US" smtClean="0"/>
              <a:t>2024/9/2</a:t>
            </a:fld>
            <a:endParaRPr lang="zh-CN" altLang="en-US"/>
          </a:p>
        </p:txBody>
      </p:sp>
      <p:sp>
        <p:nvSpPr>
          <p:cNvPr id="5" name="页脚占位符 4">
            <a:extLst>
              <a:ext uri="{FF2B5EF4-FFF2-40B4-BE49-F238E27FC236}">
                <a16:creationId xmlns:a16="http://schemas.microsoft.com/office/drawing/2014/main" id="{94C56F3B-0D5B-4DAE-96F6-B13EE93C36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68503E-9987-4154-906C-D76F22CE2270}"/>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8579816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AE8B35-4849-4864-B0FD-F5A081F6172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22867EF-D839-4C87-8214-498C88FB4C2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F0FE892C-FD86-4F84-B80E-12D8D8E1E81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6428DFE8-7B90-445D-A9F7-582D0A82D307}"/>
              </a:ext>
            </a:extLst>
          </p:cNvPr>
          <p:cNvSpPr>
            <a:spLocks noGrp="1"/>
          </p:cNvSpPr>
          <p:nvPr>
            <p:ph type="dt" sz="half" idx="10"/>
          </p:nvPr>
        </p:nvSpPr>
        <p:spPr/>
        <p:txBody>
          <a:bodyPr/>
          <a:lstStyle/>
          <a:p>
            <a:fld id="{DC38B0BC-C36A-4DD9-8977-25A4132241BA}" type="datetime1">
              <a:rPr lang="zh-CN" altLang="en-US" smtClean="0"/>
              <a:t>2024/9/2</a:t>
            </a:fld>
            <a:endParaRPr lang="zh-CN" altLang="en-US"/>
          </a:p>
        </p:txBody>
      </p:sp>
      <p:sp>
        <p:nvSpPr>
          <p:cNvPr id="6" name="页脚占位符 5">
            <a:extLst>
              <a:ext uri="{FF2B5EF4-FFF2-40B4-BE49-F238E27FC236}">
                <a16:creationId xmlns:a16="http://schemas.microsoft.com/office/drawing/2014/main" id="{B622469B-99AF-4E1E-B9F3-8DDCAE69E26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C3D7476-EE3B-41A8-BF15-6F4560D350E3}"/>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6531408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D647D17-A8DC-4E3B-A7CA-6225EAC0A60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FD9E0864-917A-428E-BDD3-555F58C1D6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D4C8C43B-9198-4849-8034-886BADD9DE7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98441071-48BD-4E02-A976-5D33435BF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EBD9516C-1F68-4C7B-A9EC-6742D3BAD6A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B4602C7-8C82-422B-B93B-D5A2FC558EBE}"/>
              </a:ext>
            </a:extLst>
          </p:cNvPr>
          <p:cNvSpPr>
            <a:spLocks noGrp="1"/>
          </p:cNvSpPr>
          <p:nvPr>
            <p:ph type="dt" sz="half" idx="10"/>
          </p:nvPr>
        </p:nvSpPr>
        <p:spPr/>
        <p:txBody>
          <a:bodyPr/>
          <a:lstStyle/>
          <a:p>
            <a:fld id="{DBF11D1D-FBA3-454B-9F58-151E7B2BC5F6}" type="datetime1">
              <a:rPr lang="zh-CN" altLang="en-US" smtClean="0"/>
              <a:t>2024/9/2</a:t>
            </a:fld>
            <a:endParaRPr lang="zh-CN" altLang="en-US"/>
          </a:p>
        </p:txBody>
      </p:sp>
      <p:sp>
        <p:nvSpPr>
          <p:cNvPr id="8" name="页脚占位符 7">
            <a:extLst>
              <a:ext uri="{FF2B5EF4-FFF2-40B4-BE49-F238E27FC236}">
                <a16:creationId xmlns:a16="http://schemas.microsoft.com/office/drawing/2014/main" id="{A3CAD4B9-942E-48BE-A36F-C15EC105D55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E6BC974B-C063-4DB3-BAD0-A5FE2BF8AA34}"/>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18312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3340C1C-65B8-4A30-BB6A-AEE32D9687C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807EAC10-4E35-43DD-AB5A-46400BF0FC13}"/>
              </a:ext>
            </a:extLst>
          </p:cNvPr>
          <p:cNvSpPr>
            <a:spLocks noGrp="1"/>
          </p:cNvSpPr>
          <p:nvPr>
            <p:ph type="dt" sz="half" idx="10"/>
          </p:nvPr>
        </p:nvSpPr>
        <p:spPr/>
        <p:txBody>
          <a:bodyPr/>
          <a:lstStyle/>
          <a:p>
            <a:fld id="{96289B52-9A31-4145-8C7F-7E317A24F643}" type="datetime1">
              <a:rPr lang="zh-CN" altLang="en-US" smtClean="0"/>
              <a:t>2024/9/2</a:t>
            </a:fld>
            <a:endParaRPr lang="zh-CN" altLang="en-US"/>
          </a:p>
        </p:txBody>
      </p:sp>
      <p:sp>
        <p:nvSpPr>
          <p:cNvPr id="4" name="页脚占位符 3">
            <a:extLst>
              <a:ext uri="{FF2B5EF4-FFF2-40B4-BE49-F238E27FC236}">
                <a16:creationId xmlns:a16="http://schemas.microsoft.com/office/drawing/2014/main" id="{FEB58363-A9A0-4244-9B9C-38109E37501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BF899C6-85FA-4229-829A-30F227ACDDF3}"/>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6589777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EE7FB67-7001-4B46-BA34-2766E783440C}"/>
              </a:ext>
            </a:extLst>
          </p:cNvPr>
          <p:cNvSpPr>
            <a:spLocks noGrp="1"/>
          </p:cNvSpPr>
          <p:nvPr>
            <p:ph type="dt" sz="half" idx="10"/>
          </p:nvPr>
        </p:nvSpPr>
        <p:spPr/>
        <p:txBody>
          <a:bodyPr/>
          <a:lstStyle/>
          <a:p>
            <a:fld id="{45A2930C-C288-43DF-B922-80ACD7AF1ED9}" type="datetime1">
              <a:rPr lang="zh-CN" altLang="en-US" smtClean="0"/>
              <a:t>2024/9/2</a:t>
            </a:fld>
            <a:endParaRPr lang="zh-CN" altLang="en-US"/>
          </a:p>
        </p:txBody>
      </p:sp>
      <p:sp>
        <p:nvSpPr>
          <p:cNvPr id="3" name="页脚占位符 2">
            <a:extLst>
              <a:ext uri="{FF2B5EF4-FFF2-40B4-BE49-F238E27FC236}">
                <a16:creationId xmlns:a16="http://schemas.microsoft.com/office/drawing/2014/main" id="{3424936D-0EE9-44AC-AA9B-5698363DE0F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D7E3BFBD-59FE-4F78-B83D-C54594743BA8}"/>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4142308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E19B41-437A-41F2-AD21-9D2D870AD8D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D7958DD-EFE5-475F-8E56-2ABD5B98BE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244758C-E16D-4236-94A2-6AC1269461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63E8C3F-6E00-40DB-B528-FF0741809A02}"/>
              </a:ext>
            </a:extLst>
          </p:cNvPr>
          <p:cNvSpPr>
            <a:spLocks noGrp="1"/>
          </p:cNvSpPr>
          <p:nvPr>
            <p:ph type="dt" sz="half" idx="10"/>
          </p:nvPr>
        </p:nvSpPr>
        <p:spPr/>
        <p:txBody>
          <a:bodyPr/>
          <a:lstStyle/>
          <a:p>
            <a:fld id="{0B23C81B-DC4F-4763-A823-520A55586AC7}" type="datetime1">
              <a:rPr lang="zh-CN" altLang="en-US" smtClean="0"/>
              <a:t>2024/9/2</a:t>
            </a:fld>
            <a:endParaRPr lang="zh-CN" altLang="en-US"/>
          </a:p>
        </p:txBody>
      </p:sp>
      <p:sp>
        <p:nvSpPr>
          <p:cNvPr id="6" name="页脚占位符 5">
            <a:extLst>
              <a:ext uri="{FF2B5EF4-FFF2-40B4-BE49-F238E27FC236}">
                <a16:creationId xmlns:a16="http://schemas.microsoft.com/office/drawing/2014/main" id="{8FD0A968-791F-450D-A965-A0ECC205741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33E3790-045C-4142-BA3C-43091F2E3270}"/>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14985002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FF861C-F6AD-4685-9BCB-41A1550C71A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E4DC519-4F1B-4E27-9909-117CEE1484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2332AB5-710E-4181-B552-C158A9167C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2596CB5-85F4-4D28-86B9-48ED333914B9}"/>
              </a:ext>
            </a:extLst>
          </p:cNvPr>
          <p:cNvSpPr>
            <a:spLocks noGrp="1"/>
          </p:cNvSpPr>
          <p:nvPr>
            <p:ph type="dt" sz="half" idx="10"/>
          </p:nvPr>
        </p:nvSpPr>
        <p:spPr/>
        <p:txBody>
          <a:bodyPr/>
          <a:lstStyle/>
          <a:p>
            <a:fld id="{A029171A-5197-4F6D-B820-4A4EB0D8E376}" type="datetime1">
              <a:rPr lang="zh-CN" altLang="en-US" smtClean="0"/>
              <a:t>2024/9/2</a:t>
            </a:fld>
            <a:endParaRPr lang="zh-CN" altLang="en-US"/>
          </a:p>
        </p:txBody>
      </p:sp>
      <p:sp>
        <p:nvSpPr>
          <p:cNvPr id="6" name="页脚占位符 5">
            <a:extLst>
              <a:ext uri="{FF2B5EF4-FFF2-40B4-BE49-F238E27FC236}">
                <a16:creationId xmlns:a16="http://schemas.microsoft.com/office/drawing/2014/main" id="{F41FE6E7-A490-44F8-A503-6776503AE6D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0BD3383-1D3C-4566-9BF2-EE5D990859F5}"/>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2946231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B448104-F269-4DEE-9B46-ED007336F27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46A4D957-8C82-44E9-B05C-D6756FB142E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2F39C51-DEF6-48D0-B49F-F6A2DDAE8DB7}"/>
              </a:ext>
            </a:extLst>
          </p:cNvPr>
          <p:cNvSpPr>
            <a:spLocks noGrp="1"/>
          </p:cNvSpPr>
          <p:nvPr>
            <p:ph type="dt" sz="half" idx="10"/>
          </p:nvPr>
        </p:nvSpPr>
        <p:spPr/>
        <p:txBody>
          <a:bodyPr/>
          <a:lstStyle/>
          <a:p>
            <a:fld id="{343687AC-FBDA-43DF-AEEC-C86798707DC4}" type="datetime1">
              <a:rPr lang="zh-CN" altLang="en-US" smtClean="0"/>
              <a:t>2024/9/2</a:t>
            </a:fld>
            <a:endParaRPr lang="zh-CN" altLang="en-US"/>
          </a:p>
        </p:txBody>
      </p:sp>
      <p:sp>
        <p:nvSpPr>
          <p:cNvPr id="5" name="页脚占位符 4">
            <a:extLst>
              <a:ext uri="{FF2B5EF4-FFF2-40B4-BE49-F238E27FC236}">
                <a16:creationId xmlns:a16="http://schemas.microsoft.com/office/drawing/2014/main" id="{43CFE6F8-BFAC-4AC5-92A5-4907B7229B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7B67CA4-75E5-424F-8873-D245DEB8788A}"/>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41165951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989D767B-6D6D-485A-BC77-2DA3F7BD820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C84D2B8-ABD0-4743-B41A-44A69A9DF61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D821664-12B6-49DF-A4AE-A831C8C59485}"/>
              </a:ext>
            </a:extLst>
          </p:cNvPr>
          <p:cNvSpPr>
            <a:spLocks noGrp="1"/>
          </p:cNvSpPr>
          <p:nvPr>
            <p:ph type="dt" sz="half" idx="10"/>
          </p:nvPr>
        </p:nvSpPr>
        <p:spPr/>
        <p:txBody>
          <a:bodyPr/>
          <a:lstStyle/>
          <a:p>
            <a:fld id="{A8B2E2EE-1657-439C-A41E-ED3ABFD9E64E}" type="datetime1">
              <a:rPr lang="zh-CN" altLang="en-US" smtClean="0"/>
              <a:t>2024/9/2</a:t>
            </a:fld>
            <a:endParaRPr lang="zh-CN" altLang="en-US"/>
          </a:p>
        </p:txBody>
      </p:sp>
      <p:sp>
        <p:nvSpPr>
          <p:cNvPr id="5" name="页脚占位符 4">
            <a:extLst>
              <a:ext uri="{FF2B5EF4-FFF2-40B4-BE49-F238E27FC236}">
                <a16:creationId xmlns:a16="http://schemas.microsoft.com/office/drawing/2014/main" id="{1BBCD698-2E07-4E47-AA91-3033FCE5EB7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4152634-1B11-408C-ADCD-4FC9C84D93C0}"/>
              </a:ext>
            </a:extLst>
          </p:cNvPr>
          <p:cNvSpPr>
            <a:spLocks noGrp="1"/>
          </p:cNvSpPr>
          <p:nvPr>
            <p:ph type="sldNum" sz="quarter" idx="12"/>
          </p:nvPr>
        </p:nvSpPr>
        <p:spPr/>
        <p:txBody>
          <a:body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1214617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38A6EBB5-707A-D652-127D-AAB7E999C2ED}"/>
              </a:ext>
            </a:extLst>
          </p:cNvPr>
          <p:cNvSpPr/>
          <p:nvPr userDrawn="1"/>
        </p:nvSpPr>
        <p:spPr>
          <a:xfrm>
            <a:off x="0" y="-3975"/>
            <a:ext cx="12192000" cy="1140465"/>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11">
            <a:extLst>
              <a:ext uri="{FF2B5EF4-FFF2-40B4-BE49-F238E27FC236}">
                <a16:creationId xmlns:a16="http://schemas.microsoft.com/office/drawing/2014/main" id="{8D33BE6E-5F4C-23B9-5FFC-F528D91D17E6}"/>
              </a:ext>
            </a:extLst>
          </p:cNvPr>
          <p:cNvPicPr>
            <a:picLocks noChangeAspect="1"/>
          </p:cNvPicPr>
          <p:nvPr userDrawn="1"/>
        </p:nvPicPr>
        <p:blipFill>
          <a:blip r:embed="rId2"/>
          <a:stretch>
            <a:fillRect/>
          </a:stretch>
        </p:blipFill>
        <p:spPr>
          <a:xfrm>
            <a:off x="10749078" y="0"/>
            <a:ext cx="1329246" cy="1117479"/>
          </a:xfrm>
          <a:prstGeom prst="rect">
            <a:avLst/>
          </a:prstGeom>
        </p:spPr>
      </p:pic>
      <p:sp>
        <p:nvSpPr>
          <p:cNvPr id="28" name="文本占位符 17">
            <a:extLst>
              <a:ext uri="{FF2B5EF4-FFF2-40B4-BE49-F238E27FC236}">
                <a16:creationId xmlns:a16="http://schemas.microsoft.com/office/drawing/2014/main" id="{7019113C-F000-C65A-F8D9-B64B5BE22DE0}"/>
              </a:ext>
            </a:extLst>
          </p:cNvPr>
          <p:cNvSpPr>
            <a:spLocks noGrp="1"/>
          </p:cNvSpPr>
          <p:nvPr>
            <p:ph type="body" sz="quarter" idx="13"/>
          </p:nvPr>
        </p:nvSpPr>
        <p:spPr>
          <a:xfrm>
            <a:off x="4870788" y="2789837"/>
            <a:ext cx="4123272" cy="639163"/>
          </a:xfrm>
        </p:spPr>
        <p:txBody>
          <a:bodyPr lIns="0" tIns="0" anchor="t" anchorCtr="0">
            <a:noAutofit/>
          </a:bodyPr>
          <a:lstStyle>
            <a:lvl1pPr marL="0" indent="0" algn="ctr">
              <a:buNone/>
              <a:defRPr sz="4400" b="1">
                <a:solidFill>
                  <a:srgbClr val="083A7C"/>
                </a:solidFill>
                <a:latin typeface="微软雅黑" panose="020B0503020204020204" pitchFamily="34" charset="-122"/>
                <a:ea typeface="微软雅黑" panose="020B0503020204020204" pitchFamily="34" charset="-122"/>
              </a:defRPr>
            </a:lvl1pPr>
            <a:lvl2pPr marL="457200" indent="0">
              <a:buNone/>
              <a:defRPr/>
            </a:lvl2pPr>
          </a:lstStyle>
          <a:p>
            <a:pPr lvl="0"/>
            <a:r>
              <a:rPr lang="zh-CN" altLang="en-US" dirty="0"/>
              <a:t>编辑母版文本样式</a:t>
            </a:r>
          </a:p>
        </p:txBody>
      </p:sp>
      <p:sp>
        <p:nvSpPr>
          <p:cNvPr id="40" name="文本占位符 51">
            <a:extLst>
              <a:ext uri="{FF2B5EF4-FFF2-40B4-BE49-F238E27FC236}">
                <a16:creationId xmlns:a16="http://schemas.microsoft.com/office/drawing/2014/main" id="{ACCC2429-3ED4-C4D6-96AE-1E68B5060921}"/>
              </a:ext>
            </a:extLst>
          </p:cNvPr>
          <p:cNvSpPr>
            <a:spLocks noGrp="1"/>
          </p:cNvSpPr>
          <p:nvPr>
            <p:ph type="body" sz="quarter" idx="25" hasCustomPrompt="1"/>
          </p:nvPr>
        </p:nvSpPr>
        <p:spPr>
          <a:xfrm>
            <a:off x="3303177" y="2779608"/>
            <a:ext cx="1399199" cy="1298784"/>
          </a:xfrm>
          <a:solidFill>
            <a:srgbClr val="014B96"/>
          </a:solidFill>
          <a:ln>
            <a:noFill/>
          </a:ln>
        </p:spPr>
        <p:txBody>
          <a:bodyPr lIns="0" tIns="0" rIns="0" bIns="0" anchor="ctr" anchorCtr="0">
            <a:normAutofit/>
          </a:bodyPr>
          <a:lstStyle>
            <a:lvl1pPr marL="0" indent="0" algn="ctr" defTabSz="914400" rtl="0" eaLnBrk="1" latinLnBrk="0" hangingPunct="1">
              <a:buNone/>
              <a:defRPr lang="zh-CN" altLang="en-US" sz="3600" b="0" kern="1200" baseline="0" dirty="0">
                <a:solidFill>
                  <a:schemeClr val="bg1"/>
                </a:solidFill>
                <a:latin typeface="Impact" panose="020B0806030902050204" pitchFamily="34" charset="0"/>
                <a:ea typeface="+mj-ea"/>
                <a:cs typeface="+mn-cs"/>
              </a:defRPr>
            </a:lvl1pPr>
            <a:lvl2pPr marL="457200" indent="0">
              <a:buNone/>
              <a:defRPr/>
            </a:lvl2pPr>
          </a:lstStyle>
          <a:p>
            <a:pPr lvl="0"/>
            <a:r>
              <a:rPr lang="en-US" altLang="zh-CN" dirty="0"/>
              <a:t>1</a:t>
            </a:r>
            <a:endParaRPr lang="zh-CN" altLang="en-US" dirty="0"/>
          </a:p>
        </p:txBody>
      </p:sp>
    </p:spTree>
    <p:extLst>
      <p:ext uri="{BB962C8B-B14F-4D97-AF65-F5344CB8AC3E}">
        <p14:creationId xmlns:p14="http://schemas.microsoft.com/office/powerpoint/2010/main" val="4100512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EB9DE1-406F-870B-618E-5EA592CA1682}"/>
              </a:ext>
            </a:extLst>
          </p:cNvPr>
          <p:cNvSpPr>
            <a:spLocks noGrp="1"/>
          </p:cNvSpPr>
          <p:nvPr>
            <p:ph type="title"/>
          </p:nvPr>
        </p:nvSpPr>
        <p:spPr>
          <a:xfrm>
            <a:off x="156667" y="136525"/>
            <a:ext cx="11878666" cy="814451"/>
          </a:xfrm>
          <a:prstGeom prst="rect">
            <a:avLst/>
          </a:prstGeom>
        </p:spPr>
        <p:txBody>
          <a:bodyPr>
            <a:normAutofit/>
          </a:bodyPr>
          <a:lstStyle>
            <a:lvl1pPr>
              <a:defRPr sz="4000">
                <a:solidFill>
                  <a:srgbClr val="083A7C"/>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a:extLst>
              <a:ext uri="{FF2B5EF4-FFF2-40B4-BE49-F238E27FC236}">
                <a16:creationId xmlns:a16="http://schemas.microsoft.com/office/drawing/2014/main" id="{F2926D71-2754-2CC6-38EA-927D0856A2A6}"/>
              </a:ext>
            </a:extLst>
          </p:cNvPr>
          <p:cNvSpPr>
            <a:spLocks noGrp="1"/>
          </p:cNvSpPr>
          <p:nvPr>
            <p:ph idx="1"/>
          </p:nvPr>
        </p:nvSpPr>
        <p:spPr>
          <a:xfrm>
            <a:off x="156667" y="1053687"/>
            <a:ext cx="11878666" cy="5072368"/>
          </a:xfrm>
          <a:prstGeom prst="rect">
            <a:avLst/>
          </a:prstGeom>
        </p:spPr>
        <p:txBody>
          <a:bodyPr/>
          <a:lstStyle>
            <a:lvl1pPr marL="360000" indent="-288000">
              <a:lnSpc>
                <a:spcPct val="100000"/>
              </a:lnSpc>
              <a:spcBef>
                <a:spcPts val="1200"/>
              </a:spcBef>
              <a:defRPr>
                <a:solidFill>
                  <a:srgbClr val="083A7C"/>
                </a:solidFill>
                <a:latin typeface="微软雅黑" panose="020B0503020204020204" pitchFamily="34" charset="-122"/>
                <a:ea typeface="微软雅黑" panose="020B0503020204020204" pitchFamily="34" charset="-122"/>
              </a:defRPr>
            </a:lvl1pPr>
            <a:lvl2pPr marL="648000" indent="-288000">
              <a:lnSpc>
                <a:spcPct val="120000"/>
              </a:lnSpc>
              <a:spcBef>
                <a:spcPts val="600"/>
              </a:spcBef>
              <a:buFont typeface="Wingdings" panose="05000000000000000000" pitchFamily="2" charset="2"/>
              <a:buChar char="Ø"/>
              <a:defRPr sz="2000" baseline="0">
                <a:latin typeface="Times New Roman" panose="02020603050405020304" pitchFamily="18" charset="0"/>
                <a:ea typeface="宋体" panose="02010600030101010101" pitchFamily="2" charset="-122"/>
              </a:defRPr>
            </a:lvl2pPr>
            <a:lvl3pPr>
              <a:defRPr sz="1800" baseline="0">
                <a:latin typeface="Times New Roman" panose="02020603050405020304" pitchFamily="18" charset="0"/>
                <a:ea typeface="宋体" panose="02010600030101010101" pitchFamily="2" charset="-122"/>
              </a:defRPr>
            </a:lvl3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Tree>
    <p:extLst>
      <p:ext uri="{BB962C8B-B14F-4D97-AF65-F5344CB8AC3E}">
        <p14:creationId xmlns:p14="http://schemas.microsoft.com/office/powerpoint/2010/main" val="3807461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标题和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3CDEAC-2B3E-BBFB-7CE9-74A38AA32FC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AE67455-F95F-3188-E22D-804451B255C1}"/>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FEE31CDD-5FA2-E9F6-D299-8632AC87AEFD}"/>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2345714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352800" y="4038600"/>
            <a:ext cx="8534400" cy="2133600"/>
          </a:xfrm>
        </p:spPr>
        <p:txBody>
          <a:bodyPr/>
          <a:lstStyle>
            <a:lvl1pPr marL="0" indent="0" algn="r">
              <a:buNone/>
              <a:defRPr>
                <a:solidFill>
                  <a:schemeClr val="tx1"/>
                </a:solidFill>
                <a:latin typeface="等线" panose="02010600030101010101" pitchFamily="2" charset="-122"/>
                <a:ea typeface="等线" panose="02010600030101010101" pitchFamily="2"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单击以编辑母版副标题样式</a:t>
            </a:r>
            <a:endParaRPr lang="de-DE" dirty="0"/>
          </a:p>
        </p:txBody>
      </p:sp>
      <p:sp>
        <p:nvSpPr>
          <p:cNvPr id="10" name="Title 9">
            <a:extLst>
              <a:ext uri="{FF2B5EF4-FFF2-40B4-BE49-F238E27FC236}">
                <a16:creationId xmlns:a16="http://schemas.microsoft.com/office/drawing/2014/main" id="{72A97E19-70F5-2C44-6909-E5768AF1FD76}"/>
              </a:ext>
            </a:extLst>
          </p:cNvPr>
          <p:cNvSpPr>
            <a:spLocks noGrp="1"/>
          </p:cNvSpPr>
          <p:nvPr>
            <p:ph type="title"/>
          </p:nvPr>
        </p:nvSpPr>
        <p:spPr/>
        <p:txBody>
          <a:bodyPr/>
          <a:lstStyle/>
          <a:p>
            <a:r>
              <a:rPr lang="en-US"/>
              <a:t>Click to edit Master title style</a:t>
            </a:r>
            <a:endParaRPr lang="en-CN"/>
          </a:p>
        </p:txBody>
      </p:sp>
    </p:spTree>
    <p:extLst>
      <p:ext uri="{BB962C8B-B14F-4D97-AF65-F5344CB8AC3E}">
        <p14:creationId xmlns:p14="http://schemas.microsoft.com/office/powerpoint/2010/main" val="19795306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等线" panose="02010600030101010101" pitchFamily="2" charset="-122"/>
                <a:ea typeface="等线" panose="02010600030101010101" pitchFamily="2" charset="-122"/>
              </a:defRPr>
            </a:lvl1pPr>
            <a:lvl2pPr>
              <a:defRPr>
                <a:latin typeface="等线" panose="02010600030101010101" pitchFamily="2" charset="-122"/>
                <a:ea typeface="等线" panose="02010600030101010101" pitchFamily="2" charset="-122"/>
              </a:defRPr>
            </a:lvl2pPr>
            <a:lvl3pPr>
              <a:defRPr>
                <a:latin typeface="等线" panose="02010600030101010101" pitchFamily="2" charset="-122"/>
                <a:ea typeface="等线" panose="02010600030101010101" pitchFamily="2" charset="-122"/>
              </a:defRPr>
            </a:lvl3pPr>
            <a:lvl4pPr>
              <a:defRPr>
                <a:latin typeface="等线" panose="02010600030101010101" pitchFamily="2" charset="-122"/>
                <a:ea typeface="等线" panose="02010600030101010101" pitchFamily="2" charset="-122"/>
              </a:defRPr>
            </a:lvl4pPr>
            <a:lvl5pPr>
              <a:defRPr>
                <a:latin typeface="等线" panose="02010600030101010101" pitchFamily="2" charset="-122"/>
                <a:ea typeface="等线" panose="02010600030101010101" pitchFamily="2" charset="-122"/>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de-DE" dirty="0"/>
          </a:p>
        </p:txBody>
      </p:sp>
      <p:sp>
        <p:nvSpPr>
          <p:cNvPr id="7" name="Rectangle 6">
            <a:extLst>
              <a:ext uri="{FF2B5EF4-FFF2-40B4-BE49-F238E27FC236}">
                <a16:creationId xmlns:a16="http://schemas.microsoft.com/office/drawing/2014/main" id="{E032305C-DFFF-9873-9D6E-340F5F2857D8}"/>
              </a:ext>
            </a:extLst>
          </p:cNvPr>
          <p:cNvSpPr/>
          <p:nvPr userDrawn="1"/>
        </p:nvSpPr>
        <p:spPr>
          <a:xfrm>
            <a:off x="0" y="-10511"/>
            <a:ext cx="12192000" cy="840828"/>
          </a:xfrm>
          <a:prstGeom prst="rect">
            <a:avLst/>
          </a:prstGeom>
          <a:solidFill>
            <a:srgbClr val="0E4D9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N" dirty="0"/>
          </a:p>
        </p:txBody>
      </p:sp>
      <p:sp>
        <p:nvSpPr>
          <p:cNvPr id="4" name="Title 3">
            <a:extLst>
              <a:ext uri="{FF2B5EF4-FFF2-40B4-BE49-F238E27FC236}">
                <a16:creationId xmlns:a16="http://schemas.microsoft.com/office/drawing/2014/main" id="{1555A947-5A81-B018-2660-235B429C8108}"/>
              </a:ext>
            </a:extLst>
          </p:cNvPr>
          <p:cNvSpPr>
            <a:spLocks noGrp="1"/>
          </p:cNvSpPr>
          <p:nvPr>
            <p:ph type="title"/>
          </p:nvPr>
        </p:nvSpPr>
        <p:spPr/>
        <p:txBody>
          <a:bodyPr/>
          <a:lstStyle/>
          <a:p>
            <a:r>
              <a:rPr lang="en-US"/>
              <a:t>Click to edit Master title style</a:t>
            </a:r>
            <a:endParaRPr lang="en-CN"/>
          </a:p>
        </p:txBody>
      </p:sp>
    </p:spTree>
    <p:extLst>
      <p:ext uri="{BB962C8B-B14F-4D97-AF65-F5344CB8AC3E}">
        <p14:creationId xmlns:p14="http://schemas.microsoft.com/office/powerpoint/2010/main" val="36742267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a:t>单击此处编辑母版标题样式</a:t>
            </a:r>
            <a:endParaRPr lang="de-DE"/>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Tree>
    <p:extLst>
      <p:ext uri="{BB962C8B-B14F-4D97-AF65-F5344CB8AC3E}">
        <p14:creationId xmlns:p14="http://schemas.microsoft.com/office/powerpoint/2010/main" val="241465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87C81022-EB79-4D44-B349-71CEB7845507}"/>
              </a:ext>
            </a:extLst>
          </p:cNvPr>
          <p:cNvSpPr/>
          <p:nvPr/>
        </p:nvSpPr>
        <p:spPr>
          <a:xfrm>
            <a:off x="0" y="6669088"/>
            <a:ext cx="12192000" cy="215900"/>
          </a:xfrm>
          <a:prstGeom prst="rect">
            <a:avLst/>
          </a:prstGeom>
          <a:solidFill>
            <a:srgbClr val="0031B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zh-CN" altLang="en-US">
              <a:solidFill>
                <a:srgbClr val="FFFFFF"/>
              </a:solidFill>
              <a:latin typeface="等线" panose="02010600030101010101" pitchFamily="2" charset="-122"/>
              <a:ea typeface="等线" panose="02010600030101010101" pitchFamily="2" charset="-122"/>
              <a:cs typeface="MS PGothic" charset="0"/>
            </a:endParaRPr>
          </a:p>
        </p:txBody>
      </p:sp>
      <p:sp>
        <p:nvSpPr>
          <p:cNvPr id="7" name="TextBox 11">
            <a:extLst>
              <a:ext uri="{FF2B5EF4-FFF2-40B4-BE49-F238E27FC236}">
                <a16:creationId xmlns:a16="http://schemas.microsoft.com/office/drawing/2014/main" id="{50FB030A-8606-2446-851E-73303FB79D3C}"/>
              </a:ext>
            </a:extLst>
          </p:cNvPr>
          <p:cNvSpPr txBox="1"/>
          <p:nvPr/>
        </p:nvSpPr>
        <p:spPr>
          <a:xfrm>
            <a:off x="9840384" y="6669088"/>
            <a:ext cx="2133600" cy="203200"/>
          </a:xfrm>
          <a:prstGeom prst="rect">
            <a:avLst/>
          </a:prstGeom>
          <a:noFill/>
        </p:spPr>
        <p:txBody>
          <a:bodyPr lIns="108000" tIns="10800" bIns="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de-DE" altLang="zh-CN" sz="1200">
                <a:solidFill>
                  <a:srgbClr val="FFFFFF"/>
                </a:solidFill>
                <a:latin typeface="等线" panose="02010600030101010101" pitchFamily="2" charset="-122"/>
                <a:ea typeface="等线" panose="02010600030101010101" pitchFamily="2" charset="-122"/>
              </a:rPr>
              <a:t> </a:t>
            </a:r>
            <a:fld id="{DFAFD920-79C3-49C1-A7B3-B6E0382E58A6}" type="slidenum">
              <a:rPr lang="de-DE" altLang="zh-CN" sz="1200" smtClean="0">
                <a:solidFill>
                  <a:srgbClr val="FFFFFF"/>
                </a:solidFill>
                <a:latin typeface="等线" panose="02010600030101010101" pitchFamily="2" charset="-122"/>
                <a:ea typeface="等线" panose="02010600030101010101" pitchFamily="2" charset="-122"/>
              </a:rPr>
              <a:pPr algn="r" eaLnBrk="1" hangingPunct="1">
                <a:defRPr/>
              </a:pPr>
              <a:t>‹#›</a:t>
            </a:fld>
            <a:endParaRPr lang="de-DE" altLang="zh-CN" sz="1200">
              <a:solidFill>
                <a:srgbClr val="FFFFFF"/>
              </a:solidFill>
              <a:latin typeface="等线" panose="02010600030101010101" pitchFamily="2" charset="-122"/>
              <a:ea typeface="等线" panose="02010600030101010101" pitchFamily="2" charset="-122"/>
            </a:endParaRPr>
          </a:p>
        </p:txBody>
      </p:sp>
      <p:sp>
        <p:nvSpPr>
          <p:cNvPr id="8" name="TextBox 6">
            <a:extLst>
              <a:ext uri="{FF2B5EF4-FFF2-40B4-BE49-F238E27FC236}">
                <a16:creationId xmlns:a16="http://schemas.microsoft.com/office/drawing/2014/main" id="{09E60C2F-EEDE-F44B-803C-5C743D274D6A}"/>
              </a:ext>
            </a:extLst>
          </p:cNvPr>
          <p:cNvSpPr txBox="1"/>
          <p:nvPr/>
        </p:nvSpPr>
        <p:spPr>
          <a:xfrm>
            <a:off x="9956800" y="6629400"/>
            <a:ext cx="2133600" cy="203200"/>
          </a:xfrm>
          <a:prstGeom prst="rect">
            <a:avLst/>
          </a:prstGeom>
          <a:noFill/>
        </p:spPr>
        <p:txBody>
          <a:bodyPr lIns="108000" tIns="10800" bIns="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de-DE" altLang="zh-CN" sz="1200">
                <a:solidFill>
                  <a:srgbClr val="FFFFFF"/>
                </a:solidFill>
                <a:latin typeface="等线" panose="02010600030101010101" pitchFamily="2" charset="-122"/>
                <a:ea typeface="等线" panose="02010600030101010101" pitchFamily="2" charset="-122"/>
              </a:rPr>
              <a:t>Page </a:t>
            </a:r>
            <a:fld id="{1A995042-2D73-4E98-9461-C210BD068AD6}" type="slidenum">
              <a:rPr lang="de-DE" altLang="zh-CN" sz="1200" smtClean="0">
                <a:solidFill>
                  <a:srgbClr val="FFFFFF"/>
                </a:solidFill>
                <a:latin typeface="等线" panose="02010600030101010101" pitchFamily="2" charset="-122"/>
                <a:ea typeface="等线" panose="02010600030101010101" pitchFamily="2" charset="-122"/>
              </a:rPr>
              <a:pPr algn="r" eaLnBrk="1" hangingPunct="1">
                <a:defRPr/>
              </a:pPr>
              <a:t>‹#›</a:t>
            </a:fld>
            <a:endParaRPr lang="de-DE" altLang="zh-CN" sz="1200">
              <a:solidFill>
                <a:srgbClr val="FFFFFF"/>
              </a:solidFill>
              <a:latin typeface="等线" panose="02010600030101010101" pitchFamily="2" charset="-122"/>
              <a:ea typeface="等线" panose="02010600030101010101" pitchFamily="2" charset="-122"/>
            </a:endParaRPr>
          </a:p>
        </p:txBody>
      </p:sp>
      <p:sp>
        <p:nvSpPr>
          <p:cNvPr id="3" name="Content Placeholder 2"/>
          <p:cNvSpPr>
            <a:spLocks noGrp="1"/>
          </p:cNvSpPr>
          <p:nvPr>
            <p:ph sz="half" idx="1"/>
          </p:nvPr>
        </p:nvSpPr>
        <p:spPr>
          <a:xfrm>
            <a:off x="609600" y="1600201"/>
            <a:ext cx="5384800" cy="4525963"/>
          </a:xfrm>
        </p:spPr>
        <p:txBody>
          <a:bodyPr/>
          <a:lstStyle>
            <a:lvl1pPr>
              <a:defRPr sz="2800">
                <a:latin typeface="等线" panose="02010600030101010101" pitchFamily="2" charset="-122"/>
                <a:ea typeface="等线" panose="02010600030101010101" pitchFamily="2" charset="-122"/>
              </a:defRPr>
            </a:lvl1pPr>
            <a:lvl2pPr>
              <a:defRPr sz="2400">
                <a:latin typeface="等线" panose="02010600030101010101" pitchFamily="2" charset="-122"/>
                <a:ea typeface="等线" panose="02010600030101010101" pitchFamily="2" charset="-122"/>
              </a:defRPr>
            </a:lvl2pPr>
            <a:lvl3pPr>
              <a:defRPr sz="2000">
                <a:latin typeface="等线" panose="02010600030101010101" pitchFamily="2" charset="-122"/>
                <a:ea typeface="等线" panose="02010600030101010101" pitchFamily="2" charset="-122"/>
              </a:defRPr>
            </a:lvl3pPr>
            <a:lvl4pPr>
              <a:defRPr sz="1800">
                <a:latin typeface="等线" panose="02010600030101010101" pitchFamily="2" charset="-122"/>
                <a:ea typeface="等线" panose="02010600030101010101" pitchFamily="2" charset="-122"/>
              </a:defRPr>
            </a:lvl4pPr>
            <a:lvl5pPr>
              <a:defRPr sz="1800">
                <a:latin typeface="等线" panose="02010600030101010101" pitchFamily="2" charset="-122"/>
                <a:ea typeface="等线" panose="02010600030101010101" pitchFamily="2" charset="-122"/>
              </a:defRPr>
            </a:lvl5pPr>
            <a:lvl6pPr>
              <a:defRPr sz="1800"/>
            </a:lvl6pPr>
            <a:lvl7pPr>
              <a:defRPr sz="1800"/>
            </a:lvl7pPr>
            <a:lvl8pPr>
              <a:defRPr sz="1800"/>
            </a:lvl8pPr>
            <a:lvl9pPr>
              <a:defRPr sz="18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de-DE" dirty="0"/>
          </a:p>
        </p:txBody>
      </p:sp>
      <p:sp>
        <p:nvSpPr>
          <p:cNvPr id="4" name="Content Placeholder 3"/>
          <p:cNvSpPr>
            <a:spLocks noGrp="1"/>
          </p:cNvSpPr>
          <p:nvPr>
            <p:ph sz="half" idx="2"/>
          </p:nvPr>
        </p:nvSpPr>
        <p:spPr>
          <a:xfrm>
            <a:off x="6197600" y="1600201"/>
            <a:ext cx="5384800" cy="4525963"/>
          </a:xfrm>
        </p:spPr>
        <p:txBody>
          <a:bodyPr/>
          <a:lstStyle>
            <a:lvl1pPr>
              <a:defRPr sz="2800">
                <a:latin typeface="等线" panose="02010600030101010101" pitchFamily="2" charset="-122"/>
                <a:ea typeface="等线" panose="02010600030101010101" pitchFamily="2" charset="-122"/>
              </a:defRPr>
            </a:lvl1pPr>
            <a:lvl2pPr>
              <a:defRPr sz="2400">
                <a:latin typeface="等线" panose="02010600030101010101" pitchFamily="2" charset="-122"/>
                <a:ea typeface="等线" panose="02010600030101010101" pitchFamily="2" charset="-122"/>
              </a:defRPr>
            </a:lvl2pPr>
            <a:lvl3pPr>
              <a:defRPr sz="2000">
                <a:latin typeface="等线" panose="02010600030101010101" pitchFamily="2" charset="-122"/>
                <a:ea typeface="等线" panose="02010600030101010101" pitchFamily="2" charset="-122"/>
              </a:defRPr>
            </a:lvl3pPr>
            <a:lvl4pPr>
              <a:defRPr sz="1800">
                <a:latin typeface="等线" panose="02010600030101010101" pitchFamily="2" charset="-122"/>
                <a:ea typeface="等线" panose="02010600030101010101" pitchFamily="2" charset="-122"/>
              </a:defRPr>
            </a:lvl4pPr>
            <a:lvl5pPr>
              <a:defRPr sz="1800">
                <a:latin typeface="等线" panose="02010600030101010101" pitchFamily="2" charset="-122"/>
                <a:ea typeface="等线" panose="02010600030101010101" pitchFamily="2" charset="-122"/>
              </a:defRPr>
            </a:lvl5pPr>
            <a:lvl6pPr>
              <a:defRPr sz="1800"/>
            </a:lvl6pPr>
            <a:lvl7pPr>
              <a:defRPr sz="1800"/>
            </a:lvl7pPr>
            <a:lvl8pPr>
              <a:defRPr sz="1800"/>
            </a:lvl8pPr>
            <a:lvl9pPr>
              <a:defRPr sz="18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de-DE"/>
          </a:p>
        </p:txBody>
      </p:sp>
      <p:sp>
        <p:nvSpPr>
          <p:cNvPr id="9" name="Title 8">
            <a:extLst>
              <a:ext uri="{FF2B5EF4-FFF2-40B4-BE49-F238E27FC236}">
                <a16:creationId xmlns:a16="http://schemas.microsoft.com/office/drawing/2014/main" id="{AC22F33A-A3D1-EBEB-22D6-97506653CF56}"/>
              </a:ext>
            </a:extLst>
          </p:cNvPr>
          <p:cNvSpPr>
            <a:spLocks noGrp="1"/>
          </p:cNvSpPr>
          <p:nvPr>
            <p:ph type="title"/>
          </p:nvPr>
        </p:nvSpPr>
        <p:spPr/>
        <p:txBody>
          <a:bodyPr/>
          <a:lstStyle/>
          <a:p>
            <a:r>
              <a:rPr lang="en-US"/>
              <a:t>Click to edit Master title style</a:t>
            </a:r>
            <a:endParaRPr lang="en-CN"/>
          </a:p>
        </p:txBody>
      </p:sp>
    </p:spTree>
    <p:extLst>
      <p:ext uri="{BB962C8B-B14F-4D97-AF65-F5344CB8AC3E}">
        <p14:creationId xmlns:p14="http://schemas.microsoft.com/office/powerpoint/2010/main" val="15139430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F8AE44F-5C09-CA68-8BA8-0BBB80BAB59F}"/>
              </a:ext>
            </a:extLst>
          </p:cNvPr>
          <p:cNvSpPr>
            <a:spLocks noGrp="1"/>
          </p:cNvSpPr>
          <p:nvPr>
            <p:ph type="title"/>
          </p:nvPr>
        </p:nvSpPr>
        <p:spPr>
          <a:xfrm>
            <a:off x="163373" y="136525"/>
            <a:ext cx="11865254" cy="807136"/>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5474CED2-4BD0-ABE6-07E6-9CEC21B6121E}"/>
              </a:ext>
            </a:extLst>
          </p:cNvPr>
          <p:cNvSpPr>
            <a:spLocks noGrp="1"/>
          </p:cNvSpPr>
          <p:nvPr>
            <p:ph type="body" idx="1"/>
          </p:nvPr>
        </p:nvSpPr>
        <p:spPr>
          <a:xfrm>
            <a:off x="163373" y="1116050"/>
            <a:ext cx="11865254" cy="5116500"/>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灯片编号占位符 3">
            <a:extLst>
              <a:ext uri="{FF2B5EF4-FFF2-40B4-BE49-F238E27FC236}">
                <a16:creationId xmlns:a16="http://schemas.microsoft.com/office/drawing/2014/main" id="{E67A1FB4-F982-45E5-93E1-E3275A7185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39CD05-CA03-4FC0-AE43-A2A8044D29A5}" type="slidenum">
              <a:rPr lang="zh-CN" altLang="en-US" smtClean="0"/>
              <a:t>‹#›</a:t>
            </a:fld>
            <a:endParaRPr lang="zh-CN" altLang="en-US"/>
          </a:p>
        </p:txBody>
      </p:sp>
    </p:spTree>
    <p:extLst>
      <p:ext uri="{BB962C8B-B14F-4D97-AF65-F5344CB8AC3E}">
        <p14:creationId xmlns:p14="http://schemas.microsoft.com/office/powerpoint/2010/main" val="36570836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lgn="l" defTabSz="914400" rtl="0" eaLnBrk="1" latinLnBrk="0" hangingPunct="1">
        <a:lnSpc>
          <a:spcPct val="90000"/>
        </a:lnSpc>
        <a:spcBef>
          <a:spcPct val="0"/>
        </a:spcBef>
        <a:buNone/>
        <a:defRPr sz="4000" kern="1200">
          <a:solidFill>
            <a:srgbClr val="002060"/>
          </a:solidFill>
          <a:latin typeface="微软雅黑" panose="020B0503020204020204" pitchFamily="34" charset="-122"/>
          <a:ea typeface="微软雅黑" panose="020B0503020204020204" pitchFamily="34" charset="-122"/>
          <a:cs typeface="+mj-cs"/>
        </a:defRPr>
      </a:lvl1pPr>
    </p:titleStyle>
    <p:bodyStyle>
      <a:lvl1pPr marL="360000" indent="-288000" algn="l" defTabSz="914400" rtl="0" eaLnBrk="1" latinLnBrk="0" hangingPunct="1">
        <a:lnSpc>
          <a:spcPct val="100000"/>
        </a:lnSpc>
        <a:spcBef>
          <a:spcPts val="1000"/>
        </a:spcBef>
        <a:buFont typeface="Arial" panose="020B0604020202020204" pitchFamily="34" charset="0"/>
        <a:buChar char="•"/>
        <a:defRPr sz="2800" kern="1200">
          <a:solidFill>
            <a:srgbClr val="002060"/>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a:extLst>
              <a:ext uri="{FF2B5EF4-FFF2-40B4-BE49-F238E27FC236}">
                <a16:creationId xmlns:a16="http://schemas.microsoft.com/office/drawing/2014/main" id="{F5485827-3A9C-3940-AC12-64CE424C17D0}"/>
              </a:ext>
            </a:extLst>
          </p:cNvPr>
          <p:cNvSpPr>
            <a:spLocks noChangeArrowheads="1"/>
          </p:cNvSpPr>
          <p:nvPr/>
        </p:nvSpPr>
        <p:spPr bwMode="auto">
          <a:xfrm>
            <a:off x="0" y="1"/>
            <a:ext cx="12192000" cy="765175"/>
          </a:xfrm>
          <a:prstGeom prst="rect">
            <a:avLst/>
          </a:prstGeom>
          <a:gradFill rotWithShape="1">
            <a:gsLst>
              <a:gs pos="0">
                <a:srgbClr val="0031B3"/>
              </a:gs>
              <a:gs pos="5000">
                <a:srgbClr val="0031B3"/>
              </a:gs>
              <a:gs pos="100000">
                <a:srgbClr val="9BC1FF"/>
              </a:gs>
            </a:gsLst>
            <a:lin ang="5400000" scaled="1"/>
          </a:gradFill>
          <a:ln>
            <a:noFill/>
          </a:ln>
          <a:effectLst>
            <a:outerShdw blurRad="63500" dist="23000" dir="5400000" rotWithShape="0">
              <a:srgbClr val="000000">
                <a:alpha val="34998"/>
              </a:srgbClr>
            </a:outerShdw>
          </a:effectLst>
          <a:extLst>
            <a:ext uri="{91240B29-F687-4f45-9708-019B960494DF}"/>
          </a:extLst>
        </p:spPr>
        <p:txBody>
          <a:bodyPr anchor="ctr"/>
          <a:lstStyle/>
          <a:p>
            <a:pPr algn="ctr" eaLnBrk="1" hangingPunct="1">
              <a:defRPr/>
            </a:pPr>
            <a:endParaRPr lang="en-US" altLang="zh-CN">
              <a:solidFill>
                <a:srgbClr val="FFFFFF"/>
              </a:solidFill>
              <a:latin typeface="Calibri" charset="0"/>
              <a:ea typeface="ＭＳ Ｐゴシック" charset="0"/>
              <a:cs typeface="MS PGothic" charset="0"/>
            </a:endParaRPr>
          </a:p>
        </p:txBody>
      </p:sp>
      <p:sp>
        <p:nvSpPr>
          <p:cNvPr id="1027" name="Text Placeholder 2"/>
          <p:cNvSpPr>
            <a:spLocks noGrp="1"/>
          </p:cNvSpPr>
          <p:nvPr>
            <p:ph type="body" idx="1"/>
          </p:nvPr>
        </p:nvSpPr>
        <p:spPr bwMode="auto">
          <a:xfrm>
            <a:off x="609600" y="1219201"/>
            <a:ext cx="10972800" cy="490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de-DE" altLang="zh-CN" dirty="0"/>
          </a:p>
        </p:txBody>
      </p:sp>
      <p:sp>
        <p:nvSpPr>
          <p:cNvPr id="9" name="Rectangle 8">
            <a:extLst>
              <a:ext uri="{FF2B5EF4-FFF2-40B4-BE49-F238E27FC236}">
                <a16:creationId xmlns:a16="http://schemas.microsoft.com/office/drawing/2014/main" id="{47E0F720-7A08-0D43-A4CF-AEC7139A1146}"/>
              </a:ext>
            </a:extLst>
          </p:cNvPr>
          <p:cNvSpPr/>
          <p:nvPr/>
        </p:nvSpPr>
        <p:spPr>
          <a:xfrm>
            <a:off x="0" y="6669088"/>
            <a:ext cx="12192000" cy="215900"/>
          </a:xfrm>
          <a:prstGeom prst="rect">
            <a:avLst/>
          </a:prstGeom>
          <a:solidFill>
            <a:srgbClr val="0E4D9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zh-CN" altLang="en-US">
              <a:solidFill>
                <a:srgbClr val="FFFFFF"/>
              </a:solidFill>
              <a:ea typeface="ＭＳ Ｐゴシック" charset="0"/>
              <a:cs typeface="MS PGothic" charset="0"/>
            </a:endParaRPr>
          </a:p>
        </p:txBody>
      </p:sp>
      <p:sp>
        <p:nvSpPr>
          <p:cNvPr id="12" name="TextBox 11">
            <a:extLst>
              <a:ext uri="{FF2B5EF4-FFF2-40B4-BE49-F238E27FC236}">
                <a16:creationId xmlns:a16="http://schemas.microsoft.com/office/drawing/2014/main" id="{949A05A0-225C-694D-9D3E-D97BF161FD08}"/>
              </a:ext>
            </a:extLst>
          </p:cNvPr>
          <p:cNvSpPr txBox="1"/>
          <p:nvPr/>
        </p:nvSpPr>
        <p:spPr>
          <a:xfrm>
            <a:off x="9840384" y="6669088"/>
            <a:ext cx="2133600" cy="203200"/>
          </a:xfrm>
          <a:prstGeom prst="rect">
            <a:avLst/>
          </a:prstGeom>
          <a:noFill/>
        </p:spPr>
        <p:txBody>
          <a:bodyPr lIns="108000" tIns="10800" bIns="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de-DE" altLang="zh-CN" sz="1200">
                <a:solidFill>
                  <a:srgbClr val="FFFFFF"/>
                </a:solidFill>
                <a:latin typeface="Calibri" panose="020F0502020204030204" pitchFamily="34" charset="0"/>
              </a:rPr>
              <a:t> </a:t>
            </a:r>
            <a:fld id="{222D797F-6281-4E3F-ACFD-EAA4784CE755}" type="slidenum">
              <a:rPr lang="de-DE" altLang="zh-CN" sz="1200" smtClean="0">
                <a:solidFill>
                  <a:srgbClr val="FFFFFF"/>
                </a:solidFill>
                <a:latin typeface="Calibri" panose="020F0502020204030204" pitchFamily="34" charset="0"/>
              </a:rPr>
              <a:pPr algn="r" eaLnBrk="1" hangingPunct="1">
                <a:defRPr/>
              </a:pPr>
              <a:t>‹#›</a:t>
            </a:fld>
            <a:endParaRPr lang="de-DE" altLang="zh-CN" sz="1200">
              <a:solidFill>
                <a:srgbClr val="FFFFFF"/>
              </a:solidFill>
              <a:latin typeface="Calibri" panose="020F0502020204030204" pitchFamily="34" charset="0"/>
            </a:endParaRPr>
          </a:p>
        </p:txBody>
      </p:sp>
      <p:sp>
        <p:nvSpPr>
          <p:cNvPr id="2" name="Rectangle 1">
            <a:extLst>
              <a:ext uri="{FF2B5EF4-FFF2-40B4-BE49-F238E27FC236}">
                <a16:creationId xmlns:a16="http://schemas.microsoft.com/office/drawing/2014/main" id="{CB686F3E-4045-B447-BDB8-EF0A8C9C71E0}"/>
              </a:ext>
            </a:extLst>
          </p:cNvPr>
          <p:cNvSpPr/>
          <p:nvPr userDrawn="1"/>
        </p:nvSpPr>
        <p:spPr>
          <a:xfrm>
            <a:off x="0" y="-10511"/>
            <a:ext cx="12192000" cy="840828"/>
          </a:xfrm>
          <a:prstGeom prst="rect">
            <a:avLst/>
          </a:prstGeom>
          <a:solidFill>
            <a:srgbClr val="0E4D9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N"/>
          </a:p>
        </p:txBody>
      </p:sp>
      <p:sp>
        <p:nvSpPr>
          <p:cNvPr id="4" name="Title Placeholder 3">
            <a:extLst>
              <a:ext uri="{FF2B5EF4-FFF2-40B4-BE49-F238E27FC236}">
                <a16:creationId xmlns:a16="http://schemas.microsoft.com/office/drawing/2014/main" id="{B3EF8756-0108-8C67-4AE7-B69CB40E3F8B}"/>
              </a:ext>
            </a:extLst>
          </p:cNvPr>
          <p:cNvSpPr>
            <a:spLocks noGrp="1"/>
          </p:cNvSpPr>
          <p:nvPr>
            <p:ph type="title"/>
          </p:nvPr>
        </p:nvSpPr>
        <p:spPr>
          <a:xfrm>
            <a:off x="819912" y="0"/>
            <a:ext cx="10515600" cy="804672"/>
          </a:xfrm>
          <a:prstGeom prst="rect">
            <a:avLst/>
          </a:prstGeom>
        </p:spPr>
        <p:txBody>
          <a:bodyPr vert="horz" lIns="91440" tIns="45720" rIns="91440" bIns="45720" rtlCol="0" anchor="ctr">
            <a:normAutofit/>
          </a:bodyPr>
          <a:lstStyle/>
          <a:p>
            <a:r>
              <a:rPr lang="en-US" dirty="0"/>
              <a:t>Click to edit Master title style</a:t>
            </a:r>
            <a:endParaRPr lang="en-CN" dirty="0"/>
          </a:p>
        </p:txBody>
      </p:sp>
    </p:spTree>
    <p:extLst>
      <p:ext uri="{BB962C8B-B14F-4D97-AF65-F5344CB8AC3E}">
        <p14:creationId xmlns:p14="http://schemas.microsoft.com/office/powerpoint/2010/main" val="311546297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hf sldNum="0" hdr="0" ftr="0"/>
  <p:txStyles>
    <p:titleStyle>
      <a:lvl1pPr algn="ctr" defTabSz="457200" rtl="0" eaLnBrk="1" fontAlgn="base" hangingPunct="1">
        <a:spcBef>
          <a:spcPct val="0"/>
        </a:spcBef>
        <a:spcAft>
          <a:spcPct val="0"/>
        </a:spcAft>
        <a:defRPr kumimoji="1" lang="en-US" altLang="zh-CN" sz="4000" b="1" kern="1200" dirty="0" smtClean="0">
          <a:solidFill>
            <a:schemeClr val="bg1"/>
          </a:solidFill>
          <a:effectLst/>
          <a:latin typeface="+mj-ea"/>
          <a:ea typeface="+mj-ea"/>
          <a:cs typeface="等线" panose="02010600030101010101" pitchFamily="2" charset="-122"/>
        </a:defRPr>
      </a:lvl1pPr>
      <a:lvl2pPr algn="r" defTabSz="457200" rtl="0" eaLnBrk="1" fontAlgn="base" hangingPunct="1">
        <a:spcBef>
          <a:spcPct val="0"/>
        </a:spcBef>
        <a:spcAft>
          <a:spcPct val="0"/>
        </a:spcAft>
        <a:defRPr sz="4400" b="1">
          <a:solidFill>
            <a:schemeClr val="bg1"/>
          </a:solidFill>
          <a:latin typeface="楷体" panose="02010609060101010101" pitchFamily="49" charset="-122"/>
          <a:ea typeface="楷体" panose="02010609060101010101" pitchFamily="49" charset="-122"/>
          <a:cs typeface="楷体" charset="0"/>
        </a:defRPr>
      </a:lvl2pPr>
      <a:lvl3pPr algn="r" defTabSz="457200" rtl="0" eaLnBrk="1" fontAlgn="base" hangingPunct="1">
        <a:spcBef>
          <a:spcPct val="0"/>
        </a:spcBef>
        <a:spcAft>
          <a:spcPct val="0"/>
        </a:spcAft>
        <a:defRPr sz="4400" b="1">
          <a:solidFill>
            <a:schemeClr val="bg1"/>
          </a:solidFill>
          <a:latin typeface="楷体" panose="02010609060101010101" pitchFamily="49" charset="-122"/>
          <a:ea typeface="楷体" panose="02010609060101010101" pitchFamily="49" charset="-122"/>
          <a:cs typeface="楷体" charset="0"/>
        </a:defRPr>
      </a:lvl3pPr>
      <a:lvl4pPr algn="r" defTabSz="457200" rtl="0" eaLnBrk="1" fontAlgn="base" hangingPunct="1">
        <a:spcBef>
          <a:spcPct val="0"/>
        </a:spcBef>
        <a:spcAft>
          <a:spcPct val="0"/>
        </a:spcAft>
        <a:defRPr sz="4400" b="1">
          <a:solidFill>
            <a:schemeClr val="bg1"/>
          </a:solidFill>
          <a:latin typeface="楷体" panose="02010609060101010101" pitchFamily="49" charset="-122"/>
          <a:ea typeface="楷体" panose="02010609060101010101" pitchFamily="49" charset="-122"/>
          <a:cs typeface="楷体" charset="0"/>
        </a:defRPr>
      </a:lvl4pPr>
      <a:lvl5pPr algn="r" defTabSz="457200" rtl="0" eaLnBrk="1" fontAlgn="base" hangingPunct="1">
        <a:spcBef>
          <a:spcPct val="0"/>
        </a:spcBef>
        <a:spcAft>
          <a:spcPct val="0"/>
        </a:spcAft>
        <a:defRPr sz="4400" b="1">
          <a:solidFill>
            <a:schemeClr val="bg1"/>
          </a:solidFill>
          <a:latin typeface="楷体" panose="02010609060101010101" pitchFamily="49" charset="-122"/>
          <a:ea typeface="楷体" panose="02010609060101010101" pitchFamily="49" charset="-122"/>
          <a:cs typeface="楷体" charset="0"/>
        </a:defRPr>
      </a:lvl5pPr>
      <a:lvl6pPr marL="457200" algn="r" defTabSz="457200" rtl="0" eaLnBrk="1" fontAlgn="base" hangingPunct="1">
        <a:spcBef>
          <a:spcPct val="0"/>
        </a:spcBef>
        <a:spcAft>
          <a:spcPct val="0"/>
        </a:spcAft>
        <a:defRPr sz="4400">
          <a:solidFill>
            <a:schemeClr val="bg1"/>
          </a:solidFill>
          <a:latin typeface="Calibri" charset="0"/>
          <a:ea typeface="ＭＳ Ｐゴシック" charset="-128"/>
          <a:cs typeface="ＭＳ Ｐゴシック" charset="-128"/>
        </a:defRPr>
      </a:lvl6pPr>
      <a:lvl7pPr marL="914400" algn="r" defTabSz="457200" rtl="0" eaLnBrk="1" fontAlgn="base" hangingPunct="1">
        <a:spcBef>
          <a:spcPct val="0"/>
        </a:spcBef>
        <a:spcAft>
          <a:spcPct val="0"/>
        </a:spcAft>
        <a:defRPr sz="4400">
          <a:solidFill>
            <a:schemeClr val="bg1"/>
          </a:solidFill>
          <a:latin typeface="Calibri" charset="0"/>
          <a:ea typeface="ＭＳ Ｐゴシック" charset="-128"/>
          <a:cs typeface="ＭＳ Ｐゴシック" charset="-128"/>
        </a:defRPr>
      </a:lvl7pPr>
      <a:lvl8pPr marL="1371600" algn="r" defTabSz="457200" rtl="0" eaLnBrk="1" fontAlgn="base" hangingPunct="1">
        <a:spcBef>
          <a:spcPct val="0"/>
        </a:spcBef>
        <a:spcAft>
          <a:spcPct val="0"/>
        </a:spcAft>
        <a:defRPr sz="4400">
          <a:solidFill>
            <a:schemeClr val="bg1"/>
          </a:solidFill>
          <a:latin typeface="Calibri" charset="0"/>
          <a:ea typeface="ＭＳ Ｐゴシック" charset="-128"/>
          <a:cs typeface="ＭＳ Ｐゴシック" charset="-128"/>
        </a:defRPr>
      </a:lvl8pPr>
      <a:lvl9pPr marL="1828800" algn="r" defTabSz="457200" rtl="0" eaLnBrk="1" fontAlgn="base" hangingPunct="1">
        <a:spcBef>
          <a:spcPct val="0"/>
        </a:spcBef>
        <a:spcAft>
          <a:spcPct val="0"/>
        </a:spcAft>
        <a:defRPr sz="4400">
          <a:solidFill>
            <a:schemeClr val="bg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666D9DB4-10A2-4400-933E-81D182EDAE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8914E48-F438-4806-B8D9-1BED3CFA45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18E0212-0EE2-4CD0-9E9E-EE995CF69C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B1B56D-FD48-4481-9551-3F8596FD5CB6}" type="datetime1">
              <a:rPr lang="zh-CN" altLang="en-US" smtClean="0"/>
              <a:t>2024/9/2</a:t>
            </a:fld>
            <a:endParaRPr lang="zh-CN" altLang="en-US"/>
          </a:p>
        </p:txBody>
      </p:sp>
      <p:sp>
        <p:nvSpPr>
          <p:cNvPr id="5" name="页脚占位符 4">
            <a:extLst>
              <a:ext uri="{FF2B5EF4-FFF2-40B4-BE49-F238E27FC236}">
                <a16:creationId xmlns:a16="http://schemas.microsoft.com/office/drawing/2014/main" id="{397AE7CF-DCBA-495B-8923-6C44581785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63546052-3CD0-4DF5-B5D8-7A68B69BC1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026C1-861E-46D0-AFCA-F5AA35FDECD9}" type="slidenum">
              <a:rPr lang="zh-CN" altLang="en-US" smtClean="0"/>
              <a:t>‹#›</a:t>
            </a:fld>
            <a:endParaRPr lang="zh-CN" altLang="en-US"/>
          </a:p>
        </p:txBody>
      </p:sp>
    </p:spTree>
    <p:extLst>
      <p:ext uri="{BB962C8B-B14F-4D97-AF65-F5344CB8AC3E}">
        <p14:creationId xmlns:p14="http://schemas.microsoft.com/office/powerpoint/2010/main" val="351777658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29.png"/><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21.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80.png"/></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51.png"/><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61.png"/></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4.xml"/><Relationship Id="rId1" Type="http://schemas.openxmlformats.org/officeDocument/2006/relationships/slideLayout" Target="../slideLayouts/slideLayout19.xml"/><Relationship Id="rId5" Type="http://schemas.openxmlformats.org/officeDocument/2006/relationships/image" Target="../media/image68.png"/><Relationship Id="rId4" Type="http://schemas.openxmlformats.org/officeDocument/2006/relationships/image" Target="../media/image67.png"/></Relationships>
</file>

<file path=ppt/slides/_rels/slide41.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7.png"/><Relationship Id="rId7" Type="http://schemas.microsoft.com/office/2007/relationships/hdphoto" Target="../media/hdphoto2.wdp"/><Relationship Id="rId2" Type="http://schemas.openxmlformats.org/officeDocument/2006/relationships/notesSlide" Target="../notesSlides/notesSlide25.xml"/><Relationship Id="rId1" Type="http://schemas.openxmlformats.org/officeDocument/2006/relationships/slideLayout" Target="../slideLayouts/slideLayout19.xml"/><Relationship Id="rId6" Type="http://schemas.openxmlformats.org/officeDocument/2006/relationships/image" Target="../media/image70.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72.png"/><Relationship Id="rId4" Type="http://schemas.openxmlformats.org/officeDocument/2006/relationships/image" Target="../media/image69.png"/><Relationship Id="rId9" Type="http://schemas.microsoft.com/office/2007/relationships/hdphoto" Target="../media/hdphoto3.wdp"/></Relationships>
</file>

<file path=ppt/slides/_rels/slide4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67.png"/><Relationship Id="rId7" Type="http://schemas.openxmlformats.org/officeDocument/2006/relationships/image" Target="NULL"/><Relationship Id="rId2" Type="http://schemas.openxmlformats.org/officeDocument/2006/relationships/notesSlide" Target="../notesSlides/notesSlide26.xml"/><Relationship Id="rId1" Type="http://schemas.openxmlformats.org/officeDocument/2006/relationships/slideLayout" Target="../slideLayouts/slideLayout19.xml"/><Relationship Id="rId5" Type="http://schemas.openxmlformats.org/officeDocument/2006/relationships/image" Target="../media/image74.png"/><Relationship Id="rId4" Type="http://schemas.openxmlformats.org/officeDocument/2006/relationships/image" Target="../media/image73.png"/><Relationship Id="rId9" Type="http://schemas.openxmlformats.org/officeDocument/2006/relationships/image" Target="NUL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a:extLst>
              <a:ext uri="{FF2B5EF4-FFF2-40B4-BE49-F238E27FC236}">
                <a16:creationId xmlns:a16="http://schemas.microsoft.com/office/drawing/2014/main" id="{315EF443-CE47-4715-9E14-46FCE3993108}"/>
              </a:ext>
            </a:extLst>
          </p:cNvPr>
          <p:cNvSpPr>
            <a:spLocks noGrp="1"/>
          </p:cNvSpPr>
          <p:nvPr>
            <p:ph type="body" sz="quarter" idx="13"/>
          </p:nvPr>
        </p:nvSpPr>
        <p:spPr>
          <a:xfrm>
            <a:off x="1220220" y="1872040"/>
            <a:ext cx="9394206" cy="639163"/>
          </a:xfrm>
        </p:spPr>
        <p:txBody>
          <a:bodyPr/>
          <a:lstStyle/>
          <a:p>
            <a:r>
              <a:rPr lang="en-US" altLang="zh-TW" dirty="0"/>
              <a:t>The progress of beam-beam simulation and related researches of STCF</a:t>
            </a:r>
            <a:endParaRPr lang="zh-CN" altLang="en-US" dirty="0"/>
          </a:p>
        </p:txBody>
      </p:sp>
      <p:sp>
        <p:nvSpPr>
          <p:cNvPr id="5" name="副标题 7">
            <a:extLst>
              <a:ext uri="{FF2B5EF4-FFF2-40B4-BE49-F238E27FC236}">
                <a16:creationId xmlns:a16="http://schemas.microsoft.com/office/drawing/2014/main" id="{A06EA53F-DFCB-4C4E-AFAC-53DB588EC23F}"/>
              </a:ext>
            </a:extLst>
          </p:cNvPr>
          <p:cNvSpPr txBox="1">
            <a:spLocks/>
          </p:cNvSpPr>
          <p:nvPr/>
        </p:nvSpPr>
        <p:spPr>
          <a:xfrm>
            <a:off x="1345323" y="4404219"/>
            <a:ext cx="9144000" cy="1655762"/>
          </a:xfrm>
          <a:prstGeom prst="rect">
            <a:avLst/>
          </a:prstGeom>
        </p:spPr>
        <p:txBody>
          <a:bodyPr>
            <a:normAutofit/>
          </a:bodyPr>
          <a:lstStyle>
            <a:lvl1pPr marL="360000" indent="-288000" algn="l" defTabSz="914400" rtl="0" eaLnBrk="1" latinLnBrk="0" hangingPunct="1">
              <a:lnSpc>
                <a:spcPct val="100000"/>
              </a:lnSpc>
              <a:spcBef>
                <a:spcPts val="1000"/>
              </a:spcBef>
              <a:buFont typeface="Arial" panose="020B0604020202020204" pitchFamily="34" charset="0"/>
              <a:buChar char="•"/>
              <a:defRPr sz="2800" kern="1200">
                <a:solidFill>
                  <a:srgbClr val="002060"/>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2000" indent="0" algn="ctr">
              <a:spcBef>
                <a:spcPts val="600"/>
              </a:spcBef>
              <a:buNone/>
            </a:pPr>
            <a:r>
              <a:rPr lang="en-US" altLang="zh-CN" sz="2400" b="1" dirty="0" err="1">
                <a:solidFill>
                  <a:srgbClr val="083A7C"/>
                </a:solidFill>
                <a:latin typeface="Times New Roman" panose="02020603050405020304" pitchFamily="18" charset="0"/>
                <a:ea typeface="宋体" panose="02010600030101010101" pitchFamily="2" charset="-122"/>
                <a:cs typeface="Times New Roman" panose="02020603050405020304" pitchFamily="18" charset="0"/>
              </a:rPr>
              <a:t>Sangya</a:t>
            </a:r>
            <a:r>
              <a:rPr lang="en-US" altLang="zh-CN" sz="2400" b="1" dirty="0">
                <a:solidFill>
                  <a:srgbClr val="083A7C"/>
                </a:solidFill>
                <a:latin typeface="Times New Roman" panose="02020603050405020304" pitchFamily="18" charset="0"/>
                <a:ea typeface="宋体" panose="02010600030101010101" pitchFamily="2" charset="-122"/>
                <a:cs typeface="Times New Roman" panose="02020603050405020304" pitchFamily="18" charset="0"/>
              </a:rPr>
              <a:t> Li</a:t>
            </a:r>
          </a:p>
          <a:p>
            <a:pPr marL="72000" indent="0" algn="ctr">
              <a:spcBef>
                <a:spcPts val="600"/>
              </a:spcBef>
              <a:buNone/>
            </a:pPr>
            <a:r>
              <a:rPr lang="en-US" altLang="zh-CN" sz="2400" b="1" dirty="0">
                <a:solidFill>
                  <a:srgbClr val="083A7C"/>
                </a:solidFill>
                <a:latin typeface="Times New Roman" panose="02020603050405020304" pitchFamily="18" charset="0"/>
                <a:ea typeface="宋体" panose="02010600030101010101" pitchFamily="2" charset="-122"/>
                <a:cs typeface="Times New Roman" panose="02020603050405020304" pitchFamily="18" charset="0"/>
              </a:rPr>
              <a:t> University of Science and Technology of China</a:t>
            </a:r>
          </a:p>
          <a:p>
            <a:pPr marL="72000" indent="0" algn="ctr">
              <a:spcBef>
                <a:spcPts val="600"/>
              </a:spcBef>
              <a:buNone/>
            </a:pPr>
            <a:r>
              <a:rPr lang="en-US" altLang="zh-CN" sz="2400" b="1" dirty="0">
                <a:solidFill>
                  <a:srgbClr val="083A7C"/>
                </a:solidFill>
                <a:latin typeface="Times New Roman" panose="02020603050405020304" pitchFamily="18" charset="0"/>
                <a:ea typeface="宋体" panose="02010600030101010101" pitchFamily="2" charset="-122"/>
                <a:cs typeface="Times New Roman" panose="02020603050405020304" pitchFamily="18" charset="0"/>
              </a:rPr>
              <a:t>2024/09/02</a:t>
            </a:r>
            <a:endParaRPr lang="zh-CN" altLang="en-US" dirty="0"/>
          </a:p>
        </p:txBody>
      </p:sp>
    </p:spTree>
    <p:extLst>
      <p:ext uri="{BB962C8B-B14F-4D97-AF65-F5344CB8AC3E}">
        <p14:creationId xmlns:p14="http://schemas.microsoft.com/office/powerpoint/2010/main" val="32941092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灯片编号占位符 1">
            <a:extLst>
              <a:ext uri="{FF2B5EF4-FFF2-40B4-BE49-F238E27FC236}">
                <a16:creationId xmlns:a16="http://schemas.microsoft.com/office/drawing/2014/main" id="{3D42357E-3E88-49F0-89C1-CC78DF09C5A5}"/>
              </a:ext>
            </a:extLst>
          </p:cNvPr>
          <p:cNvSpPr>
            <a:spLocks noGrp="1"/>
          </p:cNvSpPr>
          <p:nvPr>
            <p:ph type="sldNum" sz="quarter" idx="12"/>
          </p:nvPr>
        </p:nvSpPr>
        <p:spPr>
          <a:noFill/>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32" indent="-285744">
              <a:spcBef>
                <a:spcPct val="20000"/>
              </a:spcBef>
              <a:buChar char="–"/>
              <a:defRPr sz="2800">
                <a:solidFill>
                  <a:schemeClr val="tx1"/>
                </a:solidFill>
                <a:latin typeface="Arial" panose="020B0604020202020204" pitchFamily="34" charset="0"/>
                <a:ea typeface="宋体" panose="02010600030101010101" pitchFamily="2" charset="-122"/>
              </a:defRPr>
            </a:lvl2pPr>
            <a:lvl3pPr marL="1142971" indent="-228594">
              <a:spcBef>
                <a:spcPct val="20000"/>
              </a:spcBef>
              <a:buChar char="•"/>
              <a:defRPr sz="2400">
                <a:solidFill>
                  <a:schemeClr val="tx1"/>
                </a:solidFill>
                <a:latin typeface="Arial" panose="020B0604020202020204" pitchFamily="34" charset="0"/>
                <a:ea typeface="宋体" panose="02010600030101010101" pitchFamily="2" charset="-122"/>
              </a:defRPr>
            </a:lvl3pPr>
            <a:lvl4pPr marL="1600160" indent="-228594">
              <a:spcBef>
                <a:spcPct val="20000"/>
              </a:spcBef>
              <a:buChar char="–"/>
              <a:defRPr sz="2000">
                <a:solidFill>
                  <a:schemeClr val="tx1"/>
                </a:solidFill>
                <a:latin typeface="Arial" panose="020B0604020202020204" pitchFamily="34" charset="0"/>
                <a:ea typeface="宋体" panose="02010600030101010101" pitchFamily="2" charset="-122"/>
              </a:defRPr>
            </a:lvl4pPr>
            <a:lvl5pPr marL="2057349" indent="-228594">
              <a:spcBef>
                <a:spcPct val="20000"/>
              </a:spcBef>
              <a:buChar char="»"/>
              <a:defRPr sz="2000">
                <a:solidFill>
                  <a:schemeClr val="tx1"/>
                </a:solidFill>
                <a:latin typeface="Arial" panose="020B0604020202020204" pitchFamily="34" charset="0"/>
                <a:ea typeface="宋体" panose="02010600030101010101" pitchFamily="2" charset="-122"/>
              </a:defRPr>
            </a:lvl5pPr>
            <a:lvl6pPr marL="2514537"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726"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8914"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103"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en-US" altLang="zh-CN" sz="1400" dirty="0"/>
          </a:p>
        </p:txBody>
      </p:sp>
      <p:sp>
        <p:nvSpPr>
          <p:cNvPr id="10" name="内容占位符 2">
            <a:extLst>
              <a:ext uri="{FF2B5EF4-FFF2-40B4-BE49-F238E27FC236}">
                <a16:creationId xmlns:a16="http://schemas.microsoft.com/office/drawing/2014/main" id="{117C5AD8-C078-4609-94BF-C3D338DD2FC7}"/>
              </a:ext>
            </a:extLst>
          </p:cNvPr>
          <p:cNvSpPr txBox="1">
            <a:spLocks/>
          </p:cNvSpPr>
          <p:nvPr/>
        </p:nvSpPr>
        <p:spPr bwMode="auto">
          <a:xfrm>
            <a:off x="649288" y="987156"/>
            <a:ext cx="6818312"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p"/>
              <a:defRPr sz="3200">
                <a:solidFill>
                  <a:schemeClr val="tx1"/>
                </a:solidFill>
                <a:latin typeface="Times New Roman Regular" charset="0"/>
                <a:ea typeface="+mn-ea"/>
                <a:cs typeface="+mn-cs"/>
              </a:defRPr>
            </a:lvl1pPr>
            <a:lvl2pPr marL="742950" indent="-28575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l"/>
              <a:defRPr sz="2800">
                <a:solidFill>
                  <a:schemeClr val="tx1"/>
                </a:solidFill>
                <a:latin typeface="Times New Roman Regular" charset="0"/>
                <a:ea typeface="+mn-ea"/>
              </a:defRPr>
            </a:lvl2pPr>
            <a:lvl3pPr marL="1143000" indent="-22860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l"/>
              <a:defRPr sz="2400">
                <a:solidFill>
                  <a:schemeClr val="tx1"/>
                </a:solidFill>
                <a:latin typeface="Times New Roman Regular" charset="0"/>
                <a:ea typeface="+mn-ea"/>
              </a:defRPr>
            </a:lvl3pPr>
            <a:lvl4pPr marL="1600200" indent="-22860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l"/>
              <a:defRPr sz="2000">
                <a:solidFill>
                  <a:schemeClr val="tx1"/>
                </a:solidFill>
                <a:latin typeface="Times New Roman Regular" charset="0"/>
                <a:ea typeface="+mn-ea"/>
              </a:defRPr>
            </a:lvl4pPr>
            <a:lvl5pPr marL="2057400" indent="-22860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l"/>
              <a:defRPr sz="2000">
                <a:solidFill>
                  <a:schemeClr val="tx1"/>
                </a:solidFill>
                <a:latin typeface="Times New Roman Regular" charset="0"/>
                <a:ea typeface="+mn-ea"/>
              </a:defRPr>
            </a:lvl5pPr>
            <a:lvl6pPr marL="2514600" indent="-228600" algn="l" rtl="0" eaLnBrk="0" fontAlgn="base" hangingPunct="0">
              <a:lnSpc>
                <a:spcPct val="140000"/>
              </a:lnSpc>
              <a:spcBef>
                <a:spcPct val="20000"/>
              </a:spcBef>
              <a:spcAft>
                <a:spcPct val="0"/>
              </a:spcAft>
              <a:buClr>
                <a:srgbClr val="000066"/>
              </a:buClr>
              <a:buSzPct val="120000"/>
              <a:buFont typeface="Wingdings" pitchFamily="2" charset="2"/>
              <a:buChar char="l"/>
              <a:defRPr sz="2000">
                <a:solidFill>
                  <a:schemeClr val="tx1"/>
                </a:solidFill>
                <a:latin typeface="+mn-lt"/>
                <a:ea typeface="+mn-ea"/>
              </a:defRPr>
            </a:lvl6pPr>
            <a:lvl7pPr marL="2971800" indent="-228600" algn="l" rtl="0" eaLnBrk="0" fontAlgn="base" hangingPunct="0">
              <a:lnSpc>
                <a:spcPct val="140000"/>
              </a:lnSpc>
              <a:spcBef>
                <a:spcPct val="20000"/>
              </a:spcBef>
              <a:spcAft>
                <a:spcPct val="0"/>
              </a:spcAft>
              <a:buClr>
                <a:srgbClr val="000066"/>
              </a:buClr>
              <a:buSzPct val="120000"/>
              <a:buFont typeface="Wingdings" pitchFamily="2" charset="2"/>
              <a:buChar char="l"/>
              <a:defRPr sz="2000">
                <a:solidFill>
                  <a:schemeClr val="tx1"/>
                </a:solidFill>
                <a:latin typeface="+mn-lt"/>
                <a:ea typeface="+mn-ea"/>
              </a:defRPr>
            </a:lvl7pPr>
            <a:lvl8pPr marL="3429000" indent="-228600" algn="l" rtl="0" eaLnBrk="0" fontAlgn="base" hangingPunct="0">
              <a:lnSpc>
                <a:spcPct val="140000"/>
              </a:lnSpc>
              <a:spcBef>
                <a:spcPct val="20000"/>
              </a:spcBef>
              <a:spcAft>
                <a:spcPct val="0"/>
              </a:spcAft>
              <a:buClr>
                <a:srgbClr val="000066"/>
              </a:buClr>
              <a:buSzPct val="120000"/>
              <a:buFont typeface="Wingdings" pitchFamily="2" charset="2"/>
              <a:buChar char="l"/>
              <a:defRPr sz="2000">
                <a:solidFill>
                  <a:schemeClr val="tx1"/>
                </a:solidFill>
                <a:latin typeface="+mn-lt"/>
                <a:ea typeface="+mn-ea"/>
              </a:defRPr>
            </a:lvl8pPr>
            <a:lvl9pPr marL="3886200" indent="-228600" algn="l" rtl="0" eaLnBrk="0" fontAlgn="base" hangingPunct="0">
              <a:lnSpc>
                <a:spcPct val="140000"/>
              </a:lnSpc>
              <a:spcBef>
                <a:spcPct val="20000"/>
              </a:spcBef>
              <a:spcAft>
                <a:spcPct val="0"/>
              </a:spcAft>
              <a:buClr>
                <a:srgbClr val="000066"/>
              </a:buClr>
              <a:buSzPct val="120000"/>
              <a:buFont typeface="Wingdings" pitchFamily="2" charset="2"/>
              <a:buChar char="l"/>
              <a:defRPr sz="2000">
                <a:solidFill>
                  <a:schemeClr val="tx1"/>
                </a:solidFill>
                <a:latin typeface="+mn-lt"/>
                <a:ea typeface="+mn-ea"/>
              </a:defRPr>
            </a:lvl9pPr>
          </a:lstStyle>
          <a:p>
            <a:pPr>
              <a:defRPr/>
            </a:pPr>
            <a:r>
              <a:rPr lang="en-US" altLang="zh-CN" sz="2000" b="1" kern="0" dirty="0">
                <a:latin typeface="微软雅黑" panose="020B0503020204020204" pitchFamily="34" charset="-122"/>
                <a:ea typeface="微软雅黑" panose="020B0503020204020204" pitchFamily="34" charset="-122"/>
              </a:rPr>
              <a:t> change with different number of particles</a:t>
            </a:r>
          </a:p>
        </p:txBody>
      </p:sp>
      <p:pic>
        <p:nvPicPr>
          <p:cNvPr id="4" name="图片 3">
            <a:extLst>
              <a:ext uri="{FF2B5EF4-FFF2-40B4-BE49-F238E27FC236}">
                <a16:creationId xmlns:a16="http://schemas.microsoft.com/office/drawing/2014/main" id="{45C62EDE-C8B0-4576-96AA-22F77DC407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763" y="1798585"/>
            <a:ext cx="5461040" cy="3933083"/>
          </a:xfrm>
          <a:prstGeom prst="rect">
            <a:avLst/>
          </a:prstGeom>
        </p:spPr>
      </p:pic>
      <p:pic>
        <p:nvPicPr>
          <p:cNvPr id="6" name="图片 5">
            <a:extLst>
              <a:ext uri="{FF2B5EF4-FFF2-40B4-BE49-F238E27FC236}">
                <a16:creationId xmlns:a16="http://schemas.microsoft.com/office/drawing/2014/main" id="{28326CCA-6196-4DBB-96B8-7ADE70789F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5437" y="1905497"/>
            <a:ext cx="5257800" cy="3719257"/>
          </a:xfrm>
          <a:prstGeom prst="rect">
            <a:avLst/>
          </a:prstGeom>
        </p:spPr>
      </p:pic>
      <p:sp>
        <p:nvSpPr>
          <p:cNvPr id="7" name="矩形 6">
            <a:extLst>
              <a:ext uri="{FF2B5EF4-FFF2-40B4-BE49-F238E27FC236}">
                <a16:creationId xmlns:a16="http://schemas.microsoft.com/office/drawing/2014/main" id="{B66C7DA6-D5C3-472D-9EB3-474D0598830E}"/>
              </a:ext>
            </a:extLst>
          </p:cNvPr>
          <p:cNvSpPr/>
          <p:nvPr/>
        </p:nvSpPr>
        <p:spPr>
          <a:xfrm>
            <a:off x="2133603" y="5870844"/>
            <a:ext cx="7772400" cy="369332"/>
          </a:xfrm>
          <a:prstGeom prst="rect">
            <a:avLst/>
          </a:prstGeom>
        </p:spPr>
        <p:txBody>
          <a:bodyPr wrap="square">
            <a:spAutoFit/>
          </a:bodyPr>
          <a:lstStyle/>
          <a:p>
            <a:r>
              <a:rPr lang="en-US" altLang="zh-CN" dirty="0"/>
              <a:t>Dependence on convective strength at design operating point (552,572)</a:t>
            </a:r>
            <a:endParaRPr lang="zh-CN" altLang="en-US" dirty="0"/>
          </a:p>
        </p:txBody>
      </p:sp>
      <p:sp>
        <p:nvSpPr>
          <p:cNvPr id="8" name="灯片编号占位符 1">
            <a:extLst>
              <a:ext uri="{FF2B5EF4-FFF2-40B4-BE49-F238E27FC236}">
                <a16:creationId xmlns:a16="http://schemas.microsoft.com/office/drawing/2014/main" id="{A546B5E3-56F9-4A21-BD1B-72AC1B68F476}"/>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10</a:t>
            </a:fld>
            <a:endParaRPr lang="en-US" altLang="zh-CN" sz="1400" dirty="0"/>
          </a:p>
        </p:txBody>
      </p:sp>
      <p:sp>
        <p:nvSpPr>
          <p:cNvPr id="9" name="标题 1">
            <a:extLst>
              <a:ext uri="{FF2B5EF4-FFF2-40B4-BE49-F238E27FC236}">
                <a16:creationId xmlns:a16="http://schemas.microsoft.com/office/drawing/2014/main" id="{7925CE9A-BDD1-41CA-8DC1-7E8E6330E9CE}"/>
              </a:ext>
            </a:extLst>
          </p:cNvPr>
          <p:cNvSpPr>
            <a:spLocks noGrp="1"/>
          </p:cNvSpPr>
          <p:nvPr/>
        </p:nvSpPr>
        <p:spPr>
          <a:xfrm>
            <a:off x="0" y="119831"/>
            <a:ext cx="11298621" cy="58771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000" kern="1200">
                <a:solidFill>
                  <a:srgbClr val="083A7C"/>
                </a:solidFill>
                <a:latin typeface="微软雅黑" panose="020B0503020204020204" pitchFamily="34" charset="-122"/>
                <a:ea typeface="微软雅黑" panose="020B0503020204020204" pitchFamily="34" charset="-122"/>
                <a:cs typeface="+mj-cs"/>
              </a:defRPr>
            </a:lvl1pPr>
          </a:lstStyle>
          <a:p>
            <a:r>
              <a:rPr lang="en-US" altLang="zh-CN" sz="3600" dirty="0">
                <a:latin typeface="等线" panose="02010600030101010101" pitchFamily="2" charset="-122"/>
                <a:cs typeface="Times New Roman" panose="02020603050405020304" pitchFamily="18" charset="0"/>
              </a:rPr>
              <a:t>The influence of current intensity on the luminosity of 600m:</a:t>
            </a:r>
            <a:endParaRPr lang="zh-CN" altLang="en-US" sz="3600" dirty="0"/>
          </a:p>
        </p:txBody>
      </p:sp>
      <p:sp>
        <p:nvSpPr>
          <p:cNvPr id="2" name="矩形 1">
            <a:extLst>
              <a:ext uri="{FF2B5EF4-FFF2-40B4-BE49-F238E27FC236}">
                <a16:creationId xmlns:a16="http://schemas.microsoft.com/office/drawing/2014/main" id="{8E1C89BB-A277-6507-226D-D7E26DE43E69}"/>
              </a:ext>
            </a:extLst>
          </p:cNvPr>
          <p:cNvSpPr/>
          <p:nvPr/>
        </p:nvSpPr>
        <p:spPr>
          <a:xfrm>
            <a:off x="217357" y="4062334"/>
            <a:ext cx="5878643" cy="369332"/>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zh-CN" altLang="en-US"/>
          </a:p>
        </p:txBody>
      </p:sp>
      <p:sp>
        <p:nvSpPr>
          <p:cNvPr id="3" name="矩形 2">
            <a:extLst>
              <a:ext uri="{FF2B5EF4-FFF2-40B4-BE49-F238E27FC236}">
                <a16:creationId xmlns:a16="http://schemas.microsoft.com/office/drawing/2014/main" id="{07F7A125-2D07-8784-7EEC-60810383C8EA}"/>
              </a:ext>
            </a:extLst>
          </p:cNvPr>
          <p:cNvSpPr/>
          <p:nvPr/>
        </p:nvSpPr>
        <p:spPr>
          <a:xfrm>
            <a:off x="6375437" y="3637613"/>
            <a:ext cx="5878643" cy="369332"/>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zh-CN" altLang="en-US"/>
          </a:p>
        </p:txBody>
      </p:sp>
    </p:spTree>
    <p:extLst>
      <p:ext uri="{BB962C8B-B14F-4D97-AF65-F5344CB8AC3E}">
        <p14:creationId xmlns:p14="http://schemas.microsoft.com/office/powerpoint/2010/main" val="2715947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灯片编号占位符 1">
            <a:extLst>
              <a:ext uri="{FF2B5EF4-FFF2-40B4-BE49-F238E27FC236}">
                <a16:creationId xmlns:a16="http://schemas.microsoft.com/office/drawing/2014/main" id="{3D42357E-3E88-49F0-89C1-CC78DF09C5A5}"/>
              </a:ext>
            </a:extLst>
          </p:cNvPr>
          <p:cNvSpPr>
            <a:spLocks noGrp="1"/>
          </p:cNvSpPr>
          <p:nvPr>
            <p:ph type="sldNum" sz="quarter" idx="12"/>
          </p:nvPr>
        </p:nvSpPr>
        <p:spPr>
          <a:noFill/>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en-US" altLang="zh-CN" sz="1400" dirty="0"/>
          </a:p>
        </p:txBody>
      </p:sp>
      <p:sp>
        <p:nvSpPr>
          <p:cNvPr id="44" name="标题 1">
            <a:extLst>
              <a:ext uri="{FF2B5EF4-FFF2-40B4-BE49-F238E27FC236}">
                <a16:creationId xmlns:a16="http://schemas.microsoft.com/office/drawing/2014/main" id="{A893024C-6982-4E88-A0EE-A26AFD897FF2}"/>
              </a:ext>
            </a:extLst>
          </p:cNvPr>
          <p:cNvSpPr>
            <a:spLocks noGrp="1"/>
          </p:cNvSpPr>
          <p:nvPr/>
        </p:nvSpPr>
        <p:spPr>
          <a:xfrm>
            <a:off x="83095" y="-75358"/>
            <a:ext cx="11878666" cy="8144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83A7C"/>
                </a:solidFill>
                <a:latin typeface="微软雅黑" panose="020B0503020204020204" pitchFamily="34" charset="-122"/>
                <a:ea typeface="微软雅黑" panose="020B0503020204020204" pitchFamily="34" charset="-122"/>
                <a:cs typeface="+mj-cs"/>
              </a:defRPr>
            </a:lvl1pPr>
          </a:lstStyle>
          <a:p>
            <a:r>
              <a:rPr lang="en-US" altLang="zh-CN" dirty="0">
                <a:latin typeface="等线" panose="02010600030101010101" pitchFamily="2" charset="-122"/>
                <a:cs typeface="Times New Roman" panose="02020603050405020304" pitchFamily="18" charset="0"/>
              </a:rPr>
              <a:t>The impact of X-Z instability on 600m luminosity:</a:t>
            </a:r>
            <a:endParaRPr lang="zh-CN" altLang="en-US" dirty="0"/>
          </a:p>
        </p:txBody>
      </p:sp>
      <p:sp>
        <p:nvSpPr>
          <p:cNvPr id="6" name="矩形 5">
            <a:extLst>
              <a:ext uri="{FF2B5EF4-FFF2-40B4-BE49-F238E27FC236}">
                <a16:creationId xmlns:a16="http://schemas.microsoft.com/office/drawing/2014/main" id="{75751635-E1D1-4E85-9982-046F0BCB274E}"/>
              </a:ext>
            </a:extLst>
          </p:cNvPr>
          <p:cNvSpPr/>
          <p:nvPr/>
        </p:nvSpPr>
        <p:spPr>
          <a:xfrm>
            <a:off x="7662479" y="554427"/>
            <a:ext cx="4110421" cy="369332"/>
          </a:xfrm>
          <a:prstGeom prst="rect">
            <a:avLst/>
          </a:prstGeom>
        </p:spPr>
        <p:txBody>
          <a:bodyPr wrap="none">
            <a:spAutoFit/>
          </a:bodyPr>
          <a:lstStyle/>
          <a:p>
            <a:r>
              <a:rPr lang="en-US" altLang="zh-CN" dirty="0">
                <a:solidFill>
                  <a:schemeClr val="bg2">
                    <a:lumMod val="50000"/>
                  </a:schemeClr>
                </a:solidFill>
              </a:rPr>
              <a:t>Beam-beam simulation results from IBB</a:t>
            </a:r>
            <a:endParaRPr lang="zh-CN" altLang="en-US" dirty="0">
              <a:solidFill>
                <a:schemeClr val="bg2">
                  <a:lumMod val="50000"/>
                </a:schemeClr>
              </a:solidFill>
            </a:endParaRPr>
          </a:p>
        </p:txBody>
      </p:sp>
      <p:sp>
        <p:nvSpPr>
          <p:cNvPr id="47" name="内容占位符 2">
            <a:extLst>
              <a:ext uri="{FF2B5EF4-FFF2-40B4-BE49-F238E27FC236}">
                <a16:creationId xmlns:a16="http://schemas.microsoft.com/office/drawing/2014/main" id="{26AD4A68-E8D5-4D9F-9487-886F277A0D62}"/>
              </a:ext>
            </a:extLst>
          </p:cNvPr>
          <p:cNvSpPr>
            <a:spLocks noGrp="1"/>
          </p:cNvSpPr>
          <p:nvPr>
            <p:ph idx="1"/>
          </p:nvPr>
        </p:nvSpPr>
        <p:spPr>
          <a:xfrm>
            <a:off x="733096" y="5447098"/>
            <a:ext cx="11039804" cy="4351338"/>
          </a:xfrm>
        </p:spPr>
        <p:txBody>
          <a:bodyPr/>
          <a:lstStyle/>
          <a:p>
            <a:r>
              <a:rPr lang="en-US" altLang="zh-CN" dirty="0">
                <a:solidFill>
                  <a:schemeClr val="tx1"/>
                </a:solidFill>
              </a:rPr>
              <a:t>There is strong X-Z instability near the designed operating point.</a:t>
            </a:r>
          </a:p>
        </p:txBody>
      </p:sp>
      <p:sp>
        <p:nvSpPr>
          <p:cNvPr id="49" name="灯片编号占位符 1">
            <a:extLst>
              <a:ext uri="{FF2B5EF4-FFF2-40B4-BE49-F238E27FC236}">
                <a16:creationId xmlns:a16="http://schemas.microsoft.com/office/drawing/2014/main" id="{2D0AD22C-1DD2-435C-AC4D-8A44BC24F9CB}"/>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11</a:t>
            </a:fld>
            <a:endParaRPr lang="en-US" altLang="zh-CN" sz="1400" dirty="0"/>
          </a:p>
        </p:txBody>
      </p:sp>
      <p:pic>
        <p:nvPicPr>
          <p:cNvPr id="2" name="图片 1">
            <a:extLst>
              <a:ext uri="{FF2B5EF4-FFF2-40B4-BE49-F238E27FC236}">
                <a16:creationId xmlns:a16="http://schemas.microsoft.com/office/drawing/2014/main" id="{CAEDE7DC-6418-4198-968E-0CC0FCF22BB3}"/>
              </a:ext>
            </a:extLst>
          </p:cNvPr>
          <p:cNvPicPr>
            <a:picLocks noChangeAspect="1"/>
          </p:cNvPicPr>
          <p:nvPr/>
        </p:nvPicPr>
        <p:blipFill>
          <a:blip r:embed="rId3"/>
          <a:stretch>
            <a:fillRect/>
          </a:stretch>
        </p:blipFill>
        <p:spPr>
          <a:xfrm>
            <a:off x="491643" y="1265168"/>
            <a:ext cx="11074129" cy="3997264"/>
          </a:xfrm>
          <a:prstGeom prst="rect">
            <a:avLst/>
          </a:prstGeom>
        </p:spPr>
      </p:pic>
    </p:spTree>
    <p:extLst>
      <p:ext uri="{BB962C8B-B14F-4D97-AF65-F5344CB8AC3E}">
        <p14:creationId xmlns:p14="http://schemas.microsoft.com/office/powerpoint/2010/main" val="2880892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A12F0471-2B7A-4188-8892-8E33767300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880" y="1839972"/>
            <a:ext cx="4901587" cy="3530159"/>
          </a:xfrm>
          <a:prstGeom prst="rect">
            <a:avLst/>
          </a:prstGeom>
        </p:spPr>
      </p:pic>
      <p:sp>
        <p:nvSpPr>
          <p:cNvPr id="5" name="标题 1">
            <a:extLst>
              <a:ext uri="{FF2B5EF4-FFF2-40B4-BE49-F238E27FC236}">
                <a16:creationId xmlns:a16="http://schemas.microsoft.com/office/drawing/2014/main" id="{B9B12C92-FD81-4647-8834-12686638C0FC}"/>
              </a:ext>
            </a:extLst>
          </p:cNvPr>
          <p:cNvSpPr>
            <a:spLocks noGrp="1"/>
          </p:cNvSpPr>
          <p:nvPr>
            <p:ph type="title"/>
          </p:nvPr>
        </p:nvSpPr>
        <p:spPr>
          <a:xfrm>
            <a:off x="673028" y="20562"/>
            <a:ext cx="10515600" cy="1325563"/>
          </a:xfrm>
        </p:spPr>
        <p:txBody>
          <a:bodyPr/>
          <a:lstStyle/>
          <a:p>
            <a:r>
              <a:rPr lang="en-US" altLang="zh-CN" dirty="0"/>
              <a:t>SS result</a:t>
            </a:r>
            <a:endParaRPr lang="zh-CN" altLang="en-US" dirty="0"/>
          </a:p>
        </p:txBody>
      </p:sp>
      <p:cxnSp>
        <p:nvCxnSpPr>
          <p:cNvPr id="11" name="直接连接符 10">
            <a:extLst>
              <a:ext uri="{FF2B5EF4-FFF2-40B4-BE49-F238E27FC236}">
                <a16:creationId xmlns:a16="http://schemas.microsoft.com/office/drawing/2014/main" id="{1E9F3395-8FA3-4D03-8117-68F4C81F8EEE}"/>
              </a:ext>
            </a:extLst>
          </p:cNvPr>
          <p:cNvCxnSpPr>
            <a:cxnSpLocks/>
          </p:cNvCxnSpPr>
          <p:nvPr/>
        </p:nvCxnSpPr>
        <p:spPr>
          <a:xfrm flipH="1">
            <a:off x="1999467" y="1241454"/>
            <a:ext cx="1" cy="4211274"/>
          </a:xfrm>
          <a:prstGeom prst="line">
            <a:avLst/>
          </a:prstGeom>
        </p:spPr>
        <p:style>
          <a:lnRef idx="1">
            <a:schemeClr val="accent1"/>
          </a:lnRef>
          <a:fillRef idx="0">
            <a:schemeClr val="accent1"/>
          </a:fillRef>
          <a:effectRef idx="0">
            <a:schemeClr val="accent1"/>
          </a:effectRef>
          <a:fontRef idx="minor">
            <a:schemeClr val="tx1"/>
          </a:fontRef>
        </p:style>
      </p:cxnSp>
      <p:sp>
        <p:nvSpPr>
          <p:cNvPr id="8" name="文本框 29">
            <a:extLst>
              <a:ext uri="{FF2B5EF4-FFF2-40B4-BE49-F238E27FC236}">
                <a16:creationId xmlns:a16="http://schemas.microsoft.com/office/drawing/2014/main" id="{C8983C36-F4CD-4A4F-B749-61134DB065F8}"/>
              </a:ext>
            </a:extLst>
          </p:cNvPr>
          <p:cNvSpPr txBox="1"/>
          <p:nvPr/>
        </p:nvSpPr>
        <p:spPr>
          <a:xfrm>
            <a:off x="1999467" y="5673823"/>
            <a:ext cx="327900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2θ =0.06  </a:t>
            </a:r>
            <a:r>
              <a:rPr lang="en-US" altLang="zh-CN" dirty="0" err="1">
                <a:latin typeface="Times New Roman" panose="02020603050405020304" pitchFamily="18" charset="0"/>
                <a:cs typeface="Times New Roman" panose="02020603050405020304" pitchFamily="18" charset="0"/>
              </a:rPr>
              <a:t>nvy</a:t>
            </a:r>
            <a:r>
              <a:rPr lang="en-US" altLang="zh-CN" dirty="0">
                <a:latin typeface="Times New Roman" panose="02020603050405020304" pitchFamily="18" charset="0"/>
                <a:cs typeface="Times New Roman" panose="02020603050405020304" pitchFamily="18" charset="0"/>
              </a:rPr>
              <a:t> = .572</a:t>
            </a:r>
            <a:endParaRPr lang="zh-CN" altLang="en-US" dirty="0">
              <a:latin typeface="Times New Roman" panose="02020603050405020304" pitchFamily="18" charset="0"/>
              <a:cs typeface="Times New Roman" panose="02020603050405020304" pitchFamily="18" charset="0"/>
            </a:endParaRPr>
          </a:p>
        </p:txBody>
      </p:sp>
      <p:cxnSp>
        <p:nvCxnSpPr>
          <p:cNvPr id="13" name="直接连接符 12">
            <a:extLst>
              <a:ext uri="{FF2B5EF4-FFF2-40B4-BE49-F238E27FC236}">
                <a16:creationId xmlns:a16="http://schemas.microsoft.com/office/drawing/2014/main" id="{380AFB42-9E0B-41E6-A999-0F0B69CAB661}"/>
              </a:ext>
            </a:extLst>
          </p:cNvPr>
          <p:cNvCxnSpPr>
            <a:cxnSpLocks/>
          </p:cNvCxnSpPr>
          <p:nvPr/>
        </p:nvCxnSpPr>
        <p:spPr>
          <a:xfrm flipH="1">
            <a:off x="3712219" y="1241454"/>
            <a:ext cx="1" cy="42112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EB03216E-5C53-4296-937E-C1D70091DF42}"/>
              </a:ext>
            </a:extLst>
          </p:cNvPr>
          <p:cNvCxnSpPr>
            <a:cxnSpLocks/>
          </p:cNvCxnSpPr>
          <p:nvPr/>
        </p:nvCxnSpPr>
        <p:spPr>
          <a:xfrm flipV="1">
            <a:off x="2998948" y="1535069"/>
            <a:ext cx="721453" cy="1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a:extLst>
              <a:ext uri="{FF2B5EF4-FFF2-40B4-BE49-F238E27FC236}">
                <a16:creationId xmlns:a16="http://schemas.microsoft.com/office/drawing/2014/main" id="{8D6F3587-09BB-4941-9898-5008780A394E}"/>
              </a:ext>
            </a:extLst>
          </p:cNvPr>
          <p:cNvCxnSpPr>
            <a:cxnSpLocks/>
          </p:cNvCxnSpPr>
          <p:nvPr/>
        </p:nvCxnSpPr>
        <p:spPr>
          <a:xfrm flipH="1">
            <a:off x="1999468" y="1536467"/>
            <a:ext cx="71425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6E1B8D83-B37D-47B9-AD5B-600BDA8510C5}"/>
              </a:ext>
            </a:extLst>
          </p:cNvPr>
          <p:cNvSpPr txBox="1"/>
          <p:nvPr/>
        </p:nvSpPr>
        <p:spPr>
          <a:xfrm>
            <a:off x="2506881" y="1261301"/>
            <a:ext cx="723275" cy="369332"/>
          </a:xfrm>
          <a:prstGeom prst="rect">
            <a:avLst/>
          </a:prstGeom>
          <a:noFill/>
        </p:spPr>
        <p:txBody>
          <a:bodyPr wrap="none" rtlCol="0">
            <a:spAutoFit/>
          </a:bodyPr>
          <a:lstStyle/>
          <a:p>
            <a:r>
              <a:rPr lang="en-US" altLang="zh-CN" dirty="0"/>
              <a:t>0.004</a:t>
            </a:r>
            <a:endParaRPr lang="zh-CN" altLang="en-US" dirty="0"/>
          </a:p>
        </p:txBody>
      </p:sp>
      <p:pic>
        <p:nvPicPr>
          <p:cNvPr id="22" name="图片 21">
            <a:extLst>
              <a:ext uri="{FF2B5EF4-FFF2-40B4-BE49-F238E27FC236}">
                <a16:creationId xmlns:a16="http://schemas.microsoft.com/office/drawing/2014/main" id="{9E4D85BF-78D3-4E2C-B6EC-C4774411672B}"/>
              </a:ext>
            </a:extLst>
          </p:cNvPr>
          <p:cNvPicPr>
            <a:picLocks noChangeAspect="1"/>
          </p:cNvPicPr>
          <p:nvPr/>
        </p:nvPicPr>
        <p:blipFill>
          <a:blip r:embed="rId3"/>
          <a:stretch>
            <a:fillRect/>
          </a:stretch>
        </p:blipFill>
        <p:spPr>
          <a:xfrm>
            <a:off x="4194283" y="1063383"/>
            <a:ext cx="4942857" cy="533333"/>
          </a:xfrm>
          <a:prstGeom prst="rect">
            <a:avLst/>
          </a:prstGeom>
        </p:spPr>
      </p:pic>
      <p:sp>
        <p:nvSpPr>
          <p:cNvPr id="23" name="文本框 22">
            <a:extLst>
              <a:ext uri="{FF2B5EF4-FFF2-40B4-BE49-F238E27FC236}">
                <a16:creationId xmlns:a16="http://schemas.microsoft.com/office/drawing/2014/main" id="{543F1E21-C2AA-41AB-9668-9C02F23DC9F0}"/>
              </a:ext>
            </a:extLst>
          </p:cNvPr>
          <p:cNvSpPr txBox="1"/>
          <p:nvPr/>
        </p:nvSpPr>
        <p:spPr>
          <a:xfrm>
            <a:off x="6010724" y="1655306"/>
            <a:ext cx="1309974" cy="369332"/>
          </a:xfrm>
          <a:prstGeom prst="rect">
            <a:avLst/>
          </a:prstGeom>
          <a:noFill/>
        </p:spPr>
        <p:txBody>
          <a:bodyPr wrap="none" rtlCol="0">
            <a:spAutoFit/>
          </a:bodyPr>
          <a:lstStyle/>
          <a:p>
            <a:r>
              <a:rPr lang="en-US" altLang="zh-CN" dirty="0"/>
              <a:t>Close to xix</a:t>
            </a:r>
            <a:endParaRPr lang="zh-CN" altLang="en-US" dirty="0"/>
          </a:p>
        </p:txBody>
      </p:sp>
      <p:sp>
        <p:nvSpPr>
          <p:cNvPr id="14" name="内容占位符 2">
            <a:extLst>
              <a:ext uri="{FF2B5EF4-FFF2-40B4-BE49-F238E27FC236}">
                <a16:creationId xmlns:a16="http://schemas.microsoft.com/office/drawing/2014/main" id="{0C9745F5-42FB-4968-9D57-97ABC1C42703}"/>
              </a:ext>
            </a:extLst>
          </p:cNvPr>
          <p:cNvSpPr>
            <a:spLocks noGrp="1"/>
          </p:cNvSpPr>
          <p:nvPr>
            <p:ph idx="1"/>
          </p:nvPr>
        </p:nvSpPr>
        <p:spPr>
          <a:xfrm>
            <a:off x="5278467" y="2328142"/>
            <a:ext cx="6619241" cy="4351338"/>
          </a:xfrm>
        </p:spPr>
        <p:txBody>
          <a:bodyPr>
            <a:normAutofit/>
          </a:bodyPr>
          <a:lstStyle/>
          <a:p>
            <a:r>
              <a:rPr lang="en-US" altLang="zh-CN" dirty="0">
                <a:solidFill>
                  <a:schemeClr val="tx1"/>
                </a:solidFill>
              </a:rPr>
              <a:t>In the X-Z resonance, the stable high-luminosity region is relatively narrow.</a:t>
            </a:r>
          </a:p>
          <a:p>
            <a:r>
              <a:rPr lang="en-US" altLang="zh-CN" dirty="0">
                <a:solidFill>
                  <a:schemeClr val="tx1"/>
                </a:solidFill>
              </a:rPr>
              <a:t>Adjustment direction:</a:t>
            </a:r>
          </a:p>
          <a:p>
            <a:pPr lvl="1"/>
            <a:r>
              <a:rPr lang="en-US" altLang="zh-CN" sz="2100" dirty="0"/>
              <a:t>1. Adjust the μ</a:t>
            </a:r>
            <a:r>
              <a:rPr lang="zh-CN" altLang="en-US" sz="2100" dirty="0"/>
              <a:t>ｓ；</a:t>
            </a:r>
            <a:endParaRPr lang="en-US" altLang="zh-CN" sz="2100" dirty="0"/>
          </a:p>
          <a:p>
            <a:pPr lvl="1"/>
            <a:r>
              <a:rPr lang="en-US" altLang="zh-CN" dirty="0">
                <a:solidFill>
                  <a:schemeClr val="tx1"/>
                </a:solidFill>
              </a:rPr>
              <a:t>2.</a:t>
            </a:r>
            <a:r>
              <a:rPr lang="en-US" altLang="zh-CN" dirty="0"/>
              <a:t> Turn down </a:t>
            </a:r>
            <a:r>
              <a:rPr lang="en-US" altLang="zh-CN" dirty="0">
                <a:solidFill>
                  <a:schemeClr val="tx1"/>
                </a:solidFill>
              </a:rPr>
              <a:t>θ</a:t>
            </a:r>
            <a:r>
              <a:rPr lang="zh-CN" altLang="en-US" dirty="0">
                <a:solidFill>
                  <a:schemeClr val="tx1"/>
                </a:solidFill>
              </a:rPr>
              <a:t>；</a:t>
            </a:r>
            <a:endParaRPr lang="en-US" altLang="zh-CN" dirty="0">
              <a:solidFill>
                <a:schemeClr val="tx1"/>
              </a:solidFill>
            </a:endParaRPr>
          </a:p>
          <a:p>
            <a:pPr lvl="1"/>
            <a:r>
              <a:rPr lang="en-US" altLang="zh-CN" dirty="0">
                <a:solidFill>
                  <a:schemeClr val="tx1"/>
                </a:solidFill>
              </a:rPr>
              <a:t>3</a:t>
            </a:r>
            <a:r>
              <a:rPr lang="en-US" altLang="zh-CN" dirty="0"/>
              <a:t>. Reduce beta β</a:t>
            </a:r>
            <a:r>
              <a:rPr lang="zh-CN" altLang="en-US" dirty="0">
                <a:solidFill>
                  <a:schemeClr val="tx1"/>
                </a:solidFill>
              </a:rPr>
              <a:t>ｘ，</a:t>
            </a:r>
            <a:r>
              <a:rPr lang="en-US" altLang="zh-CN" dirty="0">
                <a:solidFill>
                  <a:schemeClr val="tx1"/>
                </a:solidFill>
              </a:rPr>
              <a:t>σ</a:t>
            </a:r>
            <a:r>
              <a:rPr lang="zh-CN" altLang="en-US" dirty="0">
                <a:solidFill>
                  <a:schemeClr val="tx1"/>
                </a:solidFill>
              </a:rPr>
              <a:t>ｘ</a:t>
            </a:r>
          </a:p>
        </p:txBody>
      </p:sp>
      <p:sp>
        <p:nvSpPr>
          <p:cNvPr id="18" name="灯片编号占位符 1">
            <a:extLst>
              <a:ext uri="{FF2B5EF4-FFF2-40B4-BE49-F238E27FC236}">
                <a16:creationId xmlns:a16="http://schemas.microsoft.com/office/drawing/2014/main" id="{DFF9E2B2-E10F-4DF8-A32D-67E65F610338}"/>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12</a:t>
            </a:fld>
            <a:endParaRPr lang="en-US" altLang="zh-CN" sz="1400" dirty="0"/>
          </a:p>
        </p:txBody>
      </p:sp>
    </p:spTree>
    <p:extLst>
      <p:ext uri="{BB962C8B-B14F-4D97-AF65-F5344CB8AC3E}">
        <p14:creationId xmlns:p14="http://schemas.microsoft.com/office/powerpoint/2010/main" val="846363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灯片编号占位符 1">
            <a:extLst>
              <a:ext uri="{FF2B5EF4-FFF2-40B4-BE49-F238E27FC236}">
                <a16:creationId xmlns:a16="http://schemas.microsoft.com/office/drawing/2014/main" id="{3D42357E-3E88-49F0-89C1-CC78DF09C5A5}"/>
              </a:ext>
            </a:extLst>
          </p:cNvPr>
          <p:cNvSpPr>
            <a:spLocks noGrp="1"/>
          </p:cNvSpPr>
          <p:nvPr>
            <p:ph type="sldNum" sz="quarter" idx="12"/>
          </p:nvPr>
        </p:nvSpPr>
        <p:spPr>
          <a:noFill/>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32" indent="-285744">
              <a:spcBef>
                <a:spcPct val="20000"/>
              </a:spcBef>
              <a:buChar char="–"/>
              <a:defRPr sz="2800">
                <a:solidFill>
                  <a:schemeClr val="tx1"/>
                </a:solidFill>
                <a:latin typeface="Arial" panose="020B0604020202020204" pitchFamily="34" charset="0"/>
                <a:ea typeface="宋体" panose="02010600030101010101" pitchFamily="2" charset="-122"/>
              </a:defRPr>
            </a:lvl2pPr>
            <a:lvl3pPr marL="1142971" indent="-228594">
              <a:spcBef>
                <a:spcPct val="20000"/>
              </a:spcBef>
              <a:buChar char="•"/>
              <a:defRPr sz="2400">
                <a:solidFill>
                  <a:schemeClr val="tx1"/>
                </a:solidFill>
                <a:latin typeface="Arial" panose="020B0604020202020204" pitchFamily="34" charset="0"/>
                <a:ea typeface="宋体" panose="02010600030101010101" pitchFamily="2" charset="-122"/>
              </a:defRPr>
            </a:lvl3pPr>
            <a:lvl4pPr marL="1600160" indent="-228594">
              <a:spcBef>
                <a:spcPct val="20000"/>
              </a:spcBef>
              <a:buChar char="–"/>
              <a:defRPr sz="2000">
                <a:solidFill>
                  <a:schemeClr val="tx1"/>
                </a:solidFill>
                <a:latin typeface="Arial" panose="020B0604020202020204" pitchFamily="34" charset="0"/>
                <a:ea typeface="宋体" panose="02010600030101010101" pitchFamily="2" charset="-122"/>
              </a:defRPr>
            </a:lvl4pPr>
            <a:lvl5pPr marL="2057349" indent="-228594">
              <a:spcBef>
                <a:spcPct val="20000"/>
              </a:spcBef>
              <a:buChar char="»"/>
              <a:defRPr sz="2000">
                <a:solidFill>
                  <a:schemeClr val="tx1"/>
                </a:solidFill>
                <a:latin typeface="Arial" panose="020B0604020202020204" pitchFamily="34" charset="0"/>
                <a:ea typeface="宋体" panose="02010600030101010101" pitchFamily="2" charset="-122"/>
              </a:defRPr>
            </a:lvl5pPr>
            <a:lvl6pPr marL="2514537"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726"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8914"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103"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en-US" altLang="zh-CN" sz="1400" dirty="0"/>
          </a:p>
        </p:txBody>
      </p:sp>
      <p:sp>
        <p:nvSpPr>
          <p:cNvPr id="22" name="文本框 44">
            <a:extLst>
              <a:ext uri="{FF2B5EF4-FFF2-40B4-BE49-F238E27FC236}">
                <a16:creationId xmlns:a16="http://schemas.microsoft.com/office/drawing/2014/main" id="{2801AFEA-1048-4A97-9C4C-00602BDDA55B}"/>
              </a:ext>
            </a:extLst>
          </p:cNvPr>
          <p:cNvSpPr txBox="1"/>
          <p:nvPr/>
        </p:nvSpPr>
        <p:spPr>
          <a:xfrm>
            <a:off x="5396612" y="5752927"/>
            <a:ext cx="2026517"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ea typeface="宋体" panose="02010600030101010101" pitchFamily="2" charset="-122"/>
                <a:cs typeface="Times New Roman" panose="02020603050405020304" pitchFamily="18" charset="0"/>
              </a:rPr>
              <a:t>nus=0.0099(design)</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7" name="文本框 29">
            <a:extLst>
              <a:ext uri="{FF2B5EF4-FFF2-40B4-BE49-F238E27FC236}">
                <a16:creationId xmlns:a16="http://schemas.microsoft.com/office/drawing/2014/main" id="{A3E18650-63FF-4169-87D6-21E1B147931A}"/>
              </a:ext>
            </a:extLst>
          </p:cNvPr>
          <p:cNvSpPr txBox="1"/>
          <p:nvPr/>
        </p:nvSpPr>
        <p:spPr>
          <a:xfrm>
            <a:off x="1631994" y="5778380"/>
            <a:ext cx="1212191"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nus =0.005</a:t>
            </a:r>
            <a:endParaRPr lang="zh-CN" altLang="en-US" dirty="0">
              <a:latin typeface="Times New Roman" panose="02020603050405020304" pitchFamily="18" charset="0"/>
              <a:cs typeface="Times New Roman" panose="02020603050405020304" pitchFamily="18" charset="0"/>
            </a:endParaRPr>
          </a:p>
        </p:txBody>
      </p:sp>
      <p:sp>
        <p:nvSpPr>
          <p:cNvPr id="28" name="文本框 29">
            <a:extLst>
              <a:ext uri="{FF2B5EF4-FFF2-40B4-BE49-F238E27FC236}">
                <a16:creationId xmlns:a16="http://schemas.microsoft.com/office/drawing/2014/main" id="{BFF7E1FD-7284-4131-9E1A-6695B264107E}"/>
              </a:ext>
            </a:extLst>
          </p:cNvPr>
          <p:cNvSpPr txBox="1"/>
          <p:nvPr/>
        </p:nvSpPr>
        <p:spPr>
          <a:xfrm>
            <a:off x="9704299" y="5778380"/>
            <a:ext cx="1096775"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nus =0.02</a:t>
            </a:r>
            <a:endParaRPr lang="zh-CN" altLang="en-US" dirty="0">
              <a:latin typeface="Times New Roman" panose="02020603050405020304" pitchFamily="18" charset="0"/>
              <a:cs typeface="Times New Roman" panose="02020603050405020304" pitchFamily="18" charset="0"/>
            </a:endParaRPr>
          </a:p>
        </p:txBody>
      </p:sp>
      <p:pic>
        <p:nvPicPr>
          <p:cNvPr id="25" name="图片 24">
            <a:extLst>
              <a:ext uri="{FF2B5EF4-FFF2-40B4-BE49-F238E27FC236}">
                <a16:creationId xmlns:a16="http://schemas.microsoft.com/office/drawing/2014/main" id="{42011148-4168-4CDE-9468-F762F69DA5D6}"/>
              </a:ext>
            </a:extLst>
          </p:cNvPr>
          <p:cNvPicPr>
            <a:picLocks noChangeAspect="1"/>
          </p:cNvPicPr>
          <p:nvPr/>
        </p:nvPicPr>
        <p:blipFill rotWithShape="1">
          <a:blip r:embed="rId3"/>
          <a:srcRect l="4761" r="-1"/>
          <a:stretch/>
        </p:blipFill>
        <p:spPr>
          <a:xfrm>
            <a:off x="8296455" y="2212477"/>
            <a:ext cx="4293880" cy="3357264"/>
          </a:xfrm>
          <a:prstGeom prst="rect">
            <a:avLst/>
          </a:prstGeom>
        </p:spPr>
      </p:pic>
      <p:sp>
        <p:nvSpPr>
          <p:cNvPr id="11" name="灯片编号占位符 1">
            <a:extLst>
              <a:ext uri="{FF2B5EF4-FFF2-40B4-BE49-F238E27FC236}">
                <a16:creationId xmlns:a16="http://schemas.microsoft.com/office/drawing/2014/main" id="{8725DA42-F4E4-4467-8EAD-33171F970E68}"/>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13</a:t>
            </a:fld>
            <a:endParaRPr lang="en-US" altLang="zh-CN" sz="1400" dirty="0"/>
          </a:p>
        </p:txBody>
      </p:sp>
      <p:sp>
        <p:nvSpPr>
          <p:cNvPr id="12" name="标题 1">
            <a:extLst>
              <a:ext uri="{FF2B5EF4-FFF2-40B4-BE49-F238E27FC236}">
                <a16:creationId xmlns:a16="http://schemas.microsoft.com/office/drawing/2014/main" id="{C5EE7FF8-7564-4BD3-A9CD-546693187115}"/>
              </a:ext>
            </a:extLst>
          </p:cNvPr>
          <p:cNvSpPr>
            <a:spLocks noGrp="1"/>
          </p:cNvSpPr>
          <p:nvPr/>
        </p:nvSpPr>
        <p:spPr>
          <a:xfrm>
            <a:off x="156667" y="0"/>
            <a:ext cx="11878666" cy="8144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83A7C"/>
                </a:solidFill>
                <a:latin typeface="微软雅黑" panose="020B0503020204020204" pitchFamily="34" charset="-122"/>
                <a:ea typeface="微软雅黑" panose="020B0503020204020204" pitchFamily="34" charset="-122"/>
                <a:cs typeface="+mj-cs"/>
              </a:defRPr>
            </a:lvl1pPr>
          </a:lstStyle>
          <a:p>
            <a:r>
              <a:rPr lang="en-US" altLang="zh-CN" dirty="0">
                <a:latin typeface="等线" panose="02010600030101010101" pitchFamily="2" charset="-122"/>
                <a:cs typeface="Times New Roman" panose="02020603050405020304" pitchFamily="18" charset="0"/>
              </a:rPr>
              <a:t>The impact of </a:t>
            </a:r>
            <a:r>
              <a:rPr lang="zh-CN" altLang="en-US" dirty="0">
                <a:latin typeface="等线" panose="02010600030101010101" pitchFamily="2" charset="-122"/>
                <a:cs typeface="Times New Roman" panose="02020603050405020304" pitchFamily="18" charset="0"/>
              </a:rPr>
              <a:t>𝜈𝑠 </a:t>
            </a:r>
            <a:r>
              <a:rPr lang="en-US" altLang="zh-CN" dirty="0">
                <a:latin typeface="等线" panose="02010600030101010101" pitchFamily="2" charset="-122"/>
                <a:cs typeface="Times New Roman" panose="02020603050405020304" pitchFamily="18" charset="0"/>
              </a:rPr>
              <a:t>on the luminosity of 600m:</a:t>
            </a:r>
            <a:endParaRPr lang="zh-CN" altLang="en-US" dirty="0"/>
          </a:p>
        </p:txBody>
      </p:sp>
      <p:sp>
        <p:nvSpPr>
          <p:cNvPr id="13" name="矩形 12">
            <a:extLst>
              <a:ext uri="{FF2B5EF4-FFF2-40B4-BE49-F238E27FC236}">
                <a16:creationId xmlns:a16="http://schemas.microsoft.com/office/drawing/2014/main" id="{8478DD8A-00B4-4FAF-BF8A-61B5AB9C603D}"/>
              </a:ext>
            </a:extLst>
          </p:cNvPr>
          <p:cNvSpPr/>
          <p:nvPr/>
        </p:nvSpPr>
        <p:spPr>
          <a:xfrm>
            <a:off x="7109359" y="6356351"/>
            <a:ext cx="4382931" cy="369332"/>
          </a:xfrm>
          <a:prstGeom prst="rect">
            <a:avLst/>
          </a:prstGeom>
        </p:spPr>
        <p:txBody>
          <a:bodyPr wrap="none">
            <a:spAutoFit/>
          </a:bodyPr>
          <a:lstStyle/>
          <a:p>
            <a:r>
              <a:rPr lang="en-US" altLang="zh-CN" dirty="0">
                <a:solidFill>
                  <a:schemeClr val="bg2">
                    <a:lumMod val="50000"/>
                  </a:schemeClr>
                </a:solidFill>
              </a:rPr>
              <a:t>Beam-beam simulation results from BBWS</a:t>
            </a:r>
            <a:endParaRPr lang="zh-CN" altLang="en-US" dirty="0">
              <a:solidFill>
                <a:schemeClr val="bg2">
                  <a:lumMod val="50000"/>
                </a:schemeClr>
              </a:solidFill>
            </a:endParaRPr>
          </a:p>
        </p:txBody>
      </p:sp>
      <p:sp>
        <p:nvSpPr>
          <p:cNvPr id="14" name="内容占位符 2">
            <a:extLst>
              <a:ext uri="{FF2B5EF4-FFF2-40B4-BE49-F238E27FC236}">
                <a16:creationId xmlns:a16="http://schemas.microsoft.com/office/drawing/2014/main" id="{E75C66B3-C557-4D0C-B4F0-F6AB477AE180}"/>
              </a:ext>
            </a:extLst>
          </p:cNvPr>
          <p:cNvSpPr txBox="1">
            <a:spLocks/>
          </p:cNvSpPr>
          <p:nvPr/>
        </p:nvSpPr>
        <p:spPr bwMode="auto">
          <a:xfrm>
            <a:off x="399668" y="657227"/>
            <a:ext cx="4572000"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p"/>
              <a:defRPr sz="3200">
                <a:solidFill>
                  <a:schemeClr val="tx1"/>
                </a:solidFill>
                <a:latin typeface="Times New Roman Regular" charset="0"/>
                <a:ea typeface="+mn-ea"/>
                <a:cs typeface="+mn-cs"/>
              </a:defRPr>
            </a:lvl1pPr>
            <a:lvl2pPr marL="742950" indent="-28575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l"/>
              <a:defRPr sz="2800">
                <a:solidFill>
                  <a:schemeClr val="tx1"/>
                </a:solidFill>
                <a:latin typeface="Times New Roman Regular" charset="0"/>
                <a:ea typeface="+mn-ea"/>
              </a:defRPr>
            </a:lvl2pPr>
            <a:lvl3pPr marL="1143000" indent="-22860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l"/>
              <a:defRPr sz="2400">
                <a:solidFill>
                  <a:schemeClr val="tx1"/>
                </a:solidFill>
                <a:latin typeface="Times New Roman Regular" charset="0"/>
                <a:ea typeface="+mn-ea"/>
              </a:defRPr>
            </a:lvl3pPr>
            <a:lvl4pPr marL="1600200" indent="-22860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l"/>
              <a:defRPr sz="2000">
                <a:solidFill>
                  <a:schemeClr val="tx1"/>
                </a:solidFill>
                <a:latin typeface="Times New Roman Regular" charset="0"/>
                <a:ea typeface="+mn-ea"/>
              </a:defRPr>
            </a:lvl4pPr>
            <a:lvl5pPr marL="2057400" indent="-228600" algn="l" rtl="0" eaLnBrk="0" fontAlgn="base" hangingPunct="0">
              <a:lnSpc>
                <a:spcPct val="140000"/>
              </a:lnSpc>
              <a:spcBef>
                <a:spcPct val="20000"/>
              </a:spcBef>
              <a:spcAft>
                <a:spcPct val="0"/>
              </a:spcAft>
              <a:buClr>
                <a:srgbClr val="000066"/>
              </a:buClr>
              <a:buSzPct val="120000"/>
              <a:buFont typeface="Wingdings" panose="05000000000000000000" pitchFamily="2" charset="2"/>
              <a:buChar char="l"/>
              <a:defRPr sz="2000">
                <a:solidFill>
                  <a:schemeClr val="tx1"/>
                </a:solidFill>
                <a:latin typeface="Times New Roman Regular" charset="0"/>
                <a:ea typeface="+mn-ea"/>
              </a:defRPr>
            </a:lvl5pPr>
            <a:lvl6pPr marL="2514600" indent="-228600" algn="l" rtl="0" eaLnBrk="0" fontAlgn="base" hangingPunct="0">
              <a:lnSpc>
                <a:spcPct val="140000"/>
              </a:lnSpc>
              <a:spcBef>
                <a:spcPct val="20000"/>
              </a:spcBef>
              <a:spcAft>
                <a:spcPct val="0"/>
              </a:spcAft>
              <a:buClr>
                <a:srgbClr val="000066"/>
              </a:buClr>
              <a:buSzPct val="120000"/>
              <a:buFont typeface="Wingdings" pitchFamily="2" charset="2"/>
              <a:buChar char="l"/>
              <a:defRPr sz="2000">
                <a:solidFill>
                  <a:schemeClr val="tx1"/>
                </a:solidFill>
                <a:latin typeface="+mn-lt"/>
                <a:ea typeface="+mn-ea"/>
              </a:defRPr>
            </a:lvl6pPr>
            <a:lvl7pPr marL="2971800" indent="-228600" algn="l" rtl="0" eaLnBrk="0" fontAlgn="base" hangingPunct="0">
              <a:lnSpc>
                <a:spcPct val="140000"/>
              </a:lnSpc>
              <a:spcBef>
                <a:spcPct val="20000"/>
              </a:spcBef>
              <a:spcAft>
                <a:spcPct val="0"/>
              </a:spcAft>
              <a:buClr>
                <a:srgbClr val="000066"/>
              </a:buClr>
              <a:buSzPct val="120000"/>
              <a:buFont typeface="Wingdings" pitchFamily="2" charset="2"/>
              <a:buChar char="l"/>
              <a:defRPr sz="2000">
                <a:solidFill>
                  <a:schemeClr val="tx1"/>
                </a:solidFill>
                <a:latin typeface="+mn-lt"/>
                <a:ea typeface="+mn-ea"/>
              </a:defRPr>
            </a:lvl7pPr>
            <a:lvl8pPr marL="3429000" indent="-228600" algn="l" rtl="0" eaLnBrk="0" fontAlgn="base" hangingPunct="0">
              <a:lnSpc>
                <a:spcPct val="140000"/>
              </a:lnSpc>
              <a:spcBef>
                <a:spcPct val="20000"/>
              </a:spcBef>
              <a:spcAft>
                <a:spcPct val="0"/>
              </a:spcAft>
              <a:buClr>
                <a:srgbClr val="000066"/>
              </a:buClr>
              <a:buSzPct val="120000"/>
              <a:buFont typeface="Wingdings" pitchFamily="2" charset="2"/>
              <a:buChar char="l"/>
              <a:defRPr sz="2000">
                <a:solidFill>
                  <a:schemeClr val="tx1"/>
                </a:solidFill>
                <a:latin typeface="+mn-lt"/>
                <a:ea typeface="+mn-ea"/>
              </a:defRPr>
            </a:lvl8pPr>
            <a:lvl9pPr marL="3886200" indent="-228600" algn="l" rtl="0" eaLnBrk="0" fontAlgn="base" hangingPunct="0">
              <a:lnSpc>
                <a:spcPct val="140000"/>
              </a:lnSpc>
              <a:spcBef>
                <a:spcPct val="20000"/>
              </a:spcBef>
              <a:spcAft>
                <a:spcPct val="0"/>
              </a:spcAft>
              <a:buClr>
                <a:srgbClr val="000066"/>
              </a:buClr>
              <a:buSzPct val="120000"/>
              <a:buFont typeface="Wingdings" pitchFamily="2" charset="2"/>
              <a:buChar char="l"/>
              <a:defRPr sz="2000">
                <a:solidFill>
                  <a:schemeClr val="tx1"/>
                </a:solidFill>
                <a:latin typeface="+mn-lt"/>
                <a:ea typeface="+mn-ea"/>
              </a:defRPr>
            </a:lvl9pPr>
          </a:lstStyle>
          <a:p>
            <a:pPr>
              <a:defRPr/>
            </a:pPr>
            <a:r>
              <a:rPr lang="en-US" altLang="zh-CN" sz="2000" b="1" kern="0" baseline="0" dirty="0">
                <a:latin typeface="微软雅黑" panose="020B0503020204020204" pitchFamily="34" charset="-122"/>
                <a:ea typeface="微软雅黑" panose="020B0503020204020204" pitchFamily="34" charset="-122"/>
              </a:rPr>
              <a:t>Adjustment of nus</a:t>
            </a:r>
          </a:p>
        </p:txBody>
      </p:sp>
      <p:sp>
        <p:nvSpPr>
          <p:cNvPr id="16" name="矩形 15">
            <a:extLst>
              <a:ext uri="{FF2B5EF4-FFF2-40B4-BE49-F238E27FC236}">
                <a16:creationId xmlns:a16="http://schemas.microsoft.com/office/drawing/2014/main" id="{EA71D059-EF8F-4D0D-987B-88AEFBC01806}"/>
              </a:ext>
            </a:extLst>
          </p:cNvPr>
          <p:cNvSpPr/>
          <p:nvPr/>
        </p:nvSpPr>
        <p:spPr>
          <a:xfrm>
            <a:off x="662558" y="1113799"/>
            <a:ext cx="8266112" cy="958660"/>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2000" baseline="0" dirty="0"/>
              <a:t>Smaller nus narrow the resonance, more disturbance</a:t>
            </a:r>
          </a:p>
          <a:p>
            <a:pPr marL="285750" indent="-285750">
              <a:lnSpc>
                <a:spcPct val="150000"/>
              </a:lnSpc>
              <a:buFont typeface="Arial" panose="020B0604020202020204" pitchFamily="34" charset="0"/>
              <a:buChar char="•"/>
            </a:pPr>
            <a:r>
              <a:rPr lang="en-US" altLang="zh-CN" sz="2000" baseline="0" dirty="0">
                <a:latin typeface="+mn-lt"/>
              </a:rPr>
              <a:t>Bigger nus widens the distance between vertical resonances</a:t>
            </a:r>
          </a:p>
        </p:txBody>
      </p:sp>
      <p:pic>
        <p:nvPicPr>
          <p:cNvPr id="15" name="图片 14">
            <a:extLst>
              <a:ext uri="{FF2B5EF4-FFF2-40B4-BE49-F238E27FC236}">
                <a16:creationId xmlns:a16="http://schemas.microsoft.com/office/drawing/2014/main" id="{F39C3D97-1A17-4027-97FF-793A8FC42B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4493" y="2394871"/>
            <a:ext cx="4111962" cy="2992475"/>
          </a:xfrm>
          <a:prstGeom prst="rect">
            <a:avLst/>
          </a:prstGeom>
        </p:spPr>
      </p:pic>
      <p:pic>
        <p:nvPicPr>
          <p:cNvPr id="3" name="图片 2">
            <a:extLst>
              <a:ext uri="{FF2B5EF4-FFF2-40B4-BE49-F238E27FC236}">
                <a16:creationId xmlns:a16="http://schemas.microsoft.com/office/drawing/2014/main" id="{CF3748DC-AE78-416F-B302-E166AC1FD112}"/>
              </a:ext>
            </a:extLst>
          </p:cNvPr>
          <p:cNvPicPr>
            <a:picLocks noChangeAspect="1"/>
          </p:cNvPicPr>
          <p:nvPr/>
        </p:nvPicPr>
        <p:blipFill rotWithShape="1">
          <a:blip r:embed="rId5">
            <a:extLst>
              <a:ext uri="{28A0092B-C50C-407E-A947-70E740481C1C}">
                <a14:useLocalDpi xmlns:a14="http://schemas.microsoft.com/office/drawing/2010/main" val="0"/>
              </a:ext>
            </a:extLst>
          </a:blip>
          <a:srcRect t="8767" r="17957" b="5438"/>
          <a:stretch/>
        </p:blipFill>
        <p:spPr>
          <a:xfrm>
            <a:off x="156667" y="2254853"/>
            <a:ext cx="4111962" cy="3129328"/>
          </a:xfrm>
          <a:prstGeom prst="rect">
            <a:avLst/>
          </a:prstGeom>
        </p:spPr>
      </p:pic>
    </p:spTree>
    <p:extLst>
      <p:ext uri="{BB962C8B-B14F-4D97-AF65-F5344CB8AC3E}">
        <p14:creationId xmlns:p14="http://schemas.microsoft.com/office/powerpoint/2010/main" val="33268521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灯片编号占位符 1">
            <a:extLst>
              <a:ext uri="{FF2B5EF4-FFF2-40B4-BE49-F238E27FC236}">
                <a16:creationId xmlns:a16="http://schemas.microsoft.com/office/drawing/2014/main" id="{3D42357E-3E88-49F0-89C1-CC78DF09C5A5}"/>
              </a:ext>
            </a:extLst>
          </p:cNvPr>
          <p:cNvSpPr>
            <a:spLocks noGrp="1"/>
          </p:cNvSpPr>
          <p:nvPr>
            <p:ph type="sldNum" sz="quarter" idx="12"/>
          </p:nvPr>
        </p:nvSpPr>
        <p:spPr>
          <a:noFill/>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en-US" altLang="zh-CN" sz="1400" dirty="0"/>
          </a:p>
        </p:txBody>
      </p:sp>
      <p:sp>
        <p:nvSpPr>
          <p:cNvPr id="44" name="标题 1">
            <a:extLst>
              <a:ext uri="{FF2B5EF4-FFF2-40B4-BE49-F238E27FC236}">
                <a16:creationId xmlns:a16="http://schemas.microsoft.com/office/drawing/2014/main" id="{A893024C-6982-4E88-A0EE-A26AFD897FF2}"/>
              </a:ext>
            </a:extLst>
          </p:cNvPr>
          <p:cNvSpPr>
            <a:spLocks noGrp="1"/>
          </p:cNvSpPr>
          <p:nvPr/>
        </p:nvSpPr>
        <p:spPr>
          <a:xfrm>
            <a:off x="156667" y="0"/>
            <a:ext cx="11878666" cy="8144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83A7C"/>
                </a:solidFill>
                <a:latin typeface="微软雅黑" panose="020B0503020204020204" pitchFamily="34" charset="-122"/>
                <a:ea typeface="微软雅黑" panose="020B0503020204020204" pitchFamily="34" charset="-122"/>
                <a:cs typeface="+mj-cs"/>
              </a:defRPr>
            </a:lvl1pPr>
          </a:lstStyle>
          <a:p>
            <a:r>
              <a:rPr lang="en-US" altLang="zh-CN" dirty="0">
                <a:latin typeface="等线" panose="02010600030101010101" pitchFamily="2" charset="-122"/>
                <a:cs typeface="Times New Roman" panose="02020603050405020304" pitchFamily="18" charset="0"/>
              </a:rPr>
              <a:t>The impact of </a:t>
            </a:r>
            <a:r>
              <a:rPr lang="zh-CN" altLang="en-US" dirty="0">
                <a:latin typeface="等线" panose="02010600030101010101" pitchFamily="2" charset="-122"/>
                <a:cs typeface="Times New Roman" panose="02020603050405020304" pitchFamily="18" charset="0"/>
              </a:rPr>
              <a:t>𝜈𝑠 </a:t>
            </a:r>
            <a:r>
              <a:rPr lang="en-US" altLang="zh-CN" dirty="0">
                <a:latin typeface="等线" panose="02010600030101010101" pitchFamily="2" charset="-122"/>
                <a:cs typeface="Times New Roman" panose="02020603050405020304" pitchFamily="18" charset="0"/>
              </a:rPr>
              <a:t>on X-Z instability</a:t>
            </a:r>
            <a:r>
              <a:rPr lang="zh-CN" altLang="en-US" dirty="0">
                <a:latin typeface="等线" panose="02010600030101010101" pitchFamily="2" charset="-122"/>
                <a:cs typeface="Times New Roman" panose="02020603050405020304" pitchFamily="18" charset="0"/>
              </a:rPr>
              <a:t>：</a:t>
            </a:r>
            <a:endParaRPr lang="zh-CN" altLang="en-US" dirty="0"/>
          </a:p>
        </p:txBody>
      </p:sp>
      <p:sp>
        <p:nvSpPr>
          <p:cNvPr id="47" name="内容占位符 2">
            <a:extLst>
              <a:ext uri="{FF2B5EF4-FFF2-40B4-BE49-F238E27FC236}">
                <a16:creationId xmlns:a16="http://schemas.microsoft.com/office/drawing/2014/main" id="{26AD4A68-E8D5-4D9F-9487-886F277A0D62}"/>
              </a:ext>
            </a:extLst>
          </p:cNvPr>
          <p:cNvSpPr>
            <a:spLocks noGrp="1"/>
          </p:cNvSpPr>
          <p:nvPr>
            <p:ph idx="1"/>
          </p:nvPr>
        </p:nvSpPr>
        <p:spPr>
          <a:xfrm>
            <a:off x="891739" y="4501394"/>
            <a:ext cx="11205825" cy="2622359"/>
          </a:xfrm>
        </p:spPr>
        <p:txBody>
          <a:bodyPr>
            <a:normAutofit/>
          </a:bodyPr>
          <a:lstStyle/>
          <a:p>
            <a:r>
              <a:rPr lang="en-US" altLang="zh-CN" sz="2400" dirty="0">
                <a:solidFill>
                  <a:schemeClr val="tx1"/>
                </a:solidFill>
              </a:rPr>
              <a:t>The X-Z instability can be adjusted by changing </a:t>
            </a:r>
            <a:r>
              <a:rPr lang="zh-CN" altLang="en-US" sz="2400" dirty="0">
                <a:solidFill>
                  <a:schemeClr val="tx1"/>
                </a:solidFill>
              </a:rPr>
              <a:t>𝜈𝑠</a:t>
            </a:r>
            <a:r>
              <a:rPr lang="en-US" altLang="zh-CN" sz="2400" dirty="0">
                <a:solidFill>
                  <a:schemeClr val="tx1"/>
                </a:solidFill>
              </a:rPr>
              <a:t> .</a:t>
            </a:r>
          </a:p>
          <a:p>
            <a:r>
              <a:rPr lang="en-US" altLang="zh-CN" sz="2400" dirty="0">
                <a:solidFill>
                  <a:schemeClr val="tx1"/>
                </a:solidFill>
              </a:rPr>
              <a:t> Increasing </a:t>
            </a:r>
            <a:r>
              <a:rPr lang="zh-CN" altLang="en-US" sz="2400" dirty="0">
                <a:solidFill>
                  <a:schemeClr val="tx1"/>
                </a:solidFill>
              </a:rPr>
              <a:t>𝜈𝑠</a:t>
            </a:r>
            <a:r>
              <a:rPr lang="en-US" altLang="zh-CN" sz="2400" dirty="0">
                <a:solidFill>
                  <a:schemeClr val="tx1"/>
                </a:solidFill>
              </a:rPr>
              <a:t>​  from 0.0099 to 0.02 significantly broadens the stable high-luminosity region, but slightly decreases the peak luminosity. </a:t>
            </a:r>
          </a:p>
          <a:p>
            <a:r>
              <a:rPr lang="en-US" altLang="zh-CN" sz="2400" dirty="0">
                <a:solidFill>
                  <a:schemeClr val="tx1"/>
                </a:solidFill>
              </a:rPr>
              <a:t>The luminosity degradation caused by X-Z instability weakens as </a:t>
            </a:r>
            <a:r>
              <a:rPr lang="zh-CN" altLang="en-US" sz="2400" dirty="0">
                <a:solidFill>
                  <a:schemeClr val="tx1"/>
                </a:solidFill>
              </a:rPr>
              <a:t>𝜈𝑠 </a:t>
            </a:r>
            <a:r>
              <a:rPr lang="en-US" altLang="zh-CN" sz="2400" dirty="0">
                <a:solidFill>
                  <a:schemeClr val="tx1"/>
                </a:solidFill>
              </a:rPr>
              <a:t>decreases, but it becomes more concentrated.</a:t>
            </a:r>
          </a:p>
        </p:txBody>
      </p:sp>
      <p:sp>
        <p:nvSpPr>
          <p:cNvPr id="7" name="灯片编号占位符 1">
            <a:extLst>
              <a:ext uri="{FF2B5EF4-FFF2-40B4-BE49-F238E27FC236}">
                <a16:creationId xmlns:a16="http://schemas.microsoft.com/office/drawing/2014/main" id="{1D89D72B-1A27-4E95-95A7-7FE0D1416DF3}"/>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14</a:t>
            </a:fld>
            <a:endParaRPr lang="en-US" altLang="zh-CN" sz="1400" dirty="0"/>
          </a:p>
        </p:txBody>
      </p:sp>
      <p:pic>
        <p:nvPicPr>
          <p:cNvPr id="3" name="图片 2">
            <a:extLst>
              <a:ext uri="{FF2B5EF4-FFF2-40B4-BE49-F238E27FC236}">
                <a16:creationId xmlns:a16="http://schemas.microsoft.com/office/drawing/2014/main" id="{1E39632E-9FDE-4DCD-A49B-EE1309A2C6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200" y="993624"/>
            <a:ext cx="9834430" cy="3569349"/>
          </a:xfrm>
          <a:prstGeom prst="rect">
            <a:avLst/>
          </a:prstGeom>
        </p:spPr>
      </p:pic>
      <p:sp>
        <p:nvSpPr>
          <p:cNvPr id="10" name="矩形 9">
            <a:extLst>
              <a:ext uri="{FF2B5EF4-FFF2-40B4-BE49-F238E27FC236}">
                <a16:creationId xmlns:a16="http://schemas.microsoft.com/office/drawing/2014/main" id="{79EC84BA-F01E-4F54-BFF7-4D07F08BF33A}"/>
              </a:ext>
            </a:extLst>
          </p:cNvPr>
          <p:cNvSpPr/>
          <p:nvPr/>
        </p:nvSpPr>
        <p:spPr>
          <a:xfrm>
            <a:off x="7507889" y="818727"/>
            <a:ext cx="4110421" cy="369332"/>
          </a:xfrm>
          <a:prstGeom prst="rect">
            <a:avLst/>
          </a:prstGeom>
        </p:spPr>
        <p:txBody>
          <a:bodyPr wrap="none">
            <a:spAutoFit/>
          </a:bodyPr>
          <a:lstStyle/>
          <a:p>
            <a:r>
              <a:rPr lang="en-US" altLang="zh-CN" dirty="0">
                <a:solidFill>
                  <a:schemeClr val="bg2">
                    <a:lumMod val="50000"/>
                  </a:schemeClr>
                </a:solidFill>
              </a:rPr>
              <a:t>Beam-beam simulation results from IBB</a:t>
            </a:r>
            <a:endParaRPr lang="zh-CN" altLang="en-US" dirty="0">
              <a:solidFill>
                <a:schemeClr val="bg2">
                  <a:lumMod val="50000"/>
                </a:schemeClr>
              </a:solidFill>
            </a:endParaRPr>
          </a:p>
        </p:txBody>
      </p:sp>
    </p:spTree>
    <p:extLst>
      <p:ext uri="{BB962C8B-B14F-4D97-AF65-F5344CB8AC3E}">
        <p14:creationId xmlns:p14="http://schemas.microsoft.com/office/powerpoint/2010/main" val="1346132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FFB9D79A-5173-409E-820A-4E2A6C3DE0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3137" y="2029508"/>
            <a:ext cx="4111962" cy="2992475"/>
          </a:xfrm>
          <a:prstGeom prst="rect">
            <a:avLst/>
          </a:prstGeom>
        </p:spPr>
      </p:pic>
      <p:sp>
        <p:nvSpPr>
          <p:cNvPr id="10243" name="灯片编号占位符 1">
            <a:extLst>
              <a:ext uri="{FF2B5EF4-FFF2-40B4-BE49-F238E27FC236}">
                <a16:creationId xmlns:a16="http://schemas.microsoft.com/office/drawing/2014/main" id="{3D42357E-3E88-49F0-89C1-CC78DF09C5A5}"/>
              </a:ext>
            </a:extLst>
          </p:cNvPr>
          <p:cNvSpPr>
            <a:spLocks noGrp="1"/>
          </p:cNvSpPr>
          <p:nvPr>
            <p:ph type="sldNum" sz="quarter" idx="12"/>
          </p:nvPr>
        </p:nvSpPr>
        <p:spPr>
          <a:noFill/>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32" indent="-285744">
              <a:spcBef>
                <a:spcPct val="20000"/>
              </a:spcBef>
              <a:buChar char="–"/>
              <a:defRPr sz="2800">
                <a:solidFill>
                  <a:schemeClr val="tx1"/>
                </a:solidFill>
                <a:latin typeface="Arial" panose="020B0604020202020204" pitchFamily="34" charset="0"/>
                <a:ea typeface="宋体" panose="02010600030101010101" pitchFamily="2" charset="-122"/>
              </a:defRPr>
            </a:lvl2pPr>
            <a:lvl3pPr marL="1142971" indent="-228594">
              <a:spcBef>
                <a:spcPct val="20000"/>
              </a:spcBef>
              <a:buChar char="•"/>
              <a:defRPr sz="2400">
                <a:solidFill>
                  <a:schemeClr val="tx1"/>
                </a:solidFill>
                <a:latin typeface="Arial" panose="020B0604020202020204" pitchFamily="34" charset="0"/>
                <a:ea typeface="宋体" panose="02010600030101010101" pitchFamily="2" charset="-122"/>
              </a:defRPr>
            </a:lvl3pPr>
            <a:lvl4pPr marL="1600160" indent="-228594">
              <a:spcBef>
                <a:spcPct val="20000"/>
              </a:spcBef>
              <a:buChar char="–"/>
              <a:defRPr sz="2000">
                <a:solidFill>
                  <a:schemeClr val="tx1"/>
                </a:solidFill>
                <a:latin typeface="Arial" panose="020B0604020202020204" pitchFamily="34" charset="0"/>
                <a:ea typeface="宋体" panose="02010600030101010101" pitchFamily="2" charset="-122"/>
              </a:defRPr>
            </a:lvl4pPr>
            <a:lvl5pPr marL="2057349" indent="-228594">
              <a:spcBef>
                <a:spcPct val="20000"/>
              </a:spcBef>
              <a:buChar char="»"/>
              <a:defRPr sz="2000">
                <a:solidFill>
                  <a:schemeClr val="tx1"/>
                </a:solidFill>
                <a:latin typeface="Arial" panose="020B0604020202020204" pitchFamily="34" charset="0"/>
                <a:ea typeface="宋体" panose="02010600030101010101" pitchFamily="2" charset="-122"/>
              </a:defRPr>
            </a:lvl5pPr>
            <a:lvl6pPr marL="2514537"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726"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8914"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103" indent="-228594"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en-US" altLang="zh-CN" sz="1400" dirty="0"/>
          </a:p>
        </p:txBody>
      </p:sp>
      <p:sp>
        <p:nvSpPr>
          <p:cNvPr id="15" name="矩形 14">
            <a:extLst>
              <a:ext uri="{FF2B5EF4-FFF2-40B4-BE49-F238E27FC236}">
                <a16:creationId xmlns:a16="http://schemas.microsoft.com/office/drawing/2014/main" id="{96079B91-A575-4E8C-B8E1-FA1BAF78FF58}"/>
              </a:ext>
            </a:extLst>
          </p:cNvPr>
          <p:cNvSpPr/>
          <p:nvPr/>
        </p:nvSpPr>
        <p:spPr>
          <a:xfrm>
            <a:off x="3249321" y="1132401"/>
            <a:ext cx="8266112" cy="400110"/>
          </a:xfrm>
          <a:prstGeom prst="rect">
            <a:avLst/>
          </a:prstGeom>
        </p:spPr>
        <p:txBody>
          <a:bodyPr wrap="square">
            <a:spAutoFit/>
          </a:bodyPr>
          <a:lstStyle/>
          <a:p>
            <a:pPr>
              <a:defRPr/>
            </a:pPr>
            <a:r>
              <a:rPr lang="en-US" altLang="zh-CN" sz="2000" dirty="0"/>
              <a:t>Smaller crossing angle higher luminosity.</a:t>
            </a:r>
          </a:p>
        </p:txBody>
      </p:sp>
      <p:sp>
        <p:nvSpPr>
          <p:cNvPr id="21" name="文本框 29">
            <a:extLst>
              <a:ext uri="{FF2B5EF4-FFF2-40B4-BE49-F238E27FC236}">
                <a16:creationId xmlns:a16="http://schemas.microsoft.com/office/drawing/2014/main" id="{F95549EA-74F5-4145-A50F-A1179B06C428}"/>
              </a:ext>
            </a:extLst>
          </p:cNvPr>
          <p:cNvSpPr txBox="1"/>
          <p:nvPr/>
        </p:nvSpPr>
        <p:spPr>
          <a:xfrm>
            <a:off x="1768469" y="5325489"/>
            <a:ext cx="189867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2θ =0.04</a:t>
            </a:r>
            <a:endParaRPr lang="zh-CN" altLang="en-US" dirty="0">
              <a:latin typeface="Times New Roman" panose="02020603050405020304" pitchFamily="18" charset="0"/>
              <a:cs typeface="Times New Roman" panose="02020603050405020304" pitchFamily="18" charset="0"/>
            </a:endParaRPr>
          </a:p>
        </p:txBody>
      </p:sp>
      <p:sp>
        <p:nvSpPr>
          <p:cNvPr id="22" name="文本框 44">
            <a:extLst>
              <a:ext uri="{FF2B5EF4-FFF2-40B4-BE49-F238E27FC236}">
                <a16:creationId xmlns:a16="http://schemas.microsoft.com/office/drawing/2014/main" id="{2801AFEA-1048-4A97-9C4C-00602BDDA55B}"/>
              </a:ext>
            </a:extLst>
          </p:cNvPr>
          <p:cNvSpPr txBox="1"/>
          <p:nvPr/>
        </p:nvSpPr>
        <p:spPr>
          <a:xfrm>
            <a:off x="5420667" y="5326525"/>
            <a:ext cx="2092365"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ea typeface="宋体" panose="02010600030101010101" pitchFamily="2" charset="-122"/>
                <a:cs typeface="Times New Roman" panose="02020603050405020304" pitchFamily="18" charset="0"/>
              </a:rPr>
              <a:t>2θ=0.06(design)</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3" name="文本框 45">
            <a:extLst>
              <a:ext uri="{FF2B5EF4-FFF2-40B4-BE49-F238E27FC236}">
                <a16:creationId xmlns:a16="http://schemas.microsoft.com/office/drawing/2014/main" id="{86666BE0-10B6-4D27-8A5E-18D2078D5E84}"/>
              </a:ext>
            </a:extLst>
          </p:cNvPr>
          <p:cNvSpPr txBox="1"/>
          <p:nvPr/>
        </p:nvSpPr>
        <p:spPr>
          <a:xfrm>
            <a:off x="9700578" y="5325489"/>
            <a:ext cx="121611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2θ =0.08</a:t>
            </a:r>
            <a:endParaRPr lang="zh-CN" altLang="en-US" dirty="0">
              <a:latin typeface="Times New Roman" panose="02020603050405020304" pitchFamily="18" charset="0"/>
              <a:cs typeface="Times New Roman" panose="02020603050405020304" pitchFamily="18" charset="0"/>
            </a:endParaRPr>
          </a:p>
        </p:txBody>
      </p:sp>
      <p:pic>
        <p:nvPicPr>
          <p:cNvPr id="19" name="图片 18">
            <a:extLst>
              <a:ext uri="{FF2B5EF4-FFF2-40B4-BE49-F238E27FC236}">
                <a16:creationId xmlns:a16="http://schemas.microsoft.com/office/drawing/2014/main" id="{50000DD8-D300-4C38-8FF4-875C9D45C9AE}"/>
              </a:ext>
            </a:extLst>
          </p:cNvPr>
          <p:cNvPicPr>
            <a:picLocks noChangeAspect="1"/>
          </p:cNvPicPr>
          <p:nvPr/>
        </p:nvPicPr>
        <p:blipFill rotWithShape="1">
          <a:blip r:embed="rId4"/>
          <a:srcRect l="2112"/>
          <a:stretch/>
        </p:blipFill>
        <p:spPr>
          <a:xfrm>
            <a:off x="8195099" y="1800604"/>
            <a:ext cx="3996901" cy="3256791"/>
          </a:xfrm>
          <a:prstGeom prst="rect">
            <a:avLst/>
          </a:prstGeom>
        </p:spPr>
      </p:pic>
      <p:pic>
        <p:nvPicPr>
          <p:cNvPr id="31" name="图片 30">
            <a:extLst>
              <a:ext uri="{FF2B5EF4-FFF2-40B4-BE49-F238E27FC236}">
                <a16:creationId xmlns:a16="http://schemas.microsoft.com/office/drawing/2014/main" id="{638C0EF4-2215-4026-9CB3-CDBD2701558C}"/>
              </a:ext>
            </a:extLst>
          </p:cNvPr>
          <p:cNvPicPr>
            <a:picLocks noChangeAspect="1"/>
          </p:cNvPicPr>
          <p:nvPr/>
        </p:nvPicPr>
        <p:blipFill>
          <a:blip r:embed="rId5"/>
          <a:stretch>
            <a:fillRect/>
          </a:stretch>
        </p:blipFill>
        <p:spPr>
          <a:xfrm>
            <a:off x="597327" y="814289"/>
            <a:ext cx="2733333" cy="809524"/>
          </a:xfrm>
          <a:prstGeom prst="rect">
            <a:avLst/>
          </a:prstGeom>
        </p:spPr>
      </p:pic>
      <p:sp>
        <p:nvSpPr>
          <p:cNvPr id="12" name="灯片编号占位符 1">
            <a:extLst>
              <a:ext uri="{FF2B5EF4-FFF2-40B4-BE49-F238E27FC236}">
                <a16:creationId xmlns:a16="http://schemas.microsoft.com/office/drawing/2014/main" id="{9EA859C0-EFE4-4E28-8B55-17193A362579}"/>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15</a:t>
            </a:fld>
            <a:endParaRPr lang="en-US" altLang="zh-CN" sz="1400" dirty="0"/>
          </a:p>
        </p:txBody>
      </p:sp>
      <p:sp>
        <p:nvSpPr>
          <p:cNvPr id="13" name="标题 1">
            <a:extLst>
              <a:ext uri="{FF2B5EF4-FFF2-40B4-BE49-F238E27FC236}">
                <a16:creationId xmlns:a16="http://schemas.microsoft.com/office/drawing/2014/main" id="{D618E176-EE30-444D-AD4C-B70BD58652D1}"/>
              </a:ext>
            </a:extLst>
          </p:cNvPr>
          <p:cNvSpPr>
            <a:spLocks noGrp="1"/>
          </p:cNvSpPr>
          <p:nvPr/>
        </p:nvSpPr>
        <p:spPr>
          <a:xfrm>
            <a:off x="156667" y="0"/>
            <a:ext cx="11878666" cy="8144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83A7C"/>
                </a:solidFill>
                <a:latin typeface="微软雅黑" panose="020B0503020204020204" pitchFamily="34" charset="-122"/>
                <a:ea typeface="微软雅黑" panose="020B0503020204020204" pitchFamily="34" charset="-122"/>
                <a:cs typeface="+mj-cs"/>
              </a:defRPr>
            </a:lvl1pPr>
          </a:lstStyle>
          <a:p>
            <a:r>
              <a:rPr lang="en-US" altLang="zh-CN" dirty="0">
                <a:latin typeface="等线" panose="02010600030101010101" pitchFamily="2" charset="-122"/>
                <a:cs typeface="Times New Roman" panose="02020603050405020304" pitchFamily="18" charset="0"/>
              </a:rPr>
              <a:t>The impact of the crossing angle on 600m luminosity</a:t>
            </a:r>
            <a:r>
              <a:rPr lang="zh-CN" altLang="en-US" dirty="0">
                <a:latin typeface="等线" panose="02010600030101010101" pitchFamily="2" charset="-122"/>
                <a:cs typeface="Times New Roman" panose="02020603050405020304" pitchFamily="18" charset="0"/>
              </a:rPr>
              <a:t>：</a:t>
            </a:r>
            <a:endParaRPr lang="zh-CN" altLang="en-US" dirty="0"/>
          </a:p>
        </p:txBody>
      </p:sp>
      <p:pic>
        <p:nvPicPr>
          <p:cNvPr id="3" name="图片 2">
            <a:extLst>
              <a:ext uri="{FF2B5EF4-FFF2-40B4-BE49-F238E27FC236}">
                <a16:creationId xmlns:a16="http://schemas.microsoft.com/office/drawing/2014/main" id="{F940FD2E-460A-4CDE-AFF5-CDF804A68CD6}"/>
              </a:ext>
            </a:extLst>
          </p:cNvPr>
          <p:cNvPicPr>
            <a:picLocks noChangeAspect="1"/>
          </p:cNvPicPr>
          <p:nvPr/>
        </p:nvPicPr>
        <p:blipFill rotWithShape="1">
          <a:blip r:embed="rId6">
            <a:extLst>
              <a:ext uri="{28A0092B-C50C-407E-A947-70E740481C1C}">
                <a14:useLocalDpi xmlns:a14="http://schemas.microsoft.com/office/drawing/2010/main" val="0"/>
              </a:ext>
            </a:extLst>
          </a:blip>
          <a:srcRect l="2029" t="5922" r="24734" b="14022"/>
          <a:stretch/>
        </p:blipFill>
        <p:spPr>
          <a:xfrm>
            <a:off x="156667" y="1836016"/>
            <a:ext cx="4004997" cy="3185967"/>
          </a:xfrm>
          <a:prstGeom prst="rect">
            <a:avLst/>
          </a:prstGeom>
        </p:spPr>
      </p:pic>
      <p:sp>
        <p:nvSpPr>
          <p:cNvPr id="20" name="内容占位符 2">
            <a:extLst>
              <a:ext uri="{FF2B5EF4-FFF2-40B4-BE49-F238E27FC236}">
                <a16:creationId xmlns:a16="http://schemas.microsoft.com/office/drawing/2014/main" id="{4813039D-FD9A-44AF-BE3A-AEC27C564424}"/>
              </a:ext>
            </a:extLst>
          </p:cNvPr>
          <p:cNvSpPr>
            <a:spLocks noGrp="1"/>
          </p:cNvSpPr>
          <p:nvPr>
            <p:ph idx="1"/>
          </p:nvPr>
        </p:nvSpPr>
        <p:spPr>
          <a:xfrm>
            <a:off x="1192048" y="5730847"/>
            <a:ext cx="10515600" cy="4351338"/>
          </a:xfrm>
        </p:spPr>
        <p:txBody>
          <a:bodyPr/>
          <a:lstStyle/>
          <a:p>
            <a:r>
              <a:rPr lang="en-US" altLang="zh-CN" dirty="0">
                <a:solidFill>
                  <a:schemeClr val="tx1"/>
                </a:solidFill>
              </a:rPr>
              <a:t>The luminosity does not significantly increase when the crossing angle is decreased.</a:t>
            </a:r>
          </a:p>
        </p:txBody>
      </p:sp>
    </p:spTree>
    <p:extLst>
      <p:ext uri="{BB962C8B-B14F-4D97-AF65-F5344CB8AC3E}">
        <p14:creationId xmlns:p14="http://schemas.microsoft.com/office/powerpoint/2010/main" val="1684868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a16="http://schemas.microsoft.com/office/drawing/2014/main" id="{B9B12C92-FD81-4647-8834-12686638C0FC}"/>
              </a:ext>
            </a:extLst>
          </p:cNvPr>
          <p:cNvSpPr>
            <a:spLocks noGrp="1"/>
          </p:cNvSpPr>
          <p:nvPr>
            <p:ph type="title"/>
          </p:nvPr>
        </p:nvSpPr>
        <p:spPr>
          <a:xfrm>
            <a:off x="673028" y="238308"/>
            <a:ext cx="10515600" cy="1325563"/>
          </a:xfrm>
        </p:spPr>
        <p:txBody>
          <a:bodyPr/>
          <a:lstStyle/>
          <a:p>
            <a:r>
              <a:rPr lang="en-US" altLang="zh-CN" dirty="0"/>
              <a:t>XZ Instability at Different Crossing Angles</a:t>
            </a:r>
            <a:r>
              <a:rPr lang="zh-CN" altLang="en-US" dirty="0"/>
              <a:t>：</a:t>
            </a:r>
            <a:br>
              <a:rPr lang="en-US" altLang="zh-CN" dirty="0"/>
            </a:br>
            <a:endParaRPr lang="zh-CN" altLang="en-US" dirty="0"/>
          </a:p>
        </p:txBody>
      </p:sp>
      <p:sp>
        <p:nvSpPr>
          <p:cNvPr id="7" name="文本框 29">
            <a:extLst>
              <a:ext uri="{FF2B5EF4-FFF2-40B4-BE49-F238E27FC236}">
                <a16:creationId xmlns:a16="http://schemas.microsoft.com/office/drawing/2014/main" id="{610E0A9D-A63B-46FB-AC78-60C046E1EC2B}"/>
              </a:ext>
            </a:extLst>
          </p:cNvPr>
          <p:cNvSpPr txBox="1"/>
          <p:nvPr/>
        </p:nvSpPr>
        <p:spPr>
          <a:xfrm>
            <a:off x="2377261" y="5523046"/>
            <a:ext cx="327900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2θ =0.04  </a:t>
            </a:r>
            <a:r>
              <a:rPr lang="en-US" altLang="zh-CN" dirty="0" err="1">
                <a:latin typeface="Times New Roman" panose="02020603050405020304" pitchFamily="18" charset="0"/>
                <a:cs typeface="Times New Roman" panose="02020603050405020304" pitchFamily="18" charset="0"/>
              </a:rPr>
              <a:t>nvy</a:t>
            </a:r>
            <a:r>
              <a:rPr lang="en-US" altLang="zh-CN" dirty="0">
                <a:latin typeface="Times New Roman" panose="02020603050405020304" pitchFamily="18" charset="0"/>
                <a:cs typeface="Times New Roman" panose="02020603050405020304" pitchFamily="18" charset="0"/>
              </a:rPr>
              <a:t> = .545</a:t>
            </a:r>
            <a:endParaRPr lang="zh-CN" altLang="en-US" dirty="0">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4408D610-027A-42D3-BE55-1AA7AF2604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894" y="1664539"/>
            <a:ext cx="4901587" cy="3530159"/>
          </a:xfrm>
          <a:prstGeom prst="rect">
            <a:avLst/>
          </a:prstGeom>
        </p:spPr>
      </p:pic>
      <p:pic>
        <p:nvPicPr>
          <p:cNvPr id="9" name="图片 8">
            <a:extLst>
              <a:ext uri="{FF2B5EF4-FFF2-40B4-BE49-F238E27FC236}">
                <a16:creationId xmlns:a16="http://schemas.microsoft.com/office/drawing/2014/main" id="{F0F07EFA-9B74-47E4-BBD3-2E9C42D95D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7041" y="1563871"/>
            <a:ext cx="4901587" cy="3530159"/>
          </a:xfrm>
          <a:prstGeom prst="rect">
            <a:avLst/>
          </a:prstGeom>
        </p:spPr>
      </p:pic>
      <p:cxnSp>
        <p:nvCxnSpPr>
          <p:cNvPr id="11" name="直接连接符 10">
            <a:extLst>
              <a:ext uri="{FF2B5EF4-FFF2-40B4-BE49-F238E27FC236}">
                <a16:creationId xmlns:a16="http://schemas.microsoft.com/office/drawing/2014/main" id="{1E9F3395-8FA3-4D03-8117-68F4C81F8EEE}"/>
              </a:ext>
            </a:extLst>
          </p:cNvPr>
          <p:cNvCxnSpPr/>
          <p:nvPr/>
        </p:nvCxnSpPr>
        <p:spPr>
          <a:xfrm>
            <a:off x="352338" y="3061982"/>
            <a:ext cx="11761365"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文本框 29">
            <a:extLst>
              <a:ext uri="{FF2B5EF4-FFF2-40B4-BE49-F238E27FC236}">
                <a16:creationId xmlns:a16="http://schemas.microsoft.com/office/drawing/2014/main" id="{B3C88186-B63E-47DF-A178-859DC01E6DF9}"/>
              </a:ext>
            </a:extLst>
          </p:cNvPr>
          <p:cNvSpPr txBox="1"/>
          <p:nvPr/>
        </p:nvSpPr>
        <p:spPr>
          <a:xfrm>
            <a:off x="7909628" y="5523046"/>
            <a:ext cx="327900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2θ =0.06  </a:t>
            </a:r>
            <a:r>
              <a:rPr lang="en-US" altLang="zh-CN" dirty="0" err="1">
                <a:latin typeface="Times New Roman" panose="02020603050405020304" pitchFamily="18" charset="0"/>
                <a:cs typeface="Times New Roman" panose="02020603050405020304" pitchFamily="18" charset="0"/>
              </a:rPr>
              <a:t>nvy</a:t>
            </a:r>
            <a:r>
              <a:rPr lang="en-US" altLang="zh-CN" dirty="0">
                <a:latin typeface="Times New Roman" panose="02020603050405020304" pitchFamily="18" charset="0"/>
                <a:cs typeface="Times New Roman" panose="02020603050405020304" pitchFamily="18" charset="0"/>
              </a:rPr>
              <a:t> = .572</a:t>
            </a:r>
            <a:endParaRPr lang="zh-CN" altLang="en-US" dirty="0">
              <a:latin typeface="Times New Roman" panose="02020603050405020304" pitchFamily="18" charset="0"/>
              <a:cs typeface="Times New Roman" panose="02020603050405020304" pitchFamily="18" charset="0"/>
            </a:endParaRPr>
          </a:p>
        </p:txBody>
      </p:sp>
      <p:sp>
        <p:nvSpPr>
          <p:cNvPr id="10" name="灯片编号占位符 1">
            <a:extLst>
              <a:ext uri="{FF2B5EF4-FFF2-40B4-BE49-F238E27FC236}">
                <a16:creationId xmlns:a16="http://schemas.microsoft.com/office/drawing/2014/main" id="{4232F903-2850-43AA-B400-B24203FCE163}"/>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16</a:t>
            </a:fld>
            <a:endParaRPr lang="en-US" altLang="zh-CN" sz="1400" dirty="0"/>
          </a:p>
        </p:txBody>
      </p:sp>
    </p:spTree>
    <p:extLst>
      <p:ext uri="{BB962C8B-B14F-4D97-AF65-F5344CB8AC3E}">
        <p14:creationId xmlns:p14="http://schemas.microsoft.com/office/powerpoint/2010/main" val="3907811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4689551-0018-4633-AEB8-F11CBC28B07A}"/>
              </a:ext>
            </a:extLst>
          </p:cNvPr>
          <p:cNvSpPr>
            <a:spLocks noGrp="1"/>
          </p:cNvSpPr>
          <p:nvPr>
            <p:ph type="title"/>
          </p:nvPr>
        </p:nvSpPr>
        <p:spPr/>
        <p:txBody>
          <a:bodyPr>
            <a:normAutofit fontScale="90000"/>
          </a:bodyPr>
          <a:lstStyle/>
          <a:p>
            <a:r>
              <a:rPr lang="en-US" altLang="zh-CN" dirty="0"/>
              <a:t>Beam-Beam Simulation Results for 600m with Lattice:</a:t>
            </a:r>
            <a:endParaRPr lang="zh-CN" altLang="en-US" dirty="0"/>
          </a:p>
        </p:txBody>
      </p:sp>
      <p:sp>
        <p:nvSpPr>
          <p:cNvPr id="3" name="内容占位符 2">
            <a:extLst>
              <a:ext uri="{FF2B5EF4-FFF2-40B4-BE49-F238E27FC236}">
                <a16:creationId xmlns:a16="http://schemas.microsoft.com/office/drawing/2014/main" id="{716C82F8-282F-41FF-B2FF-633F9D6C288F}"/>
              </a:ext>
            </a:extLst>
          </p:cNvPr>
          <p:cNvSpPr>
            <a:spLocks noGrp="1"/>
          </p:cNvSpPr>
          <p:nvPr>
            <p:ph idx="1"/>
          </p:nvPr>
        </p:nvSpPr>
        <p:spPr/>
        <p:txBody>
          <a:bodyPr/>
          <a:lstStyle/>
          <a:p>
            <a:endParaRPr lang="zh-CN" altLang="en-US" dirty="0"/>
          </a:p>
        </p:txBody>
      </p:sp>
      <p:pic>
        <p:nvPicPr>
          <p:cNvPr id="4" name="图片 3" descr="C:\Users\msi-pc\Documents\WeChat Files\wxid_zoi1y8xuikxr22\FileStorage\Temp\1713838127341.png">
            <a:extLst>
              <a:ext uri="{FF2B5EF4-FFF2-40B4-BE49-F238E27FC236}">
                <a16:creationId xmlns:a16="http://schemas.microsoft.com/office/drawing/2014/main" id="{CCE3038D-A3CA-428D-A07C-F5FBF9167FE9}"/>
              </a:ext>
            </a:extLst>
          </p:cNvPr>
          <p:cNvPicPr/>
          <p:nvPr/>
        </p:nvPicPr>
        <p:blipFill rotWithShape="1">
          <a:blip r:embed="rId3">
            <a:extLst>
              <a:ext uri="{28A0092B-C50C-407E-A947-70E740481C1C}">
                <a14:useLocalDpi xmlns:a14="http://schemas.microsoft.com/office/drawing/2010/main" val="0"/>
              </a:ext>
            </a:extLst>
          </a:blip>
          <a:srcRect l="1905"/>
          <a:stretch/>
        </p:blipFill>
        <p:spPr bwMode="auto">
          <a:xfrm>
            <a:off x="233546" y="1492469"/>
            <a:ext cx="5242344" cy="3547700"/>
          </a:xfrm>
          <a:prstGeom prst="rect">
            <a:avLst/>
          </a:prstGeom>
          <a:noFill/>
          <a:ln>
            <a:noFill/>
          </a:ln>
        </p:spPr>
      </p:pic>
      <p:sp>
        <p:nvSpPr>
          <p:cNvPr id="6" name="内容占位符 2">
            <a:extLst>
              <a:ext uri="{FF2B5EF4-FFF2-40B4-BE49-F238E27FC236}">
                <a16:creationId xmlns:a16="http://schemas.microsoft.com/office/drawing/2014/main" id="{E2DF812D-3112-4D48-ADDC-A0CA04E059CE}"/>
              </a:ext>
            </a:extLst>
          </p:cNvPr>
          <p:cNvSpPr txBox="1">
            <a:spLocks/>
          </p:cNvSpPr>
          <p:nvPr/>
        </p:nvSpPr>
        <p:spPr>
          <a:xfrm>
            <a:off x="473085" y="5324979"/>
            <a:ext cx="11718915" cy="4351338"/>
          </a:xfrm>
          <a:prstGeom prst="rect">
            <a:avLst/>
          </a:prstGeom>
        </p:spPr>
        <p:txBody>
          <a:bodyPr vert="horz" lIns="91440" tIns="45720" rIns="91440" bIns="45720" rtlCol="0">
            <a:normAutofit/>
          </a:bodyPr>
          <a:lstStyle>
            <a:lvl1pPr marL="360000" indent="-288000" algn="l" defTabSz="914400" rtl="0" eaLnBrk="1" latinLnBrk="0" hangingPunct="1">
              <a:lnSpc>
                <a:spcPct val="100000"/>
              </a:lnSpc>
              <a:spcBef>
                <a:spcPts val="1200"/>
              </a:spcBef>
              <a:buFont typeface="Arial" panose="020B0604020202020204" pitchFamily="34" charset="0"/>
              <a:buChar char="•"/>
              <a:defRPr sz="2800" kern="1200">
                <a:solidFill>
                  <a:srgbClr val="083A7C"/>
                </a:solidFill>
                <a:latin typeface="微软雅黑" panose="020B0503020204020204" pitchFamily="34" charset="-122"/>
                <a:ea typeface="微软雅黑" panose="020B0503020204020204" pitchFamily="34" charset="-122"/>
                <a:cs typeface="+mn-cs"/>
              </a:defRPr>
            </a:lvl1pPr>
            <a:lvl2pPr marL="648000" indent="-288000" algn="l" defTabSz="914400" rtl="0" eaLnBrk="1" latinLnBrk="0" hangingPunct="1">
              <a:lnSpc>
                <a:spcPct val="120000"/>
              </a:lnSpc>
              <a:spcBef>
                <a:spcPts val="600"/>
              </a:spcBef>
              <a:buFont typeface="Wingdings" panose="05000000000000000000" pitchFamily="2" charset="2"/>
              <a:buChar char="Ø"/>
              <a:defRPr sz="2000" kern="1200" baseline="0">
                <a:solidFill>
                  <a:schemeClr val="tx1"/>
                </a:solidFill>
                <a:latin typeface="Times New Roman" panose="02020603050405020304" pitchFamily="18" charset="0"/>
                <a:ea typeface="宋体" panose="0201060003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Times New Roman" panose="02020603050405020304" pitchFamily="18" charset="0"/>
                <a:ea typeface="宋体" panose="0201060003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solidFill>
                  <a:schemeClr val="tx1"/>
                </a:solidFill>
              </a:rPr>
              <a:t>The instability caused by the lattice further narrows the range of stable working points, making the originally designed working point unstable.</a:t>
            </a:r>
          </a:p>
          <a:p>
            <a:r>
              <a:rPr lang="en-US" altLang="zh-CN" sz="2000" dirty="0">
                <a:solidFill>
                  <a:schemeClr val="tx1"/>
                </a:solidFill>
              </a:rPr>
              <a:t>The luminosity at the designed working point drops significantly, failing to meet the design target.</a:t>
            </a:r>
          </a:p>
        </p:txBody>
      </p:sp>
      <p:pic>
        <p:nvPicPr>
          <p:cNvPr id="7" name="图片 6">
            <a:extLst>
              <a:ext uri="{FF2B5EF4-FFF2-40B4-BE49-F238E27FC236}">
                <a16:creationId xmlns:a16="http://schemas.microsoft.com/office/drawing/2014/main" id="{7AF23ED3-F5CF-49FC-9DAA-21D121C28D07}"/>
              </a:ext>
            </a:extLst>
          </p:cNvPr>
          <p:cNvPicPr>
            <a:picLocks noChangeAspect="1"/>
          </p:cNvPicPr>
          <p:nvPr/>
        </p:nvPicPr>
        <p:blipFill>
          <a:blip r:embed="rId4"/>
          <a:stretch>
            <a:fillRect/>
          </a:stretch>
        </p:blipFill>
        <p:spPr>
          <a:xfrm>
            <a:off x="5642191" y="1336918"/>
            <a:ext cx="5715248" cy="3931975"/>
          </a:xfrm>
          <a:prstGeom prst="rect">
            <a:avLst/>
          </a:prstGeom>
        </p:spPr>
      </p:pic>
      <p:sp>
        <p:nvSpPr>
          <p:cNvPr id="8" name="灯片编号占位符 1">
            <a:extLst>
              <a:ext uri="{FF2B5EF4-FFF2-40B4-BE49-F238E27FC236}">
                <a16:creationId xmlns:a16="http://schemas.microsoft.com/office/drawing/2014/main" id="{F769007A-5116-4275-9011-BB54EA7B0FB1}"/>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17</a:t>
            </a:fld>
            <a:endParaRPr lang="en-US" altLang="zh-CN" sz="1400" dirty="0"/>
          </a:p>
        </p:txBody>
      </p:sp>
    </p:spTree>
    <p:extLst>
      <p:ext uri="{BB962C8B-B14F-4D97-AF65-F5344CB8AC3E}">
        <p14:creationId xmlns:p14="http://schemas.microsoft.com/office/powerpoint/2010/main" val="1817140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814D7E96-171F-44B8-A155-1554C5E0FE8B}"/>
              </a:ext>
            </a:extLst>
          </p:cNvPr>
          <p:cNvPicPr>
            <a:picLocks noChangeAspect="1"/>
          </p:cNvPicPr>
          <p:nvPr/>
        </p:nvPicPr>
        <p:blipFill>
          <a:blip r:embed="rId2"/>
          <a:stretch>
            <a:fillRect/>
          </a:stretch>
        </p:blipFill>
        <p:spPr>
          <a:xfrm>
            <a:off x="7107824" y="546100"/>
            <a:ext cx="4016624" cy="2803875"/>
          </a:xfrm>
          <a:prstGeom prst="rect">
            <a:avLst/>
          </a:prstGeom>
        </p:spPr>
      </p:pic>
      <p:sp>
        <p:nvSpPr>
          <p:cNvPr id="2" name="标题 1">
            <a:extLst>
              <a:ext uri="{FF2B5EF4-FFF2-40B4-BE49-F238E27FC236}">
                <a16:creationId xmlns:a16="http://schemas.microsoft.com/office/drawing/2014/main" id="{FD09406A-FCC5-4E97-BEDF-DB3C0AA76868}"/>
              </a:ext>
            </a:extLst>
          </p:cNvPr>
          <p:cNvSpPr>
            <a:spLocks noGrp="1"/>
          </p:cNvSpPr>
          <p:nvPr>
            <p:ph type="title"/>
          </p:nvPr>
        </p:nvSpPr>
        <p:spPr>
          <a:xfrm>
            <a:off x="156667" y="136525"/>
            <a:ext cx="11078892" cy="814451"/>
          </a:xfrm>
        </p:spPr>
        <p:txBody>
          <a:bodyPr>
            <a:normAutofit fontScale="90000"/>
          </a:bodyPr>
          <a:lstStyle/>
          <a:p>
            <a:r>
              <a:rPr lang="en-US" altLang="zh-CN" dirty="0">
                <a:solidFill>
                  <a:srgbClr val="002060"/>
                </a:solidFill>
              </a:rPr>
              <a:t>Challenges on IR design for new-generation </a:t>
            </a:r>
            <a:r>
              <a:rPr lang="en-US" altLang="zh-CN" dirty="0" err="1">
                <a:solidFill>
                  <a:srgbClr val="002060"/>
                </a:solidFill>
              </a:rPr>
              <a:t>e</a:t>
            </a:r>
            <a:r>
              <a:rPr lang="en-US" altLang="zh-CN" baseline="30000" dirty="0" err="1">
                <a:solidFill>
                  <a:srgbClr val="002060"/>
                </a:solidFill>
              </a:rPr>
              <a:t>+</a:t>
            </a:r>
            <a:r>
              <a:rPr lang="en-US" altLang="zh-CN" dirty="0" err="1">
                <a:solidFill>
                  <a:srgbClr val="002060"/>
                </a:solidFill>
              </a:rPr>
              <a:t>e</a:t>
            </a:r>
            <a:r>
              <a:rPr lang="en-US" altLang="zh-CN" baseline="30000" dirty="0">
                <a:solidFill>
                  <a:srgbClr val="002060"/>
                </a:solidFill>
              </a:rPr>
              <a:t>-</a:t>
            </a:r>
            <a:r>
              <a:rPr lang="en-US" altLang="zh-CN" dirty="0">
                <a:solidFill>
                  <a:srgbClr val="002060"/>
                </a:solidFill>
              </a:rPr>
              <a:t> colliders</a:t>
            </a:r>
            <a:endParaRPr lang="zh-CN" altLang="en-US" dirty="0"/>
          </a:p>
        </p:txBody>
      </p:sp>
      <p:sp>
        <p:nvSpPr>
          <p:cNvPr id="11" name="灯片编号占位符 1">
            <a:extLst>
              <a:ext uri="{FF2B5EF4-FFF2-40B4-BE49-F238E27FC236}">
                <a16:creationId xmlns:a16="http://schemas.microsoft.com/office/drawing/2014/main" id="{58029276-902E-4C69-85AF-D384D6227987}"/>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18</a:t>
            </a:fld>
            <a:endParaRPr lang="en-US" altLang="zh-CN" sz="1400" dirty="0"/>
          </a:p>
        </p:txBody>
      </p:sp>
      <mc:AlternateContent xmlns:mc="http://schemas.openxmlformats.org/markup-compatibility/2006" xmlns:a14="http://schemas.microsoft.com/office/drawing/2010/main">
        <mc:Choice Requires="a14">
          <p:sp>
            <p:nvSpPr>
              <p:cNvPr id="7" name="文本框 9">
                <a:extLst>
                  <a:ext uri="{FF2B5EF4-FFF2-40B4-BE49-F238E27FC236}">
                    <a16:creationId xmlns:a16="http://schemas.microsoft.com/office/drawing/2014/main" id="{A012DFA2-064D-4E45-84B9-AF19A2976357}"/>
                  </a:ext>
                </a:extLst>
              </p:cNvPr>
              <p:cNvSpPr txBox="1"/>
              <p:nvPr/>
            </p:nvSpPr>
            <p:spPr>
              <a:xfrm>
                <a:off x="6210233" y="3349975"/>
                <a:ext cx="5825100" cy="3227037"/>
              </a:xfrm>
              <a:prstGeom prst="rect">
                <a:avLst/>
              </a:prstGeom>
              <a:solidFill>
                <a:schemeClr val="accent6">
                  <a:lumMod val="20000"/>
                  <a:lumOff val="80000"/>
                </a:schemeClr>
              </a:solid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0" i="0" dirty="0">
                    <a:solidFill>
                      <a:srgbClr val="05073B"/>
                    </a:solidFill>
                    <a:effectLst/>
                    <a:latin typeface="-apple-system"/>
                  </a:rPr>
                  <a:t>The choice of </a:t>
                </a:r>
                <a14:m>
                  <m:oMath xmlns:m="http://schemas.openxmlformats.org/officeDocument/2006/math">
                    <m:sSubSup>
                      <m:sSubSupPr>
                        <m:ctrlPr>
                          <a:rPr lang="en-US" altLang="zh-CN" sz="1800" i="1" smtClean="0">
                            <a:latin typeface="Cambria Math" panose="02040503050406030204" pitchFamily="18" charset="0"/>
                          </a:rPr>
                        </m:ctrlPr>
                      </m:sSubSupPr>
                      <m:e>
                        <m:r>
                          <a:rPr lang="zh-CN" altLang="en-US" sz="1800" i="1" smtClean="0">
                            <a:latin typeface="Cambria Math" panose="02040503050406030204" pitchFamily="18" charset="0"/>
                          </a:rPr>
                          <m:t>𝛽</m:t>
                        </m:r>
                      </m:e>
                      <m:sub>
                        <m:r>
                          <a:rPr lang="en-US" altLang="zh-CN" sz="1800" b="0" i="1" smtClean="0">
                            <a:latin typeface="Cambria Math" panose="02040503050406030204" pitchFamily="18" charset="0"/>
                          </a:rPr>
                          <m:t>𝑦</m:t>
                        </m:r>
                      </m:sub>
                      <m:sup>
                        <m:r>
                          <a:rPr lang="en-US" altLang="zh-CN" sz="1800" b="0" i="1" smtClean="0">
                            <a:latin typeface="Cambria Math" panose="02040503050406030204" pitchFamily="18" charset="0"/>
                          </a:rPr>
                          <m:t>∗</m:t>
                        </m:r>
                      </m:sup>
                    </m:sSubSup>
                  </m:oMath>
                </a14:m>
                <a:r>
                  <a:rPr lang="en-US" altLang="zh-CN" b="0" i="0" dirty="0">
                    <a:solidFill>
                      <a:srgbClr val="05073B"/>
                    </a:solidFill>
                    <a:effectLst/>
                    <a:latin typeface="-apple-system"/>
                  </a:rPr>
                  <a:t> and </a:t>
                </a:r>
                <a:r>
                  <a:rPr lang="en-US" altLang="zh-CN" b="0" i="1" dirty="0">
                    <a:solidFill>
                      <a:srgbClr val="05073B"/>
                    </a:solidFill>
                    <a:effectLst/>
                    <a:latin typeface="-apple-system"/>
                  </a:rPr>
                  <a:t>L</a:t>
                </a:r>
                <a:r>
                  <a:rPr lang="en-US" altLang="zh-CN" b="0" i="0" dirty="0">
                    <a:solidFill>
                      <a:srgbClr val="05073B"/>
                    </a:solidFill>
                    <a:effectLst/>
                    <a:latin typeface="-apple-system"/>
                  </a:rPr>
                  <a:t>* and crossing angle 2</a:t>
                </a:r>
                <a:r>
                  <a:rPr lang="en-US" altLang="zh-CN" b="0" i="0" dirty="0">
                    <a:solidFill>
                      <a:srgbClr val="05073B"/>
                    </a:solidFill>
                    <a:effectLst/>
                    <a:latin typeface="-apple-system"/>
                    <a:sym typeface="Symbol" panose="05050102010706020507" pitchFamily="18" charset="2"/>
                  </a:rPr>
                  <a:t> for STCF</a:t>
                </a:r>
                <a:r>
                  <a:rPr lang="en-US" altLang="zh-CN" b="0" i="0" dirty="0">
                    <a:solidFill>
                      <a:srgbClr val="05073B"/>
                    </a:solidFill>
                    <a:effectLst/>
                    <a:latin typeface="-apple-system"/>
                  </a:rPr>
                  <a:t>: </a:t>
                </a:r>
              </a:p>
              <a:p>
                <a:pPr marL="285750" indent="-285750">
                  <a:buFont typeface="Arial" panose="020B0604020202020204" pitchFamily="34" charset="0"/>
                  <a:buChar char="•"/>
                </a:pPr>
                <a:r>
                  <a:rPr lang="en-US" altLang="zh-CN" b="0" i="0" dirty="0">
                    <a:solidFill>
                      <a:srgbClr val="05073B"/>
                    </a:solidFill>
                    <a:effectLst/>
                    <a:latin typeface="-apple-system"/>
                  </a:rPr>
                  <a:t>A large crossing angle of 60 </a:t>
                </a:r>
                <a:r>
                  <a:rPr lang="en-US" altLang="zh-CN" b="0" i="0" dirty="0" err="1">
                    <a:solidFill>
                      <a:srgbClr val="05073B"/>
                    </a:solidFill>
                    <a:effectLst/>
                    <a:latin typeface="-apple-system"/>
                  </a:rPr>
                  <a:t>mrad</a:t>
                </a:r>
                <a:r>
                  <a:rPr lang="en-US" altLang="zh-CN" b="0" i="0" dirty="0">
                    <a:solidFill>
                      <a:srgbClr val="05073B"/>
                    </a:solidFill>
                    <a:effectLst/>
                    <a:latin typeface="-apple-system"/>
                  </a:rPr>
                  <a:t> can achieve rapid separation of the two beams and avoid parasitic collisions; </a:t>
                </a:r>
              </a:p>
              <a:p>
                <a:pPr marL="285750" indent="-285750">
                  <a:buFontTx/>
                  <a:buChar char="→"/>
                </a:pPr>
                <a:r>
                  <a:rPr lang="en-US" altLang="zh-CN" b="0" i="1" dirty="0">
                    <a:solidFill>
                      <a:srgbClr val="05073B"/>
                    </a:solidFill>
                    <a:effectLst/>
                    <a:latin typeface="-apple-system"/>
                  </a:rPr>
                  <a:t>L</a:t>
                </a:r>
                <a:r>
                  <a:rPr lang="en-US" altLang="zh-CN" b="0" i="0" dirty="0">
                    <a:solidFill>
                      <a:srgbClr val="05073B"/>
                    </a:solidFill>
                    <a:effectLst/>
                    <a:latin typeface="-apple-system"/>
                  </a:rPr>
                  <a:t>* </a:t>
                </a:r>
                <a:r>
                  <a:rPr lang="en-US" altLang="zh-CN" b="0" i="0" dirty="0">
                    <a:solidFill>
                      <a:srgbClr val="05073B"/>
                    </a:solidFill>
                    <a:effectLst/>
                    <a:latin typeface="-apple-system"/>
                    <a:sym typeface="Symbol" panose="05050102010706020507" pitchFamily="18" charset="2"/>
                  </a:rPr>
                  <a:t> </a:t>
                </a:r>
                <a:r>
                  <a:rPr lang="en-US" altLang="zh-CN" b="0" i="0" dirty="0">
                    <a:solidFill>
                      <a:srgbClr val="05073B"/>
                    </a:solidFill>
                    <a:effectLst/>
                    <a:latin typeface="-apple-system"/>
                  </a:rPr>
                  <a:t>0.9m is required to provide sufficient space for installation of the dual-aperture quadrupole QD0 .</a:t>
                </a:r>
              </a:p>
              <a:p>
                <a:pPr marL="285750" indent="-285750">
                  <a:buFont typeface="Cambria Math" panose="02040503050406030204" pitchFamily="18" charset="0"/>
                  <a:buChar char="→"/>
                </a:pPr>
                <a14:m>
                  <m:oMath xmlns:m="http://schemas.openxmlformats.org/officeDocument/2006/math">
                    <m:sSubSup>
                      <m:sSubSupPr>
                        <m:ctrlPr>
                          <a:rPr lang="en-US" altLang="zh-CN" sz="1800" i="1" smtClean="0">
                            <a:solidFill>
                              <a:schemeClr val="tx1"/>
                            </a:solidFill>
                            <a:latin typeface="Cambria Math" panose="02040503050406030204" pitchFamily="18" charset="0"/>
                          </a:rPr>
                        </m:ctrlPr>
                      </m:sSubSupPr>
                      <m:e>
                        <m:r>
                          <a:rPr lang="zh-CN" altLang="en-US" sz="1800" i="1" smtClean="0">
                            <a:solidFill>
                              <a:schemeClr val="tx1"/>
                            </a:solidFill>
                            <a:latin typeface="Cambria Math" panose="02040503050406030204" pitchFamily="18" charset="0"/>
                          </a:rPr>
                          <m:t>𝛽</m:t>
                        </m:r>
                      </m:e>
                      <m:sub>
                        <m:r>
                          <a:rPr lang="en-US" altLang="zh-CN" sz="1800" b="0" i="1" smtClean="0">
                            <a:solidFill>
                              <a:schemeClr val="tx1"/>
                            </a:solidFill>
                            <a:latin typeface="Cambria Math" panose="02040503050406030204" pitchFamily="18" charset="0"/>
                          </a:rPr>
                          <m:t>𝑦</m:t>
                        </m:r>
                      </m:sub>
                      <m:sup>
                        <m:r>
                          <a:rPr lang="en-US" altLang="zh-CN" sz="1800" b="0" i="1" smtClean="0">
                            <a:solidFill>
                              <a:schemeClr val="tx1"/>
                            </a:solidFill>
                            <a:latin typeface="Cambria Math" panose="02040503050406030204" pitchFamily="18" charset="0"/>
                          </a:rPr>
                          <m:t>∗</m:t>
                        </m:r>
                      </m:sup>
                    </m:sSubSup>
                  </m:oMath>
                </a14:m>
                <a:r>
                  <a:rPr lang="en-US" altLang="zh-CN" b="0" i="0" dirty="0">
                    <a:solidFill>
                      <a:schemeClr val="tx1"/>
                    </a:solidFill>
                    <a:effectLst/>
                    <a:latin typeface="-apple-system"/>
                  </a:rPr>
                  <a:t> of 0.6mm is now set to achieve the goal luminosity of </a:t>
                </a:r>
                <a:r>
                  <a:rPr lang="en-US" altLang="zh-CN" dirty="0">
                    <a:solidFill>
                      <a:schemeClr val="tx1"/>
                    </a:solidFill>
                    <a:latin typeface="-apple-system"/>
                  </a:rPr>
                  <a:t>10</a:t>
                </a:r>
                <a:r>
                  <a:rPr lang="en-US" altLang="zh-CN" baseline="30000" dirty="0">
                    <a:solidFill>
                      <a:schemeClr val="tx1"/>
                    </a:solidFill>
                    <a:latin typeface="-apple-system"/>
                  </a:rPr>
                  <a:t>35</a:t>
                </a:r>
                <a:r>
                  <a:rPr lang="en-US" altLang="zh-CN" dirty="0">
                    <a:solidFill>
                      <a:schemeClr val="tx1"/>
                    </a:solidFill>
                    <a:latin typeface="-apple-system"/>
                  </a:rPr>
                  <a:t> cm</a:t>
                </a:r>
                <a:r>
                  <a:rPr lang="en-US" altLang="zh-CN" baseline="30000" dirty="0">
                    <a:solidFill>
                      <a:schemeClr val="tx1"/>
                    </a:solidFill>
                    <a:latin typeface="-apple-system"/>
                  </a:rPr>
                  <a:t>-2</a:t>
                </a:r>
                <a:r>
                  <a:rPr lang="en-US" altLang="zh-CN" dirty="0">
                    <a:solidFill>
                      <a:schemeClr val="tx1"/>
                    </a:solidFill>
                    <a:latin typeface="-apple-system"/>
                  </a:rPr>
                  <a:t>s</a:t>
                </a:r>
                <a:r>
                  <a:rPr lang="en-US" altLang="zh-CN" baseline="30000" dirty="0">
                    <a:solidFill>
                      <a:schemeClr val="tx1"/>
                    </a:solidFill>
                    <a:latin typeface="-apple-system"/>
                  </a:rPr>
                  <a:t>-1</a:t>
                </a:r>
                <a:r>
                  <a:rPr lang="en-US" altLang="zh-CN" b="0" i="0" dirty="0">
                    <a:solidFill>
                      <a:schemeClr val="tx1"/>
                    </a:solidFill>
                    <a:effectLst/>
                    <a:latin typeface="-apple-system"/>
                  </a:rPr>
                  <a:t>, (as </a:t>
                </a:r>
                <a:r>
                  <a:rPr lang="en-US" altLang="zh-CN" dirty="0">
                    <a:solidFill>
                      <a:srgbClr val="05073B"/>
                    </a:solidFill>
                    <a:latin typeface="-apple-system"/>
                  </a:rPr>
                  <a:t>reducing </a:t>
                </a:r>
                <a14:m>
                  <m:oMath xmlns:m="http://schemas.openxmlformats.org/officeDocument/2006/math">
                    <m:sSubSup>
                      <m:sSubSupPr>
                        <m:ctrlPr>
                          <a:rPr lang="en-US" altLang="zh-CN" i="1">
                            <a:latin typeface="Cambria Math" panose="02040503050406030204" pitchFamily="18" charset="0"/>
                          </a:rPr>
                        </m:ctrlPr>
                      </m:sSubSupPr>
                      <m:e>
                        <m:r>
                          <a:rPr lang="zh-CN" altLang="en-US" i="1">
                            <a:latin typeface="Cambria Math" panose="02040503050406030204" pitchFamily="18" charset="0"/>
                          </a:rPr>
                          <m:t>𝛽</m:t>
                        </m:r>
                      </m:e>
                      <m:sub>
                        <m:r>
                          <a:rPr lang="en-US" altLang="zh-CN" i="1">
                            <a:latin typeface="Cambria Math" panose="02040503050406030204" pitchFamily="18" charset="0"/>
                          </a:rPr>
                          <m:t>𝑦</m:t>
                        </m:r>
                      </m:sub>
                      <m:sup>
                        <m:r>
                          <a:rPr lang="en-US" altLang="zh-CN" i="1">
                            <a:latin typeface="Cambria Math" panose="02040503050406030204" pitchFamily="18" charset="0"/>
                          </a:rPr>
                          <m:t>∗</m:t>
                        </m:r>
                      </m:sup>
                    </m:sSubSup>
                  </m:oMath>
                </a14:m>
                <a:r>
                  <a:rPr lang="en-US" altLang="zh-CN" dirty="0">
                    <a:solidFill>
                      <a:srgbClr val="05073B"/>
                    </a:solidFill>
                    <a:latin typeface="-apple-system"/>
                  </a:rPr>
                  <a:t> is the most effective way to increase luminosity</a:t>
                </a:r>
                <a:r>
                  <a:rPr lang="en-US" altLang="zh-CN" b="0" i="0" dirty="0">
                    <a:solidFill>
                      <a:srgbClr val="FF0000"/>
                    </a:solidFill>
                    <a:effectLst/>
                    <a:latin typeface="-apple-system"/>
                  </a:rPr>
                  <a:t>). However, probably </a:t>
                </a:r>
                <a14:m>
                  <m:oMath xmlns:m="http://schemas.openxmlformats.org/officeDocument/2006/math">
                    <m:sSubSup>
                      <m:sSubSupPr>
                        <m:ctrlPr>
                          <a:rPr lang="en-US" altLang="zh-CN" i="1">
                            <a:solidFill>
                              <a:srgbClr val="FF0000"/>
                            </a:solidFill>
                            <a:latin typeface="Cambria Math" panose="02040503050406030204" pitchFamily="18" charset="0"/>
                          </a:rPr>
                        </m:ctrlPr>
                      </m:sSubSupPr>
                      <m:e>
                        <m:r>
                          <a:rPr lang="zh-CN" altLang="en-US" i="1">
                            <a:solidFill>
                              <a:srgbClr val="FF0000"/>
                            </a:solidFill>
                            <a:latin typeface="Cambria Math" panose="02040503050406030204" pitchFamily="18" charset="0"/>
                          </a:rPr>
                          <m:t>𝛽</m:t>
                        </m:r>
                      </m:e>
                      <m:sub>
                        <m:r>
                          <a:rPr lang="en-US" altLang="zh-CN" i="1">
                            <a:solidFill>
                              <a:srgbClr val="FF0000"/>
                            </a:solidFill>
                            <a:latin typeface="Cambria Math" panose="02040503050406030204" pitchFamily="18" charset="0"/>
                          </a:rPr>
                          <m:t>𝑦</m:t>
                        </m:r>
                      </m:sub>
                      <m:sup>
                        <m:r>
                          <a:rPr lang="en-US" altLang="zh-CN" i="1">
                            <a:solidFill>
                              <a:srgbClr val="FF0000"/>
                            </a:solidFill>
                            <a:latin typeface="Cambria Math" panose="02040503050406030204" pitchFamily="18" charset="0"/>
                          </a:rPr>
                          <m:t>∗</m:t>
                        </m:r>
                      </m:sup>
                    </m:sSubSup>
                  </m:oMath>
                </a14:m>
                <a:r>
                  <a:rPr lang="en-US" altLang="zh-CN" b="0" i="0" dirty="0">
                    <a:solidFill>
                      <a:srgbClr val="FF0000"/>
                    </a:solidFill>
                    <a:effectLst/>
                    <a:latin typeface="-apple-system"/>
                  </a:rPr>
                  <a:t> can be raised to 0.8mm from 0.6mm, </a:t>
                </a:r>
                <a:r>
                  <a:rPr lang="en-US" altLang="zh-CN" b="0" i="0" dirty="0">
                    <a:solidFill>
                      <a:srgbClr val="05073B"/>
                    </a:solidFill>
                    <a:effectLst/>
                    <a:latin typeface="-apple-system"/>
                  </a:rPr>
                  <a:t>helping mitigate chromaticity and nonlinearity, with same luminosity</a:t>
                </a:r>
                <a:r>
                  <a:rPr lang="en-US" altLang="zh-CN" dirty="0">
                    <a:solidFill>
                      <a:srgbClr val="05073B"/>
                    </a:solidFill>
                    <a:latin typeface="-apple-system"/>
                  </a:rPr>
                  <a:t>.  </a:t>
                </a:r>
                <a:endParaRPr lang="en-US" altLang="zh-CN" b="0" i="0" dirty="0">
                  <a:solidFill>
                    <a:srgbClr val="05073B"/>
                  </a:solidFill>
                  <a:effectLst/>
                  <a:latin typeface="-apple-system"/>
                </a:endParaRPr>
              </a:p>
            </p:txBody>
          </p:sp>
        </mc:Choice>
        <mc:Fallback xmlns="">
          <p:sp>
            <p:nvSpPr>
              <p:cNvPr id="7" name="文本框 9">
                <a:extLst>
                  <a:ext uri="{FF2B5EF4-FFF2-40B4-BE49-F238E27FC236}">
                    <a16:creationId xmlns:a16="http://schemas.microsoft.com/office/drawing/2014/main" id="{A012DFA2-064D-4E45-84B9-AF19A2976357}"/>
                  </a:ext>
                </a:extLst>
              </p:cNvPr>
              <p:cNvSpPr txBox="1">
                <a:spLocks noRot="1" noChangeAspect="1" noMove="1" noResize="1" noEditPoints="1" noAdjustHandles="1" noChangeArrowheads="1" noChangeShapeType="1" noTextEdit="1"/>
              </p:cNvSpPr>
              <p:nvPr/>
            </p:nvSpPr>
            <p:spPr>
              <a:xfrm>
                <a:off x="6210233" y="3349975"/>
                <a:ext cx="5825100" cy="3227037"/>
              </a:xfrm>
              <a:prstGeom prst="rect">
                <a:avLst/>
              </a:prstGeom>
              <a:blipFill>
                <a:blip r:embed="rId3"/>
                <a:stretch>
                  <a:fillRect l="-942" t="-1323" r="-1466" b="-2079"/>
                </a:stretch>
              </a:blipFill>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C331EF28-B4F6-4A34-8989-245A77424F67}"/>
              </a:ext>
            </a:extLst>
          </p:cNvPr>
          <p:cNvPicPr>
            <a:picLocks noChangeAspect="1"/>
          </p:cNvPicPr>
          <p:nvPr/>
        </p:nvPicPr>
        <p:blipFill>
          <a:blip r:embed="rId4"/>
          <a:stretch>
            <a:fillRect/>
          </a:stretch>
        </p:blipFill>
        <p:spPr>
          <a:xfrm>
            <a:off x="156667" y="1359460"/>
            <a:ext cx="6091177" cy="4806438"/>
          </a:xfrm>
          <a:prstGeom prst="rect">
            <a:avLst/>
          </a:prstGeom>
        </p:spPr>
      </p:pic>
      <p:sp>
        <p:nvSpPr>
          <p:cNvPr id="13" name="文本框 11">
            <a:extLst>
              <a:ext uri="{FF2B5EF4-FFF2-40B4-BE49-F238E27FC236}">
                <a16:creationId xmlns:a16="http://schemas.microsoft.com/office/drawing/2014/main" id="{3E296A8C-3E0B-4821-A226-68463421D911}"/>
              </a:ext>
            </a:extLst>
          </p:cNvPr>
          <p:cNvSpPr txBox="1"/>
          <p:nvPr/>
        </p:nvSpPr>
        <p:spPr>
          <a:xfrm>
            <a:off x="324479" y="6248344"/>
            <a:ext cx="2145043" cy="2462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000" dirty="0"/>
              <a:t>D. Zhou, USTC seminar, 2023</a:t>
            </a:r>
            <a:endParaRPr lang="zh-CN" altLang="en-US" sz="1000" dirty="0"/>
          </a:p>
        </p:txBody>
      </p:sp>
      <p:sp>
        <p:nvSpPr>
          <p:cNvPr id="14" name="文本框 11">
            <a:extLst>
              <a:ext uri="{FF2B5EF4-FFF2-40B4-BE49-F238E27FC236}">
                <a16:creationId xmlns:a16="http://schemas.microsoft.com/office/drawing/2014/main" id="{63CED272-942C-48E8-849B-44F22AF2C270}"/>
              </a:ext>
            </a:extLst>
          </p:cNvPr>
          <p:cNvSpPr txBox="1"/>
          <p:nvPr/>
        </p:nvSpPr>
        <p:spPr>
          <a:xfrm>
            <a:off x="324478" y="6426847"/>
            <a:ext cx="3028322" cy="2462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000" dirty="0" err="1"/>
              <a:t>Linhao</a:t>
            </a:r>
            <a:r>
              <a:rPr lang="en-US" altLang="zh-CN" sz="1000" dirty="0"/>
              <a:t> Zhang USTC, 2024</a:t>
            </a:r>
            <a:endParaRPr lang="zh-CN" altLang="en-US" sz="1000" dirty="0"/>
          </a:p>
        </p:txBody>
      </p:sp>
    </p:spTree>
    <p:extLst>
      <p:ext uri="{BB962C8B-B14F-4D97-AF65-F5344CB8AC3E}">
        <p14:creationId xmlns:p14="http://schemas.microsoft.com/office/powerpoint/2010/main" val="25279551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16C82F8-282F-41FF-B2FF-633F9D6C288F}"/>
              </a:ext>
            </a:extLst>
          </p:cNvPr>
          <p:cNvSpPr>
            <a:spLocks noGrp="1"/>
          </p:cNvSpPr>
          <p:nvPr>
            <p:ph idx="1"/>
          </p:nvPr>
        </p:nvSpPr>
        <p:spPr>
          <a:xfrm>
            <a:off x="0" y="59961"/>
            <a:ext cx="11878666" cy="5072368"/>
          </a:xfrm>
        </p:spPr>
        <p:txBody>
          <a:bodyPr/>
          <a:lstStyle/>
          <a:p>
            <a:r>
              <a:rPr lang="en-US" altLang="zh-CN" dirty="0"/>
              <a:t>Change the chromaticity </a:t>
            </a:r>
            <a:endParaRPr lang="zh-CN" altLang="en-US" dirty="0"/>
          </a:p>
        </p:txBody>
      </p:sp>
      <p:sp>
        <p:nvSpPr>
          <p:cNvPr id="6" name="内容占位符 2">
            <a:extLst>
              <a:ext uri="{FF2B5EF4-FFF2-40B4-BE49-F238E27FC236}">
                <a16:creationId xmlns:a16="http://schemas.microsoft.com/office/drawing/2014/main" id="{E2DF812D-3112-4D48-ADDC-A0CA04E059CE}"/>
              </a:ext>
            </a:extLst>
          </p:cNvPr>
          <p:cNvSpPr txBox="1">
            <a:spLocks/>
          </p:cNvSpPr>
          <p:nvPr/>
        </p:nvSpPr>
        <p:spPr>
          <a:xfrm>
            <a:off x="473085" y="5324979"/>
            <a:ext cx="11718915" cy="4351338"/>
          </a:xfrm>
          <a:prstGeom prst="rect">
            <a:avLst/>
          </a:prstGeom>
        </p:spPr>
        <p:txBody>
          <a:bodyPr vert="horz" lIns="91440" tIns="45720" rIns="91440" bIns="45720" rtlCol="0">
            <a:normAutofit/>
          </a:bodyPr>
          <a:lstStyle>
            <a:lvl1pPr marL="360000" indent="-288000" algn="l" defTabSz="914400" rtl="0" eaLnBrk="1" latinLnBrk="0" hangingPunct="1">
              <a:lnSpc>
                <a:spcPct val="100000"/>
              </a:lnSpc>
              <a:spcBef>
                <a:spcPts val="1200"/>
              </a:spcBef>
              <a:buFont typeface="Arial" panose="020B0604020202020204" pitchFamily="34" charset="0"/>
              <a:buChar char="•"/>
              <a:defRPr sz="2800" kern="1200">
                <a:solidFill>
                  <a:srgbClr val="083A7C"/>
                </a:solidFill>
                <a:latin typeface="微软雅黑" panose="020B0503020204020204" pitchFamily="34" charset="-122"/>
                <a:ea typeface="微软雅黑" panose="020B0503020204020204" pitchFamily="34" charset="-122"/>
                <a:cs typeface="+mn-cs"/>
              </a:defRPr>
            </a:lvl1pPr>
            <a:lvl2pPr marL="648000" indent="-288000" algn="l" defTabSz="914400" rtl="0" eaLnBrk="1" latinLnBrk="0" hangingPunct="1">
              <a:lnSpc>
                <a:spcPct val="120000"/>
              </a:lnSpc>
              <a:spcBef>
                <a:spcPts val="600"/>
              </a:spcBef>
              <a:buFont typeface="Wingdings" panose="05000000000000000000" pitchFamily="2" charset="2"/>
              <a:buChar char="Ø"/>
              <a:defRPr sz="2000" kern="1200" baseline="0">
                <a:solidFill>
                  <a:schemeClr val="tx1"/>
                </a:solidFill>
                <a:latin typeface="Times New Roman" panose="02020603050405020304" pitchFamily="18" charset="0"/>
                <a:ea typeface="宋体" panose="0201060003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Times New Roman" panose="02020603050405020304" pitchFamily="18" charset="0"/>
                <a:ea typeface="宋体" panose="0201060003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solidFill>
                  <a:schemeClr val="tx1"/>
                </a:solidFill>
              </a:rPr>
              <a:t>With the working point unchanged, adjust CCY and CCX </a:t>
            </a:r>
            <a:r>
              <a:rPr lang="en-US" altLang="zh-CN" sz="2000" dirty="0" err="1">
                <a:solidFill>
                  <a:schemeClr val="tx1"/>
                </a:solidFill>
              </a:rPr>
              <a:t>sextupoles</a:t>
            </a:r>
            <a:r>
              <a:rPr lang="en-US" altLang="zh-CN" sz="2000" dirty="0">
                <a:solidFill>
                  <a:schemeClr val="tx1"/>
                </a:solidFill>
              </a:rPr>
              <a:t> to control chromaticity.</a:t>
            </a:r>
          </a:p>
          <a:p>
            <a:r>
              <a:rPr lang="en-US" altLang="zh-CN" sz="2000" dirty="0">
                <a:solidFill>
                  <a:schemeClr val="tx1"/>
                </a:solidFill>
              </a:rPr>
              <a:t>The results do not directly indicate whether chromaticity is the cause of beam instability introduced by the lattice.</a:t>
            </a:r>
          </a:p>
        </p:txBody>
      </p:sp>
      <p:pic>
        <p:nvPicPr>
          <p:cNvPr id="5" name="图片 4">
            <a:extLst>
              <a:ext uri="{FF2B5EF4-FFF2-40B4-BE49-F238E27FC236}">
                <a16:creationId xmlns:a16="http://schemas.microsoft.com/office/drawing/2014/main" id="{786FC487-455B-4B95-9E4D-C49E20A6ADA3}"/>
              </a:ext>
            </a:extLst>
          </p:cNvPr>
          <p:cNvPicPr>
            <a:picLocks noChangeAspect="1"/>
          </p:cNvPicPr>
          <p:nvPr/>
        </p:nvPicPr>
        <p:blipFill rotWithShape="1">
          <a:blip r:embed="rId3"/>
          <a:srcRect l="1371"/>
          <a:stretch/>
        </p:blipFill>
        <p:spPr>
          <a:xfrm>
            <a:off x="2053652" y="709509"/>
            <a:ext cx="6610662" cy="4519145"/>
          </a:xfrm>
          <a:prstGeom prst="rect">
            <a:avLst/>
          </a:prstGeom>
        </p:spPr>
      </p:pic>
      <p:sp>
        <p:nvSpPr>
          <p:cNvPr id="10" name="灯片编号占位符 1">
            <a:extLst>
              <a:ext uri="{FF2B5EF4-FFF2-40B4-BE49-F238E27FC236}">
                <a16:creationId xmlns:a16="http://schemas.microsoft.com/office/drawing/2014/main" id="{C00F3914-35AC-45A5-BB48-4B95DFD7021F}"/>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19</a:t>
            </a:fld>
            <a:endParaRPr lang="en-US" altLang="zh-CN" sz="1400" dirty="0"/>
          </a:p>
        </p:txBody>
      </p:sp>
    </p:spTree>
    <p:extLst>
      <p:ext uri="{BB962C8B-B14F-4D97-AF65-F5344CB8AC3E}">
        <p14:creationId xmlns:p14="http://schemas.microsoft.com/office/powerpoint/2010/main" val="3657011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570BFE7-3184-952C-0C65-03861F5FC2A5}"/>
              </a:ext>
            </a:extLst>
          </p:cNvPr>
          <p:cNvSpPr/>
          <p:nvPr/>
        </p:nvSpPr>
        <p:spPr>
          <a:xfrm>
            <a:off x="8664545" y="838200"/>
            <a:ext cx="3516655" cy="2733715"/>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N"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标题 1">
            <a:extLst>
              <a:ext uri="{FF2B5EF4-FFF2-40B4-BE49-F238E27FC236}">
                <a16:creationId xmlns:a16="http://schemas.microsoft.com/office/drawing/2014/main" id="{258EE9DD-F923-493B-A7CF-DCF67B6ECB17}"/>
              </a:ext>
            </a:extLst>
          </p:cNvPr>
          <p:cNvSpPr>
            <a:spLocks noGrp="1"/>
          </p:cNvSpPr>
          <p:nvPr>
            <p:ph type="title"/>
          </p:nvPr>
        </p:nvSpPr>
        <p:spPr>
          <a:xfrm>
            <a:off x="0" y="0"/>
            <a:ext cx="12192000" cy="792000"/>
          </a:xfrm>
        </p:spPr>
        <p:txBody>
          <a:bodyPr>
            <a:noAutofit/>
          </a:bodyPr>
          <a:lstStyle/>
          <a:p>
            <a:pPr algn="ctr"/>
            <a:r>
              <a:rPr lang="en-US" altLang="zh-CN" sz="4800" b="1" dirty="0">
                <a:solidFill>
                  <a:srgbClr val="FF2600"/>
                </a:solidFill>
                <a:latin typeface="+mj-lt"/>
                <a:ea typeface="STZhongsong" panose="02010600040101010101" pitchFamily="2" charset="-122"/>
                <a:cs typeface="Times New Roman" panose="02020603050405020304" pitchFamily="18" charset="0"/>
              </a:rPr>
              <a:t>S</a:t>
            </a:r>
            <a:r>
              <a:rPr lang="en-US" altLang="zh-CN" sz="4800" b="1" dirty="0">
                <a:latin typeface="+mj-lt"/>
                <a:ea typeface="STZhongsong" panose="02010600040101010101" pitchFamily="2" charset="-122"/>
                <a:cs typeface="Times New Roman" panose="02020603050405020304" pitchFamily="18" charset="0"/>
              </a:rPr>
              <a:t>uper </a:t>
            </a:r>
            <a:r>
              <a:rPr lang="en-US" altLang="zh-CN" sz="4800" b="1" dirty="0">
                <a:solidFill>
                  <a:srgbClr val="FF0000"/>
                </a:solidFill>
                <a:latin typeface="+mj-lt"/>
                <a:ea typeface="STZhongsong" panose="02010600040101010101" pitchFamily="2" charset="-122"/>
                <a:cs typeface="Times New Roman" panose="02020603050405020304" pitchFamily="18" charset="0"/>
              </a:rPr>
              <a:t>T</a:t>
            </a:r>
            <a:r>
              <a:rPr lang="en-US" altLang="zh-CN" sz="4800" b="1" dirty="0">
                <a:latin typeface="+mj-lt"/>
                <a:ea typeface="STZhongsong" panose="02010600040101010101" pitchFamily="2" charset="-122"/>
                <a:cs typeface="Times New Roman" panose="02020603050405020304" pitchFamily="18" charset="0"/>
              </a:rPr>
              <a:t>au </a:t>
            </a:r>
            <a:r>
              <a:rPr lang="en-US" altLang="zh-CN" sz="4800" b="1" dirty="0">
                <a:solidFill>
                  <a:srgbClr val="FF0000"/>
                </a:solidFill>
                <a:latin typeface="+mj-lt"/>
                <a:ea typeface="STZhongsong" panose="02010600040101010101" pitchFamily="2" charset="-122"/>
                <a:cs typeface="Times New Roman" panose="02020603050405020304" pitchFamily="18" charset="0"/>
              </a:rPr>
              <a:t>C</a:t>
            </a:r>
            <a:r>
              <a:rPr lang="en-US" altLang="zh-CN" sz="4800" b="1" dirty="0">
                <a:latin typeface="+mj-lt"/>
                <a:ea typeface="STZhongsong" panose="02010600040101010101" pitchFamily="2" charset="-122"/>
                <a:cs typeface="Times New Roman" panose="02020603050405020304" pitchFamily="18" charset="0"/>
              </a:rPr>
              <a:t>harm </a:t>
            </a:r>
            <a:r>
              <a:rPr lang="en-US" altLang="zh-CN" sz="4800" dirty="0">
                <a:solidFill>
                  <a:srgbClr val="FF0000"/>
                </a:solidFill>
                <a:latin typeface="+mj-lt"/>
                <a:ea typeface="STZhongsong" panose="02010600040101010101" pitchFamily="2" charset="-122"/>
                <a:cs typeface="Times New Roman" panose="02020603050405020304" pitchFamily="18" charset="0"/>
              </a:rPr>
              <a:t>F</a:t>
            </a:r>
            <a:r>
              <a:rPr lang="en-US" altLang="zh-CN" sz="4800" dirty="0">
                <a:latin typeface="+mj-lt"/>
                <a:ea typeface="STZhongsong" panose="02010600040101010101" pitchFamily="2" charset="-122"/>
                <a:cs typeface="Times New Roman" panose="02020603050405020304" pitchFamily="18" charset="0"/>
              </a:rPr>
              <a:t>acility (</a:t>
            </a:r>
            <a:r>
              <a:rPr lang="en-US" altLang="zh-CN" sz="4800" dirty="0">
                <a:solidFill>
                  <a:srgbClr val="FF0000"/>
                </a:solidFill>
                <a:latin typeface="+mj-lt"/>
                <a:ea typeface="STZhongsong" panose="02010600040101010101" pitchFamily="2" charset="-122"/>
                <a:cs typeface="Times New Roman" panose="02020603050405020304" pitchFamily="18" charset="0"/>
              </a:rPr>
              <a:t>STCF</a:t>
            </a:r>
            <a:r>
              <a:rPr lang="en-US" altLang="zh-CN" sz="4800" dirty="0">
                <a:latin typeface="+mj-lt"/>
                <a:ea typeface="STZhongsong" panose="02010600040101010101" pitchFamily="2" charset="-122"/>
                <a:cs typeface="Times New Roman" panose="02020603050405020304" pitchFamily="18" charset="0"/>
              </a:rPr>
              <a:t>)</a:t>
            </a:r>
            <a:endParaRPr lang="zh-CN" altLang="en-US" sz="4800" dirty="0">
              <a:latin typeface="+mj-lt"/>
              <a:ea typeface="STZhongsong" panose="0201060004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4601D46B-95CF-4235-99A8-72991C9E87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38200"/>
            <a:ext cx="8735091" cy="4628543"/>
          </a:xfrm>
          <a:prstGeom prst="rect">
            <a:avLst/>
          </a:prstGeom>
        </p:spPr>
      </p:pic>
      <p:sp>
        <p:nvSpPr>
          <p:cNvPr id="6" name="文本框 5">
            <a:extLst>
              <a:ext uri="{FF2B5EF4-FFF2-40B4-BE49-F238E27FC236}">
                <a16:creationId xmlns:a16="http://schemas.microsoft.com/office/drawing/2014/main" id="{708605BE-3412-7A4D-9DA6-81C3A40F32E1}"/>
              </a:ext>
            </a:extLst>
          </p:cNvPr>
          <p:cNvSpPr txBox="1"/>
          <p:nvPr/>
        </p:nvSpPr>
        <p:spPr>
          <a:xfrm>
            <a:off x="7337313" y="777967"/>
            <a:ext cx="1864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prstClr val="black"/>
              </a:solidFill>
              <a:effectLst/>
              <a:uLnTx/>
              <a:uFillTx/>
              <a:latin typeface="STFangsong" panose="02010600040101010101" pitchFamily="2" charset="-122"/>
              <a:ea typeface="STFangsong" panose="02010600040101010101" pitchFamily="2" charset="-122"/>
              <a:cs typeface="+mn-cs"/>
            </a:endParaRPr>
          </a:p>
        </p:txBody>
      </p:sp>
      <p:grpSp>
        <p:nvGrpSpPr>
          <p:cNvPr id="10" name="Group 9">
            <a:extLst>
              <a:ext uri="{FF2B5EF4-FFF2-40B4-BE49-F238E27FC236}">
                <a16:creationId xmlns:a16="http://schemas.microsoft.com/office/drawing/2014/main" id="{F4297CD9-E860-4149-9D11-9B7967B83DB1}"/>
              </a:ext>
            </a:extLst>
          </p:cNvPr>
          <p:cNvGrpSpPr/>
          <p:nvPr/>
        </p:nvGrpSpPr>
        <p:grpSpPr>
          <a:xfrm>
            <a:off x="103636" y="906577"/>
            <a:ext cx="2694277" cy="1621157"/>
            <a:chOff x="993479" y="892123"/>
            <a:chExt cx="2694277" cy="1621157"/>
          </a:xfrm>
        </p:grpSpPr>
        <p:cxnSp>
          <p:nvCxnSpPr>
            <p:cNvPr id="12" name="直接箭头连接符 8">
              <a:extLst>
                <a:ext uri="{FF2B5EF4-FFF2-40B4-BE49-F238E27FC236}">
                  <a16:creationId xmlns:a16="http://schemas.microsoft.com/office/drawing/2014/main" id="{E7316626-F693-3849-9986-12F9284E7D6C}"/>
                </a:ext>
              </a:extLst>
            </p:cNvPr>
            <p:cNvCxnSpPr>
              <a:cxnSpLocks/>
            </p:cNvCxnSpPr>
            <p:nvPr/>
          </p:nvCxnSpPr>
          <p:spPr bwMode="auto">
            <a:xfrm>
              <a:off x="2834748" y="1522332"/>
              <a:ext cx="131337" cy="990948"/>
            </a:xfrm>
            <a:prstGeom prst="straightConnector1">
              <a:avLst/>
            </a:prstGeom>
            <a:solidFill>
              <a:schemeClr val="accent1"/>
            </a:solidFill>
            <a:ln w="34925" cap="flat" cmpd="sng" algn="ctr">
              <a:solidFill>
                <a:srgbClr val="FF0000"/>
              </a:solidFill>
              <a:prstDash val="solid"/>
              <a:round/>
              <a:headEnd type="none" w="lg" len="lg"/>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矩形 15">
              <a:extLst>
                <a:ext uri="{FF2B5EF4-FFF2-40B4-BE49-F238E27FC236}">
                  <a16:creationId xmlns:a16="http://schemas.microsoft.com/office/drawing/2014/main" id="{8CC836CF-2718-9F43-8E07-4CCBAE65CA18}"/>
                </a:ext>
              </a:extLst>
            </p:cNvPr>
            <p:cNvSpPr/>
            <p:nvPr/>
          </p:nvSpPr>
          <p:spPr bwMode="auto">
            <a:xfrm>
              <a:off x="993479" y="892123"/>
              <a:ext cx="2694277" cy="379805"/>
            </a:xfrm>
            <a:prstGeom prst="rect">
              <a:avLst/>
            </a:prstGeom>
            <a:noFill/>
            <a:ln w="4127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200" b="1" i="0" u="none" strike="noStrike" kern="1200" cap="none" spc="0" normalizeH="0" baseline="0" noProof="0" dirty="0">
                  <a:ln>
                    <a:noFill/>
                  </a:ln>
                  <a:solidFill>
                    <a:srgbClr val="FFFF00"/>
                  </a:solidFill>
                  <a:effectLst/>
                  <a:uLnTx/>
                  <a:uFillTx/>
                  <a:latin typeface="Calibri"/>
                  <a:ea typeface="STZhongsong" panose="02010600040101010101" pitchFamily="2" charset="-122"/>
                  <a:cs typeface="+mn-cs"/>
                </a:rPr>
                <a:t>Linear Accelerator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200" b="1" i="0" u="none" strike="noStrike" kern="1200" cap="none" spc="0" normalizeH="0" baseline="0" noProof="0" dirty="0">
                  <a:ln>
                    <a:noFill/>
                  </a:ln>
                  <a:solidFill>
                    <a:srgbClr val="FFFF00"/>
                  </a:solidFill>
                  <a:effectLst/>
                  <a:uLnTx/>
                  <a:uFillTx/>
                  <a:latin typeface="Calibri"/>
                  <a:ea typeface="STZhongsong" panose="02010600040101010101" pitchFamily="2" charset="-122"/>
                  <a:cs typeface="+mn-cs"/>
                </a:rPr>
                <a:t>400 m</a:t>
              </a:r>
              <a:endParaRPr kumimoji="0" lang="zh-CN" altLang="en-US" sz="2200" b="1" i="0" u="none" strike="noStrike" kern="1200" cap="none" spc="0" normalizeH="0" baseline="0" noProof="0" dirty="0">
                <a:ln>
                  <a:noFill/>
                </a:ln>
                <a:solidFill>
                  <a:srgbClr val="FFFF00"/>
                </a:solidFill>
                <a:effectLst/>
                <a:uLnTx/>
                <a:uFillTx/>
                <a:latin typeface="Calibri"/>
                <a:ea typeface="STZhongsong" panose="02010600040101010101" pitchFamily="2" charset="-122"/>
                <a:cs typeface="+mn-cs"/>
              </a:endParaRPr>
            </a:p>
          </p:txBody>
        </p:sp>
      </p:grpSp>
      <p:grpSp>
        <p:nvGrpSpPr>
          <p:cNvPr id="11" name="Group 10">
            <a:extLst>
              <a:ext uri="{FF2B5EF4-FFF2-40B4-BE49-F238E27FC236}">
                <a16:creationId xmlns:a16="http://schemas.microsoft.com/office/drawing/2014/main" id="{CB8F86C8-6B11-344D-A2C2-29A149B02BAF}"/>
              </a:ext>
            </a:extLst>
          </p:cNvPr>
          <p:cNvGrpSpPr/>
          <p:nvPr/>
        </p:nvGrpSpPr>
        <p:grpSpPr>
          <a:xfrm>
            <a:off x="3844971" y="936390"/>
            <a:ext cx="2103018" cy="1820293"/>
            <a:chOff x="3971491" y="920706"/>
            <a:chExt cx="2103018" cy="1648168"/>
          </a:xfrm>
        </p:grpSpPr>
        <p:cxnSp>
          <p:nvCxnSpPr>
            <p:cNvPr id="23" name="直接箭头连接符 8">
              <a:extLst>
                <a:ext uri="{FF2B5EF4-FFF2-40B4-BE49-F238E27FC236}">
                  <a16:creationId xmlns:a16="http://schemas.microsoft.com/office/drawing/2014/main" id="{E6A989B9-7D20-2645-945E-9B7C8F5245A2}"/>
                </a:ext>
              </a:extLst>
            </p:cNvPr>
            <p:cNvCxnSpPr>
              <a:cxnSpLocks/>
            </p:cNvCxnSpPr>
            <p:nvPr/>
          </p:nvCxnSpPr>
          <p:spPr bwMode="auto">
            <a:xfrm>
              <a:off x="4984589" y="1634409"/>
              <a:ext cx="56273" cy="934465"/>
            </a:xfrm>
            <a:prstGeom prst="straightConnector1">
              <a:avLst/>
            </a:prstGeom>
            <a:solidFill>
              <a:schemeClr val="accent1"/>
            </a:solidFill>
            <a:ln w="34925" cap="flat" cmpd="sng" algn="ctr">
              <a:solidFill>
                <a:srgbClr val="FF0000"/>
              </a:solidFill>
              <a:prstDash val="solid"/>
              <a:round/>
              <a:headEnd type="none" w="lg" len="lg"/>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矩形 24">
              <a:extLst>
                <a:ext uri="{FF2B5EF4-FFF2-40B4-BE49-F238E27FC236}">
                  <a16:creationId xmlns:a16="http://schemas.microsoft.com/office/drawing/2014/main" id="{7C0AA804-B79A-4B44-BF30-4F347BEE3E10}"/>
                </a:ext>
              </a:extLst>
            </p:cNvPr>
            <p:cNvSpPr/>
            <p:nvPr/>
          </p:nvSpPr>
          <p:spPr bwMode="auto">
            <a:xfrm>
              <a:off x="3971491" y="920706"/>
              <a:ext cx="2103018" cy="387946"/>
            </a:xfrm>
            <a:prstGeom prst="rect">
              <a:avLst/>
            </a:prstGeom>
            <a:noFill/>
            <a:ln w="4127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200" b="1" i="0" u="none" strike="noStrike" kern="1200" cap="none" spc="0" normalizeH="0" baseline="0" noProof="0" dirty="0">
                  <a:ln>
                    <a:noFill/>
                  </a:ln>
                  <a:solidFill>
                    <a:srgbClr val="FFFF00"/>
                  </a:solidFill>
                  <a:effectLst/>
                  <a:uLnTx/>
                  <a:uFillTx/>
                  <a:latin typeface="Calibri"/>
                  <a:ea typeface="STZhongsong" panose="02010600040101010101" pitchFamily="2" charset="-122"/>
                  <a:cs typeface="+mn-cs"/>
                </a:rPr>
                <a:t>Collider</a:t>
              </a:r>
              <a:r>
                <a:rPr kumimoji="0" lang="zh-CN" altLang="en-US" sz="2200" b="1" i="0" u="none" strike="noStrike" kern="1200" cap="none" spc="0" normalizeH="0" baseline="0" noProof="0" dirty="0">
                  <a:ln>
                    <a:noFill/>
                  </a:ln>
                  <a:solidFill>
                    <a:srgbClr val="FFFF00"/>
                  </a:solidFill>
                  <a:effectLst/>
                  <a:uLnTx/>
                  <a:uFillTx/>
                  <a:latin typeface="Calibri"/>
                  <a:ea typeface="STZhongsong" panose="02010600040101010101" pitchFamily="2" charset="-122"/>
                  <a:cs typeface="+mn-cs"/>
                </a:rPr>
                <a:t> </a:t>
              </a:r>
              <a:r>
                <a:rPr kumimoji="0" lang="en-US" altLang="zh-CN" sz="2200" b="1" i="0" u="none" strike="noStrike" kern="1200" cap="none" spc="0" normalizeH="0" baseline="0" noProof="0" dirty="0">
                  <a:ln>
                    <a:noFill/>
                  </a:ln>
                  <a:solidFill>
                    <a:srgbClr val="FFFF00"/>
                  </a:solidFill>
                  <a:effectLst/>
                  <a:uLnTx/>
                  <a:uFillTx/>
                  <a:latin typeface="Calibri"/>
                  <a:ea typeface="STZhongsong" panose="02010600040101010101" pitchFamily="2" charset="-122"/>
                  <a:cs typeface="+mn-cs"/>
                </a:rPr>
                <a:t>Ring</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200" b="1" i="0" u="none" strike="noStrike" kern="1200" cap="none" spc="0" normalizeH="0" baseline="0" noProof="0" dirty="0">
                  <a:ln>
                    <a:noFill/>
                  </a:ln>
                  <a:solidFill>
                    <a:srgbClr val="FFFF00"/>
                  </a:solidFill>
                  <a:effectLst/>
                  <a:uLnTx/>
                  <a:uFillTx/>
                  <a:latin typeface="Calibri"/>
                  <a:ea typeface="STZhongsong" panose="02010600040101010101" pitchFamily="2" charset="-122"/>
                  <a:cs typeface="+mn-cs"/>
                </a:rPr>
                <a:t>800m</a:t>
              </a:r>
              <a:endParaRPr kumimoji="0" lang="zh-CN" altLang="en-US" sz="2200" b="1" i="0" u="none" strike="noStrike" kern="1200" cap="none" spc="0" normalizeH="0" baseline="0" noProof="0" dirty="0">
                <a:ln>
                  <a:noFill/>
                </a:ln>
                <a:solidFill>
                  <a:srgbClr val="FFFF00"/>
                </a:solidFill>
                <a:effectLst/>
                <a:uLnTx/>
                <a:uFillTx/>
                <a:latin typeface="Calibri"/>
                <a:ea typeface="STZhongsong" panose="02010600040101010101" pitchFamily="2" charset="-122"/>
                <a:cs typeface="+mn-cs"/>
              </a:endParaRPr>
            </a:p>
          </p:txBody>
        </p:sp>
      </p:grpSp>
      <p:sp>
        <p:nvSpPr>
          <p:cNvPr id="15" name="文本框 14">
            <a:extLst>
              <a:ext uri="{FF2B5EF4-FFF2-40B4-BE49-F238E27FC236}">
                <a16:creationId xmlns:a16="http://schemas.microsoft.com/office/drawing/2014/main" id="{6ABD095A-A34B-B744-A679-D9F513FAE9F3}"/>
              </a:ext>
            </a:extLst>
          </p:cNvPr>
          <p:cNvSpPr txBox="1"/>
          <p:nvPr/>
        </p:nvSpPr>
        <p:spPr>
          <a:xfrm>
            <a:off x="-1" y="5541916"/>
            <a:ext cx="12161623" cy="1119024"/>
          </a:xfrm>
          <a:prstGeom prst="rect">
            <a:avLst/>
          </a:prstGeom>
          <a:solidFill>
            <a:schemeClr val="accent6">
              <a:lumMod val="40000"/>
              <a:lumOff val="60000"/>
            </a:schemeClr>
          </a:solidFill>
          <a:ln w="38100">
            <a:noFill/>
          </a:ln>
        </p:spPr>
        <p:txBody>
          <a:bodyPr wrap="square" anchor="ctr">
            <a:spAutoFit/>
          </a:bodyPr>
          <a:lstStyle/>
          <a:p>
            <a:pPr marL="234000" marR="0" lvl="0" indent="-198000" algn="l" defTabSz="914400" rtl="0" eaLnBrk="1" fontAlgn="auto" latinLnBrk="0" hangingPunct="1">
              <a:lnSpc>
                <a:spcPct val="100000"/>
              </a:lnSpc>
              <a:spcBef>
                <a:spcPts val="0"/>
              </a:spcBef>
              <a:spcAft>
                <a:spcPts val="0"/>
              </a:spcAft>
              <a:buClr>
                <a:prstClr val="black"/>
              </a:buClr>
              <a:buSzPct val="120000"/>
              <a:buFont typeface="Arial" panose="020B0604020202020204" pitchFamily="34" charset="0"/>
              <a:buChar char="•"/>
              <a:tabLst/>
              <a:defRPr/>
            </a:pP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14th five-years plan (2021-2025):</a:t>
            </a:r>
            <a:r>
              <a:rPr kumimoji="1" lang="zh-CN" altLang="en-US"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 </a:t>
            </a:r>
            <a:r>
              <a:rPr kumimoji="1" lang="en-US" altLang="zh-CN" sz="22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rPr>
              <a:t>Conceptual design </a:t>
            </a: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and </a:t>
            </a:r>
            <a:r>
              <a:rPr kumimoji="1" lang="en-US" altLang="zh-CN" sz="22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rPr>
              <a:t>R&amp;D of Key technology</a:t>
            </a:r>
            <a:r>
              <a:rPr kumimoji="1" lang="en-US" altLang="zh-CN" sz="2200" b="1" i="0" u="none" strike="noStrike" kern="1200" cap="none" spc="0" normalizeH="0" baseline="0" noProof="0" dirty="0">
                <a:ln>
                  <a:noFill/>
                </a:ln>
                <a:solidFill>
                  <a:srgbClr val="302EF3"/>
                </a:solidFill>
                <a:effectLst/>
                <a:uLnTx/>
                <a:uFillTx/>
                <a:latin typeface="Calibri"/>
                <a:ea typeface="华文楷体" panose="02010600040101010101" pitchFamily="2" charset="-122"/>
                <a:cs typeface="Times New Roman" panose="02020603050405020304" pitchFamily="18" charset="0"/>
              </a:rPr>
              <a:t>, </a:t>
            </a: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5 years, 0.42 B CNY </a:t>
            </a:r>
          </a:p>
          <a:p>
            <a:pPr marL="234000" marR="0" lvl="0" indent="-198000" algn="l" defTabSz="914400" rtl="0" eaLnBrk="1" fontAlgn="auto" latinLnBrk="0" hangingPunct="1">
              <a:lnSpc>
                <a:spcPct val="100000"/>
              </a:lnSpc>
              <a:spcBef>
                <a:spcPts val="0"/>
              </a:spcBef>
              <a:spcAft>
                <a:spcPts val="0"/>
              </a:spcAft>
              <a:buClr>
                <a:prstClr val="black"/>
              </a:buClr>
              <a:buSzPct val="120000"/>
              <a:buFont typeface="Arial" panose="020B0604020202020204" pitchFamily="34" charset="0"/>
              <a:buChar char="•"/>
              <a:tabLst/>
              <a:defRPr/>
            </a:pP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15th five-years plan (2026-2030):</a:t>
            </a:r>
            <a:r>
              <a:rPr kumimoji="1" lang="zh-CN" altLang="en-US"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 </a:t>
            </a:r>
            <a:r>
              <a:rPr kumimoji="1" lang="en-US" altLang="zh-CN" sz="22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rPr>
              <a:t>Construction</a:t>
            </a:r>
            <a:r>
              <a:rPr kumimoji="1" lang="en-US" altLang="zh-CN" sz="2200" b="1" i="0" u="none" strike="noStrike" kern="1200" cap="none" spc="0" normalizeH="0" baseline="0" noProof="0" dirty="0">
                <a:ln>
                  <a:noFill/>
                </a:ln>
                <a:solidFill>
                  <a:srgbClr val="302EF3"/>
                </a:solidFill>
                <a:effectLst/>
                <a:uLnTx/>
                <a:uFillTx/>
                <a:latin typeface="Calibri"/>
                <a:ea typeface="华文楷体" panose="02010600040101010101" pitchFamily="2" charset="-122"/>
                <a:cs typeface="Times New Roman" panose="02020603050405020304" pitchFamily="18" charset="0"/>
              </a:rPr>
              <a:t> </a:t>
            </a: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6 years, 4.5 B CNY</a:t>
            </a:r>
          </a:p>
          <a:p>
            <a:pPr marL="234000" marR="0" lvl="0" indent="-198000" algn="l" defTabSz="914400" rtl="0" eaLnBrk="1" fontAlgn="auto" latinLnBrk="0" hangingPunct="1">
              <a:lnSpc>
                <a:spcPct val="100000"/>
              </a:lnSpc>
              <a:spcBef>
                <a:spcPts val="0"/>
              </a:spcBef>
              <a:spcAft>
                <a:spcPts val="0"/>
              </a:spcAft>
              <a:buClr>
                <a:prstClr val="black"/>
              </a:buClr>
              <a:buSzPct val="120000"/>
              <a:buFont typeface="Arial" panose="020B0604020202020204" pitchFamily="34" charset="0"/>
              <a:buChar char="•"/>
              <a:tabLst/>
              <a:defRPr/>
            </a:pP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Operating for 10 years, upgrade for 3 years, operating again for another 8 years</a:t>
            </a:r>
            <a:endParaRPr kumimoji="1" lang="zh-CN" altLang="en-US"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endParaRPr>
          </a:p>
        </p:txBody>
      </p:sp>
      <p:grpSp>
        <p:nvGrpSpPr>
          <p:cNvPr id="14" name="Group 13">
            <a:extLst>
              <a:ext uri="{FF2B5EF4-FFF2-40B4-BE49-F238E27FC236}">
                <a16:creationId xmlns:a16="http://schemas.microsoft.com/office/drawing/2014/main" id="{B714A9CC-86F1-F52B-D70C-0CF6D48A4EF6}"/>
              </a:ext>
            </a:extLst>
          </p:cNvPr>
          <p:cNvGrpSpPr/>
          <p:nvPr/>
        </p:nvGrpSpPr>
        <p:grpSpPr>
          <a:xfrm>
            <a:off x="8713914" y="892134"/>
            <a:ext cx="3208530" cy="2381775"/>
            <a:chOff x="9491383" y="1034305"/>
            <a:chExt cx="2329441" cy="2117455"/>
          </a:xfrm>
        </p:grpSpPr>
        <p:pic>
          <p:nvPicPr>
            <p:cNvPr id="4" name="Picture 4">
              <a:extLst>
                <a:ext uri="{FF2B5EF4-FFF2-40B4-BE49-F238E27FC236}">
                  <a16:creationId xmlns:a16="http://schemas.microsoft.com/office/drawing/2014/main" id="{F39DC5A9-8B7D-F5F0-1394-872E946E073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620" b="7959"/>
            <a:stretch/>
          </p:blipFill>
          <p:spPr bwMode="auto">
            <a:xfrm>
              <a:off x="9491383" y="1034305"/>
              <a:ext cx="2329441" cy="21174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D37A6917-12FA-F547-AF5D-B563BD592E39}"/>
                </a:ext>
              </a:extLst>
            </p:cNvPr>
            <p:cNvGrpSpPr/>
            <p:nvPr/>
          </p:nvGrpSpPr>
          <p:grpSpPr>
            <a:xfrm>
              <a:off x="9946112" y="1257331"/>
              <a:ext cx="503560" cy="1354873"/>
              <a:chOff x="9879612" y="1157581"/>
              <a:chExt cx="503560" cy="1354873"/>
            </a:xfrm>
          </p:grpSpPr>
          <p:sp>
            <p:nvSpPr>
              <p:cNvPr id="8" name="Rectangle 7">
                <a:extLst>
                  <a:ext uri="{FF2B5EF4-FFF2-40B4-BE49-F238E27FC236}">
                    <a16:creationId xmlns:a16="http://schemas.microsoft.com/office/drawing/2014/main" id="{2BDEA846-188B-5835-58BA-8B8C736B66E3}"/>
                  </a:ext>
                </a:extLst>
              </p:cNvPr>
              <p:cNvSpPr/>
              <p:nvPr/>
            </p:nvSpPr>
            <p:spPr>
              <a:xfrm>
                <a:off x="9879612" y="1157581"/>
                <a:ext cx="280800" cy="305706"/>
              </a:xfrm>
              <a:prstGeom prst="rect">
                <a:avLst/>
              </a:prstGeom>
              <a:solidFill>
                <a:srgbClr val="FFD579">
                  <a:alpha val="40000"/>
                </a:srgbClr>
              </a:solidFill>
              <a:ln w="28575">
                <a:solidFill>
                  <a:srgbClr val="FFD57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N"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601100D1-1BEB-3154-F420-DD6E58D2405B}"/>
                  </a:ext>
                </a:extLst>
              </p:cNvPr>
              <p:cNvSpPr/>
              <p:nvPr/>
            </p:nvSpPr>
            <p:spPr>
              <a:xfrm>
                <a:off x="10102372" y="2206748"/>
                <a:ext cx="280800" cy="305706"/>
              </a:xfrm>
              <a:prstGeom prst="rect">
                <a:avLst/>
              </a:prstGeom>
              <a:solidFill>
                <a:srgbClr val="FFD579">
                  <a:alpha val="40000"/>
                </a:srgbClr>
              </a:solidFill>
              <a:ln w="28575">
                <a:solidFill>
                  <a:srgbClr val="FFD57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N" sz="1800" b="0" i="0" u="none" strike="noStrike" kern="1200" cap="none" spc="0" normalizeH="0" baseline="0" noProof="0">
                  <a:ln>
                    <a:noFill/>
                  </a:ln>
                  <a:solidFill>
                    <a:prstClr val="white"/>
                  </a:solidFill>
                  <a:effectLst/>
                  <a:uLnTx/>
                  <a:uFillTx/>
                  <a:latin typeface="Calibri"/>
                  <a:ea typeface="+mn-ea"/>
                  <a:cs typeface="+mn-cs"/>
                </a:endParaRPr>
              </a:p>
            </p:txBody>
          </p:sp>
        </p:grpSp>
      </p:grpSp>
      <p:sp>
        <p:nvSpPr>
          <p:cNvPr id="3" name="TextBox 2">
            <a:extLst>
              <a:ext uri="{FF2B5EF4-FFF2-40B4-BE49-F238E27FC236}">
                <a16:creationId xmlns:a16="http://schemas.microsoft.com/office/drawing/2014/main" id="{706C1176-B844-9372-1A92-93EDC34B2E37}"/>
              </a:ext>
            </a:extLst>
          </p:cNvPr>
          <p:cNvSpPr txBox="1"/>
          <p:nvPr/>
        </p:nvSpPr>
        <p:spPr>
          <a:xfrm>
            <a:off x="8713914" y="3288351"/>
            <a:ext cx="3459181" cy="2246769"/>
          </a:xfrm>
          <a:prstGeom prst="rect">
            <a:avLst/>
          </a:prstGeom>
          <a:solidFill>
            <a:schemeClr val="bg1"/>
          </a:solidFill>
          <a:ln w="28575">
            <a:solidFill>
              <a:srgbClr val="0F34A6"/>
            </a:solid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en-US" altLang="zh-CN" sz="20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Deliver</a:t>
            </a:r>
            <a:r>
              <a:rPr kumimoji="1" lang="en-US" altLang="zh-CN" sz="2000" b="1" i="0" u="none" strike="noStrike" kern="1200" cap="none" spc="0" normalizeH="0" baseline="0" noProof="0" dirty="0">
                <a:ln>
                  <a:noFill/>
                </a:ln>
                <a:solidFill>
                  <a:srgbClr val="302EF3"/>
                </a:solidFill>
                <a:effectLst/>
                <a:uLnTx/>
                <a:uFillTx/>
                <a:latin typeface="Calibri"/>
                <a:ea typeface="华文楷体" panose="02010600040101010101" pitchFamily="2" charset="-122"/>
                <a:cs typeface="Times New Roman" panose="02020603050405020304" pitchFamily="18" charset="0"/>
              </a:rPr>
              <a:t> </a:t>
            </a:r>
            <a:r>
              <a:rPr kumimoji="1" lang="en-US" altLang="zh-CN" sz="20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rPr>
              <a:t>a massive amount </a:t>
            </a:r>
            <a:r>
              <a:rPr kumimoji="1" lang="en-US" altLang="zh-CN" sz="20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of</a:t>
            </a:r>
            <a:r>
              <a:rPr kumimoji="1" lang="en-US" altLang="zh-CN" sz="2000" b="1" i="0" u="none" strike="noStrike" kern="1200" cap="none" spc="0" normalizeH="0" baseline="0" noProof="0" dirty="0">
                <a:ln>
                  <a:noFill/>
                </a:ln>
                <a:solidFill>
                  <a:srgbClr val="302EF3"/>
                </a:solidFill>
                <a:effectLst/>
                <a:uLnTx/>
                <a:uFillTx/>
                <a:latin typeface="Calibri"/>
                <a:ea typeface="华文楷体" panose="02010600040101010101" pitchFamily="2" charset="-122"/>
                <a:cs typeface="Times New Roman" panose="02020603050405020304" pitchFamily="18" charset="0"/>
              </a:rPr>
              <a:t> </a:t>
            </a:r>
            <a:r>
              <a:rPr kumimoji="1" lang="en-US" altLang="zh-CN" sz="2000" b="1" i="0" u="none" strike="noStrike" kern="1200" cap="none" spc="0" normalizeH="0" baseline="0" noProof="0" dirty="0" err="1">
                <a:ln>
                  <a:noFill/>
                </a:ln>
                <a:solidFill>
                  <a:srgbClr val="C00000"/>
                </a:solidFill>
                <a:effectLst/>
                <a:uLnTx/>
                <a:uFillTx/>
                <a:latin typeface="Calibri"/>
                <a:ea typeface="华文楷体" panose="02010600040101010101" pitchFamily="2" charset="-122"/>
                <a:cs typeface="Times New Roman" panose="02020603050405020304" pitchFamily="18" charset="0"/>
              </a:rPr>
              <a:t>taus</a:t>
            </a:r>
            <a:r>
              <a:rPr kumimoji="1" lang="en-US" altLang="zh-CN" sz="2000" b="1" i="0" u="none" strike="noStrike" kern="1200" cap="none" spc="0" normalizeH="0" baseline="0" noProof="0" dirty="0">
                <a:ln>
                  <a:noFill/>
                </a:ln>
                <a:solidFill>
                  <a:srgbClr val="302EF3"/>
                </a:solidFill>
                <a:effectLst/>
                <a:uLnTx/>
                <a:uFillTx/>
                <a:latin typeface="Calibri"/>
                <a:ea typeface="华文楷体" panose="02010600040101010101" pitchFamily="2" charset="-122"/>
                <a:cs typeface="Times New Roman" panose="02020603050405020304" pitchFamily="18" charset="0"/>
              </a:rPr>
              <a:t> </a:t>
            </a:r>
            <a:r>
              <a:rPr kumimoji="1" lang="en-US" altLang="zh-CN" sz="20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and hadrons</a:t>
            </a:r>
            <a:r>
              <a:rPr kumimoji="1" lang="zh-CN" altLang="en-US" sz="20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 </a:t>
            </a:r>
            <a:r>
              <a:rPr kumimoji="1" lang="en-US" altLang="zh-CN" sz="20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composed of </a:t>
            </a:r>
            <a:r>
              <a:rPr kumimoji="1" lang="en-US" altLang="zh-CN" sz="20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rPr>
              <a:t>charm quark</a:t>
            </a:r>
            <a:r>
              <a:rPr kumimoji="1" lang="en-US" altLang="zh-CN" sz="20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 allow for the studies of particle</a:t>
            </a:r>
            <a:r>
              <a:rPr kumimoji="1" lang="zh-CN" altLang="en-US" sz="20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 </a:t>
            </a:r>
            <a:r>
              <a:rPr kumimoji="1" lang="en-US" altLang="zh-CN" sz="20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composition, the </a:t>
            </a:r>
            <a:r>
              <a:rPr kumimoji="1" lang="en-US" altLang="zh-CN" sz="20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rPr>
              <a:t>deep structure </a:t>
            </a:r>
            <a:r>
              <a:rPr kumimoji="1" lang="en-US" altLang="zh-CN" sz="20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of matter, as well as the fundamental </a:t>
            </a:r>
            <a:r>
              <a:rPr kumimoji="1" lang="en-US" altLang="zh-CN" sz="20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rPr>
              <a:t>interaction  forces</a:t>
            </a:r>
          </a:p>
        </p:txBody>
      </p:sp>
      <mc:AlternateContent xmlns:mc="http://schemas.openxmlformats.org/markup-compatibility/2006" xmlns:a14="http://schemas.microsoft.com/office/drawing/2010/main">
        <mc:Choice Requires="a14">
          <p:sp>
            <p:nvSpPr>
              <p:cNvPr id="22" name="内容占位符 2">
                <a:extLst>
                  <a:ext uri="{FF2B5EF4-FFF2-40B4-BE49-F238E27FC236}">
                    <a16:creationId xmlns:a16="http://schemas.microsoft.com/office/drawing/2014/main" id="{FFE5419E-6E91-4E73-AD56-DDACFB137CBB}"/>
                  </a:ext>
                </a:extLst>
              </p:cNvPr>
              <p:cNvSpPr txBox="1">
                <a:spLocks/>
              </p:cNvSpPr>
              <p:nvPr/>
            </p:nvSpPr>
            <p:spPr bwMode="auto">
              <a:xfrm>
                <a:off x="-38985" y="4412655"/>
                <a:ext cx="8774076" cy="1149945"/>
              </a:xfrm>
              <a:prstGeom prst="rect">
                <a:avLst/>
              </a:prstGeom>
              <a:solidFill>
                <a:srgbClr val="FFFF00"/>
              </a:solidFill>
              <a:ln w="38100">
                <a:noFill/>
                <a:miter lim="800000"/>
                <a:headEnd/>
                <a:tailEnd/>
              </a:ln>
              <a:effectLst/>
            </p:spPr>
            <p:txBody>
              <a:bodyPr vert="horz" wrap="square" lIns="92075" tIns="46038" rIns="92075" bIns="46038" numCol="1" anchor="ctr" anchorCtr="0" compatLnSpc="1">
                <a:prstTxWarp prst="textNoShape">
                  <a:avLst/>
                </a:prstTxWarp>
              </a:bodyPr>
              <a:lstStyle>
                <a:lvl1pPr marL="342900" indent="-342900" algn="l" rtl="0" eaLnBrk="1" fontAlgn="base" hangingPunct="1">
                  <a:spcBef>
                    <a:spcPct val="20000"/>
                  </a:spcBef>
                  <a:spcAft>
                    <a:spcPct val="0"/>
                  </a:spcAft>
                  <a:buClr>
                    <a:srgbClr val="FF3399"/>
                  </a:buClr>
                  <a:buFont typeface="Wingdings 2" pitchFamily="18" charset="2"/>
                  <a:buChar char="è"/>
                  <a:defRPr sz="3200" b="1">
                    <a:solidFill>
                      <a:srgbClr val="000066"/>
                    </a:solidFill>
                    <a:latin typeface="Times New Roman" panose="02020603050405020304" pitchFamily="18" charset="0"/>
                    <a:ea typeface="华文楷体" panose="02010600040101010101" pitchFamily="2" charset="-122"/>
                    <a:cs typeface="Times New Roman" panose="02020603050405020304" pitchFamily="18" charset="0"/>
                  </a:defRPr>
                </a:lvl1pPr>
                <a:lvl2pPr marL="742950" indent="-285750" algn="l" rtl="0" eaLnBrk="1" fontAlgn="base" hangingPunct="1">
                  <a:spcBef>
                    <a:spcPct val="20000"/>
                  </a:spcBef>
                  <a:spcAft>
                    <a:spcPct val="0"/>
                  </a:spcAft>
                  <a:buClr>
                    <a:srgbClr val="FF3399"/>
                  </a:buClr>
                  <a:buFont typeface="Wingdings 2" pitchFamily="18" charset="2"/>
                  <a:buChar char="è"/>
                  <a:defRPr sz="2800" b="1">
                    <a:solidFill>
                      <a:srgbClr val="000099"/>
                    </a:solidFill>
                    <a:latin typeface="Times New Roman" panose="02020603050405020304" pitchFamily="18" charset="0"/>
                    <a:ea typeface="华文楷体" panose="02010600040101010101" pitchFamily="2" charset="-122"/>
                    <a:cs typeface="Times New Roman" panose="02020603050405020304" pitchFamily="18" charset="0"/>
                  </a:defRPr>
                </a:lvl2pPr>
                <a:lvl3pPr marL="1143000" indent="-228600" algn="l" rtl="0" eaLnBrk="1" fontAlgn="base" hangingPunct="1">
                  <a:spcBef>
                    <a:spcPct val="20000"/>
                  </a:spcBef>
                  <a:spcAft>
                    <a:spcPct val="0"/>
                  </a:spcAft>
                  <a:buClr>
                    <a:srgbClr val="FF3399"/>
                  </a:buClr>
                  <a:buFont typeface="Wingdings 2" pitchFamily="18" charset="2"/>
                  <a:buChar char="è"/>
                  <a:defRPr sz="2400" b="1">
                    <a:solidFill>
                      <a:schemeClr val="accent1"/>
                    </a:solidFill>
                    <a:latin typeface="Times New Roman" panose="02020603050405020304" pitchFamily="18" charset="0"/>
                    <a:ea typeface="华文楷体" panose="02010600040101010101" pitchFamily="2" charset="-122"/>
                    <a:cs typeface="Times New Roman" panose="02020603050405020304" pitchFamily="18" charset="0"/>
                  </a:defRPr>
                </a:lvl3pPr>
                <a:lvl4pPr marL="1600200" indent="-228600" algn="l" rtl="0" eaLnBrk="1" fontAlgn="base" hangingPunct="1">
                  <a:spcBef>
                    <a:spcPct val="20000"/>
                  </a:spcBef>
                  <a:spcAft>
                    <a:spcPct val="0"/>
                  </a:spcAft>
                  <a:buClr>
                    <a:srgbClr val="FF3399"/>
                  </a:buClr>
                  <a:buFont typeface="Wingdings 2" pitchFamily="18" charset="2"/>
                  <a:buChar char="è"/>
                  <a:defRPr sz="2000" b="1">
                    <a:solidFill>
                      <a:srgbClr val="000066"/>
                    </a:solidFill>
                    <a:latin typeface="Times New Roman" panose="02020603050405020304" pitchFamily="18" charset="0"/>
                    <a:ea typeface="华文楷体" panose="02010600040101010101" pitchFamily="2" charset="-122"/>
                    <a:cs typeface="Times New Roman" panose="02020603050405020304" pitchFamily="18" charset="0"/>
                  </a:defRPr>
                </a:lvl4pPr>
                <a:lvl5pPr marL="2057400" indent="-228600" algn="l" rtl="0" eaLnBrk="1" fontAlgn="base" hangingPunct="1">
                  <a:spcBef>
                    <a:spcPct val="20000"/>
                  </a:spcBef>
                  <a:spcAft>
                    <a:spcPct val="0"/>
                  </a:spcAft>
                  <a:buClr>
                    <a:srgbClr val="FF3399"/>
                  </a:buClr>
                  <a:buFont typeface="Wingdings 2" pitchFamily="18" charset="2"/>
                  <a:buChar char="è"/>
                  <a:defRPr sz="2000" b="1">
                    <a:solidFill>
                      <a:srgbClr val="000066"/>
                    </a:solidFill>
                    <a:latin typeface="Times New Roman" panose="02020603050405020304" pitchFamily="18" charset="0"/>
                    <a:ea typeface="华文楷体" panose="02010600040101010101" pitchFamily="2" charset="-122"/>
                    <a:cs typeface="Times New Roman" panose="02020603050405020304" pitchFamily="18" charset="0"/>
                  </a:defRPr>
                </a:lvl5pPr>
                <a:lvl6pPr marL="2514600" indent="-228600" algn="l" rtl="0" eaLnBrk="1" fontAlgn="base" hangingPunct="1">
                  <a:spcBef>
                    <a:spcPct val="20000"/>
                  </a:spcBef>
                  <a:spcAft>
                    <a:spcPct val="0"/>
                  </a:spcAft>
                  <a:buClr>
                    <a:srgbClr val="FF3399"/>
                  </a:buClr>
                  <a:buFont typeface="Wingdings 2" pitchFamily="18" charset="2"/>
                  <a:buChar char="è"/>
                  <a:defRPr sz="2000" b="1">
                    <a:solidFill>
                      <a:srgbClr val="000066"/>
                    </a:solidFill>
                    <a:latin typeface="+mn-lt"/>
                    <a:ea typeface="+mn-ea"/>
                  </a:defRPr>
                </a:lvl6pPr>
                <a:lvl7pPr marL="2971800" indent="-228600" algn="l" rtl="0" eaLnBrk="1" fontAlgn="base" hangingPunct="1">
                  <a:spcBef>
                    <a:spcPct val="20000"/>
                  </a:spcBef>
                  <a:spcAft>
                    <a:spcPct val="0"/>
                  </a:spcAft>
                  <a:buClr>
                    <a:srgbClr val="FF3399"/>
                  </a:buClr>
                  <a:buFont typeface="Wingdings 2" pitchFamily="18" charset="2"/>
                  <a:buChar char="è"/>
                  <a:defRPr sz="2000" b="1">
                    <a:solidFill>
                      <a:srgbClr val="000066"/>
                    </a:solidFill>
                    <a:latin typeface="+mn-lt"/>
                    <a:ea typeface="+mn-ea"/>
                  </a:defRPr>
                </a:lvl7pPr>
                <a:lvl8pPr marL="3429000" indent="-228600" algn="l" rtl="0" eaLnBrk="1" fontAlgn="base" hangingPunct="1">
                  <a:spcBef>
                    <a:spcPct val="20000"/>
                  </a:spcBef>
                  <a:spcAft>
                    <a:spcPct val="0"/>
                  </a:spcAft>
                  <a:buClr>
                    <a:srgbClr val="FF3399"/>
                  </a:buClr>
                  <a:buFont typeface="Wingdings 2" pitchFamily="18" charset="2"/>
                  <a:buChar char="è"/>
                  <a:defRPr sz="2000" b="1">
                    <a:solidFill>
                      <a:srgbClr val="000066"/>
                    </a:solidFill>
                    <a:latin typeface="+mn-lt"/>
                    <a:ea typeface="+mn-ea"/>
                  </a:defRPr>
                </a:lvl8pPr>
                <a:lvl9pPr marL="3886200" indent="-228600" algn="l" rtl="0" eaLnBrk="1" fontAlgn="base" hangingPunct="1">
                  <a:spcBef>
                    <a:spcPct val="20000"/>
                  </a:spcBef>
                  <a:spcAft>
                    <a:spcPct val="0"/>
                  </a:spcAft>
                  <a:buClr>
                    <a:srgbClr val="FF3399"/>
                  </a:buClr>
                  <a:buFont typeface="Wingdings 2" pitchFamily="18" charset="2"/>
                  <a:buChar char="è"/>
                  <a:defRPr sz="2000" b="1">
                    <a:solidFill>
                      <a:srgbClr val="000066"/>
                    </a:solidFill>
                    <a:latin typeface="+mn-lt"/>
                    <a:ea typeface="+mn-ea"/>
                  </a:defRPr>
                </a:lvl9pPr>
              </a:lstStyle>
              <a:p>
                <a:pPr marL="234000" marR="0" lvl="0" indent="-198000" algn="l" defTabSz="914400" rtl="0" eaLnBrk="1" fontAlgn="base" latinLnBrk="0" hangingPunct="1">
                  <a:lnSpc>
                    <a:spcPct val="100000"/>
                  </a:lnSpc>
                  <a:spcBef>
                    <a:spcPts val="0"/>
                  </a:spcBef>
                  <a:spcAft>
                    <a:spcPct val="0"/>
                  </a:spcAft>
                  <a:buClr>
                    <a:prstClr val="black"/>
                  </a:buClr>
                  <a:buSzPct val="100000"/>
                  <a:buFont typeface="Arial" panose="020B0604020202020204" pitchFamily="34" charset="0"/>
                  <a:buChar char="•"/>
                  <a:tabLst/>
                  <a:defRPr/>
                </a:pPr>
                <a:r>
                  <a:rPr kumimoji="1" lang="en-US" altLang="zh-CN" sz="2200" b="1" i="1" u="none" strike="noStrike" kern="1200" cap="none" spc="0" normalizeH="0" baseline="0" noProof="0" dirty="0" err="1">
                    <a:ln>
                      <a:noFill/>
                    </a:ln>
                    <a:solidFill>
                      <a:prstClr val="black"/>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E</a:t>
                </a:r>
                <a:r>
                  <a:rPr kumimoji="1" lang="en-US" altLang="zh-CN" sz="2200" b="1" i="0" u="none" strike="noStrike" kern="1200" cap="none" spc="0" normalizeH="0" baseline="-25000" noProof="0" dirty="0" err="1">
                    <a:ln>
                      <a:noFill/>
                    </a:ln>
                    <a:solidFill>
                      <a:prstClr val="black"/>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cm</a:t>
                </a: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a:t>
                </a:r>
                <a:r>
                  <a:rPr kumimoji="1" lang="en-US" altLang="zh-CN" sz="2200" b="1" i="0" u="none" strike="noStrike" kern="1200" cap="none" spc="0" normalizeH="0" baseline="0" noProof="0" dirty="0">
                    <a:ln>
                      <a:noFill/>
                    </a:ln>
                    <a:solidFill>
                      <a:srgbClr val="302EF3"/>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 </a:t>
                </a:r>
                <a:r>
                  <a:rPr kumimoji="1" lang="en-US" altLang="zh-CN" sz="22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2-7 </a:t>
                </a: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GeV</a:t>
                </a:r>
                <a:r>
                  <a:rPr kumimoji="1" lang="zh-CN" altLang="en-US"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a:t>
                </a:r>
                <a14:m>
                  <m:oMath xmlns:m="http://schemas.openxmlformats.org/officeDocument/2006/math">
                    <m:r>
                      <a:rPr kumimoji="1" lang="zh-CN" altLang="en-US" sz="2200" b="1" i="1" u="none" strike="noStrike" kern="1200" cap="none" spc="0" normalizeH="0" baseline="0" noProof="0">
                        <a:ln>
                          <a:noFill/>
                        </a:ln>
                        <a:solidFill>
                          <a:prstClr val="black"/>
                        </a:solidFill>
                        <a:effectLst/>
                        <a:uLnTx/>
                        <a:uFillTx/>
                        <a:latin typeface="Cambria Math" panose="02040503050406030204" pitchFamily="18" charset="0"/>
                        <a:sym typeface="Symbol" panose="05050102010706020507" pitchFamily="18" charset="2"/>
                      </a:rPr>
                      <m:t>𝓛</m:t>
                    </m:r>
                    <m:r>
                      <a:rPr kumimoji="1" lang="en-US" altLang="zh-CN" sz="2200" b="1" i="0" u="none" strike="noStrike" kern="1200" cap="none" spc="0" normalizeH="0" baseline="0" noProof="0" smtClean="0">
                        <a:ln>
                          <a:noFill/>
                        </a:ln>
                        <a:solidFill>
                          <a:prstClr val="black"/>
                        </a:solidFill>
                        <a:effectLst/>
                        <a:uLnTx/>
                        <a:uFillTx/>
                        <a:latin typeface="Cambria Math" panose="02040503050406030204" pitchFamily="18" charset="0"/>
                        <a:sym typeface="Symbol" panose="05050102010706020507" pitchFamily="18" charset="2"/>
                      </a:rPr>
                      <m:t>&gt;</m:t>
                    </m:r>
                  </m:oMath>
                </a14:m>
                <a:r>
                  <a:rPr kumimoji="0"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华文楷体"/>
                  </a:rPr>
                  <a:t> 0.5</a:t>
                </a:r>
                <a:r>
                  <a:rPr kumimoji="0"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华文楷体"/>
                    <a:sym typeface="Symbol" panose="05050102010706020507" pitchFamily="18" charset="2"/>
                  </a:rPr>
                  <a:t></a:t>
                </a:r>
                <a:r>
                  <a:rPr kumimoji="0" lang="en-US" altLang="zh-CN" sz="22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华文楷体"/>
                  </a:rPr>
                  <a:t>10</a:t>
                </a:r>
                <a:r>
                  <a:rPr kumimoji="0" lang="en-US" altLang="zh-CN" sz="2200" b="1" i="0" u="none" strike="noStrike" kern="1200" cap="none" spc="0" normalizeH="0" baseline="30000" noProof="0" dirty="0">
                    <a:ln>
                      <a:noFill/>
                    </a:ln>
                    <a:solidFill>
                      <a:srgbClr val="C00000"/>
                    </a:solidFill>
                    <a:effectLst/>
                    <a:uLnTx/>
                    <a:uFillTx/>
                    <a:latin typeface="Calibri"/>
                    <a:ea typeface="华文楷体" panose="02010600040101010101" pitchFamily="2" charset="-122"/>
                    <a:cs typeface="华文楷体"/>
                  </a:rPr>
                  <a:t>35  </a:t>
                </a:r>
                <a:r>
                  <a:rPr kumimoji="0"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华文楷体"/>
                  </a:rPr>
                  <a:t>cm </a:t>
                </a:r>
                <a:r>
                  <a:rPr kumimoji="0" lang="en-US" altLang="zh-CN" sz="2200" b="1" i="0" u="none" strike="noStrike" kern="1200" cap="none" spc="0" normalizeH="0" baseline="30000" noProof="0" dirty="0">
                    <a:ln>
                      <a:noFill/>
                    </a:ln>
                    <a:solidFill>
                      <a:prstClr val="black"/>
                    </a:solidFill>
                    <a:effectLst/>
                    <a:uLnTx/>
                    <a:uFillTx/>
                    <a:latin typeface="Calibri"/>
                    <a:ea typeface="华文楷体" panose="02010600040101010101" pitchFamily="2" charset="-122"/>
                    <a:cs typeface="华文楷体"/>
                  </a:rPr>
                  <a:t>-2</a:t>
                </a:r>
                <a:r>
                  <a:rPr kumimoji="0"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华文楷体"/>
                  </a:rPr>
                  <a:t> s </a:t>
                </a:r>
                <a:r>
                  <a:rPr kumimoji="0" lang="en-US" altLang="zh-CN" sz="2200" b="1" i="0" u="none" strike="noStrike" kern="1200" cap="none" spc="0" normalizeH="0" baseline="30000" noProof="0" dirty="0">
                    <a:ln>
                      <a:noFill/>
                    </a:ln>
                    <a:solidFill>
                      <a:prstClr val="black"/>
                    </a:solidFill>
                    <a:effectLst/>
                    <a:uLnTx/>
                    <a:uFillTx/>
                    <a:latin typeface="Calibri"/>
                    <a:ea typeface="华文楷体" panose="02010600040101010101" pitchFamily="2" charset="-122"/>
                    <a:cs typeface="华文楷体"/>
                  </a:rPr>
                  <a:t>-1 </a:t>
                </a:r>
                <a:endPar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endParaRPr>
              </a:p>
              <a:p>
                <a:pPr marL="234000" marR="0" lvl="0" indent="-198000" algn="l" defTabSz="914400" rtl="0" eaLnBrk="1" fontAlgn="base" latinLnBrk="0" hangingPunct="1">
                  <a:lnSpc>
                    <a:spcPct val="100000"/>
                  </a:lnSpc>
                  <a:spcBef>
                    <a:spcPts val="0"/>
                  </a:spcBef>
                  <a:spcAft>
                    <a:spcPct val="0"/>
                  </a:spcAft>
                  <a:buClr>
                    <a:prstClr val="black"/>
                  </a:buClr>
                  <a:buSzPct val="100000"/>
                  <a:buFont typeface="Arial" panose="020B0604020202020204" pitchFamily="34" charset="0"/>
                  <a:buChar char="•"/>
                  <a:tabLst/>
                  <a:defRPr/>
                </a:pP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Potential for upgrade to </a:t>
                </a:r>
                <a:r>
                  <a:rPr kumimoji="1" lang="en-US" altLang="zh-CN" sz="22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increase luminosity </a:t>
                </a: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and realize </a:t>
                </a:r>
                <a:r>
                  <a:rPr kumimoji="1" lang="en-US" altLang="zh-CN" sz="22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sym typeface="Symbol" panose="05050102010706020507" pitchFamily="18" charset="2"/>
                  </a:rPr>
                  <a:t>polarized beam</a:t>
                </a:r>
              </a:p>
              <a:p>
                <a:pPr marL="234000" marR="0" lvl="0" indent="-198000" algn="l" defTabSz="914400" rtl="0" eaLnBrk="1" fontAlgn="base" latinLnBrk="0" hangingPunct="1">
                  <a:lnSpc>
                    <a:spcPct val="100000"/>
                  </a:lnSpc>
                  <a:spcBef>
                    <a:spcPts val="0"/>
                  </a:spcBef>
                  <a:spcAft>
                    <a:spcPct val="0"/>
                  </a:spcAft>
                  <a:buClr>
                    <a:prstClr val="black"/>
                  </a:buClr>
                  <a:buSzPct val="100000"/>
                  <a:buFont typeface="Arial" panose="020B0604020202020204" pitchFamily="34" charset="0"/>
                  <a:buChar char="•"/>
                  <a:tabLst/>
                  <a:defRPr/>
                </a:pPr>
                <a:r>
                  <a:rPr kumimoji="0"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Site: 1 km</a:t>
                </a:r>
                <a:r>
                  <a:rPr kumimoji="0" lang="en-US" altLang="zh-CN" sz="2200" b="1" i="0" u="none" strike="noStrike" kern="1200" cap="none" spc="0" normalizeH="0" baseline="3000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2 </a:t>
                </a:r>
                <a:r>
                  <a:rPr kumimoji="0"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 </a:t>
                </a:r>
                <a:r>
                  <a:rPr kumimoji="1" lang="en-US" altLang="zh-CN" sz="2200" b="1" i="0" u="none" strike="noStrike" kern="1200" cap="none" spc="0" normalizeH="0" baseline="0" noProof="0" dirty="0">
                    <a:ln>
                      <a:noFill/>
                    </a:ln>
                    <a:solidFill>
                      <a:prstClr val="black"/>
                    </a:solidFill>
                    <a:effectLst/>
                    <a:uLnTx/>
                    <a:uFillTx/>
                    <a:latin typeface="Calibri"/>
                    <a:ea typeface="华文楷体" panose="02010600040101010101" pitchFamily="2" charset="-122"/>
                    <a:cs typeface="Times New Roman" panose="02020603050405020304" pitchFamily="18" charset="0"/>
                  </a:rPr>
                  <a:t>Hefei’s suburban </a:t>
                </a:r>
                <a:r>
                  <a:rPr kumimoji="1" lang="en-US" altLang="zh-CN" sz="2200" b="1" i="0" u="none" strike="noStrike" kern="1200" cap="none" spc="0" normalizeH="0" baseline="0" noProof="0" dirty="0">
                    <a:ln>
                      <a:noFill/>
                    </a:ln>
                    <a:solidFill>
                      <a:srgbClr val="C00000"/>
                    </a:solidFill>
                    <a:effectLst/>
                    <a:uLnTx/>
                    <a:uFillTx/>
                    <a:latin typeface="Calibri"/>
                    <a:ea typeface="华文楷体" panose="02010600040101010101" pitchFamily="2" charset="-122"/>
                    <a:cs typeface="Times New Roman" panose="02020603050405020304" pitchFamily="18" charset="0"/>
                  </a:rPr>
                  <a:t>"Future Big Science City"</a:t>
                </a:r>
              </a:p>
            </p:txBody>
          </p:sp>
        </mc:Choice>
        <mc:Fallback xmlns="">
          <p:sp>
            <p:nvSpPr>
              <p:cNvPr id="22" name="内容占位符 2">
                <a:extLst>
                  <a:ext uri="{FF2B5EF4-FFF2-40B4-BE49-F238E27FC236}">
                    <a16:creationId xmlns:a16="http://schemas.microsoft.com/office/drawing/2014/main" id="{FFE5419E-6E91-4E73-AD56-DDACFB137CBB}"/>
                  </a:ext>
                </a:extLst>
              </p:cNvPr>
              <p:cNvSpPr txBox="1">
                <a:spLocks noRot="1" noChangeAspect="1" noMove="1" noResize="1" noEditPoints="1" noAdjustHandles="1" noChangeArrowheads="1" noChangeShapeType="1" noTextEdit="1"/>
              </p:cNvSpPr>
              <p:nvPr/>
            </p:nvSpPr>
            <p:spPr bwMode="auto">
              <a:xfrm>
                <a:off x="-38985" y="4412655"/>
                <a:ext cx="8774076" cy="1149945"/>
              </a:xfrm>
              <a:prstGeom prst="rect">
                <a:avLst/>
              </a:prstGeom>
              <a:blipFill>
                <a:blip r:embed="rId5"/>
                <a:stretch>
                  <a:fillRect l="-417" t="-2646" b="-8466"/>
                </a:stretch>
              </a:blipFill>
              <a:ln w="38100">
                <a:noFill/>
                <a:miter lim="800000"/>
                <a:headEnd/>
                <a:tailEnd/>
              </a:ln>
              <a:effectLst/>
            </p:spPr>
            <p:txBody>
              <a:bodyPr/>
              <a:lstStyle/>
              <a:p>
                <a:r>
                  <a:rPr lang="zh-CN" altLang="en-US">
                    <a:noFill/>
                  </a:rPr>
                  <a:t> </a:t>
                </a:r>
              </a:p>
            </p:txBody>
          </p:sp>
        </mc:Fallback>
      </mc:AlternateContent>
      <p:cxnSp>
        <p:nvCxnSpPr>
          <p:cNvPr id="28" name="直接箭头连接符 27">
            <a:extLst>
              <a:ext uri="{FF2B5EF4-FFF2-40B4-BE49-F238E27FC236}">
                <a16:creationId xmlns:a16="http://schemas.microsoft.com/office/drawing/2014/main" id="{E8562545-844D-461C-AEA9-B3EEE58EBFA2}"/>
              </a:ext>
            </a:extLst>
          </p:cNvPr>
          <p:cNvCxnSpPr>
            <a:cxnSpLocks/>
          </p:cNvCxnSpPr>
          <p:nvPr/>
        </p:nvCxnSpPr>
        <p:spPr bwMode="auto">
          <a:xfrm flipH="1">
            <a:off x="5194858" y="2580992"/>
            <a:ext cx="1144211" cy="582568"/>
          </a:xfrm>
          <a:prstGeom prst="straightConnector1">
            <a:avLst/>
          </a:prstGeom>
          <a:solidFill>
            <a:schemeClr val="accent1"/>
          </a:solidFill>
          <a:ln w="34925" cap="flat" cmpd="sng" algn="ctr">
            <a:solidFill>
              <a:srgbClr val="FF0000"/>
            </a:solidFill>
            <a:prstDash val="solid"/>
            <a:round/>
            <a:headEnd type="none" w="lg" len="lg"/>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Box 5">
            <a:extLst>
              <a:ext uri="{FF2B5EF4-FFF2-40B4-BE49-F238E27FC236}">
                <a16:creationId xmlns:a16="http://schemas.microsoft.com/office/drawing/2014/main" id="{2DD30111-BE30-4C47-BCA0-A87E772E26B8}"/>
              </a:ext>
            </a:extLst>
          </p:cNvPr>
          <p:cNvSpPr txBox="1"/>
          <p:nvPr/>
        </p:nvSpPr>
        <p:spPr>
          <a:xfrm>
            <a:off x="6261974" y="899672"/>
            <a:ext cx="111184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00"/>
                </a:solidFill>
                <a:effectLst/>
                <a:uLnTx/>
                <a:uFillTx/>
                <a:latin typeface="Calibri"/>
                <a:ea typeface="+mn-ea"/>
                <a:cs typeface="+mn-cs"/>
              </a:rPr>
              <a:t>Detector</a:t>
            </a:r>
          </a:p>
        </p:txBody>
      </p:sp>
      <p:sp>
        <p:nvSpPr>
          <p:cNvPr id="30" name="TextBox 7">
            <a:extLst>
              <a:ext uri="{FF2B5EF4-FFF2-40B4-BE49-F238E27FC236}">
                <a16:creationId xmlns:a16="http://schemas.microsoft.com/office/drawing/2014/main" id="{9F9F7A6D-07D3-4A46-A46F-5A1F976F7907}"/>
              </a:ext>
            </a:extLst>
          </p:cNvPr>
          <p:cNvSpPr txBox="1"/>
          <p:nvPr/>
        </p:nvSpPr>
        <p:spPr>
          <a:xfrm>
            <a:off x="2557774" y="906577"/>
            <a:ext cx="1399742" cy="76944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FFFF00"/>
                </a:solidFill>
                <a:effectLst/>
                <a:uLnTx/>
                <a:uFillTx/>
                <a:latin typeface="Calibri"/>
                <a:ea typeface="+mn-ea"/>
                <a:cs typeface="+mn-cs"/>
              </a:rPr>
              <a:t>Damp ring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FFFF00"/>
                </a:solidFill>
                <a:effectLst/>
                <a:uLnTx/>
                <a:uFillTx/>
                <a:latin typeface="Calibri"/>
                <a:ea typeface="+mn-ea"/>
                <a:cs typeface="+mn-cs"/>
              </a:rPr>
              <a:t>100 m</a:t>
            </a:r>
          </a:p>
        </p:txBody>
      </p:sp>
      <p:cxnSp>
        <p:nvCxnSpPr>
          <p:cNvPr id="31" name="Straight Arrow Connector 12">
            <a:extLst>
              <a:ext uri="{FF2B5EF4-FFF2-40B4-BE49-F238E27FC236}">
                <a16:creationId xmlns:a16="http://schemas.microsoft.com/office/drawing/2014/main" id="{75FF62A3-1879-4146-97BF-56F98CFC08D6}"/>
              </a:ext>
            </a:extLst>
          </p:cNvPr>
          <p:cNvCxnSpPr>
            <a:cxnSpLocks/>
          </p:cNvCxnSpPr>
          <p:nvPr/>
        </p:nvCxnSpPr>
        <p:spPr>
          <a:xfrm>
            <a:off x="3257645" y="1631477"/>
            <a:ext cx="0" cy="102035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nvGrpSpPr>
          <p:cNvPr id="53" name="组合 52">
            <a:extLst>
              <a:ext uri="{FF2B5EF4-FFF2-40B4-BE49-F238E27FC236}">
                <a16:creationId xmlns:a16="http://schemas.microsoft.com/office/drawing/2014/main" id="{88F62050-3B81-43AC-9CA8-E1C7904703BF}"/>
              </a:ext>
            </a:extLst>
          </p:cNvPr>
          <p:cNvGrpSpPr/>
          <p:nvPr/>
        </p:nvGrpSpPr>
        <p:grpSpPr>
          <a:xfrm>
            <a:off x="5957641" y="1192373"/>
            <a:ext cx="2567049" cy="2394841"/>
            <a:chOff x="5002435" y="2476417"/>
            <a:chExt cx="2187130" cy="1905165"/>
          </a:xfrm>
        </p:grpSpPr>
        <p:sp>
          <p:nvSpPr>
            <p:cNvPr id="54" name="矩形: 圆角 53">
              <a:extLst>
                <a:ext uri="{FF2B5EF4-FFF2-40B4-BE49-F238E27FC236}">
                  <a16:creationId xmlns:a16="http://schemas.microsoft.com/office/drawing/2014/main" id="{360CC66B-2CAA-4F77-B403-DCC2D9CEAE48}"/>
                </a:ext>
              </a:extLst>
            </p:cNvPr>
            <p:cNvSpPr/>
            <p:nvPr/>
          </p:nvSpPr>
          <p:spPr>
            <a:xfrm>
              <a:off x="5473680" y="4059848"/>
              <a:ext cx="612000" cy="12600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5" name="矩形: 圆角 54">
              <a:extLst>
                <a:ext uri="{FF2B5EF4-FFF2-40B4-BE49-F238E27FC236}">
                  <a16:creationId xmlns:a16="http://schemas.microsoft.com/office/drawing/2014/main" id="{F0D10AAE-23A6-4089-BC75-08EC257DAF47}"/>
                </a:ext>
              </a:extLst>
            </p:cNvPr>
            <p:cNvSpPr/>
            <p:nvPr/>
          </p:nvSpPr>
          <p:spPr>
            <a:xfrm>
              <a:off x="6144200" y="3948503"/>
              <a:ext cx="576000" cy="11520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6" name="矩形: 圆角 55">
              <a:extLst>
                <a:ext uri="{FF2B5EF4-FFF2-40B4-BE49-F238E27FC236}">
                  <a16:creationId xmlns:a16="http://schemas.microsoft.com/office/drawing/2014/main" id="{B38B8E01-E690-4BA8-9CDB-FBA8E8FBAC7C}"/>
                </a:ext>
              </a:extLst>
            </p:cNvPr>
            <p:cNvSpPr/>
            <p:nvPr/>
          </p:nvSpPr>
          <p:spPr>
            <a:xfrm>
              <a:off x="6729989" y="3786579"/>
              <a:ext cx="432000" cy="12600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7" name="矩形: 圆角 56">
              <a:extLst>
                <a:ext uri="{FF2B5EF4-FFF2-40B4-BE49-F238E27FC236}">
                  <a16:creationId xmlns:a16="http://schemas.microsoft.com/office/drawing/2014/main" id="{4634463A-F154-4D71-B017-ACDA1FBC92C5}"/>
                </a:ext>
              </a:extLst>
            </p:cNvPr>
            <p:cNvSpPr/>
            <p:nvPr/>
          </p:nvSpPr>
          <p:spPr>
            <a:xfrm>
              <a:off x="6439476" y="2510229"/>
              <a:ext cx="376236" cy="11520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8" name="矩形: 圆角 57">
              <a:extLst>
                <a:ext uri="{FF2B5EF4-FFF2-40B4-BE49-F238E27FC236}">
                  <a16:creationId xmlns:a16="http://schemas.microsoft.com/office/drawing/2014/main" id="{D71B65B0-94C8-419F-8552-8F1C890F3613}"/>
                </a:ext>
              </a:extLst>
            </p:cNvPr>
            <p:cNvSpPr/>
            <p:nvPr/>
          </p:nvSpPr>
          <p:spPr>
            <a:xfrm>
              <a:off x="6037949" y="2528153"/>
              <a:ext cx="376236" cy="11520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9" name="矩形: 圆角 58">
              <a:extLst>
                <a:ext uri="{FF2B5EF4-FFF2-40B4-BE49-F238E27FC236}">
                  <a16:creationId xmlns:a16="http://schemas.microsoft.com/office/drawing/2014/main" id="{A9A5D924-AD4C-48DA-8B5E-AE01265961FA}"/>
                </a:ext>
              </a:extLst>
            </p:cNvPr>
            <p:cNvSpPr/>
            <p:nvPr/>
          </p:nvSpPr>
          <p:spPr>
            <a:xfrm>
              <a:off x="5619752" y="2553353"/>
              <a:ext cx="376236" cy="11880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0" name="矩形: 圆角 59">
              <a:extLst>
                <a:ext uri="{FF2B5EF4-FFF2-40B4-BE49-F238E27FC236}">
                  <a16:creationId xmlns:a16="http://schemas.microsoft.com/office/drawing/2014/main" id="{A17A1750-71B3-407F-BFE6-56446092F29C}"/>
                </a:ext>
              </a:extLst>
            </p:cNvPr>
            <p:cNvSpPr/>
            <p:nvPr/>
          </p:nvSpPr>
          <p:spPr>
            <a:xfrm>
              <a:off x="5276850" y="2576514"/>
              <a:ext cx="328613" cy="14400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61" name="图片 60">
              <a:extLst>
                <a:ext uri="{FF2B5EF4-FFF2-40B4-BE49-F238E27FC236}">
                  <a16:creationId xmlns:a16="http://schemas.microsoft.com/office/drawing/2014/main" id="{6007258A-BC2A-4B3A-99FE-3CF8D2AB5CD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02435" y="2476417"/>
              <a:ext cx="2187130" cy="1905165"/>
            </a:xfrm>
            <a:prstGeom prst="rect">
              <a:avLst/>
            </a:prstGeom>
          </p:spPr>
        </p:pic>
      </p:grpSp>
      <p:sp>
        <p:nvSpPr>
          <p:cNvPr id="33" name="文本框 32">
            <a:extLst>
              <a:ext uri="{FF2B5EF4-FFF2-40B4-BE49-F238E27FC236}">
                <a16:creationId xmlns:a16="http://schemas.microsoft.com/office/drawing/2014/main" id="{4BD7AD73-3778-49BD-8D06-8F0017FAA257}"/>
              </a:ext>
            </a:extLst>
          </p:cNvPr>
          <p:cNvSpPr txBox="1"/>
          <p:nvPr/>
        </p:nvSpPr>
        <p:spPr>
          <a:xfrm>
            <a:off x="-7816" y="820735"/>
            <a:ext cx="8721729" cy="759182"/>
          </a:xfrm>
          <a:prstGeom prst="rect">
            <a:avLst/>
          </a:prstGeom>
          <a:solidFill>
            <a:srgbClr val="FFFF00"/>
          </a:solidFill>
        </p:spPr>
        <p:txBody>
          <a:bodyPr wrap="square" rtlCol="0">
            <a:spAutoFit/>
          </a:bodyPr>
          <a:lstStyle/>
          <a:p>
            <a:pPr marL="14288" marR="0" lvl="0" indent="-14288" algn="ctr" defTabSz="914400" rtl="0" eaLnBrk="1" fontAlgn="auto" latinLnBrk="0" hangingPunct="1">
              <a:lnSpc>
                <a:spcPts val="2600"/>
              </a:lnSpc>
              <a:spcBef>
                <a:spcPts val="0"/>
              </a:spcBef>
              <a:spcAft>
                <a:spcPts val="0"/>
              </a:spcAft>
              <a:buClrTx/>
              <a:buSzTx/>
              <a:buFontTx/>
              <a:buNone/>
              <a:tabLst/>
              <a:defRPr/>
            </a:pPr>
            <a:r>
              <a:rPr kumimoji="0" lang="en-US" altLang="zh-CN" sz="22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STCF:</a:t>
            </a:r>
            <a:r>
              <a:rPr kumimoji="0" lang="zh-CN" altLang="en-US" sz="22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a:t>
            </a:r>
            <a:r>
              <a:rPr kumimoji="0" lang="en-US" altLang="zh-CN" sz="22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a:t>
            </a:r>
            <a:r>
              <a:rPr kumimoji="0" lang="en-US" altLang="zh-CN" sz="2200" b="1" i="0" u="none" strike="noStrike" kern="1200" cap="none" spc="0" normalizeH="0" baseline="0" noProof="0" dirty="0">
                <a:ln>
                  <a:noFill/>
                </a:ln>
                <a:solidFill>
                  <a:srgbClr val="0F34A6"/>
                </a:solidFill>
                <a:effectLst/>
                <a:uLnTx/>
                <a:uFillTx/>
                <a:latin typeface="Calibri"/>
                <a:ea typeface="宋体" panose="02010600030101010101" pitchFamily="2" charset="-122"/>
                <a:cs typeface="+mn-cs"/>
              </a:rPr>
              <a:t> </a:t>
            </a:r>
            <a:r>
              <a:rPr kumimoji="0" lang="en-US" altLang="zh-CN" sz="2200" b="1"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natural</a:t>
            </a:r>
            <a:r>
              <a:rPr kumimoji="0" lang="zh-CN" altLang="en-US" sz="2200" b="1"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 </a:t>
            </a:r>
            <a:r>
              <a:rPr kumimoji="0" lang="en-US" altLang="zh-CN" sz="2200" b="1"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and</a:t>
            </a:r>
            <a:r>
              <a:rPr kumimoji="0" lang="zh-CN" altLang="en-US" sz="2200" b="1"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 </a:t>
            </a:r>
            <a:r>
              <a:rPr kumimoji="0" lang="en-US" altLang="zh-CN" sz="2200" b="1"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feasible extension </a:t>
            </a:r>
            <a:r>
              <a:rPr kumimoji="0" lang="en-US" altLang="zh-CN" sz="22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project of BEPCII/ BESIII in the near future,</a:t>
            </a:r>
            <a:r>
              <a:rPr kumimoji="0" lang="zh-CN" altLang="en-US" sz="22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a:t>
            </a:r>
            <a:r>
              <a:rPr kumimoji="0" lang="en-US" altLang="zh-CN" sz="22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China’s </a:t>
            </a:r>
            <a:r>
              <a:rPr kumimoji="0" lang="en-US" altLang="zh-CN" sz="2200" b="1"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preferred medium-term </a:t>
            </a:r>
            <a:r>
              <a:rPr kumimoji="0" lang="en-US" altLang="zh-CN" sz="22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strategy in particle physics</a:t>
            </a:r>
            <a:endParaRPr kumimoji="0" lang="zh-CN" altLang="en-US" sz="22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34" name="文本框 11">
            <a:extLst>
              <a:ext uri="{FF2B5EF4-FFF2-40B4-BE49-F238E27FC236}">
                <a16:creationId xmlns:a16="http://schemas.microsoft.com/office/drawing/2014/main" id="{7796F7AF-3EC4-43F2-97D3-FCBD50AA5F98}"/>
              </a:ext>
            </a:extLst>
          </p:cNvPr>
          <p:cNvSpPr txBox="1"/>
          <p:nvPr/>
        </p:nvSpPr>
        <p:spPr>
          <a:xfrm>
            <a:off x="10133821" y="472752"/>
            <a:ext cx="3028322"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100" dirty="0" err="1">
                <a:solidFill>
                  <a:schemeClr val="bg1"/>
                </a:solidFill>
              </a:rPr>
              <a:t>Haiping</a:t>
            </a:r>
            <a:r>
              <a:rPr lang="en-US" altLang="zh-CN" sz="1100" dirty="0">
                <a:solidFill>
                  <a:schemeClr val="bg1"/>
                </a:solidFill>
              </a:rPr>
              <a:t> Peng ,</a:t>
            </a:r>
            <a:r>
              <a:rPr lang="zh-CN" altLang="en-US" sz="1100" dirty="0">
                <a:solidFill>
                  <a:schemeClr val="bg1"/>
                </a:solidFill>
              </a:rPr>
              <a:t> </a:t>
            </a:r>
            <a:r>
              <a:rPr lang="en-US" altLang="zh-CN" sz="1100" dirty="0">
                <a:solidFill>
                  <a:schemeClr val="bg1"/>
                </a:solidFill>
              </a:rPr>
              <a:t>FTCF,  USTC, 2024</a:t>
            </a:r>
            <a:endParaRPr lang="zh-CN" altLang="en-US" sz="1100" dirty="0">
              <a:solidFill>
                <a:schemeClr val="bg1"/>
              </a:solidFill>
            </a:endParaRPr>
          </a:p>
        </p:txBody>
      </p:sp>
    </p:spTree>
    <p:extLst>
      <p:ext uri="{BB962C8B-B14F-4D97-AF65-F5344CB8AC3E}">
        <p14:creationId xmlns:p14="http://schemas.microsoft.com/office/powerpoint/2010/main" val="3217049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2" grpId="0" animBg="1"/>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C5DC9117-C050-4540-907E-FAF8E9AFB1F3}"/>
              </a:ext>
            </a:extLst>
          </p:cNvPr>
          <p:cNvSpPr>
            <a:spLocks noGrp="1"/>
          </p:cNvSpPr>
          <p:nvPr>
            <p:ph type="body" sz="quarter" idx="13"/>
          </p:nvPr>
        </p:nvSpPr>
        <p:spPr>
          <a:xfrm>
            <a:off x="3581634" y="3109418"/>
            <a:ext cx="7061382" cy="639163"/>
          </a:xfrm>
        </p:spPr>
        <p:txBody>
          <a:bodyPr/>
          <a:lstStyle/>
          <a:p>
            <a:r>
              <a:rPr lang="en-US" altLang="zh-CN" sz="3600" dirty="0"/>
              <a:t>Beam-Beam Interaction Simulation Study for 800m</a:t>
            </a:r>
            <a:endParaRPr lang="zh-CN" altLang="en-US" sz="3600" dirty="0"/>
          </a:p>
        </p:txBody>
      </p:sp>
      <p:sp>
        <p:nvSpPr>
          <p:cNvPr id="3" name="文本占位符 2">
            <a:extLst>
              <a:ext uri="{FF2B5EF4-FFF2-40B4-BE49-F238E27FC236}">
                <a16:creationId xmlns:a16="http://schemas.microsoft.com/office/drawing/2014/main" id="{24CAE620-92DA-48D3-AA41-66E788941644}"/>
              </a:ext>
            </a:extLst>
          </p:cNvPr>
          <p:cNvSpPr>
            <a:spLocks noGrp="1"/>
          </p:cNvSpPr>
          <p:nvPr>
            <p:ph type="body" sz="quarter" idx="25"/>
          </p:nvPr>
        </p:nvSpPr>
        <p:spPr>
          <a:xfrm>
            <a:off x="2014023" y="3099189"/>
            <a:ext cx="1399199" cy="1298784"/>
          </a:xfrm>
        </p:spPr>
        <p:txBody>
          <a:bodyPr/>
          <a:lstStyle/>
          <a:p>
            <a:r>
              <a:rPr lang="en-US" altLang="zh-CN" dirty="0"/>
              <a:t>3</a:t>
            </a:r>
            <a:endParaRPr lang="zh-CN" altLang="en-US" dirty="0"/>
          </a:p>
        </p:txBody>
      </p:sp>
    </p:spTree>
    <p:extLst>
      <p:ext uri="{BB962C8B-B14F-4D97-AF65-F5344CB8AC3E}">
        <p14:creationId xmlns:p14="http://schemas.microsoft.com/office/powerpoint/2010/main" val="375879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44">
            <a:extLst>
              <a:ext uri="{FF2B5EF4-FFF2-40B4-BE49-F238E27FC236}">
                <a16:creationId xmlns:a16="http://schemas.microsoft.com/office/drawing/2014/main" id="{E203E482-60F2-4590-A4EF-ABF55E22B570}"/>
              </a:ext>
            </a:extLst>
          </p:cNvPr>
          <p:cNvSpPr txBox="1"/>
          <p:nvPr/>
        </p:nvSpPr>
        <p:spPr>
          <a:xfrm>
            <a:off x="4000463" y="5877832"/>
            <a:ext cx="943528"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ea typeface="宋体" panose="02010600030101010101" pitchFamily="2" charset="-122"/>
                <a:cs typeface="Times New Roman" panose="02020603050405020304" pitchFamily="18" charset="0"/>
              </a:rPr>
              <a:t>CW ON</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标题 1">
            <a:extLst>
              <a:ext uri="{FF2B5EF4-FFF2-40B4-BE49-F238E27FC236}">
                <a16:creationId xmlns:a16="http://schemas.microsoft.com/office/drawing/2014/main" id="{3E581927-04D6-41AC-AC3E-FAAE0B713CAE}"/>
              </a:ext>
            </a:extLst>
          </p:cNvPr>
          <p:cNvSpPr>
            <a:spLocks noGrp="1"/>
          </p:cNvSpPr>
          <p:nvPr/>
        </p:nvSpPr>
        <p:spPr>
          <a:xfrm>
            <a:off x="156667" y="0"/>
            <a:ext cx="11878666" cy="8144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83A7C"/>
                </a:solidFill>
                <a:latin typeface="微软雅黑" panose="020B0503020204020204" pitchFamily="34" charset="-122"/>
                <a:ea typeface="微软雅黑" panose="020B0503020204020204" pitchFamily="34" charset="-122"/>
                <a:cs typeface="+mj-cs"/>
              </a:defRPr>
            </a:lvl1pPr>
          </a:lstStyle>
          <a:p>
            <a:r>
              <a:rPr lang="en-US" altLang="zh-CN" dirty="0">
                <a:latin typeface="等线" panose="02010600030101010101" pitchFamily="2" charset="-122"/>
                <a:cs typeface="Times New Roman" panose="02020603050405020304" pitchFamily="18" charset="0"/>
              </a:rPr>
              <a:t>800m</a:t>
            </a:r>
            <a:r>
              <a:rPr lang="zh-CN" altLang="en-US" dirty="0">
                <a:latin typeface="等线" panose="02010600030101010101" pitchFamily="2" charset="-122"/>
                <a:cs typeface="Times New Roman" panose="02020603050405020304" pitchFamily="18" charset="0"/>
              </a:rPr>
              <a:t> </a:t>
            </a:r>
            <a:r>
              <a:rPr lang="en-US" altLang="zh-CN" dirty="0">
                <a:latin typeface="等线" panose="02010600030101010101" pitchFamily="2" charset="-122"/>
                <a:cs typeface="Times New Roman" panose="02020603050405020304" pitchFamily="18" charset="0"/>
              </a:rPr>
              <a:t>VS 600m:</a:t>
            </a:r>
            <a:endParaRPr lang="zh-CN" altLang="en-US" dirty="0"/>
          </a:p>
        </p:txBody>
      </p:sp>
      <p:sp>
        <p:nvSpPr>
          <p:cNvPr id="9" name="灯片编号占位符 1">
            <a:extLst>
              <a:ext uri="{FF2B5EF4-FFF2-40B4-BE49-F238E27FC236}">
                <a16:creationId xmlns:a16="http://schemas.microsoft.com/office/drawing/2014/main" id="{020CBF35-0C97-4A43-A1AD-8D1D3CBC0631}"/>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21</a:t>
            </a:fld>
            <a:endParaRPr lang="en-US" altLang="zh-CN" sz="1400" dirty="0"/>
          </a:p>
        </p:txBody>
      </p:sp>
      <p:pic>
        <p:nvPicPr>
          <p:cNvPr id="3" name="图片 2">
            <a:extLst>
              <a:ext uri="{FF2B5EF4-FFF2-40B4-BE49-F238E27FC236}">
                <a16:creationId xmlns:a16="http://schemas.microsoft.com/office/drawing/2014/main" id="{98DF606E-ABB5-45BF-8EDB-DF94FEF8005F}"/>
              </a:ext>
            </a:extLst>
          </p:cNvPr>
          <p:cNvPicPr>
            <a:picLocks noChangeAspect="1"/>
          </p:cNvPicPr>
          <p:nvPr/>
        </p:nvPicPr>
        <p:blipFill>
          <a:blip r:embed="rId3"/>
          <a:stretch>
            <a:fillRect/>
          </a:stretch>
        </p:blipFill>
        <p:spPr>
          <a:xfrm>
            <a:off x="6308381" y="3226108"/>
            <a:ext cx="3704338" cy="2826469"/>
          </a:xfrm>
          <a:prstGeom prst="rect">
            <a:avLst/>
          </a:prstGeom>
        </p:spPr>
      </p:pic>
      <p:pic>
        <p:nvPicPr>
          <p:cNvPr id="10" name="图片 9">
            <a:extLst>
              <a:ext uri="{FF2B5EF4-FFF2-40B4-BE49-F238E27FC236}">
                <a16:creationId xmlns:a16="http://schemas.microsoft.com/office/drawing/2014/main" id="{65861E66-FC48-4B6C-B4AE-4E09D2209D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1022" y="3195976"/>
            <a:ext cx="3704338" cy="2695828"/>
          </a:xfrm>
          <a:prstGeom prst="rect">
            <a:avLst/>
          </a:prstGeom>
        </p:spPr>
      </p:pic>
      <p:pic>
        <p:nvPicPr>
          <p:cNvPr id="11" name="图片 10">
            <a:extLst>
              <a:ext uri="{FF2B5EF4-FFF2-40B4-BE49-F238E27FC236}">
                <a16:creationId xmlns:a16="http://schemas.microsoft.com/office/drawing/2014/main" id="{CDCF383F-4FD6-4B02-A92F-A639E2B75DBF}"/>
              </a:ext>
            </a:extLst>
          </p:cNvPr>
          <p:cNvPicPr>
            <a:picLocks noChangeAspect="1"/>
          </p:cNvPicPr>
          <p:nvPr/>
        </p:nvPicPr>
        <p:blipFill>
          <a:blip r:embed="rId5"/>
          <a:stretch>
            <a:fillRect/>
          </a:stretch>
        </p:blipFill>
        <p:spPr>
          <a:xfrm>
            <a:off x="2711022" y="620763"/>
            <a:ext cx="3632842" cy="2669156"/>
          </a:xfrm>
          <a:prstGeom prst="rect">
            <a:avLst/>
          </a:prstGeom>
        </p:spPr>
      </p:pic>
      <p:pic>
        <p:nvPicPr>
          <p:cNvPr id="12" name="图片 11">
            <a:extLst>
              <a:ext uri="{FF2B5EF4-FFF2-40B4-BE49-F238E27FC236}">
                <a16:creationId xmlns:a16="http://schemas.microsoft.com/office/drawing/2014/main" id="{756F6956-E433-4D31-B585-497474B3E3DE}"/>
              </a:ext>
            </a:extLst>
          </p:cNvPr>
          <p:cNvPicPr>
            <a:picLocks noChangeAspect="1"/>
          </p:cNvPicPr>
          <p:nvPr/>
        </p:nvPicPr>
        <p:blipFill>
          <a:blip r:embed="rId6"/>
          <a:stretch>
            <a:fillRect/>
          </a:stretch>
        </p:blipFill>
        <p:spPr>
          <a:xfrm>
            <a:off x="6343864" y="600782"/>
            <a:ext cx="3561875" cy="2660053"/>
          </a:xfrm>
          <a:prstGeom prst="rect">
            <a:avLst/>
          </a:prstGeom>
        </p:spPr>
      </p:pic>
      <p:sp>
        <p:nvSpPr>
          <p:cNvPr id="13" name="文本框 44">
            <a:extLst>
              <a:ext uri="{FF2B5EF4-FFF2-40B4-BE49-F238E27FC236}">
                <a16:creationId xmlns:a16="http://schemas.microsoft.com/office/drawing/2014/main" id="{A9EE6FD3-884C-4249-9594-55FB30F1AC00}"/>
              </a:ext>
            </a:extLst>
          </p:cNvPr>
          <p:cNvSpPr txBox="1"/>
          <p:nvPr/>
        </p:nvSpPr>
        <p:spPr>
          <a:xfrm>
            <a:off x="1485238" y="1650947"/>
            <a:ext cx="710451"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ea typeface="宋体" panose="02010600030101010101" pitchFamily="2" charset="-122"/>
                <a:cs typeface="Times New Roman" panose="02020603050405020304" pitchFamily="18" charset="0"/>
              </a:rPr>
              <a:t>800m</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 name="文本框 44">
            <a:extLst>
              <a:ext uri="{FF2B5EF4-FFF2-40B4-BE49-F238E27FC236}">
                <a16:creationId xmlns:a16="http://schemas.microsoft.com/office/drawing/2014/main" id="{FFB3126F-DE3A-4662-AD61-1AC363BA7C0C}"/>
              </a:ext>
            </a:extLst>
          </p:cNvPr>
          <p:cNvSpPr txBox="1"/>
          <p:nvPr/>
        </p:nvSpPr>
        <p:spPr>
          <a:xfrm>
            <a:off x="1480818" y="4468390"/>
            <a:ext cx="710451"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ea typeface="宋体" panose="02010600030101010101" pitchFamily="2" charset="-122"/>
                <a:cs typeface="Times New Roman" panose="02020603050405020304" pitchFamily="18" charset="0"/>
              </a:rPr>
              <a:t>600m</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2">
            <a:extLst>
              <a:ext uri="{FF2B5EF4-FFF2-40B4-BE49-F238E27FC236}">
                <a16:creationId xmlns:a16="http://schemas.microsoft.com/office/drawing/2014/main" id="{70A23B3D-E91D-D695-CD9D-38FE93F27226}"/>
              </a:ext>
            </a:extLst>
          </p:cNvPr>
          <p:cNvSpPr>
            <a:spLocks noGrp="1"/>
          </p:cNvSpPr>
          <p:nvPr>
            <p:ph idx="1"/>
          </p:nvPr>
        </p:nvSpPr>
        <p:spPr>
          <a:xfrm>
            <a:off x="59389" y="6218949"/>
            <a:ext cx="13042014" cy="4351338"/>
          </a:xfrm>
        </p:spPr>
        <p:txBody>
          <a:bodyPr>
            <a:normAutofit/>
          </a:bodyPr>
          <a:lstStyle/>
          <a:p>
            <a:r>
              <a:rPr lang="en-US" altLang="zh-CN" sz="2000" dirty="0">
                <a:solidFill>
                  <a:schemeClr val="tx1"/>
                </a:solidFill>
              </a:rPr>
              <a:t>CW has a more significant effect in increasing the area of the high-luminosity region for 800m.</a:t>
            </a:r>
          </a:p>
        </p:txBody>
      </p:sp>
      <p:sp>
        <p:nvSpPr>
          <p:cNvPr id="34" name="文本框 29">
            <a:extLst>
              <a:ext uri="{FF2B5EF4-FFF2-40B4-BE49-F238E27FC236}">
                <a16:creationId xmlns:a16="http://schemas.microsoft.com/office/drawing/2014/main" id="{FE4D52F5-B67A-4B29-A453-D036B72FD193}"/>
              </a:ext>
            </a:extLst>
          </p:cNvPr>
          <p:cNvSpPr txBox="1"/>
          <p:nvPr/>
        </p:nvSpPr>
        <p:spPr>
          <a:xfrm>
            <a:off x="7688546" y="5877838"/>
            <a:ext cx="10332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CW OFF</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6880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E02167F-3902-42B3-B9DF-B47F7FBD14DF}"/>
              </a:ext>
            </a:extLst>
          </p:cNvPr>
          <p:cNvPicPr>
            <a:picLocks noChangeAspect="1"/>
          </p:cNvPicPr>
          <p:nvPr/>
        </p:nvPicPr>
        <p:blipFill>
          <a:blip r:embed="rId3"/>
          <a:stretch>
            <a:fillRect/>
          </a:stretch>
        </p:blipFill>
        <p:spPr>
          <a:xfrm>
            <a:off x="6946789" y="11024"/>
            <a:ext cx="4708072" cy="6710450"/>
          </a:xfrm>
          <a:prstGeom prst="rect">
            <a:avLst/>
          </a:prstGeom>
        </p:spPr>
      </p:pic>
      <p:sp>
        <p:nvSpPr>
          <p:cNvPr id="7" name="灯片编号占位符 1">
            <a:extLst>
              <a:ext uri="{FF2B5EF4-FFF2-40B4-BE49-F238E27FC236}">
                <a16:creationId xmlns:a16="http://schemas.microsoft.com/office/drawing/2014/main" id="{F3D74B17-0D40-4E26-8B98-1BC882634B3B}"/>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22</a:t>
            </a:fld>
            <a:endParaRPr lang="en-US" altLang="zh-CN" sz="1400" dirty="0"/>
          </a:p>
        </p:txBody>
      </p:sp>
      <p:sp>
        <p:nvSpPr>
          <p:cNvPr id="8" name="标题 1">
            <a:extLst>
              <a:ext uri="{FF2B5EF4-FFF2-40B4-BE49-F238E27FC236}">
                <a16:creationId xmlns:a16="http://schemas.microsoft.com/office/drawing/2014/main" id="{386CC873-23EF-4E3D-9709-B068FC01C748}"/>
              </a:ext>
            </a:extLst>
          </p:cNvPr>
          <p:cNvSpPr>
            <a:spLocks noGrp="1"/>
          </p:cNvSpPr>
          <p:nvPr>
            <p:ph type="title"/>
          </p:nvPr>
        </p:nvSpPr>
        <p:spPr>
          <a:xfrm>
            <a:off x="247052" y="212454"/>
            <a:ext cx="6310573" cy="814451"/>
          </a:xfrm>
        </p:spPr>
        <p:txBody>
          <a:bodyPr>
            <a:normAutofit fontScale="90000"/>
          </a:bodyPr>
          <a:lstStyle/>
          <a:p>
            <a:r>
              <a:rPr lang="en-US" altLang="zh-CN" dirty="0">
                <a:latin typeface="等线" panose="02010600030101010101" pitchFamily="2" charset="-122"/>
                <a:cs typeface="Times New Roman" panose="02020603050405020304" pitchFamily="18" charset="0"/>
              </a:rPr>
              <a:t>Simulation result at the 800m working point</a:t>
            </a:r>
            <a:r>
              <a:rPr lang="zh-CN" altLang="en-US" dirty="0">
                <a:latin typeface="等线" panose="02010600030101010101" pitchFamily="2" charset="-122"/>
                <a:cs typeface="Times New Roman" panose="02020603050405020304" pitchFamily="18" charset="0"/>
              </a:rPr>
              <a:t>：</a:t>
            </a:r>
            <a:endParaRPr lang="zh-CN" altLang="en-US" dirty="0"/>
          </a:p>
        </p:txBody>
      </p:sp>
      <p:sp>
        <p:nvSpPr>
          <p:cNvPr id="9" name="内容占位符 2">
            <a:extLst>
              <a:ext uri="{FF2B5EF4-FFF2-40B4-BE49-F238E27FC236}">
                <a16:creationId xmlns:a16="http://schemas.microsoft.com/office/drawing/2014/main" id="{E265804B-3C6F-4989-B829-B89A58922CAA}"/>
              </a:ext>
            </a:extLst>
          </p:cNvPr>
          <p:cNvSpPr>
            <a:spLocks noGrp="1"/>
          </p:cNvSpPr>
          <p:nvPr>
            <p:ph idx="1"/>
          </p:nvPr>
        </p:nvSpPr>
        <p:spPr>
          <a:xfrm>
            <a:off x="537139" y="4545805"/>
            <a:ext cx="6796392" cy="4351338"/>
          </a:xfrm>
        </p:spPr>
        <p:txBody>
          <a:bodyPr/>
          <a:lstStyle/>
          <a:p>
            <a:r>
              <a:rPr lang="en-US" altLang="zh-CN" dirty="0">
                <a:solidFill>
                  <a:schemeClr val="tx1"/>
                </a:solidFill>
              </a:rPr>
              <a:t>The luminosity reaches the engineering design target.</a:t>
            </a:r>
          </a:p>
          <a:p>
            <a:r>
              <a:rPr lang="en-US" altLang="zh-CN" dirty="0">
                <a:solidFill>
                  <a:schemeClr val="tx1"/>
                </a:solidFill>
              </a:rPr>
              <a:t>Slightly lower than the design luminosity.</a:t>
            </a:r>
          </a:p>
        </p:txBody>
      </p:sp>
      <p:pic>
        <p:nvPicPr>
          <p:cNvPr id="10" name="图片 9">
            <a:extLst>
              <a:ext uri="{FF2B5EF4-FFF2-40B4-BE49-F238E27FC236}">
                <a16:creationId xmlns:a16="http://schemas.microsoft.com/office/drawing/2014/main" id="{E7CBE0BA-295B-4481-B58A-1E16816B8D41}"/>
              </a:ext>
            </a:extLst>
          </p:cNvPr>
          <p:cNvPicPr>
            <a:picLocks noChangeAspect="1"/>
          </p:cNvPicPr>
          <p:nvPr/>
        </p:nvPicPr>
        <p:blipFill>
          <a:blip r:embed="rId4"/>
          <a:stretch>
            <a:fillRect/>
          </a:stretch>
        </p:blipFill>
        <p:spPr>
          <a:xfrm>
            <a:off x="626039" y="1129217"/>
            <a:ext cx="4778272" cy="3416588"/>
          </a:xfrm>
          <a:prstGeom prst="rect">
            <a:avLst/>
          </a:prstGeom>
        </p:spPr>
      </p:pic>
      <p:cxnSp>
        <p:nvCxnSpPr>
          <p:cNvPr id="5" name="直接连接符 4">
            <a:extLst>
              <a:ext uri="{FF2B5EF4-FFF2-40B4-BE49-F238E27FC236}">
                <a16:creationId xmlns:a16="http://schemas.microsoft.com/office/drawing/2014/main" id="{2C0F4730-A2EB-447A-8CB3-D84604309FBA}"/>
              </a:ext>
            </a:extLst>
          </p:cNvPr>
          <p:cNvCxnSpPr/>
          <p:nvPr/>
        </p:nvCxnSpPr>
        <p:spPr>
          <a:xfrm flipV="1">
            <a:off x="3882870" y="1026905"/>
            <a:ext cx="0" cy="337999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21585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16A3972-2763-4F70-A967-C384323191C8}"/>
              </a:ext>
            </a:extLst>
          </p:cNvPr>
          <p:cNvSpPr>
            <a:spLocks noGrp="1"/>
          </p:cNvSpPr>
          <p:nvPr>
            <p:ph idx="1"/>
          </p:nvPr>
        </p:nvSpPr>
        <p:spPr>
          <a:xfrm>
            <a:off x="492748" y="4962105"/>
            <a:ext cx="11896050" cy="4351338"/>
          </a:xfrm>
        </p:spPr>
        <p:txBody>
          <a:bodyPr/>
          <a:lstStyle/>
          <a:p>
            <a:r>
              <a:rPr lang="en-US" altLang="zh-CN" dirty="0">
                <a:solidFill>
                  <a:schemeClr val="tx1"/>
                </a:solidFill>
              </a:rPr>
              <a:t>The current threshold and beam-beam limit occur around np=4.5e10.</a:t>
            </a:r>
          </a:p>
          <a:p>
            <a:r>
              <a:rPr lang="en-US" altLang="zh-CN" dirty="0">
                <a:solidFill>
                  <a:schemeClr val="tx1"/>
                </a:solidFill>
              </a:rPr>
              <a:t>Since 550 is not a stable working point, </a:t>
            </a:r>
            <a:r>
              <a:rPr lang="zh-CN" altLang="en-US" dirty="0">
                <a:solidFill>
                  <a:schemeClr val="tx1"/>
                </a:solidFill>
              </a:rPr>
              <a:t>𝜉𝑦 </a:t>
            </a:r>
            <a:r>
              <a:rPr lang="en-US" altLang="zh-CN" dirty="0">
                <a:solidFill>
                  <a:schemeClr val="tx1"/>
                </a:solidFill>
              </a:rPr>
              <a:t>does not remain constant but instead drops.</a:t>
            </a:r>
            <a:endParaRPr lang="zh-CN" altLang="en-US" dirty="0">
              <a:solidFill>
                <a:schemeClr val="tx1"/>
              </a:solidFill>
            </a:endParaRPr>
          </a:p>
        </p:txBody>
      </p:sp>
      <p:pic>
        <p:nvPicPr>
          <p:cNvPr id="6" name="图片 5">
            <a:extLst>
              <a:ext uri="{FF2B5EF4-FFF2-40B4-BE49-F238E27FC236}">
                <a16:creationId xmlns:a16="http://schemas.microsoft.com/office/drawing/2014/main" id="{B00453C5-007C-4E63-8A2F-F450C6749E12}"/>
              </a:ext>
            </a:extLst>
          </p:cNvPr>
          <p:cNvPicPr>
            <a:picLocks noChangeAspect="1"/>
          </p:cNvPicPr>
          <p:nvPr/>
        </p:nvPicPr>
        <p:blipFill>
          <a:blip r:embed="rId3"/>
          <a:stretch>
            <a:fillRect/>
          </a:stretch>
        </p:blipFill>
        <p:spPr>
          <a:xfrm>
            <a:off x="938074" y="1666857"/>
            <a:ext cx="5001087" cy="3275712"/>
          </a:xfrm>
          <a:prstGeom prst="rect">
            <a:avLst/>
          </a:prstGeom>
        </p:spPr>
      </p:pic>
      <p:pic>
        <p:nvPicPr>
          <p:cNvPr id="10" name="图片 9">
            <a:extLst>
              <a:ext uri="{FF2B5EF4-FFF2-40B4-BE49-F238E27FC236}">
                <a16:creationId xmlns:a16="http://schemas.microsoft.com/office/drawing/2014/main" id="{4C81D0D7-6EDB-451B-A859-434755F1FE31}"/>
              </a:ext>
            </a:extLst>
          </p:cNvPr>
          <p:cNvPicPr>
            <a:picLocks noChangeAspect="1"/>
          </p:cNvPicPr>
          <p:nvPr/>
        </p:nvPicPr>
        <p:blipFill>
          <a:blip r:embed="rId4"/>
          <a:stretch>
            <a:fillRect/>
          </a:stretch>
        </p:blipFill>
        <p:spPr>
          <a:xfrm>
            <a:off x="7357503" y="2444029"/>
            <a:ext cx="3638095" cy="1295238"/>
          </a:xfrm>
          <a:prstGeom prst="rect">
            <a:avLst/>
          </a:prstGeom>
        </p:spPr>
      </p:pic>
      <p:sp>
        <p:nvSpPr>
          <p:cNvPr id="7" name="灯片编号占位符 1">
            <a:extLst>
              <a:ext uri="{FF2B5EF4-FFF2-40B4-BE49-F238E27FC236}">
                <a16:creationId xmlns:a16="http://schemas.microsoft.com/office/drawing/2014/main" id="{B6C90FE4-4F00-4EC6-AE46-2A02399A773A}"/>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23</a:t>
            </a:fld>
            <a:endParaRPr lang="en-US" altLang="zh-CN" sz="1400" dirty="0"/>
          </a:p>
        </p:txBody>
      </p:sp>
      <p:sp>
        <p:nvSpPr>
          <p:cNvPr id="12" name="标题 1">
            <a:extLst>
              <a:ext uri="{FF2B5EF4-FFF2-40B4-BE49-F238E27FC236}">
                <a16:creationId xmlns:a16="http://schemas.microsoft.com/office/drawing/2014/main" id="{DC46F18D-3B72-4993-98AD-784E947F1684}"/>
              </a:ext>
            </a:extLst>
          </p:cNvPr>
          <p:cNvSpPr>
            <a:spLocks noGrp="1"/>
          </p:cNvSpPr>
          <p:nvPr>
            <p:ph type="title"/>
          </p:nvPr>
        </p:nvSpPr>
        <p:spPr>
          <a:xfrm>
            <a:off x="153651" y="0"/>
            <a:ext cx="11878666" cy="814451"/>
          </a:xfrm>
        </p:spPr>
        <p:txBody>
          <a:bodyPr>
            <a:normAutofit fontScale="90000"/>
          </a:bodyPr>
          <a:lstStyle/>
          <a:p>
            <a:br>
              <a:rPr lang="en-US" altLang="zh-CN" dirty="0"/>
            </a:br>
            <a:r>
              <a:rPr lang="en-US" altLang="zh-CN" dirty="0"/>
              <a:t>The results of the 800m luminosity scan with varying current intensity</a:t>
            </a:r>
            <a:r>
              <a:rPr lang="zh-CN" altLang="en-US" dirty="0"/>
              <a:t>：</a:t>
            </a:r>
            <a:endParaRPr lang="en-US" altLang="zh-CN" dirty="0"/>
          </a:p>
        </p:txBody>
      </p:sp>
    </p:spTree>
    <p:extLst>
      <p:ext uri="{BB962C8B-B14F-4D97-AF65-F5344CB8AC3E}">
        <p14:creationId xmlns:p14="http://schemas.microsoft.com/office/powerpoint/2010/main" val="17859324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3650637-B22C-4128-A81A-BD4DA5872497}"/>
              </a:ext>
            </a:extLst>
          </p:cNvPr>
          <p:cNvSpPr>
            <a:spLocks noGrp="1"/>
          </p:cNvSpPr>
          <p:nvPr>
            <p:ph type="title"/>
          </p:nvPr>
        </p:nvSpPr>
        <p:spPr>
          <a:xfrm>
            <a:off x="713914" y="0"/>
            <a:ext cx="10515600" cy="1325563"/>
          </a:xfrm>
        </p:spPr>
        <p:txBody>
          <a:bodyPr/>
          <a:lstStyle/>
          <a:p>
            <a:r>
              <a:rPr lang="en-US" altLang="zh-CN" dirty="0"/>
              <a:t>The results of </a:t>
            </a:r>
            <a:r>
              <a:rPr lang="en-US" altLang="zh-CN" dirty="0" err="1"/>
              <a:t>FCCee</a:t>
            </a:r>
            <a:r>
              <a:rPr lang="zh-CN" altLang="en-US" dirty="0"/>
              <a:t>：</a:t>
            </a:r>
          </a:p>
        </p:txBody>
      </p:sp>
      <p:pic>
        <p:nvPicPr>
          <p:cNvPr id="4" name="图片 3">
            <a:extLst>
              <a:ext uri="{FF2B5EF4-FFF2-40B4-BE49-F238E27FC236}">
                <a16:creationId xmlns:a16="http://schemas.microsoft.com/office/drawing/2014/main" id="{E4E4A639-79EB-4F92-B290-3CB1F2FBB83B}"/>
              </a:ext>
            </a:extLst>
          </p:cNvPr>
          <p:cNvPicPr>
            <a:picLocks noChangeAspect="1"/>
          </p:cNvPicPr>
          <p:nvPr/>
        </p:nvPicPr>
        <p:blipFill>
          <a:blip r:embed="rId2"/>
          <a:stretch>
            <a:fillRect/>
          </a:stretch>
        </p:blipFill>
        <p:spPr>
          <a:xfrm>
            <a:off x="521138" y="1066387"/>
            <a:ext cx="11149724" cy="6019483"/>
          </a:xfrm>
          <a:prstGeom prst="rect">
            <a:avLst/>
          </a:prstGeom>
        </p:spPr>
      </p:pic>
      <p:sp>
        <p:nvSpPr>
          <p:cNvPr id="5" name="灯片编号占位符 1">
            <a:extLst>
              <a:ext uri="{FF2B5EF4-FFF2-40B4-BE49-F238E27FC236}">
                <a16:creationId xmlns:a16="http://schemas.microsoft.com/office/drawing/2014/main" id="{2FF72D8B-D9B5-40EB-9989-B1C7AE68D0CD}"/>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24</a:t>
            </a:fld>
            <a:endParaRPr lang="en-US" altLang="zh-CN" sz="1400" dirty="0"/>
          </a:p>
        </p:txBody>
      </p:sp>
      <p:sp>
        <p:nvSpPr>
          <p:cNvPr id="3" name="矩形 2">
            <a:extLst>
              <a:ext uri="{FF2B5EF4-FFF2-40B4-BE49-F238E27FC236}">
                <a16:creationId xmlns:a16="http://schemas.microsoft.com/office/drawing/2014/main" id="{8EB2CC12-FCB1-4919-A3A2-9662BC05DE9B}"/>
              </a:ext>
            </a:extLst>
          </p:cNvPr>
          <p:cNvSpPr/>
          <p:nvPr/>
        </p:nvSpPr>
        <p:spPr>
          <a:xfrm>
            <a:off x="7258673" y="918093"/>
            <a:ext cx="4933327" cy="369332"/>
          </a:xfrm>
          <a:prstGeom prst="rect">
            <a:avLst/>
          </a:prstGeom>
        </p:spPr>
        <p:txBody>
          <a:bodyPr wrap="square">
            <a:spAutoFit/>
          </a:bodyPr>
          <a:lstStyle/>
          <a:p>
            <a:r>
              <a:rPr lang="en-US" altLang="zh-CN" dirty="0"/>
              <a:t>K. </a:t>
            </a:r>
            <a:r>
              <a:rPr lang="en-US" altLang="zh-CN" dirty="0" err="1"/>
              <a:t>Ohmi</a:t>
            </a:r>
            <a:r>
              <a:rPr lang="en-US" altLang="zh-CN" dirty="0"/>
              <a:t> , </a:t>
            </a:r>
            <a:r>
              <a:rPr lang="en-US" altLang="zh-CN" dirty="0" err="1"/>
              <a:t>FCCee</a:t>
            </a:r>
            <a:r>
              <a:rPr lang="en-US" altLang="zh-CN" dirty="0"/>
              <a:t> optics meeting, Apr. 4, 2024 </a:t>
            </a:r>
            <a:endParaRPr lang="zh-CN" altLang="en-US" dirty="0"/>
          </a:p>
        </p:txBody>
      </p:sp>
    </p:spTree>
    <p:extLst>
      <p:ext uri="{BB962C8B-B14F-4D97-AF65-F5344CB8AC3E}">
        <p14:creationId xmlns:p14="http://schemas.microsoft.com/office/powerpoint/2010/main" val="2581855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D96221-FD21-457B-8313-E7F77F04EE46}"/>
              </a:ext>
            </a:extLst>
          </p:cNvPr>
          <p:cNvSpPr>
            <a:spLocks noGrp="1"/>
          </p:cNvSpPr>
          <p:nvPr>
            <p:ph type="title"/>
          </p:nvPr>
        </p:nvSpPr>
        <p:spPr/>
        <p:txBody>
          <a:bodyPr>
            <a:normAutofit fontScale="90000"/>
          </a:bodyPr>
          <a:lstStyle/>
          <a:p>
            <a:br>
              <a:rPr lang="en-US" altLang="zh-CN" dirty="0"/>
            </a:br>
            <a:r>
              <a:rPr lang="en-US" altLang="zh-CN" dirty="0"/>
              <a:t>The results of the 800m luminosity scan with varying current intensity</a:t>
            </a:r>
            <a:r>
              <a:rPr lang="zh-CN" altLang="en-US" dirty="0"/>
              <a:t>：</a:t>
            </a:r>
            <a:endParaRPr lang="en-US" altLang="zh-CN" dirty="0"/>
          </a:p>
        </p:txBody>
      </p:sp>
      <p:sp>
        <p:nvSpPr>
          <p:cNvPr id="3" name="内容占位符 2">
            <a:extLst>
              <a:ext uri="{FF2B5EF4-FFF2-40B4-BE49-F238E27FC236}">
                <a16:creationId xmlns:a16="http://schemas.microsoft.com/office/drawing/2014/main" id="{616A3972-2763-4F70-A967-C384323191C8}"/>
              </a:ext>
            </a:extLst>
          </p:cNvPr>
          <p:cNvSpPr>
            <a:spLocks noGrp="1"/>
          </p:cNvSpPr>
          <p:nvPr>
            <p:ph idx="1"/>
          </p:nvPr>
        </p:nvSpPr>
        <p:spPr>
          <a:xfrm>
            <a:off x="838200" y="4757417"/>
            <a:ext cx="10515600" cy="4351338"/>
          </a:xfrm>
        </p:spPr>
        <p:txBody>
          <a:bodyPr/>
          <a:lstStyle/>
          <a:p>
            <a:r>
              <a:rPr lang="en-US" altLang="zh-CN" dirty="0">
                <a:solidFill>
                  <a:schemeClr val="tx1"/>
                </a:solidFill>
              </a:rPr>
              <a:t>After shifting the working point to 552, the </a:t>
            </a:r>
            <a:r>
              <a:rPr lang="zh-CN" altLang="en-US" dirty="0">
                <a:solidFill>
                  <a:schemeClr val="tx1"/>
                </a:solidFill>
              </a:rPr>
              <a:t>𝜉𝑦 </a:t>
            </a:r>
            <a:r>
              <a:rPr lang="en-US" altLang="zh-CN" dirty="0">
                <a:solidFill>
                  <a:schemeClr val="tx1"/>
                </a:solidFill>
              </a:rPr>
              <a:t>decay disappears.</a:t>
            </a:r>
          </a:p>
          <a:p>
            <a:r>
              <a:rPr lang="en-US" altLang="zh-CN" dirty="0">
                <a:solidFill>
                  <a:schemeClr val="tx1"/>
                </a:solidFill>
              </a:rPr>
              <a:t>The beam-beam limit has not been reached when </a:t>
            </a:r>
            <a:r>
              <a:rPr lang="zh-CN" altLang="en-US" dirty="0">
                <a:solidFill>
                  <a:schemeClr val="tx1"/>
                </a:solidFill>
              </a:rPr>
              <a:t>𝑛𝑝≤</a:t>
            </a:r>
            <a:r>
              <a:rPr lang="en-US" altLang="zh-CN" dirty="0">
                <a:solidFill>
                  <a:schemeClr val="tx1"/>
                </a:solidFill>
              </a:rPr>
              <a:t>6.2.</a:t>
            </a:r>
            <a:endParaRPr lang="zh-CN" altLang="en-US" dirty="0">
              <a:solidFill>
                <a:schemeClr val="tx1"/>
              </a:solidFill>
            </a:endParaRPr>
          </a:p>
        </p:txBody>
      </p:sp>
      <p:sp>
        <p:nvSpPr>
          <p:cNvPr id="6" name="灯片编号占位符 1">
            <a:extLst>
              <a:ext uri="{FF2B5EF4-FFF2-40B4-BE49-F238E27FC236}">
                <a16:creationId xmlns:a16="http://schemas.microsoft.com/office/drawing/2014/main" id="{A2BF7267-6541-4F74-9561-D8155ED578C8}"/>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25</a:t>
            </a:fld>
            <a:endParaRPr lang="en-US" altLang="zh-CN" sz="1400" dirty="0"/>
          </a:p>
        </p:txBody>
      </p:sp>
      <p:pic>
        <p:nvPicPr>
          <p:cNvPr id="10" name="图片 9">
            <a:extLst>
              <a:ext uri="{FF2B5EF4-FFF2-40B4-BE49-F238E27FC236}">
                <a16:creationId xmlns:a16="http://schemas.microsoft.com/office/drawing/2014/main" id="{7F2CF528-1826-4F2E-99AA-4B18A411BD64}"/>
              </a:ext>
            </a:extLst>
          </p:cNvPr>
          <p:cNvPicPr>
            <a:picLocks noChangeAspect="1"/>
          </p:cNvPicPr>
          <p:nvPr/>
        </p:nvPicPr>
        <p:blipFill rotWithShape="1">
          <a:blip r:embed="rId2"/>
          <a:srcRect t="2536"/>
          <a:stretch/>
        </p:blipFill>
        <p:spPr>
          <a:xfrm>
            <a:off x="8080711" y="1573244"/>
            <a:ext cx="3619048" cy="2561905"/>
          </a:xfrm>
          <a:prstGeom prst="rect">
            <a:avLst/>
          </a:prstGeom>
        </p:spPr>
      </p:pic>
      <p:pic>
        <p:nvPicPr>
          <p:cNvPr id="11" name="图片 10">
            <a:extLst>
              <a:ext uri="{FF2B5EF4-FFF2-40B4-BE49-F238E27FC236}">
                <a16:creationId xmlns:a16="http://schemas.microsoft.com/office/drawing/2014/main" id="{C50418DB-2DC9-44DA-ABAD-B960CF252087}"/>
              </a:ext>
            </a:extLst>
          </p:cNvPr>
          <p:cNvPicPr>
            <a:picLocks noChangeAspect="1"/>
          </p:cNvPicPr>
          <p:nvPr/>
        </p:nvPicPr>
        <p:blipFill>
          <a:blip r:embed="rId3"/>
          <a:stretch>
            <a:fillRect/>
          </a:stretch>
        </p:blipFill>
        <p:spPr>
          <a:xfrm>
            <a:off x="4235224" y="1539911"/>
            <a:ext cx="3695238" cy="2628571"/>
          </a:xfrm>
          <a:prstGeom prst="rect">
            <a:avLst/>
          </a:prstGeom>
        </p:spPr>
      </p:pic>
      <p:pic>
        <p:nvPicPr>
          <p:cNvPr id="12" name="图片 11">
            <a:extLst>
              <a:ext uri="{FF2B5EF4-FFF2-40B4-BE49-F238E27FC236}">
                <a16:creationId xmlns:a16="http://schemas.microsoft.com/office/drawing/2014/main" id="{0FE1460D-D4CC-45DE-9C8C-244915BD7814}"/>
              </a:ext>
            </a:extLst>
          </p:cNvPr>
          <p:cNvPicPr>
            <a:picLocks noChangeAspect="1"/>
          </p:cNvPicPr>
          <p:nvPr/>
        </p:nvPicPr>
        <p:blipFill>
          <a:blip r:embed="rId4"/>
          <a:stretch>
            <a:fillRect/>
          </a:stretch>
        </p:blipFill>
        <p:spPr>
          <a:xfrm>
            <a:off x="331248" y="1639911"/>
            <a:ext cx="3714286" cy="2495238"/>
          </a:xfrm>
          <a:prstGeom prst="rect">
            <a:avLst/>
          </a:prstGeom>
        </p:spPr>
      </p:pic>
    </p:spTree>
    <p:extLst>
      <p:ext uri="{BB962C8B-B14F-4D97-AF65-F5344CB8AC3E}">
        <p14:creationId xmlns:p14="http://schemas.microsoft.com/office/powerpoint/2010/main" val="2983616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D96221-FD21-457B-8313-E7F77F04EE46}"/>
              </a:ext>
            </a:extLst>
          </p:cNvPr>
          <p:cNvSpPr>
            <a:spLocks noGrp="1"/>
          </p:cNvSpPr>
          <p:nvPr>
            <p:ph type="title"/>
          </p:nvPr>
        </p:nvSpPr>
        <p:spPr>
          <a:xfrm>
            <a:off x="392004" y="-36378"/>
            <a:ext cx="11799995" cy="1325563"/>
          </a:xfrm>
        </p:spPr>
        <p:txBody>
          <a:bodyPr/>
          <a:lstStyle/>
          <a:p>
            <a:r>
              <a:rPr lang="en-US" altLang="zh-CN" dirty="0"/>
              <a:t>High-Luminosity Region Scan Near the 800m Working Point:</a:t>
            </a:r>
            <a:endParaRPr lang="zh-CN" altLang="en-US" dirty="0"/>
          </a:p>
        </p:txBody>
      </p:sp>
      <p:sp>
        <p:nvSpPr>
          <p:cNvPr id="3" name="内容占位符 2">
            <a:extLst>
              <a:ext uri="{FF2B5EF4-FFF2-40B4-BE49-F238E27FC236}">
                <a16:creationId xmlns:a16="http://schemas.microsoft.com/office/drawing/2014/main" id="{616A3972-2763-4F70-A967-C384323191C8}"/>
              </a:ext>
            </a:extLst>
          </p:cNvPr>
          <p:cNvSpPr>
            <a:spLocks noGrp="1"/>
          </p:cNvSpPr>
          <p:nvPr>
            <p:ph idx="1"/>
          </p:nvPr>
        </p:nvSpPr>
        <p:spPr>
          <a:xfrm>
            <a:off x="392004" y="4728368"/>
            <a:ext cx="12157348" cy="4351338"/>
          </a:xfrm>
        </p:spPr>
        <p:txBody>
          <a:bodyPr/>
          <a:lstStyle/>
          <a:p>
            <a:r>
              <a:rPr lang="en-US" altLang="zh-CN" dirty="0">
                <a:solidFill>
                  <a:schemeClr val="tx1"/>
                </a:solidFill>
              </a:rPr>
              <a:t>There is unstable luminosity oscillation around 0.550.</a:t>
            </a:r>
          </a:p>
          <a:p>
            <a:r>
              <a:rPr lang="en-US" altLang="zh-CN" dirty="0">
                <a:solidFill>
                  <a:schemeClr val="tx1"/>
                </a:solidFill>
              </a:rPr>
              <a:t>At 0.54x, in an unstable region, luminosity drops significantly.</a:t>
            </a:r>
          </a:p>
          <a:p>
            <a:r>
              <a:rPr lang="en-US" altLang="zh-CN" dirty="0">
                <a:solidFill>
                  <a:schemeClr val="tx1"/>
                </a:solidFill>
              </a:rPr>
              <a:t>Luminosity at 0.55x remains mostly stable above the design luminosity of 1e35.</a:t>
            </a:r>
            <a:endParaRPr lang="zh-CN" altLang="en-US" dirty="0">
              <a:solidFill>
                <a:schemeClr val="tx1"/>
              </a:solidFill>
            </a:endParaRPr>
          </a:p>
        </p:txBody>
      </p:sp>
      <p:pic>
        <p:nvPicPr>
          <p:cNvPr id="4" name="图片 3">
            <a:extLst>
              <a:ext uri="{FF2B5EF4-FFF2-40B4-BE49-F238E27FC236}">
                <a16:creationId xmlns:a16="http://schemas.microsoft.com/office/drawing/2014/main" id="{F62EAFE5-0C26-408A-9266-2F6F36DAD837}"/>
              </a:ext>
            </a:extLst>
          </p:cNvPr>
          <p:cNvPicPr>
            <a:picLocks noChangeAspect="1"/>
          </p:cNvPicPr>
          <p:nvPr/>
        </p:nvPicPr>
        <p:blipFill>
          <a:blip r:embed="rId2"/>
          <a:stretch>
            <a:fillRect/>
          </a:stretch>
        </p:blipFill>
        <p:spPr>
          <a:xfrm>
            <a:off x="806669" y="1263787"/>
            <a:ext cx="4811605" cy="3352043"/>
          </a:xfrm>
          <a:prstGeom prst="rect">
            <a:avLst/>
          </a:prstGeom>
        </p:spPr>
      </p:pic>
      <p:pic>
        <p:nvPicPr>
          <p:cNvPr id="5" name="图片 4">
            <a:extLst>
              <a:ext uri="{FF2B5EF4-FFF2-40B4-BE49-F238E27FC236}">
                <a16:creationId xmlns:a16="http://schemas.microsoft.com/office/drawing/2014/main" id="{D43D561E-AE79-4A63-88F7-83F9F32DF5A2}"/>
              </a:ext>
            </a:extLst>
          </p:cNvPr>
          <p:cNvPicPr>
            <a:picLocks noChangeAspect="1"/>
          </p:cNvPicPr>
          <p:nvPr/>
        </p:nvPicPr>
        <p:blipFill>
          <a:blip r:embed="rId3"/>
          <a:stretch>
            <a:fillRect/>
          </a:stretch>
        </p:blipFill>
        <p:spPr>
          <a:xfrm>
            <a:off x="5876735" y="1257500"/>
            <a:ext cx="4733883" cy="3358330"/>
          </a:xfrm>
          <a:prstGeom prst="rect">
            <a:avLst/>
          </a:prstGeom>
        </p:spPr>
      </p:pic>
      <p:sp>
        <p:nvSpPr>
          <p:cNvPr id="6" name="灯片编号占位符 1">
            <a:extLst>
              <a:ext uri="{FF2B5EF4-FFF2-40B4-BE49-F238E27FC236}">
                <a16:creationId xmlns:a16="http://schemas.microsoft.com/office/drawing/2014/main" id="{5A209419-F107-4C9B-882B-E1B898ED4192}"/>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26</a:t>
            </a:fld>
            <a:endParaRPr lang="en-US" altLang="zh-CN" sz="1400" dirty="0"/>
          </a:p>
        </p:txBody>
      </p:sp>
    </p:spTree>
    <p:extLst>
      <p:ext uri="{BB962C8B-B14F-4D97-AF65-F5344CB8AC3E}">
        <p14:creationId xmlns:p14="http://schemas.microsoft.com/office/powerpoint/2010/main" val="26633854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D96221-FD21-457B-8313-E7F77F04EE46}"/>
              </a:ext>
            </a:extLst>
          </p:cNvPr>
          <p:cNvSpPr>
            <a:spLocks noGrp="1"/>
          </p:cNvSpPr>
          <p:nvPr>
            <p:ph type="title"/>
          </p:nvPr>
        </p:nvSpPr>
        <p:spPr/>
        <p:txBody>
          <a:bodyPr>
            <a:normAutofit fontScale="90000"/>
          </a:bodyPr>
          <a:lstStyle/>
          <a:p>
            <a:r>
              <a:rPr lang="en-US" altLang="zh-CN" dirty="0"/>
              <a:t>High-Luminosity Region Scan Near the 800m Working Point:</a:t>
            </a:r>
            <a:endParaRPr lang="zh-CN" altLang="en-US" dirty="0"/>
          </a:p>
        </p:txBody>
      </p:sp>
      <p:sp>
        <p:nvSpPr>
          <p:cNvPr id="3" name="内容占位符 2">
            <a:extLst>
              <a:ext uri="{FF2B5EF4-FFF2-40B4-BE49-F238E27FC236}">
                <a16:creationId xmlns:a16="http://schemas.microsoft.com/office/drawing/2014/main" id="{616A3972-2763-4F70-A967-C384323191C8}"/>
              </a:ext>
            </a:extLst>
          </p:cNvPr>
          <p:cNvSpPr>
            <a:spLocks noGrp="1"/>
          </p:cNvSpPr>
          <p:nvPr>
            <p:ph idx="1"/>
          </p:nvPr>
        </p:nvSpPr>
        <p:spPr>
          <a:xfrm>
            <a:off x="272986" y="4319989"/>
            <a:ext cx="12483643" cy="4351338"/>
          </a:xfrm>
        </p:spPr>
        <p:txBody>
          <a:bodyPr/>
          <a:lstStyle/>
          <a:p>
            <a:r>
              <a:rPr lang="en-US" altLang="zh-CN" dirty="0">
                <a:solidFill>
                  <a:schemeClr val="tx1"/>
                </a:solidFill>
              </a:rPr>
              <a:t>The luminosity remains stable at around 1.12e35  in the range of 0.551–0.558.</a:t>
            </a:r>
          </a:p>
          <a:p>
            <a:r>
              <a:rPr lang="en-US" altLang="zh-CN" dirty="0">
                <a:solidFill>
                  <a:schemeClr val="tx1"/>
                </a:solidFill>
              </a:rPr>
              <a:t>Luminosity near the 0.55 point is unstable.</a:t>
            </a:r>
          </a:p>
          <a:p>
            <a:r>
              <a:rPr lang="en-US" altLang="zh-CN" dirty="0">
                <a:solidFill>
                  <a:schemeClr val="tx1"/>
                </a:solidFill>
              </a:rPr>
              <a:t>The current X-Z oscillation period is relatively large, </a:t>
            </a:r>
            <a:r>
              <a:rPr lang="en-US" altLang="zh-CN" dirty="0">
                <a:solidFill>
                  <a:srgbClr val="C00000"/>
                </a:solidFill>
              </a:rPr>
              <a:t>nus=0.0165&gt;5*</a:t>
            </a:r>
            <a:r>
              <a:rPr lang="el-GR" altLang="zh-CN" dirty="0">
                <a:solidFill>
                  <a:srgbClr val="C00000"/>
                </a:solidFill>
              </a:rPr>
              <a:t>ξ</a:t>
            </a:r>
            <a:r>
              <a:rPr lang="en-US" altLang="zh-CN" dirty="0">
                <a:solidFill>
                  <a:srgbClr val="C00000"/>
                </a:solidFill>
              </a:rPr>
              <a:t>_x</a:t>
            </a:r>
            <a:r>
              <a:rPr lang="el-GR" altLang="zh-CN" dirty="0">
                <a:solidFill>
                  <a:srgbClr val="C00000"/>
                </a:solidFill>
              </a:rPr>
              <a:t> </a:t>
            </a:r>
            <a:r>
              <a:rPr lang="en-US" altLang="zh-CN" dirty="0">
                <a:solidFill>
                  <a:srgbClr val="C00000"/>
                </a:solidFill>
              </a:rPr>
              <a:t>(0.0035).</a:t>
            </a:r>
            <a:endParaRPr lang="zh-CN" altLang="en-US" dirty="0">
              <a:solidFill>
                <a:srgbClr val="C00000"/>
              </a:solidFill>
            </a:endParaRPr>
          </a:p>
        </p:txBody>
      </p:sp>
      <p:sp>
        <p:nvSpPr>
          <p:cNvPr id="6" name="灯片编号占位符 1">
            <a:extLst>
              <a:ext uri="{FF2B5EF4-FFF2-40B4-BE49-F238E27FC236}">
                <a16:creationId xmlns:a16="http://schemas.microsoft.com/office/drawing/2014/main" id="{01877DED-2244-47DF-985F-7B1D2EF28E12}"/>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27</a:t>
            </a:fld>
            <a:endParaRPr lang="en-US" altLang="zh-CN" sz="1400" dirty="0"/>
          </a:p>
        </p:txBody>
      </p:sp>
      <p:pic>
        <p:nvPicPr>
          <p:cNvPr id="9" name="图片 8">
            <a:extLst>
              <a:ext uri="{FF2B5EF4-FFF2-40B4-BE49-F238E27FC236}">
                <a16:creationId xmlns:a16="http://schemas.microsoft.com/office/drawing/2014/main" id="{A62E21C0-70AD-4F51-9246-9646B8C18613}"/>
              </a:ext>
            </a:extLst>
          </p:cNvPr>
          <p:cNvPicPr>
            <a:picLocks noChangeAspect="1"/>
          </p:cNvPicPr>
          <p:nvPr/>
        </p:nvPicPr>
        <p:blipFill>
          <a:blip r:embed="rId3"/>
          <a:stretch>
            <a:fillRect/>
          </a:stretch>
        </p:blipFill>
        <p:spPr>
          <a:xfrm>
            <a:off x="5851539" y="1146242"/>
            <a:ext cx="4440920" cy="3173747"/>
          </a:xfrm>
          <a:prstGeom prst="rect">
            <a:avLst/>
          </a:prstGeom>
        </p:spPr>
      </p:pic>
      <p:pic>
        <p:nvPicPr>
          <p:cNvPr id="10" name="图片 9">
            <a:extLst>
              <a:ext uri="{FF2B5EF4-FFF2-40B4-BE49-F238E27FC236}">
                <a16:creationId xmlns:a16="http://schemas.microsoft.com/office/drawing/2014/main" id="{03441C46-68EB-41A2-A923-CC287CD69F3A}"/>
              </a:ext>
            </a:extLst>
          </p:cNvPr>
          <p:cNvPicPr>
            <a:picLocks noChangeAspect="1"/>
          </p:cNvPicPr>
          <p:nvPr/>
        </p:nvPicPr>
        <p:blipFill>
          <a:blip r:embed="rId4"/>
          <a:stretch>
            <a:fillRect/>
          </a:stretch>
        </p:blipFill>
        <p:spPr>
          <a:xfrm>
            <a:off x="958235" y="1115693"/>
            <a:ext cx="4572553" cy="3204296"/>
          </a:xfrm>
          <a:prstGeom prst="rect">
            <a:avLst/>
          </a:prstGeom>
        </p:spPr>
      </p:pic>
    </p:spTree>
    <p:extLst>
      <p:ext uri="{BB962C8B-B14F-4D97-AF65-F5344CB8AC3E}">
        <p14:creationId xmlns:p14="http://schemas.microsoft.com/office/powerpoint/2010/main" val="32741395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6CB45B-3507-4461-AF29-CF0CFD142E81}"/>
              </a:ext>
            </a:extLst>
          </p:cNvPr>
          <p:cNvSpPr>
            <a:spLocks noGrp="1"/>
          </p:cNvSpPr>
          <p:nvPr>
            <p:ph type="title"/>
          </p:nvPr>
        </p:nvSpPr>
        <p:spPr/>
        <p:txBody>
          <a:bodyPr/>
          <a:lstStyle/>
          <a:p>
            <a:r>
              <a:rPr lang="en-US" altLang="zh-CN" dirty="0"/>
              <a:t>Summary:</a:t>
            </a:r>
            <a:endParaRPr lang="zh-CN" altLang="en-US" dirty="0"/>
          </a:p>
        </p:txBody>
      </p:sp>
      <p:sp>
        <p:nvSpPr>
          <p:cNvPr id="3" name="内容占位符 2">
            <a:extLst>
              <a:ext uri="{FF2B5EF4-FFF2-40B4-BE49-F238E27FC236}">
                <a16:creationId xmlns:a16="http://schemas.microsoft.com/office/drawing/2014/main" id="{D6AEFBBF-C92B-4FEA-8DC2-D597E0C0ED13}"/>
              </a:ext>
            </a:extLst>
          </p:cNvPr>
          <p:cNvSpPr>
            <a:spLocks noGrp="1"/>
          </p:cNvSpPr>
          <p:nvPr>
            <p:ph idx="1"/>
          </p:nvPr>
        </p:nvSpPr>
        <p:spPr>
          <a:xfrm>
            <a:off x="0" y="892816"/>
            <a:ext cx="11878666" cy="5072368"/>
          </a:xfrm>
        </p:spPr>
        <p:txBody>
          <a:bodyPr/>
          <a:lstStyle/>
          <a:p>
            <a:r>
              <a:rPr lang="en-US" altLang="zh-CN" dirty="0">
                <a:solidFill>
                  <a:schemeClr val="tx1"/>
                </a:solidFill>
              </a:rPr>
              <a:t>The adjusted 800m structure is less susceptible to X-Z instability than the 600m structure and has a more stable luminosity region.</a:t>
            </a:r>
          </a:p>
          <a:p>
            <a:r>
              <a:rPr lang="en-US" altLang="zh-CN" dirty="0">
                <a:solidFill>
                  <a:schemeClr val="tx1"/>
                </a:solidFill>
              </a:rPr>
              <a:t>The horizontal design working point for 800m requires a slight adjustment.</a:t>
            </a:r>
          </a:p>
          <a:p>
            <a:endParaRPr lang="en-US" altLang="zh-CN" dirty="0"/>
          </a:p>
        </p:txBody>
      </p:sp>
      <p:sp>
        <p:nvSpPr>
          <p:cNvPr id="4" name="标题 1">
            <a:extLst>
              <a:ext uri="{FF2B5EF4-FFF2-40B4-BE49-F238E27FC236}">
                <a16:creationId xmlns:a16="http://schemas.microsoft.com/office/drawing/2014/main" id="{3F15B927-7A38-4B3F-A783-06F2B669F75F}"/>
              </a:ext>
            </a:extLst>
          </p:cNvPr>
          <p:cNvSpPr txBox="1">
            <a:spLocks/>
          </p:cNvSpPr>
          <p:nvPr/>
        </p:nvSpPr>
        <p:spPr>
          <a:xfrm>
            <a:off x="156667" y="2895490"/>
            <a:ext cx="11878666" cy="8144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83A7C"/>
                </a:solidFill>
                <a:latin typeface="微软雅黑" panose="020B0503020204020204" pitchFamily="34" charset="-122"/>
                <a:ea typeface="微软雅黑" panose="020B0503020204020204" pitchFamily="34" charset="-122"/>
                <a:cs typeface="+mj-cs"/>
              </a:defRPr>
            </a:lvl1pPr>
          </a:lstStyle>
          <a:p>
            <a:r>
              <a:rPr lang="en-US" altLang="zh-CN" dirty="0"/>
              <a:t>Ongoing Work:</a:t>
            </a:r>
            <a:endParaRPr lang="zh-CN" altLang="en-US" dirty="0"/>
          </a:p>
        </p:txBody>
      </p:sp>
      <p:sp>
        <p:nvSpPr>
          <p:cNvPr id="5" name="内容占位符 2">
            <a:extLst>
              <a:ext uri="{FF2B5EF4-FFF2-40B4-BE49-F238E27FC236}">
                <a16:creationId xmlns:a16="http://schemas.microsoft.com/office/drawing/2014/main" id="{AD884A26-B47D-47F0-AB93-51A2D98462FA}"/>
              </a:ext>
            </a:extLst>
          </p:cNvPr>
          <p:cNvSpPr txBox="1">
            <a:spLocks/>
          </p:cNvSpPr>
          <p:nvPr/>
        </p:nvSpPr>
        <p:spPr>
          <a:xfrm>
            <a:off x="0" y="3589871"/>
            <a:ext cx="12315149" cy="5072368"/>
          </a:xfrm>
          <a:prstGeom prst="rect">
            <a:avLst/>
          </a:prstGeom>
        </p:spPr>
        <p:txBody>
          <a:bodyPr vert="horz" lIns="91440" tIns="45720" rIns="91440" bIns="45720" rtlCol="0">
            <a:normAutofit/>
          </a:bodyPr>
          <a:lstStyle>
            <a:lvl1pPr marL="360000" indent="-288000" algn="l" defTabSz="914400" rtl="0" eaLnBrk="1" latinLnBrk="0" hangingPunct="1">
              <a:lnSpc>
                <a:spcPct val="100000"/>
              </a:lnSpc>
              <a:spcBef>
                <a:spcPts val="1200"/>
              </a:spcBef>
              <a:buFont typeface="Arial" panose="020B0604020202020204" pitchFamily="34" charset="0"/>
              <a:buChar char="•"/>
              <a:defRPr sz="2800" kern="1200">
                <a:solidFill>
                  <a:srgbClr val="083A7C"/>
                </a:solidFill>
                <a:latin typeface="微软雅黑" panose="020B0503020204020204" pitchFamily="34" charset="-122"/>
                <a:ea typeface="微软雅黑" panose="020B0503020204020204" pitchFamily="34" charset="-122"/>
                <a:cs typeface="+mn-cs"/>
              </a:defRPr>
            </a:lvl1pPr>
            <a:lvl2pPr marL="648000" indent="-288000" algn="l" defTabSz="914400" rtl="0" eaLnBrk="1" latinLnBrk="0" hangingPunct="1">
              <a:lnSpc>
                <a:spcPct val="120000"/>
              </a:lnSpc>
              <a:spcBef>
                <a:spcPts val="600"/>
              </a:spcBef>
              <a:buFont typeface="Wingdings" panose="05000000000000000000" pitchFamily="2" charset="2"/>
              <a:buChar char="Ø"/>
              <a:defRPr sz="2000" kern="1200" baseline="0">
                <a:solidFill>
                  <a:schemeClr val="tx1"/>
                </a:solidFill>
                <a:latin typeface="Times New Roman" panose="02020603050405020304" pitchFamily="18" charset="0"/>
                <a:ea typeface="宋体" panose="0201060003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Times New Roman" panose="02020603050405020304" pitchFamily="18" charset="0"/>
                <a:ea typeface="宋体" panose="0201060003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solidFill>
                  <a:schemeClr val="tx1"/>
                </a:solidFill>
              </a:rPr>
              <a:t>Conducting GPU-based beam-beam simulations with lattice for 800m.</a:t>
            </a:r>
          </a:p>
          <a:p>
            <a:r>
              <a:rPr lang="en-US" altLang="zh-CN" dirty="0">
                <a:solidFill>
                  <a:schemeClr val="tx1"/>
                </a:solidFill>
              </a:rPr>
              <a:t>Simulating the coupling with impedance </a:t>
            </a:r>
            <a:r>
              <a:rPr lang="en-US" altLang="zh-CN" dirty="0" err="1">
                <a:solidFill>
                  <a:schemeClr val="tx1"/>
                </a:solidFill>
              </a:rPr>
              <a:t>wakefields</a:t>
            </a:r>
            <a:r>
              <a:rPr lang="en-US" altLang="zh-CN" dirty="0">
                <a:solidFill>
                  <a:schemeClr val="tx1"/>
                </a:solidFill>
              </a:rPr>
              <a:t>. </a:t>
            </a:r>
          </a:p>
          <a:p>
            <a:r>
              <a:rPr lang="en-US" altLang="zh-CN" dirty="0">
                <a:solidFill>
                  <a:schemeClr val="tx1"/>
                </a:solidFill>
              </a:rPr>
              <a:t>Attempt to use methods such as Frequency Map Analysis (FMA) to further investigate the reasons behind the luminosity reduction caused by the beam-beam interaction when the lattice is introduced.</a:t>
            </a:r>
            <a:endParaRPr lang="en-US" altLang="zh-CN" dirty="0"/>
          </a:p>
        </p:txBody>
      </p:sp>
      <p:sp>
        <p:nvSpPr>
          <p:cNvPr id="7" name="灯片编号占位符 1">
            <a:extLst>
              <a:ext uri="{FF2B5EF4-FFF2-40B4-BE49-F238E27FC236}">
                <a16:creationId xmlns:a16="http://schemas.microsoft.com/office/drawing/2014/main" id="{CE9E1E00-C18A-4012-A4A1-0755B9EEC4AE}"/>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28</a:t>
            </a:fld>
            <a:endParaRPr lang="en-US" altLang="zh-CN" sz="1400" dirty="0"/>
          </a:p>
        </p:txBody>
      </p:sp>
    </p:spTree>
    <p:extLst>
      <p:ext uri="{BB962C8B-B14F-4D97-AF65-F5344CB8AC3E}">
        <p14:creationId xmlns:p14="http://schemas.microsoft.com/office/powerpoint/2010/main" val="1214201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6CB45B-3507-4461-AF29-CF0CFD142E81}"/>
              </a:ext>
            </a:extLst>
          </p:cNvPr>
          <p:cNvSpPr>
            <a:spLocks noGrp="1"/>
          </p:cNvSpPr>
          <p:nvPr>
            <p:ph type="title"/>
          </p:nvPr>
        </p:nvSpPr>
        <p:spPr/>
        <p:txBody>
          <a:bodyPr/>
          <a:lstStyle/>
          <a:p>
            <a:r>
              <a:rPr lang="en-US" altLang="zh-CN" dirty="0"/>
              <a:t>Acknowledgments</a:t>
            </a:r>
          </a:p>
        </p:txBody>
      </p:sp>
      <p:sp>
        <p:nvSpPr>
          <p:cNvPr id="3" name="内容占位符 2">
            <a:extLst>
              <a:ext uri="{FF2B5EF4-FFF2-40B4-BE49-F238E27FC236}">
                <a16:creationId xmlns:a16="http://schemas.microsoft.com/office/drawing/2014/main" id="{D6AEFBBF-C92B-4FEA-8DC2-D597E0C0ED13}"/>
              </a:ext>
            </a:extLst>
          </p:cNvPr>
          <p:cNvSpPr>
            <a:spLocks noGrp="1"/>
          </p:cNvSpPr>
          <p:nvPr>
            <p:ph idx="1"/>
          </p:nvPr>
        </p:nvSpPr>
        <p:spPr/>
        <p:txBody>
          <a:bodyPr/>
          <a:lstStyle/>
          <a:p>
            <a:r>
              <a:rPr lang="en-US" altLang="zh-CN" dirty="0">
                <a:solidFill>
                  <a:schemeClr val="tx1"/>
                </a:solidFill>
              </a:rPr>
              <a:t>Grateful thanks to Y. Zhang (IHEP), K. </a:t>
            </a:r>
            <a:r>
              <a:rPr lang="en-US" altLang="zh-CN" dirty="0" err="1">
                <a:solidFill>
                  <a:schemeClr val="tx1"/>
                </a:solidFill>
              </a:rPr>
              <a:t>Ohmi</a:t>
            </a:r>
            <a:r>
              <a:rPr lang="en-US" altLang="zh-CN" dirty="0">
                <a:solidFill>
                  <a:schemeClr val="tx1"/>
                </a:solidFill>
              </a:rPr>
              <a:t> (KEK), and D. Zhou (KEK) for their guidance and support, and to the teachers and colleagues for their help throughout this project.</a:t>
            </a:r>
            <a:endParaRPr lang="en-US" altLang="zh-CN" dirty="0"/>
          </a:p>
        </p:txBody>
      </p:sp>
      <p:sp>
        <p:nvSpPr>
          <p:cNvPr id="5" name="内容占位符 2">
            <a:extLst>
              <a:ext uri="{FF2B5EF4-FFF2-40B4-BE49-F238E27FC236}">
                <a16:creationId xmlns:a16="http://schemas.microsoft.com/office/drawing/2014/main" id="{AD884A26-B47D-47F0-AB93-51A2D98462FA}"/>
              </a:ext>
            </a:extLst>
          </p:cNvPr>
          <p:cNvSpPr txBox="1">
            <a:spLocks/>
          </p:cNvSpPr>
          <p:nvPr/>
        </p:nvSpPr>
        <p:spPr>
          <a:xfrm>
            <a:off x="156667" y="3589871"/>
            <a:ext cx="11878666" cy="5072368"/>
          </a:xfrm>
          <a:prstGeom prst="rect">
            <a:avLst/>
          </a:prstGeom>
        </p:spPr>
        <p:txBody>
          <a:bodyPr vert="horz" lIns="91440" tIns="45720" rIns="91440" bIns="45720" rtlCol="0">
            <a:normAutofit/>
          </a:bodyPr>
          <a:lstStyle>
            <a:lvl1pPr marL="360000" indent="-288000" algn="l" defTabSz="914400" rtl="0" eaLnBrk="1" latinLnBrk="0" hangingPunct="1">
              <a:lnSpc>
                <a:spcPct val="100000"/>
              </a:lnSpc>
              <a:spcBef>
                <a:spcPts val="1200"/>
              </a:spcBef>
              <a:buFont typeface="Arial" panose="020B0604020202020204" pitchFamily="34" charset="0"/>
              <a:buChar char="•"/>
              <a:defRPr sz="2800" kern="1200">
                <a:solidFill>
                  <a:srgbClr val="083A7C"/>
                </a:solidFill>
                <a:latin typeface="微软雅黑" panose="020B0503020204020204" pitchFamily="34" charset="-122"/>
                <a:ea typeface="微软雅黑" panose="020B0503020204020204" pitchFamily="34" charset="-122"/>
                <a:cs typeface="+mn-cs"/>
              </a:defRPr>
            </a:lvl1pPr>
            <a:lvl2pPr marL="648000" indent="-288000" algn="l" defTabSz="914400" rtl="0" eaLnBrk="1" latinLnBrk="0" hangingPunct="1">
              <a:lnSpc>
                <a:spcPct val="120000"/>
              </a:lnSpc>
              <a:spcBef>
                <a:spcPts val="600"/>
              </a:spcBef>
              <a:buFont typeface="Wingdings" panose="05000000000000000000" pitchFamily="2" charset="2"/>
              <a:buChar char="Ø"/>
              <a:defRPr sz="2000" kern="1200" baseline="0">
                <a:solidFill>
                  <a:schemeClr val="tx1"/>
                </a:solidFill>
                <a:latin typeface="Times New Roman" panose="02020603050405020304" pitchFamily="18" charset="0"/>
                <a:ea typeface="宋体" panose="0201060003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Times New Roman" panose="02020603050405020304" pitchFamily="18" charset="0"/>
                <a:ea typeface="宋体" panose="0201060003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p:txBody>
      </p:sp>
      <p:sp>
        <p:nvSpPr>
          <p:cNvPr id="6" name="灯片编号占位符 1">
            <a:extLst>
              <a:ext uri="{FF2B5EF4-FFF2-40B4-BE49-F238E27FC236}">
                <a16:creationId xmlns:a16="http://schemas.microsoft.com/office/drawing/2014/main" id="{11E48B76-94EA-400F-8F3F-58AD84F7D166}"/>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29</a:t>
            </a:fld>
            <a:endParaRPr lang="en-US" altLang="zh-CN" sz="1400" dirty="0"/>
          </a:p>
        </p:txBody>
      </p:sp>
    </p:spTree>
    <p:extLst>
      <p:ext uri="{BB962C8B-B14F-4D97-AF65-F5344CB8AC3E}">
        <p14:creationId xmlns:p14="http://schemas.microsoft.com/office/powerpoint/2010/main" val="4009456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C5DC9117-C050-4540-907E-FAF8E9AFB1F3}"/>
              </a:ext>
            </a:extLst>
          </p:cNvPr>
          <p:cNvSpPr>
            <a:spLocks noGrp="1"/>
          </p:cNvSpPr>
          <p:nvPr>
            <p:ph type="body" sz="quarter" idx="13"/>
          </p:nvPr>
        </p:nvSpPr>
        <p:spPr>
          <a:xfrm>
            <a:off x="3882814" y="3109418"/>
            <a:ext cx="6743143" cy="639163"/>
          </a:xfrm>
        </p:spPr>
        <p:txBody>
          <a:bodyPr/>
          <a:lstStyle/>
          <a:p>
            <a:r>
              <a:rPr lang="en-US" altLang="zh-CN" sz="3200" dirty="0"/>
              <a:t>Introduction to the research work on beam-beam interaction</a:t>
            </a:r>
            <a:endParaRPr lang="zh-CN" altLang="en-US" sz="3200" dirty="0"/>
          </a:p>
        </p:txBody>
      </p:sp>
      <p:sp>
        <p:nvSpPr>
          <p:cNvPr id="3" name="文本占位符 2">
            <a:extLst>
              <a:ext uri="{FF2B5EF4-FFF2-40B4-BE49-F238E27FC236}">
                <a16:creationId xmlns:a16="http://schemas.microsoft.com/office/drawing/2014/main" id="{24CAE620-92DA-48D3-AA41-66E788941644}"/>
              </a:ext>
            </a:extLst>
          </p:cNvPr>
          <p:cNvSpPr>
            <a:spLocks noGrp="1"/>
          </p:cNvSpPr>
          <p:nvPr>
            <p:ph type="body" sz="quarter" idx="25"/>
          </p:nvPr>
        </p:nvSpPr>
        <p:spPr>
          <a:xfrm>
            <a:off x="2325715" y="2888982"/>
            <a:ext cx="1399199" cy="1298784"/>
          </a:xfrm>
        </p:spPr>
        <p:txBody>
          <a:bodyPr/>
          <a:lstStyle/>
          <a:p>
            <a:endParaRPr lang="zh-CN" altLang="en-US"/>
          </a:p>
        </p:txBody>
      </p:sp>
    </p:spTree>
    <p:extLst>
      <p:ext uri="{BB962C8B-B14F-4D97-AF65-F5344CB8AC3E}">
        <p14:creationId xmlns:p14="http://schemas.microsoft.com/office/powerpoint/2010/main" val="41493297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a:extLst>
              <a:ext uri="{FF2B5EF4-FFF2-40B4-BE49-F238E27FC236}">
                <a16:creationId xmlns:a16="http://schemas.microsoft.com/office/drawing/2014/main" id="{E8370E31-CB49-43A2-8631-BF3E872B0707}"/>
              </a:ext>
            </a:extLst>
          </p:cNvPr>
          <p:cNvSpPr>
            <a:spLocks noGrp="1"/>
          </p:cNvSpPr>
          <p:nvPr>
            <p:ph type="body" sz="quarter" idx="13"/>
          </p:nvPr>
        </p:nvSpPr>
        <p:spPr>
          <a:xfrm>
            <a:off x="803364" y="2599753"/>
            <a:ext cx="10585272" cy="1927277"/>
          </a:xfrm>
        </p:spPr>
        <p:txBody>
          <a:bodyPr/>
          <a:lstStyle/>
          <a:p>
            <a:r>
              <a:rPr lang="en-US" altLang="zh-CN" sz="4800" dirty="0"/>
              <a:t>Thank you! </a:t>
            </a:r>
          </a:p>
          <a:p>
            <a:r>
              <a:rPr lang="en-US" altLang="zh-CN" sz="4800" dirty="0"/>
              <a:t>Looking forward to your feedback and suggestions.</a:t>
            </a:r>
            <a:endParaRPr lang="zh-CN" altLang="en-US" sz="4800" dirty="0"/>
          </a:p>
        </p:txBody>
      </p:sp>
    </p:spTree>
    <p:extLst>
      <p:ext uri="{BB962C8B-B14F-4D97-AF65-F5344CB8AC3E}">
        <p14:creationId xmlns:p14="http://schemas.microsoft.com/office/powerpoint/2010/main" val="20682979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881B5C2B-27EA-4284-9D7C-2A195F412F8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976676" y="1917208"/>
            <a:ext cx="5265420" cy="3870960"/>
          </a:xfrm>
          <a:prstGeom prst="rect">
            <a:avLst/>
          </a:prstGeom>
          <a:noFill/>
          <a:ln>
            <a:noFill/>
          </a:ln>
        </p:spPr>
      </p:pic>
      <mc:AlternateContent xmlns:mc="http://schemas.openxmlformats.org/markup-compatibility/2006" xmlns:a14="http://schemas.microsoft.com/office/drawing/2010/main">
        <mc:Choice Requires="a14">
          <p:graphicFrame>
            <p:nvGraphicFramePr>
              <p:cNvPr id="17" name="表格 16">
                <a:extLst>
                  <a:ext uri="{FF2B5EF4-FFF2-40B4-BE49-F238E27FC236}">
                    <a16:creationId xmlns:a16="http://schemas.microsoft.com/office/drawing/2014/main" id="{D9343F9B-E8B8-4239-98BD-0ACCA02043F2}"/>
                  </a:ext>
                </a:extLst>
              </p:cNvPr>
              <p:cNvGraphicFramePr>
                <a:graphicFrameLocks noGrp="1"/>
              </p:cNvGraphicFramePr>
              <p:nvPr/>
            </p:nvGraphicFramePr>
            <p:xfrm>
              <a:off x="492520" y="1327609"/>
              <a:ext cx="3546080" cy="5310117"/>
            </p:xfrm>
            <a:graphic>
              <a:graphicData uri="http://schemas.openxmlformats.org/drawingml/2006/table">
                <a:tbl>
                  <a:tblPr firstRow="1" firstCol="1" bandRow="1">
                    <a:tableStyleId>{BC89EF96-8CEA-46FF-86C4-4CE0E7609802}</a:tableStyleId>
                  </a:tblPr>
                  <a:tblGrid>
                    <a:gridCol w="2060180">
                      <a:extLst>
                        <a:ext uri="{9D8B030D-6E8A-4147-A177-3AD203B41FA5}">
                          <a16:colId xmlns:a16="http://schemas.microsoft.com/office/drawing/2014/main" val="3504606853"/>
                        </a:ext>
                      </a:extLst>
                    </a:gridCol>
                    <a:gridCol w="1485900">
                      <a:extLst>
                        <a:ext uri="{9D8B030D-6E8A-4147-A177-3AD203B41FA5}">
                          <a16:colId xmlns:a16="http://schemas.microsoft.com/office/drawing/2014/main" val="2075770134"/>
                        </a:ext>
                      </a:extLst>
                    </a:gridCol>
                  </a:tblGrid>
                  <a:tr h="431387">
                    <a:tc>
                      <a:txBody>
                        <a:bodyPr/>
                        <a:lstStyle/>
                        <a:p>
                          <a:pPr algn="ctr">
                            <a:spcAft>
                              <a:spcPts val="0"/>
                            </a:spcAft>
                          </a:pPr>
                          <a:r>
                            <a:rPr lang="en-US" altLang="zh-CN" sz="1200" kern="100" dirty="0">
                              <a:effectLst/>
                            </a:rPr>
                            <a:t>parameters</a:t>
                          </a:r>
                        </a:p>
                      </a:txBody>
                      <a:tcPr marL="68580" marR="68580" marT="0" marB="0" anchor="ctr"/>
                    </a:tc>
                    <a:tc>
                      <a:txBody>
                        <a:bodyPr/>
                        <a:lstStyle/>
                        <a:p>
                          <a:pPr algn="ctr">
                            <a:spcAft>
                              <a:spcPts val="0"/>
                            </a:spcAft>
                          </a:pP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values</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88635521"/>
                      </a:ext>
                    </a:extLst>
                  </a:tr>
                  <a:tr h="322355">
                    <a:tc>
                      <a:txBody>
                        <a:bodyPr/>
                        <a:lstStyle/>
                        <a:p>
                          <a:pPr algn="ctr">
                            <a:spcAft>
                              <a:spcPts val="0"/>
                            </a:spcAft>
                          </a:pPr>
                          <a:r>
                            <a:rPr lang="en-US" sz="1200" kern="100" dirty="0">
                              <a:effectLst/>
                            </a:rPr>
                            <a:t>Circumference /m</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707.258</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38353603"/>
                      </a:ext>
                    </a:extLst>
                  </a:tr>
                  <a:tr h="322355">
                    <a:tc>
                      <a:txBody>
                        <a:bodyPr/>
                        <a:lstStyle/>
                        <a:p>
                          <a:pPr algn="ctr">
                            <a:spcAft>
                              <a:spcPts val="0"/>
                            </a:spcAft>
                          </a:pPr>
                          <a:r>
                            <a:rPr lang="en-US" altLang="zh-CN" sz="1200" kern="100" dirty="0">
                              <a:effectLst/>
                            </a:rPr>
                            <a:t>Beam energy</a:t>
                          </a:r>
                          <a:r>
                            <a:rPr lang="en-US" sz="1200" kern="100" dirty="0">
                              <a:effectLst/>
                            </a:rPr>
                            <a:t>/GeV</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2*</a:t>
                          </a:r>
                          <a:r>
                            <a:rPr lang="zh-CN" sz="1200" kern="100" dirty="0">
                              <a:effectLst/>
                            </a:rPr>
                            <a:t>，</a:t>
                          </a:r>
                          <a:r>
                            <a:rPr lang="en-US" sz="1200" kern="100" dirty="0">
                              <a:effectLst/>
                            </a:rPr>
                            <a:t>1-3.5</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10814890"/>
                      </a:ext>
                    </a:extLst>
                  </a:tr>
                  <a:tr h="322355">
                    <a:tc>
                      <a:txBody>
                        <a:bodyPr/>
                        <a:lstStyle/>
                        <a:p>
                          <a:pPr algn="ctr">
                            <a:spcAft>
                              <a:spcPts val="0"/>
                            </a:spcAft>
                          </a:pPr>
                          <a:r>
                            <a:rPr lang="en-US" sz="1200" kern="100" dirty="0">
                              <a:effectLst/>
                            </a:rPr>
                            <a:t>Crossing angle (2θ)/</a:t>
                          </a:r>
                          <a:r>
                            <a:rPr lang="en-US" sz="1200" kern="100" dirty="0" err="1">
                              <a:effectLst/>
                            </a:rPr>
                            <a:t>mrad</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a:effectLst/>
                            </a:rPr>
                            <a:t>60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8824067"/>
                      </a:ext>
                    </a:extLst>
                  </a:tr>
                  <a:tr h="322355">
                    <a:tc>
                      <a:txBody>
                        <a:bodyPr/>
                        <a:lstStyle/>
                        <a:p>
                          <a:pPr algn="ctr">
                            <a:spcAft>
                              <a:spcPts val="0"/>
                            </a:spcAft>
                          </a:pPr>
                          <a:r>
                            <a:rPr lang="en-US" sz="1200" kern="100" dirty="0">
                              <a:effectLst/>
                            </a:rPr>
                            <a:t>current/A</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a:effectLst/>
                            </a:rPr>
                            <a:t>1.5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07241118"/>
                      </a:ext>
                    </a:extLst>
                  </a:tr>
                  <a:tr h="322355">
                    <a:tc>
                      <a:txBody>
                        <a:bodyPr/>
                        <a:lstStyle/>
                        <a:p>
                          <a:pPr algn="ctr">
                            <a:spcAft>
                              <a:spcPts val="0"/>
                            </a:spcAft>
                          </a:pPr>
                          <a14:m>
                            <m:oMath xmlns:m="http://schemas.openxmlformats.org/officeDocument/2006/math">
                              <m:d>
                                <m:dPr>
                                  <m:ctrlPr>
                                    <a:rPr lang="zh-CN" sz="1200" i="1" kern="100">
                                      <a:effectLst/>
                                      <a:latin typeface="Cambria Math" panose="02040503050406030204" pitchFamily="18" charset="0"/>
                                    </a:rPr>
                                  </m:ctrlPr>
                                </m:dPr>
                                <m:e>
                                  <m:sSubSup>
                                    <m:sSubSupPr>
                                      <m:ctrlPr>
                                        <a:rPr lang="zh-CN" sz="1200" i="1" kern="100">
                                          <a:effectLst/>
                                          <a:latin typeface="Cambria Math" panose="02040503050406030204" pitchFamily="18" charset="0"/>
                                        </a:rPr>
                                      </m:ctrlPr>
                                    </m:sSubSupPr>
                                    <m:e>
                                      <m:sSubSup>
                                        <m:sSubSupPr>
                                          <m:ctrlPr>
                                            <a:rPr lang="zh-CN" sz="1200" i="1" kern="100">
                                              <a:effectLst/>
                                              <a:latin typeface="Cambria Math" panose="02040503050406030204" pitchFamily="18" charset="0"/>
                                            </a:rPr>
                                          </m:ctrlPr>
                                        </m:sSubSupPr>
                                        <m:e>
                                          <m:r>
                                            <a:rPr lang="en-US" sz="1200" kern="100">
                                              <a:effectLst/>
                                              <a:latin typeface="Cambria Math" panose="02040503050406030204" pitchFamily="18" charset="0"/>
                                            </a:rPr>
                                            <m:t>𝛽</m:t>
                                          </m:r>
                                        </m:e>
                                        <m:sub>
                                          <m:r>
                                            <a:rPr lang="en-US" sz="1200" kern="100">
                                              <a:effectLst/>
                                              <a:latin typeface="Cambria Math" panose="02040503050406030204" pitchFamily="18" charset="0"/>
                                            </a:rPr>
                                            <m:t>𝑥</m:t>
                                          </m:r>
                                        </m:sub>
                                        <m:sup>
                                          <m:r>
                                            <a:rPr lang="en-US" sz="1200" kern="100">
                                              <a:effectLst/>
                                              <a:latin typeface="Cambria Math" panose="02040503050406030204" pitchFamily="18" charset="0"/>
                                            </a:rPr>
                                            <m:t>∗</m:t>
                                          </m:r>
                                        </m:sup>
                                      </m:sSubSup>
                                      <m:r>
                                        <a:rPr lang="en-US" sz="1200" kern="100">
                                          <a:effectLst/>
                                          <a:latin typeface="Cambria Math" panose="02040503050406030204" pitchFamily="18" charset="0"/>
                                        </a:rPr>
                                        <m:t>/</m:t>
                                      </m:r>
                                      <m:r>
                                        <a:rPr lang="en-US" sz="1200" kern="100">
                                          <a:effectLst/>
                                          <a:latin typeface="Cambria Math" panose="02040503050406030204" pitchFamily="18" charset="0"/>
                                        </a:rPr>
                                        <m:t>𝛽</m:t>
                                      </m:r>
                                    </m:e>
                                    <m:sub>
                                      <m:r>
                                        <a:rPr lang="en-US" sz="1200" kern="100">
                                          <a:effectLst/>
                                          <a:latin typeface="Cambria Math" panose="02040503050406030204" pitchFamily="18" charset="0"/>
                                        </a:rPr>
                                        <m:t>𝑦</m:t>
                                      </m:r>
                                    </m:sub>
                                    <m:sup>
                                      <m:r>
                                        <a:rPr lang="en-US" sz="1200" kern="100">
                                          <a:effectLst/>
                                          <a:latin typeface="Cambria Math" panose="02040503050406030204" pitchFamily="18" charset="0"/>
                                        </a:rPr>
                                        <m:t>∗</m:t>
                                      </m:r>
                                    </m:sup>
                                  </m:sSubSup>
                                </m:e>
                              </m:d>
                            </m:oMath>
                          </a14:m>
                          <a:r>
                            <a:rPr lang="en-US" sz="1200" kern="100" dirty="0">
                              <a:effectLst/>
                            </a:rPr>
                            <a:t>/mm</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a:effectLst/>
                            </a:rPr>
                            <a:t>64.1/0.638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115018354"/>
                      </a:ext>
                    </a:extLst>
                  </a:tr>
                  <a:tr h="322355">
                    <a:tc>
                      <a:txBody>
                        <a:bodyPr/>
                        <a:lstStyle/>
                        <a:p>
                          <a:pPr algn="ctr">
                            <a:spcAft>
                              <a:spcPts val="0"/>
                            </a:spcAft>
                          </a:pPr>
                          <a:r>
                            <a:rPr lang="en-US" sz="1200" kern="100" dirty="0">
                              <a:effectLst/>
                            </a:rPr>
                            <a:t>ε</a:t>
                          </a:r>
                          <a14:m>
                            <m:oMath xmlns:m="http://schemas.openxmlformats.org/officeDocument/2006/math">
                              <m:d>
                                <m:dPr>
                                  <m:ctrlPr>
                                    <a:rPr lang="zh-CN" sz="1200" i="1" kern="100">
                                      <a:effectLst/>
                                      <a:latin typeface="Cambria Math" panose="02040503050406030204" pitchFamily="18" charset="0"/>
                                    </a:rPr>
                                  </m:ctrlPr>
                                </m:dPr>
                                <m:e>
                                  <m:sSub>
                                    <m:sSubPr>
                                      <m:ctrlPr>
                                        <a:rPr lang="zh-CN" sz="1200" i="1" kern="100">
                                          <a:effectLst/>
                                          <a:latin typeface="Cambria Math" panose="02040503050406030204" pitchFamily="18" charset="0"/>
                                        </a:rPr>
                                      </m:ctrlPr>
                                    </m:sSubPr>
                                    <m:e>
                                      <m:r>
                                        <a:rPr lang="en-US" sz="1200" kern="100">
                                          <a:effectLst/>
                                          <a:latin typeface="Cambria Math" panose="02040503050406030204" pitchFamily="18" charset="0"/>
                                        </a:rPr>
                                        <m:t>𝜀</m:t>
                                      </m:r>
                                    </m:e>
                                    <m:sub>
                                      <m:r>
                                        <a:rPr lang="en-US" sz="1200" kern="100">
                                          <a:effectLst/>
                                          <a:latin typeface="Cambria Math" panose="02040503050406030204" pitchFamily="18" charset="0"/>
                                        </a:rPr>
                                        <m:t>𝑥</m:t>
                                      </m:r>
                                    </m:sub>
                                  </m:sSub>
                                  <m:r>
                                    <a:rPr lang="en-US" sz="1200" kern="100">
                                      <a:effectLst/>
                                      <a:latin typeface="Cambria Math" panose="02040503050406030204" pitchFamily="18" charset="0"/>
                                    </a:rPr>
                                    <m:t>/</m:t>
                                  </m:r>
                                  <m:sSub>
                                    <m:sSubPr>
                                      <m:ctrlPr>
                                        <a:rPr lang="zh-CN" sz="1200" i="1" kern="100">
                                          <a:effectLst/>
                                          <a:latin typeface="Cambria Math" panose="02040503050406030204" pitchFamily="18" charset="0"/>
                                        </a:rPr>
                                      </m:ctrlPr>
                                    </m:sSubPr>
                                    <m:e>
                                      <m:r>
                                        <a:rPr lang="en-US" sz="1200" kern="100">
                                          <a:effectLst/>
                                          <a:latin typeface="Cambria Math" panose="02040503050406030204" pitchFamily="18" charset="0"/>
                                        </a:rPr>
                                        <m:t>𝜀</m:t>
                                      </m:r>
                                    </m:e>
                                    <m:sub>
                                      <m:r>
                                        <a:rPr lang="en-US" sz="1200" kern="100">
                                          <a:effectLst/>
                                          <a:latin typeface="Cambria Math" panose="02040503050406030204" pitchFamily="18" charset="0"/>
                                        </a:rPr>
                                        <m:t>𝑦</m:t>
                                      </m:r>
                                    </m:sub>
                                  </m:sSub>
                                </m:e>
                              </m:d>
                            </m:oMath>
                          </a14:m>
                          <a:r>
                            <a:rPr lang="en-US" sz="1200" kern="100" dirty="0">
                              <a:effectLst/>
                            </a:rPr>
                            <a:t>/</a:t>
                          </a:r>
                          <a:r>
                            <a:rPr lang="en-US" sz="1200" kern="100" dirty="0" err="1">
                              <a:effectLst/>
                            </a:rPr>
                            <a:t>nm·rad</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a:effectLst/>
                            </a:rPr>
                            <a:t>2.85/0.0285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50019773"/>
                      </a:ext>
                    </a:extLst>
                  </a:tr>
                  <a:tr h="322355">
                    <a:tc>
                      <a:txBody>
                        <a:bodyPr/>
                        <a:lstStyle/>
                        <a:p>
                          <a:pPr algn="ctr">
                            <a:spcAft>
                              <a:spcPts val="0"/>
                            </a:spcAft>
                          </a:pPr>
                          <a:r>
                            <a:rPr lang="en-US" sz="1200" kern="100" dirty="0" err="1">
                              <a:effectLst/>
                            </a:rPr>
                            <a:t>ν</a:t>
                          </a:r>
                          <a:r>
                            <a:rPr lang="en-US" sz="1200" kern="100" baseline="-25000" dirty="0" err="1">
                              <a:effectLst/>
                            </a:rPr>
                            <a:t>x</a:t>
                          </a:r>
                          <a:r>
                            <a:rPr lang="en-US" sz="1200" kern="100" dirty="0">
                              <a:effectLst/>
                            </a:rPr>
                            <a:t>/</a:t>
                          </a:r>
                          <a:r>
                            <a:rPr lang="en-US" sz="1200" kern="100" dirty="0" err="1">
                              <a:effectLst/>
                            </a:rPr>
                            <a:t>ν</a:t>
                          </a:r>
                          <a:r>
                            <a:rPr lang="en-US" sz="1200" kern="100" baseline="-25000" dirty="0" err="1">
                              <a:effectLst/>
                            </a:rPr>
                            <a:t>y</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a:effectLst/>
                            </a:rPr>
                            <a:t>30.523 / 28.538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572479305"/>
                      </a:ext>
                    </a:extLst>
                  </a:tr>
                  <a:tr h="322355">
                    <a:tc>
                      <a:txBody>
                        <a:bodyPr/>
                        <a:lstStyle/>
                        <a:p>
                          <a:pPr algn="ctr">
                            <a:spcAft>
                              <a:spcPts val="0"/>
                            </a:spcAft>
                          </a:pPr>
                          <a:r>
                            <a:rPr lang="en-US" sz="1200" kern="100" dirty="0">
                              <a:effectLst/>
                            </a:rPr>
                            <a:t>chromaticity(</a:t>
                          </a:r>
                          <a:r>
                            <a:rPr lang="en-US" sz="1200" kern="100" dirty="0" err="1">
                              <a:effectLst/>
                            </a:rPr>
                            <a:t>C</a:t>
                          </a:r>
                          <a:r>
                            <a:rPr lang="en-US" sz="1200" kern="100" baseline="-25000" dirty="0" err="1">
                              <a:effectLst/>
                            </a:rPr>
                            <a:t>x</a:t>
                          </a:r>
                          <a:r>
                            <a:rPr lang="en-US" sz="1200" kern="100" dirty="0">
                              <a:effectLst/>
                            </a:rPr>
                            <a:t>/C</a:t>
                          </a:r>
                          <a:r>
                            <a:rPr lang="en-US" sz="1200" kern="100" baseline="-25000" dirty="0">
                              <a:effectLst/>
                            </a:rPr>
                            <a:t>y</a:t>
                          </a:r>
                          <a:r>
                            <a:rPr lang="en-US" sz="1200" kern="100" dirty="0">
                              <a:effectLst/>
                            </a:rPr>
                            <a:t>)</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-95.291/-346.239</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35126398"/>
                      </a:ext>
                    </a:extLst>
                  </a:tr>
                  <a:tr h="322355">
                    <a:tc>
                      <a:txBody>
                        <a:bodyPr/>
                        <a:lstStyle/>
                        <a:p>
                          <a:pPr algn="ctr">
                            <a:spcAft>
                              <a:spcPts val="0"/>
                            </a:spcAft>
                          </a:pPr>
                          <a:r>
                            <a:rPr lang="en-US" altLang="zh-CN" sz="1200" kern="100" dirty="0">
                              <a:effectLst/>
                            </a:rPr>
                            <a:t>Momentum compaction factor</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1.237</a:t>
                          </a:r>
                          <a:r>
                            <a:rPr lang="zh-CN" sz="1200" kern="100" dirty="0">
                              <a:effectLst/>
                            </a:rPr>
                            <a:t>×</a:t>
                          </a:r>
                          <a:r>
                            <a:rPr lang="en-US" sz="1200" kern="100" dirty="0">
                              <a:effectLst/>
                            </a:rPr>
                            <a:t>10</a:t>
                          </a:r>
                          <a:r>
                            <a:rPr lang="en-US" sz="1200" kern="100" baseline="30000" dirty="0">
                              <a:effectLst/>
                            </a:rPr>
                            <a:t>-3</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41463772"/>
                      </a:ext>
                    </a:extLst>
                  </a:tr>
                  <a:tr h="322355">
                    <a:tc>
                      <a:txBody>
                        <a:bodyPr/>
                        <a:lstStyle/>
                        <a:p>
                          <a:pPr algn="ctr">
                            <a:spcAft>
                              <a:spcPts val="0"/>
                            </a:spcAft>
                          </a:pPr>
                          <a:r>
                            <a:rPr lang="en-US" altLang="zh-CN" sz="1200" kern="100" dirty="0">
                              <a:effectLst/>
                            </a:rPr>
                            <a:t>Energy spread</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4.034</a:t>
                          </a:r>
                          <a:r>
                            <a:rPr lang="zh-CN" sz="1200" kern="100" dirty="0">
                              <a:effectLst/>
                            </a:rPr>
                            <a:t>×</a:t>
                          </a:r>
                          <a:r>
                            <a:rPr lang="en-US" sz="1200" kern="100" dirty="0">
                              <a:effectLst/>
                            </a:rPr>
                            <a:t>10</a:t>
                          </a:r>
                          <a:r>
                            <a:rPr lang="en-US" sz="1200" kern="100" baseline="30000" dirty="0">
                              <a:effectLst/>
                            </a:rPr>
                            <a:t>-4</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71001791"/>
                      </a:ext>
                    </a:extLst>
                  </a:tr>
                  <a:tr h="322355">
                    <a:tc>
                      <a:txBody>
                        <a:bodyPr/>
                        <a:lstStyle/>
                        <a:p>
                          <a:pPr algn="ctr">
                            <a:spcAft>
                              <a:spcPts val="0"/>
                            </a:spcAft>
                          </a:pPr>
                          <a:r>
                            <a:rPr lang="en-US" altLang="zh-CN" sz="1200" kern="100" dirty="0">
                              <a:effectLst/>
                            </a:rPr>
                            <a:t>Energy loss per turn</a:t>
                          </a:r>
                          <a:r>
                            <a:rPr lang="en-US" sz="1200" kern="100" dirty="0">
                              <a:effectLst/>
                            </a:rPr>
                            <a:t>/keV</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78.4</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23275646"/>
                      </a:ext>
                    </a:extLst>
                  </a:tr>
                  <a:tr h="322355">
                    <a:tc>
                      <a:txBody>
                        <a:bodyPr/>
                        <a:lstStyle/>
                        <a:p>
                          <a:pPr algn="ctr">
                            <a:spcAft>
                              <a:spcPts val="0"/>
                            </a:spcAft>
                          </a:pPr>
                          <a:r>
                            <a:rPr lang="en-US" sz="1200" kern="100" dirty="0">
                              <a:effectLst/>
                            </a:rPr>
                            <a:t>(</a:t>
                          </a:r>
                          <a:r>
                            <a:rPr lang="en-US" sz="1200" kern="100" dirty="0" err="1">
                              <a:effectLst/>
                            </a:rPr>
                            <a:t>σ</a:t>
                          </a:r>
                          <a:r>
                            <a:rPr lang="en-US" sz="1200" kern="100" baseline="-25000" dirty="0" err="1">
                              <a:effectLst/>
                            </a:rPr>
                            <a:t>x</a:t>
                          </a:r>
                          <a:r>
                            <a:rPr lang="en-US" sz="1200" kern="100" dirty="0">
                              <a:effectLst/>
                            </a:rPr>
                            <a:t>/</a:t>
                          </a:r>
                          <a:r>
                            <a:rPr lang="en-US" sz="1200" kern="100" dirty="0" err="1">
                              <a:effectLst/>
                            </a:rPr>
                            <a:t>σ</a:t>
                          </a:r>
                          <a:r>
                            <a:rPr lang="en-US" sz="1200" kern="100" baseline="-25000" dirty="0" err="1">
                              <a:effectLst/>
                            </a:rPr>
                            <a:t>y</a:t>
                          </a:r>
                          <a:r>
                            <a:rPr lang="en-US" sz="1200" kern="100" dirty="0">
                              <a:effectLst/>
                            </a:rPr>
                            <a:t> )/</a:t>
                          </a:r>
                          <a:r>
                            <a:rPr lang="en-US" sz="1200" kern="100" dirty="0" err="1">
                              <a:effectLst/>
                            </a:rPr>
                            <a:t>μm</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13.61/1.39</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00859814"/>
                      </a:ext>
                    </a:extLst>
                  </a:tr>
                  <a:tr h="322355">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zh-CN" sz="1200" i="1" kern="100">
                                        <a:effectLst/>
                                        <a:latin typeface="Cambria Math" panose="02040503050406030204" pitchFamily="18" charset="0"/>
                                      </a:rPr>
                                    </m:ctrlPr>
                                  </m:sSubPr>
                                  <m:e>
                                    <m:r>
                                      <a:rPr lang="en-US" sz="1200" kern="100">
                                        <a:effectLst/>
                                        <a:latin typeface="Cambria Math" panose="02040503050406030204" pitchFamily="18" charset="0"/>
                                      </a:rPr>
                                      <m:t>𝝃</m:t>
                                    </m:r>
                                  </m:e>
                                  <m:sub>
                                    <m:r>
                                      <a:rPr lang="en-US" sz="1200" kern="100">
                                        <a:effectLst/>
                                        <a:latin typeface="Cambria Math" panose="02040503050406030204" pitchFamily="18" charset="0"/>
                                      </a:rPr>
                                      <m:t>𝒚</m:t>
                                    </m:r>
                                  </m:sub>
                                </m:sSub>
                              </m:oMath>
                            </m:oMathPara>
                          </a14:m>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0.04-0.06</a:t>
                          </a:r>
                          <a:r>
                            <a:rPr lang="zh-CN" sz="1200" kern="100" dirty="0">
                              <a:effectLst/>
                            </a:rPr>
                            <a:t>（</a:t>
                          </a:r>
                          <a:r>
                            <a:rPr lang="en-US" altLang="zh-CN" sz="1200" kern="100" dirty="0">
                              <a:effectLst/>
                            </a:rPr>
                            <a:t>estimate</a:t>
                          </a:r>
                          <a:r>
                            <a:rPr lang="zh-CN" sz="1200" kern="100" dirty="0">
                              <a:effectLst/>
                            </a:rPr>
                            <a:t>）</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27641419"/>
                      </a:ext>
                    </a:extLst>
                  </a:tr>
                  <a:tr h="322355">
                    <a:tc>
                      <a:txBody>
                        <a:bodyPr/>
                        <a:lstStyle/>
                        <a:p>
                          <a:pPr algn="ctr">
                            <a:spcAft>
                              <a:spcPts val="0"/>
                            </a:spcAft>
                          </a:pPr>
                          <a:r>
                            <a:rPr lang="en-US" sz="1200" kern="100" dirty="0">
                              <a:effectLst/>
                            </a:rPr>
                            <a:t>Hourglass factor</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0.8</a:t>
                          </a:r>
                          <a:r>
                            <a:rPr lang="zh-CN" sz="1200" kern="100" dirty="0">
                              <a:effectLst/>
                            </a:rPr>
                            <a:t>（</a:t>
                          </a:r>
                          <a:r>
                            <a:rPr lang="en-US" altLang="zh-CN" sz="1200" kern="100" dirty="0">
                              <a:effectLst/>
                            </a:rPr>
                            <a:t>estimate</a:t>
                          </a:r>
                          <a:r>
                            <a:rPr lang="zh-CN" sz="1200" kern="100" dirty="0">
                              <a:effectLst/>
                            </a:rPr>
                            <a:t>）</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16179266"/>
                      </a:ext>
                    </a:extLst>
                  </a:tr>
                  <a:tr h="322355">
                    <a:tc>
                      <a:txBody>
                        <a:bodyPr/>
                        <a:lstStyle/>
                        <a:p>
                          <a:pPr algn="ctr">
                            <a:spcAft>
                              <a:spcPts val="0"/>
                            </a:spcAft>
                          </a:pPr>
                          <a:r>
                            <a:rPr lang="en-US" sz="1200" kern="100">
                              <a:effectLst/>
                            </a:rPr>
                            <a:t>Luminosity/×10</a:t>
                          </a:r>
                          <a:r>
                            <a:rPr lang="en-US" sz="1200" kern="100" baseline="30000">
                              <a:effectLst/>
                            </a:rPr>
                            <a:t>35</a:t>
                          </a:r>
                          <a:r>
                            <a:rPr lang="en-US" sz="1200" kern="100">
                              <a:effectLst/>
                            </a:rPr>
                            <a:t>cm</a:t>
                          </a:r>
                          <a:r>
                            <a:rPr lang="en-US" sz="1200" kern="100" baseline="30000">
                              <a:effectLst/>
                            </a:rPr>
                            <a:t>-2</a:t>
                          </a:r>
                          <a:r>
                            <a:rPr lang="en-US" sz="1200" kern="100">
                              <a:effectLst/>
                            </a:rPr>
                            <a:t>s</a:t>
                          </a:r>
                          <a:r>
                            <a:rPr lang="en-US" sz="1200" kern="100" baseline="30000">
                              <a:effectLst/>
                            </a:rPr>
                            <a:t>-1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0.63-0.95</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30871885"/>
                      </a:ext>
                    </a:extLst>
                  </a:tr>
                </a:tbl>
              </a:graphicData>
            </a:graphic>
          </p:graphicFrame>
        </mc:Choice>
        <mc:Fallback xmlns="">
          <p:graphicFrame>
            <p:nvGraphicFramePr>
              <p:cNvPr id="17" name="表格 16">
                <a:extLst>
                  <a:ext uri="{FF2B5EF4-FFF2-40B4-BE49-F238E27FC236}">
                    <a16:creationId xmlns:a16="http://schemas.microsoft.com/office/drawing/2014/main" id="{D9343F9B-E8B8-4239-98BD-0ACCA02043F2}"/>
                  </a:ext>
                </a:extLst>
              </p:cNvPr>
              <p:cNvGraphicFramePr>
                <a:graphicFrameLocks noGrp="1"/>
              </p:cNvGraphicFramePr>
              <p:nvPr>
                <p:extLst>
                  <p:ext uri="{D42A27DB-BD31-4B8C-83A1-F6EECF244321}">
                    <p14:modId xmlns:p14="http://schemas.microsoft.com/office/powerpoint/2010/main" val="676418542"/>
                  </p:ext>
                </p:extLst>
              </p:nvPr>
            </p:nvGraphicFramePr>
            <p:xfrm>
              <a:off x="492520" y="1327609"/>
              <a:ext cx="3546080" cy="5310117"/>
            </p:xfrm>
            <a:graphic>
              <a:graphicData uri="http://schemas.openxmlformats.org/drawingml/2006/table">
                <a:tbl>
                  <a:tblPr firstRow="1" firstCol="1" bandRow="1">
                    <a:tableStyleId>{BC89EF96-8CEA-46FF-86C4-4CE0E7609802}</a:tableStyleId>
                  </a:tblPr>
                  <a:tblGrid>
                    <a:gridCol w="2060180">
                      <a:extLst>
                        <a:ext uri="{9D8B030D-6E8A-4147-A177-3AD203B41FA5}">
                          <a16:colId xmlns:a16="http://schemas.microsoft.com/office/drawing/2014/main" val="3504606853"/>
                        </a:ext>
                      </a:extLst>
                    </a:gridCol>
                    <a:gridCol w="1485900">
                      <a:extLst>
                        <a:ext uri="{9D8B030D-6E8A-4147-A177-3AD203B41FA5}">
                          <a16:colId xmlns:a16="http://schemas.microsoft.com/office/drawing/2014/main" val="2075770134"/>
                        </a:ext>
                      </a:extLst>
                    </a:gridCol>
                  </a:tblGrid>
                  <a:tr h="431387">
                    <a:tc>
                      <a:txBody>
                        <a:bodyPr/>
                        <a:lstStyle/>
                        <a:p>
                          <a:pPr algn="ctr">
                            <a:spcAft>
                              <a:spcPts val="0"/>
                            </a:spcAft>
                          </a:pPr>
                          <a:r>
                            <a:rPr lang="en-US" altLang="zh-CN" sz="1200" kern="100" dirty="0">
                              <a:effectLst/>
                            </a:rPr>
                            <a:t>parameters</a:t>
                          </a:r>
                        </a:p>
                      </a:txBody>
                      <a:tcPr marL="68580" marR="68580" marT="0" marB="0" anchor="ctr"/>
                    </a:tc>
                    <a:tc>
                      <a:txBody>
                        <a:bodyPr/>
                        <a:lstStyle/>
                        <a:p>
                          <a:pPr algn="ctr">
                            <a:spcAft>
                              <a:spcPts val="0"/>
                            </a:spcAft>
                          </a:pP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values</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88635521"/>
                      </a:ext>
                    </a:extLst>
                  </a:tr>
                  <a:tr h="322355">
                    <a:tc>
                      <a:txBody>
                        <a:bodyPr/>
                        <a:lstStyle/>
                        <a:p>
                          <a:pPr algn="ctr">
                            <a:spcAft>
                              <a:spcPts val="0"/>
                            </a:spcAft>
                          </a:pPr>
                          <a:r>
                            <a:rPr lang="en-US" sz="1200" kern="100" dirty="0">
                              <a:effectLst/>
                            </a:rPr>
                            <a:t>Circumference /m</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707.258</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38353603"/>
                      </a:ext>
                    </a:extLst>
                  </a:tr>
                  <a:tr h="322355">
                    <a:tc>
                      <a:txBody>
                        <a:bodyPr/>
                        <a:lstStyle/>
                        <a:p>
                          <a:pPr algn="ctr">
                            <a:spcAft>
                              <a:spcPts val="0"/>
                            </a:spcAft>
                          </a:pPr>
                          <a:r>
                            <a:rPr lang="en-US" altLang="zh-CN" sz="1200" kern="100" dirty="0">
                              <a:effectLst/>
                            </a:rPr>
                            <a:t>Beam energy</a:t>
                          </a:r>
                          <a:r>
                            <a:rPr lang="en-US" sz="1200" kern="100" dirty="0">
                              <a:effectLst/>
                            </a:rPr>
                            <a:t>/GeV</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2*</a:t>
                          </a:r>
                          <a:r>
                            <a:rPr lang="zh-CN" sz="1200" kern="100" dirty="0">
                              <a:effectLst/>
                            </a:rPr>
                            <a:t>，</a:t>
                          </a:r>
                          <a:r>
                            <a:rPr lang="en-US" sz="1200" kern="100" dirty="0">
                              <a:effectLst/>
                            </a:rPr>
                            <a:t>1-3.5</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10814890"/>
                      </a:ext>
                    </a:extLst>
                  </a:tr>
                  <a:tr h="322355">
                    <a:tc>
                      <a:txBody>
                        <a:bodyPr/>
                        <a:lstStyle/>
                        <a:p>
                          <a:pPr algn="ctr">
                            <a:spcAft>
                              <a:spcPts val="0"/>
                            </a:spcAft>
                          </a:pPr>
                          <a:r>
                            <a:rPr lang="en-US" sz="1200" kern="100" dirty="0">
                              <a:effectLst/>
                            </a:rPr>
                            <a:t>Crossing angle (2θ)/</a:t>
                          </a:r>
                          <a:r>
                            <a:rPr lang="en-US" sz="1200" kern="100" dirty="0" err="1">
                              <a:effectLst/>
                            </a:rPr>
                            <a:t>mrad</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a:effectLst/>
                            </a:rPr>
                            <a:t>60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8824067"/>
                      </a:ext>
                    </a:extLst>
                  </a:tr>
                  <a:tr h="322355">
                    <a:tc>
                      <a:txBody>
                        <a:bodyPr/>
                        <a:lstStyle/>
                        <a:p>
                          <a:pPr algn="ctr">
                            <a:spcAft>
                              <a:spcPts val="0"/>
                            </a:spcAft>
                          </a:pPr>
                          <a:r>
                            <a:rPr lang="en-US" sz="1200" kern="100" dirty="0">
                              <a:effectLst/>
                            </a:rPr>
                            <a:t>current/A</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a:effectLst/>
                            </a:rPr>
                            <a:t>1.5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07241118"/>
                      </a:ext>
                    </a:extLst>
                  </a:tr>
                  <a:tr h="322355">
                    <a:tc>
                      <a:txBody>
                        <a:bodyPr/>
                        <a:lstStyle/>
                        <a:p>
                          <a:endParaRPr lang="zh-CN"/>
                        </a:p>
                      </a:txBody>
                      <a:tcPr marL="68580" marR="68580" marT="0" marB="0" anchor="ctr">
                        <a:blipFill>
                          <a:blip r:embed="rId4"/>
                          <a:stretch>
                            <a:fillRect l="-295" t="-535849" r="-72861" b="-1020755"/>
                          </a:stretch>
                        </a:blipFill>
                      </a:tcPr>
                    </a:tc>
                    <a:tc>
                      <a:txBody>
                        <a:bodyPr/>
                        <a:lstStyle/>
                        <a:p>
                          <a:pPr algn="ctr">
                            <a:spcAft>
                              <a:spcPts val="0"/>
                            </a:spcAft>
                          </a:pPr>
                          <a:r>
                            <a:rPr lang="en-US" sz="1200" kern="100">
                              <a:effectLst/>
                            </a:rPr>
                            <a:t>64.1/0.638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115018354"/>
                      </a:ext>
                    </a:extLst>
                  </a:tr>
                  <a:tr h="322355">
                    <a:tc>
                      <a:txBody>
                        <a:bodyPr/>
                        <a:lstStyle/>
                        <a:p>
                          <a:endParaRPr lang="zh-CN"/>
                        </a:p>
                      </a:txBody>
                      <a:tcPr marL="68580" marR="68580" marT="0" marB="0" anchor="ctr">
                        <a:blipFill>
                          <a:blip r:embed="rId4"/>
                          <a:stretch>
                            <a:fillRect l="-295" t="-648077" r="-72861" b="-940385"/>
                          </a:stretch>
                        </a:blipFill>
                      </a:tcPr>
                    </a:tc>
                    <a:tc>
                      <a:txBody>
                        <a:bodyPr/>
                        <a:lstStyle/>
                        <a:p>
                          <a:pPr algn="ctr">
                            <a:spcAft>
                              <a:spcPts val="0"/>
                            </a:spcAft>
                          </a:pPr>
                          <a:r>
                            <a:rPr lang="en-US" sz="1200" kern="100">
                              <a:effectLst/>
                            </a:rPr>
                            <a:t>2.85/0.0285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50019773"/>
                      </a:ext>
                    </a:extLst>
                  </a:tr>
                  <a:tr h="322355">
                    <a:tc>
                      <a:txBody>
                        <a:bodyPr/>
                        <a:lstStyle/>
                        <a:p>
                          <a:pPr algn="ctr">
                            <a:spcAft>
                              <a:spcPts val="0"/>
                            </a:spcAft>
                          </a:pPr>
                          <a:r>
                            <a:rPr lang="en-US" sz="1200" kern="100" dirty="0" err="1">
                              <a:effectLst/>
                            </a:rPr>
                            <a:t>ν</a:t>
                          </a:r>
                          <a:r>
                            <a:rPr lang="en-US" sz="1200" kern="100" baseline="-25000" dirty="0" err="1">
                              <a:effectLst/>
                            </a:rPr>
                            <a:t>x</a:t>
                          </a:r>
                          <a:r>
                            <a:rPr lang="en-US" sz="1200" kern="100" dirty="0">
                              <a:effectLst/>
                            </a:rPr>
                            <a:t>/</a:t>
                          </a:r>
                          <a:r>
                            <a:rPr lang="en-US" sz="1200" kern="100" dirty="0" err="1">
                              <a:effectLst/>
                            </a:rPr>
                            <a:t>ν</a:t>
                          </a:r>
                          <a:r>
                            <a:rPr lang="en-US" sz="1200" kern="100" baseline="-25000" dirty="0" err="1">
                              <a:effectLst/>
                            </a:rPr>
                            <a:t>y</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a:effectLst/>
                            </a:rPr>
                            <a:t>30.523 / 28.538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572479305"/>
                      </a:ext>
                    </a:extLst>
                  </a:tr>
                  <a:tr h="322355">
                    <a:tc>
                      <a:txBody>
                        <a:bodyPr/>
                        <a:lstStyle/>
                        <a:p>
                          <a:pPr algn="ctr">
                            <a:spcAft>
                              <a:spcPts val="0"/>
                            </a:spcAft>
                          </a:pPr>
                          <a:r>
                            <a:rPr lang="en-US" sz="1200" kern="100" dirty="0">
                              <a:effectLst/>
                            </a:rPr>
                            <a:t>chromaticity(</a:t>
                          </a:r>
                          <a:r>
                            <a:rPr lang="en-US" sz="1200" kern="100" dirty="0" err="1">
                              <a:effectLst/>
                            </a:rPr>
                            <a:t>C</a:t>
                          </a:r>
                          <a:r>
                            <a:rPr lang="en-US" sz="1200" kern="100" baseline="-25000" dirty="0" err="1">
                              <a:effectLst/>
                            </a:rPr>
                            <a:t>x</a:t>
                          </a:r>
                          <a:r>
                            <a:rPr lang="en-US" sz="1200" kern="100" dirty="0">
                              <a:effectLst/>
                            </a:rPr>
                            <a:t>/C</a:t>
                          </a:r>
                          <a:r>
                            <a:rPr lang="en-US" sz="1200" kern="100" baseline="-25000" dirty="0">
                              <a:effectLst/>
                            </a:rPr>
                            <a:t>y</a:t>
                          </a:r>
                          <a:r>
                            <a:rPr lang="en-US" sz="1200" kern="100" dirty="0">
                              <a:effectLst/>
                            </a:rPr>
                            <a:t>)</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-95.291/-346.239</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35126398"/>
                      </a:ext>
                    </a:extLst>
                  </a:tr>
                  <a:tr h="365760">
                    <a:tc>
                      <a:txBody>
                        <a:bodyPr/>
                        <a:lstStyle/>
                        <a:p>
                          <a:pPr algn="ctr">
                            <a:spcAft>
                              <a:spcPts val="0"/>
                            </a:spcAft>
                          </a:pPr>
                          <a:r>
                            <a:rPr lang="en-US" altLang="zh-CN" sz="1200" kern="100" dirty="0">
                              <a:effectLst/>
                            </a:rPr>
                            <a:t>Momentum compaction factor</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1.237</a:t>
                          </a:r>
                          <a:r>
                            <a:rPr lang="zh-CN" sz="1200" kern="100" dirty="0">
                              <a:effectLst/>
                            </a:rPr>
                            <a:t>×</a:t>
                          </a:r>
                          <a:r>
                            <a:rPr lang="en-US" sz="1200" kern="100" dirty="0">
                              <a:effectLst/>
                            </a:rPr>
                            <a:t>10</a:t>
                          </a:r>
                          <a:r>
                            <a:rPr lang="en-US" sz="1200" kern="100" baseline="30000" dirty="0">
                              <a:effectLst/>
                            </a:rPr>
                            <a:t>-3</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41463772"/>
                      </a:ext>
                    </a:extLst>
                  </a:tr>
                  <a:tr h="322355">
                    <a:tc>
                      <a:txBody>
                        <a:bodyPr/>
                        <a:lstStyle/>
                        <a:p>
                          <a:pPr algn="ctr">
                            <a:spcAft>
                              <a:spcPts val="0"/>
                            </a:spcAft>
                          </a:pPr>
                          <a:r>
                            <a:rPr lang="en-US" altLang="zh-CN" sz="1200" kern="100" dirty="0">
                              <a:effectLst/>
                            </a:rPr>
                            <a:t>Energy spread</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4.034</a:t>
                          </a:r>
                          <a:r>
                            <a:rPr lang="zh-CN" sz="1200" kern="100" dirty="0">
                              <a:effectLst/>
                            </a:rPr>
                            <a:t>×</a:t>
                          </a:r>
                          <a:r>
                            <a:rPr lang="en-US" sz="1200" kern="100" dirty="0">
                              <a:effectLst/>
                            </a:rPr>
                            <a:t>10</a:t>
                          </a:r>
                          <a:r>
                            <a:rPr lang="en-US" sz="1200" kern="100" baseline="30000" dirty="0">
                              <a:effectLst/>
                            </a:rPr>
                            <a:t>-4</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71001791"/>
                      </a:ext>
                    </a:extLst>
                  </a:tr>
                  <a:tr h="322355">
                    <a:tc>
                      <a:txBody>
                        <a:bodyPr/>
                        <a:lstStyle/>
                        <a:p>
                          <a:pPr algn="ctr">
                            <a:spcAft>
                              <a:spcPts val="0"/>
                            </a:spcAft>
                          </a:pPr>
                          <a:r>
                            <a:rPr lang="en-US" altLang="zh-CN" sz="1200" kern="100" dirty="0">
                              <a:effectLst/>
                            </a:rPr>
                            <a:t>Energy loss per turn</a:t>
                          </a:r>
                          <a:r>
                            <a:rPr lang="en-US" sz="1200" kern="100" dirty="0">
                              <a:effectLst/>
                            </a:rPr>
                            <a:t>/keV</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78.4</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23275646"/>
                      </a:ext>
                    </a:extLst>
                  </a:tr>
                  <a:tr h="322355">
                    <a:tc>
                      <a:txBody>
                        <a:bodyPr/>
                        <a:lstStyle/>
                        <a:p>
                          <a:pPr algn="ctr">
                            <a:spcAft>
                              <a:spcPts val="0"/>
                            </a:spcAft>
                          </a:pPr>
                          <a:r>
                            <a:rPr lang="en-US" sz="1200" kern="100" dirty="0">
                              <a:effectLst/>
                            </a:rPr>
                            <a:t>(</a:t>
                          </a:r>
                          <a:r>
                            <a:rPr lang="en-US" sz="1200" kern="100" dirty="0" err="1">
                              <a:effectLst/>
                            </a:rPr>
                            <a:t>σ</a:t>
                          </a:r>
                          <a:r>
                            <a:rPr lang="en-US" sz="1200" kern="100" baseline="-25000" dirty="0" err="1">
                              <a:effectLst/>
                            </a:rPr>
                            <a:t>x</a:t>
                          </a:r>
                          <a:r>
                            <a:rPr lang="en-US" sz="1200" kern="100" dirty="0">
                              <a:effectLst/>
                            </a:rPr>
                            <a:t>/</a:t>
                          </a:r>
                          <a:r>
                            <a:rPr lang="en-US" sz="1200" kern="100" dirty="0" err="1">
                              <a:effectLst/>
                            </a:rPr>
                            <a:t>σ</a:t>
                          </a:r>
                          <a:r>
                            <a:rPr lang="en-US" sz="1200" kern="100" baseline="-25000" dirty="0" err="1">
                              <a:effectLst/>
                            </a:rPr>
                            <a:t>y</a:t>
                          </a:r>
                          <a:r>
                            <a:rPr lang="en-US" sz="1200" kern="100" dirty="0">
                              <a:effectLst/>
                            </a:rPr>
                            <a:t> )/</a:t>
                          </a:r>
                          <a:r>
                            <a:rPr lang="en-US" sz="1200" kern="100" dirty="0" err="1">
                              <a:effectLst/>
                            </a:rPr>
                            <a:t>μm</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13.61/1.39</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00859814"/>
                      </a:ext>
                    </a:extLst>
                  </a:tr>
                  <a:tr h="322355">
                    <a:tc>
                      <a:txBody>
                        <a:bodyPr/>
                        <a:lstStyle/>
                        <a:p>
                          <a:endParaRPr lang="zh-CN"/>
                        </a:p>
                      </a:txBody>
                      <a:tcPr marL="68580" marR="68580" marT="0" marB="0" anchor="ctr">
                        <a:blipFill>
                          <a:blip r:embed="rId4"/>
                          <a:stretch>
                            <a:fillRect l="-295" t="-1347170" r="-72861" b="-209434"/>
                          </a:stretch>
                        </a:blipFill>
                      </a:tcPr>
                    </a:tc>
                    <a:tc>
                      <a:txBody>
                        <a:bodyPr/>
                        <a:lstStyle/>
                        <a:p>
                          <a:pPr algn="ctr">
                            <a:spcAft>
                              <a:spcPts val="0"/>
                            </a:spcAft>
                          </a:pPr>
                          <a:r>
                            <a:rPr lang="en-US" sz="1200" kern="100" dirty="0">
                              <a:effectLst/>
                            </a:rPr>
                            <a:t>0.04-0.06</a:t>
                          </a:r>
                          <a:r>
                            <a:rPr lang="zh-CN" sz="1200" kern="100" dirty="0">
                              <a:effectLst/>
                            </a:rPr>
                            <a:t>（</a:t>
                          </a:r>
                          <a:r>
                            <a:rPr lang="en-US" altLang="zh-CN" sz="1200" kern="100" dirty="0">
                              <a:effectLst/>
                            </a:rPr>
                            <a:t>estimate</a:t>
                          </a:r>
                          <a:r>
                            <a:rPr lang="zh-CN" sz="1200" kern="100" dirty="0">
                              <a:effectLst/>
                            </a:rPr>
                            <a:t>）</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27641419"/>
                      </a:ext>
                    </a:extLst>
                  </a:tr>
                  <a:tr h="322355">
                    <a:tc>
                      <a:txBody>
                        <a:bodyPr/>
                        <a:lstStyle/>
                        <a:p>
                          <a:pPr algn="ctr">
                            <a:spcAft>
                              <a:spcPts val="0"/>
                            </a:spcAft>
                          </a:pPr>
                          <a:r>
                            <a:rPr lang="en-US" sz="1200" kern="100" dirty="0">
                              <a:effectLst/>
                            </a:rPr>
                            <a:t>Hourglass factor</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0.8</a:t>
                          </a:r>
                          <a:r>
                            <a:rPr lang="zh-CN" sz="1200" kern="100" dirty="0">
                              <a:effectLst/>
                            </a:rPr>
                            <a:t>（</a:t>
                          </a:r>
                          <a:r>
                            <a:rPr lang="en-US" altLang="zh-CN" sz="1200" kern="100" dirty="0">
                              <a:effectLst/>
                            </a:rPr>
                            <a:t>estimate</a:t>
                          </a:r>
                          <a:r>
                            <a:rPr lang="zh-CN" sz="1200" kern="100" dirty="0">
                              <a:effectLst/>
                            </a:rPr>
                            <a:t>）</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16179266"/>
                      </a:ext>
                    </a:extLst>
                  </a:tr>
                  <a:tr h="322355">
                    <a:tc>
                      <a:txBody>
                        <a:bodyPr/>
                        <a:lstStyle/>
                        <a:p>
                          <a:pPr algn="ctr">
                            <a:spcAft>
                              <a:spcPts val="0"/>
                            </a:spcAft>
                          </a:pPr>
                          <a:r>
                            <a:rPr lang="en-US" sz="1200" kern="100">
                              <a:effectLst/>
                            </a:rPr>
                            <a:t>Luminosity/×10</a:t>
                          </a:r>
                          <a:r>
                            <a:rPr lang="en-US" sz="1200" kern="100" baseline="30000">
                              <a:effectLst/>
                            </a:rPr>
                            <a:t>35</a:t>
                          </a:r>
                          <a:r>
                            <a:rPr lang="en-US" sz="1200" kern="100">
                              <a:effectLst/>
                            </a:rPr>
                            <a:t>cm</a:t>
                          </a:r>
                          <a:r>
                            <a:rPr lang="en-US" sz="1200" kern="100" baseline="30000">
                              <a:effectLst/>
                            </a:rPr>
                            <a:t>-2</a:t>
                          </a:r>
                          <a:r>
                            <a:rPr lang="en-US" sz="1200" kern="100">
                              <a:effectLst/>
                            </a:rPr>
                            <a:t>s</a:t>
                          </a:r>
                          <a:r>
                            <a:rPr lang="en-US" sz="1200" kern="100" baseline="30000">
                              <a:effectLst/>
                            </a:rPr>
                            <a:t>-1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a:effectLst/>
                            </a:rPr>
                            <a:t>0.63-0.95</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930871885"/>
                      </a:ext>
                    </a:extLst>
                  </a:tr>
                </a:tbl>
              </a:graphicData>
            </a:graphic>
          </p:graphicFrame>
        </mc:Fallback>
      </mc:AlternateContent>
      <p:sp>
        <p:nvSpPr>
          <p:cNvPr id="16" name="Rectangle 2">
            <a:extLst>
              <a:ext uri="{FF2B5EF4-FFF2-40B4-BE49-F238E27FC236}">
                <a16:creationId xmlns:a16="http://schemas.microsoft.com/office/drawing/2014/main" id="{8BF25C52-4B36-4BAD-BC33-A79DFFB31142}"/>
              </a:ext>
            </a:extLst>
          </p:cNvPr>
          <p:cNvSpPr txBox="1">
            <a:spLocks noChangeArrowheads="1"/>
          </p:cNvSpPr>
          <p:nvPr/>
        </p:nvSpPr>
        <p:spPr bwMode="auto">
          <a:xfrm>
            <a:off x="1524000" y="0"/>
            <a:ext cx="502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000">
                <a:solidFill>
                  <a:schemeClr val="bg1"/>
                </a:solidFill>
                <a:latin typeface="Times New Roman Regular" charset="0"/>
                <a:ea typeface="+mj-ea"/>
                <a:cs typeface="+mj-cs"/>
              </a:defRPr>
            </a:lvl1pPr>
            <a:lvl2pPr algn="ctr" rtl="0" eaLnBrk="0" fontAlgn="base" hangingPunct="0">
              <a:spcBef>
                <a:spcPct val="0"/>
              </a:spcBef>
              <a:spcAft>
                <a:spcPct val="0"/>
              </a:spcAft>
              <a:defRPr sz="4000">
                <a:solidFill>
                  <a:schemeClr val="bg1"/>
                </a:solidFill>
                <a:latin typeface="Times New Roman Regular" charset="0"/>
                <a:ea typeface="黑体" pitchFamily="49" charset="-122"/>
              </a:defRPr>
            </a:lvl2pPr>
            <a:lvl3pPr algn="ctr" rtl="0" eaLnBrk="0" fontAlgn="base" hangingPunct="0">
              <a:spcBef>
                <a:spcPct val="0"/>
              </a:spcBef>
              <a:spcAft>
                <a:spcPct val="0"/>
              </a:spcAft>
              <a:defRPr sz="4000">
                <a:solidFill>
                  <a:schemeClr val="bg1"/>
                </a:solidFill>
                <a:latin typeface="Times New Roman Regular" charset="0"/>
                <a:ea typeface="黑体" pitchFamily="49" charset="-122"/>
              </a:defRPr>
            </a:lvl3pPr>
            <a:lvl4pPr algn="ctr" rtl="0" eaLnBrk="0" fontAlgn="base" hangingPunct="0">
              <a:spcBef>
                <a:spcPct val="0"/>
              </a:spcBef>
              <a:spcAft>
                <a:spcPct val="0"/>
              </a:spcAft>
              <a:defRPr sz="4000">
                <a:solidFill>
                  <a:schemeClr val="bg1"/>
                </a:solidFill>
                <a:latin typeface="Times New Roman Regular" charset="0"/>
                <a:ea typeface="黑体" pitchFamily="49" charset="-122"/>
              </a:defRPr>
            </a:lvl4pPr>
            <a:lvl5pPr algn="ctr" rtl="0" eaLnBrk="0" fontAlgn="base" hangingPunct="0">
              <a:spcBef>
                <a:spcPct val="0"/>
              </a:spcBef>
              <a:spcAft>
                <a:spcPct val="0"/>
              </a:spcAft>
              <a:defRPr sz="4000">
                <a:solidFill>
                  <a:schemeClr val="bg1"/>
                </a:solidFill>
                <a:latin typeface="Times New Roman Regular" charset="0"/>
                <a:ea typeface="黑体" pitchFamily="49" charset="-122"/>
              </a:defRPr>
            </a:lvl5pPr>
            <a:lvl6pPr marL="457200" algn="ctr" rtl="0" eaLnBrk="0" fontAlgn="base" hangingPunct="0">
              <a:spcBef>
                <a:spcPct val="0"/>
              </a:spcBef>
              <a:spcAft>
                <a:spcPct val="0"/>
              </a:spcAft>
              <a:defRPr sz="4000">
                <a:solidFill>
                  <a:schemeClr val="bg1"/>
                </a:solidFill>
                <a:latin typeface="Arial" pitchFamily="34" charset="0"/>
                <a:ea typeface="黑体" pitchFamily="49" charset="-122"/>
              </a:defRPr>
            </a:lvl6pPr>
            <a:lvl7pPr marL="914400" algn="ctr" rtl="0" eaLnBrk="0" fontAlgn="base" hangingPunct="0">
              <a:spcBef>
                <a:spcPct val="0"/>
              </a:spcBef>
              <a:spcAft>
                <a:spcPct val="0"/>
              </a:spcAft>
              <a:defRPr sz="4000">
                <a:solidFill>
                  <a:schemeClr val="bg1"/>
                </a:solidFill>
                <a:latin typeface="Arial" pitchFamily="34" charset="0"/>
                <a:ea typeface="黑体" pitchFamily="49" charset="-122"/>
              </a:defRPr>
            </a:lvl7pPr>
            <a:lvl8pPr marL="1371600" algn="ctr" rtl="0" eaLnBrk="0" fontAlgn="base" hangingPunct="0">
              <a:spcBef>
                <a:spcPct val="0"/>
              </a:spcBef>
              <a:spcAft>
                <a:spcPct val="0"/>
              </a:spcAft>
              <a:defRPr sz="4000">
                <a:solidFill>
                  <a:schemeClr val="bg1"/>
                </a:solidFill>
                <a:latin typeface="Arial" pitchFamily="34" charset="0"/>
                <a:ea typeface="黑体" pitchFamily="49" charset="-122"/>
              </a:defRPr>
            </a:lvl8pPr>
            <a:lvl9pPr marL="1828800" algn="ctr" rtl="0" eaLnBrk="0" fontAlgn="base" hangingPunct="0">
              <a:spcBef>
                <a:spcPct val="0"/>
              </a:spcBef>
              <a:spcAft>
                <a:spcPct val="0"/>
              </a:spcAft>
              <a:defRPr sz="4000">
                <a:solidFill>
                  <a:schemeClr val="bg1"/>
                </a:solidFill>
                <a:latin typeface="Arial" pitchFamily="34" charset="0"/>
                <a:ea typeface="黑体" pitchFamily="49" charset="-122"/>
              </a:defRPr>
            </a:lvl9pPr>
          </a:lstStyle>
          <a:p>
            <a:pPr>
              <a:defRPr/>
            </a:pPr>
            <a:endParaRPr lang="zh-CN" altLang="en-US" b="1" kern="0" dirty="0">
              <a:solidFill>
                <a:srgbClr val="FFFFFF"/>
              </a:solidFill>
              <a:latin typeface="Arial"/>
              <a:ea typeface="黑体"/>
            </a:endParaRPr>
          </a:p>
        </p:txBody>
      </p:sp>
      <p:sp>
        <p:nvSpPr>
          <p:cNvPr id="11" name="AutoShape 8" descr="https://image.cnki.net/GetImage.ashx?id=1021072609.nh0002">
            <a:extLst>
              <a:ext uri="{FF2B5EF4-FFF2-40B4-BE49-F238E27FC236}">
                <a16:creationId xmlns:a16="http://schemas.microsoft.com/office/drawing/2014/main" id="{6952DD43-9DD9-490A-ABF6-AD03FBABCE10}"/>
              </a:ext>
            </a:extLst>
          </p:cNvPr>
          <p:cNvSpPr>
            <a:spLocks noChangeAspect="1" noChangeArrowheads="1"/>
          </p:cNvSpPr>
          <p:nvPr/>
        </p:nvSpPr>
        <p:spPr bwMode="auto">
          <a:xfrm>
            <a:off x="7662950" y="300759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内容占位符 2">
            <a:extLst>
              <a:ext uri="{FF2B5EF4-FFF2-40B4-BE49-F238E27FC236}">
                <a16:creationId xmlns:a16="http://schemas.microsoft.com/office/drawing/2014/main" id="{C5F1FB13-059C-4871-9B99-939ED22EF9FE}"/>
              </a:ext>
            </a:extLst>
          </p:cNvPr>
          <p:cNvSpPr txBox="1">
            <a:spLocks/>
          </p:cNvSpPr>
          <p:nvPr/>
        </p:nvSpPr>
        <p:spPr bwMode="auto">
          <a:xfrm>
            <a:off x="4431739" y="1327609"/>
            <a:ext cx="7267741" cy="589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7188" indent="-357188" algn="just" eaLnBrk="1" hangingPunct="1">
              <a:lnSpc>
                <a:spcPct val="130000"/>
              </a:lnSpc>
              <a:spcBef>
                <a:spcPct val="0"/>
              </a:spcBef>
              <a:spcAft>
                <a:spcPts val="600"/>
              </a:spcAft>
              <a:buSzPct val="100000"/>
              <a:buFont typeface="Wingdings" panose="05000000000000000000" pitchFamily="2" charset="2"/>
              <a:buChar char="q"/>
              <a:defRPr/>
            </a:pPr>
            <a:r>
              <a:rPr lang="en-US" altLang="zh-CN" sz="2100" b="1" dirty="0">
                <a:solidFill>
                  <a:srgbClr val="000099"/>
                </a:solidFill>
                <a:latin typeface="微软雅黑" panose="020B0503020204020204" pitchFamily="34" charset="-122"/>
                <a:ea typeface="微软雅黑" panose="020B0503020204020204" pitchFamily="34" charset="-122"/>
                <a:cs typeface="Arial" panose="020B0604020202020204" pitchFamily="34" charset="0"/>
              </a:rPr>
              <a:t>Preliminary lattice design results (no </a:t>
            </a:r>
            <a:r>
              <a:rPr lang="en-US" altLang="zh-CN" sz="2100" b="1" dirty="0" err="1">
                <a:solidFill>
                  <a:srgbClr val="000099"/>
                </a:solidFill>
                <a:latin typeface="微软雅黑" panose="020B0503020204020204" pitchFamily="34" charset="-122"/>
                <a:ea typeface="微软雅黑" panose="020B0503020204020204" pitchFamily="34" charset="-122"/>
                <a:cs typeface="Arial" panose="020B0604020202020204" pitchFamily="34" charset="0"/>
              </a:rPr>
              <a:t>nolinear</a:t>
            </a:r>
            <a:r>
              <a:rPr lang="en-US" altLang="zh-CN" sz="2100" b="1" dirty="0">
                <a:solidFill>
                  <a:srgbClr val="000099"/>
                </a:solidFill>
                <a:latin typeface="微软雅黑" panose="020B0503020204020204" pitchFamily="34" charset="-122"/>
                <a:ea typeface="微软雅黑" panose="020B0503020204020204" pitchFamily="34" charset="-122"/>
                <a:cs typeface="Arial" panose="020B0604020202020204" pitchFamily="34" charset="0"/>
              </a:rPr>
              <a:t>)</a:t>
            </a:r>
          </a:p>
        </p:txBody>
      </p:sp>
      <p:sp>
        <p:nvSpPr>
          <p:cNvPr id="20" name="矩形 19">
            <a:extLst>
              <a:ext uri="{FF2B5EF4-FFF2-40B4-BE49-F238E27FC236}">
                <a16:creationId xmlns:a16="http://schemas.microsoft.com/office/drawing/2014/main" id="{31CF004E-9972-4314-AF9B-3E42A53BCD81}"/>
              </a:ext>
            </a:extLst>
          </p:cNvPr>
          <p:cNvSpPr/>
          <p:nvPr/>
        </p:nvSpPr>
        <p:spPr>
          <a:xfrm>
            <a:off x="5816488" y="5934670"/>
            <a:ext cx="3997723" cy="923330"/>
          </a:xfrm>
          <a:prstGeom prst="rect">
            <a:avLst/>
          </a:prstGeom>
        </p:spPr>
        <p:txBody>
          <a:bodyPr wrap="square">
            <a:spAutoFit/>
          </a:bodyPr>
          <a:lstStyle/>
          <a:p>
            <a:r>
              <a:rPr lang="en-US" altLang="zh-CN" dirty="0">
                <a:solidFill>
                  <a:schemeClr val="accent3">
                    <a:lumMod val="75000"/>
                  </a:schemeClr>
                </a:solidFill>
              </a:rPr>
              <a:t>From Q. Luo “STCF-ACC Accelerator concept introduction and summary”,2020.</a:t>
            </a:r>
            <a:endParaRPr lang="zh-CN" altLang="en-US" dirty="0">
              <a:solidFill>
                <a:schemeClr val="accent3">
                  <a:lumMod val="75000"/>
                </a:schemeClr>
              </a:solidFill>
            </a:endParaRPr>
          </a:p>
        </p:txBody>
      </p:sp>
      <p:sp>
        <p:nvSpPr>
          <p:cNvPr id="12" name="标题 1">
            <a:extLst>
              <a:ext uri="{FF2B5EF4-FFF2-40B4-BE49-F238E27FC236}">
                <a16:creationId xmlns:a16="http://schemas.microsoft.com/office/drawing/2014/main" id="{26351845-DC98-4C06-9A4D-CE7D8CAE2D31}"/>
              </a:ext>
            </a:extLst>
          </p:cNvPr>
          <p:cNvSpPr>
            <a:spLocks noGrp="1"/>
          </p:cNvSpPr>
          <p:nvPr>
            <p:ph type="title"/>
          </p:nvPr>
        </p:nvSpPr>
        <p:spPr>
          <a:xfrm>
            <a:off x="247052" y="-31155"/>
            <a:ext cx="11878666" cy="814451"/>
          </a:xfrm>
        </p:spPr>
        <p:txBody>
          <a:bodyPr>
            <a:normAutofit/>
          </a:bodyPr>
          <a:lstStyle/>
          <a:p>
            <a:r>
              <a:rPr lang="en-US" altLang="zh-CN" dirty="0">
                <a:latin typeface="等线" panose="02010600030101010101" pitchFamily="2" charset="-122"/>
                <a:cs typeface="Times New Roman" panose="02020603050405020304" pitchFamily="18" charset="0"/>
              </a:rPr>
              <a:t> First edition lattice</a:t>
            </a:r>
          </a:p>
        </p:txBody>
      </p:sp>
      <p:sp>
        <p:nvSpPr>
          <p:cNvPr id="13" name="灯片编号占位符 1">
            <a:extLst>
              <a:ext uri="{FF2B5EF4-FFF2-40B4-BE49-F238E27FC236}">
                <a16:creationId xmlns:a16="http://schemas.microsoft.com/office/drawing/2014/main" id="{D3F75AAC-B2D7-4950-BE96-0B7594DAFFD9}"/>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31</a:t>
            </a:fld>
            <a:endParaRPr lang="en-US" altLang="zh-CN" sz="1400" dirty="0"/>
          </a:p>
        </p:txBody>
      </p:sp>
    </p:spTree>
    <p:extLst>
      <p:ext uri="{BB962C8B-B14F-4D97-AF65-F5344CB8AC3E}">
        <p14:creationId xmlns:p14="http://schemas.microsoft.com/office/powerpoint/2010/main" val="30812928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文本框 3">
            <a:extLst>
              <a:ext uri="{FF2B5EF4-FFF2-40B4-BE49-F238E27FC236}">
                <a16:creationId xmlns:a16="http://schemas.microsoft.com/office/drawing/2014/main" id="{5D254B3C-9019-4963-A7CB-77C967E64B53}"/>
              </a:ext>
            </a:extLst>
          </p:cNvPr>
          <p:cNvSpPr txBox="1">
            <a:spLocks noChangeArrowheads="1"/>
          </p:cNvSpPr>
          <p:nvPr/>
        </p:nvSpPr>
        <p:spPr bwMode="auto">
          <a:xfrm>
            <a:off x="1230521" y="1398602"/>
            <a:ext cx="4303712" cy="1287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aseline="-25000">
                <a:solidFill>
                  <a:schemeClr val="tx1"/>
                </a:solidFill>
                <a:latin typeface="Arial" panose="020B0604020202020204" pitchFamily="34" charset="0"/>
                <a:ea typeface="宋体" panose="02010600030101010101" pitchFamily="2" charset="-122"/>
              </a:defRPr>
            </a:lvl1pPr>
            <a:lvl2pPr marL="742950" indent="-285750">
              <a:defRPr baseline="-25000">
                <a:solidFill>
                  <a:schemeClr val="tx1"/>
                </a:solidFill>
                <a:latin typeface="Arial" panose="020B0604020202020204" pitchFamily="34" charset="0"/>
                <a:ea typeface="宋体" panose="02010600030101010101" pitchFamily="2" charset="-122"/>
              </a:defRPr>
            </a:lvl2pPr>
            <a:lvl3pPr marL="1143000" indent="-228600">
              <a:defRPr baseline="-25000">
                <a:solidFill>
                  <a:schemeClr val="tx1"/>
                </a:solidFill>
                <a:latin typeface="Arial" panose="020B0604020202020204" pitchFamily="34" charset="0"/>
                <a:ea typeface="宋体" panose="02010600030101010101" pitchFamily="2" charset="-122"/>
              </a:defRPr>
            </a:lvl3pPr>
            <a:lvl4pPr marL="1600200" indent="-228600">
              <a:defRPr baseline="-25000">
                <a:solidFill>
                  <a:schemeClr val="tx1"/>
                </a:solidFill>
                <a:latin typeface="Arial" panose="020B0604020202020204" pitchFamily="34" charset="0"/>
                <a:ea typeface="宋体" panose="02010600030101010101" pitchFamily="2" charset="-122"/>
              </a:defRPr>
            </a:lvl4pPr>
            <a:lvl5pPr marL="2057400" indent="-228600">
              <a:defRPr baseline="-25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Arial" panose="020B0604020202020204" pitchFamily="34" charset="0"/>
              <a:buChar char="•"/>
            </a:pPr>
            <a:r>
              <a:rPr lang="en-US" altLang="zh-CN" baseline="0" dirty="0"/>
              <a:t>damping time : </a:t>
            </a:r>
          </a:p>
          <a:p>
            <a:pPr>
              <a:lnSpc>
                <a:spcPct val="150000"/>
              </a:lnSpc>
            </a:pPr>
            <a:r>
              <a:rPr lang="en-US" altLang="zh-CN" baseline="0" dirty="0"/>
              <a:t>     52ms </a:t>
            </a:r>
            <a:r>
              <a:rPr lang="en-US" altLang="zh-CN" baseline="0" dirty="0">
                <a:sym typeface="Wingdings" panose="05000000000000000000" pitchFamily="2" charset="2"/>
              </a:rPr>
              <a:t></a:t>
            </a:r>
            <a:r>
              <a:rPr lang="en-US" altLang="zh-CN" baseline="0" dirty="0"/>
              <a:t> 36ms</a:t>
            </a:r>
          </a:p>
          <a:p>
            <a:pPr>
              <a:lnSpc>
                <a:spcPct val="150000"/>
              </a:lnSpc>
            </a:pPr>
            <a:r>
              <a:rPr lang="en-US" altLang="zh-CN" baseline="0" dirty="0"/>
              <a:t> </a:t>
            </a:r>
          </a:p>
        </p:txBody>
      </p:sp>
      <p:sp>
        <p:nvSpPr>
          <p:cNvPr id="16" name="Rectangle 2">
            <a:extLst>
              <a:ext uri="{FF2B5EF4-FFF2-40B4-BE49-F238E27FC236}">
                <a16:creationId xmlns:a16="http://schemas.microsoft.com/office/drawing/2014/main" id="{8BF25C52-4B36-4BAD-BC33-A79DFFB31142}"/>
              </a:ext>
            </a:extLst>
          </p:cNvPr>
          <p:cNvSpPr txBox="1">
            <a:spLocks noChangeArrowheads="1"/>
          </p:cNvSpPr>
          <p:nvPr/>
        </p:nvSpPr>
        <p:spPr bwMode="auto">
          <a:xfrm>
            <a:off x="1524000" y="33651"/>
            <a:ext cx="5181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000">
                <a:solidFill>
                  <a:schemeClr val="bg1"/>
                </a:solidFill>
                <a:latin typeface="Times New Roman Regular" charset="0"/>
                <a:ea typeface="+mj-ea"/>
                <a:cs typeface="+mj-cs"/>
              </a:defRPr>
            </a:lvl1pPr>
            <a:lvl2pPr algn="ctr" rtl="0" eaLnBrk="0" fontAlgn="base" hangingPunct="0">
              <a:spcBef>
                <a:spcPct val="0"/>
              </a:spcBef>
              <a:spcAft>
                <a:spcPct val="0"/>
              </a:spcAft>
              <a:defRPr sz="4000">
                <a:solidFill>
                  <a:schemeClr val="bg1"/>
                </a:solidFill>
                <a:latin typeface="Times New Roman Regular" charset="0"/>
                <a:ea typeface="黑体" pitchFamily="49" charset="-122"/>
              </a:defRPr>
            </a:lvl2pPr>
            <a:lvl3pPr algn="ctr" rtl="0" eaLnBrk="0" fontAlgn="base" hangingPunct="0">
              <a:spcBef>
                <a:spcPct val="0"/>
              </a:spcBef>
              <a:spcAft>
                <a:spcPct val="0"/>
              </a:spcAft>
              <a:defRPr sz="4000">
                <a:solidFill>
                  <a:schemeClr val="bg1"/>
                </a:solidFill>
                <a:latin typeface="Times New Roman Regular" charset="0"/>
                <a:ea typeface="黑体" pitchFamily="49" charset="-122"/>
              </a:defRPr>
            </a:lvl3pPr>
            <a:lvl4pPr algn="ctr" rtl="0" eaLnBrk="0" fontAlgn="base" hangingPunct="0">
              <a:spcBef>
                <a:spcPct val="0"/>
              </a:spcBef>
              <a:spcAft>
                <a:spcPct val="0"/>
              </a:spcAft>
              <a:defRPr sz="4000">
                <a:solidFill>
                  <a:schemeClr val="bg1"/>
                </a:solidFill>
                <a:latin typeface="Times New Roman Regular" charset="0"/>
                <a:ea typeface="黑体" pitchFamily="49" charset="-122"/>
              </a:defRPr>
            </a:lvl4pPr>
            <a:lvl5pPr algn="ctr" rtl="0" eaLnBrk="0" fontAlgn="base" hangingPunct="0">
              <a:spcBef>
                <a:spcPct val="0"/>
              </a:spcBef>
              <a:spcAft>
                <a:spcPct val="0"/>
              </a:spcAft>
              <a:defRPr sz="4000">
                <a:solidFill>
                  <a:schemeClr val="bg1"/>
                </a:solidFill>
                <a:latin typeface="Times New Roman Regular" charset="0"/>
                <a:ea typeface="黑体" pitchFamily="49" charset="-122"/>
              </a:defRPr>
            </a:lvl5pPr>
            <a:lvl6pPr marL="457200" algn="ctr" rtl="0" eaLnBrk="0" fontAlgn="base" hangingPunct="0">
              <a:spcBef>
                <a:spcPct val="0"/>
              </a:spcBef>
              <a:spcAft>
                <a:spcPct val="0"/>
              </a:spcAft>
              <a:defRPr sz="4000">
                <a:solidFill>
                  <a:schemeClr val="bg1"/>
                </a:solidFill>
                <a:latin typeface="Arial" pitchFamily="34" charset="0"/>
                <a:ea typeface="黑体" pitchFamily="49" charset="-122"/>
              </a:defRPr>
            </a:lvl6pPr>
            <a:lvl7pPr marL="914400" algn="ctr" rtl="0" eaLnBrk="0" fontAlgn="base" hangingPunct="0">
              <a:spcBef>
                <a:spcPct val="0"/>
              </a:spcBef>
              <a:spcAft>
                <a:spcPct val="0"/>
              </a:spcAft>
              <a:defRPr sz="4000">
                <a:solidFill>
                  <a:schemeClr val="bg1"/>
                </a:solidFill>
                <a:latin typeface="Arial" pitchFamily="34" charset="0"/>
                <a:ea typeface="黑体" pitchFamily="49" charset="-122"/>
              </a:defRPr>
            </a:lvl7pPr>
            <a:lvl8pPr marL="1371600" algn="ctr" rtl="0" eaLnBrk="0" fontAlgn="base" hangingPunct="0">
              <a:spcBef>
                <a:spcPct val="0"/>
              </a:spcBef>
              <a:spcAft>
                <a:spcPct val="0"/>
              </a:spcAft>
              <a:defRPr sz="4000">
                <a:solidFill>
                  <a:schemeClr val="bg1"/>
                </a:solidFill>
                <a:latin typeface="Arial" pitchFamily="34" charset="0"/>
                <a:ea typeface="黑体" pitchFamily="49" charset="-122"/>
              </a:defRPr>
            </a:lvl8pPr>
            <a:lvl9pPr marL="1828800" algn="ctr" rtl="0" eaLnBrk="0" fontAlgn="base" hangingPunct="0">
              <a:spcBef>
                <a:spcPct val="0"/>
              </a:spcBef>
              <a:spcAft>
                <a:spcPct val="0"/>
              </a:spcAft>
              <a:defRPr sz="4000">
                <a:solidFill>
                  <a:schemeClr val="bg1"/>
                </a:solidFill>
                <a:latin typeface="Arial" pitchFamily="34" charset="0"/>
                <a:ea typeface="黑体" pitchFamily="49" charset="-122"/>
              </a:defRPr>
            </a:lvl9pPr>
          </a:lstStyle>
          <a:p>
            <a:pPr>
              <a:defRPr/>
            </a:pPr>
            <a:endParaRPr lang="zh-CN" altLang="en-US" b="1" kern="0" dirty="0">
              <a:solidFill>
                <a:srgbClr val="FFFFFF"/>
              </a:solidFill>
              <a:latin typeface="Arial"/>
              <a:ea typeface="黑体"/>
            </a:endParaRPr>
          </a:p>
        </p:txBody>
      </p:sp>
      <p:sp>
        <p:nvSpPr>
          <p:cNvPr id="11" name="AutoShape 8" descr="https://image.cnki.net/GetImage.ashx?id=1021072609.nh0002">
            <a:extLst>
              <a:ext uri="{FF2B5EF4-FFF2-40B4-BE49-F238E27FC236}">
                <a16:creationId xmlns:a16="http://schemas.microsoft.com/office/drawing/2014/main" id="{6952DD43-9DD9-490A-ABF6-AD03FBABCE10}"/>
              </a:ext>
            </a:extLst>
          </p:cNvPr>
          <p:cNvSpPr>
            <a:spLocks noChangeAspect="1" noChangeArrowheads="1"/>
          </p:cNvSpPr>
          <p:nvPr/>
        </p:nvSpPr>
        <p:spPr bwMode="auto">
          <a:xfrm>
            <a:off x="7662950" y="300759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内容占位符 2">
            <a:extLst>
              <a:ext uri="{FF2B5EF4-FFF2-40B4-BE49-F238E27FC236}">
                <a16:creationId xmlns:a16="http://schemas.microsoft.com/office/drawing/2014/main" id="{C5F1FB13-059C-4871-9B99-939ED22EF9FE}"/>
              </a:ext>
            </a:extLst>
          </p:cNvPr>
          <p:cNvSpPr txBox="1">
            <a:spLocks/>
          </p:cNvSpPr>
          <p:nvPr/>
        </p:nvSpPr>
        <p:spPr bwMode="auto">
          <a:xfrm>
            <a:off x="863155" y="916052"/>
            <a:ext cx="4537582" cy="589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7188" indent="-357188" algn="just" eaLnBrk="1" hangingPunct="1">
              <a:lnSpc>
                <a:spcPct val="130000"/>
              </a:lnSpc>
              <a:spcBef>
                <a:spcPct val="0"/>
              </a:spcBef>
              <a:spcAft>
                <a:spcPts val="600"/>
              </a:spcAft>
              <a:buSzPct val="100000"/>
              <a:buFont typeface="Wingdings" panose="05000000000000000000" pitchFamily="2" charset="2"/>
              <a:buChar char="q"/>
              <a:defRPr/>
            </a:pPr>
            <a:r>
              <a:rPr lang="en-US" altLang="zh-CN" sz="2100" b="1" dirty="0">
                <a:solidFill>
                  <a:srgbClr val="000099"/>
                </a:solidFill>
                <a:latin typeface="微软雅黑" panose="020B0503020204020204" pitchFamily="34" charset="-122"/>
                <a:ea typeface="微软雅黑" panose="020B0503020204020204" pitchFamily="34" charset="-122"/>
                <a:cs typeface="Arial" panose="020B0604020202020204" pitchFamily="34" charset="0"/>
              </a:rPr>
              <a:t>Add damping wiggler</a:t>
            </a:r>
          </a:p>
        </p:txBody>
      </p:sp>
      <p:sp>
        <p:nvSpPr>
          <p:cNvPr id="7" name="矩形 6">
            <a:extLst>
              <a:ext uri="{FF2B5EF4-FFF2-40B4-BE49-F238E27FC236}">
                <a16:creationId xmlns:a16="http://schemas.microsoft.com/office/drawing/2014/main" id="{66163F28-F19E-4255-8131-E3F9D7757810}"/>
              </a:ext>
            </a:extLst>
          </p:cNvPr>
          <p:cNvSpPr/>
          <p:nvPr/>
        </p:nvSpPr>
        <p:spPr>
          <a:xfrm>
            <a:off x="551411" y="5941948"/>
            <a:ext cx="4232249" cy="369332"/>
          </a:xfrm>
          <a:prstGeom prst="rect">
            <a:avLst/>
          </a:prstGeom>
        </p:spPr>
        <p:txBody>
          <a:bodyPr wrap="none">
            <a:spAutoFit/>
          </a:bodyPr>
          <a:lstStyle/>
          <a:p>
            <a:r>
              <a:rPr lang="en-US" altLang="zh-CN" dirty="0"/>
              <a:t>The luminosity of different damping time</a:t>
            </a:r>
            <a:endParaRPr lang="zh-CN" altLang="en-US" dirty="0"/>
          </a:p>
        </p:txBody>
      </p:sp>
      <p:graphicFrame>
        <p:nvGraphicFramePr>
          <p:cNvPr id="22" name="表格 21">
            <a:extLst>
              <a:ext uri="{FF2B5EF4-FFF2-40B4-BE49-F238E27FC236}">
                <a16:creationId xmlns:a16="http://schemas.microsoft.com/office/drawing/2014/main" id="{3C079BC0-A902-4F50-AD8D-82CED7E9274A}"/>
              </a:ext>
            </a:extLst>
          </p:cNvPr>
          <p:cNvGraphicFramePr>
            <a:graphicFrameLocks noGrp="1"/>
          </p:cNvGraphicFramePr>
          <p:nvPr/>
        </p:nvGraphicFramePr>
        <p:xfrm>
          <a:off x="5408865" y="1304058"/>
          <a:ext cx="4490189" cy="122682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3970898559"/>
                    </a:ext>
                  </a:extLst>
                </a:gridCol>
                <a:gridCol w="1164022">
                  <a:extLst>
                    <a:ext uri="{9D8B030D-6E8A-4147-A177-3AD203B41FA5}">
                      <a16:colId xmlns:a16="http://schemas.microsoft.com/office/drawing/2014/main" val="1687822898"/>
                    </a:ext>
                  </a:extLst>
                </a:gridCol>
                <a:gridCol w="956878">
                  <a:extLst>
                    <a:ext uri="{9D8B030D-6E8A-4147-A177-3AD203B41FA5}">
                      <a16:colId xmlns:a16="http://schemas.microsoft.com/office/drawing/2014/main" val="3730114525"/>
                    </a:ext>
                  </a:extLst>
                </a:gridCol>
                <a:gridCol w="978454">
                  <a:extLst>
                    <a:ext uri="{9D8B030D-6E8A-4147-A177-3AD203B41FA5}">
                      <a16:colId xmlns:a16="http://schemas.microsoft.com/office/drawing/2014/main" val="1620241685"/>
                    </a:ext>
                  </a:extLst>
                </a:gridCol>
                <a:gridCol w="781235">
                  <a:extLst>
                    <a:ext uri="{9D8B030D-6E8A-4147-A177-3AD203B41FA5}">
                      <a16:colId xmlns:a16="http://schemas.microsoft.com/office/drawing/2014/main" val="3146851441"/>
                    </a:ext>
                  </a:extLst>
                </a:gridCol>
              </a:tblGrid>
              <a:tr h="175260">
                <a:tc>
                  <a:txBody>
                    <a:bodyPr/>
                    <a:lstStyle/>
                    <a:p>
                      <a:pPr algn="l" fontAlgn="ctr"/>
                      <a:endParaRPr lang="zh-CN" altLang="en-US"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l" fontAlgn="ctr"/>
                      <a:r>
                        <a:rPr lang="en-US" sz="1100" u="none" strike="noStrike">
                          <a:effectLst/>
                        </a:rPr>
                        <a:t>damping time/ms</a:t>
                      </a:r>
                      <a:endParaRPr lang="en-US"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l" fontAlgn="ctr"/>
                      <a:r>
                        <a:rPr lang="en-US" sz="1100" u="none" strike="noStrike">
                          <a:effectLst/>
                        </a:rPr>
                        <a:t>lum at 1dt</a:t>
                      </a:r>
                      <a:endParaRPr lang="en-US"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l" fontAlgn="ctr"/>
                      <a:r>
                        <a:rPr lang="en-US" sz="1100" u="none" strike="noStrike">
                          <a:effectLst/>
                        </a:rPr>
                        <a:t>lum at 2dt</a:t>
                      </a:r>
                      <a:endParaRPr lang="en-US"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l" fontAlgn="ctr"/>
                      <a:r>
                        <a:rPr lang="en-US" sz="1100" u="none" strike="noStrike">
                          <a:effectLst/>
                        </a:rPr>
                        <a:t>lum at 3dt</a:t>
                      </a:r>
                      <a:endParaRPr lang="en-US"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3906612757"/>
                  </a:ext>
                </a:extLst>
              </a:tr>
              <a:tr h="175260">
                <a:tc>
                  <a:txBody>
                    <a:bodyPr/>
                    <a:lstStyle/>
                    <a:p>
                      <a:pPr algn="r" fontAlgn="ctr"/>
                      <a:r>
                        <a:rPr lang="en-US" altLang="zh-CN" sz="1100" u="none" strike="noStrike">
                          <a:effectLst/>
                        </a:rPr>
                        <a:t>12000</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24.68</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10.1225</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10.025</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10.015</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3668205467"/>
                  </a:ext>
                </a:extLst>
              </a:tr>
              <a:tr h="175260">
                <a:tc>
                  <a:txBody>
                    <a:bodyPr/>
                    <a:lstStyle/>
                    <a:p>
                      <a:pPr algn="r" fontAlgn="ctr"/>
                      <a:r>
                        <a:rPr lang="en-US" altLang="zh-CN" sz="1100" u="none" strike="noStrike">
                          <a:effectLst/>
                        </a:rPr>
                        <a:t>16000</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32.91</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9.895</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9.81</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9.7975</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3743916277"/>
                  </a:ext>
                </a:extLst>
              </a:tr>
              <a:tr h="175260">
                <a:tc>
                  <a:txBody>
                    <a:bodyPr/>
                    <a:lstStyle/>
                    <a:p>
                      <a:pPr algn="r" fontAlgn="ctr"/>
                      <a:r>
                        <a:rPr lang="en-US" altLang="zh-CN" sz="1100" u="none" strike="noStrike" dirty="0">
                          <a:effectLst/>
                        </a:rPr>
                        <a:t>17500</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35.99</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9.8225</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9.7225</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9.725</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1967929550"/>
                  </a:ext>
                </a:extLst>
              </a:tr>
              <a:tr h="175260">
                <a:tc>
                  <a:txBody>
                    <a:bodyPr/>
                    <a:lstStyle/>
                    <a:p>
                      <a:pPr algn="r" fontAlgn="ctr"/>
                      <a:r>
                        <a:rPr lang="en-US" altLang="zh-CN" sz="1100" u="none" strike="noStrike">
                          <a:effectLst/>
                        </a:rPr>
                        <a:t>18180</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37.39</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9.79</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9.685</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9.6925</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3025280007"/>
                  </a:ext>
                </a:extLst>
              </a:tr>
              <a:tr h="175260">
                <a:tc>
                  <a:txBody>
                    <a:bodyPr/>
                    <a:lstStyle/>
                    <a:p>
                      <a:pPr algn="r" fontAlgn="ctr"/>
                      <a:r>
                        <a:rPr lang="en-US" altLang="zh-CN" sz="1100" u="none" strike="noStrike">
                          <a:effectLst/>
                        </a:rPr>
                        <a:t>20000</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41.13</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9.7</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9.62</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9.5925</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extLst>
                  <a:ext uri="{0D108BD9-81ED-4DB2-BD59-A6C34878D82A}">
                    <a16:rowId xmlns:a16="http://schemas.microsoft.com/office/drawing/2014/main" val="3177446095"/>
                  </a:ext>
                </a:extLst>
              </a:tr>
              <a:tr h="114685">
                <a:tc>
                  <a:txBody>
                    <a:bodyPr/>
                    <a:lstStyle/>
                    <a:p>
                      <a:pPr algn="r" fontAlgn="ctr"/>
                      <a:r>
                        <a:rPr lang="en-US" altLang="zh-CN" sz="1100" u="none" strike="noStrike">
                          <a:effectLst/>
                        </a:rPr>
                        <a:t>25000</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51.42</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dirty="0">
                          <a:effectLst/>
                        </a:rPr>
                        <a:t>9.4925</a:t>
                      </a:r>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u="none" strike="noStrike">
                          <a:effectLst/>
                        </a:rPr>
                        <a:t>9.3725</a:t>
                      </a:r>
                      <a:endParaRPr lang="en-US" altLang="zh-CN" sz="1100" b="0" i="0" u="none" strike="noStrike">
                        <a:solidFill>
                          <a:srgbClr val="000000"/>
                        </a:solidFill>
                        <a:effectLst/>
                        <a:latin typeface="等线" panose="02010600030101010101" pitchFamily="2" charset="-122"/>
                        <a:ea typeface="等线" panose="02010600030101010101" pitchFamily="2" charset="-122"/>
                      </a:endParaRPr>
                    </a:p>
                  </a:txBody>
                  <a:tcPr marL="7620" marR="7620" marT="7620" marB="0" anchor="ctr"/>
                </a:tc>
                <a:tc>
                  <a:txBody>
                    <a:bodyPr/>
                    <a:lstStyle/>
                    <a:p>
                      <a:pPr algn="r" fontAlgn="ctr"/>
                      <a:r>
                        <a:rPr lang="en-US" altLang="zh-CN" sz="1100" b="0" i="0" u="none" strike="noStrike" dirty="0">
                          <a:solidFill>
                            <a:srgbClr val="000000"/>
                          </a:solidFill>
                          <a:effectLst/>
                          <a:latin typeface="等线" panose="02010600030101010101" pitchFamily="2" charset="-122"/>
                          <a:ea typeface="等线" panose="02010600030101010101" pitchFamily="2" charset="-122"/>
                        </a:rPr>
                        <a:t>/</a:t>
                      </a:r>
                    </a:p>
                  </a:txBody>
                  <a:tcPr marL="7620" marR="7620" marT="7620" marB="0" anchor="ctr"/>
                </a:tc>
                <a:extLst>
                  <a:ext uri="{0D108BD9-81ED-4DB2-BD59-A6C34878D82A}">
                    <a16:rowId xmlns:a16="http://schemas.microsoft.com/office/drawing/2014/main" val="3380681494"/>
                  </a:ext>
                </a:extLst>
              </a:tr>
            </a:tbl>
          </a:graphicData>
        </a:graphic>
      </p:graphicFrame>
      <p:sp>
        <p:nvSpPr>
          <p:cNvPr id="23" name="文本框 22">
            <a:extLst>
              <a:ext uri="{FF2B5EF4-FFF2-40B4-BE49-F238E27FC236}">
                <a16:creationId xmlns:a16="http://schemas.microsoft.com/office/drawing/2014/main" id="{AB6DDADD-9FEF-405C-9E1C-1F01F8790288}"/>
              </a:ext>
            </a:extLst>
          </p:cNvPr>
          <p:cNvSpPr txBox="1"/>
          <p:nvPr/>
        </p:nvSpPr>
        <p:spPr>
          <a:xfrm>
            <a:off x="8464198" y="917430"/>
            <a:ext cx="3045041" cy="369332"/>
          </a:xfrm>
          <a:prstGeom prst="rect">
            <a:avLst/>
          </a:prstGeom>
          <a:noFill/>
        </p:spPr>
        <p:txBody>
          <a:bodyPr wrap="square" rtlCol="0">
            <a:spAutoFit/>
          </a:bodyPr>
          <a:lstStyle/>
          <a:p>
            <a:r>
              <a:rPr lang="en-US" altLang="zh-CN" dirty="0"/>
              <a:t>(0.536,0.575,0.016)</a:t>
            </a:r>
            <a:endParaRPr lang="zh-CN" altLang="en-US" dirty="0"/>
          </a:p>
        </p:txBody>
      </p:sp>
      <p:pic>
        <p:nvPicPr>
          <p:cNvPr id="24" name="图片 23">
            <a:extLst>
              <a:ext uri="{FF2B5EF4-FFF2-40B4-BE49-F238E27FC236}">
                <a16:creationId xmlns:a16="http://schemas.microsoft.com/office/drawing/2014/main" id="{98C25AFE-9F66-4774-9F99-2FBC3F9BAA26}"/>
              </a:ext>
            </a:extLst>
          </p:cNvPr>
          <p:cNvPicPr>
            <a:picLocks noChangeAspect="1"/>
          </p:cNvPicPr>
          <p:nvPr/>
        </p:nvPicPr>
        <p:blipFill>
          <a:blip r:embed="rId3"/>
          <a:stretch>
            <a:fillRect/>
          </a:stretch>
        </p:blipFill>
        <p:spPr>
          <a:xfrm>
            <a:off x="5173075" y="3393619"/>
            <a:ext cx="3647619" cy="1209524"/>
          </a:xfrm>
          <a:prstGeom prst="rect">
            <a:avLst/>
          </a:prstGeom>
        </p:spPr>
      </p:pic>
      <p:pic>
        <p:nvPicPr>
          <p:cNvPr id="27" name="图片 26">
            <a:extLst>
              <a:ext uri="{FF2B5EF4-FFF2-40B4-BE49-F238E27FC236}">
                <a16:creationId xmlns:a16="http://schemas.microsoft.com/office/drawing/2014/main" id="{49AFEBCB-B034-4B2F-B8E2-EEF09ABC5220}"/>
              </a:ext>
            </a:extLst>
          </p:cNvPr>
          <p:cNvPicPr>
            <a:picLocks noChangeAspect="1"/>
          </p:cNvPicPr>
          <p:nvPr/>
        </p:nvPicPr>
        <p:blipFill>
          <a:blip r:embed="rId4"/>
          <a:stretch>
            <a:fillRect/>
          </a:stretch>
        </p:blipFill>
        <p:spPr>
          <a:xfrm>
            <a:off x="5325475" y="4705776"/>
            <a:ext cx="5638095" cy="980952"/>
          </a:xfrm>
          <a:prstGeom prst="rect">
            <a:avLst/>
          </a:prstGeom>
        </p:spPr>
      </p:pic>
      <p:sp>
        <p:nvSpPr>
          <p:cNvPr id="28" name="矩形 27">
            <a:extLst>
              <a:ext uri="{FF2B5EF4-FFF2-40B4-BE49-F238E27FC236}">
                <a16:creationId xmlns:a16="http://schemas.microsoft.com/office/drawing/2014/main" id="{F4B5C7E8-23DB-4DFF-916E-1D55801141B2}"/>
              </a:ext>
            </a:extLst>
          </p:cNvPr>
          <p:cNvSpPr/>
          <p:nvPr/>
        </p:nvSpPr>
        <p:spPr>
          <a:xfrm>
            <a:off x="5386111" y="3006991"/>
            <a:ext cx="4225837" cy="369332"/>
          </a:xfrm>
          <a:prstGeom prst="rect">
            <a:avLst/>
          </a:prstGeom>
        </p:spPr>
        <p:txBody>
          <a:bodyPr wrap="none">
            <a:spAutoFit/>
          </a:bodyPr>
          <a:lstStyle/>
          <a:p>
            <a:r>
              <a:rPr lang="en-US" altLang="zh-CN" dirty="0"/>
              <a:t>design parameter of damping wiggler </a:t>
            </a:r>
            <a:r>
              <a:rPr lang="zh-CN" altLang="en-US" dirty="0"/>
              <a:t>：</a:t>
            </a:r>
          </a:p>
        </p:txBody>
      </p:sp>
      <p:pic>
        <p:nvPicPr>
          <p:cNvPr id="2" name="图片 1">
            <a:extLst>
              <a:ext uri="{FF2B5EF4-FFF2-40B4-BE49-F238E27FC236}">
                <a16:creationId xmlns:a16="http://schemas.microsoft.com/office/drawing/2014/main" id="{AB2312D1-FCC1-4A2F-A365-B5B9908494A8}"/>
              </a:ext>
            </a:extLst>
          </p:cNvPr>
          <p:cNvPicPr>
            <a:picLocks noChangeAspect="1"/>
          </p:cNvPicPr>
          <p:nvPr/>
        </p:nvPicPr>
        <p:blipFill>
          <a:blip r:embed="rId5"/>
          <a:stretch>
            <a:fillRect/>
          </a:stretch>
        </p:blipFill>
        <p:spPr>
          <a:xfrm>
            <a:off x="935356" y="2562391"/>
            <a:ext cx="3112123" cy="3014287"/>
          </a:xfrm>
          <a:prstGeom prst="rect">
            <a:avLst/>
          </a:prstGeom>
        </p:spPr>
      </p:pic>
      <p:sp>
        <p:nvSpPr>
          <p:cNvPr id="14" name="标题 1">
            <a:extLst>
              <a:ext uri="{FF2B5EF4-FFF2-40B4-BE49-F238E27FC236}">
                <a16:creationId xmlns:a16="http://schemas.microsoft.com/office/drawing/2014/main" id="{647B4413-36C8-4492-8237-8BB11039685D}"/>
              </a:ext>
            </a:extLst>
          </p:cNvPr>
          <p:cNvSpPr>
            <a:spLocks noGrp="1"/>
          </p:cNvSpPr>
          <p:nvPr>
            <p:ph type="title"/>
          </p:nvPr>
        </p:nvSpPr>
        <p:spPr>
          <a:xfrm>
            <a:off x="247052" y="-31155"/>
            <a:ext cx="11878666" cy="814451"/>
          </a:xfrm>
        </p:spPr>
        <p:txBody>
          <a:bodyPr>
            <a:normAutofit/>
          </a:bodyPr>
          <a:lstStyle/>
          <a:p>
            <a:r>
              <a:rPr lang="en-US" altLang="zh-CN" dirty="0">
                <a:latin typeface="等线" panose="02010600030101010101" pitchFamily="2" charset="-122"/>
                <a:cs typeface="Times New Roman" panose="02020603050405020304" pitchFamily="18" charset="0"/>
              </a:rPr>
              <a:t>Design of wiggler</a:t>
            </a:r>
          </a:p>
        </p:txBody>
      </p:sp>
      <p:sp>
        <p:nvSpPr>
          <p:cNvPr id="25" name="灯片编号占位符 1">
            <a:extLst>
              <a:ext uri="{FF2B5EF4-FFF2-40B4-BE49-F238E27FC236}">
                <a16:creationId xmlns:a16="http://schemas.microsoft.com/office/drawing/2014/main" id="{AC1EC36C-07A4-4E7F-8F2F-3EE638319CFE}"/>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32</a:t>
            </a:fld>
            <a:endParaRPr lang="en-US" altLang="zh-CN" sz="1400" dirty="0"/>
          </a:p>
        </p:txBody>
      </p:sp>
    </p:spTree>
    <p:extLst>
      <p:ext uri="{BB962C8B-B14F-4D97-AF65-F5344CB8AC3E}">
        <p14:creationId xmlns:p14="http://schemas.microsoft.com/office/powerpoint/2010/main" val="13472089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3150B6BF-9FAE-4583-810F-EC589FFE308A}"/>
              </a:ext>
            </a:extLst>
          </p:cNvPr>
          <p:cNvPicPr>
            <a:picLocks noChangeAspect="1"/>
          </p:cNvPicPr>
          <p:nvPr/>
        </p:nvPicPr>
        <p:blipFill rotWithShape="1">
          <a:blip r:embed="rId3"/>
          <a:srcRect l="2007" t="1241" b="2027"/>
          <a:stretch/>
        </p:blipFill>
        <p:spPr>
          <a:xfrm>
            <a:off x="147975" y="1931772"/>
            <a:ext cx="3574428" cy="2533475"/>
          </a:xfrm>
          <a:prstGeom prst="rect">
            <a:avLst/>
          </a:prstGeom>
        </p:spPr>
      </p:pic>
      <p:sp>
        <p:nvSpPr>
          <p:cNvPr id="17" name="矩形 16">
            <a:extLst>
              <a:ext uri="{FF2B5EF4-FFF2-40B4-BE49-F238E27FC236}">
                <a16:creationId xmlns:a16="http://schemas.microsoft.com/office/drawing/2014/main" id="{418649AD-6011-4F24-9C53-07BF5A7A21B9}"/>
              </a:ext>
            </a:extLst>
          </p:cNvPr>
          <p:cNvSpPr/>
          <p:nvPr/>
        </p:nvSpPr>
        <p:spPr>
          <a:xfrm>
            <a:off x="408277" y="5364662"/>
            <a:ext cx="2986715" cy="369332"/>
          </a:xfrm>
          <a:prstGeom prst="rect">
            <a:avLst/>
          </a:prstGeom>
        </p:spPr>
        <p:txBody>
          <a:bodyPr wrap="none">
            <a:spAutoFit/>
          </a:bodyPr>
          <a:lstStyle/>
          <a:p>
            <a:r>
              <a:rPr lang="zh-CN" altLang="en-US" dirty="0">
                <a:solidFill>
                  <a:schemeClr val="accent1"/>
                </a:solidFill>
              </a:rPr>
              <a:t>xangle (half) =  20.00 (mrad)</a:t>
            </a:r>
          </a:p>
        </p:txBody>
      </p:sp>
      <p:sp>
        <p:nvSpPr>
          <p:cNvPr id="18" name="矩形 17">
            <a:extLst>
              <a:ext uri="{FF2B5EF4-FFF2-40B4-BE49-F238E27FC236}">
                <a16:creationId xmlns:a16="http://schemas.microsoft.com/office/drawing/2014/main" id="{96EB99C9-5E15-4025-B92C-A7122B0E5930}"/>
              </a:ext>
            </a:extLst>
          </p:cNvPr>
          <p:cNvSpPr/>
          <p:nvPr/>
        </p:nvSpPr>
        <p:spPr>
          <a:xfrm>
            <a:off x="410573" y="4880746"/>
            <a:ext cx="3049233" cy="369332"/>
          </a:xfrm>
          <a:prstGeom prst="rect">
            <a:avLst/>
          </a:prstGeom>
        </p:spPr>
        <p:txBody>
          <a:bodyPr wrap="none">
            <a:spAutoFit/>
          </a:bodyPr>
          <a:lstStyle/>
          <a:p>
            <a:r>
              <a:rPr lang="zh-CN" altLang="en-US" dirty="0">
                <a:solidFill>
                  <a:schemeClr val="accent2"/>
                </a:solidFill>
              </a:rPr>
              <a:t>xangle (half) =  30.00 (mrad) </a:t>
            </a:r>
          </a:p>
        </p:txBody>
      </p:sp>
      <p:sp>
        <p:nvSpPr>
          <p:cNvPr id="26" name="矩形 25">
            <a:extLst>
              <a:ext uri="{FF2B5EF4-FFF2-40B4-BE49-F238E27FC236}">
                <a16:creationId xmlns:a16="http://schemas.microsoft.com/office/drawing/2014/main" id="{5E9FA2DE-73E6-44AA-8EDE-C297777FC211}"/>
              </a:ext>
            </a:extLst>
          </p:cNvPr>
          <p:cNvSpPr/>
          <p:nvPr/>
        </p:nvSpPr>
        <p:spPr>
          <a:xfrm>
            <a:off x="3940113" y="5171283"/>
            <a:ext cx="4049179" cy="1477328"/>
          </a:xfrm>
          <a:prstGeom prst="rect">
            <a:avLst/>
          </a:prstGeom>
        </p:spPr>
        <p:txBody>
          <a:bodyPr wrap="square">
            <a:spAutoFit/>
          </a:bodyPr>
          <a:lstStyle/>
          <a:p>
            <a:pPr>
              <a:defRPr/>
            </a:pPr>
            <a:r>
              <a:rPr lang="en-US" altLang="zh-CN" dirty="0"/>
              <a:t>Luminosity_0_0.04/ Luminosity_0_0.06</a:t>
            </a:r>
          </a:p>
          <a:p>
            <a:pPr>
              <a:defRPr/>
            </a:pPr>
            <a:r>
              <a:rPr lang="en-US" altLang="zh-CN" dirty="0"/>
              <a:t>= 4.476E+32/ 3.137E +32</a:t>
            </a:r>
          </a:p>
          <a:p>
            <a:pPr>
              <a:defRPr/>
            </a:pPr>
            <a:r>
              <a:rPr lang="zh-CN" altLang="en-US" dirty="0"/>
              <a:t>≈</a:t>
            </a:r>
            <a:r>
              <a:rPr lang="en-US" altLang="zh-CN" dirty="0"/>
              <a:t>1.427</a:t>
            </a:r>
            <a:endParaRPr lang="zh-CN" altLang="en-US" dirty="0"/>
          </a:p>
          <a:p>
            <a:pPr>
              <a:defRPr/>
            </a:pPr>
            <a:endParaRPr lang="zh-CN" altLang="en-US" dirty="0"/>
          </a:p>
          <a:p>
            <a:pPr>
              <a:defRPr/>
            </a:pPr>
            <a:endParaRPr lang="zh-CN" altLang="en-US" dirty="0"/>
          </a:p>
        </p:txBody>
      </p:sp>
      <p:sp>
        <p:nvSpPr>
          <p:cNvPr id="27" name="矩形 26">
            <a:extLst>
              <a:ext uri="{FF2B5EF4-FFF2-40B4-BE49-F238E27FC236}">
                <a16:creationId xmlns:a16="http://schemas.microsoft.com/office/drawing/2014/main" id="{3AA95DDE-0664-48D3-92CC-D83FCEB0C1BF}"/>
              </a:ext>
            </a:extLst>
          </p:cNvPr>
          <p:cNvSpPr/>
          <p:nvPr/>
        </p:nvSpPr>
        <p:spPr>
          <a:xfrm>
            <a:off x="648476" y="1372006"/>
            <a:ext cx="2321469" cy="369332"/>
          </a:xfrm>
          <a:prstGeom prst="rect">
            <a:avLst/>
          </a:prstGeom>
        </p:spPr>
        <p:txBody>
          <a:bodyPr wrap="none">
            <a:spAutoFit/>
          </a:bodyPr>
          <a:lstStyle/>
          <a:p>
            <a:r>
              <a:rPr lang="en-US" altLang="zh-CN" dirty="0"/>
              <a:t>Both at</a:t>
            </a:r>
            <a:r>
              <a:rPr lang="zh-CN" altLang="en-US" dirty="0"/>
              <a:t>（</a:t>
            </a:r>
            <a:r>
              <a:rPr lang="en-US" altLang="zh-CN" dirty="0"/>
              <a:t>572</a:t>
            </a:r>
            <a:r>
              <a:rPr lang="zh-CN" altLang="en-US" dirty="0"/>
              <a:t>，</a:t>
            </a:r>
            <a:r>
              <a:rPr lang="en-US" altLang="zh-CN" dirty="0"/>
              <a:t>552</a:t>
            </a:r>
            <a:r>
              <a:rPr lang="zh-CN" altLang="en-US" dirty="0"/>
              <a:t>）</a:t>
            </a:r>
          </a:p>
        </p:txBody>
      </p:sp>
      <p:pic>
        <p:nvPicPr>
          <p:cNvPr id="28" name="图片 27">
            <a:extLst>
              <a:ext uri="{FF2B5EF4-FFF2-40B4-BE49-F238E27FC236}">
                <a16:creationId xmlns:a16="http://schemas.microsoft.com/office/drawing/2014/main" id="{2F3C5948-6E33-4C58-B550-ED96852DF122}"/>
              </a:ext>
            </a:extLst>
          </p:cNvPr>
          <p:cNvPicPr>
            <a:picLocks noChangeAspect="1"/>
          </p:cNvPicPr>
          <p:nvPr/>
        </p:nvPicPr>
        <p:blipFill rotWithShape="1">
          <a:blip r:embed="rId4"/>
          <a:srcRect t="9832"/>
          <a:stretch/>
        </p:blipFill>
        <p:spPr>
          <a:xfrm>
            <a:off x="3527731" y="1120512"/>
            <a:ext cx="4262762" cy="923330"/>
          </a:xfrm>
          <a:prstGeom prst="rect">
            <a:avLst/>
          </a:prstGeom>
        </p:spPr>
      </p:pic>
      <p:pic>
        <p:nvPicPr>
          <p:cNvPr id="29" name="图片 28">
            <a:extLst>
              <a:ext uri="{FF2B5EF4-FFF2-40B4-BE49-F238E27FC236}">
                <a16:creationId xmlns:a16="http://schemas.microsoft.com/office/drawing/2014/main" id="{556A0B33-D21B-44C9-BC3B-8956CD2D137F}"/>
              </a:ext>
            </a:extLst>
          </p:cNvPr>
          <p:cNvPicPr>
            <a:picLocks noChangeAspect="1"/>
          </p:cNvPicPr>
          <p:nvPr/>
        </p:nvPicPr>
        <p:blipFill>
          <a:blip r:embed="rId5"/>
          <a:stretch>
            <a:fillRect/>
          </a:stretch>
        </p:blipFill>
        <p:spPr>
          <a:xfrm>
            <a:off x="4278620" y="3373433"/>
            <a:ext cx="3405691" cy="847323"/>
          </a:xfrm>
          <a:prstGeom prst="rect">
            <a:avLst/>
          </a:prstGeom>
        </p:spPr>
      </p:pic>
      <p:cxnSp>
        <p:nvCxnSpPr>
          <p:cNvPr id="30" name="直接箭头连接符 29">
            <a:extLst>
              <a:ext uri="{FF2B5EF4-FFF2-40B4-BE49-F238E27FC236}">
                <a16:creationId xmlns:a16="http://schemas.microsoft.com/office/drawing/2014/main" id="{321461AF-0605-4255-B5D9-4600E4F8A42E}"/>
              </a:ext>
            </a:extLst>
          </p:cNvPr>
          <p:cNvCxnSpPr/>
          <p:nvPr/>
        </p:nvCxnSpPr>
        <p:spPr>
          <a:xfrm>
            <a:off x="5784529" y="2295993"/>
            <a:ext cx="0" cy="9840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矩形 30">
            <a:extLst>
              <a:ext uri="{FF2B5EF4-FFF2-40B4-BE49-F238E27FC236}">
                <a16:creationId xmlns:a16="http://schemas.microsoft.com/office/drawing/2014/main" id="{76B7C164-EB5E-49FC-8A46-5804DA66017F}"/>
              </a:ext>
            </a:extLst>
          </p:cNvPr>
          <p:cNvSpPr/>
          <p:nvPr/>
        </p:nvSpPr>
        <p:spPr>
          <a:xfrm>
            <a:off x="4289794" y="2349276"/>
            <a:ext cx="3500699" cy="646331"/>
          </a:xfrm>
          <a:prstGeom prst="rect">
            <a:avLst/>
          </a:prstGeom>
        </p:spPr>
        <p:txBody>
          <a:bodyPr wrap="square">
            <a:spAutoFit/>
          </a:bodyPr>
          <a:lstStyle/>
          <a:p>
            <a:r>
              <a:rPr lang="en-US" altLang="zh-CN" dirty="0"/>
              <a:t>The longitudinal size is much larger than the transverse size.</a:t>
            </a:r>
            <a:endParaRPr lang="zh-CN" altLang="en-US" dirty="0"/>
          </a:p>
        </p:txBody>
      </p:sp>
      <p:pic>
        <p:nvPicPr>
          <p:cNvPr id="32" name="图片 31">
            <a:extLst>
              <a:ext uri="{FF2B5EF4-FFF2-40B4-BE49-F238E27FC236}">
                <a16:creationId xmlns:a16="http://schemas.microsoft.com/office/drawing/2014/main" id="{D372CFE6-EC39-42E5-A2F0-160768BBD299}"/>
              </a:ext>
            </a:extLst>
          </p:cNvPr>
          <p:cNvPicPr>
            <a:picLocks noChangeAspect="1"/>
          </p:cNvPicPr>
          <p:nvPr/>
        </p:nvPicPr>
        <p:blipFill>
          <a:blip r:embed="rId6"/>
          <a:stretch>
            <a:fillRect/>
          </a:stretch>
        </p:blipFill>
        <p:spPr>
          <a:xfrm>
            <a:off x="3616631" y="4464738"/>
            <a:ext cx="4661092" cy="728796"/>
          </a:xfrm>
          <a:prstGeom prst="rect">
            <a:avLst/>
          </a:prstGeom>
        </p:spPr>
      </p:pic>
      <p:sp>
        <p:nvSpPr>
          <p:cNvPr id="12" name="灯片编号占位符 1">
            <a:extLst>
              <a:ext uri="{FF2B5EF4-FFF2-40B4-BE49-F238E27FC236}">
                <a16:creationId xmlns:a16="http://schemas.microsoft.com/office/drawing/2014/main" id="{0A8C4986-6F18-4FAC-9D7F-01757A09E4AF}"/>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33</a:t>
            </a:fld>
            <a:endParaRPr lang="en-US" altLang="zh-CN" sz="1400" dirty="0"/>
          </a:p>
        </p:txBody>
      </p:sp>
      <p:pic>
        <p:nvPicPr>
          <p:cNvPr id="14" name="图片 13">
            <a:extLst>
              <a:ext uri="{FF2B5EF4-FFF2-40B4-BE49-F238E27FC236}">
                <a16:creationId xmlns:a16="http://schemas.microsoft.com/office/drawing/2014/main" id="{6F021CA4-4DA0-489B-9798-FE8B215D0944}"/>
              </a:ext>
            </a:extLst>
          </p:cNvPr>
          <p:cNvPicPr>
            <a:picLocks noChangeAspect="1"/>
          </p:cNvPicPr>
          <p:nvPr/>
        </p:nvPicPr>
        <p:blipFill>
          <a:blip r:embed="rId7"/>
          <a:stretch>
            <a:fillRect/>
          </a:stretch>
        </p:blipFill>
        <p:spPr>
          <a:xfrm>
            <a:off x="8469599" y="1081370"/>
            <a:ext cx="3308406" cy="2284578"/>
          </a:xfrm>
          <a:prstGeom prst="rect">
            <a:avLst/>
          </a:prstGeom>
        </p:spPr>
      </p:pic>
      <p:sp>
        <p:nvSpPr>
          <p:cNvPr id="15" name="矩形 14">
            <a:extLst>
              <a:ext uri="{FF2B5EF4-FFF2-40B4-BE49-F238E27FC236}">
                <a16:creationId xmlns:a16="http://schemas.microsoft.com/office/drawing/2014/main" id="{8E920960-3A9B-4D87-A6C5-FCFDCB161F29}"/>
              </a:ext>
            </a:extLst>
          </p:cNvPr>
          <p:cNvSpPr/>
          <p:nvPr/>
        </p:nvSpPr>
        <p:spPr>
          <a:xfrm>
            <a:off x="8930459" y="556275"/>
            <a:ext cx="2734122" cy="646331"/>
          </a:xfrm>
          <a:prstGeom prst="rect">
            <a:avLst/>
          </a:prstGeom>
        </p:spPr>
        <p:txBody>
          <a:bodyPr wrap="square">
            <a:spAutoFit/>
          </a:bodyPr>
          <a:lstStyle/>
          <a:p>
            <a:r>
              <a:rPr lang="en-US" altLang="zh-CN" dirty="0"/>
              <a:t>The y-direction increases by about eight times</a:t>
            </a:r>
            <a:endParaRPr lang="zh-CN" altLang="en-US" dirty="0"/>
          </a:p>
        </p:txBody>
      </p:sp>
      <p:pic>
        <p:nvPicPr>
          <p:cNvPr id="16" name="图片 15">
            <a:extLst>
              <a:ext uri="{FF2B5EF4-FFF2-40B4-BE49-F238E27FC236}">
                <a16:creationId xmlns:a16="http://schemas.microsoft.com/office/drawing/2014/main" id="{7B9E9F75-C75D-40F8-803B-48FB504C6071}"/>
              </a:ext>
            </a:extLst>
          </p:cNvPr>
          <p:cNvPicPr>
            <a:picLocks noChangeAspect="1"/>
          </p:cNvPicPr>
          <p:nvPr/>
        </p:nvPicPr>
        <p:blipFill rotWithShape="1">
          <a:blip r:embed="rId8"/>
          <a:srcRect b="2246"/>
          <a:stretch/>
        </p:blipFill>
        <p:spPr>
          <a:xfrm>
            <a:off x="8469599" y="3746522"/>
            <a:ext cx="3449354" cy="2418583"/>
          </a:xfrm>
          <a:prstGeom prst="rect">
            <a:avLst/>
          </a:prstGeom>
        </p:spPr>
      </p:pic>
      <p:sp>
        <p:nvSpPr>
          <p:cNvPr id="19" name="矩形 18">
            <a:extLst>
              <a:ext uri="{FF2B5EF4-FFF2-40B4-BE49-F238E27FC236}">
                <a16:creationId xmlns:a16="http://schemas.microsoft.com/office/drawing/2014/main" id="{C61AD60E-B019-47F3-99B9-8F0382560714}"/>
              </a:ext>
            </a:extLst>
          </p:cNvPr>
          <p:cNvSpPr/>
          <p:nvPr/>
        </p:nvSpPr>
        <p:spPr>
          <a:xfrm>
            <a:off x="8022268" y="3392181"/>
            <a:ext cx="4169731" cy="369332"/>
          </a:xfrm>
          <a:prstGeom prst="rect">
            <a:avLst/>
          </a:prstGeom>
        </p:spPr>
        <p:txBody>
          <a:bodyPr wrap="none">
            <a:spAutoFit/>
          </a:bodyPr>
          <a:lstStyle/>
          <a:p>
            <a:r>
              <a:rPr lang="en-US" altLang="zh-CN" dirty="0"/>
              <a:t>the X-direction increases by about twice</a:t>
            </a:r>
            <a:endParaRPr lang="zh-CN" altLang="en-US" dirty="0"/>
          </a:p>
        </p:txBody>
      </p:sp>
      <p:sp>
        <p:nvSpPr>
          <p:cNvPr id="20" name="标题 1">
            <a:extLst>
              <a:ext uri="{FF2B5EF4-FFF2-40B4-BE49-F238E27FC236}">
                <a16:creationId xmlns:a16="http://schemas.microsoft.com/office/drawing/2014/main" id="{6AA7DB5E-B107-4AE5-A561-9FAE41E91CE1}"/>
              </a:ext>
            </a:extLst>
          </p:cNvPr>
          <p:cNvSpPr>
            <a:spLocks noGrp="1"/>
          </p:cNvSpPr>
          <p:nvPr>
            <p:ph type="title"/>
          </p:nvPr>
        </p:nvSpPr>
        <p:spPr>
          <a:xfrm>
            <a:off x="347644" y="23210"/>
            <a:ext cx="9846632" cy="1325563"/>
          </a:xfrm>
        </p:spPr>
        <p:txBody>
          <a:bodyPr>
            <a:normAutofit/>
          </a:bodyPr>
          <a:lstStyle/>
          <a:p>
            <a:r>
              <a:rPr lang="en-US" altLang="zh-CN" dirty="0"/>
              <a:t>Analysis of luminosity under different cross angles</a:t>
            </a:r>
            <a:r>
              <a:rPr lang="zh-CN" altLang="en-US" dirty="0"/>
              <a:t>：</a:t>
            </a:r>
          </a:p>
        </p:txBody>
      </p:sp>
      <p:sp>
        <p:nvSpPr>
          <p:cNvPr id="21" name="内容占位符 2">
            <a:extLst>
              <a:ext uri="{FF2B5EF4-FFF2-40B4-BE49-F238E27FC236}">
                <a16:creationId xmlns:a16="http://schemas.microsoft.com/office/drawing/2014/main" id="{087B855A-5E22-4D04-87DF-019E98D99A76}"/>
              </a:ext>
            </a:extLst>
          </p:cNvPr>
          <p:cNvSpPr>
            <a:spLocks noGrp="1"/>
          </p:cNvSpPr>
          <p:nvPr>
            <p:ph idx="1"/>
          </p:nvPr>
        </p:nvSpPr>
        <p:spPr>
          <a:xfrm>
            <a:off x="147976" y="6149493"/>
            <a:ext cx="11770978" cy="4351338"/>
          </a:xfrm>
        </p:spPr>
        <p:txBody>
          <a:bodyPr>
            <a:normAutofit/>
          </a:bodyPr>
          <a:lstStyle/>
          <a:p>
            <a:r>
              <a:rPr lang="en-US" altLang="zh-CN" sz="2000" dirty="0"/>
              <a:t>The initial luminosity satisfies the formula relation, but the luminosity decreases due to blow-up in the vertical direction.</a:t>
            </a:r>
            <a:endParaRPr lang="en-US" altLang="zh-CN" sz="2000" dirty="0">
              <a:solidFill>
                <a:schemeClr val="tx1"/>
              </a:solidFill>
            </a:endParaRPr>
          </a:p>
        </p:txBody>
      </p:sp>
    </p:spTree>
    <p:extLst>
      <p:ext uri="{BB962C8B-B14F-4D97-AF65-F5344CB8AC3E}">
        <p14:creationId xmlns:p14="http://schemas.microsoft.com/office/powerpoint/2010/main" val="7984382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F3303E61-DE9B-4E9C-B093-BEF1A3B5D1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576" y="1398162"/>
            <a:ext cx="5715000" cy="4052985"/>
          </a:xfrm>
          <a:prstGeom prst="rect">
            <a:avLst/>
          </a:prstGeom>
        </p:spPr>
      </p:pic>
      <p:sp>
        <p:nvSpPr>
          <p:cNvPr id="5" name="标题 1">
            <a:extLst>
              <a:ext uri="{FF2B5EF4-FFF2-40B4-BE49-F238E27FC236}">
                <a16:creationId xmlns:a16="http://schemas.microsoft.com/office/drawing/2014/main" id="{B9B12C92-FD81-4647-8834-12686638C0FC}"/>
              </a:ext>
            </a:extLst>
          </p:cNvPr>
          <p:cNvSpPr>
            <a:spLocks noGrp="1"/>
          </p:cNvSpPr>
          <p:nvPr>
            <p:ph type="title"/>
          </p:nvPr>
        </p:nvSpPr>
        <p:spPr>
          <a:xfrm>
            <a:off x="673028" y="20562"/>
            <a:ext cx="10515600" cy="1325563"/>
          </a:xfrm>
        </p:spPr>
        <p:txBody>
          <a:bodyPr/>
          <a:lstStyle/>
          <a:p>
            <a:r>
              <a:rPr lang="en-US" altLang="zh-CN" dirty="0"/>
              <a:t>WS result vs SS result </a:t>
            </a:r>
            <a:endParaRPr lang="zh-CN" altLang="en-US" dirty="0"/>
          </a:p>
        </p:txBody>
      </p:sp>
      <p:sp>
        <p:nvSpPr>
          <p:cNvPr id="6" name="矩形 5">
            <a:extLst>
              <a:ext uri="{FF2B5EF4-FFF2-40B4-BE49-F238E27FC236}">
                <a16:creationId xmlns:a16="http://schemas.microsoft.com/office/drawing/2014/main" id="{DCF220AD-C955-4871-94B3-4AE068694AE9}"/>
              </a:ext>
            </a:extLst>
          </p:cNvPr>
          <p:cNvSpPr/>
          <p:nvPr/>
        </p:nvSpPr>
        <p:spPr>
          <a:xfrm>
            <a:off x="7246725" y="5185235"/>
            <a:ext cx="2986715" cy="369332"/>
          </a:xfrm>
          <a:prstGeom prst="rect">
            <a:avLst/>
          </a:prstGeom>
        </p:spPr>
        <p:txBody>
          <a:bodyPr wrap="none">
            <a:spAutoFit/>
          </a:bodyPr>
          <a:lstStyle/>
          <a:p>
            <a:r>
              <a:rPr lang="zh-CN" altLang="en-US" dirty="0">
                <a:solidFill>
                  <a:schemeClr val="accent1"/>
                </a:solidFill>
              </a:rPr>
              <a:t>xangle (half) =  20.00 (mrad)</a:t>
            </a:r>
          </a:p>
        </p:txBody>
      </p:sp>
      <p:sp>
        <p:nvSpPr>
          <p:cNvPr id="7" name="矩形 6">
            <a:extLst>
              <a:ext uri="{FF2B5EF4-FFF2-40B4-BE49-F238E27FC236}">
                <a16:creationId xmlns:a16="http://schemas.microsoft.com/office/drawing/2014/main" id="{DA26EA4B-4C1A-4B36-BB80-2457F048A91A}"/>
              </a:ext>
            </a:extLst>
          </p:cNvPr>
          <p:cNvSpPr/>
          <p:nvPr/>
        </p:nvSpPr>
        <p:spPr>
          <a:xfrm>
            <a:off x="7249021" y="4701319"/>
            <a:ext cx="3049233" cy="369332"/>
          </a:xfrm>
          <a:prstGeom prst="rect">
            <a:avLst/>
          </a:prstGeom>
        </p:spPr>
        <p:txBody>
          <a:bodyPr wrap="none">
            <a:spAutoFit/>
          </a:bodyPr>
          <a:lstStyle/>
          <a:p>
            <a:r>
              <a:rPr lang="zh-CN" altLang="en-US" dirty="0">
                <a:solidFill>
                  <a:schemeClr val="accent2"/>
                </a:solidFill>
              </a:rPr>
              <a:t>xangle (half) =  30.00 (mrad) </a:t>
            </a:r>
          </a:p>
        </p:txBody>
      </p:sp>
      <p:sp>
        <p:nvSpPr>
          <p:cNvPr id="8" name="矩形 7">
            <a:extLst>
              <a:ext uri="{FF2B5EF4-FFF2-40B4-BE49-F238E27FC236}">
                <a16:creationId xmlns:a16="http://schemas.microsoft.com/office/drawing/2014/main" id="{5AF49B69-BD9D-46C3-AD0D-AB5C100DD2E4}"/>
              </a:ext>
            </a:extLst>
          </p:cNvPr>
          <p:cNvSpPr/>
          <p:nvPr/>
        </p:nvSpPr>
        <p:spPr>
          <a:xfrm>
            <a:off x="10233440" y="4701319"/>
            <a:ext cx="1608133" cy="369332"/>
          </a:xfrm>
          <a:prstGeom prst="rect">
            <a:avLst/>
          </a:prstGeom>
        </p:spPr>
        <p:txBody>
          <a:bodyPr wrap="none">
            <a:spAutoFit/>
          </a:bodyPr>
          <a:lstStyle/>
          <a:p>
            <a:r>
              <a:rPr lang="zh-CN" altLang="en-US" dirty="0"/>
              <a:t>（</a:t>
            </a:r>
            <a:r>
              <a:rPr lang="en-US" altLang="zh-CN" dirty="0"/>
              <a:t>572</a:t>
            </a:r>
            <a:r>
              <a:rPr lang="zh-CN" altLang="en-US" dirty="0"/>
              <a:t>，</a:t>
            </a:r>
            <a:r>
              <a:rPr lang="en-US" altLang="zh-CN" dirty="0"/>
              <a:t>552</a:t>
            </a:r>
            <a:r>
              <a:rPr lang="zh-CN" altLang="en-US" dirty="0"/>
              <a:t>）</a:t>
            </a:r>
          </a:p>
        </p:txBody>
      </p:sp>
      <p:sp>
        <p:nvSpPr>
          <p:cNvPr id="9" name="矩形 8">
            <a:extLst>
              <a:ext uri="{FF2B5EF4-FFF2-40B4-BE49-F238E27FC236}">
                <a16:creationId xmlns:a16="http://schemas.microsoft.com/office/drawing/2014/main" id="{63398B0B-EE1D-4854-904D-4AA782076331}"/>
              </a:ext>
            </a:extLst>
          </p:cNvPr>
          <p:cNvSpPr/>
          <p:nvPr/>
        </p:nvSpPr>
        <p:spPr>
          <a:xfrm>
            <a:off x="10233439" y="5150869"/>
            <a:ext cx="1608133" cy="369332"/>
          </a:xfrm>
          <a:prstGeom prst="rect">
            <a:avLst/>
          </a:prstGeom>
        </p:spPr>
        <p:txBody>
          <a:bodyPr wrap="none">
            <a:spAutoFit/>
          </a:bodyPr>
          <a:lstStyle/>
          <a:p>
            <a:r>
              <a:rPr lang="zh-CN" altLang="en-US" dirty="0"/>
              <a:t>（</a:t>
            </a:r>
            <a:r>
              <a:rPr lang="en-US" altLang="zh-CN" dirty="0"/>
              <a:t>545</a:t>
            </a:r>
            <a:r>
              <a:rPr lang="zh-CN" altLang="en-US" dirty="0"/>
              <a:t>，</a:t>
            </a:r>
            <a:r>
              <a:rPr lang="en-US" altLang="zh-CN" dirty="0"/>
              <a:t>550</a:t>
            </a:r>
            <a:r>
              <a:rPr lang="zh-CN" altLang="en-US" dirty="0"/>
              <a:t>）</a:t>
            </a:r>
          </a:p>
        </p:txBody>
      </p:sp>
      <p:pic>
        <p:nvPicPr>
          <p:cNvPr id="10" name="图片 9">
            <a:extLst>
              <a:ext uri="{FF2B5EF4-FFF2-40B4-BE49-F238E27FC236}">
                <a16:creationId xmlns:a16="http://schemas.microsoft.com/office/drawing/2014/main" id="{BB9C869B-5063-41E0-8E2B-F8E42F19ABD7}"/>
              </a:ext>
            </a:extLst>
          </p:cNvPr>
          <p:cNvPicPr>
            <a:picLocks noChangeAspect="1"/>
          </p:cNvPicPr>
          <p:nvPr/>
        </p:nvPicPr>
        <p:blipFill rotWithShape="1">
          <a:blip r:embed="rId3"/>
          <a:srcRect l="1926" t="2546"/>
          <a:stretch/>
        </p:blipFill>
        <p:spPr>
          <a:xfrm>
            <a:off x="7249021" y="1859786"/>
            <a:ext cx="3605376" cy="2552382"/>
          </a:xfrm>
          <a:prstGeom prst="rect">
            <a:avLst/>
          </a:prstGeom>
        </p:spPr>
      </p:pic>
      <p:sp>
        <p:nvSpPr>
          <p:cNvPr id="11" name="灯片编号占位符 1">
            <a:extLst>
              <a:ext uri="{FF2B5EF4-FFF2-40B4-BE49-F238E27FC236}">
                <a16:creationId xmlns:a16="http://schemas.microsoft.com/office/drawing/2014/main" id="{C16B543D-2DDF-45F5-BFE3-B6233860AB98}"/>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34</a:t>
            </a:fld>
            <a:endParaRPr lang="en-US" altLang="zh-CN" sz="1400" dirty="0"/>
          </a:p>
        </p:txBody>
      </p:sp>
      <p:sp>
        <p:nvSpPr>
          <p:cNvPr id="3" name="内容占位符 2">
            <a:extLst>
              <a:ext uri="{FF2B5EF4-FFF2-40B4-BE49-F238E27FC236}">
                <a16:creationId xmlns:a16="http://schemas.microsoft.com/office/drawing/2014/main" id="{EFA39666-ED8C-49B8-B9A8-2E4DCD3E04D6}"/>
              </a:ext>
            </a:extLst>
          </p:cNvPr>
          <p:cNvSpPr>
            <a:spLocks noGrp="1"/>
          </p:cNvSpPr>
          <p:nvPr>
            <p:ph idx="1"/>
          </p:nvPr>
        </p:nvSpPr>
        <p:spPr/>
        <p:txBody>
          <a:bodyPr/>
          <a:lstStyle/>
          <a:p>
            <a:endParaRPr lang="zh-CN" altLang="en-US" dirty="0"/>
          </a:p>
        </p:txBody>
      </p:sp>
      <p:sp>
        <p:nvSpPr>
          <p:cNvPr id="13" name="内容占位符 2">
            <a:extLst>
              <a:ext uri="{FF2B5EF4-FFF2-40B4-BE49-F238E27FC236}">
                <a16:creationId xmlns:a16="http://schemas.microsoft.com/office/drawing/2014/main" id="{90E563B4-5180-440E-9142-E14C608BF785}"/>
              </a:ext>
            </a:extLst>
          </p:cNvPr>
          <p:cNvSpPr txBox="1">
            <a:spLocks/>
          </p:cNvSpPr>
          <p:nvPr/>
        </p:nvSpPr>
        <p:spPr>
          <a:xfrm>
            <a:off x="881776" y="5740298"/>
            <a:ext cx="10515600" cy="4351338"/>
          </a:xfrm>
          <a:prstGeom prst="rect">
            <a:avLst/>
          </a:prstGeom>
        </p:spPr>
        <p:txBody>
          <a:bodyPr vert="horz" lIns="91440" tIns="45720" rIns="91440" bIns="45720" rtlCol="0">
            <a:normAutofit/>
          </a:bodyPr>
          <a:lstStyle>
            <a:lvl1pPr marL="360000" indent="-288000" algn="l" defTabSz="914400" rtl="0" eaLnBrk="1" latinLnBrk="0" hangingPunct="1">
              <a:lnSpc>
                <a:spcPct val="100000"/>
              </a:lnSpc>
              <a:spcBef>
                <a:spcPts val="1200"/>
              </a:spcBef>
              <a:buFont typeface="Arial" panose="020B0604020202020204" pitchFamily="34" charset="0"/>
              <a:buChar char="•"/>
              <a:defRPr sz="2800" kern="1200">
                <a:solidFill>
                  <a:srgbClr val="083A7C"/>
                </a:solidFill>
                <a:latin typeface="微软雅黑" panose="020B0503020204020204" pitchFamily="34" charset="-122"/>
                <a:ea typeface="微软雅黑" panose="020B0503020204020204" pitchFamily="34" charset="-122"/>
                <a:cs typeface="+mn-cs"/>
              </a:defRPr>
            </a:lvl1pPr>
            <a:lvl2pPr marL="648000" indent="-288000" algn="l" defTabSz="914400" rtl="0" eaLnBrk="1" latinLnBrk="0" hangingPunct="1">
              <a:lnSpc>
                <a:spcPct val="120000"/>
              </a:lnSpc>
              <a:spcBef>
                <a:spcPts val="600"/>
              </a:spcBef>
              <a:buFont typeface="Wingdings" panose="05000000000000000000" pitchFamily="2" charset="2"/>
              <a:buChar char="Ø"/>
              <a:defRPr sz="2000" kern="1200" baseline="0">
                <a:solidFill>
                  <a:schemeClr val="tx1"/>
                </a:solidFill>
                <a:latin typeface="Times New Roman" panose="02020603050405020304" pitchFamily="18" charset="0"/>
                <a:ea typeface="宋体" panose="0201060003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Times New Roman" panose="02020603050405020304" pitchFamily="18" charset="0"/>
                <a:ea typeface="宋体" panose="0201060003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solidFill>
                  <a:schemeClr val="tx1"/>
                </a:solidFill>
              </a:rPr>
              <a:t>Unstable for 0.04 when SS simulation.</a:t>
            </a:r>
          </a:p>
        </p:txBody>
      </p:sp>
    </p:spTree>
    <p:extLst>
      <p:ext uri="{BB962C8B-B14F-4D97-AF65-F5344CB8AC3E}">
        <p14:creationId xmlns:p14="http://schemas.microsoft.com/office/powerpoint/2010/main" val="14780835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a16="http://schemas.microsoft.com/office/drawing/2014/main" id="{B9B12C92-FD81-4647-8834-12686638C0FC}"/>
              </a:ext>
            </a:extLst>
          </p:cNvPr>
          <p:cNvSpPr>
            <a:spLocks noGrp="1"/>
          </p:cNvSpPr>
          <p:nvPr>
            <p:ph type="title"/>
          </p:nvPr>
        </p:nvSpPr>
        <p:spPr>
          <a:xfrm>
            <a:off x="673028" y="238308"/>
            <a:ext cx="10515600" cy="1325563"/>
          </a:xfrm>
        </p:spPr>
        <p:txBody>
          <a:bodyPr/>
          <a:lstStyle/>
          <a:p>
            <a:r>
              <a:rPr lang="en-US" altLang="zh-CN" dirty="0"/>
              <a:t>XZ Instability at Different Crossing Angles</a:t>
            </a:r>
            <a:r>
              <a:rPr lang="zh-CN" altLang="en-US" dirty="0"/>
              <a:t>：</a:t>
            </a:r>
            <a:br>
              <a:rPr lang="en-US" altLang="zh-CN" dirty="0"/>
            </a:br>
            <a:endParaRPr lang="zh-CN" altLang="en-US" dirty="0"/>
          </a:p>
        </p:txBody>
      </p:sp>
      <p:sp>
        <p:nvSpPr>
          <p:cNvPr id="7" name="文本框 29">
            <a:extLst>
              <a:ext uri="{FF2B5EF4-FFF2-40B4-BE49-F238E27FC236}">
                <a16:creationId xmlns:a16="http://schemas.microsoft.com/office/drawing/2014/main" id="{610E0A9D-A63B-46FB-AC78-60C046E1EC2B}"/>
              </a:ext>
            </a:extLst>
          </p:cNvPr>
          <p:cNvSpPr txBox="1"/>
          <p:nvPr/>
        </p:nvSpPr>
        <p:spPr>
          <a:xfrm>
            <a:off x="2377261" y="5523046"/>
            <a:ext cx="327900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2θ =0.04  </a:t>
            </a:r>
            <a:r>
              <a:rPr lang="en-US" altLang="zh-CN" dirty="0" err="1">
                <a:latin typeface="Times New Roman" panose="02020603050405020304" pitchFamily="18" charset="0"/>
                <a:cs typeface="Times New Roman" panose="02020603050405020304" pitchFamily="18" charset="0"/>
              </a:rPr>
              <a:t>nvy</a:t>
            </a:r>
            <a:r>
              <a:rPr lang="en-US" altLang="zh-CN" dirty="0">
                <a:latin typeface="Times New Roman" panose="02020603050405020304" pitchFamily="18" charset="0"/>
                <a:cs typeface="Times New Roman" panose="02020603050405020304" pitchFamily="18" charset="0"/>
              </a:rPr>
              <a:t> = .545</a:t>
            </a:r>
            <a:endParaRPr lang="zh-CN" altLang="en-US" dirty="0">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4408D610-027A-42D3-BE55-1AA7AF2604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894" y="1664539"/>
            <a:ext cx="4901587" cy="3530159"/>
          </a:xfrm>
          <a:prstGeom prst="rect">
            <a:avLst/>
          </a:prstGeom>
        </p:spPr>
      </p:pic>
      <p:pic>
        <p:nvPicPr>
          <p:cNvPr id="9" name="图片 8">
            <a:extLst>
              <a:ext uri="{FF2B5EF4-FFF2-40B4-BE49-F238E27FC236}">
                <a16:creationId xmlns:a16="http://schemas.microsoft.com/office/drawing/2014/main" id="{F0F07EFA-9B74-47E4-BBD3-2E9C42D95D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7041" y="1563871"/>
            <a:ext cx="4901587" cy="3530159"/>
          </a:xfrm>
          <a:prstGeom prst="rect">
            <a:avLst/>
          </a:prstGeom>
        </p:spPr>
      </p:pic>
      <p:cxnSp>
        <p:nvCxnSpPr>
          <p:cNvPr id="11" name="直接连接符 10">
            <a:extLst>
              <a:ext uri="{FF2B5EF4-FFF2-40B4-BE49-F238E27FC236}">
                <a16:creationId xmlns:a16="http://schemas.microsoft.com/office/drawing/2014/main" id="{1E9F3395-8FA3-4D03-8117-68F4C81F8EEE}"/>
              </a:ext>
            </a:extLst>
          </p:cNvPr>
          <p:cNvCxnSpPr/>
          <p:nvPr/>
        </p:nvCxnSpPr>
        <p:spPr>
          <a:xfrm>
            <a:off x="352338" y="3061982"/>
            <a:ext cx="11761365"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文本框 29">
            <a:extLst>
              <a:ext uri="{FF2B5EF4-FFF2-40B4-BE49-F238E27FC236}">
                <a16:creationId xmlns:a16="http://schemas.microsoft.com/office/drawing/2014/main" id="{B3C88186-B63E-47DF-A178-859DC01E6DF9}"/>
              </a:ext>
            </a:extLst>
          </p:cNvPr>
          <p:cNvSpPr txBox="1"/>
          <p:nvPr/>
        </p:nvSpPr>
        <p:spPr>
          <a:xfrm>
            <a:off x="7909628" y="5523046"/>
            <a:ext cx="327900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2θ =0.06  </a:t>
            </a:r>
            <a:r>
              <a:rPr lang="en-US" altLang="zh-CN" dirty="0" err="1">
                <a:latin typeface="Times New Roman" panose="02020603050405020304" pitchFamily="18" charset="0"/>
                <a:cs typeface="Times New Roman" panose="02020603050405020304" pitchFamily="18" charset="0"/>
              </a:rPr>
              <a:t>nvy</a:t>
            </a:r>
            <a:r>
              <a:rPr lang="en-US" altLang="zh-CN" dirty="0">
                <a:latin typeface="Times New Roman" panose="02020603050405020304" pitchFamily="18" charset="0"/>
                <a:cs typeface="Times New Roman" panose="02020603050405020304" pitchFamily="18" charset="0"/>
              </a:rPr>
              <a:t> = .572</a:t>
            </a:r>
            <a:endParaRPr lang="zh-CN" altLang="en-US" dirty="0">
              <a:latin typeface="Times New Roman" panose="02020603050405020304" pitchFamily="18" charset="0"/>
              <a:cs typeface="Times New Roman" panose="02020603050405020304" pitchFamily="18" charset="0"/>
            </a:endParaRPr>
          </a:p>
        </p:txBody>
      </p:sp>
      <p:sp>
        <p:nvSpPr>
          <p:cNvPr id="10" name="灯片编号占位符 1">
            <a:extLst>
              <a:ext uri="{FF2B5EF4-FFF2-40B4-BE49-F238E27FC236}">
                <a16:creationId xmlns:a16="http://schemas.microsoft.com/office/drawing/2014/main" id="{4232F903-2850-43AA-B400-B24203FCE163}"/>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35</a:t>
            </a:fld>
            <a:endParaRPr lang="en-US" altLang="zh-CN" sz="1400" dirty="0"/>
          </a:p>
        </p:txBody>
      </p:sp>
    </p:spTree>
    <p:extLst>
      <p:ext uri="{BB962C8B-B14F-4D97-AF65-F5344CB8AC3E}">
        <p14:creationId xmlns:p14="http://schemas.microsoft.com/office/powerpoint/2010/main" val="19981280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D96221-FD21-457B-8313-E7F77F04EE46}"/>
              </a:ext>
            </a:extLst>
          </p:cNvPr>
          <p:cNvSpPr>
            <a:spLocks noGrp="1"/>
          </p:cNvSpPr>
          <p:nvPr>
            <p:ph type="title"/>
          </p:nvPr>
        </p:nvSpPr>
        <p:spPr/>
        <p:txBody>
          <a:bodyPr>
            <a:normAutofit fontScale="90000"/>
          </a:bodyPr>
          <a:lstStyle/>
          <a:p>
            <a:br>
              <a:rPr lang="en-US" altLang="zh-CN" dirty="0"/>
            </a:br>
            <a:r>
              <a:rPr lang="en-US" altLang="zh-CN" dirty="0"/>
              <a:t>The results of the 800m luminosity scan with varying current intensity</a:t>
            </a:r>
            <a:r>
              <a:rPr lang="zh-CN" altLang="en-US" dirty="0"/>
              <a:t>：</a:t>
            </a:r>
            <a:endParaRPr lang="en-US" altLang="zh-CN" dirty="0"/>
          </a:p>
        </p:txBody>
      </p:sp>
      <p:sp>
        <p:nvSpPr>
          <p:cNvPr id="3" name="内容占位符 2">
            <a:extLst>
              <a:ext uri="{FF2B5EF4-FFF2-40B4-BE49-F238E27FC236}">
                <a16:creationId xmlns:a16="http://schemas.microsoft.com/office/drawing/2014/main" id="{616A3972-2763-4F70-A967-C384323191C8}"/>
              </a:ext>
            </a:extLst>
          </p:cNvPr>
          <p:cNvSpPr>
            <a:spLocks noGrp="1"/>
          </p:cNvSpPr>
          <p:nvPr>
            <p:ph idx="1"/>
          </p:nvPr>
        </p:nvSpPr>
        <p:spPr>
          <a:xfrm>
            <a:off x="838200" y="5079073"/>
            <a:ext cx="10515600" cy="4351338"/>
          </a:xfrm>
        </p:spPr>
        <p:txBody>
          <a:bodyPr/>
          <a:lstStyle/>
          <a:p>
            <a:r>
              <a:rPr lang="en-US" altLang="zh-CN" dirty="0">
                <a:solidFill>
                  <a:schemeClr val="tx1"/>
                </a:solidFill>
              </a:rPr>
              <a:t>After np&gt;5.2, the luminosity no longer increases with the number of particles.</a:t>
            </a:r>
          </a:p>
          <a:p>
            <a:r>
              <a:rPr lang="en-US" altLang="zh-CN" dirty="0">
                <a:solidFill>
                  <a:schemeClr val="tx1"/>
                </a:solidFill>
              </a:rPr>
              <a:t>The increase in emittance occurs earlier.</a:t>
            </a:r>
            <a:endParaRPr lang="zh-CN" altLang="en-US" dirty="0">
              <a:solidFill>
                <a:schemeClr val="tx1"/>
              </a:solidFill>
            </a:endParaRPr>
          </a:p>
        </p:txBody>
      </p:sp>
      <p:pic>
        <p:nvPicPr>
          <p:cNvPr id="8" name="图片 7">
            <a:extLst>
              <a:ext uri="{FF2B5EF4-FFF2-40B4-BE49-F238E27FC236}">
                <a16:creationId xmlns:a16="http://schemas.microsoft.com/office/drawing/2014/main" id="{2F22B511-EC7C-4913-AB96-46249E2FC2A9}"/>
              </a:ext>
            </a:extLst>
          </p:cNvPr>
          <p:cNvPicPr>
            <a:picLocks noChangeAspect="1"/>
          </p:cNvPicPr>
          <p:nvPr/>
        </p:nvPicPr>
        <p:blipFill>
          <a:blip r:embed="rId2"/>
          <a:stretch>
            <a:fillRect/>
          </a:stretch>
        </p:blipFill>
        <p:spPr>
          <a:xfrm>
            <a:off x="838200" y="1372741"/>
            <a:ext cx="4778272" cy="3416588"/>
          </a:xfrm>
          <a:prstGeom prst="rect">
            <a:avLst/>
          </a:prstGeom>
        </p:spPr>
      </p:pic>
      <p:pic>
        <p:nvPicPr>
          <p:cNvPr id="9" name="图片 8">
            <a:extLst>
              <a:ext uri="{FF2B5EF4-FFF2-40B4-BE49-F238E27FC236}">
                <a16:creationId xmlns:a16="http://schemas.microsoft.com/office/drawing/2014/main" id="{8ACED861-0E2C-4CD7-969E-AEA9E554179B}"/>
              </a:ext>
            </a:extLst>
          </p:cNvPr>
          <p:cNvPicPr>
            <a:picLocks noChangeAspect="1"/>
          </p:cNvPicPr>
          <p:nvPr/>
        </p:nvPicPr>
        <p:blipFill>
          <a:blip r:embed="rId3"/>
          <a:stretch>
            <a:fillRect/>
          </a:stretch>
        </p:blipFill>
        <p:spPr>
          <a:xfrm>
            <a:off x="6718311" y="1486612"/>
            <a:ext cx="4413546" cy="3188845"/>
          </a:xfrm>
          <a:prstGeom prst="rect">
            <a:avLst/>
          </a:prstGeom>
        </p:spPr>
      </p:pic>
      <p:sp>
        <p:nvSpPr>
          <p:cNvPr id="6" name="灯片编号占位符 1">
            <a:extLst>
              <a:ext uri="{FF2B5EF4-FFF2-40B4-BE49-F238E27FC236}">
                <a16:creationId xmlns:a16="http://schemas.microsoft.com/office/drawing/2014/main" id="{A2BF7267-6541-4F74-9561-D8155ED578C8}"/>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36</a:t>
            </a:fld>
            <a:endParaRPr lang="en-US" altLang="zh-CN" sz="1400" dirty="0"/>
          </a:p>
        </p:txBody>
      </p:sp>
    </p:spTree>
    <p:extLst>
      <p:ext uri="{BB962C8B-B14F-4D97-AF65-F5344CB8AC3E}">
        <p14:creationId xmlns:p14="http://schemas.microsoft.com/office/powerpoint/2010/main" val="20105969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16A3972-2763-4F70-A967-C384323191C8}"/>
              </a:ext>
            </a:extLst>
          </p:cNvPr>
          <p:cNvSpPr>
            <a:spLocks noGrp="1"/>
          </p:cNvSpPr>
          <p:nvPr>
            <p:ph idx="1"/>
          </p:nvPr>
        </p:nvSpPr>
        <p:spPr>
          <a:xfrm>
            <a:off x="49969" y="4363243"/>
            <a:ext cx="12142031" cy="4351338"/>
          </a:xfrm>
        </p:spPr>
        <p:txBody>
          <a:bodyPr/>
          <a:lstStyle/>
          <a:p>
            <a:r>
              <a:rPr lang="en-US" altLang="zh-CN" dirty="0">
                <a:solidFill>
                  <a:schemeClr val="tx1"/>
                </a:solidFill>
              </a:rPr>
              <a:t>The horizontal emittance growth precedes the vertical emittance growth.</a:t>
            </a:r>
          </a:p>
          <a:p>
            <a:r>
              <a:rPr lang="en-US" altLang="zh-CN" dirty="0">
                <a:solidFill>
                  <a:schemeClr val="tx1"/>
                </a:solidFill>
              </a:rPr>
              <a:t>The horizontal emittance begins its first rapid increase at </a:t>
            </a:r>
            <a:r>
              <a:rPr lang="zh-CN" altLang="en-US" dirty="0">
                <a:solidFill>
                  <a:schemeClr val="tx1"/>
                </a:solidFill>
              </a:rPr>
              <a:t>𝑛𝑝</a:t>
            </a:r>
            <a:r>
              <a:rPr lang="en-US" altLang="zh-CN" dirty="0">
                <a:solidFill>
                  <a:schemeClr val="tx1"/>
                </a:solidFill>
              </a:rPr>
              <a:t>&gt;4.2.</a:t>
            </a:r>
          </a:p>
          <a:p>
            <a:r>
              <a:rPr lang="en-US" altLang="zh-CN" dirty="0">
                <a:solidFill>
                  <a:schemeClr val="tx1"/>
                </a:solidFill>
              </a:rPr>
              <a:t>The rapid increase in vertical emittance starts at </a:t>
            </a:r>
            <a:r>
              <a:rPr lang="zh-CN" altLang="en-US" dirty="0">
                <a:solidFill>
                  <a:schemeClr val="tx1"/>
                </a:solidFill>
              </a:rPr>
              <a:t>𝑛𝑝</a:t>
            </a:r>
            <a:r>
              <a:rPr lang="en-US" altLang="zh-CN" dirty="0">
                <a:solidFill>
                  <a:schemeClr val="tx1"/>
                </a:solidFill>
              </a:rPr>
              <a:t>&gt;4.7, coinciding with the second rapid increase in horizontal emittance.</a:t>
            </a:r>
            <a:endParaRPr lang="zh-CN" altLang="en-US" dirty="0">
              <a:solidFill>
                <a:schemeClr val="tx1"/>
              </a:solidFill>
            </a:endParaRPr>
          </a:p>
        </p:txBody>
      </p:sp>
      <p:pic>
        <p:nvPicPr>
          <p:cNvPr id="9" name="图片 8">
            <a:extLst>
              <a:ext uri="{FF2B5EF4-FFF2-40B4-BE49-F238E27FC236}">
                <a16:creationId xmlns:a16="http://schemas.microsoft.com/office/drawing/2014/main" id="{8ACED861-0E2C-4CD7-969E-AEA9E554179B}"/>
              </a:ext>
            </a:extLst>
          </p:cNvPr>
          <p:cNvPicPr>
            <a:picLocks noChangeAspect="1"/>
          </p:cNvPicPr>
          <p:nvPr/>
        </p:nvPicPr>
        <p:blipFill>
          <a:blip r:embed="rId3"/>
          <a:stretch>
            <a:fillRect/>
          </a:stretch>
        </p:blipFill>
        <p:spPr>
          <a:xfrm>
            <a:off x="853190" y="1268014"/>
            <a:ext cx="4413546" cy="3188845"/>
          </a:xfrm>
          <a:prstGeom prst="rect">
            <a:avLst/>
          </a:prstGeom>
        </p:spPr>
      </p:pic>
      <p:pic>
        <p:nvPicPr>
          <p:cNvPr id="10" name="图片 9">
            <a:extLst>
              <a:ext uri="{FF2B5EF4-FFF2-40B4-BE49-F238E27FC236}">
                <a16:creationId xmlns:a16="http://schemas.microsoft.com/office/drawing/2014/main" id="{70B8EA26-8442-451B-847A-72B5314AF82D}"/>
              </a:ext>
            </a:extLst>
          </p:cNvPr>
          <p:cNvPicPr>
            <a:picLocks noChangeAspect="1"/>
          </p:cNvPicPr>
          <p:nvPr/>
        </p:nvPicPr>
        <p:blipFill rotWithShape="1">
          <a:blip r:embed="rId4"/>
          <a:srcRect l="1415"/>
          <a:stretch/>
        </p:blipFill>
        <p:spPr>
          <a:xfrm>
            <a:off x="6426282" y="1268014"/>
            <a:ext cx="4369439" cy="3188846"/>
          </a:xfrm>
          <a:prstGeom prst="rect">
            <a:avLst/>
          </a:prstGeom>
        </p:spPr>
      </p:pic>
      <p:sp>
        <p:nvSpPr>
          <p:cNvPr id="6" name="灯片编号占位符 1">
            <a:extLst>
              <a:ext uri="{FF2B5EF4-FFF2-40B4-BE49-F238E27FC236}">
                <a16:creationId xmlns:a16="http://schemas.microsoft.com/office/drawing/2014/main" id="{0E8B9F5A-2F49-4093-83C5-82FA636D27D4}"/>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37</a:t>
            </a:fld>
            <a:endParaRPr lang="en-US" altLang="zh-CN" sz="1400" dirty="0"/>
          </a:p>
        </p:txBody>
      </p:sp>
      <p:sp>
        <p:nvSpPr>
          <p:cNvPr id="11" name="标题 1">
            <a:extLst>
              <a:ext uri="{FF2B5EF4-FFF2-40B4-BE49-F238E27FC236}">
                <a16:creationId xmlns:a16="http://schemas.microsoft.com/office/drawing/2014/main" id="{B3290944-58DC-4FB9-A3F5-8FFAD33BE799}"/>
              </a:ext>
            </a:extLst>
          </p:cNvPr>
          <p:cNvSpPr>
            <a:spLocks noGrp="1"/>
          </p:cNvSpPr>
          <p:nvPr>
            <p:ph type="title"/>
          </p:nvPr>
        </p:nvSpPr>
        <p:spPr>
          <a:xfrm>
            <a:off x="153651" y="0"/>
            <a:ext cx="11878666" cy="814451"/>
          </a:xfrm>
        </p:spPr>
        <p:txBody>
          <a:bodyPr>
            <a:normAutofit fontScale="90000"/>
          </a:bodyPr>
          <a:lstStyle/>
          <a:p>
            <a:br>
              <a:rPr lang="en-US" altLang="zh-CN" dirty="0"/>
            </a:br>
            <a:r>
              <a:rPr lang="en-US" altLang="zh-CN" dirty="0"/>
              <a:t>The results of the 800m luminosity scan with varying current intensity</a:t>
            </a:r>
            <a:r>
              <a:rPr lang="zh-CN" altLang="en-US" dirty="0"/>
              <a:t>：</a:t>
            </a:r>
            <a:endParaRPr lang="en-US" altLang="zh-CN" dirty="0"/>
          </a:p>
        </p:txBody>
      </p:sp>
    </p:spTree>
    <p:extLst>
      <p:ext uri="{BB962C8B-B14F-4D97-AF65-F5344CB8AC3E}">
        <p14:creationId xmlns:p14="http://schemas.microsoft.com/office/powerpoint/2010/main" val="9044886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16A3972-2763-4F70-A967-C384323191C8}"/>
              </a:ext>
            </a:extLst>
          </p:cNvPr>
          <p:cNvSpPr>
            <a:spLocks noGrp="1"/>
          </p:cNvSpPr>
          <p:nvPr>
            <p:ph idx="1"/>
          </p:nvPr>
        </p:nvSpPr>
        <p:spPr>
          <a:xfrm>
            <a:off x="489626" y="4863279"/>
            <a:ext cx="11206716" cy="4351338"/>
          </a:xfrm>
        </p:spPr>
        <p:txBody>
          <a:bodyPr/>
          <a:lstStyle/>
          <a:p>
            <a:r>
              <a:rPr lang="en-US" altLang="zh-CN" dirty="0">
                <a:solidFill>
                  <a:schemeClr val="tx1"/>
                </a:solidFill>
              </a:rPr>
              <a:t>The growth is mainly related to </a:t>
            </a:r>
            <a:r>
              <a:rPr lang="zh-CN" altLang="en-US" dirty="0">
                <a:solidFill>
                  <a:schemeClr val="tx1"/>
                </a:solidFill>
              </a:rPr>
              <a:t>𝜎𝑥</a:t>
            </a:r>
            <a:r>
              <a:rPr lang="en-US" altLang="zh-CN" dirty="0">
                <a:solidFill>
                  <a:schemeClr val="tx1"/>
                </a:solidFill>
              </a:rPr>
              <a:t>​ and has little to do with </a:t>
            </a:r>
            <a:r>
              <a:rPr lang="zh-CN" altLang="en-US" dirty="0">
                <a:solidFill>
                  <a:schemeClr val="tx1"/>
                </a:solidFill>
              </a:rPr>
              <a:t>𝜎𝑥</a:t>
            </a:r>
            <a:r>
              <a:rPr lang="en-US" altLang="zh-CN" dirty="0">
                <a:solidFill>
                  <a:schemeClr val="tx1"/>
                </a:solidFill>
              </a:rPr>
              <a:t>′.</a:t>
            </a:r>
          </a:p>
          <a:p>
            <a:r>
              <a:rPr lang="en-US" altLang="zh-CN" dirty="0">
                <a:solidFill>
                  <a:schemeClr val="tx1"/>
                </a:solidFill>
              </a:rPr>
              <a:t>The second rapid vertical growth and the third rapid horizontal growth occur together at </a:t>
            </a:r>
            <a:r>
              <a:rPr lang="zh-CN" altLang="en-US" dirty="0">
                <a:solidFill>
                  <a:schemeClr val="tx1"/>
                </a:solidFill>
              </a:rPr>
              <a:t>𝑛𝑝</a:t>
            </a:r>
            <a:r>
              <a:rPr lang="en-US" altLang="zh-CN" dirty="0">
                <a:solidFill>
                  <a:schemeClr val="tx1"/>
                </a:solidFill>
              </a:rPr>
              <a:t>&gt;5.2.</a:t>
            </a:r>
            <a:endParaRPr lang="zh-CN" altLang="en-US" dirty="0"/>
          </a:p>
        </p:txBody>
      </p:sp>
      <p:pic>
        <p:nvPicPr>
          <p:cNvPr id="5" name="图片 4">
            <a:extLst>
              <a:ext uri="{FF2B5EF4-FFF2-40B4-BE49-F238E27FC236}">
                <a16:creationId xmlns:a16="http://schemas.microsoft.com/office/drawing/2014/main" id="{15A567A8-C0A1-40ED-8E24-A6DD945FFA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8646" y="1372010"/>
            <a:ext cx="4339543" cy="3043316"/>
          </a:xfrm>
          <a:prstGeom prst="rect">
            <a:avLst/>
          </a:prstGeom>
        </p:spPr>
      </p:pic>
      <p:pic>
        <p:nvPicPr>
          <p:cNvPr id="6" name="图片 5">
            <a:extLst>
              <a:ext uri="{FF2B5EF4-FFF2-40B4-BE49-F238E27FC236}">
                <a16:creationId xmlns:a16="http://schemas.microsoft.com/office/drawing/2014/main" id="{2B4247FD-12C7-4757-A261-EA6C930F7887}"/>
              </a:ext>
            </a:extLst>
          </p:cNvPr>
          <p:cNvPicPr>
            <a:picLocks noChangeAspect="1"/>
          </p:cNvPicPr>
          <p:nvPr/>
        </p:nvPicPr>
        <p:blipFill>
          <a:blip r:embed="rId3"/>
          <a:stretch>
            <a:fillRect/>
          </a:stretch>
        </p:blipFill>
        <p:spPr>
          <a:xfrm>
            <a:off x="6096000" y="1356935"/>
            <a:ext cx="4339543" cy="3086656"/>
          </a:xfrm>
          <a:prstGeom prst="rect">
            <a:avLst/>
          </a:prstGeom>
        </p:spPr>
      </p:pic>
      <p:sp>
        <p:nvSpPr>
          <p:cNvPr id="7" name="灯片编号占位符 1">
            <a:extLst>
              <a:ext uri="{FF2B5EF4-FFF2-40B4-BE49-F238E27FC236}">
                <a16:creationId xmlns:a16="http://schemas.microsoft.com/office/drawing/2014/main" id="{A24B6B33-2AF2-4F6E-B7C2-BF0D32C0B757}"/>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38</a:t>
            </a:fld>
            <a:endParaRPr lang="en-US" altLang="zh-CN" sz="1400" dirty="0"/>
          </a:p>
        </p:txBody>
      </p:sp>
      <p:sp>
        <p:nvSpPr>
          <p:cNvPr id="12" name="标题 1">
            <a:extLst>
              <a:ext uri="{FF2B5EF4-FFF2-40B4-BE49-F238E27FC236}">
                <a16:creationId xmlns:a16="http://schemas.microsoft.com/office/drawing/2014/main" id="{4817061B-477A-4D58-AD33-4C588B7BC3BC}"/>
              </a:ext>
            </a:extLst>
          </p:cNvPr>
          <p:cNvSpPr>
            <a:spLocks noGrp="1"/>
          </p:cNvSpPr>
          <p:nvPr>
            <p:ph type="title"/>
          </p:nvPr>
        </p:nvSpPr>
        <p:spPr>
          <a:xfrm>
            <a:off x="153651" y="0"/>
            <a:ext cx="11878666" cy="814451"/>
          </a:xfrm>
        </p:spPr>
        <p:txBody>
          <a:bodyPr>
            <a:normAutofit fontScale="90000"/>
          </a:bodyPr>
          <a:lstStyle/>
          <a:p>
            <a:br>
              <a:rPr lang="en-US" altLang="zh-CN" dirty="0"/>
            </a:br>
            <a:r>
              <a:rPr lang="en-US" altLang="zh-CN" dirty="0"/>
              <a:t>The results of the 800m luminosity scan with varying current intensity</a:t>
            </a:r>
            <a:r>
              <a:rPr lang="zh-CN" altLang="en-US" dirty="0"/>
              <a:t>：</a:t>
            </a:r>
            <a:endParaRPr lang="en-US" altLang="zh-CN" dirty="0"/>
          </a:p>
        </p:txBody>
      </p:sp>
    </p:spTree>
    <p:extLst>
      <p:ext uri="{BB962C8B-B14F-4D97-AF65-F5344CB8AC3E}">
        <p14:creationId xmlns:p14="http://schemas.microsoft.com/office/powerpoint/2010/main" val="27802480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D5EBA1C-9E16-4C38-9789-6B559952F8D0}"/>
              </a:ext>
            </a:extLst>
          </p:cNvPr>
          <p:cNvSpPr>
            <a:spLocks noGrp="1"/>
          </p:cNvSpPr>
          <p:nvPr>
            <p:ph type="title"/>
          </p:nvPr>
        </p:nvSpPr>
        <p:spPr>
          <a:xfrm>
            <a:off x="673028" y="20562"/>
            <a:ext cx="10515600" cy="1325563"/>
          </a:xfrm>
        </p:spPr>
        <p:txBody>
          <a:bodyPr/>
          <a:lstStyle/>
          <a:p>
            <a:r>
              <a:rPr lang="en-US" altLang="zh-CN" dirty="0"/>
              <a:t>WS scan</a:t>
            </a:r>
            <a:endParaRPr lang="zh-CN" altLang="en-US" dirty="0"/>
          </a:p>
        </p:txBody>
      </p:sp>
      <p:pic>
        <p:nvPicPr>
          <p:cNvPr id="5" name="图片 4">
            <a:extLst>
              <a:ext uri="{FF2B5EF4-FFF2-40B4-BE49-F238E27FC236}">
                <a16:creationId xmlns:a16="http://schemas.microsoft.com/office/drawing/2014/main" id="{71675030-405C-46B2-B18F-72808ADF2557}"/>
              </a:ext>
            </a:extLst>
          </p:cNvPr>
          <p:cNvPicPr>
            <a:picLocks noChangeAspect="1"/>
          </p:cNvPicPr>
          <p:nvPr/>
        </p:nvPicPr>
        <p:blipFill>
          <a:blip r:embed="rId2"/>
          <a:stretch>
            <a:fillRect/>
          </a:stretch>
        </p:blipFill>
        <p:spPr>
          <a:xfrm>
            <a:off x="635000" y="1525654"/>
            <a:ext cx="5295828" cy="3896763"/>
          </a:xfrm>
          <a:prstGeom prst="rect">
            <a:avLst/>
          </a:prstGeom>
        </p:spPr>
      </p:pic>
      <p:sp>
        <p:nvSpPr>
          <p:cNvPr id="6" name="文本框 29">
            <a:extLst>
              <a:ext uri="{FF2B5EF4-FFF2-40B4-BE49-F238E27FC236}">
                <a16:creationId xmlns:a16="http://schemas.microsoft.com/office/drawing/2014/main" id="{6DDC9F6F-F208-4CBA-B2F3-DD46686CA54C}"/>
              </a:ext>
            </a:extLst>
          </p:cNvPr>
          <p:cNvSpPr txBox="1"/>
          <p:nvPr/>
        </p:nvSpPr>
        <p:spPr>
          <a:xfrm>
            <a:off x="2678975" y="5294298"/>
            <a:ext cx="327900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2θ =0.04</a:t>
            </a:r>
            <a:endParaRPr lang="zh-CN" altLang="en-US" dirty="0">
              <a:latin typeface="Times New Roman" panose="02020603050405020304" pitchFamily="18" charset="0"/>
              <a:cs typeface="Times New Roman" panose="02020603050405020304" pitchFamily="18" charset="0"/>
            </a:endParaRPr>
          </a:p>
        </p:txBody>
      </p:sp>
      <p:sp>
        <p:nvSpPr>
          <p:cNvPr id="7" name="文本框 44">
            <a:extLst>
              <a:ext uri="{FF2B5EF4-FFF2-40B4-BE49-F238E27FC236}">
                <a16:creationId xmlns:a16="http://schemas.microsoft.com/office/drawing/2014/main" id="{9336A3E0-CFA1-42AE-B169-5826A622305B}"/>
              </a:ext>
            </a:extLst>
          </p:cNvPr>
          <p:cNvSpPr txBox="1"/>
          <p:nvPr/>
        </p:nvSpPr>
        <p:spPr>
          <a:xfrm>
            <a:off x="7772476" y="5294298"/>
            <a:ext cx="4560099"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ea typeface="宋体" panose="02010600030101010101" pitchFamily="2" charset="-122"/>
                <a:cs typeface="Times New Roman" panose="02020603050405020304" pitchFamily="18" charset="0"/>
              </a:rPr>
              <a:t>2θ=0.06(design)</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a:extLst>
              <a:ext uri="{FF2B5EF4-FFF2-40B4-BE49-F238E27FC236}">
                <a16:creationId xmlns:a16="http://schemas.microsoft.com/office/drawing/2014/main" id="{F6E45A56-1D70-4C80-BE80-CA7C916C457C}"/>
              </a:ext>
            </a:extLst>
          </p:cNvPr>
          <p:cNvPicPr>
            <a:picLocks noChangeAspect="1"/>
          </p:cNvPicPr>
          <p:nvPr/>
        </p:nvPicPr>
        <p:blipFill rotWithShape="1">
          <a:blip r:embed="rId3"/>
          <a:srcRect l="3191"/>
          <a:stretch/>
        </p:blipFill>
        <p:spPr>
          <a:xfrm>
            <a:off x="6362700" y="1614488"/>
            <a:ext cx="4963958" cy="3719096"/>
          </a:xfrm>
          <a:prstGeom prst="rect">
            <a:avLst/>
          </a:prstGeom>
        </p:spPr>
      </p:pic>
      <p:cxnSp>
        <p:nvCxnSpPr>
          <p:cNvPr id="11" name="直接连接符 10">
            <a:extLst>
              <a:ext uri="{FF2B5EF4-FFF2-40B4-BE49-F238E27FC236}">
                <a16:creationId xmlns:a16="http://schemas.microsoft.com/office/drawing/2014/main" id="{9771F5CD-8E22-4B38-81E4-17B6A4F2FD51}"/>
              </a:ext>
            </a:extLst>
          </p:cNvPr>
          <p:cNvCxnSpPr/>
          <p:nvPr/>
        </p:nvCxnSpPr>
        <p:spPr>
          <a:xfrm>
            <a:off x="293614" y="4194495"/>
            <a:ext cx="55674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CBA7D613-81DB-4CDB-BA3F-0391AD628101}"/>
              </a:ext>
            </a:extLst>
          </p:cNvPr>
          <p:cNvCxnSpPr/>
          <p:nvPr/>
        </p:nvCxnSpPr>
        <p:spPr>
          <a:xfrm>
            <a:off x="5759164" y="3919057"/>
            <a:ext cx="556749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灯片编号占位符 1">
            <a:extLst>
              <a:ext uri="{FF2B5EF4-FFF2-40B4-BE49-F238E27FC236}">
                <a16:creationId xmlns:a16="http://schemas.microsoft.com/office/drawing/2014/main" id="{26C49CB9-DE7F-456D-BDF3-9F4BF9A87EDA}"/>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39</a:t>
            </a:fld>
            <a:endParaRPr lang="en-US" altLang="zh-CN" sz="1400" dirty="0"/>
          </a:p>
        </p:txBody>
      </p:sp>
      <p:sp>
        <p:nvSpPr>
          <p:cNvPr id="10" name="内容占位符 2">
            <a:extLst>
              <a:ext uri="{FF2B5EF4-FFF2-40B4-BE49-F238E27FC236}">
                <a16:creationId xmlns:a16="http://schemas.microsoft.com/office/drawing/2014/main" id="{9E449B7E-9F82-496D-B81F-4377E5D89A24}"/>
              </a:ext>
            </a:extLst>
          </p:cNvPr>
          <p:cNvSpPr>
            <a:spLocks noGrp="1"/>
          </p:cNvSpPr>
          <p:nvPr>
            <p:ph idx="1"/>
          </p:nvPr>
        </p:nvSpPr>
        <p:spPr>
          <a:xfrm>
            <a:off x="1192048" y="5730847"/>
            <a:ext cx="10515600" cy="4351338"/>
          </a:xfrm>
        </p:spPr>
        <p:txBody>
          <a:bodyPr/>
          <a:lstStyle/>
          <a:p>
            <a:r>
              <a:rPr lang="en-US" altLang="zh-CN" dirty="0">
                <a:solidFill>
                  <a:schemeClr val="tx1"/>
                </a:solidFill>
              </a:rPr>
              <a:t>The luminosity does not significantly increase when the crossing angle is decreased.</a:t>
            </a:r>
          </a:p>
        </p:txBody>
      </p:sp>
    </p:spTree>
    <p:extLst>
      <p:ext uri="{BB962C8B-B14F-4D97-AF65-F5344CB8AC3E}">
        <p14:creationId xmlns:p14="http://schemas.microsoft.com/office/powerpoint/2010/main" val="1180923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09406A-FCC5-4E97-BEDF-DB3C0AA76868}"/>
              </a:ext>
            </a:extLst>
          </p:cNvPr>
          <p:cNvSpPr>
            <a:spLocks noGrp="1"/>
          </p:cNvSpPr>
          <p:nvPr>
            <p:ph type="title"/>
          </p:nvPr>
        </p:nvSpPr>
        <p:spPr/>
        <p:txBody>
          <a:bodyPr/>
          <a:lstStyle/>
          <a:p>
            <a:r>
              <a:rPr lang="en-US" altLang="zh-CN" dirty="0"/>
              <a:t>Research emphasis of Beam-Beam Interaction:</a:t>
            </a:r>
            <a:endParaRPr lang="zh-CN" altLang="en-US"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9FE533D0-1600-448C-83D9-130DE043B7EC}"/>
                  </a:ext>
                </a:extLst>
              </p:cNvPr>
              <p:cNvSpPr>
                <a:spLocks noGrp="1"/>
              </p:cNvSpPr>
              <p:nvPr>
                <p:ph idx="1"/>
              </p:nvPr>
            </p:nvSpPr>
            <p:spPr>
              <a:xfrm>
                <a:off x="156667" y="892816"/>
                <a:ext cx="7868747" cy="5072368"/>
              </a:xfrm>
            </p:spPr>
            <p:txBody>
              <a:bodyPr>
                <a:normAutofit fontScale="32500" lnSpcReduction="20000"/>
              </a:bodyPr>
              <a:lstStyle/>
              <a:p>
                <a:pPr>
                  <a:lnSpc>
                    <a:spcPct val="170000"/>
                  </a:lnSpc>
                </a:pPr>
                <a:r>
                  <a:rPr lang="en-US" altLang="zh-CN" sz="7200" dirty="0"/>
                  <a:t>Achieving Stable High Luminosity through Optimization of Beam-Beam Parameters to Guide Lattice Design:</a:t>
                </a:r>
              </a:p>
              <a:p>
                <a:pPr lvl="1">
                  <a:lnSpc>
                    <a:spcPct val="170000"/>
                  </a:lnSpc>
                </a:pPr>
                <a:r>
                  <a:rPr lang="en-US" altLang="zh-CN" sz="7200" dirty="0"/>
                  <a:t>Selection of </a:t>
                </a:r>
                <a:r>
                  <a:rPr lang="en-US" altLang="zh-CN" sz="7200" dirty="0">
                    <a:solidFill>
                      <a:srgbClr val="C00000"/>
                    </a:solidFill>
                  </a:rPr>
                  <a:t>working points </a:t>
                </a:r>
                <a:r>
                  <a:rPr lang="en-US" altLang="zh-CN" sz="7200" dirty="0"/>
                  <a:t>to avoid harmful resonance lines.</a:t>
                </a:r>
                <a:r>
                  <a:rPr lang="zh-CN" altLang="en-US" sz="7200" dirty="0"/>
                  <a:t> </a:t>
                </a:r>
                <a:endParaRPr lang="en-US" altLang="zh-CN" sz="7200" dirty="0"/>
              </a:p>
              <a:p>
                <a:pPr lvl="1">
                  <a:lnSpc>
                    <a:spcPct val="170000"/>
                  </a:lnSpc>
                </a:pPr>
                <a:r>
                  <a:rPr lang="en-US" altLang="zh-CN" sz="7200" dirty="0"/>
                  <a:t>Choice of </a:t>
                </a:r>
                <a14:m>
                  <m:oMath xmlns:m="http://schemas.openxmlformats.org/officeDocument/2006/math">
                    <m:sSub>
                      <m:sSubPr>
                        <m:ctrlPr>
                          <a:rPr lang="en-US" altLang="zh-CN" sz="7200" i="1" dirty="0">
                            <a:solidFill>
                              <a:srgbClr val="C00000"/>
                            </a:solidFill>
                            <a:latin typeface="Cambria Math" panose="02040503050406030204" pitchFamily="18" charset="0"/>
                          </a:rPr>
                        </m:ctrlPr>
                      </m:sSubPr>
                      <m:e>
                        <m:r>
                          <a:rPr lang="zh-CN" altLang="en-US" sz="7200" i="1" dirty="0">
                            <a:solidFill>
                              <a:srgbClr val="C00000"/>
                            </a:solidFill>
                            <a:latin typeface="Cambria Math" panose="02040503050406030204" pitchFamily="18" charset="0"/>
                          </a:rPr>
                          <m:t>𝜇</m:t>
                        </m:r>
                      </m:e>
                      <m:sub>
                        <m:r>
                          <a:rPr lang="en-US" altLang="zh-CN" sz="7200" i="1" dirty="0">
                            <a:solidFill>
                              <a:srgbClr val="C00000"/>
                            </a:solidFill>
                            <a:latin typeface="Cambria Math" panose="02040503050406030204" pitchFamily="18" charset="0"/>
                          </a:rPr>
                          <m:t>𝑠</m:t>
                        </m:r>
                      </m:sub>
                    </m:sSub>
                  </m:oMath>
                </a14:m>
                <a:r>
                  <a:rPr lang="en-US" altLang="zh-CN" sz="7200" dirty="0"/>
                  <a:t> and </a:t>
                </a:r>
                <a:r>
                  <a:rPr lang="en-US" altLang="zh-CN" sz="7200" dirty="0">
                    <a:solidFill>
                      <a:srgbClr val="C00000"/>
                    </a:solidFill>
                  </a:rPr>
                  <a:t>crossing angle </a:t>
                </a:r>
                <a:r>
                  <a:rPr lang="en-US" altLang="zh-CN" sz="7200" dirty="0"/>
                  <a:t>to achieve more stable high-luminosity regions.</a:t>
                </a:r>
              </a:p>
              <a:p>
                <a:pPr lvl="1">
                  <a:lnSpc>
                    <a:spcPct val="170000"/>
                  </a:lnSpc>
                </a:pPr>
                <a:r>
                  <a:rPr lang="en-US" altLang="zh-CN" sz="7200" dirty="0"/>
                  <a:t>Limits on current </a:t>
                </a:r>
                <a:r>
                  <a:rPr lang="zh-CN" altLang="en-US" sz="7200" dirty="0"/>
                  <a:t>➡</a:t>
                </a:r>
                <a:r>
                  <a:rPr lang="en-US" altLang="zh-CN" sz="7200" dirty="0"/>
                  <a:t> bunch particle number</a:t>
                </a:r>
                <a:r>
                  <a:rPr lang="zh-CN" altLang="en-US" sz="7200" dirty="0"/>
                  <a:t> ➡</a:t>
                </a:r>
                <a:r>
                  <a:rPr lang="en-US" altLang="zh-CN" sz="7200" dirty="0"/>
                  <a:t> </a:t>
                </a:r>
                <a:r>
                  <a:rPr lang="en-US" altLang="zh-CN" sz="7200" dirty="0">
                    <a:solidFill>
                      <a:srgbClr val="C00000"/>
                    </a:solidFill>
                  </a:rPr>
                  <a:t>beam-beam parameters</a:t>
                </a:r>
                <a:r>
                  <a:rPr lang="en-US" altLang="zh-CN" sz="7200" dirty="0"/>
                  <a:t>.</a:t>
                </a:r>
                <a:endParaRPr lang="zh-CN" altLang="en-US" sz="7200" dirty="0"/>
              </a:p>
              <a:p>
                <a:pPr lvl="1">
                  <a:lnSpc>
                    <a:spcPct val="170000"/>
                  </a:lnSpc>
                </a:pPr>
                <a:endParaRPr lang="zh-CN" altLang="en-US" dirty="0"/>
              </a:p>
              <a:p>
                <a:endParaRPr lang="zh-CN" altLang="en-US" dirty="0"/>
              </a:p>
            </p:txBody>
          </p:sp>
        </mc:Choice>
        <mc:Fallback xmlns="">
          <p:sp>
            <p:nvSpPr>
              <p:cNvPr id="3" name="内容占位符 2">
                <a:extLst>
                  <a:ext uri="{FF2B5EF4-FFF2-40B4-BE49-F238E27FC236}">
                    <a16:creationId xmlns:a16="http://schemas.microsoft.com/office/drawing/2014/main" id="{9FE533D0-1600-448C-83D9-130DE043B7EC}"/>
                  </a:ext>
                </a:extLst>
              </p:cNvPr>
              <p:cNvSpPr>
                <a:spLocks noGrp="1" noRot="1" noChangeAspect="1" noMove="1" noResize="1" noEditPoints="1" noAdjustHandles="1" noChangeArrowheads="1" noChangeShapeType="1" noTextEdit="1"/>
              </p:cNvSpPr>
              <p:nvPr>
                <p:ph idx="1"/>
              </p:nvPr>
            </p:nvSpPr>
            <p:spPr>
              <a:xfrm>
                <a:off x="156667" y="892816"/>
                <a:ext cx="7868747" cy="5072368"/>
              </a:xfrm>
              <a:blipFill>
                <a:blip r:embed="rId2"/>
                <a:stretch>
                  <a:fillRect b="-840"/>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39636FF1-6D7D-46B3-AE4F-FBA726902ADF}"/>
              </a:ext>
            </a:extLst>
          </p:cNvPr>
          <p:cNvPicPr>
            <a:picLocks noChangeAspect="1"/>
          </p:cNvPicPr>
          <p:nvPr/>
        </p:nvPicPr>
        <p:blipFill rotWithShape="1">
          <a:blip r:embed="rId3"/>
          <a:srcRect l="1843" t="2447"/>
          <a:stretch/>
        </p:blipFill>
        <p:spPr>
          <a:xfrm>
            <a:off x="7982542" y="2354181"/>
            <a:ext cx="3655194" cy="2517814"/>
          </a:xfrm>
          <a:prstGeom prst="rect">
            <a:avLst/>
          </a:prstGeom>
        </p:spPr>
      </p:pic>
      <p:sp>
        <p:nvSpPr>
          <p:cNvPr id="9" name="文本框 8">
            <a:extLst>
              <a:ext uri="{FF2B5EF4-FFF2-40B4-BE49-F238E27FC236}">
                <a16:creationId xmlns:a16="http://schemas.microsoft.com/office/drawing/2014/main" id="{E9A0425B-DB17-4701-B354-8C9FAFEFB0DB}"/>
              </a:ext>
            </a:extLst>
          </p:cNvPr>
          <p:cNvSpPr txBox="1"/>
          <p:nvPr/>
        </p:nvSpPr>
        <p:spPr>
          <a:xfrm>
            <a:off x="8388181" y="4966789"/>
            <a:ext cx="3068095" cy="738664"/>
          </a:xfrm>
          <a:prstGeom prst="rect">
            <a:avLst/>
          </a:prstGeom>
          <a:noFill/>
        </p:spPr>
        <p:txBody>
          <a:bodyPr wrap="square" rtlCol="0">
            <a:spAutoFit/>
          </a:bodyPr>
          <a:lstStyle/>
          <a:p>
            <a:r>
              <a:rPr lang="en-US" altLang="zh-CN" sz="1400" dirty="0"/>
              <a:t>Luminosity simulation results for different working points in the 800m lattice.</a:t>
            </a:r>
            <a:endParaRPr lang="zh-CN" altLang="en-US" sz="1400" dirty="0"/>
          </a:p>
        </p:txBody>
      </p:sp>
      <p:sp>
        <p:nvSpPr>
          <p:cNvPr id="11" name="灯片编号占位符 1">
            <a:extLst>
              <a:ext uri="{FF2B5EF4-FFF2-40B4-BE49-F238E27FC236}">
                <a16:creationId xmlns:a16="http://schemas.microsoft.com/office/drawing/2014/main" id="{58029276-902E-4C69-85AF-D384D6227987}"/>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4</a:t>
            </a:fld>
            <a:endParaRPr lang="en-US" altLang="zh-CN" sz="1400" dirty="0"/>
          </a:p>
        </p:txBody>
      </p:sp>
    </p:spTree>
    <p:extLst>
      <p:ext uri="{BB962C8B-B14F-4D97-AF65-F5344CB8AC3E}">
        <p14:creationId xmlns:p14="http://schemas.microsoft.com/office/powerpoint/2010/main" val="22989662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2">
            <a:extLst>
              <a:ext uri="{FF2B5EF4-FFF2-40B4-BE49-F238E27FC236}">
                <a16:creationId xmlns:a16="http://schemas.microsoft.com/office/drawing/2014/main" id="{8B335F15-4A17-4558-B228-0D5105BF2902}"/>
              </a:ext>
            </a:extLst>
          </p:cNvPr>
          <p:cNvPicPr>
            <a:picLocks noChangeAspect="1"/>
          </p:cNvPicPr>
          <p:nvPr/>
        </p:nvPicPr>
        <p:blipFill>
          <a:blip r:embed="rId3"/>
          <a:stretch>
            <a:fillRect/>
          </a:stretch>
        </p:blipFill>
        <p:spPr>
          <a:xfrm>
            <a:off x="8098933" y="913049"/>
            <a:ext cx="3994726" cy="2370935"/>
          </a:xfrm>
          <a:prstGeom prst="rect">
            <a:avLst/>
          </a:prstGeom>
        </p:spPr>
      </p:pic>
      <p:sp>
        <p:nvSpPr>
          <p:cNvPr id="2" name="标题 1">
            <a:extLst>
              <a:ext uri="{FF2B5EF4-FFF2-40B4-BE49-F238E27FC236}">
                <a16:creationId xmlns:a16="http://schemas.microsoft.com/office/drawing/2014/main" id="{6CFCFD2B-C33C-478D-9F4F-4D3F9E3742B9}"/>
              </a:ext>
            </a:extLst>
          </p:cNvPr>
          <p:cNvSpPr>
            <a:spLocks noGrp="1"/>
          </p:cNvSpPr>
          <p:nvPr>
            <p:ph type="title"/>
          </p:nvPr>
        </p:nvSpPr>
        <p:spPr>
          <a:xfrm>
            <a:off x="1274323" y="1"/>
            <a:ext cx="9747116" cy="913048"/>
          </a:xfrm>
        </p:spPr>
        <p:txBody>
          <a:bodyPr>
            <a:normAutofit fontScale="90000"/>
          </a:bodyPr>
          <a:lstStyle/>
          <a:p>
            <a:r>
              <a:rPr lang="en-US" altLang="zh-CN" dirty="0">
                <a:solidFill>
                  <a:srgbClr val="FF0000"/>
                </a:solidFill>
                <a:latin typeface="Calibri" panose="020F0502020204030204" pitchFamily="34" charset="0"/>
                <a:cs typeface="Calibri" panose="020F0502020204030204" pitchFamily="34" charset="0"/>
              </a:rPr>
              <a:t>Longitudinal dynamics design considerations</a:t>
            </a:r>
          </a:p>
        </p:txBody>
      </p:sp>
      <p:sp>
        <p:nvSpPr>
          <p:cNvPr id="3" name="内容占位符 2">
            <a:extLst>
              <a:ext uri="{FF2B5EF4-FFF2-40B4-BE49-F238E27FC236}">
                <a16:creationId xmlns:a16="http://schemas.microsoft.com/office/drawing/2014/main" id="{009D2D4C-C017-4876-938F-5381B37FEB2F}"/>
              </a:ext>
            </a:extLst>
          </p:cNvPr>
          <p:cNvSpPr>
            <a:spLocks noGrp="1"/>
          </p:cNvSpPr>
          <p:nvPr>
            <p:ph idx="1"/>
          </p:nvPr>
        </p:nvSpPr>
        <p:spPr>
          <a:xfrm>
            <a:off x="516377" y="1060349"/>
            <a:ext cx="7946726" cy="5027335"/>
          </a:xfrm>
        </p:spPr>
        <p:txBody>
          <a:bodyPr>
            <a:normAutofit/>
          </a:bodyPr>
          <a:lstStyle/>
          <a:p>
            <a:pPr>
              <a:buFont typeface="Wingdings" panose="05000000000000000000" pitchFamily="2" charset="2"/>
              <a:buChar char="Ø"/>
            </a:pPr>
            <a:r>
              <a:rPr lang="en-US" altLang="zh-CN" sz="2400" b="1" dirty="0">
                <a:solidFill>
                  <a:srgbClr val="0000FF"/>
                </a:solidFill>
                <a:latin typeface="Calibri" panose="020F0502020204030204" pitchFamily="34" charset="0"/>
                <a:ea typeface="Calibri" panose="020F0502020204030204" pitchFamily="34" charset="0"/>
                <a:cs typeface="Calibri" panose="020F0502020204030204" pitchFamily="34" charset="0"/>
              </a:rPr>
              <a:t>Coherent X-Z instability </a:t>
            </a:r>
          </a:p>
          <a:p>
            <a:pPr lvl="1">
              <a:lnSpc>
                <a:spcPct val="100000"/>
              </a:lnSpc>
            </a:pPr>
            <a:r>
              <a:rPr lang="en-US" altLang="zh-CN" sz="2000" dirty="0">
                <a:latin typeface="Calibri" panose="020F0502020204030204" pitchFamily="34" charset="0"/>
                <a:ea typeface="Calibri" panose="020F0502020204030204" pitchFamily="34" charset="0"/>
                <a:cs typeface="Calibri" panose="020F0502020204030204" pitchFamily="34" charset="0"/>
              </a:rPr>
              <a:t>A newly discovered </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coherent beam-beam interaction under a large </a:t>
            </a:r>
            <a:r>
              <a:rPr lang="en-US" altLang="zh-CN" sz="2000" dirty="0" err="1">
                <a:solidFill>
                  <a:srgbClr val="00B0F0"/>
                </a:solidFill>
                <a:latin typeface="Calibri" panose="020F0502020204030204" pitchFamily="34" charset="0"/>
                <a:ea typeface="Calibri" panose="020F0502020204030204" pitchFamily="34" charset="0"/>
                <a:cs typeface="Calibri" panose="020F0502020204030204" pitchFamily="34" charset="0"/>
              </a:rPr>
              <a:t>Piwinski</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 angle </a:t>
            </a:r>
            <a:r>
              <a:rPr lang="en-US" altLang="zh-CN" sz="2000" dirty="0">
                <a:solidFill>
                  <a:srgbClr val="92D050"/>
                </a:solidFill>
                <a:latin typeface="Calibri" panose="020F0502020204030204" pitchFamily="34" charset="0"/>
                <a:ea typeface="Calibri" panose="020F0502020204030204" pitchFamily="34" charset="0"/>
                <a:cs typeface="Calibri" panose="020F0502020204030204" pitchFamily="34" charset="0"/>
              </a:rPr>
              <a:t>using strong-strong beam-beam simulations</a:t>
            </a:r>
          </a:p>
          <a:p>
            <a:pPr marL="900000" lvl="1">
              <a:lnSpc>
                <a:spcPct val="100000"/>
              </a:lnSpc>
              <a:buFont typeface="Symbol" panose="05050102010706020507" pitchFamily="18" charset="2"/>
              <a:buChar char="®"/>
            </a:pPr>
            <a:r>
              <a:rPr lang="en-US" altLang="zh-CN" sz="2000" dirty="0">
                <a:latin typeface="Calibri" panose="020F0502020204030204" pitchFamily="34" charset="0"/>
                <a:ea typeface="Calibri" panose="020F0502020204030204" pitchFamily="34" charset="0"/>
                <a:cs typeface="Calibri" panose="020F0502020204030204" pitchFamily="34" charset="0"/>
              </a:rPr>
              <a:t> primarily leads to an increase in the horizontal emittance </a:t>
            </a:r>
            <a:r>
              <a:rPr lang="zh-CN" altLang="en-US" sz="2000" dirty="0">
                <a:latin typeface="Calibri" panose="020F0502020204030204" pitchFamily="34" charset="0"/>
                <a:ea typeface="Calibri" panose="020F0502020204030204" pitchFamily="34" charset="0"/>
                <a:cs typeface="Calibri" panose="020F0502020204030204" pitchFamily="34" charset="0"/>
              </a:rPr>
              <a:t>𝜀</a:t>
            </a:r>
            <a:r>
              <a:rPr lang="en-US" altLang="zh-CN" sz="2000" baseline="-25000" dirty="0">
                <a:latin typeface="Calibri" panose="020F0502020204030204" pitchFamily="34" charset="0"/>
                <a:ea typeface="Calibri" panose="020F0502020204030204" pitchFamily="34" charset="0"/>
                <a:cs typeface="Calibri" panose="020F0502020204030204" pitchFamily="34" charset="0"/>
              </a:rPr>
              <a:t>x</a:t>
            </a:r>
            <a:endParaRPr lang="zh-CN" altLang="en-US" sz="2000" baseline="-25000" dirty="0">
              <a:latin typeface="Calibri" panose="020F0502020204030204" pitchFamily="34" charset="0"/>
              <a:ea typeface="Calibri" panose="020F0502020204030204" pitchFamily="34" charset="0"/>
              <a:cs typeface="Calibri" panose="020F0502020204030204" pitchFamily="34" charset="0"/>
            </a:endParaRPr>
          </a:p>
          <a:p>
            <a:pPr marL="900000" lvl="1">
              <a:lnSpc>
                <a:spcPct val="100000"/>
              </a:lnSpc>
              <a:buFont typeface="Symbol" panose="05050102010706020507" pitchFamily="18" charset="2"/>
              <a:buChar char="®"/>
            </a:pPr>
            <a:r>
              <a:rPr lang="en-US" altLang="zh-CN" sz="2000" dirty="0">
                <a:latin typeface="Calibri" panose="020F0502020204030204" pitchFamily="34" charset="0"/>
                <a:ea typeface="Calibri" panose="020F0502020204030204" pitchFamily="34" charset="0"/>
                <a:cs typeface="Calibri" panose="020F0502020204030204" pitchFamily="34" charset="0"/>
              </a:rPr>
              <a:t> </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Considering the coupling between horizontal and vertical emittances</a:t>
            </a:r>
            <a:r>
              <a:rPr lang="en-US" altLang="zh-CN" sz="2000" dirty="0">
                <a:latin typeface="Calibri" panose="020F0502020204030204" pitchFamily="34" charset="0"/>
                <a:ea typeface="Calibri" panose="020F0502020204030204" pitchFamily="34" charset="0"/>
                <a:cs typeface="Calibri" panose="020F0502020204030204" pitchFamily="34" charset="0"/>
              </a:rPr>
              <a:t>, it eventually results in </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an increase in the vertical emittance </a:t>
            </a:r>
            <a:r>
              <a:rPr lang="zh-CN" altLang="en-US" sz="2000" dirty="0">
                <a:solidFill>
                  <a:schemeClr val="accent2"/>
                </a:solidFill>
                <a:latin typeface="Calibri" panose="020F0502020204030204" pitchFamily="34" charset="0"/>
                <a:ea typeface="Calibri" panose="020F0502020204030204" pitchFamily="34" charset="0"/>
                <a:cs typeface="Calibri" panose="020F0502020204030204" pitchFamily="34" charset="0"/>
              </a:rPr>
              <a:t>𝜀</a:t>
            </a:r>
            <a:r>
              <a:rPr lang="en-US" altLang="zh-CN" sz="2000" baseline="-25000" dirty="0">
                <a:solidFill>
                  <a:schemeClr val="accent2"/>
                </a:solidFill>
                <a:latin typeface="Calibri" panose="020F0502020204030204" pitchFamily="34" charset="0"/>
                <a:ea typeface="Calibri" panose="020F0502020204030204" pitchFamily="34" charset="0"/>
                <a:cs typeface="Calibri" panose="020F0502020204030204" pitchFamily="34" charset="0"/>
              </a:rPr>
              <a:t>y</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 and a collapse of the luminosity</a:t>
            </a:r>
          </a:p>
          <a:p>
            <a:pPr lvl="1">
              <a:lnSpc>
                <a:spcPct val="100000"/>
              </a:lnSpc>
            </a:pP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This instability cannot be suppressed through beam feedback systems</a:t>
            </a:r>
            <a:r>
              <a:rPr lang="en-US" altLang="zh-CN" sz="2000" dirty="0">
                <a:latin typeface="Calibri" panose="020F0502020204030204" pitchFamily="34" charset="0"/>
                <a:ea typeface="Calibri" panose="020F0502020204030204" pitchFamily="34" charset="0"/>
                <a:cs typeface="Calibri" panose="020F0502020204030204" pitchFamily="34" charset="0"/>
              </a:rPr>
              <a:t>, but can </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only be avoided through appropriate parameter optimization</a:t>
            </a:r>
            <a:endParaRPr lang="en-US" altLang="zh-CN" sz="2000" dirty="0">
              <a:latin typeface="Calibri" panose="020F0502020204030204" pitchFamily="34" charset="0"/>
              <a:ea typeface="Calibri" panose="020F0502020204030204" pitchFamily="34" charset="0"/>
              <a:cs typeface="Calibri" panose="020F0502020204030204" pitchFamily="34" charset="0"/>
            </a:endParaRPr>
          </a:p>
          <a:p>
            <a:pPr marL="900000" lvl="1">
              <a:lnSpc>
                <a:spcPct val="100000"/>
              </a:lnSpc>
              <a:buFont typeface="Symbol" panose="05050102010706020507" pitchFamily="18" charset="2"/>
              <a:buChar char="®"/>
            </a:pPr>
            <a:r>
              <a:rPr lang="en-US" altLang="zh-CN" sz="2000" dirty="0">
                <a:latin typeface="Calibri" panose="020F0502020204030204" pitchFamily="34" charset="0"/>
                <a:ea typeface="Calibri" panose="020F0502020204030204" pitchFamily="34" charset="0"/>
                <a:cs typeface="Calibri" panose="020F0502020204030204" pitchFamily="34" charset="0"/>
              </a:rPr>
              <a:t>Typically, a stringent requirement of </a:t>
            </a:r>
            <a:r>
              <a:rPr lang="zh-CN" altLang="en-US" sz="2000" dirty="0">
                <a:latin typeface="Calibri" panose="020F0502020204030204" pitchFamily="34" charset="0"/>
                <a:ea typeface="Calibri" panose="020F0502020204030204" pitchFamily="34" charset="0"/>
                <a:cs typeface="Calibri" panose="020F0502020204030204" pitchFamily="34" charset="0"/>
              </a:rPr>
              <a:t>𝜉</a:t>
            </a:r>
            <a:r>
              <a:rPr lang="en-US" altLang="zh-CN" sz="2000" baseline="-25000" dirty="0">
                <a:latin typeface="Calibri" panose="020F0502020204030204" pitchFamily="34" charset="0"/>
                <a:ea typeface="Calibri" panose="020F0502020204030204" pitchFamily="34" charset="0"/>
                <a:cs typeface="Calibri" panose="020F0502020204030204" pitchFamily="34" charset="0"/>
              </a:rPr>
              <a:t>x</a:t>
            </a:r>
            <a:r>
              <a:rPr lang="en-US" altLang="zh-CN" sz="2000" dirty="0">
                <a:latin typeface="Calibri" panose="020F0502020204030204" pitchFamily="34" charset="0"/>
                <a:ea typeface="Calibri" panose="020F0502020204030204" pitchFamily="34" charset="0"/>
                <a:cs typeface="Calibri" panose="020F0502020204030204" pitchFamily="34" charset="0"/>
              </a:rPr>
              <a:t> ≪ </a:t>
            </a:r>
            <a:r>
              <a:rPr lang="zh-CN" altLang="en-US" sz="2000" dirty="0">
                <a:latin typeface="Calibri" panose="020F0502020204030204" pitchFamily="34" charset="0"/>
                <a:ea typeface="Calibri" panose="020F0502020204030204" pitchFamily="34" charset="0"/>
                <a:cs typeface="Calibri" panose="020F0502020204030204" pitchFamily="34" charset="0"/>
              </a:rPr>
              <a:t>𝜈</a:t>
            </a:r>
            <a:r>
              <a:rPr lang="en-US" altLang="zh-CN" sz="2000" baseline="-25000" dirty="0">
                <a:latin typeface="Calibri" panose="020F0502020204030204" pitchFamily="34" charset="0"/>
                <a:ea typeface="Calibri" panose="020F0502020204030204" pitchFamily="34" charset="0"/>
                <a:cs typeface="Calibri" panose="020F0502020204030204" pitchFamily="34" charset="0"/>
              </a:rPr>
              <a:t>z</a:t>
            </a:r>
            <a:r>
              <a:rPr lang="en-US" altLang="zh-CN" sz="2000" dirty="0">
                <a:latin typeface="Calibri" panose="020F0502020204030204" pitchFamily="34" charset="0"/>
                <a:ea typeface="Calibri" panose="020F0502020204030204" pitchFamily="34" charset="0"/>
                <a:cs typeface="Calibri" panose="020F0502020204030204" pitchFamily="34" charset="0"/>
              </a:rPr>
              <a:t> is imposed to have wide region for the selection of working point without beam blow-up  </a:t>
            </a:r>
          </a:p>
          <a:p>
            <a:pPr marL="900000" lvl="1">
              <a:lnSpc>
                <a:spcPct val="100000"/>
              </a:lnSpc>
              <a:buFont typeface="Symbol" panose="05050102010706020507" pitchFamily="18" charset="2"/>
              <a:buChar char="®"/>
            </a:pPr>
            <a:r>
              <a:rPr lang="en-US" altLang="zh-CN" sz="2000" dirty="0">
                <a:latin typeface="Calibri" panose="020F0502020204030204" pitchFamily="34" charset="0"/>
                <a:ea typeface="Calibri" panose="020F0502020204030204" pitchFamily="34" charset="0"/>
                <a:cs typeface="Calibri" panose="020F0502020204030204" pitchFamily="34" charset="0"/>
              </a:rPr>
              <a:t>In the case of </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STCF, </a:t>
            </a:r>
            <a:r>
              <a:rPr lang="zh-CN" altLang="en-US" sz="2000" dirty="0">
                <a:solidFill>
                  <a:schemeClr val="accent2"/>
                </a:solidFill>
                <a:latin typeface="Calibri" panose="020F0502020204030204" pitchFamily="34" charset="0"/>
                <a:ea typeface="Calibri" panose="020F0502020204030204" pitchFamily="34" charset="0"/>
                <a:cs typeface="Calibri" panose="020F0502020204030204" pitchFamily="34" charset="0"/>
              </a:rPr>
              <a:t>𝜈</a:t>
            </a:r>
            <a:r>
              <a:rPr lang="en-US" altLang="zh-CN" sz="2000" baseline="-25000" dirty="0">
                <a:solidFill>
                  <a:schemeClr val="accent2"/>
                </a:solidFill>
                <a:latin typeface="Calibri" panose="020F0502020204030204" pitchFamily="34" charset="0"/>
                <a:ea typeface="Calibri" panose="020F0502020204030204" pitchFamily="34" charset="0"/>
                <a:cs typeface="Calibri" panose="020F0502020204030204" pitchFamily="34" charset="0"/>
              </a:rPr>
              <a:t>z</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a:t>
            </a:r>
            <a:r>
              <a:rPr lang="zh-CN" altLang="en-US" sz="2000" dirty="0">
                <a:solidFill>
                  <a:schemeClr val="accent2"/>
                </a:solidFill>
                <a:latin typeface="Calibri" panose="020F0502020204030204" pitchFamily="34" charset="0"/>
                <a:ea typeface="Calibri" panose="020F0502020204030204" pitchFamily="34" charset="0"/>
                <a:cs typeface="Calibri" panose="020F0502020204030204" pitchFamily="34" charset="0"/>
              </a:rPr>
              <a:t>𝜉</a:t>
            </a:r>
            <a:r>
              <a:rPr lang="en-US" altLang="zh-CN" sz="2000" baseline="-25000" dirty="0">
                <a:solidFill>
                  <a:schemeClr val="accent2"/>
                </a:solidFill>
                <a:latin typeface="Calibri" panose="020F0502020204030204" pitchFamily="34" charset="0"/>
                <a:ea typeface="Calibri" panose="020F0502020204030204" pitchFamily="34" charset="0"/>
                <a:cs typeface="Calibri" panose="020F0502020204030204" pitchFamily="34" charset="0"/>
              </a:rPr>
              <a:t>x</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 </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3</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 is expected</a:t>
            </a:r>
            <a:r>
              <a:rPr lang="en-US" altLang="zh-CN" sz="2000" dirty="0">
                <a:latin typeface="Calibri" panose="020F0502020204030204" pitchFamily="34" charset="0"/>
                <a:ea typeface="Calibri" panose="020F0502020204030204" pitchFamily="34" charset="0"/>
                <a:cs typeface="Calibri" panose="020F0502020204030204" pitchFamily="34" charset="0"/>
              </a:rPr>
              <a:t>.</a:t>
            </a:r>
          </a:p>
          <a:p>
            <a:endParaRPr lang="en-US" altLang="zh-CN" sz="2400" dirty="0">
              <a:latin typeface="Calibri" panose="020F0502020204030204" pitchFamily="34" charset="0"/>
              <a:ea typeface="Calibri" panose="020F0502020204030204" pitchFamily="34" charset="0"/>
              <a:cs typeface="Calibri" panose="020F0502020204030204" pitchFamily="34" charset="0"/>
            </a:endParaRPr>
          </a:p>
        </p:txBody>
      </p:sp>
      <p:pic>
        <p:nvPicPr>
          <p:cNvPr id="1028" name="Picture 4" descr="中国科学技术大学管理学院科研云平台">
            <a:extLst>
              <a:ext uri="{FF2B5EF4-FFF2-40B4-BE49-F238E27FC236}">
                <a16:creationId xmlns:a16="http://schemas.microsoft.com/office/drawing/2014/main" id="{3DE38950-88A5-4023-8B32-F586334EB7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12" y="-69446"/>
            <a:ext cx="992221" cy="972766"/>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接连接符 6">
            <a:extLst>
              <a:ext uri="{FF2B5EF4-FFF2-40B4-BE49-F238E27FC236}">
                <a16:creationId xmlns:a16="http://schemas.microsoft.com/office/drawing/2014/main" id="{EFBC3746-6596-451F-87D5-27572D2AF67E}"/>
              </a:ext>
            </a:extLst>
          </p:cNvPr>
          <p:cNvCxnSpPr/>
          <p:nvPr/>
        </p:nvCxnSpPr>
        <p:spPr>
          <a:xfrm>
            <a:off x="0" y="864000"/>
            <a:ext cx="12181208"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5785A785-FEC3-45B0-B811-234E9471933D}"/>
              </a:ext>
            </a:extLst>
          </p:cNvPr>
          <p:cNvPicPr>
            <a:picLocks noChangeAspect="1"/>
          </p:cNvPicPr>
          <p:nvPr/>
        </p:nvPicPr>
        <p:blipFill>
          <a:blip r:embed="rId5"/>
          <a:stretch>
            <a:fillRect/>
          </a:stretch>
        </p:blipFill>
        <p:spPr>
          <a:xfrm>
            <a:off x="8463103" y="3476823"/>
            <a:ext cx="3266385" cy="2059655"/>
          </a:xfrm>
          <a:prstGeom prst="rect">
            <a:avLst/>
          </a:prstGeom>
        </p:spPr>
      </p:pic>
      <p:sp>
        <p:nvSpPr>
          <p:cNvPr id="9" name="灯片编号占位符 8">
            <a:extLst>
              <a:ext uri="{FF2B5EF4-FFF2-40B4-BE49-F238E27FC236}">
                <a16:creationId xmlns:a16="http://schemas.microsoft.com/office/drawing/2014/main" id="{9A544043-7E94-4603-B65C-03B7C9466C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62026C1-861E-46D0-AFCA-F5AA35FDECD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10" name="文本框 9">
            <a:extLst>
              <a:ext uri="{FF2B5EF4-FFF2-40B4-BE49-F238E27FC236}">
                <a16:creationId xmlns:a16="http://schemas.microsoft.com/office/drawing/2014/main" id="{96612E8B-4AC9-4F13-90FA-F82FCD4515B5}"/>
              </a:ext>
            </a:extLst>
          </p:cNvPr>
          <p:cNvSpPr txBox="1"/>
          <p:nvPr/>
        </p:nvSpPr>
        <p:spPr>
          <a:xfrm>
            <a:off x="9527227" y="1152245"/>
            <a:ext cx="113813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SCTF case</a:t>
            </a:r>
            <a:endParaRPr kumimoji="0" lang="zh-CN" altLang="en-US" sz="1600" b="0" i="0" u="none" strike="noStrike" kern="1200" cap="none" spc="0" normalizeH="0" baseline="0" noProof="0" dirty="0">
              <a:ln>
                <a:noFill/>
              </a:ln>
              <a:solidFill>
                <a:srgbClr val="FF0000"/>
              </a:solidFill>
              <a:effectLst/>
              <a:uLnTx/>
              <a:uFillTx/>
              <a:latin typeface="Calibri" panose="020F0502020204030204" pitchFamily="34" charset="0"/>
              <a:ea typeface="等线" panose="02010600030101010101" pitchFamily="2" charset="-122"/>
              <a:cs typeface="Calibri" panose="020F0502020204030204" pitchFamily="34" charset="0"/>
            </a:endParaRPr>
          </a:p>
        </p:txBody>
      </p:sp>
      <p:sp>
        <p:nvSpPr>
          <p:cNvPr id="12" name="文本框 11">
            <a:extLst>
              <a:ext uri="{FF2B5EF4-FFF2-40B4-BE49-F238E27FC236}">
                <a16:creationId xmlns:a16="http://schemas.microsoft.com/office/drawing/2014/main" id="{12FFFDE7-7A93-489A-858D-458901228DAB}"/>
              </a:ext>
            </a:extLst>
          </p:cNvPr>
          <p:cNvSpPr txBox="1"/>
          <p:nvPr/>
        </p:nvSpPr>
        <p:spPr>
          <a:xfrm>
            <a:off x="10096295" y="3842022"/>
            <a:ext cx="113813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CEPC case</a:t>
            </a:r>
            <a:endParaRPr kumimoji="0" lang="zh-CN" altLang="en-US" sz="1600" b="0" i="0" u="none" strike="noStrike" kern="1200" cap="none" spc="0" normalizeH="0" baseline="0" noProof="0" dirty="0">
              <a:ln>
                <a:noFill/>
              </a:ln>
              <a:solidFill>
                <a:srgbClr val="FF0000"/>
              </a:solidFill>
              <a:effectLst/>
              <a:uLnTx/>
              <a:uFillTx/>
              <a:latin typeface="Calibri" panose="020F0502020204030204" pitchFamily="34" charset="0"/>
              <a:ea typeface="等线" panose="02010600030101010101" pitchFamily="2" charset="-122"/>
              <a:cs typeface="Calibri" panose="020F0502020204030204" pitchFamily="34" charset="0"/>
            </a:endParaRPr>
          </a:p>
        </p:txBody>
      </p:sp>
      <p:sp>
        <p:nvSpPr>
          <p:cNvPr id="13" name="文本框 11">
            <a:extLst>
              <a:ext uri="{FF2B5EF4-FFF2-40B4-BE49-F238E27FC236}">
                <a16:creationId xmlns:a16="http://schemas.microsoft.com/office/drawing/2014/main" id="{FAF7CC89-189F-454A-A2C6-D228A2366E83}"/>
              </a:ext>
            </a:extLst>
          </p:cNvPr>
          <p:cNvSpPr txBox="1"/>
          <p:nvPr/>
        </p:nvSpPr>
        <p:spPr>
          <a:xfrm>
            <a:off x="324478" y="6426847"/>
            <a:ext cx="3028322" cy="2462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000" dirty="0" err="1"/>
              <a:t>Linhao</a:t>
            </a:r>
            <a:r>
              <a:rPr lang="en-US" altLang="zh-CN" sz="1000" dirty="0"/>
              <a:t> Zhang USTC, 2024</a:t>
            </a:r>
            <a:endParaRPr lang="zh-CN" altLang="en-US" sz="1000" dirty="0"/>
          </a:p>
        </p:txBody>
      </p:sp>
    </p:spTree>
    <p:extLst>
      <p:ext uri="{BB962C8B-B14F-4D97-AF65-F5344CB8AC3E}">
        <p14:creationId xmlns:p14="http://schemas.microsoft.com/office/powerpoint/2010/main" val="39672660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FCFD2B-C33C-478D-9F4F-4D3F9E3742B9}"/>
              </a:ext>
            </a:extLst>
          </p:cNvPr>
          <p:cNvSpPr>
            <a:spLocks noGrp="1"/>
          </p:cNvSpPr>
          <p:nvPr>
            <p:ph type="title"/>
          </p:nvPr>
        </p:nvSpPr>
        <p:spPr>
          <a:xfrm>
            <a:off x="1274323" y="1"/>
            <a:ext cx="9747116" cy="913048"/>
          </a:xfrm>
        </p:spPr>
        <p:txBody>
          <a:bodyPr>
            <a:normAutofit fontScale="90000"/>
          </a:bodyPr>
          <a:lstStyle/>
          <a:p>
            <a:r>
              <a:rPr lang="en-US" altLang="zh-CN" dirty="0">
                <a:solidFill>
                  <a:srgbClr val="FF0000"/>
                </a:solidFill>
                <a:latin typeface="Calibri" panose="020F0502020204030204" pitchFamily="34" charset="0"/>
                <a:cs typeface="Calibri" panose="020F0502020204030204" pitchFamily="34" charset="0"/>
              </a:rPr>
              <a:t>Longitudinal dynamics design considerations</a:t>
            </a:r>
          </a:p>
        </p:txBody>
      </p:sp>
      <p:sp>
        <p:nvSpPr>
          <p:cNvPr id="3" name="内容占位符 2">
            <a:extLst>
              <a:ext uri="{FF2B5EF4-FFF2-40B4-BE49-F238E27FC236}">
                <a16:creationId xmlns:a16="http://schemas.microsoft.com/office/drawing/2014/main" id="{009D2D4C-C017-4876-938F-5381B37FEB2F}"/>
              </a:ext>
            </a:extLst>
          </p:cNvPr>
          <p:cNvSpPr>
            <a:spLocks noGrp="1"/>
          </p:cNvSpPr>
          <p:nvPr>
            <p:ph idx="1"/>
          </p:nvPr>
        </p:nvSpPr>
        <p:spPr>
          <a:xfrm>
            <a:off x="516376" y="1091358"/>
            <a:ext cx="11195725" cy="5494268"/>
          </a:xfrm>
        </p:spPr>
        <p:txBody>
          <a:bodyPr>
            <a:noAutofit/>
          </a:bodyPr>
          <a:lstStyle/>
          <a:p>
            <a:pPr>
              <a:buFont typeface="Wingdings" panose="05000000000000000000" pitchFamily="2" charset="2"/>
              <a:buChar char="Ø"/>
            </a:pPr>
            <a:r>
              <a:rPr lang="en-US" altLang="zh-CN" sz="2400" dirty="0">
                <a:solidFill>
                  <a:srgbClr val="0000FF"/>
                </a:solidFill>
                <a:latin typeface="Calibri" panose="020F0502020204030204" pitchFamily="34" charset="0"/>
                <a:ea typeface="Calibri" panose="020F0502020204030204" pitchFamily="34" charset="0"/>
                <a:cs typeface="Calibri" panose="020F0502020204030204" pitchFamily="34" charset="0"/>
              </a:rPr>
              <a:t>Lattice Design and Damping Wigglers</a:t>
            </a:r>
          </a:p>
          <a:p>
            <a:pPr lvl="1"/>
            <a:r>
              <a:rPr lang="en-US" altLang="zh-CN"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Lattice design </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is crucial for achieving high luminosity by achieving the required optical parameters at IP and by optimizing nonlinear dynamics aperture</a:t>
            </a:r>
          </a:p>
          <a:p>
            <a:pPr lvl="1"/>
            <a:r>
              <a:rPr lang="en-US" altLang="zh-CN" sz="2000" dirty="0">
                <a:latin typeface="Calibri" panose="020F0502020204030204" pitchFamily="34" charset="0"/>
                <a:ea typeface="Calibri" panose="020F0502020204030204" pitchFamily="34" charset="0"/>
                <a:cs typeface="Calibri" panose="020F0502020204030204" pitchFamily="34" charset="0"/>
              </a:rPr>
              <a:t>Additionally, it defines </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the momentum compaction factor </a:t>
            </a:r>
            <a:r>
              <a:rPr lang="zh-CN" altLang="en-US" sz="2000" dirty="0">
                <a:solidFill>
                  <a:srgbClr val="00B0F0"/>
                </a:solidFill>
                <a:latin typeface="Calibri" panose="020F0502020204030204" pitchFamily="34" charset="0"/>
                <a:ea typeface="Calibri" panose="020F0502020204030204" pitchFamily="34" charset="0"/>
                <a:cs typeface="Calibri" panose="020F0502020204030204" pitchFamily="34" charset="0"/>
              </a:rPr>
              <a:t>𝛼</a:t>
            </a:r>
            <a:r>
              <a:rPr lang="en-US" altLang="zh-CN" sz="2000" baseline="-25000" dirty="0">
                <a:solidFill>
                  <a:srgbClr val="00B0F0"/>
                </a:solidFill>
                <a:latin typeface="Calibri" panose="020F0502020204030204" pitchFamily="34" charset="0"/>
                <a:ea typeface="Calibri" panose="020F0502020204030204" pitchFamily="34" charset="0"/>
                <a:cs typeface="Calibri" panose="020F0502020204030204" pitchFamily="34" charset="0"/>
              </a:rPr>
              <a:t>p</a:t>
            </a:r>
            <a:r>
              <a:rPr lang="zh-CN" altLang="en-US" sz="2000" dirty="0">
                <a:solidFill>
                  <a:srgbClr val="00B0F0"/>
                </a:solidFill>
                <a:latin typeface="Calibri" panose="020F0502020204030204" pitchFamily="34" charset="0"/>
                <a:ea typeface="Calibri" panose="020F0502020204030204" pitchFamily="34" charset="0"/>
                <a:cs typeface="Calibri" panose="020F0502020204030204" pitchFamily="34" charset="0"/>
              </a:rPr>
              <a:t> </a:t>
            </a:r>
            <a:r>
              <a:rPr lang="en-US" altLang="zh-CN" sz="2000" dirty="0">
                <a:latin typeface="Calibri" panose="020F0502020204030204" pitchFamily="34" charset="0"/>
                <a:ea typeface="Calibri" panose="020F0502020204030204" pitchFamily="34" charset="0"/>
                <a:cs typeface="Calibri" panose="020F0502020204030204" pitchFamily="34" charset="0"/>
              </a:rPr>
              <a:t>and </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natural energy spread </a:t>
            </a:r>
            <a:r>
              <a:rPr lang="zh-CN" altLang="en-US" sz="2000" dirty="0">
                <a:solidFill>
                  <a:srgbClr val="00B0F0"/>
                </a:solidFill>
                <a:latin typeface="Calibri" panose="020F0502020204030204" pitchFamily="34" charset="0"/>
                <a:ea typeface="Calibri" panose="020F0502020204030204" pitchFamily="34" charset="0"/>
                <a:cs typeface="Calibri" panose="020F0502020204030204" pitchFamily="34" charset="0"/>
              </a:rPr>
              <a:t>𝜎</a:t>
            </a:r>
            <a:r>
              <a:rPr lang="en-US" altLang="zh-CN" sz="2000" baseline="-25000" dirty="0">
                <a:solidFill>
                  <a:srgbClr val="00B0F0"/>
                </a:solidFill>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a:t>
            </a:r>
            <a:r>
              <a:rPr lang="en-US" altLang="zh-CN" sz="2000" i="1" dirty="0">
                <a:solidFill>
                  <a:srgbClr val="00B0F0"/>
                </a:solidFill>
                <a:latin typeface="Calibri" panose="020F0502020204030204" pitchFamily="34" charset="0"/>
                <a:ea typeface="Calibri" panose="020F0502020204030204" pitchFamily="34" charset="0"/>
                <a:cs typeface="Calibri" panose="020F0502020204030204" pitchFamily="34" charset="0"/>
              </a:rPr>
              <a:t> </a:t>
            </a:r>
            <a:r>
              <a:rPr lang="en-US" altLang="zh-CN" sz="2000" dirty="0">
                <a:latin typeface="Calibri" panose="020F0502020204030204" pitchFamily="34" charset="0"/>
                <a:ea typeface="Calibri" panose="020F0502020204030204" pitchFamily="34" charset="0"/>
                <a:cs typeface="Calibri" panose="020F0502020204030204" pitchFamily="34" charset="0"/>
              </a:rPr>
              <a:t>in the electron storage ring through synchrotron radiation integrals. </a:t>
            </a:r>
          </a:p>
          <a:p>
            <a:pPr lvl="1"/>
            <a:endParaRPr lang="en-US" altLang="zh-CN" sz="2000" dirty="0">
              <a:latin typeface="Calibri" panose="020F0502020204030204" pitchFamily="34" charset="0"/>
              <a:ea typeface="Calibri" panose="020F0502020204030204" pitchFamily="34" charset="0"/>
              <a:cs typeface="Calibri" panose="020F0502020204030204" pitchFamily="34" charset="0"/>
            </a:endParaRPr>
          </a:p>
          <a:p>
            <a:pPr lvl="1"/>
            <a:endParaRPr lang="en-US" altLang="zh-CN" sz="2000" dirty="0">
              <a:latin typeface="Calibri" panose="020F0502020204030204" pitchFamily="34" charset="0"/>
              <a:ea typeface="Calibri" panose="020F0502020204030204" pitchFamily="34" charset="0"/>
              <a:cs typeface="Calibri" panose="020F0502020204030204" pitchFamily="34" charset="0"/>
            </a:endParaRPr>
          </a:p>
          <a:p>
            <a:pPr lvl="1"/>
            <a:r>
              <a:rPr lang="en-US" altLang="zh-CN"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Damping wigglers </a:t>
            </a:r>
            <a:r>
              <a:rPr lang="en-US" altLang="zh-CN" sz="2000" dirty="0">
                <a:latin typeface="Calibri" panose="020F0502020204030204" pitchFamily="34" charset="0"/>
                <a:ea typeface="Calibri" panose="020F0502020204030204" pitchFamily="34" charset="0"/>
                <a:cs typeface="Calibri" panose="020F0502020204030204" pitchFamily="34" charset="0"/>
              </a:rPr>
              <a:t>are essential for STCF to </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control the damping time (30 </a:t>
            </a:r>
            <a:r>
              <a:rPr lang="en-US" altLang="zh-CN" sz="2000" dirty="0" err="1">
                <a:solidFill>
                  <a:srgbClr val="00B0F0"/>
                </a:solidFill>
                <a:latin typeface="Calibri" panose="020F0502020204030204" pitchFamily="34" charset="0"/>
                <a:ea typeface="Calibri" panose="020F0502020204030204" pitchFamily="34" charset="0"/>
                <a:cs typeface="Calibri" panose="020F0502020204030204" pitchFamily="34" charset="0"/>
              </a:rPr>
              <a:t>ms</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 </a:t>
            </a:r>
            <a:r>
              <a:rPr lang="en-US" altLang="zh-CN" sz="2000" dirty="0">
                <a:latin typeface="Calibri" panose="020F0502020204030204" pitchFamily="34" charset="0"/>
                <a:ea typeface="Calibri" panose="020F0502020204030204" pitchFamily="34" charset="0"/>
                <a:cs typeface="Calibri" panose="020F0502020204030204" pitchFamily="34" charset="0"/>
              </a:rPr>
              <a:t>and to </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maintain beam emittance almost constant (~5 nm)</a:t>
            </a:r>
            <a:r>
              <a:rPr lang="en-US" altLang="zh-CN" sz="2000" dirty="0">
                <a:latin typeface="Calibri" panose="020F0502020204030204" pitchFamily="34" charset="0"/>
                <a:ea typeface="Calibri" panose="020F0502020204030204" pitchFamily="34" charset="0"/>
                <a:cs typeface="Calibri" panose="020F0502020204030204" pitchFamily="34" charset="0"/>
              </a:rPr>
              <a:t> throughout the entire energy range 1—3.5 GeV.</a:t>
            </a:r>
          </a:p>
          <a:p>
            <a:pPr marL="1098900" lvl="2" indent="-342900">
              <a:buFont typeface="Wingdings" panose="05000000000000000000" pitchFamily="2" charset="2"/>
              <a:buChar char="ü"/>
            </a:pPr>
            <a:r>
              <a:rPr lang="en-US" altLang="zh-CN" dirty="0">
                <a:solidFill>
                  <a:srgbClr val="00B0F0"/>
                </a:solidFill>
                <a:latin typeface="Calibri" panose="020F0502020204030204" pitchFamily="34" charset="0"/>
                <a:ea typeface="Calibri" panose="020F0502020204030204" pitchFamily="34" charset="0"/>
                <a:cs typeface="Calibri" panose="020F0502020204030204" pitchFamily="34" charset="0"/>
              </a:rPr>
              <a:t>This inevitably increases the synchrotron radiation energy loss per turn </a:t>
            </a:r>
          </a:p>
          <a:p>
            <a:pPr marL="1556100" lvl="3" indent="-342900">
              <a:buFont typeface="Symbol" panose="05050102010706020507" pitchFamily="18" charset="2"/>
              <a:buChar char="®"/>
            </a:pPr>
            <a:r>
              <a:rPr lang="en-US" altLang="zh-CN" dirty="0">
                <a:latin typeface="Calibri" panose="020F0502020204030204" pitchFamily="34" charset="0"/>
                <a:ea typeface="Calibri" panose="020F0502020204030204" pitchFamily="34" charset="0"/>
                <a:cs typeface="Calibri" panose="020F0502020204030204" pitchFamily="34" charset="0"/>
              </a:rPr>
              <a:t>raising the demand for RF power</a:t>
            </a:r>
          </a:p>
          <a:p>
            <a:pPr marL="1098900" lvl="2" indent="-342900">
              <a:buFont typeface="Wingdings" panose="05000000000000000000" pitchFamily="2" charset="2"/>
              <a:buChar char="ü"/>
            </a:pPr>
            <a:r>
              <a:rPr lang="en-US" altLang="zh-CN" dirty="0">
                <a:solidFill>
                  <a:srgbClr val="00B0F0"/>
                </a:solidFill>
                <a:latin typeface="Calibri" panose="020F0502020204030204" pitchFamily="34" charset="0"/>
                <a:ea typeface="Calibri" panose="020F0502020204030204" pitchFamily="34" charset="0"/>
                <a:cs typeface="Calibri" panose="020F0502020204030204" pitchFamily="34" charset="0"/>
              </a:rPr>
              <a:t>This also increases the natural energy spread </a:t>
            </a:r>
          </a:p>
          <a:p>
            <a:pPr marL="1556100" lvl="3" indent="-342900">
              <a:buFont typeface="Symbol" panose="05050102010706020507" pitchFamily="18" charset="2"/>
              <a:buChar char="®"/>
            </a:pPr>
            <a:r>
              <a:rPr lang="en-US" altLang="zh-CN" dirty="0">
                <a:latin typeface="Calibri" panose="020F0502020204030204" pitchFamily="34" charset="0"/>
                <a:ea typeface="Calibri" panose="020F0502020204030204" pitchFamily="34" charset="0"/>
                <a:cs typeface="Calibri" panose="020F0502020204030204" pitchFamily="34" charset="0"/>
              </a:rPr>
              <a:t>resulting in a proportional growth in bunch length </a:t>
            </a:r>
          </a:p>
          <a:p>
            <a:pPr lvl="2"/>
            <a:endParaRPr lang="en-US" altLang="zh-CN" dirty="0">
              <a:latin typeface="Calibri" panose="020F0502020204030204" pitchFamily="34" charset="0"/>
              <a:ea typeface="Calibri" panose="020F0502020204030204" pitchFamily="34" charset="0"/>
              <a:cs typeface="Calibri" panose="020F0502020204030204" pitchFamily="34" charset="0"/>
            </a:endParaRPr>
          </a:p>
          <a:p>
            <a:pPr lvl="1"/>
            <a:r>
              <a:rPr lang="en-US" altLang="zh-CN" sz="2000" dirty="0">
                <a:latin typeface="Calibri" panose="020F0502020204030204" pitchFamily="34" charset="0"/>
                <a:ea typeface="Calibri" panose="020F0502020204030204" pitchFamily="34" charset="0"/>
                <a:cs typeface="Calibri" panose="020F0502020204030204" pitchFamily="34" charset="0"/>
              </a:rPr>
              <a:t>The lattice including damping wigglers has been designed for STCF at 2 GeV</a:t>
            </a:r>
          </a:p>
        </p:txBody>
      </p:sp>
      <p:pic>
        <p:nvPicPr>
          <p:cNvPr id="1028" name="Picture 4" descr="中国科学技术大学管理学院科研云平台">
            <a:extLst>
              <a:ext uri="{FF2B5EF4-FFF2-40B4-BE49-F238E27FC236}">
                <a16:creationId xmlns:a16="http://schemas.microsoft.com/office/drawing/2014/main" id="{3DE38950-88A5-4023-8B32-F586334EB7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12" y="-69446"/>
            <a:ext cx="992221" cy="972766"/>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接连接符 6">
            <a:extLst>
              <a:ext uri="{FF2B5EF4-FFF2-40B4-BE49-F238E27FC236}">
                <a16:creationId xmlns:a16="http://schemas.microsoft.com/office/drawing/2014/main" id="{EFBC3746-6596-451F-87D5-27572D2AF67E}"/>
              </a:ext>
            </a:extLst>
          </p:cNvPr>
          <p:cNvCxnSpPr/>
          <p:nvPr/>
        </p:nvCxnSpPr>
        <p:spPr>
          <a:xfrm>
            <a:off x="0" y="864000"/>
            <a:ext cx="12181208"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id="{88B16510-E0B8-4BB4-8013-F6FD145E2C99}"/>
              </a:ext>
            </a:extLst>
          </p:cNvPr>
          <p:cNvSpPr txBox="1"/>
          <p:nvPr/>
        </p:nvSpPr>
        <p:spPr>
          <a:xfrm>
            <a:off x="1269893" y="2769261"/>
            <a:ext cx="7882840" cy="369332"/>
          </a:xfrm>
          <a:prstGeom prst="rect">
            <a:avLst/>
          </a:prstGeom>
          <a:noFill/>
        </p:spPr>
        <p:txBody>
          <a:bodyPr wrap="square">
            <a:spAutoFit/>
          </a:bodyPr>
          <a:lstStyle/>
          <a:p>
            <a:pPr marL="25200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zh-CN"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These parameters (</a:t>
            </a:r>
            <a:r>
              <a:rPr kumimoji="0" lang="zh-CN" alt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𝛼</a:t>
            </a:r>
            <a:r>
              <a:rPr kumimoji="0" lang="en-US" altLang="zh-CN" sz="1800" b="0" i="0" u="none" strike="noStrike" kern="1200" cap="none" spc="0" normalizeH="0" baseline="-25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a:t>
            </a:r>
            <a:r>
              <a:rPr kumimoji="0" lang="zh-CN" alt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altLang="zh-CN"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and </a:t>
            </a:r>
            <a:r>
              <a:rPr kumimoji="0" lang="zh-CN" alt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𝜎</a:t>
            </a:r>
            <a:r>
              <a:rPr kumimoji="0" lang="en-US" altLang="zh-CN" sz="1800" b="0" i="0" u="none" strike="noStrike" kern="1200" cap="none" spc="0" normalizeH="0" baseline="-25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a:t>
            </a:r>
            <a:r>
              <a:rPr kumimoji="0" lang="en-US" altLang="zh-CN"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 are of importance in the longitudinal dynamics</a:t>
            </a:r>
          </a:p>
        </p:txBody>
      </p:sp>
      <p:pic>
        <p:nvPicPr>
          <p:cNvPr id="9" name="Picture 11">
            <a:extLst>
              <a:ext uri="{FF2B5EF4-FFF2-40B4-BE49-F238E27FC236}">
                <a16:creationId xmlns:a16="http://schemas.microsoft.com/office/drawing/2014/main" id="{BC28C5EA-8438-4A95-8921-443FEB1E954F}"/>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4700"/>
                    </a14:imgEffect>
                  </a14:imgLayer>
                </a14:imgProps>
              </a:ext>
            </a:extLst>
          </a:blip>
          <a:stretch>
            <a:fillRect/>
          </a:stretch>
        </p:blipFill>
        <p:spPr>
          <a:xfrm>
            <a:off x="9157163" y="2449526"/>
            <a:ext cx="790796" cy="571500"/>
          </a:xfrm>
          <a:prstGeom prst="rect">
            <a:avLst/>
          </a:prstGeom>
        </p:spPr>
      </p:pic>
      <p:pic>
        <p:nvPicPr>
          <p:cNvPr id="10" name="Picture 12">
            <a:extLst>
              <a:ext uri="{FF2B5EF4-FFF2-40B4-BE49-F238E27FC236}">
                <a16:creationId xmlns:a16="http://schemas.microsoft.com/office/drawing/2014/main" id="{060C7E6D-B6F4-4C0C-A8A6-E0F4B9E657A9}"/>
              </a:ext>
            </a:extLst>
          </p:cNvPr>
          <p:cNvPicPr>
            <a:picLocks noChangeAspect="1"/>
          </p:cNvPicPr>
          <p:nvPr/>
        </p:nvPicPr>
        <p:blipFill>
          <a:blip r:embed="rId6">
            <a:extLst>
              <a:ext uri="{BEBA8EAE-BF5A-486C-A8C5-ECC9F3942E4B}">
                <a14:imgProps xmlns:a14="http://schemas.microsoft.com/office/drawing/2010/main">
                  <a14:imgLayer r:embed="rId7">
                    <a14:imgEffect>
                      <a14:colorTemperature colorTemp="4700"/>
                    </a14:imgEffect>
                  </a14:imgLayer>
                </a14:imgProps>
              </a:ext>
            </a:extLst>
          </a:blip>
          <a:stretch>
            <a:fillRect/>
          </a:stretch>
        </p:blipFill>
        <p:spPr>
          <a:xfrm>
            <a:off x="10182451" y="2468637"/>
            <a:ext cx="1204367" cy="533277"/>
          </a:xfrm>
          <a:prstGeom prst="rect">
            <a:avLst/>
          </a:prstGeom>
        </p:spPr>
      </p:pic>
      <p:pic>
        <p:nvPicPr>
          <p:cNvPr id="11" name="Picture 5">
            <a:extLst>
              <a:ext uri="{FF2B5EF4-FFF2-40B4-BE49-F238E27FC236}">
                <a16:creationId xmlns:a16="http://schemas.microsoft.com/office/drawing/2014/main" id="{F0CC1CB2-5889-438A-BD80-EBB6BAC1F13D}"/>
              </a:ext>
            </a:extLst>
          </p:cNvPr>
          <p:cNvPicPr>
            <a:picLocks noChangeAspect="1"/>
          </p:cNvPicPr>
          <p:nvPr/>
        </p:nvPicPr>
        <p:blipFill>
          <a:blip r:embed="rId8">
            <a:extLst>
              <a:ext uri="{BEBA8EAE-BF5A-486C-A8C5-ECC9F3942E4B}">
                <a14:imgProps xmlns:a14="http://schemas.microsoft.com/office/drawing/2010/main">
                  <a14:imgLayer r:embed="rId9">
                    <a14:imgEffect>
                      <a14:colorTemperature colorTemp="4700"/>
                    </a14:imgEffect>
                  </a14:imgLayer>
                </a14:imgProps>
              </a:ext>
            </a:extLst>
          </a:blip>
          <a:stretch>
            <a:fillRect/>
          </a:stretch>
        </p:blipFill>
        <p:spPr>
          <a:xfrm>
            <a:off x="9157163" y="4044724"/>
            <a:ext cx="1115246" cy="499364"/>
          </a:xfrm>
          <a:prstGeom prst="rect">
            <a:avLst/>
          </a:prstGeom>
        </p:spPr>
      </p:pic>
      <p:pic>
        <p:nvPicPr>
          <p:cNvPr id="12" name="Picture 15">
            <a:extLst>
              <a:ext uri="{FF2B5EF4-FFF2-40B4-BE49-F238E27FC236}">
                <a16:creationId xmlns:a16="http://schemas.microsoft.com/office/drawing/2014/main" id="{9E0FA3A8-5439-4E17-A2FA-A63EB74FAE05}"/>
              </a:ext>
            </a:extLst>
          </p:cNvPr>
          <p:cNvPicPr>
            <a:picLocks noChangeAspect="1"/>
          </p:cNvPicPr>
          <p:nvPr/>
        </p:nvPicPr>
        <p:blipFill>
          <a:blip r:embed="rId10">
            <a:extLst>
              <a:ext uri="{BEBA8EAE-BF5A-486C-A8C5-ECC9F3942E4B}">
                <a14:imgProps xmlns:a14="http://schemas.microsoft.com/office/drawing/2010/main">
                  <a14:imgLayer r:embed="rId11">
                    <a14:imgEffect>
                      <a14:colorTemperature colorTemp="4700"/>
                    </a14:imgEffect>
                  </a14:imgLayer>
                </a14:imgProps>
              </a:ext>
            </a:extLst>
          </a:blip>
          <a:stretch>
            <a:fillRect/>
          </a:stretch>
        </p:blipFill>
        <p:spPr>
          <a:xfrm>
            <a:off x="10387824" y="4044724"/>
            <a:ext cx="976198" cy="434493"/>
          </a:xfrm>
          <a:prstGeom prst="rect">
            <a:avLst/>
          </a:prstGeom>
        </p:spPr>
      </p:pic>
      <p:pic>
        <p:nvPicPr>
          <p:cNvPr id="13" name="Picture 12">
            <a:extLst>
              <a:ext uri="{FF2B5EF4-FFF2-40B4-BE49-F238E27FC236}">
                <a16:creationId xmlns:a16="http://schemas.microsoft.com/office/drawing/2014/main" id="{429EAF0F-E517-4272-815C-1EE623054F57}"/>
              </a:ext>
            </a:extLst>
          </p:cNvPr>
          <p:cNvPicPr>
            <a:picLocks noChangeAspect="1"/>
          </p:cNvPicPr>
          <p:nvPr/>
        </p:nvPicPr>
        <p:blipFill>
          <a:blip r:embed="rId6">
            <a:extLst>
              <a:ext uri="{BEBA8EAE-BF5A-486C-A8C5-ECC9F3942E4B}">
                <a14:imgProps xmlns:a14="http://schemas.microsoft.com/office/drawing/2010/main">
                  <a14:imgLayer r:embed="rId7">
                    <a14:imgEffect>
                      <a14:colorTemperature colorTemp="4700"/>
                    </a14:imgEffect>
                  </a14:imgLayer>
                </a14:imgProps>
              </a:ext>
            </a:extLst>
          </a:blip>
          <a:stretch>
            <a:fillRect/>
          </a:stretch>
        </p:blipFill>
        <p:spPr>
          <a:xfrm>
            <a:off x="7206954" y="4722121"/>
            <a:ext cx="1204367" cy="533277"/>
          </a:xfrm>
          <a:prstGeom prst="rect">
            <a:avLst/>
          </a:prstGeom>
        </p:spPr>
      </p:pic>
      <p:sp>
        <p:nvSpPr>
          <p:cNvPr id="5" name="灯片编号占位符 4">
            <a:extLst>
              <a:ext uri="{FF2B5EF4-FFF2-40B4-BE49-F238E27FC236}">
                <a16:creationId xmlns:a16="http://schemas.microsoft.com/office/drawing/2014/main" id="{E0C83214-42D3-4AE4-9E74-AA203019993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62026C1-861E-46D0-AFCA-F5AA35FDECD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14" name="文本框 11">
            <a:extLst>
              <a:ext uri="{FF2B5EF4-FFF2-40B4-BE49-F238E27FC236}">
                <a16:creationId xmlns:a16="http://schemas.microsoft.com/office/drawing/2014/main" id="{B82C8282-06DA-47D7-AB81-79997D92567A}"/>
              </a:ext>
            </a:extLst>
          </p:cNvPr>
          <p:cNvSpPr txBox="1"/>
          <p:nvPr/>
        </p:nvSpPr>
        <p:spPr>
          <a:xfrm>
            <a:off x="324478" y="6426847"/>
            <a:ext cx="3028322" cy="2462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000" dirty="0" err="1"/>
              <a:t>Linhao</a:t>
            </a:r>
            <a:r>
              <a:rPr lang="en-US" altLang="zh-CN" sz="1000" dirty="0"/>
              <a:t> Zhang USTC, 2024</a:t>
            </a:r>
            <a:endParaRPr lang="zh-CN" altLang="en-US" sz="1000" dirty="0"/>
          </a:p>
        </p:txBody>
      </p:sp>
    </p:spTree>
    <p:extLst>
      <p:ext uri="{BB962C8B-B14F-4D97-AF65-F5344CB8AC3E}">
        <p14:creationId xmlns:p14="http://schemas.microsoft.com/office/powerpoint/2010/main" val="16624437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FCFD2B-C33C-478D-9F4F-4D3F9E3742B9}"/>
              </a:ext>
            </a:extLst>
          </p:cNvPr>
          <p:cNvSpPr>
            <a:spLocks noGrp="1"/>
          </p:cNvSpPr>
          <p:nvPr>
            <p:ph type="title"/>
          </p:nvPr>
        </p:nvSpPr>
        <p:spPr>
          <a:xfrm>
            <a:off x="1274323" y="1"/>
            <a:ext cx="9747116" cy="913048"/>
          </a:xfrm>
        </p:spPr>
        <p:txBody>
          <a:bodyPr>
            <a:normAutofit fontScale="90000"/>
          </a:bodyPr>
          <a:lstStyle/>
          <a:p>
            <a:r>
              <a:rPr lang="en-US" altLang="zh-CN" dirty="0">
                <a:solidFill>
                  <a:srgbClr val="FF0000"/>
                </a:solidFill>
                <a:latin typeface="Calibri" panose="020F0502020204030204" pitchFamily="34" charset="0"/>
                <a:cs typeface="Calibri" panose="020F0502020204030204" pitchFamily="34" charset="0"/>
              </a:rPr>
              <a:t>Longitudinal dynamics design considerations</a:t>
            </a:r>
          </a:p>
        </p:txBody>
      </p:sp>
      <p:sp>
        <p:nvSpPr>
          <p:cNvPr id="3" name="内容占位符 2">
            <a:extLst>
              <a:ext uri="{FF2B5EF4-FFF2-40B4-BE49-F238E27FC236}">
                <a16:creationId xmlns:a16="http://schemas.microsoft.com/office/drawing/2014/main" id="{009D2D4C-C017-4876-938F-5381B37FEB2F}"/>
              </a:ext>
            </a:extLst>
          </p:cNvPr>
          <p:cNvSpPr>
            <a:spLocks noGrp="1"/>
          </p:cNvSpPr>
          <p:nvPr>
            <p:ph idx="1"/>
          </p:nvPr>
        </p:nvSpPr>
        <p:spPr>
          <a:xfrm>
            <a:off x="550018" y="974571"/>
            <a:ext cx="9328057" cy="3269817"/>
          </a:xfrm>
        </p:spPr>
        <p:txBody>
          <a:bodyPr>
            <a:noAutofit/>
          </a:bodyPr>
          <a:lstStyle/>
          <a:p>
            <a:pPr>
              <a:buFont typeface="Wingdings" panose="05000000000000000000" pitchFamily="2" charset="2"/>
              <a:buChar char="Ø"/>
            </a:pPr>
            <a:r>
              <a:rPr lang="en-US" altLang="zh-CN" sz="2400" dirty="0">
                <a:solidFill>
                  <a:srgbClr val="0000FF"/>
                </a:solidFill>
                <a:latin typeface="Calibri" panose="020F0502020204030204" pitchFamily="34" charset="0"/>
                <a:ea typeface="Calibri" panose="020F0502020204030204" pitchFamily="34" charset="0"/>
                <a:cs typeface="Calibri" panose="020F0502020204030204" pitchFamily="34" charset="0"/>
              </a:rPr>
              <a:t>Non-impedance-induced collective effects</a:t>
            </a:r>
          </a:p>
          <a:p>
            <a:pPr lvl="1">
              <a:buFont typeface="Wingdings" panose="05000000000000000000" pitchFamily="2" charset="2"/>
              <a:buChar char="p"/>
            </a:pPr>
            <a:r>
              <a:rPr lang="en-US" altLang="zh-CN" sz="2000" b="1" dirty="0" err="1">
                <a:latin typeface="Calibri" panose="020F0502020204030204" pitchFamily="34" charset="0"/>
                <a:ea typeface="Calibri" panose="020F0502020204030204" pitchFamily="34" charset="0"/>
                <a:cs typeface="Calibri" panose="020F0502020204030204" pitchFamily="34" charset="0"/>
              </a:rPr>
              <a:t>Intrabeam</a:t>
            </a:r>
            <a:r>
              <a:rPr lang="en-US" altLang="zh-CN" sz="2000" b="1" dirty="0">
                <a:latin typeface="Calibri" panose="020F0502020204030204" pitchFamily="34" charset="0"/>
                <a:ea typeface="Calibri" panose="020F0502020204030204" pitchFamily="34" charset="0"/>
                <a:cs typeface="Calibri" panose="020F0502020204030204" pitchFamily="34" charset="0"/>
              </a:rPr>
              <a:t> scattering (IBS): </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multiple small-angle Coulomb scattering processes</a:t>
            </a:r>
          </a:p>
          <a:p>
            <a:pPr marL="900000" lvl="1">
              <a:buFont typeface="Symbol" panose="05050102010706020507" pitchFamily="18" charset="2"/>
              <a:buChar char="®"/>
            </a:pPr>
            <a:r>
              <a:rPr lang="en-US" altLang="zh-CN" sz="1800" dirty="0">
                <a:latin typeface="Calibri" panose="020F0502020204030204" pitchFamily="34" charset="0"/>
                <a:ea typeface="Calibri" panose="020F0502020204030204" pitchFamily="34" charset="0"/>
                <a:cs typeface="Calibri" panose="020F0502020204030204" pitchFamily="34" charset="0"/>
              </a:rPr>
              <a:t> not immediately cause particle loss in the bunch </a:t>
            </a:r>
          </a:p>
          <a:p>
            <a:pPr marL="900000" lvl="1">
              <a:buFont typeface="Symbol" panose="05050102010706020507" pitchFamily="18" charset="2"/>
              <a:buChar char="®"/>
            </a:pPr>
            <a:r>
              <a:rPr lang="en-US" altLang="zh-CN" sz="1800" dirty="0">
                <a:latin typeface="Calibri" panose="020F0502020204030204" pitchFamily="34" charset="0"/>
                <a:ea typeface="Calibri" panose="020F0502020204030204" pitchFamily="34" charset="0"/>
                <a:cs typeface="Calibri" panose="020F0502020204030204" pitchFamily="34" charset="0"/>
              </a:rPr>
              <a:t> but increase the equilibrium energy spread, bunch length, and transverse emittances</a:t>
            </a:r>
          </a:p>
          <a:p>
            <a:pPr lvl="1">
              <a:buFont typeface="Wingdings" panose="05000000000000000000" pitchFamily="2" charset="2"/>
              <a:buChar char="p"/>
            </a:pPr>
            <a:r>
              <a:rPr lang="en-US" altLang="zh-CN" sz="2000" b="1" dirty="0" err="1">
                <a:latin typeface="Calibri" panose="020F0502020204030204" pitchFamily="34" charset="0"/>
                <a:ea typeface="Calibri" panose="020F0502020204030204" pitchFamily="34" charset="0"/>
                <a:cs typeface="Calibri" panose="020F0502020204030204" pitchFamily="34" charset="0"/>
              </a:rPr>
              <a:t>Touschek</a:t>
            </a:r>
            <a:r>
              <a:rPr lang="en-US" altLang="zh-CN" sz="2000" b="1" dirty="0">
                <a:latin typeface="Calibri" panose="020F0502020204030204" pitchFamily="34" charset="0"/>
                <a:ea typeface="Calibri" panose="020F0502020204030204" pitchFamily="34" charset="0"/>
                <a:cs typeface="Calibri" panose="020F0502020204030204" pitchFamily="34" charset="0"/>
              </a:rPr>
              <a:t> effect:  </a:t>
            </a:r>
            <a:r>
              <a:rPr lang="en-US" altLang="zh-CN" sz="2000" dirty="0">
                <a:solidFill>
                  <a:srgbClr val="00B0F0"/>
                </a:solidFill>
                <a:latin typeface="Calibri" panose="020F0502020204030204" pitchFamily="34" charset="0"/>
                <a:ea typeface="Calibri" panose="020F0502020204030204" pitchFamily="34" charset="0"/>
                <a:cs typeface="Calibri" panose="020F0502020204030204" pitchFamily="34" charset="0"/>
              </a:rPr>
              <a:t>single large-angle scattering processes</a:t>
            </a:r>
          </a:p>
          <a:p>
            <a:pPr marL="900000" lvl="1">
              <a:buFont typeface="Symbol" panose="05050102010706020507" pitchFamily="18" charset="2"/>
              <a:buChar char="®"/>
            </a:pPr>
            <a:r>
              <a:rPr lang="en-US" altLang="zh-CN" sz="1800" dirty="0">
                <a:latin typeface="Calibri" panose="020F0502020204030204" pitchFamily="34" charset="0"/>
                <a:ea typeface="Calibri" panose="020F0502020204030204" pitchFamily="34" charset="0"/>
                <a:cs typeface="Calibri" panose="020F0502020204030204" pitchFamily="34" charset="0"/>
              </a:rPr>
              <a:t> A large momentum deviation</a:t>
            </a:r>
            <a:r>
              <a:rPr lang="en-US" altLang="zh-CN" sz="18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(beyond RF momentum acceptance or physical aperture)</a:t>
            </a:r>
            <a:r>
              <a:rPr lang="en-US" altLang="zh-CN" sz="1800" dirty="0">
                <a:latin typeface="Calibri" panose="020F0502020204030204" pitchFamily="34" charset="0"/>
                <a:ea typeface="Calibri" panose="020F0502020204030204" pitchFamily="34" charset="0"/>
                <a:cs typeface="Calibri" panose="020F0502020204030204" pitchFamily="34" charset="0"/>
              </a:rPr>
              <a:t> </a:t>
            </a:r>
          </a:p>
          <a:p>
            <a:pPr marL="900000" lvl="1">
              <a:buFont typeface="Symbol" panose="05050102010706020507" pitchFamily="18" charset="2"/>
              <a:buChar char="®"/>
            </a:pPr>
            <a:r>
              <a:rPr lang="en-US" altLang="zh-CN" sz="1800" dirty="0">
                <a:latin typeface="Calibri" panose="020F0502020204030204" pitchFamily="34" charset="0"/>
                <a:ea typeface="Calibri" panose="020F0502020204030204" pitchFamily="34" charset="0"/>
                <a:cs typeface="Calibri" panose="020F0502020204030204" pitchFamily="34" charset="0"/>
              </a:rPr>
              <a:t> thus limit the lifetime of the stored beam (i.e., the </a:t>
            </a:r>
            <a:r>
              <a:rPr lang="en-US" altLang="zh-CN" sz="1800" dirty="0" err="1">
                <a:latin typeface="Calibri" panose="020F0502020204030204" pitchFamily="34" charset="0"/>
                <a:ea typeface="Calibri" panose="020F0502020204030204" pitchFamily="34" charset="0"/>
                <a:cs typeface="Calibri" panose="020F0502020204030204" pitchFamily="34" charset="0"/>
              </a:rPr>
              <a:t>Touschek</a:t>
            </a:r>
            <a:r>
              <a:rPr lang="en-US" altLang="zh-CN" sz="1800" dirty="0">
                <a:latin typeface="Calibri" panose="020F0502020204030204" pitchFamily="34" charset="0"/>
                <a:ea typeface="Calibri" panose="020F0502020204030204" pitchFamily="34" charset="0"/>
                <a:cs typeface="Calibri" panose="020F0502020204030204" pitchFamily="34" charset="0"/>
              </a:rPr>
              <a:t> lifetime)</a:t>
            </a:r>
          </a:p>
          <a:p>
            <a:pPr lvl="1">
              <a:buFont typeface="Wingdings" panose="05000000000000000000" pitchFamily="2" charset="2"/>
              <a:buChar char="p"/>
            </a:pP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These two effects are directly related to the 6D phase-space size and thus associated with longitudinal parameters</a:t>
            </a:r>
            <a:r>
              <a:rPr lang="en-US" altLang="zh-CN" sz="2000" dirty="0">
                <a:latin typeface="Calibri" panose="020F0502020204030204" pitchFamily="34" charset="0"/>
                <a:ea typeface="Calibri" panose="020F0502020204030204" pitchFamily="34" charset="0"/>
                <a:cs typeface="Calibri" panose="020F0502020204030204" pitchFamily="34" charset="0"/>
              </a:rPr>
              <a:t> such as the bunch length </a:t>
            </a:r>
          </a:p>
          <a:p>
            <a:pPr lvl="1">
              <a:buFont typeface="Wingdings" panose="05000000000000000000" pitchFamily="2" charset="2"/>
              <a:buChar char="p"/>
            </a:pP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elegant and SAD codes can be used to calculate IBS and the </a:t>
            </a:r>
            <a:r>
              <a:rPr lang="en-US" altLang="zh-CN" sz="2000" dirty="0" err="1">
                <a:solidFill>
                  <a:schemeClr val="accent2"/>
                </a:solidFill>
                <a:latin typeface="Calibri" panose="020F0502020204030204" pitchFamily="34" charset="0"/>
                <a:ea typeface="Calibri" panose="020F0502020204030204" pitchFamily="34" charset="0"/>
                <a:cs typeface="Calibri" panose="020F0502020204030204" pitchFamily="34" charset="0"/>
              </a:rPr>
              <a:t>Touschek</a:t>
            </a:r>
            <a:r>
              <a:rPr lang="en-US" altLang="zh-CN" sz="2000" dirty="0">
                <a:solidFill>
                  <a:schemeClr val="accent2"/>
                </a:solidFill>
                <a:latin typeface="Calibri" panose="020F0502020204030204" pitchFamily="34" charset="0"/>
                <a:ea typeface="Calibri" panose="020F0502020204030204" pitchFamily="34" charset="0"/>
                <a:cs typeface="Calibri" panose="020F0502020204030204" pitchFamily="34" charset="0"/>
              </a:rPr>
              <a:t> lifetime</a:t>
            </a:r>
            <a:endParaRPr lang="en-US" altLang="zh-CN" sz="2400" dirty="0">
              <a:solidFill>
                <a:schemeClr val="accent2"/>
              </a:solidFill>
              <a:latin typeface="Calibri" panose="020F0502020204030204" pitchFamily="34" charset="0"/>
              <a:ea typeface="Calibri" panose="020F0502020204030204" pitchFamily="34" charset="0"/>
              <a:cs typeface="Calibri" panose="020F0502020204030204" pitchFamily="34" charset="0"/>
            </a:endParaRPr>
          </a:p>
        </p:txBody>
      </p:sp>
      <p:pic>
        <p:nvPicPr>
          <p:cNvPr id="1028" name="Picture 4" descr="中国科学技术大学管理学院科研云平台">
            <a:extLst>
              <a:ext uri="{FF2B5EF4-FFF2-40B4-BE49-F238E27FC236}">
                <a16:creationId xmlns:a16="http://schemas.microsoft.com/office/drawing/2014/main" id="{3DE38950-88A5-4023-8B32-F586334EB7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12" y="-69446"/>
            <a:ext cx="992221" cy="972766"/>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接连接符 6">
            <a:extLst>
              <a:ext uri="{FF2B5EF4-FFF2-40B4-BE49-F238E27FC236}">
                <a16:creationId xmlns:a16="http://schemas.microsoft.com/office/drawing/2014/main" id="{EFBC3746-6596-451F-87D5-27572D2AF67E}"/>
              </a:ext>
            </a:extLst>
          </p:cNvPr>
          <p:cNvCxnSpPr/>
          <p:nvPr/>
        </p:nvCxnSpPr>
        <p:spPr>
          <a:xfrm>
            <a:off x="0" y="864000"/>
            <a:ext cx="12181208"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a16="http://schemas.microsoft.com/office/drawing/2014/main" id="{785B259F-551F-451C-8D6F-62AD26C7C2B4}"/>
              </a:ext>
            </a:extLst>
          </p:cNvPr>
          <p:cNvPicPr>
            <a:picLocks noChangeAspect="1"/>
          </p:cNvPicPr>
          <p:nvPr/>
        </p:nvPicPr>
        <p:blipFill>
          <a:blip r:embed="rId4"/>
          <a:stretch>
            <a:fillRect/>
          </a:stretch>
        </p:blipFill>
        <p:spPr>
          <a:xfrm>
            <a:off x="9958237" y="953761"/>
            <a:ext cx="1750597" cy="1213410"/>
          </a:xfrm>
          <a:prstGeom prst="rect">
            <a:avLst/>
          </a:prstGeom>
        </p:spPr>
      </p:pic>
      <p:pic>
        <p:nvPicPr>
          <p:cNvPr id="11" name="图片 10">
            <a:extLst>
              <a:ext uri="{FF2B5EF4-FFF2-40B4-BE49-F238E27FC236}">
                <a16:creationId xmlns:a16="http://schemas.microsoft.com/office/drawing/2014/main" id="{685B35A3-C976-479F-B463-0AF3F0AC0501}"/>
              </a:ext>
            </a:extLst>
          </p:cNvPr>
          <p:cNvPicPr>
            <a:picLocks noChangeAspect="1"/>
          </p:cNvPicPr>
          <p:nvPr/>
        </p:nvPicPr>
        <p:blipFill>
          <a:blip r:embed="rId5"/>
          <a:stretch>
            <a:fillRect/>
          </a:stretch>
        </p:blipFill>
        <p:spPr>
          <a:xfrm>
            <a:off x="9985586" y="2386224"/>
            <a:ext cx="1695898" cy="1144731"/>
          </a:xfrm>
          <a:prstGeom prst="rect">
            <a:avLst/>
          </a:prstGeom>
        </p:spPr>
      </p:pic>
      <p:sp>
        <p:nvSpPr>
          <p:cNvPr id="14" name="文本框 13">
            <a:extLst>
              <a:ext uri="{FF2B5EF4-FFF2-40B4-BE49-F238E27FC236}">
                <a16:creationId xmlns:a16="http://schemas.microsoft.com/office/drawing/2014/main" id="{A21CF345-BE91-4BD7-8E61-E5DD1384EEA4}"/>
              </a:ext>
            </a:extLst>
          </p:cNvPr>
          <p:cNvSpPr txBox="1"/>
          <p:nvPr/>
        </p:nvSpPr>
        <p:spPr>
          <a:xfrm>
            <a:off x="550018" y="4305910"/>
            <a:ext cx="9143976" cy="200054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2400" b="0" i="0" u="none" strike="noStrike" kern="1200" cap="none" spc="0" normalizeH="0" baseline="0" noProof="0" dirty="0">
                <a:ln>
                  <a:noFill/>
                </a:ln>
                <a:solidFill>
                  <a:srgbClr val="0000FF"/>
                </a:solidFill>
                <a:effectLst/>
                <a:uLnTx/>
                <a:uFillTx/>
                <a:latin typeface="Calibri" panose="020F0502020204030204" pitchFamily="34" charset="0"/>
                <a:ea typeface="Calibri" panose="020F0502020204030204" pitchFamily="34" charset="0"/>
                <a:cs typeface="Calibri" panose="020F0502020204030204" pitchFamily="34" charset="0"/>
              </a:rPr>
              <a:t>Impedance-induced single-bunch collective effects</a:t>
            </a:r>
          </a:p>
          <a:p>
            <a:pPr marL="800100" marR="0" lvl="1" indent="-34290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US" altLang="zh-CN"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bunch lengthening due to potential well distortion (PWD)</a:t>
            </a:r>
          </a:p>
          <a:p>
            <a:pPr marL="800100" marR="0" lvl="1" indent="-34290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en-US" altLang="zh-CN"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longitudinal microwave instability (LMWI)</a:t>
            </a:r>
          </a:p>
          <a:p>
            <a:pPr marL="800100" marR="0" lvl="1" indent="-342900" algn="l" defTabSz="914400" rtl="0" eaLnBrk="1" fontAlgn="auto" latinLnBrk="0" hangingPunct="1">
              <a:lnSpc>
                <a:spcPct val="100000"/>
              </a:lnSpc>
              <a:spcBef>
                <a:spcPts val="1200"/>
              </a:spcBef>
              <a:spcAft>
                <a:spcPts val="600"/>
              </a:spcAft>
              <a:buClrTx/>
              <a:buSzTx/>
              <a:buFont typeface="Arial" panose="020B0604020202020204" pitchFamily="34" charset="0"/>
              <a:buChar char="•"/>
              <a:tabLst/>
              <a:defRPr/>
            </a:pPr>
            <a:r>
              <a:rPr kumimoji="0" lang="fr-FR" altLang="zh-CN"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transverse mode coupling instability (TMCI)</a:t>
            </a:r>
            <a:endParaRPr kumimoji="0" lang="en-US" altLang="zh-CN"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6" name="TextBox 5">
                <a:extLst>
                  <a:ext uri="{FF2B5EF4-FFF2-40B4-BE49-F238E27FC236}">
                    <a16:creationId xmlns:a16="http://schemas.microsoft.com/office/drawing/2014/main" id="{C873A09E-F942-4834-9718-1F3A8A9C92FE}"/>
                  </a:ext>
                </a:extLst>
              </p:cNvPr>
              <p:cNvSpPr txBox="1"/>
              <p:nvPr/>
            </p:nvSpPr>
            <p:spPr>
              <a:xfrm>
                <a:off x="7104740" y="4685253"/>
                <a:ext cx="4058892" cy="53347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d>
                            <m:d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dPr>
                            <m:e>
                              <m:f>
                                <m:fPr>
                                  <m:ctrlP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ctrlPr>
                                </m:fPr>
                                <m:num>
                                  <m:sSub>
                                    <m:sSubPr>
                                      <m:ctrlP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t>𝜎</m:t>
                                      </m:r>
                                    </m:e>
                                    <m:sub>
                                      <m: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t>𝑧</m:t>
                                      </m:r>
                                    </m:sub>
                                  </m:sSub>
                                </m:num>
                                <m:den>
                                  <m:sSub>
                                    <m:sSubPr>
                                      <m:ctrlP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t>𝜎</m:t>
                                      </m:r>
                                    </m:e>
                                    <m:sub>
                                      <m:r>
                                        <m:rPr>
                                          <m:sty m:val="p"/>
                                        </m:rPr>
                                        <a:rPr kumimoji="0" lang="en-US" altLang="zh-CN" sz="1400" b="0" i="1" u="none" strike="noStrike" kern="1200" cap="none" spc="0" normalizeH="0" baseline="0" noProof="0">
                                          <a:ln>
                                            <a:noFill/>
                                          </a:ln>
                                          <a:solidFill>
                                            <a:srgbClr val="FF0000"/>
                                          </a:solidFill>
                                          <a:effectLst/>
                                          <a:uLnTx/>
                                          <a:uFillTx/>
                                          <a:latin typeface="Cambria Math" panose="02040503050406030204" pitchFamily="18" charset="0"/>
                                          <a:cs typeface="+mn-cs"/>
                                        </a:rPr>
                                        <m:t>z</m:t>
                                      </m:r>
                                      <m: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t>0</m:t>
                                      </m:r>
                                    </m:sub>
                                  </m:sSub>
                                </m:den>
                              </m:f>
                            </m:e>
                          </m:d>
                        </m:e>
                        <m:sup>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3</m:t>
                          </m:r>
                        </m:sup>
                      </m:sSup>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f>
                        <m:fPr>
                          <m:ctrlP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ctrlPr>
                        </m:fPr>
                        <m:num>
                          <m:sSub>
                            <m:sSubPr>
                              <m:ctrlPr>
                                <a:rPr kumimoji="0" lang="en-US" altLang="zh-CN" sz="1400" b="0" i="1" u="none" strike="noStrike" kern="1200" cap="none" spc="0" normalizeH="0" baseline="0" noProof="0">
                                  <a:ln>
                                    <a:noFill/>
                                  </a:ln>
                                  <a:solidFill>
                                    <a:srgbClr val="FF0000"/>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a:ln>
                                    <a:noFill/>
                                  </a:ln>
                                  <a:solidFill>
                                    <a:srgbClr val="FF0000"/>
                                  </a:solidFill>
                                  <a:effectLst/>
                                  <a:uLnTx/>
                                  <a:uFillTx/>
                                  <a:latin typeface="Cambria Math" panose="02040503050406030204" pitchFamily="18" charset="0"/>
                                  <a:cs typeface="+mn-cs"/>
                                </a:rPr>
                                <m:t>𝜎</m:t>
                              </m:r>
                            </m:e>
                            <m:sub>
                              <m:r>
                                <a:rPr kumimoji="0" lang="en-US" altLang="zh-CN" sz="1400" b="0" i="1" u="none" strike="noStrike" kern="1200" cap="none" spc="0" normalizeH="0" baseline="0" noProof="0">
                                  <a:ln>
                                    <a:noFill/>
                                  </a:ln>
                                  <a:solidFill>
                                    <a:srgbClr val="FF0000"/>
                                  </a:solidFill>
                                  <a:effectLst/>
                                  <a:uLnTx/>
                                  <a:uFillTx/>
                                  <a:latin typeface="Cambria Math" panose="02040503050406030204" pitchFamily="18" charset="0"/>
                                  <a:cs typeface="+mn-cs"/>
                                </a:rPr>
                                <m:t>𝑧</m:t>
                              </m:r>
                            </m:sub>
                          </m:sSub>
                        </m:num>
                        <m:den>
                          <m:sSub>
                            <m:sSubPr>
                              <m:ctrlPr>
                                <a:rPr kumimoji="0" lang="en-US" altLang="zh-CN" sz="1400" b="0" i="1" u="none" strike="noStrike" kern="1200" cap="none" spc="0" normalizeH="0" baseline="0" noProof="0">
                                  <a:ln>
                                    <a:noFill/>
                                  </a:ln>
                                  <a:solidFill>
                                    <a:srgbClr val="FF0000"/>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a:ln>
                                    <a:noFill/>
                                  </a:ln>
                                  <a:solidFill>
                                    <a:srgbClr val="FF0000"/>
                                  </a:solidFill>
                                  <a:effectLst/>
                                  <a:uLnTx/>
                                  <a:uFillTx/>
                                  <a:latin typeface="Cambria Math" panose="02040503050406030204" pitchFamily="18" charset="0"/>
                                  <a:cs typeface="+mn-cs"/>
                                </a:rPr>
                                <m:t>𝜎</m:t>
                              </m:r>
                            </m:e>
                            <m:sub>
                              <m:r>
                                <m:rPr>
                                  <m:sty m:val="p"/>
                                </m:rPr>
                                <a:rPr kumimoji="0" lang="en-US" altLang="zh-CN" sz="1400" b="0" i="1" u="none" strike="noStrike" kern="1200" cap="none" spc="0" normalizeH="0" baseline="0" noProof="0">
                                  <a:ln>
                                    <a:noFill/>
                                  </a:ln>
                                  <a:solidFill>
                                    <a:srgbClr val="FF0000"/>
                                  </a:solidFill>
                                  <a:effectLst/>
                                  <a:uLnTx/>
                                  <a:uFillTx/>
                                  <a:latin typeface="Cambria Math" panose="02040503050406030204" pitchFamily="18" charset="0"/>
                                  <a:cs typeface="+mn-cs"/>
                                </a:rPr>
                                <m:t>z</m:t>
                              </m:r>
                              <m:r>
                                <a:rPr kumimoji="0" lang="en-US" altLang="zh-CN" sz="1400" b="0" i="1" u="none" strike="noStrike" kern="1200" cap="none" spc="0" normalizeH="0" baseline="0" noProof="0">
                                  <a:ln>
                                    <a:noFill/>
                                  </a:ln>
                                  <a:solidFill>
                                    <a:srgbClr val="FF0000"/>
                                  </a:solidFill>
                                  <a:effectLst/>
                                  <a:uLnTx/>
                                  <a:uFillTx/>
                                  <a:latin typeface="Cambria Math" panose="02040503050406030204" pitchFamily="18" charset="0"/>
                                  <a:cs typeface="+mn-cs"/>
                                </a:rPr>
                                <m:t>0</m:t>
                              </m:r>
                            </m:sub>
                          </m:sSub>
                        </m:den>
                      </m:f>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f>
                        <m:f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0" lang="en-US" altLang="zh-CN" sz="1400" b="0" i="1" u="none" strike="noStrike" kern="1200" cap="none" spc="0" normalizeH="0" baseline="0" noProof="0" smtClean="0">
                                  <a:ln>
                                    <a:noFill/>
                                  </a:ln>
                                  <a:solidFill>
                                    <a:srgbClr val="00B050"/>
                                  </a:solidFill>
                                  <a:effectLst/>
                                  <a:uLnTx/>
                                  <a:uFillTx/>
                                  <a:latin typeface="Cambria Math" panose="02040503050406030204" pitchFamily="18" charset="0"/>
                                  <a:cs typeface="+mn-cs"/>
                                </a:rPr>
                              </m:ctrlPr>
                            </m:sSubPr>
                            <m:e>
                              <m:r>
                                <a:rPr kumimoji="0" lang="en-US" altLang="zh-CN" sz="1400" b="0" i="1" u="none" strike="noStrike" kern="1200" cap="none" spc="0" normalizeH="0" baseline="0" noProof="0" smtClean="0">
                                  <a:ln>
                                    <a:noFill/>
                                  </a:ln>
                                  <a:solidFill>
                                    <a:srgbClr val="00B050"/>
                                  </a:solidFill>
                                  <a:effectLst/>
                                  <a:uLnTx/>
                                  <a:uFillTx/>
                                  <a:latin typeface="Cambria Math" panose="02040503050406030204" pitchFamily="18" charset="0"/>
                                  <a:cs typeface="+mn-cs"/>
                                </a:rPr>
                                <m:t>𝐼</m:t>
                              </m:r>
                            </m:e>
                            <m:sub>
                              <m:r>
                                <a:rPr kumimoji="0" lang="en-US" altLang="zh-CN" sz="1400" b="0" i="1" u="none" strike="noStrike" kern="1200" cap="none" spc="0" normalizeH="0" baseline="0" noProof="0" smtClean="0">
                                  <a:ln>
                                    <a:noFill/>
                                  </a:ln>
                                  <a:solidFill>
                                    <a:srgbClr val="00B050"/>
                                  </a:solidFill>
                                  <a:effectLst/>
                                  <a:uLnTx/>
                                  <a:uFillTx/>
                                  <a:latin typeface="Cambria Math" panose="02040503050406030204" pitchFamily="18" charset="0"/>
                                  <a:cs typeface="+mn-cs"/>
                                </a:rPr>
                                <m:t>𝑏</m:t>
                              </m:r>
                            </m:sub>
                          </m:sSub>
                          <m:sSub>
                            <m:sSubPr>
                              <m:ctrlPr>
                                <a:rPr kumimoji="0" lang="en-US" altLang="zh-CN" sz="1400" b="0" i="1" u="none" strike="noStrike" kern="1200" cap="none" spc="0" normalizeH="0" baseline="0" noProof="0" smtClean="0">
                                  <a:ln>
                                    <a:noFill/>
                                  </a:ln>
                                  <a:solidFill>
                                    <a:srgbClr val="7030A0"/>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smtClean="0">
                                  <a:ln>
                                    <a:noFill/>
                                  </a:ln>
                                  <a:solidFill>
                                    <a:srgbClr val="7030A0"/>
                                  </a:solidFill>
                                  <a:effectLst/>
                                  <a:uLnTx/>
                                  <a:uFillTx/>
                                  <a:latin typeface="Cambria Math" panose="02040503050406030204" pitchFamily="18" charset="0"/>
                                  <a:cs typeface="+mn-cs"/>
                                </a:rPr>
                                <m:t>𝛼</m:t>
                              </m:r>
                            </m:e>
                            <m:sub>
                              <m:r>
                                <a:rPr kumimoji="0" lang="en-US" altLang="zh-CN" sz="1400" b="0" i="1" u="none" strike="noStrike" kern="1200" cap="none" spc="0" normalizeH="0" baseline="0" noProof="0" smtClean="0">
                                  <a:ln>
                                    <a:noFill/>
                                  </a:ln>
                                  <a:solidFill>
                                    <a:srgbClr val="7030A0"/>
                                  </a:solidFill>
                                  <a:effectLst/>
                                  <a:uLnTx/>
                                  <a:uFillTx/>
                                  <a:latin typeface="Cambria Math" panose="02040503050406030204" pitchFamily="18" charset="0"/>
                                  <a:cs typeface="+mn-cs"/>
                                </a:rPr>
                                <m:t>𝑝</m:t>
                              </m:r>
                            </m:sub>
                          </m:sSub>
                        </m:num>
                        <m:den>
                          <m:r>
                            <a:rPr kumimoji="0" lang="en-US" altLang="zh-CN" sz="1400" b="0" i="1" u="none" strike="noStrike" kern="1200" cap="none" spc="0" normalizeH="0" baseline="0" noProof="0" smtClean="0">
                              <a:ln>
                                <a:noFill/>
                              </a:ln>
                              <a:solidFill>
                                <a:srgbClr val="00B0F0"/>
                              </a:solidFill>
                              <a:effectLst/>
                              <a:uLnTx/>
                              <a:uFillTx/>
                              <a:latin typeface="Cambria Math" panose="02040503050406030204" pitchFamily="18" charset="0"/>
                              <a:cs typeface="+mn-cs"/>
                            </a:rPr>
                            <m:t>4</m:t>
                          </m:r>
                          <m:rad>
                            <m:radPr>
                              <m:degHide m:val="on"/>
                              <m:ctrlPr>
                                <a:rPr kumimoji="0" lang="en-US" altLang="zh-CN" sz="1400" b="0" i="1" u="none" strike="noStrike" kern="1200" cap="none" spc="0" normalizeH="0" baseline="0" noProof="0" smtClean="0">
                                  <a:ln>
                                    <a:noFill/>
                                  </a:ln>
                                  <a:solidFill>
                                    <a:srgbClr val="00B0F0"/>
                                  </a:solidFill>
                                  <a:effectLst/>
                                  <a:uLnTx/>
                                  <a:uFillTx/>
                                  <a:latin typeface="Cambria Math" panose="02040503050406030204" pitchFamily="18" charset="0"/>
                                  <a:cs typeface="+mn-cs"/>
                                </a:rPr>
                              </m:ctrlPr>
                            </m:radPr>
                            <m:deg/>
                            <m:e>
                              <m:r>
                                <a:rPr kumimoji="0" lang="zh-CN" altLang="en-US" sz="1400" b="0" i="1" u="none" strike="noStrike" kern="1200" cap="none" spc="0" normalizeH="0" baseline="0" noProof="0" smtClean="0">
                                  <a:ln>
                                    <a:noFill/>
                                  </a:ln>
                                  <a:solidFill>
                                    <a:srgbClr val="00B0F0"/>
                                  </a:solidFill>
                                  <a:effectLst/>
                                  <a:uLnTx/>
                                  <a:uFillTx/>
                                  <a:latin typeface="Cambria Math" panose="02040503050406030204" pitchFamily="18" charset="0"/>
                                  <a:cs typeface="+mn-cs"/>
                                </a:rPr>
                                <m:t>𝜋</m:t>
                              </m:r>
                            </m:e>
                          </m:rad>
                          <m:sSubSup>
                            <m:sSubSup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SupPr>
                            <m:e>
                              <m:r>
                                <a:rPr kumimoji="0" lang="zh-CN" altLang="en-US"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t>𝜈</m:t>
                              </m:r>
                            </m:e>
                            <m:sub>
                              <m: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t>𝑧</m:t>
                              </m:r>
                            </m:sub>
                            <m:sup>
                              <m: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t>2</m:t>
                              </m:r>
                            </m:sup>
                          </m:sSubSup>
                          <m:r>
                            <a:rPr kumimoji="0" lang="en-US" altLang="zh-CN" sz="1400" b="0" i="1" u="none" strike="noStrike" kern="1200" cap="none" spc="0" normalizeH="0" baseline="0" noProof="0" smtClean="0">
                              <a:ln>
                                <a:noFill/>
                              </a:ln>
                              <a:solidFill>
                                <a:srgbClr val="ED7D31"/>
                              </a:solidFill>
                              <a:effectLst/>
                              <a:uLnTx/>
                              <a:uFillTx/>
                              <a:latin typeface="Cambria Math" panose="02040503050406030204" pitchFamily="18" charset="0"/>
                              <a:cs typeface="+mn-cs"/>
                            </a:rPr>
                            <m:t>𝐸</m:t>
                          </m:r>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𝑒</m:t>
                          </m:r>
                        </m:den>
                      </m:f>
                      <m:sSup>
                        <m:sSupPr>
                          <m:ctrl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ctrlPr>
                        </m:sSupPr>
                        <m:e>
                          <m:d>
                            <m:dPr>
                              <m:ctrl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ctrlPr>
                            </m:dPr>
                            <m:e>
                              <m:f>
                                <m:fPr>
                                  <m:ctrl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ctrlPr>
                                </m:fPr>
                                <m:num>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𝑅</m:t>
                                  </m:r>
                                </m:num>
                                <m:den>
                                  <m:sSub>
                                    <m:sSubPr>
                                      <m:ctrlPr>
                                        <a:rPr kumimoji="0" lang="en-US" altLang="zh-CN" sz="1400" b="0" i="1" u="none" strike="noStrike" kern="1200" cap="none" spc="0" normalizeH="0" baseline="0" noProof="0" smtClean="0">
                                          <a:ln>
                                            <a:noFill/>
                                          </a:ln>
                                          <a:solidFill>
                                            <a:srgbClr val="4472C4"/>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a:ln>
                                            <a:noFill/>
                                          </a:ln>
                                          <a:solidFill>
                                            <a:srgbClr val="4472C4"/>
                                          </a:solidFill>
                                          <a:effectLst/>
                                          <a:uLnTx/>
                                          <a:uFillTx/>
                                          <a:latin typeface="Cambria Math" panose="02040503050406030204" pitchFamily="18" charset="0"/>
                                          <a:cs typeface="+mn-cs"/>
                                        </a:rPr>
                                        <m:t>𝜎</m:t>
                                      </m:r>
                                    </m:e>
                                    <m:sub>
                                      <m:r>
                                        <m:rPr>
                                          <m:sty m:val="p"/>
                                        </m:rPr>
                                        <a:rPr kumimoji="0" lang="en-US" altLang="zh-CN" sz="1400" b="0" i="1" u="none" strike="noStrike" kern="1200" cap="none" spc="0" normalizeH="0" baseline="0" noProof="0">
                                          <a:ln>
                                            <a:noFill/>
                                          </a:ln>
                                          <a:solidFill>
                                            <a:srgbClr val="4472C4"/>
                                          </a:solidFill>
                                          <a:effectLst/>
                                          <a:uLnTx/>
                                          <a:uFillTx/>
                                          <a:latin typeface="Cambria Math" panose="02040503050406030204" pitchFamily="18" charset="0"/>
                                          <a:cs typeface="+mn-cs"/>
                                        </a:rPr>
                                        <m:t>z</m:t>
                                      </m:r>
                                      <m:r>
                                        <a:rPr kumimoji="0" lang="en-US" altLang="zh-CN" sz="1400" b="0" i="1" u="none" strike="noStrike" kern="1200" cap="none" spc="0" normalizeH="0" baseline="0" noProof="0">
                                          <a:ln>
                                            <a:noFill/>
                                          </a:ln>
                                          <a:solidFill>
                                            <a:srgbClr val="4472C4"/>
                                          </a:solidFill>
                                          <a:effectLst/>
                                          <a:uLnTx/>
                                          <a:uFillTx/>
                                          <a:latin typeface="Cambria Math" panose="02040503050406030204" pitchFamily="18" charset="0"/>
                                          <a:cs typeface="+mn-cs"/>
                                        </a:rPr>
                                        <m:t>0</m:t>
                                      </m:r>
                                    </m:sub>
                                  </m:sSub>
                                </m:den>
                              </m:f>
                            </m:e>
                          </m:d>
                        </m:e>
                        <m:sup>
                          <m: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3</m:t>
                          </m:r>
                        </m:sup>
                      </m:sSup>
                      <m:r>
                        <m:rPr>
                          <m:sty m:val="p"/>
                        </m:rPr>
                        <a:rPr kumimoji="0" lang="en-US" altLang="zh-CN" sz="1400" b="0" i="0" u="none" strike="noStrike" kern="1200" cap="none" spc="0" normalizeH="0" baseline="0" noProof="0" smtClean="0">
                          <a:ln>
                            <a:noFill/>
                          </a:ln>
                          <a:solidFill>
                            <a:prstClr val="black"/>
                          </a:solidFill>
                          <a:effectLst/>
                          <a:uLnTx/>
                          <a:uFillTx/>
                          <a:latin typeface="Cambria Math" panose="02040503050406030204" pitchFamily="18" charset="0"/>
                          <a:cs typeface="+mn-cs"/>
                        </a:rPr>
                        <m:t>Im</m:t>
                      </m:r>
                      <m:sSub>
                        <m:sSub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d>
                            <m:d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dPr>
                            <m:e>
                              <m:f>
                                <m:f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𝑍</m:t>
                                      </m:r>
                                    </m:e>
                                    <m:sub>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ub>
                                  </m:sSub>
                                </m:num>
                                <m:den>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𝑛</m:t>
                                  </m:r>
                                </m:den>
                              </m:f>
                            </m:e>
                          </m:d>
                        </m:e>
                        <m:sub>
                          <m:r>
                            <m:rPr>
                              <m:sty m:val="p"/>
                            </m:rPr>
                            <a:rPr kumimoji="0" lang="en-US" altLang="zh-CN" sz="1400" b="0" i="0" u="none" strike="noStrike" kern="1200" cap="none" spc="0" normalizeH="0" baseline="0" noProof="0" smtClean="0">
                              <a:ln>
                                <a:noFill/>
                              </a:ln>
                              <a:solidFill>
                                <a:prstClr val="black"/>
                              </a:solidFill>
                              <a:effectLst/>
                              <a:uLnTx/>
                              <a:uFillTx/>
                              <a:latin typeface="Cambria Math" panose="02040503050406030204" pitchFamily="18" charset="0"/>
                              <a:cs typeface="+mn-cs"/>
                            </a:rPr>
                            <m:t>eff</m:t>
                          </m:r>
                        </m:sub>
                      </m:sSub>
                    </m:oMath>
                  </m:oMathPara>
                </a14:m>
                <a:endParaRPr kumimoji="0" lang="zh-CN" altLang="en-US" sz="1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mc:Choice>
        <mc:Fallback xmlns="">
          <p:sp>
            <p:nvSpPr>
              <p:cNvPr id="16" name="TextBox 5">
                <a:extLst>
                  <a:ext uri="{FF2B5EF4-FFF2-40B4-BE49-F238E27FC236}">
                    <a16:creationId xmlns:a16="http://schemas.microsoft.com/office/drawing/2014/main" id="{C873A09E-F942-4834-9718-1F3A8A9C92FE}"/>
                  </a:ext>
                </a:extLst>
              </p:cNvPr>
              <p:cNvSpPr txBox="1">
                <a:spLocks noRot="1" noChangeAspect="1" noMove="1" noResize="1" noEditPoints="1" noAdjustHandles="1" noChangeArrowheads="1" noChangeShapeType="1" noTextEdit="1"/>
              </p:cNvSpPr>
              <p:nvPr/>
            </p:nvSpPr>
            <p:spPr>
              <a:xfrm>
                <a:off x="7104740" y="4685253"/>
                <a:ext cx="4058892" cy="533479"/>
              </a:xfrm>
              <a:prstGeom prst="rect">
                <a:avLst/>
              </a:prstGeom>
              <a:blipFill>
                <a:blip r:embed="rId7"/>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8" name="TextBox 10">
                <a:extLst>
                  <a:ext uri="{FF2B5EF4-FFF2-40B4-BE49-F238E27FC236}">
                    <a16:creationId xmlns:a16="http://schemas.microsoft.com/office/drawing/2014/main" id="{8FF08E5A-846A-4607-96CA-E3B58846DA40}"/>
                  </a:ext>
                </a:extLst>
              </p:cNvPr>
              <p:cNvSpPr txBox="1"/>
              <p:nvPr/>
            </p:nvSpPr>
            <p:spPr>
              <a:xfrm>
                <a:off x="5879982" y="5249493"/>
                <a:ext cx="2777635" cy="65287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SupPr>
                        <m:e>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𝐼</m:t>
                          </m:r>
                        </m:e>
                        <m:sub>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𝑏</m:t>
                          </m:r>
                        </m:sub>
                        <m:sup>
                          <m:r>
                            <m:rPr>
                              <m:sty m:val="p"/>
                            </m:r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mw</m:t>
                          </m:r>
                          <m:r>
                            <m:rPr>
                              <m:sty m:val="p"/>
                            </m:r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i</m:t>
                          </m:r>
                        </m:sup>
                      </m:sSubSup>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f>
                        <m:f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0" lang="en-US" altLang="zh-CN" sz="1400" b="0" i="1" u="none" strike="noStrike" kern="1200" cap="none" spc="0" normalizeH="0" baseline="0" noProof="0" smtClean="0">
                                  <a:ln>
                                    <a:noFill/>
                                  </a:ln>
                                  <a:solidFill>
                                    <a:srgbClr val="4472C4"/>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smtClean="0">
                                  <a:ln>
                                    <a:noFill/>
                                  </a:ln>
                                  <a:solidFill>
                                    <a:srgbClr val="4472C4"/>
                                  </a:solidFill>
                                  <a:effectLst/>
                                  <a:uLnTx/>
                                  <a:uFillTx/>
                                  <a:latin typeface="Cambria Math" panose="02040503050406030204" pitchFamily="18" charset="0"/>
                                  <a:cs typeface="+mn-cs"/>
                                </a:rPr>
                                <m:t>𝜎</m:t>
                              </m:r>
                            </m:e>
                            <m:sub>
                              <m:r>
                                <a:rPr kumimoji="0" lang="en-US" altLang="zh-CN" sz="1400" b="0" i="1" u="none" strike="noStrike" kern="1200" cap="none" spc="0" normalizeH="0" baseline="0" noProof="0" smtClean="0">
                                  <a:ln>
                                    <a:noFill/>
                                  </a:ln>
                                  <a:solidFill>
                                    <a:srgbClr val="4472C4"/>
                                  </a:solidFill>
                                  <a:effectLst/>
                                  <a:uLnTx/>
                                  <a:uFillTx/>
                                  <a:latin typeface="Cambria Math" panose="02040503050406030204" pitchFamily="18" charset="0"/>
                                  <a:cs typeface="+mn-cs"/>
                                </a:rPr>
                                <m:t>𝑧</m:t>
                              </m:r>
                            </m:sub>
                          </m:sSub>
                        </m:num>
                        <m:den>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𝑅</m:t>
                          </m:r>
                        </m:den>
                      </m:f>
                      <m:f>
                        <m:f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ad>
                            <m:radPr>
                              <m:degHide m:val="on"/>
                              <m:ctrl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ctrlPr>
                            </m:radPr>
                            <m:deg/>
                            <m:e>
                              <m: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2</m:t>
                              </m:r>
                              <m:r>
                                <a:rPr kumimoji="0" lang="zh-CN" altLang="en-US" sz="1400" b="0" i="1" u="none" strike="noStrike" kern="1200" cap="none" spc="0" normalizeH="0" baseline="0" noProof="0">
                                  <a:ln>
                                    <a:noFill/>
                                  </a:ln>
                                  <a:solidFill>
                                    <a:prstClr val="black"/>
                                  </a:solidFill>
                                  <a:effectLst/>
                                  <a:uLnTx/>
                                  <a:uFillTx/>
                                  <a:latin typeface="Cambria Math" panose="02040503050406030204" pitchFamily="18" charset="0"/>
                                  <a:cs typeface="+mn-cs"/>
                                </a:rPr>
                                <m:t>𝜋</m:t>
                              </m:r>
                            </m:e>
                          </m:rad>
                          <m:sSub>
                            <m:sSubPr>
                              <m:ctrlPr>
                                <a:rPr kumimoji="0" lang="en-US" altLang="zh-CN" sz="1400" b="0" i="1" u="none" strike="noStrike" kern="1200" cap="none" spc="0" normalizeH="0" baseline="0" noProof="0" smtClean="0">
                                  <a:ln>
                                    <a:noFill/>
                                  </a:ln>
                                  <a:solidFill>
                                    <a:srgbClr val="7030A0"/>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a:ln>
                                    <a:noFill/>
                                  </a:ln>
                                  <a:solidFill>
                                    <a:srgbClr val="7030A0"/>
                                  </a:solidFill>
                                  <a:effectLst/>
                                  <a:uLnTx/>
                                  <a:uFillTx/>
                                  <a:latin typeface="Cambria Math" panose="02040503050406030204" pitchFamily="18" charset="0"/>
                                  <a:cs typeface="+mn-cs"/>
                                </a:rPr>
                                <m:t>𝛼</m:t>
                              </m:r>
                            </m:e>
                            <m:sub>
                              <m:r>
                                <a:rPr kumimoji="0" lang="en-US" altLang="zh-CN" sz="1400" b="0" i="1" u="none" strike="noStrike" kern="1200" cap="none" spc="0" normalizeH="0" baseline="0" noProof="0">
                                  <a:ln>
                                    <a:noFill/>
                                  </a:ln>
                                  <a:solidFill>
                                    <a:srgbClr val="7030A0"/>
                                  </a:solidFill>
                                  <a:effectLst/>
                                  <a:uLnTx/>
                                  <a:uFillTx/>
                                  <a:latin typeface="Cambria Math" panose="02040503050406030204" pitchFamily="18" charset="0"/>
                                  <a:cs typeface="+mn-cs"/>
                                </a:rPr>
                                <m:t>𝑝</m:t>
                              </m:r>
                            </m:sub>
                          </m:sSub>
                          <m:r>
                            <a:rPr kumimoji="0" lang="en-US" altLang="zh-CN" sz="1400" b="0" i="1" u="none" strike="noStrike" kern="1200" cap="none" spc="0" normalizeH="0" baseline="0" noProof="0" smtClean="0">
                              <a:ln>
                                <a:noFill/>
                              </a:ln>
                              <a:solidFill>
                                <a:srgbClr val="ED7D31"/>
                              </a:solidFill>
                              <a:effectLst/>
                              <a:uLnTx/>
                              <a:uFillTx/>
                              <a:latin typeface="Cambria Math" panose="02040503050406030204" pitchFamily="18" charset="0"/>
                              <a:cs typeface="+mn-cs"/>
                            </a:rPr>
                            <m:t>𝐸</m:t>
                          </m:r>
                          <m: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m:t>
                          </m:r>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𝑒</m:t>
                          </m:r>
                        </m:num>
                        <m:den>
                          <m:sSub>
                            <m:sSub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Pr>
                            <m:e>
                              <m:d>
                                <m:dPr>
                                  <m:begChr m:val="|"/>
                                  <m:endChr m:val="|"/>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dPr>
                                <m:e>
                                  <m:sSub>
                                    <m:sSubPr>
                                      <m:ctrl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ctrlPr>
                                    </m:sSubPr>
                                    <m:e>
                                      <m: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𝑍</m:t>
                                      </m:r>
                                    </m:e>
                                    <m:sub>
                                      <m: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sub>
                                  </m:sSub>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𝑛</m:t>
                                  </m:r>
                                </m:e>
                              </m:d>
                            </m:e>
                            <m:sub>
                              <m:r>
                                <m:rPr>
                                  <m:sty m:val="p"/>
                                </m:r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eff</m:t>
                              </m:r>
                            </m:sub>
                          </m:sSub>
                        </m:den>
                      </m:f>
                      <m:sSubSup>
                        <m:sSubSupPr>
                          <m:ctrlPr>
                            <a:rPr kumimoji="0" lang="en-US" altLang="zh-CN" sz="1400" b="0" i="1" u="none" strike="noStrike" kern="1200" cap="none" spc="0" normalizeH="0" baseline="0" noProof="0">
                              <a:ln>
                                <a:noFill/>
                              </a:ln>
                              <a:solidFill>
                                <a:srgbClr val="FF0000"/>
                              </a:solidFill>
                              <a:effectLst/>
                              <a:uLnTx/>
                              <a:uFillTx/>
                              <a:latin typeface="Cambria Math" panose="02040503050406030204" pitchFamily="18" charset="0"/>
                              <a:cs typeface="+mn-cs"/>
                            </a:rPr>
                          </m:ctrlPr>
                        </m:sSubSupPr>
                        <m:e>
                          <m:r>
                            <a:rPr kumimoji="0" lang="zh-CN" altLang="en-US" sz="1400" b="0" i="1" u="none" strike="noStrike" kern="1200" cap="none" spc="0" normalizeH="0" baseline="0" noProof="0">
                              <a:ln>
                                <a:noFill/>
                              </a:ln>
                              <a:solidFill>
                                <a:srgbClr val="FF0000"/>
                              </a:solidFill>
                              <a:effectLst/>
                              <a:uLnTx/>
                              <a:uFillTx/>
                              <a:latin typeface="Cambria Math" panose="02040503050406030204" pitchFamily="18" charset="0"/>
                              <a:cs typeface="+mn-cs"/>
                            </a:rPr>
                            <m:t>𝜎</m:t>
                          </m:r>
                        </m:e>
                        <m:sub>
                          <m:r>
                            <a:rPr kumimoji="0" lang="zh-CN" altLang="en-US" sz="1400" b="0" i="1" u="none" strike="noStrike" kern="1200" cap="none" spc="0" normalizeH="0" baseline="0" noProof="0">
                              <a:ln>
                                <a:noFill/>
                              </a:ln>
                              <a:solidFill>
                                <a:srgbClr val="FF0000"/>
                              </a:solidFill>
                              <a:effectLst/>
                              <a:uLnTx/>
                              <a:uFillTx/>
                              <a:latin typeface="Cambria Math" panose="02040503050406030204" pitchFamily="18" charset="0"/>
                              <a:cs typeface="+mn-cs"/>
                            </a:rPr>
                            <m:t>𝛿</m:t>
                          </m:r>
                        </m:sub>
                        <m:sup>
                          <m:r>
                            <a:rPr kumimoji="0" lang="en-US" altLang="zh-CN" sz="1400" b="0" i="1" u="none" strike="noStrike" kern="1200" cap="none" spc="0" normalizeH="0" baseline="0" noProof="0">
                              <a:ln>
                                <a:noFill/>
                              </a:ln>
                              <a:solidFill>
                                <a:srgbClr val="FF0000"/>
                              </a:solidFill>
                              <a:effectLst/>
                              <a:uLnTx/>
                              <a:uFillTx/>
                              <a:latin typeface="Cambria Math" panose="02040503050406030204" pitchFamily="18" charset="0"/>
                              <a:cs typeface="+mn-cs"/>
                            </a:rPr>
                            <m:t>2</m:t>
                          </m:r>
                        </m:sup>
                      </m:sSubSup>
                    </m:oMath>
                  </m:oMathPara>
                </a14:m>
                <a:endParaRPr kumimoji="0" lang="zh-CN" altLang="en-US" sz="1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mc:Choice>
        <mc:Fallback xmlns="">
          <p:sp>
            <p:nvSpPr>
              <p:cNvPr id="18" name="TextBox 10">
                <a:extLst>
                  <a:ext uri="{FF2B5EF4-FFF2-40B4-BE49-F238E27FC236}">
                    <a16:creationId xmlns:a16="http://schemas.microsoft.com/office/drawing/2014/main" id="{8FF08E5A-846A-4607-96CA-E3B58846DA40}"/>
                  </a:ext>
                </a:extLst>
              </p:cNvPr>
              <p:cNvSpPr txBox="1">
                <a:spLocks noRot="1" noChangeAspect="1" noMove="1" noResize="1" noEditPoints="1" noAdjustHandles="1" noChangeArrowheads="1" noChangeShapeType="1" noTextEdit="1"/>
              </p:cNvSpPr>
              <p:nvPr/>
            </p:nvSpPr>
            <p:spPr>
              <a:xfrm>
                <a:off x="5879982" y="5249493"/>
                <a:ext cx="2777635" cy="652871"/>
              </a:xfrm>
              <a:prstGeom prst="rect">
                <a:avLst/>
              </a:prstGeom>
              <a:blipFill>
                <a:blip r:embed="rId8"/>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0" name="TextBox 13">
                <a:extLst>
                  <a:ext uri="{FF2B5EF4-FFF2-40B4-BE49-F238E27FC236}">
                    <a16:creationId xmlns:a16="http://schemas.microsoft.com/office/drawing/2014/main" id="{506B3A0F-B70E-4FD4-8056-DAE270FD5E56}"/>
                  </a:ext>
                </a:extLst>
              </p:cNvPr>
              <p:cNvSpPr txBox="1"/>
              <p:nvPr/>
            </p:nvSpPr>
            <p:spPr>
              <a:xfrm>
                <a:off x="6186791" y="5820371"/>
                <a:ext cx="2198837" cy="59105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SupPr>
                        <m:e>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𝐼</m:t>
                          </m:r>
                        </m:e>
                        <m:sub>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𝑏</m:t>
                          </m:r>
                        </m:sub>
                        <m:sup>
                          <m:r>
                            <m:rPr>
                              <m:sty m:val="p"/>
                            </m:r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tmc</m:t>
                          </m:r>
                          <m:r>
                            <m:rPr>
                              <m:sty m:val="p"/>
                            </m:r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i</m:t>
                          </m:r>
                        </m:sup>
                      </m:sSubSup>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f>
                        <m:f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sSub>
                            <m:sSubPr>
                              <m:ctrlPr>
                                <a:rPr kumimoji="0" lang="en-US" altLang="zh-CN" sz="1400" b="0" i="1" u="none" strike="noStrike" kern="1200" cap="none" spc="0" normalizeH="0" baseline="0" noProof="0" smtClean="0">
                                  <a:ln>
                                    <a:noFill/>
                                  </a:ln>
                                  <a:solidFill>
                                    <a:srgbClr val="4472C4"/>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smtClean="0">
                                  <a:ln>
                                    <a:noFill/>
                                  </a:ln>
                                  <a:solidFill>
                                    <a:srgbClr val="4472C4"/>
                                  </a:solidFill>
                                  <a:effectLst/>
                                  <a:uLnTx/>
                                  <a:uFillTx/>
                                  <a:latin typeface="Cambria Math" panose="02040503050406030204" pitchFamily="18" charset="0"/>
                                  <a:cs typeface="+mn-cs"/>
                                </a:rPr>
                                <m:t>𝜎</m:t>
                              </m:r>
                            </m:e>
                            <m:sub>
                              <m:r>
                                <a:rPr kumimoji="0" lang="en-US" altLang="zh-CN" sz="1400" b="0" i="1" u="none" strike="noStrike" kern="1200" cap="none" spc="0" normalizeH="0" baseline="0" noProof="0" smtClean="0">
                                  <a:ln>
                                    <a:noFill/>
                                  </a:ln>
                                  <a:solidFill>
                                    <a:srgbClr val="4472C4"/>
                                  </a:solidFill>
                                  <a:effectLst/>
                                  <a:uLnTx/>
                                  <a:uFillTx/>
                                  <a:latin typeface="Cambria Math" panose="02040503050406030204" pitchFamily="18" charset="0"/>
                                  <a:cs typeface="+mn-cs"/>
                                </a:rPr>
                                <m:t>𝑧</m:t>
                              </m:r>
                            </m:sub>
                          </m:sSub>
                        </m:num>
                        <m:den>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𝑅</m:t>
                          </m:r>
                        </m:den>
                      </m:f>
                      <m:f>
                        <m:f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fPr>
                        <m:num>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4</m:t>
                          </m:r>
                          <m:rad>
                            <m:radPr>
                              <m:degHide m:val="on"/>
                              <m:ctrl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ctrlPr>
                            </m:radPr>
                            <m:deg/>
                            <m:e>
                              <m:r>
                                <a:rPr kumimoji="0" lang="zh-CN" altLang="en-US" sz="1400" b="0" i="1" u="none" strike="noStrike" kern="1200" cap="none" spc="0" normalizeH="0" baseline="0" noProof="0">
                                  <a:ln>
                                    <a:noFill/>
                                  </a:ln>
                                  <a:solidFill>
                                    <a:prstClr val="black"/>
                                  </a:solidFill>
                                  <a:effectLst/>
                                  <a:uLnTx/>
                                  <a:uFillTx/>
                                  <a:latin typeface="Cambria Math" panose="02040503050406030204" pitchFamily="18" charset="0"/>
                                  <a:cs typeface="+mn-cs"/>
                                </a:rPr>
                                <m:t>𝜋</m:t>
                              </m:r>
                            </m:e>
                          </m:rad>
                          <m:sSub>
                            <m:sSubPr>
                              <m:ctrlP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ctrlPr>
                            </m:sSubPr>
                            <m:e>
                              <m:r>
                                <a:rPr kumimoji="0" lang="zh-CN" altLang="en-US"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t>𝜈</m:t>
                              </m:r>
                            </m:e>
                            <m:sub>
                              <m:r>
                                <a:rPr kumimoji="0" lang="en-US" altLang="zh-CN" sz="1400" b="0" i="1" u="none" strike="noStrike" kern="1200" cap="none" spc="0" normalizeH="0" baseline="0" noProof="0" smtClean="0">
                                  <a:ln>
                                    <a:noFill/>
                                  </a:ln>
                                  <a:solidFill>
                                    <a:srgbClr val="FF0000"/>
                                  </a:solidFill>
                                  <a:effectLst/>
                                  <a:uLnTx/>
                                  <a:uFillTx/>
                                  <a:latin typeface="Cambria Math" panose="02040503050406030204" pitchFamily="18" charset="0"/>
                                  <a:cs typeface="+mn-cs"/>
                                </a:rPr>
                                <m:t>𝑧</m:t>
                              </m:r>
                            </m:sub>
                          </m:sSub>
                          <m:r>
                            <a:rPr kumimoji="0" lang="en-US" altLang="zh-CN" sz="1400" b="0" i="1" u="none" strike="noStrike" kern="1200" cap="none" spc="0" normalizeH="0" baseline="0" noProof="0" smtClean="0">
                              <a:ln>
                                <a:noFill/>
                              </a:ln>
                              <a:solidFill>
                                <a:srgbClr val="ED7D31"/>
                              </a:solidFill>
                              <a:effectLst/>
                              <a:uLnTx/>
                              <a:uFillTx/>
                              <a:latin typeface="Cambria Math" panose="02040503050406030204" pitchFamily="18" charset="0"/>
                              <a:cs typeface="+mn-cs"/>
                            </a:rPr>
                            <m:t>𝐸</m:t>
                          </m:r>
                          <m: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m:t>
                          </m:r>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𝑒</m:t>
                          </m:r>
                        </m:num>
                        <m:den>
                          <m:d>
                            <m:dPr>
                              <m:begChr m:val="⟨"/>
                              <m:endChr m:val="⟩"/>
                              <m:ctrlPr>
                                <a:rPr kumimoji="0" lang="en-US" altLang="zh-CN" sz="1400" b="0" i="1" u="none" strike="noStrike" kern="1200" cap="none" spc="0" normalizeH="0" baseline="0" noProof="0" smtClean="0">
                                  <a:ln>
                                    <a:noFill/>
                                  </a:ln>
                                  <a:solidFill>
                                    <a:srgbClr val="ED7D31"/>
                                  </a:solidFill>
                                  <a:effectLst/>
                                  <a:uLnTx/>
                                  <a:uFillTx/>
                                  <a:latin typeface="Cambria Math" panose="02040503050406030204" pitchFamily="18" charset="0"/>
                                  <a:cs typeface="+mn-cs"/>
                                </a:rPr>
                              </m:ctrlPr>
                            </m:dPr>
                            <m:e>
                              <m:r>
                                <a:rPr kumimoji="0" lang="zh-CN" altLang="en-US" sz="1400" b="0" i="1" u="none" strike="noStrike" kern="1200" cap="none" spc="0" normalizeH="0" baseline="0" noProof="0" smtClean="0">
                                  <a:ln>
                                    <a:noFill/>
                                  </a:ln>
                                  <a:solidFill>
                                    <a:srgbClr val="ED7D31"/>
                                  </a:solidFill>
                                  <a:effectLst/>
                                  <a:uLnTx/>
                                  <a:uFillTx/>
                                  <a:latin typeface="Cambria Math" panose="02040503050406030204" pitchFamily="18" charset="0"/>
                                  <a:cs typeface="+mn-cs"/>
                                </a:rPr>
                                <m:t>𝛽</m:t>
                              </m:r>
                            </m:e>
                          </m:d>
                          <m:r>
                            <a:rPr kumimoji="0" lang="en-US" altLang="zh-CN" sz="1400" b="0" i="1" u="none" strike="noStrike" kern="1200" cap="none" spc="0" normalizeH="0" baseline="0" noProof="0" smtClean="0">
                              <a:ln>
                                <a:noFill/>
                              </a:ln>
                              <a:solidFill>
                                <a:srgbClr val="ED7D31"/>
                              </a:solidFill>
                              <a:effectLst/>
                              <a:uLnTx/>
                              <a:uFillTx/>
                              <a:latin typeface="Cambria Math" panose="02040503050406030204" pitchFamily="18" charset="0"/>
                              <a:ea typeface="Cambria Math" panose="02040503050406030204" pitchFamily="18" charset="0"/>
                              <a:cs typeface="+mn-cs"/>
                            </a:rPr>
                            <m:t>⋅</m:t>
                          </m:r>
                          <m:r>
                            <m:rPr>
                              <m:sty m:val="p"/>
                            </m:r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Im</m:t>
                          </m:r>
                          <m:sSubSup>
                            <m:sSubSupPr>
                              <m:ctrlP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bSupPr>
                            <m:e>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𝑍</m:t>
                              </m:r>
                            </m:e>
                            <m:sub>
                              <m:r>
                                <a:rPr kumimoji="0" lang="en-US" altLang="zh-CN" sz="1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ub>
                            <m:sup>
                              <m:r>
                                <m:rPr>
                                  <m:sty m:val="p"/>
                                </m:rPr>
                                <a:rPr kumimoji="0" lang="en-US" altLang="zh-CN" sz="1400" b="0" i="1" u="none" strike="noStrike" kern="1200" cap="none" spc="0" normalizeH="0" baseline="0" noProof="0">
                                  <a:ln>
                                    <a:noFill/>
                                  </a:ln>
                                  <a:solidFill>
                                    <a:prstClr val="black"/>
                                  </a:solidFill>
                                  <a:effectLst/>
                                  <a:uLnTx/>
                                  <a:uFillTx/>
                                  <a:latin typeface="Cambria Math" panose="02040503050406030204" pitchFamily="18" charset="0"/>
                                  <a:cs typeface="+mn-cs"/>
                                </a:rPr>
                                <m:t>eff</m:t>
                              </m:r>
                            </m:sup>
                          </m:sSubSup>
                        </m:den>
                      </m:f>
                    </m:oMath>
                  </m:oMathPara>
                </a14:m>
                <a:endParaRPr kumimoji="0" lang="zh-CN" altLang="en-US" sz="1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mc:Choice>
        <mc:Fallback xmlns="">
          <p:sp>
            <p:nvSpPr>
              <p:cNvPr id="20" name="TextBox 13">
                <a:extLst>
                  <a:ext uri="{FF2B5EF4-FFF2-40B4-BE49-F238E27FC236}">
                    <a16:creationId xmlns:a16="http://schemas.microsoft.com/office/drawing/2014/main" id="{506B3A0F-B70E-4FD4-8056-DAE270FD5E56}"/>
                  </a:ext>
                </a:extLst>
              </p:cNvPr>
              <p:cNvSpPr txBox="1">
                <a:spLocks noRot="1" noChangeAspect="1" noMove="1" noResize="1" noEditPoints="1" noAdjustHandles="1" noChangeArrowheads="1" noChangeShapeType="1" noTextEdit="1"/>
              </p:cNvSpPr>
              <p:nvPr/>
            </p:nvSpPr>
            <p:spPr>
              <a:xfrm>
                <a:off x="6186791" y="5820371"/>
                <a:ext cx="2198837" cy="591059"/>
              </a:xfrm>
              <a:prstGeom prst="rect">
                <a:avLst/>
              </a:prstGeom>
              <a:blipFill>
                <a:blip r:embed="rId9"/>
                <a:stretch>
                  <a:fillRect/>
                </a:stretch>
              </a:blipFill>
            </p:spPr>
            <p:txBody>
              <a:bodyPr/>
              <a:lstStyle/>
              <a:p>
                <a:r>
                  <a:rPr lang="zh-CN" altLang="en-US">
                    <a:noFill/>
                  </a:rPr>
                  <a:t> </a:t>
                </a:r>
              </a:p>
            </p:txBody>
          </p:sp>
        </mc:Fallback>
      </mc:AlternateContent>
      <p:sp>
        <p:nvSpPr>
          <p:cNvPr id="21" name="灯片编号占位符 20">
            <a:extLst>
              <a:ext uri="{FF2B5EF4-FFF2-40B4-BE49-F238E27FC236}">
                <a16:creationId xmlns:a16="http://schemas.microsoft.com/office/drawing/2014/main" id="{2CD42643-9B2A-44A6-B102-E974747650D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62026C1-861E-46D0-AFCA-F5AA35FDECD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25" name="文本框 24">
            <a:extLst>
              <a:ext uri="{FF2B5EF4-FFF2-40B4-BE49-F238E27FC236}">
                <a16:creationId xmlns:a16="http://schemas.microsoft.com/office/drawing/2014/main" id="{FC5D7598-F37C-44B5-B51F-50B67F61C354}"/>
              </a:ext>
            </a:extLst>
          </p:cNvPr>
          <p:cNvSpPr txBox="1"/>
          <p:nvPr/>
        </p:nvSpPr>
        <p:spPr>
          <a:xfrm>
            <a:off x="10903417" y="1882681"/>
            <a:ext cx="520430"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IBS</a:t>
            </a:r>
            <a:endParaRPr kumimoji="0" lang="zh-CN" altLang="en-US" sz="1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7" name="文本框 26">
            <a:extLst>
              <a:ext uri="{FF2B5EF4-FFF2-40B4-BE49-F238E27FC236}">
                <a16:creationId xmlns:a16="http://schemas.microsoft.com/office/drawing/2014/main" id="{2DE8BF93-632E-488A-80DF-78625E2D9A01}"/>
              </a:ext>
            </a:extLst>
          </p:cNvPr>
          <p:cNvSpPr txBox="1"/>
          <p:nvPr/>
        </p:nvSpPr>
        <p:spPr>
          <a:xfrm>
            <a:off x="10061544" y="3454131"/>
            <a:ext cx="168374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Touschek</a:t>
            </a:r>
            <a:r>
              <a:rPr kumimoji="0" lang="en-US" altLang="zh-CN"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scattering</a:t>
            </a:r>
            <a:endParaRPr kumimoji="0" lang="zh-CN" altLang="en-US" sz="1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7" name="文本框 11">
            <a:extLst>
              <a:ext uri="{FF2B5EF4-FFF2-40B4-BE49-F238E27FC236}">
                <a16:creationId xmlns:a16="http://schemas.microsoft.com/office/drawing/2014/main" id="{F74AF9AE-FB3E-4735-A55E-CF7922031B82}"/>
              </a:ext>
            </a:extLst>
          </p:cNvPr>
          <p:cNvSpPr txBox="1"/>
          <p:nvPr/>
        </p:nvSpPr>
        <p:spPr>
          <a:xfrm>
            <a:off x="324478" y="6426847"/>
            <a:ext cx="3028322" cy="2462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000" dirty="0" err="1"/>
              <a:t>Linhao</a:t>
            </a:r>
            <a:r>
              <a:rPr lang="en-US" altLang="zh-CN" sz="1000" dirty="0"/>
              <a:t> Zhang USTC, 2024</a:t>
            </a:r>
            <a:endParaRPr lang="zh-CN" altLang="en-US" sz="1000" dirty="0"/>
          </a:p>
        </p:txBody>
      </p:sp>
    </p:spTree>
    <p:extLst>
      <p:ext uri="{BB962C8B-B14F-4D97-AF65-F5344CB8AC3E}">
        <p14:creationId xmlns:p14="http://schemas.microsoft.com/office/powerpoint/2010/main" val="478527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FE533D0-1600-448C-83D9-130DE043B7EC}"/>
              </a:ext>
            </a:extLst>
          </p:cNvPr>
          <p:cNvSpPr>
            <a:spLocks noGrp="1"/>
          </p:cNvSpPr>
          <p:nvPr>
            <p:ph idx="1"/>
          </p:nvPr>
        </p:nvSpPr>
        <p:spPr>
          <a:xfrm>
            <a:off x="156667" y="892816"/>
            <a:ext cx="7868747" cy="5072368"/>
          </a:xfrm>
        </p:spPr>
        <p:txBody>
          <a:bodyPr>
            <a:normAutofit fontScale="25000" lnSpcReduction="20000"/>
          </a:bodyPr>
          <a:lstStyle/>
          <a:p>
            <a:pPr>
              <a:lnSpc>
                <a:spcPct val="170000"/>
              </a:lnSpc>
            </a:pPr>
            <a:r>
              <a:rPr lang="en-US" altLang="zh-CN" sz="7200" dirty="0"/>
              <a:t>Exploring the Impact of Beam-Beam Interaction and Beam Instability under Extreme Luminosity Conditions:</a:t>
            </a:r>
          </a:p>
          <a:p>
            <a:pPr lvl="1">
              <a:lnSpc>
                <a:spcPct val="170000"/>
              </a:lnSpc>
            </a:pPr>
            <a:r>
              <a:rPr lang="en-US" altLang="zh-CN" sz="7200" dirty="0"/>
              <a:t>One of our key research areas is investigating new instabilities caused by the increase in the beam-beam parameter </a:t>
            </a:r>
            <a:r>
              <a:rPr lang="en-US" altLang="zh-CN" sz="7200" dirty="0" err="1"/>
              <a:t>ξy</a:t>
            </a:r>
            <a:r>
              <a:rPr lang="en-US" altLang="zh-CN" sz="7200" dirty="0"/>
              <a:t> when using the crab waist scheme under large </a:t>
            </a:r>
            <a:r>
              <a:rPr lang="en-US" altLang="zh-CN" sz="7200" dirty="0" err="1"/>
              <a:t>Piwinski</a:t>
            </a:r>
            <a:r>
              <a:rPr lang="en-US" altLang="zh-CN" sz="7200" dirty="0"/>
              <a:t> angles. Due to the coupling between the longitudinal and transverse planes, the beam-beam interaction is essentially three-dimensional. We will focus on effects such as coherent </a:t>
            </a:r>
            <a:r>
              <a:rPr lang="en-US" altLang="zh-CN" sz="7200" dirty="0">
                <a:solidFill>
                  <a:srgbClr val="C00000"/>
                </a:solidFill>
              </a:rPr>
              <a:t>X-Z instability</a:t>
            </a:r>
            <a:r>
              <a:rPr lang="en-US" altLang="zh-CN" sz="7200" dirty="0"/>
              <a:t> and 3D triggers to fully understand their impact on collider performance.</a:t>
            </a:r>
            <a:r>
              <a:rPr lang="zh-CN" altLang="en-US" sz="7200" dirty="0"/>
              <a:t> </a:t>
            </a:r>
            <a:endParaRPr lang="en-US" altLang="zh-CN" sz="7200" dirty="0"/>
          </a:p>
          <a:p>
            <a:pPr lvl="1">
              <a:lnSpc>
                <a:spcPct val="170000"/>
              </a:lnSpc>
            </a:pPr>
            <a:r>
              <a:rPr lang="en-US" altLang="zh-CN" sz="7200" dirty="0"/>
              <a:t>Another focus is the </a:t>
            </a:r>
            <a:r>
              <a:rPr lang="en-US" altLang="zh-CN" sz="7200" dirty="0">
                <a:solidFill>
                  <a:srgbClr val="C00000"/>
                </a:solidFill>
              </a:rPr>
              <a:t>coupling</a:t>
            </a:r>
            <a:r>
              <a:rPr lang="en-US" altLang="zh-CN" sz="7200" dirty="0"/>
              <a:t> between beam-beam interaction and </a:t>
            </a:r>
            <a:r>
              <a:rPr lang="en-US" altLang="zh-CN" sz="7200" dirty="0">
                <a:solidFill>
                  <a:srgbClr val="C00000"/>
                </a:solidFill>
              </a:rPr>
              <a:t>lattice nonlinearity</a:t>
            </a:r>
            <a:r>
              <a:rPr lang="en-US" altLang="zh-CN" sz="7200" dirty="0"/>
              <a:t> and </a:t>
            </a:r>
            <a:r>
              <a:rPr lang="en-US" altLang="zh-CN" sz="7200" dirty="0">
                <a:solidFill>
                  <a:srgbClr val="C00000"/>
                </a:solidFill>
              </a:rPr>
              <a:t>impedance</a:t>
            </a:r>
            <a:r>
              <a:rPr lang="en-US" altLang="zh-CN" sz="7200" dirty="0"/>
              <a:t>. This includes considering the vertical beam-beam interaction and ring impedance, as well as strong coherent positive tail instability related to the transverse mode coupling instability threshold. Special attention will be given to the relationship between nonlinear factors introduced by the crab </a:t>
            </a:r>
            <a:r>
              <a:rPr lang="en-US" altLang="zh-CN" sz="7200" dirty="0" err="1"/>
              <a:t>sextupole</a:t>
            </a:r>
            <a:r>
              <a:rPr lang="en-US" altLang="zh-CN" sz="7200" dirty="0"/>
              <a:t> and beam-beam interaction.</a:t>
            </a:r>
            <a:endParaRPr lang="zh-CN" altLang="en-US" sz="7200" dirty="0"/>
          </a:p>
          <a:p>
            <a:pPr lvl="1">
              <a:lnSpc>
                <a:spcPct val="170000"/>
              </a:lnSpc>
            </a:pPr>
            <a:endParaRPr lang="zh-CN" altLang="zh-CN" dirty="0"/>
          </a:p>
          <a:p>
            <a:endParaRPr lang="zh-CN" altLang="en-US" dirty="0"/>
          </a:p>
        </p:txBody>
      </p:sp>
      <p:pic>
        <p:nvPicPr>
          <p:cNvPr id="7" name="图片 6">
            <a:extLst>
              <a:ext uri="{FF2B5EF4-FFF2-40B4-BE49-F238E27FC236}">
                <a16:creationId xmlns:a16="http://schemas.microsoft.com/office/drawing/2014/main" id="{0AFFB7E4-CFB4-4147-8196-F911B60F2AD6}"/>
              </a:ext>
            </a:extLst>
          </p:cNvPr>
          <p:cNvPicPr>
            <a:picLocks noChangeAspect="1"/>
          </p:cNvPicPr>
          <p:nvPr/>
        </p:nvPicPr>
        <p:blipFill>
          <a:blip r:embed="rId2"/>
          <a:stretch>
            <a:fillRect/>
          </a:stretch>
        </p:blipFill>
        <p:spPr>
          <a:xfrm>
            <a:off x="8130835" y="2004027"/>
            <a:ext cx="3704762" cy="2619048"/>
          </a:xfrm>
          <a:prstGeom prst="rect">
            <a:avLst/>
          </a:prstGeom>
        </p:spPr>
      </p:pic>
      <p:sp>
        <p:nvSpPr>
          <p:cNvPr id="10" name="文本框 9">
            <a:extLst>
              <a:ext uri="{FF2B5EF4-FFF2-40B4-BE49-F238E27FC236}">
                <a16:creationId xmlns:a16="http://schemas.microsoft.com/office/drawing/2014/main" id="{13F187C6-68BC-4ABB-BA02-CE761DE86197}"/>
              </a:ext>
            </a:extLst>
          </p:cNvPr>
          <p:cNvSpPr txBox="1"/>
          <p:nvPr/>
        </p:nvSpPr>
        <p:spPr>
          <a:xfrm>
            <a:off x="8765526" y="4796163"/>
            <a:ext cx="3070071" cy="523220"/>
          </a:xfrm>
          <a:prstGeom prst="rect">
            <a:avLst/>
          </a:prstGeom>
          <a:noFill/>
        </p:spPr>
        <p:txBody>
          <a:bodyPr wrap="square" rtlCol="0">
            <a:spAutoFit/>
          </a:bodyPr>
          <a:lstStyle/>
          <a:p>
            <a:r>
              <a:rPr lang="en-US" altLang="zh-CN" sz="1400" dirty="0"/>
              <a:t>The impact of X-Z instability is relatively small in the 800m lattice.</a:t>
            </a:r>
            <a:endParaRPr lang="zh-CN" altLang="en-US" sz="1400" dirty="0"/>
          </a:p>
        </p:txBody>
      </p:sp>
      <p:sp>
        <p:nvSpPr>
          <p:cNvPr id="11" name="灯片编号占位符 1">
            <a:extLst>
              <a:ext uri="{FF2B5EF4-FFF2-40B4-BE49-F238E27FC236}">
                <a16:creationId xmlns:a16="http://schemas.microsoft.com/office/drawing/2014/main" id="{58029276-902E-4C69-85AF-D384D6227987}"/>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5</a:t>
            </a:fld>
            <a:endParaRPr lang="en-US" altLang="zh-CN" sz="1400" dirty="0"/>
          </a:p>
        </p:txBody>
      </p:sp>
      <p:sp>
        <p:nvSpPr>
          <p:cNvPr id="12" name="标题 1">
            <a:extLst>
              <a:ext uri="{FF2B5EF4-FFF2-40B4-BE49-F238E27FC236}">
                <a16:creationId xmlns:a16="http://schemas.microsoft.com/office/drawing/2014/main" id="{10C36BA2-B0FB-41AE-BE79-E42CFFFCB0B3}"/>
              </a:ext>
            </a:extLst>
          </p:cNvPr>
          <p:cNvSpPr txBox="1">
            <a:spLocks/>
          </p:cNvSpPr>
          <p:nvPr/>
        </p:nvSpPr>
        <p:spPr>
          <a:xfrm>
            <a:off x="313334" y="45040"/>
            <a:ext cx="11878666" cy="8144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83A7C"/>
                </a:solidFill>
                <a:latin typeface="微软雅黑" panose="020B0503020204020204" pitchFamily="34" charset="-122"/>
                <a:ea typeface="微软雅黑" panose="020B0503020204020204" pitchFamily="34" charset="-122"/>
                <a:cs typeface="+mj-cs"/>
              </a:defRPr>
            </a:lvl1pPr>
          </a:lstStyle>
          <a:p>
            <a:r>
              <a:rPr lang="en-US" altLang="zh-CN" dirty="0"/>
              <a:t>Research emphasis of Beam-Beam Interaction:</a:t>
            </a:r>
            <a:endParaRPr lang="zh-CN" altLang="en-US" dirty="0"/>
          </a:p>
        </p:txBody>
      </p:sp>
    </p:spTree>
    <p:extLst>
      <p:ext uri="{BB962C8B-B14F-4D97-AF65-F5344CB8AC3E}">
        <p14:creationId xmlns:p14="http://schemas.microsoft.com/office/powerpoint/2010/main" val="1906196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E91848-510D-4735-B29F-C0CBA02A1C04}"/>
              </a:ext>
            </a:extLst>
          </p:cNvPr>
          <p:cNvSpPr>
            <a:spLocks noGrp="1"/>
          </p:cNvSpPr>
          <p:nvPr>
            <p:ph type="title"/>
          </p:nvPr>
        </p:nvSpPr>
        <p:spPr>
          <a:xfrm>
            <a:off x="313334" y="324719"/>
            <a:ext cx="11878666" cy="814451"/>
          </a:xfrm>
        </p:spPr>
        <p:txBody>
          <a:bodyPr>
            <a:normAutofit fontScale="90000"/>
          </a:bodyPr>
          <a:lstStyle/>
          <a:p>
            <a:r>
              <a:rPr lang="en-US" altLang="zh-CN" dirty="0"/>
              <a:t>Beam-beam simulation code</a:t>
            </a:r>
            <a:br>
              <a:rPr lang="en-US" altLang="zh-CN" dirty="0"/>
            </a:br>
            <a:endParaRPr lang="zh-CN" altLang="en-US" dirty="0"/>
          </a:p>
        </p:txBody>
      </p:sp>
      <p:sp>
        <p:nvSpPr>
          <p:cNvPr id="3" name="内容占位符 2">
            <a:extLst>
              <a:ext uri="{FF2B5EF4-FFF2-40B4-BE49-F238E27FC236}">
                <a16:creationId xmlns:a16="http://schemas.microsoft.com/office/drawing/2014/main" id="{52CC105A-B8F0-48AB-9528-6AB7A05F49E3}"/>
              </a:ext>
            </a:extLst>
          </p:cNvPr>
          <p:cNvSpPr>
            <a:spLocks noGrp="1"/>
          </p:cNvSpPr>
          <p:nvPr>
            <p:ph idx="1"/>
          </p:nvPr>
        </p:nvSpPr>
        <p:spPr>
          <a:xfrm>
            <a:off x="1" y="791088"/>
            <a:ext cx="12113666" cy="6112949"/>
          </a:xfrm>
        </p:spPr>
        <p:txBody>
          <a:bodyPr>
            <a:normAutofit lnSpcReduction="10000"/>
          </a:bodyPr>
          <a:lstStyle/>
          <a:p>
            <a:r>
              <a:rPr lang="en-US" altLang="zh-CN" sz="1400" b="1" dirty="0"/>
              <a:t>Weak-strong model</a:t>
            </a:r>
            <a:r>
              <a:rPr lang="zh-CN" altLang="en-US" sz="1400" dirty="0"/>
              <a:t>：</a:t>
            </a:r>
            <a:r>
              <a:rPr lang="it-IT" altLang="zh-CN" sz="1400" dirty="0"/>
              <a:t>Multi-macro particle model and single-macro particle model.</a:t>
            </a:r>
            <a:endParaRPr lang="en-US" altLang="zh-CN" sz="1400" dirty="0"/>
          </a:p>
          <a:p>
            <a:pPr lvl="1"/>
            <a:r>
              <a:rPr lang="en-US" altLang="zh-CN" sz="1400" dirty="0"/>
              <a:t>Strong Beam: Fixed Gaussian distribution, unaffected by the weak beam.</a:t>
            </a:r>
          </a:p>
          <a:p>
            <a:pPr lvl="1"/>
            <a:r>
              <a:rPr lang="en-US" altLang="zh-CN" sz="1400" dirty="0"/>
              <a:t>Weak Beam: The transverse field effect of the strong beam is calculated using the </a:t>
            </a:r>
            <a:r>
              <a:rPr lang="en-US" altLang="zh-CN" sz="1400" dirty="0" err="1"/>
              <a:t>Bassetti</a:t>
            </a:r>
            <a:r>
              <a:rPr lang="en-US" altLang="zh-CN" sz="1400" dirty="0"/>
              <a:t>-Erskine formula; the crossing angle is handled by introducing a Lorentz transformation; the finite bunch length allows for longitudinal slicing of the strong beam.</a:t>
            </a:r>
          </a:p>
          <a:p>
            <a:pPr lvl="1"/>
            <a:r>
              <a:rPr lang="en-US" altLang="zh-CN" sz="1400" dirty="0"/>
              <a:t>Advantages: Low computational cost (equivalent to introducing only one additional nonlinear element).</a:t>
            </a:r>
          </a:p>
          <a:p>
            <a:pPr lvl="1"/>
            <a:r>
              <a:rPr lang="en-US" altLang="zh-CN" sz="1400" dirty="0"/>
              <a:t>Disadvantages: Not self-consistent, unable to simulate complex instabilities such as coupling impedance.</a:t>
            </a:r>
          </a:p>
          <a:p>
            <a:pPr lvl="1"/>
            <a:r>
              <a:rPr lang="en-US" altLang="zh-CN" sz="1400" dirty="0"/>
              <a:t>Current Usage: BBWS.</a:t>
            </a:r>
            <a:r>
              <a:rPr lang="zh-CN" altLang="en-US" sz="1400" dirty="0"/>
              <a:t> </a:t>
            </a:r>
            <a:endParaRPr lang="en-US" altLang="zh-CN" sz="1400" dirty="0"/>
          </a:p>
          <a:p>
            <a:r>
              <a:rPr lang="en-US" altLang="zh-CN" sz="1400" b="1" dirty="0"/>
              <a:t>Strong-Strong Model:</a:t>
            </a:r>
            <a:r>
              <a:rPr lang="en-US" altLang="zh-CN" sz="1400" dirty="0"/>
              <a:t> Both bunches are fully modeled using macroparticles.</a:t>
            </a:r>
          </a:p>
          <a:p>
            <a:pPr marL="573750" lvl="1" indent="-285750"/>
            <a:r>
              <a:rPr lang="en-US" altLang="zh-CN" sz="1400" dirty="0"/>
              <a:t>The beam-beam interaction is calculated using the Particle-In-Cell (PIC) method, or by first fitting a Gaussian distribution and then applying the </a:t>
            </a:r>
            <a:r>
              <a:rPr lang="en-US" altLang="zh-CN" sz="1400" dirty="0" err="1"/>
              <a:t>Bassetti</a:t>
            </a:r>
            <a:r>
              <a:rPr lang="en-US" altLang="zh-CN" sz="1400" dirty="0"/>
              <a:t>-Erskine formula.</a:t>
            </a:r>
          </a:p>
          <a:p>
            <a:pPr marL="573750" lvl="1" indent="-285750"/>
            <a:r>
              <a:rPr lang="en-US" altLang="zh-CN" sz="1400" dirty="0"/>
              <a:t>Compared to the weak-strong model, it includes:</a:t>
            </a:r>
            <a:br>
              <a:rPr lang="en-US" altLang="zh-CN" sz="1400" dirty="0"/>
            </a:br>
            <a:r>
              <a:rPr lang="en-US" altLang="zh-CN" sz="1400" dirty="0"/>
              <a:t>(1) Beam-beam interaction at the IP can account for </a:t>
            </a:r>
            <a:r>
              <a:rPr lang="en-US" altLang="zh-CN" sz="1400" dirty="0" err="1"/>
              <a:t>beamstrahlung</a:t>
            </a:r>
            <a:r>
              <a:rPr lang="en-US" altLang="zh-CN" sz="1400" dirty="0"/>
              <a:t>.</a:t>
            </a:r>
            <a:br>
              <a:rPr lang="en-US" altLang="zh-CN" sz="1400" dirty="0"/>
            </a:br>
            <a:r>
              <a:rPr lang="en-US" altLang="zh-CN" sz="1400" dirty="0"/>
              <a:t>(2) The linear mapping during arc transport includes synchrotron radiation effects (damping + fluctuation).</a:t>
            </a:r>
            <a:br>
              <a:rPr lang="en-US" altLang="zh-CN" sz="1400" dirty="0"/>
            </a:br>
            <a:r>
              <a:rPr lang="en-US" altLang="zh-CN" sz="1400" dirty="0"/>
              <a:t>(3) The influence of the full-ring longitudinal </a:t>
            </a:r>
            <a:r>
              <a:rPr lang="en-US" altLang="zh-CN" sz="1400" dirty="0" err="1"/>
              <a:t>wakefield</a:t>
            </a:r>
            <a:r>
              <a:rPr lang="en-US" altLang="zh-CN" sz="1400" dirty="0"/>
              <a:t> is included at the IP before the collision.</a:t>
            </a:r>
          </a:p>
          <a:p>
            <a:pPr marL="573750" lvl="1" indent="-285750"/>
            <a:r>
              <a:rPr lang="en-US" altLang="zh-CN" sz="1400" dirty="0"/>
              <a:t>Disadvantages: High computational cost.</a:t>
            </a:r>
            <a:br>
              <a:rPr lang="en-US" altLang="zh-CN" sz="1400" dirty="0"/>
            </a:br>
            <a:r>
              <a:rPr lang="en-US" altLang="zh-CN" sz="1400" dirty="0"/>
              <a:t>Advantages: Self-consistent and more accurate.</a:t>
            </a:r>
          </a:p>
          <a:p>
            <a:pPr marL="573750" lvl="1" indent="-285750"/>
            <a:r>
              <a:rPr lang="en-US" altLang="zh-CN" sz="1400" dirty="0"/>
              <a:t>Current Usage: IBB, BBSS.</a:t>
            </a:r>
            <a:br>
              <a:rPr lang="en-US" altLang="zh-CN" sz="1400" dirty="0"/>
            </a:br>
            <a:r>
              <a:rPr lang="en-US" altLang="zh-CN" sz="1400" dirty="0"/>
              <a:t>• </a:t>
            </a:r>
            <a:r>
              <a:rPr lang="en-US" altLang="zh-CN" sz="1400" dirty="0">
                <a:solidFill>
                  <a:srgbClr val="C00000"/>
                </a:solidFill>
              </a:rPr>
              <a:t>Particle In Cell </a:t>
            </a:r>
            <a:r>
              <a:rPr lang="en-US" altLang="zh-CN" sz="1400" dirty="0"/>
              <a:t>(PIC) </a:t>
            </a:r>
            <a:br>
              <a:rPr lang="en-US" altLang="zh-CN" sz="1400" dirty="0"/>
            </a:br>
            <a:r>
              <a:rPr lang="en-US" altLang="zh-CN" sz="1400" dirty="0"/>
              <a:t>• Gaussian approximation.</a:t>
            </a:r>
          </a:p>
          <a:p>
            <a:pPr marL="0" indent="0">
              <a:buNone/>
            </a:pPr>
            <a:r>
              <a:rPr lang="en-US" altLang="zh-CN" sz="1400" dirty="0"/>
              <a:t>• </a:t>
            </a:r>
            <a:r>
              <a:rPr lang="en-US" altLang="zh-CN" sz="1400" b="1" dirty="0">
                <a:solidFill>
                  <a:srgbClr val="C00000"/>
                </a:solidFill>
              </a:rPr>
              <a:t>Lattice</a:t>
            </a:r>
            <a:r>
              <a:rPr lang="en-US" altLang="zh-CN" sz="1400" b="1" dirty="0"/>
              <a:t> transformation </a:t>
            </a:r>
            <a:r>
              <a:rPr lang="en-US" altLang="zh-CN" sz="1400" dirty="0"/>
              <a:t>compatible with SAD (by Li </a:t>
            </a:r>
            <a:r>
              <a:rPr lang="en-US" altLang="zh-CN" sz="1400" dirty="0" err="1"/>
              <a:t>Zhiyuan</a:t>
            </a:r>
            <a:r>
              <a:rPr lang="en-US" altLang="zh-CN" sz="1400" dirty="0"/>
              <a:t>, APES-T). </a:t>
            </a:r>
          </a:p>
          <a:p>
            <a:pPr marL="573750" lvl="1" indent="-285750"/>
            <a:r>
              <a:rPr lang="en-US" altLang="zh-CN" sz="1400" dirty="0"/>
              <a:t>• Developed by </a:t>
            </a:r>
            <a:r>
              <a:rPr lang="en-US" altLang="zh-CN" sz="1400" dirty="0" err="1"/>
              <a:t>cuda</a:t>
            </a:r>
            <a:r>
              <a:rPr lang="en-US" altLang="zh-CN" sz="1400" dirty="0"/>
              <a:t> (</a:t>
            </a:r>
            <a:r>
              <a:rPr lang="en-US" altLang="zh-CN" sz="1400" dirty="0" err="1"/>
              <a:t>nvcc</a:t>
            </a:r>
            <a:r>
              <a:rPr lang="en-US" altLang="zh-CN" sz="1400" dirty="0"/>
              <a:t>) on NVIDIA </a:t>
            </a:r>
            <a:r>
              <a:rPr lang="en-US" altLang="zh-CN" sz="1400" dirty="0">
                <a:solidFill>
                  <a:srgbClr val="C00000"/>
                </a:solidFill>
              </a:rPr>
              <a:t>GPU </a:t>
            </a:r>
            <a:endParaRPr lang="zh-CN" altLang="en-US" sz="1400" dirty="0">
              <a:solidFill>
                <a:srgbClr val="C00000"/>
              </a:solidFill>
            </a:endParaRPr>
          </a:p>
        </p:txBody>
      </p:sp>
      <p:sp>
        <p:nvSpPr>
          <p:cNvPr id="4" name="矩形 3">
            <a:extLst>
              <a:ext uri="{FF2B5EF4-FFF2-40B4-BE49-F238E27FC236}">
                <a16:creationId xmlns:a16="http://schemas.microsoft.com/office/drawing/2014/main" id="{59C117BD-268F-4BD9-A333-182C1BAC9DF1}"/>
              </a:ext>
            </a:extLst>
          </p:cNvPr>
          <p:cNvSpPr/>
          <p:nvPr/>
        </p:nvSpPr>
        <p:spPr>
          <a:xfrm>
            <a:off x="8831691" y="6066912"/>
            <a:ext cx="3997723" cy="646331"/>
          </a:xfrm>
          <a:prstGeom prst="rect">
            <a:avLst/>
          </a:prstGeom>
        </p:spPr>
        <p:txBody>
          <a:bodyPr wrap="square">
            <a:spAutoFit/>
          </a:bodyPr>
          <a:lstStyle/>
          <a:p>
            <a:r>
              <a:rPr lang="en-US" altLang="zh-CN" dirty="0">
                <a:solidFill>
                  <a:schemeClr val="accent3">
                    <a:lumMod val="75000"/>
                  </a:schemeClr>
                </a:solidFill>
              </a:rPr>
              <a:t>IBB, </a:t>
            </a:r>
            <a:r>
              <a:rPr lang="en-US" altLang="zh-CN" dirty="0" err="1">
                <a:solidFill>
                  <a:schemeClr val="accent3">
                    <a:lumMod val="75000"/>
                  </a:schemeClr>
                </a:solidFill>
              </a:rPr>
              <a:t>Y.Zhang</a:t>
            </a:r>
            <a:r>
              <a:rPr lang="en-US" altLang="zh-CN" dirty="0">
                <a:solidFill>
                  <a:schemeClr val="accent3">
                    <a:lumMod val="75000"/>
                  </a:schemeClr>
                </a:solidFill>
              </a:rPr>
              <a:t> , IHEP</a:t>
            </a:r>
          </a:p>
          <a:p>
            <a:r>
              <a:rPr lang="en-US" altLang="zh-CN" dirty="0">
                <a:solidFill>
                  <a:schemeClr val="accent3">
                    <a:lumMod val="75000"/>
                  </a:schemeClr>
                </a:solidFill>
              </a:rPr>
              <a:t>BBWS, BBSS K. </a:t>
            </a:r>
            <a:r>
              <a:rPr lang="en-US" altLang="zh-CN" dirty="0" err="1">
                <a:solidFill>
                  <a:schemeClr val="accent3">
                    <a:lumMod val="75000"/>
                  </a:schemeClr>
                </a:solidFill>
              </a:rPr>
              <a:t>Ohmi</a:t>
            </a:r>
            <a:r>
              <a:rPr lang="en-US" altLang="zh-CN" dirty="0">
                <a:solidFill>
                  <a:schemeClr val="accent3">
                    <a:lumMod val="75000"/>
                  </a:schemeClr>
                </a:solidFill>
              </a:rPr>
              <a:t> ,KEK</a:t>
            </a:r>
            <a:endParaRPr lang="zh-CN" altLang="en-US" dirty="0">
              <a:solidFill>
                <a:schemeClr val="accent3">
                  <a:lumMod val="75000"/>
                </a:schemeClr>
              </a:solidFill>
            </a:endParaRPr>
          </a:p>
        </p:txBody>
      </p:sp>
      <p:sp>
        <p:nvSpPr>
          <p:cNvPr id="5" name="灯片编号占位符 1">
            <a:extLst>
              <a:ext uri="{FF2B5EF4-FFF2-40B4-BE49-F238E27FC236}">
                <a16:creationId xmlns:a16="http://schemas.microsoft.com/office/drawing/2014/main" id="{B0522A90-A428-4F1C-B945-72D39A1F47AE}"/>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6</a:t>
            </a:fld>
            <a:endParaRPr lang="en-US" altLang="zh-CN" sz="1400" dirty="0"/>
          </a:p>
        </p:txBody>
      </p:sp>
    </p:spTree>
    <p:extLst>
      <p:ext uri="{BB962C8B-B14F-4D97-AF65-F5344CB8AC3E}">
        <p14:creationId xmlns:p14="http://schemas.microsoft.com/office/powerpoint/2010/main" val="1693054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C5DC9117-C050-4540-907E-FAF8E9AFB1F3}"/>
              </a:ext>
            </a:extLst>
          </p:cNvPr>
          <p:cNvSpPr>
            <a:spLocks noGrp="1"/>
          </p:cNvSpPr>
          <p:nvPr>
            <p:ph type="body" sz="quarter" idx="13"/>
          </p:nvPr>
        </p:nvSpPr>
        <p:spPr>
          <a:xfrm>
            <a:off x="3840774" y="3294333"/>
            <a:ext cx="6427833" cy="639163"/>
          </a:xfrm>
        </p:spPr>
        <p:txBody>
          <a:bodyPr/>
          <a:lstStyle/>
          <a:p>
            <a:r>
              <a:rPr lang="en-US" altLang="zh-CN" sz="3600" dirty="0"/>
              <a:t>Simulation of beam- beam interaction at 600m</a:t>
            </a:r>
            <a:endParaRPr lang="zh-CN" altLang="en-US" sz="3600" dirty="0"/>
          </a:p>
        </p:txBody>
      </p:sp>
      <p:sp>
        <p:nvSpPr>
          <p:cNvPr id="3" name="文本占位符 2">
            <a:extLst>
              <a:ext uri="{FF2B5EF4-FFF2-40B4-BE49-F238E27FC236}">
                <a16:creationId xmlns:a16="http://schemas.microsoft.com/office/drawing/2014/main" id="{24CAE620-92DA-48D3-AA41-66E788941644}"/>
              </a:ext>
            </a:extLst>
          </p:cNvPr>
          <p:cNvSpPr>
            <a:spLocks noGrp="1"/>
          </p:cNvSpPr>
          <p:nvPr>
            <p:ph type="body" sz="quarter" idx="25"/>
          </p:nvPr>
        </p:nvSpPr>
        <p:spPr>
          <a:xfrm>
            <a:off x="2346736" y="3084408"/>
            <a:ext cx="1399199" cy="1298784"/>
          </a:xfrm>
        </p:spPr>
        <p:txBody>
          <a:bodyPr/>
          <a:lstStyle/>
          <a:p>
            <a:r>
              <a:rPr lang="en-US" altLang="zh-CN" dirty="0"/>
              <a:t>2</a:t>
            </a:r>
            <a:endParaRPr lang="zh-CN" altLang="en-US" dirty="0"/>
          </a:p>
        </p:txBody>
      </p:sp>
    </p:spTree>
    <p:extLst>
      <p:ext uri="{BB962C8B-B14F-4D97-AF65-F5344CB8AC3E}">
        <p14:creationId xmlns:p14="http://schemas.microsoft.com/office/powerpoint/2010/main" val="220891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灯片编号占位符 1">
            <a:extLst>
              <a:ext uri="{FF2B5EF4-FFF2-40B4-BE49-F238E27FC236}">
                <a16:creationId xmlns:a16="http://schemas.microsoft.com/office/drawing/2014/main" id="{3D42357E-3E88-49F0-89C1-CC78DF09C5A5}"/>
              </a:ext>
            </a:extLst>
          </p:cNvPr>
          <p:cNvSpPr>
            <a:spLocks noGrp="1"/>
          </p:cNvSpPr>
          <p:nvPr>
            <p:ph type="sldNum" sz="quarter" idx="12"/>
          </p:nvPr>
        </p:nvSpPr>
        <p:spPr>
          <a:noFill/>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en-US" altLang="zh-CN" sz="1400" dirty="0"/>
          </a:p>
        </p:txBody>
      </p:sp>
      <mc:AlternateContent xmlns:mc="http://schemas.openxmlformats.org/markup-compatibility/2006" xmlns:a14="http://schemas.microsoft.com/office/drawing/2010/main">
        <mc:Choice Requires="a14">
          <p:sp>
            <p:nvSpPr>
              <p:cNvPr id="29" name="文本框 3">
                <a:extLst>
                  <a:ext uri="{FF2B5EF4-FFF2-40B4-BE49-F238E27FC236}">
                    <a16:creationId xmlns:a16="http://schemas.microsoft.com/office/drawing/2014/main" id="{AC166134-E7D2-4C78-92C3-CD77286DDD72}"/>
                  </a:ext>
                </a:extLst>
              </p:cNvPr>
              <p:cNvSpPr txBox="1">
                <a:spLocks noChangeArrowheads="1"/>
              </p:cNvSpPr>
              <p:nvPr/>
            </p:nvSpPr>
            <p:spPr bwMode="auto">
              <a:xfrm>
                <a:off x="1054324" y="1935193"/>
                <a:ext cx="4303712" cy="298761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baseline="-25000">
                    <a:solidFill>
                      <a:schemeClr val="tx1"/>
                    </a:solidFill>
                    <a:latin typeface="Arial" panose="020B0604020202020204" pitchFamily="34" charset="0"/>
                    <a:ea typeface="宋体" panose="02010600030101010101" pitchFamily="2" charset="-122"/>
                  </a:defRPr>
                </a:lvl1pPr>
                <a:lvl2pPr marL="742950" indent="-285750">
                  <a:defRPr baseline="-25000">
                    <a:solidFill>
                      <a:schemeClr val="tx1"/>
                    </a:solidFill>
                    <a:latin typeface="Arial" panose="020B0604020202020204" pitchFamily="34" charset="0"/>
                    <a:ea typeface="宋体" panose="02010600030101010101" pitchFamily="2" charset="-122"/>
                  </a:defRPr>
                </a:lvl2pPr>
                <a:lvl3pPr marL="1143000" indent="-228600">
                  <a:defRPr baseline="-25000">
                    <a:solidFill>
                      <a:schemeClr val="tx1"/>
                    </a:solidFill>
                    <a:latin typeface="Arial" panose="020B0604020202020204" pitchFamily="34" charset="0"/>
                    <a:ea typeface="宋体" panose="02010600030101010101" pitchFamily="2" charset="-122"/>
                  </a:defRPr>
                </a:lvl3pPr>
                <a:lvl4pPr marL="1600200" indent="-228600">
                  <a:defRPr baseline="-25000">
                    <a:solidFill>
                      <a:schemeClr val="tx1"/>
                    </a:solidFill>
                    <a:latin typeface="Arial" panose="020B0604020202020204" pitchFamily="34" charset="0"/>
                    <a:ea typeface="宋体" panose="02010600030101010101" pitchFamily="2" charset="-122"/>
                  </a:defRPr>
                </a:lvl4pPr>
                <a:lvl5pPr marL="2057400" indent="-228600">
                  <a:defRPr baseline="-25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aseline="-25000">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Arial" panose="020B0604020202020204" pitchFamily="34" charset="0"/>
                  <a:buChar char="•"/>
                </a:pPr>
                <a:r>
                  <a:rPr lang="en-US" altLang="zh-CN" baseline="0" dirty="0"/>
                  <a:t>Circumference      702 </a:t>
                </a:r>
                <a:r>
                  <a:rPr lang="en-US" altLang="zh-CN" baseline="0" dirty="0">
                    <a:sym typeface="Wingdings" panose="05000000000000000000" pitchFamily="2" charset="2"/>
                  </a:rPr>
                  <a:t></a:t>
                </a:r>
                <a:r>
                  <a:rPr lang="en-US" altLang="zh-CN" baseline="0" dirty="0"/>
                  <a:t> 616.76 m</a:t>
                </a:r>
              </a:p>
              <a:p>
                <a:pPr marL="285750" indent="-285750">
                  <a:lnSpc>
                    <a:spcPct val="150000"/>
                  </a:lnSpc>
                  <a:buFont typeface="Arial" panose="020B0604020202020204" pitchFamily="34" charset="0"/>
                  <a:buChar char="•"/>
                </a:pPr>
                <a14:m>
                  <m:oMath xmlns:m="http://schemas.openxmlformats.org/officeDocument/2006/math">
                    <m:sSubSup>
                      <m:sSubSupPr>
                        <m:ctrlPr>
                          <a:rPr lang="zh-CN" altLang="en-US" i="1" baseline="0">
                            <a:latin typeface="Cambria Math" panose="02040503050406030204" pitchFamily="18" charset="0"/>
                          </a:rPr>
                        </m:ctrlPr>
                      </m:sSubSupPr>
                      <m:e>
                        <m:r>
                          <a:rPr lang="en-US" altLang="zh-CN" baseline="0">
                            <a:latin typeface="Cambria Math" panose="02040503050406030204" pitchFamily="18" charset="0"/>
                          </a:rPr>
                          <m:t>𝛽</m:t>
                        </m:r>
                      </m:e>
                      <m:sub>
                        <m:r>
                          <a:rPr lang="en-US" altLang="zh-CN" baseline="0">
                            <a:latin typeface="Cambria Math" panose="02040503050406030204" pitchFamily="18" charset="0"/>
                          </a:rPr>
                          <m:t>𝑥</m:t>
                        </m:r>
                      </m:sub>
                      <m:sup>
                        <m:r>
                          <a:rPr lang="en-US" altLang="zh-CN" baseline="0">
                            <a:latin typeface="Cambria Math" panose="02040503050406030204" pitchFamily="18" charset="0"/>
                          </a:rPr>
                          <m:t>∗</m:t>
                        </m:r>
                      </m:sup>
                    </m:sSubSup>
                  </m:oMath>
                </a14:m>
                <a:r>
                  <a:rPr lang="en-US" altLang="zh-CN" baseline="0" dirty="0"/>
                  <a:t>       90 </a:t>
                </a:r>
                <a:r>
                  <a:rPr lang="en-US" altLang="zh-CN" baseline="0" dirty="0">
                    <a:sym typeface="Wingdings" panose="05000000000000000000" pitchFamily="2" charset="2"/>
                  </a:rPr>
                  <a:t> 40 mm</a:t>
                </a:r>
              </a:p>
              <a:p>
                <a:pPr marL="285750" indent="-285750">
                  <a:lnSpc>
                    <a:spcPct val="150000"/>
                  </a:lnSpc>
                  <a:buFont typeface="Arial" panose="020B0604020202020204" pitchFamily="34" charset="0"/>
                  <a:buChar char="•"/>
                </a:pPr>
                <a14:m>
                  <m:oMath xmlns:m="http://schemas.openxmlformats.org/officeDocument/2006/math">
                    <m:sSub>
                      <m:sSubPr>
                        <m:ctrlPr>
                          <a:rPr lang="zh-CN" altLang="en-US" i="1" baseline="0">
                            <a:latin typeface="Cambria Math" panose="02040503050406030204" pitchFamily="18" charset="0"/>
                          </a:rPr>
                        </m:ctrlPr>
                      </m:sSubPr>
                      <m:e>
                        <m:r>
                          <a:rPr lang="en-US" altLang="zh-CN" baseline="0">
                            <a:latin typeface="Cambria Math" panose="02040503050406030204" pitchFamily="18" charset="0"/>
                          </a:rPr>
                          <m:t>𝜀</m:t>
                        </m:r>
                      </m:e>
                      <m:sub>
                        <m:r>
                          <a:rPr lang="en-US" altLang="zh-CN" baseline="0">
                            <a:latin typeface="Cambria Math" panose="02040503050406030204" pitchFamily="18" charset="0"/>
                          </a:rPr>
                          <m:t>𝑦</m:t>
                        </m:r>
                      </m:sub>
                    </m:sSub>
                  </m:oMath>
                </a14:m>
                <a:r>
                  <a:rPr lang="en-US" altLang="zh-CN" baseline="0" dirty="0"/>
                  <a:t>        20.8 </a:t>
                </a:r>
                <a:r>
                  <a:rPr lang="en-US" altLang="zh-CN" baseline="0" dirty="0">
                    <a:sym typeface="Wingdings" panose="05000000000000000000" pitchFamily="2" charset="2"/>
                  </a:rPr>
                  <a:t> 22.35 pm</a:t>
                </a:r>
              </a:p>
              <a:p>
                <a:pPr marL="285750" indent="-285750">
                  <a:lnSpc>
                    <a:spcPct val="150000"/>
                  </a:lnSpc>
                  <a:buFont typeface="Arial" panose="020B0604020202020204" pitchFamily="34" charset="0"/>
                  <a:buChar char="•"/>
                </a:pPr>
                <a:r>
                  <a:rPr lang="en-US" altLang="zh-CN" baseline="0" dirty="0"/>
                  <a:t>Momentum compaction factor    </a:t>
                </a:r>
              </a:p>
              <a:p>
                <a:pPr marL="285750" indent="-285750">
                  <a:lnSpc>
                    <a:spcPct val="150000"/>
                  </a:lnSpc>
                  <a:buFont typeface="Arial" panose="020B0604020202020204" pitchFamily="34" charset="0"/>
                  <a:buChar char="•"/>
                </a:pPr>
                <a:r>
                  <a:rPr lang="en-US" altLang="zh-CN" baseline="0" dirty="0"/>
                  <a:t>Energy spread        </a:t>
                </a:r>
              </a:p>
              <a:p>
                <a:pPr marL="285750" indent="-285750">
                  <a:lnSpc>
                    <a:spcPct val="150000"/>
                  </a:lnSpc>
                  <a:buFont typeface="Arial" panose="020B0604020202020204" pitchFamily="34" charset="0"/>
                  <a:buChar char="•"/>
                </a:pPr>
                <a:endParaRPr lang="en-US" altLang="zh-CN" baseline="0" dirty="0"/>
              </a:p>
              <a:p>
                <a:pPr>
                  <a:lnSpc>
                    <a:spcPct val="150000"/>
                  </a:lnSpc>
                </a:pPr>
                <a:r>
                  <a:rPr lang="en-US" altLang="zh-CN" baseline="0" dirty="0"/>
                  <a:t> </a:t>
                </a:r>
              </a:p>
            </p:txBody>
          </p:sp>
        </mc:Choice>
        <mc:Fallback xmlns="">
          <p:sp>
            <p:nvSpPr>
              <p:cNvPr id="29" name="文本框 3">
                <a:extLst>
                  <a:ext uri="{FF2B5EF4-FFF2-40B4-BE49-F238E27FC236}">
                    <a16:creationId xmlns:a16="http://schemas.microsoft.com/office/drawing/2014/main" id="{AC166134-E7D2-4C78-92C3-CD77286DDD72}"/>
                  </a:ext>
                </a:extLst>
              </p:cNvPr>
              <p:cNvSpPr txBox="1">
                <a:spLocks noRot="1" noChangeAspect="1" noMove="1" noResize="1" noEditPoints="1" noAdjustHandles="1" noChangeArrowheads="1" noChangeShapeType="1" noTextEdit="1"/>
              </p:cNvSpPr>
              <p:nvPr/>
            </p:nvSpPr>
            <p:spPr bwMode="auto">
              <a:xfrm>
                <a:off x="1054324" y="1935193"/>
                <a:ext cx="4303712" cy="2987613"/>
              </a:xfrm>
              <a:prstGeom prst="rect">
                <a:avLst/>
              </a:prstGeom>
              <a:blipFill>
                <a:blip r:embed="rId3"/>
                <a:stretch>
                  <a:fillRect l="-99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30" name="内容占位符 2">
            <a:extLst>
              <a:ext uri="{FF2B5EF4-FFF2-40B4-BE49-F238E27FC236}">
                <a16:creationId xmlns:a16="http://schemas.microsoft.com/office/drawing/2014/main" id="{F27D34AA-FE9B-4E6A-9FA6-6D8937A2809A}"/>
              </a:ext>
            </a:extLst>
          </p:cNvPr>
          <p:cNvSpPr txBox="1">
            <a:spLocks/>
          </p:cNvSpPr>
          <p:nvPr/>
        </p:nvSpPr>
        <p:spPr bwMode="auto">
          <a:xfrm>
            <a:off x="686958" y="1452642"/>
            <a:ext cx="4537582" cy="589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7188" indent="-357188" algn="just" eaLnBrk="1" hangingPunct="1">
              <a:lnSpc>
                <a:spcPct val="130000"/>
              </a:lnSpc>
              <a:spcBef>
                <a:spcPct val="0"/>
              </a:spcBef>
              <a:spcAft>
                <a:spcPts val="600"/>
              </a:spcAft>
              <a:buSzPct val="100000"/>
              <a:buFont typeface="Wingdings" panose="05000000000000000000" pitchFamily="2" charset="2"/>
              <a:buChar char="q"/>
              <a:defRPr/>
            </a:pPr>
            <a:r>
              <a:rPr lang="en-US" altLang="zh-CN" sz="2100" b="1" dirty="0">
                <a:solidFill>
                  <a:srgbClr val="000099"/>
                </a:solidFill>
                <a:latin typeface="微软雅黑" panose="020B0503020204020204" pitchFamily="34" charset="-122"/>
                <a:ea typeface="微软雅黑" panose="020B0503020204020204" pitchFamily="34" charset="-122"/>
                <a:cs typeface="Arial" panose="020B0604020202020204" pitchFamily="34" charset="0"/>
              </a:rPr>
              <a:t>The important changes</a:t>
            </a:r>
          </a:p>
        </p:txBody>
      </p:sp>
      <p:graphicFrame>
        <p:nvGraphicFramePr>
          <p:cNvPr id="17" name="表格 16">
            <a:extLst>
              <a:ext uri="{FF2B5EF4-FFF2-40B4-BE49-F238E27FC236}">
                <a16:creationId xmlns:a16="http://schemas.microsoft.com/office/drawing/2014/main" id="{E533EBE3-62BF-4874-A9C5-947623C82994}"/>
              </a:ext>
            </a:extLst>
          </p:cNvPr>
          <p:cNvGraphicFramePr>
            <a:graphicFrameLocks noGrp="1"/>
          </p:cNvGraphicFramePr>
          <p:nvPr>
            <p:extLst>
              <p:ext uri="{D42A27DB-BD31-4B8C-83A1-F6EECF244321}">
                <p14:modId xmlns:p14="http://schemas.microsoft.com/office/powerpoint/2010/main" val="1585318702"/>
              </p:ext>
            </p:extLst>
          </p:nvPr>
        </p:nvGraphicFramePr>
        <p:xfrm>
          <a:off x="7660272" y="327025"/>
          <a:ext cx="3580568" cy="5741554"/>
        </p:xfrm>
        <a:graphic>
          <a:graphicData uri="http://schemas.openxmlformats.org/drawingml/2006/table">
            <a:tbl>
              <a:tblPr/>
              <a:tblGrid>
                <a:gridCol w="2080522">
                  <a:extLst>
                    <a:ext uri="{9D8B030D-6E8A-4147-A177-3AD203B41FA5}">
                      <a16:colId xmlns:a16="http://schemas.microsoft.com/office/drawing/2014/main" val="1065936355"/>
                    </a:ext>
                  </a:extLst>
                </a:gridCol>
                <a:gridCol w="620709">
                  <a:extLst>
                    <a:ext uri="{9D8B030D-6E8A-4147-A177-3AD203B41FA5}">
                      <a16:colId xmlns:a16="http://schemas.microsoft.com/office/drawing/2014/main" val="1316619018"/>
                    </a:ext>
                  </a:extLst>
                </a:gridCol>
                <a:gridCol w="879337">
                  <a:extLst>
                    <a:ext uri="{9D8B030D-6E8A-4147-A177-3AD203B41FA5}">
                      <a16:colId xmlns:a16="http://schemas.microsoft.com/office/drawing/2014/main" val="2057262676"/>
                    </a:ext>
                  </a:extLst>
                </a:gridCol>
              </a:tblGrid>
              <a:tr h="200278">
                <a:tc>
                  <a:txBody>
                    <a:bodyPr/>
                    <a:lstStyle/>
                    <a:p>
                      <a:pPr algn="ctr" fontAlgn="ctr"/>
                      <a:r>
                        <a:rPr lang="en-US" sz="900" b="1" i="0" u="none" strike="noStrike" dirty="0">
                          <a:solidFill>
                            <a:srgbClr val="000000"/>
                          </a:solidFill>
                          <a:effectLst/>
                          <a:latin typeface="等线" panose="02010600030101010101" pitchFamily="2" charset="-122"/>
                          <a:ea typeface="等线" panose="02010600030101010101" pitchFamily="2" charset="-122"/>
                        </a:rPr>
                        <a:t>Parameters</a:t>
                      </a:r>
                    </a:p>
                  </a:txBody>
                  <a:tcPr marL="4924" marR="4924" marT="4924" marB="0" anchor="ctr">
                    <a:lnL>
                      <a:noFill/>
                    </a:lnL>
                    <a:lnR>
                      <a:noFill/>
                    </a:lnR>
                    <a:lnT>
                      <a:noFill/>
                    </a:lnT>
                    <a:lnB>
                      <a:noFill/>
                    </a:lnB>
                  </a:tcPr>
                </a:tc>
                <a:tc>
                  <a:txBody>
                    <a:bodyPr/>
                    <a:lstStyle/>
                    <a:p>
                      <a:pPr algn="ctr" fontAlgn="ctr"/>
                      <a:r>
                        <a:rPr lang="en-US" sz="900" b="1" i="0" u="none" strike="noStrike" dirty="0">
                          <a:solidFill>
                            <a:srgbClr val="000000"/>
                          </a:solidFill>
                          <a:effectLst/>
                          <a:latin typeface="等线" panose="02010600030101010101" pitchFamily="2" charset="-122"/>
                          <a:ea typeface="等线" panose="02010600030101010101" pitchFamily="2" charset="-122"/>
                        </a:rPr>
                        <a:t>Units</a:t>
                      </a:r>
                    </a:p>
                  </a:txBody>
                  <a:tcPr marL="4924" marR="4924" marT="4924" marB="0" anchor="ctr">
                    <a:lnL>
                      <a:noFill/>
                    </a:lnL>
                    <a:lnR>
                      <a:noFill/>
                    </a:lnR>
                    <a:lnT>
                      <a:noFill/>
                    </a:lnT>
                    <a:lnB>
                      <a:noFill/>
                    </a:lnB>
                  </a:tcPr>
                </a:tc>
                <a:tc>
                  <a:txBody>
                    <a:bodyPr/>
                    <a:lstStyle/>
                    <a:p>
                      <a:pPr algn="ctr" fontAlgn="ctr"/>
                      <a:r>
                        <a:rPr lang="en-US" sz="900" b="1" i="0" u="none" strike="noStrike" dirty="0">
                          <a:solidFill>
                            <a:srgbClr val="000000"/>
                          </a:solidFill>
                          <a:effectLst/>
                          <a:latin typeface="等线" panose="02010600030101010101" pitchFamily="2" charset="-122"/>
                          <a:ea typeface="等线" panose="02010600030101010101" pitchFamily="2" charset="-122"/>
                        </a:rPr>
                        <a:t>STCF</a:t>
                      </a:r>
                    </a:p>
                  </a:txBody>
                  <a:tcPr marL="4924" marR="4924" marT="4924" marB="0" anchor="ctr">
                    <a:lnL>
                      <a:noFill/>
                    </a:lnL>
                    <a:lnR>
                      <a:noFill/>
                    </a:lnR>
                    <a:lnB>
                      <a:noFill/>
                    </a:lnB>
                  </a:tcPr>
                </a:tc>
                <a:extLst>
                  <a:ext uri="{0D108BD9-81ED-4DB2-BD59-A6C34878D82A}">
                    <a16:rowId xmlns:a16="http://schemas.microsoft.com/office/drawing/2014/main" val="3602350230"/>
                  </a:ext>
                </a:extLst>
              </a:tr>
              <a:tr h="129357">
                <a:tc>
                  <a:txBody>
                    <a:bodyPr/>
                    <a:lstStyle/>
                    <a:p>
                      <a:pPr algn="l" fontAlgn="ctr"/>
                      <a:r>
                        <a:rPr lang="en-US" sz="900" b="0" i="0" u="none" strike="noStrike">
                          <a:solidFill>
                            <a:srgbClr val="00B050"/>
                          </a:solidFill>
                          <a:effectLst/>
                          <a:latin typeface="等线" panose="02010600030101010101" pitchFamily="2" charset="-122"/>
                          <a:ea typeface="等线" panose="02010600030101010101" pitchFamily="2" charset="-122"/>
                        </a:rPr>
                        <a:t>Optimal beam energy, </a:t>
                      </a:r>
                      <a:r>
                        <a:rPr lang="en-US" sz="900" b="0" i="1" u="none" strike="noStrike">
                          <a:solidFill>
                            <a:srgbClr val="00B050"/>
                          </a:solidFill>
                          <a:effectLst/>
                          <a:latin typeface="等线" panose="02010600030101010101" pitchFamily="2" charset="-122"/>
                          <a:ea typeface="等线" panose="02010600030101010101" pitchFamily="2" charset="-122"/>
                        </a:rPr>
                        <a:t>E</a:t>
                      </a:r>
                      <a:endParaRPr lang="en-US" sz="900" b="0" i="0" u="none" strike="noStrike">
                        <a:solidFill>
                          <a:srgbClr val="00B05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B050"/>
                          </a:solidFill>
                          <a:effectLst/>
                          <a:latin typeface="等线" panose="02010600030101010101" pitchFamily="2" charset="-122"/>
                          <a:ea typeface="等线" panose="02010600030101010101" pitchFamily="2" charset="-122"/>
                        </a:rPr>
                        <a:t>GeV</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B050"/>
                          </a:solidFill>
                          <a:effectLst/>
                          <a:latin typeface="等线" panose="02010600030101010101" pitchFamily="2" charset="-122"/>
                          <a:ea typeface="等线" panose="02010600030101010101" pitchFamily="2" charset="-122"/>
                        </a:rPr>
                        <a:t>2</a:t>
                      </a:r>
                    </a:p>
                  </a:txBody>
                  <a:tcPr marL="4924" marR="4924" marT="4924" marB="0" anchor="ctr">
                    <a:lnL>
                      <a:noFill/>
                    </a:lnL>
                    <a:lnR>
                      <a:noFill/>
                    </a:lnR>
                    <a:lnT>
                      <a:noFill/>
                    </a:lnT>
                    <a:lnB>
                      <a:noFill/>
                    </a:lnB>
                  </a:tcPr>
                </a:tc>
                <a:extLst>
                  <a:ext uri="{0D108BD9-81ED-4DB2-BD59-A6C34878D82A}">
                    <a16:rowId xmlns:a16="http://schemas.microsoft.com/office/drawing/2014/main" val="2893768059"/>
                  </a:ext>
                </a:extLst>
              </a:tr>
              <a:tr h="129357">
                <a:tc>
                  <a:txBody>
                    <a:bodyPr/>
                    <a:lstStyle/>
                    <a:p>
                      <a:pPr algn="l" fontAlgn="ctr"/>
                      <a:r>
                        <a:rPr lang="en-US" sz="900" b="0" i="0" u="none" strike="noStrike" dirty="0">
                          <a:solidFill>
                            <a:srgbClr val="00B050"/>
                          </a:solidFill>
                          <a:effectLst/>
                          <a:latin typeface="等线" panose="02010600030101010101" pitchFamily="2" charset="-122"/>
                          <a:ea typeface="等线" panose="02010600030101010101" pitchFamily="2" charset="-122"/>
                        </a:rPr>
                        <a:t>Circumference, </a:t>
                      </a:r>
                      <a:r>
                        <a:rPr lang="en-US" sz="900" b="0" i="1" u="none" strike="noStrike" dirty="0">
                          <a:solidFill>
                            <a:srgbClr val="00B050"/>
                          </a:solidFill>
                          <a:effectLst/>
                          <a:latin typeface="等线" panose="02010600030101010101" pitchFamily="2" charset="-122"/>
                          <a:ea typeface="等线" panose="02010600030101010101" pitchFamily="2" charset="-122"/>
                        </a:rPr>
                        <a:t>C</a:t>
                      </a:r>
                      <a:endParaRPr lang="en-US" sz="900" b="0" i="0" u="none" strike="noStrike" dirty="0">
                        <a:solidFill>
                          <a:srgbClr val="00B05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B050"/>
                          </a:solidFill>
                          <a:effectLst/>
                          <a:latin typeface="等线" panose="02010600030101010101" pitchFamily="2" charset="-122"/>
                          <a:ea typeface="等线" panose="02010600030101010101" pitchFamily="2" charset="-122"/>
                        </a:rPr>
                        <a:t>m</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B050"/>
                          </a:solidFill>
                          <a:effectLst/>
                          <a:latin typeface="等线" panose="02010600030101010101" pitchFamily="2" charset="-122"/>
                          <a:ea typeface="等线" panose="02010600030101010101" pitchFamily="2" charset="-122"/>
                        </a:rPr>
                        <a:t>616.76</a:t>
                      </a:r>
                    </a:p>
                  </a:txBody>
                  <a:tcPr marL="4924" marR="4924" marT="4924" marB="0" anchor="ctr">
                    <a:lnL>
                      <a:noFill/>
                    </a:lnL>
                    <a:lnR>
                      <a:noFill/>
                    </a:lnR>
                    <a:lnT>
                      <a:noFill/>
                    </a:lnT>
                    <a:lnB>
                      <a:noFill/>
                    </a:lnB>
                  </a:tcPr>
                </a:tc>
                <a:extLst>
                  <a:ext uri="{0D108BD9-81ED-4DB2-BD59-A6C34878D82A}">
                    <a16:rowId xmlns:a16="http://schemas.microsoft.com/office/drawing/2014/main" val="3798229002"/>
                  </a:ext>
                </a:extLst>
              </a:tr>
              <a:tr h="129357">
                <a:tc>
                  <a:txBody>
                    <a:bodyPr/>
                    <a:lstStyle/>
                    <a:p>
                      <a:pPr algn="l" fontAlgn="ctr"/>
                      <a:r>
                        <a:rPr lang="en-US" sz="900" b="0" i="0" u="none" strike="noStrike" dirty="0">
                          <a:solidFill>
                            <a:srgbClr val="00B050"/>
                          </a:solidFill>
                          <a:effectLst/>
                          <a:latin typeface="等线" panose="02010600030101010101" pitchFamily="2" charset="-122"/>
                          <a:ea typeface="等线" panose="02010600030101010101" pitchFamily="2" charset="-122"/>
                        </a:rPr>
                        <a:t>Crossing angle, 2</a:t>
                      </a:r>
                      <a:r>
                        <a:rPr lang="en-US" sz="900" b="0" i="1" u="none" strike="noStrike" dirty="0">
                          <a:solidFill>
                            <a:srgbClr val="00B050"/>
                          </a:solidFill>
                          <a:effectLst/>
                          <a:latin typeface="Symbol" panose="05050102010706020507" pitchFamily="18" charset="2"/>
                          <a:ea typeface="等线" panose="02010600030101010101" pitchFamily="2" charset="-122"/>
                        </a:rPr>
                        <a:t>q</a:t>
                      </a:r>
                      <a:endParaRPr lang="en-US" sz="900" b="0" i="0" u="none" strike="noStrike" dirty="0">
                        <a:solidFill>
                          <a:srgbClr val="00B05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B050"/>
                          </a:solidFill>
                          <a:effectLst/>
                          <a:latin typeface="等线" panose="02010600030101010101" pitchFamily="2" charset="-122"/>
                          <a:ea typeface="等线" panose="02010600030101010101" pitchFamily="2" charset="-122"/>
                        </a:rPr>
                        <a:t>mrad</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B050"/>
                          </a:solidFill>
                          <a:effectLst/>
                          <a:latin typeface="等线" panose="02010600030101010101" pitchFamily="2" charset="-122"/>
                          <a:ea typeface="等线" panose="02010600030101010101" pitchFamily="2" charset="-122"/>
                        </a:rPr>
                        <a:t>60</a:t>
                      </a:r>
                    </a:p>
                  </a:txBody>
                  <a:tcPr marL="4924" marR="4924" marT="4924" marB="0" anchor="ctr">
                    <a:lnL>
                      <a:noFill/>
                    </a:lnL>
                    <a:lnR>
                      <a:noFill/>
                    </a:lnR>
                    <a:lnT>
                      <a:noFill/>
                    </a:lnT>
                    <a:lnB>
                      <a:noFill/>
                    </a:lnB>
                  </a:tcPr>
                </a:tc>
                <a:extLst>
                  <a:ext uri="{0D108BD9-81ED-4DB2-BD59-A6C34878D82A}">
                    <a16:rowId xmlns:a16="http://schemas.microsoft.com/office/drawing/2014/main" val="1115294135"/>
                  </a:ext>
                </a:extLst>
              </a:tr>
              <a:tr h="129357">
                <a:tc>
                  <a:txBody>
                    <a:bodyPr/>
                    <a:lstStyle/>
                    <a:p>
                      <a:pPr algn="l" fontAlgn="ctr"/>
                      <a:r>
                        <a:rPr lang="en-US" sz="900" b="0" i="0" u="none" strike="noStrike" dirty="0">
                          <a:solidFill>
                            <a:srgbClr val="000000"/>
                          </a:solidFill>
                          <a:effectLst/>
                          <a:latin typeface="等线" panose="02010600030101010101" pitchFamily="2" charset="-122"/>
                          <a:ea typeface="等线" panose="02010600030101010101" pitchFamily="2" charset="-122"/>
                        </a:rPr>
                        <a:t>Relative gamma</a:t>
                      </a:r>
                    </a:p>
                  </a:txBody>
                  <a:tcPr marL="4924" marR="4924" marT="4924" marB="0" anchor="ctr">
                    <a:lnL>
                      <a:noFill/>
                    </a:lnL>
                    <a:lnR>
                      <a:noFill/>
                    </a:lnR>
                    <a:lnT>
                      <a:noFill/>
                    </a:lnT>
                    <a:lnB>
                      <a:noFill/>
                    </a:lnB>
                  </a:tcPr>
                </a:tc>
                <a:tc>
                  <a:txBody>
                    <a:bodyPr/>
                    <a:lstStyle/>
                    <a:p>
                      <a:pPr algn="ctr" fontAlgn="ctr"/>
                      <a:endParaRPr lang="zh-CN" altLang="en-US" sz="900" b="0" i="0" u="none" strike="noStrike" dirty="0">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0000"/>
                          </a:solidFill>
                          <a:effectLst/>
                          <a:latin typeface="等线" panose="02010600030101010101" pitchFamily="2" charset="-122"/>
                          <a:ea typeface="等线" panose="02010600030101010101" pitchFamily="2" charset="-122"/>
                        </a:rPr>
                        <a:t>3913.9 </a:t>
                      </a:r>
                    </a:p>
                  </a:txBody>
                  <a:tcPr marL="4924" marR="4924" marT="4924" marB="0" anchor="ctr">
                    <a:lnL>
                      <a:noFill/>
                    </a:lnL>
                    <a:lnR>
                      <a:noFill/>
                    </a:lnR>
                    <a:lnT>
                      <a:noFill/>
                    </a:lnT>
                    <a:lnB>
                      <a:noFill/>
                    </a:lnB>
                  </a:tcPr>
                </a:tc>
                <a:extLst>
                  <a:ext uri="{0D108BD9-81ED-4DB2-BD59-A6C34878D82A}">
                    <a16:rowId xmlns:a16="http://schemas.microsoft.com/office/drawing/2014/main" val="1684559777"/>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Revolution period, </a:t>
                      </a:r>
                      <a:r>
                        <a:rPr lang="en-US" sz="900" b="0" i="1" u="none" strike="noStrike">
                          <a:solidFill>
                            <a:srgbClr val="000000"/>
                          </a:solidFill>
                          <a:effectLst/>
                          <a:latin typeface="等线" panose="02010600030101010101" pitchFamily="2" charset="-122"/>
                          <a:ea typeface="等线" panose="02010600030101010101" pitchFamily="2" charset="-122"/>
                        </a:rPr>
                        <a:t>T</a:t>
                      </a:r>
                      <a:r>
                        <a:rPr lang="en-US" sz="900" b="0" i="0" u="none" strike="noStrike" baseline="-25000">
                          <a:solidFill>
                            <a:srgbClr val="000000"/>
                          </a:solidFill>
                          <a:effectLst/>
                          <a:latin typeface="等线" panose="02010600030101010101" pitchFamily="2" charset="-122"/>
                          <a:ea typeface="等线" panose="02010600030101010101" pitchFamily="2" charset="-122"/>
                        </a:rPr>
                        <a:t>0</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Symbol" panose="05050102010706020507" pitchFamily="18" charset="2"/>
                          <a:ea typeface="等线" panose="02010600030101010101" pitchFamily="2" charset="-122"/>
                        </a:rPr>
                        <a:t>m</a:t>
                      </a:r>
                      <a:r>
                        <a:rPr lang="en-US" sz="900" b="0" i="0" u="none" strike="noStrike">
                          <a:solidFill>
                            <a:srgbClr val="000000"/>
                          </a:solidFill>
                          <a:effectLst/>
                          <a:latin typeface="等线" panose="02010600030101010101" pitchFamily="2" charset="-122"/>
                          <a:ea typeface="等线" panose="02010600030101010101" pitchFamily="2" charset="-122"/>
                        </a:rPr>
                        <a:t>s</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0000"/>
                          </a:solidFill>
                          <a:effectLst/>
                          <a:latin typeface="等线" panose="02010600030101010101" pitchFamily="2" charset="-122"/>
                          <a:ea typeface="等线" panose="02010600030101010101" pitchFamily="2" charset="-122"/>
                        </a:rPr>
                        <a:t>2.057 </a:t>
                      </a:r>
                    </a:p>
                  </a:txBody>
                  <a:tcPr marL="4924" marR="4924" marT="4924" marB="0" anchor="ctr">
                    <a:lnL>
                      <a:noFill/>
                    </a:lnL>
                    <a:lnR>
                      <a:noFill/>
                    </a:lnR>
                    <a:lnT>
                      <a:noFill/>
                    </a:lnT>
                    <a:lnB>
                      <a:noFill/>
                    </a:lnB>
                  </a:tcPr>
                </a:tc>
                <a:extLst>
                  <a:ext uri="{0D108BD9-81ED-4DB2-BD59-A6C34878D82A}">
                    <a16:rowId xmlns:a16="http://schemas.microsoft.com/office/drawing/2014/main" val="1461655304"/>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Revolution frequency, </a:t>
                      </a:r>
                      <a:r>
                        <a:rPr lang="en-US" sz="900" b="0" i="1" u="none" strike="noStrike">
                          <a:solidFill>
                            <a:srgbClr val="000000"/>
                          </a:solidFill>
                          <a:effectLst/>
                          <a:latin typeface="等线" panose="02010600030101010101" pitchFamily="2" charset="-122"/>
                          <a:ea typeface="等线" panose="02010600030101010101" pitchFamily="2" charset="-122"/>
                        </a:rPr>
                        <a:t>f</a:t>
                      </a:r>
                      <a:r>
                        <a:rPr lang="en-US" sz="900" b="0" i="0" u="none" strike="noStrike" baseline="-25000">
                          <a:solidFill>
                            <a:srgbClr val="000000"/>
                          </a:solidFill>
                          <a:effectLst/>
                          <a:latin typeface="等线" panose="02010600030101010101" pitchFamily="2" charset="-122"/>
                          <a:ea typeface="等线" panose="02010600030101010101" pitchFamily="2" charset="-122"/>
                        </a:rPr>
                        <a:t>0</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dirty="0">
                          <a:solidFill>
                            <a:srgbClr val="000000"/>
                          </a:solidFill>
                          <a:effectLst/>
                          <a:latin typeface="等线" panose="02010600030101010101" pitchFamily="2" charset="-122"/>
                          <a:ea typeface="等线" panose="02010600030101010101" pitchFamily="2" charset="-122"/>
                        </a:rPr>
                        <a:t>kHz</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0000"/>
                          </a:solidFill>
                          <a:effectLst/>
                          <a:latin typeface="等线" panose="02010600030101010101" pitchFamily="2" charset="-122"/>
                          <a:ea typeface="等线" panose="02010600030101010101" pitchFamily="2" charset="-122"/>
                        </a:rPr>
                        <a:t>486.08 </a:t>
                      </a:r>
                    </a:p>
                  </a:txBody>
                  <a:tcPr marL="4924" marR="4924" marT="4924" marB="0" anchor="ctr">
                    <a:lnL>
                      <a:noFill/>
                    </a:lnL>
                    <a:lnR>
                      <a:noFill/>
                    </a:lnR>
                    <a:lnT>
                      <a:noFill/>
                    </a:lnT>
                    <a:lnB>
                      <a:noFill/>
                    </a:lnB>
                  </a:tcPr>
                </a:tc>
                <a:extLst>
                  <a:ext uri="{0D108BD9-81ED-4DB2-BD59-A6C34878D82A}">
                    <a16:rowId xmlns:a16="http://schemas.microsoft.com/office/drawing/2014/main" val="229765508"/>
                  </a:ext>
                </a:extLst>
              </a:tr>
              <a:tr h="129357">
                <a:tc>
                  <a:txBody>
                    <a:bodyPr/>
                    <a:lstStyle/>
                    <a:p>
                      <a:pPr algn="l" fontAlgn="ctr"/>
                      <a:r>
                        <a:rPr lang="en-US" sz="900" b="0" i="0" u="none" strike="noStrike">
                          <a:solidFill>
                            <a:srgbClr val="00B0F0"/>
                          </a:solidFill>
                          <a:effectLst/>
                          <a:latin typeface="等线" panose="02010600030101010101" pitchFamily="2" charset="-122"/>
                          <a:ea typeface="等线" panose="02010600030101010101" pitchFamily="2" charset="-122"/>
                        </a:rPr>
                        <a:t>Horizontal emittance, </a:t>
                      </a:r>
                      <a:r>
                        <a:rPr lang="en-US" sz="900" b="0" i="0" u="none" strike="noStrike">
                          <a:solidFill>
                            <a:srgbClr val="00B0F0"/>
                          </a:solidFill>
                          <a:effectLst/>
                          <a:latin typeface="Symbol" panose="05050102010706020507" pitchFamily="18" charset="2"/>
                          <a:ea typeface="等线" panose="02010600030101010101" pitchFamily="2" charset="-122"/>
                        </a:rPr>
                        <a:t>e</a:t>
                      </a:r>
                      <a:r>
                        <a:rPr lang="en-US" sz="900" b="0" i="0" u="none" strike="noStrike" baseline="-25000">
                          <a:solidFill>
                            <a:srgbClr val="00B0F0"/>
                          </a:solidFill>
                          <a:effectLst/>
                          <a:latin typeface="等线" panose="02010600030101010101" pitchFamily="2" charset="-122"/>
                          <a:ea typeface="等线" panose="02010600030101010101" pitchFamily="2" charset="-122"/>
                        </a:rPr>
                        <a:t>x</a:t>
                      </a:r>
                      <a:endParaRPr 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dirty="0">
                          <a:solidFill>
                            <a:srgbClr val="00B0F0"/>
                          </a:solidFill>
                          <a:effectLst/>
                          <a:latin typeface="等线" panose="02010600030101010101" pitchFamily="2" charset="-122"/>
                          <a:ea typeface="等线" panose="02010600030101010101" pitchFamily="2" charset="-122"/>
                        </a:rPr>
                        <a:t>nm</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B0F0"/>
                          </a:solidFill>
                          <a:effectLst/>
                          <a:latin typeface="等线" panose="02010600030101010101" pitchFamily="2" charset="-122"/>
                          <a:ea typeface="等线" panose="02010600030101010101" pitchFamily="2" charset="-122"/>
                        </a:rPr>
                        <a:t>4.47</a:t>
                      </a:r>
                    </a:p>
                  </a:txBody>
                  <a:tcPr marL="4924" marR="4924" marT="4924" marB="0" anchor="ctr">
                    <a:lnL>
                      <a:noFill/>
                    </a:lnL>
                    <a:lnR>
                      <a:noFill/>
                    </a:lnR>
                    <a:lnT>
                      <a:noFill/>
                    </a:lnT>
                    <a:lnB>
                      <a:noFill/>
                    </a:lnB>
                  </a:tcPr>
                </a:tc>
                <a:extLst>
                  <a:ext uri="{0D108BD9-81ED-4DB2-BD59-A6C34878D82A}">
                    <a16:rowId xmlns:a16="http://schemas.microsoft.com/office/drawing/2014/main" val="3653945473"/>
                  </a:ext>
                </a:extLst>
              </a:tr>
              <a:tr h="129357">
                <a:tc>
                  <a:txBody>
                    <a:bodyPr/>
                    <a:lstStyle/>
                    <a:p>
                      <a:pPr algn="l" fontAlgn="ctr"/>
                      <a:r>
                        <a:rPr lang="en-US" sz="900" b="0" i="0" u="none" strike="noStrike">
                          <a:solidFill>
                            <a:srgbClr val="00B0F0"/>
                          </a:solidFill>
                          <a:effectLst/>
                          <a:latin typeface="等线" panose="02010600030101010101" pitchFamily="2" charset="-122"/>
                          <a:ea typeface="等线" panose="02010600030101010101" pitchFamily="2" charset="-122"/>
                        </a:rPr>
                        <a:t>Coupling, </a:t>
                      </a:r>
                      <a:r>
                        <a:rPr lang="en-US" sz="900" b="0" i="1" u="none" strike="noStrike">
                          <a:solidFill>
                            <a:srgbClr val="00B0F0"/>
                          </a:solidFill>
                          <a:effectLst/>
                          <a:latin typeface="等线" panose="02010600030101010101" pitchFamily="2" charset="-122"/>
                          <a:ea typeface="等线" panose="02010600030101010101" pitchFamily="2" charset="-122"/>
                        </a:rPr>
                        <a:t>k</a:t>
                      </a:r>
                      <a:endParaRPr 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endParaRPr lang="zh-CN" alt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B0F0"/>
                          </a:solidFill>
                          <a:effectLst/>
                          <a:latin typeface="等线" panose="02010600030101010101" pitchFamily="2" charset="-122"/>
                          <a:ea typeface="等线" panose="02010600030101010101" pitchFamily="2" charset="-122"/>
                        </a:rPr>
                        <a:t>0.50%</a:t>
                      </a:r>
                    </a:p>
                  </a:txBody>
                  <a:tcPr marL="4924" marR="4924" marT="4924" marB="0" anchor="ctr">
                    <a:lnL>
                      <a:noFill/>
                    </a:lnL>
                    <a:lnR>
                      <a:noFill/>
                    </a:lnR>
                    <a:lnT>
                      <a:noFill/>
                    </a:lnT>
                    <a:lnB>
                      <a:noFill/>
                    </a:lnB>
                  </a:tcPr>
                </a:tc>
                <a:extLst>
                  <a:ext uri="{0D108BD9-81ED-4DB2-BD59-A6C34878D82A}">
                    <a16:rowId xmlns:a16="http://schemas.microsoft.com/office/drawing/2014/main" val="3742658876"/>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Vertical emittance, </a:t>
                      </a:r>
                      <a:r>
                        <a:rPr lang="en-US" sz="900" b="0" i="0" u="none" strike="noStrike">
                          <a:solidFill>
                            <a:srgbClr val="000000"/>
                          </a:solidFill>
                          <a:effectLst/>
                          <a:latin typeface="Symbol" panose="05050102010706020507" pitchFamily="18" charset="2"/>
                          <a:ea typeface="等线" panose="02010600030101010101" pitchFamily="2" charset="-122"/>
                        </a:rPr>
                        <a:t>e</a:t>
                      </a:r>
                      <a:r>
                        <a:rPr lang="en-US" sz="900" b="0" i="0" u="none" strike="noStrike" baseline="-25000">
                          <a:solidFill>
                            <a:srgbClr val="000000"/>
                          </a:solidFill>
                          <a:effectLst/>
                          <a:latin typeface="等线" panose="02010600030101010101" pitchFamily="2" charset="-122"/>
                          <a:ea typeface="等线" panose="02010600030101010101" pitchFamily="2" charset="-122"/>
                        </a:rPr>
                        <a:t>y</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pm</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22.35</a:t>
                      </a:r>
                    </a:p>
                  </a:txBody>
                  <a:tcPr marL="4924" marR="4924" marT="4924" marB="0" anchor="ctr">
                    <a:lnL>
                      <a:noFill/>
                    </a:lnL>
                    <a:lnR>
                      <a:noFill/>
                    </a:lnR>
                    <a:lnT>
                      <a:noFill/>
                    </a:lnT>
                    <a:lnB>
                      <a:noFill/>
                    </a:lnB>
                  </a:tcPr>
                </a:tc>
                <a:extLst>
                  <a:ext uri="{0D108BD9-81ED-4DB2-BD59-A6C34878D82A}">
                    <a16:rowId xmlns:a16="http://schemas.microsoft.com/office/drawing/2014/main" val="2962405087"/>
                  </a:ext>
                </a:extLst>
              </a:tr>
              <a:tr h="129357">
                <a:tc>
                  <a:txBody>
                    <a:bodyPr/>
                    <a:lstStyle/>
                    <a:p>
                      <a:pPr algn="l" fontAlgn="ctr"/>
                      <a:r>
                        <a:rPr lang="en-US" sz="900" b="0" i="0" u="none" strike="noStrike">
                          <a:solidFill>
                            <a:srgbClr val="00B0F0"/>
                          </a:solidFill>
                          <a:effectLst/>
                          <a:latin typeface="等线" panose="02010600030101010101" pitchFamily="2" charset="-122"/>
                          <a:ea typeface="等线" panose="02010600030101010101" pitchFamily="2" charset="-122"/>
                        </a:rPr>
                        <a:t>Hor. beta function at IP, </a:t>
                      </a:r>
                      <a:r>
                        <a:rPr lang="en-US" sz="900" b="0" i="0" u="none" strike="noStrike">
                          <a:solidFill>
                            <a:srgbClr val="00B0F0"/>
                          </a:solidFill>
                          <a:effectLst/>
                          <a:latin typeface="Symbol" panose="05050102010706020507" pitchFamily="18" charset="2"/>
                          <a:ea typeface="等线" panose="02010600030101010101" pitchFamily="2" charset="-122"/>
                        </a:rPr>
                        <a:t>b</a:t>
                      </a:r>
                      <a:r>
                        <a:rPr lang="en-US" sz="900" b="0" i="0" u="none" strike="noStrike" baseline="-25000">
                          <a:solidFill>
                            <a:srgbClr val="00B0F0"/>
                          </a:solidFill>
                          <a:effectLst/>
                          <a:latin typeface="等线" panose="02010600030101010101" pitchFamily="2" charset="-122"/>
                          <a:ea typeface="等线" panose="02010600030101010101" pitchFamily="2" charset="-122"/>
                        </a:rPr>
                        <a:t>x</a:t>
                      </a:r>
                      <a:endParaRPr 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B0F0"/>
                          </a:solidFill>
                          <a:effectLst/>
                          <a:latin typeface="等线" panose="02010600030101010101" pitchFamily="2" charset="-122"/>
                          <a:ea typeface="等线" panose="02010600030101010101" pitchFamily="2" charset="-122"/>
                        </a:rPr>
                        <a:t>mm</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B0F0"/>
                          </a:solidFill>
                          <a:effectLst/>
                          <a:latin typeface="等线" panose="02010600030101010101" pitchFamily="2" charset="-122"/>
                          <a:ea typeface="等线" panose="02010600030101010101" pitchFamily="2" charset="-122"/>
                        </a:rPr>
                        <a:t>40</a:t>
                      </a:r>
                    </a:p>
                  </a:txBody>
                  <a:tcPr marL="4924" marR="4924" marT="4924" marB="0" anchor="ctr">
                    <a:lnL>
                      <a:noFill/>
                    </a:lnL>
                    <a:lnR>
                      <a:noFill/>
                    </a:lnR>
                    <a:lnT>
                      <a:noFill/>
                    </a:lnT>
                    <a:lnB>
                      <a:noFill/>
                    </a:lnB>
                  </a:tcPr>
                </a:tc>
                <a:extLst>
                  <a:ext uri="{0D108BD9-81ED-4DB2-BD59-A6C34878D82A}">
                    <a16:rowId xmlns:a16="http://schemas.microsoft.com/office/drawing/2014/main" val="2453118358"/>
                  </a:ext>
                </a:extLst>
              </a:tr>
              <a:tr h="129357">
                <a:tc>
                  <a:txBody>
                    <a:bodyPr/>
                    <a:lstStyle/>
                    <a:p>
                      <a:pPr algn="l" fontAlgn="ctr"/>
                      <a:r>
                        <a:rPr lang="en-US" sz="900" b="0" i="0" u="none" strike="noStrike">
                          <a:solidFill>
                            <a:srgbClr val="00B0F0"/>
                          </a:solidFill>
                          <a:effectLst/>
                          <a:latin typeface="等线" panose="02010600030101010101" pitchFamily="2" charset="-122"/>
                          <a:ea typeface="等线" panose="02010600030101010101" pitchFamily="2" charset="-122"/>
                        </a:rPr>
                        <a:t>Ver. beta function at IP, </a:t>
                      </a:r>
                      <a:r>
                        <a:rPr lang="en-US" sz="900" b="0" i="0" u="none" strike="noStrike">
                          <a:solidFill>
                            <a:srgbClr val="00B0F0"/>
                          </a:solidFill>
                          <a:effectLst/>
                          <a:latin typeface="Symbol" panose="05050102010706020507" pitchFamily="18" charset="2"/>
                          <a:ea typeface="等线" panose="02010600030101010101" pitchFamily="2" charset="-122"/>
                        </a:rPr>
                        <a:t>b</a:t>
                      </a:r>
                      <a:r>
                        <a:rPr lang="en-US" sz="900" b="0" i="0" u="none" strike="noStrike" baseline="-25000">
                          <a:solidFill>
                            <a:srgbClr val="00B0F0"/>
                          </a:solidFill>
                          <a:effectLst/>
                          <a:latin typeface="等线" panose="02010600030101010101" pitchFamily="2" charset="-122"/>
                          <a:ea typeface="等线" panose="02010600030101010101" pitchFamily="2" charset="-122"/>
                        </a:rPr>
                        <a:t>y</a:t>
                      </a:r>
                      <a:endParaRPr 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dirty="0">
                          <a:solidFill>
                            <a:srgbClr val="00B0F0"/>
                          </a:solidFill>
                          <a:effectLst/>
                          <a:latin typeface="等线" panose="02010600030101010101" pitchFamily="2" charset="-122"/>
                          <a:ea typeface="等线" panose="02010600030101010101" pitchFamily="2" charset="-122"/>
                        </a:rPr>
                        <a:t>mm</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B0F0"/>
                          </a:solidFill>
                          <a:effectLst/>
                          <a:latin typeface="等线" panose="02010600030101010101" pitchFamily="2" charset="-122"/>
                          <a:ea typeface="等线" panose="02010600030101010101" pitchFamily="2" charset="-122"/>
                        </a:rPr>
                        <a:t>0.6</a:t>
                      </a:r>
                    </a:p>
                  </a:txBody>
                  <a:tcPr marL="4924" marR="4924" marT="4924" marB="0" anchor="ctr">
                    <a:lnL>
                      <a:noFill/>
                    </a:lnL>
                    <a:lnR>
                      <a:noFill/>
                    </a:lnR>
                    <a:lnT>
                      <a:noFill/>
                    </a:lnT>
                    <a:lnB>
                      <a:noFill/>
                    </a:lnB>
                  </a:tcPr>
                </a:tc>
                <a:extLst>
                  <a:ext uri="{0D108BD9-81ED-4DB2-BD59-A6C34878D82A}">
                    <a16:rowId xmlns:a16="http://schemas.microsoft.com/office/drawing/2014/main" val="3788030348"/>
                  </a:ext>
                </a:extLst>
              </a:tr>
              <a:tr h="129357">
                <a:tc>
                  <a:txBody>
                    <a:bodyPr/>
                    <a:lstStyle/>
                    <a:p>
                      <a:pPr algn="l" fontAlgn="ctr"/>
                      <a:r>
                        <a:rPr lang="en-US" sz="900" b="0" i="0" u="none" strike="noStrike" dirty="0">
                          <a:solidFill>
                            <a:srgbClr val="000000"/>
                          </a:solidFill>
                          <a:effectLst/>
                          <a:latin typeface="等线" panose="02010600030101010101" pitchFamily="2" charset="-122"/>
                          <a:ea typeface="等线" panose="02010600030101010101" pitchFamily="2" charset="-122"/>
                        </a:rPr>
                        <a:t>Hor. beam size at IP, </a:t>
                      </a:r>
                      <a:r>
                        <a:rPr lang="en-US" sz="900" b="0" i="0" u="none" strike="noStrike" dirty="0" err="1">
                          <a:solidFill>
                            <a:srgbClr val="000000"/>
                          </a:solidFill>
                          <a:effectLst/>
                          <a:latin typeface="Symbol" panose="05050102010706020507" pitchFamily="18" charset="2"/>
                          <a:ea typeface="等线" panose="02010600030101010101" pitchFamily="2" charset="-122"/>
                        </a:rPr>
                        <a:t>s</a:t>
                      </a:r>
                      <a:r>
                        <a:rPr lang="en-US" sz="900" b="0" i="0" u="none" strike="noStrike" baseline="-25000" dirty="0" err="1">
                          <a:solidFill>
                            <a:srgbClr val="000000"/>
                          </a:solidFill>
                          <a:effectLst/>
                          <a:latin typeface="等线" panose="02010600030101010101" pitchFamily="2" charset="-122"/>
                          <a:ea typeface="等线" panose="02010600030101010101" pitchFamily="2" charset="-122"/>
                        </a:rPr>
                        <a:t>x</a:t>
                      </a:r>
                      <a:endParaRPr lang="en-US" sz="900" b="0" i="0" u="none" strike="noStrike" dirty="0">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Symbol" panose="05050102010706020507" pitchFamily="18" charset="2"/>
                          <a:ea typeface="等线" panose="02010600030101010101" pitchFamily="2" charset="-122"/>
                        </a:rPr>
                        <a:t>m</a:t>
                      </a:r>
                      <a:r>
                        <a:rPr lang="en-US" sz="900" b="0" i="0" u="none" strike="noStrike">
                          <a:solidFill>
                            <a:srgbClr val="000000"/>
                          </a:solidFill>
                          <a:effectLst/>
                          <a:latin typeface="等线" panose="02010600030101010101" pitchFamily="2" charset="-122"/>
                          <a:ea typeface="等线" panose="02010600030101010101" pitchFamily="2" charset="-122"/>
                        </a:rPr>
                        <a:t>m</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13.37 </a:t>
                      </a:r>
                    </a:p>
                  </a:txBody>
                  <a:tcPr marL="4924" marR="4924" marT="4924" marB="0" anchor="ctr">
                    <a:lnL>
                      <a:noFill/>
                    </a:lnL>
                    <a:lnR>
                      <a:noFill/>
                    </a:lnR>
                    <a:lnT>
                      <a:noFill/>
                    </a:lnT>
                    <a:lnB>
                      <a:noFill/>
                    </a:lnB>
                  </a:tcPr>
                </a:tc>
                <a:extLst>
                  <a:ext uri="{0D108BD9-81ED-4DB2-BD59-A6C34878D82A}">
                    <a16:rowId xmlns:a16="http://schemas.microsoft.com/office/drawing/2014/main" val="150998008"/>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Ver. beam size at IP, </a:t>
                      </a:r>
                      <a:r>
                        <a:rPr lang="en-US" sz="900" b="0" i="0" u="none" strike="noStrike">
                          <a:solidFill>
                            <a:srgbClr val="000000"/>
                          </a:solidFill>
                          <a:effectLst/>
                          <a:latin typeface="Symbol" panose="05050102010706020507" pitchFamily="18" charset="2"/>
                          <a:ea typeface="等线" panose="02010600030101010101" pitchFamily="2" charset="-122"/>
                        </a:rPr>
                        <a:t>s</a:t>
                      </a:r>
                      <a:r>
                        <a:rPr lang="en-US" sz="900" b="0" i="0" u="none" strike="noStrike" baseline="-25000">
                          <a:solidFill>
                            <a:srgbClr val="000000"/>
                          </a:solidFill>
                          <a:effectLst/>
                          <a:latin typeface="等线" panose="02010600030101010101" pitchFamily="2" charset="-122"/>
                          <a:ea typeface="等线" panose="02010600030101010101" pitchFamily="2" charset="-122"/>
                        </a:rPr>
                        <a:t>y</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Symbol" panose="05050102010706020507" pitchFamily="18" charset="2"/>
                          <a:ea typeface="等线" panose="02010600030101010101" pitchFamily="2" charset="-122"/>
                        </a:rPr>
                        <a:t>m</a:t>
                      </a:r>
                      <a:r>
                        <a:rPr lang="en-US" sz="900" b="0" i="0" u="none" strike="noStrike">
                          <a:solidFill>
                            <a:srgbClr val="000000"/>
                          </a:solidFill>
                          <a:effectLst/>
                          <a:latin typeface="等线" panose="02010600030101010101" pitchFamily="2" charset="-122"/>
                          <a:ea typeface="等线" panose="02010600030101010101" pitchFamily="2" charset="-122"/>
                        </a:rPr>
                        <a:t>m</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0.116 </a:t>
                      </a:r>
                    </a:p>
                  </a:txBody>
                  <a:tcPr marL="4924" marR="4924" marT="4924" marB="0" anchor="ctr">
                    <a:lnL>
                      <a:noFill/>
                    </a:lnL>
                    <a:lnR>
                      <a:noFill/>
                    </a:lnR>
                    <a:lnT>
                      <a:noFill/>
                    </a:lnT>
                    <a:lnB>
                      <a:noFill/>
                    </a:lnB>
                  </a:tcPr>
                </a:tc>
                <a:extLst>
                  <a:ext uri="{0D108BD9-81ED-4DB2-BD59-A6C34878D82A}">
                    <a16:rowId xmlns:a16="http://schemas.microsoft.com/office/drawing/2014/main" val="2832328079"/>
                  </a:ext>
                </a:extLst>
              </a:tr>
              <a:tr h="129357">
                <a:tc>
                  <a:txBody>
                    <a:bodyPr/>
                    <a:lstStyle/>
                    <a:p>
                      <a:pPr algn="l" fontAlgn="ctr"/>
                      <a:r>
                        <a:rPr lang="en-US" sz="900" b="0" i="0" u="none" strike="noStrike">
                          <a:solidFill>
                            <a:srgbClr val="00B0F0"/>
                          </a:solidFill>
                          <a:effectLst/>
                          <a:latin typeface="等线" panose="02010600030101010101" pitchFamily="2" charset="-122"/>
                          <a:ea typeface="等线" panose="02010600030101010101" pitchFamily="2" charset="-122"/>
                        </a:rPr>
                        <a:t>Betatron tune, </a:t>
                      </a:r>
                      <a:r>
                        <a:rPr lang="en-US" sz="900" b="0" i="0" u="none" strike="noStrike">
                          <a:solidFill>
                            <a:srgbClr val="00B0F0"/>
                          </a:solidFill>
                          <a:effectLst/>
                          <a:latin typeface="Symbol" panose="05050102010706020507" pitchFamily="18" charset="2"/>
                          <a:ea typeface="等线" panose="02010600030101010101" pitchFamily="2" charset="-122"/>
                        </a:rPr>
                        <a:t>n</a:t>
                      </a:r>
                      <a:r>
                        <a:rPr lang="en-US" sz="900" b="0" i="0" u="none" strike="noStrike" baseline="-25000">
                          <a:solidFill>
                            <a:srgbClr val="00B0F0"/>
                          </a:solidFill>
                          <a:effectLst/>
                          <a:latin typeface="等线" panose="02010600030101010101" pitchFamily="2" charset="-122"/>
                          <a:ea typeface="等线" panose="02010600030101010101" pitchFamily="2" charset="-122"/>
                        </a:rPr>
                        <a:t>x</a:t>
                      </a:r>
                      <a:r>
                        <a:rPr lang="en-US" sz="900" b="0" i="0" u="none" strike="noStrike">
                          <a:solidFill>
                            <a:srgbClr val="00B0F0"/>
                          </a:solidFill>
                          <a:effectLst/>
                          <a:latin typeface="等线" panose="02010600030101010101" pitchFamily="2" charset="-122"/>
                          <a:ea typeface="等线" panose="02010600030101010101" pitchFamily="2" charset="-122"/>
                        </a:rPr>
                        <a:t>/</a:t>
                      </a:r>
                      <a:r>
                        <a:rPr lang="en-US" sz="900" b="0" i="0" u="none" strike="noStrike">
                          <a:solidFill>
                            <a:srgbClr val="00B0F0"/>
                          </a:solidFill>
                          <a:effectLst/>
                          <a:latin typeface="Symbol" panose="05050102010706020507" pitchFamily="18" charset="2"/>
                          <a:ea typeface="等线" panose="02010600030101010101" pitchFamily="2" charset="-122"/>
                        </a:rPr>
                        <a:t>n</a:t>
                      </a:r>
                      <a:r>
                        <a:rPr lang="en-US" sz="900" b="0" i="0" u="none" strike="noStrike" baseline="-25000">
                          <a:solidFill>
                            <a:srgbClr val="00B0F0"/>
                          </a:solidFill>
                          <a:effectLst/>
                          <a:latin typeface="等线" panose="02010600030101010101" pitchFamily="2" charset="-122"/>
                          <a:ea typeface="等线" panose="02010600030101010101" pitchFamily="2" charset="-122"/>
                        </a:rPr>
                        <a:t>y</a:t>
                      </a:r>
                      <a:endParaRPr 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endParaRPr lang="zh-CN" alt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B0F0"/>
                          </a:solidFill>
                          <a:effectLst/>
                          <a:latin typeface="等线" panose="02010600030101010101" pitchFamily="2" charset="-122"/>
                          <a:ea typeface="等线" panose="02010600030101010101" pitchFamily="2" charset="-122"/>
                        </a:rPr>
                        <a:t>31.552/24.572</a:t>
                      </a:r>
                    </a:p>
                  </a:txBody>
                  <a:tcPr marL="4924" marR="4924" marT="4924" marB="0" anchor="ctr">
                    <a:lnL>
                      <a:noFill/>
                    </a:lnL>
                    <a:lnR>
                      <a:noFill/>
                    </a:lnR>
                    <a:lnT>
                      <a:noFill/>
                    </a:lnT>
                    <a:lnB>
                      <a:noFill/>
                    </a:lnB>
                  </a:tcPr>
                </a:tc>
                <a:extLst>
                  <a:ext uri="{0D108BD9-81ED-4DB2-BD59-A6C34878D82A}">
                    <a16:rowId xmlns:a16="http://schemas.microsoft.com/office/drawing/2014/main" val="2514046983"/>
                  </a:ext>
                </a:extLst>
              </a:tr>
              <a:tr h="129357">
                <a:tc>
                  <a:txBody>
                    <a:bodyPr/>
                    <a:lstStyle/>
                    <a:p>
                      <a:pPr algn="l" fontAlgn="ctr"/>
                      <a:r>
                        <a:rPr lang="en-US" sz="900" b="0" i="0" u="none" strike="noStrike">
                          <a:solidFill>
                            <a:srgbClr val="00B0F0"/>
                          </a:solidFill>
                          <a:effectLst/>
                          <a:latin typeface="等线" panose="02010600030101010101" pitchFamily="2" charset="-122"/>
                          <a:ea typeface="等线" panose="02010600030101010101" pitchFamily="2" charset="-122"/>
                        </a:rPr>
                        <a:t>Momentum compaction factor, </a:t>
                      </a:r>
                      <a:r>
                        <a:rPr lang="en-US" sz="900" b="0" i="0" u="none" strike="noStrike">
                          <a:solidFill>
                            <a:srgbClr val="00B0F0"/>
                          </a:solidFill>
                          <a:effectLst/>
                          <a:latin typeface="Symbol" panose="05050102010706020507" pitchFamily="18" charset="2"/>
                          <a:ea typeface="等线" panose="02010600030101010101" pitchFamily="2" charset="-122"/>
                        </a:rPr>
                        <a:t>a</a:t>
                      </a:r>
                      <a:r>
                        <a:rPr lang="en-US" sz="900" b="0" i="0" u="none" strike="noStrike" baseline="-25000">
                          <a:solidFill>
                            <a:srgbClr val="00B0F0"/>
                          </a:solidFill>
                          <a:effectLst/>
                          <a:latin typeface="等线" panose="02010600030101010101" pitchFamily="2" charset="-122"/>
                          <a:ea typeface="等线" panose="02010600030101010101" pitchFamily="2" charset="-122"/>
                        </a:rPr>
                        <a:t>p</a:t>
                      </a:r>
                      <a:endParaRPr 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B0F0"/>
                          </a:solidFill>
                          <a:effectLst/>
                          <a:latin typeface="等线" panose="02010600030101010101" pitchFamily="2" charset="-122"/>
                          <a:ea typeface="等线" panose="02010600030101010101" pitchFamily="2" charset="-122"/>
                        </a:rPr>
                        <a:t>10</a:t>
                      </a:r>
                      <a:r>
                        <a:rPr lang="en-US" altLang="zh-CN" sz="900" b="0" i="0" u="none" strike="noStrike" baseline="30000">
                          <a:solidFill>
                            <a:srgbClr val="00B0F0"/>
                          </a:solidFill>
                          <a:effectLst/>
                          <a:latin typeface="等线" panose="02010600030101010101" pitchFamily="2" charset="-122"/>
                          <a:ea typeface="等线" panose="02010600030101010101" pitchFamily="2" charset="-122"/>
                        </a:rPr>
                        <a:t>-4</a:t>
                      </a:r>
                      <a:endParaRPr lang="zh-CN" alt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B0F0"/>
                          </a:solidFill>
                          <a:effectLst/>
                          <a:latin typeface="等线" panose="02010600030101010101" pitchFamily="2" charset="-122"/>
                          <a:ea typeface="等线" panose="02010600030101010101" pitchFamily="2" charset="-122"/>
                        </a:rPr>
                        <a:t>10.27</a:t>
                      </a:r>
                    </a:p>
                  </a:txBody>
                  <a:tcPr marL="4924" marR="4924" marT="4924" marB="0" anchor="ctr">
                    <a:lnL>
                      <a:noFill/>
                    </a:lnL>
                    <a:lnR>
                      <a:noFill/>
                    </a:lnR>
                    <a:lnT>
                      <a:noFill/>
                    </a:lnT>
                    <a:lnB>
                      <a:noFill/>
                    </a:lnB>
                  </a:tcPr>
                </a:tc>
                <a:extLst>
                  <a:ext uri="{0D108BD9-81ED-4DB2-BD59-A6C34878D82A}">
                    <a16:rowId xmlns:a16="http://schemas.microsoft.com/office/drawing/2014/main" val="3556129721"/>
                  </a:ext>
                </a:extLst>
              </a:tr>
              <a:tr h="129357">
                <a:tc>
                  <a:txBody>
                    <a:bodyPr/>
                    <a:lstStyle/>
                    <a:p>
                      <a:pPr algn="l" fontAlgn="ctr"/>
                      <a:r>
                        <a:rPr lang="en-US" sz="900" b="0" i="0" u="none" strike="noStrike">
                          <a:solidFill>
                            <a:srgbClr val="00B0F0"/>
                          </a:solidFill>
                          <a:effectLst/>
                          <a:latin typeface="等线" panose="02010600030101010101" pitchFamily="2" charset="-122"/>
                          <a:ea typeface="等线" panose="02010600030101010101" pitchFamily="2" charset="-122"/>
                        </a:rPr>
                        <a:t>Energy spread, </a:t>
                      </a:r>
                      <a:r>
                        <a:rPr lang="en-US" sz="900" b="0" i="0" u="none" strike="noStrike">
                          <a:solidFill>
                            <a:srgbClr val="00B0F0"/>
                          </a:solidFill>
                          <a:effectLst/>
                          <a:latin typeface="Symbol" panose="05050102010706020507" pitchFamily="18" charset="2"/>
                          <a:ea typeface="等线" panose="02010600030101010101" pitchFamily="2" charset="-122"/>
                        </a:rPr>
                        <a:t>s</a:t>
                      </a:r>
                      <a:r>
                        <a:rPr lang="en-US" sz="900" b="0" i="0" u="none" strike="noStrike" baseline="-25000">
                          <a:solidFill>
                            <a:srgbClr val="00B0F0"/>
                          </a:solidFill>
                          <a:effectLst/>
                          <a:latin typeface="Symbol" panose="05050102010706020507" pitchFamily="18" charset="2"/>
                          <a:ea typeface="等线" panose="02010600030101010101" pitchFamily="2" charset="-122"/>
                        </a:rPr>
                        <a:t>e</a:t>
                      </a:r>
                      <a:endParaRPr 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B0F0"/>
                          </a:solidFill>
                          <a:effectLst/>
                          <a:latin typeface="等线" panose="02010600030101010101" pitchFamily="2" charset="-122"/>
                          <a:ea typeface="等线" panose="02010600030101010101" pitchFamily="2" charset="-122"/>
                        </a:rPr>
                        <a:t>10</a:t>
                      </a:r>
                      <a:r>
                        <a:rPr lang="en-US" altLang="zh-CN" sz="900" b="0" i="0" u="none" strike="noStrike" baseline="30000">
                          <a:solidFill>
                            <a:srgbClr val="00B0F0"/>
                          </a:solidFill>
                          <a:effectLst/>
                          <a:latin typeface="等线" panose="02010600030101010101" pitchFamily="2" charset="-122"/>
                          <a:ea typeface="等线" panose="02010600030101010101" pitchFamily="2" charset="-122"/>
                        </a:rPr>
                        <a:t>-4</a:t>
                      </a:r>
                      <a:endParaRPr lang="zh-CN" alt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B0F0"/>
                          </a:solidFill>
                          <a:effectLst/>
                          <a:latin typeface="等线" panose="02010600030101010101" pitchFamily="2" charset="-122"/>
                          <a:ea typeface="等线" panose="02010600030101010101" pitchFamily="2" charset="-122"/>
                        </a:rPr>
                        <a:t>8.77</a:t>
                      </a:r>
                    </a:p>
                  </a:txBody>
                  <a:tcPr marL="4924" marR="4924" marT="4924" marB="0" anchor="ctr">
                    <a:lnL>
                      <a:noFill/>
                    </a:lnL>
                    <a:lnR>
                      <a:noFill/>
                    </a:lnR>
                    <a:lnT>
                      <a:noFill/>
                    </a:lnT>
                    <a:lnB>
                      <a:noFill/>
                    </a:lnB>
                  </a:tcPr>
                </a:tc>
                <a:extLst>
                  <a:ext uri="{0D108BD9-81ED-4DB2-BD59-A6C34878D82A}">
                    <a16:rowId xmlns:a16="http://schemas.microsoft.com/office/drawing/2014/main" val="2201789036"/>
                  </a:ext>
                </a:extLst>
              </a:tr>
              <a:tr h="129357">
                <a:tc>
                  <a:txBody>
                    <a:bodyPr/>
                    <a:lstStyle/>
                    <a:p>
                      <a:pPr algn="l" fontAlgn="ctr"/>
                      <a:r>
                        <a:rPr lang="en-US" sz="900" b="0" i="0" u="none" strike="noStrike">
                          <a:solidFill>
                            <a:srgbClr val="00B050"/>
                          </a:solidFill>
                          <a:effectLst/>
                          <a:latin typeface="等线" panose="02010600030101010101" pitchFamily="2" charset="-122"/>
                          <a:ea typeface="等线" panose="02010600030101010101" pitchFamily="2" charset="-122"/>
                        </a:rPr>
                        <a:t>Beam current, I</a:t>
                      </a:r>
                    </a:p>
                  </a:txBody>
                  <a:tcPr marL="4924" marR="4924" marT="4924" marB="0" anchor="ctr">
                    <a:lnL>
                      <a:noFill/>
                    </a:lnL>
                    <a:lnR>
                      <a:noFill/>
                    </a:lnR>
                    <a:lnT>
                      <a:noFill/>
                    </a:lnT>
                    <a:lnB>
                      <a:noFill/>
                    </a:lnB>
                  </a:tcPr>
                </a:tc>
                <a:tc>
                  <a:txBody>
                    <a:bodyPr/>
                    <a:lstStyle/>
                    <a:p>
                      <a:pPr algn="ctr" fontAlgn="ctr"/>
                      <a:r>
                        <a:rPr lang="en-US" sz="900" b="0" i="0" u="none" strike="noStrike">
                          <a:solidFill>
                            <a:srgbClr val="00B050"/>
                          </a:solidFill>
                          <a:effectLst/>
                          <a:latin typeface="等线" panose="02010600030101010101" pitchFamily="2" charset="-122"/>
                          <a:ea typeface="等线" panose="02010600030101010101" pitchFamily="2" charset="-122"/>
                        </a:rPr>
                        <a:t>A</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B050"/>
                          </a:solidFill>
                          <a:effectLst/>
                          <a:latin typeface="等线" panose="02010600030101010101" pitchFamily="2" charset="-122"/>
                          <a:ea typeface="等线" panose="02010600030101010101" pitchFamily="2" charset="-122"/>
                        </a:rPr>
                        <a:t>2</a:t>
                      </a:r>
                    </a:p>
                  </a:txBody>
                  <a:tcPr marL="4924" marR="4924" marT="4924" marB="0" anchor="ctr">
                    <a:lnL>
                      <a:noFill/>
                    </a:lnL>
                    <a:lnR>
                      <a:noFill/>
                    </a:lnR>
                    <a:lnT>
                      <a:noFill/>
                    </a:lnT>
                    <a:lnB>
                      <a:noFill/>
                    </a:lnB>
                  </a:tcPr>
                </a:tc>
                <a:extLst>
                  <a:ext uri="{0D108BD9-81ED-4DB2-BD59-A6C34878D82A}">
                    <a16:rowId xmlns:a16="http://schemas.microsoft.com/office/drawing/2014/main" val="3667117855"/>
                  </a:ext>
                </a:extLst>
              </a:tr>
              <a:tr h="129357">
                <a:tc>
                  <a:txBody>
                    <a:bodyPr/>
                    <a:lstStyle/>
                    <a:p>
                      <a:pPr algn="l" fontAlgn="ctr"/>
                      <a:r>
                        <a:rPr lang="en-US" sz="900" b="0" i="0" u="none" strike="noStrike" dirty="0">
                          <a:solidFill>
                            <a:srgbClr val="7030A0"/>
                          </a:solidFill>
                          <a:effectLst/>
                          <a:latin typeface="等线" panose="02010600030101010101" pitchFamily="2" charset="-122"/>
                          <a:ea typeface="等线" panose="02010600030101010101" pitchFamily="2" charset="-122"/>
                        </a:rPr>
                        <a:t>Number of bunches, </a:t>
                      </a:r>
                      <a:r>
                        <a:rPr lang="en-US" sz="900" b="0" i="0" u="none" strike="noStrike" dirty="0" err="1">
                          <a:solidFill>
                            <a:srgbClr val="7030A0"/>
                          </a:solidFill>
                          <a:effectLst/>
                          <a:latin typeface="等线" panose="02010600030101010101" pitchFamily="2" charset="-122"/>
                          <a:ea typeface="等线" panose="02010600030101010101" pitchFamily="2" charset="-122"/>
                        </a:rPr>
                        <a:t>n</a:t>
                      </a:r>
                      <a:r>
                        <a:rPr lang="en-US" sz="900" b="0" i="0" u="none" strike="noStrike" baseline="-25000" dirty="0" err="1">
                          <a:solidFill>
                            <a:srgbClr val="7030A0"/>
                          </a:solidFill>
                          <a:effectLst/>
                          <a:latin typeface="等线" panose="02010600030101010101" pitchFamily="2" charset="-122"/>
                          <a:ea typeface="等线" panose="02010600030101010101" pitchFamily="2" charset="-122"/>
                        </a:rPr>
                        <a:t>b</a:t>
                      </a:r>
                      <a:endParaRPr lang="en-US" sz="900" b="0" i="0" u="none" strike="noStrike" dirty="0">
                        <a:solidFill>
                          <a:srgbClr val="7030A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endParaRPr lang="zh-CN" altLang="en-US" sz="900" b="0" i="0" u="none" strike="noStrike">
                        <a:solidFill>
                          <a:srgbClr val="7030A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7030A0"/>
                          </a:solidFill>
                          <a:effectLst/>
                          <a:latin typeface="等线" panose="02010600030101010101" pitchFamily="2" charset="-122"/>
                          <a:ea typeface="等线" panose="02010600030101010101" pitchFamily="2" charset="-122"/>
                        </a:rPr>
                        <a:t>512</a:t>
                      </a:r>
                    </a:p>
                  </a:txBody>
                  <a:tcPr marL="4924" marR="4924" marT="4924" marB="0" anchor="ctr">
                    <a:lnL>
                      <a:noFill/>
                    </a:lnL>
                    <a:lnR>
                      <a:noFill/>
                    </a:lnR>
                    <a:lnT>
                      <a:noFill/>
                    </a:lnT>
                    <a:lnB>
                      <a:noFill/>
                    </a:lnB>
                  </a:tcPr>
                </a:tc>
                <a:extLst>
                  <a:ext uri="{0D108BD9-81ED-4DB2-BD59-A6C34878D82A}">
                    <a16:rowId xmlns:a16="http://schemas.microsoft.com/office/drawing/2014/main" val="2947928955"/>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Single-bunch current, I</a:t>
                      </a:r>
                      <a:r>
                        <a:rPr lang="en-US" sz="900" b="0" i="0" u="none" strike="noStrike" baseline="-25000">
                          <a:solidFill>
                            <a:srgbClr val="000000"/>
                          </a:solidFill>
                          <a:effectLst/>
                          <a:latin typeface="等线" panose="02010600030101010101" pitchFamily="2" charset="-122"/>
                          <a:ea typeface="等线" panose="02010600030101010101" pitchFamily="2" charset="-122"/>
                        </a:rPr>
                        <a:t>b</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mA</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0000"/>
                          </a:solidFill>
                          <a:effectLst/>
                          <a:latin typeface="等线" panose="02010600030101010101" pitchFamily="2" charset="-122"/>
                          <a:ea typeface="等线" panose="02010600030101010101" pitchFamily="2" charset="-122"/>
                        </a:rPr>
                        <a:t>3.91 </a:t>
                      </a:r>
                    </a:p>
                  </a:txBody>
                  <a:tcPr marL="4924" marR="4924" marT="4924" marB="0" anchor="ctr">
                    <a:lnL>
                      <a:noFill/>
                    </a:lnL>
                    <a:lnR>
                      <a:noFill/>
                    </a:lnR>
                    <a:lnT>
                      <a:noFill/>
                    </a:lnT>
                    <a:lnB>
                      <a:noFill/>
                    </a:lnB>
                  </a:tcPr>
                </a:tc>
                <a:extLst>
                  <a:ext uri="{0D108BD9-81ED-4DB2-BD59-A6C34878D82A}">
                    <a16:rowId xmlns:a16="http://schemas.microsoft.com/office/drawing/2014/main" val="1858542546"/>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Particles per bunch, N</a:t>
                      </a:r>
                      <a:r>
                        <a:rPr lang="en-US" sz="900" b="0" i="0" u="none" strike="noStrike" baseline="-25000">
                          <a:solidFill>
                            <a:srgbClr val="000000"/>
                          </a:solidFill>
                          <a:effectLst/>
                          <a:latin typeface="等线" panose="02010600030101010101" pitchFamily="2" charset="-122"/>
                          <a:ea typeface="等线" panose="02010600030101010101" pitchFamily="2" charset="-122"/>
                        </a:rPr>
                        <a:t>b</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0000"/>
                          </a:solidFill>
                          <a:effectLst/>
                          <a:latin typeface="等线" panose="02010600030101010101" pitchFamily="2" charset="-122"/>
                          <a:ea typeface="等线" panose="02010600030101010101" pitchFamily="2" charset="-122"/>
                        </a:rPr>
                        <a:t>10</a:t>
                      </a:r>
                      <a:r>
                        <a:rPr lang="en-US" altLang="zh-CN" sz="900" b="0" i="0" u="none" strike="noStrike" baseline="30000">
                          <a:solidFill>
                            <a:srgbClr val="000000"/>
                          </a:solidFill>
                          <a:effectLst/>
                          <a:latin typeface="等线" panose="02010600030101010101" pitchFamily="2" charset="-122"/>
                          <a:ea typeface="等线" panose="02010600030101010101" pitchFamily="2" charset="-122"/>
                        </a:rPr>
                        <a:t>10</a:t>
                      </a:r>
                      <a:endParaRPr lang="zh-CN" alt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5.02 </a:t>
                      </a:r>
                    </a:p>
                  </a:txBody>
                  <a:tcPr marL="4924" marR="4924" marT="4924" marB="0" anchor="ctr">
                    <a:lnL>
                      <a:noFill/>
                    </a:lnL>
                    <a:lnR>
                      <a:noFill/>
                    </a:lnR>
                    <a:lnT>
                      <a:noFill/>
                    </a:lnT>
                    <a:lnB>
                      <a:noFill/>
                    </a:lnB>
                  </a:tcPr>
                </a:tc>
                <a:extLst>
                  <a:ext uri="{0D108BD9-81ED-4DB2-BD59-A6C34878D82A}">
                    <a16:rowId xmlns:a16="http://schemas.microsoft.com/office/drawing/2014/main" val="51161710"/>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Single-bunch charge</a:t>
                      </a: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nC</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0000"/>
                          </a:solidFill>
                          <a:effectLst/>
                          <a:latin typeface="等线" panose="02010600030101010101" pitchFamily="2" charset="-122"/>
                          <a:ea typeface="等线" panose="02010600030101010101" pitchFamily="2" charset="-122"/>
                        </a:rPr>
                        <a:t>8.04 </a:t>
                      </a:r>
                    </a:p>
                  </a:txBody>
                  <a:tcPr marL="4924" marR="4924" marT="4924" marB="0" anchor="ctr">
                    <a:lnL>
                      <a:noFill/>
                    </a:lnL>
                    <a:lnR>
                      <a:noFill/>
                    </a:lnR>
                    <a:lnT>
                      <a:noFill/>
                    </a:lnT>
                    <a:lnB>
                      <a:noFill/>
                    </a:lnB>
                  </a:tcPr>
                </a:tc>
                <a:extLst>
                  <a:ext uri="{0D108BD9-81ED-4DB2-BD59-A6C34878D82A}">
                    <a16:rowId xmlns:a16="http://schemas.microsoft.com/office/drawing/2014/main" val="2221782642"/>
                  </a:ext>
                </a:extLst>
              </a:tr>
              <a:tr h="129357">
                <a:tc>
                  <a:txBody>
                    <a:bodyPr/>
                    <a:lstStyle/>
                    <a:p>
                      <a:pPr algn="l" fontAlgn="ctr"/>
                      <a:r>
                        <a:rPr lang="en-US" sz="900" b="0" i="0" u="none" strike="noStrike">
                          <a:solidFill>
                            <a:srgbClr val="00B0F0"/>
                          </a:solidFill>
                          <a:effectLst/>
                          <a:latin typeface="等线" panose="02010600030101010101" pitchFamily="2" charset="-122"/>
                          <a:ea typeface="等线" panose="02010600030101010101" pitchFamily="2" charset="-122"/>
                        </a:rPr>
                        <a:t>Energy loss per turn, U</a:t>
                      </a:r>
                      <a:r>
                        <a:rPr lang="en-US" sz="900" b="0" i="0" u="none" strike="noStrike" baseline="-25000">
                          <a:solidFill>
                            <a:srgbClr val="00B0F0"/>
                          </a:solidFill>
                          <a:effectLst/>
                          <a:latin typeface="等线" panose="02010600030101010101" pitchFamily="2" charset="-122"/>
                          <a:ea typeface="等线" panose="02010600030101010101" pitchFamily="2" charset="-122"/>
                        </a:rPr>
                        <a:t>0</a:t>
                      </a:r>
                      <a:endParaRPr lang="en-US" sz="900" b="0" i="0" u="none" strike="noStrike">
                        <a:solidFill>
                          <a:srgbClr val="00B0F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B0F0"/>
                          </a:solidFill>
                          <a:effectLst/>
                          <a:latin typeface="等线" panose="02010600030101010101" pitchFamily="2" charset="-122"/>
                          <a:ea typeface="等线" panose="02010600030101010101" pitchFamily="2" charset="-122"/>
                        </a:rPr>
                        <a:t>keV</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B0F0"/>
                          </a:solidFill>
                          <a:effectLst/>
                          <a:latin typeface="等线" panose="02010600030101010101" pitchFamily="2" charset="-122"/>
                          <a:ea typeface="等线" panose="02010600030101010101" pitchFamily="2" charset="-122"/>
                        </a:rPr>
                        <a:t>273</a:t>
                      </a:r>
                    </a:p>
                  </a:txBody>
                  <a:tcPr marL="4924" marR="4924" marT="4924" marB="0" anchor="ctr">
                    <a:lnL>
                      <a:noFill/>
                    </a:lnL>
                    <a:lnR>
                      <a:noFill/>
                    </a:lnR>
                    <a:lnT>
                      <a:noFill/>
                    </a:lnT>
                    <a:lnB>
                      <a:noFill/>
                    </a:lnB>
                  </a:tcPr>
                </a:tc>
                <a:extLst>
                  <a:ext uri="{0D108BD9-81ED-4DB2-BD59-A6C34878D82A}">
                    <a16:rowId xmlns:a16="http://schemas.microsoft.com/office/drawing/2014/main" val="487326548"/>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Hor. damping time, </a:t>
                      </a:r>
                      <a:r>
                        <a:rPr lang="en-US" sz="900" b="0" i="0" u="none" strike="noStrike">
                          <a:solidFill>
                            <a:srgbClr val="000000"/>
                          </a:solidFill>
                          <a:effectLst/>
                          <a:latin typeface="Symbol" panose="05050102010706020507" pitchFamily="18" charset="2"/>
                          <a:ea typeface="等线" panose="02010600030101010101" pitchFamily="2" charset="-122"/>
                        </a:rPr>
                        <a:t>t</a:t>
                      </a:r>
                      <a:r>
                        <a:rPr lang="en-US" sz="900" b="0" i="0" u="none" strike="noStrike" baseline="-25000">
                          <a:solidFill>
                            <a:srgbClr val="000000"/>
                          </a:solidFill>
                          <a:effectLst/>
                          <a:latin typeface="等线" panose="02010600030101010101" pitchFamily="2" charset="-122"/>
                          <a:ea typeface="等线" panose="02010600030101010101" pitchFamily="2" charset="-122"/>
                        </a:rPr>
                        <a:t>x</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ms</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30.14 </a:t>
                      </a:r>
                    </a:p>
                  </a:txBody>
                  <a:tcPr marL="4924" marR="4924" marT="4924" marB="0" anchor="ctr">
                    <a:lnL>
                      <a:noFill/>
                    </a:lnL>
                    <a:lnR>
                      <a:noFill/>
                    </a:lnR>
                    <a:lnT>
                      <a:noFill/>
                    </a:lnT>
                    <a:lnB>
                      <a:noFill/>
                    </a:lnB>
                  </a:tcPr>
                </a:tc>
                <a:extLst>
                  <a:ext uri="{0D108BD9-81ED-4DB2-BD59-A6C34878D82A}">
                    <a16:rowId xmlns:a16="http://schemas.microsoft.com/office/drawing/2014/main" val="2219035797"/>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Ver. damping time, </a:t>
                      </a:r>
                      <a:r>
                        <a:rPr lang="en-US" sz="900" b="0" i="0" u="none" strike="noStrike">
                          <a:solidFill>
                            <a:srgbClr val="000000"/>
                          </a:solidFill>
                          <a:effectLst/>
                          <a:latin typeface="Symbol" panose="05050102010706020507" pitchFamily="18" charset="2"/>
                          <a:ea typeface="等线" panose="02010600030101010101" pitchFamily="2" charset="-122"/>
                        </a:rPr>
                        <a:t>t</a:t>
                      </a:r>
                      <a:r>
                        <a:rPr lang="en-US" sz="900" b="0" i="0" u="none" strike="noStrike" baseline="-25000">
                          <a:solidFill>
                            <a:srgbClr val="000000"/>
                          </a:solidFill>
                          <a:effectLst/>
                          <a:latin typeface="等线" panose="02010600030101010101" pitchFamily="2" charset="-122"/>
                          <a:ea typeface="等线" panose="02010600030101010101" pitchFamily="2" charset="-122"/>
                        </a:rPr>
                        <a:t>y</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ms</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0000"/>
                          </a:solidFill>
                          <a:effectLst/>
                          <a:latin typeface="等线" panose="02010600030101010101" pitchFamily="2" charset="-122"/>
                          <a:ea typeface="等线" panose="02010600030101010101" pitchFamily="2" charset="-122"/>
                        </a:rPr>
                        <a:t>30.14 </a:t>
                      </a:r>
                    </a:p>
                  </a:txBody>
                  <a:tcPr marL="4924" marR="4924" marT="4924" marB="0" anchor="ctr">
                    <a:lnL>
                      <a:noFill/>
                    </a:lnL>
                    <a:lnR>
                      <a:noFill/>
                    </a:lnR>
                    <a:lnT>
                      <a:noFill/>
                    </a:lnT>
                    <a:lnB>
                      <a:noFill/>
                    </a:lnB>
                  </a:tcPr>
                </a:tc>
                <a:extLst>
                  <a:ext uri="{0D108BD9-81ED-4DB2-BD59-A6C34878D82A}">
                    <a16:rowId xmlns:a16="http://schemas.microsoft.com/office/drawing/2014/main" val="1824258391"/>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Long. damping time, </a:t>
                      </a:r>
                      <a:r>
                        <a:rPr lang="en-US" sz="900" b="0" i="0" u="none" strike="noStrike">
                          <a:solidFill>
                            <a:srgbClr val="000000"/>
                          </a:solidFill>
                          <a:effectLst/>
                          <a:latin typeface="Symbol" panose="05050102010706020507" pitchFamily="18" charset="2"/>
                          <a:ea typeface="等线" panose="02010600030101010101" pitchFamily="2" charset="-122"/>
                        </a:rPr>
                        <a:t>t</a:t>
                      </a:r>
                      <a:r>
                        <a:rPr lang="en-US" sz="900" b="0" i="0" u="none" strike="noStrike" baseline="-25000">
                          <a:solidFill>
                            <a:srgbClr val="000000"/>
                          </a:solidFill>
                          <a:effectLst/>
                          <a:latin typeface="等线" panose="02010600030101010101" pitchFamily="2" charset="-122"/>
                          <a:ea typeface="等线" panose="02010600030101010101" pitchFamily="2" charset="-122"/>
                        </a:rPr>
                        <a:t>z</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ms</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15.07 </a:t>
                      </a:r>
                    </a:p>
                  </a:txBody>
                  <a:tcPr marL="4924" marR="4924" marT="4924" marB="0" anchor="ctr">
                    <a:lnL>
                      <a:noFill/>
                    </a:lnL>
                    <a:lnR>
                      <a:noFill/>
                    </a:lnR>
                    <a:lnT>
                      <a:noFill/>
                    </a:lnT>
                    <a:lnB>
                      <a:noFill/>
                    </a:lnB>
                  </a:tcPr>
                </a:tc>
                <a:extLst>
                  <a:ext uri="{0D108BD9-81ED-4DB2-BD59-A6C34878D82A}">
                    <a16:rowId xmlns:a16="http://schemas.microsoft.com/office/drawing/2014/main" val="2368183706"/>
                  </a:ext>
                </a:extLst>
              </a:tr>
              <a:tr h="129357">
                <a:tc>
                  <a:txBody>
                    <a:bodyPr/>
                    <a:lstStyle/>
                    <a:p>
                      <a:pPr algn="l" fontAlgn="ctr"/>
                      <a:r>
                        <a:rPr lang="en-US" sz="900" b="0" i="0" u="none" strike="noStrike">
                          <a:solidFill>
                            <a:srgbClr val="00B050"/>
                          </a:solidFill>
                          <a:effectLst/>
                          <a:latin typeface="等线" panose="02010600030101010101" pitchFamily="2" charset="-122"/>
                          <a:ea typeface="等线" panose="02010600030101010101" pitchFamily="2" charset="-122"/>
                        </a:rPr>
                        <a:t>RF frequency, f</a:t>
                      </a:r>
                      <a:r>
                        <a:rPr lang="en-US" sz="900" b="0" i="0" u="none" strike="noStrike" baseline="-25000">
                          <a:solidFill>
                            <a:srgbClr val="00B050"/>
                          </a:solidFill>
                          <a:effectLst/>
                          <a:latin typeface="等线" panose="02010600030101010101" pitchFamily="2" charset="-122"/>
                          <a:ea typeface="等线" panose="02010600030101010101" pitchFamily="2" charset="-122"/>
                        </a:rPr>
                        <a:t>RF</a:t>
                      </a:r>
                      <a:endParaRPr lang="en-US" sz="900" b="0" i="0" u="none" strike="noStrike">
                        <a:solidFill>
                          <a:srgbClr val="00B05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B050"/>
                          </a:solidFill>
                          <a:effectLst/>
                          <a:latin typeface="等线" panose="02010600030101010101" pitchFamily="2" charset="-122"/>
                          <a:ea typeface="等线" panose="02010600030101010101" pitchFamily="2" charset="-122"/>
                        </a:rPr>
                        <a:t>MHz</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B050"/>
                          </a:solidFill>
                          <a:effectLst/>
                          <a:latin typeface="等线" panose="02010600030101010101" pitchFamily="2" charset="-122"/>
                          <a:ea typeface="等线" panose="02010600030101010101" pitchFamily="2" charset="-122"/>
                        </a:rPr>
                        <a:t>497.5</a:t>
                      </a:r>
                    </a:p>
                  </a:txBody>
                  <a:tcPr marL="4924" marR="4924" marT="4924" marB="0" anchor="ctr">
                    <a:lnL>
                      <a:noFill/>
                    </a:lnL>
                    <a:lnR>
                      <a:noFill/>
                    </a:lnR>
                    <a:lnT>
                      <a:noFill/>
                    </a:lnT>
                    <a:lnB>
                      <a:noFill/>
                    </a:lnB>
                  </a:tcPr>
                </a:tc>
                <a:extLst>
                  <a:ext uri="{0D108BD9-81ED-4DB2-BD59-A6C34878D82A}">
                    <a16:rowId xmlns:a16="http://schemas.microsoft.com/office/drawing/2014/main" val="3661950262"/>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Harmonic number, </a:t>
                      </a:r>
                      <a:r>
                        <a:rPr lang="en-US" sz="900" b="0" i="1" u="none" strike="noStrike">
                          <a:solidFill>
                            <a:srgbClr val="000000"/>
                          </a:solidFill>
                          <a:effectLst/>
                          <a:latin typeface="等线" panose="02010600030101010101" pitchFamily="2" charset="-122"/>
                          <a:ea typeface="等线" panose="02010600030101010101" pitchFamily="2" charset="-122"/>
                        </a:rPr>
                        <a:t>h</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1024 </a:t>
                      </a:r>
                    </a:p>
                  </a:txBody>
                  <a:tcPr marL="4924" marR="4924" marT="4924" marB="0" anchor="ctr">
                    <a:lnL>
                      <a:noFill/>
                    </a:lnL>
                    <a:lnR>
                      <a:noFill/>
                    </a:lnR>
                    <a:lnT>
                      <a:noFill/>
                    </a:lnT>
                    <a:lnB>
                      <a:noFill/>
                    </a:lnB>
                  </a:tcPr>
                </a:tc>
                <a:extLst>
                  <a:ext uri="{0D108BD9-81ED-4DB2-BD59-A6C34878D82A}">
                    <a16:rowId xmlns:a16="http://schemas.microsoft.com/office/drawing/2014/main" val="3344854747"/>
                  </a:ext>
                </a:extLst>
              </a:tr>
              <a:tr h="129357">
                <a:tc>
                  <a:txBody>
                    <a:bodyPr/>
                    <a:lstStyle/>
                    <a:p>
                      <a:pPr algn="l" fontAlgn="ctr"/>
                      <a:r>
                        <a:rPr lang="en-US" sz="900" b="0" i="0" u="none" strike="noStrike">
                          <a:solidFill>
                            <a:srgbClr val="7030A0"/>
                          </a:solidFill>
                          <a:effectLst/>
                          <a:latin typeface="等线" panose="02010600030101010101" pitchFamily="2" charset="-122"/>
                          <a:ea typeface="等线" panose="02010600030101010101" pitchFamily="2" charset="-122"/>
                        </a:rPr>
                        <a:t>RF voltage, V</a:t>
                      </a:r>
                      <a:r>
                        <a:rPr lang="en-US" sz="900" b="0" i="0" u="none" strike="noStrike" baseline="-25000">
                          <a:solidFill>
                            <a:srgbClr val="7030A0"/>
                          </a:solidFill>
                          <a:effectLst/>
                          <a:latin typeface="等线" panose="02010600030101010101" pitchFamily="2" charset="-122"/>
                          <a:ea typeface="等线" panose="02010600030101010101" pitchFamily="2" charset="-122"/>
                        </a:rPr>
                        <a:t>RF</a:t>
                      </a:r>
                      <a:endParaRPr lang="en-US" sz="900" b="0" i="0" u="none" strike="noStrike">
                        <a:solidFill>
                          <a:srgbClr val="7030A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7030A0"/>
                          </a:solidFill>
                          <a:effectLst/>
                          <a:latin typeface="等线" panose="02010600030101010101" pitchFamily="2" charset="-122"/>
                          <a:ea typeface="等线" panose="02010600030101010101" pitchFamily="2" charset="-122"/>
                        </a:rPr>
                        <a:t>MV</a:t>
                      </a: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7030A0"/>
                          </a:solidFill>
                          <a:effectLst/>
                          <a:latin typeface="等线" panose="02010600030101010101" pitchFamily="2" charset="-122"/>
                          <a:ea typeface="等线" panose="02010600030101010101" pitchFamily="2" charset="-122"/>
                        </a:rPr>
                        <a:t>1.2</a:t>
                      </a:r>
                    </a:p>
                  </a:txBody>
                  <a:tcPr marL="4924" marR="4924" marT="4924" marB="0" anchor="ctr">
                    <a:lnL>
                      <a:noFill/>
                    </a:lnL>
                    <a:lnR>
                      <a:noFill/>
                    </a:lnR>
                    <a:lnT>
                      <a:noFill/>
                    </a:lnT>
                    <a:lnB>
                      <a:noFill/>
                    </a:lnB>
                  </a:tcPr>
                </a:tc>
                <a:extLst>
                  <a:ext uri="{0D108BD9-81ED-4DB2-BD59-A6C34878D82A}">
                    <a16:rowId xmlns:a16="http://schemas.microsoft.com/office/drawing/2014/main" val="1989808101"/>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Synchronous phase, </a:t>
                      </a:r>
                      <a:r>
                        <a:rPr lang="en-US" sz="900" b="0" i="0" u="none" strike="noStrike">
                          <a:solidFill>
                            <a:srgbClr val="000000"/>
                          </a:solidFill>
                          <a:effectLst/>
                          <a:latin typeface="Symbol" panose="05050102010706020507" pitchFamily="18" charset="2"/>
                          <a:ea typeface="等线" panose="02010600030101010101" pitchFamily="2" charset="-122"/>
                        </a:rPr>
                        <a:t>f</a:t>
                      </a:r>
                      <a:r>
                        <a:rPr lang="en-US" sz="900" b="0" i="0" u="none" strike="noStrike" baseline="-25000">
                          <a:solidFill>
                            <a:srgbClr val="000000"/>
                          </a:solidFill>
                          <a:effectLst/>
                          <a:latin typeface="等线" panose="02010600030101010101" pitchFamily="2" charset="-122"/>
                          <a:ea typeface="等线" panose="02010600030101010101" pitchFamily="2" charset="-122"/>
                        </a:rPr>
                        <a:t>s</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deg</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167 </a:t>
                      </a:r>
                    </a:p>
                  </a:txBody>
                  <a:tcPr marL="4924" marR="4924" marT="4924" marB="0" anchor="ctr">
                    <a:lnL>
                      <a:noFill/>
                    </a:lnL>
                    <a:lnR>
                      <a:noFill/>
                    </a:lnR>
                    <a:lnT>
                      <a:noFill/>
                    </a:lnT>
                    <a:lnB>
                      <a:noFill/>
                    </a:lnB>
                  </a:tcPr>
                </a:tc>
                <a:extLst>
                  <a:ext uri="{0D108BD9-81ED-4DB2-BD59-A6C34878D82A}">
                    <a16:rowId xmlns:a16="http://schemas.microsoft.com/office/drawing/2014/main" val="1033656723"/>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Synchrotron tune, </a:t>
                      </a:r>
                      <a:r>
                        <a:rPr lang="en-US" sz="900" b="0" i="0" u="none" strike="noStrike">
                          <a:solidFill>
                            <a:srgbClr val="000000"/>
                          </a:solidFill>
                          <a:effectLst/>
                          <a:latin typeface="Symbol" panose="05050102010706020507" pitchFamily="18" charset="2"/>
                          <a:ea typeface="等线" panose="02010600030101010101" pitchFamily="2" charset="-122"/>
                        </a:rPr>
                        <a:t>n</a:t>
                      </a:r>
                      <a:r>
                        <a:rPr lang="en-US" sz="900" b="0" i="0" u="none" strike="noStrike" baseline="-25000">
                          <a:solidFill>
                            <a:srgbClr val="000000"/>
                          </a:solidFill>
                          <a:effectLst/>
                          <a:latin typeface="等线" panose="02010600030101010101" pitchFamily="2" charset="-122"/>
                          <a:ea typeface="等线" panose="02010600030101010101" pitchFamily="2" charset="-122"/>
                        </a:rPr>
                        <a:t>z</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0000"/>
                          </a:solidFill>
                          <a:effectLst/>
                          <a:latin typeface="等线" panose="02010600030101010101" pitchFamily="2" charset="-122"/>
                          <a:ea typeface="等线" panose="02010600030101010101" pitchFamily="2" charset="-122"/>
                        </a:rPr>
                        <a:t>0.0099 </a:t>
                      </a:r>
                    </a:p>
                  </a:txBody>
                  <a:tcPr marL="4924" marR="4924" marT="4924" marB="0" anchor="ctr">
                    <a:lnL>
                      <a:noFill/>
                    </a:lnL>
                    <a:lnR>
                      <a:noFill/>
                    </a:lnR>
                    <a:lnT>
                      <a:noFill/>
                    </a:lnT>
                    <a:lnB>
                      <a:noFill/>
                    </a:lnB>
                  </a:tcPr>
                </a:tc>
                <a:extLst>
                  <a:ext uri="{0D108BD9-81ED-4DB2-BD59-A6C34878D82A}">
                    <a16:rowId xmlns:a16="http://schemas.microsoft.com/office/drawing/2014/main" val="910580451"/>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Bunch length, </a:t>
                      </a:r>
                      <a:r>
                        <a:rPr lang="en-US" sz="900" b="0" i="0" u="none" strike="noStrike">
                          <a:solidFill>
                            <a:srgbClr val="000000"/>
                          </a:solidFill>
                          <a:effectLst/>
                          <a:latin typeface="Symbol" panose="05050102010706020507" pitchFamily="18" charset="2"/>
                          <a:ea typeface="等线" panose="02010600030101010101" pitchFamily="2" charset="-122"/>
                        </a:rPr>
                        <a:t>s</a:t>
                      </a:r>
                      <a:r>
                        <a:rPr lang="en-US" sz="900" b="0" i="0" u="none" strike="noStrike" baseline="-25000">
                          <a:solidFill>
                            <a:srgbClr val="000000"/>
                          </a:solidFill>
                          <a:effectLst/>
                          <a:latin typeface="等线" panose="02010600030101010101" pitchFamily="2" charset="-122"/>
                          <a:ea typeface="等线" panose="02010600030101010101" pitchFamily="2" charset="-122"/>
                        </a:rPr>
                        <a:t>z</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dirty="0">
                          <a:solidFill>
                            <a:srgbClr val="000000"/>
                          </a:solidFill>
                          <a:effectLst/>
                          <a:latin typeface="等线" panose="02010600030101010101" pitchFamily="2" charset="-122"/>
                          <a:ea typeface="等线" panose="02010600030101010101" pitchFamily="2" charset="-122"/>
                        </a:rPr>
                        <a:t>mm</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FF0000"/>
                          </a:solidFill>
                          <a:effectLst/>
                          <a:latin typeface="等线" panose="02010600030101010101" pitchFamily="2" charset="-122"/>
                          <a:ea typeface="等线" panose="02010600030101010101" pitchFamily="2" charset="-122"/>
                        </a:rPr>
                        <a:t>8.94 </a:t>
                      </a:r>
                    </a:p>
                  </a:txBody>
                  <a:tcPr marL="4924" marR="4924" marT="4924" marB="0" anchor="ctr">
                    <a:lnL>
                      <a:noFill/>
                    </a:lnL>
                    <a:lnR>
                      <a:noFill/>
                    </a:lnR>
                    <a:lnT>
                      <a:noFill/>
                    </a:lnT>
                    <a:lnB>
                      <a:noFill/>
                    </a:lnB>
                  </a:tcPr>
                </a:tc>
                <a:extLst>
                  <a:ext uri="{0D108BD9-81ED-4DB2-BD59-A6C34878D82A}">
                    <a16:rowId xmlns:a16="http://schemas.microsoft.com/office/drawing/2014/main" val="488327290"/>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Natural bunch length, </a:t>
                      </a:r>
                      <a:r>
                        <a:rPr lang="en-US" sz="900" b="0" i="0" u="none" strike="noStrike">
                          <a:solidFill>
                            <a:srgbClr val="000000"/>
                          </a:solidFill>
                          <a:effectLst/>
                          <a:latin typeface="Symbol" panose="05050102010706020507" pitchFamily="18" charset="2"/>
                          <a:ea typeface="等线" panose="02010600030101010101" pitchFamily="2" charset="-122"/>
                        </a:rPr>
                        <a:t>s</a:t>
                      </a:r>
                      <a:r>
                        <a:rPr lang="en-US" sz="900" b="0" i="0" u="none" strike="noStrike" baseline="-25000">
                          <a:solidFill>
                            <a:srgbClr val="000000"/>
                          </a:solidFill>
                          <a:effectLst/>
                          <a:latin typeface="等线" panose="02010600030101010101" pitchFamily="2" charset="-122"/>
                          <a:ea typeface="等线" panose="02010600030101010101" pitchFamily="2" charset="-122"/>
                        </a:rPr>
                        <a:t>z</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mm</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8.94 </a:t>
                      </a:r>
                    </a:p>
                  </a:txBody>
                  <a:tcPr marL="4924" marR="4924" marT="4924" marB="0" anchor="ctr">
                    <a:lnL>
                      <a:noFill/>
                    </a:lnL>
                    <a:lnR>
                      <a:noFill/>
                    </a:lnR>
                    <a:lnT>
                      <a:noFill/>
                    </a:lnT>
                    <a:lnB>
                      <a:noFill/>
                    </a:lnB>
                  </a:tcPr>
                </a:tc>
                <a:extLst>
                  <a:ext uri="{0D108BD9-81ED-4DB2-BD59-A6C34878D82A}">
                    <a16:rowId xmlns:a16="http://schemas.microsoft.com/office/drawing/2014/main" val="4149097654"/>
                  </a:ext>
                </a:extLst>
              </a:tr>
              <a:tr h="129357">
                <a:tc>
                  <a:txBody>
                    <a:bodyPr/>
                    <a:lstStyle/>
                    <a:p>
                      <a:pPr algn="l" fontAlgn="ctr"/>
                      <a:r>
                        <a:rPr lang="de-DE" sz="900" b="0" i="0" u="none" strike="noStrike">
                          <a:solidFill>
                            <a:srgbClr val="000000"/>
                          </a:solidFill>
                          <a:effectLst/>
                          <a:latin typeface="等线" panose="02010600030101010101" pitchFamily="2" charset="-122"/>
                          <a:ea typeface="等线" panose="02010600030101010101" pitchFamily="2" charset="-122"/>
                        </a:rPr>
                        <a:t>RF bucket height, (</a:t>
                      </a:r>
                      <a:r>
                        <a:rPr lang="de-DE" sz="900" b="0" i="0" u="none" strike="noStrike">
                          <a:solidFill>
                            <a:srgbClr val="000000"/>
                          </a:solidFill>
                          <a:effectLst/>
                          <a:latin typeface="Symbol" panose="05050102010706020507" pitchFamily="18" charset="2"/>
                          <a:ea typeface="等线" panose="02010600030101010101" pitchFamily="2" charset="-122"/>
                        </a:rPr>
                        <a:t>D</a:t>
                      </a:r>
                      <a:r>
                        <a:rPr lang="de-DE" sz="900" b="0" i="0" u="none" strike="noStrike">
                          <a:solidFill>
                            <a:srgbClr val="000000"/>
                          </a:solidFill>
                          <a:effectLst/>
                          <a:latin typeface="等线" panose="02010600030101010101" pitchFamily="2" charset="-122"/>
                          <a:ea typeface="等线" panose="02010600030101010101" pitchFamily="2" charset="-122"/>
                        </a:rPr>
                        <a:t>E/E)</a:t>
                      </a:r>
                      <a:r>
                        <a:rPr lang="de-DE" sz="900" b="0" i="0" u="none" strike="noStrike" baseline="-25000">
                          <a:solidFill>
                            <a:srgbClr val="000000"/>
                          </a:solidFill>
                          <a:effectLst/>
                          <a:latin typeface="等线" panose="02010600030101010101" pitchFamily="2" charset="-122"/>
                          <a:ea typeface="等线" panose="02010600030101010101" pitchFamily="2" charset="-122"/>
                        </a:rPr>
                        <a:t>max</a:t>
                      </a:r>
                      <a:endParaRPr lang="de-DE"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a:solidFill>
                            <a:srgbClr val="000000"/>
                          </a:solidFill>
                          <a:effectLst/>
                          <a:latin typeface="等线" panose="02010600030101010101" pitchFamily="2" charset="-122"/>
                          <a:ea typeface="等线" panose="02010600030101010101" pitchFamily="2" charset="-122"/>
                        </a:rPr>
                        <a:t>%</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1.56 </a:t>
                      </a:r>
                    </a:p>
                  </a:txBody>
                  <a:tcPr marL="4924" marR="4924" marT="4924" marB="0" anchor="ctr">
                    <a:lnL>
                      <a:noFill/>
                    </a:lnL>
                    <a:lnR>
                      <a:noFill/>
                    </a:lnR>
                    <a:lnT>
                      <a:noFill/>
                    </a:lnT>
                    <a:lnB>
                      <a:noFill/>
                    </a:lnB>
                  </a:tcPr>
                </a:tc>
                <a:extLst>
                  <a:ext uri="{0D108BD9-81ED-4DB2-BD59-A6C34878D82A}">
                    <a16:rowId xmlns:a16="http://schemas.microsoft.com/office/drawing/2014/main" val="606168102"/>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Piwinski angle, </a:t>
                      </a:r>
                      <a:r>
                        <a:rPr lang="en-US" sz="900" b="0" i="0" u="none" strike="noStrike">
                          <a:solidFill>
                            <a:srgbClr val="000000"/>
                          </a:solidFill>
                          <a:effectLst/>
                          <a:latin typeface="Symbol" panose="05050102010706020507" pitchFamily="18" charset="2"/>
                          <a:ea typeface="等线" panose="02010600030101010101" pitchFamily="2" charset="-122"/>
                        </a:rPr>
                        <a:t>f</a:t>
                      </a:r>
                      <a:r>
                        <a:rPr lang="en-US" sz="900" b="0" i="0" u="none" strike="noStrike" baseline="-25000">
                          <a:solidFill>
                            <a:srgbClr val="000000"/>
                          </a:solidFill>
                          <a:effectLst/>
                          <a:latin typeface="等线" panose="02010600030101010101" pitchFamily="2" charset="-122"/>
                          <a:ea typeface="等线" panose="02010600030101010101" pitchFamily="2" charset="-122"/>
                        </a:rPr>
                        <a:t>Piw</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rad</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20.06 </a:t>
                      </a:r>
                    </a:p>
                  </a:txBody>
                  <a:tcPr marL="4924" marR="4924" marT="4924" marB="0" anchor="ctr">
                    <a:lnL>
                      <a:noFill/>
                    </a:lnL>
                    <a:lnR>
                      <a:noFill/>
                    </a:lnR>
                    <a:lnT>
                      <a:noFill/>
                    </a:lnT>
                    <a:lnB>
                      <a:noFill/>
                    </a:lnB>
                  </a:tcPr>
                </a:tc>
                <a:extLst>
                  <a:ext uri="{0D108BD9-81ED-4DB2-BD59-A6C34878D82A}">
                    <a16:rowId xmlns:a16="http://schemas.microsoft.com/office/drawing/2014/main" val="2767016721"/>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Hor. beam-beam parameter, </a:t>
                      </a:r>
                      <a:r>
                        <a:rPr lang="el-GR" sz="900" b="0" i="0" u="none" strike="noStrike">
                          <a:solidFill>
                            <a:srgbClr val="000000"/>
                          </a:solidFill>
                          <a:effectLst/>
                          <a:latin typeface="等线" panose="02010600030101010101" pitchFamily="2" charset="-122"/>
                          <a:ea typeface="等线" panose="02010600030101010101" pitchFamily="2" charset="-122"/>
                        </a:rPr>
                        <a:t>ξ</a:t>
                      </a:r>
                      <a:r>
                        <a:rPr lang="en-US" sz="900" b="0" i="0" u="none" strike="noStrike" baseline="-25000">
                          <a:solidFill>
                            <a:srgbClr val="000000"/>
                          </a:solidFill>
                          <a:effectLst/>
                          <a:latin typeface="等线" panose="02010600030101010101" pitchFamily="2" charset="-122"/>
                          <a:ea typeface="等线" panose="02010600030101010101" pitchFamily="2" charset="-122"/>
                        </a:rPr>
                        <a:t>x</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0.0032 </a:t>
                      </a:r>
                    </a:p>
                  </a:txBody>
                  <a:tcPr marL="4924" marR="4924" marT="4924" marB="0" anchor="ctr">
                    <a:lnL>
                      <a:noFill/>
                    </a:lnL>
                    <a:lnR>
                      <a:noFill/>
                    </a:lnR>
                    <a:lnT>
                      <a:noFill/>
                    </a:lnT>
                    <a:lnB>
                      <a:noFill/>
                    </a:lnB>
                  </a:tcPr>
                </a:tc>
                <a:extLst>
                  <a:ext uri="{0D108BD9-81ED-4DB2-BD59-A6C34878D82A}">
                    <a16:rowId xmlns:a16="http://schemas.microsoft.com/office/drawing/2014/main" val="1242290998"/>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Ver. beam-beam parameter, </a:t>
                      </a:r>
                      <a:r>
                        <a:rPr lang="el-GR" sz="900" b="0" i="0" u="none" strike="noStrike">
                          <a:solidFill>
                            <a:srgbClr val="000000"/>
                          </a:solidFill>
                          <a:effectLst/>
                          <a:latin typeface="等线" panose="02010600030101010101" pitchFamily="2" charset="-122"/>
                          <a:ea typeface="等线" panose="02010600030101010101" pitchFamily="2" charset="-122"/>
                        </a:rPr>
                        <a:t>ξ</a:t>
                      </a:r>
                      <a:r>
                        <a:rPr lang="en-US" sz="900" b="0" i="0" u="none" strike="noStrike" baseline="-25000">
                          <a:solidFill>
                            <a:srgbClr val="000000"/>
                          </a:solidFill>
                          <a:effectLst/>
                          <a:latin typeface="等线" panose="02010600030101010101" pitchFamily="2" charset="-122"/>
                          <a:ea typeface="等线" panose="02010600030101010101" pitchFamily="2" charset="-122"/>
                        </a:rPr>
                        <a:t>y</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0.111 </a:t>
                      </a:r>
                    </a:p>
                  </a:txBody>
                  <a:tcPr marL="4924" marR="4924" marT="4924" marB="0" anchor="ctr">
                    <a:lnL>
                      <a:noFill/>
                    </a:lnL>
                    <a:lnR>
                      <a:noFill/>
                    </a:lnR>
                    <a:lnT>
                      <a:noFill/>
                    </a:lnT>
                    <a:lnB>
                      <a:noFill/>
                    </a:lnB>
                  </a:tcPr>
                </a:tc>
                <a:extLst>
                  <a:ext uri="{0D108BD9-81ED-4DB2-BD59-A6C34878D82A}">
                    <a16:rowId xmlns:a16="http://schemas.microsoft.com/office/drawing/2014/main" val="873534412"/>
                  </a:ext>
                </a:extLst>
              </a:tr>
              <a:tr h="129357">
                <a:tc>
                  <a:txBody>
                    <a:bodyPr/>
                    <a:lstStyle/>
                    <a:p>
                      <a:pPr algn="l" fontAlgn="ctr"/>
                      <a:r>
                        <a:rPr lang="en-US" sz="900" b="0" i="0" u="none" strike="noStrike" dirty="0">
                          <a:solidFill>
                            <a:srgbClr val="000000"/>
                          </a:solidFill>
                          <a:effectLst/>
                          <a:latin typeface="等线" panose="02010600030101010101" pitchFamily="2" charset="-122"/>
                          <a:ea typeface="等线" panose="02010600030101010101" pitchFamily="2" charset="-122"/>
                        </a:rPr>
                        <a:t>Equivalent bunch length, </a:t>
                      </a:r>
                      <a:r>
                        <a:rPr lang="en-US" sz="900" b="0" i="0" u="none" strike="noStrike" dirty="0" err="1">
                          <a:solidFill>
                            <a:srgbClr val="000000"/>
                          </a:solidFill>
                          <a:effectLst/>
                          <a:latin typeface="Symbol" panose="05050102010706020507" pitchFamily="18" charset="2"/>
                          <a:ea typeface="等线" panose="02010600030101010101" pitchFamily="2" charset="-122"/>
                        </a:rPr>
                        <a:t>s</a:t>
                      </a:r>
                      <a:r>
                        <a:rPr lang="en-US" sz="900" b="0" i="0" u="none" strike="noStrike" baseline="-25000" dirty="0" err="1">
                          <a:solidFill>
                            <a:srgbClr val="000000"/>
                          </a:solidFill>
                          <a:effectLst/>
                          <a:latin typeface="等线" panose="02010600030101010101" pitchFamily="2" charset="-122"/>
                          <a:ea typeface="等线" panose="02010600030101010101" pitchFamily="2" charset="-122"/>
                        </a:rPr>
                        <a:t>z_e</a:t>
                      </a:r>
                      <a:endParaRPr lang="en-US" sz="900" b="0" i="0" u="none" strike="noStrike" dirty="0">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mm</a:t>
                      </a: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0.45 </a:t>
                      </a:r>
                    </a:p>
                  </a:txBody>
                  <a:tcPr marL="4924" marR="4924" marT="4924" marB="0" anchor="ctr">
                    <a:lnL>
                      <a:noFill/>
                    </a:lnL>
                    <a:lnR>
                      <a:noFill/>
                    </a:lnR>
                    <a:lnT>
                      <a:noFill/>
                    </a:lnT>
                    <a:lnB>
                      <a:noFill/>
                    </a:lnB>
                  </a:tcPr>
                </a:tc>
                <a:extLst>
                  <a:ext uri="{0D108BD9-81ED-4DB2-BD59-A6C34878D82A}">
                    <a16:rowId xmlns:a16="http://schemas.microsoft.com/office/drawing/2014/main" val="4269765437"/>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Hour-glass factor, F</a:t>
                      </a:r>
                      <a:r>
                        <a:rPr lang="en-US" sz="900" b="0" i="0" u="none" strike="noStrike" baseline="-25000">
                          <a:solidFill>
                            <a:srgbClr val="000000"/>
                          </a:solidFill>
                          <a:effectLst/>
                          <a:latin typeface="等线" panose="02010600030101010101" pitchFamily="2" charset="-122"/>
                          <a:ea typeface="等线" panose="02010600030101010101" pitchFamily="2" charset="-122"/>
                        </a:rPr>
                        <a:t>h</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endParaRPr lang="zh-CN" alt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altLang="zh-CN" sz="900" b="0" i="0" u="none" strike="noStrike" dirty="0">
                          <a:solidFill>
                            <a:srgbClr val="000000"/>
                          </a:solidFill>
                          <a:effectLst/>
                          <a:latin typeface="等线" panose="02010600030101010101" pitchFamily="2" charset="-122"/>
                          <a:ea typeface="等线" panose="02010600030101010101" pitchFamily="2" charset="-122"/>
                        </a:rPr>
                        <a:t>0.9066 </a:t>
                      </a:r>
                    </a:p>
                  </a:txBody>
                  <a:tcPr marL="4924" marR="4924" marT="4924" marB="0" anchor="ctr">
                    <a:lnL>
                      <a:noFill/>
                    </a:lnL>
                    <a:lnR>
                      <a:noFill/>
                    </a:lnR>
                    <a:lnT>
                      <a:noFill/>
                    </a:lnT>
                    <a:lnB>
                      <a:noFill/>
                    </a:lnB>
                  </a:tcPr>
                </a:tc>
                <a:extLst>
                  <a:ext uri="{0D108BD9-81ED-4DB2-BD59-A6C34878D82A}">
                    <a16:rowId xmlns:a16="http://schemas.microsoft.com/office/drawing/2014/main" val="3685542541"/>
                  </a:ext>
                </a:extLst>
              </a:tr>
              <a:tr h="129357">
                <a:tc>
                  <a:txBody>
                    <a:bodyPr/>
                    <a:lstStyle/>
                    <a:p>
                      <a:pPr algn="l" fontAlgn="ctr"/>
                      <a:r>
                        <a:rPr lang="en-US" sz="900" b="0" i="0" u="none" strike="noStrike">
                          <a:solidFill>
                            <a:srgbClr val="000000"/>
                          </a:solidFill>
                          <a:effectLst/>
                          <a:latin typeface="等线" panose="02010600030101010101" pitchFamily="2" charset="-122"/>
                          <a:ea typeface="等线" panose="02010600030101010101" pitchFamily="2" charset="-122"/>
                        </a:rPr>
                        <a:t>Luminosity, L</a:t>
                      </a:r>
                    </a:p>
                  </a:txBody>
                  <a:tcPr marL="4924" marR="4924" marT="4924" marB="0" anchor="ctr">
                    <a:lnL>
                      <a:noFill/>
                    </a:lnL>
                    <a:lnR>
                      <a:noFill/>
                    </a:lnR>
                    <a:lnT>
                      <a:noFill/>
                    </a:lnT>
                    <a:lnB>
                      <a:noFill/>
                    </a:lnB>
                  </a:tcPr>
                </a:tc>
                <a:tc>
                  <a:txBody>
                    <a:bodyPr/>
                    <a:lstStyle/>
                    <a:p>
                      <a:pPr algn="ctr" fontAlgn="ctr"/>
                      <a:r>
                        <a:rPr lang="en-US" sz="900" b="0" i="0" u="none" strike="noStrike">
                          <a:solidFill>
                            <a:srgbClr val="000000"/>
                          </a:solidFill>
                          <a:effectLst/>
                          <a:latin typeface="等线" panose="02010600030101010101" pitchFamily="2" charset="-122"/>
                          <a:ea typeface="等线" panose="02010600030101010101" pitchFamily="2" charset="-122"/>
                        </a:rPr>
                        <a:t>cm</a:t>
                      </a:r>
                      <a:r>
                        <a:rPr lang="en-US" sz="900" b="0" i="0" u="none" strike="noStrike" baseline="30000">
                          <a:solidFill>
                            <a:srgbClr val="000000"/>
                          </a:solidFill>
                          <a:effectLst/>
                          <a:latin typeface="等线" panose="02010600030101010101" pitchFamily="2" charset="-122"/>
                          <a:ea typeface="等线" panose="02010600030101010101" pitchFamily="2" charset="-122"/>
                        </a:rPr>
                        <a:t>-2</a:t>
                      </a:r>
                      <a:r>
                        <a:rPr lang="en-US" sz="900" b="0" i="0" u="none" strike="noStrike">
                          <a:solidFill>
                            <a:srgbClr val="000000"/>
                          </a:solidFill>
                          <a:effectLst/>
                          <a:latin typeface="等线" panose="02010600030101010101" pitchFamily="2" charset="-122"/>
                          <a:ea typeface="等线" panose="02010600030101010101" pitchFamily="2" charset="-122"/>
                        </a:rPr>
                        <a:t>s</a:t>
                      </a:r>
                      <a:r>
                        <a:rPr lang="en-US" sz="900" b="0" i="0" u="none" strike="noStrike" baseline="30000">
                          <a:solidFill>
                            <a:srgbClr val="000000"/>
                          </a:solidFill>
                          <a:effectLst/>
                          <a:latin typeface="等线" panose="02010600030101010101" pitchFamily="2" charset="-122"/>
                          <a:ea typeface="等线" panose="02010600030101010101" pitchFamily="2" charset="-122"/>
                        </a:rPr>
                        <a:t>-1</a:t>
                      </a:r>
                      <a:endParaRPr lang="en-US" sz="900" b="0" i="0" u="none" strike="noStrike">
                        <a:solidFill>
                          <a:srgbClr val="000000"/>
                        </a:solidFill>
                        <a:effectLst/>
                        <a:latin typeface="等线" panose="02010600030101010101" pitchFamily="2" charset="-122"/>
                        <a:ea typeface="等线" panose="02010600030101010101" pitchFamily="2" charset="-122"/>
                      </a:endParaRPr>
                    </a:p>
                  </a:txBody>
                  <a:tcPr marL="4924" marR="4924" marT="4924" marB="0" anchor="ctr">
                    <a:lnL>
                      <a:noFill/>
                    </a:lnL>
                    <a:lnR>
                      <a:noFill/>
                    </a:lnR>
                    <a:lnT>
                      <a:noFill/>
                    </a:lnT>
                    <a:lnB>
                      <a:noFill/>
                    </a:lnB>
                  </a:tcPr>
                </a:tc>
                <a:tc>
                  <a:txBody>
                    <a:bodyPr/>
                    <a:lstStyle/>
                    <a:p>
                      <a:pPr algn="ctr" fontAlgn="ctr"/>
                      <a:r>
                        <a:rPr lang="en-US" sz="900" b="0" i="0" u="none" strike="noStrike" dirty="0">
                          <a:solidFill>
                            <a:srgbClr val="000000"/>
                          </a:solidFill>
                          <a:effectLst/>
                          <a:latin typeface="等线" panose="02010600030101010101" pitchFamily="2" charset="-122"/>
                          <a:ea typeface="等线" panose="02010600030101010101" pitchFamily="2" charset="-122"/>
                        </a:rPr>
                        <a:t>1.45E+35</a:t>
                      </a:r>
                    </a:p>
                  </a:txBody>
                  <a:tcPr marL="4924" marR="4924" marT="4924" marB="0" anchor="ctr">
                    <a:lnL>
                      <a:noFill/>
                    </a:lnL>
                    <a:lnR>
                      <a:noFill/>
                    </a:lnR>
                    <a:lnT>
                      <a:noFill/>
                    </a:lnT>
                    <a:lnB>
                      <a:noFill/>
                    </a:lnB>
                  </a:tcPr>
                </a:tc>
                <a:extLst>
                  <a:ext uri="{0D108BD9-81ED-4DB2-BD59-A6C34878D82A}">
                    <a16:rowId xmlns:a16="http://schemas.microsoft.com/office/drawing/2014/main" val="126369339"/>
                  </a:ext>
                </a:extLst>
              </a:tr>
            </a:tbl>
          </a:graphicData>
        </a:graphic>
      </p:graphicFrame>
      <p:graphicFrame>
        <p:nvGraphicFramePr>
          <p:cNvPr id="21" name="表格 20">
            <a:extLst>
              <a:ext uri="{FF2B5EF4-FFF2-40B4-BE49-F238E27FC236}">
                <a16:creationId xmlns:a16="http://schemas.microsoft.com/office/drawing/2014/main" id="{18472BEF-5CC8-4C9E-9C41-ABEE59341A21}"/>
              </a:ext>
            </a:extLst>
          </p:cNvPr>
          <p:cNvGraphicFramePr>
            <a:graphicFrameLocks noGrp="1"/>
          </p:cNvGraphicFramePr>
          <p:nvPr>
            <p:extLst>
              <p:ext uri="{D42A27DB-BD31-4B8C-83A1-F6EECF244321}">
                <p14:modId xmlns:p14="http://schemas.microsoft.com/office/powerpoint/2010/main" val="3432799632"/>
              </p:ext>
            </p:extLst>
          </p:nvPr>
        </p:nvGraphicFramePr>
        <p:xfrm>
          <a:off x="7660272" y="5970587"/>
          <a:ext cx="3281106" cy="771525"/>
        </p:xfrm>
        <a:graphic>
          <a:graphicData uri="http://schemas.openxmlformats.org/drawingml/2006/table">
            <a:tbl>
              <a:tblPr/>
              <a:tblGrid>
                <a:gridCol w="3281106">
                  <a:extLst>
                    <a:ext uri="{9D8B030D-6E8A-4147-A177-3AD203B41FA5}">
                      <a16:colId xmlns:a16="http://schemas.microsoft.com/office/drawing/2014/main" val="3126320513"/>
                    </a:ext>
                  </a:extLst>
                </a:gridCol>
              </a:tblGrid>
              <a:tr h="771525">
                <a:tc>
                  <a:txBody>
                    <a:bodyPr/>
                    <a:lstStyle/>
                    <a:p>
                      <a:pPr algn="ctr" fontAlgn="ctr"/>
                      <a:r>
                        <a:rPr lang="en-US" sz="900" b="0" i="0" u="none" strike="noStrike" dirty="0">
                          <a:solidFill>
                            <a:srgbClr val="00B050"/>
                          </a:solidFill>
                          <a:effectLst/>
                          <a:latin typeface="等线" panose="02010600030101010101" pitchFamily="2" charset="-122"/>
                          <a:ea typeface="等线" panose="02010600030101010101" pitchFamily="2" charset="-122"/>
                        </a:rPr>
                        <a:t>Input parameters           </a:t>
                      </a:r>
                      <a:r>
                        <a:rPr lang="en-US" sz="900" b="0" i="0" u="none" strike="noStrike" dirty="0" err="1">
                          <a:solidFill>
                            <a:srgbClr val="00B0F0"/>
                          </a:solidFill>
                          <a:effectLst/>
                          <a:latin typeface="等线" panose="02010600030101010101" pitchFamily="2" charset="-122"/>
                          <a:ea typeface="等线" panose="02010600030101010101" pitchFamily="2" charset="-122"/>
                        </a:rPr>
                        <a:t>parameters</a:t>
                      </a:r>
                      <a:r>
                        <a:rPr lang="en-US" sz="900" b="0" i="0" u="none" strike="noStrike" dirty="0">
                          <a:solidFill>
                            <a:srgbClr val="00B0F0"/>
                          </a:solidFill>
                          <a:effectLst/>
                          <a:latin typeface="等线" panose="02010600030101010101" pitchFamily="2" charset="-122"/>
                          <a:ea typeface="等线" panose="02010600030101010101" pitchFamily="2" charset="-122"/>
                        </a:rPr>
                        <a:t> from lattice design</a:t>
                      </a:r>
                    </a:p>
                    <a:p>
                      <a:pPr algn="ctr" fontAlgn="ctr"/>
                      <a:r>
                        <a:rPr lang="en-US" sz="900" b="0" i="0" u="none" strike="noStrike" dirty="0">
                          <a:solidFill>
                            <a:srgbClr val="7030A0"/>
                          </a:solidFill>
                          <a:effectLst/>
                          <a:latin typeface="等线" panose="02010600030101010101" pitchFamily="2" charset="-122"/>
                          <a:ea typeface="等线" panose="02010600030101010101" pitchFamily="2" charset="-122"/>
                        </a:rPr>
                        <a:t>also input parameters      </a:t>
                      </a:r>
                      <a:r>
                        <a:rPr lang="en-US" sz="900" b="0" i="0" u="none" strike="noStrike" dirty="0">
                          <a:solidFill>
                            <a:srgbClr val="000000"/>
                          </a:solidFill>
                          <a:effectLst/>
                          <a:latin typeface="等线" panose="02010600030101010101" pitchFamily="2" charset="-122"/>
                          <a:ea typeface="等线" panose="02010600030101010101" pitchFamily="2" charset="-122"/>
                        </a:rPr>
                        <a:t>output parameters (use formula)</a:t>
                      </a:r>
                    </a:p>
                  </a:txBody>
                  <a:tcPr marL="9525" marR="9525" marT="9525" marB="0" anchor="ctr">
                    <a:lnL>
                      <a:noFill/>
                    </a:lnL>
                    <a:lnR>
                      <a:noFill/>
                    </a:lnR>
                    <a:lnT>
                      <a:noFill/>
                    </a:lnT>
                    <a:lnB>
                      <a:noFill/>
                    </a:lnB>
                  </a:tcPr>
                </a:tc>
                <a:extLst>
                  <a:ext uri="{0D108BD9-81ED-4DB2-BD59-A6C34878D82A}">
                    <a16:rowId xmlns:a16="http://schemas.microsoft.com/office/drawing/2014/main" val="3862664406"/>
                  </a:ext>
                </a:extLst>
              </a:tr>
            </a:tbl>
          </a:graphicData>
        </a:graphic>
      </p:graphicFrame>
      <p:sp>
        <p:nvSpPr>
          <p:cNvPr id="22" name="箭头: 右 21">
            <a:extLst>
              <a:ext uri="{FF2B5EF4-FFF2-40B4-BE49-F238E27FC236}">
                <a16:creationId xmlns:a16="http://schemas.microsoft.com/office/drawing/2014/main" id="{5A2AA663-92A2-4340-A249-30F54B097926}"/>
              </a:ext>
            </a:extLst>
          </p:cNvPr>
          <p:cNvSpPr/>
          <p:nvPr/>
        </p:nvSpPr>
        <p:spPr bwMode="auto">
          <a:xfrm rot="5400000">
            <a:off x="2269949" y="4364229"/>
            <a:ext cx="609600" cy="7620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baseline="-25000" dirty="0">
              <a:latin typeface="Arial" panose="020B0604020202020204" pitchFamily="34" charset="0"/>
              <a:ea typeface="宋体" panose="02010600030101010101" pitchFamily="2" charset="-122"/>
            </a:endParaRPr>
          </a:p>
        </p:txBody>
      </p:sp>
      <mc:AlternateContent xmlns:mc="http://schemas.openxmlformats.org/markup-compatibility/2006" xmlns:a14="http://schemas.microsoft.com/office/drawing/2010/main">
        <mc:Choice Requires="a14">
          <p:sp>
            <p:nvSpPr>
              <p:cNvPr id="31" name="矩形 30">
                <a:extLst>
                  <a:ext uri="{FF2B5EF4-FFF2-40B4-BE49-F238E27FC236}">
                    <a16:creationId xmlns:a16="http://schemas.microsoft.com/office/drawing/2014/main" id="{BB4DA346-83DA-4735-BAC5-49C836FFFF87}"/>
                  </a:ext>
                </a:extLst>
              </p:cNvPr>
              <p:cNvSpPr/>
              <p:nvPr/>
            </p:nvSpPr>
            <p:spPr>
              <a:xfrm>
                <a:off x="1374531" y="5177253"/>
                <a:ext cx="2336858" cy="394788"/>
              </a:xfrm>
              <a:prstGeom prst="rect">
                <a:avLst/>
              </a:prstGeom>
            </p:spPr>
            <p:txBody>
              <a:bodyPr wrap="none">
                <a:spAutoFit/>
              </a:bodyPr>
              <a:lstStyle/>
              <a:p>
                <a14:m>
                  <m:oMath xmlns:m="http://schemas.openxmlformats.org/officeDocument/2006/math">
                    <m:sSub>
                      <m:sSubPr>
                        <m:ctrlPr>
                          <a:rPr lang="zh-CN" altLang="zh-CN" i="1">
                            <a:latin typeface="Cambria Math" panose="02040503050406030204" pitchFamily="18" charset="0"/>
                          </a:rPr>
                        </m:ctrlPr>
                      </m:sSubPr>
                      <m:e>
                        <m:r>
                          <a:rPr lang="en-US" altLang="zh-CN">
                            <a:latin typeface="Cambria Math" panose="02040503050406030204" pitchFamily="18" charset="0"/>
                          </a:rPr>
                          <m:t>𝝃</m:t>
                        </m:r>
                      </m:e>
                      <m:sub>
                        <m:r>
                          <a:rPr lang="en-US" altLang="zh-CN">
                            <a:latin typeface="Cambria Math" panose="02040503050406030204" pitchFamily="18" charset="0"/>
                          </a:rPr>
                          <m:t>𝒚</m:t>
                        </m:r>
                      </m:sub>
                    </m:sSub>
                  </m:oMath>
                </a14:m>
                <a:r>
                  <a:rPr lang="zh-CN" altLang="en-US" dirty="0"/>
                  <a:t>     </a:t>
                </a:r>
                <a:r>
                  <a:rPr lang="en-US" altLang="zh-CN" dirty="0"/>
                  <a:t>0.0855 </a:t>
                </a:r>
                <a:r>
                  <a:rPr lang="en-US" altLang="zh-CN" dirty="0">
                    <a:sym typeface="Wingdings" panose="05000000000000000000" pitchFamily="2" charset="2"/>
                  </a:rPr>
                  <a:t> 0.111</a:t>
                </a:r>
                <a:endParaRPr lang="zh-CN" altLang="en-US" dirty="0"/>
              </a:p>
            </p:txBody>
          </p:sp>
        </mc:Choice>
        <mc:Fallback xmlns="">
          <p:sp>
            <p:nvSpPr>
              <p:cNvPr id="31" name="矩形 30">
                <a:extLst>
                  <a:ext uri="{FF2B5EF4-FFF2-40B4-BE49-F238E27FC236}">
                    <a16:creationId xmlns:a16="http://schemas.microsoft.com/office/drawing/2014/main" id="{BB4DA346-83DA-4735-BAC5-49C836FFFF87}"/>
                  </a:ext>
                </a:extLst>
              </p:cNvPr>
              <p:cNvSpPr>
                <a:spLocks noRot="1" noChangeAspect="1" noMove="1" noResize="1" noEditPoints="1" noAdjustHandles="1" noChangeArrowheads="1" noChangeShapeType="1" noTextEdit="1"/>
              </p:cNvSpPr>
              <p:nvPr/>
            </p:nvSpPr>
            <p:spPr>
              <a:xfrm>
                <a:off x="1374531" y="5177253"/>
                <a:ext cx="2336858" cy="394788"/>
              </a:xfrm>
              <a:prstGeom prst="rect">
                <a:avLst/>
              </a:prstGeom>
              <a:blipFill>
                <a:blip r:embed="rId4"/>
                <a:stretch>
                  <a:fillRect l="-781" t="-7692" b="-18462"/>
                </a:stretch>
              </a:blipFill>
            </p:spPr>
            <p:txBody>
              <a:bodyPr/>
              <a:lstStyle/>
              <a:p>
                <a:r>
                  <a:rPr lang="zh-CN" altLang="en-US">
                    <a:noFill/>
                  </a:rPr>
                  <a:t> </a:t>
                </a:r>
              </a:p>
            </p:txBody>
          </p:sp>
        </mc:Fallback>
      </mc:AlternateContent>
      <p:sp>
        <p:nvSpPr>
          <p:cNvPr id="32" name="右大括号 31">
            <a:extLst>
              <a:ext uri="{FF2B5EF4-FFF2-40B4-BE49-F238E27FC236}">
                <a16:creationId xmlns:a16="http://schemas.microsoft.com/office/drawing/2014/main" id="{C533E930-B2EA-4FBE-93C1-78C79DA5FD9D}"/>
              </a:ext>
            </a:extLst>
          </p:cNvPr>
          <p:cNvSpPr/>
          <p:nvPr/>
        </p:nvSpPr>
        <p:spPr bwMode="auto">
          <a:xfrm>
            <a:off x="4558446" y="3487650"/>
            <a:ext cx="45719" cy="518319"/>
          </a:xfrm>
          <a:prstGeom prst="rightBrac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baseline="-25000">
              <a:latin typeface="Arial" panose="020B0604020202020204" pitchFamily="34" charset="0"/>
              <a:ea typeface="宋体" panose="02010600030101010101" pitchFamily="2" charset="-122"/>
            </a:endParaRPr>
          </a:p>
        </p:txBody>
      </p:sp>
      <p:sp>
        <p:nvSpPr>
          <p:cNvPr id="33" name="矩形 32">
            <a:extLst>
              <a:ext uri="{FF2B5EF4-FFF2-40B4-BE49-F238E27FC236}">
                <a16:creationId xmlns:a16="http://schemas.microsoft.com/office/drawing/2014/main" id="{9BDCE66F-770B-4BE5-91D4-825DE1A5A194}"/>
              </a:ext>
            </a:extLst>
          </p:cNvPr>
          <p:cNvSpPr/>
          <p:nvPr/>
        </p:nvSpPr>
        <p:spPr>
          <a:xfrm>
            <a:off x="4640581" y="3553400"/>
            <a:ext cx="2286203" cy="369332"/>
          </a:xfrm>
          <a:prstGeom prst="rect">
            <a:avLst/>
          </a:prstGeom>
        </p:spPr>
        <p:txBody>
          <a:bodyPr wrap="none">
            <a:spAutoFit/>
          </a:bodyPr>
          <a:lstStyle/>
          <a:p>
            <a:r>
              <a:rPr lang="zh-CN" altLang="en-US" dirty="0"/>
              <a:t>Natural bunch length</a:t>
            </a:r>
          </a:p>
        </p:txBody>
      </p:sp>
      <p:sp>
        <p:nvSpPr>
          <p:cNvPr id="13" name="灯片编号占位符 1">
            <a:extLst>
              <a:ext uri="{FF2B5EF4-FFF2-40B4-BE49-F238E27FC236}">
                <a16:creationId xmlns:a16="http://schemas.microsoft.com/office/drawing/2014/main" id="{A0CA504A-54CC-415F-9D41-AE9CECBE059C}"/>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8</a:t>
            </a:fld>
            <a:endParaRPr lang="en-US" altLang="zh-CN" sz="1400" dirty="0"/>
          </a:p>
        </p:txBody>
      </p:sp>
      <p:sp>
        <p:nvSpPr>
          <p:cNvPr id="14" name="标题 1">
            <a:extLst>
              <a:ext uri="{FF2B5EF4-FFF2-40B4-BE49-F238E27FC236}">
                <a16:creationId xmlns:a16="http://schemas.microsoft.com/office/drawing/2014/main" id="{00B4EA02-4C77-4637-808C-E99A6919DA20}"/>
              </a:ext>
            </a:extLst>
          </p:cNvPr>
          <p:cNvSpPr>
            <a:spLocks noGrp="1"/>
          </p:cNvSpPr>
          <p:nvPr>
            <p:ph type="title"/>
          </p:nvPr>
        </p:nvSpPr>
        <p:spPr>
          <a:xfrm>
            <a:off x="247052" y="-31155"/>
            <a:ext cx="11878666" cy="814451"/>
          </a:xfrm>
        </p:spPr>
        <p:txBody>
          <a:bodyPr>
            <a:normAutofit/>
          </a:bodyPr>
          <a:lstStyle/>
          <a:p>
            <a:r>
              <a:rPr lang="en-US" altLang="zh-CN" dirty="0">
                <a:latin typeface="等线" panose="02010600030101010101" pitchFamily="2" charset="-122"/>
                <a:cs typeface="Times New Roman" panose="02020603050405020304" pitchFamily="18" charset="0"/>
              </a:rPr>
              <a:t>600m lattice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ACB9E51F-D1AC-4AF2-AFFE-CC0ACD00CF99}"/>
              </a:ext>
            </a:extLst>
          </p:cNvPr>
          <p:cNvPicPr>
            <a:picLocks noChangeAspect="1"/>
          </p:cNvPicPr>
          <p:nvPr/>
        </p:nvPicPr>
        <p:blipFill>
          <a:blip r:embed="rId2"/>
          <a:stretch>
            <a:fillRect/>
          </a:stretch>
        </p:blipFill>
        <p:spPr>
          <a:xfrm>
            <a:off x="1129741" y="570290"/>
            <a:ext cx="4231379" cy="2984925"/>
          </a:xfrm>
          <a:prstGeom prst="rect">
            <a:avLst/>
          </a:prstGeom>
        </p:spPr>
      </p:pic>
      <p:pic>
        <p:nvPicPr>
          <p:cNvPr id="6" name="图片 5">
            <a:extLst>
              <a:ext uri="{FF2B5EF4-FFF2-40B4-BE49-F238E27FC236}">
                <a16:creationId xmlns:a16="http://schemas.microsoft.com/office/drawing/2014/main" id="{287E5436-0011-41E4-B01B-A17249372C63}"/>
              </a:ext>
            </a:extLst>
          </p:cNvPr>
          <p:cNvPicPr>
            <a:picLocks noChangeAspect="1"/>
          </p:cNvPicPr>
          <p:nvPr/>
        </p:nvPicPr>
        <p:blipFill>
          <a:blip r:embed="rId3"/>
          <a:stretch>
            <a:fillRect/>
          </a:stretch>
        </p:blipFill>
        <p:spPr>
          <a:xfrm>
            <a:off x="5990153" y="570289"/>
            <a:ext cx="4231379" cy="2992659"/>
          </a:xfrm>
          <a:prstGeom prst="rect">
            <a:avLst/>
          </a:prstGeom>
        </p:spPr>
      </p:pic>
      <p:pic>
        <p:nvPicPr>
          <p:cNvPr id="7" name="图片 6">
            <a:extLst>
              <a:ext uri="{FF2B5EF4-FFF2-40B4-BE49-F238E27FC236}">
                <a16:creationId xmlns:a16="http://schemas.microsoft.com/office/drawing/2014/main" id="{625B3310-C226-43AD-95D9-3CFBF8958F3C}"/>
              </a:ext>
            </a:extLst>
          </p:cNvPr>
          <p:cNvPicPr>
            <a:picLocks noChangeAspect="1"/>
          </p:cNvPicPr>
          <p:nvPr/>
        </p:nvPicPr>
        <p:blipFill>
          <a:blip r:embed="rId4"/>
          <a:stretch>
            <a:fillRect/>
          </a:stretch>
        </p:blipFill>
        <p:spPr>
          <a:xfrm>
            <a:off x="1070751" y="3562949"/>
            <a:ext cx="4349367" cy="3076107"/>
          </a:xfrm>
          <a:prstGeom prst="rect">
            <a:avLst/>
          </a:prstGeom>
        </p:spPr>
      </p:pic>
      <p:graphicFrame>
        <p:nvGraphicFramePr>
          <p:cNvPr id="52" name="表格 51">
            <a:extLst>
              <a:ext uri="{FF2B5EF4-FFF2-40B4-BE49-F238E27FC236}">
                <a16:creationId xmlns:a16="http://schemas.microsoft.com/office/drawing/2014/main" id="{80D83894-F92B-48E5-8A84-7FCDCF2BF747}"/>
              </a:ext>
            </a:extLst>
          </p:cNvPr>
          <p:cNvGraphicFramePr>
            <a:graphicFrameLocks noGrp="1"/>
          </p:cNvGraphicFramePr>
          <p:nvPr/>
        </p:nvGraphicFramePr>
        <p:xfrm>
          <a:off x="6321863" y="3562948"/>
          <a:ext cx="4528704" cy="2918981"/>
        </p:xfrm>
        <a:graphic>
          <a:graphicData uri="http://schemas.openxmlformats.org/drawingml/2006/table">
            <a:tbl>
              <a:tblPr firstRow="1" bandRow="1">
                <a:tableStyleId>{BC89EF96-8CEA-46FF-86C4-4CE0E7609802}</a:tableStyleId>
              </a:tblPr>
              <a:tblGrid>
                <a:gridCol w="1714004">
                  <a:extLst>
                    <a:ext uri="{9D8B030D-6E8A-4147-A177-3AD203B41FA5}">
                      <a16:colId xmlns:a16="http://schemas.microsoft.com/office/drawing/2014/main" val="3092509844"/>
                    </a:ext>
                  </a:extLst>
                </a:gridCol>
                <a:gridCol w="2814700">
                  <a:extLst>
                    <a:ext uri="{9D8B030D-6E8A-4147-A177-3AD203B41FA5}">
                      <a16:colId xmlns:a16="http://schemas.microsoft.com/office/drawing/2014/main" val="1426510466"/>
                    </a:ext>
                  </a:extLst>
                </a:gridCol>
              </a:tblGrid>
              <a:tr h="457200">
                <a:tc>
                  <a:txBody>
                    <a:bodyPr/>
                    <a:lstStyle/>
                    <a:p>
                      <a:pPr algn="ctr"/>
                      <a:r>
                        <a:rPr lang="en-US" altLang="zh-CN" sz="1200" dirty="0"/>
                        <a:t>comparison of parameters</a:t>
                      </a:r>
                      <a:endParaRPr lang="zh-CN" altLang="en-US" sz="1200" dirty="0"/>
                    </a:p>
                  </a:txBody>
                  <a:tcPr/>
                </a:tc>
                <a:tc>
                  <a:txBody>
                    <a:bodyPr/>
                    <a:lstStyle/>
                    <a:p>
                      <a:pPr algn="ctr"/>
                      <a:r>
                        <a:rPr lang="en-US" altLang="zh-CN" sz="1200" dirty="0"/>
                        <a:t>STCF (v3)</a:t>
                      </a:r>
                      <a:endParaRPr lang="zh-CN" altLang="en-US" sz="1200" dirty="0"/>
                    </a:p>
                  </a:txBody>
                  <a:tcPr/>
                </a:tc>
                <a:extLst>
                  <a:ext uri="{0D108BD9-81ED-4DB2-BD59-A6C34878D82A}">
                    <a16:rowId xmlns:a16="http://schemas.microsoft.com/office/drawing/2014/main" val="791918147"/>
                  </a:ext>
                </a:extLst>
              </a:tr>
              <a:tr h="274320">
                <a:tc>
                  <a:txBody>
                    <a:bodyPr/>
                    <a:lstStyle/>
                    <a:p>
                      <a:r>
                        <a:rPr lang="en-US" altLang="zh-CN" sz="1200" dirty="0"/>
                        <a:t>L           (m)</a:t>
                      </a:r>
                      <a:endParaRPr lang="zh-CN" altLang="en-US" sz="1200" dirty="0"/>
                    </a:p>
                  </a:txBody>
                  <a:tcPr/>
                </a:tc>
                <a:tc>
                  <a:txBody>
                    <a:bodyPr/>
                    <a:lstStyle/>
                    <a:p>
                      <a:r>
                        <a:rPr lang="en-US" altLang="zh-CN" sz="1200" dirty="0"/>
                        <a:t>616.76</a:t>
                      </a:r>
                      <a:endParaRPr lang="zh-CN" altLang="en-US" sz="1200" dirty="0"/>
                    </a:p>
                  </a:txBody>
                  <a:tcPr/>
                </a:tc>
                <a:extLst>
                  <a:ext uri="{0D108BD9-81ED-4DB2-BD59-A6C34878D82A}">
                    <a16:rowId xmlns:a16="http://schemas.microsoft.com/office/drawing/2014/main" val="1907810649"/>
                  </a:ext>
                </a:extLst>
              </a:tr>
              <a:tr h="274320">
                <a:tc>
                  <a:txBody>
                    <a:bodyPr/>
                    <a:lstStyle/>
                    <a:p>
                      <a:r>
                        <a:rPr lang="en-US" altLang="zh-CN" sz="1200" dirty="0"/>
                        <a:t>βy*</a:t>
                      </a:r>
                      <a:endParaRPr lang="zh-CN" altLang="en-US" sz="1200" dirty="0"/>
                    </a:p>
                  </a:txBody>
                  <a:tcPr/>
                </a:tc>
                <a:tc>
                  <a:txBody>
                    <a:bodyPr/>
                    <a:lstStyle/>
                    <a:p>
                      <a:r>
                        <a:rPr lang="en-US" altLang="zh-CN" sz="1200" dirty="0"/>
                        <a:t>0.6mm</a:t>
                      </a:r>
                      <a:endParaRPr lang="zh-CN" altLang="en-US" sz="1200" dirty="0"/>
                    </a:p>
                  </a:txBody>
                  <a:tcPr/>
                </a:tc>
                <a:extLst>
                  <a:ext uri="{0D108BD9-81ED-4DB2-BD59-A6C34878D82A}">
                    <a16:rowId xmlns:a16="http://schemas.microsoft.com/office/drawing/2014/main" val="4246412977"/>
                  </a:ext>
                </a:extLst>
              </a:tr>
              <a:tr h="274320">
                <a:tc>
                  <a:txBody>
                    <a:bodyPr/>
                    <a:lstStyle/>
                    <a:p>
                      <a:r>
                        <a:rPr lang="en-US" altLang="zh-CN" sz="1200" dirty="0"/>
                        <a:t>peak luminosity</a:t>
                      </a:r>
                      <a:endParaRPr lang="zh-CN" altLang="en-US" sz="1200" dirty="0"/>
                    </a:p>
                  </a:txBody>
                  <a:tcPr/>
                </a:tc>
                <a:tc>
                  <a:txBody>
                    <a:bodyPr/>
                    <a:lstStyle/>
                    <a:p>
                      <a:r>
                        <a:rPr lang="en-US" altLang="zh-CN" sz="1200" dirty="0"/>
                        <a:t>1.4e35</a:t>
                      </a:r>
                      <a:r>
                        <a:rPr lang="zh-CN" altLang="en-US" sz="1200" dirty="0"/>
                        <a:t>𝑐𝑚−</a:t>
                      </a:r>
                      <a:r>
                        <a:rPr lang="en-US" altLang="zh-CN" sz="1200" dirty="0"/>
                        <a:t>2 </a:t>
                      </a:r>
                      <a:r>
                        <a:rPr lang="zh-CN" altLang="en-US" sz="1200" dirty="0"/>
                        <a:t>𝑠 −</a:t>
                      </a:r>
                      <a:r>
                        <a:rPr lang="en-US" altLang="zh-CN" sz="1200" dirty="0"/>
                        <a:t>1</a:t>
                      </a:r>
                      <a:endParaRPr lang="zh-CN" altLang="en-US" sz="1200" dirty="0"/>
                    </a:p>
                  </a:txBody>
                  <a:tcPr/>
                </a:tc>
                <a:extLst>
                  <a:ext uri="{0D108BD9-81ED-4DB2-BD59-A6C34878D82A}">
                    <a16:rowId xmlns:a16="http://schemas.microsoft.com/office/drawing/2014/main" val="23716574"/>
                  </a:ext>
                </a:extLst>
              </a:tr>
              <a:tr h="274320">
                <a:tc>
                  <a:txBody>
                    <a:bodyPr/>
                    <a:lstStyle/>
                    <a:p>
                      <a:pPr algn="ctr"/>
                      <a:r>
                        <a:rPr lang="el-GR" altLang="zh-CN" sz="1200" dirty="0"/>
                        <a:t>ξ</a:t>
                      </a:r>
                      <a:r>
                        <a:rPr lang="en-US" altLang="zh-CN" sz="1200" dirty="0"/>
                        <a:t>x/</a:t>
                      </a:r>
                      <a:r>
                        <a:rPr lang="el-GR" altLang="zh-CN" sz="1200" dirty="0"/>
                        <a:t>ξ</a:t>
                      </a:r>
                      <a:r>
                        <a:rPr lang="en-US" altLang="zh-CN" sz="1200" dirty="0"/>
                        <a:t>y</a:t>
                      </a:r>
                      <a:endParaRPr lang="zh-CN" altLang="en-US" sz="1200" dirty="0"/>
                    </a:p>
                  </a:txBody>
                  <a:tcPr/>
                </a:tc>
                <a:tc>
                  <a:txBody>
                    <a:bodyPr/>
                    <a:lstStyle/>
                    <a:p>
                      <a:pPr algn="ctr"/>
                      <a:r>
                        <a:rPr lang="en-US" altLang="zh-CN" sz="1200" dirty="0"/>
                        <a:t>0.0038/0.106</a:t>
                      </a:r>
                      <a:endParaRPr lang="zh-CN" altLang="en-US" sz="1200" dirty="0"/>
                    </a:p>
                  </a:txBody>
                  <a:tcPr/>
                </a:tc>
                <a:extLst>
                  <a:ext uri="{0D108BD9-81ED-4DB2-BD59-A6C34878D82A}">
                    <a16:rowId xmlns:a16="http://schemas.microsoft.com/office/drawing/2014/main" val="2224535675"/>
                  </a:ext>
                </a:extLst>
              </a:tr>
              <a:tr h="274320">
                <a:tc>
                  <a:txBody>
                    <a:bodyPr/>
                    <a:lstStyle/>
                    <a:p>
                      <a:r>
                        <a:rPr lang="en-US" altLang="zh-CN" sz="1200" dirty="0"/>
                        <a:t> </a:t>
                      </a:r>
                      <a:r>
                        <a:rPr lang="el-GR" altLang="zh-CN" sz="1200" dirty="0"/>
                        <a:t>ν</a:t>
                      </a:r>
                      <a:r>
                        <a:rPr lang="en-US" altLang="zh-CN" sz="1200" dirty="0"/>
                        <a:t>z</a:t>
                      </a: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0.0096</a:t>
                      </a:r>
                    </a:p>
                  </a:txBody>
                  <a:tcPr/>
                </a:tc>
                <a:extLst>
                  <a:ext uri="{0D108BD9-81ED-4DB2-BD59-A6C34878D82A}">
                    <a16:rowId xmlns:a16="http://schemas.microsoft.com/office/drawing/2014/main" val="260402328"/>
                  </a:ext>
                </a:extLst>
              </a:tr>
              <a:tr h="457200">
                <a:tc>
                  <a:txBody>
                    <a:bodyPr/>
                    <a:lstStyle/>
                    <a:p>
                      <a:r>
                        <a:rPr lang="en-US" altLang="zh-CN" sz="1200" dirty="0"/>
                        <a:t>design bunch population </a:t>
                      </a:r>
                      <a:endParaRPr lang="zh-CN" altLang="en-US" sz="1200" dirty="0"/>
                    </a:p>
                  </a:txBody>
                  <a:tcPr/>
                </a:tc>
                <a:tc>
                  <a:txBody>
                    <a:bodyPr/>
                    <a:lstStyle/>
                    <a:p>
                      <a:r>
                        <a:rPr lang="en-US" altLang="zh-CN" sz="1200" dirty="0"/>
                        <a:t>5.02e10</a:t>
                      </a:r>
                      <a:endParaRPr lang="zh-CN" altLang="en-US" sz="1200" dirty="0"/>
                    </a:p>
                  </a:txBody>
                  <a:tcPr/>
                </a:tc>
                <a:extLst>
                  <a:ext uri="{0D108BD9-81ED-4DB2-BD59-A6C34878D82A}">
                    <a16:rowId xmlns:a16="http://schemas.microsoft.com/office/drawing/2014/main" val="721150076"/>
                  </a:ext>
                </a:extLst>
              </a:tr>
              <a:tr h="274320">
                <a:tc>
                  <a:txBody>
                    <a:bodyPr/>
                    <a:lstStyle/>
                    <a:p>
                      <a:r>
                        <a:rPr lang="el-GR" altLang="zh-CN" sz="1200" dirty="0"/>
                        <a:t>σ</a:t>
                      </a:r>
                      <a:r>
                        <a:rPr lang="en-US" altLang="zh-CN" sz="1200" dirty="0"/>
                        <a:t>x /</a:t>
                      </a:r>
                      <a:r>
                        <a:rPr lang="el-GR" altLang="zh-CN" sz="1200" dirty="0"/>
                        <a:t>σ</a:t>
                      </a:r>
                      <a:r>
                        <a:rPr lang="en-US" altLang="zh-CN" sz="1200" dirty="0"/>
                        <a:t>y (</a:t>
                      </a:r>
                      <a:r>
                        <a:rPr lang="en-US" altLang="zh-CN" sz="1200" dirty="0" err="1"/>
                        <a:t>μm</a:t>
                      </a:r>
                      <a:r>
                        <a:rPr lang="en-US" altLang="zh-CN" sz="1200" dirty="0"/>
                        <a:t>)</a:t>
                      </a:r>
                      <a:endParaRPr lang="zh-CN" altLang="en-US" sz="1200" dirty="0"/>
                    </a:p>
                  </a:txBody>
                  <a:tcPr/>
                </a:tc>
                <a:tc>
                  <a:txBody>
                    <a:bodyPr/>
                    <a:lstStyle/>
                    <a:p>
                      <a:r>
                        <a:rPr lang="en-US" altLang="zh-CN" sz="1200" dirty="0"/>
                        <a:t>15.19/0.132</a:t>
                      </a:r>
                      <a:endParaRPr lang="zh-CN" altLang="en-US" sz="1200" dirty="0"/>
                    </a:p>
                  </a:txBody>
                  <a:tcPr/>
                </a:tc>
                <a:extLst>
                  <a:ext uri="{0D108BD9-81ED-4DB2-BD59-A6C34878D82A}">
                    <a16:rowId xmlns:a16="http://schemas.microsoft.com/office/drawing/2014/main" val="3673503656"/>
                  </a:ext>
                </a:extLst>
              </a:tr>
              <a:tr h="358661">
                <a:tc>
                  <a:txBody>
                    <a:bodyPr/>
                    <a:lstStyle/>
                    <a:p>
                      <a:r>
                        <a:rPr lang="el-GR" altLang="zh-CN" sz="1200" dirty="0"/>
                        <a:t>σ</a:t>
                      </a:r>
                      <a:r>
                        <a:rPr lang="en-US" altLang="zh-CN" sz="1200" dirty="0"/>
                        <a:t>z    </a:t>
                      </a:r>
                      <a:r>
                        <a:rPr lang="zh-CN" altLang="en-US" sz="1200" dirty="0"/>
                        <a:t>（</a:t>
                      </a:r>
                      <a:r>
                        <a:rPr lang="en-US" altLang="zh-CN" sz="1200" dirty="0"/>
                        <a:t>mm</a:t>
                      </a:r>
                      <a:r>
                        <a:rPr lang="zh-CN" altLang="en-US" sz="1200" dirty="0"/>
                        <a:t>）</a:t>
                      </a:r>
                    </a:p>
                  </a:txBody>
                  <a:tcPr/>
                </a:tc>
                <a:tc>
                  <a:txBody>
                    <a:bodyPr/>
                    <a:lstStyle/>
                    <a:p>
                      <a:r>
                        <a:rPr lang="en-US" altLang="zh-CN" sz="1200" dirty="0"/>
                        <a:t>8.21(vs natural bunch length8.2)</a:t>
                      </a:r>
                      <a:endParaRPr lang="zh-CN" altLang="en-US" sz="1200" dirty="0"/>
                    </a:p>
                  </a:txBody>
                  <a:tcPr/>
                </a:tc>
                <a:extLst>
                  <a:ext uri="{0D108BD9-81ED-4DB2-BD59-A6C34878D82A}">
                    <a16:rowId xmlns:a16="http://schemas.microsoft.com/office/drawing/2014/main" val="1625335207"/>
                  </a:ext>
                </a:extLst>
              </a:tr>
            </a:tbl>
          </a:graphicData>
        </a:graphic>
      </p:graphicFrame>
      <p:sp>
        <p:nvSpPr>
          <p:cNvPr id="9" name="标题 1">
            <a:extLst>
              <a:ext uri="{FF2B5EF4-FFF2-40B4-BE49-F238E27FC236}">
                <a16:creationId xmlns:a16="http://schemas.microsoft.com/office/drawing/2014/main" id="{07502E40-279C-450A-B2EF-8BBD5E6FEF51}"/>
              </a:ext>
            </a:extLst>
          </p:cNvPr>
          <p:cNvSpPr>
            <a:spLocks noGrp="1"/>
          </p:cNvSpPr>
          <p:nvPr>
            <p:ph type="title"/>
          </p:nvPr>
        </p:nvSpPr>
        <p:spPr>
          <a:xfrm>
            <a:off x="247052" y="-31155"/>
            <a:ext cx="11878666" cy="814451"/>
          </a:xfrm>
        </p:spPr>
        <p:txBody>
          <a:bodyPr>
            <a:normAutofit/>
          </a:bodyPr>
          <a:lstStyle/>
          <a:p>
            <a:r>
              <a:rPr lang="en-US" altLang="zh-CN" dirty="0">
                <a:latin typeface="等线" panose="02010600030101010101" pitchFamily="2" charset="-122"/>
                <a:cs typeface="Times New Roman" panose="02020603050405020304" pitchFamily="18" charset="0"/>
              </a:rPr>
              <a:t>Verification of luminosity at 600m operating point:</a:t>
            </a:r>
            <a:endParaRPr lang="zh-CN" altLang="en-US" dirty="0"/>
          </a:p>
        </p:txBody>
      </p:sp>
      <p:sp>
        <p:nvSpPr>
          <p:cNvPr id="10" name="灯片编号占位符 1">
            <a:extLst>
              <a:ext uri="{FF2B5EF4-FFF2-40B4-BE49-F238E27FC236}">
                <a16:creationId xmlns:a16="http://schemas.microsoft.com/office/drawing/2014/main" id="{5B74F5E4-CFB9-4514-BE5F-9BE9DAF44AF6}"/>
              </a:ext>
            </a:extLst>
          </p:cNvPr>
          <p:cNvSpPr txBox="1">
            <a:spLocks/>
          </p:cNvSpPr>
          <p:nvPr/>
        </p:nvSpPr>
        <p:spPr>
          <a:xfrm>
            <a:off x="9300825" y="6538912"/>
            <a:ext cx="2743200" cy="365125"/>
          </a:xfrm>
          <a:prstGeom prst="rect">
            <a:avLst/>
          </a:prstGeom>
          <a:noFill/>
        </p:spPr>
        <p:txBody>
          <a:bodyPr vert="horz" lIns="91440" tIns="45720" rIns="91440" bIns="45720" rtlCol="0" anchor="ctr"/>
          <a:lstStyle>
            <a:defPPr>
              <a:defRPr lang="zh-CN"/>
            </a:defPPr>
            <a:lvl1pPr marL="0" algn="r" defTabSz="914400" rtl="0" eaLnBrk="1" latinLnBrk="0" hangingPunct="1">
              <a:spcBef>
                <a:spcPct val="20000"/>
              </a:spcBef>
              <a:buChar char="•"/>
              <a:defRPr sz="3200" kern="1200">
                <a:solidFill>
                  <a:schemeClr val="tx1"/>
                </a:solidFill>
                <a:latin typeface="Arial" panose="020B0604020202020204" pitchFamily="34" charset="0"/>
                <a:ea typeface="宋体" panose="02010600030101010101" pitchFamily="2" charset="-122"/>
                <a:cs typeface="+mn-cs"/>
              </a:defRPr>
            </a:lvl1pPr>
            <a:lvl2pPr marL="742950" indent="-285750" algn="l" defTabSz="914400" rtl="0" eaLnBrk="1" latinLnBrk="0" hangingPunct="1">
              <a:spcBef>
                <a:spcPct val="20000"/>
              </a:spcBef>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4400" rtl="0" eaLnBrk="1" latinLnBrk="0" hangingPunct="1">
              <a:spcBef>
                <a:spcPct val="20000"/>
              </a:spcBef>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4400" rtl="0" eaLnBrk="1" latinLnBrk="0" hangingPunct="1">
              <a:spcBef>
                <a:spcPct val="20000"/>
              </a:spcBef>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4400" rtl="0" eaLnBrk="0" fontAlgn="base" latinLnBrk="0" hangingPunct="0">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9pPr>
          </a:lstStyle>
          <a:p>
            <a:pPr>
              <a:spcBef>
                <a:spcPct val="0"/>
              </a:spcBef>
              <a:buFontTx/>
              <a:buNone/>
            </a:pPr>
            <a:fld id="{CE6C870B-0E1C-4B58-A957-71DD6756DBB7}" type="slidenum">
              <a:rPr lang="en-US" altLang="zh-CN" sz="1400" smtClean="0"/>
              <a:pPr>
                <a:spcBef>
                  <a:spcPct val="0"/>
                </a:spcBef>
                <a:buFontTx/>
                <a:buNone/>
              </a:pPr>
              <a:t>9</a:t>
            </a:fld>
            <a:endParaRPr lang="en-US" altLang="zh-CN" sz="1400" dirty="0"/>
          </a:p>
        </p:txBody>
      </p:sp>
    </p:spTree>
    <p:extLst>
      <p:ext uri="{BB962C8B-B14F-4D97-AF65-F5344CB8AC3E}">
        <p14:creationId xmlns:p14="http://schemas.microsoft.com/office/powerpoint/2010/main" val="2802370426"/>
      </p:ext>
    </p:extLst>
  </p:cSld>
  <p:clrMapOvr>
    <a:masterClrMapping/>
  </p:clrMapOvr>
</p:sld>
</file>

<file path=ppt/theme/theme1.xml><?xml version="1.0" encoding="utf-8"?>
<a:theme xmlns:a="http://schemas.openxmlformats.org/drawingml/2006/main" name="HIBPA宽屏模板">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宽屏模板.potx" id="{5CA5BF96-5E99-4CEC-9D1F-270F2D52C917}" vid="{20A69DC2-4800-418F-8D3B-46D539428945}"/>
    </a:ext>
  </a:extLst>
</a:theme>
</file>

<file path=ppt/theme/theme2.xml><?xml version="1.0" encoding="utf-8"?>
<a:theme xmlns:a="http://schemas.openxmlformats.org/drawingml/2006/main" name="简约主题1">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简约主题1" id="{8726733B-1585-4EFA-96D3-CD0EAD92F069}" vid="{A378D2D5-E8DA-42F7-8DEF-892FD3E627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8309</TotalTime>
  <Words>3326</Words>
  <Application>Microsoft Office PowerPoint</Application>
  <PresentationFormat>宽屏</PresentationFormat>
  <Paragraphs>516</Paragraphs>
  <Slides>42</Slides>
  <Notes>26</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42</vt:i4>
      </vt:variant>
    </vt:vector>
  </HeadingPairs>
  <TitlesOfParts>
    <vt:vector size="60" baseType="lpstr">
      <vt:lpstr>-apple-system</vt:lpstr>
      <vt:lpstr>ＭＳ Ｐゴシック</vt:lpstr>
      <vt:lpstr>等线</vt:lpstr>
      <vt:lpstr>等线 Light</vt:lpstr>
      <vt:lpstr>STFangsong</vt:lpstr>
      <vt:lpstr>楷体</vt:lpstr>
      <vt:lpstr>宋体</vt:lpstr>
      <vt:lpstr>微软雅黑</vt:lpstr>
      <vt:lpstr>Arial</vt:lpstr>
      <vt:lpstr>Calibri</vt:lpstr>
      <vt:lpstr>Cambria Math</vt:lpstr>
      <vt:lpstr>Impact</vt:lpstr>
      <vt:lpstr>Symbol</vt:lpstr>
      <vt:lpstr>Times New Roman</vt:lpstr>
      <vt:lpstr>Wingdings</vt:lpstr>
      <vt:lpstr>HIBPA宽屏模板</vt:lpstr>
      <vt:lpstr>简约主题1</vt:lpstr>
      <vt:lpstr>Office 主题​​</vt:lpstr>
      <vt:lpstr>PowerPoint 演示文稿</vt:lpstr>
      <vt:lpstr>Super Tau Charm Facility (STCF)</vt:lpstr>
      <vt:lpstr>PowerPoint 演示文稿</vt:lpstr>
      <vt:lpstr>Research emphasis of Beam-Beam Interaction:</vt:lpstr>
      <vt:lpstr>PowerPoint 演示文稿</vt:lpstr>
      <vt:lpstr>Beam-beam simulation code </vt:lpstr>
      <vt:lpstr>PowerPoint 演示文稿</vt:lpstr>
      <vt:lpstr>600m lattice</vt:lpstr>
      <vt:lpstr>Verification of luminosity at 600m operating point:</vt:lpstr>
      <vt:lpstr>PowerPoint 演示文稿</vt:lpstr>
      <vt:lpstr>PowerPoint 演示文稿</vt:lpstr>
      <vt:lpstr>SS result</vt:lpstr>
      <vt:lpstr>PowerPoint 演示文稿</vt:lpstr>
      <vt:lpstr>PowerPoint 演示文稿</vt:lpstr>
      <vt:lpstr>PowerPoint 演示文稿</vt:lpstr>
      <vt:lpstr>XZ Instability at Different Crossing Angles： </vt:lpstr>
      <vt:lpstr>Beam-Beam Simulation Results for 600m with Lattice:</vt:lpstr>
      <vt:lpstr>Challenges on IR design for new-generation e+e- colliders</vt:lpstr>
      <vt:lpstr>PowerPoint 演示文稿</vt:lpstr>
      <vt:lpstr>PowerPoint 演示文稿</vt:lpstr>
      <vt:lpstr>PowerPoint 演示文稿</vt:lpstr>
      <vt:lpstr>Simulation result at the 800m working point：</vt:lpstr>
      <vt:lpstr> The results of the 800m luminosity scan with varying current intensity：</vt:lpstr>
      <vt:lpstr>The results of FCCee：</vt:lpstr>
      <vt:lpstr> The results of the 800m luminosity scan with varying current intensity：</vt:lpstr>
      <vt:lpstr>High-Luminosity Region Scan Near the 800m Working Point:</vt:lpstr>
      <vt:lpstr>High-Luminosity Region Scan Near the 800m Working Point:</vt:lpstr>
      <vt:lpstr>Summary:</vt:lpstr>
      <vt:lpstr>Acknowledgments</vt:lpstr>
      <vt:lpstr>PowerPoint 演示文稿</vt:lpstr>
      <vt:lpstr> First edition lattice</vt:lpstr>
      <vt:lpstr>Design of wiggler</vt:lpstr>
      <vt:lpstr>Analysis of luminosity under different cross angles：</vt:lpstr>
      <vt:lpstr>WS result vs SS result </vt:lpstr>
      <vt:lpstr>XZ Instability at Different Crossing Angles： </vt:lpstr>
      <vt:lpstr> The results of the 800m luminosity scan with varying current intensity：</vt:lpstr>
      <vt:lpstr> The results of the 800m luminosity scan with varying current intensity：</vt:lpstr>
      <vt:lpstr> The results of the 800m luminosity scan with varying current intensity：</vt:lpstr>
      <vt:lpstr>WS scan</vt:lpstr>
      <vt:lpstr>Longitudinal dynamics design considerations</vt:lpstr>
      <vt:lpstr>Longitudinal dynamics design considerations</vt:lpstr>
      <vt:lpstr>Longitudinal dynamics design considerations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Beam-beam simulation in STCF</dc:title>
  <dc:creator>msi-pc</dc:creator>
  <cp:lastModifiedBy>Lei Wang</cp:lastModifiedBy>
  <cp:revision>104</cp:revision>
  <dcterms:created xsi:type="dcterms:W3CDTF">2024-07-02T07:21:50Z</dcterms:created>
  <dcterms:modified xsi:type="dcterms:W3CDTF">2024-09-02T06:59:36Z</dcterms:modified>
</cp:coreProperties>
</file>