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907" r:id="rId3"/>
    <p:sldId id="954" r:id="rId4"/>
    <p:sldId id="956" r:id="rId5"/>
    <p:sldId id="957" r:id="rId6"/>
    <p:sldId id="959" r:id="rId7"/>
    <p:sldId id="261" r:id="rId8"/>
    <p:sldId id="263" r:id="rId9"/>
    <p:sldId id="1056" r:id="rId10"/>
    <p:sldId id="991" r:id="rId11"/>
    <p:sldId id="983" r:id="rId12"/>
    <p:sldId id="278" r:id="rId13"/>
    <p:sldId id="999" r:id="rId14"/>
    <p:sldId id="1000" r:id="rId15"/>
    <p:sldId id="1039" r:id="rId16"/>
    <p:sldId id="1051" r:id="rId17"/>
    <p:sldId id="973" r:id="rId18"/>
    <p:sldId id="974" r:id="rId19"/>
    <p:sldId id="975" r:id="rId20"/>
    <p:sldId id="1047" r:id="rId21"/>
    <p:sldId id="1042" r:id="rId22"/>
    <p:sldId id="1055" r:id="rId23"/>
    <p:sldId id="277" r:id="rId24"/>
    <p:sldId id="266" r:id="rId25"/>
    <p:sldId id="260" r:id="rId26"/>
    <p:sldId id="312" r:id="rId27"/>
    <p:sldId id="1058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8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99F01-1A85-4F1F-AD3E-3BE727927404}" type="datetimeFigureOut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9D117-91D0-4E69-975B-8AC6FFF639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014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384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918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9CF827-6F8C-49CD-81B0-BFC59FD6E3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4823F09-D4CE-4C8E-8B1C-8F14516381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9ABDE27-0873-4D7D-A446-202588138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5E8-597B-4325-AF3C-06ED8C68EDB3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A2E17B-2AAB-4B78-9460-C48D6431C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281C679-8528-49BA-855D-5FF06FC75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909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10EB1D-4E5F-4AA8-9FF7-0C3281A42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1AE9660-538D-4F51-BAC3-63E2DE17B1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5BB7AA-45CA-4314-879E-3FC2535DC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FE6E-B6AD-4023-84EB-73A01938AB12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7BE35F-CB98-4A16-8847-79B6213AC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3D5625-7A40-409E-8983-2B29690B8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84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25AF321-0984-4305-905D-91E773D366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C231FDF-164D-4209-9C3D-F4FFB1B5A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32E933-AC3D-457C-8146-73013B6B8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91E82-14D2-4455-B614-73F39F56E7D5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06C15D-0D33-46C4-95C8-4DAF95F37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633213-01B6-4CB9-83D3-BE330538D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259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E9F1E2-2A1B-4056-BAA7-FF77B34FB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E167235-0494-4642-B81A-311EA151A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D344BE-3C8F-48AF-A991-6748EA029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5125-594C-4270-A82C-CFAAA8188310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90C797-7DCE-49F1-B7C6-CF73E7EBD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0657ED-47D9-4FC2-838E-1CEF3084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92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A81403-CE0F-4228-85E5-124E84B2A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0603BCE-ABD4-4890-8C34-3E9420DC1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100AA8D-7B8D-4283-8605-154B6D981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1317-0E4A-4C9B-ABDE-BD2A2E7CE7D8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59F742-0391-4F01-8312-680A5E3ED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5A02662-9257-4187-B9D5-5312008B3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602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EC5BC0-0BDE-42A5-88FD-82A7559DA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924F3E2-B793-42F9-B4AA-DB8DDE073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33CA119-3971-4D68-947C-49CBD65F36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5D4B90C-18E5-4A57-BDE7-54FDDBCA2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4380-E16A-4705-9178-1B92DF2709AB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90B36A3-21F6-47CB-B581-D9A76AD87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3E1A566-C19E-4957-991E-34370C2F3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327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F27B31-894E-4ED9-82D0-136B4D686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367BEDF-C967-460D-BDA8-3AA435CB7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4BF8A5A-5FFD-4AA7-9669-D3C2411EB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2014917-1F32-4965-A5DC-AA33FD2BDD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B7BE53A-57DF-45F8-A943-54E054A08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3C5D639-A81F-4EBF-BC02-8771B34BF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9B030-78C9-41A8-82B2-8DE2BE27A77D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4F77F8C-8369-4D18-8F5C-A7C4AF0FF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E8A5C03-D711-4410-A959-DCC984C2A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88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659022-D01A-4D59-A8B6-7DF782BFD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FE716E9-B973-489B-91A1-6536C5464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FAE18-15F6-4055-9A9F-9DC8F376DA5B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BB64FB0-6975-4F1B-84F9-4EFDFABFF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8867872-ABAA-4D07-9543-3C8053ADE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382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EFB0DDA-FDC4-4119-B392-54163784C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345F-B0B4-43FA-823D-640C87BB8FAE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D3B65D4-BA18-4082-8EB0-6C768A6C7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0EECEA8-7436-4EEA-ACCA-F3F730B48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464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6420CF-60FB-482C-BFE7-AD97FF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D08EF15-3E20-4476-9933-75E967162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8C2C5D-A80A-4ECB-8199-9D0F1D9EDD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49730BC-BA48-45BD-A127-A33785000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FEDFA-78A4-40E4-ADF0-53920BC61BFC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C551BCE-C6A5-4E7D-BF5C-D55921391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34B8A25-54E5-41BF-AF6C-71F93FA60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28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C2C27F-22E3-45C6-8D8A-E8B4C4551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E0CDAE0-54B6-4046-B55B-8E4B020891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752ADD1-1406-48BF-89AA-A0EF1408F6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8511F08-5A32-486C-95FD-A8C3EEFFA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D970-6ECE-4FBF-BFD6-A8B5585F4BD6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BBCD4B0-ED51-459E-A02A-DB6D8CDDE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5671FE4-5C3B-44A7-B4E9-88CE045C3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096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37B9521-5109-4E26-984B-41FCCA188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BFACA29-B6F9-4EDC-8B42-99CF49A36C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60199BE-A9C0-4164-8AC8-C8A6B5819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E5E25-161E-48A2-BD61-FE72B30FA082}" type="datetime1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C86BEB-33DF-4229-B424-952631D541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D66059-D898-4210-BB27-BD80A0DF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76519-6F9E-404D-948F-09C32DE182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199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16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D3EECF-7AC0-4C78-9422-670570F4D9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5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Beam-Beam Effects at CEPC</a:t>
            </a:r>
            <a:endParaRPr lang="zh-CN" altLang="en-US" sz="5400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EA7B16A-1500-4354-80C0-04326D69F1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0749" y="3602038"/>
            <a:ext cx="9144000" cy="1655762"/>
          </a:xfrm>
        </p:spPr>
        <p:txBody>
          <a:bodyPr/>
          <a:lstStyle/>
          <a:p>
            <a:r>
              <a:rPr lang="en-US" altLang="zh-CN" dirty="0"/>
              <a:t>Yuan Zhang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6930FF1-AD70-46C8-84B7-21B081CD6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1</a:t>
            </a:fld>
            <a:endParaRPr lang="zh-CN" altLang="en-US"/>
          </a:p>
        </p:txBody>
      </p:sp>
      <p:pic>
        <p:nvPicPr>
          <p:cNvPr id="5" name="图片 5">
            <a:extLst>
              <a:ext uri="{FF2B5EF4-FFF2-40B4-BE49-F238E27FC236}">
                <a16:creationId xmlns:a16="http://schemas.microsoft.com/office/drawing/2014/main" id="{83BEA36A-BE87-4110-9F97-FED0C95DA1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3" y="502684"/>
            <a:ext cx="3552825" cy="672912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359DE035-8417-4774-8A1F-53B70165B1ED}"/>
              </a:ext>
            </a:extLst>
          </p:cNvPr>
          <p:cNvSpPr txBox="1"/>
          <p:nvPr/>
        </p:nvSpPr>
        <p:spPr>
          <a:xfrm>
            <a:off x="635" y="6457890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2-5. September. 2024, EPFL, ICFA mini-Workshop BB24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359ABEB-3927-4B61-B188-A5051C4FE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136525"/>
            <a:ext cx="1990725" cy="1323975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F19D7CF-C5E1-4154-8324-BF764275CAA8}"/>
              </a:ext>
            </a:extLst>
          </p:cNvPr>
          <p:cNvSpPr/>
          <p:nvPr/>
        </p:nvSpPr>
        <p:spPr>
          <a:xfrm>
            <a:off x="656705" y="4818918"/>
            <a:ext cx="115934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Contributors: </a:t>
            </a:r>
          </a:p>
          <a:p>
            <a:r>
              <a:rPr lang="en-US" altLang="zh-CN" dirty="0"/>
              <a:t>Na Wang, </a:t>
            </a:r>
            <a:r>
              <a:rPr lang="en-US" altLang="zh-CN" dirty="0" err="1"/>
              <a:t>Zhiyuan</a:t>
            </a:r>
            <a:r>
              <a:rPr lang="en-US" altLang="zh-CN" dirty="0"/>
              <a:t> Li (IHEP), </a:t>
            </a:r>
            <a:r>
              <a:rPr lang="en-US" altLang="zh-CN" dirty="0" err="1"/>
              <a:t>Kazuhito</a:t>
            </a:r>
            <a:r>
              <a:rPr lang="en-US" altLang="zh-CN" dirty="0"/>
              <a:t> </a:t>
            </a:r>
            <a:r>
              <a:rPr lang="en-US" altLang="zh-CN" dirty="0" err="1"/>
              <a:t>Ohmi</a:t>
            </a:r>
            <a:r>
              <a:rPr lang="en-US" altLang="zh-CN" dirty="0"/>
              <a:t>(KEK), </a:t>
            </a:r>
            <a:r>
              <a:rPr lang="en-US" altLang="zh-CN" dirty="0" err="1"/>
              <a:t>Chuntao</a:t>
            </a:r>
            <a:r>
              <a:rPr lang="en-US" altLang="zh-CN" dirty="0"/>
              <a:t> Lin (IASF), Demin Zhou(KEK), M. </a:t>
            </a:r>
            <a:r>
              <a:rPr lang="en-US" altLang="zh-CN" dirty="0" err="1"/>
              <a:t>Zobov</a:t>
            </a:r>
            <a:r>
              <a:rPr lang="en-US" altLang="zh-CN" dirty="0"/>
              <a:t>(INFN/LNF)</a:t>
            </a:r>
          </a:p>
          <a:p>
            <a:r>
              <a:rPr lang="en-US" altLang="zh-CN" dirty="0"/>
              <a:t>Thanks: </a:t>
            </a:r>
          </a:p>
          <a:p>
            <a:r>
              <a:rPr lang="en-US" altLang="zh-CN" dirty="0"/>
              <a:t>D. </a:t>
            </a:r>
            <a:r>
              <a:rPr lang="en-US" altLang="zh-CN" dirty="0" err="1"/>
              <a:t>Shatilov</a:t>
            </a:r>
            <a:r>
              <a:rPr lang="en-US" altLang="zh-CN" dirty="0"/>
              <a:t>, K. </a:t>
            </a:r>
            <a:r>
              <a:rPr lang="en-US" altLang="zh-CN" dirty="0" err="1"/>
              <a:t>Oide</a:t>
            </a:r>
            <a:r>
              <a:rPr lang="en-US" altLang="zh-CN" dirty="0"/>
              <a:t>, M. </a:t>
            </a:r>
            <a:r>
              <a:rPr lang="en-US" altLang="zh-CN" dirty="0" err="1"/>
              <a:t>Migliorati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85160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93E528-4F1E-4E7C-9B4B-5A70D38E3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Effect of Chromaticity on X-Z instability</a:t>
            </a:r>
            <a:br>
              <a:rPr lang="en-US" altLang="zh-CN" dirty="0"/>
            </a:br>
            <a:r>
              <a:rPr lang="en-US" altLang="zh-CN" dirty="0">
                <a:solidFill>
                  <a:srgbClr val="FF0000"/>
                </a:solidFill>
              </a:rPr>
              <a:t>w/o ZL</a:t>
            </a:r>
            <a:r>
              <a:rPr lang="en-US" altLang="zh-CN" dirty="0"/>
              <a:t>, w/o ZT, simulation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B4E2332-D6F3-4FCA-8D78-36B3D71FC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Qx</a:t>
            </a:r>
            <a:r>
              <a:rPr lang="zh-CN" altLang="en-US" dirty="0"/>
              <a:t>’</a:t>
            </a:r>
            <a:r>
              <a:rPr lang="en-US" altLang="zh-CN" dirty="0"/>
              <a:t>=-8/-4/0/4/8 is scanned at different horizontal tune</a:t>
            </a:r>
          </a:p>
          <a:p>
            <a:r>
              <a:rPr lang="en-US" altLang="zh-CN" dirty="0"/>
              <a:t>Sign of chromaticity make no difference</a:t>
            </a:r>
          </a:p>
          <a:p>
            <a:r>
              <a:rPr lang="en-US" altLang="zh-CN" dirty="0"/>
              <a:t>New unstable working point appear with finite chromaticity</a:t>
            </a:r>
          </a:p>
          <a:p>
            <a:r>
              <a:rPr lang="en-US" altLang="zh-CN" dirty="0"/>
              <a:t>Stable working point is more uncertain with large chromaticity</a:t>
            </a:r>
          </a:p>
          <a:p>
            <a:r>
              <a:rPr lang="en-US" altLang="zh-CN" b="1" dirty="0"/>
              <a:t>Chromaticity is detrimental </a:t>
            </a:r>
            <a:r>
              <a:rPr lang="en-US" altLang="zh-CN" dirty="0"/>
              <a:t>(w/o ZL)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2BDBECD-E464-4BB5-8C9F-B704CD176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57" y="4565993"/>
            <a:ext cx="2468376" cy="178545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C027383-0284-427D-ADB7-E51BCF516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0070" y="4596496"/>
            <a:ext cx="2392174" cy="172444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806A3C3-8C1C-419F-A0FC-90029F45F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646" y="4529451"/>
            <a:ext cx="2321635" cy="167965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A27133B-2559-4586-A0C4-A02AE0372D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7347" y="4565993"/>
            <a:ext cx="2227442" cy="161097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90C9FAD-7711-473B-B038-9DFC25415B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1781" y="4526449"/>
            <a:ext cx="2505252" cy="1785451"/>
          </a:xfrm>
          <a:prstGeom prst="rect">
            <a:avLst/>
          </a:prstGeom>
        </p:spPr>
      </p:pic>
      <p:sp>
        <p:nvSpPr>
          <p:cNvPr id="4" name="椭圆 3">
            <a:extLst>
              <a:ext uri="{FF2B5EF4-FFF2-40B4-BE49-F238E27FC236}">
                <a16:creationId xmlns:a16="http://schemas.microsoft.com/office/drawing/2014/main" id="{969579F8-9FDE-4F95-8FA4-93F87C5653F9}"/>
              </a:ext>
            </a:extLst>
          </p:cNvPr>
          <p:cNvSpPr/>
          <p:nvPr/>
        </p:nvSpPr>
        <p:spPr>
          <a:xfrm>
            <a:off x="3541222" y="5644342"/>
            <a:ext cx="490451" cy="3408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E5E3BD0-81C2-4065-B34D-B26AC8876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278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D93D2A-7F09-43B3-A367-83B5196CA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Effect of Chromaticity on X-Z instability</a:t>
            </a:r>
            <a:br>
              <a:rPr lang="en-US" altLang="zh-CN" dirty="0"/>
            </a:br>
            <a:r>
              <a:rPr lang="en-US" altLang="zh-CN" dirty="0">
                <a:solidFill>
                  <a:srgbClr val="FF0000"/>
                </a:solidFill>
              </a:rPr>
              <a:t>w/o ZL</a:t>
            </a:r>
            <a:r>
              <a:rPr lang="en-US" altLang="zh-CN" dirty="0"/>
              <a:t>, w/o ZT, analysis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DBB41CF-C1F1-49ED-976F-EFDC16709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624" y="3874896"/>
            <a:ext cx="7009823" cy="2726941"/>
          </a:xfrm>
          <a:ln w="12700">
            <a:solidFill>
              <a:schemeClr val="accent1">
                <a:shade val="50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000" dirty="0"/>
              <a:t>@Qx=0.559</a:t>
            </a:r>
          </a:p>
          <a:p>
            <a:r>
              <a:rPr lang="en-US" altLang="zh-CN" sz="2000" dirty="0"/>
              <a:t>It is suspected that the most unstable mode would not appear in the simulation, </a:t>
            </a:r>
          </a:p>
          <a:p>
            <a:r>
              <a:rPr lang="en-US" altLang="zh-CN" sz="2000" dirty="0"/>
              <a:t>Some unstable mode may be induced referring to the simulation  (remains to be done)</a:t>
            </a:r>
          </a:p>
          <a:p>
            <a:r>
              <a:rPr lang="en-US" altLang="zh-CN" sz="2000" dirty="0"/>
              <a:t>More detailed intra-bunch information in the simulation need to be inspected, as well as the unstable mode in the analysis.</a:t>
            </a:r>
            <a:endParaRPr lang="zh-CN" altLang="en-US" sz="20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A5701A4-1AF2-4062-9DDF-E62467761D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304"/>
          <a:stretch/>
        </p:blipFill>
        <p:spPr>
          <a:xfrm>
            <a:off x="7523016" y="1670741"/>
            <a:ext cx="3965171" cy="198443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22A3BD3-9BE1-4F06-AE49-FC62C7F92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2852" y="3655180"/>
            <a:ext cx="3432209" cy="206935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2F7EBE4-AA07-441A-83A4-7F5003BEE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5229" y="5462112"/>
            <a:ext cx="2361969" cy="139588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6840CA7A-0183-4BC6-BD96-B26784E56FE0}"/>
              </a:ext>
            </a:extLst>
          </p:cNvPr>
          <p:cNvSpPr txBox="1"/>
          <p:nvPr/>
        </p:nvSpPr>
        <p:spPr>
          <a:xfrm>
            <a:off x="205624" y="2001241"/>
            <a:ext cx="7047228" cy="1323439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Tune scan at design bunch population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The growth rate nearly keep unchanged with chromaticity in unstable tune region of zero chromaticity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New unstable region appear with increase of chromaticity</a:t>
            </a:r>
            <a:endParaRPr lang="zh-CN" altLang="en-US" sz="200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AFC9128-3AF7-4DCE-AF92-E6B166A2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073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137DF2-D429-4474-8B71-CCA547B28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Chromaticity: X-Z instability (w/o ZL)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75A2E49-B3B3-4DFA-89D0-E7DE6A000F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68C057D-48F0-4A89-A9CD-4233975C5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894" y="4133204"/>
            <a:ext cx="5580344" cy="263758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5D0A0DE-4062-456D-B132-79984D645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254" y="4230008"/>
            <a:ext cx="5589530" cy="250914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9EF317DB-FF21-4DC0-8BCE-E930B11E93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3962" y="1314559"/>
            <a:ext cx="4691423" cy="292078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11CEFE6F-AA7E-4D6E-B12F-5B05BD5B94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706" y="1468214"/>
            <a:ext cx="4305994" cy="2680829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0AA49C5C-D1DC-41AB-8654-D76D1BF832F9}"/>
              </a:ext>
            </a:extLst>
          </p:cNvPr>
          <p:cNvSpPr txBox="1"/>
          <p:nvPr/>
        </p:nvSpPr>
        <p:spPr>
          <a:xfrm>
            <a:off x="8448002" y="244703"/>
            <a:ext cx="357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C. Lin </a:t>
            </a:r>
            <a:r>
              <a:rPr lang="en-US" altLang="zh-CN" dirty="0" err="1"/>
              <a:t>etal,PRAB</a:t>
            </a:r>
            <a:r>
              <a:rPr lang="en-US" altLang="zh-CN" dirty="0"/>
              <a:t> 25, 011001 (2022)</a:t>
            </a:r>
            <a:endParaRPr lang="zh-CN" altLang="en-US" dirty="0"/>
          </a:p>
        </p:txBody>
      </p:sp>
      <p:sp>
        <p:nvSpPr>
          <p:cNvPr id="19" name="箭头: 右 18">
            <a:extLst>
              <a:ext uri="{FF2B5EF4-FFF2-40B4-BE49-F238E27FC236}">
                <a16:creationId xmlns:a16="http://schemas.microsoft.com/office/drawing/2014/main" id="{EB6F6C95-6538-40D9-AE70-209203FE6FBA}"/>
              </a:ext>
            </a:extLst>
          </p:cNvPr>
          <p:cNvSpPr/>
          <p:nvPr/>
        </p:nvSpPr>
        <p:spPr>
          <a:xfrm>
            <a:off x="5185341" y="1514574"/>
            <a:ext cx="1687484" cy="3491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CEDBAB0D-80D6-4456-BCFE-065A57C2FB93}"/>
              </a:ext>
            </a:extLst>
          </p:cNvPr>
          <p:cNvSpPr txBox="1"/>
          <p:nvPr/>
        </p:nvSpPr>
        <p:spPr>
          <a:xfrm>
            <a:off x="5733695" y="1258916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ZL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1" name="箭头: 右 20">
            <a:extLst>
              <a:ext uri="{FF2B5EF4-FFF2-40B4-BE49-F238E27FC236}">
                <a16:creationId xmlns:a16="http://schemas.microsoft.com/office/drawing/2014/main" id="{70BBBABB-245B-4227-90F5-8EE9EEB156D5}"/>
              </a:ext>
            </a:extLst>
          </p:cNvPr>
          <p:cNvSpPr/>
          <p:nvPr/>
        </p:nvSpPr>
        <p:spPr>
          <a:xfrm>
            <a:off x="5221363" y="4701112"/>
            <a:ext cx="1687484" cy="3491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9629E3B-D7FB-4C79-82DD-E759E6F05CD0}"/>
              </a:ext>
            </a:extLst>
          </p:cNvPr>
          <p:cNvSpPr txBox="1"/>
          <p:nvPr/>
        </p:nvSpPr>
        <p:spPr>
          <a:xfrm>
            <a:off x="5302717" y="4331780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Chromaticity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39A7806A-EC23-4406-BA23-01D4D10F5CD7}"/>
              </a:ext>
            </a:extLst>
          </p:cNvPr>
          <p:cNvCxnSpPr/>
          <p:nvPr/>
        </p:nvCxnSpPr>
        <p:spPr>
          <a:xfrm flipV="1">
            <a:off x="7880465" y="1180407"/>
            <a:ext cx="2036619" cy="15945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0546A4B9-DD81-444F-B69F-809AE13B587F}"/>
              </a:ext>
            </a:extLst>
          </p:cNvPr>
          <p:cNvCxnSpPr/>
          <p:nvPr/>
        </p:nvCxnSpPr>
        <p:spPr>
          <a:xfrm flipV="1">
            <a:off x="8483285" y="1314523"/>
            <a:ext cx="1751954" cy="40536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34945A0D-3E97-44FD-B070-30AC4A4B9DB1}"/>
              </a:ext>
            </a:extLst>
          </p:cNvPr>
          <p:cNvSpPr txBox="1"/>
          <p:nvPr/>
        </p:nvSpPr>
        <p:spPr>
          <a:xfrm>
            <a:off x="10033224" y="606230"/>
            <a:ext cx="1870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Similar?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0E2CEB4-2103-4CE2-B2FE-C3E1F251C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349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F2F28E-78B5-40AA-9CDD-0025074BF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Effect of Chromaticity on X-Z instability</a:t>
            </a:r>
            <a:br>
              <a:rPr lang="en-US" altLang="zh-CN" dirty="0"/>
            </a:br>
            <a:r>
              <a:rPr lang="en-US" altLang="zh-CN" dirty="0">
                <a:solidFill>
                  <a:srgbClr val="FF0000"/>
                </a:solidFill>
              </a:rPr>
              <a:t>w/ ZL</a:t>
            </a:r>
            <a:r>
              <a:rPr lang="en-US" altLang="zh-CN" dirty="0"/>
              <a:t>, w/o ZT, simulation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BA0A92A-9C33-416F-A9A0-5AEA02B66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436" y="1917194"/>
            <a:ext cx="11513128" cy="4351338"/>
          </a:xfrm>
        </p:spPr>
        <p:txBody>
          <a:bodyPr>
            <a:normAutofit/>
          </a:bodyPr>
          <a:lstStyle/>
          <a:p>
            <a:r>
              <a:rPr lang="en-US" altLang="zh-CN" sz="2400" dirty="0" err="1"/>
              <a:t>Qx</a:t>
            </a:r>
            <a:r>
              <a:rPr lang="zh-CN" altLang="en-US" sz="2400" dirty="0"/>
              <a:t>’</a:t>
            </a:r>
            <a:r>
              <a:rPr lang="en-US" altLang="zh-CN" sz="2400" dirty="0"/>
              <a:t>=-8/-4/0/4/8 is scanned at different horizontal tune</a:t>
            </a:r>
          </a:p>
          <a:p>
            <a:r>
              <a:rPr lang="en-US" altLang="zh-CN" sz="2400" dirty="0"/>
              <a:t>Sign of chromaticity make no difference</a:t>
            </a:r>
          </a:p>
          <a:p>
            <a:r>
              <a:rPr lang="en-US" altLang="zh-CN" sz="2400" dirty="0"/>
              <a:t>Stable tune area increase with proper chromaticity (</a:t>
            </a:r>
            <a:r>
              <a:rPr lang="en-US" altLang="zh-CN" sz="2400" dirty="0" err="1"/>
              <a:t>Qx</a:t>
            </a:r>
            <a:r>
              <a:rPr lang="en-US" altLang="zh-CN" sz="2400" dirty="0"/>
              <a:t>’=+-4)</a:t>
            </a:r>
          </a:p>
          <a:p>
            <a:r>
              <a:rPr lang="en-US" altLang="zh-CN" sz="2400" dirty="0"/>
              <a:t>Stable tune area may reduce with large chromaticity</a:t>
            </a:r>
          </a:p>
          <a:p>
            <a:r>
              <a:rPr lang="en-US" altLang="zh-CN" sz="2400" dirty="0"/>
              <a:t>Chromaticity could be helpful (w/ ZL), since Chromaticity and PWD both induce coupling between different parity mode. </a:t>
            </a:r>
            <a:endParaRPr lang="zh-CN" altLang="en-US" sz="2400" dirty="0"/>
          </a:p>
          <a:p>
            <a:endParaRPr lang="en-US" altLang="zh-CN" sz="2400" dirty="0"/>
          </a:p>
          <a:p>
            <a:endParaRPr lang="zh-CN" altLang="en-US" sz="24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FBEB562-CF17-4D4E-9FAA-E354B8030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0831" y="4780026"/>
            <a:ext cx="2660904" cy="191566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134E857-4956-4B2B-8740-5C5D9A9F0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281" y="4804965"/>
            <a:ext cx="2628900" cy="189280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54999C5-D548-4FAC-AD7B-871B22A316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4979" y="4791249"/>
            <a:ext cx="2622042" cy="189509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2F039FC8-E219-4D94-9206-763FD4A2B9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2278" y="4779819"/>
            <a:ext cx="2628900" cy="190652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745DBAE-6DDD-4660-BBFA-704E2162F8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436" y="4779819"/>
            <a:ext cx="2639492" cy="188502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534239C0-93CD-4793-B403-F2639F4B2FA0}"/>
              </a:ext>
            </a:extLst>
          </p:cNvPr>
          <p:cNvSpPr txBox="1"/>
          <p:nvPr/>
        </p:nvSpPr>
        <p:spPr>
          <a:xfrm>
            <a:off x="1576130" y="5054139"/>
            <a:ext cx="1117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-8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0E06726-7AED-4806-869A-E69F6961A43D}"/>
              </a:ext>
            </a:extLst>
          </p:cNvPr>
          <p:cNvSpPr txBox="1"/>
          <p:nvPr/>
        </p:nvSpPr>
        <p:spPr>
          <a:xfrm>
            <a:off x="3905254" y="5054139"/>
            <a:ext cx="1117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-4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2DD073B-F727-4523-9268-B1F1A9058158}"/>
              </a:ext>
            </a:extLst>
          </p:cNvPr>
          <p:cNvSpPr txBox="1"/>
          <p:nvPr/>
        </p:nvSpPr>
        <p:spPr>
          <a:xfrm>
            <a:off x="6281646" y="5054139"/>
            <a:ext cx="1117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0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FBEB168-58ED-4FA2-ACD6-D8D395D0AAAA}"/>
              </a:ext>
            </a:extLst>
          </p:cNvPr>
          <p:cNvSpPr txBox="1"/>
          <p:nvPr/>
        </p:nvSpPr>
        <p:spPr>
          <a:xfrm>
            <a:off x="8534116" y="5054139"/>
            <a:ext cx="1117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+4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72EEC81-68EE-473D-B1F4-2907F7D8E7DD}"/>
              </a:ext>
            </a:extLst>
          </p:cNvPr>
          <p:cNvSpPr txBox="1"/>
          <p:nvPr/>
        </p:nvSpPr>
        <p:spPr>
          <a:xfrm>
            <a:off x="10491733" y="5054139"/>
            <a:ext cx="1117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+8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3A62ACC-25AB-4B55-A358-18836478B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81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92C2C9-A96C-4B58-B745-882D6D826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</a:t>
            </a:r>
            <a:r>
              <a:rPr lang="en-US" altLang="zh-CN" baseline="30000" dirty="0"/>
              <a:t>nd</a:t>
            </a:r>
            <a:r>
              <a:rPr lang="en-US" altLang="zh-CN" dirty="0"/>
              <a:t> order chromaticity on X-Z instability</a:t>
            </a:r>
            <a:br>
              <a:rPr lang="en-US" altLang="zh-CN" dirty="0"/>
            </a:br>
            <a:r>
              <a:rPr lang="en-US" altLang="zh-CN" dirty="0"/>
              <a:t>w/o</a:t>
            </a:r>
            <a:r>
              <a:rPr lang="zh-CN" altLang="en-US" dirty="0"/>
              <a:t> </a:t>
            </a:r>
            <a:r>
              <a:rPr lang="en-US" altLang="zh-CN" dirty="0"/>
              <a:t>ZL,</a:t>
            </a:r>
            <a:r>
              <a:rPr lang="zh-CN" altLang="en-US" dirty="0"/>
              <a:t> </a:t>
            </a:r>
            <a:r>
              <a:rPr lang="en-US" altLang="zh-CN" dirty="0"/>
              <a:t>w/o</a:t>
            </a:r>
            <a:r>
              <a:rPr lang="zh-CN" altLang="en-US" dirty="0"/>
              <a:t> </a:t>
            </a:r>
            <a:r>
              <a:rPr lang="en-US" altLang="zh-CN" dirty="0"/>
              <a:t>ZT, simulation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3216710-254B-49FB-8EF3-5A4373E1FE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dirty="0"/>
                  <a:t>=-2000/-800/0/+800/+2000 is scanned in simulation</a:t>
                </a:r>
              </a:p>
              <a:p>
                <a:r>
                  <a:rPr lang="en-US" altLang="zh-CN" b="0" dirty="0"/>
                  <a:t>Finite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is detrimental for instability</a:t>
                </a:r>
              </a:p>
              <a:p>
                <a:pPr lvl="1"/>
                <a:r>
                  <a:rPr lang="en-US" altLang="zh-CN" b="0" i="0" dirty="0">
                    <a:effectLst/>
                  </a:rPr>
                  <a:t>The left(right) side of stable tune region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dirty="0"/>
                  <a:t>=0</a:t>
                </a:r>
                <a:r>
                  <a:rPr lang="en-US" altLang="zh-CN" b="0" i="0" dirty="0">
                    <a:effectLst/>
                  </a:rPr>
                  <a:t>) may become unstable for minus(positive) 2</a:t>
                </a:r>
                <a:r>
                  <a:rPr lang="en-US" altLang="zh-CN" b="0" i="0" baseline="30000" dirty="0">
                    <a:effectLst/>
                  </a:rPr>
                  <a:t>nd</a:t>
                </a:r>
                <a:r>
                  <a:rPr lang="en-US" altLang="zh-CN" b="0" i="0" dirty="0">
                    <a:effectLst/>
                  </a:rPr>
                  <a:t> order chromaticity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3216710-254B-49FB-8EF3-5A4373E1FE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 r="-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1CC56A14-E721-42EE-A454-C2D411E10A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276" y="3576616"/>
            <a:ext cx="4256826" cy="307987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2D423D6-877A-48A0-A705-5D760F6C4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8651" y="3576616"/>
            <a:ext cx="4256826" cy="30908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BD9D802-7EE4-4790-9BA7-DB2E94651596}"/>
                  </a:ext>
                </a:extLst>
              </p:cNvPr>
              <p:cNvSpPr txBox="1"/>
              <p:nvPr/>
            </p:nvSpPr>
            <p:spPr>
              <a:xfrm>
                <a:off x="8217129" y="1174525"/>
                <a:ext cx="319286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𝜈</m:t>
                      </m:r>
                      <m:d>
                        <m:d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BD9D802-7EE4-4790-9BA7-DB2E946515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7129" y="1174525"/>
                <a:ext cx="3192862" cy="369332"/>
              </a:xfrm>
              <a:prstGeom prst="rect">
                <a:avLst/>
              </a:prstGeom>
              <a:blipFill>
                <a:blip r:embed="rId5"/>
                <a:stretch>
                  <a:fillRect l="-763" t="-1667" b="-1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334D95D-5689-48A8-99C6-0ED2E49E2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723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439CF4-BA0F-4E01-9F27-5B484F6C9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</a:t>
            </a:r>
            <a:r>
              <a:rPr lang="en-US" altLang="zh-CN" baseline="30000" dirty="0"/>
              <a:t>nd</a:t>
            </a:r>
            <a:r>
              <a:rPr lang="en-US" altLang="zh-CN" dirty="0"/>
              <a:t> order chromaticity on X-Z instability</a:t>
            </a:r>
            <a:br>
              <a:rPr lang="en-US" altLang="zh-CN" dirty="0"/>
            </a:br>
            <a:r>
              <a:rPr lang="en-US" altLang="zh-CN" dirty="0"/>
              <a:t>w/o</a:t>
            </a:r>
            <a:r>
              <a:rPr lang="zh-CN" altLang="en-US" dirty="0"/>
              <a:t> </a:t>
            </a:r>
            <a:r>
              <a:rPr lang="en-US" altLang="zh-CN" dirty="0"/>
              <a:t>ZL,</a:t>
            </a:r>
            <a:r>
              <a:rPr lang="zh-CN" altLang="en-US" dirty="0"/>
              <a:t> </a:t>
            </a:r>
            <a:r>
              <a:rPr lang="en-US" altLang="zh-CN" dirty="0"/>
              <a:t>w/o</a:t>
            </a:r>
            <a:r>
              <a:rPr lang="zh-CN" altLang="en-US" dirty="0"/>
              <a:t> </a:t>
            </a:r>
            <a:r>
              <a:rPr lang="en-US" altLang="zh-CN" dirty="0"/>
              <a:t>ZT, Analysis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729C22C-6EAC-4E11-A818-FB46375F8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375" y="1881199"/>
            <a:ext cx="6767946" cy="1775247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Analysis results agrees with simulation basically</a:t>
            </a:r>
          </a:p>
          <a:p>
            <a:r>
              <a:rPr lang="en-US" altLang="zh-CN" sz="2400" dirty="0"/>
              <a:t>The eigen mode distribution induced by finite chromaticity is not singular, and is expected to appear in simulation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64BA360-0A52-48D1-8049-85B7223F2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617486"/>
            <a:ext cx="5573358" cy="248836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D3B6841-E693-45B9-AE8E-B822E63EC1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5383" y="3763239"/>
            <a:ext cx="3923743" cy="21968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D04BF08B-A4A0-4BF3-8E95-FB0AC990D26A}"/>
                  </a:ext>
                </a:extLst>
              </p:cNvPr>
              <p:cNvSpPr txBox="1"/>
              <p:nvPr/>
            </p:nvSpPr>
            <p:spPr>
              <a:xfrm>
                <a:off x="6701675" y="6105852"/>
                <a:ext cx="48031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Eigen-mode distribution: </a:t>
                </a:r>
                <a:r>
                  <a:rPr lang="en-US" altLang="zh-CN" dirty="0" err="1"/>
                  <a:t>Qx</a:t>
                </a:r>
                <a:r>
                  <a:rPr lang="en-US" altLang="zh-CN" dirty="0"/>
                  <a:t>=0.558,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dirty="0"/>
                  <a:t>=-2000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D04BF08B-A4A0-4BF3-8E95-FB0AC990D2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675" y="6105852"/>
                <a:ext cx="4803139" cy="369332"/>
              </a:xfrm>
              <a:prstGeom prst="rect">
                <a:avLst/>
              </a:prstGeom>
              <a:blipFill>
                <a:blip r:embed="rId4"/>
                <a:stretch>
                  <a:fillRect l="-1015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D76C581A-A3E5-4DC7-8F64-46B96FABCD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4103" y="1168079"/>
            <a:ext cx="4539368" cy="24883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A22DDB6-D06F-4855-A024-5FC4C4BB0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323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内容占位符 3">
            <a:extLst>
              <a:ext uri="{FF2B5EF4-FFF2-40B4-BE49-F238E27FC236}">
                <a16:creationId xmlns:a16="http://schemas.microsoft.com/office/drawing/2014/main" id="{FAC5FB60-20BC-417F-930C-428BDD97AC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18059" y="1799130"/>
            <a:ext cx="4217147" cy="3002761"/>
          </a:xfr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56024C9B-6BEF-43C2-98E8-DA7B2407C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X-Z instability: Asymmetric two half rings</a:t>
            </a:r>
            <a:endParaRPr lang="zh-CN" altLang="en-US" dirty="0"/>
          </a:p>
        </p:txBody>
      </p:sp>
      <p:pic>
        <p:nvPicPr>
          <p:cNvPr id="7" name="内容占位符 4">
            <a:extLst>
              <a:ext uri="{FF2B5EF4-FFF2-40B4-BE49-F238E27FC236}">
                <a16:creationId xmlns:a16="http://schemas.microsoft.com/office/drawing/2014/main" id="{42144C90-A81A-40A9-B6CB-70A79FABE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3334" y="1774239"/>
            <a:ext cx="4292727" cy="301866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991F2C36-E48C-4D8F-89E1-D0F516271C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3" y="1774287"/>
            <a:ext cx="4249293" cy="3018663"/>
          </a:xfrm>
          <a:prstGeom prst="rect">
            <a:avLst/>
          </a:prstGeom>
        </p:spPr>
      </p:pic>
      <p:sp>
        <p:nvSpPr>
          <p:cNvPr id="8" name="椭圆 7">
            <a:extLst>
              <a:ext uri="{FF2B5EF4-FFF2-40B4-BE49-F238E27FC236}">
                <a16:creationId xmlns:a16="http://schemas.microsoft.com/office/drawing/2014/main" id="{145FB086-697A-4F1A-8163-131F88A36BB9}"/>
              </a:ext>
            </a:extLst>
          </p:cNvPr>
          <p:cNvSpPr/>
          <p:nvPr/>
        </p:nvSpPr>
        <p:spPr>
          <a:xfrm>
            <a:off x="5641133" y="5048199"/>
            <a:ext cx="1600200" cy="15134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1028DE44-6875-4277-A46D-6DCD8C83F3EC}"/>
              </a:ext>
            </a:extLst>
          </p:cNvPr>
          <p:cNvSpPr/>
          <p:nvPr/>
        </p:nvSpPr>
        <p:spPr>
          <a:xfrm>
            <a:off x="5295929" y="5048199"/>
            <a:ext cx="1600200" cy="1513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06B6ADB-042B-4384-BD18-C6DB8D96C3F9}"/>
              </a:ext>
            </a:extLst>
          </p:cNvPr>
          <p:cNvSpPr txBox="1"/>
          <p:nvPr/>
        </p:nvSpPr>
        <p:spPr>
          <a:xfrm>
            <a:off x="6082568" y="4776952"/>
            <a:ext cx="59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IP1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08C0DB1-DC3A-4CEE-9B8F-B5936636D011}"/>
              </a:ext>
            </a:extLst>
          </p:cNvPr>
          <p:cNvSpPr txBox="1"/>
          <p:nvPr/>
        </p:nvSpPr>
        <p:spPr>
          <a:xfrm>
            <a:off x="6043155" y="6549157"/>
            <a:ext cx="59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IP2</a:t>
            </a:r>
          </a:p>
        </p:txBody>
      </p:sp>
      <p:sp>
        <p:nvSpPr>
          <p:cNvPr id="14" name="箭头: 左弧形 13">
            <a:extLst>
              <a:ext uri="{FF2B5EF4-FFF2-40B4-BE49-F238E27FC236}">
                <a16:creationId xmlns:a16="http://schemas.microsoft.com/office/drawing/2014/main" id="{0FD915B0-2936-4B4D-BC65-E74741861351}"/>
              </a:ext>
            </a:extLst>
          </p:cNvPr>
          <p:cNvSpPr/>
          <p:nvPr/>
        </p:nvSpPr>
        <p:spPr>
          <a:xfrm>
            <a:off x="4813444" y="5347165"/>
            <a:ext cx="228600" cy="915557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7607CD2-D3EF-4DE3-B355-2C169EC734DB}"/>
              </a:ext>
            </a:extLst>
          </p:cNvPr>
          <p:cNvSpPr txBox="1"/>
          <p:nvPr/>
        </p:nvSpPr>
        <p:spPr>
          <a:xfrm>
            <a:off x="4782767" y="5048199"/>
            <a:ext cx="45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e+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箭头: 右弧形 15">
            <a:extLst>
              <a:ext uri="{FF2B5EF4-FFF2-40B4-BE49-F238E27FC236}">
                <a16:creationId xmlns:a16="http://schemas.microsoft.com/office/drawing/2014/main" id="{7DB0C3FF-9C8A-4AC0-9A9A-4BC3A45C2EDA}"/>
              </a:ext>
            </a:extLst>
          </p:cNvPr>
          <p:cNvSpPr/>
          <p:nvPr/>
        </p:nvSpPr>
        <p:spPr>
          <a:xfrm>
            <a:off x="7462050" y="5347164"/>
            <a:ext cx="230400" cy="915557"/>
          </a:xfrm>
          <a:prstGeom prst="curvedLeft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000F122-8734-45FF-998F-74ECB3623E80}"/>
              </a:ext>
            </a:extLst>
          </p:cNvPr>
          <p:cNvSpPr txBox="1"/>
          <p:nvPr/>
        </p:nvSpPr>
        <p:spPr>
          <a:xfrm>
            <a:off x="7189645" y="5066593"/>
            <a:ext cx="45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e-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EC5753F-824B-4F52-82D9-B78E19FF0FCD}"/>
              </a:ext>
            </a:extLst>
          </p:cNvPr>
          <p:cNvSpPr txBox="1"/>
          <p:nvPr/>
        </p:nvSpPr>
        <p:spPr>
          <a:xfrm>
            <a:off x="7208026" y="562027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0.554</a:t>
            </a:r>
            <a:endParaRPr lang="zh-CN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5A4ECCED-3908-4BE6-B612-32806D2F87B8}"/>
                  </a:ext>
                </a:extLst>
              </p:cNvPr>
              <p:cNvSpPr txBox="1"/>
              <p:nvPr/>
            </p:nvSpPr>
            <p:spPr>
              <a:xfrm>
                <a:off x="5582151" y="5624172"/>
                <a:ext cx="4681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zh-CN" alt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5A4ECCED-3908-4BE6-B612-32806D2F8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2151" y="5624172"/>
                <a:ext cx="46814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19">
            <a:extLst>
              <a:ext uri="{FF2B5EF4-FFF2-40B4-BE49-F238E27FC236}">
                <a16:creationId xmlns:a16="http://schemas.microsoft.com/office/drawing/2014/main" id="{B47CB004-A00C-41F8-8883-0CEA4D827B55}"/>
              </a:ext>
            </a:extLst>
          </p:cNvPr>
          <p:cNvSpPr txBox="1"/>
          <p:nvPr/>
        </p:nvSpPr>
        <p:spPr>
          <a:xfrm>
            <a:off x="6264034" y="562417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0.554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8B97E4DE-4BD7-41D7-A1FF-8236A9FB0268}"/>
                  </a:ext>
                </a:extLst>
              </p:cNvPr>
              <p:cNvSpPr txBox="1"/>
              <p:nvPr/>
            </p:nvSpPr>
            <p:spPr>
              <a:xfrm>
                <a:off x="4868534" y="5603850"/>
                <a:ext cx="4681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8B97E4DE-4BD7-41D7-A1FF-8236A9FB02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8534" y="5603850"/>
                <a:ext cx="46814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椭圆 21">
            <a:extLst>
              <a:ext uri="{FF2B5EF4-FFF2-40B4-BE49-F238E27FC236}">
                <a16:creationId xmlns:a16="http://schemas.microsoft.com/office/drawing/2014/main" id="{9C75FAA2-CEC0-4C52-B6CB-612321629E28}"/>
              </a:ext>
            </a:extLst>
          </p:cNvPr>
          <p:cNvSpPr/>
          <p:nvPr/>
        </p:nvSpPr>
        <p:spPr>
          <a:xfrm>
            <a:off x="1769006" y="5048199"/>
            <a:ext cx="1600200" cy="15134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89ED2568-2DA0-46B4-9FF4-29B58D3B7480}"/>
              </a:ext>
            </a:extLst>
          </p:cNvPr>
          <p:cNvSpPr/>
          <p:nvPr/>
        </p:nvSpPr>
        <p:spPr>
          <a:xfrm>
            <a:off x="1423802" y="5048199"/>
            <a:ext cx="1600200" cy="1513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14D594DC-61A9-4371-9989-43874B63DA02}"/>
              </a:ext>
            </a:extLst>
          </p:cNvPr>
          <p:cNvSpPr txBox="1"/>
          <p:nvPr/>
        </p:nvSpPr>
        <p:spPr>
          <a:xfrm>
            <a:off x="2210441" y="4776952"/>
            <a:ext cx="59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IP1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0D0E4763-C533-4C52-9911-63648C189805}"/>
              </a:ext>
            </a:extLst>
          </p:cNvPr>
          <p:cNvSpPr txBox="1"/>
          <p:nvPr/>
        </p:nvSpPr>
        <p:spPr>
          <a:xfrm>
            <a:off x="2179341" y="6549157"/>
            <a:ext cx="59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IP2</a:t>
            </a:r>
          </a:p>
        </p:txBody>
      </p:sp>
      <p:sp>
        <p:nvSpPr>
          <p:cNvPr id="26" name="箭头: 左弧形 25">
            <a:extLst>
              <a:ext uri="{FF2B5EF4-FFF2-40B4-BE49-F238E27FC236}">
                <a16:creationId xmlns:a16="http://schemas.microsoft.com/office/drawing/2014/main" id="{431FA862-6C71-4E60-9EFE-CBE203BE8C64}"/>
              </a:ext>
            </a:extLst>
          </p:cNvPr>
          <p:cNvSpPr/>
          <p:nvPr/>
        </p:nvSpPr>
        <p:spPr>
          <a:xfrm>
            <a:off x="941317" y="5347165"/>
            <a:ext cx="228600" cy="915557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35FF48AF-FEB6-4FC7-9200-BDF9A539BF74}"/>
              </a:ext>
            </a:extLst>
          </p:cNvPr>
          <p:cNvSpPr txBox="1"/>
          <p:nvPr/>
        </p:nvSpPr>
        <p:spPr>
          <a:xfrm>
            <a:off x="910640" y="5048199"/>
            <a:ext cx="45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e+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8" name="箭头: 右弧形 27">
            <a:extLst>
              <a:ext uri="{FF2B5EF4-FFF2-40B4-BE49-F238E27FC236}">
                <a16:creationId xmlns:a16="http://schemas.microsoft.com/office/drawing/2014/main" id="{F2ED982F-D7E9-4264-BC8D-C3C2E84F2594}"/>
              </a:ext>
            </a:extLst>
          </p:cNvPr>
          <p:cNvSpPr/>
          <p:nvPr/>
        </p:nvSpPr>
        <p:spPr>
          <a:xfrm>
            <a:off x="3589923" y="5347164"/>
            <a:ext cx="230400" cy="915557"/>
          </a:xfrm>
          <a:prstGeom prst="curvedLeft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9A9B9391-C6C5-4509-B9F7-C537DC66680D}"/>
              </a:ext>
            </a:extLst>
          </p:cNvPr>
          <p:cNvSpPr txBox="1"/>
          <p:nvPr/>
        </p:nvSpPr>
        <p:spPr>
          <a:xfrm>
            <a:off x="3317518" y="5066593"/>
            <a:ext cx="45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e-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745846B-17DD-48E7-98B3-703863B44350}"/>
              </a:ext>
            </a:extLst>
          </p:cNvPr>
          <p:cNvSpPr txBox="1"/>
          <p:nvPr/>
        </p:nvSpPr>
        <p:spPr>
          <a:xfrm>
            <a:off x="3335899" y="562027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0.554</a:t>
            </a:r>
            <a:endParaRPr lang="zh-CN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C1C1CE9D-861D-44A5-8620-8A8750524BB8}"/>
                  </a:ext>
                </a:extLst>
              </p:cNvPr>
              <p:cNvSpPr txBox="1"/>
              <p:nvPr/>
            </p:nvSpPr>
            <p:spPr>
              <a:xfrm>
                <a:off x="1710024" y="5624172"/>
                <a:ext cx="4681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zh-CN" alt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C1C1CE9D-861D-44A5-8620-8A8750524B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0024" y="5624172"/>
                <a:ext cx="468141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ECD9D53A-90A6-456D-89CD-681BDC05F621}"/>
                  </a:ext>
                </a:extLst>
              </p:cNvPr>
              <p:cNvSpPr txBox="1"/>
              <p:nvPr/>
            </p:nvSpPr>
            <p:spPr>
              <a:xfrm>
                <a:off x="2611847" y="5614010"/>
                <a:ext cx="4681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ECD9D53A-90A6-456D-89CD-681BDC05F6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1847" y="5614010"/>
                <a:ext cx="468141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文本框 32">
            <a:extLst>
              <a:ext uri="{FF2B5EF4-FFF2-40B4-BE49-F238E27FC236}">
                <a16:creationId xmlns:a16="http://schemas.microsoft.com/office/drawing/2014/main" id="{44209E3A-F3D3-44FD-86AD-6777BB0A8DCF}"/>
              </a:ext>
            </a:extLst>
          </p:cNvPr>
          <p:cNvSpPr txBox="1"/>
          <p:nvPr/>
        </p:nvSpPr>
        <p:spPr>
          <a:xfrm>
            <a:off x="800255" y="562417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0.554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23AAD101-9C41-4BBB-8BFC-8B773522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id="{B2F4B9BC-7367-4A77-8E14-C94FD0F0D5D8}"/>
              </a:ext>
            </a:extLst>
          </p:cNvPr>
          <p:cNvSpPr/>
          <p:nvPr/>
        </p:nvSpPr>
        <p:spPr>
          <a:xfrm>
            <a:off x="9574253" y="5031573"/>
            <a:ext cx="1600200" cy="15134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id="{0BC519E4-73DA-4B74-8602-76EA58A1B969}"/>
              </a:ext>
            </a:extLst>
          </p:cNvPr>
          <p:cNvSpPr/>
          <p:nvPr/>
        </p:nvSpPr>
        <p:spPr>
          <a:xfrm>
            <a:off x="9229049" y="5031573"/>
            <a:ext cx="1600200" cy="1513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44FAA3D2-67F1-4C4A-A234-228C965A35A9}"/>
              </a:ext>
            </a:extLst>
          </p:cNvPr>
          <p:cNvSpPr txBox="1"/>
          <p:nvPr/>
        </p:nvSpPr>
        <p:spPr>
          <a:xfrm>
            <a:off x="10015688" y="4760326"/>
            <a:ext cx="59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IP1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93CA7A17-C965-4189-9D3F-FC3BE178956D}"/>
              </a:ext>
            </a:extLst>
          </p:cNvPr>
          <p:cNvSpPr txBox="1"/>
          <p:nvPr/>
        </p:nvSpPr>
        <p:spPr>
          <a:xfrm>
            <a:off x="9976275" y="6532531"/>
            <a:ext cx="59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IP2</a:t>
            </a:r>
          </a:p>
        </p:txBody>
      </p:sp>
      <p:sp>
        <p:nvSpPr>
          <p:cNvPr id="39" name="箭头: 左弧形 38">
            <a:extLst>
              <a:ext uri="{FF2B5EF4-FFF2-40B4-BE49-F238E27FC236}">
                <a16:creationId xmlns:a16="http://schemas.microsoft.com/office/drawing/2014/main" id="{ADB45739-8817-40B7-8676-B7E7BD95965B}"/>
              </a:ext>
            </a:extLst>
          </p:cNvPr>
          <p:cNvSpPr/>
          <p:nvPr/>
        </p:nvSpPr>
        <p:spPr>
          <a:xfrm>
            <a:off x="8746564" y="5330539"/>
            <a:ext cx="228600" cy="915557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C501D803-1328-4CEA-9168-A8DBAF124540}"/>
              </a:ext>
            </a:extLst>
          </p:cNvPr>
          <p:cNvSpPr txBox="1"/>
          <p:nvPr/>
        </p:nvSpPr>
        <p:spPr>
          <a:xfrm>
            <a:off x="8715887" y="5031573"/>
            <a:ext cx="45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e+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1" name="箭头: 右弧形 40">
            <a:extLst>
              <a:ext uri="{FF2B5EF4-FFF2-40B4-BE49-F238E27FC236}">
                <a16:creationId xmlns:a16="http://schemas.microsoft.com/office/drawing/2014/main" id="{E6A6BF3F-378E-4EE0-B865-82E6137434BE}"/>
              </a:ext>
            </a:extLst>
          </p:cNvPr>
          <p:cNvSpPr/>
          <p:nvPr/>
        </p:nvSpPr>
        <p:spPr>
          <a:xfrm>
            <a:off x="11395170" y="5330538"/>
            <a:ext cx="230400" cy="915557"/>
          </a:xfrm>
          <a:prstGeom prst="curvedLeft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66ED6952-108D-4B12-AD52-DB8901434563}"/>
              </a:ext>
            </a:extLst>
          </p:cNvPr>
          <p:cNvSpPr txBox="1"/>
          <p:nvPr/>
        </p:nvSpPr>
        <p:spPr>
          <a:xfrm>
            <a:off x="11122765" y="5049967"/>
            <a:ext cx="45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e-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5EDE7A42-FBFE-4A67-93CD-D082F5902C3F}"/>
              </a:ext>
            </a:extLst>
          </p:cNvPr>
          <p:cNvSpPr txBox="1"/>
          <p:nvPr/>
        </p:nvSpPr>
        <p:spPr>
          <a:xfrm>
            <a:off x="11141146" y="560365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0.554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5E336D12-BC60-4BB2-8EEE-7887C44BF899}"/>
              </a:ext>
            </a:extLst>
          </p:cNvPr>
          <p:cNvSpPr txBox="1"/>
          <p:nvPr/>
        </p:nvSpPr>
        <p:spPr>
          <a:xfrm>
            <a:off x="9515271" y="560754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0.554</a:t>
            </a:r>
            <a:endParaRPr lang="zh-CN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47B036E5-0C1B-4B3B-92EE-EE749F768756}"/>
                  </a:ext>
                </a:extLst>
              </p:cNvPr>
              <p:cNvSpPr txBox="1"/>
              <p:nvPr/>
            </p:nvSpPr>
            <p:spPr>
              <a:xfrm>
                <a:off x="10417094" y="5597384"/>
                <a:ext cx="4681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47B036E5-0C1B-4B3B-92EE-EE749F7687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7094" y="5597384"/>
                <a:ext cx="468141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7C249DAA-3880-40DA-9088-3BDC89A9EFA8}"/>
                  </a:ext>
                </a:extLst>
              </p:cNvPr>
              <p:cNvSpPr txBox="1"/>
              <p:nvPr/>
            </p:nvSpPr>
            <p:spPr>
              <a:xfrm>
                <a:off x="8801654" y="5587224"/>
                <a:ext cx="4681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7C249DAA-3880-40DA-9088-3BDC89A9E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1654" y="5587224"/>
                <a:ext cx="468141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文本框 46">
            <a:extLst>
              <a:ext uri="{FF2B5EF4-FFF2-40B4-BE49-F238E27FC236}">
                <a16:creationId xmlns:a16="http://schemas.microsoft.com/office/drawing/2014/main" id="{964CDA05-0EEA-48A1-92D9-8D354D9DF367}"/>
              </a:ext>
            </a:extLst>
          </p:cNvPr>
          <p:cNvSpPr txBox="1"/>
          <p:nvPr/>
        </p:nvSpPr>
        <p:spPr>
          <a:xfrm>
            <a:off x="8206061" y="72638"/>
            <a:ext cx="3986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It is best for same phase advance between two half rings in one ring</a:t>
            </a:r>
            <a:r>
              <a:rPr lang="en-US" altLang="zh-CN" dirty="0"/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1483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标题 2">
                <a:extLst>
                  <a:ext uri="{FF2B5EF4-FFF2-40B4-BE49-F238E27FC236}">
                    <a16:creationId xmlns:a16="http://schemas.microsoft.com/office/drawing/2014/main" id="{440E30DE-61B8-469A-A1A4-78227E3C32E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Vertical mode coupling with ZT(</a:t>
                </a:r>
                <a14:m>
                  <m:oMath xmlns:m="http://schemas.openxmlformats.org/officeDocument/2006/math">
                    <m:r>
                      <a:rPr lang="en-US" altLang="zh-CN" b="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zh-CN" dirty="0"/>
                  <a:t>-mode)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标题 2">
                <a:extLst>
                  <a:ext uri="{FF2B5EF4-FFF2-40B4-BE49-F238E27FC236}">
                    <a16:creationId xmlns:a16="http://schemas.microsoft.com/office/drawing/2014/main" id="{440E30DE-61B8-469A-A1A4-78227E3C32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359" b="-20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47AE3BE-76FE-428F-90B7-916EC8E79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5C0DCAF-C0A0-4044-8FA3-36BBC5AC1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593" y="1490889"/>
            <a:ext cx="3876679" cy="222614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D47883C-74A1-4AD9-8443-905F03B295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52" y="1352758"/>
            <a:ext cx="4442916" cy="276014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374DFCB-5988-458A-975F-3CA3C214AD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352" y="3717235"/>
            <a:ext cx="4484153" cy="300803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AB34A38-7D4F-4196-BED1-59DE1ECCB7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6422" y="4034941"/>
            <a:ext cx="3781839" cy="241617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AFA5F4B-7F8B-421F-90F0-2CE3CA74E4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3718" y="4055229"/>
            <a:ext cx="3666058" cy="239588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D1AFAE23-6FFE-4DA8-82B6-0F105B6DA8BB}"/>
              </a:ext>
            </a:extLst>
          </p:cNvPr>
          <p:cNvSpPr txBox="1"/>
          <p:nvPr/>
        </p:nvSpPr>
        <p:spPr>
          <a:xfrm>
            <a:off x="8922150" y="2256272"/>
            <a:ext cx="2897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TMCI threshold is reduced from about 21e10 to 11e10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(2022 impedance)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9568395-F14A-4198-B130-0B38B3C27F12}"/>
              </a:ext>
            </a:extLst>
          </p:cNvPr>
          <p:cNvSpPr/>
          <p:nvPr/>
        </p:nvSpPr>
        <p:spPr>
          <a:xfrm>
            <a:off x="7741046" y="66033"/>
            <a:ext cx="40783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Y. Zhang et al., PRAB 26, 064401 (2023)</a:t>
            </a:r>
          </a:p>
          <a:p>
            <a:r>
              <a:rPr lang="en-US" altLang="zh-CN" dirty="0"/>
              <a:t>K. </a:t>
            </a:r>
            <a:r>
              <a:rPr lang="en-US" altLang="zh-CN" dirty="0" err="1"/>
              <a:t>Ohmi</a:t>
            </a:r>
            <a:r>
              <a:rPr lang="en-US" altLang="zh-CN" dirty="0"/>
              <a:t> et al., PRAB 26, 111001 (2023)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9257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144893EB-1604-4AFF-B7FC-AFC0BDE75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Mitigation of Vertical TMCI (BB+ZT)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B3FDB5D-3A12-49D7-ADA4-8BB3523C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p:pic>
        <p:nvPicPr>
          <p:cNvPr id="6" name="内容占位符 3">
            <a:extLst>
              <a:ext uri="{FF2B5EF4-FFF2-40B4-BE49-F238E27FC236}">
                <a16:creationId xmlns:a16="http://schemas.microsoft.com/office/drawing/2014/main" id="{9E8498EA-2BC3-4104-A4CA-343222971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970" y="1825625"/>
            <a:ext cx="4376330" cy="286067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324F6287-6917-42A5-BA28-9604B2DDC077}"/>
              </a:ext>
            </a:extLst>
          </p:cNvPr>
          <p:cNvSpPr/>
          <p:nvPr/>
        </p:nvSpPr>
        <p:spPr>
          <a:xfrm>
            <a:off x="339586" y="502920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231F20"/>
                </a:solidFill>
                <a:latin typeface="AdvOT483a8203"/>
              </a:rPr>
              <a:t>Growth rate of vertical centroid versus tune with different vertical chromaticity. Both transverse and longitudinal</a:t>
            </a:r>
            <a:endParaRPr lang="en-US" altLang="zh-CN" sz="1600" dirty="0">
              <a:solidFill>
                <a:srgbClr val="231F20"/>
              </a:solidFill>
              <a:latin typeface="AdvOT483a8203"/>
            </a:endParaRPr>
          </a:p>
          <a:p>
            <a:r>
              <a:rPr lang="en-US" altLang="zh-CN" dirty="0">
                <a:solidFill>
                  <a:srgbClr val="231F20"/>
                </a:solidFill>
                <a:latin typeface="AdvOT483a8203"/>
              </a:rPr>
              <a:t>impedance are considered.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A9C17BA-74AA-436E-A852-1298614C1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2322" y="1825626"/>
            <a:ext cx="4273826" cy="300683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A1A6887F-F6E3-4158-90F0-10DB697376E7}"/>
              </a:ext>
            </a:extLst>
          </p:cNvPr>
          <p:cNvSpPr/>
          <p:nvPr/>
        </p:nvSpPr>
        <p:spPr>
          <a:xfrm>
            <a:off x="5890592" y="495950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231F20"/>
                </a:solidFill>
                <a:latin typeface="AdvOT483a8203"/>
              </a:rPr>
              <a:t>vertical beam size versus asymmetric vertical tunes with different vertical chromaticity. Both transverse and longitudinal impedance are considered. One beam</a:t>
            </a:r>
            <a:r>
              <a:rPr lang="en-US" altLang="zh-CN" dirty="0">
                <a:solidFill>
                  <a:srgbClr val="231F20"/>
                </a:solidFill>
                <a:latin typeface="AdvOT483a8203+20"/>
              </a:rPr>
              <a:t>’</a:t>
            </a:r>
            <a:r>
              <a:rPr lang="en-US" altLang="zh-CN" dirty="0">
                <a:solidFill>
                  <a:srgbClr val="231F20"/>
                </a:solidFill>
                <a:latin typeface="AdvOT483a8203"/>
              </a:rPr>
              <a:t>s vertical working point is fixed at 0.610.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954F6C9-C94C-47E8-BA32-4576091E6289}"/>
              </a:ext>
            </a:extLst>
          </p:cNvPr>
          <p:cNvSpPr txBox="1"/>
          <p:nvPr/>
        </p:nvSpPr>
        <p:spPr>
          <a:xfrm>
            <a:off x="1939060" y="1361524"/>
            <a:ext cx="2125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Chromaticity</a:t>
            </a:r>
            <a:endParaRPr lang="zh-CN" altLang="en-US" sz="24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B5B284D-B681-4CE4-BF9A-87F163E15516}"/>
              </a:ext>
            </a:extLst>
          </p:cNvPr>
          <p:cNvSpPr txBox="1"/>
          <p:nvPr/>
        </p:nvSpPr>
        <p:spPr>
          <a:xfrm>
            <a:off x="6096000" y="1211222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Asymmetrical Tunes + Chromaticity</a:t>
            </a:r>
            <a:endParaRPr lang="zh-CN" altLang="en-US" sz="240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7B53209E-5612-459D-BA1B-5F89D05EDF50}"/>
              </a:ext>
            </a:extLst>
          </p:cNvPr>
          <p:cNvSpPr/>
          <p:nvPr/>
        </p:nvSpPr>
        <p:spPr>
          <a:xfrm>
            <a:off x="8289235" y="45521"/>
            <a:ext cx="4027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Y. Zhang et al, PRAB 26, 064401 (2023)</a:t>
            </a:r>
          </a:p>
          <a:p>
            <a:r>
              <a:rPr lang="en-US" altLang="zh-CN" dirty="0"/>
              <a:t>Thanks: K. </a:t>
            </a:r>
            <a:r>
              <a:rPr lang="en-US" altLang="zh-CN" dirty="0" err="1"/>
              <a:t>Oide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704ACE0-7358-4128-9AB2-3F29CB9A20ED}"/>
              </a:ext>
            </a:extLst>
          </p:cNvPr>
          <p:cNvSpPr txBox="1"/>
          <p:nvPr/>
        </p:nvSpPr>
        <p:spPr>
          <a:xfrm>
            <a:off x="9982200" y="1145591"/>
            <a:ext cx="1970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(2022 impedance)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89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DD10E645-3C2C-49EC-B883-9ED70001D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Hourglass effect on vertical TMCI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A0246FC-D3DF-4FE7-B82D-943A4C05E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FFE589F-027E-4F51-99FA-7C81CBA74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76" y="2013189"/>
            <a:ext cx="6226183" cy="447968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DC62B3B2-AE98-4B24-A97C-7F6D04A5DE7C}"/>
              </a:ext>
            </a:extLst>
          </p:cNvPr>
          <p:cNvSpPr txBox="1"/>
          <p:nvPr/>
        </p:nvSpPr>
        <p:spPr>
          <a:xfrm>
            <a:off x="6949919" y="5141342"/>
            <a:ext cx="514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Scan </a:t>
            </a:r>
            <a:r>
              <a:rPr lang="en-US" altLang="zh-CN" dirty="0" err="1"/>
              <a:t>emitx</a:t>
            </a:r>
            <a:r>
              <a:rPr lang="en-US" altLang="zh-CN" dirty="0"/>
              <a:t>, w/ ZY, w/ ZL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Off beamstrahlung, but similar bunch length and energy spread</a:t>
            </a:r>
          </a:p>
          <a:p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D15AF40E-063F-4684-8990-97E1E35DB9F9}"/>
                  </a:ext>
                </a:extLst>
              </p:cNvPr>
              <p:cNvSpPr txBox="1"/>
              <p:nvPr/>
            </p:nvSpPr>
            <p:spPr>
              <a:xfrm>
                <a:off x="6891250" y="2689804"/>
                <a:ext cx="5062451" cy="17091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/>
                  <a:t>Hourglass effect may help mitigate vertical TMCI when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altLang="zh-CN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&lt;1.6</m:t>
                    </m:r>
                  </m:oMath>
                </a14:m>
                <a:r>
                  <a:rPr lang="en-US" altLang="zh-CN" sz="2800" dirty="0"/>
                  <a:t>.</a:t>
                </a:r>
                <a:endParaRPr lang="zh-CN" altLang="en-US" sz="2800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D15AF40E-063F-4684-8990-97E1E35DB9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1250" y="2689804"/>
                <a:ext cx="5062451" cy="1709122"/>
              </a:xfrm>
              <a:prstGeom prst="rect">
                <a:avLst/>
              </a:prstGeom>
              <a:blipFill>
                <a:blip r:embed="rId3"/>
                <a:stretch>
                  <a:fillRect l="-2281" t="-3534"/>
                </a:stretch>
              </a:blipFill>
              <a:ln w="127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708B02C4-AC45-4A59-AB23-E429574AD9B0}"/>
              </a:ext>
            </a:extLst>
          </p:cNvPr>
          <p:cNvSpPr txBox="1"/>
          <p:nvPr/>
        </p:nvSpPr>
        <p:spPr>
          <a:xfrm>
            <a:off x="9568070" y="516835"/>
            <a:ext cx="1785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Thanks: K. </a:t>
            </a:r>
            <a:r>
              <a:rPr lang="en-US" altLang="zh-CN" dirty="0" err="1"/>
              <a:t>Ohmi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9827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121448" y="67537"/>
            <a:ext cx="7916416" cy="103650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6000" kern="0" dirty="0">
                <a:latin typeface="Arial Black" panose="020B0A04020102020204" pitchFamily="34" charset="0"/>
              </a:rPr>
              <a:t>Outline</a:t>
            </a:r>
            <a:endParaRPr lang="zh-CN" altLang="en-US" sz="6000" kern="0" dirty="0">
              <a:latin typeface="Arial Black" panose="020B0A04020102020204" pitchFamily="34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335360" y="1412776"/>
            <a:ext cx="10578570" cy="474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Instability &amp; Mitigation</a:t>
            </a:r>
          </a:p>
          <a:p>
            <a:pPr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Optics distortion and lattice </a:t>
            </a:r>
          </a:p>
          <a:p>
            <a:pPr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503AB068-FC5A-40D6-A900-40FB39B38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26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78"/>
    </mc:Choice>
    <mc:Fallback xmlns="">
      <p:transition spd="slow" advTm="5737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DA34C2-E7A1-4EA4-97C0-1BA3F67D4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Effect of feedback on </a:t>
            </a:r>
            <a:r>
              <a:rPr lang="en-US" altLang="zh-CN" b="1" dirty="0"/>
              <a:t>single bunch </a:t>
            </a:r>
            <a:r>
              <a:rPr lang="en-US" altLang="zh-CN" dirty="0"/>
              <a:t>instability (w/o and w/ chromaticity)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9B02AEF-BB75-4630-BB7A-C9634F85A3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A simplified resistive damper is used: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=−2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en-US" altLang="zh-CN" dirty="0"/>
                  <a:t>Strong feedback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reduce</a:t>
                </a:r>
                <a:r>
                  <a:rPr lang="en-US" altLang="zh-CN" dirty="0"/>
                  <a:t> the TMCI threshold.</a:t>
                </a:r>
              </a:p>
              <a:p>
                <a:r>
                  <a:rPr lang="en-US" altLang="zh-CN" dirty="0"/>
                  <a:t>Growth rate is lower with feedback above threshold </a:t>
                </a:r>
                <a:endParaRPr lang="zh-CN" altLang="en-US" dirty="0"/>
              </a:p>
              <a:p>
                <a:r>
                  <a:rPr lang="en-US" altLang="zh-CN" dirty="0"/>
                  <a:t>w/ chromaticity, strong feedback could be helpful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9B02AEF-BB75-4630-BB7A-C9634F85A3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1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BF2D1CE9-9006-402E-BD9E-8B03ED87D5CC}"/>
              </a:ext>
            </a:extLst>
          </p:cNvPr>
          <p:cNvSpPr txBox="1"/>
          <p:nvPr/>
        </p:nvSpPr>
        <p:spPr>
          <a:xfrm>
            <a:off x="8597126" y="52608"/>
            <a:ext cx="407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Thanks: M. </a:t>
            </a:r>
            <a:r>
              <a:rPr lang="en-US" altLang="zh-CN" dirty="0" err="1"/>
              <a:t>Zobov</a:t>
            </a:r>
            <a:r>
              <a:rPr lang="en-US" altLang="zh-CN" dirty="0"/>
              <a:t>, M. </a:t>
            </a:r>
            <a:r>
              <a:rPr lang="en-US" altLang="zh-CN" dirty="0" err="1"/>
              <a:t>Migliorati</a:t>
            </a:r>
            <a:endParaRPr lang="en-US" altLang="zh-CN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68A5CDB8-3A1E-4E7E-BB0C-1ABFA15EA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5637" y="1960562"/>
            <a:ext cx="3146894" cy="2002167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E27EFC2F-51B5-4046-A5E3-63D8622D2FB7}"/>
              </a:ext>
            </a:extLst>
          </p:cNvPr>
          <p:cNvSpPr txBox="1"/>
          <p:nvPr/>
        </p:nvSpPr>
        <p:spPr>
          <a:xfrm>
            <a:off x="9512960" y="1375295"/>
            <a:ext cx="33500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Fig. 3, E. </a:t>
            </a:r>
            <a:r>
              <a:rPr lang="en-US" altLang="zh-CN" dirty="0" err="1"/>
              <a:t>Metral</a:t>
            </a:r>
            <a:r>
              <a:rPr lang="en-US" altLang="zh-CN" dirty="0"/>
              <a:t>, PRAB, 24, 041003 (2021)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727C986A-2EF1-4E7A-901A-51A2B5375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5962" y="4038239"/>
            <a:ext cx="3688289" cy="263867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A0B834A5-D7EA-4FFB-915F-F3F8A5A7C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4483" y="3993678"/>
            <a:ext cx="3833836" cy="2727797"/>
          </a:xfrm>
          <a:prstGeom prst="rect">
            <a:avLst/>
          </a:prstGeom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AD0EF4B-EE3C-4A72-8E65-4C00EDE93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9C1C22D-BE26-4299-8534-66FFFA860690}"/>
              </a:ext>
            </a:extLst>
          </p:cNvPr>
          <p:cNvSpPr txBox="1"/>
          <p:nvPr/>
        </p:nvSpPr>
        <p:spPr>
          <a:xfrm flipH="1">
            <a:off x="2651761" y="4790525"/>
            <a:ext cx="1986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w/o chromaticity</a:t>
            </a:r>
            <a:endParaRPr lang="zh-CN" altLang="en-US" b="1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344C2CD-4CBE-43BE-A4DB-83D82D09EAC7}"/>
              </a:ext>
            </a:extLst>
          </p:cNvPr>
          <p:cNvSpPr txBox="1"/>
          <p:nvPr/>
        </p:nvSpPr>
        <p:spPr>
          <a:xfrm flipH="1">
            <a:off x="9201235" y="4790207"/>
            <a:ext cx="1986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w/ chromaticity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382520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296D4B-049A-4770-AE35-5EC070035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Resistive feedback on X-Z instability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2556068-9AF8-4A91-9978-8C2EC0EAF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126" y="1797022"/>
            <a:ext cx="5388033" cy="1507779"/>
          </a:xfrm>
          <a:ln w="12700"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en-US" altLang="zh-CN" dirty="0"/>
              <a:t>Not helpful to mitigate X-Z instability</a:t>
            </a:r>
          </a:p>
          <a:p>
            <a:r>
              <a:rPr lang="en-US" altLang="zh-CN" dirty="0"/>
              <a:t>X-Z instability could not be suppressed by feedback, since no dipole oscillations 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326C37C-85AD-40C8-8887-5BAC17C66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93" y="3883535"/>
            <a:ext cx="3892282" cy="270767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64A8795-A3EC-4414-B4D1-D95893755A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902" y="3848801"/>
            <a:ext cx="4018956" cy="282172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93C2622-B2FE-4364-A57F-D79078C1BAEC}"/>
              </a:ext>
            </a:extLst>
          </p:cNvPr>
          <p:cNvSpPr txBox="1"/>
          <p:nvPr/>
        </p:nvSpPr>
        <p:spPr>
          <a:xfrm>
            <a:off x="8093825" y="41959"/>
            <a:ext cx="4098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D. </a:t>
            </a:r>
            <a:r>
              <a:rPr lang="en-US" altLang="zh-CN" dirty="0" err="1"/>
              <a:t>Shatilov</a:t>
            </a:r>
            <a:r>
              <a:rPr lang="en-US" altLang="zh-CN" dirty="0"/>
              <a:t>, </a:t>
            </a:r>
            <a:r>
              <a:rPr lang="en-US" altLang="zh-CN" b="0" i="0" dirty="0">
                <a:effectLst/>
                <a:latin typeface="-apple-system"/>
              </a:rPr>
              <a:t> </a:t>
            </a:r>
          </a:p>
          <a:p>
            <a:r>
              <a:rPr lang="en-US" altLang="zh-CN" b="0" i="1" dirty="0">
                <a:effectLst/>
                <a:latin typeface="-apple-system"/>
              </a:rPr>
              <a:t>ICFA Beam </a:t>
            </a:r>
            <a:r>
              <a:rPr lang="en-US" altLang="zh-CN" b="0" i="1" dirty="0" err="1">
                <a:effectLst/>
                <a:latin typeface="-apple-system"/>
              </a:rPr>
              <a:t>Dyn.Newslett</a:t>
            </a:r>
            <a:r>
              <a:rPr lang="en-US" altLang="zh-CN" b="0" i="1" dirty="0">
                <a:effectLst/>
                <a:latin typeface="-apple-system"/>
              </a:rPr>
              <a:t>.</a:t>
            </a:r>
            <a:r>
              <a:rPr lang="en-US" altLang="zh-CN" b="0" i="0" dirty="0">
                <a:effectLst/>
                <a:latin typeface="-apple-system"/>
              </a:rPr>
              <a:t> 72 (2017) 30-41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E3444B2-2E5C-4896-A3D6-C4A0468BB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21</a:t>
            </a:fld>
            <a:endParaRPr lang="zh-CN" altLang="en-US" dirty="0"/>
          </a:p>
        </p:txBody>
      </p:sp>
      <p:sp>
        <p:nvSpPr>
          <p:cNvPr id="10" name="箭头: 左右 9">
            <a:extLst>
              <a:ext uri="{FF2B5EF4-FFF2-40B4-BE49-F238E27FC236}">
                <a16:creationId xmlns:a16="http://schemas.microsoft.com/office/drawing/2014/main" id="{AA902D18-DD41-443C-827D-D957E5D1BAE0}"/>
              </a:ext>
            </a:extLst>
          </p:cNvPr>
          <p:cNvSpPr/>
          <p:nvPr/>
        </p:nvSpPr>
        <p:spPr>
          <a:xfrm>
            <a:off x="3550477" y="4550995"/>
            <a:ext cx="1490460" cy="25769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1F5A1B5-DD96-4E99-A9A2-71D698363301}"/>
              </a:ext>
            </a:extLst>
          </p:cNvPr>
          <p:cNvSpPr txBox="1"/>
          <p:nvPr/>
        </p:nvSpPr>
        <p:spPr>
          <a:xfrm flipH="1">
            <a:off x="3616374" y="4197319"/>
            <a:ext cx="168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No difference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2B34766-98E0-4DB5-9528-9640FC90C54A}"/>
              </a:ext>
            </a:extLst>
          </p:cNvPr>
          <p:cNvSpPr txBox="1"/>
          <p:nvPr/>
        </p:nvSpPr>
        <p:spPr>
          <a:xfrm>
            <a:off x="5987935" y="1581415"/>
            <a:ext cx="6118166" cy="193899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w/ ZT, no stable working point at design bunch population due to TMCI (not shown)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Strong resistive feedback (with finite chromaticity) could help mitigate TMCI, similar to single 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The stable tune region (w/ </a:t>
            </a:r>
            <a:r>
              <a:rPr lang="en-US" altLang="zh-CN" sz="2000" dirty="0" err="1"/>
              <a:t>ZT+feedback</a:t>
            </a:r>
            <a:r>
              <a:rPr lang="en-US" altLang="zh-CN" sz="2000" dirty="0"/>
              <a:t>) is same as that (w/o ZT and w/o feedback)</a:t>
            </a:r>
            <a:endParaRPr lang="zh-CN" altLang="en-US" sz="2000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6E2B36B3-3226-4703-AF6E-4723BE158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8734" y="3883535"/>
            <a:ext cx="4039117" cy="2786991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476FE6ED-C9C1-406B-9B13-CEBA96F74C3C}"/>
              </a:ext>
            </a:extLst>
          </p:cNvPr>
          <p:cNvSpPr txBox="1"/>
          <p:nvPr/>
        </p:nvSpPr>
        <p:spPr>
          <a:xfrm>
            <a:off x="1645920" y="4566651"/>
            <a:ext cx="118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w/ ZL</a:t>
            </a:r>
            <a:endParaRPr lang="zh-CN" altLang="en-US" b="1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45E4D12-1A54-46C0-AFD7-4A621378EECC}"/>
              </a:ext>
            </a:extLst>
          </p:cNvPr>
          <p:cNvSpPr txBox="1"/>
          <p:nvPr/>
        </p:nvSpPr>
        <p:spPr>
          <a:xfrm>
            <a:off x="5619683" y="4594360"/>
            <a:ext cx="1953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/>
              <a:t>d</a:t>
            </a:r>
            <a:r>
              <a:rPr lang="en-US" altLang="zh-CN" b="1" baseline="-25000" dirty="0" err="1"/>
              <a:t>p</a:t>
            </a:r>
            <a:r>
              <a:rPr lang="en-US" altLang="zh-CN" b="1" dirty="0"/>
              <a:t>=0.05, w/ ZL</a:t>
            </a:r>
            <a:endParaRPr lang="zh-CN" altLang="en-US" b="1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B890D1E-693A-4F83-90D6-11F517DF8458}"/>
              </a:ext>
            </a:extLst>
          </p:cNvPr>
          <p:cNvSpPr txBox="1"/>
          <p:nvPr/>
        </p:nvSpPr>
        <p:spPr>
          <a:xfrm>
            <a:off x="9778809" y="4597050"/>
            <a:ext cx="195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/>
              <a:t>d</a:t>
            </a:r>
            <a:r>
              <a:rPr lang="en-US" altLang="zh-CN" b="1" baseline="-25000" dirty="0" err="1"/>
              <a:t>p</a:t>
            </a:r>
            <a:r>
              <a:rPr lang="en-US" altLang="zh-CN" b="1" dirty="0"/>
              <a:t>=0.05, w/ ZL+ZT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818687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5D6F45-1565-460B-ABE5-72B81C65F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Resistive feedback on vertical TMCI (</a:t>
            </a:r>
            <a:r>
              <a:rPr lang="en-US" altLang="zh-CN" dirty="0" err="1"/>
              <a:t>Qy</a:t>
            </a:r>
            <a:r>
              <a:rPr lang="en-US" altLang="zh-CN" dirty="0"/>
              <a:t>’=5)</a:t>
            </a:r>
            <a:endParaRPr lang="zh-CN" altLang="en-US" dirty="0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E024F8B5-112F-46D9-821D-A1B7031A2B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9403" y="1472974"/>
            <a:ext cx="4493172" cy="3240343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2A2F920-39E3-41FE-8390-787E3FD1F419}"/>
              </a:ext>
            </a:extLst>
          </p:cNvPr>
          <p:cNvSpPr txBox="1"/>
          <p:nvPr/>
        </p:nvSpPr>
        <p:spPr>
          <a:xfrm>
            <a:off x="410094" y="4936479"/>
            <a:ext cx="113718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With finite tune chromaticity, resistive feedback is helpful to mitigate the instability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Damp rate from chromaticity would increase with bunch population, which induces that the growth rate near 20e10 is even slower than that at low bunch population. </a:t>
            </a:r>
            <a:endParaRPr lang="zh-CN" altLang="en-US" sz="2400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557B034-F655-43DA-B693-508CFDB65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22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1D8A707-E3B1-4B03-AA88-79AB4225C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1651" y="1472974"/>
            <a:ext cx="3720902" cy="280547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5CF244FF-A799-4020-9AFA-7FB79470793A}"/>
              </a:ext>
            </a:extLst>
          </p:cNvPr>
          <p:cNvSpPr txBox="1"/>
          <p:nvPr/>
        </p:nvSpPr>
        <p:spPr>
          <a:xfrm>
            <a:off x="9642764" y="3429000"/>
            <a:ext cx="1205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np=7e10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886879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D1227E-B1EB-4D17-86AE-097642B00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Space charge (Z)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117D5C5-BA7B-4936-81DC-DA7CCFA3C25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nary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~−0.02</m:t>
                    </m:r>
                  </m:oMath>
                </a14:m>
                <a:r>
                  <a:rPr lang="en-US" altLang="zh-CN" dirty="0"/>
                  <a:t> (full ring)</a:t>
                </a:r>
              </a:p>
              <a:p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117D5C5-BA7B-4936-81DC-DA7CCFA3C2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DEC4F50F-ACB7-4B41-9A18-F2D10433E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084" y="2593373"/>
            <a:ext cx="5565061" cy="406177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822B395-436B-4409-A87E-3A551E723A12}"/>
              </a:ext>
            </a:extLst>
          </p:cNvPr>
          <p:cNvSpPr txBox="1"/>
          <p:nvPr/>
        </p:nvSpPr>
        <p:spPr>
          <a:xfrm>
            <a:off x="6403262" y="3265325"/>
            <a:ext cx="55753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dirty="0"/>
              <a:t>Mitigation effect coming from space charge is found, while limited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dirty="0"/>
              <a:t>Beamstrahlung effect is included, initial bunch length is that of the designed bunch population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11F452E-271D-4314-B43B-6B4CECB8F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7560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06DD8E49-2534-4CBC-9261-F8A109718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Optics distortion: </a:t>
            </a:r>
            <a:br>
              <a:rPr lang="en-US" altLang="zh-CN" dirty="0"/>
            </a:br>
            <a:r>
              <a:rPr lang="en-US" altLang="zh-CN" dirty="0"/>
              <a:t>Vertical COD and Vertical Dispersion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DDA192BB-61CC-40A2-A3AB-D709B3CD32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&lt;0.3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is required to keep luminosity loss &lt; 10%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&lt;0.2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is required to keep luminosity loss &lt; 10% (beamstrahlung  + vertical emittance increase) (asymmetric effect)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DDA192BB-61CC-40A2-A3AB-D709B3CD32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101" r="-4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EB45BBD7-C800-4941-AF74-1F9F1E887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034" y="3670623"/>
            <a:ext cx="4503420" cy="283464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8AB7905-8385-40A6-8A37-2B491461E6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0878" y="3670623"/>
            <a:ext cx="4713980" cy="2936837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FCE626C-E5FE-45B1-BD9C-FCD65053D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CDB01AC-A691-43D6-B5A4-9D91506559B1}"/>
              </a:ext>
            </a:extLst>
          </p:cNvPr>
          <p:cNvSpPr txBox="1"/>
          <p:nvPr/>
        </p:nvSpPr>
        <p:spPr>
          <a:xfrm>
            <a:off x="8169964" y="278296"/>
            <a:ext cx="3405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Error only exit in one beam(ring)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734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4BD40093-B712-4779-8A3E-8C0C25AEC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434" y="1389284"/>
            <a:ext cx="3386630" cy="2150929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92A56346-0A70-4A14-8F54-5DC679730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Optics distortion: local coupling at IP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9B7CEF9-086C-4A18-A21B-3281EEEA94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11048" y="2172190"/>
                <a:ext cx="4157287" cy="2513619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dirty="0"/>
                  <a:t>The scaled R1/R2/R3/R4 have similar effects,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where the scaled parameters should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to keep luminosity loss &lt; 10%.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9B7CEF9-086C-4A18-A21B-3281EEEA94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11048" y="2172190"/>
                <a:ext cx="4157287" cy="2513619"/>
              </a:xfrm>
              <a:blipFill>
                <a:blip r:embed="rId3"/>
                <a:stretch>
                  <a:fillRect l="-2639" t="-4358" r="-3666" b="-16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图片 12">
            <a:extLst>
              <a:ext uri="{FF2B5EF4-FFF2-40B4-BE49-F238E27FC236}">
                <a16:creationId xmlns:a16="http://schemas.microsoft.com/office/drawing/2014/main" id="{FA870086-CBE8-4FBF-ABC9-D74883B63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9027" y="3521345"/>
            <a:ext cx="3305037" cy="211061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7D9DDFC0-A3D3-475F-9F58-28CD29F594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100" y="3492168"/>
            <a:ext cx="3394943" cy="213979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F17ED724-6F0C-4752-9D75-CBF8C852BD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437" y="1366034"/>
            <a:ext cx="3375606" cy="21397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94C09DCD-15AF-4C27-8B30-DEEC67859E8B}"/>
                  </a:ext>
                </a:extLst>
              </p:cNvPr>
              <p:cNvSpPr txBox="1"/>
              <p:nvPr/>
            </p:nvSpPr>
            <p:spPr>
              <a:xfrm>
                <a:off x="718406" y="5675918"/>
                <a:ext cx="5487721" cy="1122615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bSup>
                        <m:sSubSup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US" altLang="zh-CN" sz="16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den>
                          </m:f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94C09DCD-15AF-4C27-8B30-DEEC67859E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406" y="5675918"/>
                <a:ext cx="5487721" cy="112261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1AB184A-A19D-40A1-8C88-5A8AC10C4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96AF3BD-43A0-4148-A5C2-1B527A8EE27A}"/>
              </a:ext>
            </a:extLst>
          </p:cNvPr>
          <p:cNvSpPr txBox="1"/>
          <p:nvPr/>
        </p:nvSpPr>
        <p:spPr>
          <a:xfrm>
            <a:off x="8589754" y="185738"/>
            <a:ext cx="3405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Error only exit in one beam(ring)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34594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C117F1-9831-4A84-83A3-22B8D0596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Strong-strong Beam-beam + Lattice (APES-T)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AA0947-BDBB-46C2-9E86-DFDD3E1440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SAD lattice is fully supported</a:t>
            </a:r>
          </a:p>
          <a:p>
            <a:r>
              <a:rPr lang="en-US" altLang="zh-CN" dirty="0"/>
              <a:t>Dynamic aperture benchmark with SAD</a:t>
            </a:r>
          </a:p>
          <a:p>
            <a:r>
              <a:rPr lang="en-US" altLang="zh-CN" dirty="0"/>
              <a:t>Parallel: MPI+GPU</a:t>
            </a:r>
          </a:p>
          <a:p>
            <a:r>
              <a:rPr lang="en-US" altLang="zh-CN" dirty="0"/>
              <a:t>First-time strong-strong simulation in </a:t>
            </a:r>
            <a:r>
              <a:rPr lang="en-US" altLang="zh-CN" dirty="0" err="1"/>
              <a:t>ee</a:t>
            </a:r>
            <a:r>
              <a:rPr lang="en-US" altLang="zh-CN" dirty="0"/>
              <a:t> machines with element-by-element tracking in arc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91E7C2B-3034-4D52-9D95-3F1CC6462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C79E-22CB-403A-9BC3-057C2AA948E0}" type="slidenum">
              <a:rPr lang="zh-CN" altLang="en-US" smtClean="0"/>
              <a:pPr/>
              <a:t>26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9B6D341-6B99-4431-9BEE-601E70C76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973" y="4077825"/>
            <a:ext cx="3849201" cy="191447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894C195-81A6-4859-AE1F-AED2FE7FF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39" y="4077825"/>
            <a:ext cx="3783637" cy="278586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CB1D88A8-6764-477B-9E4C-F9B6A74D217C}"/>
              </a:ext>
            </a:extLst>
          </p:cNvPr>
          <p:cNvSpPr txBox="1"/>
          <p:nvPr/>
        </p:nvSpPr>
        <p:spPr>
          <a:xfrm>
            <a:off x="1356714" y="5101424"/>
            <a:ext cx="2046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SuperKEKB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2EC430F-8511-4DB1-862E-338F540049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3088" y="1203320"/>
            <a:ext cx="3212873" cy="216835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E63FAE5-B0E0-4554-8419-B2026A67F6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5217" y="4320224"/>
            <a:ext cx="3664494" cy="240125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4B85839F-FE09-4FB4-9DBC-C211DC9B80A4}"/>
              </a:ext>
            </a:extLst>
          </p:cNvPr>
          <p:cNvSpPr txBox="1"/>
          <p:nvPr/>
        </p:nvSpPr>
        <p:spPr>
          <a:xfrm>
            <a:off x="9288297" y="2652210"/>
            <a:ext cx="113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CEPC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11A9062-5C35-4F7B-B5E8-A1775298A619}"/>
              </a:ext>
            </a:extLst>
          </p:cNvPr>
          <p:cNvSpPr txBox="1"/>
          <p:nvPr/>
        </p:nvSpPr>
        <p:spPr>
          <a:xfrm>
            <a:off x="9224918" y="6001215"/>
            <a:ext cx="113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CEPC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23741DC-F519-4D08-BE75-45C433D2113D}"/>
              </a:ext>
            </a:extLst>
          </p:cNvPr>
          <p:cNvSpPr txBox="1"/>
          <p:nvPr/>
        </p:nvSpPr>
        <p:spPr>
          <a:xfrm>
            <a:off x="8527506" y="213278"/>
            <a:ext cx="366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In collaboration with KEK team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1835176-AEAA-43D7-A806-19561DA939A3}"/>
              </a:ext>
            </a:extLst>
          </p:cNvPr>
          <p:cNvSpPr txBox="1"/>
          <p:nvPr/>
        </p:nvSpPr>
        <p:spPr>
          <a:xfrm>
            <a:off x="7423267" y="-27055"/>
            <a:ext cx="4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Zhiyuan</a:t>
            </a:r>
            <a:r>
              <a:rPr lang="en-US" altLang="zh-CN" dirty="0"/>
              <a:t> Li </a:t>
            </a:r>
            <a:r>
              <a:rPr lang="en-US" altLang="zh-CN" dirty="0" err="1"/>
              <a:t>etal</a:t>
            </a:r>
            <a:r>
              <a:rPr lang="en-US" altLang="zh-CN" dirty="0"/>
              <a:t>., NIMA 1064 (2024) 169386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21427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3B462C-419A-4F39-9743-E8C3DA7B3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113C327-FE35-4955-994D-68F7E0F61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With the publish of CEPC TDR, some performance evaluation / optimization work has been done</a:t>
            </a:r>
          </a:p>
          <a:p>
            <a:r>
              <a:rPr lang="en-US" altLang="zh-CN" dirty="0"/>
              <a:t>Horizontal/vertical beam-beam instability and their mitigation methods (chromaticity, asymmetric tunes, feedback)</a:t>
            </a:r>
          </a:p>
          <a:p>
            <a:r>
              <a:rPr lang="en-US" altLang="zh-CN" dirty="0"/>
              <a:t>Initial optics error effects</a:t>
            </a:r>
          </a:p>
          <a:p>
            <a:r>
              <a:rPr lang="en-US" altLang="zh-CN" dirty="0"/>
              <a:t>New code has been developed to support strong-strong bb + lattice tracking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1DD4410-AF13-4692-BA0B-CAA74C5F6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934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9590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b="1" dirty="0">
                <a:solidFill>
                  <a:srgbClr val="C00000"/>
                </a:solidFill>
              </a:rPr>
              <a:t>Design Parameters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内容占位符 3">
                <a:extLst>
                  <a:ext uri="{FF2B5EF4-FFF2-40B4-BE49-F238E27FC236}">
                    <a16:creationId xmlns:a16="http://schemas.microsoft.com/office/drawing/2014/main" id="{3BD1FC4F-2C34-454F-BBC8-A1564B0AEBB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91495895"/>
                  </p:ext>
                </p:extLst>
              </p:nvPr>
            </p:nvGraphicFramePr>
            <p:xfrm>
              <a:off x="838200" y="1057227"/>
              <a:ext cx="6813030" cy="56083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71010">
                      <a:extLst>
                        <a:ext uri="{9D8B030D-6E8A-4147-A177-3AD203B41FA5}">
                          <a16:colId xmlns:a16="http://schemas.microsoft.com/office/drawing/2014/main" val="936853187"/>
                        </a:ext>
                      </a:extLst>
                    </a:gridCol>
                    <a:gridCol w="2271010">
                      <a:extLst>
                        <a:ext uri="{9D8B030D-6E8A-4147-A177-3AD203B41FA5}">
                          <a16:colId xmlns:a16="http://schemas.microsoft.com/office/drawing/2014/main" val="1375265120"/>
                        </a:ext>
                      </a:extLst>
                    </a:gridCol>
                    <a:gridCol w="2271010">
                      <a:extLst>
                        <a:ext uri="{9D8B030D-6E8A-4147-A177-3AD203B41FA5}">
                          <a16:colId xmlns:a16="http://schemas.microsoft.com/office/drawing/2014/main" val="138173255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Higgs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Z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80182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Beam Energy [GeV]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120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45.5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48071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>
                              <a:solidFill>
                                <a:srgbClr val="FF0000"/>
                              </a:solidFill>
                            </a:rPr>
                            <a:t>Damping Decrement</a:t>
                          </a:r>
                        </a:p>
                        <a:p>
                          <a:r>
                            <a:rPr lang="en-US" altLang="zh-CN" sz="1600" dirty="0"/>
                            <a:t> (x/y/z,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SR)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0.75/0.75/1.5 </a:t>
                          </a:r>
                        </a:p>
                        <a:p>
                          <a:r>
                            <a:rPr lang="en-US" altLang="zh-CN" sz="1600" dirty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600" dirty="0"/>
                            <a:t>]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4/4/8 </a:t>
                          </a:r>
                        </a:p>
                        <a:p>
                          <a:r>
                            <a:rPr lang="en-US" altLang="zh-CN" sz="1600" dirty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600" dirty="0"/>
                            <a:t>] 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56307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altLang="zh-CN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Sup>
                                <m:sSubSupPr>
                                  <m:ctrlP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altLang="en-US" sz="1600" dirty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altLang="zh-CN" sz="1600" dirty="0">
                              <a:solidFill>
                                <a:srgbClr val="FF0000"/>
                              </a:solidFill>
                            </a:rPr>
                            <a:t>[m/mm]</a:t>
                          </a:r>
                          <a:endParaRPr lang="zh-CN" altLang="en-US" sz="16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0.3/1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0.13/0.9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132855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[nm/pm]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0.64/1.3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0.27/1.4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00975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(SR/BS) [mm]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2.3/4.1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2.5/8.7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1430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(SR/BS) [%]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0.1/0.17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0.04/0.13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28305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altLang="zh-CN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altLang="zh-CN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1600" dirty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1.2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2.5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47543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>
                              <a:solidFill>
                                <a:srgbClr val="FF0000"/>
                              </a:solidFill>
                            </a:rPr>
                            <a:t>Piwinski Angle</a:t>
                          </a:r>
                          <a:endParaRPr lang="zh-CN" altLang="en-US" sz="16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4.88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24.23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27916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16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0.0049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0.035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66070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Bunch Population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600" dirty="0"/>
                            <a:t>]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13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14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40929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1600" dirty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0.015/0.11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0.004/0.127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86159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Bunch Number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268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11934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09997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/>
                            <a:t>Luminosity/IP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altLang="zh-CN" sz="16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600" b="0" i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600" b="0" i="0" smtClean="0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600" dirty="0"/>
                            <a:t>]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5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115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8837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内容占位符 3">
                <a:extLst>
                  <a:ext uri="{FF2B5EF4-FFF2-40B4-BE49-F238E27FC236}">
                    <a16:creationId xmlns:a16="http://schemas.microsoft.com/office/drawing/2014/main" id="{3BD1FC4F-2C34-454F-BBC8-A1564B0AEBB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91495895"/>
                  </p:ext>
                </p:extLst>
              </p:nvPr>
            </p:nvGraphicFramePr>
            <p:xfrm>
              <a:off x="838200" y="1057227"/>
              <a:ext cx="6813030" cy="56083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71010">
                      <a:extLst>
                        <a:ext uri="{9D8B030D-6E8A-4147-A177-3AD203B41FA5}">
                          <a16:colId xmlns:a16="http://schemas.microsoft.com/office/drawing/2014/main" val="936853187"/>
                        </a:ext>
                      </a:extLst>
                    </a:gridCol>
                    <a:gridCol w="2271010">
                      <a:extLst>
                        <a:ext uri="{9D8B030D-6E8A-4147-A177-3AD203B41FA5}">
                          <a16:colId xmlns:a16="http://schemas.microsoft.com/office/drawing/2014/main" val="1375265120"/>
                        </a:ext>
                      </a:extLst>
                    </a:gridCol>
                    <a:gridCol w="2271010">
                      <a:extLst>
                        <a:ext uri="{9D8B030D-6E8A-4147-A177-3AD203B41FA5}">
                          <a16:colId xmlns:a16="http://schemas.microsoft.com/office/drawing/2014/main" val="138173255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Higgs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Z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80182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Beam Energy [GeV]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120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45.5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4807143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>
                              <a:solidFill>
                                <a:srgbClr val="FF0000"/>
                              </a:solidFill>
                            </a:rPr>
                            <a:t>Damping Decrement</a:t>
                          </a:r>
                        </a:p>
                        <a:p>
                          <a:r>
                            <a:rPr lang="en-US" altLang="zh-CN" sz="1600" dirty="0"/>
                            <a:t> (x/y/z,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SR)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100268" t="-131579" r="-101072" b="-75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00268" t="-131579" r="-1072" b="-7536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56307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68" t="-360656" r="-201072" b="-1073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0.3/1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0.13/0.9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132855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68" t="-460656" r="-201072" b="-973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0.64/1.3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0.27/1.4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00975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68" t="-560656" r="-201072" b="-873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2.3/4.1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2.5/8.7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1430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68" t="-660656" r="-201072" b="-773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0.1/0.17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0.04/0.13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28305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68" t="-773333" r="-201072" b="-6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1.2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2.5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47543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>
                              <a:solidFill>
                                <a:srgbClr val="FF0000"/>
                              </a:solidFill>
                            </a:rPr>
                            <a:t>Piwinski Angle</a:t>
                          </a:r>
                          <a:endParaRPr lang="zh-CN" altLang="en-US" sz="16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4.88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24.23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27916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68" t="-959016" r="-201072" b="-475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0.0049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0.035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66070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68" t="-1059016" r="-201072" b="-375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13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14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40929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68" t="-1159016" r="-201072" b="-275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0.015/0.11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0.004/0.127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86159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Bunch Number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268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11934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0999706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68" t="-872632" r="-201072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5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115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88374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8B30C815-A7B7-4381-B50E-011FECE39311}"/>
              </a:ext>
            </a:extLst>
          </p:cNvPr>
          <p:cNvSpPr txBox="1"/>
          <p:nvPr/>
        </p:nvSpPr>
        <p:spPr>
          <a:xfrm>
            <a:off x="8992849" y="422610"/>
            <a:ext cx="2229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2 IPs, 2x16.5 </a:t>
            </a:r>
            <a:r>
              <a:rPr lang="en-US" altLang="zh-CN" b="1" dirty="0" err="1"/>
              <a:t>mrad</a:t>
            </a:r>
            <a:endParaRPr lang="en-US" altLang="zh-CN" b="1" dirty="0"/>
          </a:p>
          <a:p>
            <a:r>
              <a:rPr lang="en-US" altLang="zh-CN" b="1" dirty="0"/>
              <a:t>100 km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C728860-25BA-4F13-B142-9AF97E1F8C66}"/>
              </a:ext>
            </a:extLst>
          </p:cNvPr>
          <p:cNvSpPr txBox="1"/>
          <p:nvPr/>
        </p:nvSpPr>
        <p:spPr>
          <a:xfrm>
            <a:off x="8210896" y="1190797"/>
            <a:ext cx="3703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DOI:</a:t>
            </a:r>
            <a:r>
              <a:rPr lang="zh-CN" altLang="en-US" dirty="0"/>
              <a:t>10.1007/s41605-024-00463-y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63D67DBA-7ED6-4C20-A273-EDC465155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5478" y="1721789"/>
            <a:ext cx="3557639" cy="485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8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47819FF1-9284-43C2-9A39-6A42D23EB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Crab-waist collision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045861E-7C23-4267-8527-AFE131B6A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97256912-5402-4302-8004-8719C0C75FC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内容占位符 3">
            <a:extLst>
              <a:ext uri="{FF2B5EF4-FFF2-40B4-BE49-F238E27FC236}">
                <a16:creationId xmlns:a16="http://schemas.microsoft.com/office/drawing/2014/main" id="{CDE61FAC-A530-4AD0-8110-4BBDCBBB6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037" y="1418430"/>
            <a:ext cx="9305925" cy="294322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E27CDBC-4164-406B-88EF-07E29D9E1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37" y="4454923"/>
            <a:ext cx="4000500" cy="85725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1B6D93E-FB2A-4468-9470-5445A18FA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8503" y="5198777"/>
            <a:ext cx="2009775" cy="55245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442E40A-F522-4E29-ADB2-4F3F992DA7A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2227"/>
          <a:stretch/>
        </p:blipFill>
        <p:spPr>
          <a:xfrm>
            <a:off x="6095999" y="4454923"/>
            <a:ext cx="4400550" cy="171386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55DC2CA-60F4-4ABB-AD2D-B75AA68623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8503" y="5832189"/>
            <a:ext cx="1333500" cy="44767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1949EC4E-9844-4F4C-9C25-E3809C852C53}"/>
              </a:ext>
            </a:extLst>
          </p:cNvPr>
          <p:cNvSpPr/>
          <p:nvPr/>
        </p:nvSpPr>
        <p:spPr>
          <a:xfrm>
            <a:off x="7461600" y="158064"/>
            <a:ext cx="45095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P. Raimondi </a:t>
            </a:r>
            <a:r>
              <a:rPr lang="en-US" altLang="zh-CN" sz="1600" i="1" dirty="0"/>
              <a:t>, 2nd</a:t>
            </a:r>
            <a:r>
              <a:rPr lang="en-US" altLang="zh-CN" sz="1600" dirty="0"/>
              <a:t> </a:t>
            </a:r>
            <a:r>
              <a:rPr lang="en-US" altLang="zh-CN" sz="1600" i="1" dirty="0" err="1"/>
              <a:t>SuperB</a:t>
            </a:r>
            <a:r>
              <a:rPr lang="en-US" altLang="zh-CN" sz="1600" i="1" dirty="0"/>
              <a:t> Workshop, March 2006</a:t>
            </a:r>
            <a:endParaRPr lang="en-US" altLang="zh-CN" sz="1600" dirty="0">
              <a:solidFill>
                <a:srgbClr val="231F20"/>
              </a:solidFill>
            </a:endParaRPr>
          </a:p>
          <a:p>
            <a:r>
              <a:rPr lang="en-US" altLang="zh-CN" sz="1600" dirty="0"/>
              <a:t>M. </a:t>
            </a:r>
            <a:r>
              <a:rPr lang="en-US" altLang="zh-CN" sz="1600" dirty="0" err="1"/>
              <a:t>Zobov</a:t>
            </a:r>
            <a:r>
              <a:rPr lang="en-US" altLang="zh-CN" sz="1600" dirty="0"/>
              <a:t> et al., </a:t>
            </a:r>
            <a:r>
              <a:rPr lang="en-US" altLang="zh-CN" sz="1600" dirty="0">
                <a:solidFill>
                  <a:srgbClr val="231F20"/>
                </a:solidFill>
              </a:rPr>
              <a:t>PRL 104, 174801 (2010)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739020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1D3B959-FB4D-4CC8-ABCF-414A3DC52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/>
          <a:p>
            <a:r>
              <a:rPr lang="en-US" altLang="zh-CN" dirty="0">
                <a:cs typeface="Arial" panose="020B0604020202020204" pitchFamily="34" charset="0"/>
              </a:rPr>
              <a:t>Synchrotron radiation during beam-beam interaction</a:t>
            </a:r>
          </a:p>
          <a:p>
            <a:r>
              <a:rPr lang="en-US" altLang="zh-CN" dirty="0">
                <a:cs typeface="Arial" panose="020B0604020202020204" pitchFamily="34" charset="0"/>
              </a:rPr>
              <a:t>High energy photon -&gt; Momentum acceptance -&gt; Lifetime</a:t>
            </a:r>
          </a:p>
          <a:p>
            <a:r>
              <a:rPr lang="en-US" altLang="zh-CN" dirty="0">
                <a:cs typeface="Arial" panose="020B0604020202020204" pitchFamily="34" charset="0"/>
              </a:rPr>
              <a:t>Longer bunch length and Higher energy spread</a:t>
            </a:r>
          </a:p>
          <a:p>
            <a:r>
              <a:rPr lang="en-US" altLang="zh-CN" dirty="0">
                <a:cs typeface="Arial" panose="020B0604020202020204" pitchFamily="34" charset="0"/>
              </a:rPr>
              <a:t>Asymmetrical beam blowup: 3D flip-flop</a:t>
            </a:r>
            <a:endParaRPr lang="zh-CN" altLang="en-US" dirty="0">
              <a:cs typeface="Arial" panose="020B0604020202020204" pitchFamily="34" charset="0"/>
            </a:endParaRP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1A3528-4E37-4A05-8A63-3C5A44BBE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Beamstrahlung Effect &amp; 3D flip-flop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5DBB00B-CA66-47B4-9AEA-B03EDA777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05EAEF0-BE43-47E5-8232-68BB373FC60D}"/>
              </a:ext>
            </a:extLst>
          </p:cNvPr>
          <p:cNvSpPr txBox="1"/>
          <p:nvPr/>
        </p:nvSpPr>
        <p:spPr>
          <a:xfrm>
            <a:off x="6400800" y="12894"/>
            <a:ext cx="57327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V. I. </a:t>
            </a:r>
            <a:r>
              <a:rPr lang="en-US" altLang="zh-CN" sz="1400" dirty="0" err="1"/>
              <a:t>Telnov</a:t>
            </a:r>
            <a:r>
              <a:rPr lang="en-US" altLang="zh-CN" sz="1400" dirty="0"/>
              <a:t>, PRL 110, 114801 (2013)</a:t>
            </a:r>
          </a:p>
          <a:p>
            <a:r>
              <a:rPr lang="en-US" altLang="zh-CN" sz="1400" dirty="0"/>
              <a:t>A. </a:t>
            </a:r>
            <a:r>
              <a:rPr lang="en-US" altLang="zh-CN" sz="1400" dirty="0" err="1"/>
              <a:t>Bogomyagkov</a:t>
            </a:r>
            <a:r>
              <a:rPr lang="en-US" altLang="zh-CN" sz="1400" dirty="0"/>
              <a:t> et al., Phys. Rev. ST Accel. Beams 17, 041004 (2014)</a:t>
            </a:r>
          </a:p>
          <a:p>
            <a:r>
              <a:rPr lang="en-US" altLang="zh-CN" sz="1400" dirty="0"/>
              <a:t>D. </a:t>
            </a:r>
            <a:r>
              <a:rPr lang="en-US" altLang="zh-CN" sz="1400" dirty="0" err="1"/>
              <a:t>Shatilov</a:t>
            </a:r>
            <a:r>
              <a:rPr lang="en-US" altLang="zh-CN" sz="1400" dirty="0"/>
              <a:t>, ICFA Beam </a:t>
            </a:r>
            <a:r>
              <a:rPr lang="en-US" altLang="zh-CN" sz="1400" dirty="0" err="1"/>
              <a:t>Dyn</a:t>
            </a:r>
            <a:r>
              <a:rPr lang="en-US" altLang="zh-CN" sz="1400" dirty="0"/>
              <a:t>. </a:t>
            </a:r>
            <a:r>
              <a:rPr lang="en-US" altLang="zh-CN" sz="1400" dirty="0" err="1"/>
              <a:t>Newslett</a:t>
            </a:r>
            <a:r>
              <a:rPr lang="en-US" altLang="zh-CN" sz="1400" dirty="0"/>
              <a:t>. 72, 30 (2017).</a:t>
            </a:r>
            <a:endParaRPr lang="zh-CN" altLang="en-US" sz="14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7419887-A63E-4951-BF51-A5B3DB217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401" y="4573248"/>
            <a:ext cx="4124325" cy="140017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4E56B29-406D-44AB-A776-52B440740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276" y="4092601"/>
            <a:ext cx="3183237" cy="221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604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1460877-83B5-4A0A-99B9-B08F5CF5F3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>
                <a:cs typeface="Arial" panose="020B0604020202020204" pitchFamily="34" charset="0"/>
              </a:rPr>
              <a:t>Linear Arc Map with SR radiation</a:t>
            </a:r>
          </a:p>
          <a:p>
            <a:r>
              <a:rPr lang="en-US" altLang="zh-CN" dirty="0">
                <a:cs typeface="Arial" panose="020B0604020202020204" pitchFamily="34" charset="0"/>
              </a:rPr>
              <a:t>One turn map including general chromaticity</a:t>
            </a:r>
          </a:p>
          <a:p>
            <a:r>
              <a:rPr lang="en-US" altLang="zh-CN" dirty="0">
                <a:cs typeface="Arial" panose="020B0604020202020204" pitchFamily="34" charset="0"/>
              </a:rPr>
              <a:t>Horizontal crossing angle: Lorentz boost map</a:t>
            </a:r>
          </a:p>
          <a:p>
            <a:r>
              <a:rPr lang="en-US" altLang="zh-CN" dirty="0">
                <a:cs typeface="Arial" panose="020B0604020202020204" pitchFamily="34" charset="0"/>
              </a:rPr>
              <a:t>Bunch slice number is about 10 times Piwinski angle</a:t>
            </a:r>
          </a:p>
          <a:p>
            <a:r>
              <a:rPr lang="en-US" altLang="zh-CN" dirty="0">
                <a:cs typeface="Arial" panose="020B0604020202020204" pitchFamily="34" charset="0"/>
              </a:rPr>
              <a:t>Slice-Slice collision: Synchro-beam mapping method (or PIC)</a:t>
            </a:r>
          </a:p>
          <a:p>
            <a:r>
              <a:rPr lang="en-US" altLang="zh-CN" dirty="0">
                <a:cs typeface="Arial" panose="020B0604020202020204" pitchFamily="34" charset="0"/>
              </a:rPr>
              <a:t>Synchrotron radiation during collision</a:t>
            </a:r>
          </a:p>
          <a:p>
            <a:r>
              <a:rPr lang="en-US" altLang="zh-CN" dirty="0">
                <a:cs typeface="Arial" panose="020B0604020202020204" pitchFamily="34" charset="0"/>
              </a:rPr>
              <a:t>Longitudinal </a:t>
            </a:r>
            <a:r>
              <a:rPr lang="en-US" altLang="zh-CN" dirty="0" err="1">
                <a:cs typeface="Arial" panose="020B0604020202020204" pitchFamily="34" charset="0"/>
              </a:rPr>
              <a:t>wakefield</a:t>
            </a:r>
            <a:endParaRPr lang="en-US" altLang="zh-CN" dirty="0">
              <a:cs typeface="Arial" panose="020B0604020202020204" pitchFamily="34" charset="0"/>
            </a:endParaRPr>
          </a:p>
          <a:p>
            <a:r>
              <a:rPr lang="en-US" altLang="zh-CN" dirty="0">
                <a:cs typeface="Arial" panose="020B0604020202020204" pitchFamily="34" charset="0"/>
              </a:rPr>
              <a:t>Transverse </a:t>
            </a:r>
            <a:r>
              <a:rPr lang="en-US" altLang="zh-CN" dirty="0" err="1">
                <a:cs typeface="Arial" panose="020B0604020202020204" pitchFamily="34" charset="0"/>
              </a:rPr>
              <a:t>wakefield</a:t>
            </a:r>
            <a:endParaRPr lang="en-US" altLang="zh-CN" dirty="0">
              <a:cs typeface="Arial" panose="020B0604020202020204" pitchFamily="34" charset="0"/>
            </a:endParaRPr>
          </a:p>
          <a:p>
            <a:r>
              <a:rPr lang="en-US" altLang="zh-CN" dirty="0">
                <a:cs typeface="Arial" panose="020B0604020202020204" pitchFamily="34" charset="0"/>
              </a:rPr>
              <a:t>Space charge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FF059676-326D-4BA3-A7DA-F9FAE0C1B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Simulation Tool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BC0CED6-42CA-43D6-A7E3-81716E19D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6026655-C682-41F9-9CC6-564753936990}"/>
              </a:ext>
            </a:extLst>
          </p:cNvPr>
          <p:cNvSpPr txBox="1"/>
          <p:nvPr/>
        </p:nvSpPr>
        <p:spPr>
          <a:xfrm>
            <a:off x="6048374" y="320921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IBB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CF7C4C9-CB39-49E3-976E-5E897338373F}"/>
              </a:ext>
            </a:extLst>
          </p:cNvPr>
          <p:cNvSpPr txBox="1"/>
          <p:nvPr/>
        </p:nvSpPr>
        <p:spPr>
          <a:xfrm>
            <a:off x="8517912" y="1055674"/>
            <a:ext cx="3674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K. Hirata et al., PA 40, 205-228 (1993)</a:t>
            </a:r>
          </a:p>
          <a:p>
            <a:r>
              <a:rPr lang="en-US" altLang="zh-CN" sz="1600" dirty="0"/>
              <a:t>K. Hirata, PRL, 74, 2228 (1995)</a:t>
            </a:r>
          </a:p>
          <a:p>
            <a:r>
              <a:rPr lang="en-US" altLang="zh-CN" sz="1600" dirty="0"/>
              <a:t>Y. Zhang et al., PRST-AB, 8, 074402 (2005)</a:t>
            </a:r>
          </a:p>
          <a:p>
            <a:r>
              <a:rPr lang="en-US" altLang="zh-CN" sz="1600" dirty="0"/>
              <a:t>Y. </a:t>
            </a:r>
            <a:r>
              <a:rPr lang="en-US" altLang="zh-CN" sz="1600" dirty="0" err="1"/>
              <a:t>Seimiya</a:t>
            </a:r>
            <a:r>
              <a:rPr lang="en-US" altLang="zh-CN" sz="1600" dirty="0"/>
              <a:t> et al., PTP 127, 1099 (2012)</a:t>
            </a:r>
          </a:p>
          <a:p>
            <a:r>
              <a:rPr lang="en-US" altLang="zh-CN" sz="1600" dirty="0"/>
              <a:t>K. </a:t>
            </a:r>
            <a:r>
              <a:rPr lang="en-US" altLang="zh-CN" sz="1600" dirty="0" err="1"/>
              <a:t>Ohmi</a:t>
            </a:r>
            <a:r>
              <a:rPr lang="en-US" altLang="zh-CN" sz="1600" dirty="0"/>
              <a:t>, IPAC16</a:t>
            </a:r>
          </a:p>
          <a:p>
            <a:r>
              <a:rPr lang="en-US" altLang="zh-CN" sz="1600" dirty="0"/>
              <a:t>Y. Zhang et al., PRAB 23, 104402, (2020)</a:t>
            </a:r>
          </a:p>
        </p:txBody>
      </p:sp>
    </p:spTree>
    <p:extLst>
      <p:ext uri="{BB962C8B-B14F-4D97-AF65-F5344CB8AC3E}">
        <p14:creationId xmlns:p14="http://schemas.microsoft.com/office/powerpoint/2010/main" val="3119607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DCDF8D-EBF5-4359-8176-F740614B9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Higgs (TDR)</a:t>
            </a:r>
            <a:endParaRPr lang="zh-CN" altLang="en-US" dirty="0"/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2322A322-CB2F-4E0F-B565-6BACB6DD14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1681" y="1749218"/>
            <a:ext cx="3766930" cy="2626157"/>
          </a:xfrm>
          <a:prstGeom prst="rect">
            <a:avLst/>
          </a:prstGeom>
        </p:spPr>
      </p:pic>
      <p:pic>
        <p:nvPicPr>
          <p:cNvPr id="5" name="内容占位符 9">
            <a:extLst>
              <a:ext uri="{FF2B5EF4-FFF2-40B4-BE49-F238E27FC236}">
                <a16:creationId xmlns:a16="http://schemas.microsoft.com/office/drawing/2014/main" id="{D680D6DF-7785-4625-9BC6-928248C49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612" y="1690688"/>
            <a:ext cx="3766930" cy="245988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D8C101E-B118-4EB9-B197-386D13907143}"/>
              </a:ext>
            </a:extLst>
          </p:cNvPr>
          <p:cNvSpPr txBox="1"/>
          <p:nvPr/>
        </p:nvSpPr>
        <p:spPr>
          <a:xfrm>
            <a:off x="6096000" y="1389267"/>
            <a:ext cx="6097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Beamstrahlung Lifetime vs Momentum Acceptance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57A7E2E-FF4D-4136-9FBB-BD97CBC32B11}"/>
              </a:ext>
            </a:extLst>
          </p:cNvPr>
          <p:cNvSpPr txBox="1"/>
          <p:nvPr/>
        </p:nvSpPr>
        <p:spPr>
          <a:xfrm>
            <a:off x="1610499" y="1390940"/>
            <a:ext cx="35551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Luminosity versus horizontal tune</a:t>
            </a:r>
            <a:endParaRPr lang="zh-CN" altLang="en-US" dirty="0"/>
          </a:p>
        </p:txBody>
      </p:sp>
      <p:pic>
        <p:nvPicPr>
          <p:cNvPr id="13" name="内容占位符 6">
            <a:extLst>
              <a:ext uri="{FF2B5EF4-FFF2-40B4-BE49-F238E27FC236}">
                <a16:creationId xmlns:a16="http://schemas.microsoft.com/office/drawing/2014/main" id="{DAC5ADFB-59FD-4012-849A-BB910D115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5364" y="4093745"/>
            <a:ext cx="3823252" cy="274229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8C862112-3361-4CE9-AF8C-BE6149602F3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0312"/>
          <a:stretch/>
        </p:blipFill>
        <p:spPr>
          <a:xfrm>
            <a:off x="2196377" y="4456013"/>
            <a:ext cx="1426266" cy="632438"/>
          </a:xfrm>
          <a:prstGeom prst="rect">
            <a:avLst/>
          </a:prstGeom>
        </p:spPr>
      </p:pic>
      <p:pic>
        <p:nvPicPr>
          <p:cNvPr id="15" name="内容占位符 8">
            <a:extLst>
              <a:ext uri="{FF2B5EF4-FFF2-40B4-BE49-F238E27FC236}">
                <a16:creationId xmlns:a16="http://schemas.microsoft.com/office/drawing/2014/main" id="{855F5EEE-74AF-4A1C-A3E8-7FA4CA8F00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4589" y="4151300"/>
            <a:ext cx="3657953" cy="2628638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2F0CE0FC-E259-45C4-A2F8-C89A17168859}"/>
              </a:ext>
            </a:extLst>
          </p:cNvPr>
          <p:cNvSpPr txBox="1"/>
          <p:nvPr/>
        </p:nvSpPr>
        <p:spPr>
          <a:xfrm>
            <a:off x="4674740" y="630852"/>
            <a:ext cx="7392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</a:rPr>
              <a:t>The beamstrahlung lifetime is very sensitive to the bunch population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CAFF094-181A-46D9-9916-E768A2C89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046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FCAAC0-9BCE-402B-A190-0E1A8217F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Higgs (TDR) – asymmetric bunch population</a:t>
            </a:r>
            <a:endParaRPr lang="zh-CN" altLang="en-US" dirty="0"/>
          </a:p>
        </p:txBody>
      </p:sp>
      <p:pic>
        <p:nvPicPr>
          <p:cNvPr id="4" name="内容占位符 6">
            <a:extLst>
              <a:ext uri="{FF2B5EF4-FFF2-40B4-BE49-F238E27FC236}">
                <a16:creationId xmlns:a16="http://schemas.microsoft.com/office/drawing/2014/main" id="{375C4159-447F-451F-B9B0-096EDCB93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58" y="1776600"/>
            <a:ext cx="5424678" cy="3511296"/>
          </a:xfrm>
          <a:prstGeom prst="rect">
            <a:avLst/>
          </a:prstGeom>
        </p:spPr>
      </p:pic>
      <p:sp>
        <p:nvSpPr>
          <p:cNvPr id="5" name="文本占位符 2">
            <a:extLst>
              <a:ext uri="{FF2B5EF4-FFF2-40B4-BE49-F238E27FC236}">
                <a16:creationId xmlns:a16="http://schemas.microsoft.com/office/drawing/2014/main" id="{8A72354D-4A8C-4F8E-95B0-D70847D66B64}"/>
              </a:ext>
            </a:extLst>
          </p:cNvPr>
          <p:cNvSpPr txBox="1">
            <a:spLocks/>
          </p:cNvSpPr>
          <p:nvPr/>
        </p:nvSpPr>
        <p:spPr>
          <a:xfrm>
            <a:off x="2561653" y="1339373"/>
            <a:ext cx="1484995" cy="59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>
                <a:latin typeface="+mn-ea"/>
                <a:ea typeface="+mn-ea"/>
              </a:rPr>
              <a:t>Lifetime</a:t>
            </a:r>
            <a:endParaRPr lang="zh-CN" altLang="en-US" dirty="0">
              <a:latin typeface="+mn-ea"/>
              <a:ea typeface="+mn-ea"/>
            </a:endParaRPr>
          </a:p>
        </p:txBody>
      </p:sp>
      <p:pic>
        <p:nvPicPr>
          <p:cNvPr id="6" name="内容占位符 7">
            <a:extLst>
              <a:ext uri="{FF2B5EF4-FFF2-40B4-BE49-F238E27FC236}">
                <a16:creationId xmlns:a16="http://schemas.microsoft.com/office/drawing/2014/main" id="{8F70FA55-2244-497E-B1FE-A2D4F71C21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736" y="1843244"/>
            <a:ext cx="5414391" cy="3490722"/>
          </a:xfrm>
          <a:prstGeom prst="rect">
            <a:avLst/>
          </a:prstGeom>
        </p:spPr>
      </p:pic>
      <p:sp>
        <p:nvSpPr>
          <p:cNvPr id="7" name="文本占位符 4">
            <a:extLst>
              <a:ext uri="{FF2B5EF4-FFF2-40B4-BE49-F238E27FC236}">
                <a16:creationId xmlns:a16="http://schemas.microsoft.com/office/drawing/2014/main" id="{5C4F9DDC-F257-4DBC-A26C-BBF98798AC9A}"/>
              </a:ext>
            </a:extLst>
          </p:cNvPr>
          <p:cNvSpPr txBox="1">
            <a:spLocks/>
          </p:cNvSpPr>
          <p:nvPr/>
        </p:nvSpPr>
        <p:spPr>
          <a:xfrm>
            <a:off x="7393514" y="1331365"/>
            <a:ext cx="2114365" cy="54686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/>
              <a:t>Luminosity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F896851-A014-4416-803C-34051C7193EE}"/>
              </a:ext>
            </a:extLst>
          </p:cNvPr>
          <p:cNvSpPr txBox="1"/>
          <p:nvPr/>
        </p:nvSpPr>
        <p:spPr>
          <a:xfrm>
            <a:off x="739834" y="5344209"/>
            <a:ext cx="106402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The weak beam’s lifetime would be about only half with collision between 100% vs 90% bunch population. (100% vs 97%: ~20% lifetime reduction)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The luminosity scale linearly with the weak beam’s bunch population</a:t>
            </a:r>
            <a:endParaRPr lang="zh-CN" altLang="en-US" sz="2400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568F076-B087-40C3-A655-80E1ED9EF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195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2DC14F-16B7-442A-9312-79132D7BB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Horizontal Beam-Beam Instability (X-Z)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FEA5F3C-FB78-4767-8EA0-316273333A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F9B3435-32EF-4CD9-B839-84DAF70E4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C7BE140-9504-406C-B6A2-CF8AF7DDF6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413" b="12233"/>
          <a:stretch/>
        </p:blipFill>
        <p:spPr>
          <a:xfrm>
            <a:off x="990256" y="1380593"/>
            <a:ext cx="3196924" cy="227381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CED44D6B-67D7-4142-A570-16F349986923}"/>
              </a:ext>
            </a:extLst>
          </p:cNvPr>
          <p:cNvSpPr/>
          <p:nvPr/>
        </p:nvSpPr>
        <p:spPr>
          <a:xfrm>
            <a:off x="4435151" y="1610801"/>
            <a:ext cx="45365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/>
              <a:t>K. </a:t>
            </a:r>
            <a:r>
              <a:rPr lang="en-US" altLang="zh-CN" sz="1400" dirty="0" err="1"/>
              <a:t>Ohmi</a:t>
            </a:r>
            <a:r>
              <a:rPr lang="en-US" altLang="zh-CN" sz="1400" dirty="0"/>
              <a:t>, Int. J. Mod. Phys. A, 31, 1644014 (2016).</a:t>
            </a:r>
          </a:p>
          <a:p>
            <a:r>
              <a:rPr lang="en-US" altLang="zh-CN" sz="1400" dirty="0"/>
              <a:t>K. </a:t>
            </a:r>
            <a:r>
              <a:rPr lang="en-US" altLang="zh-CN" sz="1400" dirty="0" err="1"/>
              <a:t>Ohmi</a:t>
            </a:r>
            <a:r>
              <a:rPr lang="en-US" altLang="zh-CN" sz="1400" dirty="0"/>
              <a:t> and  et al., PRL 119, 134801 (2017)</a:t>
            </a:r>
          </a:p>
          <a:p>
            <a:r>
              <a:rPr lang="en-US" altLang="zh-CN" sz="1400" dirty="0"/>
              <a:t>N. </a:t>
            </a:r>
            <a:r>
              <a:rPr lang="en-US" altLang="zh-CN" sz="1400" dirty="0" err="1"/>
              <a:t>Kuroo</a:t>
            </a:r>
            <a:r>
              <a:rPr lang="en-US" altLang="zh-CN" sz="1400" dirty="0"/>
              <a:t> et al, PHYS. REV. ACCEL. BEAMS 21, 031002 (2018)</a:t>
            </a:r>
          </a:p>
          <a:p>
            <a:r>
              <a:rPr lang="en-US" altLang="zh-CN" sz="1400" dirty="0"/>
              <a:t>Y. Zhang </a:t>
            </a:r>
            <a:r>
              <a:rPr lang="en-US" altLang="zh-CN" sz="1400" dirty="0" err="1"/>
              <a:t>etal</a:t>
            </a:r>
            <a:r>
              <a:rPr lang="en-US" altLang="zh-CN" sz="1400" dirty="0"/>
              <a:t>., PRAB 23, 104402, (2020)</a:t>
            </a:r>
          </a:p>
          <a:p>
            <a:r>
              <a:rPr lang="en-US" altLang="zh-CN" sz="1400" dirty="0"/>
              <a:t>C. Lin </a:t>
            </a:r>
            <a:r>
              <a:rPr lang="en-US" altLang="zh-CN" sz="1400" dirty="0" err="1"/>
              <a:t>etal</a:t>
            </a:r>
            <a:r>
              <a:rPr lang="en-US" altLang="zh-CN" sz="1400" dirty="0"/>
              <a:t>.,, PRAB 25, 011001 (2022)</a:t>
            </a:r>
            <a:endParaRPr lang="en-US" altLang="zh-CN" sz="1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7B97B3D5-1C43-4E64-8B98-CB92C1DDBA7E}"/>
              </a:ext>
            </a:extLst>
          </p:cNvPr>
          <p:cNvSpPr txBox="1"/>
          <p:nvPr/>
        </p:nvSpPr>
        <p:spPr>
          <a:xfrm>
            <a:off x="190532" y="3552368"/>
            <a:ext cx="7017027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including the impedance stable areas become narrower and are shifted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247A0A8-0240-400D-B06B-871C36AC3A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224"/>
          <a:stretch/>
        </p:blipFill>
        <p:spPr>
          <a:xfrm>
            <a:off x="-13252" y="4299328"/>
            <a:ext cx="3988904" cy="18311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5586111A-7F37-4ABB-B7E9-DAEB4F4404C5}"/>
                  </a:ext>
                </a:extLst>
              </p:cNvPr>
              <p:cNvSpPr txBox="1"/>
              <p:nvPr/>
            </p:nvSpPr>
            <p:spPr>
              <a:xfrm>
                <a:off x="9440775" y="361198"/>
                <a:ext cx="23089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b="0" dirty="0">
                    <a:solidFill>
                      <a:srgbClr val="FF0000"/>
                    </a:solidFill>
                  </a:rPr>
                  <a:t>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is preferred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5586111A-7F37-4ABB-B7E9-DAEB4F4404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0775" y="361198"/>
                <a:ext cx="2308902" cy="276999"/>
              </a:xfrm>
              <a:prstGeom prst="rect">
                <a:avLst/>
              </a:prstGeom>
              <a:blipFill>
                <a:blip r:embed="rId4"/>
                <a:stretch>
                  <a:fillRect l="-6349" t="-28261" r="-11111" b="-5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图片 12">
            <a:extLst>
              <a:ext uri="{FF2B5EF4-FFF2-40B4-BE49-F238E27FC236}">
                <a16:creationId xmlns:a16="http://schemas.microsoft.com/office/drawing/2014/main" id="{DD6BAAFE-8297-49EF-8B55-05F4AE927D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0735" y="4275376"/>
            <a:ext cx="3489671" cy="1905514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D391A2B9-C793-45C2-8439-FA917C640163}"/>
              </a:ext>
            </a:extLst>
          </p:cNvPr>
          <p:cNvSpPr txBox="1"/>
          <p:nvPr/>
        </p:nvSpPr>
        <p:spPr>
          <a:xfrm>
            <a:off x="3880735" y="6146348"/>
            <a:ext cx="3903283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Growth rate versus bunch population,</a:t>
            </a:r>
          </a:p>
          <a:p>
            <a:r>
              <a:rPr lang="en-US" altLang="zh-CN" dirty="0"/>
              <a:t> w/ ZL 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1A50441-3DB7-464F-B0FA-2ED11FFD6E3A}"/>
              </a:ext>
            </a:extLst>
          </p:cNvPr>
          <p:cNvSpPr txBox="1"/>
          <p:nvPr/>
        </p:nvSpPr>
        <p:spPr>
          <a:xfrm>
            <a:off x="97569" y="6148949"/>
            <a:ext cx="3677401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Growth rate versus horizontal tune, </a:t>
            </a:r>
          </a:p>
          <a:p>
            <a:r>
              <a:rPr lang="en-US" altLang="zh-CN" dirty="0"/>
              <a:t>w/ and w/o ZL</a:t>
            </a:r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6BE3ED0-A31E-47E7-BE75-3E01CC3F046B}"/>
              </a:ext>
            </a:extLst>
          </p:cNvPr>
          <p:cNvSpPr/>
          <p:nvPr/>
        </p:nvSpPr>
        <p:spPr>
          <a:xfrm>
            <a:off x="2673355" y="5843359"/>
            <a:ext cx="183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altLang="zh-CN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(CEPC-CDR-Z)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20D85A18-F886-4333-AAD5-92617B6126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9583" y="1272719"/>
            <a:ext cx="2603694" cy="286858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CFCA19D2-2757-49F6-A809-08F2256EACD9}"/>
              </a:ext>
            </a:extLst>
          </p:cNvPr>
          <p:cNvSpPr/>
          <p:nvPr/>
        </p:nvSpPr>
        <p:spPr>
          <a:xfrm>
            <a:off x="8300851" y="2685380"/>
            <a:ext cx="9701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/>
              <a:t>w/o ZL </a:t>
            </a:r>
            <a:endParaRPr lang="zh-CN" altLang="en-US" b="1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EB6789C4-4319-459B-8E21-86DB3F9F78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0953"/>
          <a:stretch/>
        </p:blipFill>
        <p:spPr>
          <a:xfrm>
            <a:off x="9334463" y="3926827"/>
            <a:ext cx="2498814" cy="29311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5E888701-54E7-4114-9478-CB8552A732EC}"/>
                  </a:ext>
                </a:extLst>
              </p:cNvPr>
              <p:cNvSpPr/>
              <p:nvPr/>
            </p:nvSpPr>
            <p:spPr>
              <a:xfrm>
                <a:off x="7856180" y="4726415"/>
                <a:ext cx="17540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/>
                  <a:t>w/ ZL,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1" i="1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altLang="zh-CN" b="1" dirty="0"/>
                  <a:t> mode </a:t>
                </a:r>
                <a:endParaRPr lang="zh-CN" altLang="en-US" b="1" dirty="0"/>
              </a:p>
            </p:txBody>
          </p:sp>
        </mc:Choice>
        <mc:Fallback xmlns="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5E888701-54E7-4114-9478-CB8552A732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6180" y="4726415"/>
                <a:ext cx="1754006" cy="369332"/>
              </a:xfrm>
              <a:prstGeom prst="rect">
                <a:avLst/>
              </a:prstGeom>
              <a:blipFill>
                <a:blip r:embed="rId8"/>
                <a:stretch>
                  <a:fillRect l="-3136" t="-8197" r="-2091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253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38853</TotalTime>
  <Words>1822</Words>
  <Application>Microsoft Office PowerPoint</Application>
  <PresentationFormat>宽屏</PresentationFormat>
  <Paragraphs>279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AdvOT483a8203</vt:lpstr>
      <vt:lpstr>AdvOT483a8203+20</vt:lpstr>
      <vt:lpstr>-apple-system</vt:lpstr>
      <vt:lpstr>等线</vt:lpstr>
      <vt:lpstr>等线 Light</vt:lpstr>
      <vt:lpstr>Arial</vt:lpstr>
      <vt:lpstr>Arial Black</vt:lpstr>
      <vt:lpstr>Calibri</vt:lpstr>
      <vt:lpstr>Cambria Math</vt:lpstr>
      <vt:lpstr>Wingdings</vt:lpstr>
      <vt:lpstr>Office 主题​​</vt:lpstr>
      <vt:lpstr>Beam-Beam Effects at CEPC</vt:lpstr>
      <vt:lpstr>Outline</vt:lpstr>
      <vt:lpstr>PowerPoint 演示文稿</vt:lpstr>
      <vt:lpstr>Crab-waist collision</vt:lpstr>
      <vt:lpstr>Beamstrahlung Effect &amp; 3D flip-flop</vt:lpstr>
      <vt:lpstr>Simulation Tool</vt:lpstr>
      <vt:lpstr>Higgs (TDR)</vt:lpstr>
      <vt:lpstr>Higgs (TDR) – asymmetric bunch population</vt:lpstr>
      <vt:lpstr>Horizontal Beam-Beam Instability (X-Z)</vt:lpstr>
      <vt:lpstr>Effect of Chromaticity on X-Z instability w/o ZL, w/o ZT, simulation</vt:lpstr>
      <vt:lpstr>Effect of Chromaticity on X-Z instability w/o ZL, w/o ZT, analysis</vt:lpstr>
      <vt:lpstr>Chromaticity: X-Z instability (w/o ZL)</vt:lpstr>
      <vt:lpstr>Effect of Chromaticity on X-Z instability w/ ZL, w/o ZT, simulation</vt:lpstr>
      <vt:lpstr>2nd order chromaticity on X-Z instability w/o ZL, w/o ZT, simulation</vt:lpstr>
      <vt:lpstr>2nd order chromaticity on X-Z instability w/o ZL, w/o ZT, Analysis</vt:lpstr>
      <vt:lpstr>X-Z instability: Asymmetric two half rings</vt:lpstr>
      <vt:lpstr>Vertical mode coupling with ZT(σ-mode)</vt:lpstr>
      <vt:lpstr>Mitigation of Vertical TMCI (BB+ZT)</vt:lpstr>
      <vt:lpstr>Hourglass effect on vertical TMCI</vt:lpstr>
      <vt:lpstr>Effect of feedback on single bunch instability (w/o and w/ chromaticity)</vt:lpstr>
      <vt:lpstr>Resistive feedback on X-Z instability</vt:lpstr>
      <vt:lpstr>Resistive feedback on vertical TMCI (Qy’=5)</vt:lpstr>
      <vt:lpstr>Space charge (Z)</vt:lpstr>
      <vt:lpstr>Optics distortion:  Vertical COD and Vertical Dispersion</vt:lpstr>
      <vt:lpstr>Optics distortion: local coupling at IP</vt:lpstr>
      <vt:lpstr>Strong-strong Beam-beam + Lattice (APES-T)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Beam-Beam Effects at CEPC</dc:title>
  <dc:creator>Yuan Zhang</dc:creator>
  <cp:lastModifiedBy>Yuan Zhang</cp:lastModifiedBy>
  <cp:revision>239</cp:revision>
  <dcterms:created xsi:type="dcterms:W3CDTF">2024-08-04T01:48:03Z</dcterms:created>
  <dcterms:modified xsi:type="dcterms:W3CDTF">2024-09-01T19:32:25Z</dcterms:modified>
</cp:coreProperties>
</file>