
<file path=[Content_Types].xml><?xml version="1.0" encoding="utf-8"?>
<Types xmlns="http://schemas.openxmlformats.org/package/2006/content-types">
  <Default Extension="bin" ContentType="application/vnd.openxmlformats-officedocument.oleObject"/>
  <Default Extension="emf" ContentType="image/x-emf"/>
  <Default Extension="iix" ContentType="image/png"/>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6.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18.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0" r:id="rId1"/>
  </p:sldMasterIdLst>
  <p:notesMasterIdLst>
    <p:notesMasterId r:id="rId33"/>
  </p:notesMasterIdLst>
  <p:handoutMasterIdLst>
    <p:handoutMasterId r:id="rId34"/>
  </p:handoutMasterIdLst>
  <p:sldIdLst>
    <p:sldId id="281" r:id="rId2"/>
    <p:sldId id="452" r:id="rId3"/>
    <p:sldId id="478" r:id="rId4"/>
    <p:sldId id="504" r:id="rId5"/>
    <p:sldId id="489" r:id="rId6"/>
    <p:sldId id="479" r:id="rId7"/>
    <p:sldId id="353" r:id="rId8"/>
    <p:sldId id="480" r:id="rId9"/>
    <p:sldId id="486" r:id="rId10"/>
    <p:sldId id="485" r:id="rId11"/>
    <p:sldId id="453" r:id="rId12"/>
    <p:sldId id="488" r:id="rId13"/>
    <p:sldId id="457" r:id="rId14"/>
    <p:sldId id="476" r:id="rId15"/>
    <p:sldId id="422" r:id="rId16"/>
    <p:sldId id="351" r:id="rId17"/>
    <p:sldId id="451" r:id="rId18"/>
    <p:sldId id="505" r:id="rId19"/>
    <p:sldId id="456" r:id="rId20"/>
    <p:sldId id="425" r:id="rId21"/>
    <p:sldId id="487" r:id="rId22"/>
    <p:sldId id="474" r:id="rId23"/>
    <p:sldId id="484" r:id="rId24"/>
    <p:sldId id="455" r:id="rId25"/>
    <p:sldId id="424" r:id="rId26"/>
    <p:sldId id="472" r:id="rId27"/>
    <p:sldId id="441" r:id="rId28"/>
    <p:sldId id="473" r:id="rId29"/>
    <p:sldId id="284" r:id="rId30"/>
    <p:sldId id="461" r:id="rId31"/>
    <p:sldId id="462" r:id="rId32"/>
  </p:sldIdLst>
  <p:sldSz cx="9144000" cy="5145088"/>
  <p:notesSz cx="12192000" cy="6858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F9B96C8E-9864-7B4F-9B40-4CE3E1D00A10}">
          <p14:sldIdLst>
            <p14:sldId id="281"/>
            <p14:sldId id="452"/>
            <p14:sldId id="478"/>
            <p14:sldId id="504"/>
            <p14:sldId id="489"/>
            <p14:sldId id="479"/>
            <p14:sldId id="353"/>
            <p14:sldId id="480"/>
            <p14:sldId id="486"/>
            <p14:sldId id="485"/>
            <p14:sldId id="453"/>
            <p14:sldId id="488"/>
            <p14:sldId id="457"/>
            <p14:sldId id="476"/>
            <p14:sldId id="422"/>
          </p14:sldIdLst>
        </p14:section>
        <p14:section name="Backup" id="{1485C357-EE80-D240-8100-610E1FB912D4}">
          <p14:sldIdLst>
            <p14:sldId id="351"/>
            <p14:sldId id="451"/>
            <p14:sldId id="505"/>
            <p14:sldId id="456"/>
            <p14:sldId id="425"/>
            <p14:sldId id="487"/>
            <p14:sldId id="474"/>
            <p14:sldId id="484"/>
            <p14:sldId id="455"/>
            <p14:sldId id="424"/>
            <p14:sldId id="472"/>
            <p14:sldId id="441"/>
            <p14:sldId id="473"/>
            <p14:sldId id="284"/>
            <p14:sldId id="461"/>
            <p14:sldId id="462"/>
          </p14:sldIdLst>
        </p14:section>
      </p14:sectionLst>
    </p:ext>
    <p:ext uri="{EFAFB233-063F-42B5-8137-9DF3F51BA10A}">
      <p15:sldGuideLst xmlns:p15="http://schemas.microsoft.com/office/powerpoint/2012/main">
        <p15:guide id="1" orient="horz" pos="2161" userDrawn="1">
          <p15:clr>
            <a:srgbClr val="A4A3A4"/>
          </p15:clr>
        </p15:guide>
        <p15:guide id="2" pos="16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CAB"/>
    <a:srgbClr val="9B9B9B"/>
    <a:srgbClr val="999999"/>
    <a:srgbClr val="0F1200"/>
    <a:srgbClr val="8B0000"/>
    <a:srgbClr val="DB5C68"/>
    <a:srgbClr val="1C178E"/>
    <a:srgbClr val="0D0887"/>
    <a:srgbClr val="4445A0"/>
    <a:srgbClr val="6ECC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105"/>
    <p:restoredTop sz="80876"/>
  </p:normalViewPr>
  <p:slideViewPr>
    <p:cSldViewPr>
      <p:cViewPr>
        <p:scale>
          <a:sx n="134" d="100"/>
          <a:sy n="134" d="100"/>
        </p:scale>
        <p:origin x="168" y="144"/>
      </p:cViewPr>
      <p:guideLst>
        <p:guide orient="horz" pos="2161"/>
        <p:guide pos="1620"/>
      </p:guideLst>
    </p:cSldViewPr>
  </p:slideViewPr>
  <p:outlineViewPr>
    <p:cViewPr>
      <p:scale>
        <a:sx n="33" d="100"/>
        <a:sy n="33" d="100"/>
      </p:scale>
      <p:origin x="0" y="0"/>
    </p:cViewPr>
  </p:outlineViewPr>
  <p:notesTextViewPr>
    <p:cViewPr>
      <p:scale>
        <a:sx n="105" d="100"/>
        <a:sy n="105" d="100"/>
      </p:scale>
      <p:origin x="0" y="0"/>
    </p:cViewPr>
  </p:notesTextViewPr>
  <p:sorterViewPr>
    <p:cViewPr>
      <p:scale>
        <a:sx n="80" d="100"/>
        <a:sy n="80" d="100"/>
      </p:scale>
      <p:origin x="0" y="0"/>
    </p:cViewPr>
  </p:sorterViewPr>
  <p:notesViewPr>
    <p:cSldViewPr>
      <p:cViewPr varScale="1">
        <p:scale>
          <a:sx n="126" d="100"/>
          <a:sy n="126" d="100"/>
        </p:scale>
        <p:origin x="208" y="3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5D6F62-5AF7-B34C-ACD6-0CCCD56E1E7C}"/>
              </a:ext>
            </a:extLst>
          </p:cNvPr>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CH"/>
          </a:p>
        </p:txBody>
      </p:sp>
      <p:sp>
        <p:nvSpPr>
          <p:cNvPr id="3" name="Date Placeholder 2">
            <a:extLst>
              <a:ext uri="{FF2B5EF4-FFF2-40B4-BE49-F238E27FC236}">
                <a16:creationId xmlns:a16="http://schemas.microsoft.com/office/drawing/2014/main" id="{732AE91B-4818-0F48-A5DB-E83F94700712}"/>
              </a:ext>
            </a:extLst>
          </p:cNvPr>
          <p:cNvSpPr>
            <a:spLocks noGrp="1"/>
          </p:cNvSpPr>
          <p:nvPr>
            <p:ph type="dt" sz="quarter" idx="1"/>
          </p:nvPr>
        </p:nvSpPr>
        <p:spPr>
          <a:xfrm>
            <a:off x="6905625" y="0"/>
            <a:ext cx="5283200" cy="344488"/>
          </a:xfrm>
          <a:prstGeom prst="rect">
            <a:avLst/>
          </a:prstGeom>
        </p:spPr>
        <p:txBody>
          <a:bodyPr vert="horz" lIns="91440" tIns="45720" rIns="91440" bIns="45720" rtlCol="0"/>
          <a:lstStyle>
            <a:lvl1pPr algn="r">
              <a:defRPr sz="1200"/>
            </a:lvl1pPr>
          </a:lstStyle>
          <a:p>
            <a:fld id="{A840A5F6-D253-F842-B54C-7FE4D9196F24}" type="datetimeFigureOut">
              <a:rPr lang="en-CH" smtClean="0"/>
              <a:t>31.08.2024</a:t>
            </a:fld>
            <a:endParaRPr lang="en-CH"/>
          </a:p>
        </p:txBody>
      </p:sp>
      <p:sp>
        <p:nvSpPr>
          <p:cNvPr id="4" name="Footer Placeholder 3">
            <a:extLst>
              <a:ext uri="{FF2B5EF4-FFF2-40B4-BE49-F238E27FC236}">
                <a16:creationId xmlns:a16="http://schemas.microsoft.com/office/drawing/2014/main" id="{E41A6A33-62AE-E24A-86CC-363025936546}"/>
              </a:ext>
            </a:extLst>
          </p:cNvPr>
          <p:cNvSpPr>
            <a:spLocks noGrp="1"/>
          </p:cNvSpPr>
          <p:nvPr>
            <p:ph type="ftr" sz="quarter" idx="2"/>
          </p:nvPr>
        </p:nvSpPr>
        <p:spPr>
          <a:xfrm>
            <a:off x="0" y="6513513"/>
            <a:ext cx="5283200" cy="344487"/>
          </a:xfrm>
          <a:prstGeom prst="rect">
            <a:avLst/>
          </a:prstGeom>
        </p:spPr>
        <p:txBody>
          <a:bodyPr vert="horz" lIns="91440" tIns="45720" rIns="91440" bIns="45720" rtlCol="0" anchor="b"/>
          <a:lstStyle>
            <a:lvl1pPr algn="l">
              <a:defRPr sz="1200"/>
            </a:lvl1pPr>
          </a:lstStyle>
          <a:p>
            <a:endParaRPr lang="en-CH"/>
          </a:p>
        </p:txBody>
      </p:sp>
      <p:sp>
        <p:nvSpPr>
          <p:cNvPr id="5" name="Slide Number Placeholder 4">
            <a:extLst>
              <a:ext uri="{FF2B5EF4-FFF2-40B4-BE49-F238E27FC236}">
                <a16:creationId xmlns:a16="http://schemas.microsoft.com/office/drawing/2014/main" id="{C2D6057F-5A1A-0E4E-8465-78315358B3EF}"/>
              </a:ext>
            </a:extLst>
          </p:cNvPr>
          <p:cNvSpPr>
            <a:spLocks noGrp="1"/>
          </p:cNvSpPr>
          <p:nvPr>
            <p:ph type="sldNum" sz="quarter" idx="3"/>
          </p:nvPr>
        </p:nvSpPr>
        <p:spPr>
          <a:xfrm>
            <a:off x="6905625" y="6513513"/>
            <a:ext cx="5283200" cy="344487"/>
          </a:xfrm>
          <a:prstGeom prst="rect">
            <a:avLst/>
          </a:prstGeom>
        </p:spPr>
        <p:txBody>
          <a:bodyPr vert="horz" lIns="91440" tIns="45720" rIns="91440" bIns="45720" rtlCol="0" anchor="b"/>
          <a:lstStyle>
            <a:lvl1pPr algn="r">
              <a:defRPr sz="1200"/>
            </a:lvl1pPr>
          </a:lstStyle>
          <a:p>
            <a:fld id="{31A2386A-622E-5C49-8236-E8E3187D8515}" type="slidenum">
              <a:rPr lang="en-CH" smtClean="0"/>
              <a:t>‹#›</a:t>
            </a:fld>
            <a:endParaRPr lang="en-CH"/>
          </a:p>
        </p:txBody>
      </p:sp>
    </p:spTree>
    <p:extLst>
      <p:ext uri="{BB962C8B-B14F-4D97-AF65-F5344CB8AC3E}">
        <p14:creationId xmlns:p14="http://schemas.microsoft.com/office/powerpoint/2010/main" val="6186594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8F56F835-5744-A049-B9D2-4D472CAF89C4}" type="datetimeFigureOut">
              <a:rPr lang="en-CH" smtClean="0"/>
              <a:t>31.08.2024</a:t>
            </a:fld>
            <a:endParaRPr lang="en-CH"/>
          </a:p>
        </p:txBody>
      </p:sp>
      <p:sp>
        <p:nvSpPr>
          <p:cNvPr id="4" name="Slide Image Placeholder 3"/>
          <p:cNvSpPr>
            <a:spLocks noGrp="1" noRot="1" noChangeAspect="1"/>
          </p:cNvSpPr>
          <p:nvPr>
            <p:ph type="sldImg" idx="2"/>
          </p:nvPr>
        </p:nvSpPr>
        <p:spPr>
          <a:xfrm>
            <a:off x="4040188" y="857250"/>
            <a:ext cx="4111625" cy="2314575"/>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5C68A8F8-81AF-DF44-9431-14AFBFCFA52F}" type="slidenum">
              <a:rPr lang="en-CH" smtClean="0"/>
              <a:t>‹#›</a:t>
            </a:fld>
            <a:endParaRPr lang="en-CH"/>
          </a:p>
        </p:txBody>
      </p:sp>
    </p:spTree>
    <p:extLst>
      <p:ext uri="{BB962C8B-B14F-4D97-AF65-F5344CB8AC3E}">
        <p14:creationId xmlns:p14="http://schemas.microsoft.com/office/powerpoint/2010/main" val="377931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1800" dirty="0"/>
              <a:t>overview on the beambeam studies at the fcc-ee</a:t>
            </a:r>
          </a:p>
        </p:txBody>
      </p:sp>
      <p:sp>
        <p:nvSpPr>
          <p:cNvPr id="4" name="Slide Number Placeholder 3"/>
          <p:cNvSpPr>
            <a:spLocks noGrp="1"/>
          </p:cNvSpPr>
          <p:nvPr>
            <p:ph type="sldNum" sz="quarter" idx="5"/>
          </p:nvPr>
        </p:nvSpPr>
        <p:spPr/>
        <p:txBody>
          <a:bodyPr/>
          <a:lstStyle/>
          <a:p>
            <a:fld id="{5C68A8F8-81AF-DF44-9431-14AFBFCFA52F}" type="slidenum">
              <a:rPr lang="en-CH" smtClean="0"/>
              <a:t>1</a:t>
            </a:fld>
            <a:endParaRPr lang="en-CH"/>
          </a:p>
        </p:txBody>
      </p:sp>
    </p:spTree>
    <p:extLst>
      <p:ext uri="{BB962C8B-B14F-4D97-AF65-F5344CB8AC3E}">
        <p14:creationId xmlns:p14="http://schemas.microsoft.com/office/powerpoint/2010/main" val="3221159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0000"/>
              </a:lnSpc>
              <a:buFont typeface="Arial" panose="020B0604020202020204" pitchFamily="34" charset="0"/>
              <a:buNone/>
            </a:pPr>
            <a:r>
              <a:rPr lang="en-US" sz="2000" b="1" dirty="0"/>
              <a:t>In</a:t>
            </a:r>
            <a:r>
              <a:rPr lang="en-US" sz="1600" dirty="0"/>
              <a:t> </a:t>
            </a:r>
            <a:r>
              <a:rPr lang="en-US" sz="1600" dirty="0" err="1"/>
              <a:t>xsuite</a:t>
            </a:r>
            <a:r>
              <a:rPr lang="en-US" sz="1600" dirty="0"/>
              <a:t>, there is the possibility to do multiturn simulations with the full lattice model. </a:t>
            </a:r>
            <a:r>
              <a:rPr lang="en-US" sz="2000" b="1" dirty="0"/>
              <a:t>There</a:t>
            </a:r>
            <a:r>
              <a:rPr lang="en-US" sz="1600" dirty="0"/>
              <a:t> is an ongoing effort to add tuning knobs to the lattice model which can give us the desired beam distribution with a given offset or waist shift which allows us to perform these parameter scans mentioned on the previous slide. </a:t>
            </a:r>
            <a:r>
              <a:rPr lang="en-US" sz="2000" b="1" dirty="0"/>
              <a:t>There</a:t>
            </a:r>
            <a:r>
              <a:rPr lang="en-US" sz="1600" dirty="0"/>
              <a:t> are also tests going on which include machine errors and misalignments.</a:t>
            </a:r>
          </a:p>
          <a:p>
            <a:endParaRPr lang="en-GB" dirty="0"/>
          </a:p>
          <a:p>
            <a:r>
              <a:rPr lang="en-GB" sz="2000" b="1" dirty="0"/>
              <a:t>On</a:t>
            </a:r>
            <a:r>
              <a:rPr lang="en-GB" sz="1600" dirty="0"/>
              <a:t> this plot </a:t>
            </a:r>
            <a:r>
              <a:rPr lang="en-GB" sz="1600" dirty="0" err="1"/>
              <a:t>im</a:t>
            </a:r>
            <a:r>
              <a:rPr lang="en-GB" sz="1600" dirty="0"/>
              <a:t> showing the luminosity as a function of the horizontal or vertical waist shift.</a:t>
            </a:r>
          </a:p>
        </p:txBody>
      </p:sp>
      <p:sp>
        <p:nvSpPr>
          <p:cNvPr id="4" name="Slide Number Placeholder 3"/>
          <p:cNvSpPr>
            <a:spLocks noGrp="1"/>
          </p:cNvSpPr>
          <p:nvPr>
            <p:ph type="sldNum" sz="quarter" idx="5"/>
          </p:nvPr>
        </p:nvSpPr>
        <p:spPr/>
        <p:txBody>
          <a:bodyPr/>
          <a:lstStyle/>
          <a:p>
            <a:fld id="{5C68A8F8-81AF-DF44-9431-14AFBFCFA52F}" type="slidenum">
              <a:rPr lang="en-CH" smtClean="0"/>
              <a:t>10</a:t>
            </a:fld>
            <a:endParaRPr lang="en-CH"/>
          </a:p>
        </p:txBody>
      </p:sp>
    </p:spTree>
    <p:extLst>
      <p:ext uri="{BB962C8B-B14F-4D97-AF65-F5344CB8AC3E}">
        <p14:creationId xmlns:p14="http://schemas.microsoft.com/office/powerpoint/2010/main" val="1843344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600" dirty="0"/>
              <a:t>prefer to code slide </a:t>
            </a:r>
            <a:r>
              <a:rPr lang="en-GB" sz="1600" dirty="0" err="1"/>
              <a:t>xsuite</a:t>
            </a:r>
            <a:r>
              <a:rPr lang="en-GB" sz="1600" dirty="0"/>
              <a:t> all features </a:t>
            </a:r>
          </a:p>
          <a:p>
            <a:r>
              <a:rPr lang="en-GB" sz="1600" dirty="0"/>
              <a:t>before it was not possible</a:t>
            </a:r>
          </a:p>
          <a:p>
            <a:endParaRPr lang="en-GB" sz="1600" dirty="0"/>
          </a:p>
          <a:p>
            <a:r>
              <a:rPr lang="en-GB" sz="2000" b="1" dirty="0"/>
              <a:t>The</a:t>
            </a:r>
            <a:r>
              <a:rPr lang="en-GB" sz="1600" dirty="0"/>
              <a:t> dynamic aperture of the </a:t>
            </a:r>
            <a:r>
              <a:rPr lang="en-GB" sz="1600" dirty="0" err="1"/>
              <a:t>fcc-ee</a:t>
            </a:r>
            <a:r>
              <a:rPr lang="en-GB" sz="1600" dirty="0"/>
              <a:t> has been simulated with SAD and Xsuite, including </a:t>
            </a:r>
            <a:r>
              <a:rPr lang="en-GB" sz="1600" dirty="0" err="1"/>
              <a:t>beambeam</a:t>
            </a:r>
            <a:r>
              <a:rPr lang="en-GB" sz="1600" dirty="0"/>
              <a:t> and it was found that without machine errors, </a:t>
            </a:r>
            <a:r>
              <a:rPr lang="en-GB" sz="1600" dirty="0" err="1"/>
              <a:t>beambeam</a:t>
            </a:r>
            <a:r>
              <a:rPr lang="en-GB" sz="1600" dirty="0"/>
              <a:t> has a negligible impact on the dynamic aperture.</a:t>
            </a:r>
          </a:p>
          <a:p>
            <a:endParaRPr lang="en-GB" sz="1600" dirty="0"/>
          </a:p>
          <a:p>
            <a:r>
              <a:rPr lang="en-GB" sz="2000" b="1" dirty="0"/>
              <a:t>Because</a:t>
            </a:r>
            <a:r>
              <a:rPr lang="en-GB" sz="1600" dirty="0"/>
              <a:t> of the </a:t>
            </a:r>
            <a:r>
              <a:rPr lang="en-GB" sz="1600" dirty="0" err="1"/>
              <a:t>beambeam</a:t>
            </a:r>
            <a:r>
              <a:rPr lang="en-GB" sz="1600" dirty="0"/>
              <a:t> kick, there will be a detuning of the beam at large amplitudes which results in a tune footprint that spans over many resonance lines in the tune space. </a:t>
            </a:r>
            <a:r>
              <a:rPr lang="en-GB" sz="2000" b="1" dirty="0"/>
              <a:t>When</a:t>
            </a:r>
            <a:r>
              <a:rPr lang="en-GB" sz="1600" dirty="0"/>
              <a:t> adding machine errors, these resonances enhance and potentially kill the beam, so it is crucial to do the machine optimizations with the </a:t>
            </a:r>
            <a:r>
              <a:rPr lang="en-GB" sz="1600" dirty="0" err="1"/>
              <a:t>beambeam</a:t>
            </a:r>
            <a:r>
              <a:rPr lang="en-GB" sz="1600" dirty="0"/>
              <a:t> included, because the tune footprint without </a:t>
            </a:r>
            <a:r>
              <a:rPr lang="en-GB" sz="1600" dirty="0" err="1"/>
              <a:t>beambeam</a:t>
            </a:r>
            <a:r>
              <a:rPr lang="en-GB" sz="1600" dirty="0"/>
              <a:t> is much smaller so optimizing the lattice without </a:t>
            </a:r>
            <a:r>
              <a:rPr lang="en-GB" sz="1600" dirty="0" err="1"/>
              <a:t>beambeam</a:t>
            </a:r>
            <a:r>
              <a:rPr lang="en-GB" sz="1600" dirty="0"/>
              <a:t> is not indicative of the final performance. </a:t>
            </a:r>
          </a:p>
        </p:txBody>
      </p:sp>
      <p:sp>
        <p:nvSpPr>
          <p:cNvPr id="4" name="Slide Number Placeholder 3"/>
          <p:cNvSpPr>
            <a:spLocks noGrp="1"/>
          </p:cNvSpPr>
          <p:nvPr>
            <p:ph type="sldNum" sz="quarter" idx="5"/>
          </p:nvPr>
        </p:nvSpPr>
        <p:spPr/>
        <p:txBody>
          <a:bodyPr/>
          <a:lstStyle/>
          <a:p>
            <a:fld id="{5C68A8F8-81AF-DF44-9431-14AFBFCFA52F}" type="slidenum">
              <a:rPr lang="en-CH" smtClean="0"/>
              <a:t>11</a:t>
            </a:fld>
            <a:endParaRPr lang="en-CH"/>
          </a:p>
        </p:txBody>
      </p:sp>
    </p:spTree>
    <p:extLst>
      <p:ext uri="{BB962C8B-B14F-4D97-AF65-F5344CB8AC3E}">
        <p14:creationId xmlns:p14="http://schemas.microsoft.com/office/powerpoint/2010/main" val="17537762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relative change in emittance (relative to nominal zeta=1)</a:t>
            </a:r>
          </a:p>
          <a:p>
            <a:endParaRPr lang="en-GB" sz="1800" dirty="0"/>
          </a:p>
          <a:p>
            <a:r>
              <a:rPr lang="en-GB" sz="2400" b="1" dirty="0"/>
              <a:t>The</a:t>
            </a:r>
            <a:r>
              <a:rPr lang="en-GB" sz="1800" dirty="0"/>
              <a:t> currently preferred injection scheme for the </a:t>
            </a:r>
            <a:r>
              <a:rPr lang="en-GB" sz="1800" dirty="0" err="1"/>
              <a:t>fccee</a:t>
            </a:r>
            <a:r>
              <a:rPr lang="en-GB" sz="1800" dirty="0"/>
              <a:t> is </a:t>
            </a:r>
            <a:r>
              <a:rPr lang="en-GB" sz="1800" dirty="0" err="1"/>
              <a:t>longiduitnal</a:t>
            </a:r>
            <a:r>
              <a:rPr lang="en-GB" sz="1800" dirty="0"/>
              <a:t> </a:t>
            </a:r>
            <a:r>
              <a:rPr lang="en-GB" sz="1800" dirty="0" err="1"/>
              <a:t>topup</a:t>
            </a:r>
            <a:r>
              <a:rPr lang="en-GB" sz="1800" dirty="0"/>
              <a:t> where low intensity bunches are injected with high frequency with an offset in energy to merge with the stored beam. I</a:t>
            </a:r>
            <a:r>
              <a:rPr lang="en-GB" sz="2400" b="1" dirty="0"/>
              <a:t>n</a:t>
            </a:r>
            <a:r>
              <a:rPr lang="en-GB" sz="1800" dirty="0"/>
              <a:t> such a setup there will always be an asymmetry in the bunch intensity of the 2 beams which can potentially trigger a blowup for one of the beams. </a:t>
            </a:r>
            <a:r>
              <a:rPr lang="en-GB" sz="2400" b="1" dirty="0"/>
              <a:t>For</a:t>
            </a:r>
            <a:r>
              <a:rPr lang="en-GB" sz="1800" dirty="0"/>
              <a:t> this Xsuite is a particularly useful tool because the injection process and the beam-beam can be simulated with the same tool. </a:t>
            </a:r>
            <a:r>
              <a:rPr lang="en-GB" sz="2400" b="1" dirty="0"/>
              <a:t>Here</a:t>
            </a:r>
            <a:r>
              <a:rPr lang="en-GB" sz="1800" dirty="0"/>
              <a:t> we simulated the longitudinal </a:t>
            </a:r>
            <a:r>
              <a:rPr lang="en-GB" sz="1800" dirty="0" err="1"/>
              <a:t>topup</a:t>
            </a:r>
            <a:r>
              <a:rPr lang="en-GB" sz="1800" dirty="0"/>
              <a:t> which is currently the preferred injection option. </a:t>
            </a:r>
            <a:r>
              <a:rPr lang="en-GB" sz="2400" b="1" dirty="0"/>
              <a:t>In</a:t>
            </a:r>
            <a:r>
              <a:rPr lang="en-GB" sz="1800" dirty="0"/>
              <a:t> this example we initialized the first beam at nominal parameters and the second with a bunch intensity 5% lower than nominal. </a:t>
            </a:r>
            <a:r>
              <a:rPr lang="en-GB" sz="2400" b="1" dirty="0"/>
              <a:t>Then</a:t>
            </a:r>
            <a:r>
              <a:rPr lang="en-GB" sz="1800" dirty="0"/>
              <a:t> we performed tracking with </a:t>
            </a:r>
            <a:r>
              <a:rPr lang="en-GB" sz="1800" dirty="0" err="1"/>
              <a:t>xsuite</a:t>
            </a:r>
            <a:r>
              <a:rPr lang="en-GB" sz="1800" dirty="0"/>
              <a:t> using a linear transfer map for the arc and the beam-beam and track till equilibrium, then </a:t>
            </a:r>
            <a:r>
              <a:rPr lang="en-GB" sz="1800" dirty="0" err="1"/>
              <a:t>topup</a:t>
            </a:r>
            <a:r>
              <a:rPr lang="en-GB" sz="1800" dirty="0"/>
              <a:t> the weak beam and track again till convergence. </a:t>
            </a:r>
            <a:r>
              <a:rPr lang="en-GB" sz="2400" b="1" dirty="0"/>
              <a:t>The</a:t>
            </a:r>
            <a:r>
              <a:rPr lang="en-GB" sz="1800" dirty="0"/>
              <a:t> plots on the right show the rms and luminosity evolution over the turns. </a:t>
            </a:r>
            <a:r>
              <a:rPr lang="en-GB" sz="2400" b="1" dirty="0"/>
              <a:t>The</a:t>
            </a:r>
            <a:r>
              <a:rPr lang="en-GB" sz="1800" dirty="0"/>
              <a:t> luminosity is normalized to the nominal value and here it is about 10% smaller because of the asymmetric setup. </a:t>
            </a:r>
            <a:r>
              <a:rPr lang="en-GB" sz="2400" b="1" dirty="0"/>
              <a:t>This</a:t>
            </a:r>
            <a:r>
              <a:rPr lang="en-GB" sz="1800" dirty="0"/>
              <a:t> should be taken into account in the machine design by appropriate working point optimization.</a:t>
            </a:r>
          </a:p>
          <a:p>
            <a:endParaRPr lang="en-GB" sz="1800" dirty="0"/>
          </a:p>
          <a:p>
            <a:r>
              <a:rPr lang="en-GB" sz="2400" b="1" dirty="0"/>
              <a:t>On</a:t>
            </a:r>
            <a:r>
              <a:rPr lang="en-GB" sz="1800" dirty="0"/>
              <a:t> the bottom </a:t>
            </a:r>
            <a:r>
              <a:rPr lang="en-GB" sz="1800" dirty="0" err="1"/>
              <a:t>i</a:t>
            </a:r>
            <a:r>
              <a:rPr lang="en-GB" sz="1800" dirty="0"/>
              <a:t> showing another highlight where we evaluated tolerances for machine tuning based on 50% vertical blowup of one of the beams. </a:t>
            </a:r>
            <a:r>
              <a:rPr lang="en-GB" sz="2400" b="1" dirty="0"/>
              <a:t>Some</a:t>
            </a:r>
            <a:r>
              <a:rPr lang="en-GB" sz="1800" dirty="0"/>
              <a:t> of these tolerances seem hard to reach in practice, such as for the W mode, which indicates that this mode needs to be further optimized.</a:t>
            </a:r>
          </a:p>
        </p:txBody>
      </p:sp>
      <p:sp>
        <p:nvSpPr>
          <p:cNvPr id="4" name="Slide Number Placeholder 3"/>
          <p:cNvSpPr>
            <a:spLocks noGrp="1"/>
          </p:cNvSpPr>
          <p:nvPr>
            <p:ph type="sldNum" sz="quarter" idx="5"/>
          </p:nvPr>
        </p:nvSpPr>
        <p:spPr/>
        <p:txBody>
          <a:bodyPr/>
          <a:lstStyle/>
          <a:p>
            <a:fld id="{5C68A8F8-81AF-DF44-9431-14AFBFCFA52F}" type="slidenum">
              <a:rPr lang="en-CH" smtClean="0"/>
              <a:t>12</a:t>
            </a:fld>
            <a:endParaRPr lang="en-CH"/>
          </a:p>
        </p:txBody>
      </p:sp>
    </p:spTree>
    <p:extLst>
      <p:ext uri="{BB962C8B-B14F-4D97-AF65-F5344CB8AC3E}">
        <p14:creationId xmlns:p14="http://schemas.microsoft.com/office/powerpoint/2010/main" val="1812719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b="1" dirty="0"/>
              <a:t>The</a:t>
            </a:r>
            <a:r>
              <a:rPr lang="en-GB" sz="1800" dirty="0"/>
              <a:t> </a:t>
            </a:r>
            <a:r>
              <a:rPr lang="en-GB" sz="1800" dirty="0" err="1"/>
              <a:t>superkekb</a:t>
            </a:r>
            <a:r>
              <a:rPr lang="en-GB" sz="1800" dirty="0"/>
              <a:t> in </a:t>
            </a:r>
            <a:r>
              <a:rPr lang="en-GB" sz="1800" dirty="0" err="1"/>
              <a:t>japan</a:t>
            </a:r>
            <a:r>
              <a:rPr lang="en-GB" sz="1800" dirty="0"/>
              <a:t> </a:t>
            </a:r>
            <a:r>
              <a:rPr lang="en-GB" sz="1800"/>
              <a:t>is an ep </a:t>
            </a:r>
            <a:r>
              <a:rPr lang="en-GB" sz="1800" dirty="0"/>
              <a:t>collider therefore it serves as a good demonstrator for the </a:t>
            </a:r>
            <a:r>
              <a:rPr lang="en-GB" sz="1800" dirty="0" err="1"/>
              <a:t>fcc</a:t>
            </a:r>
            <a:r>
              <a:rPr lang="en-GB" sz="1800" dirty="0"/>
              <a:t> </a:t>
            </a:r>
            <a:r>
              <a:rPr lang="en-GB" sz="1800" dirty="0" err="1"/>
              <a:t>ee</a:t>
            </a:r>
            <a:r>
              <a:rPr lang="en-GB" sz="1800" dirty="0"/>
              <a:t>. </a:t>
            </a:r>
            <a:r>
              <a:rPr lang="en-GB" sz="2400" b="1" dirty="0"/>
              <a:t>We</a:t>
            </a:r>
            <a:r>
              <a:rPr lang="en-GB" sz="1800" dirty="0"/>
              <a:t> have performed studies in this context, using Xsuite. </a:t>
            </a:r>
            <a:r>
              <a:rPr lang="en-GB" sz="2400" b="1" dirty="0"/>
              <a:t>We</a:t>
            </a:r>
            <a:r>
              <a:rPr lang="en-GB" sz="1800" dirty="0"/>
              <a:t> looked at in particular a </a:t>
            </a:r>
            <a:r>
              <a:rPr lang="en-GB" sz="1800" dirty="0" err="1"/>
              <a:t>synchrobetatron</a:t>
            </a:r>
            <a:r>
              <a:rPr lang="en-GB" sz="1800" dirty="0"/>
              <a:t> resonance driven by the interplay of </a:t>
            </a:r>
            <a:r>
              <a:rPr lang="en-GB" sz="1800" dirty="0" err="1"/>
              <a:t>beambeam</a:t>
            </a:r>
            <a:r>
              <a:rPr lang="en-GB" sz="1800" dirty="0"/>
              <a:t> and longitudinal </a:t>
            </a:r>
            <a:r>
              <a:rPr lang="en-GB" sz="1800" dirty="0" err="1"/>
              <a:t>wakefields</a:t>
            </a:r>
            <a:r>
              <a:rPr lang="en-GB" sz="1800" dirty="0"/>
              <a:t> in the machine. </a:t>
            </a:r>
            <a:r>
              <a:rPr lang="en-GB" sz="2400" b="1" dirty="0"/>
              <a:t>We</a:t>
            </a:r>
            <a:r>
              <a:rPr lang="en-GB" sz="1800" dirty="0"/>
              <a:t> performed a tune scan that you can see on the right. </a:t>
            </a:r>
            <a:r>
              <a:rPr lang="en-GB" sz="2400" b="1" dirty="0"/>
              <a:t>The</a:t>
            </a:r>
            <a:r>
              <a:rPr lang="en-GB" sz="1800" dirty="0"/>
              <a:t> top plot shows the equilibrium horizontal rms as a function of the longitudinal amplitude and tune, in a linear tracking model with </a:t>
            </a:r>
            <a:r>
              <a:rPr lang="en-GB" sz="1800" dirty="0" err="1"/>
              <a:t>bemabeam</a:t>
            </a:r>
            <a:r>
              <a:rPr lang="en-GB" sz="1800" dirty="0"/>
              <a:t>. </a:t>
            </a:r>
            <a:r>
              <a:rPr lang="en-GB" sz="2400" b="1" dirty="0"/>
              <a:t>The</a:t>
            </a:r>
            <a:r>
              <a:rPr lang="en-GB" sz="1800" dirty="0"/>
              <a:t> bottom plot is when we add longitudinal </a:t>
            </a:r>
            <a:r>
              <a:rPr lang="en-GB" sz="1800" dirty="0" err="1"/>
              <a:t>wakefeields</a:t>
            </a:r>
            <a:r>
              <a:rPr lang="en-GB" sz="1800" dirty="0"/>
              <a:t> to the model. </a:t>
            </a:r>
            <a:r>
              <a:rPr lang="en-GB" sz="2400" b="1" dirty="0"/>
              <a:t>You</a:t>
            </a:r>
            <a:r>
              <a:rPr lang="en-GB" sz="1800" dirty="0"/>
              <a:t> can see that the peak becomes broader and there is an amplitude dependence of the tune shift. This study is a </a:t>
            </a:r>
            <a:r>
              <a:rPr lang="en-GB" sz="1800" dirty="0" err="1"/>
              <a:t>successsful</a:t>
            </a:r>
            <a:r>
              <a:rPr lang="en-GB" sz="1800" dirty="0"/>
              <a:t> benchmark of the </a:t>
            </a:r>
            <a:r>
              <a:rPr lang="en-GB" sz="1800" dirty="0" err="1"/>
              <a:t>xsuite</a:t>
            </a:r>
            <a:r>
              <a:rPr lang="en-GB" sz="1800" dirty="0"/>
              <a:t> software against other tools. </a:t>
            </a:r>
            <a:r>
              <a:rPr lang="en-GB" sz="2400" b="1" dirty="0"/>
              <a:t>There</a:t>
            </a:r>
            <a:r>
              <a:rPr lang="en-GB" sz="1800" dirty="0"/>
              <a:t> will be a talk from Roxana in this conference on impedance + </a:t>
            </a:r>
            <a:r>
              <a:rPr lang="en-GB" sz="1800" dirty="0" err="1"/>
              <a:t>beambeam</a:t>
            </a:r>
            <a:r>
              <a:rPr lang="en-GB" sz="1800" dirty="0"/>
              <a:t> at the FCC-</a:t>
            </a:r>
            <a:r>
              <a:rPr lang="en-GB" sz="1800" dirty="0" err="1"/>
              <a:t>ee</a:t>
            </a:r>
            <a:r>
              <a:rPr lang="en-GB" sz="1800" dirty="0"/>
              <a:t>.</a:t>
            </a:r>
          </a:p>
          <a:p>
            <a:endParaRPr lang="en-GB" sz="1800" dirty="0"/>
          </a:p>
          <a:p>
            <a:r>
              <a:rPr lang="en-GB" sz="1800" dirty="0"/>
              <a:t>potential impact at W, </a:t>
            </a:r>
            <a:r>
              <a:rPr lang="en-GB" sz="1800" dirty="0" err="1"/>
              <a:t>sb</a:t>
            </a:r>
            <a:r>
              <a:rPr lang="en-GB" sz="1800" dirty="0"/>
              <a:t> res close to working point from </a:t>
            </a:r>
            <a:r>
              <a:rPr lang="en-GB" sz="1800" dirty="0" err="1"/>
              <a:t>oides</a:t>
            </a:r>
            <a:r>
              <a:rPr lang="en-GB" sz="1800" dirty="0"/>
              <a:t> plot, </a:t>
            </a:r>
            <a:r>
              <a:rPr lang="en-GB" sz="1800" dirty="0" err="1"/>
              <a:t>migh</a:t>
            </a:r>
            <a:r>
              <a:rPr lang="en-GB" sz="1800" dirty="0"/>
              <a:t> </a:t>
            </a:r>
            <a:r>
              <a:rPr lang="en-GB" sz="1800" dirty="0" err="1"/>
              <a:t>hve</a:t>
            </a:r>
            <a:r>
              <a:rPr lang="en-GB" sz="1800" dirty="0"/>
              <a:t> to change </a:t>
            </a:r>
            <a:r>
              <a:rPr lang="en-GB" sz="1800" dirty="0" err="1"/>
              <a:t>wp</a:t>
            </a:r>
            <a:endParaRPr lang="en-GB"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13</a:t>
            </a:fld>
            <a:endParaRPr lang="en-CH"/>
          </a:p>
        </p:txBody>
      </p:sp>
    </p:spTree>
    <p:extLst>
      <p:ext uri="{BB962C8B-B14F-4D97-AF65-F5344CB8AC3E}">
        <p14:creationId xmlns:p14="http://schemas.microsoft.com/office/powerpoint/2010/main" val="24186716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With this </a:t>
            </a:r>
            <a:r>
              <a:rPr lang="en-GB" sz="1800" dirty="0" err="1"/>
              <a:t>i</a:t>
            </a:r>
            <a:r>
              <a:rPr lang="en-GB" sz="1800" dirty="0"/>
              <a:t> have come to my summary. We have developed the Xsuite </a:t>
            </a:r>
            <a:r>
              <a:rPr lang="en-GB" sz="1800" dirty="0" err="1"/>
              <a:t>beambeam</a:t>
            </a:r>
            <a:r>
              <a:rPr lang="en-GB" sz="1800" dirty="0"/>
              <a:t> model and benchmarked it against several other codes. We have already performed many physics studies but there is still much work to do. </a:t>
            </a:r>
          </a:p>
          <a:p>
            <a:endParaRPr lang="en-GB" sz="1800" dirty="0"/>
          </a:p>
          <a:p>
            <a:r>
              <a:rPr lang="en-GB" sz="1800" dirty="0"/>
              <a:t>For example we want to add errors and misalignments for realistic luminosity estimates. We need to optimize the W working </a:t>
            </a:r>
            <a:r>
              <a:rPr lang="en-GB" sz="1800" dirty="0" err="1"/>
              <a:t>pojnt</a:t>
            </a:r>
            <a:r>
              <a:rPr lang="en-GB" sz="1800" dirty="0"/>
              <a:t>. There are ongoing studies for </a:t>
            </a:r>
            <a:r>
              <a:rPr lang="en-GB" sz="1800" dirty="0" err="1"/>
              <a:t>ip</a:t>
            </a:r>
            <a:r>
              <a:rPr lang="en-GB" sz="1800" dirty="0"/>
              <a:t> tuning with multiturn tracking, </a:t>
            </a:r>
            <a:r>
              <a:rPr lang="en-GB" sz="1800" dirty="0" err="1"/>
              <a:t>beambeam</a:t>
            </a:r>
            <a:r>
              <a:rPr lang="en-GB" sz="1800" dirty="0"/>
              <a:t> + impedances</a:t>
            </a:r>
          </a:p>
        </p:txBody>
      </p:sp>
      <p:sp>
        <p:nvSpPr>
          <p:cNvPr id="4" name="Slide Number Placeholder 3"/>
          <p:cNvSpPr>
            <a:spLocks noGrp="1"/>
          </p:cNvSpPr>
          <p:nvPr>
            <p:ph type="sldNum" sz="quarter" idx="5"/>
          </p:nvPr>
        </p:nvSpPr>
        <p:spPr/>
        <p:txBody>
          <a:bodyPr/>
          <a:lstStyle/>
          <a:p>
            <a:fld id="{5C68A8F8-81AF-DF44-9431-14AFBFCFA52F}" type="slidenum">
              <a:rPr lang="en-CH" smtClean="0"/>
              <a:t>14</a:t>
            </a:fld>
            <a:endParaRPr lang="en-CH"/>
          </a:p>
        </p:txBody>
      </p:sp>
    </p:spTree>
    <p:extLst>
      <p:ext uri="{BB962C8B-B14F-4D97-AF65-F5344CB8AC3E}">
        <p14:creationId xmlns:p14="http://schemas.microsoft.com/office/powerpoint/2010/main" val="15025022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15</a:t>
            </a:fld>
            <a:endParaRPr lang="en-CH"/>
          </a:p>
        </p:txBody>
      </p:sp>
    </p:spTree>
    <p:extLst>
      <p:ext uri="{BB962C8B-B14F-4D97-AF65-F5344CB8AC3E}">
        <p14:creationId xmlns:p14="http://schemas.microsoft.com/office/powerpoint/2010/main" val="4263103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C68A8F8-81AF-DF44-9431-14AFBFCFA52F}" type="slidenum">
              <a:rPr lang="en-CH" smtClean="0"/>
              <a:t>16</a:t>
            </a:fld>
            <a:endParaRPr lang="en-CH"/>
          </a:p>
        </p:txBody>
      </p:sp>
    </p:spTree>
    <p:extLst>
      <p:ext uri="{BB962C8B-B14F-4D97-AF65-F5344CB8AC3E}">
        <p14:creationId xmlns:p14="http://schemas.microsoft.com/office/powerpoint/2010/main" val="10967611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114337">
              <a:buFont typeface="Arial" panose="020B0604020202020204" pitchFamily="34" charset="0"/>
              <a:buNone/>
            </a:pPr>
            <a:endParaRPr lang="en-CH" sz="1600" dirty="0"/>
          </a:p>
        </p:txBody>
      </p:sp>
      <p:sp>
        <p:nvSpPr>
          <p:cNvPr id="4" name="Slide Number Placeholder 3"/>
          <p:cNvSpPr>
            <a:spLocks noGrp="1"/>
          </p:cNvSpPr>
          <p:nvPr>
            <p:ph type="sldNum" sz="quarter" idx="5"/>
          </p:nvPr>
        </p:nvSpPr>
        <p:spPr/>
        <p:txBody>
          <a:bodyPr/>
          <a:lstStyle/>
          <a:p>
            <a:fld id="{5C68A8F8-81AF-DF44-9431-14AFBFCFA52F}" type="slidenum">
              <a:rPr lang="en-CH" smtClean="0"/>
              <a:t>17</a:t>
            </a:fld>
            <a:endParaRPr lang="en-CH"/>
          </a:p>
        </p:txBody>
      </p:sp>
    </p:spTree>
    <p:extLst>
      <p:ext uri="{BB962C8B-B14F-4D97-AF65-F5344CB8AC3E}">
        <p14:creationId xmlns:p14="http://schemas.microsoft.com/office/powerpoint/2010/main" val="2817826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114337">
              <a:buFont typeface="Arial" panose="020B0604020202020204" pitchFamily="34" charset="0"/>
              <a:buNone/>
            </a:pPr>
            <a:endParaRPr lang="en-CH" sz="1600" dirty="0"/>
          </a:p>
        </p:txBody>
      </p:sp>
      <p:sp>
        <p:nvSpPr>
          <p:cNvPr id="4" name="Slide Number Placeholder 3"/>
          <p:cNvSpPr>
            <a:spLocks noGrp="1"/>
          </p:cNvSpPr>
          <p:nvPr>
            <p:ph type="sldNum" sz="quarter" idx="5"/>
          </p:nvPr>
        </p:nvSpPr>
        <p:spPr/>
        <p:txBody>
          <a:bodyPr/>
          <a:lstStyle/>
          <a:p>
            <a:fld id="{5C68A8F8-81AF-DF44-9431-14AFBFCFA52F}" type="slidenum">
              <a:rPr lang="en-CH" smtClean="0"/>
              <a:t>18</a:t>
            </a:fld>
            <a:endParaRPr lang="en-CH"/>
          </a:p>
        </p:txBody>
      </p:sp>
    </p:spTree>
    <p:extLst>
      <p:ext uri="{BB962C8B-B14F-4D97-AF65-F5344CB8AC3E}">
        <p14:creationId xmlns:p14="http://schemas.microsoft.com/office/powerpoint/2010/main" val="9974604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68A8F8-81AF-DF44-9431-14AFBFCFA52F}" type="slidenum">
              <a:rPr lang="en-CH" smtClean="0"/>
              <a:t>19</a:t>
            </a:fld>
            <a:endParaRPr lang="en-CH"/>
          </a:p>
        </p:txBody>
      </p:sp>
    </p:spTree>
    <p:extLst>
      <p:ext uri="{BB962C8B-B14F-4D97-AF65-F5344CB8AC3E}">
        <p14:creationId xmlns:p14="http://schemas.microsoft.com/office/powerpoint/2010/main" val="202826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The </a:t>
            </a:r>
            <a:r>
              <a:rPr lang="en-GB" sz="1800" dirty="0" err="1"/>
              <a:t>fcc</a:t>
            </a:r>
            <a:r>
              <a:rPr lang="en-GB" sz="1800" dirty="0"/>
              <a:t> </a:t>
            </a:r>
            <a:r>
              <a:rPr lang="en-GB" sz="1800" dirty="0" err="1"/>
              <a:t>ee</a:t>
            </a:r>
            <a:r>
              <a:rPr lang="en-GB" sz="1800" dirty="0"/>
              <a:t> will be a highly complex machine with many effects will interplay with each other, such as machine impedances, radiation, collimation, lattice resonances, misalignments and so on.</a:t>
            </a:r>
          </a:p>
        </p:txBody>
      </p:sp>
      <p:sp>
        <p:nvSpPr>
          <p:cNvPr id="4" name="Slide Number Placeholder 3"/>
          <p:cNvSpPr>
            <a:spLocks noGrp="1"/>
          </p:cNvSpPr>
          <p:nvPr>
            <p:ph type="sldNum" sz="quarter" idx="5"/>
          </p:nvPr>
        </p:nvSpPr>
        <p:spPr/>
        <p:txBody>
          <a:bodyPr/>
          <a:lstStyle/>
          <a:p>
            <a:fld id="{5C68A8F8-81AF-DF44-9431-14AFBFCFA52F}" type="slidenum">
              <a:rPr lang="en-CH" smtClean="0"/>
              <a:t>2</a:t>
            </a:fld>
            <a:endParaRPr lang="en-CH"/>
          </a:p>
        </p:txBody>
      </p:sp>
    </p:spTree>
    <p:extLst>
      <p:ext uri="{BB962C8B-B14F-4D97-AF65-F5344CB8AC3E}">
        <p14:creationId xmlns:p14="http://schemas.microsoft.com/office/powerpoint/2010/main" val="1305855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2400" b="1" dirty="0"/>
              <a:t>1 min</a:t>
            </a:r>
          </a:p>
          <a:p>
            <a:r>
              <a:rPr lang="en-CH" sz="2400" b="1" dirty="0"/>
              <a:t>Next</a:t>
            </a:r>
            <a:r>
              <a:rPr lang="en-CH" sz="1800" b="0" dirty="0"/>
              <a:t> I will explain our tracking setup in xsuite. </a:t>
            </a:r>
            <a:r>
              <a:rPr lang="en-CH" sz="2400" b="1" dirty="0"/>
              <a:t>In</a:t>
            </a:r>
            <a:r>
              <a:rPr lang="en-CH" sz="1800" b="0" dirty="0"/>
              <a:t> our first studies we used the baseline FCC setup which has 2 I</a:t>
            </a:r>
            <a:r>
              <a:rPr lang="en-GB" sz="1800" b="0" dirty="0"/>
              <a:t>p</a:t>
            </a:r>
            <a:r>
              <a:rPr lang="en-CH" sz="1800" b="0" dirty="0"/>
              <a:t>s, but in our newer studies we switched to the more recent 4IP design. </a:t>
            </a:r>
            <a:r>
              <a:rPr lang="en-CH" sz="2400" b="1"/>
              <a:t>In </a:t>
            </a:r>
            <a:r>
              <a:rPr lang="en-CH" sz="1800" b="0"/>
              <a:t>any case </a:t>
            </a:r>
            <a:r>
              <a:rPr lang="en-CH" sz="1800" b="0" dirty="0"/>
              <a:t>the tracking setup contains one 1 ip followed by a linear transfer map representing a half or a quarter ring, depending on the setup. </a:t>
            </a:r>
          </a:p>
          <a:p>
            <a:endParaRPr lang="en-CH" sz="1800" b="0" dirty="0"/>
          </a:p>
          <a:p>
            <a:r>
              <a:rPr lang="en-CH" sz="2400" b="1" dirty="0"/>
              <a:t>The</a:t>
            </a:r>
            <a:r>
              <a:rPr lang="en-CH" sz="1800" b="0" dirty="0"/>
              <a:t> arc is split into 3 segments and 2 sextupoles are inserted between the segments to implement the crab waist scheme. </a:t>
            </a:r>
          </a:p>
          <a:p>
            <a:endParaRPr lang="en-CH" sz="1800" b="0" dirty="0"/>
          </a:p>
          <a:p>
            <a:r>
              <a:rPr lang="en-CH" sz="2400" b="1" dirty="0"/>
              <a:t>Then</a:t>
            </a:r>
            <a:r>
              <a:rPr lang="en-CH" sz="1800" b="0" dirty="0"/>
              <a:t> each tracking iteration begins in front of the right sextupole and this point is chosen of observation of the beam coordinates. </a:t>
            </a:r>
          </a:p>
          <a:p>
            <a:endParaRPr lang="en-CH" sz="1800" b="0" dirty="0"/>
          </a:p>
          <a:p>
            <a:r>
              <a:rPr lang="en-CH" sz="2400" b="1" dirty="0">
                <a:solidFill>
                  <a:schemeClr val="accent5"/>
                </a:solidFill>
              </a:rPr>
              <a:t>The</a:t>
            </a:r>
            <a:r>
              <a:rPr lang="en-CH" sz="1800" b="0" dirty="0">
                <a:solidFill>
                  <a:schemeClr val="accent5"/>
                </a:solidFill>
              </a:rPr>
              <a:t> synchrotron radiation is implemented by an effective model of the damping and gaussian noise for quanctum excitation in the middle arc element and at the ip in the beambeam element we have the option to simulate beamstrahlung or bhabha scattering.</a:t>
            </a:r>
          </a:p>
          <a:p>
            <a:endParaRPr lang="en-CH" sz="1800" b="0" dirty="0">
              <a:solidFill>
                <a:schemeClr val="accent5"/>
              </a:solidFill>
            </a:endParaRPr>
          </a:p>
        </p:txBody>
      </p:sp>
      <p:sp>
        <p:nvSpPr>
          <p:cNvPr id="4" name="Slide Number Placeholder 3"/>
          <p:cNvSpPr>
            <a:spLocks noGrp="1"/>
          </p:cNvSpPr>
          <p:nvPr>
            <p:ph type="sldNum" sz="quarter" idx="5"/>
          </p:nvPr>
        </p:nvSpPr>
        <p:spPr/>
        <p:txBody>
          <a:bodyPr/>
          <a:lstStyle/>
          <a:p>
            <a:fld id="{5C68A8F8-81AF-DF44-9431-14AFBFCFA52F}" type="slidenum">
              <a:rPr lang="en-CH" smtClean="0"/>
              <a:t>20</a:t>
            </a:fld>
            <a:endParaRPr lang="en-CH"/>
          </a:p>
        </p:txBody>
      </p:sp>
    </p:spTree>
    <p:extLst>
      <p:ext uri="{BB962C8B-B14F-4D97-AF65-F5344CB8AC3E}">
        <p14:creationId xmlns:p14="http://schemas.microsoft.com/office/powerpoint/2010/main" val="6772603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114337">
              <a:buFont typeface="Arial" panose="020B0604020202020204" pitchFamily="34" charset="0"/>
              <a:buNone/>
            </a:pPr>
            <a:endParaRPr lang="en-CH" sz="1600" dirty="0"/>
          </a:p>
        </p:txBody>
      </p:sp>
      <p:sp>
        <p:nvSpPr>
          <p:cNvPr id="4" name="Slide Number Placeholder 3"/>
          <p:cNvSpPr>
            <a:spLocks noGrp="1"/>
          </p:cNvSpPr>
          <p:nvPr>
            <p:ph type="sldNum" sz="quarter" idx="5"/>
          </p:nvPr>
        </p:nvSpPr>
        <p:spPr/>
        <p:txBody>
          <a:bodyPr/>
          <a:lstStyle/>
          <a:p>
            <a:fld id="{5C68A8F8-81AF-DF44-9431-14AFBFCFA52F}" type="slidenum">
              <a:rPr lang="en-CH" smtClean="0"/>
              <a:t>21</a:t>
            </a:fld>
            <a:endParaRPr lang="en-CH"/>
          </a:p>
        </p:txBody>
      </p:sp>
    </p:spTree>
    <p:extLst>
      <p:ext uri="{BB962C8B-B14F-4D97-AF65-F5344CB8AC3E}">
        <p14:creationId xmlns:p14="http://schemas.microsoft.com/office/powerpoint/2010/main" val="13762456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22</a:t>
            </a:fld>
            <a:endParaRPr lang="en-CH"/>
          </a:p>
        </p:txBody>
      </p:sp>
    </p:spTree>
    <p:extLst>
      <p:ext uri="{BB962C8B-B14F-4D97-AF65-F5344CB8AC3E}">
        <p14:creationId xmlns:p14="http://schemas.microsoft.com/office/powerpoint/2010/main" val="3300016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Another branch of ongoing </a:t>
            </a:r>
            <a:r>
              <a:rPr lang="en-GB" sz="1800" dirty="0" err="1"/>
              <a:t>effotrs</a:t>
            </a:r>
            <a:r>
              <a:rPr lang="en-GB" sz="1800" dirty="0"/>
              <a:t> is the benchmarking of the radiation models in Xsuite in the context of the </a:t>
            </a:r>
            <a:r>
              <a:rPr lang="en-GB" sz="1800" dirty="0" err="1"/>
              <a:t>fcc-ee</a:t>
            </a:r>
            <a:r>
              <a:rPr lang="en-GB" sz="1800" dirty="0"/>
              <a:t>. Several studies have been performed, for </a:t>
            </a:r>
            <a:r>
              <a:rPr lang="en-GB" sz="1800" dirty="0" err="1"/>
              <a:t>exmaple</a:t>
            </a:r>
            <a:r>
              <a:rPr lang="en-GB" sz="1800" dirty="0"/>
              <a:t> of the synchrotron radiation model of Xsuite with comparisons to mad and sad, or the benchmarking of the vertical emittances by the insertion of </a:t>
            </a:r>
            <a:r>
              <a:rPr lang="en-GB" sz="1800" dirty="0" err="1"/>
              <a:t>speical</a:t>
            </a:r>
            <a:r>
              <a:rPr lang="en-GB" sz="1800" dirty="0"/>
              <a:t> wigglers, or the benchmarking of beam lifetimes which are dominated by </a:t>
            </a:r>
            <a:r>
              <a:rPr lang="en-GB" sz="1800" dirty="0" err="1"/>
              <a:t>beamstrahlung</a:t>
            </a:r>
            <a:r>
              <a:rPr lang="en-GB" sz="1800" dirty="0"/>
              <a:t> and radiative </a:t>
            </a:r>
            <a:r>
              <a:rPr lang="en-GB" sz="1800" dirty="0" err="1"/>
              <a:t>bhabha</a:t>
            </a:r>
            <a:r>
              <a:rPr lang="en-GB" sz="1800" dirty="0"/>
              <a:t> scattering. In the overall lifetime a there is a discrepancy between results obtained with SAD and Xsuite which is currently under </a:t>
            </a:r>
            <a:r>
              <a:rPr lang="en-GB" sz="1800" dirty="0" err="1"/>
              <a:t>invesitagion</a:t>
            </a:r>
            <a:r>
              <a:rPr lang="en-GB" sz="1800" dirty="0"/>
              <a:t>.</a:t>
            </a:r>
          </a:p>
        </p:txBody>
      </p:sp>
      <p:sp>
        <p:nvSpPr>
          <p:cNvPr id="4" name="Slide Number Placeholder 3"/>
          <p:cNvSpPr>
            <a:spLocks noGrp="1"/>
          </p:cNvSpPr>
          <p:nvPr>
            <p:ph type="sldNum" sz="quarter" idx="5"/>
          </p:nvPr>
        </p:nvSpPr>
        <p:spPr/>
        <p:txBody>
          <a:bodyPr/>
          <a:lstStyle/>
          <a:p>
            <a:fld id="{5C68A8F8-81AF-DF44-9431-14AFBFCFA52F}" type="slidenum">
              <a:rPr lang="en-CH" smtClean="0"/>
              <a:t>23</a:t>
            </a:fld>
            <a:endParaRPr lang="en-CH"/>
          </a:p>
        </p:txBody>
      </p:sp>
    </p:spTree>
    <p:extLst>
      <p:ext uri="{BB962C8B-B14F-4D97-AF65-F5344CB8AC3E}">
        <p14:creationId xmlns:p14="http://schemas.microsoft.com/office/powerpoint/2010/main" val="37024254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68A8F8-81AF-DF44-9431-14AFBFCFA52F}" type="slidenum">
              <a:rPr lang="en-CH" smtClean="0"/>
              <a:t>24</a:t>
            </a:fld>
            <a:endParaRPr lang="en-CH"/>
          </a:p>
        </p:txBody>
      </p:sp>
    </p:spTree>
    <p:extLst>
      <p:ext uri="{BB962C8B-B14F-4D97-AF65-F5344CB8AC3E}">
        <p14:creationId xmlns:p14="http://schemas.microsoft.com/office/powerpoint/2010/main" val="6063879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600" dirty="0"/>
          </a:p>
        </p:txBody>
      </p:sp>
      <p:sp>
        <p:nvSpPr>
          <p:cNvPr id="4" name="Slide Number Placeholder 3"/>
          <p:cNvSpPr>
            <a:spLocks noGrp="1"/>
          </p:cNvSpPr>
          <p:nvPr>
            <p:ph type="sldNum" sz="quarter" idx="5"/>
          </p:nvPr>
        </p:nvSpPr>
        <p:spPr/>
        <p:txBody>
          <a:bodyPr/>
          <a:lstStyle/>
          <a:p>
            <a:fld id="{5C68A8F8-81AF-DF44-9431-14AFBFCFA52F}" type="slidenum">
              <a:rPr lang="en-CH" smtClean="0"/>
              <a:t>25</a:t>
            </a:fld>
            <a:endParaRPr lang="en-CH"/>
          </a:p>
        </p:txBody>
      </p:sp>
    </p:spTree>
    <p:extLst>
      <p:ext uri="{BB962C8B-B14F-4D97-AF65-F5344CB8AC3E}">
        <p14:creationId xmlns:p14="http://schemas.microsoft.com/office/powerpoint/2010/main" val="2867042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26</a:t>
            </a:fld>
            <a:endParaRPr lang="en-CH"/>
          </a:p>
        </p:txBody>
      </p:sp>
    </p:spTree>
    <p:extLst>
      <p:ext uri="{BB962C8B-B14F-4D97-AF65-F5344CB8AC3E}">
        <p14:creationId xmlns:p14="http://schemas.microsoft.com/office/powerpoint/2010/main" val="379378354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1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a:t>
            </a:r>
            <a:r>
              <a:rPr lang="en-CH" sz="1800" b="0" dirty="0"/>
              <a:t> Xsuite we model the collision of two bunches at a time. </a:t>
            </a:r>
            <a:r>
              <a:rPr lang="en-CH" sz="2400" b="1" dirty="0"/>
              <a:t>We</a:t>
            </a:r>
            <a:r>
              <a:rPr lang="en-CH" sz="1800" b="0" dirty="0"/>
              <a:t> have a collision with a crossing angle and first we perform a lorentz boost and a rotation to move to a head-on frame where the description of the EM potential is easier.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Then</a:t>
            </a:r>
            <a:r>
              <a:rPr lang="en-CH" sz="1800" b="0" dirty="0"/>
              <a:t> we slice the bunches longitudinally and slide them across each other in discrete steps. </a:t>
            </a:r>
            <a:r>
              <a:rPr lang="en-CH" sz="2400" b="1" dirty="0"/>
              <a:t>At</a:t>
            </a:r>
            <a:r>
              <a:rPr lang="en-CH" sz="1800" b="0" dirty="0"/>
              <a:t> each step there will be a number of slices from bunch 1 overlapping with bunch 2. </a:t>
            </a:r>
            <a:r>
              <a:rPr lang="en-CH" sz="2400" b="1" dirty="0"/>
              <a:t>For</a:t>
            </a:r>
            <a:r>
              <a:rPr lang="en-CH" sz="1800" b="0" dirty="0"/>
              <a:t> these overlapping slices we compute the statistical moments and apply the beambeam kick on the particles of the opposite slice.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This</a:t>
            </a:r>
            <a:r>
              <a:rPr lang="en-CH" sz="1800" b="0" dirty="0"/>
              <a:t> beambeam kick is computed using the so called soft Gaussian approximation, which assumes a Gaussian transverse beam profile. </a:t>
            </a:r>
            <a:r>
              <a:rPr lang="en-CH" sz="2400" b="1" dirty="0"/>
              <a:t>This</a:t>
            </a:r>
            <a:r>
              <a:rPr lang="en-CH" sz="1800" b="0" dirty="0"/>
              <a:t> is a fast and accurate way of getting the force but it is valid only for Gaussian bunches. </a:t>
            </a:r>
            <a:r>
              <a:rPr lang="en-CH" sz="2400" b="1" dirty="0"/>
              <a:t>You</a:t>
            </a:r>
            <a:r>
              <a:rPr lang="en-CH" sz="1800" b="0" dirty="0"/>
              <a:t> can see the formula for the soft-gaussian kick. </a:t>
            </a:r>
            <a:r>
              <a:rPr lang="en-CH" sz="2400" b="1" dirty="0"/>
              <a:t>In</a:t>
            </a:r>
            <a:r>
              <a:rPr lang="en-CH" sz="1800" b="0" dirty="0"/>
              <a:t> red you see that it uses the statistical moments of the opposite slice. </a:t>
            </a:r>
            <a:r>
              <a:rPr lang="en-CH" sz="2400" b="1" dirty="0"/>
              <a:t>In</a:t>
            </a:r>
            <a:r>
              <a:rPr lang="en-CH" sz="1800" b="0" dirty="0"/>
              <a:t> blue I denoted the coordinates of a single particle that interacts with hte slice. </a:t>
            </a:r>
            <a:r>
              <a:rPr lang="en-CH" sz="2400" b="1" dirty="0"/>
              <a:t>The</a:t>
            </a:r>
            <a:r>
              <a:rPr lang="en-CH" sz="1800" b="0" dirty="0"/>
              <a:t> w is the complex error function.</a:t>
            </a:r>
          </a:p>
        </p:txBody>
      </p:sp>
      <p:sp>
        <p:nvSpPr>
          <p:cNvPr id="4" name="Slide Number Placeholder 3"/>
          <p:cNvSpPr>
            <a:spLocks noGrp="1"/>
          </p:cNvSpPr>
          <p:nvPr>
            <p:ph type="sldNum" sz="quarter" idx="5"/>
          </p:nvPr>
        </p:nvSpPr>
        <p:spPr/>
        <p:txBody>
          <a:bodyPr/>
          <a:lstStyle/>
          <a:p>
            <a:fld id="{5C68A8F8-81AF-DF44-9431-14AFBFCFA52F}" type="slidenum">
              <a:rPr lang="en-CH" smtClean="0"/>
              <a:t>27</a:t>
            </a:fld>
            <a:endParaRPr lang="en-CH"/>
          </a:p>
        </p:txBody>
      </p:sp>
    </p:spTree>
    <p:extLst>
      <p:ext uri="{BB962C8B-B14F-4D97-AF65-F5344CB8AC3E}">
        <p14:creationId xmlns:p14="http://schemas.microsoft.com/office/powerpoint/2010/main" val="21992383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2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Next</a:t>
            </a:r>
            <a:r>
              <a:rPr lang="en-CH" sz="1800" b="0" dirty="0"/>
              <a:t> i will try to demonstrate in graphically how a single collision is simulated in xsuite. </a:t>
            </a:r>
            <a:r>
              <a:rPr lang="en-CH" sz="2400" b="1" dirty="0"/>
              <a:t>Lets</a:t>
            </a:r>
            <a:r>
              <a:rPr lang="en-CH" sz="1800" b="0" dirty="0"/>
              <a:t> take for example a simple setup wherre each bunch is sliced into 2 longitudinal slices. </a:t>
            </a:r>
            <a:r>
              <a:rPr lang="en-CH" sz="2400" b="1" dirty="0"/>
              <a:t>Then</a:t>
            </a:r>
            <a:r>
              <a:rPr lang="en-CH" sz="1800" b="0" dirty="0"/>
              <a:t> we have 3 steps in time, as the bunches pass through each other. In the code we can perform the beambeam interaction in 3 ways.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a:t>
            </a:r>
            <a:r>
              <a:rPr lang="en-CH" sz="1800" b="0" dirty="0"/>
              <a:t> the weak-strong approximation we track only one beam and the other beam is frozen. </a:t>
            </a:r>
            <a:r>
              <a:rPr lang="en-CH" sz="2400" b="1" dirty="0"/>
              <a:t>For</a:t>
            </a:r>
            <a:r>
              <a:rPr lang="en-CH" sz="1800" b="0" dirty="0"/>
              <a:t> this frozen bunch we input the statistical moments of the slices manually and they stay hardcoded for the whole simulation. </a:t>
            </a:r>
            <a:r>
              <a:rPr lang="en-CH" sz="2400" b="1" dirty="0"/>
              <a:t>The</a:t>
            </a:r>
            <a:r>
              <a:rPr lang="en-CH" sz="1800" b="0" dirty="0"/>
              <a:t> particles of the other beam are just passed through these slices and at every step the soft-Gaussian kick is applied. </a:t>
            </a:r>
            <a:r>
              <a:rPr lang="en-CH" sz="2400" b="1" dirty="0"/>
              <a:t>For</a:t>
            </a:r>
            <a:r>
              <a:rPr lang="en-CH" sz="1800" b="0" dirty="0"/>
              <a:t> multiturn tracking it would look like this on this simplified drawing.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The</a:t>
            </a:r>
            <a:r>
              <a:rPr lang="en-CH" sz="1800" b="0" dirty="0"/>
              <a:t> second model is the quasi strong strong. </a:t>
            </a:r>
            <a:r>
              <a:rPr lang="en-CH" sz="2400" b="1" dirty="0"/>
              <a:t>In</a:t>
            </a:r>
            <a:r>
              <a:rPr lang="en-CH" sz="1800" b="0" dirty="0"/>
              <a:t> this one we track both beams and at he beginning of the collision we compute the statistical moments of each slice of both beams. </a:t>
            </a:r>
            <a:r>
              <a:rPr lang="en-CH" sz="2400" b="1" dirty="0"/>
              <a:t>Then</a:t>
            </a:r>
            <a:r>
              <a:rPr lang="en-CH" sz="1800" b="0" dirty="0"/>
              <a:t> we use these moments in the soft-gaussian kick. </a:t>
            </a:r>
            <a:r>
              <a:rPr lang="en-CH" sz="2400" b="1" dirty="0"/>
              <a:t>In</a:t>
            </a:r>
            <a:r>
              <a:rPr lang="en-CH" sz="1800" b="0" dirty="0"/>
              <a:t> multiturn tracking this will look something like this. </a:t>
            </a:r>
            <a:r>
              <a:rPr lang="en-CH" sz="2400" b="1" dirty="0"/>
              <a:t>The</a:t>
            </a:r>
            <a:r>
              <a:rPr lang="en-CH" sz="1800" b="0" dirty="0"/>
              <a:t> frequency of recomputing the moments can be varied depending on the simulation.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The</a:t>
            </a:r>
            <a:r>
              <a:rPr lang="en-CH" sz="1800" b="0" dirty="0"/>
              <a:t> third model is the strong-strong where we recompute the moments before each timestep to model the variation of the beambeam force within a single collision.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a:t>
            </a:r>
            <a:r>
              <a:rPr lang="en-CH" sz="1800" b="0" dirty="0"/>
              <a:t> general there is a speed versus accuracy tradeoff between the models. </a:t>
            </a:r>
            <a:r>
              <a:rPr lang="en-CH" sz="2400" b="1" dirty="0"/>
              <a:t>The</a:t>
            </a:r>
            <a:r>
              <a:rPr lang="en-CH" sz="1800" b="0" dirty="0"/>
              <a:t> weakstrong model is the fastest but the least accurate, and the strongsterong is the most realistic but slowest. </a:t>
            </a:r>
            <a:r>
              <a:rPr lang="en-CH" sz="2400" b="1" dirty="0"/>
              <a:t>The</a:t>
            </a:r>
            <a:r>
              <a:rPr lang="en-CH" sz="1800" b="0" dirty="0"/>
              <a:t> best choice to use depends on the instability and the beam configuration we want to study. </a:t>
            </a:r>
            <a:r>
              <a:rPr lang="en-CH" sz="2400" b="1" dirty="0"/>
              <a:t>In</a:t>
            </a:r>
            <a:r>
              <a:rPr lang="en-CH" sz="1800" b="0" dirty="0"/>
              <a:t> general for the FCC-ee the quasi strong strong model is an optimal choice.</a:t>
            </a:r>
            <a:endParaRPr lang="en-CH" sz="1400" b="0" dirty="0"/>
          </a:p>
        </p:txBody>
      </p:sp>
      <p:sp>
        <p:nvSpPr>
          <p:cNvPr id="4" name="Slide Number Placeholder 3"/>
          <p:cNvSpPr>
            <a:spLocks noGrp="1"/>
          </p:cNvSpPr>
          <p:nvPr>
            <p:ph type="sldNum" sz="quarter" idx="5"/>
          </p:nvPr>
        </p:nvSpPr>
        <p:spPr/>
        <p:txBody>
          <a:bodyPr/>
          <a:lstStyle/>
          <a:p>
            <a:fld id="{5C68A8F8-81AF-DF44-9431-14AFBFCFA52F}" type="slidenum">
              <a:rPr lang="en-CH" smtClean="0"/>
              <a:t>28</a:t>
            </a:fld>
            <a:endParaRPr lang="en-CH"/>
          </a:p>
        </p:txBody>
      </p:sp>
    </p:spTree>
    <p:extLst>
      <p:ext uri="{BB962C8B-B14F-4D97-AF65-F5344CB8AC3E}">
        <p14:creationId xmlns:p14="http://schemas.microsoft.com/office/powerpoint/2010/main" val="23108666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2400" b="1" dirty="0"/>
              <a:t>2 min</a:t>
            </a:r>
          </a:p>
          <a:p>
            <a:r>
              <a:rPr lang="en-CH" sz="2400" b="1" dirty="0"/>
              <a:t>The </a:t>
            </a:r>
            <a:r>
              <a:rPr lang="en-CH" sz="1800" dirty="0"/>
              <a:t>flipflop instability it the blowup of one bunch and the while the other bunch shrinks or remains unchanged. </a:t>
            </a:r>
            <a:r>
              <a:rPr lang="en-CH" sz="2400" b="1" dirty="0"/>
              <a:t>It</a:t>
            </a:r>
            <a:r>
              <a:rPr lang="en-CH" sz="1800" dirty="0"/>
              <a:t> has been observed in previous machines like veep where this effect is 1D caused by the nonlinear dynamics.</a:t>
            </a:r>
          </a:p>
          <a:p>
            <a:endParaRPr lang="en-CH" sz="1800" dirty="0"/>
          </a:p>
          <a:p>
            <a:r>
              <a:rPr lang="en-CH" sz="2400" b="1" dirty="0"/>
              <a:t>In</a:t>
            </a:r>
            <a:r>
              <a:rPr lang="en-CH" sz="1800" dirty="0"/>
              <a:t> the fcce flip flop has been observed in simulations and here it </a:t>
            </a:r>
            <a:r>
              <a:rPr lang="en-CH" sz="1800" b="0" i="0" dirty="0"/>
              <a:t>is a direct consequence of BS. </a:t>
            </a:r>
            <a:r>
              <a:rPr lang="en-GB" sz="2400" b="1" i="0" dirty="0"/>
              <a:t>It</a:t>
            </a:r>
            <a:r>
              <a:rPr lang="en-GB" sz="1800" b="0" i="0" dirty="0"/>
              <a:t> is triggered by an initial small asymmetry in the bunch intensities and this initial perturbation determines which of the bunches will blow up. </a:t>
            </a:r>
            <a:r>
              <a:rPr lang="en-CH" sz="2400" b="1" i="0" dirty="0"/>
              <a:t>The</a:t>
            </a:r>
            <a:r>
              <a:rPr lang="en-CH" sz="1800" b="0" i="0" dirty="0"/>
              <a:t> bunch intensity is directly related to the intensity of beamstrahlung. </a:t>
            </a:r>
          </a:p>
          <a:p>
            <a:endParaRPr lang="en-CH" sz="1800" b="0" i="0" dirty="0"/>
          </a:p>
          <a:p>
            <a:r>
              <a:rPr lang="en-CH" sz="2400" b="1" i="0" dirty="0"/>
              <a:t>So </a:t>
            </a:r>
            <a:r>
              <a:rPr lang="en-CH" sz="1800" b="0" i="0" dirty="0"/>
              <a:t>when we have a collision with a slight asymmetry in the charge. </a:t>
            </a:r>
            <a:r>
              <a:rPr lang="en-CH" sz="2400" b="1" i="0" dirty="0"/>
              <a:t>The</a:t>
            </a:r>
            <a:r>
              <a:rPr lang="en-CH" sz="1800" b="0" i="0" dirty="0"/>
              <a:t> bunch which experiences a stronger beambeam force from the other beam will undergo more beamstrahlung so its bunch length will increase while the bunch which undergoes a slightly less beamstrahlung than the equilibrium will experience a reduction of the bunch length. </a:t>
            </a:r>
          </a:p>
          <a:p>
            <a:endParaRPr lang="en-CH" sz="1800" b="0" i="0" dirty="0"/>
          </a:p>
          <a:p>
            <a:r>
              <a:rPr lang="en-CH" sz="2400" b="1" i="0" dirty="0"/>
              <a:t>Since</a:t>
            </a:r>
            <a:r>
              <a:rPr lang="en-CH" sz="1800" b="0" i="0" dirty="0"/>
              <a:t> we collide with a crossing angle, the beambeam force will depend on the bunch length. </a:t>
            </a:r>
            <a:r>
              <a:rPr lang="en-CH" sz="2400" b="1" i="0" dirty="0"/>
              <a:t>Therefore</a:t>
            </a:r>
            <a:r>
              <a:rPr lang="en-CH" sz="1800" b="0" i="0" dirty="0"/>
              <a:t> the now shorter bunch will exert an even stronger beambeam force on the other bunch so that will undergo an even stronger BS and the cycle repeats. </a:t>
            </a:r>
            <a:r>
              <a:rPr lang="en-CH" sz="2400" b="1" i="0" dirty="0"/>
              <a:t>This</a:t>
            </a:r>
            <a:r>
              <a:rPr lang="en-CH" sz="1800" b="0" i="0" dirty="0"/>
              <a:t> process eventually leads to the inflation of one bunch which will lose particles. </a:t>
            </a:r>
            <a:r>
              <a:rPr lang="en-CH" sz="2400" b="1" i="0" dirty="0"/>
              <a:t>It</a:t>
            </a:r>
            <a:r>
              <a:rPr lang="en-CH" sz="1800" b="0" i="0" dirty="0"/>
              <a:t> is called 3D flipflop because above a certain threshold in the strnegth of the beambeam force, the change of the bunch length is coupled to the change of the transverse beam sizes. </a:t>
            </a:r>
            <a:r>
              <a:rPr lang="en-CH" sz="2400" b="1" i="0" dirty="0"/>
              <a:t>So</a:t>
            </a:r>
            <a:r>
              <a:rPr lang="en-CH" sz="1800" b="0" i="0" dirty="0"/>
              <a:t> the beam which blows up longitudinally will also experience a transverse blowup. </a:t>
            </a:r>
          </a:p>
          <a:p>
            <a:endParaRPr lang="en-CH" sz="1800" b="0" i="0" dirty="0"/>
          </a:p>
          <a:p>
            <a:r>
              <a:rPr lang="en-CH" sz="2400" b="1" i="0" dirty="0"/>
              <a:t>This</a:t>
            </a:r>
            <a:r>
              <a:rPr lang="en-CH" sz="1800" b="0" i="0" dirty="0"/>
              <a:t> effect hasnt been studied before FCC but with the fcc it is open question whether this dynamics is triggered during the topup injection of the machine, where a small intensity bunch is injected and merged with the higher intensity stored bunch. </a:t>
            </a:r>
            <a:r>
              <a:rPr lang="en-CH" sz="2400" b="1" i="0" dirty="0"/>
              <a:t>So</a:t>
            </a:r>
            <a:r>
              <a:rPr lang="en-CH" sz="1800" b="0" i="0" dirty="0"/>
              <a:t> now that we have the tools it is very important to study this mechanism in this context. </a:t>
            </a:r>
            <a:endParaRPr lang="en-CH" sz="1800" dirty="0"/>
          </a:p>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29</a:t>
            </a:fld>
            <a:endParaRPr lang="en-CH"/>
          </a:p>
        </p:txBody>
      </p:sp>
    </p:spTree>
    <p:extLst>
      <p:ext uri="{BB962C8B-B14F-4D97-AF65-F5344CB8AC3E}">
        <p14:creationId xmlns:p14="http://schemas.microsoft.com/office/powerpoint/2010/main" val="3128803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the presence of </a:t>
            </a:r>
            <a:r>
              <a:rPr lang="en-GB" sz="1800" dirty="0" err="1"/>
              <a:t>beambeam</a:t>
            </a:r>
            <a:r>
              <a:rPr lang="en-GB" sz="1800" dirty="0"/>
              <a:t> collisions makes  the dynamics even more complicated as they interplay with all these other components of the machine. Because of this complex dynamics the self consistent simulation of the machine is very challenging but crucial for the success of the design study.</a:t>
            </a:r>
          </a:p>
        </p:txBody>
      </p:sp>
      <p:sp>
        <p:nvSpPr>
          <p:cNvPr id="4" name="Slide Number Placeholder 3"/>
          <p:cNvSpPr>
            <a:spLocks noGrp="1"/>
          </p:cNvSpPr>
          <p:nvPr>
            <p:ph type="sldNum" sz="quarter" idx="5"/>
          </p:nvPr>
        </p:nvSpPr>
        <p:spPr/>
        <p:txBody>
          <a:bodyPr/>
          <a:lstStyle/>
          <a:p>
            <a:fld id="{5C68A8F8-81AF-DF44-9431-14AFBFCFA52F}" type="slidenum">
              <a:rPr lang="en-CH" smtClean="0"/>
              <a:t>3</a:t>
            </a:fld>
            <a:endParaRPr lang="en-CH"/>
          </a:p>
        </p:txBody>
      </p:sp>
    </p:spTree>
    <p:extLst>
      <p:ext uri="{BB962C8B-B14F-4D97-AF65-F5344CB8AC3E}">
        <p14:creationId xmlns:p14="http://schemas.microsoft.com/office/powerpoint/2010/main" val="39634555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30</a:t>
            </a:fld>
            <a:endParaRPr lang="en-CH"/>
          </a:p>
        </p:txBody>
      </p:sp>
    </p:spTree>
    <p:extLst>
      <p:ext uri="{BB962C8B-B14F-4D97-AF65-F5344CB8AC3E}">
        <p14:creationId xmlns:p14="http://schemas.microsoft.com/office/powerpoint/2010/main" val="336776691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31</a:t>
            </a:fld>
            <a:endParaRPr lang="en-CH"/>
          </a:p>
        </p:txBody>
      </p:sp>
    </p:spTree>
    <p:extLst>
      <p:ext uri="{BB962C8B-B14F-4D97-AF65-F5344CB8AC3E}">
        <p14:creationId xmlns:p14="http://schemas.microsoft.com/office/powerpoint/2010/main" val="1078913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b="1" dirty="0"/>
              <a:t>1 min</a:t>
            </a:r>
          </a:p>
          <a:p>
            <a:r>
              <a:rPr lang="en-US" sz="2400" b="1" dirty="0"/>
              <a:t>On</a:t>
            </a:r>
            <a:r>
              <a:rPr lang="en-US" sz="1800" dirty="0"/>
              <a:t> this </a:t>
            </a:r>
            <a:r>
              <a:rPr lang="en-US" sz="1800" dirty="0" err="1"/>
              <a:t>im</a:t>
            </a:r>
            <a:r>
              <a:rPr lang="en-US" sz="1800" dirty="0"/>
              <a:t> showing the baseline layout of the FCC-</a:t>
            </a:r>
            <a:r>
              <a:rPr lang="en-US" sz="1800" dirty="0" err="1"/>
              <a:t>ee</a:t>
            </a:r>
            <a:r>
              <a:rPr lang="en-US" sz="1800" dirty="0"/>
              <a:t>. </a:t>
            </a:r>
            <a:r>
              <a:rPr lang="en-US" sz="2400" b="1" dirty="0"/>
              <a:t>There</a:t>
            </a:r>
            <a:r>
              <a:rPr lang="en-US" sz="1800" dirty="0"/>
              <a:t> are 2 competing designs, one with 2 and one with 4 experiments. </a:t>
            </a:r>
            <a:r>
              <a:rPr lang="en-US" sz="2400" b="1" dirty="0"/>
              <a:t>In</a:t>
            </a:r>
            <a:r>
              <a:rPr lang="en-US" sz="1800" dirty="0"/>
              <a:t> the arc the electrons and positrons undergo synchrotron radiation and at the Ips the beams undergo radiation in the form of </a:t>
            </a:r>
            <a:r>
              <a:rPr lang="en-US" sz="1800" dirty="0" err="1"/>
              <a:t>beamstrahlung</a:t>
            </a:r>
            <a:r>
              <a:rPr lang="en-US" sz="1800" dirty="0"/>
              <a:t> and radiative </a:t>
            </a:r>
            <a:r>
              <a:rPr lang="en-US" sz="1800" dirty="0" err="1"/>
              <a:t>bhabha</a:t>
            </a:r>
            <a:r>
              <a:rPr lang="en-US" sz="1800" dirty="0"/>
              <a:t> scattering which </a:t>
            </a:r>
            <a:r>
              <a:rPr lang="en-US" sz="1800" dirty="0" err="1"/>
              <a:t>i</a:t>
            </a:r>
            <a:r>
              <a:rPr lang="en-US" sz="1800" dirty="0"/>
              <a:t> will discuss later in this presentation.</a:t>
            </a:r>
          </a:p>
        </p:txBody>
      </p:sp>
      <p:sp>
        <p:nvSpPr>
          <p:cNvPr id="4" name="Slide Number Placeholder 3"/>
          <p:cNvSpPr>
            <a:spLocks noGrp="1"/>
          </p:cNvSpPr>
          <p:nvPr>
            <p:ph type="sldNum" sz="quarter" idx="5"/>
          </p:nvPr>
        </p:nvSpPr>
        <p:spPr/>
        <p:txBody>
          <a:bodyPr/>
          <a:lstStyle/>
          <a:p>
            <a:fld id="{4CF50783-AAED-1941-8BCC-9F6140F0A6B1}" type="slidenum">
              <a:rPr lang="fr-FR" smtClean="0"/>
              <a:pPr/>
              <a:t>4</a:t>
            </a:fld>
            <a:endParaRPr lang="fr-FR" dirty="0"/>
          </a:p>
        </p:txBody>
      </p:sp>
    </p:spTree>
    <p:extLst>
      <p:ext uri="{BB962C8B-B14F-4D97-AF65-F5344CB8AC3E}">
        <p14:creationId xmlns:p14="http://schemas.microsoft.com/office/powerpoint/2010/main" val="14584431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b="1" dirty="0"/>
              <a:t>The</a:t>
            </a:r>
            <a:r>
              <a:rPr lang="en-GB" sz="1800" dirty="0"/>
              <a:t> overall design strategy has been to try to reach a balance of several interplaying effects. </a:t>
            </a:r>
            <a:r>
              <a:rPr lang="en-GB" sz="2400" b="1" dirty="0"/>
              <a:t>The</a:t>
            </a:r>
            <a:r>
              <a:rPr lang="en-GB" sz="1800" dirty="0"/>
              <a:t> main constraint in the choice of beam parameters is the </a:t>
            </a:r>
            <a:r>
              <a:rPr lang="en-GB" sz="1800" dirty="0" err="1"/>
              <a:t>synrad</a:t>
            </a:r>
            <a:r>
              <a:rPr lang="en-GB" sz="1800" dirty="0"/>
              <a:t> power which is kept fixed at all energies at 50 MW. </a:t>
            </a:r>
            <a:r>
              <a:rPr lang="en-GB" sz="2400" b="1" dirty="0"/>
              <a:t>However</a:t>
            </a:r>
            <a:r>
              <a:rPr lang="en-GB" sz="1800" dirty="0"/>
              <a:t> the challenges are different at each of the 4 operation modes. </a:t>
            </a:r>
            <a:r>
              <a:rPr lang="en-GB" sz="2400" b="1" dirty="0"/>
              <a:t>In</a:t>
            </a:r>
            <a:r>
              <a:rPr lang="en-GB" sz="1800" dirty="0"/>
              <a:t> general the FCC-</a:t>
            </a:r>
            <a:r>
              <a:rPr lang="en-GB" sz="1800" dirty="0" err="1"/>
              <a:t>ee</a:t>
            </a:r>
            <a:r>
              <a:rPr lang="en-GB" sz="1800" dirty="0"/>
              <a:t> will feature high energy collisions with high charge density, which makes </a:t>
            </a:r>
            <a:r>
              <a:rPr lang="en-GB" sz="1800" dirty="0" err="1"/>
              <a:t>beamstrahlung</a:t>
            </a:r>
            <a:r>
              <a:rPr lang="en-GB" sz="1800" dirty="0"/>
              <a:t> dominant for the first time among </a:t>
            </a:r>
            <a:r>
              <a:rPr lang="en-GB" sz="1800" dirty="0" err="1"/>
              <a:t>e+e</a:t>
            </a:r>
            <a:r>
              <a:rPr lang="en-GB" sz="1800" dirty="0"/>
              <a:t>- colliders. </a:t>
            </a:r>
            <a:r>
              <a:rPr lang="en-GB" sz="2400" b="1" dirty="0"/>
              <a:t>This</a:t>
            </a:r>
            <a:r>
              <a:rPr lang="en-GB" sz="1800" dirty="0"/>
              <a:t> </a:t>
            </a:r>
            <a:r>
              <a:rPr lang="en-GB" sz="1800" dirty="0" err="1"/>
              <a:t>beamstrahlung</a:t>
            </a:r>
            <a:r>
              <a:rPr lang="en-GB" sz="1800" dirty="0"/>
              <a:t> causes </a:t>
            </a:r>
            <a:r>
              <a:rPr lang="en-GB" sz="1800" dirty="0" err="1"/>
              <a:t>nongaussian</a:t>
            </a:r>
            <a:r>
              <a:rPr lang="en-GB" sz="1800" dirty="0"/>
              <a:t> bunch tails and reduces beam lifetime. </a:t>
            </a:r>
            <a:r>
              <a:rPr lang="en-GB" sz="2400" b="1" dirty="0"/>
              <a:t>The</a:t>
            </a:r>
            <a:r>
              <a:rPr lang="en-GB" sz="1800" dirty="0"/>
              <a:t> overall goal of the machine design is to reach a high </a:t>
            </a:r>
            <a:r>
              <a:rPr lang="en-GB" sz="1800" dirty="0" err="1"/>
              <a:t>luminostiy</a:t>
            </a:r>
            <a:r>
              <a:rPr lang="en-GB" sz="1800" dirty="0"/>
              <a:t> while keeping the lifetime long enough and avoiding instabilities. </a:t>
            </a:r>
            <a:r>
              <a:rPr lang="en-GB" sz="2400" b="1" dirty="0"/>
              <a:t>The</a:t>
            </a:r>
            <a:r>
              <a:rPr lang="en-GB" sz="1800" dirty="0"/>
              <a:t> work that </a:t>
            </a:r>
            <a:r>
              <a:rPr lang="en-GB" sz="1800" dirty="0" err="1"/>
              <a:t>im</a:t>
            </a:r>
            <a:r>
              <a:rPr lang="en-GB" sz="1800" dirty="0"/>
              <a:t> going to show here is a </a:t>
            </a:r>
            <a:r>
              <a:rPr lang="en-GB" sz="1800" dirty="0" err="1"/>
              <a:t>contiuation</a:t>
            </a:r>
            <a:r>
              <a:rPr lang="en-GB" sz="1800" dirty="0"/>
              <a:t> of studies started in the past and they use the 4 IP design.</a:t>
            </a:r>
          </a:p>
        </p:txBody>
      </p:sp>
      <p:sp>
        <p:nvSpPr>
          <p:cNvPr id="4" name="Slide Number Placeholder 3"/>
          <p:cNvSpPr>
            <a:spLocks noGrp="1"/>
          </p:cNvSpPr>
          <p:nvPr>
            <p:ph type="sldNum" sz="quarter" idx="5"/>
          </p:nvPr>
        </p:nvSpPr>
        <p:spPr/>
        <p:txBody>
          <a:bodyPr/>
          <a:lstStyle/>
          <a:p>
            <a:fld id="{5C68A8F8-81AF-DF44-9431-14AFBFCFA52F}" type="slidenum">
              <a:rPr lang="en-CH" smtClean="0"/>
              <a:t>5</a:t>
            </a:fld>
            <a:endParaRPr lang="en-CH"/>
          </a:p>
        </p:txBody>
      </p:sp>
    </p:spTree>
    <p:extLst>
      <p:ext uri="{BB962C8B-B14F-4D97-AF65-F5344CB8AC3E}">
        <p14:creationId xmlns:p14="http://schemas.microsoft.com/office/powerpoint/2010/main" val="1169047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1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During </a:t>
            </a:r>
            <a:r>
              <a:rPr lang="en-CH" sz="1800" b="0" dirty="0"/>
              <a:t>beambeam collisions at the FCC-ee, the particles can undergo radiation. </a:t>
            </a:r>
            <a:r>
              <a:rPr lang="en-CH" sz="2400" b="1" dirty="0"/>
              <a:t>Bhabha</a:t>
            </a:r>
            <a:r>
              <a:rPr lang="en-CH" sz="1800" b="0" dirty="0"/>
              <a:t> scattering is an incoherent effect and it is when a beam particle deflects due to the Coulomb field of another beam particle of the opposite bunch. </a:t>
            </a:r>
            <a:r>
              <a:rPr lang="en-CH" sz="2400" b="1" dirty="0"/>
              <a:t>Beamstrahlung</a:t>
            </a:r>
            <a:r>
              <a:rPr lang="en-CH" sz="1800" b="0" dirty="0"/>
              <a:t> is a collective effect, in this case the beam particle is deflected due to the collective EM field of the opposite bunch.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Both</a:t>
            </a:r>
            <a:r>
              <a:rPr lang="en-CH" sz="1800" b="0" dirty="0"/>
              <a:t> mechanisms can result in the emission of photons. </a:t>
            </a:r>
            <a:r>
              <a:rPr lang="en-CH" sz="2400" b="1" dirty="0"/>
              <a:t>On</a:t>
            </a:r>
            <a:r>
              <a:rPr lang="en-CH" sz="1800" b="0" dirty="0"/>
              <a:t> the plot you see an energy spectrum for these. </a:t>
            </a:r>
            <a:r>
              <a:rPr lang="en-CH" sz="2400" b="1" dirty="0"/>
              <a:t>Photons</a:t>
            </a:r>
            <a:r>
              <a:rPr lang="en-CH" sz="1800" b="0" dirty="0"/>
              <a:t> from Bhabha scattering are more rare than from beamstrahlung but they have typically a larger energy. </a:t>
            </a:r>
            <a:r>
              <a:rPr lang="en-CH" sz="2400" b="1" dirty="0"/>
              <a:t>The</a:t>
            </a:r>
            <a:r>
              <a:rPr lang="en-CH" sz="1800" b="0" dirty="0"/>
              <a:t> energy loss carried away by these photons leads to particle losses and therefore they also result in the decrease of luminosity. </a:t>
            </a:r>
            <a:r>
              <a:rPr lang="en-CH" sz="2400" b="1" dirty="0"/>
              <a:t>In</a:t>
            </a:r>
            <a:r>
              <a:rPr lang="en-CH" sz="1800" b="0" dirty="0"/>
              <a:t> the FCC-ee these mainly two types of radiation determine the beam lifetime.</a:t>
            </a:r>
          </a:p>
        </p:txBody>
      </p:sp>
      <p:sp>
        <p:nvSpPr>
          <p:cNvPr id="4" name="Slide Number Placeholder 3"/>
          <p:cNvSpPr>
            <a:spLocks noGrp="1"/>
          </p:cNvSpPr>
          <p:nvPr>
            <p:ph type="sldNum" sz="quarter" idx="5"/>
          </p:nvPr>
        </p:nvSpPr>
        <p:spPr/>
        <p:txBody>
          <a:bodyPr/>
          <a:lstStyle/>
          <a:p>
            <a:fld id="{5C68A8F8-81AF-DF44-9431-14AFBFCFA52F}" type="slidenum">
              <a:rPr lang="en-CH" smtClean="0"/>
              <a:t>6</a:t>
            </a:fld>
            <a:endParaRPr lang="en-CH"/>
          </a:p>
        </p:txBody>
      </p:sp>
    </p:spTree>
    <p:extLst>
      <p:ext uri="{BB962C8B-B14F-4D97-AF65-F5344CB8AC3E}">
        <p14:creationId xmlns:p14="http://schemas.microsoft.com/office/powerpoint/2010/main" val="4212160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Optmizations</a:t>
            </a:r>
            <a:r>
              <a:rPr lang="en-CH" sz="1800" b="0" dirty="0"/>
              <a:t> of the machine for high luminosity have already done for the 4 IP baseline design. </a:t>
            </a:r>
            <a:r>
              <a:rPr lang="en-CH" sz="2400" b="1" dirty="0"/>
              <a:t>High</a:t>
            </a:r>
            <a:r>
              <a:rPr lang="en-CH" sz="1800" b="0" dirty="0"/>
              <a:t> lumi implies a strong bb force which can be characterized by the xi. </a:t>
            </a:r>
            <a:r>
              <a:rPr lang="en-CH" sz="2400" b="1" dirty="0"/>
              <a:t>We</a:t>
            </a:r>
            <a:r>
              <a:rPr lang="en-CH" sz="1800" b="0" dirty="0"/>
              <a:t> want to consolidate these previous estimates on lumi and  lifetimes with more detailed models using simulatons of radiation, IP tuning, topup and, beam asymmetries, so these are the studies that i will highlight in this preso.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Beambeam</a:t>
            </a:r>
            <a:r>
              <a:rPr lang="en-CH" sz="1800" b="0" dirty="0"/>
              <a:t> collisions at the FCC-ee cause an amplitude dependent tune shift. </a:t>
            </a:r>
            <a:r>
              <a:rPr lang="en-CH" sz="2400" b="1" dirty="0"/>
              <a:t>The</a:t>
            </a:r>
            <a:r>
              <a:rPr lang="en-CH" sz="1800" b="0" dirty="0"/>
              <a:t> consequnece of this is that the beam will have a lartge tune footprint which potentially crosses many resonance lines which can be dangeorus for the beam stability. </a:t>
            </a:r>
          </a:p>
        </p:txBody>
      </p:sp>
      <p:sp>
        <p:nvSpPr>
          <p:cNvPr id="4" name="Slide Number Placeholder 3"/>
          <p:cNvSpPr>
            <a:spLocks noGrp="1"/>
          </p:cNvSpPr>
          <p:nvPr>
            <p:ph type="sldNum" sz="quarter" idx="5"/>
          </p:nvPr>
        </p:nvSpPr>
        <p:spPr/>
        <p:txBody>
          <a:bodyPr/>
          <a:lstStyle/>
          <a:p>
            <a:fld id="{5C68A8F8-81AF-DF44-9431-14AFBFCFA52F}" type="slidenum">
              <a:rPr lang="en-CH" smtClean="0"/>
              <a:t>7</a:t>
            </a:fld>
            <a:endParaRPr lang="en-CH"/>
          </a:p>
        </p:txBody>
      </p:sp>
    </p:spTree>
    <p:extLst>
      <p:ext uri="{BB962C8B-B14F-4D97-AF65-F5344CB8AC3E}">
        <p14:creationId xmlns:p14="http://schemas.microsoft.com/office/powerpoint/2010/main" val="2823858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There exist several numerical tools to model the </a:t>
            </a:r>
            <a:r>
              <a:rPr lang="en-US" sz="1600" dirty="0" err="1"/>
              <a:t>fccee</a:t>
            </a:r>
            <a:r>
              <a:rPr lang="en-US" sz="1600" dirty="0"/>
              <a:t> beam-beam effects that are collected in this table. The columns show the various features that are important for the FCC-</a:t>
            </a:r>
            <a:r>
              <a:rPr lang="en-US" sz="1600" dirty="0" err="1"/>
              <a:t>ee</a:t>
            </a:r>
            <a:r>
              <a:rPr lang="en-US" sz="1600" dirty="0"/>
              <a:t>. You can see that each of them has different features but none is able to tick all the boxes. Therefore for many of these studies we are using </a:t>
            </a:r>
            <a:r>
              <a:rPr lang="en-US" sz="1600" dirty="0" err="1"/>
              <a:t>xsuite</a:t>
            </a:r>
            <a:r>
              <a:rPr lang="en-US" sz="1600" dirty="0"/>
              <a:t>, a general purpose beam dynamics simulation tool, developed at CERN by taking into account the simulation needs of the FCC-</a:t>
            </a:r>
            <a:r>
              <a:rPr lang="en-US" sz="1600" dirty="0" err="1"/>
              <a:t>ee</a:t>
            </a:r>
            <a:r>
              <a:rPr lang="en-US" sz="1600" dirty="0"/>
              <a:t>. There will be a dedicated talk on the </a:t>
            </a:r>
            <a:r>
              <a:rPr lang="en-US" sz="1600" dirty="0" err="1"/>
              <a:t>xsuite</a:t>
            </a:r>
            <a:r>
              <a:rPr lang="en-US" sz="1600" dirty="0"/>
              <a:t> beam-beam code development by </a:t>
            </a:r>
            <a:r>
              <a:rPr lang="en-US" sz="1600" dirty="0" err="1"/>
              <a:t>gianni</a:t>
            </a:r>
            <a:r>
              <a:rPr lang="en-US" sz="1600" dirty="0"/>
              <a:t> in this workshop.</a:t>
            </a:r>
          </a:p>
        </p:txBody>
      </p:sp>
      <p:sp>
        <p:nvSpPr>
          <p:cNvPr id="4" name="Slide Number Placeholder 3"/>
          <p:cNvSpPr>
            <a:spLocks noGrp="1"/>
          </p:cNvSpPr>
          <p:nvPr>
            <p:ph type="sldNum" sz="quarter" idx="5"/>
          </p:nvPr>
        </p:nvSpPr>
        <p:spPr/>
        <p:txBody>
          <a:bodyPr/>
          <a:lstStyle/>
          <a:p>
            <a:fld id="{5C68A8F8-81AF-DF44-9431-14AFBFCFA52F}" type="slidenum">
              <a:rPr lang="en-CH" smtClean="0"/>
              <a:t>8</a:t>
            </a:fld>
            <a:endParaRPr lang="en-CH"/>
          </a:p>
        </p:txBody>
      </p:sp>
    </p:spTree>
    <p:extLst>
      <p:ext uri="{BB962C8B-B14F-4D97-AF65-F5344CB8AC3E}">
        <p14:creationId xmlns:p14="http://schemas.microsoft.com/office/powerpoint/2010/main" val="730611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700" indent="0">
              <a:lnSpc>
                <a:spcPct val="100000"/>
              </a:lnSpc>
              <a:spcBef>
                <a:spcPts val="100"/>
              </a:spcBef>
              <a:buFont typeface="Arial" panose="020B0604020202020204" pitchFamily="34" charset="0"/>
              <a:buNone/>
              <a:tabLst>
                <a:tab pos="297815" algn="l"/>
                <a:tab pos="298450" algn="l"/>
              </a:tabLst>
            </a:pPr>
            <a:r>
              <a:rPr lang="en-GB" sz="2400" b="1" spc="20" dirty="0">
                <a:cs typeface="Arial"/>
              </a:rPr>
              <a:t>In</a:t>
            </a:r>
            <a:r>
              <a:rPr lang="en-GB" sz="1800" spc="20" dirty="0">
                <a:cs typeface="Arial"/>
              </a:rPr>
              <a:t> the following slides </a:t>
            </a:r>
            <a:r>
              <a:rPr lang="en-GB" sz="1800" spc="20" dirty="0" err="1">
                <a:cs typeface="Arial"/>
              </a:rPr>
              <a:t>i</a:t>
            </a:r>
            <a:r>
              <a:rPr lang="en-GB" sz="1800" spc="20" dirty="0">
                <a:cs typeface="Arial"/>
              </a:rPr>
              <a:t> want to show some highlights from ongoing beam-beam studies by our group. </a:t>
            </a:r>
            <a:r>
              <a:rPr lang="en-GB" sz="2400" b="1" spc="20" dirty="0">
                <a:cs typeface="Arial"/>
              </a:rPr>
              <a:t>One</a:t>
            </a:r>
            <a:r>
              <a:rPr lang="en-GB" sz="1800" spc="20" dirty="0">
                <a:cs typeface="Arial"/>
              </a:rPr>
              <a:t> important aspect is IP tuning and optimization. </a:t>
            </a:r>
            <a:r>
              <a:rPr lang="en-GB" sz="2400" b="1" spc="20" dirty="0">
                <a:cs typeface="Arial"/>
              </a:rPr>
              <a:t>The</a:t>
            </a:r>
            <a:r>
              <a:rPr lang="en-GB" sz="1800" spc="20" dirty="0">
                <a:cs typeface="Arial"/>
              </a:rPr>
              <a:t> motivation here is that we want the two beams of the </a:t>
            </a:r>
            <a:r>
              <a:rPr lang="en-GB" sz="1800" spc="20" dirty="0" err="1">
                <a:cs typeface="Arial"/>
              </a:rPr>
              <a:t>fcc-ee</a:t>
            </a:r>
            <a:r>
              <a:rPr lang="en-GB" sz="1800" spc="20" dirty="0">
                <a:cs typeface="Arial"/>
              </a:rPr>
              <a:t> to actually collide at the IP. </a:t>
            </a:r>
            <a:r>
              <a:rPr lang="en-GB" sz="2400" b="1" spc="20" dirty="0">
                <a:cs typeface="Arial"/>
              </a:rPr>
              <a:t>We</a:t>
            </a:r>
            <a:r>
              <a:rPr lang="en-GB" sz="1800" spc="20" dirty="0">
                <a:cs typeface="Arial"/>
              </a:rPr>
              <a:t> will have BMSs just before and after the IP but their precision for correcting the beam position at the IP is limited because of the small size of the beams. </a:t>
            </a:r>
            <a:r>
              <a:rPr lang="en-GB" sz="2400" b="1" spc="20" dirty="0">
                <a:cs typeface="Arial"/>
              </a:rPr>
              <a:t>Therefore</a:t>
            </a:r>
            <a:r>
              <a:rPr lang="en-GB" sz="1800" spc="20" dirty="0">
                <a:cs typeface="Arial"/>
              </a:rPr>
              <a:t> if the beam profile changes at the IP, we need a way to infer these changes directly at the IP for accurate correction. </a:t>
            </a:r>
            <a:r>
              <a:rPr lang="en-GB" sz="2400" b="1" spc="20" dirty="0">
                <a:cs typeface="Arial"/>
              </a:rPr>
              <a:t>For</a:t>
            </a:r>
            <a:r>
              <a:rPr lang="en-GB" sz="1800" spc="20" dirty="0">
                <a:cs typeface="Arial"/>
              </a:rPr>
              <a:t> this different approaches are being explored, for example to infer changes of luminosity from different radiation signals. </a:t>
            </a:r>
            <a:r>
              <a:rPr lang="en-GB" sz="2400" b="1" spc="20" dirty="0">
                <a:cs typeface="Arial"/>
              </a:rPr>
              <a:t>For</a:t>
            </a:r>
            <a:r>
              <a:rPr lang="en-GB" sz="1800" spc="20" dirty="0">
                <a:cs typeface="Arial"/>
              </a:rPr>
              <a:t> this various scans in the beam waist, and offset are performed using simulation tools like guineapig. guineapig is a single passage tool, but also we need information from </a:t>
            </a:r>
            <a:r>
              <a:rPr lang="en-GB" sz="1800" spc="20" dirty="0" err="1">
                <a:cs typeface="Arial"/>
              </a:rPr>
              <a:t>multuturn</a:t>
            </a:r>
            <a:r>
              <a:rPr lang="en-GB" sz="1800" spc="20" dirty="0">
                <a:cs typeface="Arial"/>
              </a:rPr>
              <a:t> tracking so for this </a:t>
            </a:r>
            <a:r>
              <a:rPr lang="en-GB" sz="1800" spc="20" dirty="0" err="1">
                <a:cs typeface="Arial"/>
              </a:rPr>
              <a:t>xsuite</a:t>
            </a:r>
            <a:r>
              <a:rPr lang="en-GB" sz="1800" spc="20" dirty="0">
                <a:cs typeface="Arial"/>
              </a:rPr>
              <a:t> simulations are being considered.</a:t>
            </a:r>
          </a:p>
          <a:p>
            <a:pPr marL="12700" indent="0">
              <a:lnSpc>
                <a:spcPct val="100000"/>
              </a:lnSpc>
              <a:spcBef>
                <a:spcPts val="100"/>
              </a:spcBef>
              <a:buFont typeface="Arial" panose="020B0604020202020204" pitchFamily="34" charset="0"/>
              <a:buNone/>
              <a:tabLst>
                <a:tab pos="297815" algn="l"/>
                <a:tab pos="298450" algn="l"/>
              </a:tabLst>
            </a:pPr>
            <a:endParaRPr lang="en-GB" sz="1800" spc="20" dirty="0">
              <a:cs typeface="Arial"/>
            </a:endParaRPr>
          </a:p>
          <a:p>
            <a:pPr marL="12700" indent="0">
              <a:lnSpc>
                <a:spcPct val="100000"/>
              </a:lnSpc>
              <a:spcBef>
                <a:spcPts val="100"/>
              </a:spcBef>
              <a:buFont typeface="Arial" panose="020B0604020202020204" pitchFamily="34" charset="0"/>
              <a:buNone/>
              <a:tabLst>
                <a:tab pos="297815" algn="l"/>
                <a:tab pos="298450" algn="l"/>
              </a:tabLst>
            </a:pPr>
            <a:endParaRPr lang="en-GB" sz="1800" spc="20" dirty="0">
              <a:cs typeface="Arial"/>
            </a:endParaRPr>
          </a:p>
        </p:txBody>
      </p:sp>
      <p:sp>
        <p:nvSpPr>
          <p:cNvPr id="4" name="Slide Number Placeholder 3"/>
          <p:cNvSpPr>
            <a:spLocks noGrp="1"/>
          </p:cNvSpPr>
          <p:nvPr>
            <p:ph type="sldNum" sz="quarter" idx="5"/>
          </p:nvPr>
        </p:nvSpPr>
        <p:spPr/>
        <p:txBody>
          <a:bodyPr/>
          <a:lstStyle/>
          <a:p>
            <a:fld id="{5C68A8F8-81AF-DF44-9431-14AFBFCFA52F}" type="slidenum">
              <a:rPr lang="en-CH" smtClean="0"/>
              <a:t>9</a:t>
            </a:fld>
            <a:endParaRPr lang="en-CH"/>
          </a:p>
        </p:txBody>
      </p:sp>
    </p:spTree>
    <p:extLst>
      <p:ext uri="{BB962C8B-B14F-4D97-AF65-F5344CB8AC3E}">
        <p14:creationId xmlns:p14="http://schemas.microsoft.com/office/powerpoint/2010/main" val="16893522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iix"/><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iix"/></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F124A"/>
        </a:solidFill>
        <a:effectLst/>
      </p:bgPr>
    </p:bg>
    <p:spTree>
      <p:nvGrpSpPr>
        <p:cNvPr id="1" name=""/>
        <p:cNvGrpSpPr/>
        <p:nvPr/>
      </p:nvGrpSpPr>
      <p:grpSpPr>
        <a:xfrm>
          <a:off x="0" y="0"/>
          <a:ext cx="0" cy="0"/>
          <a:chOff x="0" y="0"/>
          <a:chExt cx="0" cy="0"/>
        </a:xfrm>
      </p:grpSpPr>
      <p:pic>
        <p:nvPicPr>
          <p:cNvPr id="4" name="Grafik 9">
            <a:extLst>
              <a:ext uri="{FF2B5EF4-FFF2-40B4-BE49-F238E27FC236}">
                <a16:creationId xmlns:a16="http://schemas.microsoft.com/office/drawing/2014/main" id="{9C48F80D-D590-D7DA-ED74-9CDBCF560BF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5088"/>
          </a:xfrm>
          <a:prstGeom prst="rect">
            <a:avLst/>
          </a:prstGeom>
        </p:spPr>
      </p:pic>
      <p:pic>
        <p:nvPicPr>
          <p:cNvPr id="8" name="Picture 7" descr="Shape, icon, circle&#10;&#10;Description automatically generated">
            <a:extLst>
              <a:ext uri="{FF2B5EF4-FFF2-40B4-BE49-F238E27FC236}">
                <a16:creationId xmlns:a16="http://schemas.microsoft.com/office/drawing/2014/main" id="{1D55B461-FC20-4B48-861D-3BD149A2F2FB}"/>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3219902" y="1123699"/>
            <a:ext cx="2704196" cy="2705030"/>
          </a:xfrm>
          <a:prstGeom prst="rect">
            <a:avLst/>
          </a:prstGeom>
        </p:spPr>
      </p:pic>
      <p:pic>
        <p:nvPicPr>
          <p:cNvPr id="18" name="Grafik 15">
            <a:extLst>
              <a:ext uri="{FF2B5EF4-FFF2-40B4-BE49-F238E27FC236}">
                <a16:creationId xmlns:a16="http://schemas.microsoft.com/office/drawing/2014/main" id="{8D942704-B444-374B-8693-4D571EC4C700}"/>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09221" y="206826"/>
            <a:ext cx="447815" cy="180000"/>
          </a:xfrm>
          <a:prstGeom prst="rect">
            <a:avLst/>
          </a:prstGeom>
        </p:spPr>
      </p:pic>
      <p:sp>
        <p:nvSpPr>
          <p:cNvPr id="19" name="Titel 1">
            <a:extLst>
              <a:ext uri="{FF2B5EF4-FFF2-40B4-BE49-F238E27FC236}">
                <a16:creationId xmlns:a16="http://schemas.microsoft.com/office/drawing/2014/main" id="{0E36070F-2B27-A746-BF96-248FCCDFE113}"/>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21" name="Untertitel 2">
            <a:extLst>
              <a:ext uri="{FF2B5EF4-FFF2-40B4-BE49-F238E27FC236}">
                <a16:creationId xmlns:a16="http://schemas.microsoft.com/office/drawing/2014/main" id="{6259BB68-E427-D548-AD70-21C895C0EC46}"/>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pic>
        <p:nvPicPr>
          <p:cNvPr id="3" name="Picture 2" descr="Logo&#10;&#10;Description automatically generated">
            <a:extLst>
              <a:ext uri="{FF2B5EF4-FFF2-40B4-BE49-F238E27FC236}">
                <a16:creationId xmlns:a16="http://schemas.microsoft.com/office/drawing/2014/main" id="{B71918D9-65A2-4146-85B5-9CB046465E3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86964" y="72918"/>
            <a:ext cx="447815" cy="447815"/>
          </a:xfrm>
          <a:prstGeom prst="rect">
            <a:avLst/>
          </a:prstGeom>
        </p:spPr>
      </p:pic>
      <p:grpSp>
        <p:nvGrpSpPr>
          <p:cNvPr id="9" name="Group 8">
            <a:extLst>
              <a:ext uri="{FF2B5EF4-FFF2-40B4-BE49-F238E27FC236}">
                <a16:creationId xmlns:a16="http://schemas.microsoft.com/office/drawing/2014/main" id="{6B4F938A-1695-0C4A-B7BA-E1E4F7F15785}"/>
              </a:ext>
            </a:extLst>
          </p:cNvPr>
          <p:cNvGrpSpPr/>
          <p:nvPr userDrawn="1"/>
        </p:nvGrpSpPr>
        <p:grpSpPr>
          <a:xfrm>
            <a:off x="8010385" y="72918"/>
            <a:ext cx="447815" cy="447815"/>
            <a:chOff x="6404106" y="758793"/>
            <a:chExt cx="1436662" cy="1436662"/>
          </a:xfrm>
        </p:grpSpPr>
        <p:sp>
          <p:nvSpPr>
            <p:cNvPr id="10" name="Oval 9">
              <a:extLst>
                <a:ext uri="{FF2B5EF4-FFF2-40B4-BE49-F238E27FC236}">
                  <a16:creationId xmlns:a16="http://schemas.microsoft.com/office/drawing/2014/main" id="{ACC1BE71-D675-8A4E-A27C-9074B0E97562}"/>
                </a:ext>
              </a:extLst>
            </p:cNvPr>
            <p:cNvSpPr/>
            <p:nvPr/>
          </p:nvSpPr>
          <p:spPr>
            <a:xfrm>
              <a:off x="6404106" y="758793"/>
              <a:ext cx="1436662" cy="14366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1" name="Picture 10" descr="Icon&#10;&#10;Description automatically generated">
              <a:extLst>
                <a:ext uri="{FF2B5EF4-FFF2-40B4-BE49-F238E27FC236}">
                  <a16:creationId xmlns:a16="http://schemas.microsoft.com/office/drawing/2014/main" id="{A137B692-EDCA-8142-BE42-927A3D8CD1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842949"/>
              <a:ext cx="1186180" cy="1186180"/>
            </a:xfrm>
            <a:prstGeom prst="rect">
              <a:avLst/>
            </a:prstGeom>
          </p:spPr>
        </p:pic>
      </p:grpSp>
    </p:spTree>
    <p:extLst>
      <p:ext uri="{BB962C8B-B14F-4D97-AF65-F5344CB8AC3E}">
        <p14:creationId xmlns:p14="http://schemas.microsoft.com/office/powerpoint/2010/main" val="411140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F124A"/>
        </a:solidFill>
        <a:effectLst/>
      </p:bgPr>
    </p:bg>
    <p:spTree>
      <p:nvGrpSpPr>
        <p:cNvPr id="1" name=""/>
        <p:cNvGrpSpPr/>
        <p:nvPr/>
      </p:nvGrpSpPr>
      <p:grpSpPr>
        <a:xfrm>
          <a:off x="0" y="0"/>
          <a:ext cx="0" cy="0"/>
          <a:chOff x="0" y="0"/>
          <a:chExt cx="0" cy="0"/>
        </a:xfrm>
      </p:grpSpPr>
      <p:pic>
        <p:nvPicPr>
          <p:cNvPr id="8" name="Picture 7" descr="Shape, icon, circle&#10;&#10;Description automatically generated">
            <a:extLst>
              <a:ext uri="{FF2B5EF4-FFF2-40B4-BE49-F238E27FC236}">
                <a16:creationId xmlns:a16="http://schemas.microsoft.com/office/drawing/2014/main" id="{1D55B461-FC20-4B48-861D-3BD149A2F2FB}"/>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3219902" y="1123699"/>
            <a:ext cx="2704196" cy="2705030"/>
          </a:xfrm>
          <a:prstGeom prst="rect">
            <a:avLst/>
          </a:prstGeom>
        </p:spPr>
      </p:pic>
      <p:pic>
        <p:nvPicPr>
          <p:cNvPr id="18" name="Grafik 15">
            <a:extLst>
              <a:ext uri="{FF2B5EF4-FFF2-40B4-BE49-F238E27FC236}">
                <a16:creationId xmlns:a16="http://schemas.microsoft.com/office/drawing/2014/main" id="{8D942704-B444-374B-8693-4D571EC4C70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9221" y="206826"/>
            <a:ext cx="447815" cy="180000"/>
          </a:xfrm>
          <a:prstGeom prst="rect">
            <a:avLst/>
          </a:prstGeom>
        </p:spPr>
      </p:pic>
      <p:sp>
        <p:nvSpPr>
          <p:cNvPr id="19" name="Titel 1">
            <a:extLst>
              <a:ext uri="{FF2B5EF4-FFF2-40B4-BE49-F238E27FC236}">
                <a16:creationId xmlns:a16="http://schemas.microsoft.com/office/drawing/2014/main" id="{0E36070F-2B27-A746-BF96-248FCCDFE113}"/>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21" name="Untertitel 2">
            <a:extLst>
              <a:ext uri="{FF2B5EF4-FFF2-40B4-BE49-F238E27FC236}">
                <a16:creationId xmlns:a16="http://schemas.microsoft.com/office/drawing/2014/main" id="{6259BB68-E427-D548-AD70-21C895C0EC46}"/>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pic>
        <p:nvPicPr>
          <p:cNvPr id="3" name="Picture 2" descr="Logo&#10;&#10;Description automatically generated">
            <a:extLst>
              <a:ext uri="{FF2B5EF4-FFF2-40B4-BE49-F238E27FC236}">
                <a16:creationId xmlns:a16="http://schemas.microsoft.com/office/drawing/2014/main" id="{B71918D9-65A2-4146-85B5-9CB046465E3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586964" y="72918"/>
            <a:ext cx="447815" cy="447815"/>
          </a:xfrm>
          <a:prstGeom prst="rect">
            <a:avLst/>
          </a:prstGeom>
        </p:spPr>
      </p:pic>
      <p:grpSp>
        <p:nvGrpSpPr>
          <p:cNvPr id="9" name="Group 8">
            <a:extLst>
              <a:ext uri="{FF2B5EF4-FFF2-40B4-BE49-F238E27FC236}">
                <a16:creationId xmlns:a16="http://schemas.microsoft.com/office/drawing/2014/main" id="{6B4F938A-1695-0C4A-B7BA-E1E4F7F15785}"/>
              </a:ext>
            </a:extLst>
          </p:cNvPr>
          <p:cNvGrpSpPr/>
          <p:nvPr userDrawn="1"/>
        </p:nvGrpSpPr>
        <p:grpSpPr>
          <a:xfrm>
            <a:off x="8010385" y="72918"/>
            <a:ext cx="447815" cy="447815"/>
            <a:chOff x="6404106" y="758793"/>
            <a:chExt cx="1436662" cy="1436662"/>
          </a:xfrm>
        </p:grpSpPr>
        <p:sp>
          <p:nvSpPr>
            <p:cNvPr id="10" name="Oval 9">
              <a:extLst>
                <a:ext uri="{FF2B5EF4-FFF2-40B4-BE49-F238E27FC236}">
                  <a16:creationId xmlns:a16="http://schemas.microsoft.com/office/drawing/2014/main" id="{ACC1BE71-D675-8A4E-A27C-9074B0E97562}"/>
                </a:ext>
              </a:extLst>
            </p:cNvPr>
            <p:cNvSpPr/>
            <p:nvPr/>
          </p:nvSpPr>
          <p:spPr>
            <a:xfrm>
              <a:off x="6404106" y="758793"/>
              <a:ext cx="1436662" cy="14366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1" name="Picture 10" descr="Icon&#10;&#10;Description automatically generated">
              <a:extLst>
                <a:ext uri="{FF2B5EF4-FFF2-40B4-BE49-F238E27FC236}">
                  <a16:creationId xmlns:a16="http://schemas.microsoft.com/office/drawing/2014/main" id="{A137B692-EDCA-8142-BE42-927A3D8CD1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3200" y="842949"/>
              <a:ext cx="1186180" cy="1186180"/>
            </a:xfrm>
            <a:prstGeom prst="rect">
              <a:avLst/>
            </a:prstGeom>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 Text">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5031"/>
            <a:ext cx="4023000" cy="212624"/>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6089"/>
            <a:ext cx="8263350" cy="2748098"/>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979"/>
            <a:ext cx="8263350" cy="804314"/>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5178"/>
            <a:ext cx="4023122" cy="341655"/>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7" name="Rechteck 3">
            <a:extLst>
              <a:ext uri="{FF2B5EF4-FFF2-40B4-BE49-F238E27FC236}">
                <a16:creationId xmlns:a16="http://schemas.microsoft.com/office/drawing/2014/main" id="{DF61C4D2-86E0-B04D-82D3-96A65E7B75A4}"/>
              </a:ext>
            </a:extLst>
          </p:cNvPr>
          <p:cNvSpPr/>
          <p:nvPr userDrawn="1"/>
        </p:nvSpPr>
        <p:spPr>
          <a:xfrm>
            <a:off x="0" y="1"/>
            <a:ext cx="9144000" cy="36010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pic>
        <p:nvPicPr>
          <p:cNvPr id="8" name="Grafik 16">
            <a:extLst>
              <a:ext uri="{FF2B5EF4-FFF2-40B4-BE49-F238E27FC236}">
                <a16:creationId xmlns:a16="http://schemas.microsoft.com/office/drawing/2014/main" id="{42C024AE-25D7-7A46-A9C3-E69A35F0D8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9222" y="90028"/>
            <a:ext cx="447815" cy="180056"/>
          </a:xfrm>
          <a:prstGeom prst="rect">
            <a:avLst/>
          </a:prstGeom>
        </p:spPr>
      </p:pic>
      <p:sp>
        <p:nvSpPr>
          <p:cNvPr id="12" name="Foliennummernplatzhalter 2">
            <a:extLst>
              <a:ext uri="{FF2B5EF4-FFF2-40B4-BE49-F238E27FC236}">
                <a16:creationId xmlns:a16="http://schemas.microsoft.com/office/drawing/2014/main" id="{C7B1DB0F-E925-914C-9A65-510FCAE5DFA9}"/>
              </a:ext>
            </a:extLst>
          </p:cNvPr>
          <p:cNvSpPr>
            <a:spLocks noGrp="1"/>
          </p:cNvSpPr>
          <p:nvPr>
            <p:ph type="sldNum" sz="quarter" idx="10"/>
          </p:nvPr>
        </p:nvSpPr>
        <p:spPr>
          <a:xfrm>
            <a:off x="8745301" y="134144"/>
            <a:ext cx="289479" cy="170124"/>
          </a:xfrm>
        </p:spPr>
        <p:txBody>
          <a:bodyPr/>
          <a:lstStyle>
            <a:lvl1pPr>
              <a:defRPr>
                <a:solidFill>
                  <a:schemeClr val="bg1"/>
                </a:solidFill>
              </a:defRPr>
            </a:lvl1pPr>
          </a:lstStyle>
          <a:p>
            <a:fld id="{88A1DFE4-5FC5-43BD-BB7E-75EAD82B965F}" type="slidenum">
              <a:rPr lang="en-US" smtClean="0"/>
              <a:pPr/>
              <a:t>‹#›</a:t>
            </a:fld>
            <a:endParaRPr lang="en-US" dirty="0"/>
          </a:p>
        </p:txBody>
      </p:sp>
      <p:sp>
        <p:nvSpPr>
          <p:cNvPr id="13" name="Textfeld 4">
            <a:extLst>
              <a:ext uri="{FF2B5EF4-FFF2-40B4-BE49-F238E27FC236}">
                <a16:creationId xmlns:a16="http://schemas.microsoft.com/office/drawing/2014/main" id="{B691AAF5-474C-5843-ADBB-2DAC2EA97AD2}"/>
              </a:ext>
            </a:extLst>
          </p:cNvPr>
          <p:cNvSpPr txBox="1"/>
          <p:nvPr userDrawn="1"/>
        </p:nvSpPr>
        <p:spPr>
          <a:xfrm>
            <a:off x="697635" y="65111"/>
            <a:ext cx="4554770" cy="262688"/>
          </a:xfrm>
          <a:prstGeom prst="rect">
            <a:avLst/>
          </a:prstGeom>
          <a:noFill/>
        </p:spPr>
        <p:txBody>
          <a:bodyPr wrap="square" rtlCol="0">
            <a:noAutofit/>
          </a:bodyPr>
          <a:lstStyle/>
          <a:p>
            <a:pPr marL="0" marR="0" lvl="0" indent="0" algn="l" defTabSz="685727" rtl="0" eaLnBrk="1" fontAlgn="auto" latinLnBrk="0" hangingPunct="1">
              <a:lnSpc>
                <a:spcPts val="1238"/>
              </a:lnSpc>
              <a:spcBef>
                <a:spcPts val="0"/>
              </a:spcBef>
              <a:spcAft>
                <a:spcPts val="0"/>
              </a:spcAft>
              <a:buClrTx/>
              <a:buSzTx/>
              <a:buFontTx/>
              <a:buNone/>
              <a:tabLst/>
              <a:defRPr/>
            </a:pPr>
            <a:r>
              <a:rPr lang="en-US" sz="1200" dirty="0">
                <a:solidFill>
                  <a:schemeClr val="bg1"/>
                </a:solidFill>
                <a:latin typeface="Cavolini" panose="03000502040302020204" pitchFamily="66" charset="0"/>
                <a:cs typeface="Cavolini" panose="03000502040302020204" pitchFamily="66" charset="0"/>
              </a:rPr>
              <a:t>02 September 2024 | </a:t>
            </a:r>
            <a:r>
              <a:rPr lang="en-GB" sz="1200" dirty="0">
                <a:solidFill>
                  <a:schemeClr val="bg1"/>
                </a:solidFill>
                <a:latin typeface="Cavolini" panose="03000502040302020204" pitchFamily="66" charset="0"/>
                <a:cs typeface="Cavolini" panose="03000502040302020204" pitchFamily="66" charset="0"/>
              </a:rPr>
              <a:t>BB24</a:t>
            </a:r>
            <a:endParaRPr lang="en-GB" sz="1200" dirty="0">
              <a:solidFill>
                <a:schemeClr val="bg1"/>
              </a:solidFill>
            </a:endParaRPr>
          </a:p>
          <a:p>
            <a:pPr>
              <a:lnSpc>
                <a:spcPts val="1238"/>
              </a:lnSpc>
            </a:pPr>
            <a:endParaRPr lang="de-AT" sz="1200" dirty="0">
              <a:solidFill>
                <a:schemeClr val="bg1"/>
              </a:solidFill>
              <a:latin typeface="Cavolini" panose="03000502040302020204" pitchFamily="66" charset="0"/>
              <a:cs typeface="Cavolini" panose="03000502040302020204" pitchFamily="66" charset="0"/>
            </a:endParaRPr>
          </a:p>
        </p:txBody>
      </p:sp>
      <p:cxnSp>
        <p:nvCxnSpPr>
          <p:cNvPr id="4" name="Straight Connector 3">
            <a:extLst>
              <a:ext uri="{FF2B5EF4-FFF2-40B4-BE49-F238E27FC236}">
                <a16:creationId xmlns:a16="http://schemas.microsoft.com/office/drawing/2014/main" id="{0F0A6267-A559-4C4B-9788-C7696FF21BF4}"/>
              </a:ext>
            </a:extLst>
          </p:cNvPr>
          <p:cNvCxnSpPr>
            <a:cxnSpLocks/>
          </p:cNvCxnSpPr>
          <p:nvPr userDrawn="1"/>
        </p:nvCxnSpPr>
        <p:spPr>
          <a:xfrm>
            <a:off x="0" y="362744"/>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6192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731"/>
            <a:ext cx="8263350" cy="804314"/>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976"/>
            <a:ext cx="8263350" cy="2748098"/>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1" y="52434"/>
            <a:ext cx="289479" cy="170124"/>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846713712"/>
      </p:ext>
    </p:extLst>
  </p:cSld>
  <p:clrMap bg1="lt1" tx1="dk1" bg2="lt2" tx2="dk2" accent1="accent1" accent2="accent2" accent3="accent3" accent4="accent4" accent5="accent5" accent6="accent6" hlink="hlink" folHlink="folHlink"/>
  <p:sldLayoutIdLst>
    <p:sldLayoutId id="2147483692" r:id="rId1"/>
    <p:sldLayoutId id="2147483661" r:id="rId2"/>
    <p:sldLayoutId id="2147483690" r:id="rId3"/>
  </p:sldLayoutIdLst>
  <p:hf hdr="0" ftr="0" dt="0"/>
  <p:txStyles>
    <p:titleStyle>
      <a:lvl1pPr algn="l" defTabSz="685800" rtl="0" eaLnBrk="1" latinLnBrk="0" hangingPunct="1">
        <a:lnSpc>
          <a:spcPts val="3000"/>
        </a:lnSpc>
        <a:spcBef>
          <a:spcPct val="0"/>
        </a:spcBef>
        <a:buNone/>
        <a:defRPr sz="2800" kern="1200">
          <a:solidFill>
            <a:schemeClr val="tx1"/>
          </a:solidFill>
          <a:latin typeface="Times New Roman" panose="02020603050405020304" pitchFamily="18" charset="0"/>
          <a:ea typeface="+mj-ea"/>
          <a:cs typeface="Times New Roman" panose="02020603050405020304" pitchFamily="18" charset="0"/>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3.xml"/><Relationship Id="rId7" Type="http://schemas.openxmlformats.org/officeDocument/2006/relationships/image" Target="../media/image28.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27.svg"/><Relationship Id="rId5" Type="http://schemas.openxmlformats.org/officeDocument/2006/relationships/image" Target="../media/image26.png"/><Relationship Id="rId10" Type="http://schemas.openxmlformats.org/officeDocument/2006/relationships/image" Target="../media/image30.png"/><Relationship Id="rId4" Type="http://schemas.openxmlformats.org/officeDocument/2006/relationships/notesSlide" Target="../notesSlides/notesSlide11.xml"/><Relationship Id="rId9"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1.xml"/><Relationship Id="rId6" Type="http://schemas.openxmlformats.org/officeDocument/2006/relationships/image" Target="../media/image32.emf"/><Relationship Id="rId5" Type="http://schemas.openxmlformats.org/officeDocument/2006/relationships/image" Target="../media/image17.png"/><Relationship Id="rId4" Type="http://schemas.openxmlformats.org/officeDocument/2006/relationships/image" Target="../media/image31.emf"/></Relationships>
</file>

<file path=ppt/slides/_rels/slide13.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4.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hyperlink" Target="https://oraweb.cern.ch/pls/hhh/code_website.disp_code?code_name=BBSS" TargetMode="External"/><Relationship Id="rId13" Type="http://schemas.openxmlformats.org/officeDocument/2006/relationships/hyperlink" Target="10.18429/JACoW-HB2023-TUA2I1" TargetMode="External"/><Relationship Id="rId3" Type="http://schemas.openxmlformats.org/officeDocument/2006/relationships/hyperlink" Target="https://cds.cern.ch/record/2816655/files/9999999_30-41.pdf" TargetMode="External"/><Relationship Id="rId7" Type="http://schemas.openxmlformats.org/officeDocument/2006/relationships/hyperlink" Target="https://indico.cern.ch/event/438918/contributions/1085290/attachments/1147002/%20%201644777/BenchBBcodes.pdf" TargetMode="External"/><Relationship Id="rId12" Type="http://schemas.openxmlformats.org/officeDocument/2006/relationships/hyperlink" Target="https://amac.lbl.gov/~jiqiang/BeamBeam3D/" TargetMode="External"/><Relationship Id="rId17" Type="http://schemas.openxmlformats.org/officeDocument/2006/relationships/hyperlink" Target="https://indico.cern.ch/event/1298458/contributions/5977859/attachments/2873388/5034194/Optics_Oide_240611.pdf" TargetMode="External"/><Relationship Id="rId2" Type="http://schemas.openxmlformats.org/officeDocument/2006/relationships/notesSlide" Target="../notesSlides/notesSlide15.xml"/><Relationship Id="rId16" Type="http://schemas.openxmlformats.org/officeDocument/2006/relationships/hyperlink" Target="https://journals.aps.org/prl/pdf/10.1103/PhysRevLett.119.134801" TargetMode="External"/><Relationship Id="rId1" Type="http://schemas.openxmlformats.org/officeDocument/2006/relationships/slideLayout" Target="../slideLayouts/slideLayout3.xml"/><Relationship Id="rId6" Type="http://schemas.openxmlformats.org/officeDocument/2006/relationships/hyperlink" Target="https://accelconf.web.cern.ch/p05/PAPERS/TPAT078.PDF" TargetMode="External"/><Relationship Id="rId11" Type="http://schemas.openxmlformats.org/officeDocument/2006/relationships/hyperlink" Target="http://cds.cern.ch/record/1120233/files/p65.pdf" TargetMode="External"/><Relationship Id="rId5" Type="http://schemas.openxmlformats.org/officeDocument/2006/relationships/hyperlink" Target="https://cds.cern.ch/record/331845/files/shulte.pdf" TargetMode="External"/><Relationship Id="rId15" Type="http://schemas.openxmlformats.org/officeDocument/2006/relationships/hyperlink" Target="https://indico.cern.ch/event/1202105/contributions/5408583/attachments/2659051/4608141/FCCWeek_Optics_Oide_230606.pdf" TargetMode="External"/><Relationship Id="rId10" Type="http://schemas.openxmlformats.org/officeDocument/2006/relationships/hyperlink" Target="https://journals.aps.org/prab/pdf/10.1103/PhysRevAccelBeams.23.104402" TargetMode="External"/><Relationship Id="rId4" Type="http://schemas.openxmlformats.org/officeDocument/2006/relationships/hyperlink" Target="https://indico.cern.ch/event/1064327/contributions/4893272/" TargetMode="External"/><Relationship Id="rId9" Type="http://schemas.openxmlformats.org/officeDocument/2006/relationships/hyperlink" Target="https://indico.cern.ch/event/1398060/contributions/5876155/attachments/2831376/4947208/Beam-beamFCCee_ohmi.pdf" TargetMode="External"/><Relationship Id="rId14" Type="http://schemas.openxmlformats.org/officeDocument/2006/relationships/hyperlink" Target="https://www.jacow.org/ipac2024/pdf/WEPR04.pdf"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17.png"/><Relationship Id="rId2" Type="http://schemas.openxmlformats.org/officeDocument/2006/relationships/slideLayout" Target="../slideLayouts/slideLayout3.xml"/><Relationship Id="rId1" Type="http://schemas.openxmlformats.org/officeDocument/2006/relationships/tags" Target="../tags/tag12.xml"/><Relationship Id="rId6" Type="http://schemas.openxmlformats.org/officeDocument/2006/relationships/image" Target="../media/image37.emf"/><Relationship Id="rId5" Type="http://schemas.openxmlformats.org/officeDocument/2006/relationships/image" Target="../media/image36.png"/><Relationship Id="rId4" Type="http://schemas.openxmlformats.org/officeDocument/2006/relationships/image" Target="../media/image31.emf"/></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3.xml"/><Relationship Id="rId7" Type="http://schemas.openxmlformats.org/officeDocument/2006/relationships/image" Target="../media/image28.pn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tags" Target="../tags/tag17.xml"/><Relationship Id="rId7" Type="http://schemas.openxmlformats.org/officeDocument/2006/relationships/image" Target="../media/image45.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44.png"/><Relationship Id="rId5" Type="http://schemas.openxmlformats.org/officeDocument/2006/relationships/notesSlide" Target="../notesSlides/notesSlide27.xml"/><Relationship Id="rId4" Type="http://schemas.openxmlformats.org/officeDocument/2006/relationships/slideLayout" Target="../slideLayouts/slideLayout3.xml"/><Relationship Id="rId9" Type="http://schemas.openxmlformats.org/officeDocument/2006/relationships/image" Target="../media/image4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tags" Target="../tags/tag18.xml"/><Relationship Id="rId5" Type="http://schemas.openxmlformats.org/officeDocument/2006/relationships/image" Target="../media/image49.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xml"/><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6.xml"/><Relationship Id="rId11" Type="http://schemas.openxmlformats.org/officeDocument/2006/relationships/image" Target="../media/image14.png"/><Relationship Id="rId5" Type="http://schemas.openxmlformats.org/officeDocument/2006/relationships/slideLayout" Target="../slideLayouts/slideLayout3.xml"/><Relationship Id="rId10" Type="http://schemas.openxmlformats.org/officeDocument/2006/relationships/image" Target="../media/image13.png"/><Relationship Id="rId4" Type="http://schemas.openxmlformats.org/officeDocument/2006/relationships/tags" Target="../tags/tag4.xml"/><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1.png"/><Relationship Id="rId3" Type="http://schemas.openxmlformats.org/officeDocument/2006/relationships/tags" Target="../tags/tag7.xml"/><Relationship Id="rId7" Type="http://schemas.openxmlformats.org/officeDocument/2006/relationships/image" Target="../media/image16.png"/><Relationship Id="rId12" Type="http://schemas.openxmlformats.org/officeDocument/2006/relationships/image" Target="../media/image20.wmf"/><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7.xml"/><Relationship Id="rId11" Type="http://schemas.openxmlformats.org/officeDocument/2006/relationships/oleObject" Target="../embeddings/oleObject1.bin"/><Relationship Id="rId5" Type="http://schemas.openxmlformats.org/officeDocument/2006/relationships/slideLayout" Target="../slideLayouts/slideLayout3.xml"/><Relationship Id="rId10" Type="http://schemas.openxmlformats.org/officeDocument/2006/relationships/image" Target="../media/image19.png"/><Relationship Id="rId4" Type="http://schemas.openxmlformats.org/officeDocument/2006/relationships/tags" Target="../tags/tag8.xml"/><Relationship Id="rId9" Type="http://schemas.openxmlformats.org/officeDocument/2006/relationships/image" Target="../media/image18.png"/><Relationship Id="rId14" Type="http://schemas.openxmlformats.org/officeDocument/2006/relationships/image" Target="../media/image2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39333-8B83-054D-8AD2-B5B0D942875E}"/>
              </a:ext>
            </a:extLst>
          </p:cNvPr>
          <p:cNvSpPr>
            <a:spLocks noGrp="1"/>
          </p:cNvSpPr>
          <p:nvPr>
            <p:ph type="ctrTitle"/>
          </p:nvPr>
        </p:nvSpPr>
        <p:spPr>
          <a:xfrm>
            <a:off x="218923" y="1048544"/>
            <a:ext cx="8706150" cy="1524000"/>
          </a:xfrm>
          <a:noFill/>
        </p:spPr>
        <p:txBody>
          <a:bodyPr/>
          <a:lstStyle/>
          <a:p>
            <a:r>
              <a:rPr lang="en-GB" b="1" dirty="0">
                <a:latin typeface="+mj-lt"/>
                <a:ea typeface="Apple Color Emoji" pitchFamily="2" charset="0"/>
                <a:cs typeface="Al Nile" pitchFamily="2" charset="-78"/>
              </a:rPr>
              <a:t>beam-beam effects at the FCC-</a:t>
            </a:r>
            <a:r>
              <a:rPr lang="en-GB" b="1" cap="none" dirty="0" err="1">
                <a:latin typeface="+mn-lt"/>
                <a:ea typeface="Apple Color Emoji" pitchFamily="2" charset="0"/>
                <a:cs typeface="Al Nile" pitchFamily="2" charset="-78"/>
              </a:rPr>
              <a:t>ee</a:t>
            </a:r>
            <a:endParaRPr lang="en-CH" b="1" dirty="0">
              <a:latin typeface="+mj-lt"/>
              <a:ea typeface="Apple Color Emoji" pitchFamily="2" charset="0"/>
              <a:cs typeface="Al Nile" pitchFamily="2" charset="-78"/>
            </a:endParaRPr>
          </a:p>
        </p:txBody>
      </p:sp>
      <p:sp>
        <p:nvSpPr>
          <p:cNvPr id="3" name="Subtitle 2">
            <a:extLst>
              <a:ext uri="{FF2B5EF4-FFF2-40B4-BE49-F238E27FC236}">
                <a16:creationId xmlns:a16="http://schemas.microsoft.com/office/drawing/2014/main" id="{5823CC5F-0CE8-9848-975C-6BBFB68A25C6}"/>
              </a:ext>
            </a:extLst>
          </p:cNvPr>
          <p:cNvSpPr>
            <a:spLocks noGrp="1"/>
          </p:cNvSpPr>
          <p:nvPr>
            <p:ph type="subTitle" idx="1"/>
          </p:nvPr>
        </p:nvSpPr>
        <p:spPr>
          <a:xfrm>
            <a:off x="442800" y="2801144"/>
            <a:ext cx="8263350" cy="1242205"/>
          </a:xfrm>
        </p:spPr>
        <p:txBody>
          <a:bodyPr/>
          <a:lstStyle/>
          <a:p>
            <a:pPr>
              <a:lnSpc>
                <a:spcPct val="100000"/>
              </a:lnSpc>
            </a:pPr>
            <a:r>
              <a:rPr lang="en-GB" sz="1400" u="sng" dirty="0">
                <a:cs typeface="Cavolini" panose="03000502040302020204" pitchFamily="66" charset="0"/>
              </a:rPr>
              <a:t>Peter Kicsiny</a:t>
            </a:r>
            <a:r>
              <a:rPr lang="en-GB" sz="1400" dirty="0">
                <a:cs typeface="Cavolini" panose="03000502040302020204" pitchFamily="66" charset="0"/>
              </a:rPr>
              <a:t>, X. </a:t>
            </a:r>
            <a:r>
              <a:rPr lang="en-GB" sz="1400" dirty="0" err="1">
                <a:cs typeface="Cavolini" panose="03000502040302020204" pitchFamily="66" charset="0"/>
              </a:rPr>
              <a:t>Buffat</a:t>
            </a:r>
            <a:r>
              <a:rPr lang="en-GB" sz="1400" dirty="0">
                <a:cs typeface="Cavolini" panose="03000502040302020204" pitchFamily="66" charset="0"/>
              </a:rPr>
              <a:t>, V. </a:t>
            </a:r>
            <a:r>
              <a:rPr lang="en-GB" sz="1400" dirty="0" err="1">
                <a:cs typeface="Cavolini" panose="03000502040302020204" pitchFamily="66" charset="0"/>
              </a:rPr>
              <a:t>Gawas</a:t>
            </a:r>
            <a:r>
              <a:rPr lang="en-GB" sz="1400" dirty="0">
                <a:cs typeface="Cavolini" panose="03000502040302020204" pitchFamily="66" charset="0"/>
              </a:rPr>
              <a:t>, G. </a:t>
            </a:r>
            <a:r>
              <a:rPr lang="en-GB" sz="1400" dirty="0" err="1">
                <a:cs typeface="Cavolini" panose="03000502040302020204" pitchFamily="66" charset="0"/>
              </a:rPr>
              <a:t>Iadarola</a:t>
            </a:r>
            <a:r>
              <a:rPr lang="en-GB" sz="1400" dirty="0">
                <a:cs typeface="Cavolini" panose="03000502040302020204" pitchFamily="66" charset="0"/>
              </a:rPr>
              <a:t>, K. </a:t>
            </a:r>
            <a:r>
              <a:rPr lang="en-GB" sz="1400" dirty="0" err="1">
                <a:cs typeface="Cavolini" panose="03000502040302020204" pitchFamily="66" charset="0"/>
              </a:rPr>
              <a:t>Oide</a:t>
            </a:r>
            <a:r>
              <a:rPr lang="en-GB" sz="1400" dirty="0">
                <a:cs typeface="Cavolini" panose="03000502040302020204" pitchFamily="66" charset="0"/>
              </a:rPr>
              <a:t>, T. </a:t>
            </a:r>
            <a:r>
              <a:rPr lang="en-GB" sz="1400" dirty="0" err="1">
                <a:cs typeface="Cavolini" panose="03000502040302020204" pitchFamily="66" charset="0"/>
              </a:rPr>
              <a:t>Pieloni</a:t>
            </a:r>
            <a:r>
              <a:rPr lang="en-GB" sz="1400" dirty="0">
                <a:cs typeface="Cavolini" panose="03000502040302020204" pitchFamily="66" charset="0"/>
              </a:rPr>
              <a:t>, J. Salvesen, L. van </a:t>
            </a:r>
            <a:r>
              <a:rPr lang="en-GB" sz="1400" dirty="0" err="1">
                <a:cs typeface="Cavolini" panose="03000502040302020204" pitchFamily="66" charset="0"/>
              </a:rPr>
              <a:t>Riesen</a:t>
            </a:r>
            <a:r>
              <a:rPr lang="en-GB" sz="1400" dirty="0">
                <a:cs typeface="Cavolini" panose="03000502040302020204" pitchFamily="66" charset="0"/>
              </a:rPr>
              <a:t>-Haupt</a:t>
            </a:r>
          </a:p>
          <a:p>
            <a:pPr>
              <a:lnSpc>
                <a:spcPct val="200000"/>
              </a:lnSpc>
              <a:spcAft>
                <a:spcPts val="100"/>
              </a:spcAft>
            </a:pPr>
            <a:r>
              <a:rPr lang="en-GB" sz="1400" dirty="0">
                <a:cs typeface="Cavolini" panose="03000502040302020204" pitchFamily="66" charset="0"/>
              </a:rPr>
              <a:t>for the beam-beam working group, with special thanks to:</a:t>
            </a:r>
          </a:p>
          <a:p>
            <a:pPr>
              <a:lnSpc>
                <a:spcPct val="100000"/>
              </a:lnSpc>
              <a:spcAft>
                <a:spcPts val="100"/>
              </a:spcAft>
            </a:pPr>
            <a:r>
              <a:rPr lang="en-GB" sz="1400" dirty="0">
                <a:cs typeface="Cavolini" panose="03000502040302020204" pitchFamily="66" charset="0"/>
              </a:rPr>
              <a:t> H. Burkhardt, C. Carli, F. </a:t>
            </a:r>
            <a:r>
              <a:rPr lang="en-GB" sz="1400" dirty="0" err="1">
                <a:cs typeface="Cavolini" panose="03000502040302020204" pitchFamily="66" charset="0"/>
              </a:rPr>
              <a:t>Carlier</a:t>
            </a:r>
            <a:r>
              <a:rPr lang="en-GB" sz="1400" dirty="0">
                <a:cs typeface="Cavolini" panose="03000502040302020204" pitchFamily="66" charset="0"/>
              </a:rPr>
              <a:t>, M. Hofer, D. Schulte, M. Seidel, D. </a:t>
            </a:r>
            <a:r>
              <a:rPr lang="en-GB" sz="1400" dirty="0" err="1">
                <a:cs typeface="Cavolini" panose="03000502040302020204" pitchFamily="66" charset="0"/>
              </a:rPr>
              <a:t>Shatilov</a:t>
            </a:r>
            <a:r>
              <a:rPr lang="en-GB" sz="1400" dirty="0">
                <a:cs typeface="Cavolini" panose="03000502040302020204" pitchFamily="66" charset="0"/>
              </a:rPr>
              <a:t>, D. Zhou</a:t>
            </a:r>
          </a:p>
        </p:txBody>
      </p:sp>
      <p:sp>
        <p:nvSpPr>
          <p:cNvPr id="11" name="TextBox 10">
            <a:extLst>
              <a:ext uri="{FF2B5EF4-FFF2-40B4-BE49-F238E27FC236}">
                <a16:creationId xmlns:a16="http://schemas.microsoft.com/office/drawing/2014/main" id="{8EBF9EEB-6E77-2345-AD7A-6B490D8CF6C6}"/>
              </a:ext>
            </a:extLst>
          </p:cNvPr>
          <p:cNvSpPr txBox="1"/>
          <p:nvPr/>
        </p:nvSpPr>
        <p:spPr>
          <a:xfrm>
            <a:off x="1606553" y="3878124"/>
            <a:ext cx="5930919" cy="523220"/>
          </a:xfrm>
          <a:prstGeom prst="rect">
            <a:avLst/>
          </a:prstGeom>
          <a:noFill/>
          <a:ln>
            <a:noFill/>
          </a:ln>
        </p:spPr>
        <p:txBody>
          <a:bodyPr wrap="none" rtlCol="0">
            <a:spAutoFit/>
          </a:bodyPr>
          <a:lstStyle/>
          <a:p>
            <a:pPr algn="ctr"/>
            <a:r>
              <a:rPr lang="en-GB" sz="1400" b="1" dirty="0">
                <a:solidFill>
                  <a:schemeClr val="bg1"/>
                </a:solidFill>
                <a:cs typeface="Cavolini" panose="03000502040302020204" pitchFamily="66" charset="0"/>
              </a:rPr>
              <a:t>ICFA mini workshop: Beam-Beam Effects in Circular Colliders BB24</a:t>
            </a:r>
            <a:endParaRPr lang="en-GB" sz="1400" dirty="0">
              <a:solidFill>
                <a:schemeClr val="bg1"/>
              </a:solidFill>
              <a:cs typeface="Cavolini" panose="03000502040302020204" pitchFamily="66" charset="0"/>
            </a:endParaRPr>
          </a:p>
          <a:p>
            <a:pPr algn="ctr"/>
            <a:r>
              <a:rPr lang="en-CH" sz="1400" dirty="0">
                <a:solidFill>
                  <a:schemeClr val="bg1"/>
                </a:solidFill>
                <a:cs typeface="Cavolini" panose="03000502040302020204" pitchFamily="66" charset="0"/>
              </a:rPr>
              <a:t>02 September 2024</a:t>
            </a:r>
          </a:p>
        </p:txBody>
      </p:sp>
      <p:sp>
        <p:nvSpPr>
          <p:cNvPr id="4" name="TextBox 3">
            <a:extLst>
              <a:ext uri="{FF2B5EF4-FFF2-40B4-BE49-F238E27FC236}">
                <a16:creationId xmlns:a16="http://schemas.microsoft.com/office/drawing/2014/main" id="{0EF66929-515F-8664-92C8-13534CBAD084}"/>
              </a:ext>
            </a:extLst>
          </p:cNvPr>
          <p:cNvSpPr txBox="1"/>
          <p:nvPr/>
        </p:nvSpPr>
        <p:spPr>
          <a:xfrm>
            <a:off x="1121226" y="4477544"/>
            <a:ext cx="6901545" cy="923330"/>
          </a:xfrm>
          <a:prstGeom prst="rect">
            <a:avLst/>
          </a:prstGeom>
          <a:noFill/>
        </p:spPr>
        <p:txBody>
          <a:bodyPr wrap="square" rtlCol="0">
            <a:spAutoFit/>
          </a:bodyPr>
          <a:lstStyle/>
          <a:p>
            <a:pPr algn="ctr"/>
            <a:r>
              <a:rPr lang="en-US" dirty="0">
                <a:solidFill>
                  <a:schemeClr val="bg1"/>
                </a:solidFill>
              </a:rPr>
              <a:t>This work was performed under the auspices and with support from the Swiss Accelerator Research and Technology (CHART) program.</a:t>
            </a:r>
          </a:p>
          <a:p>
            <a:pPr algn="ctr"/>
            <a:endParaRPr lang="en-US" dirty="0">
              <a:solidFill>
                <a:schemeClr val="bg1"/>
              </a:solidFill>
            </a:endParaRPr>
          </a:p>
          <a:p>
            <a:pPr algn="ctr"/>
            <a:endParaRPr lang="en-US" dirty="0">
              <a:solidFill>
                <a:schemeClr val="bg1"/>
              </a:solidFill>
            </a:endParaRPr>
          </a:p>
        </p:txBody>
      </p:sp>
    </p:spTree>
    <p:extLst>
      <p:ext uri="{BB962C8B-B14F-4D97-AF65-F5344CB8AC3E}">
        <p14:creationId xmlns:p14="http://schemas.microsoft.com/office/powerpoint/2010/main" val="2534452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6A8C83A-6042-DFC1-625D-C56329A0D8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53783" y="1601491"/>
            <a:ext cx="4261889" cy="3257053"/>
          </a:xfrm>
          <a:prstGeom prst="rect">
            <a:avLst/>
          </a:prstGeom>
        </p:spPr>
      </p:pic>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10</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7186872"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IP tuning &amp; optimization</a:t>
            </a:r>
            <a:endParaRPr lang="en-GB" sz="2800" spc="20" dirty="0">
              <a:solidFill>
                <a:srgbClr val="FF9300"/>
              </a:solidFill>
              <a:latin typeface="Times New Roman" panose="02020603050405020304" pitchFamily="18" charset="0"/>
              <a:cs typeface="Times New Roman" panose="02020603050405020304" pitchFamily="18" charset="0"/>
            </a:endParaRPr>
          </a:p>
        </p:txBody>
      </p:sp>
      <p:sp>
        <p:nvSpPr>
          <p:cNvPr id="2" name="Content Placeholder 2">
            <a:extLst>
              <a:ext uri="{FF2B5EF4-FFF2-40B4-BE49-F238E27FC236}">
                <a16:creationId xmlns:a16="http://schemas.microsoft.com/office/drawing/2014/main" id="{5548BE9B-7F03-0A85-88F7-98835720FBD8}"/>
              </a:ext>
            </a:extLst>
          </p:cNvPr>
          <p:cNvSpPr txBox="1">
            <a:spLocks/>
          </p:cNvSpPr>
          <p:nvPr/>
        </p:nvSpPr>
        <p:spPr>
          <a:xfrm>
            <a:off x="128328" y="1429544"/>
            <a:ext cx="4869722" cy="3622321"/>
          </a:xfrm>
          <a:prstGeom prst="rect">
            <a:avLst/>
          </a:prstGeom>
        </p:spPr>
        <p:txBody>
          <a:bodyPr>
            <a:normAutofit/>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buFont typeface="Arial" panose="020B0604020202020204" pitchFamily="34" charset="0"/>
              <a:buChar char="•"/>
            </a:pPr>
            <a:r>
              <a:rPr lang="en-US" sz="1600" dirty="0"/>
              <a:t>Development of tuning knobs to vary beam configuration at the IP (waist)</a:t>
            </a:r>
          </a:p>
          <a:p>
            <a:pPr marL="285750" indent="-285750">
              <a:lnSpc>
                <a:spcPct val="100000"/>
              </a:lnSpc>
              <a:buFont typeface="Arial" panose="020B0604020202020204" pitchFamily="34" charset="0"/>
              <a:buChar char="•"/>
            </a:pPr>
            <a:endParaRPr lang="en-US" sz="1600" dirty="0"/>
          </a:p>
          <a:p>
            <a:pPr marL="528750" lvl="1" indent="-285750">
              <a:lnSpc>
                <a:spcPct val="100000"/>
              </a:lnSpc>
            </a:pPr>
            <a:r>
              <a:rPr lang="en-US" sz="1600" dirty="0"/>
              <a:t>Determine whether optics can be relaxed for better performance (e.g. easier startup)</a:t>
            </a:r>
          </a:p>
          <a:p>
            <a:pPr marL="528750" lvl="1" indent="-285750">
              <a:lnSpc>
                <a:spcPct val="100000"/>
              </a:lnSpc>
            </a:pPr>
            <a:endParaRPr lang="en-US" sz="1600" dirty="0"/>
          </a:p>
          <a:p>
            <a:pPr marL="528750" lvl="1" indent="-285750">
              <a:lnSpc>
                <a:spcPct val="100000"/>
              </a:lnSpc>
            </a:pPr>
            <a:r>
              <a:rPr lang="en-US" sz="1600" dirty="0"/>
              <a:t>Design experimental methods for waist correction based on luminosity</a:t>
            </a:r>
          </a:p>
          <a:p>
            <a:pPr marL="285750" indent="-285750">
              <a:lnSpc>
                <a:spcPct val="100000"/>
              </a:lnSpc>
              <a:buFont typeface="Arial" panose="020B0604020202020204" pitchFamily="34" charset="0"/>
              <a:buChar char="•"/>
            </a:pPr>
            <a:endParaRPr lang="en-US" sz="1600" dirty="0"/>
          </a:p>
          <a:p>
            <a:pPr marL="285750" indent="-285750">
              <a:lnSpc>
                <a:spcPct val="100000"/>
              </a:lnSpc>
              <a:buFont typeface="Arial" panose="020B0604020202020204" pitchFamily="34" charset="0"/>
              <a:buChar char="•"/>
            </a:pPr>
            <a:r>
              <a:rPr lang="en-US" sz="1600" dirty="0"/>
              <a:t>Larger sensitivity in luminosity for vertical but smaller in horizontal waist</a:t>
            </a:r>
          </a:p>
          <a:p>
            <a:pPr marL="528750" lvl="1" indent="-285750">
              <a:lnSpc>
                <a:spcPct val="100000"/>
              </a:lnSpc>
            </a:pPr>
            <a:endParaRPr lang="en-US" sz="1600" dirty="0"/>
          </a:p>
          <a:p>
            <a:pPr marL="285750" indent="-285750">
              <a:lnSpc>
                <a:spcPct val="100000"/>
              </a:lnSpc>
              <a:buFont typeface="Arial" panose="020B0604020202020204" pitchFamily="34" charset="0"/>
              <a:buChar char="•"/>
            </a:pPr>
            <a:r>
              <a:rPr lang="en-US" sz="1600" dirty="0"/>
              <a:t>Tests with machine errors in progress</a:t>
            </a:r>
          </a:p>
        </p:txBody>
      </p:sp>
      <p:sp>
        <p:nvSpPr>
          <p:cNvPr id="12" name="TextBox 11">
            <a:extLst>
              <a:ext uri="{FF2B5EF4-FFF2-40B4-BE49-F238E27FC236}">
                <a16:creationId xmlns:a16="http://schemas.microsoft.com/office/drawing/2014/main" id="{5734164A-390A-E0DE-3BD4-483C03DE6F76}"/>
              </a:ext>
            </a:extLst>
          </p:cNvPr>
          <p:cNvSpPr txBox="1"/>
          <p:nvPr/>
        </p:nvSpPr>
        <p:spPr>
          <a:xfrm>
            <a:off x="6339497" y="782071"/>
            <a:ext cx="1951405" cy="923330"/>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algn="ctr"/>
            <a:r>
              <a:rPr lang="en-US" dirty="0"/>
              <a:t>Xsuite, FCC ttbar</a:t>
            </a:r>
          </a:p>
          <a:p>
            <a:pPr algn="ctr"/>
            <a:r>
              <a:rPr lang="en-US" dirty="0"/>
              <a:t>relaxed optics </a:t>
            </a:r>
            <a:r>
              <a:rPr lang="en-US" dirty="0">
                <a:solidFill>
                  <a:schemeClr val="accent5"/>
                </a:solidFill>
              </a:rPr>
              <a:t>[12]</a:t>
            </a:r>
          </a:p>
          <a:p>
            <a:pPr algn="ctr"/>
            <a:r>
              <a:rPr lang="en-US" dirty="0"/>
              <a:t>300 turns</a:t>
            </a:r>
          </a:p>
          <a:p>
            <a:pPr algn="ctr"/>
            <a:r>
              <a:rPr lang="en-US" dirty="0"/>
              <a:t>1e5 macroparticles</a:t>
            </a:r>
          </a:p>
        </p:txBody>
      </p:sp>
    </p:spTree>
    <p:extLst>
      <p:ext uri="{BB962C8B-B14F-4D97-AF65-F5344CB8AC3E}">
        <p14:creationId xmlns:p14="http://schemas.microsoft.com/office/powerpoint/2010/main" val="2103928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11</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Dynamic aperture</a:t>
            </a:r>
            <a:endParaRPr lang="en-GB" sz="2800" spc="20" dirty="0">
              <a:solidFill>
                <a:srgbClr val="FF9300"/>
              </a:solidFill>
              <a:latin typeface="Times New Roman" panose="02020603050405020304" pitchFamily="18" charset="0"/>
              <a:cs typeface="Times New Roman" panose="02020603050405020304" pitchFamily="18" charset="0"/>
            </a:endParaRPr>
          </a:p>
        </p:txBody>
      </p:sp>
      <p:pic>
        <p:nvPicPr>
          <p:cNvPr id="5" name="Graphic 4">
            <a:extLst>
              <a:ext uri="{FF2B5EF4-FFF2-40B4-BE49-F238E27FC236}">
                <a16:creationId xmlns:a16="http://schemas.microsoft.com/office/drawing/2014/main" id="{E0468674-7B5F-50AF-66F1-5320F5FB653B}"/>
              </a:ext>
            </a:extLst>
          </p:cNvPr>
          <p:cNvPicPr>
            <a:picLocks noChangeAspect="1"/>
          </p:cNvPicPr>
          <p:nvPr/>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r="49866" b="49670"/>
          <a:stretch/>
        </p:blipFill>
        <p:spPr>
          <a:xfrm>
            <a:off x="5839799" y="819944"/>
            <a:ext cx="3048000" cy="1774573"/>
          </a:xfrm>
          <a:prstGeom prst="rect">
            <a:avLst/>
          </a:prstGeom>
        </p:spPr>
      </p:pic>
      <p:pic>
        <p:nvPicPr>
          <p:cNvPr id="10" name="Picture 9">
            <a:extLst>
              <a:ext uri="{FF2B5EF4-FFF2-40B4-BE49-F238E27FC236}">
                <a16:creationId xmlns:a16="http://schemas.microsoft.com/office/drawing/2014/main" id="{09499CC8-9F45-5CCD-063D-E0A19765F9CE}"/>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7010400" y="393618"/>
            <a:ext cx="1909064" cy="422197"/>
          </a:xfrm>
          <a:prstGeom prst="rect">
            <a:avLst/>
          </a:prstGeom>
        </p:spPr>
      </p:pic>
      <p:pic>
        <p:nvPicPr>
          <p:cNvPr id="14" name="Picture 13">
            <a:extLst>
              <a:ext uri="{FF2B5EF4-FFF2-40B4-BE49-F238E27FC236}">
                <a16:creationId xmlns:a16="http://schemas.microsoft.com/office/drawing/2014/main" id="{5A28FF0A-0E20-9E30-B7B4-636790A19E2E}"/>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5955720" y="515144"/>
            <a:ext cx="774892" cy="183450"/>
          </a:xfrm>
          <a:prstGeom prst="rect">
            <a:avLst/>
          </a:prstGeom>
        </p:spPr>
      </p:pic>
      <p:sp>
        <p:nvSpPr>
          <p:cNvPr id="19" name="TextBox 18">
            <a:extLst>
              <a:ext uri="{FF2B5EF4-FFF2-40B4-BE49-F238E27FC236}">
                <a16:creationId xmlns:a16="http://schemas.microsoft.com/office/drawing/2014/main" id="{6E24680E-A99F-21BF-39FE-03B455795917}"/>
              </a:ext>
            </a:extLst>
          </p:cNvPr>
          <p:cNvSpPr txBox="1"/>
          <p:nvPr/>
        </p:nvSpPr>
        <p:spPr>
          <a:xfrm>
            <a:off x="457199" y="1045727"/>
            <a:ext cx="5562599" cy="1077218"/>
          </a:xfrm>
          <a:prstGeom prst="rect">
            <a:avLst/>
          </a:prstGeom>
          <a:noFill/>
          <a:ln>
            <a:noFill/>
          </a:ln>
        </p:spPr>
        <p:txBody>
          <a:bodyPr wrap="square" rtlCol="0">
            <a:spAutoFit/>
          </a:bodyPr>
          <a:lstStyle/>
          <a:p>
            <a:r>
              <a:rPr lang="en-US" sz="1600" dirty="0"/>
              <a:t>w/o errors</a:t>
            </a:r>
          </a:p>
          <a:p>
            <a:pPr marL="342900" indent="-342900">
              <a:buFont typeface="Arial" panose="020B0604020202020204" pitchFamily="34" charset="0"/>
              <a:buChar char="•"/>
            </a:pPr>
            <a:r>
              <a:rPr lang="en-US" sz="1600" dirty="0"/>
              <a:t>Negligible reduction from beam-beam</a:t>
            </a:r>
          </a:p>
          <a:p>
            <a:pPr marL="342900" indent="-342900">
              <a:buFont typeface="Arial" panose="020B0604020202020204" pitchFamily="34" charset="0"/>
              <a:buChar char="•"/>
            </a:pPr>
            <a:endParaRPr lang="en-US" sz="1600" dirty="0"/>
          </a:p>
          <a:p>
            <a:pPr marL="342900" indent="-342900">
              <a:buFont typeface="Arial" panose="020B0604020202020204" pitchFamily="34" charset="0"/>
              <a:buChar char="•"/>
            </a:pPr>
            <a:r>
              <a:rPr lang="en-US" sz="1600" dirty="0"/>
              <a:t>Compares well with SAD results from K. </a:t>
            </a:r>
            <a:r>
              <a:rPr lang="en-US" sz="1600" dirty="0" err="1"/>
              <a:t>Oide</a:t>
            </a:r>
            <a:r>
              <a:rPr lang="en-US" sz="1600" dirty="0"/>
              <a:t> </a:t>
            </a:r>
            <a:r>
              <a:rPr lang="en-US" sz="1600" dirty="0">
                <a:solidFill>
                  <a:schemeClr val="accent5"/>
                </a:solidFill>
              </a:rPr>
              <a:t>[13]</a:t>
            </a:r>
          </a:p>
        </p:txBody>
      </p:sp>
      <p:grpSp>
        <p:nvGrpSpPr>
          <p:cNvPr id="26" name="Group 25">
            <a:extLst>
              <a:ext uri="{FF2B5EF4-FFF2-40B4-BE49-F238E27FC236}">
                <a16:creationId xmlns:a16="http://schemas.microsoft.com/office/drawing/2014/main" id="{795C5648-FEF4-D5AD-247B-22A79A88C24E}"/>
              </a:ext>
            </a:extLst>
          </p:cNvPr>
          <p:cNvGrpSpPr/>
          <p:nvPr/>
        </p:nvGrpSpPr>
        <p:grpSpPr>
          <a:xfrm>
            <a:off x="130810" y="2648744"/>
            <a:ext cx="8998322" cy="2086050"/>
            <a:chOff x="130810" y="2648744"/>
            <a:chExt cx="8998322" cy="2086050"/>
          </a:xfrm>
        </p:grpSpPr>
        <p:sp>
          <p:nvSpPr>
            <p:cNvPr id="7" name="TextBox 6">
              <a:extLst>
                <a:ext uri="{FF2B5EF4-FFF2-40B4-BE49-F238E27FC236}">
                  <a16:creationId xmlns:a16="http://schemas.microsoft.com/office/drawing/2014/main" id="{67941665-2819-F487-E9DC-8E021BFD5215}"/>
                </a:ext>
              </a:extLst>
            </p:cNvPr>
            <p:cNvSpPr txBox="1"/>
            <p:nvPr/>
          </p:nvSpPr>
          <p:spPr>
            <a:xfrm>
              <a:off x="4718490" y="2703469"/>
              <a:ext cx="4410642" cy="2031325"/>
            </a:xfrm>
            <a:prstGeom prst="rect">
              <a:avLst/>
            </a:prstGeom>
            <a:noFill/>
            <a:ln>
              <a:noFill/>
            </a:ln>
          </p:spPr>
          <p:txBody>
            <a:bodyPr wrap="square" rtlCol="0">
              <a:spAutoFit/>
            </a:bodyPr>
            <a:lstStyle/>
            <a:p>
              <a:r>
                <a:rPr lang="en-GB" sz="1400" spc="20" dirty="0">
                  <a:cs typeface="Arial"/>
                </a:rPr>
                <a:t>w/ errors &amp; corrections</a:t>
              </a:r>
            </a:p>
            <a:p>
              <a:pPr marL="342900" indent="-342900">
                <a:buFont typeface="Arial" panose="020B0604020202020204" pitchFamily="34" charset="0"/>
                <a:buChar char="•"/>
              </a:pPr>
              <a:r>
                <a:rPr lang="en-GB" sz="1400" spc="20" dirty="0">
                  <a:cs typeface="Arial"/>
                </a:rPr>
                <a:t>More lattice induced resonances are seen with beam-beam due to large amplitude detuning</a:t>
              </a:r>
            </a:p>
            <a:p>
              <a:pPr marL="342900" indent="-342900">
                <a:buFont typeface="Arial" panose="020B0604020202020204" pitchFamily="34" charset="0"/>
                <a:buChar char="•"/>
              </a:pPr>
              <a:endParaRPr lang="en-GB" sz="1400" spc="20" dirty="0">
                <a:cs typeface="Arial"/>
              </a:endParaRPr>
            </a:p>
            <a:p>
              <a:pPr marL="342900" indent="-342900">
                <a:buFont typeface="Arial" panose="020B0604020202020204" pitchFamily="34" charset="0"/>
                <a:buChar char="•"/>
              </a:pPr>
              <a:r>
                <a:rPr lang="en-GB" sz="1400" spc="20" dirty="0">
                  <a:cs typeface="Arial"/>
                </a:rPr>
                <a:t>Full lattice needs to be optimized with beam-beam included</a:t>
              </a:r>
              <a:endParaRPr lang="en-GB" sz="1400" spc="20" dirty="0">
                <a:solidFill>
                  <a:schemeClr val="accent5"/>
                </a:solidFill>
                <a:cs typeface="Arial"/>
              </a:endParaRPr>
            </a:p>
            <a:p>
              <a:pPr marL="342900" indent="-342900">
                <a:buFont typeface="Arial" panose="020B0604020202020204" pitchFamily="34" charset="0"/>
                <a:buChar char="•"/>
              </a:pPr>
              <a:endParaRPr lang="en-GB" sz="1400" spc="20" dirty="0">
                <a:solidFill>
                  <a:schemeClr val="accent5"/>
                </a:solidFill>
                <a:cs typeface="Arial"/>
              </a:endParaRPr>
            </a:p>
            <a:p>
              <a:pPr marL="342900" indent="-342900">
                <a:buFont typeface="Arial" panose="020B0604020202020204" pitchFamily="34" charset="0"/>
                <a:buChar char="•"/>
              </a:pPr>
              <a:r>
                <a:rPr lang="en-GB" sz="1400" spc="20" dirty="0">
                  <a:cs typeface="Arial"/>
                </a:rPr>
                <a:t>Tools are ready, requires work with tuning working group to establish correction strategies</a:t>
              </a:r>
            </a:p>
          </p:txBody>
        </p:sp>
        <p:grpSp>
          <p:nvGrpSpPr>
            <p:cNvPr id="25" name="Group 24">
              <a:extLst>
                <a:ext uri="{FF2B5EF4-FFF2-40B4-BE49-F238E27FC236}">
                  <a16:creationId xmlns:a16="http://schemas.microsoft.com/office/drawing/2014/main" id="{D706FC2E-FC08-820F-4B36-C4CA1869BFAF}"/>
                </a:ext>
              </a:extLst>
            </p:cNvPr>
            <p:cNvGrpSpPr/>
            <p:nvPr/>
          </p:nvGrpSpPr>
          <p:grpSpPr>
            <a:xfrm>
              <a:off x="152401" y="2869116"/>
              <a:ext cx="4419599" cy="1716964"/>
              <a:chOff x="152401" y="2869116"/>
              <a:chExt cx="4419599" cy="1716964"/>
            </a:xfrm>
          </p:grpSpPr>
          <p:pic>
            <p:nvPicPr>
              <p:cNvPr id="15" name="Рисунок 27">
                <a:extLst>
                  <a:ext uri="{FF2B5EF4-FFF2-40B4-BE49-F238E27FC236}">
                    <a16:creationId xmlns:a16="http://schemas.microsoft.com/office/drawing/2014/main" id="{4713E653-90C2-9CF6-9DF7-1DF88B34530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1" y="2869116"/>
                <a:ext cx="2051490" cy="1716964"/>
              </a:xfrm>
              <a:prstGeom prst="rect">
                <a:avLst/>
              </a:prstGeom>
            </p:spPr>
          </p:pic>
          <p:pic>
            <p:nvPicPr>
              <p:cNvPr id="16" name="Рисунок 28">
                <a:extLst>
                  <a:ext uri="{FF2B5EF4-FFF2-40B4-BE49-F238E27FC236}">
                    <a16:creationId xmlns:a16="http://schemas.microsoft.com/office/drawing/2014/main" id="{28445024-FF6B-3ECB-DC43-C07E52FA6DF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286000" y="2869116"/>
                <a:ext cx="2051490" cy="1716964"/>
              </a:xfrm>
              <a:prstGeom prst="rect">
                <a:avLst/>
              </a:prstGeom>
            </p:spPr>
          </p:pic>
          <p:sp>
            <p:nvSpPr>
              <p:cNvPr id="21" name="TextBox 20">
                <a:extLst>
                  <a:ext uri="{FF2B5EF4-FFF2-40B4-BE49-F238E27FC236}">
                    <a16:creationId xmlns:a16="http://schemas.microsoft.com/office/drawing/2014/main" id="{859EF899-8531-8238-1F10-9F2FAC1A2DA8}"/>
                  </a:ext>
                </a:extLst>
              </p:cNvPr>
              <p:cNvSpPr txBox="1"/>
              <p:nvPr/>
            </p:nvSpPr>
            <p:spPr>
              <a:xfrm>
                <a:off x="2667000" y="4161806"/>
                <a:ext cx="1905000" cy="307777"/>
              </a:xfrm>
              <a:prstGeom prst="rect">
                <a:avLst/>
              </a:prstGeom>
              <a:noFill/>
            </p:spPr>
            <p:txBody>
              <a:bodyPr wrap="square">
                <a:spAutoFit/>
              </a:bodyPr>
              <a:lstStyle/>
              <a:p>
                <a:r>
                  <a:rPr lang="en-GB" sz="1400" spc="20" dirty="0">
                    <a:cs typeface="Arial"/>
                  </a:rPr>
                  <a:t>D. </a:t>
                </a:r>
                <a:r>
                  <a:rPr lang="en-GB" sz="1400" spc="20" dirty="0" err="1">
                    <a:cs typeface="Arial"/>
                  </a:rPr>
                  <a:t>Shatilov</a:t>
                </a:r>
                <a:r>
                  <a:rPr lang="en-GB" sz="1400" spc="20" dirty="0">
                    <a:cs typeface="Arial"/>
                  </a:rPr>
                  <a:t> </a:t>
                </a:r>
                <a:r>
                  <a:rPr lang="en-GB" sz="1400" spc="20" dirty="0">
                    <a:solidFill>
                      <a:schemeClr val="accent5"/>
                    </a:solidFill>
                    <a:cs typeface="Arial"/>
                  </a:rPr>
                  <a:t>[2]</a:t>
                </a:r>
                <a:endParaRPr lang="en-US" dirty="0"/>
              </a:p>
            </p:txBody>
          </p:sp>
        </p:grpSp>
        <p:cxnSp>
          <p:nvCxnSpPr>
            <p:cNvPr id="23" name="Straight Connector 22">
              <a:extLst>
                <a:ext uri="{FF2B5EF4-FFF2-40B4-BE49-F238E27FC236}">
                  <a16:creationId xmlns:a16="http://schemas.microsoft.com/office/drawing/2014/main" id="{45DE8A7E-A570-05AB-E9C3-8E8FD661C6FC}"/>
                </a:ext>
              </a:extLst>
            </p:cNvPr>
            <p:cNvCxnSpPr>
              <a:cxnSpLocks/>
            </p:cNvCxnSpPr>
            <p:nvPr/>
          </p:nvCxnSpPr>
          <p:spPr>
            <a:xfrm>
              <a:off x="130810" y="2648744"/>
              <a:ext cx="888238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ED9E25AB-C65F-1D08-D7BF-E20F87CCAC78}"/>
              </a:ext>
            </a:extLst>
          </p:cNvPr>
          <p:cNvSpPr txBox="1"/>
          <p:nvPr/>
        </p:nvSpPr>
        <p:spPr>
          <a:xfrm>
            <a:off x="1103143" y="4720783"/>
            <a:ext cx="3941840" cy="307777"/>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square">
            <a:spAutoFit/>
          </a:bodyPr>
          <a:lstStyle/>
          <a:p>
            <a:pPr marL="12700" algn="ctr">
              <a:lnSpc>
                <a:spcPct val="100000"/>
              </a:lnSpc>
              <a:spcBef>
                <a:spcPts val="100"/>
              </a:spcBef>
              <a:tabLst>
                <a:tab pos="297815" algn="l"/>
                <a:tab pos="298450" algn="l"/>
              </a:tabLst>
            </a:pPr>
            <a:r>
              <a:rPr lang="en-US" sz="1400" i="1" dirty="0">
                <a:solidFill>
                  <a:schemeClr val="accent5"/>
                </a:solidFill>
              </a:rPr>
              <a:t>L. van </a:t>
            </a:r>
            <a:r>
              <a:rPr lang="en-US" sz="1400" i="1" dirty="0" err="1">
                <a:solidFill>
                  <a:schemeClr val="accent5"/>
                </a:solidFill>
              </a:rPr>
              <a:t>Riesen</a:t>
            </a:r>
            <a:r>
              <a:rPr lang="en-US" sz="1400" i="1" dirty="0">
                <a:solidFill>
                  <a:schemeClr val="accent5"/>
                </a:solidFill>
              </a:rPr>
              <a:t>-Haupt, talk @ this workshop</a:t>
            </a:r>
          </a:p>
        </p:txBody>
      </p:sp>
    </p:spTree>
    <p:extLst>
      <p:ext uri="{BB962C8B-B14F-4D97-AF65-F5344CB8AC3E}">
        <p14:creationId xmlns:p14="http://schemas.microsoft.com/office/powerpoint/2010/main" val="116096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E85669-06AF-4228-3698-E3BAE23D3962}"/>
              </a:ext>
            </a:extLst>
          </p:cNvPr>
          <p:cNvGrpSpPr/>
          <p:nvPr/>
        </p:nvGrpSpPr>
        <p:grpSpPr>
          <a:xfrm>
            <a:off x="5334000" y="591344"/>
            <a:ext cx="3810000" cy="2401655"/>
            <a:chOff x="4659578" y="2418521"/>
            <a:chExt cx="4484422" cy="2630255"/>
          </a:xfrm>
        </p:grpSpPr>
        <p:pic>
          <p:nvPicPr>
            <p:cNvPr id="18" name="Picture 17">
              <a:extLst>
                <a:ext uri="{FF2B5EF4-FFF2-40B4-BE49-F238E27FC236}">
                  <a16:creationId xmlns:a16="http://schemas.microsoft.com/office/drawing/2014/main" id="{197ECBE4-AA2B-A4BC-9237-6F742163FB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9578" y="2418521"/>
              <a:ext cx="4484422" cy="2630255"/>
            </a:xfrm>
            <a:prstGeom prst="rect">
              <a:avLst/>
            </a:prstGeom>
          </p:spPr>
        </p:pic>
        <p:sp>
          <p:nvSpPr>
            <p:cNvPr id="26" name="TextBox 25">
              <a:extLst>
                <a:ext uri="{FF2B5EF4-FFF2-40B4-BE49-F238E27FC236}">
                  <a16:creationId xmlns:a16="http://schemas.microsoft.com/office/drawing/2014/main" id="{C1894A40-CA40-88A4-8F8B-6B332725F406}"/>
                </a:ext>
              </a:extLst>
            </p:cNvPr>
            <p:cNvSpPr txBox="1"/>
            <p:nvPr/>
          </p:nvSpPr>
          <p:spPr>
            <a:xfrm>
              <a:off x="5044792" y="4077436"/>
              <a:ext cx="710451" cy="300082"/>
            </a:xfrm>
            <a:prstGeom prst="rect">
              <a:avLst/>
            </a:prstGeom>
            <a:noFill/>
          </p:spPr>
          <p:txBody>
            <a:bodyPr wrap="none" rtlCol="0">
              <a:spAutoFit/>
            </a:bodyPr>
            <a:lstStyle/>
            <a:p>
              <a:r>
                <a:rPr lang="en-US" dirty="0">
                  <a:solidFill>
                    <a:srgbClr val="0D0887"/>
                  </a:solidFill>
                </a:rPr>
                <a:t>0.95N</a:t>
              </a:r>
              <a:r>
                <a:rPr lang="en-US" baseline="-25000" dirty="0">
                  <a:solidFill>
                    <a:srgbClr val="0D0887"/>
                  </a:solidFill>
                </a:rPr>
                <a:t>0</a:t>
              </a:r>
              <a:endParaRPr lang="en-US" dirty="0">
                <a:solidFill>
                  <a:srgbClr val="0D0887"/>
                </a:solidFill>
              </a:endParaRPr>
            </a:p>
          </p:txBody>
        </p:sp>
        <p:sp>
          <p:nvSpPr>
            <p:cNvPr id="27" name="TextBox 26">
              <a:extLst>
                <a:ext uri="{FF2B5EF4-FFF2-40B4-BE49-F238E27FC236}">
                  <a16:creationId xmlns:a16="http://schemas.microsoft.com/office/drawing/2014/main" id="{97517F88-79BB-B36B-7C0B-92A0B74E5999}"/>
                </a:ext>
              </a:extLst>
            </p:cNvPr>
            <p:cNvSpPr txBox="1"/>
            <p:nvPr/>
          </p:nvSpPr>
          <p:spPr>
            <a:xfrm>
              <a:off x="5213108" y="4385141"/>
              <a:ext cx="373820" cy="300082"/>
            </a:xfrm>
            <a:prstGeom prst="rect">
              <a:avLst/>
            </a:prstGeom>
            <a:noFill/>
          </p:spPr>
          <p:txBody>
            <a:bodyPr wrap="none" rtlCol="0">
              <a:spAutoFit/>
            </a:bodyPr>
            <a:lstStyle/>
            <a:p>
              <a:r>
                <a:rPr lang="en-US" dirty="0">
                  <a:solidFill>
                    <a:srgbClr val="DB5C68"/>
                  </a:solidFill>
                </a:rPr>
                <a:t>N</a:t>
              </a:r>
              <a:r>
                <a:rPr lang="en-US" baseline="-25000" dirty="0">
                  <a:solidFill>
                    <a:srgbClr val="DB5C68"/>
                  </a:solidFill>
                </a:rPr>
                <a:t>0</a:t>
              </a:r>
              <a:endParaRPr lang="en-US" dirty="0">
                <a:solidFill>
                  <a:srgbClr val="DB5C68"/>
                </a:solidFill>
              </a:endParaRPr>
            </a:p>
          </p:txBody>
        </p:sp>
        <p:pic>
          <p:nvPicPr>
            <p:cNvPr id="29" name="Picture 28">
              <a:extLst>
                <a:ext uri="{FF2B5EF4-FFF2-40B4-BE49-F238E27FC236}">
                  <a16:creationId xmlns:a16="http://schemas.microsoft.com/office/drawing/2014/main" id="{CC887C51-3B9B-EB62-5FD5-03DA2DF14CA5}"/>
                </a:ext>
              </a:extLst>
            </p:cNvPr>
            <p:cNvPicPr>
              <a:picLocks noChangeAspect="1"/>
            </p:cNvPicPr>
            <p:nvPr>
              <p:custDataLst>
                <p:tags r:id="rId1"/>
              </p:custDataLst>
            </p:nvPr>
          </p:nvPicPr>
          <p:blipFill rotWithShape="1">
            <a:blip r:embed="rId5"/>
            <a:srcRect l="13811" t="-1" r="50254" b="-40404"/>
            <a:stretch/>
          </p:blipFill>
          <p:spPr>
            <a:xfrm>
              <a:off x="5134303" y="2468082"/>
              <a:ext cx="704194" cy="398866"/>
            </a:xfrm>
            <a:prstGeom prst="rect">
              <a:avLst/>
            </a:prstGeom>
          </p:spPr>
        </p:pic>
        <p:sp>
          <p:nvSpPr>
            <p:cNvPr id="30" name="TextBox 29">
              <a:extLst>
                <a:ext uri="{FF2B5EF4-FFF2-40B4-BE49-F238E27FC236}">
                  <a16:creationId xmlns:a16="http://schemas.microsoft.com/office/drawing/2014/main" id="{045226D6-7153-63FB-C0CB-588A400A72BF}"/>
                </a:ext>
              </a:extLst>
            </p:cNvPr>
            <p:cNvSpPr txBox="1"/>
            <p:nvPr/>
          </p:nvSpPr>
          <p:spPr>
            <a:xfrm>
              <a:off x="7738165" y="4053213"/>
              <a:ext cx="1130216" cy="632010"/>
            </a:xfrm>
            <a:prstGeom prst="rect">
              <a:avLst/>
            </a:prstGeom>
            <a:noFill/>
          </p:spPr>
          <p:txBody>
            <a:bodyPr wrap="square" rtlCol="0">
              <a:spAutoFit/>
            </a:bodyPr>
            <a:lstStyle/>
            <a:p>
              <a:r>
                <a:rPr lang="en-US" sz="1050" dirty="0"/>
                <a:t>lower due to asymmetric setup</a:t>
              </a:r>
            </a:p>
          </p:txBody>
        </p:sp>
      </p:grpSp>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12</a:t>
            </a:r>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Top-up injection &amp; asymmetry scans</a:t>
            </a:r>
            <a:endParaRPr lang="en-GB" sz="2800" spc="20" dirty="0">
              <a:solidFill>
                <a:srgbClr val="FF9300"/>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F25AC6A8-A561-E60C-0284-27A44A9427EB}"/>
              </a:ext>
            </a:extLst>
          </p:cNvPr>
          <p:cNvSpPr txBox="1"/>
          <p:nvPr/>
        </p:nvSpPr>
        <p:spPr>
          <a:xfrm>
            <a:off x="220721" y="1053421"/>
            <a:ext cx="5181600" cy="2246769"/>
          </a:xfrm>
          <a:prstGeom prst="rect">
            <a:avLst/>
          </a:prstGeom>
          <a:noFill/>
        </p:spPr>
        <p:txBody>
          <a:bodyPr wrap="square" rtlCol="0">
            <a:spAutoFit/>
          </a:bodyPr>
          <a:lstStyle/>
          <a:p>
            <a:r>
              <a:rPr lang="en-US" sz="1400" dirty="0"/>
              <a:t>Longitudinal top-up simulated with Xsuite</a:t>
            </a:r>
          </a:p>
          <a:p>
            <a:pPr marL="285750" indent="-285750">
              <a:buFont typeface="Arial" panose="020B0604020202020204" pitchFamily="34" charset="0"/>
              <a:buChar char="•"/>
            </a:pPr>
            <a:r>
              <a:rPr lang="en-US" sz="1400" dirty="0"/>
              <a:t>Perturbed bunch </a:t>
            </a:r>
            <a:r>
              <a:rPr lang="en-US" sz="1400" dirty="0" err="1"/>
              <a:t>init.</a:t>
            </a:r>
            <a:r>
              <a:rPr lang="en-US" sz="1400" dirty="0"/>
              <a:t> with 95% intensity</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Track till equilibrium &amp; top-up</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Luminosity lower than in symmetric case (L</a:t>
            </a:r>
            <a:r>
              <a:rPr lang="en-US" sz="1400" baseline="-25000" dirty="0"/>
              <a:t>0</a:t>
            </a:r>
            <a:r>
              <a:rPr lang="en-US" sz="1400" dirty="0"/>
              <a:t>) due to vertical blowup</a:t>
            </a:r>
          </a:p>
          <a:p>
            <a:pPr marL="628613" lvl="1" indent="-285750">
              <a:buFont typeface="Arial" panose="020B0604020202020204" pitchFamily="34" charset="0"/>
              <a:buChar char="•"/>
            </a:pPr>
            <a:r>
              <a:rPr lang="en-US" sz="1400" dirty="0"/>
              <a:t>Should be avoided (e.g. working point optimization)</a:t>
            </a:r>
          </a:p>
          <a:p>
            <a:pPr marL="628613" lvl="1" indent="-285750">
              <a:buFont typeface="Arial" panose="020B0604020202020204" pitchFamily="34" charset="0"/>
              <a:buChar char="•"/>
            </a:pPr>
            <a:endParaRPr lang="en-US" sz="1400" dirty="0"/>
          </a:p>
          <a:p>
            <a:pPr marL="628613" lvl="1" indent="-285750">
              <a:buFont typeface="Arial" panose="020B0604020202020204" pitchFamily="34" charset="0"/>
              <a:buChar char="•"/>
            </a:pPr>
            <a:endParaRPr lang="en-US" sz="1400" dirty="0"/>
          </a:p>
        </p:txBody>
      </p:sp>
      <p:grpSp>
        <p:nvGrpSpPr>
          <p:cNvPr id="3" name="Group 2">
            <a:extLst>
              <a:ext uri="{FF2B5EF4-FFF2-40B4-BE49-F238E27FC236}">
                <a16:creationId xmlns:a16="http://schemas.microsoft.com/office/drawing/2014/main" id="{5962F040-0ED0-D358-1D0D-0A891FC3A3F4}"/>
              </a:ext>
            </a:extLst>
          </p:cNvPr>
          <p:cNvGrpSpPr/>
          <p:nvPr/>
        </p:nvGrpSpPr>
        <p:grpSpPr>
          <a:xfrm>
            <a:off x="102133" y="3061790"/>
            <a:ext cx="8911057" cy="2065485"/>
            <a:chOff x="102133" y="3061790"/>
            <a:chExt cx="8911057" cy="2065485"/>
          </a:xfrm>
        </p:grpSpPr>
        <p:pic>
          <p:nvPicPr>
            <p:cNvPr id="4" name="Picture 3">
              <a:extLst>
                <a:ext uri="{FF2B5EF4-FFF2-40B4-BE49-F238E27FC236}">
                  <a16:creationId xmlns:a16="http://schemas.microsoft.com/office/drawing/2014/main" id="{CCAE68F0-4BA9-53C1-09AE-D23E09E5EFE5}"/>
                </a:ext>
              </a:extLst>
            </p:cNvPr>
            <p:cNvPicPr>
              <a:picLocks noChangeAspect="1"/>
            </p:cNvPicPr>
            <p:nvPr/>
          </p:nvPicPr>
          <p:blipFill>
            <a:blip r:embed="rId6"/>
            <a:stretch>
              <a:fillRect/>
            </a:stretch>
          </p:blipFill>
          <p:spPr>
            <a:xfrm>
              <a:off x="102133" y="3061790"/>
              <a:ext cx="4484422" cy="2065485"/>
            </a:xfrm>
            <a:prstGeom prst="rect">
              <a:avLst/>
            </a:prstGeom>
          </p:spPr>
        </p:pic>
        <p:sp>
          <p:nvSpPr>
            <p:cNvPr id="8" name="TextBox 7">
              <a:extLst>
                <a:ext uri="{FF2B5EF4-FFF2-40B4-BE49-F238E27FC236}">
                  <a16:creationId xmlns:a16="http://schemas.microsoft.com/office/drawing/2014/main" id="{D0736BE0-3DD0-7839-88CC-B209F9DD0FBF}"/>
                </a:ext>
              </a:extLst>
            </p:cNvPr>
            <p:cNvSpPr txBox="1"/>
            <p:nvPr/>
          </p:nvSpPr>
          <p:spPr>
            <a:xfrm>
              <a:off x="4785382" y="3368981"/>
              <a:ext cx="4227808" cy="1384995"/>
            </a:xfrm>
            <a:prstGeom prst="rect">
              <a:avLst/>
            </a:prstGeom>
            <a:noFill/>
          </p:spPr>
          <p:txBody>
            <a:bodyPr wrap="square">
              <a:spAutoFit/>
            </a:bodyPr>
            <a:lstStyle/>
            <a:p>
              <a:pPr marL="285750" indent="-285750">
                <a:buFont typeface="Arial" panose="020B0604020202020204" pitchFamily="34" charset="0"/>
                <a:buChar char="•"/>
              </a:pPr>
              <a:r>
                <a:rPr lang="en-US" sz="1400" dirty="0"/>
                <a:t>Evaluate asymmetries in emittance/beta leading to 50% vertical blowup</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Derived coarse tolerances for machine tuning</a:t>
              </a:r>
            </a:p>
            <a:p>
              <a:pPr marL="628613" lvl="1" indent="-285750">
                <a:buFont typeface="Arial" panose="020B0604020202020204" pitchFamily="34" charset="0"/>
                <a:buChar char="•"/>
              </a:pPr>
              <a:r>
                <a:rPr lang="en-US" sz="1400" dirty="0"/>
                <a:t>Some seem hard to reach e.g. for W</a:t>
              </a:r>
            </a:p>
            <a:p>
              <a:pPr marL="628613" lvl="1" indent="-285750">
                <a:buFont typeface="Arial" panose="020B0604020202020204" pitchFamily="34" charset="0"/>
                <a:buChar char="•"/>
              </a:pPr>
              <a:r>
                <a:rPr lang="en-US" sz="1400" dirty="0"/>
                <a:t>Working point needs to be optimized</a:t>
              </a:r>
            </a:p>
          </p:txBody>
        </p:sp>
        <p:cxnSp>
          <p:nvCxnSpPr>
            <p:cNvPr id="10" name="Straight Connector 9">
              <a:extLst>
                <a:ext uri="{FF2B5EF4-FFF2-40B4-BE49-F238E27FC236}">
                  <a16:creationId xmlns:a16="http://schemas.microsoft.com/office/drawing/2014/main" id="{D2834CE6-5E1E-4CD5-A6C6-3B8F75B94BE1}"/>
                </a:ext>
              </a:extLst>
            </p:cNvPr>
            <p:cNvCxnSpPr>
              <a:cxnSpLocks/>
            </p:cNvCxnSpPr>
            <p:nvPr/>
          </p:nvCxnSpPr>
          <p:spPr>
            <a:xfrm>
              <a:off x="130810" y="3061790"/>
              <a:ext cx="888238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DE5D857D-3117-EE02-AA55-7EBF2D6C4F9A}"/>
              </a:ext>
            </a:extLst>
          </p:cNvPr>
          <p:cNvSpPr txBox="1"/>
          <p:nvPr/>
        </p:nvSpPr>
        <p:spPr>
          <a:xfrm>
            <a:off x="6621523" y="1734699"/>
            <a:ext cx="617477" cy="300082"/>
          </a:xfrm>
          <a:prstGeom prst="rect">
            <a:avLst/>
          </a:prstGeom>
          <a:noFill/>
        </p:spPr>
        <p:txBody>
          <a:bodyPr wrap="none" rtlCol="0">
            <a:spAutoFit/>
          </a:bodyPr>
          <a:lstStyle/>
          <a:p>
            <a:r>
              <a:rPr lang="en-US" dirty="0" err="1">
                <a:solidFill>
                  <a:srgbClr val="00B050"/>
                </a:solidFill>
              </a:rPr>
              <a:t>topup</a:t>
            </a:r>
            <a:endParaRPr lang="en-US" dirty="0">
              <a:solidFill>
                <a:srgbClr val="00B050"/>
              </a:solidFill>
            </a:endParaRPr>
          </a:p>
        </p:txBody>
      </p:sp>
      <p:cxnSp>
        <p:nvCxnSpPr>
          <p:cNvPr id="15" name="Straight Arrow Connector 14">
            <a:extLst>
              <a:ext uri="{FF2B5EF4-FFF2-40B4-BE49-F238E27FC236}">
                <a16:creationId xmlns:a16="http://schemas.microsoft.com/office/drawing/2014/main" id="{BAFB4E52-FF52-0E16-AEDB-5F88FDD3ABF4}"/>
              </a:ext>
            </a:extLst>
          </p:cNvPr>
          <p:cNvCxnSpPr>
            <a:cxnSpLocks/>
          </p:cNvCxnSpPr>
          <p:nvPr/>
        </p:nvCxnSpPr>
        <p:spPr>
          <a:xfrm flipH="1">
            <a:off x="6534575" y="1966188"/>
            <a:ext cx="141381" cy="40183"/>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3511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13</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Case study at the </a:t>
            </a:r>
            <a:r>
              <a:rPr lang="en-GB" sz="2800" spc="20" dirty="0" err="1">
                <a:latin typeface="Times New Roman" panose="02020603050405020304" pitchFamily="18" charset="0"/>
                <a:cs typeface="Times New Roman" panose="02020603050405020304" pitchFamily="18" charset="0"/>
              </a:rPr>
              <a:t>SuperKEKB</a:t>
            </a:r>
            <a:endParaRPr lang="en-GB" sz="2800" spc="20" dirty="0">
              <a:solidFill>
                <a:srgbClr val="FF9300"/>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0BA0B443-3F98-78A1-70A0-62E584FD9AB4}"/>
              </a:ext>
            </a:extLst>
          </p:cNvPr>
          <p:cNvSpPr txBox="1"/>
          <p:nvPr/>
        </p:nvSpPr>
        <p:spPr>
          <a:xfrm>
            <a:off x="182899" y="1270368"/>
            <a:ext cx="4968204" cy="3539430"/>
          </a:xfrm>
          <a:prstGeom prst="rect">
            <a:avLst/>
          </a:prstGeom>
          <a:noFill/>
        </p:spPr>
        <p:txBody>
          <a:bodyPr wrap="square" rtlCol="0">
            <a:spAutoFit/>
          </a:bodyPr>
          <a:lstStyle/>
          <a:p>
            <a:pPr marL="285750" indent="-285750">
              <a:buFont typeface="Arial" panose="020B0604020202020204" pitchFamily="34" charset="0"/>
              <a:buChar char="•"/>
            </a:pPr>
            <a:r>
              <a:rPr lang="en-US" sz="1600" dirty="0"/>
              <a:t>Beam-beam excites synchro-</a:t>
            </a:r>
            <a:r>
              <a:rPr lang="en-US" sz="1600" dirty="0" err="1"/>
              <a:t>betatron</a:t>
            </a:r>
            <a:r>
              <a:rPr lang="en-US" sz="1600" dirty="0"/>
              <a:t> resonances (collective </a:t>
            </a:r>
            <a:r>
              <a:rPr lang="en-US" sz="1600" dirty="0">
                <a:solidFill>
                  <a:schemeClr val="accent5"/>
                </a:solidFill>
              </a:rPr>
              <a:t>[14]</a:t>
            </a:r>
            <a:r>
              <a:rPr lang="en-US" sz="1600" dirty="0"/>
              <a:t>, here single particle)</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Interplay with longitudinal </a:t>
            </a:r>
            <a:r>
              <a:rPr lang="en-US" sz="1600" dirty="0" err="1"/>
              <a:t>wakefield</a:t>
            </a:r>
            <a:r>
              <a:rPr lang="en-US" sz="1600" dirty="0"/>
              <a:t> enhances amplitude dependent incoherent x-z resonance</a:t>
            </a:r>
          </a:p>
          <a:p>
            <a:pPr marL="628613" lvl="1" indent="-285750">
              <a:buFont typeface="Arial" panose="020B0604020202020204" pitchFamily="34" charset="0"/>
              <a:buChar char="•"/>
            </a:pPr>
            <a:r>
              <a:rPr lang="en-US" sz="1600" dirty="0"/>
              <a:t>Impact on FCC-</a:t>
            </a:r>
            <a:r>
              <a:rPr lang="en-US" sz="1600" dirty="0" err="1"/>
              <a:t>ee</a:t>
            </a:r>
            <a:r>
              <a:rPr lang="en-US" sz="1600" dirty="0"/>
              <a:t> W </a:t>
            </a:r>
            <a:r>
              <a:rPr lang="en-US" sz="1600" dirty="0">
                <a:solidFill>
                  <a:srgbClr val="FF0000"/>
                </a:solidFill>
              </a:rPr>
              <a:t>[15]</a:t>
            </a:r>
            <a:r>
              <a:rPr lang="en-US" sz="1600" dirty="0"/>
              <a:t>? (high Q</a:t>
            </a:r>
            <a:r>
              <a:rPr lang="en-US" sz="1600" baseline="-25000" dirty="0"/>
              <a:t>s</a:t>
            </a:r>
            <a:r>
              <a:rPr lang="en-US" sz="1600" dirty="0"/>
              <a:t>)</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Successful Xsuite benchmarks against BBWS, BBSS, </a:t>
            </a:r>
            <a:r>
              <a:rPr lang="en-US" sz="1600" dirty="0" err="1"/>
              <a:t>PyHEADTAIL</a:t>
            </a: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Crab-waist imperfections</a:t>
            </a:r>
          </a:p>
          <a:p>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Transverse impedance + beam-beam @ FCC-</a:t>
            </a:r>
            <a:r>
              <a:rPr lang="en-US" sz="1600" dirty="0" err="1"/>
              <a:t>ee</a:t>
            </a:r>
            <a:r>
              <a:rPr lang="en-US" sz="1600" dirty="0"/>
              <a:t> </a:t>
            </a:r>
          </a:p>
        </p:txBody>
      </p:sp>
      <p:pic>
        <p:nvPicPr>
          <p:cNvPr id="5" name="Picture 4">
            <a:extLst>
              <a:ext uri="{FF2B5EF4-FFF2-40B4-BE49-F238E27FC236}">
                <a16:creationId xmlns:a16="http://schemas.microsoft.com/office/drawing/2014/main" id="{CD344EAA-79B5-B10C-FA88-BD4E8E6A01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9425" y="2861114"/>
            <a:ext cx="4014574" cy="2226030"/>
          </a:xfrm>
          <a:prstGeom prst="rect">
            <a:avLst/>
          </a:prstGeom>
        </p:spPr>
      </p:pic>
      <p:pic>
        <p:nvPicPr>
          <p:cNvPr id="8" name="Picture 7">
            <a:extLst>
              <a:ext uri="{FF2B5EF4-FFF2-40B4-BE49-F238E27FC236}">
                <a16:creationId xmlns:a16="http://schemas.microsoft.com/office/drawing/2014/main" id="{1421F879-7D94-204E-9A08-703572ECBB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9426" y="515144"/>
            <a:ext cx="4014574" cy="2226030"/>
          </a:xfrm>
          <a:prstGeom prst="rect">
            <a:avLst/>
          </a:prstGeom>
        </p:spPr>
      </p:pic>
      <p:sp>
        <p:nvSpPr>
          <p:cNvPr id="11" name="TextBox 10">
            <a:extLst>
              <a:ext uri="{FF2B5EF4-FFF2-40B4-BE49-F238E27FC236}">
                <a16:creationId xmlns:a16="http://schemas.microsoft.com/office/drawing/2014/main" id="{39366BB6-088D-6171-7C7D-79B460CAA523}"/>
              </a:ext>
            </a:extLst>
          </p:cNvPr>
          <p:cNvSpPr txBox="1"/>
          <p:nvPr/>
        </p:nvSpPr>
        <p:spPr>
          <a:xfrm>
            <a:off x="991773" y="4779367"/>
            <a:ext cx="3328778" cy="307777"/>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square">
            <a:spAutoFit/>
          </a:bodyPr>
          <a:lstStyle/>
          <a:p>
            <a:pPr marL="12700" algn="ctr">
              <a:lnSpc>
                <a:spcPct val="100000"/>
              </a:lnSpc>
              <a:spcBef>
                <a:spcPts val="100"/>
              </a:spcBef>
              <a:tabLst>
                <a:tab pos="297815" algn="l"/>
                <a:tab pos="298450" algn="l"/>
              </a:tabLst>
            </a:pPr>
            <a:r>
              <a:rPr lang="en-US" sz="1400" i="1" dirty="0">
                <a:solidFill>
                  <a:schemeClr val="accent5"/>
                </a:solidFill>
              </a:rPr>
              <a:t>R. </a:t>
            </a:r>
            <a:r>
              <a:rPr lang="en-US" sz="1400" i="1" dirty="0" err="1">
                <a:solidFill>
                  <a:schemeClr val="accent5"/>
                </a:solidFill>
              </a:rPr>
              <a:t>Soos</a:t>
            </a:r>
            <a:r>
              <a:rPr lang="en-US" sz="1400" i="1" dirty="0">
                <a:solidFill>
                  <a:schemeClr val="accent5"/>
                </a:solidFill>
              </a:rPr>
              <a:t>, talk @ this workshop</a:t>
            </a:r>
          </a:p>
        </p:txBody>
      </p:sp>
      <p:sp>
        <p:nvSpPr>
          <p:cNvPr id="12" name="TextBox 11">
            <a:extLst>
              <a:ext uri="{FF2B5EF4-FFF2-40B4-BE49-F238E27FC236}">
                <a16:creationId xmlns:a16="http://schemas.microsoft.com/office/drawing/2014/main" id="{73AA4228-A1AF-3E1E-BCB9-17E8F1DE84B3}"/>
              </a:ext>
            </a:extLst>
          </p:cNvPr>
          <p:cNvSpPr txBox="1"/>
          <p:nvPr/>
        </p:nvSpPr>
        <p:spPr>
          <a:xfrm>
            <a:off x="6553200" y="1270368"/>
            <a:ext cx="1492716" cy="715581"/>
          </a:xfrm>
          <a:prstGeom prst="rect">
            <a:avLst/>
          </a:prstGeom>
          <a:noFill/>
        </p:spPr>
        <p:txBody>
          <a:bodyPr wrap="none" rtlCol="0">
            <a:spAutoFit/>
          </a:bodyPr>
          <a:lstStyle/>
          <a:p>
            <a:pPr algn="ctr"/>
            <a:r>
              <a:rPr lang="en-US" dirty="0" err="1">
                <a:solidFill>
                  <a:schemeClr val="bg1"/>
                </a:solidFill>
              </a:rPr>
              <a:t>SuperKEKB</a:t>
            </a:r>
            <a:r>
              <a:rPr lang="en-US" dirty="0">
                <a:solidFill>
                  <a:schemeClr val="bg1"/>
                </a:solidFill>
              </a:rPr>
              <a:t> LER</a:t>
            </a:r>
          </a:p>
          <a:p>
            <a:pPr algn="ctr"/>
            <a:r>
              <a:rPr lang="en-US" dirty="0">
                <a:solidFill>
                  <a:schemeClr val="bg1"/>
                </a:solidFill>
              </a:rPr>
              <a:t>linear tracking +</a:t>
            </a:r>
          </a:p>
          <a:p>
            <a:pPr algn="ctr"/>
            <a:r>
              <a:rPr lang="en-US" dirty="0">
                <a:solidFill>
                  <a:schemeClr val="bg1"/>
                </a:solidFill>
              </a:rPr>
              <a:t>beam-beam</a:t>
            </a:r>
          </a:p>
        </p:txBody>
      </p:sp>
      <p:sp>
        <p:nvSpPr>
          <p:cNvPr id="13" name="TextBox 12">
            <a:extLst>
              <a:ext uri="{FF2B5EF4-FFF2-40B4-BE49-F238E27FC236}">
                <a16:creationId xmlns:a16="http://schemas.microsoft.com/office/drawing/2014/main" id="{7B5273EE-43FA-283E-796A-E8D564407CA7}"/>
              </a:ext>
            </a:extLst>
          </p:cNvPr>
          <p:cNvSpPr txBox="1"/>
          <p:nvPr/>
        </p:nvSpPr>
        <p:spPr>
          <a:xfrm>
            <a:off x="6477000" y="3334544"/>
            <a:ext cx="1492716" cy="1131079"/>
          </a:xfrm>
          <a:prstGeom prst="rect">
            <a:avLst/>
          </a:prstGeom>
          <a:noFill/>
        </p:spPr>
        <p:txBody>
          <a:bodyPr wrap="square" rtlCol="0">
            <a:spAutoFit/>
          </a:bodyPr>
          <a:lstStyle/>
          <a:p>
            <a:pPr algn="ctr"/>
            <a:r>
              <a:rPr lang="en-US" dirty="0" err="1">
                <a:solidFill>
                  <a:schemeClr val="bg1"/>
                </a:solidFill>
              </a:rPr>
              <a:t>SuperKEKB</a:t>
            </a:r>
            <a:r>
              <a:rPr lang="en-US" dirty="0">
                <a:solidFill>
                  <a:schemeClr val="bg1"/>
                </a:solidFill>
              </a:rPr>
              <a:t> LER</a:t>
            </a:r>
          </a:p>
          <a:p>
            <a:pPr algn="ctr"/>
            <a:r>
              <a:rPr lang="en-US" dirty="0">
                <a:solidFill>
                  <a:schemeClr val="bg1"/>
                </a:solidFill>
              </a:rPr>
              <a:t>linear tracking +</a:t>
            </a:r>
          </a:p>
          <a:p>
            <a:pPr algn="ctr"/>
            <a:r>
              <a:rPr lang="en-US" dirty="0">
                <a:solidFill>
                  <a:schemeClr val="bg1"/>
                </a:solidFill>
              </a:rPr>
              <a:t>beam-beam + longitudinal wake</a:t>
            </a:r>
          </a:p>
        </p:txBody>
      </p:sp>
      <p:sp>
        <p:nvSpPr>
          <p:cNvPr id="2" name="TextBox 1">
            <a:extLst>
              <a:ext uri="{FF2B5EF4-FFF2-40B4-BE49-F238E27FC236}">
                <a16:creationId xmlns:a16="http://schemas.microsoft.com/office/drawing/2014/main" id="{5832BA4F-9B49-DEF4-FC59-160C09F69D8B}"/>
              </a:ext>
            </a:extLst>
          </p:cNvPr>
          <p:cNvSpPr txBox="1"/>
          <p:nvPr/>
        </p:nvSpPr>
        <p:spPr>
          <a:xfrm>
            <a:off x="991773" y="4020344"/>
            <a:ext cx="3328778" cy="307777"/>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square">
            <a:spAutoFit/>
          </a:bodyPr>
          <a:lstStyle/>
          <a:p>
            <a:pPr marL="12700" algn="ctr">
              <a:lnSpc>
                <a:spcPct val="100000"/>
              </a:lnSpc>
              <a:spcBef>
                <a:spcPts val="100"/>
              </a:spcBef>
              <a:tabLst>
                <a:tab pos="297815" algn="l"/>
                <a:tab pos="298450" algn="l"/>
              </a:tabLst>
            </a:pPr>
            <a:r>
              <a:rPr lang="en-US" sz="1400" i="1" dirty="0">
                <a:solidFill>
                  <a:schemeClr val="accent5"/>
                </a:solidFill>
              </a:rPr>
              <a:t>D. Zhou, talk @ this workshop</a:t>
            </a:r>
          </a:p>
        </p:txBody>
      </p:sp>
    </p:spTree>
    <p:extLst>
      <p:ext uri="{BB962C8B-B14F-4D97-AF65-F5344CB8AC3E}">
        <p14:creationId xmlns:p14="http://schemas.microsoft.com/office/powerpoint/2010/main" val="4153110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animEffect transition="in" filter="fade">
                                      <p:cBhvr>
                                        <p:cTn id="13" dur="500"/>
                                        <p:tgtEl>
                                          <p:spTgt spid="3">
                                            <p:txEl>
                                              <p:pRg st="10" end="1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14</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Summary</a:t>
            </a:r>
            <a:endParaRPr lang="en-GB" sz="2800" spc="20" dirty="0">
              <a:solidFill>
                <a:srgbClr val="FF9300"/>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1F99A939-6EF9-EAB8-2FDA-EC5687D59BA0}"/>
              </a:ext>
            </a:extLst>
          </p:cNvPr>
          <p:cNvSpPr txBox="1"/>
          <p:nvPr/>
        </p:nvSpPr>
        <p:spPr>
          <a:xfrm>
            <a:off x="266700" y="1097955"/>
            <a:ext cx="8610600" cy="3046988"/>
          </a:xfrm>
          <a:prstGeom prst="rect">
            <a:avLst/>
          </a:prstGeom>
          <a:noFill/>
        </p:spPr>
        <p:txBody>
          <a:bodyPr wrap="square" rtlCol="0">
            <a:spAutoFit/>
          </a:bodyPr>
          <a:lstStyle/>
          <a:p>
            <a:r>
              <a:rPr lang="en-US" sz="1600" u="sng" dirty="0">
                <a:solidFill>
                  <a:schemeClr val="accent4">
                    <a:lumMod val="50000"/>
                  </a:schemeClr>
                </a:solidFill>
                <a:latin typeface="Apple Chancery" panose="03020702040506060504" pitchFamily="66" charset="-79"/>
                <a:cs typeface="Apple Chancery" panose="03020702040506060504" pitchFamily="66" charset="-79"/>
              </a:rPr>
              <a:t>Work so far</a:t>
            </a:r>
          </a:p>
          <a:p>
            <a:pPr marL="285750" indent="-285750">
              <a:buFont typeface="Arial" panose="020B0604020202020204" pitchFamily="34" charset="0"/>
              <a:buChar char="•"/>
            </a:pPr>
            <a:r>
              <a:rPr lang="en-US" sz="1600" dirty="0">
                <a:solidFill>
                  <a:schemeClr val="accent4">
                    <a:lumMod val="50000"/>
                  </a:schemeClr>
                </a:solidFill>
              </a:rPr>
              <a:t>Xsuite beam-beam model developed:</a:t>
            </a:r>
          </a:p>
          <a:p>
            <a:pPr marL="628613" lvl="1" indent="-285750">
              <a:buFont typeface="Arial" panose="020B0604020202020204" pitchFamily="34" charset="0"/>
              <a:buChar char="•"/>
            </a:pPr>
            <a:r>
              <a:rPr lang="en-US" sz="1600" dirty="0">
                <a:solidFill>
                  <a:schemeClr val="accent4">
                    <a:lumMod val="50000"/>
                  </a:schemeClr>
                </a:solidFill>
              </a:rPr>
              <a:t>Benchmarked against other codes GUINEA-PIG, BBWS, BBSS, </a:t>
            </a:r>
            <a:r>
              <a:rPr lang="en-US" sz="1600" dirty="0" err="1">
                <a:solidFill>
                  <a:schemeClr val="accent4">
                    <a:lumMod val="50000"/>
                  </a:schemeClr>
                </a:solidFill>
              </a:rPr>
              <a:t>PyHEADTAIL</a:t>
            </a:r>
            <a:r>
              <a:rPr lang="en-US" sz="1600" dirty="0">
                <a:solidFill>
                  <a:schemeClr val="accent4">
                    <a:lumMod val="50000"/>
                  </a:schemeClr>
                </a:solidFill>
              </a:rPr>
              <a:t>, COMBI, BBBREM, SAD, MAD-X</a:t>
            </a:r>
          </a:p>
          <a:p>
            <a:pPr marL="628613" lvl="1" indent="-285750">
              <a:buFont typeface="Arial" panose="020B0604020202020204" pitchFamily="34" charset="0"/>
              <a:buChar char="•"/>
            </a:pPr>
            <a:r>
              <a:rPr lang="en-US" sz="1600" dirty="0">
                <a:solidFill>
                  <a:schemeClr val="accent4">
                    <a:lumMod val="50000"/>
                  </a:schemeClr>
                </a:solidFill>
              </a:rPr>
              <a:t>Tools are ready to combine beam-beam + lattice / IP + errors &amp; tuning</a:t>
            </a:r>
          </a:p>
          <a:p>
            <a:pPr marL="628613" lvl="1" indent="-285750">
              <a:buFont typeface="Arial" panose="020B0604020202020204" pitchFamily="34" charset="0"/>
              <a:buChar char="•"/>
            </a:pPr>
            <a:r>
              <a:rPr lang="en-US" sz="1600" dirty="0">
                <a:solidFill>
                  <a:schemeClr val="accent4">
                    <a:lumMod val="50000"/>
                  </a:schemeClr>
                </a:solidFill>
              </a:rPr>
              <a:t>Consolidated tolerances for asymmetries (bunch intensity, emittance, beta)</a:t>
            </a:r>
          </a:p>
          <a:p>
            <a:pPr marL="628613" lvl="1" indent="-285750">
              <a:buFont typeface="Arial" panose="020B0604020202020204" pitchFamily="34" charset="0"/>
              <a:buChar char="•"/>
            </a:pPr>
            <a:endParaRPr lang="en-US" sz="1600" dirty="0"/>
          </a:p>
          <a:p>
            <a:r>
              <a:rPr lang="en-US" sz="1600" u="sng" dirty="0">
                <a:solidFill>
                  <a:srgbClr val="C00000"/>
                </a:solidFill>
                <a:latin typeface="Apple Chancery" panose="03020702040506060504" pitchFamily="66" charset="-79"/>
                <a:cs typeface="Apple Chancery" panose="03020702040506060504" pitchFamily="66" charset="-79"/>
              </a:rPr>
              <a:t>Lots of work still ahead...</a:t>
            </a:r>
            <a:endParaRPr lang="en-US" sz="1600" dirty="0">
              <a:solidFill>
                <a:srgbClr val="C00000"/>
              </a:solidFill>
            </a:endParaRPr>
          </a:p>
          <a:p>
            <a:pPr marL="285750" indent="-285750">
              <a:buFont typeface="Arial" panose="020B0604020202020204" pitchFamily="34" charset="0"/>
              <a:buChar char="•"/>
            </a:pPr>
            <a:r>
              <a:rPr lang="en-US" sz="1600" dirty="0">
                <a:solidFill>
                  <a:srgbClr val="C00000"/>
                </a:solidFill>
              </a:rPr>
              <a:t>Errors &amp; misalignments + beam-beam: needed for realistic estimates</a:t>
            </a:r>
          </a:p>
          <a:p>
            <a:pPr marL="285750" indent="-285750">
              <a:buFont typeface="Arial" panose="020B0604020202020204" pitchFamily="34" charset="0"/>
              <a:buChar char="•"/>
            </a:pPr>
            <a:r>
              <a:rPr lang="en-US" sz="1600" dirty="0">
                <a:solidFill>
                  <a:srgbClr val="C00000"/>
                </a:solidFill>
              </a:rPr>
              <a:t>Parameter optimization of FCC-</a:t>
            </a:r>
            <a:r>
              <a:rPr lang="en-US" sz="1600" dirty="0" err="1">
                <a:solidFill>
                  <a:srgbClr val="C00000"/>
                </a:solidFill>
              </a:rPr>
              <a:t>ee</a:t>
            </a:r>
            <a:r>
              <a:rPr lang="en-US" sz="1600" dirty="0">
                <a:solidFill>
                  <a:srgbClr val="C00000"/>
                </a:solidFill>
              </a:rPr>
              <a:t> W</a:t>
            </a:r>
          </a:p>
          <a:p>
            <a:pPr marL="285750" indent="-285750">
              <a:buFont typeface="Arial" panose="020B0604020202020204" pitchFamily="34" charset="0"/>
              <a:buChar char="•"/>
            </a:pPr>
            <a:r>
              <a:rPr lang="en-US" sz="1600" dirty="0">
                <a:solidFill>
                  <a:srgbClr val="C00000"/>
                </a:solidFill>
              </a:rPr>
              <a:t>IP tuning with multiturn tracking</a:t>
            </a:r>
          </a:p>
          <a:p>
            <a:pPr marL="285750" indent="-285750">
              <a:buFont typeface="Arial" panose="020B0604020202020204" pitchFamily="34" charset="0"/>
              <a:buChar char="•"/>
            </a:pPr>
            <a:r>
              <a:rPr lang="en-US" sz="1600" dirty="0">
                <a:solidFill>
                  <a:srgbClr val="C00000"/>
                </a:solidFill>
              </a:rPr>
              <a:t>Beam-beam + transverse impedances</a:t>
            </a:r>
          </a:p>
        </p:txBody>
      </p:sp>
      <p:sp>
        <p:nvSpPr>
          <p:cNvPr id="4" name="TextBox 3">
            <a:extLst>
              <a:ext uri="{FF2B5EF4-FFF2-40B4-BE49-F238E27FC236}">
                <a16:creationId xmlns:a16="http://schemas.microsoft.com/office/drawing/2014/main" id="{51F6C414-AABB-7346-1E0B-0575FB60DA27}"/>
              </a:ext>
            </a:extLst>
          </p:cNvPr>
          <p:cNvSpPr txBox="1"/>
          <p:nvPr/>
        </p:nvSpPr>
        <p:spPr>
          <a:xfrm>
            <a:off x="6400800" y="3867944"/>
            <a:ext cx="2103461" cy="523220"/>
          </a:xfrm>
          <a:prstGeom prst="rect">
            <a:avLst/>
          </a:prstGeom>
          <a:noFill/>
        </p:spPr>
        <p:txBody>
          <a:bodyPr wrap="none" rtlCol="0">
            <a:spAutoFit/>
          </a:bodyPr>
          <a:lstStyle/>
          <a:p>
            <a:r>
              <a:rPr lang="en-US" sz="2800" b="1" dirty="0">
                <a:solidFill>
                  <a:schemeClr val="accent5"/>
                </a:solidFill>
              </a:rPr>
              <a:t>Thank you!</a:t>
            </a:r>
          </a:p>
        </p:txBody>
      </p:sp>
    </p:spTree>
    <p:extLst>
      <p:ext uri="{BB962C8B-B14F-4D97-AF65-F5344CB8AC3E}">
        <p14:creationId xmlns:p14="http://schemas.microsoft.com/office/powerpoint/2010/main" val="2298493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10436A-F97F-CE49-86E3-21C59AAB5068}"/>
              </a:ext>
            </a:extLst>
          </p:cNvPr>
          <p:cNvSpPr txBox="1"/>
          <p:nvPr/>
        </p:nvSpPr>
        <p:spPr>
          <a:xfrm>
            <a:off x="0" y="847057"/>
            <a:ext cx="9144000" cy="4385816"/>
          </a:xfrm>
          <a:prstGeom prst="rect">
            <a:avLst/>
          </a:prstGeom>
          <a:noFill/>
        </p:spPr>
        <p:txBody>
          <a:bodyPr wrap="square" rtlCol="0">
            <a:spAutoFit/>
          </a:bodyPr>
          <a:lstStyle/>
          <a:p>
            <a:pPr lvl="1"/>
            <a:r>
              <a:rPr lang="en-GB" sz="900" dirty="0"/>
              <a:t>[1] D. </a:t>
            </a:r>
            <a:r>
              <a:rPr lang="en-GB" sz="900" dirty="0" err="1"/>
              <a:t>Shatilov</a:t>
            </a:r>
            <a:r>
              <a:rPr lang="en-GB" sz="900" dirty="0"/>
              <a:t>, </a:t>
            </a:r>
            <a:r>
              <a:rPr lang="en-GB" sz="900" dirty="0">
                <a:hlinkClick r:id="rId3"/>
              </a:rPr>
              <a:t>https://</a:t>
            </a:r>
            <a:r>
              <a:rPr lang="en-GB" sz="900" dirty="0" err="1">
                <a:hlinkClick r:id="rId3"/>
              </a:rPr>
              <a:t>cds.cern.ch</a:t>
            </a:r>
            <a:r>
              <a:rPr lang="en-GB" sz="900" dirty="0">
                <a:hlinkClick r:id="rId3"/>
              </a:rPr>
              <a:t>/record/2816655/files/9999999_30-41.pdf</a:t>
            </a:r>
            <a:endParaRPr lang="en-GB" sz="900" dirty="0"/>
          </a:p>
          <a:p>
            <a:pPr lvl="1"/>
            <a:endParaRPr lang="en-GB" sz="900" dirty="0"/>
          </a:p>
          <a:p>
            <a:pPr lvl="1"/>
            <a:r>
              <a:rPr lang="en-GB" sz="900" dirty="0"/>
              <a:t>[2] D. </a:t>
            </a:r>
            <a:r>
              <a:rPr lang="en-GB" sz="900" dirty="0" err="1"/>
              <a:t>Shatilov</a:t>
            </a:r>
            <a:r>
              <a:rPr lang="en-GB" sz="900" dirty="0"/>
              <a:t>, FCC Week 2022 </a:t>
            </a:r>
            <a:r>
              <a:rPr lang="en-GB" sz="900" dirty="0">
                <a:hlinkClick r:id="rId4">
                  <a:extLst>
                    <a:ext uri="{A12FA001-AC4F-418D-AE19-62706E023703}">
                      <ahyp:hlinkClr xmlns:ahyp="http://schemas.microsoft.com/office/drawing/2018/hyperlinkcolor" val="tx"/>
                    </a:ext>
                  </a:extLst>
                </a:hlinkClick>
              </a:rPr>
              <a:t>https://indico.cern.ch/event/1064327/contributions/4893272/</a:t>
            </a:r>
            <a:endParaRPr lang="en-GB" sz="900" dirty="0"/>
          </a:p>
          <a:p>
            <a:pPr lvl="1"/>
            <a:endParaRPr lang="en-GB" sz="900" dirty="0"/>
          </a:p>
          <a:p>
            <a:pPr lvl="1"/>
            <a:r>
              <a:rPr lang="en-GB" sz="900" dirty="0"/>
              <a:t>[3] D. Schulte </a:t>
            </a:r>
            <a:r>
              <a:rPr lang="en-GB" sz="900" dirty="0">
                <a:hlinkClick r:id="rId5">
                  <a:extLst>
                    <a:ext uri="{A12FA001-AC4F-418D-AE19-62706E023703}">
                      <ahyp:hlinkClr xmlns:ahyp="http://schemas.microsoft.com/office/drawing/2018/hyperlinkcolor" val="tx"/>
                    </a:ext>
                  </a:extLst>
                </a:hlinkClick>
              </a:rPr>
              <a:t>https://</a:t>
            </a:r>
            <a:r>
              <a:rPr lang="en-GB" sz="900" dirty="0" err="1">
                <a:hlinkClick r:id="rId5">
                  <a:extLst>
                    <a:ext uri="{A12FA001-AC4F-418D-AE19-62706E023703}">
                      <ahyp:hlinkClr xmlns:ahyp="http://schemas.microsoft.com/office/drawing/2018/hyperlinkcolor" val="tx"/>
                    </a:ext>
                  </a:extLst>
                </a:hlinkClick>
              </a:rPr>
              <a:t>cds.cern.ch</a:t>
            </a:r>
            <a:r>
              <a:rPr lang="en-GB" sz="900" dirty="0">
                <a:hlinkClick r:id="rId5">
                  <a:extLst>
                    <a:ext uri="{A12FA001-AC4F-418D-AE19-62706E023703}">
                      <ahyp:hlinkClr xmlns:ahyp="http://schemas.microsoft.com/office/drawing/2018/hyperlinkcolor" val="tx"/>
                    </a:ext>
                  </a:extLst>
                </a:hlinkClick>
              </a:rPr>
              <a:t>/record/331845/files/</a:t>
            </a:r>
            <a:r>
              <a:rPr lang="en-GB" sz="900" dirty="0" err="1">
                <a:hlinkClick r:id="rId5">
                  <a:extLst>
                    <a:ext uri="{A12FA001-AC4F-418D-AE19-62706E023703}">
                      <ahyp:hlinkClr xmlns:ahyp="http://schemas.microsoft.com/office/drawing/2018/hyperlinkcolor" val="tx"/>
                    </a:ext>
                  </a:extLst>
                </a:hlinkClick>
              </a:rPr>
              <a:t>shulte.pdf</a:t>
            </a:r>
            <a:endParaRPr lang="en-GB" sz="900" dirty="0"/>
          </a:p>
          <a:p>
            <a:pPr lvl="1"/>
            <a:endParaRPr lang="en-GB" sz="900" dirty="0"/>
          </a:p>
          <a:p>
            <a:pPr lvl="1"/>
            <a:r>
              <a:rPr lang="en-GB" sz="900" dirty="0"/>
              <a:t>[4] T. </a:t>
            </a:r>
            <a:r>
              <a:rPr lang="en-GB" sz="900" dirty="0" err="1"/>
              <a:t>Pieloni</a:t>
            </a:r>
            <a:r>
              <a:rPr lang="en-GB" sz="900" dirty="0"/>
              <a:t>, W. Herr </a:t>
            </a:r>
            <a:r>
              <a:rPr lang="en-GB" sz="900" dirty="0">
                <a:hlinkClick r:id="rId6">
                  <a:extLst>
                    <a:ext uri="{A12FA001-AC4F-418D-AE19-62706E023703}">
                      <ahyp:hlinkClr xmlns:ahyp="http://schemas.microsoft.com/office/drawing/2018/hyperlinkcolor" val="tx"/>
                    </a:ext>
                  </a:extLst>
                </a:hlinkClick>
              </a:rPr>
              <a:t>https://</a:t>
            </a:r>
            <a:r>
              <a:rPr lang="en-GB" sz="900" dirty="0" err="1">
                <a:hlinkClick r:id="rId6">
                  <a:extLst>
                    <a:ext uri="{A12FA001-AC4F-418D-AE19-62706E023703}">
                      <ahyp:hlinkClr xmlns:ahyp="http://schemas.microsoft.com/office/drawing/2018/hyperlinkcolor" val="tx"/>
                    </a:ext>
                  </a:extLst>
                </a:hlinkClick>
              </a:rPr>
              <a:t>accelconf.web.cern.ch</a:t>
            </a:r>
            <a:r>
              <a:rPr lang="en-GB" sz="900" dirty="0">
                <a:hlinkClick r:id="rId6">
                  <a:extLst>
                    <a:ext uri="{A12FA001-AC4F-418D-AE19-62706E023703}">
                      <ahyp:hlinkClr xmlns:ahyp="http://schemas.microsoft.com/office/drawing/2018/hyperlinkcolor" val="tx"/>
                    </a:ext>
                  </a:extLst>
                </a:hlinkClick>
              </a:rPr>
              <a:t>/p05/PAPERS/TPAT078.PDF</a:t>
            </a:r>
            <a:endParaRPr lang="en-GB" sz="900" dirty="0"/>
          </a:p>
          <a:p>
            <a:pPr lvl="1"/>
            <a:endParaRPr lang="en-GB" sz="900" dirty="0"/>
          </a:p>
          <a:p>
            <a:pPr lvl="1"/>
            <a:r>
              <a:rPr lang="en-GB" sz="900" dirty="0"/>
              <a:t>[5] K. </a:t>
            </a:r>
            <a:r>
              <a:rPr lang="en-GB" sz="900" dirty="0" err="1"/>
              <a:t>Ohmi</a:t>
            </a:r>
            <a:r>
              <a:rPr lang="en-GB" sz="900" dirty="0"/>
              <a:t> </a:t>
            </a:r>
            <a:r>
              <a:rPr lang="en-GB" sz="900" dirty="0">
                <a:hlinkClick r:id="rId7">
                  <a:extLst>
                    <a:ext uri="{A12FA001-AC4F-418D-AE19-62706E023703}">
                      <ahyp:hlinkClr xmlns:ahyp="http://schemas.microsoft.com/office/drawing/2018/hyperlinkcolor" val="tx"/>
                    </a:ext>
                  </a:extLst>
                </a:hlinkClick>
              </a:rPr>
              <a:t>https://</a:t>
            </a:r>
            <a:r>
              <a:rPr lang="en-GB" sz="900" dirty="0" err="1">
                <a:hlinkClick r:id="rId7">
                  <a:extLst>
                    <a:ext uri="{A12FA001-AC4F-418D-AE19-62706E023703}">
                      <ahyp:hlinkClr xmlns:ahyp="http://schemas.microsoft.com/office/drawing/2018/hyperlinkcolor" val="tx"/>
                    </a:ext>
                  </a:extLst>
                </a:hlinkClick>
              </a:rPr>
              <a:t>indico.cern.ch</a:t>
            </a:r>
            <a:r>
              <a:rPr lang="en-GB" sz="900" dirty="0">
                <a:hlinkClick r:id="rId7">
                  <a:extLst>
                    <a:ext uri="{A12FA001-AC4F-418D-AE19-62706E023703}">
                      <ahyp:hlinkClr xmlns:ahyp="http://schemas.microsoft.com/office/drawing/2018/hyperlinkcolor" val="tx"/>
                    </a:ext>
                  </a:extLst>
                </a:hlinkClick>
              </a:rPr>
              <a:t>/event/438918/contributions/1085290/attachments/1147002/  1644777/</a:t>
            </a:r>
            <a:r>
              <a:rPr lang="en-GB" sz="900" dirty="0" err="1">
                <a:hlinkClick r:id="rId7">
                  <a:extLst>
                    <a:ext uri="{A12FA001-AC4F-418D-AE19-62706E023703}">
                      <ahyp:hlinkClr xmlns:ahyp="http://schemas.microsoft.com/office/drawing/2018/hyperlinkcolor" val="tx"/>
                    </a:ext>
                  </a:extLst>
                </a:hlinkClick>
              </a:rPr>
              <a:t>BenchBBcodes.pdf</a:t>
            </a:r>
            <a:endParaRPr lang="en-GB" sz="900" dirty="0"/>
          </a:p>
          <a:p>
            <a:pPr lvl="1"/>
            <a:endParaRPr lang="en-GB" sz="900" dirty="0"/>
          </a:p>
          <a:p>
            <a:pPr lvl="1"/>
            <a:r>
              <a:rPr lang="en-GB" sz="900" dirty="0"/>
              <a:t>[6] K. </a:t>
            </a:r>
            <a:r>
              <a:rPr lang="en-GB" sz="900" dirty="0" err="1"/>
              <a:t>Ohmi</a:t>
            </a:r>
            <a:r>
              <a:rPr lang="en-GB" sz="900" dirty="0"/>
              <a:t> </a:t>
            </a:r>
            <a:r>
              <a:rPr lang="en-GB" sz="900" dirty="0">
                <a:hlinkClick r:id="rId8">
                  <a:extLst>
                    <a:ext uri="{A12FA001-AC4F-418D-AE19-62706E023703}">
                      <ahyp:hlinkClr xmlns:ahyp="http://schemas.microsoft.com/office/drawing/2018/hyperlinkcolor" val="tx"/>
                    </a:ext>
                  </a:extLst>
                </a:hlinkClick>
              </a:rPr>
              <a:t>https://</a:t>
            </a:r>
            <a:r>
              <a:rPr lang="en-GB" sz="900" dirty="0" err="1">
                <a:hlinkClick r:id="rId8">
                  <a:extLst>
                    <a:ext uri="{A12FA001-AC4F-418D-AE19-62706E023703}">
                      <ahyp:hlinkClr xmlns:ahyp="http://schemas.microsoft.com/office/drawing/2018/hyperlinkcolor" val="tx"/>
                    </a:ext>
                  </a:extLst>
                </a:hlinkClick>
              </a:rPr>
              <a:t>oraweb.cern.ch</a:t>
            </a:r>
            <a:r>
              <a:rPr lang="en-GB" sz="900" dirty="0">
                <a:hlinkClick r:id="rId8">
                  <a:extLst>
                    <a:ext uri="{A12FA001-AC4F-418D-AE19-62706E023703}">
                      <ahyp:hlinkClr xmlns:ahyp="http://schemas.microsoft.com/office/drawing/2018/hyperlinkcolor" val="tx"/>
                    </a:ext>
                  </a:extLst>
                </a:hlinkClick>
              </a:rPr>
              <a:t>/pls/</a:t>
            </a:r>
            <a:r>
              <a:rPr lang="en-GB" sz="900" dirty="0" err="1">
                <a:hlinkClick r:id="rId8">
                  <a:extLst>
                    <a:ext uri="{A12FA001-AC4F-418D-AE19-62706E023703}">
                      <ahyp:hlinkClr xmlns:ahyp="http://schemas.microsoft.com/office/drawing/2018/hyperlinkcolor" val="tx"/>
                    </a:ext>
                  </a:extLst>
                </a:hlinkClick>
              </a:rPr>
              <a:t>hhh</a:t>
            </a:r>
            <a:r>
              <a:rPr lang="en-GB" sz="900" dirty="0">
                <a:hlinkClick r:id="rId8">
                  <a:extLst>
                    <a:ext uri="{A12FA001-AC4F-418D-AE19-62706E023703}">
                      <ahyp:hlinkClr xmlns:ahyp="http://schemas.microsoft.com/office/drawing/2018/hyperlinkcolor" val="tx"/>
                    </a:ext>
                  </a:extLst>
                </a:hlinkClick>
              </a:rPr>
              <a:t>/</a:t>
            </a:r>
            <a:r>
              <a:rPr lang="en-GB" sz="900" dirty="0" err="1">
                <a:hlinkClick r:id="rId8">
                  <a:extLst>
                    <a:ext uri="{A12FA001-AC4F-418D-AE19-62706E023703}">
                      <ahyp:hlinkClr xmlns:ahyp="http://schemas.microsoft.com/office/drawing/2018/hyperlinkcolor" val="tx"/>
                    </a:ext>
                  </a:extLst>
                </a:hlinkClick>
              </a:rPr>
              <a:t>code_website.disp_code?code_name</a:t>
            </a:r>
            <a:r>
              <a:rPr lang="en-GB" sz="900" dirty="0">
                <a:hlinkClick r:id="rId8">
                  <a:extLst>
                    <a:ext uri="{A12FA001-AC4F-418D-AE19-62706E023703}">
                      <ahyp:hlinkClr xmlns:ahyp="http://schemas.microsoft.com/office/drawing/2018/hyperlinkcolor" val="tx"/>
                    </a:ext>
                  </a:extLst>
                </a:hlinkClick>
              </a:rPr>
              <a:t>=BBSS</a:t>
            </a:r>
            <a:endParaRPr lang="en-GB" sz="900" dirty="0"/>
          </a:p>
          <a:p>
            <a:pPr lvl="1"/>
            <a:endParaRPr lang="en-GB" sz="900" dirty="0"/>
          </a:p>
          <a:p>
            <a:pPr lvl="1"/>
            <a:r>
              <a:rPr lang="en-GB" sz="900" dirty="0"/>
              <a:t>[7] K. </a:t>
            </a:r>
            <a:r>
              <a:rPr lang="en-GB" sz="900" dirty="0" err="1"/>
              <a:t>Ohmi</a:t>
            </a:r>
            <a:r>
              <a:rPr lang="en-GB" sz="900" dirty="0"/>
              <a:t> </a:t>
            </a:r>
            <a:r>
              <a:rPr lang="en-GB" sz="900" dirty="0">
                <a:hlinkClick r:id="rId9">
                  <a:extLst>
                    <a:ext uri="{A12FA001-AC4F-418D-AE19-62706E023703}">
                      <ahyp:hlinkClr xmlns:ahyp="http://schemas.microsoft.com/office/drawing/2018/hyperlinkcolor" val="tx"/>
                    </a:ext>
                  </a:extLst>
                </a:hlinkClick>
              </a:rPr>
              <a:t>https://indico.cern.ch/event/1398060/contributions/5876155/attachments/2831376/4947208/Beam-beamFCCee_ohmi.pdf</a:t>
            </a:r>
            <a:endParaRPr lang="en-GB" sz="900" dirty="0"/>
          </a:p>
          <a:p>
            <a:pPr lvl="1"/>
            <a:endParaRPr lang="en-GB" sz="900" dirty="0"/>
          </a:p>
          <a:p>
            <a:pPr lvl="1"/>
            <a:r>
              <a:rPr lang="en-GB" sz="900" dirty="0"/>
              <a:t>[8] Y. Zhang </a:t>
            </a:r>
            <a:r>
              <a:rPr lang="en-GB" sz="900" dirty="0">
                <a:hlinkClick r:id="rId10">
                  <a:extLst>
                    <a:ext uri="{A12FA001-AC4F-418D-AE19-62706E023703}">
                      <ahyp:hlinkClr xmlns:ahyp="http://schemas.microsoft.com/office/drawing/2018/hyperlinkcolor" val="tx"/>
                    </a:ext>
                  </a:extLst>
                </a:hlinkClick>
              </a:rPr>
              <a:t>https://</a:t>
            </a:r>
            <a:r>
              <a:rPr lang="en-GB" sz="900" dirty="0" err="1">
                <a:hlinkClick r:id="rId10">
                  <a:extLst>
                    <a:ext uri="{A12FA001-AC4F-418D-AE19-62706E023703}">
                      <ahyp:hlinkClr xmlns:ahyp="http://schemas.microsoft.com/office/drawing/2018/hyperlinkcolor" val="tx"/>
                    </a:ext>
                  </a:extLst>
                </a:hlinkClick>
              </a:rPr>
              <a:t>journals.aps.org</a:t>
            </a:r>
            <a:r>
              <a:rPr lang="en-GB" sz="900" dirty="0">
                <a:hlinkClick r:id="rId10">
                  <a:extLst>
                    <a:ext uri="{A12FA001-AC4F-418D-AE19-62706E023703}">
                      <ahyp:hlinkClr xmlns:ahyp="http://schemas.microsoft.com/office/drawing/2018/hyperlinkcolor" val="tx"/>
                    </a:ext>
                  </a:extLst>
                </a:hlinkClick>
              </a:rPr>
              <a:t>/</a:t>
            </a:r>
            <a:r>
              <a:rPr lang="en-GB" sz="900" dirty="0" err="1">
                <a:hlinkClick r:id="rId10">
                  <a:extLst>
                    <a:ext uri="{A12FA001-AC4F-418D-AE19-62706E023703}">
                      <ahyp:hlinkClr xmlns:ahyp="http://schemas.microsoft.com/office/drawing/2018/hyperlinkcolor" val="tx"/>
                    </a:ext>
                  </a:extLst>
                </a:hlinkClick>
              </a:rPr>
              <a:t>prab</a:t>
            </a:r>
            <a:r>
              <a:rPr lang="en-GB" sz="900" dirty="0">
                <a:hlinkClick r:id="rId10">
                  <a:extLst>
                    <a:ext uri="{A12FA001-AC4F-418D-AE19-62706E023703}">
                      <ahyp:hlinkClr xmlns:ahyp="http://schemas.microsoft.com/office/drawing/2018/hyperlinkcolor" val="tx"/>
                    </a:ext>
                  </a:extLst>
                </a:hlinkClick>
              </a:rPr>
              <a:t>/pdf/10.1103/PhysRevAccelBeams.23.104402</a:t>
            </a:r>
            <a:endParaRPr lang="en-GB" sz="900" dirty="0"/>
          </a:p>
          <a:p>
            <a:pPr lvl="1"/>
            <a:endParaRPr lang="en-GB" sz="900" dirty="0"/>
          </a:p>
          <a:p>
            <a:pPr lvl="1"/>
            <a:r>
              <a:rPr lang="en-GB" sz="900" dirty="0"/>
              <a:t>[9] D. </a:t>
            </a:r>
            <a:r>
              <a:rPr lang="en-GB" sz="900" dirty="0" err="1"/>
              <a:t>Shatilov</a:t>
            </a:r>
            <a:r>
              <a:rPr lang="en-GB" sz="900" dirty="0"/>
              <a:t> </a:t>
            </a:r>
            <a:r>
              <a:rPr lang="en-GB" sz="900" dirty="0">
                <a:hlinkClick r:id="rId11">
                  <a:extLst>
                    <a:ext uri="{A12FA001-AC4F-418D-AE19-62706E023703}">
                      <ahyp:hlinkClr xmlns:ahyp="http://schemas.microsoft.com/office/drawing/2018/hyperlinkcolor" val="tx"/>
                    </a:ext>
                  </a:extLst>
                </a:hlinkClick>
              </a:rPr>
              <a:t>http://cds.cern.ch/record/1120233/files/p65.pdf</a:t>
            </a:r>
            <a:endParaRPr lang="en-GB" sz="900" dirty="0"/>
          </a:p>
          <a:p>
            <a:pPr lvl="1"/>
            <a:endParaRPr lang="en-GB" sz="900" dirty="0"/>
          </a:p>
          <a:p>
            <a:pPr lvl="1"/>
            <a:r>
              <a:rPr lang="en-GB" sz="900" dirty="0"/>
              <a:t>[10] J. </a:t>
            </a:r>
            <a:r>
              <a:rPr lang="en-GB" sz="900" dirty="0" err="1"/>
              <a:t>Qiang</a:t>
            </a:r>
            <a:r>
              <a:rPr lang="en-GB" sz="900" dirty="0"/>
              <a:t> </a:t>
            </a:r>
            <a:r>
              <a:rPr lang="en-GB" sz="900" dirty="0">
                <a:hlinkClick r:id="rId12">
                  <a:extLst>
                    <a:ext uri="{A12FA001-AC4F-418D-AE19-62706E023703}">
                      <ahyp:hlinkClr xmlns:ahyp="http://schemas.microsoft.com/office/drawing/2018/hyperlinkcolor" val="tx"/>
                    </a:ext>
                  </a:extLst>
                </a:hlinkClick>
              </a:rPr>
              <a:t>https://</a:t>
            </a:r>
            <a:r>
              <a:rPr lang="en-GB" sz="900" dirty="0" err="1">
                <a:hlinkClick r:id="rId12">
                  <a:extLst>
                    <a:ext uri="{A12FA001-AC4F-418D-AE19-62706E023703}">
                      <ahyp:hlinkClr xmlns:ahyp="http://schemas.microsoft.com/office/drawing/2018/hyperlinkcolor" val="tx"/>
                    </a:ext>
                  </a:extLst>
                </a:hlinkClick>
              </a:rPr>
              <a:t>amac.lbl.gov</a:t>
            </a:r>
            <a:r>
              <a:rPr lang="en-GB" sz="900" dirty="0">
                <a:hlinkClick r:id="rId12">
                  <a:extLst>
                    <a:ext uri="{A12FA001-AC4F-418D-AE19-62706E023703}">
                      <ahyp:hlinkClr xmlns:ahyp="http://schemas.microsoft.com/office/drawing/2018/hyperlinkcolor" val="tx"/>
                    </a:ext>
                  </a:extLst>
                </a:hlinkClick>
              </a:rPr>
              <a:t>/~</a:t>
            </a:r>
            <a:r>
              <a:rPr lang="en-GB" sz="900" dirty="0" err="1">
                <a:hlinkClick r:id="rId12">
                  <a:extLst>
                    <a:ext uri="{A12FA001-AC4F-418D-AE19-62706E023703}">
                      <ahyp:hlinkClr xmlns:ahyp="http://schemas.microsoft.com/office/drawing/2018/hyperlinkcolor" val="tx"/>
                    </a:ext>
                  </a:extLst>
                </a:hlinkClick>
              </a:rPr>
              <a:t>jiqiang</a:t>
            </a:r>
            <a:r>
              <a:rPr lang="en-GB" sz="900" dirty="0">
                <a:hlinkClick r:id="rId12">
                  <a:extLst>
                    <a:ext uri="{A12FA001-AC4F-418D-AE19-62706E023703}">
                      <ahyp:hlinkClr xmlns:ahyp="http://schemas.microsoft.com/office/drawing/2018/hyperlinkcolor" val="tx"/>
                    </a:ext>
                  </a:extLst>
                </a:hlinkClick>
              </a:rPr>
              <a:t>/BeamBeam3D/</a:t>
            </a:r>
            <a:endParaRPr lang="en-GB" sz="900" dirty="0"/>
          </a:p>
          <a:p>
            <a:pPr lvl="1"/>
            <a:endParaRPr lang="en-GB" sz="900" dirty="0"/>
          </a:p>
          <a:p>
            <a:pPr lvl="1"/>
            <a:r>
              <a:rPr lang="en-GB" sz="900" dirty="0"/>
              <a:t>[11] Xsuite </a:t>
            </a:r>
            <a:r>
              <a:rPr lang="en-GB" sz="900" dirty="0">
                <a:hlinkClick r:id="rId13">
                  <a:extLst>
                    <a:ext uri="{A12FA001-AC4F-418D-AE19-62706E023703}">
                      <ahyp:hlinkClr xmlns:ahyp="http://schemas.microsoft.com/office/drawing/2018/hyperlinkcolor" val="tx"/>
                    </a:ext>
                  </a:extLst>
                </a:hlinkClick>
              </a:rPr>
              <a:t>10.18429/JACoW-HB2023-TUA2I1</a:t>
            </a:r>
            <a:endParaRPr lang="en-GB" sz="900" dirty="0"/>
          </a:p>
          <a:p>
            <a:pPr lvl="1"/>
            <a:endParaRPr lang="en-GB" sz="900" dirty="0"/>
          </a:p>
          <a:p>
            <a:pPr lvl="1"/>
            <a:r>
              <a:rPr lang="en-GB" sz="900" dirty="0"/>
              <a:t>[12] L. van </a:t>
            </a:r>
            <a:r>
              <a:rPr lang="en-GB" sz="900" dirty="0" err="1"/>
              <a:t>Riesen</a:t>
            </a:r>
            <a:r>
              <a:rPr lang="en-GB" sz="900" dirty="0"/>
              <a:t>-Haupt </a:t>
            </a:r>
            <a:r>
              <a:rPr lang="en-GB" sz="900" dirty="0">
                <a:hlinkClick r:id="rId14">
                  <a:extLst>
                    <a:ext uri="{A12FA001-AC4F-418D-AE19-62706E023703}">
                      <ahyp:hlinkClr xmlns:ahyp="http://schemas.microsoft.com/office/drawing/2018/hyperlinkcolor" val="tx"/>
                    </a:ext>
                  </a:extLst>
                </a:hlinkClick>
              </a:rPr>
              <a:t>https://www.jacow.org/ipac2024/pdf/WEPR04.pdf</a:t>
            </a:r>
            <a:endParaRPr lang="en-GB" sz="900" dirty="0"/>
          </a:p>
          <a:p>
            <a:pPr lvl="1"/>
            <a:endParaRPr lang="en-GB" sz="900" dirty="0"/>
          </a:p>
          <a:p>
            <a:pPr lvl="1"/>
            <a:r>
              <a:rPr lang="en-GB" sz="900" dirty="0"/>
              <a:t>[13] K. </a:t>
            </a:r>
            <a:r>
              <a:rPr lang="en-GB" sz="900" dirty="0" err="1"/>
              <a:t>Oide</a:t>
            </a:r>
            <a:r>
              <a:rPr lang="en-GB" sz="900" dirty="0"/>
              <a:t>, FCC-</a:t>
            </a:r>
            <a:r>
              <a:rPr lang="en-GB" sz="900" dirty="0" err="1"/>
              <a:t>ee</a:t>
            </a:r>
            <a:r>
              <a:rPr lang="en-GB" sz="900" dirty="0"/>
              <a:t> Collider Optics</a:t>
            </a:r>
          </a:p>
          <a:p>
            <a:pPr lvl="1"/>
            <a:r>
              <a:rPr lang="en-GB" sz="900" dirty="0">
                <a:hlinkClick r:id="rId15">
                  <a:extLst>
                    <a:ext uri="{A12FA001-AC4F-418D-AE19-62706E023703}">
                      <ahyp:hlinkClr xmlns:ahyp="http://schemas.microsoft.com/office/drawing/2018/hyperlinkcolor" val="tx"/>
                    </a:ext>
                  </a:extLst>
                </a:hlinkClick>
              </a:rPr>
              <a:t>https://indico.cern.ch/event/1202105/contributions/5408583/attachments/2659051/4608141/FCCWeek_Optics_Oide_230606.pdf</a:t>
            </a:r>
            <a:endParaRPr lang="en-GB" sz="900" dirty="0"/>
          </a:p>
          <a:p>
            <a:pPr lvl="1"/>
            <a:endParaRPr lang="en-GB" sz="900" dirty="0"/>
          </a:p>
          <a:p>
            <a:pPr lvl="1"/>
            <a:r>
              <a:rPr lang="en-GB" sz="900" dirty="0"/>
              <a:t>[14] K. </a:t>
            </a:r>
            <a:r>
              <a:rPr lang="en-GB" sz="900" dirty="0" err="1"/>
              <a:t>Ohmi</a:t>
            </a:r>
            <a:r>
              <a:rPr lang="en-GB" sz="900" dirty="0"/>
              <a:t> </a:t>
            </a:r>
            <a:r>
              <a:rPr lang="en-GB" sz="900" dirty="0">
                <a:hlinkClick r:id="rId16">
                  <a:extLst>
                    <a:ext uri="{A12FA001-AC4F-418D-AE19-62706E023703}">
                      <ahyp:hlinkClr xmlns:ahyp="http://schemas.microsoft.com/office/drawing/2018/hyperlinkcolor" val="tx"/>
                    </a:ext>
                  </a:extLst>
                </a:hlinkClick>
              </a:rPr>
              <a:t>https://journals.aps.org/prl/pdf/10.1103/PhysRevLett.119.134801</a:t>
            </a:r>
            <a:endParaRPr lang="en-GB" sz="900" dirty="0"/>
          </a:p>
          <a:p>
            <a:pPr lvl="1"/>
            <a:endParaRPr lang="en-GB" sz="900" dirty="0"/>
          </a:p>
          <a:p>
            <a:pPr lvl="1"/>
            <a:r>
              <a:rPr lang="en-GB" sz="900" dirty="0"/>
              <a:t>[15] K. </a:t>
            </a:r>
            <a:r>
              <a:rPr lang="en-GB" sz="900" dirty="0" err="1"/>
              <a:t>Oide</a:t>
            </a:r>
            <a:r>
              <a:rPr lang="en-GB" sz="900" dirty="0"/>
              <a:t>, FCC Week 2024, </a:t>
            </a:r>
            <a:r>
              <a:rPr lang="en-GB" sz="900" dirty="0">
                <a:hlinkClick r:id="rId17"/>
              </a:rPr>
              <a:t>https://</a:t>
            </a:r>
            <a:r>
              <a:rPr lang="en-GB" sz="900" dirty="0" err="1">
                <a:hlinkClick r:id="rId17"/>
              </a:rPr>
              <a:t>indico.cern.ch</a:t>
            </a:r>
            <a:r>
              <a:rPr lang="en-GB" sz="900" dirty="0">
                <a:hlinkClick r:id="rId17"/>
              </a:rPr>
              <a:t>/event/1298458/contributions/5977859/attachments/2873388/5034194/Optics_Oide_240611.pdf</a:t>
            </a:r>
            <a:endParaRPr lang="en-GB" sz="900" dirty="0"/>
          </a:p>
        </p:txBody>
      </p:sp>
      <p:sp>
        <p:nvSpPr>
          <p:cNvPr id="5" name="object 6">
            <a:extLst>
              <a:ext uri="{FF2B5EF4-FFF2-40B4-BE49-F238E27FC236}">
                <a16:creationId xmlns:a16="http://schemas.microsoft.com/office/drawing/2014/main" id="{F63B940D-2322-8EC9-5258-2B959EF6C936}"/>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15</a:t>
            </a:r>
            <a:endParaRPr spc="-25" dirty="0"/>
          </a:p>
        </p:txBody>
      </p:sp>
      <p:sp>
        <p:nvSpPr>
          <p:cNvPr id="2" name="Title 3">
            <a:extLst>
              <a:ext uri="{FF2B5EF4-FFF2-40B4-BE49-F238E27FC236}">
                <a16:creationId xmlns:a16="http://schemas.microsoft.com/office/drawing/2014/main" id="{9EB61454-B095-5BB6-93B8-1035917B2D2E}"/>
              </a:ext>
            </a:extLst>
          </p:cNvPr>
          <p:cNvSpPr>
            <a:spLocks noGrp="1"/>
          </p:cNvSpPr>
          <p:nvPr>
            <p:ph type="title"/>
          </p:nvPr>
        </p:nvSpPr>
        <p:spPr>
          <a:xfrm>
            <a:off x="76200" y="397595"/>
            <a:ext cx="8263350" cy="458425"/>
          </a:xfrm>
        </p:spPr>
        <p:txBody>
          <a:bodyPr/>
          <a:lstStyle/>
          <a:p>
            <a:r>
              <a:rPr lang="en-US" dirty="0"/>
              <a:t>References</a:t>
            </a:r>
          </a:p>
        </p:txBody>
      </p:sp>
    </p:spTree>
    <p:extLst>
      <p:ext uri="{BB962C8B-B14F-4D97-AF65-F5344CB8AC3E}">
        <p14:creationId xmlns:p14="http://schemas.microsoft.com/office/powerpoint/2010/main" val="23545655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39333-8B83-054D-8AD2-B5B0D942875E}"/>
              </a:ext>
            </a:extLst>
          </p:cNvPr>
          <p:cNvSpPr>
            <a:spLocks noGrp="1"/>
          </p:cNvSpPr>
          <p:nvPr>
            <p:ph type="ctrTitle"/>
          </p:nvPr>
        </p:nvSpPr>
        <p:spPr>
          <a:xfrm>
            <a:off x="440325" y="1277144"/>
            <a:ext cx="8263350" cy="1650452"/>
          </a:xfrm>
          <a:noFill/>
        </p:spPr>
        <p:txBody>
          <a:bodyPr/>
          <a:lstStyle/>
          <a:p>
            <a:r>
              <a:rPr lang="en-CH" b="1" dirty="0">
                <a:latin typeface="+mn-lt"/>
                <a:ea typeface="Apple Color Emoji" pitchFamily="2" charset="0"/>
                <a:cs typeface="Al Nile" pitchFamily="2" charset="-78"/>
              </a:rPr>
              <a:t>backup</a:t>
            </a:r>
          </a:p>
        </p:txBody>
      </p:sp>
    </p:spTree>
    <p:extLst>
      <p:ext uri="{BB962C8B-B14F-4D97-AF65-F5344CB8AC3E}">
        <p14:creationId xmlns:p14="http://schemas.microsoft.com/office/powerpoint/2010/main" val="2295001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AF5EA4-0348-2347-DBBC-D7589E6D8A25}"/>
              </a:ext>
            </a:extLst>
          </p:cNvPr>
          <p:cNvSpPr>
            <a:spLocks noGrp="1"/>
          </p:cNvSpPr>
          <p:nvPr>
            <p:ph type="title"/>
          </p:nvPr>
        </p:nvSpPr>
        <p:spPr/>
        <p:txBody>
          <a:bodyPr/>
          <a:lstStyle/>
          <a:p>
            <a:r>
              <a:rPr lang="en-US" dirty="0"/>
              <a:t>Simulation parameters</a:t>
            </a:r>
          </a:p>
        </p:txBody>
      </p:sp>
      <p:graphicFrame>
        <p:nvGraphicFramePr>
          <p:cNvPr id="9" name="Table 11">
            <a:extLst>
              <a:ext uri="{FF2B5EF4-FFF2-40B4-BE49-F238E27FC236}">
                <a16:creationId xmlns:a16="http://schemas.microsoft.com/office/drawing/2014/main" id="{2E953D14-736E-7C97-C66A-1B418A80BC7F}"/>
              </a:ext>
            </a:extLst>
          </p:cNvPr>
          <p:cNvGraphicFramePr>
            <a:graphicFrameLocks noGrp="1"/>
          </p:cNvGraphicFramePr>
          <p:nvPr>
            <p:extLst>
              <p:ext uri="{D42A27DB-BD31-4B8C-83A1-F6EECF244321}">
                <p14:modId xmlns:p14="http://schemas.microsoft.com/office/powerpoint/2010/main" val="686481435"/>
              </p:ext>
            </p:extLst>
          </p:nvPr>
        </p:nvGraphicFramePr>
        <p:xfrm>
          <a:off x="228601" y="1346977"/>
          <a:ext cx="8686798" cy="3360694"/>
        </p:xfrm>
        <a:graphic>
          <a:graphicData uri="http://schemas.openxmlformats.org/drawingml/2006/table">
            <a:tbl>
              <a:tblPr firstRow="1" bandRow="1">
                <a:tableStyleId>{F5AB1C69-6EDB-4FF4-983F-18BD219EF322}</a:tableStyleId>
              </a:tblPr>
              <a:tblGrid>
                <a:gridCol w="1548255">
                  <a:extLst>
                    <a:ext uri="{9D8B030D-6E8A-4147-A177-3AD203B41FA5}">
                      <a16:colId xmlns:a16="http://schemas.microsoft.com/office/drawing/2014/main" val="813234054"/>
                    </a:ext>
                  </a:extLst>
                </a:gridCol>
                <a:gridCol w="1448467">
                  <a:extLst>
                    <a:ext uri="{9D8B030D-6E8A-4147-A177-3AD203B41FA5}">
                      <a16:colId xmlns:a16="http://schemas.microsoft.com/office/drawing/2014/main" val="2279076495"/>
                    </a:ext>
                  </a:extLst>
                </a:gridCol>
                <a:gridCol w="2574183">
                  <a:extLst>
                    <a:ext uri="{9D8B030D-6E8A-4147-A177-3AD203B41FA5}">
                      <a16:colId xmlns:a16="http://schemas.microsoft.com/office/drawing/2014/main" val="850449100"/>
                    </a:ext>
                  </a:extLst>
                </a:gridCol>
                <a:gridCol w="2082633">
                  <a:extLst>
                    <a:ext uri="{9D8B030D-6E8A-4147-A177-3AD203B41FA5}">
                      <a16:colId xmlns:a16="http://schemas.microsoft.com/office/drawing/2014/main" val="787335868"/>
                    </a:ext>
                  </a:extLst>
                </a:gridCol>
                <a:gridCol w="1033260">
                  <a:extLst>
                    <a:ext uri="{9D8B030D-6E8A-4147-A177-3AD203B41FA5}">
                      <a16:colId xmlns:a16="http://schemas.microsoft.com/office/drawing/2014/main" val="3720316427"/>
                    </a:ext>
                  </a:extLst>
                </a:gridCol>
              </a:tblGrid>
              <a:tr h="422187">
                <a:tc>
                  <a:txBody>
                    <a:bodyPr/>
                    <a:lstStyle/>
                    <a:p>
                      <a:pPr algn="ctr"/>
                      <a:r>
                        <a:rPr lang="en-US" sz="1200" dirty="0"/>
                        <a:t>Slide #</a:t>
                      </a:r>
                    </a:p>
                  </a:txBody>
                  <a:tcPr>
                    <a:lnR w="38100" cap="flat" cmpd="sng" algn="ctr">
                      <a:solidFill>
                        <a:schemeClr val="bg1"/>
                      </a:solidFill>
                      <a:prstDash val="solid"/>
                      <a:round/>
                      <a:headEnd type="none" w="med" len="med"/>
                      <a:tailEnd type="none" w="med" len="med"/>
                    </a:lnR>
                  </a:tcPr>
                </a:tc>
                <a:tc>
                  <a:txBody>
                    <a:bodyPr/>
                    <a:lstStyle/>
                    <a:p>
                      <a:pPr algn="ctr"/>
                      <a:r>
                        <a:rPr lang="en-US" sz="1200" dirty="0"/>
                        <a:t>11</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lang="en-US" sz="1200" dirty="0"/>
                        <a:t>12/upper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lang="en-US" sz="1200" dirty="0"/>
                        <a:t>12/lower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tcPr>
                </a:tc>
                <a:tc>
                  <a:txBody>
                    <a:bodyPr/>
                    <a:lstStyle/>
                    <a:p>
                      <a:pPr algn="ctr"/>
                      <a:r>
                        <a:rPr lang="en-US" sz="1200" dirty="0"/>
                        <a:t>13</a:t>
                      </a:r>
                    </a:p>
                  </a:txBody>
                  <a:tcPr>
                    <a:lnL w="1270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831375822"/>
                  </a:ext>
                </a:extLst>
              </a:tr>
              <a:tr h="416013">
                <a:tc>
                  <a:txBody>
                    <a:bodyPr/>
                    <a:lstStyle/>
                    <a:p>
                      <a:pPr algn="ctr"/>
                      <a:r>
                        <a:rPr lang="en-US" sz="1200" b="1" dirty="0">
                          <a:solidFill>
                            <a:schemeClr val="bg1"/>
                          </a:solidFill>
                        </a:rPr>
                        <a:t>Machine setup</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FCC 4 IP baseline</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lang="en-US" sz="1200" dirty="0"/>
                        <a:t>FCC 4 IP baseline, W</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lang="en-US" sz="1200" dirty="0"/>
                        <a:t>FCC 4 IP baseline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r>
                        <a:rPr lang="en-US" sz="1200" dirty="0" err="1"/>
                        <a:t>SuperKEKB</a:t>
                      </a:r>
                      <a:r>
                        <a:rPr lang="en-US" sz="1200" dirty="0"/>
                        <a:t> LER</a:t>
                      </a: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21127041"/>
                  </a:ext>
                </a:extLst>
              </a:tr>
              <a:tr h="416013">
                <a:tc>
                  <a:txBody>
                    <a:bodyPr/>
                    <a:lstStyle/>
                    <a:p>
                      <a:pPr algn="ctr"/>
                      <a:r>
                        <a:rPr lang="en-US" sz="1200" b="1" dirty="0">
                          <a:solidFill>
                            <a:schemeClr val="bg1"/>
                          </a:solidFill>
                        </a:rPr>
                        <a:t>Lattice model</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algn="ctr"/>
                      <a:r>
                        <a:rPr lang="en-US" sz="1200" dirty="0"/>
                        <a:t>nonlinear</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linear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linear</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linear</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911579626"/>
                  </a:ext>
                </a:extLst>
              </a:tr>
              <a:tr h="728707">
                <a:tc>
                  <a:txBody>
                    <a:bodyPr/>
                    <a:lstStyle/>
                    <a:p>
                      <a:pPr algn="ctr"/>
                      <a:r>
                        <a:rPr lang="en-US" sz="1200" b="1" dirty="0">
                          <a:solidFill>
                            <a:schemeClr val="bg1"/>
                          </a:solidFill>
                        </a:rPr>
                        <a:t>Beam-beam model</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algn="ctr"/>
                      <a:r>
                        <a:rPr lang="en-US" sz="1200" dirty="0"/>
                        <a:t>weak-strong</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a:t>
                      </a:r>
                      <a:r>
                        <a:rPr lang="en-US" sz="1200" baseline="30000" dirty="0"/>
                        <a:t>st</a:t>
                      </a:r>
                      <a:r>
                        <a:rPr lang="en-US" sz="1200" dirty="0"/>
                        <a:t> part: quasi-strong-strong (</a:t>
                      </a:r>
                      <a:r>
                        <a:rPr lang="en-US" sz="1200" dirty="0" err="1"/>
                        <a:t>f</a:t>
                      </a:r>
                      <a:r>
                        <a:rPr lang="en-US" sz="1200" baseline="-25000" dirty="0" err="1"/>
                        <a:t>update</a:t>
                      </a:r>
                      <a:r>
                        <a:rPr lang="en-US" sz="1200" dirty="0"/>
                        <a:t>=100), 2</a:t>
                      </a:r>
                      <a:r>
                        <a:rPr lang="en-US" sz="1200" baseline="30000" dirty="0"/>
                        <a:t>nd</a:t>
                      </a:r>
                      <a:r>
                        <a:rPr lang="en-US" sz="1200" dirty="0"/>
                        <a:t> part: strong-strong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quasi-strong-strong (</a:t>
                      </a:r>
                      <a:r>
                        <a:rPr lang="en-US" sz="1200" dirty="0" err="1"/>
                        <a:t>f</a:t>
                      </a:r>
                      <a:r>
                        <a:rPr lang="en-US" sz="1200" baseline="-25000" dirty="0" err="1"/>
                        <a:t>update</a:t>
                      </a:r>
                      <a:r>
                        <a:rPr lang="en-US" sz="1200" dirty="0"/>
                        <a:t>=100)</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strong-strong</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143165741"/>
                  </a:ext>
                </a:extLst>
              </a:tr>
              <a:tr h="414293">
                <a:tc>
                  <a:txBody>
                    <a:bodyPr/>
                    <a:lstStyle/>
                    <a:p>
                      <a:pPr algn="ctr"/>
                      <a:r>
                        <a:rPr lang="en-US" sz="1200" b="1" dirty="0">
                          <a:solidFill>
                            <a:schemeClr val="bg1"/>
                          </a:solidFill>
                        </a:rPr>
                        <a:t># slices in beam-beam</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t>100 (200 for Z)</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100</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100 (200 for Z)</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100</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95189550"/>
                  </a:ext>
                </a:extLst>
              </a:tr>
              <a:tr h="422187">
                <a:tc>
                  <a:txBody>
                    <a:bodyPr/>
                    <a:lstStyle/>
                    <a:p>
                      <a:pPr algn="ctr"/>
                      <a:r>
                        <a:rPr lang="en-US" sz="1200" b="1" dirty="0">
                          <a:solidFill>
                            <a:schemeClr val="bg1"/>
                          </a:solidFill>
                        </a:rPr>
                        <a:t># macroparticles</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algn="ctr"/>
                      <a:r>
                        <a:rPr lang="en-US" sz="1200" dirty="0"/>
                        <a:t>4e4</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1e5</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1e5 (1e6 for Z)</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200" dirty="0"/>
                        <a:t>1e5</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515750272"/>
                  </a:ext>
                </a:extLst>
              </a:tr>
              <a:tr h="416013">
                <a:tc>
                  <a:txBody>
                    <a:bodyPr/>
                    <a:lstStyle/>
                    <a:p>
                      <a:pPr algn="ctr"/>
                      <a:r>
                        <a:rPr lang="en-US" sz="1200" b="1" dirty="0">
                          <a:solidFill>
                            <a:schemeClr val="bg1"/>
                          </a:solidFill>
                        </a:rPr>
                        <a:t># turns</a:t>
                      </a:r>
                    </a:p>
                  </a:txBody>
                  <a:tcPr>
                    <a:lnR w="38100" cap="flat" cmpd="sng" algn="ctr">
                      <a:solidFill>
                        <a:schemeClr val="bg1"/>
                      </a:solidFill>
                      <a:prstDash val="solid"/>
                      <a:round/>
                      <a:headEnd type="none" w="med" len="med"/>
                      <a:tailEnd type="none" w="med" len="med"/>
                    </a:lnR>
                    <a:solidFill>
                      <a:schemeClr val="accent3"/>
                    </a:solidFill>
                  </a:tcPr>
                </a:tc>
                <a:tc>
                  <a:txBody>
                    <a:bodyPr/>
                    <a:lstStyle/>
                    <a:p>
                      <a:pPr algn="ctr"/>
                      <a:r>
                        <a:rPr lang="en-US" sz="1200" dirty="0"/>
                        <a:t>2x SR damping time</a:t>
                      </a:r>
                    </a:p>
                  </a:txBody>
                  <a:tcP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1200" dirty="0"/>
                        <a:t>2e4</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1200" dirty="0"/>
                        <a:t>1e4 (Z, W), 5e3 (H, T)</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tc>
                  <a:txBody>
                    <a:bodyPr/>
                    <a:lstStyle/>
                    <a:p>
                      <a:pPr algn="ctr"/>
                      <a:r>
                        <a:rPr lang="en-US" sz="1200" dirty="0"/>
                        <a:t>2e4</a:t>
                      </a: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26063336"/>
                  </a:ext>
                </a:extLst>
              </a:tr>
            </a:tbl>
          </a:graphicData>
        </a:graphic>
      </p:graphicFrame>
    </p:spTree>
    <p:extLst>
      <p:ext uri="{BB962C8B-B14F-4D97-AF65-F5344CB8AC3E}">
        <p14:creationId xmlns:p14="http://schemas.microsoft.com/office/powerpoint/2010/main" val="1202470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a data sheet&#10;&#10;Description automatically generated">
            <a:extLst>
              <a:ext uri="{FF2B5EF4-FFF2-40B4-BE49-F238E27FC236}">
                <a16:creationId xmlns:a16="http://schemas.microsoft.com/office/drawing/2014/main" id="{A4BAF640-254E-FE47-5E7A-12225A31A2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460605"/>
            <a:ext cx="8382000" cy="4661745"/>
          </a:xfrm>
          <a:prstGeom prst="rect">
            <a:avLst/>
          </a:prstGeom>
        </p:spPr>
      </p:pic>
    </p:spTree>
    <p:extLst>
      <p:ext uri="{BB962C8B-B14F-4D97-AF65-F5344CB8AC3E}">
        <p14:creationId xmlns:p14="http://schemas.microsoft.com/office/powerpoint/2010/main" val="2205725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197ECBE4-AA2B-A4BC-9237-6F742163FB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9578" y="2418521"/>
            <a:ext cx="4484422" cy="2630255"/>
          </a:xfrm>
          <a:prstGeom prst="rect">
            <a:avLst/>
          </a:prstGeom>
        </p:spPr>
      </p:pic>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Top-up injection</a:t>
            </a:r>
            <a:endParaRPr lang="en-GB" sz="2400" spc="20" dirty="0">
              <a:solidFill>
                <a:srgbClr val="FF9300"/>
              </a:solidFill>
              <a:cs typeface="Arial"/>
            </a:endParaRPr>
          </a:p>
        </p:txBody>
      </p:sp>
      <p:sp>
        <p:nvSpPr>
          <p:cNvPr id="3" name="Text Placeholder 24">
            <a:extLst>
              <a:ext uri="{FF2B5EF4-FFF2-40B4-BE49-F238E27FC236}">
                <a16:creationId xmlns:a16="http://schemas.microsoft.com/office/drawing/2014/main" id="{76C9C522-DC0E-6D3A-A308-7AA72085A735}"/>
              </a:ext>
            </a:extLst>
          </p:cNvPr>
          <p:cNvSpPr txBox="1">
            <a:spLocks/>
          </p:cNvSpPr>
          <p:nvPr/>
        </p:nvSpPr>
        <p:spPr>
          <a:xfrm>
            <a:off x="-76200" y="786304"/>
            <a:ext cx="5562600" cy="1523627"/>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93100" lvl="2" indent="0">
              <a:lnSpc>
                <a:spcPct val="100000"/>
              </a:lnSpc>
              <a:spcBef>
                <a:spcPts val="100"/>
              </a:spcBef>
              <a:buFont typeface="Arial" panose="020B0604020202020204" pitchFamily="34" charset="0"/>
              <a:buNone/>
              <a:tabLst>
                <a:tab pos="297815" algn="l"/>
                <a:tab pos="298450" algn="l"/>
              </a:tabLst>
            </a:pPr>
            <a:endParaRPr lang="en-GB" sz="1800" u="sng" spc="20" dirty="0">
              <a:cs typeface="Arial"/>
            </a:endParaRPr>
          </a:p>
          <a:p>
            <a:pPr marL="638650" lvl="1" indent="-285750">
              <a:lnSpc>
                <a:spcPct val="100000"/>
              </a:lnSpc>
              <a:spcBef>
                <a:spcPts val="100"/>
              </a:spcBef>
              <a:tabLst>
                <a:tab pos="297815" algn="l"/>
                <a:tab pos="298450" algn="l"/>
              </a:tabLst>
            </a:pPr>
            <a:r>
              <a:rPr lang="en-GB" spc="20" dirty="0">
                <a:cs typeface="Arial"/>
              </a:rPr>
              <a:t>Maintains luminosity levels &amp; compensates for decreased beam lifetime</a:t>
            </a:r>
          </a:p>
          <a:p>
            <a:pPr marL="638650" lvl="1" indent="-285750">
              <a:lnSpc>
                <a:spcPct val="100000"/>
              </a:lnSpc>
              <a:spcBef>
                <a:spcPts val="100"/>
              </a:spcBef>
              <a:tabLst>
                <a:tab pos="297815" algn="l"/>
                <a:tab pos="298450" algn="l"/>
              </a:tabLst>
            </a:pPr>
            <a:r>
              <a:rPr lang="en-GB" spc="20" dirty="0">
                <a:cs typeface="Arial"/>
              </a:rPr>
              <a:t>Single booster feeds both beams</a:t>
            </a:r>
          </a:p>
        </p:txBody>
      </p:sp>
      <p:pic>
        <p:nvPicPr>
          <p:cNvPr id="4" name="Picture 3" descr="A diagram of a graph&#10;&#10;Description automatically generated">
            <a:extLst>
              <a:ext uri="{FF2B5EF4-FFF2-40B4-BE49-F238E27FC236}">
                <a16:creationId xmlns:a16="http://schemas.microsoft.com/office/drawing/2014/main" id="{A7998A38-51F4-AFBC-7B79-64C91EE54DE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95206" y="552066"/>
            <a:ext cx="2850095" cy="1730258"/>
          </a:xfrm>
          <a:prstGeom prst="rect">
            <a:avLst/>
          </a:prstGeom>
        </p:spPr>
      </p:pic>
      <p:pic>
        <p:nvPicPr>
          <p:cNvPr id="13" name="Picture 12">
            <a:extLst>
              <a:ext uri="{FF2B5EF4-FFF2-40B4-BE49-F238E27FC236}">
                <a16:creationId xmlns:a16="http://schemas.microsoft.com/office/drawing/2014/main" id="{B3C55A0F-4F78-4C22-671B-B189D616757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1240" y="2801144"/>
            <a:ext cx="4238345" cy="1440005"/>
          </a:xfrm>
          <a:prstGeom prst="rect">
            <a:avLst/>
          </a:prstGeom>
          <a:ln>
            <a:solidFill>
              <a:srgbClr val="00B050"/>
            </a:solidFill>
          </a:ln>
          <a:effectLst>
            <a:outerShdw blurRad="50800" dist="38100" dir="2700000" algn="tl" rotWithShape="0">
              <a:prstClr val="black">
                <a:alpha val="40000"/>
              </a:prstClr>
            </a:outerShdw>
          </a:effectLst>
        </p:spPr>
      </p:pic>
      <p:sp>
        <p:nvSpPr>
          <p:cNvPr id="14" name="TextBox 13">
            <a:extLst>
              <a:ext uri="{FF2B5EF4-FFF2-40B4-BE49-F238E27FC236}">
                <a16:creationId xmlns:a16="http://schemas.microsoft.com/office/drawing/2014/main" id="{F25AC6A8-A561-E60C-0284-27A44A9427EB}"/>
              </a:ext>
            </a:extLst>
          </p:cNvPr>
          <p:cNvSpPr txBox="1"/>
          <p:nvPr/>
        </p:nvSpPr>
        <p:spPr>
          <a:xfrm>
            <a:off x="281456" y="1962944"/>
            <a:ext cx="4522846" cy="3016210"/>
          </a:xfrm>
          <a:prstGeom prst="rect">
            <a:avLst/>
          </a:prstGeom>
          <a:noFill/>
        </p:spPr>
        <p:txBody>
          <a:bodyPr wrap="square" rtlCol="0">
            <a:spAutoFit/>
          </a:bodyPr>
          <a:lstStyle/>
          <a:p>
            <a:r>
              <a:rPr lang="en-US" sz="1800" dirty="0"/>
              <a:t>Longitudinal top-up simulated with Xsuite</a:t>
            </a:r>
          </a:p>
          <a:p>
            <a:pPr marL="285750" indent="-285750">
              <a:buFont typeface="Arial" panose="020B0604020202020204" pitchFamily="34" charset="0"/>
              <a:buChar char="•"/>
            </a:pPr>
            <a:r>
              <a:rPr lang="en-US" sz="1600" dirty="0"/>
              <a:t>Perturbed bunch </a:t>
            </a:r>
            <a:r>
              <a:rPr lang="en-US" sz="1600" dirty="0" err="1"/>
              <a:t>init.</a:t>
            </a:r>
            <a:r>
              <a:rPr lang="en-US" sz="1600" dirty="0"/>
              <a:t> with 95% intensity</a:t>
            </a:r>
          </a:p>
          <a:p>
            <a:pPr marL="285750" indent="-285750">
              <a:buFont typeface="Arial" panose="020B0604020202020204" pitchFamily="34" charset="0"/>
              <a:buChar char="•"/>
            </a:pPr>
            <a:r>
              <a:rPr lang="en-US" sz="1600" dirty="0"/>
              <a:t>Track till equilibrium &amp; top-up</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Luminosity lower than in symmetric case (L</a:t>
            </a:r>
            <a:r>
              <a:rPr lang="en-US" sz="1600" baseline="-25000" dirty="0"/>
              <a:t>0</a:t>
            </a:r>
            <a:r>
              <a:rPr lang="en-US" sz="1600" dirty="0"/>
              <a:t>)</a:t>
            </a:r>
          </a:p>
          <a:p>
            <a:pPr marL="628613" lvl="1" indent="-285750">
              <a:buFont typeface="Arial" panose="020B0604020202020204" pitchFamily="34" charset="0"/>
              <a:buChar char="•"/>
            </a:pPr>
            <a:r>
              <a:rPr lang="en-US" sz="1400" dirty="0"/>
              <a:t>This reduction cannot be avoided </a:t>
            </a:r>
            <a:br>
              <a:rPr lang="en-US" sz="1400" dirty="0"/>
            </a:br>
            <a:r>
              <a:rPr lang="en-US" sz="1400" dirty="0"/>
              <a:t>but currently not taken into account in design</a:t>
            </a:r>
            <a:endParaRPr lang="en-US" sz="1600" dirty="0"/>
          </a:p>
        </p:txBody>
      </p:sp>
      <p:cxnSp>
        <p:nvCxnSpPr>
          <p:cNvPr id="21" name="Straight Arrow Connector 20">
            <a:extLst>
              <a:ext uri="{FF2B5EF4-FFF2-40B4-BE49-F238E27FC236}">
                <a16:creationId xmlns:a16="http://schemas.microsoft.com/office/drawing/2014/main" id="{14A3B736-F00E-428B-8117-215A9768E420}"/>
              </a:ext>
            </a:extLst>
          </p:cNvPr>
          <p:cNvCxnSpPr>
            <a:cxnSpLocks/>
          </p:cNvCxnSpPr>
          <p:nvPr/>
        </p:nvCxnSpPr>
        <p:spPr>
          <a:xfrm>
            <a:off x="4431975" y="3645365"/>
            <a:ext cx="1511625" cy="603579"/>
          </a:xfrm>
          <a:prstGeom prst="straightConnector1">
            <a:avLst/>
          </a:prstGeom>
          <a:ln w="57150">
            <a:solidFill>
              <a:srgbClr val="00B050"/>
            </a:solidFill>
            <a:tailEnd type="triangle"/>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C1894A40-CA40-88A4-8F8B-6B332725F406}"/>
              </a:ext>
            </a:extLst>
          </p:cNvPr>
          <p:cNvSpPr txBox="1"/>
          <p:nvPr/>
        </p:nvSpPr>
        <p:spPr>
          <a:xfrm>
            <a:off x="5044792" y="4077436"/>
            <a:ext cx="710451" cy="300082"/>
          </a:xfrm>
          <a:prstGeom prst="rect">
            <a:avLst/>
          </a:prstGeom>
          <a:noFill/>
        </p:spPr>
        <p:txBody>
          <a:bodyPr wrap="none" rtlCol="0">
            <a:spAutoFit/>
          </a:bodyPr>
          <a:lstStyle/>
          <a:p>
            <a:r>
              <a:rPr lang="en-US" dirty="0">
                <a:solidFill>
                  <a:srgbClr val="0D0887"/>
                </a:solidFill>
              </a:rPr>
              <a:t>0.95N</a:t>
            </a:r>
            <a:r>
              <a:rPr lang="en-US" baseline="-25000" dirty="0">
                <a:solidFill>
                  <a:srgbClr val="0D0887"/>
                </a:solidFill>
              </a:rPr>
              <a:t>0</a:t>
            </a:r>
            <a:endParaRPr lang="en-US" dirty="0">
              <a:solidFill>
                <a:srgbClr val="0D0887"/>
              </a:solidFill>
            </a:endParaRPr>
          </a:p>
        </p:txBody>
      </p:sp>
      <p:sp>
        <p:nvSpPr>
          <p:cNvPr id="27" name="TextBox 26">
            <a:extLst>
              <a:ext uri="{FF2B5EF4-FFF2-40B4-BE49-F238E27FC236}">
                <a16:creationId xmlns:a16="http://schemas.microsoft.com/office/drawing/2014/main" id="{97517F88-79BB-B36B-7C0B-92A0B74E5999}"/>
              </a:ext>
            </a:extLst>
          </p:cNvPr>
          <p:cNvSpPr txBox="1"/>
          <p:nvPr/>
        </p:nvSpPr>
        <p:spPr>
          <a:xfrm>
            <a:off x="5213108" y="4385141"/>
            <a:ext cx="373820" cy="300082"/>
          </a:xfrm>
          <a:prstGeom prst="rect">
            <a:avLst/>
          </a:prstGeom>
          <a:noFill/>
        </p:spPr>
        <p:txBody>
          <a:bodyPr wrap="none" rtlCol="0">
            <a:spAutoFit/>
          </a:bodyPr>
          <a:lstStyle/>
          <a:p>
            <a:r>
              <a:rPr lang="en-US" dirty="0">
                <a:solidFill>
                  <a:srgbClr val="DB5C68"/>
                </a:solidFill>
              </a:rPr>
              <a:t>N</a:t>
            </a:r>
            <a:r>
              <a:rPr lang="en-US" baseline="-25000" dirty="0">
                <a:solidFill>
                  <a:srgbClr val="DB5C68"/>
                </a:solidFill>
              </a:rPr>
              <a:t>0</a:t>
            </a:r>
            <a:endParaRPr lang="en-US" dirty="0">
              <a:solidFill>
                <a:srgbClr val="DB5C68"/>
              </a:solidFill>
            </a:endParaRPr>
          </a:p>
        </p:txBody>
      </p:sp>
      <p:pic>
        <p:nvPicPr>
          <p:cNvPr id="29" name="Picture 28">
            <a:extLst>
              <a:ext uri="{FF2B5EF4-FFF2-40B4-BE49-F238E27FC236}">
                <a16:creationId xmlns:a16="http://schemas.microsoft.com/office/drawing/2014/main" id="{CC887C51-3B9B-EB62-5FD5-03DA2DF14CA5}"/>
              </a:ext>
            </a:extLst>
          </p:cNvPr>
          <p:cNvPicPr>
            <a:picLocks noChangeAspect="1"/>
          </p:cNvPicPr>
          <p:nvPr>
            <p:custDataLst>
              <p:tags r:id="rId1"/>
            </p:custDataLst>
          </p:nvPr>
        </p:nvPicPr>
        <p:blipFill rotWithShape="1">
          <a:blip r:embed="rId7"/>
          <a:srcRect l="13811" t="-1" r="50254" b="-40404"/>
          <a:stretch/>
        </p:blipFill>
        <p:spPr>
          <a:xfrm>
            <a:off x="5134303" y="2468082"/>
            <a:ext cx="704194" cy="398866"/>
          </a:xfrm>
          <a:prstGeom prst="rect">
            <a:avLst/>
          </a:prstGeom>
        </p:spPr>
      </p:pic>
      <p:sp>
        <p:nvSpPr>
          <p:cNvPr id="30" name="TextBox 29">
            <a:extLst>
              <a:ext uri="{FF2B5EF4-FFF2-40B4-BE49-F238E27FC236}">
                <a16:creationId xmlns:a16="http://schemas.microsoft.com/office/drawing/2014/main" id="{045226D6-7153-63FB-C0CB-588A400A72BF}"/>
              </a:ext>
            </a:extLst>
          </p:cNvPr>
          <p:cNvSpPr txBox="1"/>
          <p:nvPr/>
        </p:nvSpPr>
        <p:spPr>
          <a:xfrm>
            <a:off x="7810269" y="4096544"/>
            <a:ext cx="1028931" cy="600164"/>
          </a:xfrm>
          <a:prstGeom prst="rect">
            <a:avLst/>
          </a:prstGeom>
          <a:noFill/>
        </p:spPr>
        <p:txBody>
          <a:bodyPr wrap="square" rtlCol="0">
            <a:spAutoFit/>
          </a:bodyPr>
          <a:lstStyle/>
          <a:p>
            <a:r>
              <a:rPr lang="en-US" sz="1100" dirty="0"/>
              <a:t>lower due to</a:t>
            </a:r>
            <a:br>
              <a:rPr lang="en-US" sz="1100" dirty="0"/>
            </a:br>
            <a:r>
              <a:rPr lang="en-US" sz="1100" dirty="0"/>
              <a:t> asymmetric setup</a:t>
            </a:r>
          </a:p>
        </p:txBody>
      </p:sp>
    </p:spTree>
    <p:extLst>
      <p:ext uri="{BB962C8B-B14F-4D97-AF65-F5344CB8AC3E}">
        <p14:creationId xmlns:p14="http://schemas.microsoft.com/office/powerpoint/2010/main" val="392460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2</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Overview</a:t>
            </a:r>
            <a:endParaRPr lang="en-GB" sz="2800" spc="20" dirty="0">
              <a:solidFill>
                <a:srgbClr val="FF9300"/>
              </a:solidFill>
              <a:latin typeface="Times New Roman" panose="02020603050405020304" pitchFamily="18" charset="0"/>
              <a:cs typeface="Times New Roman" panose="02020603050405020304" pitchFamily="18" charset="0"/>
            </a:endParaRPr>
          </a:p>
        </p:txBody>
      </p:sp>
      <p:sp>
        <p:nvSpPr>
          <p:cNvPr id="7" name="Text Placeholder 24">
            <a:extLst>
              <a:ext uri="{FF2B5EF4-FFF2-40B4-BE49-F238E27FC236}">
                <a16:creationId xmlns:a16="http://schemas.microsoft.com/office/drawing/2014/main" id="{A66B9138-528C-3E93-8D51-B4228074E686}"/>
              </a:ext>
            </a:extLst>
          </p:cNvPr>
          <p:cNvSpPr txBox="1">
            <a:spLocks/>
          </p:cNvSpPr>
          <p:nvPr/>
        </p:nvSpPr>
        <p:spPr>
          <a:xfrm>
            <a:off x="62744" y="1234036"/>
            <a:ext cx="5162321" cy="358546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38650" lvl="1" indent="-285750">
              <a:lnSpc>
                <a:spcPct val="100000"/>
              </a:lnSpc>
              <a:spcBef>
                <a:spcPts val="100"/>
              </a:spcBef>
              <a:tabLst>
                <a:tab pos="297815" algn="l"/>
                <a:tab pos="298450" algn="l"/>
              </a:tabLst>
            </a:pPr>
            <a:r>
              <a:rPr lang="en-GB" sz="1800" spc="20" dirty="0">
                <a:cs typeface="Arial"/>
              </a:rPr>
              <a:t>FCC-</a:t>
            </a:r>
            <a:r>
              <a:rPr lang="en-GB" sz="1800" spc="20" dirty="0" err="1">
                <a:cs typeface="Arial"/>
              </a:rPr>
              <a:t>ee</a:t>
            </a:r>
            <a:r>
              <a:rPr lang="en-GB" sz="1800" spc="20" dirty="0">
                <a:cs typeface="Arial"/>
              </a:rPr>
              <a:t> will be a highly complex machine</a:t>
            </a:r>
          </a:p>
          <a:p>
            <a:pPr marL="978850" lvl="2" indent="-285750">
              <a:lnSpc>
                <a:spcPct val="100000"/>
              </a:lnSpc>
              <a:spcBef>
                <a:spcPts val="100"/>
              </a:spcBef>
              <a:tabLst>
                <a:tab pos="297815" algn="l"/>
                <a:tab pos="298450" algn="l"/>
              </a:tabLst>
            </a:pPr>
            <a:endParaRPr lang="en-GB" sz="1800" spc="20" dirty="0">
              <a:cs typeface="Arial"/>
            </a:endParaRPr>
          </a:p>
          <a:p>
            <a:pPr marL="978850" lvl="2"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Interplay of various effects</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endParaRPr lang="en-GB" sz="1800" spc="20" dirty="0">
              <a:cs typeface="Arial"/>
            </a:endParaRPr>
          </a:p>
          <a:p>
            <a:pPr marL="352900" lvl="1" indent="0">
              <a:lnSpc>
                <a:spcPct val="100000"/>
              </a:lnSpc>
              <a:spcBef>
                <a:spcPts val="100"/>
              </a:spcBef>
              <a:buNone/>
              <a:tabLst>
                <a:tab pos="297815" algn="l"/>
                <a:tab pos="298450" algn="l"/>
              </a:tabLst>
            </a:pPr>
            <a:endParaRPr lang="en-GB" sz="1800" spc="20" dirty="0">
              <a:cs typeface="Arial"/>
            </a:endParaRPr>
          </a:p>
        </p:txBody>
      </p:sp>
      <p:pic>
        <p:nvPicPr>
          <p:cNvPr id="19" name="Picture 18" descr="A bunch of colorful tangled lines&#10;&#10;Description automatically generated">
            <a:extLst>
              <a:ext uri="{FF2B5EF4-FFF2-40B4-BE49-F238E27FC236}">
                <a16:creationId xmlns:a16="http://schemas.microsoft.com/office/drawing/2014/main" id="{85E6B307-96E8-9DF6-8009-1126BE701822}"/>
              </a:ext>
            </a:extLst>
          </p:cNvPr>
          <p:cNvPicPr>
            <a:picLocks noChangeAspect="1"/>
          </p:cNvPicPr>
          <p:nvPr/>
        </p:nvPicPr>
        <p:blipFill rotWithShape="1">
          <a:blip r:embed="rId3">
            <a:extLst>
              <a:ext uri="{28A0092B-C50C-407E-A947-70E740481C1C}">
                <a14:useLocalDpi xmlns:a14="http://schemas.microsoft.com/office/drawing/2010/main" val="0"/>
              </a:ext>
            </a:extLst>
          </a:blip>
          <a:srcRect l="4255"/>
          <a:stretch/>
        </p:blipFill>
        <p:spPr>
          <a:xfrm>
            <a:off x="5741126" y="1699688"/>
            <a:ext cx="2632853" cy="2062401"/>
          </a:xfrm>
          <a:prstGeom prst="rect">
            <a:avLst/>
          </a:prstGeom>
        </p:spPr>
      </p:pic>
      <p:sp>
        <p:nvSpPr>
          <p:cNvPr id="20" name="TextBox 19">
            <a:extLst>
              <a:ext uri="{FF2B5EF4-FFF2-40B4-BE49-F238E27FC236}">
                <a16:creationId xmlns:a16="http://schemas.microsoft.com/office/drawing/2014/main" id="{E8C78E08-42DD-D62F-192A-5B79A7C03857}"/>
              </a:ext>
            </a:extLst>
          </p:cNvPr>
          <p:cNvSpPr txBox="1"/>
          <p:nvPr/>
        </p:nvSpPr>
        <p:spPr>
          <a:xfrm>
            <a:off x="5684678" y="1124744"/>
            <a:ext cx="1438214" cy="523220"/>
          </a:xfrm>
          <a:prstGeom prst="rect">
            <a:avLst/>
          </a:prstGeom>
          <a:noFill/>
        </p:spPr>
        <p:txBody>
          <a:bodyPr wrap="none" rtlCol="0">
            <a:spAutoFit/>
          </a:bodyPr>
          <a:lstStyle/>
          <a:p>
            <a:r>
              <a:rPr lang="en-US" sz="1400" b="1" dirty="0">
                <a:solidFill>
                  <a:srgbClr val="FE6FB6"/>
                </a:solidFill>
              </a:rPr>
              <a:t>errors &amp;</a:t>
            </a:r>
          </a:p>
          <a:p>
            <a:r>
              <a:rPr lang="en-US" sz="1400" b="1" dirty="0">
                <a:solidFill>
                  <a:srgbClr val="FE6FB6"/>
                </a:solidFill>
              </a:rPr>
              <a:t>misalignments</a:t>
            </a:r>
          </a:p>
        </p:txBody>
      </p:sp>
      <p:sp>
        <p:nvSpPr>
          <p:cNvPr id="21" name="TextBox 20">
            <a:extLst>
              <a:ext uri="{FF2B5EF4-FFF2-40B4-BE49-F238E27FC236}">
                <a16:creationId xmlns:a16="http://schemas.microsoft.com/office/drawing/2014/main" id="{8BEF1117-D173-080D-A5D7-3EB5EA6F68C8}"/>
              </a:ext>
            </a:extLst>
          </p:cNvPr>
          <p:cNvSpPr txBox="1"/>
          <p:nvPr/>
        </p:nvSpPr>
        <p:spPr>
          <a:xfrm>
            <a:off x="7737846" y="1655167"/>
            <a:ext cx="1406154" cy="307777"/>
          </a:xfrm>
          <a:prstGeom prst="rect">
            <a:avLst/>
          </a:prstGeom>
          <a:noFill/>
        </p:spPr>
        <p:txBody>
          <a:bodyPr wrap="none" rtlCol="0">
            <a:spAutoFit/>
          </a:bodyPr>
          <a:lstStyle/>
          <a:p>
            <a:r>
              <a:rPr lang="en-US" sz="1400" b="1" dirty="0">
                <a:solidFill>
                  <a:srgbClr val="CE87F3"/>
                </a:solidFill>
              </a:rPr>
              <a:t>electron cloud</a:t>
            </a:r>
          </a:p>
        </p:txBody>
      </p:sp>
      <p:sp>
        <p:nvSpPr>
          <p:cNvPr id="22" name="TextBox 21">
            <a:extLst>
              <a:ext uri="{FF2B5EF4-FFF2-40B4-BE49-F238E27FC236}">
                <a16:creationId xmlns:a16="http://schemas.microsoft.com/office/drawing/2014/main" id="{14FD659E-432B-BC30-442D-F443C7B57FB5}"/>
              </a:ext>
            </a:extLst>
          </p:cNvPr>
          <p:cNvSpPr txBox="1"/>
          <p:nvPr/>
        </p:nvSpPr>
        <p:spPr>
          <a:xfrm>
            <a:off x="4648797" y="2039144"/>
            <a:ext cx="1218603" cy="307777"/>
          </a:xfrm>
          <a:prstGeom prst="rect">
            <a:avLst/>
          </a:prstGeom>
          <a:noFill/>
        </p:spPr>
        <p:txBody>
          <a:bodyPr wrap="none" rtlCol="0">
            <a:spAutoFit/>
          </a:bodyPr>
          <a:lstStyle/>
          <a:p>
            <a:r>
              <a:rPr lang="en-US" sz="1400" b="1" dirty="0">
                <a:solidFill>
                  <a:srgbClr val="FEA46B"/>
                </a:solidFill>
              </a:rPr>
              <a:t>impedances</a:t>
            </a:r>
          </a:p>
        </p:txBody>
      </p:sp>
      <p:sp>
        <p:nvSpPr>
          <p:cNvPr id="23" name="TextBox 22">
            <a:extLst>
              <a:ext uri="{FF2B5EF4-FFF2-40B4-BE49-F238E27FC236}">
                <a16:creationId xmlns:a16="http://schemas.microsoft.com/office/drawing/2014/main" id="{E8ECE773-8276-0185-ADBA-3774C54E90AA}"/>
              </a:ext>
            </a:extLst>
          </p:cNvPr>
          <p:cNvSpPr txBox="1"/>
          <p:nvPr/>
        </p:nvSpPr>
        <p:spPr>
          <a:xfrm>
            <a:off x="7920286" y="3233164"/>
            <a:ext cx="1128835" cy="307777"/>
          </a:xfrm>
          <a:prstGeom prst="rect">
            <a:avLst/>
          </a:prstGeom>
          <a:noFill/>
        </p:spPr>
        <p:txBody>
          <a:bodyPr wrap="none" rtlCol="0">
            <a:spAutoFit/>
          </a:bodyPr>
          <a:lstStyle/>
          <a:p>
            <a:r>
              <a:rPr lang="en-US" sz="1400" b="1" dirty="0">
                <a:solidFill>
                  <a:srgbClr val="FDD380"/>
                </a:solidFill>
              </a:rPr>
              <a:t>collimation</a:t>
            </a:r>
          </a:p>
        </p:txBody>
      </p:sp>
      <p:sp>
        <p:nvSpPr>
          <p:cNvPr id="24" name="TextBox 23">
            <a:extLst>
              <a:ext uri="{FF2B5EF4-FFF2-40B4-BE49-F238E27FC236}">
                <a16:creationId xmlns:a16="http://schemas.microsoft.com/office/drawing/2014/main" id="{29505238-6D41-DD52-4DAD-5B599754A537}"/>
              </a:ext>
            </a:extLst>
          </p:cNvPr>
          <p:cNvSpPr txBox="1"/>
          <p:nvPr/>
        </p:nvSpPr>
        <p:spPr>
          <a:xfrm>
            <a:off x="4992069" y="3407767"/>
            <a:ext cx="1180131" cy="307777"/>
          </a:xfrm>
          <a:prstGeom prst="rect">
            <a:avLst/>
          </a:prstGeom>
          <a:noFill/>
        </p:spPr>
        <p:txBody>
          <a:bodyPr wrap="square" rtlCol="0">
            <a:spAutoFit/>
          </a:bodyPr>
          <a:lstStyle/>
          <a:p>
            <a:r>
              <a:rPr lang="en-US" sz="1400" b="1" dirty="0">
                <a:solidFill>
                  <a:srgbClr val="7DDF7E"/>
                </a:solidFill>
              </a:rPr>
              <a:t>radiation</a:t>
            </a:r>
          </a:p>
        </p:txBody>
      </p:sp>
      <p:sp>
        <p:nvSpPr>
          <p:cNvPr id="26" name="TextBox 25">
            <a:extLst>
              <a:ext uri="{FF2B5EF4-FFF2-40B4-BE49-F238E27FC236}">
                <a16:creationId xmlns:a16="http://schemas.microsoft.com/office/drawing/2014/main" id="{4BC552FD-74CC-DB74-5810-655851433FDD}"/>
              </a:ext>
            </a:extLst>
          </p:cNvPr>
          <p:cNvSpPr txBox="1"/>
          <p:nvPr/>
        </p:nvSpPr>
        <p:spPr>
          <a:xfrm>
            <a:off x="5979279" y="3878124"/>
            <a:ext cx="1941007" cy="523220"/>
          </a:xfrm>
          <a:prstGeom prst="rect">
            <a:avLst/>
          </a:prstGeom>
          <a:noFill/>
        </p:spPr>
        <p:txBody>
          <a:bodyPr wrap="square" rtlCol="0">
            <a:spAutoFit/>
          </a:bodyPr>
          <a:lstStyle/>
          <a:p>
            <a:r>
              <a:rPr lang="en-US" sz="1400" b="1" dirty="0">
                <a:solidFill>
                  <a:srgbClr val="FE6464"/>
                </a:solidFill>
              </a:rPr>
              <a:t>lattice nonlinearities</a:t>
            </a:r>
          </a:p>
          <a:p>
            <a:endParaRPr lang="en-US" sz="1400" b="1" dirty="0">
              <a:solidFill>
                <a:srgbClr val="FE6464"/>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5E1C7998-3DD9-ABEB-3735-844B76AEA332}"/>
              </a:ext>
            </a:extLst>
          </p:cNvPr>
          <p:cNvGrpSpPr/>
          <p:nvPr/>
        </p:nvGrpSpPr>
        <p:grpSpPr>
          <a:xfrm>
            <a:off x="4771414" y="1924025"/>
            <a:ext cx="4022585" cy="1006520"/>
            <a:chOff x="4771414" y="1924025"/>
            <a:chExt cx="4022585" cy="1006520"/>
          </a:xfrm>
        </p:grpSpPr>
        <p:grpSp>
          <p:nvGrpSpPr>
            <p:cNvPr id="12" name="Group 11">
              <a:extLst>
                <a:ext uri="{FF2B5EF4-FFF2-40B4-BE49-F238E27FC236}">
                  <a16:creationId xmlns:a16="http://schemas.microsoft.com/office/drawing/2014/main" id="{0D57391A-2546-7014-5457-437B90E329F5}"/>
                </a:ext>
              </a:extLst>
            </p:cNvPr>
            <p:cNvGrpSpPr/>
            <p:nvPr/>
          </p:nvGrpSpPr>
          <p:grpSpPr>
            <a:xfrm>
              <a:off x="4771414" y="1924025"/>
              <a:ext cx="4022585" cy="984583"/>
              <a:chOff x="4771414" y="1924025"/>
              <a:chExt cx="4022585" cy="984583"/>
            </a:xfrm>
          </p:grpSpPr>
          <p:cxnSp>
            <p:nvCxnSpPr>
              <p:cNvPr id="7" name="Straight Connector 6">
                <a:extLst>
                  <a:ext uri="{FF2B5EF4-FFF2-40B4-BE49-F238E27FC236}">
                    <a16:creationId xmlns:a16="http://schemas.microsoft.com/office/drawing/2014/main" id="{D0F850EC-BCB0-831D-860D-E86171655E98}"/>
                  </a:ext>
                </a:extLst>
              </p:cNvPr>
              <p:cNvCxnSpPr>
                <a:cxnSpLocks/>
              </p:cNvCxnSpPr>
              <p:nvPr/>
            </p:nvCxnSpPr>
            <p:spPr>
              <a:xfrm flipH="1">
                <a:off x="5102614" y="2236189"/>
                <a:ext cx="3691385" cy="0"/>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Explosion 2 9">
                <a:extLst>
                  <a:ext uri="{FF2B5EF4-FFF2-40B4-BE49-F238E27FC236}">
                    <a16:creationId xmlns:a16="http://schemas.microsoft.com/office/drawing/2014/main" id="{346EE03E-722D-A730-AD18-3A50021972EF}"/>
                  </a:ext>
                </a:extLst>
              </p:cNvPr>
              <p:cNvSpPr/>
              <p:nvPr/>
            </p:nvSpPr>
            <p:spPr>
              <a:xfrm>
                <a:off x="4771414" y="1924025"/>
                <a:ext cx="582480" cy="624327"/>
              </a:xfrm>
              <a:prstGeom prst="irregularSeal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Curved Up Arrow 14">
                <a:extLst>
                  <a:ext uri="{FF2B5EF4-FFF2-40B4-BE49-F238E27FC236}">
                    <a16:creationId xmlns:a16="http://schemas.microsoft.com/office/drawing/2014/main" id="{3EE36BAA-2969-E37A-11C7-09B2D2FDBEA8}"/>
                  </a:ext>
                </a:extLst>
              </p:cNvPr>
              <p:cNvSpPr/>
              <p:nvPr/>
            </p:nvSpPr>
            <p:spPr>
              <a:xfrm flipH="1">
                <a:off x="5045080" y="2516812"/>
                <a:ext cx="3691371" cy="391796"/>
              </a:xfrm>
              <a:prstGeom prst="curved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sp>
          <p:nvSpPr>
            <p:cNvPr id="2" name="TextBox 1">
              <a:extLst>
                <a:ext uri="{FF2B5EF4-FFF2-40B4-BE49-F238E27FC236}">
                  <a16:creationId xmlns:a16="http://schemas.microsoft.com/office/drawing/2014/main" id="{54143D84-84D5-FBD6-4164-69591F434BC5}"/>
                </a:ext>
              </a:extLst>
            </p:cNvPr>
            <p:cNvSpPr txBox="1"/>
            <p:nvPr/>
          </p:nvSpPr>
          <p:spPr>
            <a:xfrm>
              <a:off x="6551822" y="2630463"/>
              <a:ext cx="675185" cy="300082"/>
            </a:xfrm>
            <a:prstGeom prst="rect">
              <a:avLst/>
            </a:prstGeom>
            <a:noFill/>
          </p:spPr>
          <p:txBody>
            <a:bodyPr wrap="none" rtlCol="0">
              <a:spAutoFit/>
            </a:bodyPr>
            <a:lstStyle/>
            <a:p>
              <a:r>
                <a:rPr lang="en-US" dirty="0">
                  <a:solidFill>
                    <a:schemeClr val="tx2"/>
                  </a:solidFill>
                </a:rPr>
                <a:t>repeat</a:t>
              </a:r>
            </a:p>
          </p:txBody>
        </p:sp>
      </p:grpSp>
      <p:sp>
        <p:nvSpPr>
          <p:cNvPr id="29" name="Text Placeholder 24">
            <a:extLst>
              <a:ext uri="{FF2B5EF4-FFF2-40B4-BE49-F238E27FC236}">
                <a16:creationId xmlns:a16="http://schemas.microsoft.com/office/drawing/2014/main" id="{DF4BB485-DC9C-C83F-994A-A443D2464D37}"/>
              </a:ext>
            </a:extLst>
          </p:cNvPr>
          <p:cNvSpPr txBox="1">
            <a:spLocks/>
          </p:cNvSpPr>
          <p:nvPr/>
        </p:nvSpPr>
        <p:spPr>
          <a:xfrm>
            <a:off x="-152400" y="942602"/>
            <a:ext cx="9144000" cy="4220742"/>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38650" lvl="1" indent="-285750">
              <a:lnSpc>
                <a:spcPct val="100000"/>
              </a:lnSpc>
              <a:spcBef>
                <a:spcPts val="100"/>
              </a:spcBef>
              <a:tabLst>
                <a:tab pos="297815" algn="l"/>
                <a:tab pos="298450" algn="l"/>
              </a:tabLst>
            </a:pPr>
            <a:r>
              <a:rPr lang="de-CH" spc="20" dirty="0">
                <a:cs typeface="Arial"/>
                <a:sym typeface="Wingdings" pitchFamily="2" charset="2"/>
              </a:rPr>
              <a:t>First </a:t>
            </a:r>
            <a:r>
              <a:rPr lang="de-CH" spc="20" dirty="0" err="1">
                <a:cs typeface="Arial"/>
                <a:sym typeface="Wingdings" pitchFamily="2" charset="2"/>
              </a:rPr>
              <a:t>studies</a:t>
            </a:r>
            <a:r>
              <a:rPr lang="de-CH" spc="20" dirty="0">
                <a:cs typeface="Arial"/>
                <a:sym typeface="Wingdings" pitchFamily="2" charset="2"/>
              </a:rPr>
              <a:t> </a:t>
            </a:r>
            <a:r>
              <a:rPr lang="de-CH" spc="20" dirty="0" err="1">
                <a:cs typeface="Arial"/>
                <a:sym typeface="Wingdings" pitchFamily="2" charset="2"/>
              </a:rPr>
              <a:t>with</a:t>
            </a:r>
            <a:r>
              <a:rPr lang="de-CH" spc="20" dirty="0">
                <a:cs typeface="Arial"/>
                <a:sym typeface="Wingdings" pitchFamily="2" charset="2"/>
              </a:rPr>
              <a:t> 2 IP </a:t>
            </a:r>
            <a:r>
              <a:rPr lang="de-CH" spc="20" dirty="0" err="1">
                <a:cs typeface="Arial"/>
                <a:sym typeface="Wingdings" pitchFamily="2" charset="2"/>
              </a:rPr>
              <a:t>baseline</a:t>
            </a:r>
            <a:r>
              <a:rPr lang="de-CH" spc="20" dirty="0">
                <a:cs typeface="Arial"/>
                <a:sym typeface="Wingdings" pitchFamily="2" charset="2"/>
              </a:rPr>
              <a:t> </a:t>
            </a:r>
            <a:r>
              <a:rPr lang="de-CH" spc="20" dirty="0" err="1">
                <a:cs typeface="Arial"/>
                <a:sym typeface="Wingdings" pitchFamily="2" charset="2"/>
              </a:rPr>
              <a:t>from</a:t>
            </a:r>
            <a:r>
              <a:rPr lang="de-CH" spc="20" dirty="0">
                <a:cs typeface="Arial"/>
                <a:sym typeface="Wingdings" pitchFamily="2" charset="2"/>
              </a:rPr>
              <a:t> CDR</a:t>
            </a:r>
            <a:endParaRPr lang="de-CH" spc="20" dirty="0">
              <a:solidFill>
                <a:schemeClr val="accent5"/>
              </a:solidFill>
              <a:cs typeface="Arial"/>
              <a:sym typeface="Wingdings" pitchFamily="2" charset="2"/>
            </a:endParaRPr>
          </a:p>
          <a:p>
            <a:pPr marL="638650" lvl="1" indent="-285750">
              <a:lnSpc>
                <a:spcPct val="100000"/>
              </a:lnSpc>
              <a:spcBef>
                <a:spcPts val="100"/>
              </a:spcBef>
              <a:tabLst>
                <a:tab pos="297815" algn="l"/>
                <a:tab pos="298450" algn="l"/>
              </a:tabLst>
            </a:pPr>
            <a:r>
              <a:rPr lang="de-CH" spc="20" dirty="0" err="1">
                <a:cs typeface="Arial"/>
                <a:sym typeface="Wingdings" pitchFamily="2" charset="2"/>
              </a:rPr>
              <a:t>Recent</a:t>
            </a:r>
            <a:r>
              <a:rPr lang="de-CH" spc="20" dirty="0">
                <a:cs typeface="Arial"/>
                <a:sym typeface="Wingdings" pitchFamily="2" charset="2"/>
              </a:rPr>
              <a:t> </a:t>
            </a:r>
            <a:r>
              <a:rPr lang="de-CH" spc="20" dirty="0" err="1">
                <a:cs typeface="Arial"/>
                <a:sym typeface="Wingdings" pitchFamily="2" charset="2"/>
              </a:rPr>
              <a:t>studies</a:t>
            </a:r>
            <a:r>
              <a:rPr lang="de-CH" spc="20" dirty="0">
                <a:cs typeface="Arial"/>
                <a:sym typeface="Wingdings" pitchFamily="2" charset="2"/>
              </a:rPr>
              <a:t> </a:t>
            </a:r>
            <a:r>
              <a:rPr lang="de-CH" spc="20" dirty="0" err="1">
                <a:cs typeface="Arial"/>
                <a:sym typeface="Wingdings" pitchFamily="2" charset="2"/>
              </a:rPr>
              <a:t>with</a:t>
            </a:r>
            <a:r>
              <a:rPr lang="de-CH" spc="20" dirty="0">
                <a:cs typeface="Arial"/>
                <a:sym typeface="Wingdings" pitchFamily="2" charset="2"/>
              </a:rPr>
              <a:t> 4 IP design</a:t>
            </a:r>
          </a:p>
          <a:p>
            <a:pPr marL="638650" lvl="1" indent="-285750">
              <a:lnSpc>
                <a:spcPct val="100000"/>
              </a:lnSpc>
              <a:spcBef>
                <a:spcPts val="100"/>
              </a:spcBef>
              <a:tabLst>
                <a:tab pos="297815" algn="l"/>
                <a:tab pos="298450" algn="l"/>
              </a:tabLst>
            </a:pPr>
            <a:endParaRPr lang="de-CH" spc="20" dirty="0">
              <a:cs typeface="Arial"/>
              <a:sym typeface="Wingdings" pitchFamily="2" charset="2"/>
            </a:endParaRPr>
          </a:p>
          <a:p>
            <a:pPr marL="638650" lvl="1" indent="-285750">
              <a:lnSpc>
                <a:spcPct val="100000"/>
              </a:lnSpc>
              <a:spcBef>
                <a:spcPts val="100"/>
              </a:spcBef>
              <a:tabLst>
                <a:tab pos="297815" algn="l"/>
                <a:tab pos="298450" algn="l"/>
              </a:tabLst>
            </a:pPr>
            <a:r>
              <a:rPr lang="de-CH" spc="20" dirty="0" err="1">
                <a:cs typeface="Arial"/>
                <a:sym typeface="Wingdings" pitchFamily="2" charset="2"/>
              </a:rPr>
              <a:t>Xsuite</a:t>
            </a:r>
            <a:r>
              <a:rPr lang="de-CH" spc="20" dirty="0">
                <a:cs typeface="Arial"/>
                <a:sym typeface="Wingdings" pitchFamily="2" charset="2"/>
              </a:rPr>
              <a:t> </a:t>
            </a:r>
            <a:r>
              <a:rPr lang="de-CH" spc="20" dirty="0" err="1">
                <a:cs typeface="Arial"/>
                <a:sym typeface="Wingdings" pitchFamily="2" charset="2"/>
              </a:rPr>
              <a:t>tracking</a:t>
            </a:r>
            <a:r>
              <a:rPr lang="de-CH" spc="20" dirty="0">
                <a:cs typeface="Arial"/>
                <a:sym typeface="Wingdings" pitchFamily="2" charset="2"/>
              </a:rPr>
              <a:t> </a:t>
            </a:r>
            <a:r>
              <a:rPr lang="de-CH" spc="20" dirty="0" err="1">
                <a:cs typeface="Arial"/>
                <a:sym typeface="Wingdings" pitchFamily="2" charset="2"/>
              </a:rPr>
              <a:t>setup</a:t>
            </a:r>
            <a:r>
              <a:rPr lang="de-CH" spc="20" dirty="0">
                <a:cs typeface="Arial"/>
                <a:sym typeface="Wingdings" pitchFamily="2" charset="2"/>
              </a:rPr>
              <a:t>: </a:t>
            </a:r>
          </a:p>
          <a:p>
            <a:pPr marL="978850" lvl="2" indent="-285750">
              <a:lnSpc>
                <a:spcPct val="100000"/>
              </a:lnSpc>
              <a:spcBef>
                <a:spcPts val="100"/>
              </a:spcBef>
              <a:tabLst>
                <a:tab pos="297815" algn="l"/>
                <a:tab pos="298450" algn="l"/>
              </a:tabLst>
            </a:pPr>
            <a:r>
              <a:rPr lang="de-CH" spc="20" dirty="0">
                <a:cs typeface="Arial"/>
                <a:sym typeface="Wingdings" pitchFamily="2" charset="2"/>
              </a:rPr>
              <a:t>1 IP + </a:t>
            </a:r>
            <a:r>
              <a:rPr lang="de-CH" spc="20" dirty="0" err="1">
                <a:cs typeface="Arial"/>
                <a:sym typeface="Wingdings" pitchFamily="2" charset="2"/>
              </a:rPr>
              <a:t>tracking</a:t>
            </a:r>
            <a:r>
              <a:rPr lang="de-CH" spc="20" dirty="0">
                <a:cs typeface="Arial"/>
                <a:sym typeface="Wingdings" pitchFamily="2" charset="2"/>
              </a:rPr>
              <a:t> </a:t>
            </a:r>
            <a:r>
              <a:rPr lang="de-CH" spc="20" dirty="0" err="1">
                <a:cs typeface="Arial"/>
                <a:sym typeface="Wingdings" pitchFamily="2" charset="2"/>
              </a:rPr>
              <a:t>over</a:t>
            </a:r>
            <a:r>
              <a:rPr lang="de-CH" spc="20" dirty="0">
                <a:cs typeface="Arial"/>
                <a:sym typeface="Wingdings" pitchFamily="2" charset="2"/>
              </a:rPr>
              <a:t> </a:t>
            </a:r>
            <a:r>
              <a:rPr lang="de-CH" spc="20" dirty="0" err="1">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superperiod</a:t>
            </a:r>
            <a:br>
              <a:rPr lang="de-CH" spc="20" dirty="0">
                <a:cs typeface="Arial"/>
                <a:sym typeface="Wingdings" pitchFamily="2" charset="2"/>
              </a:rPr>
            </a:br>
            <a:r>
              <a:rPr lang="de-CH" spc="20" dirty="0" err="1">
                <a:cs typeface="Arial"/>
                <a:sym typeface="Wingdings" pitchFamily="2" charset="2"/>
              </a:rPr>
              <a:t>with</a:t>
            </a:r>
            <a:r>
              <a:rPr lang="de-CH" spc="20" dirty="0">
                <a:cs typeface="Arial"/>
                <a:sym typeface="Wingdings" pitchFamily="2" charset="2"/>
              </a:rPr>
              <a:t> linear </a:t>
            </a:r>
            <a:r>
              <a:rPr lang="de-CH" spc="20" dirty="0" err="1">
                <a:cs typeface="Arial"/>
                <a:sym typeface="Wingdings" pitchFamily="2" charset="2"/>
              </a:rPr>
              <a:t>transfer</a:t>
            </a:r>
            <a:r>
              <a:rPr lang="de-CH" spc="20" dirty="0">
                <a:cs typeface="Arial"/>
                <a:sym typeface="Wingdings" pitchFamily="2" charset="2"/>
              </a:rPr>
              <a:t> </a:t>
            </a:r>
            <a:r>
              <a:rPr lang="de-CH" spc="20" dirty="0" err="1">
                <a:cs typeface="Arial"/>
                <a:sym typeface="Wingdings" pitchFamily="2" charset="2"/>
              </a:rPr>
              <a:t>matrix</a:t>
            </a:r>
            <a:endParaRPr lang="de-CH" spc="20" dirty="0">
              <a:cs typeface="Arial"/>
              <a:sym typeface="Wingdings" pitchFamily="2" charset="2"/>
            </a:endParaRP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Arc </a:t>
            </a:r>
            <a:r>
              <a:rPr lang="de-CH" spc="20" dirty="0" err="1">
                <a:cs typeface="Arial"/>
                <a:sym typeface="Wingdings" pitchFamily="2" charset="2"/>
              </a:rPr>
              <a:t>split</a:t>
            </a:r>
            <a:r>
              <a:rPr lang="de-CH" spc="20" dirty="0">
                <a:cs typeface="Arial"/>
                <a:sym typeface="Wingdings" pitchFamily="2" charset="2"/>
              </a:rPr>
              <a:t> </a:t>
            </a:r>
            <a:r>
              <a:rPr lang="de-CH" spc="20" dirty="0" err="1">
                <a:cs typeface="Arial"/>
                <a:sym typeface="Wingdings" pitchFamily="2" charset="2"/>
              </a:rPr>
              <a:t>into</a:t>
            </a:r>
            <a:r>
              <a:rPr lang="de-CH" spc="20" dirty="0">
                <a:cs typeface="Arial"/>
                <a:sym typeface="Wingdings" pitchFamily="2" charset="2"/>
              </a:rPr>
              <a:t> 3 </a:t>
            </a:r>
            <a:r>
              <a:rPr lang="de-CH" spc="20" dirty="0" err="1">
                <a:cs typeface="Arial"/>
                <a:sym typeface="Wingdings" pitchFamily="2" charset="2"/>
              </a:rPr>
              <a:t>segments</a:t>
            </a:r>
            <a:endParaRPr lang="de-CH" spc="20" dirty="0">
              <a:cs typeface="Arial"/>
              <a:sym typeface="Wingdings" pitchFamily="2" charset="2"/>
            </a:endParaRP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2 </a:t>
            </a:r>
            <a:r>
              <a:rPr lang="de-CH" spc="20" dirty="0" err="1">
                <a:cs typeface="Arial"/>
                <a:sym typeface="Wingdings" pitchFamily="2" charset="2"/>
              </a:rPr>
              <a:t>crab</a:t>
            </a:r>
            <a:r>
              <a:rPr lang="de-CH" spc="20" dirty="0">
                <a:cs typeface="Arial"/>
                <a:sym typeface="Wingdings" pitchFamily="2" charset="2"/>
              </a:rPr>
              <a:t> </a:t>
            </a:r>
            <a:r>
              <a:rPr lang="de-CH" spc="20" dirty="0" err="1">
                <a:cs typeface="Arial"/>
                <a:sym typeface="Wingdings" pitchFamily="2" charset="2"/>
              </a:rPr>
              <a:t>sextupoles</a:t>
            </a:r>
            <a:r>
              <a:rPr lang="de-CH" spc="20" dirty="0">
                <a:cs typeface="Arial"/>
                <a:sym typeface="Wingdings" pitchFamily="2" charset="2"/>
              </a:rPr>
              <a:t> </a:t>
            </a:r>
            <a:r>
              <a:rPr lang="de-CH" spc="20" dirty="0" err="1">
                <a:cs typeface="Arial"/>
                <a:sym typeface="Wingdings" pitchFamily="2" charset="2"/>
              </a:rPr>
              <a:t>between</a:t>
            </a:r>
            <a:r>
              <a:rPr lang="de-CH" spc="20" dirty="0">
                <a:cs typeface="Arial"/>
                <a:sym typeface="Wingdings" pitchFamily="2" charset="2"/>
              </a:rPr>
              <a:t> </a:t>
            </a:r>
            <a:r>
              <a:rPr lang="de-CH" spc="20" dirty="0" err="1">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segments</a:t>
            </a:r>
            <a:r>
              <a:rPr lang="de-CH" spc="20" dirty="0">
                <a:cs typeface="Arial"/>
                <a:sym typeface="Wingdings" pitchFamily="2" charset="2"/>
              </a:rPr>
              <a:t> (</a:t>
            </a:r>
            <a:r>
              <a:rPr lang="el-GR" spc="20" dirty="0">
                <a:cs typeface="Arial"/>
                <a:sym typeface="Wingdings" pitchFamily="2" charset="2"/>
              </a:rPr>
              <a:t>β</a:t>
            </a:r>
            <a:r>
              <a:rPr lang="de-CH" spc="20" baseline="-25000" dirty="0">
                <a:cs typeface="Arial"/>
                <a:sym typeface="Wingdings" pitchFamily="2" charset="2"/>
              </a:rPr>
              <a:t>x</a:t>
            </a:r>
            <a:r>
              <a:rPr lang="de-CH" spc="20" dirty="0">
                <a:cs typeface="Arial"/>
                <a:sym typeface="Wingdings" pitchFamily="2" charset="2"/>
              </a:rPr>
              <a:t>=3 m, </a:t>
            </a:r>
            <a:r>
              <a:rPr lang="el-GR" spc="20" dirty="0">
                <a:cs typeface="Arial"/>
                <a:sym typeface="Wingdings" pitchFamily="2" charset="2"/>
              </a:rPr>
              <a:t>β</a:t>
            </a:r>
            <a:r>
              <a:rPr lang="de-CH" spc="20" baseline="-25000" dirty="0" err="1">
                <a:cs typeface="Arial"/>
                <a:sym typeface="Wingdings" pitchFamily="2" charset="2"/>
              </a:rPr>
              <a:t>y</a:t>
            </a:r>
            <a:r>
              <a:rPr lang="de-CH" spc="20" dirty="0">
                <a:cs typeface="Arial"/>
                <a:sym typeface="Wingdings" pitchFamily="2" charset="2"/>
              </a:rPr>
              <a:t>=500 m)</a:t>
            </a: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err="1">
                <a:cs typeface="Arial"/>
                <a:sym typeface="Wingdings" pitchFamily="2" charset="2"/>
              </a:rPr>
              <a:t>Each</a:t>
            </a:r>
            <a:r>
              <a:rPr lang="de-CH" spc="20" dirty="0">
                <a:cs typeface="Arial"/>
                <a:sym typeface="Wingdings" pitchFamily="2" charset="2"/>
              </a:rPr>
              <a:t> </a:t>
            </a:r>
            <a:r>
              <a:rPr lang="de-CH" spc="20" dirty="0" err="1">
                <a:cs typeface="Arial"/>
                <a:sym typeface="Wingdings" pitchFamily="2" charset="2"/>
              </a:rPr>
              <a:t>iteration</a:t>
            </a:r>
            <a:r>
              <a:rPr lang="de-CH" spc="20" dirty="0">
                <a:cs typeface="Arial"/>
                <a:sym typeface="Wingdings" pitchFamily="2" charset="2"/>
              </a:rPr>
              <a:t> </a:t>
            </a:r>
            <a:r>
              <a:rPr lang="de-CH" spc="20" dirty="0" err="1">
                <a:cs typeface="Arial"/>
                <a:sym typeface="Wingdings" pitchFamily="2" charset="2"/>
              </a:rPr>
              <a:t>begins</a:t>
            </a:r>
            <a:r>
              <a:rPr lang="de-CH" spc="20" dirty="0">
                <a:cs typeface="Arial"/>
                <a:sym typeface="Wingdings" pitchFamily="2" charset="2"/>
              </a:rPr>
              <a:t> in front </a:t>
            </a:r>
            <a:r>
              <a:rPr lang="de-CH" spc="20" dirty="0" err="1">
                <a:cs typeface="Arial"/>
                <a:sym typeface="Wingdings" pitchFamily="2" charset="2"/>
              </a:rPr>
              <a:t>of</a:t>
            </a:r>
            <a:r>
              <a:rPr lang="de-CH" spc="20" dirty="0">
                <a:cs typeface="Arial"/>
                <a:sym typeface="Wingdings" pitchFamily="2" charset="2"/>
              </a:rPr>
              <a:t> </a:t>
            </a:r>
            <a:r>
              <a:rPr lang="de-CH" spc="20" dirty="0" err="1">
                <a:cs typeface="Arial"/>
                <a:sym typeface="Wingdings" pitchFamily="2" charset="2"/>
              </a:rPr>
              <a:t>the</a:t>
            </a:r>
            <a:r>
              <a:rPr lang="de-CH" spc="20" dirty="0">
                <a:cs typeface="Arial"/>
                <a:sym typeface="Wingdings" pitchFamily="2" charset="2"/>
              </a:rPr>
              <a:t> </a:t>
            </a:r>
            <a:r>
              <a:rPr lang="de-CH" spc="20" dirty="0" err="1">
                <a:cs typeface="Arial"/>
                <a:sym typeface="Wingdings" pitchFamily="2" charset="2"/>
              </a:rPr>
              <a:t>right</a:t>
            </a:r>
            <a:r>
              <a:rPr lang="de-CH" spc="20" dirty="0">
                <a:cs typeface="Arial"/>
                <a:sym typeface="Wingdings" pitchFamily="2" charset="2"/>
              </a:rPr>
              <a:t> </a:t>
            </a:r>
            <a:r>
              <a:rPr lang="de-CH" spc="20" dirty="0" err="1">
                <a:cs typeface="Arial"/>
                <a:sym typeface="Wingdings" pitchFamily="2" charset="2"/>
              </a:rPr>
              <a:t>sextupole</a:t>
            </a:r>
            <a:endParaRPr lang="de-CH" spc="20" dirty="0">
              <a:cs typeface="Arial"/>
              <a:sym typeface="Wingdings" pitchFamily="2" charset="2"/>
            </a:endParaRPr>
          </a:p>
          <a:p>
            <a:pPr marL="1319050" lvl="3" indent="-285750">
              <a:lnSpc>
                <a:spcPct val="100000"/>
              </a:lnSpc>
              <a:spcBef>
                <a:spcPts val="100"/>
              </a:spcBef>
              <a:tabLst>
                <a:tab pos="297815" algn="l"/>
                <a:tab pos="298450" algn="l"/>
              </a:tabLst>
            </a:pPr>
            <a:r>
              <a:rPr lang="de-CH" spc="20" dirty="0">
                <a:cs typeface="Arial"/>
                <a:sym typeface="Wingdings" pitchFamily="2" charset="2"/>
              </a:rPr>
              <a:t>Observation </a:t>
            </a:r>
            <a:r>
              <a:rPr lang="de-CH" spc="20" dirty="0" err="1">
                <a:cs typeface="Arial"/>
                <a:sym typeface="Wingdings" pitchFamily="2" charset="2"/>
              </a:rPr>
              <a:t>point</a:t>
            </a:r>
            <a:r>
              <a:rPr lang="de-CH" spc="20" dirty="0">
                <a:cs typeface="Arial"/>
                <a:sym typeface="Wingdings" pitchFamily="2" charset="2"/>
              </a:rPr>
              <a:t> </a:t>
            </a:r>
            <a:r>
              <a:rPr lang="de-CH" spc="20" dirty="0" err="1">
                <a:cs typeface="Arial"/>
                <a:sym typeface="Wingdings" pitchFamily="2" charset="2"/>
              </a:rPr>
              <a:t>for</a:t>
            </a:r>
            <a:r>
              <a:rPr lang="de-CH" spc="20" dirty="0">
                <a:cs typeface="Arial"/>
                <a:sym typeface="Wingdings" pitchFamily="2" charset="2"/>
              </a:rPr>
              <a:t> </a:t>
            </a:r>
            <a:r>
              <a:rPr lang="de-CH" spc="20" dirty="0" err="1">
                <a:cs typeface="Arial"/>
                <a:sym typeface="Wingdings" pitchFamily="2" charset="2"/>
              </a:rPr>
              <a:t>coordinates</a:t>
            </a:r>
            <a:endParaRPr lang="de-CH" spc="20" dirty="0">
              <a:cs typeface="Arial"/>
              <a:sym typeface="Wingdings" pitchFamily="2" charset="2"/>
            </a:endParaRPr>
          </a:p>
          <a:p>
            <a:pPr marL="1319050" lvl="3"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Synchrotron </a:t>
            </a:r>
            <a:r>
              <a:rPr lang="de-CH" spc="20" dirty="0" err="1">
                <a:cs typeface="Arial"/>
                <a:sym typeface="Wingdings" pitchFamily="2" charset="2"/>
              </a:rPr>
              <a:t>radiation</a:t>
            </a:r>
            <a:r>
              <a:rPr lang="de-CH" spc="20" dirty="0">
                <a:cs typeface="Arial"/>
                <a:sym typeface="Wingdings" pitchFamily="2" charset="2"/>
              </a:rPr>
              <a:t> (</a:t>
            </a:r>
            <a:r>
              <a:rPr lang="de-CH" spc="20" dirty="0" err="1">
                <a:cs typeface="Arial"/>
                <a:sym typeface="Wingdings" pitchFamily="2" charset="2"/>
              </a:rPr>
              <a:t>damping+noise</a:t>
            </a:r>
            <a:r>
              <a:rPr lang="de-CH" spc="20" dirty="0">
                <a:cs typeface="Arial"/>
                <a:sym typeface="Wingdings" pitchFamily="2" charset="2"/>
              </a:rPr>
              <a:t>) in </a:t>
            </a:r>
            <a:r>
              <a:rPr lang="de-CH" b="1" spc="20" dirty="0" err="1">
                <a:solidFill>
                  <a:schemeClr val="accent5"/>
                </a:solidFill>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beamstrahlung+bhabha</a:t>
            </a:r>
            <a:r>
              <a:rPr lang="de-CH" spc="20" dirty="0">
                <a:cs typeface="Arial"/>
                <a:sym typeface="Wingdings" pitchFamily="2" charset="2"/>
              </a:rPr>
              <a:t> </a:t>
            </a:r>
            <a:r>
              <a:rPr lang="de-CH" spc="20" dirty="0" err="1">
                <a:cs typeface="Arial"/>
                <a:sym typeface="Wingdings" pitchFamily="2" charset="2"/>
              </a:rPr>
              <a:t>scattering</a:t>
            </a:r>
            <a:r>
              <a:rPr lang="de-CH" spc="20" dirty="0">
                <a:cs typeface="Arial"/>
                <a:sym typeface="Wingdings" pitchFamily="2" charset="2"/>
              </a:rPr>
              <a:t> in </a:t>
            </a:r>
            <a:r>
              <a:rPr lang="de-CH" b="1" spc="20" dirty="0">
                <a:solidFill>
                  <a:schemeClr val="accent5"/>
                </a:solidFill>
                <a:cs typeface="Arial"/>
                <a:sym typeface="Wingdings" pitchFamily="2" charset="2"/>
              </a:rPr>
              <a:t>beam-beam </a:t>
            </a:r>
            <a:r>
              <a:rPr lang="de-CH" b="1" spc="20" dirty="0" err="1">
                <a:solidFill>
                  <a:schemeClr val="accent5"/>
                </a:solidFill>
                <a:cs typeface="Arial"/>
                <a:sym typeface="Wingdings" pitchFamily="2" charset="2"/>
              </a:rPr>
              <a:t>element</a:t>
            </a:r>
            <a:endParaRPr lang="de-CH" b="1" spc="20" dirty="0">
              <a:solidFill>
                <a:schemeClr val="accent5"/>
              </a:solidFill>
              <a:cs typeface="Arial"/>
              <a:sym typeface="Wingdings" pitchFamily="2" charset="2"/>
            </a:endParaRPr>
          </a:p>
        </p:txBody>
      </p:sp>
      <p:sp>
        <p:nvSpPr>
          <p:cNvPr id="35" name="Rectangle 34">
            <a:extLst>
              <a:ext uri="{FF2B5EF4-FFF2-40B4-BE49-F238E27FC236}">
                <a16:creationId xmlns:a16="http://schemas.microsoft.com/office/drawing/2014/main" id="{29C206B2-C302-E25D-95BA-58D261C40A3C}"/>
              </a:ext>
            </a:extLst>
          </p:cNvPr>
          <p:cNvSpPr/>
          <p:nvPr/>
        </p:nvSpPr>
        <p:spPr>
          <a:xfrm>
            <a:off x="5563683" y="1967228"/>
            <a:ext cx="242822" cy="492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5B184389-8C53-58C9-9186-50AA10720291}"/>
              </a:ext>
            </a:extLst>
          </p:cNvPr>
          <p:cNvSpPr/>
          <p:nvPr/>
        </p:nvSpPr>
        <p:spPr>
          <a:xfrm>
            <a:off x="8157235" y="2002854"/>
            <a:ext cx="242822" cy="492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8" name="Straight Connector 7">
            <a:extLst>
              <a:ext uri="{FF2B5EF4-FFF2-40B4-BE49-F238E27FC236}">
                <a16:creationId xmlns:a16="http://schemas.microsoft.com/office/drawing/2014/main" id="{D84E046E-6A18-6634-415A-50D2B248C94D}"/>
              </a:ext>
            </a:extLst>
          </p:cNvPr>
          <p:cNvCxnSpPr>
            <a:cxnSpLocks/>
          </p:cNvCxnSpPr>
          <p:nvPr/>
        </p:nvCxnSpPr>
        <p:spPr>
          <a:xfrm>
            <a:off x="5690243" y="1981718"/>
            <a:ext cx="0" cy="53018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196891E-8DB3-DA29-5BE7-2FF66FEB6194}"/>
              </a:ext>
            </a:extLst>
          </p:cNvPr>
          <p:cNvCxnSpPr>
            <a:cxnSpLocks/>
          </p:cNvCxnSpPr>
          <p:nvPr/>
        </p:nvCxnSpPr>
        <p:spPr>
          <a:xfrm>
            <a:off x="8286807" y="1971097"/>
            <a:ext cx="0" cy="53018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EB4AB24-3627-5B2E-52E6-26B585B958FB}"/>
              </a:ext>
            </a:extLst>
          </p:cNvPr>
          <p:cNvSpPr txBox="1"/>
          <p:nvPr/>
        </p:nvSpPr>
        <p:spPr>
          <a:xfrm>
            <a:off x="4611695" y="1594311"/>
            <a:ext cx="4269986" cy="307777"/>
          </a:xfrm>
          <a:prstGeom prst="rect">
            <a:avLst/>
          </a:prstGeom>
          <a:noFill/>
          <a:ln>
            <a:noFill/>
          </a:ln>
        </p:spPr>
        <p:txBody>
          <a:bodyPr wrap="square" rtlCol="0">
            <a:spAutoFit/>
          </a:bodyPr>
          <a:lstStyle/>
          <a:p>
            <a:pPr algn="ctr"/>
            <a:r>
              <a:rPr lang="en-CH" sz="1400" dirty="0">
                <a:solidFill>
                  <a:schemeClr val="accent5"/>
                </a:solidFill>
                <a:latin typeface="Times New Roman" panose="02020603050405020304" pitchFamily="18" charset="0"/>
                <a:cs typeface="Times New Roman" panose="02020603050405020304" pitchFamily="18" charset="0"/>
              </a:rPr>
              <a:t>IP + BS</a:t>
            </a:r>
            <a:r>
              <a:rPr lang="en-CH" sz="1400" dirty="0">
                <a:latin typeface="Times New Roman" panose="02020603050405020304" pitchFamily="18" charset="0"/>
                <a:cs typeface="Times New Roman" panose="02020603050405020304" pitchFamily="18" charset="0"/>
              </a:rPr>
              <a:t> | lin. arc | </a:t>
            </a:r>
            <a:r>
              <a:rPr lang="en-CH" sz="1400" dirty="0">
                <a:solidFill>
                  <a:schemeClr val="accent1"/>
                </a:solidFill>
                <a:latin typeface="Times New Roman" panose="02020603050405020304" pitchFamily="18" charset="0"/>
                <a:cs typeface="Times New Roman" panose="02020603050405020304" pitchFamily="18" charset="0"/>
              </a:rPr>
              <a:t>sext.</a:t>
            </a:r>
            <a:r>
              <a:rPr lang="en-CH" sz="1400" dirty="0">
                <a:latin typeface="Times New Roman" panose="02020603050405020304" pitchFamily="18" charset="0"/>
                <a:cs typeface="Times New Roman" panose="02020603050405020304" pitchFamily="18" charset="0"/>
              </a:rPr>
              <a:t> | lin. arc + SR | </a:t>
            </a:r>
            <a:r>
              <a:rPr lang="en-CH" sz="1400" dirty="0">
                <a:solidFill>
                  <a:schemeClr val="accent1"/>
                </a:solidFill>
                <a:latin typeface="Times New Roman" panose="02020603050405020304" pitchFamily="18" charset="0"/>
                <a:cs typeface="Times New Roman" panose="02020603050405020304" pitchFamily="18" charset="0"/>
              </a:rPr>
              <a:t>sext.</a:t>
            </a:r>
            <a:r>
              <a:rPr lang="en-CH" sz="1400" dirty="0">
                <a:latin typeface="Times New Roman" panose="02020603050405020304" pitchFamily="18" charset="0"/>
                <a:cs typeface="Times New Roman" panose="02020603050405020304" pitchFamily="18" charset="0"/>
              </a:rPr>
              <a:t> | lin. arc</a:t>
            </a:r>
          </a:p>
        </p:txBody>
      </p:sp>
      <p:sp>
        <p:nvSpPr>
          <p:cNvPr id="30" name="Chevron 29">
            <a:extLst>
              <a:ext uri="{FF2B5EF4-FFF2-40B4-BE49-F238E27FC236}">
                <a16:creationId xmlns:a16="http://schemas.microsoft.com/office/drawing/2014/main" id="{26A210F3-7831-D60E-3B29-3BA2EC0DC0BA}"/>
              </a:ext>
            </a:extLst>
          </p:cNvPr>
          <p:cNvSpPr/>
          <p:nvPr/>
        </p:nvSpPr>
        <p:spPr>
          <a:xfrm>
            <a:off x="7132122" y="1976891"/>
            <a:ext cx="1044752" cy="484632"/>
          </a:xfrm>
          <a:prstGeom prst="chevron">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Times New Roman" panose="02020603050405020304" pitchFamily="18" charset="0"/>
                <a:cs typeface="Times New Roman" panose="02020603050405020304" pitchFamily="18" charset="0"/>
              </a:rPr>
              <a:t>START</a:t>
            </a:r>
          </a:p>
        </p:txBody>
      </p:sp>
      <p:sp>
        <p:nvSpPr>
          <p:cNvPr id="3" name="Title 5">
            <a:extLst>
              <a:ext uri="{FF2B5EF4-FFF2-40B4-BE49-F238E27FC236}">
                <a16:creationId xmlns:a16="http://schemas.microsoft.com/office/drawing/2014/main" id="{C7B96325-6582-8B2A-0CCF-41E075E7C4C8}"/>
              </a:ext>
            </a:extLst>
          </p:cNvPr>
          <p:cNvSpPr>
            <a:spLocks noGrp="1"/>
          </p:cNvSpPr>
          <p:nvPr>
            <p:ph type="title"/>
          </p:nvPr>
        </p:nvSpPr>
        <p:spPr>
          <a:xfrm>
            <a:off x="224017" y="413195"/>
            <a:ext cx="8263350" cy="585415"/>
          </a:xfrm>
        </p:spPr>
        <p:txBody>
          <a:bodyPr/>
          <a:lstStyle/>
          <a:p>
            <a:pPr marL="12700">
              <a:lnSpc>
                <a:spcPct val="100000"/>
              </a:lnSpc>
              <a:spcBef>
                <a:spcPts val="100"/>
              </a:spcBef>
              <a:tabLst>
                <a:tab pos="297815" algn="l"/>
                <a:tab pos="298450" algn="l"/>
              </a:tabLst>
            </a:pPr>
            <a:r>
              <a:rPr lang="en-GB" sz="2800" spc="20" dirty="0">
                <a:cs typeface="Arial"/>
              </a:rPr>
              <a:t>Simplified tracking simulations with Xsuite</a:t>
            </a:r>
          </a:p>
        </p:txBody>
      </p:sp>
    </p:spTree>
    <p:extLst>
      <p:ext uri="{BB962C8B-B14F-4D97-AF65-F5344CB8AC3E}">
        <p14:creationId xmlns:p14="http://schemas.microsoft.com/office/powerpoint/2010/main" val="214902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xEl>
                                              <p:pRg st="3" end="3"/>
                                            </p:txEl>
                                          </p:spTgt>
                                        </p:tgtEl>
                                        <p:attrNameLst>
                                          <p:attrName>style.visibility</p:attrName>
                                        </p:attrNameLst>
                                      </p:cBhvr>
                                      <p:to>
                                        <p:strVal val="visible"/>
                                      </p:to>
                                    </p:set>
                                    <p:animEffect transition="in" filter="fade">
                                      <p:cBhvr>
                                        <p:cTn id="7" dur="500"/>
                                        <p:tgtEl>
                                          <p:spTgt spid="29">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9">
                                            <p:txEl>
                                              <p:pRg st="4" end="4"/>
                                            </p:txEl>
                                          </p:spTgt>
                                        </p:tgtEl>
                                        <p:attrNameLst>
                                          <p:attrName>style.visibility</p:attrName>
                                        </p:attrNameLst>
                                      </p:cBhvr>
                                      <p:to>
                                        <p:strVal val="visible"/>
                                      </p:to>
                                    </p:set>
                                    <p:animEffect transition="in" filter="fade">
                                      <p:cBhvr>
                                        <p:cTn id="10" dur="500"/>
                                        <p:tgtEl>
                                          <p:spTgt spid="29">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9">
                                            <p:txEl>
                                              <p:pRg st="6" end="6"/>
                                            </p:txEl>
                                          </p:spTgt>
                                        </p:tgtEl>
                                        <p:attrNameLst>
                                          <p:attrName>style.visibility</p:attrName>
                                        </p:attrNameLst>
                                      </p:cBhvr>
                                      <p:to>
                                        <p:strVal val="visible"/>
                                      </p:to>
                                    </p:set>
                                    <p:animEffect transition="in" filter="fade">
                                      <p:cBhvr>
                                        <p:cTn id="18" dur="500"/>
                                        <p:tgtEl>
                                          <p:spTgt spid="29">
                                            <p:txEl>
                                              <p:pRg st="6" end="6"/>
                                            </p:txEl>
                                          </p:spTgt>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
                                            <p:txEl>
                                              <p:pRg st="8" end="8"/>
                                            </p:txEl>
                                          </p:spTgt>
                                        </p:tgtEl>
                                        <p:attrNameLst>
                                          <p:attrName>style.visibility</p:attrName>
                                        </p:attrNameLst>
                                      </p:cBhvr>
                                      <p:to>
                                        <p:strVal val="visible"/>
                                      </p:to>
                                    </p:set>
                                    <p:animEffect transition="in" filter="fade">
                                      <p:cBhvr>
                                        <p:cTn id="27" dur="500"/>
                                        <p:tgtEl>
                                          <p:spTgt spid="29">
                                            <p:txEl>
                                              <p:pRg st="8" end="8"/>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9">
                                            <p:txEl>
                                              <p:pRg st="10" end="10"/>
                                            </p:txEl>
                                          </p:spTgt>
                                        </p:tgtEl>
                                        <p:attrNameLst>
                                          <p:attrName>style.visibility</p:attrName>
                                        </p:attrNameLst>
                                      </p:cBhvr>
                                      <p:to>
                                        <p:strVal val="visible"/>
                                      </p:to>
                                    </p:set>
                                    <p:animEffect transition="in" filter="fade">
                                      <p:cBhvr>
                                        <p:cTn id="38" dur="500"/>
                                        <p:tgtEl>
                                          <p:spTgt spid="29">
                                            <p:txEl>
                                              <p:pRg st="10" end="1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9">
                                            <p:txEl>
                                              <p:pRg st="11" end="11"/>
                                            </p:txEl>
                                          </p:spTgt>
                                        </p:tgtEl>
                                        <p:attrNameLst>
                                          <p:attrName>style.visibility</p:attrName>
                                        </p:attrNameLst>
                                      </p:cBhvr>
                                      <p:to>
                                        <p:strVal val="visible"/>
                                      </p:to>
                                    </p:set>
                                    <p:animEffect transition="in" filter="fade">
                                      <p:cBhvr>
                                        <p:cTn id="41" dur="500"/>
                                        <p:tgtEl>
                                          <p:spTgt spid="29">
                                            <p:txEl>
                                              <p:pRg st="11" end="11"/>
                                            </p:txEl>
                                          </p:spTgt>
                                        </p:tgtEl>
                                      </p:cBhvr>
                                    </p:animEffect>
                                  </p:childTnLst>
                                </p:cTn>
                              </p:par>
                              <p:par>
                                <p:cTn id="42" presetID="1" presetClass="entr" presetSubtype="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9">
                                            <p:txEl>
                                              <p:pRg st="13" end="13"/>
                                            </p:txEl>
                                          </p:spTgt>
                                        </p:tgtEl>
                                        <p:attrNameLst>
                                          <p:attrName>style.visibility</p:attrName>
                                        </p:attrNameLst>
                                      </p:cBhvr>
                                      <p:to>
                                        <p:strVal val="visible"/>
                                      </p:to>
                                    </p:set>
                                    <p:animEffect transition="in" filter="fade">
                                      <p:cBhvr>
                                        <p:cTn id="48" dur="500"/>
                                        <p:tgtEl>
                                          <p:spTgt spid="2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6" grpId="0"/>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AF5EA4-0348-2347-DBBC-D7589E6D8A25}"/>
              </a:ext>
            </a:extLst>
          </p:cNvPr>
          <p:cNvSpPr>
            <a:spLocks noGrp="1"/>
          </p:cNvSpPr>
          <p:nvPr>
            <p:ph type="title"/>
          </p:nvPr>
        </p:nvSpPr>
        <p:spPr/>
        <p:txBody>
          <a:bodyPr/>
          <a:lstStyle/>
          <a:p>
            <a:r>
              <a:rPr lang="en-US" dirty="0"/>
              <a:t>Dynamic aperture with beam-beam</a:t>
            </a:r>
          </a:p>
        </p:txBody>
      </p:sp>
      <p:pic>
        <p:nvPicPr>
          <p:cNvPr id="2" name="Graphic 1">
            <a:extLst>
              <a:ext uri="{FF2B5EF4-FFF2-40B4-BE49-F238E27FC236}">
                <a16:creationId xmlns:a16="http://schemas.microsoft.com/office/drawing/2014/main" id="{D0365877-565A-353B-7219-E2941C7EC4A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200" y="1178971"/>
            <a:ext cx="6079662" cy="3525914"/>
          </a:xfrm>
          <a:prstGeom prst="rect">
            <a:avLst/>
          </a:prstGeom>
        </p:spPr>
      </p:pic>
      <p:pic>
        <p:nvPicPr>
          <p:cNvPr id="3" name="Picture 2">
            <a:extLst>
              <a:ext uri="{FF2B5EF4-FFF2-40B4-BE49-F238E27FC236}">
                <a16:creationId xmlns:a16="http://schemas.microsoft.com/office/drawing/2014/main" id="{B3F7FDC0-863E-A5B7-B959-0506831FBADC}"/>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6155862" y="1382196"/>
            <a:ext cx="2747264" cy="607568"/>
          </a:xfrm>
          <a:prstGeom prst="rect">
            <a:avLst/>
          </a:prstGeom>
        </p:spPr>
      </p:pic>
      <p:pic>
        <p:nvPicPr>
          <p:cNvPr id="5" name="Picture 4">
            <a:extLst>
              <a:ext uri="{FF2B5EF4-FFF2-40B4-BE49-F238E27FC236}">
                <a16:creationId xmlns:a16="http://schemas.microsoft.com/office/drawing/2014/main" id="{015A1ABB-738A-66A3-A04A-049A088E1020}"/>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7956990" y="2171030"/>
            <a:ext cx="939412" cy="222399"/>
          </a:xfrm>
          <a:prstGeom prst="rect">
            <a:avLst/>
          </a:prstGeom>
        </p:spPr>
      </p:pic>
    </p:spTree>
    <p:extLst>
      <p:ext uri="{BB962C8B-B14F-4D97-AF65-F5344CB8AC3E}">
        <p14:creationId xmlns:p14="http://schemas.microsoft.com/office/powerpoint/2010/main" val="34318897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a:xfrm>
            <a:off x="109220" y="411451"/>
            <a:ext cx="4590916" cy="804314"/>
          </a:xfrm>
        </p:spPr>
        <p:txBody>
          <a:bodyPr/>
          <a:lstStyle/>
          <a:p>
            <a:r>
              <a:rPr lang="en-US" dirty="0"/>
              <a:t>Dynamic aperture test grid</a:t>
            </a:r>
          </a:p>
        </p:txBody>
      </p:sp>
      <p:pic>
        <p:nvPicPr>
          <p:cNvPr id="7" name="Picture 6" descr="A graph of a graph with different colored lines&#10;&#10;Description automatically generated with medium confidence">
            <a:extLst>
              <a:ext uri="{FF2B5EF4-FFF2-40B4-BE49-F238E27FC236}">
                <a16:creationId xmlns:a16="http://schemas.microsoft.com/office/drawing/2014/main" id="{0E50FEAC-155A-8BE1-6785-4E7DD90D6F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400" y="896144"/>
            <a:ext cx="4096544" cy="4096544"/>
          </a:xfrm>
          <a:prstGeom prst="rect">
            <a:avLst/>
          </a:prstGeom>
        </p:spPr>
      </p:pic>
    </p:spTree>
    <p:extLst>
      <p:ext uri="{BB962C8B-B14F-4D97-AF65-F5344CB8AC3E}">
        <p14:creationId xmlns:p14="http://schemas.microsoft.com/office/powerpoint/2010/main" val="122700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643299"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US" sz="2800" dirty="0">
                <a:latin typeface="Times New Roman" panose="02020603050405020304" pitchFamily="18" charset="0"/>
                <a:cs typeface="Times New Roman" panose="02020603050405020304" pitchFamily="18" charset="0"/>
              </a:rPr>
              <a:t>Benchmarking radiation in Xsuite</a:t>
            </a:r>
            <a:endParaRPr lang="en-GB" sz="1800" spc="20" dirty="0">
              <a:solidFill>
                <a:srgbClr val="FF9300"/>
              </a:solidFill>
              <a:latin typeface="Times New Roman" panose="02020603050405020304" pitchFamily="18"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E9B0BFA7-D286-B217-F187-CABE4D885149}"/>
              </a:ext>
            </a:extLst>
          </p:cNvPr>
          <p:cNvSpPr txBox="1">
            <a:spLocks/>
          </p:cNvSpPr>
          <p:nvPr/>
        </p:nvSpPr>
        <p:spPr>
          <a:xfrm>
            <a:off x="151100" y="1200944"/>
            <a:ext cx="5620527" cy="3429000"/>
          </a:xfrm>
          <a:prstGeom prst="rect">
            <a:avLst/>
          </a:prstGeom>
        </p:spPr>
        <p:txBody>
          <a:bodyPr>
            <a:normAutofit fontScale="92500" lnSpcReduction="10000"/>
          </a:bodyPr>
          <a:lst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pPr>
            <a:r>
              <a:rPr lang="en-US" sz="1600" dirty="0"/>
              <a:t>Several benchmarks</a:t>
            </a:r>
          </a:p>
          <a:p>
            <a:pPr>
              <a:lnSpc>
                <a:spcPct val="100000"/>
              </a:lnSpc>
            </a:pPr>
            <a:endParaRPr lang="en-US" sz="1600" dirty="0"/>
          </a:p>
          <a:p>
            <a:pPr marL="528750" lvl="1" indent="-285750">
              <a:lnSpc>
                <a:spcPct val="100000"/>
              </a:lnSpc>
              <a:buFont typeface="Wingdings" pitchFamily="2" charset="2"/>
              <a:buChar char="ü"/>
            </a:pPr>
            <a:r>
              <a:rPr lang="en-US" sz="1600" dirty="0">
                <a:solidFill>
                  <a:schemeClr val="accent4"/>
                </a:solidFill>
              </a:rPr>
              <a:t>Synchrotron radiation with MAD-X and SAD</a:t>
            </a:r>
            <a:endParaRPr lang="en-US" sz="1600" dirty="0">
              <a:solidFill>
                <a:schemeClr val="accent5"/>
              </a:solidFill>
            </a:endParaRPr>
          </a:p>
          <a:p>
            <a:pPr marL="528750" lvl="1" indent="-285750">
              <a:lnSpc>
                <a:spcPct val="100000"/>
              </a:lnSpc>
              <a:buFont typeface="Wingdings" pitchFamily="2" charset="2"/>
              <a:buChar char="ü"/>
            </a:pPr>
            <a:endParaRPr lang="en-US" sz="1600" dirty="0">
              <a:solidFill>
                <a:schemeClr val="accent4"/>
              </a:solidFill>
            </a:endParaRPr>
          </a:p>
          <a:p>
            <a:pPr marL="528750" lvl="1" indent="-285750">
              <a:lnSpc>
                <a:spcPct val="100000"/>
              </a:lnSpc>
              <a:buFont typeface="Wingdings" pitchFamily="2" charset="2"/>
              <a:buChar char="ü"/>
            </a:pPr>
            <a:r>
              <a:rPr lang="en-US" sz="1600" dirty="0">
                <a:solidFill>
                  <a:schemeClr val="accent4"/>
                </a:solidFill>
              </a:rPr>
              <a:t>Optics, orbit, energy with and without errors</a:t>
            </a:r>
          </a:p>
          <a:p>
            <a:pPr marL="528750" lvl="1" indent="-285750">
              <a:lnSpc>
                <a:spcPct val="100000"/>
              </a:lnSpc>
              <a:buFont typeface="Wingdings" pitchFamily="2" charset="2"/>
              <a:buChar char="ü"/>
            </a:pPr>
            <a:endParaRPr lang="en-US" sz="1600" dirty="0">
              <a:solidFill>
                <a:schemeClr val="accent4"/>
              </a:solidFill>
            </a:endParaRPr>
          </a:p>
          <a:p>
            <a:pPr marL="528750" lvl="1" indent="-285750">
              <a:lnSpc>
                <a:spcPct val="100000"/>
              </a:lnSpc>
              <a:buFont typeface="Wingdings" pitchFamily="2" charset="2"/>
              <a:buChar char="ü"/>
            </a:pPr>
            <a:r>
              <a:rPr lang="en-US" sz="1600" dirty="0">
                <a:solidFill>
                  <a:schemeClr val="accent4"/>
                </a:solidFill>
              </a:rPr>
              <a:t>Quantum excitation and damping</a:t>
            </a:r>
          </a:p>
          <a:p>
            <a:pPr marL="528750" lvl="1" indent="-285750">
              <a:lnSpc>
                <a:spcPct val="100000"/>
              </a:lnSpc>
              <a:buFont typeface="Wingdings" pitchFamily="2" charset="2"/>
              <a:buChar char="ü"/>
            </a:pPr>
            <a:endParaRPr lang="en-US" sz="1600" dirty="0">
              <a:solidFill>
                <a:schemeClr val="accent4"/>
              </a:solidFill>
            </a:endParaRPr>
          </a:p>
          <a:p>
            <a:pPr marL="528750" lvl="1" indent="-285750">
              <a:lnSpc>
                <a:spcPct val="100000"/>
              </a:lnSpc>
              <a:buFont typeface="Wingdings" pitchFamily="2" charset="2"/>
              <a:buChar char="ü"/>
            </a:pPr>
            <a:r>
              <a:rPr lang="en-US" sz="1600" dirty="0">
                <a:solidFill>
                  <a:schemeClr val="accent4"/>
                </a:solidFill>
              </a:rPr>
              <a:t>Equilibrium emittance w/ vertical wiggler</a:t>
            </a:r>
          </a:p>
          <a:p>
            <a:pPr marL="528750" lvl="1" indent="-285750">
              <a:lnSpc>
                <a:spcPct val="100000"/>
              </a:lnSpc>
              <a:buFont typeface="Wingdings" pitchFamily="2" charset="2"/>
              <a:buChar char="ü"/>
            </a:pPr>
            <a:endParaRPr lang="en-US" sz="1600" dirty="0">
              <a:solidFill>
                <a:schemeClr val="accent4"/>
              </a:solidFill>
            </a:endParaRPr>
          </a:p>
          <a:p>
            <a:pPr marL="528750" lvl="1" indent="-285750">
              <a:lnSpc>
                <a:spcPct val="100000"/>
              </a:lnSpc>
              <a:buFont typeface="Wingdings" pitchFamily="2" charset="2"/>
              <a:buChar char="ü"/>
            </a:pPr>
            <a:r>
              <a:rPr lang="en-US" sz="1600" dirty="0">
                <a:solidFill>
                  <a:schemeClr val="accent4"/>
                </a:solidFill>
              </a:rPr>
              <a:t>Tracking and matrix methods</a:t>
            </a:r>
          </a:p>
          <a:p>
            <a:pPr marL="528750" lvl="1" indent="-285750">
              <a:lnSpc>
                <a:spcPct val="100000"/>
              </a:lnSpc>
              <a:buFont typeface="Wingdings" pitchFamily="2" charset="2"/>
              <a:buChar char="ü"/>
            </a:pPr>
            <a:endParaRPr lang="en-US" sz="1600" dirty="0">
              <a:solidFill>
                <a:schemeClr val="accent4"/>
              </a:solidFill>
            </a:endParaRPr>
          </a:p>
          <a:p>
            <a:pPr marL="528750" lvl="1" indent="-285750">
              <a:lnSpc>
                <a:spcPct val="100000"/>
              </a:lnSpc>
              <a:buFont typeface="Wingdings" pitchFamily="2" charset="2"/>
              <a:buChar char="ü"/>
            </a:pPr>
            <a:r>
              <a:rPr lang="en-US" sz="1600" dirty="0">
                <a:solidFill>
                  <a:schemeClr val="accent4"/>
                </a:solidFill>
              </a:rPr>
              <a:t>Bhabha + </a:t>
            </a:r>
            <a:r>
              <a:rPr lang="en-US" sz="1600" dirty="0" err="1">
                <a:solidFill>
                  <a:schemeClr val="accent4"/>
                </a:solidFill>
              </a:rPr>
              <a:t>beamstrahlung</a:t>
            </a:r>
            <a:r>
              <a:rPr lang="en-US" sz="1600" dirty="0">
                <a:solidFill>
                  <a:schemeClr val="accent4"/>
                </a:solidFill>
              </a:rPr>
              <a:t> lifetimes</a:t>
            </a:r>
          </a:p>
          <a:p>
            <a:pPr marL="414450" lvl="1" indent="-171450">
              <a:lnSpc>
                <a:spcPct val="100000"/>
              </a:lnSpc>
            </a:pPr>
            <a:endParaRPr lang="en-US" sz="1600" dirty="0">
              <a:solidFill>
                <a:schemeClr val="accent4"/>
              </a:solidFill>
            </a:endParaRPr>
          </a:p>
          <a:p>
            <a:pPr marL="528750" lvl="1" indent="-285750">
              <a:lnSpc>
                <a:spcPct val="100000"/>
              </a:lnSpc>
              <a:buFont typeface="Wingdings" pitchFamily="2" charset="2"/>
              <a:buChar char="ü"/>
            </a:pPr>
            <a:r>
              <a:rPr lang="en-US" sz="1600" dirty="0">
                <a:solidFill>
                  <a:schemeClr val="accent4"/>
                </a:solidFill>
              </a:rPr>
              <a:t>Issue with synchrotron radiation loss rate resolved</a:t>
            </a:r>
          </a:p>
          <a:p>
            <a:endParaRPr lang="en-CH" sz="1600" dirty="0"/>
          </a:p>
        </p:txBody>
      </p:sp>
      <p:pic>
        <p:nvPicPr>
          <p:cNvPr id="13" name="Picture 12">
            <a:extLst>
              <a:ext uri="{FF2B5EF4-FFF2-40B4-BE49-F238E27FC236}">
                <a16:creationId xmlns:a16="http://schemas.microsoft.com/office/drawing/2014/main" id="{6CCB702F-F3DE-9265-BDF1-B64424D6B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5353" y="2999485"/>
            <a:ext cx="3409427" cy="1955340"/>
          </a:xfrm>
          <a:prstGeom prst="rect">
            <a:avLst/>
          </a:prstGeom>
        </p:spPr>
      </p:pic>
      <p:sp>
        <p:nvSpPr>
          <p:cNvPr id="14" name="Oval 13">
            <a:extLst>
              <a:ext uri="{FF2B5EF4-FFF2-40B4-BE49-F238E27FC236}">
                <a16:creationId xmlns:a16="http://schemas.microsoft.com/office/drawing/2014/main" id="{D3005298-24D7-B979-1B56-263B24700A5B}"/>
              </a:ext>
            </a:extLst>
          </p:cNvPr>
          <p:cNvSpPr/>
          <p:nvPr/>
        </p:nvSpPr>
        <p:spPr>
          <a:xfrm>
            <a:off x="5867400" y="4019085"/>
            <a:ext cx="1143000" cy="685800"/>
          </a:xfrm>
          <a:prstGeom prst="ellipse">
            <a:avLst/>
          </a:prstGeom>
          <a:noFill/>
          <a:ln>
            <a:solidFill>
              <a:schemeClr val="accent4"/>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43C5E4D1-51A1-EBF7-4B71-6E063D362F9A}"/>
              </a:ext>
            </a:extLst>
          </p:cNvPr>
          <p:cNvSpPr/>
          <p:nvPr/>
        </p:nvSpPr>
        <p:spPr>
          <a:xfrm>
            <a:off x="6695615" y="3211116"/>
            <a:ext cx="1676400" cy="1116057"/>
          </a:xfrm>
          <a:prstGeom prst="ellipse">
            <a:avLst/>
          </a:prstGeom>
          <a:noFill/>
          <a:ln>
            <a:solidFill>
              <a:schemeClr val="accent4"/>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6F03D736-40AD-C2FC-6688-86DC317AFB8C}"/>
              </a:ext>
            </a:extLst>
          </p:cNvPr>
          <p:cNvSpPr txBox="1"/>
          <p:nvPr/>
        </p:nvSpPr>
        <p:spPr>
          <a:xfrm>
            <a:off x="5771627" y="4642343"/>
            <a:ext cx="780983" cy="300082"/>
          </a:xfrm>
          <a:prstGeom prst="rect">
            <a:avLst/>
          </a:prstGeom>
          <a:noFill/>
        </p:spPr>
        <p:txBody>
          <a:bodyPr wrap="none" rtlCol="0">
            <a:spAutoFit/>
          </a:bodyPr>
          <a:lstStyle/>
          <a:p>
            <a:r>
              <a:rPr lang="en-US" dirty="0">
                <a:solidFill>
                  <a:srgbClr val="00B050"/>
                </a:solidFill>
              </a:rPr>
              <a:t>Bhabha</a:t>
            </a:r>
          </a:p>
        </p:txBody>
      </p:sp>
      <p:sp>
        <p:nvSpPr>
          <p:cNvPr id="17" name="TextBox 16">
            <a:extLst>
              <a:ext uri="{FF2B5EF4-FFF2-40B4-BE49-F238E27FC236}">
                <a16:creationId xmlns:a16="http://schemas.microsoft.com/office/drawing/2014/main" id="{3B90F977-276E-2EEA-7B12-AB16DCFA58AA}"/>
              </a:ext>
            </a:extLst>
          </p:cNvPr>
          <p:cNvSpPr txBox="1"/>
          <p:nvPr/>
        </p:nvSpPr>
        <p:spPr>
          <a:xfrm>
            <a:off x="6729554" y="3091351"/>
            <a:ext cx="280846" cy="300082"/>
          </a:xfrm>
          <a:prstGeom prst="rect">
            <a:avLst/>
          </a:prstGeom>
          <a:noFill/>
        </p:spPr>
        <p:txBody>
          <a:bodyPr wrap="none" rtlCol="0">
            <a:spAutoFit/>
          </a:bodyPr>
          <a:lstStyle/>
          <a:p>
            <a:r>
              <a:rPr lang="en-US" dirty="0">
                <a:solidFill>
                  <a:srgbClr val="00B050"/>
                </a:solidFill>
              </a:rPr>
              <a:t>?</a:t>
            </a:r>
          </a:p>
        </p:txBody>
      </p:sp>
      <p:pic>
        <p:nvPicPr>
          <p:cNvPr id="19" name="Picture 18" descr="A graph of energy and energy&#10;&#10;Description automatically generated">
            <a:extLst>
              <a:ext uri="{FF2B5EF4-FFF2-40B4-BE49-F238E27FC236}">
                <a16:creationId xmlns:a16="http://schemas.microsoft.com/office/drawing/2014/main" id="{00FB6DDF-A035-D4E4-1486-9AC4CA8F34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6905" y="438476"/>
            <a:ext cx="3354705" cy="2500679"/>
          </a:xfrm>
          <a:prstGeom prst="rect">
            <a:avLst/>
          </a:prstGeom>
        </p:spPr>
      </p:pic>
    </p:spTree>
    <p:extLst>
      <p:ext uri="{BB962C8B-B14F-4D97-AF65-F5344CB8AC3E}">
        <p14:creationId xmlns:p14="http://schemas.microsoft.com/office/powerpoint/2010/main" val="29212852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76EE3604-B3F1-4EF5-6D62-6D72C790BB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2219228"/>
            <a:ext cx="4758331" cy="2773113"/>
          </a:xfrm>
          <a:prstGeom prst="rect">
            <a:avLst/>
          </a:prstGeom>
        </p:spPr>
      </p:pic>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Beam lifetime</a:t>
            </a:r>
            <a:endParaRPr lang="en-GB" sz="2400" spc="20" dirty="0">
              <a:solidFill>
                <a:srgbClr val="FF9300"/>
              </a:solidFill>
              <a:cs typeface="Arial"/>
            </a:endParaRPr>
          </a:p>
        </p:txBody>
      </p:sp>
      <p:sp>
        <p:nvSpPr>
          <p:cNvPr id="14" name="TextBox 13">
            <a:extLst>
              <a:ext uri="{FF2B5EF4-FFF2-40B4-BE49-F238E27FC236}">
                <a16:creationId xmlns:a16="http://schemas.microsoft.com/office/drawing/2014/main" id="{3AE4092C-7F7E-1DA6-4025-556069823243}"/>
              </a:ext>
            </a:extLst>
          </p:cNvPr>
          <p:cNvSpPr txBox="1"/>
          <p:nvPr/>
        </p:nvSpPr>
        <p:spPr>
          <a:xfrm>
            <a:off x="128328" y="1141383"/>
            <a:ext cx="4818746" cy="1477328"/>
          </a:xfrm>
          <a:prstGeom prst="rect">
            <a:avLst/>
          </a:prstGeom>
          <a:noFill/>
        </p:spPr>
        <p:txBody>
          <a:bodyPr wrap="square" rtlCol="0">
            <a:spAutoFit/>
          </a:bodyPr>
          <a:lstStyle/>
          <a:p>
            <a:pPr lvl="1"/>
            <a:endParaRPr lang="en-US" sz="1800" dirty="0"/>
          </a:p>
          <a:p>
            <a:pPr marL="342900" indent="-342900">
              <a:buFont typeface="+mj-lt"/>
              <a:buAutoNum type="arabicPeriod"/>
            </a:pPr>
            <a:r>
              <a:rPr lang="en-US" sz="1800" dirty="0"/>
              <a:t>Bhabha lifetimes simulated &amp; compare well to reference estimates (GUINEA-PIG + BBBREM)</a:t>
            </a:r>
          </a:p>
          <a:p>
            <a:pPr marL="285750" indent="-285750">
              <a:buFont typeface="Arial" panose="020B0604020202020204" pitchFamily="34" charset="0"/>
              <a:buChar char="•"/>
            </a:pPr>
            <a:endParaRPr lang="en-US" sz="1800" dirty="0"/>
          </a:p>
        </p:txBody>
      </p:sp>
    </p:spTree>
    <p:extLst>
      <p:ext uri="{BB962C8B-B14F-4D97-AF65-F5344CB8AC3E}">
        <p14:creationId xmlns:p14="http://schemas.microsoft.com/office/powerpoint/2010/main" val="988302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2800" y="577979"/>
            <a:ext cx="8263350" cy="397545"/>
          </a:xfrm>
          <a:prstGeom prst="rect">
            <a:avLst/>
          </a:prstGeom>
        </p:spPr>
        <p:txBody>
          <a:bodyPr vert="horz" wrap="square" lIns="0" tIns="12700" rIns="0" bIns="0" rtlCol="0">
            <a:spAutoFit/>
          </a:bodyPr>
          <a:lstStyle/>
          <a:p>
            <a:pPr marL="12700">
              <a:spcBef>
                <a:spcPts val="100"/>
              </a:spcBef>
            </a:pPr>
            <a:r>
              <a:rPr lang="fr-CH" sz="2800" spc="-140" dirty="0">
                <a:latin typeface="Helvetica Neue" panose="02000503000000020004" pitchFamily="2" charset="0"/>
                <a:ea typeface="Helvetica Neue" panose="02000503000000020004" pitchFamily="2" charset="0"/>
                <a:cs typeface="Helvetica Neue" panose="02000503000000020004" pitchFamily="2" charset="0"/>
              </a:rPr>
              <a:t>Small angle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Bhabha</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scattering</a:t>
            </a:r>
            <a:endParaRPr sz="2800" dirty="0">
              <a:solidFill>
                <a:schemeClr val="accent5"/>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BBCA7161-0C73-2658-13E3-712845E7CE1F}"/>
              </a:ext>
            </a:extLst>
          </p:cNvPr>
          <p:cNvSpPr txBox="1"/>
          <p:nvPr/>
        </p:nvSpPr>
        <p:spPr>
          <a:xfrm>
            <a:off x="381000" y="1417983"/>
            <a:ext cx="5187639" cy="577081"/>
          </a:xfrm>
          <a:prstGeom prst="rect">
            <a:avLst/>
          </a:prstGeom>
          <a:noFill/>
        </p:spPr>
        <p:txBody>
          <a:bodyPr wrap="none" rtlCol="0">
            <a:spAutoFit/>
          </a:bodyPr>
          <a:lstStyle/>
          <a:p>
            <a:pPr marL="285750" indent="-285750" rtl="0" fontAlgn="base">
              <a:spcBef>
                <a:spcPts val="0"/>
              </a:spcBef>
              <a:spcAft>
                <a:spcPts val="0"/>
              </a:spcAft>
              <a:buFont typeface="Arial" panose="020B0604020202020204" pitchFamily="34" charset="0"/>
              <a:buChar char="•"/>
            </a:pPr>
            <a:r>
              <a:rPr lang="en-GB" sz="1800" b="0" i="0" u="none" strike="noStrike" dirty="0">
                <a:effectLst/>
                <a:latin typeface="Arial" panose="020B0604020202020204" pitchFamily="34" charset="0"/>
              </a:rPr>
              <a:t>Dominated by t-channel (scattering) process</a:t>
            </a:r>
          </a:p>
          <a:p>
            <a:endParaRPr lang="en-US" dirty="0"/>
          </a:p>
        </p:txBody>
      </p:sp>
      <p:pic>
        <p:nvPicPr>
          <p:cNvPr id="8" name="Picture 7" descr="A picture containing diagram, line, font, plot&#10;&#10;Description automatically generated">
            <a:extLst>
              <a:ext uri="{FF2B5EF4-FFF2-40B4-BE49-F238E27FC236}">
                <a16:creationId xmlns:a16="http://schemas.microsoft.com/office/drawing/2014/main" id="{445E1FD7-D875-19E8-4A8F-BCFDF8936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2115344"/>
            <a:ext cx="3803650" cy="2298700"/>
          </a:xfrm>
          <a:prstGeom prst="rect">
            <a:avLst/>
          </a:prstGeom>
        </p:spPr>
      </p:pic>
      <p:sp>
        <p:nvSpPr>
          <p:cNvPr id="16" name="TextBox 15">
            <a:extLst>
              <a:ext uri="{FF2B5EF4-FFF2-40B4-BE49-F238E27FC236}">
                <a16:creationId xmlns:a16="http://schemas.microsoft.com/office/drawing/2014/main" id="{61CA2F3E-6D0B-23FB-DCA2-06AAF6C8F883}"/>
              </a:ext>
            </a:extLst>
          </p:cNvPr>
          <p:cNvSpPr txBox="1"/>
          <p:nvPr/>
        </p:nvSpPr>
        <p:spPr>
          <a:xfrm>
            <a:off x="381000" y="4563281"/>
            <a:ext cx="7411003" cy="369332"/>
          </a:xfrm>
          <a:prstGeom prst="rect">
            <a:avLst/>
          </a:prstGeom>
          <a:noFill/>
        </p:spPr>
        <p:txBody>
          <a:bodyPr wrap="none" rtlCol="0">
            <a:spAutoFit/>
          </a:bodyPr>
          <a:lstStyle/>
          <a:p>
            <a:pPr marL="285750" indent="-285750" rtl="0" fontAlgn="base">
              <a:spcBef>
                <a:spcPts val="0"/>
              </a:spcBef>
              <a:spcAft>
                <a:spcPts val="0"/>
              </a:spcAft>
              <a:buFont typeface="Arial" panose="020B0604020202020204" pitchFamily="34" charset="0"/>
              <a:buChar char="•"/>
            </a:pPr>
            <a:r>
              <a:rPr lang="en-GB" sz="1800" b="0" i="0" u="none" strike="noStrike" dirty="0">
                <a:effectLst/>
                <a:latin typeface="Arial" panose="020B0604020202020204" pitchFamily="34" charset="0"/>
              </a:rPr>
              <a:t>Main limitation of FCC-</a:t>
            </a:r>
            <a:r>
              <a:rPr lang="en-GB" sz="1800" b="0" i="0" u="none" strike="noStrike" dirty="0" err="1">
                <a:effectLst/>
                <a:latin typeface="Arial" panose="020B0604020202020204" pitchFamily="34" charset="0"/>
              </a:rPr>
              <a:t>ee</a:t>
            </a:r>
            <a:r>
              <a:rPr lang="en-GB" sz="1800" b="0" i="0" u="none" strike="noStrike" dirty="0">
                <a:effectLst/>
                <a:latin typeface="Arial" panose="020B0604020202020204" pitchFamily="34" charset="0"/>
              </a:rPr>
              <a:t> </a:t>
            </a:r>
            <a:r>
              <a:rPr lang="en-GB" sz="1800" b="1" i="0" u="none" strike="noStrike" dirty="0">
                <a:solidFill>
                  <a:schemeClr val="accent5"/>
                </a:solidFill>
                <a:effectLst/>
                <a:latin typeface="Arial" panose="020B0604020202020204" pitchFamily="34" charset="0"/>
              </a:rPr>
              <a:t>beam lifetime </a:t>
            </a:r>
            <a:r>
              <a:rPr lang="en-GB" sz="1800" b="0" i="0" u="none" strike="noStrike" dirty="0">
                <a:effectLst/>
                <a:latin typeface="Arial" panose="020B0604020202020204" pitchFamily="34" charset="0"/>
              </a:rPr>
              <a:t>(alongside </a:t>
            </a:r>
            <a:r>
              <a:rPr lang="en-GB" sz="1800" dirty="0" err="1">
                <a:latin typeface="Arial" panose="020B0604020202020204" pitchFamily="34" charset="0"/>
              </a:rPr>
              <a:t>b</a:t>
            </a:r>
            <a:r>
              <a:rPr lang="en-GB" sz="1800" b="0" i="0" u="none" strike="noStrike" dirty="0" err="1">
                <a:effectLst/>
                <a:latin typeface="Arial" panose="020B0604020202020204" pitchFamily="34" charset="0"/>
              </a:rPr>
              <a:t>eamstrahlung</a:t>
            </a:r>
            <a:r>
              <a:rPr lang="en-GB" sz="1800" b="0" i="0" u="none" strike="noStrike" dirty="0">
                <a:effectLst/>
                <a:latin typeface="Arial" panose="020B0604020202020204" pitchFamily="34" charset="0"/>
              </a:rPr>
              <a:t>)</a:t>
            </a:r>
            <a:endParaRPr lang="en-US" dirty="0"/>
          </a:p>
        </p:txBody>
      </p:sp>
      <p:grpSp>
        <p:nvGrpSpPr>
          <p:cNvPr id="21" name="Group 20">
            <a:extLst>
              <a:ext uri="{FF2B5EF4-FFF2-40B4-BE49-F238E27FC236}">
                <a16:creationId xmlns:a16="http://schemas.microsoft.com/office/drawing/2014/main" id="{BFD658D9-E556-EAA0-FF6A-C4E47F507D37}"/>
              </a:ext>
            </a:extLst>
          </p:cNvPr>
          <p:cNvGrpSpPr/>
          <p:nvPr/>
        </p:nvGrpSpPr>
        <p:grpSpPr>
          <a:xfrm>
            <a:off x="5029742" y="3699937"/>
            <a:ext cx="4114258" cy="484632"/>
            <a:chOff x="5029742" y="3699937"/>
            <a:chExt cx="4114258" cy="484632"/>
          </a:xfrm>
        </p:grpSpPr>
        <p:sp>
          <p:nvSpPr>
            <p:cNvPr id="14" name="TextBox 13">
              <a:extLst>
                <a:ext uri="{FF2B5EF4-FFF2-40B4-BE49-F238E27FC236}">
                  <a16:creationId xmlns:a16="http://schemas.microsoft.com/office/drawing/2014/main" id="{4547BBDB-D3CC-E71D-F9D3-D7C74EAAE292}"/>
                </a:ext>
              </a:extLst>
            </p:cNvPr>
            <p:cNvSpPr txBox="1"/>
            <p:nvPr/>
          </p:nvSpPr>
          <p:spPr>
            <a:xfrm>
              <a:off x="5504099" y="3714032"/>
              <a:ext cx="3639901" cy="369332"/>
            </a:xfrm>
            <a:prstGeom prst="rect">
              <a:avLst/>
            </a:prstGeom>
            <a:noFill/>
          </p:spPr>
          <p:txBody>
            <a:bodyPr wrap="square" rtlCol="0">
              <a:spAutoFit/>
            </a:bodyPr>
            <a:lstStyle/>
            <a:p>
              <a:pPr algn="ctr"/>
              <a:r>
                <a:rPr lang="en-CH" sz="1800" dirty="0"/>
                <a:t>primary particles lost within a turn</a:t>
              </a:r>
            </a:p>
          </p:txBody>
        </p:sp>
        <p:sp>
          <p:nvSpPr>
            <p:cNvPr id="18" name="Right Arrow 17">
              <a:extLst>
                <a:ext uri="{FF2B5EF4-FFF2-40B4-BE49-F238E27FC236}">
                  <a16:creationId xmlns:a16="http://schemas.microsoft.com/office/drawing/2014/main" id="{1F4CB318-C36B-4CE7-3248-1DCF0339A267}"/>
                </a:ext>
              </a:extLst>
            </p:cNvPr>
            <p:cNvSpPr/>
            <p:nvPr/>
          </p:nvSpPr>
          <p:spPr>
            <a:xfrm>
              <a:off x="5029742" y="3699937"/>
              <a:ext cx="489204" cy="484632"/>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F32ECD9E-53D0-1439-9AB5-42DCC9BDFF49}"/>
              </a:ext>
            </a:extLst>
          </p:cNvPr>
          <p:cNvGrpSpPr/>
          <p:nvPr/>
        </p:nvGrpSpPr>
        <p:grpSpPr>
          <a:xfrm>
            <a:off x="4430063" y="2373775"/>
            <a:ext cx="3701609" cy="484632"/>
            <a:chOff x="4430063" y="2373775"/>
            <a:chExt cx="3701609" cy="484632"/>
          </a:xfrm>
        </p:grpSpPr>
        <p:sp>
          <p:nvSpPr>
            <p:cNvPr id="7" name="TextBox 6">
              <a:extLst>
                <a:ext uri="{FF2B5EF4-FFF2-40B4-BE49-F238E27FC236}">
                  <a16:creationId xmlns:a16="http://schemas.microsoft.com/office/drawing/2014/main" id="{8E31BDFD-2CFE-62FB-3FB2-6A63DED7C632}"/>
                </a:ext>
              </a:extLst>
            </p:cNvPr>
            <p:cNvSpPr txBox="1"/>
            <p:nvPr/>
          </p:nvSpPr>
          <p:spPr>
            <a:xfrm>
              <a:off x="4919267" y="2403550"/>
              <a:ext cx="3212405" cy="369332"/>
            </a:xfrm>
            <a:prstGeom prst="rect">
              <a:avLst/>
            </a:prstGeom>
            <a:noFill/>
          </p:spPr>
          <p:txBody>
            <a:bodyPr wrap="square" rtlCol="0">
              <a:spAutoFit/>
            </a:bodyPr>
            <a:lstStyle/>
            <a:p>
              <a:pPr algn="ctr"/>
              <a:r>
                <a:rPr lang="en-CH" sz="1800" b="1" dirty="0">
                  <a:solidFill>
                    <a:schemeClr val="accent5"/>
                  </a:solidFill>
                </a:rPr>
                <a:t>luminosity</a:t>
              </a:r>
              <a:r>
                <a:rPr lang="en-CH" sz="1800" dirty="0"/>
                <a:t> in lepton colliders</a:t>
              </a:r>
            </a:p>
          </p:txBody>
        </p:sp>
        <p:sp>
          <p:nvSpPr>
            <p:cNvPr id="19" name="Right Arrow 18">
              <a:extLst>
                <a:ext uri="{FF2B5EF4-FFF2-40B4-BE49-F238E27FC236}">
                  <a16:creationId xmlns:a16="http://schemas.microsoft.com/office/drawing/2014/main" id="{4BCF7287-F421-D55D-229F-C7AE581DEFBC}"/>
                </a:ext>
              </a:extLst>
            </p:cNvPr>
            <p:cNvSpPr/>
            <p:nvPr/>
          </p:nvSpPr>
          <p:spPr>
            <a:xfrm>
              <a:off x="4430063" y="2373775"/>
              <a:ext cx="489204" cy="484632"/>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07984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a:xfrm>
            <a:off x="109220" y="411451"/>
            <a:ext cx="4590916" cy="804314"/>
          </a:xfrm>
        </p:spPr>
        <p:txBody>
          <a:bodyPr/>
          <a:lstStyle/>
          <a:p>
            <a:r>
              <a:rPr lang="en-US" dirty="0"/>
              <a:t>Bhabha lifetimes</a:t>
            </a:r>
          </a:p>
        </p:txBody>
      </p:sp>
      <p:sp>
        <p:nvSpPr>
          <p:cNvPr id="13" name="TextBox 12">
            <a:extLst>
              <a:ext uri="{FF2B5EF4-FFF2-40B4-BE49-F238E27FC236}">
                <a16:creationId xmlns:a16="http://schemas.microsoft.com/office/drawing/2014/main" id="{83D87295-D4E1-CE05-7BA6-FC4DA723DDA2}"/>
              </a:ext>
            </a:extLst>
          </p:cNvPr>
          <p:cNvSpPr txBox="1"/>
          <p:nvPr/>
        </p:nvSpPr>
        <p:spPr>
          <a:xfrm>
            <a:off x="109220" y="1732303"/>
            <a:ext cx="8902575" cy="300133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l-GR" sz="1600" dirty="0"/>
              <a:t>τ</a:t>
            </a:r>
            <a:r>
              <a:rPr lang="fr-CH" sz="1600" dirty="0"/>
              <a:t>: </a:t>
            </a:r>
            <a:r>
              <a:rPr lang="fr-CH" sz="1600" dirty="0" err="1"/>
              <a:t>Bhabha</a:t>
            </a:r>
            <a:r>
              <a:rPr lang="fr-CH" sz="1600" dirty="0"/>
              <a:t> </a:t>
            </a:r>
            <a:r>
              <a:rPr lang="fr-CH" sz="1600" dirty="0" err="1"/>
              <a:t>lifetime</a:t>
            </a:r>
            <a:r>
              <a:rPr lang="fr-CH" sz="1600" dirty="0"/>
              <a:t> [s]</a:t>
            </a:r>
          </a:p>
          <a:p>
            <a:pPr marL="285750" indent="-285750">
              <a:lnSpc>
                <a:spcPct val="150000"/>
              </a:lnSpc>
              <a:buFont typeface="Arial" panose="020B0604020202020204" pitchFamily="34" charset="0"/>
              <a:buChar char="•"/>
            </a:pPr>
            <a:r>
              <a:rPr lang="fr-CH" sz="1600" dirty="0"/>
              <a:t>N</a:t>
            </a:r>
            <a:r>
              <a:rPr lang="fr-CH" sz="1600" baseline="-25000" dirty="0"/>
              <a:t>b</a:t>
            </a:r>
            <a:r>
              <a:rPr lang="fr-CH" sz="1600" dirty="0"/>
              <a:t>: </a:t>
            </a:r>
            <a:r>
              <a:rPr lang="fr-CH" sz="1600" dirty="0" err="1"/>
              <a:t>bunch</a:t>
            </a:r>
            <a:r>
              <a:rPr lang="fr-CH" sz="1600" dirty="0"/>
              <a:t> </a:t>
            </a:r>
            <a:r>
              <a:rPr lang="fr-CH" sz="1600" dirty="0" err="1"/>
              <a:t>intensity</a:t>
            </a:r>
            <a:r>
              <a:rPr lang="fr-CH" sz="1600" dirty="0"/>
              <a:t> [1]</a:t>
            </a:r>
          </a:p>
          <a:p>
            <a:pPr marL="285750" indent="-285750">
              <a:lnSpc>
                <a:spcPct val="150000"/>
              </a:lnSpc>
              <a:buFont typeface="Arial" panose="020B0604020202020204" pitchFamily="34" charset="0"/>
              <a:buChar char="•"/>
            </a:pPr>
            <a:r>
              <a:rPr lang="el-GR" sz="1600" dirty="0"/>
              <a:t>σ</a:t>
            </a:r>
            <a:r>
              <a:rPr lang="fr-CH" sz="1600" baseline="-25000" dirty="0" err="1"/>
              <a:t>Bhabha</a:t>
            </a:r>
            <a:r>
              <a:rPr lang="fr-CH" sz="1600" dirty="0"/>
              <a:t>: </a:t>
            </a:r>
            <a:r>
              <a:rPr lang="fr-CH" sz="1600" dirty="0" err="1"/>
              <a:t>Bhabha</a:t>
            </a:r>
            <a:r>
              <a:rPr lang="fr-CH" sz="1600" dirty="0"/>
              <a:t> cross section [m^2]</a:t>
            </a:r>
          </a:p>
          <a:p>
            <a:pPr marL="285750" indent="-285750">
              <a:lnSpc>
                <a:spcPct val="150000"/>
              </a:lnSpc>
              <a:buFont typeface="Arial" panose="020B0604020202020204" pitchFamily="34" charset="0"/>
              <a:buChar char="•"/>
            </a:pPr>
            <a:r>
              <a:rPr lang="fr-CH" sz="1600" dirty="0"/>
              <a:t>N</a:t>
            </a:r>
            <a:r>
              <a:rPr lang="fr-CH" sz="1600" baseline="-25000" dirty="0"/>
              <a:t>IP</a:t>
            </a:r>
            <a:r>
              <a:rPr lang="fr-CH" sz="1600" dirty="0"/>
              <a:t>: </a:t>
            </a:r>
            <a:r>
              <a:rPr lang="fr-CH" sz="1600" dirty="0" err="1"/>
              <a:t>number</a:t>
            </a:r>
            <a:r>
              <a:rPr lang="fr-CH" sz="1600" dirty="0"/>
              <a:t> of </a:t>
            </a:r>
            <a:r>
              <a:rPr lang="fr-CH" sz="1600" dirty="0" err="1"/>
              <a:t>Ips</a:t>
            </a:r>
            <a:r>
              <a:rPr lang="fr-CH" sz="1600" dirty="0"/>
              <a:t> [1]</a:t>
            </a:r>
          </a:p>
          <a:p>
            <a:pPr marL="285750" indent="-285750">
              <a:lnSpc>
                <a:spcPct val="150000"/>
              </a:lnSpc>
              <a:buFont typeface="Arial" panose="020B0604020202020204" pitchFamily="34" charset="0"/>
              <a:buChar char="•"/>
            </a:pPr>
            <a:r>
              <a:rPr lang="fr-CH" sz="1600" dirty="0" err="1"/>
              <a:t>L</a:t>
            </a:r>
            <a:r>
              <a:rPr lang="fr-CH" sz="1600" baseline="-25000" dirty="0" err="1"/>
              <a:t>inst</a:t>
            </a:r>
            <a:r>
              <a:rPr lang="fr-CH" sz="1600" dirty="0"/>
              <a:t>=L*</a:t>
            </a:r>
            <a:r>
              <a:rPr lang="fr-CH" sz="1600" dirty="0" err="1"/>
              <a:t>f</a:t>
            </a:r>
            <a:r>
              <a:rPr lang="fr-CH" sz="1600" baseline="-25000" dirty="0" err="1"/>
              <a:t>rev</a:t>
            </a:r>
            <a:r>
              <a:rPr lang="fr-CH" sz="1600" dirty="0"/>
              <a:t>: </a:t>
            </a:r>
            <a:r>
              <a:rPr lang="fr-CH" sz="1600" dirty="0" err="1"/>
              <a:t>instantaneous</a:t>
            </a:r>
            <a:r>
              <a:rPr lang="fr-CH" sz="1600" dirty="0"/>
              <a:t> </a:t>
            </a:r>
            <a:r>
              <a:rPr lang="fr-CH" sz="1600" dirty="0" err="1"/>
              <a:t>lumi</a:t>
            </a:r>
            <a:r>
              <a:rPr lang="fr-CH" sz="1600" dirty="0"/>
              <a:t> of 1 </a:t>
            </a:r>
            <a:r>
              <a:rPr lang="fr-CH" sz="1600" dirty="0" err="1"/>
              <a:t>bunch</a:t>
            </a:r>
            <a:r>
              <a:rPr lang="fr-CH" sz="1600" dirty="0"/>
              <a:t> </a:t>
            </a:r>
            <a:r>
              <a:rPr lang="fr-CH" sz="1600" dirty="0" err="1"/>
              <a:t>crossing</a:t>
            </a:r>
            <a:r>
              <a:rPr lang="fr-CH" sz="1600" dirty="0"/>
              <a:t> [m^-2 s^-1]</a:t>
            </a:r>
          </a:p>
          <a:p>
            <a:pPr marL="285750" indent="-285750">
              <a:lnSpc>
                <a:spcPct val="150000"/>
              </a:lnSpc>
              <a:buFont typeface="Arial" panose="020B0604020202020204" pitchFamily="34" charset="0"/>
              <a:buChar char="•"/>
            </a:pPr>
            <a:r>
              <a:rPr lang="fr-CH" sz="1600" dirty="0"/>
              <a:t>L: </a:t>
            </a:r>
            <a:r>
              <a:rPr lang="fr-CH" sz="1600" dirty="0" err="1"/>
              <a:t>integrated</a:t>
            </a:r>
            <a:r>
              <a:rPr lang="fr-CH" sz="1600" dirty="0"/>
              <a:t> </a:t>
            </a:r>
            <a:r>
              <a:rPr lang="fr-CH" sz="1600" dirty="0" err="1"/>
              <a:t>lumi</a:t>
            </a:r>
            <a:r>
              <a:rPr lang="fr-CH" sz="1600" dirty="0"/>
              <a:t> of a single collision (</a:t>
            </a:r>
            <a:r>
              <a:rPr lang="fr-CH" sz="1600" dirty="0" err="1"/>
              <a:t>luminosity</a:t>
            </a:r>
            <a:r>
              <a:rPr lang="fr-CH" sz="1600" dirty="0"/>
              <a:t> per </a:t>
            </a:r>
            <a:r>
              <a:rPr lang="fr-CH" sz="1600" dirty="0" err="1"/>
              <a:t>bunch</a:t>
            </a:r>
            <a:r>
              <a:rPr lang="fr-CH" sz="1600" dirty="0"/>
              <a:t> </a:t>
            </a:r>
            <a:r>
              <a:rPr lang="fr-CH" sz="1600" dirty="0" err="1"/>
              <a:t>crossing</a:t>
            </a:r>
            <a:r>
              <a:rPr lang="fr-CH" sz="1600" dirty="0"/>
              <a:t>) [m^-2]</a:t>
            </a:r>
          </a:p>
          <a:p>
            <a:pPr marL="285750" indent="-285750">
              <a:lnSpc>
                <a:spcPct val="150000"/>
              </a:lnSpc>
              <a:buFont typeface="Arial" panose="020B0604020202020204" pitchFamily="34" charset="0"/>
              <a:buChar char="•"/>
            </a:pPr>
            <a:r>
              <a:rPr lang="fr-CH" sz="1600" dirty="0" err="1"/>
              <a:t>f</a:t>
            </a:r>
            <a:r>
              <a:rPr lang="fr-CH" sz="1600" baseline="-25000" dirty="0" err="1"/>
              <a:t>rev</a:t>
            </a:r>
            <a:r>
              <a:rPr lang="fr-CH" sz="1600" dirty="0"/>
              <a:t>: </a:t>
            </a:r>
            <a:r>
              <a:rPr lang="fr-CH" sz="1600" dirty="0" err="1"/>
              <a:t>revolution</a:t>
            </a:r>
            <a:r>
              <a:rPr lang="fr-CH" sz="1600" dirty="0"/>
              <a:t> </a:t>
            </a:r>
            <a:r>
              <a:rPr lang="fr-CH" sz="1600" dirty="0" err="1"/>
              <a:t>frequency</a:t>
            </a:r>
            <a:r>
              <a:rPr lang="fr-CH" sz="1600" dirty="0"/>
              <a:t> [s^-1]</a:t>
            </a:r>
          </a:p>
          <a:p>
            <a:pPr marL="285750" indent="-285750">
              <a:lnSpc>
                <a:spcPct val="150000"/>
              </a:lnSpc>
              <a:buFont typeface="Arial" panose="020B0604020202020204" pitchFamily="34" charset="0"/>
              <a:buChar char="•"/>
            </a:pPr>
            <a:r>
              <a:rPr lang="fr-CH" sz="1600" dirty="0"/>
              <a:t>R</a:t>
            </a:r>
            <a:r>
              <a:rPr lang="fr-CH" sz="1600" baseline="-25000" dirty="0"/>
              <a:t>b</a:t>
            </a:r>
            <a:r>
              <a:rPr lang="fr-CH" sz="1600" dirty="0"/>
              <a:t>=</a:t>
            </a:r>
            <a:r>
              <a:rPr lang="el-GR" sz="1600" dirty="0"/>
              <a:t> σ</a:t>
            </a:r>
            <a:r>
              <a:rPr lang="fr-CH" sz="1600" baseline="-25000" dirty="0" err="1"/>
              <a:t>Bhabha</a:t>
            </a:r>
            <a:r>
              <a:rPr lang="fr-CH" sz="1600" dirty="0"/>
              <a:t>*L: </a:t>
            </a:r>
            <a:r>
              <a:rPr lang="fr-CH" sz="1600" dirty="0" err="1"/>
              <a:t>number</a:t>
            </a:r>
            <a:r>
              <a:rPr lang="fr-CH" sz="1600" dirty="0"/>
              <a:t> of </a:t>
            </a:r>
            <a:r>
              <a:rPr lang="fr-CH" sz="1600" dirty="0" err="1"/>
              <a:t>emitted</a:t>
            </a:r>
            <a:r>
              <a:rPr lang="fr-CH" sz="1600" dirty="0"/>
              <a:t> </a:t>
            </a:r>
            <a:r>
              <a:rPr lang="fr-CH" sz="1600" dirty="0" err="1"/>
              <a:t>Bhabha</a:t>
            </a:r>
            <a:r>
              <a:rPr lang="fr-CH" sz="1600" dirty="0"/>
              <a:t> photons </a:t>
            </a:r>
            <a:r>
              <a:rPr lang="fr-CH" sz="1600" dirty="0" err="1"/>
              <a:t>with</a:t>
            </a:r>
            <a:r>
              <a:rPr lang="fr-CH" sz="1600" dirty="0"/>
              <a:t> E </a:t>
            </a:r>
            <a:r>
              <a:rPr lang="fr-CH" sz="1600" dirty="0" err="1"/>
              <a:t>above</a:t>
            </a:r>
            <a:r>
              <a:rPr lang="fr-CH" sz="1600" dirty="0"/>
              <a:t> </a:t>
            </a:r>
            <a:r>
              <a:rPr lang="fr-CH" sz="1600" dirty="0" err="1"/>
              <a:t>mom</a:t>
            </a:r>
            <a:r>
              <a:rPr lang="fr-CH" sz="1600" dirty="0"/>
              <a:t>. acceptance [1]</a:t>
            </a:r>
          </a:p>
        </p:txBody>
      </p:sp>
      <p:pic>
        <p:nvPicPr>
          <p:cNvPr id="5" name="Picture 4" descr="A close up of a logo&#10;&#10;Description automatically generated">
            <a:extLst>
              <a:ext uri="{FF2B5EF4-FFF2-40B4-BE49-F238E27FC236}">
                <a16:creationId xmlns:a16="http://schemas.microsoft.com/office/drawing/2014/main" id="{69D62694-B65B-4FD1-998F-27E3AF045A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898107"/>
            <a:ext cx="6248400" cy="834196"/>
          </a:xfrm>
          <a:prstGeom prst="rect">
            <a:avLst/>
          </a:prstGeom>
        </p:spPr>
      </p:pic>
    </p:spTree>
    <p:extLst>
      <p:ext uri="{BB962C8B-B14F-4D97-AF65-F5344CB8AC3E}">
        <p14:creationId xmlns:p14="http://schemas.microsoft.com/office/powerpoint/2010/main" val="21152437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4">
            <a:extLst>
              <a:ext uri="{FF2B5EF4-FFF2-40B4-BE49-F238E27FC236}">
                <a16:creationId xmlns:a16="http://schemas.microsoft.com/office/drawing/2014/main" id="{E06EC389-C6FA-0575-4B13-02CFFB3F8408}"/>
              </a:ext>
            </a:extLst>
          </p:cNvPr>
          <p:cNvSpPr txBox="1">
            <a:spLocks/>
          </p:cNvSpPr>
          <p:nvPr/>
        </p:nvSpPr>
        <p:spPr>
          <a:xfrm>
            <a:off x="-178623" y="984493"/>
            <a:ext cx="9044045" cy="364545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033300" lvl="3" indent="0">
              <a:lnSpc>
                <a:spcPct val="100000"/>
              </a:lnSpc>
              <a:spcBef>
                <a:spcPts val="100"/>
              </a:spcBef>
              <a:buNone/>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r>
              <a:rPr lang="en-GB" sz="1800" spc="20" dirty="0">
                <a:cs typeface="Arial"/>
              </a:rPr>
              <a:t>Lorentz transform into head-on frame</a:t>
            </a: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r>
              <a:rPr lang="en-GB" sz="1800" spc="20" dirty="0">
                <a:cs typeface="Arial"/>
              </a:rPr>
              <a:t>Longitudinal slicing</a:t>
            </a: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r>
              <a:rPr lang="en-GB" sz="1800" spc="20" dirty="0">
                <a:cs typeface="Arial"/>
              </a:rPr>
              <a:t>Beam-beam kick in soft-Gaussian approximation </a:t>
            </a:r>
            <a:r>
              <a:rPr lang="en-US" sz="1800" dirty="0">
                <a:solidFill>
                  <a:schemeClr val="accent5"/>
                </a:solidFill>
              </a:rPr>
              <a:t>[4]</a:t>
            </a: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3100" lvl="2" indent="0">
              <a:lnSpc>
                <a:spcPct val="100000"/>
              </a:lnSpc>
              <a:spcBef>
                <a:spcPts val="100"/>
              </a:spcBef>
              <a:buNone/>
              <a:tabLst>
                <a:tab pos="297815" algn="l"/>
                <a:tab pos="298450" algn="l"/>
              </a:tabLst>
            </a:pPr>
            <a:endParaRPr lang="en-GB" sz="1800" u="sng" spc="20" dirty="0">
              <a:cs typeface="Arial"/>
            </a:endParaRPr>
          </a:p>
        </p:txBody>
      </p:sp>
      <p:grpSp>
        <p:nvGrpSpPr>
          <p:cNvPr id="31" name="Group 30">
            <a:extLst>
              <a:ext uri="{FF2B5EF4-FFF2-40B4-BE49-F238E27FC236}">
                <a16:creationId xmlns:a16="http://schemas.microsoft.com/office/drawing/2014/main" id="{A43BFC77-66F7-E974-CD9B-446D1AC452B8}"/>
              </a:ext>
            </a:extLst>
          </p:cNvPr>
          <p:cNvGrpSpPr/>
          <p:nvPr/>
        </p:nvGrpSpPr>
        <p:grpSpPr>
          <a:xfrm>
            <a:off x="5562600" y="1055591"/>
            <a:ext cx="3122807" cy="304800"/>
            <a:chOff x="523055" y="3622705"/>
            <a:chExt cx="3122807" cy="304800"/>
          </a:xfrm>
        </p:grpSpPr>
        <p:grpSp>
          <p:nvGrpSpPr>
            <p:cNvPr id="11" name="Group 10">
              <a:extLst>
                <a:ext uri="{FF2B5EF4-FFF2-40B4-BE49-F238E27FC236}">
                  <a16:creationId xmlns:a16="http://schemas.microsoft.com/office/drawing/2014/main" id="{2D722063-29A2-AED7-E570-A56A146F05CA}"/>
                </a:ext>
              </a:extLst>
            </p:cNvPr>
            <p:cNvGrpSpPr/>
            <p:nvPr/>
          </p:nvGrpSpPr>
          <p:grpSpPr>
            <a:xfrm rot="20265569">
              <a:off x="523055" y="3622705"/>
              <a:ext cx="1828799" cy="304800"/>
              <a:chOff x="2514600" y="4782344"/>
              <a:chExt cx="1828799" cy="304800"/>
            </a:xfrm>
          </p:grpSpPr>
          <p:sp>
            <p:nvSpPr>
              <p:cNvPr id="5" name="Oval 4">
                <a:extLst>
                  <a:ext uri="{FF2B5EF4-FFF2-40B4-BE49-F238E27FC236}">
                    <a16:creationId xmlns:a16="http://schemas.microsoft.com/office/drawing/2014/main" id="{0B52E3E0-3B79-57FC-F6A8-1F5E22F6BC94}"/>
                  </a:ext>
                </a:extLst>
              </p:cNvPr>
              <p:cNvSpPr/>
              <p:nvPr/>
            </p:nvSpPr>
            <p:spPr>
              <a:xfrm>
                <a:off x="2514600" y="4782344"/>
                <a:ext cx="1371600" cy="304800"/>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23E27BD4-13E6-5106-AE39-E179572B615D}"/>
                  </a:ext>
                </a:extLst>
              </p:cNvPr>
              <p:cNvCxnSpPr>
                <a:cxnSpLocks/>
              </p:cNvCxnSpPr>
              <p:nvPr/>
            </p:nvCxnSpPr>
            <p:spPr>
              <a:xfrm>
                <a:off x="2819400" y="4934744"/>
                <a:ext cx="15239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BBCB73D3-5C2F-6A7D-7A87-89687F3E80C7}"/>
                </a:ext>
              </a:extLst>
            </p:cNvPr>
            <p:cNvGrpSpPr/>
            <p:nvPr/>
          </p:nvGrpSpPr>
          <p:grpSpPr>
            <a:xfrm rot="1334431" flipH="1">
              <a:off x="1817063" y="3622705"/>
              <a:ext cx="1828799" cy="304800"/>
              <a:chOff x="2514600" y="4782344"/>
              <a:chExt cx="1828799" cy="304800"/>
            </a:xfrm>
            <a:solidFill>
              <a:schemeClr val="accent5"/>
            </a:solidFill>
          </p:grpSpPr>
          <p:sp>
            <p:nvSpPr>
              <p:cNvPr id="15" name="Oval 14">
                <a:extLst>
                  <a:ext uri="{FF2B5EF4-FFF2-40B4-BE49-F238E27FC236}">
                    <a16:creationId xmlns:a16="http://schemas.microsoft.com/office/drawing/2014/main" id="{57856264-79A2-E706-01F3-BE6BF2574049}"/>
                  </a:ext>
                </a:extLst>
              </p:cNvPr>
              <p:cNvSpPr/>
              <p:nvPr/>
            </p:nvSpPr>
            <p:spPr>
              <a:xfrm>
                <a:off x="2514600" y="4782344"/>
                <a:ext cx="1371600" cy="304800"/>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FB3F06BE-8C23-1536-6009-6785DC9F9262}"/>
                  </a:ext>
                </a:extLst>
              </p:cNvPr>
              <p:cNvCxnSpPr>
                <a:cxnSpLocks/>
              </p:cNvCxnSpPr>
              <p:nvPr/>
            </p:nvCxnSpPr>
            <p:spPr>
              <a:xfrm>
                <a:off x="2819400" y="4934744"/>
                <a:ext cx="1523999" cy="0"/>
              </a:xfrm>
              <a:prstGeom prst="straightConnector1">
                <a:avLst/>
              </a:prstGeom>
              <a:grpFill/>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32" name="Group 31">
            <a:extLst>
              <a:ext uri="{FF2B5EF4-FFF2-40B4-BE49-F238E27FC236}">
                <a16:creationId xmlns:a16="http://schemas.microsoft.com/office/drawing/2014/main" id="{B211D78E-1010-C822-3A09-453515ACDE26}"/>
              </a:ext>
            </a:extLst>
          </p:cNvPr>
          <p:cNvGrpSpPr/>
          <p:nvPr/>
        </p:nvGrpSpPr>
        <p:grpSpPr>
          <a:xfrm>
            <a:off x="5663264" y="2090064"/>
            <a:ext cx="2964729" cy="398954"/>
            <a:chOff x="4330460" y="3698031"/>
            <a:chExt cx="2964729" cy="398954"/>
          </a:xfrm>
        </p:grpSpPr>
        <p:grpSp>
          <p:nvGrpSpPr>
            <p:cNvPr id="17" name="Group 16">
              <a:extLst>
                <a:ext uri="{FF2B5EF4-FFF2-40B4-BE49-F238E27FC236}">
                  <a16:creationId xmlns:a16="http://schemas.microsoft.com/office/drawing/2014/main" id="{BA3B9846-24AA-D590-714E-8DDCAA1AC156}"/>
                </a:ext>
              </a:extLst>
            </p:cNvPr>
            <p:cNvGrpSpPr/>
            <p:nvPr/>
          </p:nvGrpSpPr>
          <p:grpSpPr>
            <a:xfrm rot="20265569">
              <a:off x="4330460" y="3698031"/>
              <a:ext cx="1412364" cy="398434"/>
              <a:chOff x="2514600" y="4782344"/>
              <a:chExt cx="1412364" cy="398434"/>
            </a:xfrm>
          </p:grpSpPr>
          <p:sp>
            <p:nvSpPr>
              <p:cNvPr id="18" name="Oval 17">
                <a:extLst>
                  <a:ext uri="{FF2B5EF4-FFF2-40B4-BE49-F238E27FC236}">
                    <a16:creationId xmlns:a16="http://schemas.microsoft.com/office/drawing/2014/main" id="{C6838148-68C9-A9E8-9321-DB5612C725E3}"/>
                  </a:ext>
                </a:extLst>
              </p:cNvPr>
              <p:cNvSpPr/>
              <p:nvPr/>
            </p:nvSpPr>
            <p:spPr>
              <a:xfrm>
                <a:off x="2514600" y="4782344"/>
                <a:ext cx="1371600" cy="304800"/>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CC2705AA-3925-F8DA-0005-D16B9C1268C0}"/>
                  </a:ext>
                </a:extLst>
              </p:cNvPr>
              <p:cNvCxnSpPr>
                <a:cxnSpLocks/>
              </p:cNvCxnSpPr>
              <p:nvPr/>
            </p:nvCxnSpPr>
            <p:spPr>
              <a:xfrm rot="1334431">
                <a:off x="3241165" y="5180778"/>
                <a:ext cx="6857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861CCD37-07A1-37B8-FB81-9B280F957183}"/>
                </a:ext>
              </a:extLst>
            </p:cNvPr>
            <p:cNvGrpSpPr/>
            <p:nvPr/>
          </p:nvGrpSpPr>
          <p:grpSpPr>
            <a:xfrm rot="1334431" flipH="1">
              <a:off x="5882825" y="3698551"/>
              <a:ext cx="1412364" cy="398434"/>
              <a:chOff x="2514600" y="4782344"/>
              <a:chExt cx="1412364" cy="398434"/>
            </a:xfrm>
            <a:solidFill>
              <a:schemeClr val="accent5"/>
            </a:solidFill>
          </p:grpSpPr>
          <p:sp>
            <p:nvSpPr>
              <p:cNvPr id="29" name="Oval 28">
                <a:extLst>
                  <a:ext uri="{FF2B5EF4-FFF2-40B4-BE49-F238E27FC236}">
                    <a16:creationId xmlns:a16="http://schemas.microsoft.com/office/drawing/2014/main" id="{A40F13A4-0331-A42C-2FC0-1D55417BE177}"/>
                  </a:ext>
                </a:extLst>
              </p:cNvPr>
              <p:cNvSpPr/>
              <p:nvPr/>
            </p:nvSpPr>
            <p:spPr>
              <a:xfrm>
                <a:off x="2514600" y="4782344"/>
                <a:ext cx="1371600" cy="304800"/>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44C03432-EE0C-02E6-597F-8281AB9172B4}"/>
                  </a:ext>
                </a:extLst>
              </p:cNvPr>
              <p:cNvCxnSpPr>
                <a:cxnSpLocks/>
              </p:cNvCxnSpPr>
              <p:nvPr/>
            </p:nvCxnSpPr>
            <p:spPr>
              <a:xfrm rot="1334431">
                <a:off x="3241165" y="5180778"/>
                <a:ext cx="685799" cy="0"/>
              </a:xfrm>
              <a:prstGeom prst="straightConnector1">
                <a:avLst/>
              </a:prstGeom>
              <a:grpFill/>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24" name="Group 223">
            <a:extLst>
              <a:ext uri="{FF2B5EF4-FFF2-40B4-BE49-F238E27FC236}">
                <a16:creationId xmlns:a16="http://schemas.microsoft.com/office/drawing/2014/main" id="{CB6ACCE7-C485-D70D-DF0C-68B44B0DECA8}"/>
              </a:ext>
            </a:extLst>
          </p:cNvPr>
          <p:cNvGrpSpPr/>
          <p:nvPr/>
        </p:nvGrpSpPr>
        <p:grpSpPr>
          <a:xfrm>
            <a:off x="5715470" y="1815352"/>
            <a:ext cx="2866572" cy="833392"/>
            <a:chOff x="5715470" y="1815352"/>
            <a:chExt cx="2866572" cy="833392"/>
          </a:xfrm>
        </p:grpSpPr>
        <p:grpSp>
          <p:nvGrpSpPr>
            <p:cNvPr id="39" name="Group 38">
              <a:extLst>
                <a:ext uri="{FF2B5EF4-FFF2-40B4-BE49-F238E27FC236}">
                  <a16:creationId xmlns:a16="http://schemas.microsoft.com/office/drawing/2014/main" id="{5C933E99-C154-DA36-E79F-B911FD09BAFA}"/>
                </a:ext>
              </a:extLst>
            </p:cNvPr>
            <p:cNvGrpSpPr/>
            <p:nvPr/>
          </p:nvGrpSpPr>
          <p:grpSpPr>
            <a:xfrm>
              <a:off x="5715470" y="1817718"/>
              <a:ext cx="1247290" cy="831026"/>
              <a:chOff x="5077310" y="3527194"/>
              <a:chExt cx="1247290" cy="831026"/>
            </a:xfrm>
          </p:grpSpPr>
          <p:cxnSp>
            <p:nvCxnSpPr>
              <p:cNvPr id="35" name="Straight Connector 34">
                <a:extLst>
                  <a:ext uri="{FF2B5EF4-FFF2-40B4-BE49-F238E27FC236}">
                    <a16:creationId xmlns:a16="http://schemas.microsoft.com/office/drawing/2014/main" id="{16F8CB8F-9B3C-BDB1-6928-34AFBD4AC001}"/>
                  </a:ext>
                </a:extLst>
              </p:cNvPr>
              <p:cNvCxnSpPr>
                <a:cxnSpLocks/>
              </p:cNvCxnSpPr>
              <p:nvPr/>
            </p:nvCxnSpPr>
            <p:spPr>
              <a:xfrm flipV="1">
                <a:off x="5077310" y="3548609"/>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5A59523E-FDD7-13F6-A695-068F65ED8AA7}"/>
                  </a:ext>
                </a:extLst>
              </p:cNvPr>
              <p:cNvCxnSpPr>
                <a:cxnSpLocks/>
              </p:cNvCxnSpPr>
              <p:nvPr/>
            </p:nvCxnSpPr>
            <p:spPr>
              <a:xfrm flipV="1">
                <a:off x="5715000" y="3535536"/>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A664D357-CA98-3FDD-E162-7E4FFA81ED0C}"/>
                  </a:ext>
                </a:extLst>
              </p:cNvPr>
              <p:cNvCxnSpPr>
                <a:cxnSpLocks/>
              </p:cNvCxnSpPr>
              <p:nvPr/>
            </p:nvCxnSpPr>
            <p:spPr>
              <a:xfrm flipV="1">
                <a:off x="6324600" y="3527194"/>
                <a:ext cx="0" cy="809611"/>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40" name="Group 39">
              <a:extLst>
                <a:ext uri="{FF2B5EF4-FFF2-40B4-BE49-F238E27FC236}">
                  <a16:creationId xmlns:a16="http://schemas.microsoft.com/office/drawing/2014/main" id="{7DEEF78E-D4A7-48B4-5A92-364FA0BCD3FF}"/>
                </a:ext>
              </a:extLst>
            </p:cNvPr>
            <p:cNvGrpSpPr/>
            <p:nvPr/>
          </p:nvGrpSpPr>
          <p:grpSpPr>
            <a:xfrm>
              <a:off x="7334752" y="1815352"/>
              <a:ext cx="1247290" cy="831026"/>
              <a:chOff x="5077310" y="3527194"/>
              <a:chExt cx="1247290" cy="831026"/>
            </a:xfrm>
          </p:grpSpPr>
          <p:cxnSp>
            <p:nvCxnSpPr>
              <p:cNvPr id="41" name="Straight Connector 40">
                <a:extLst>
                  <a:ext uri="{FF2B5EF4-FFF2-40B4-BE49-F238E27FC236}">
                    <a16:creationId xmlns:a16="http://schemas.microsoft.com/office/drawing/2014/main" id="{498C9D64-64D1-FBB5-A0ED-BFAEA4E4F327}"/>
                  </a:ext>
                </a:extLst>
              </p:cNvPr>
              <p:cNvCxnSpPr>
                <a:cxnSpLocks/>
              </p:cNvCxnSpPr>
              <p:nvPr/>
            </p:nvCxnSpPr>
            <p:spPr>
              <a:xfrm flipV="1">
                <a:off x="5077310" y="3548609"/>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1BD99EA4-CE8B-6250-8CAA-960F75B2E941}"/>
                  </a:ext>
                </a:extLst>
              </p:cNvPr>
              <p:cNvCxnSpPr>
                <a:cxnSpLocks/>
              </p:cNvCxnSpPr>
              <p:nvPr/>
            </p:nvCxnSpPr>
            <p:spPr>
              <a:xfrm flipV="1">
                <a:off x="5715000" y="3535536"/>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6EDD1490-5123-44D9-6304-7E930E04D101}"/>
                  </a:ext>
                </a:extLst>
              </p:cNvPr>
              <p:cNvCxnSpPr>
                <a:cxnSpLocks/>
              </p:cNvCxnSpPr>
              <p:nvPr/>
            </p:nvCxnSpPr>
            <p:spPr>
              <a:xfrm flipV="1">
                <a:off x="6324600" y="3527194"/>
                <a:ext cx="0" cy="809611"/>
              </a:xfrm>
              <a:prstGeom prst="line">
                <a:avLst/>
              </a:prstGeom>
              <a:ln w="38100"/>
            </p:spPr>
            <p:style>
              <a:lnRef idx="1">
                <a:schemeClr val="dk1"/>
              </a:lnRef>
              <a:fillRef idx="0">
                <a:schemeClr val="dk1"/>
              </a:fillRef>
              <a:effectRef idx="0">
                <a:schemeClr val="dk1"/>
              </a:effectRef>
              <a:fontRef idx="minor">
                <a:schemeClr val="tx1"/>
              </a:fontRef>
            </p:style>
          </p:cxnSp>
        </p:grpSp>
      </p:grpSp>
      <p:grpSp>
        <p:nvGrpSpPr>
          <p:cNvPr id="232" name="Group 231">
            <a:extLst>
              <a:ext uri="{FF2B5EF4-FFF2-40B4-BE49-F238E27FC236}">
                <a16:creationId xmlns:a16="http://schemas.microsoft.com/office/drawing/2014/main" id="{E2FB36D4-D8E7-8D55-E9F3-DC4F1C4B73B1}"/>
              </a:ext>
            </a:extLst>
          </p:cNvPr>
          <p:cNvGrpSpPr/>
          <p:nvPr/>
        </p:nvGrpSpPr>
        <p:grpSpPr>
          <a:xfrm>
            <a:off x="381000" y="3478530"/>
            <a:ext cx="8363776" cy="1364909"/>
            <a:chOff x="381000" y="3478530"/>
            <a:chExt cx="8363776" cy="1364909"/>
          </a:xfrm>
        </p:grpSpPr>
        <p:pic>
          <p:nvPicPr>
            <p:cNvPr id="48" name="Picture 47" descr="Diagram, schematic&#10;&#10;Description automatically generated">
              <a:extLst>
                <a:ext uri="{FF2B5EF4-FFF2-40B4-BE49-F238E27FC236}">
                  <a16:creationId xmlns:a16="http://schemas.microsoft.com/office/drawing/2014/main" id="{C8949845-138B-89F7-A8DE-FEC16E0A9361}"/>
                </a:ext>
              </a:extLst>
            </p:cNvPr>
            <p:cNvPicPr>
              <a:picLocks noChangeAspect="1"/>
            </p:cNvPicPr>
            <p:nvPr/>
          </p:nvPicPr>
          <p:blipFill>
            <a:blip r:embed="rId6"/>
            <a:stretch>
              <a:fillRect/>
            </a:stretch>
          </p:blipFill>
          <p:spPr>
            <a:xfrm>
              <a:off x="5484483" y="4193903"/>
              <a:ext cx="3260293" cy="649536"/>
            </a:xfrm>
            <a:prstGeom prst="rect">
              <a:avLst/>
            </a:prstGeom>
          </p:spPr>
        </p:pic>
        <p:pic>
          <p:nvPicPr>
            <p:cNvPr id="227" name="Picture 226">
              <a:extLst>
                <a:ext uri="{FF2B5EF4-FFF2-40B4-BE49-F238E27FC236}">
                  <a16:creationId xmlns:a16="http://schemas.microsoft.com/office/drawing/2014/main" id="{22D47913-FD9F-39E8-37A3-AFA9E3E70EB1}"/>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391249" y="4172744"/>
              <a:ext cx="1536192" cy="211328"/>
            </a:xfrm>
            <a:prstGeom prst="rect">
              <a:avLst/>
            </a:prstGeom>
          </p:spPr>
        </p:pic>
        <p:pic>
          <p:nvPicPr>
            <p:cNvPr id="229" name="Picture 228">
              <a:extLst>
                <a:ext uri="{FF2B5EF4-FFF2-40B4-BE49-F238E27FC236}">
                  <a16:creationId xmlns:a16="http://schemas.microsoft.com/office/drawing/2014/main" id="{A7A17035-3FA2-E22C-87F9-F2C420AD34E1}"/>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381000" y="4493767"/>
              <a:ext cx="1501648" cy="241808"/>
            </a:xfrm>
            <a:prstGeom prst="rect">
              <a:avLst/>
            </a:prstGeom>
          </p:spPr>
        </p:pic>
        <p:pic>
          <p:nvPicPr>
            <p:cNvPr id="231" name="Picture 230">
              <a:extLst>
                <a:ext uri="{FF2B5EF4-FFF2-40B4-BE49-F238E27FC236}">
                  <a16:creationId xmlns:a16="http://schemas.microsoft.com/office/drawing/2014/main" id="{7787B990-C549-C13A-F946-103C3D0CBC36}"/>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399224" y="3478530"/>
              <a:ext cx="8345552" cy="544986"/>
            </a:xfrm>
            <a:prstGeom prst="rect">
              <a:avLst/>
            </a:prstGeom>
          </p:spPr>
        </p:pic>
      </p:grpSp>
      <p:sp>
        <p:nvSpPr>
          <p:cNvPr id="237" name="Right Arrow 236">
            <a:extLst>
              <a:ext uri="{FF2B5EF4-FFF2-40B4-BE49-F238E27FC236}">
                <a16:creationId xmlns:a16="http://schemas.microsoft.com/office/drawing/2014/main" id="{91E2C72D-8635-ACBF-850D-310F40955F33}"/>
              </a:ext>
            </a:extLst>
          </p:cNvPr>
          <p:cNvSpPr/>
          <p:nvPr/>
        </p:nvSpPr>
        <p:spPr>
          <a:xfrm rot="5400000">
            <a:off x="6989538" y="142369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sp>
        <p:nvSpPr>
          <p:cNvPr id="8" name="Title 5">
            <a:extLst>
              <a:ext uri="{FF2B5EF4-FFF2-40B4-BE49-F238E27FC236}">
                <a16:creationId xmlns:a16="http://schemas.microsoft.com/office/drawing/2014/main" id="{EB4D525B-0714-99E6-7A43-ACAD933D38D0}"/>
              </a:ext>
            </a:extLst>
          </p:cNvPr>
          <p:cNvSpPr txBox="1">
            <a:spLocks/>
          </p:cNvSpPr>
          <p:nvPr/>
        </p:nvSpPr>
        <p:spPr>
          <a:xfrm>
            <a:off x="224017" y="413195"/>
            <a:ext cx="8263350" cy="80431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2800" kern="1200">
                <a:solidFill>
                  <a:schemeClr val="tx1"/>
                </a:solidFill>
                <a:latin typeface="Times New Roman" panose="02020603050405020304" pitchFamily="18" charset="0"/>
                <a:ea typeface="+mj-ea"/>
                <a:cs typeface="Times New Roman" panose="02020603050405020304" pitchFamily="18" charset="0"/>
              </a:defRPr>
            </a:lvl1pPr>
          </a:lstStyle>
          <a:p>
            <a:r>
              <a:rPr lang="en-GB" spc="20">
                <a:cs typeface="Arial"/>
              </a:rPr>
              <a:t>Beam-beam in Xsuite</a:t>
            </a:r>
            <a:endParaRPr lang="en-US" dirty="0"/>
          </a:p>
        </p:txBody>
      </p:sp>
    </p:spTree>
    <p:extLst>
      <p:ext uri="{BB962C8B-B14F-4D97-AF65-F5344CB8AC3E}">
        <p14:creationId xmlns:p14="http://schemas.microsoft.com/office/powerpoint/2010/main" val="62924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500"/>
                                        <p:tgtEl>
                                          <p:spTgt spid="224"/>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4" end="4"/>
                                            </p:txEl>
                                          </p:spTgt>
                                        </p:tgtEl>
                                        <p:attrNameLst>
                                          <p:attrName>style.visibility</p:attrName>
                                        </p:attrNameLst>
                                      </p:cBhvr>
                                      <p:to>
                                        <p:strVal val="visible"/>
                                      </p:to>
                                    </p:set>
                                    <p:animEffect transition="in" filter="fade">
                                      <p:cBhvr>
                                        <p:cTn id="10" dur="500"/>
                                        <p:tgtEl>
                                          <p:spTgt spid="2">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animEffect transition="in" filter="fade">
                                      <p:cBhvr>
                                        <p:cTn id="15" dur="500"/>
                                        <p:tgtEl>
                                          <p:spTgt spid="2">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32"/>
                                        </p:tgtEl>
                                        <p:attrNameLst>
                                          <p:attrName>style.visibility</p:attrName>
                                        </p:attrNameLst>
                                      </p:cBhvr>
                                      <p:to>
                                        <p:strVal val="visible"/>
                                      </p:to>
                                    </p:set>
                                    <p:animEffect transition="in" filter="fade">
                                      <p:cBhvr>
                                        <p:cTn id="18"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0" name="Group 319">
            <a:extLst>
              <a:ext uri="{FF2B5EF4-FFF2-40B4-BE49-F238E27FC236}">
                <a16:creationId xmlns:a16="http://schemas.microsoft.com/office/drawing/2014/main" id="{C9906786-CD76-FA1F-3AC0-B6A352FC1B5C}"/>
              </a:ext>
            </a:extLst>
          </p:cNvPr>
          <p:cNvGrpSpPr/>
          <p:nvPr/>
        </p:nvGrpSpPr>
        <p:grpSpPr>
          <a:xfrm>
            <a:off x="7042827" y="4478467"/>
            <a:ext cx="1948773" cy="488696"/>
            <a:chOff x="5954781" y="514099"/>
            <a:chExt cx="2150188" cy="608929"/>
          </a:xfrm>
        </p:grpSpPr>
        <p:sp>
          <p:nvSpPr>
            <p:cNvPr id="324" name="Rectangle 323">
              <a:extLst>
                <a:ext uri="{FF2B5EF4-FFF2-40B4-BE49-F238E27FC236}">
                  <a16:creationId xmlns:a16="http://schemas.microsoft.com/office/drawing/2014/main" id="{FC1F5CE7-F723-A173-7A75-ABFD3E4DE2E2}"/>
                </a:ext>
              </a:extLst>
            </p:cNvPr>
            <p:cNvSpPr/>
            <p:nvPr/>
          </p:nvSpPr>
          <p:spPr>
            <a:xfrm>
              <a:off x="5954781" y="514099"/>
              <a:ext cx="228592" cy="381001"/>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325" name="TextBox 324">
              <a:extLst>
                <a:ext uri="{FF2B5EF4-FFF2-40B4-BE49-F238E27FC236}">
                  <a16:creationId xmlns:a16="http://schemas.microsoft.com/office/drawing/2014/main" id="{0E5203A4-FE63-EE37-F769-BC1B74D25180}"/>
                </a:ext>
              </a:extLst>
            </p:cNvPr>
            <p:cNvSpPr txBox="1"/>
            <p:nvPr/>
          </p:nvSpPr>
          <p:spPr>
            <a:xfrm>
              <a:off x="6145777" y="543126"/>
              <a:ext cx="1959192" cy="579902"/>
            </a:xfrm>
            <a:prstGeom prst="rect">
              <a:avLst/>
            </a:prstGeom>
            <a:noFill/>
          </p:spPr>
          <p:txBody>
            <a:bodyPr wrap="none" rtlCol="0">
              <a:spAutoFit/>
            </a:bodyPr>
            <a:lstStyle/>
            <a:p>
              <a:r>
                <a:rPr lang="en-US" sz="1584" dirty="0"/>
                <a:t>: compute statistical</a:t>
              </a:r>
            </a:p>
            <a:p>
              <a:r>
                <a:rPr lang="en-US" sz="1584" dirty="0"/>
                <a:t>  moments of slice</a:t>
              </a:r>
            </a:p>
          </p:txBody>
        </p:sp>
      </p:grpSp>
      <p:cxnSp>
        <p:nvCxnSpPr>
          <p:cNvPr id="422" name="Straight Arrow Connector 421">
            <a:extLst>
              <a:ext uri="{FF2B5EF4-FFF2-40B4-BE49-F238E27FC236}">
                <a16:creationId xmlns:a16="http://schemas.microsoft.com/office/drawing/2014/main" id="{96FC249F-494B-0FDB-F8E3-2FF09026AC49}"/>
              </a:ext>
            </a:extLst>
          </p:cNvPr>
          <p:cNvCxnSpPr>
            <a:cxnSpLocks/>
          </p:cNvCxnSpPr>
          <p:nvPr/>
        </p:nvCxnSpPr>
        <p:spPr>
          <a:xfrm flipV="1">
            <a:off x="2743201" y="1277143"/>
            <a:ext cx="2705684"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4" name="TextBox 423">
            <a:extLst>
              <a:ext uri="{FF2B5EF4-FFF2-40B4-BE49-F238E27FC236}">
                <a16:creationId xmlns:a16="http://schemas.microsoft.com/office/drawing/2014/main" id="{4DF9EC60-15E0-617F-1B01-35C556204A60}"/>
              </a:ext>
            </a:extLst>
          </p:cNvPr>
          <p:cNvSpPr txBox="1"/>
          <p:nvPr/>
        </p:nvSpPr>
        <p:spPr>
          <a:xfrm>
            <a:off x="5414195" y="966986"/>
            <a:ext cx="221741" cy="296028"/>
          </a:xfrm>
          <a:prstGeom prst="rect">
            <a:avLst/>
          </a:prstGeom>
          <a:noFill/>
        </p:spPr>
        <p:txBody>
          <a:bodyPr wrap="none" rtlCol="0">
            <a:spAutoFit/>
          </a:bodyPr>
          <a:lstStyle/>
          <a:p>
            <a:r>
              <a:rPr lang="en-US" sz="1600" b="1" dirty="0"/>
              <a:t>t</a:t>
            </a:r>
            <a:endParaRPr lang="en-US" b="1" dirty="0"/>
          </a:p>
        </p:txBody>
      </p:sp>
      <p:grpSp>
        <p:nvGrpSpPr>
          <p:cNvPr id="491" name="Group 490">
            <a:extLst>
              <a:ext uri="{FF2B5EF4-FFF2-40B4-BE49-F238E27FC236}">
                <a16:creationId xmlns:a16="http://schemas.microsoft.com/office/drawing/2014/main" id="{324798C6-3F84-B75D-93E6-A4C228552617}"/>
              </a:ext>
            </a:extLst>
          </p:cNvPr>
          <p:cNvGrpSpPr/>
          <p:nvPr/>
        </p:nvGrpSpPr>
        <p:grpSpPr>
          <a:xfrm>
            <a:off x="2789428" y="852101"/>
            <a:ext cx="2405078" cy="348843"/>
            <a:chOff x="2789428" y="807774"/>
            <a:chExt cx="2405078" cy="348843"/>
          </a:xfrm>
        </p:grpSpPr>
        <p:grpSp>
          <p:nvGrpSpPr>
            <p:cNvPr id="463" name="Group 462">
              <a:extLst>
                <a:ext uri="{FF2B5EF4-FFF2-40B4-BE49-F238E27FC236}">
                  <a16:creationId xmlns:a16="http://schemas.microsoft.com/office/drawing/2014/main" id="{B2471F64-ECE7-CE75-48D7-982A9265E334}"/>
                </a:ext>
              </a:extLst>
            </p:cNvPr>
            <p:cNvGrpSpPr/>
            <p:nvPr/>
          </p:nvGrpSpPr>
          <p:grpSpPr>
            <a:xfrm>
              <a:off x="2789428" y="815437"/>
              <a:ext cx="813954" cy="339015"/>
              <a:chOff x="6290840" y="626204"/>
              <a:chExt cx="1166599" cy="485893"/>
            </a:xfrm>
          </p:grpSpPr>
          <p:grpSp>
            <p:nvGrpSpPr>
              <p:cNvPr id="445" name="Group 444">
                <a:extLst>
                  <a:ext uri="{FF2B5EF4-FFF2-40B4-BE49-F238E27FC236}">
                    <a16:creationId xmlns:a16="http://schemas.microsoft.com/office/drawing/2014/main" id="{D7230000-5C17-4A28-29A0-AF39DA68FF9B}"/>
                  </a:ext>
                </a:extLst>
              </p:cNvPr>
              <p:cNvGrpSpPr/>
              <p:nvPr/>
            </p:nvGrpSpPr>
            <p:grpSpPr>
              <a:xfrm>
                <a:off x="6290840" y="626205"/>
                <a:ext cx="1166599" cy="485892"/>
                <a:chOff x="5008902" y="3527194"/>
                <a:chExt cx="1995248" cy="831026"/>
              </a:xfrm>
            </p:grpSpPr>
            <p:grpSp>
              <p:nvGrpSpPr>
                <p:cNvPr id="446" name="Group 445">
                  <a:extLst>
                    <a:ext uri="{FF2B5EF4-FFF2-40B4-BE49-F238E27FC236}">
                      <a16:creationId xmlns:a16="http://schemas.microsoft.com/office/drawing/2014/main" id="{5CBE557B-F215-00D1-3D8B-C94EA0E9D885}"/>
                    </a:ext>
                  </a:extLst>
                </p:cNvPr>
                <p:cNvGrpSpPr/>
                <p:nvPr/>
              </p:nvGrpSpPr>
              <p:grpSpPr>
                <a:xfrm>
                  <a:off x="5008902" y="3810738"/>
                  <a:ext cx="1995248" cy="312729"/>
                  <a:chOff x="4314258" y="3709229"/>
                  <a:chExt cx="1995248" cy="312729"/>
                </a:xfrm>
              </p:grpSpPr>
              <p:sp>
                <p:nvSpPr>
                  <p:cNvPr id="459" name="Oval 458">
                    <a:extLst>
                      <a:ext uri="{FF2B5EF4-FFF2-40B4-BE49-F238E27FC236}">
                        <a16:creationId xmlns:a16="http://schemas.microsoft.com/office/drawing/2014/main" id="{9DC1761E-268E-BBDE-CC1C-01E4BA14024D}"/>
                      </a:ext>
                    </a:extLst>
                  </p:cNvPr>
                  <p:cNvSpPr/>
                  <p:nvPr/>
                </p:nvSpPr>
                <p:spPr>
                  <a:xfrm rot="20265569">
                    <a:off x="4314258" y="3709229"/>
                    <a:ext cx="1371599" cy="304801"/>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7" name="Oval 456">
                    <a:extLst>
                      <a:ext uri="{FF2B5EF4-FFF2-40B4-BE49-F238E27FC236}">
                        <a16:creationId xmlns:a16="http://schemas.microsoft.com/office/drawing/2014/main" id="{640DC735-3283-06D0-3781-8F9E5FB4CAC3}"/>
                      </a:ext>
                    </a:extLst>
                  </p:cNvPr>
                  <p:cNvSpPr/>
                  <p:nvPr/>
                </p:nvSpPr>
                <p:spPr>
                  <a:xfrm rot="1334431" flipH="1">
                    <a:off x="4937906" y="3717157"/>
                    <a:ext cx="1371600" cy="304801"/>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7" name="Group 446">
                  <a:extLst>
                    <a:ext uri="{FF2B5EF4-FFF2-40B4-BE49-F238E27FC236}">
                      <a16:creationId xmlns:a16="http://schemas.microsoft.com/office/drawing/2014/main" id="{077F4445-1E96-7051-AB96-41E6A41C6E75}"/>
                    </a:ext>
                  </a:extLst>
                </p:cNvPr>
                <p:cNvGrpSpPr/>
                <p:nvPr/>
              </p:nvGrpSpPr>
              <p:grpSpPr>
                <a:xfrm>
                  <a:off x="5077310" y="3527194"/>
                  <a:ext cx="1247290" cy="831026"/>
                  <a:chOff x="5077310" y="3527194"/>
                  <a:chExt cx="1247290" cy="831026"/>
                </a:xfrm>
              </p:grpSpPr>
              <p:cxnSp>
                <p:nvCxnSpPr>
                  <p:cNvPr id="452" name="Straight Connector 451">
                    <a:extLst>
                      <a:ext uri="{FF2B5EF4-FFF2-40B4-BE49-F238E27FC236}">
                        <a16:creationId xmlns:a16="http://schemas.microsoft.com/office/drawing/2014/main" id="{EC52DB6C-E008-9628-E7AD-EBD4F823778E}"/>
                      </a:ext>
                    </a:extLst>
                  </p:cNvPr>
                  <p:cNvCxnSpPr>
                    <a:cxnSpLocks/>
                  </p:cNvCxnSpPr>
                  <p:nvPr/>
                </p:nvCxnSpPr>
                <p:spPr>
                  <a:xfrm flipV="1">
                    <a:off x="5077310" y="3548609"/>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53" name="Straight Connector 452">
                    <a:extLst>
                      <a:ext uri="{FF2B5EF4-FFF2-40B4-BE49-F238E27FC236}">
                        <a16:creationId xmlns:a16="http://schemas.microsoft.com/office/drawing/2014/main" id="{5BC02361-F448-1755-FA2E-CF7E8D950A1C}"/>
                      </a:ext>
                    </a:extLst>
                  </p:cNvPr>
                  <p:cNvCxnSpPr>
                    <a:cxnSpLocks/>
                  </p:cNvCxnSpPr>
                  <p:nvPr/>
                </p:nvCxnSpPr>
                <p:spPr>
                  <a:xfrm flipV="1">
                    <a:off x="5715000" y="3535536"/>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54" name="Straight Connector 453">
                    <a:extLst>
                      <a:ext uri="{FF2B5EF4-FFF2-40B4-BE49-F238E27FC236}">
                        <a16:creationId xmlns:a16="http://schemas.microsoft.com/office/drawing/2014/main" id="{361F5CE8-ADF6-3E58-CACA-8C073B580D48}"/>
                      </a:ext>
                    </a:extLst>
                  </p:cNvPr>
                  <p:cNvCxnSpPr>
                    <a:cxnSpLocks/>
                  </p:cNvCxnSpPr>
                  <p:nvPr/>
                </p:nvCxnSpPr>
                <p:spPr>
                  <a:xfrm flipV="1">
                    <a:off x="6324600" y="3527194"/>
                    <a:ext cx="0" cy="809611"/>
                  </a:xfrm>
                  <a:prstGeom prst="line">
                    <a:avLst/>
                  </a:prstGeom>
                  <a:ln w="12700"/>
                </p:spPr>
                <p:style>
                  <a:lnRef idx="1">
                    <a:schemeClr val="dk1"/>
                  </a:lnRef>
                  <a:fillRef idx="0">
                    <a:schemeClr val="dk1"/>
                  </a:fillRef>
                  <a:effectRef idx="0">
                    <a:schemeClr val="dk1"/>
                  </a:effectRef>
                  <a:fontRef idx="minor">
                    <a:schemeClr val="tx1"/>
                  </a:fontRef>
                </p:style>
              </p:cxnSp>
            </p:grpSp>
          </p:grpSp>
          <p:cxnSp>
            <p:nvCxnSpPr>
              <p:cNvPr id="462" name="Straight Connector 461">
                <a:extLst>
                  <a:ext uri="{FF2B5EF4-FFF2-40B4-BE49-F238E27FC236}">
                    <a16:creationId xmlns:a16="http://schemas.microsoft.com/office/drawing/2014/main" id="{8477E599-5803-B9CC-B9F6-41050F0029A2}"/>
                  </a:ext>
                </a:extLst>
              </p:cNvPr>
              <p:cNvCxnSpPr>
                <a:cxnSpLocks/>
              </p:cNvCxnSpPr>
              <p:nvPr/>
            </p:nvCxnSpPr>
            <p:spPr>
              <a:xfrm flipV="1">
                <a:off x="7415294" y="626204"/>
                <a:ext cx="0" cy="473371"/>
              </a:xfrm>
              <a:prstGeom prst="line">
                <a:avLst/>
              </a:prstGeom>
              <a:ln w="12700"/>
            </p:spPr>
            <p:style>
              <a:lnRef idx="1">
                <a:schemeClr val="dk1"/>
              </a:lnRef>
              <a:fillRef idx="0">
                <a:schemeClr val="dk1"/>
              </a:fillRef>
              <a:effectRef idx="0">
                <a:schemeClr val="dk1"/>
              </a:effectRef>
              <a:fontRef idx="minor">
                <a:schemeClr val="tx1"/>
              </a:fontRef>
            </p:style>
          </p:cxnSp>
        </p:grpSp>
        <p:grpSp>
          <p:nvGrpSpPr>
            <p:cNvPr id="465" name="Group 464">
              <a:extLst>
                <a:ext uri="{FF2B5EF4-FFF2-40B4-BE49-F238E27FC236}">
                  <a16:creationId xmlns:a16="http://schemas.microsoft.com/office/drawing/2014/main" id="{33C2E198-FBEE-F3FD-651B-E084F7358F91}"/>
                </a:ext>
              </a:extLst>
            </p:cNvPr>
            <p:cNvGrpSpPr/>
            <p:nvPr/>
          </p:nvGrpSpPr>
          <p:grpSpPr>
            <a:xfrm>
              <a:off x="3693643" y="807774"/>
              <a:ext cx="567818" cy="339014"/>
              <a:chOff x="5008902" y="3527194"/>
              <a:chExt cx="1391899" cy="831026"/>
            </a:xfrm>
          </p:grpSpPr>
          <p:grpSp>
            <p:nvGrpSpPr>
              <p:cNvPr id="467" name="Group 466">
                <a:extLst>
                  <a:ext uri="{FF2B5EF4-FFF2-40B4-BE49-F238E27FC236}">
                    <a16:creationId xmlns:a16="http://schemas.microsoft.com/office/drawing/2014/main" id="{21B407CA-C5E2-F702-A857-8871350A9034}"/>
                  </a:ext>
                </a:extLst>
              </p:cNvPr>
              <p:cNvGrpSpPr/>
              <p:nvPr/>
            </p:nvGrpSpPr>
            <p:grpSpPr>
              <a:xfrm>
                <a:off x="5008902" y="3810738"/>
                <a:ext cx="1391899" cy="320865"/>
                <a:chOff x="4314258" y="3709229"/>
                <a:chExt cx="1391899" cy="320865"/>
              </a:xfrm>
            </p:grpSpPr>
            <p:sp>
              <p:nvSpPr>
                <p:cNvPr id="472" name="Oval 471">
                  <a:extLst>
                    <a:ext uri="{FF2B5EF4-FFF2-40B4-BE49-F238E27FC236}">
                      <a16:creationId xmlns:a16="http://schemas.microsoft.com/office/drawing/2014/main" id="{AE2072E3-6668-CA03-A226-242044861724}"/>
                    </a:ext>
                  </a:extLst>
                </p:cNvPr>
                <p:cNvSpPr/>
                <p:nvPr/>
              </p:nvSpPr>
              <p:spPr>
                <a:xfrm rot="20265569">
                  <a:off x="4314258" y="3709229"/>
                  <a:ext cx="1371599" cy="304801"/>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Oval 472">
                  <a:extLst>
                    <a:ext uri="{FF2B5EF4-FFF2-40B4-BE49-F238E27FC236}">
                      <a16:creationId xmlns:a16="http://schemas.microsoft.com/office/drawing/2014/main" id="{BE08ED86-9334-4B98-7C10-29FAA3E2310E}"/>
                    </a:ext>
                  </a:extLst>
                </p:cNvPr>
                <p:cNvSpPr/>
                <p:nvPr/>
              </p:nvSpPr>
              <p:spPr>
                <a:xfrm rot="1334431" flipH="1">
                  <a:off x="4334558" y="3725292"/>
                  <a:ext cx="1371599" cy="3048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8" name="Group 467">
                <a:extLst>
                  <a:ext uri="{FF2B5EF4-FFF2-40B4-BE49-F238E27FC236}">
                    <a16:creationId xmlns:a16="http://schemas.microsoft.com/office/drawing/2014/main" id="{4CCEA231-82A2-8DE7-E261-D1D50A9AA2E6}"/>
                  </a:ext>
                </a:extLst>
              </p:cNvPr>
              <p:cNvGrpSpPr/>
              <p:nvPr/>
            </p:nvGrpSpPr>
            <p:grpSpPr>
              <a:xfrm>
                <a:off x="5077310" y="3527194"/>
                <a:ext cx="1247290" cy="831026"/>
                <a:chOff x="5077310" y="3527194"/>
                <a:chExt cx="1247290" cy="831026"/>
              </a:xfrm>
            </p:grpSpPr>
            <p:cxnSp>
              <p:nvCxnSpPr>
                <p:cNvPr id="469" name="Straight Connector 468">
                  <a:extLst>
                    <a:ext uri="{FF2B5EF4-FFF2-40B4-BE49-F238E27FC236}">
                      <a16:creationId xmlns:a16="http://schemas.microsoft.com/office/drawing/2014/main" id="{F8BBEB91-4F6E-F3DE-CF93-74A558178DA8}"/>
                    </a:ext>
                  </a:extLst>
                </p:cNvPr>
                <p:cNvCxnSpPr>
                  <a:cxnSpLocks/>
                </p:cNvCxnSpPr>
                <p:nvPr/>
              </p:nvCxnSpPr>
              <p:spPr>
                <a:xfrm flipV="1">
                  <a:off x="5077310" y="3548609"/>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70" name="Straight Connector 469">
                  <a:extLst>
                    <a:ext uri="{FF2B5EF4-FFF2-40B4-BE49-F238E27FC236}">
                      <a16:creationId xmlns:a16="http://schemas.microsoft.com/office/drawing/2014/main" id="{A54648AA-FE9A-BF2C-5913-5449D9F0C556}"/>
                    </a:ext>
                  </a:extLst>
                </p:cNvPr>
                <p:cNvCxnSpPr>
                  <a:cxnSpLocks/>
                </p:cNvCxnSpPr>
                <p:nvPr/>
              </p:nvCxnSpPr>
              <p:spPr>
                <a:xfrm flipV="1">
                  <a:off x="5715000" y="3535536"/>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71" name="Straight Connector 470">
                  <a:extLst>
                    <a:ext uri="{FF2B5EF4-FFF2-40B4-BE49-F238E27FC236}">
                      <a16:creationId xmlns:a16="http://schemas.microsoft.com/office/drawing/2014/main" id="{A272384B-FA14-3A25-C61C-7E4D6E3851AD}"/>
                    </a:ext>
                  </a:extLst>
                </p:cNvPr>
                <p:cNvCxnSpPr>
                  <a:cxnSpLocks/>
                </p:cNvCxnSpPr>
                <p:nvPr/>
              </p:nvCxnSpPr>
              <p:spPr>
                <a:xfrm flipV="1">
                  <a:off x="6324600" y="3527194"/>
                  <a:ext cx="0" cy="809611"/>
                </a:xfrm>
                <a:prstGeom prst="line">
                  <a:avLst/>
                </a:prstGeom>
                <a:ln w="12700"/>
              </p:spPr>
              <p:style>
                <a:lnRef idx="1">
                  <a:schemeClr val="dk1"/>
                </a:lnRef>
                <a:fillRef idx="0">
                  <a:schemeClr val="dk1"/>
                </a:fillRef>
                <a:effectRef idx="0">
                  <a:schemeClr val="dk1"/>
                </a:effectRef>
                <a:fontRef idx="minor">
                  <a:schemeClr val="tx1"/>
                </a:fontRef>
              </p:style>
            </p:cxnSp>
          </p:grpSp>
        </p:grpSp>
        <p:grpSp>
          <p:nvGrpSpPr>
            <p:cNvPr id="474" name="Group 473">
              <a:extLst>
                <a:ext uri="{FF2B5EF4-FFF2-40B4-BE49-F238E27FC236}">
                  <a16:creationId xmlns:a16="http://schemas.microsoft.com/office/drawing/2014/main" id="{D725EF1D-5E43-7D56-584F-DDF9721D693A}"/>
                </a:ext>
              </a:extLst>
            </p:cNvPr>
            <p:cNvGrpSpPr/>
            <p:nvPr/>
          </p:nvGrpSpPr>
          <p:grpSpPr>
            <a:xfrm flipH="1" flipV="1">
              <a:off x="4380552" y="817602"/>
              <a:ext cx="813954" cy="339015"/>
              <a:chOff x="6290840" y="626204"/>
              <a:chExt cx="1166599" cy="485893"/>
            </a:xfrm>
          </p:grpSpPr>
          <p:grpSp>
            <p:nvGrpSpPr>
              <p:cNvPr id="475" name="Group 474">
                <a:extLst>
                  <a:ext uri="{FF2B5EF4-FFF2-40B4-BE49-F238E27FC236}">
                    <a16:creationId xmlns:a16="http://schemas.microsoft.com/office/drawing/2014/main" id="{5F9C52F9-3786-88A9-03E6-B1FDB253682C}"/>
                  </a:ext>
                </a:extLst>
              </p:cNvPr>
              <p:cNvGrpSpPr/>
              <p:nvPr/>
            </p:nvGrpSpPr>
            <p:grpSpPr>
              <a:xfrm>
                <a:off x="6290840" y="626205"/>
                <a:ext cx="1166599" cy="485892"/>
                <a:chOff x="5008902" y="3527194"/>
                <a:chExt cx="1995248" cy="831026"/>
              </a:xfrm>
            </p:grpSpPr>
            <p:grpSp>
              <p:nvGrpSpPr>
                <p:cNvPr id="477" name="Group 476">
                  <a:extLst>
                    <a:ext uri="{FF2B5EF4-FFF2-40B4-BE49-F238E27FC236}">
                      <a16:creationId xmlns:a16="http://schemas.microsoft.com/office/drawing/2014/main" id="{61F212CC-4315-9A4A-730A-6C500EFC417B}"/>
                    </a:ext>
                  </a:extLst>
                </p:cNvPr>
                <p:cNvGrpSpPr/>
                <p:nvPr/>
              </p:nvGrpSpPr>
              <p:grpSpPr>
                <a:xfrm>
                  <a:off x="5008902" y="3810738"/>
                  <a:ext cx="1995248" cy="312729"/>
                  <a:chOff x="4314258" y="3709229"/>
                  <a:chExt cx="1995248" cy="312729"/>
                </a:xfrm>
              </p:grpSpPr>
              <p:sp>
                <p:nvSpPr>
                  <p:cNvPr id="482" name="Oval 481">
                    <a:extLst>
                      <a:ext uri="{FF2B5EF4-FFF2-40B4-BE49-F238E27FC236}">
                        <a16:creationId xmlns:a16="http://schemas.microsoft.com/office/drawing/2014/main" id="{01D673E8-65F0-A7A7-4C61-FE800FA8596F}"/>
                      </a:ext>
                    </a:extLst>
                  </p:cNvPr>
                  <p:cNvSpPr/>
                  <p:nvPr/>
                </p:nvSpPr>
                <p:spPr>
                  <a:xfrm rot="20265569">
                    <a:off x="4314258" y="3709229"/>
                    <a:ext cx="1371599" cy="304801"/>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3" name="Oval 482">
                    <a:extLst>
                      <a:ext uri="{FF2B5EF4-FFF2-40B4-BE49-F238E27FC236}">
                        <a16:creationId xmlns:a16="http://schemas.microsoft.com/office/drawing/2014/main" id="{1766C41D-D4D0-23C4-F0FA-17F08A8C43F8}"/>
                      </a:ext>
                    </a:extLst>
                  </p:cNvPr>
                  <p:cNvSpPr/>
                  <p:nvPr/>
                </p:nvSpPr>
                <p:spPr>
                  <a:xfrm rot="1334431" flipH="1">
                    <a:off x="4937906" y="3717157"/>
                    <a:ext cx="1371600" cy="304801"/>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8" name="Group 477">
                  <a:extLst>
                    <a:ext uri="{FF2B5EF4-FFF2-40B4-BE49-F238E27FC236}">
                      <a16:creationId xmlns:a16="http://schemas.microsoft.com/office/drawing/2014/main" id="{64A0A46F-D9F0-F85B-EA9E-81D401B62430}"/>
                    </a:ext>
                  </a:extLst>
                </p:cNvPr>
                <p:cNvGrpSpPr/>
                <p:nvPr/>
              </p:nvGrpSpPr>
              <p:grpSpPr>
                <a:xfrm>
                  <a:off x="5077310" y="3527194"/>
                  <a:ext cx="1247290" cy="831026"/>
                  <a:chOff x="5077310" y="3527194"/>
                  <a:chExt cx="1247290" cy="831026"/>
                </a:xfrm>
              </p:grpSpPr>
              <p:cxnSp>
                <p:nvCxnSpPr>
                  <p:cNvPr id="479" name="Straight Connector 478">
                    <a:extLst>
                      <a:ext uri="{FF2B5EF4-FFF2-40B4-BE49-F238E27FC236}">
                        <a16:creationId xmlns:a16="http://schemas.microsoft.com/office/drawing/2014/main" id="{46C02D44-FDB2-52CC-CE5C-B9746F9B5DCE}"/>
                      </a:ext>
                    </a:extLst>
                  </p:cNvPr>
                  <p:cNvCxnSpPr>
                    <a:cxnSpLocks/>
                  </p:cNvCxnSpPr>
                  <p:nvPr/>
                </p:nvCxnSpPr>
                <p:spPr>
                  <a:xfrm flipV="1">
                    <a:off x="5077310" y="3548609"/>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80" name="Straight Connector 479">
                    <a:extLst>
                      <a:ext uri="{FF2B5EF4-FFF2-40B4-BE49-F238E27FC236}">
                        <a16:creationId xmlns:a16="http://schemas.microsoft.com/office/drawing/2014/main" id="{C69B2BA9-5EC7-A9EF-9182-85CE5D5E24B9}"/>
                      </a:ext>
                    </a:extLst>
                  </p:cNvPr>
                  <p:cNvCxnSpPr>
                    <a:cxnSpLocks/>
                  </p:cNvCxnSpPr>
                  <p:nvPr/>
                </p:nvCxnSpPr>
                <p:spPr>
                  <a:xfrm flipV="1">
                    <a:off x="5715000" y="3535536"/>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81" name="Straight Connector 480">
                    <a:extLst>
                      <a:ext uri="{FF2B5EF4-FFF2-40B4-BE49-F238E27FC236}">
                        <a16:creationId xmlns:a16="http://schemas.microsoft.com/office/drawing/2014/main" id="{4659F42B-86BB-78A4-308E-DEB3324EA313}"/>
                      </a:ext>
                    </a:extLst>
                  </p:cNvPr>
                  <p:cNvCxnSpPr>
                    <a:cxnSpLocks/>
                  </p:cNvCxnSpPr>
                  <p:nvPr/>
                </p:nvCxnSpPr>
                <p:spPr>
                  <a:xfrm flipV="1">
                    <a:off x="6324600" y="3527194"/>
                    <a:ext cx="0" cy="809611"/>
                  </a:xfrm>
                  <a:prstGeom prst="line">
                    <a:avLst/>
                  </a:prstGeom>
                  <a:ln w="12700"/>
                </p:spPr>
                <p:style>
                  <a:lnRef idx="1">
                    <a:schemeClr val="dk1"/>
                  </a:lnRef>
                  <a:fillRef idx="0">
                    <a:schemeClr val="dk1"/>
                  </a:fillRef>
                  <a:effectRef idx="0">
                    <a:schemeClr val="dk1"/>
                  </a:effectRef>
                  <a:fontRef idx="minor">
                    <a:schemeClr val="tx1"/>
                  </a:fontRef>
                </p:style>
              </p:cxnSp>
            </p:grpSp>
          </p:grpSp>
          <p:cxnSp>
            <p:nvCxnSpPr>
              <p:cNvPr id="476" name="Straight Connector 475">
                <a:extLst>
                  <a:ext uri="{FF2B5EF4-FFF2-40B4-BE49-F238E27FC236}">
                    <a16:creationId xmlns:a16="http://schemas.microsoft.com/office/drawing/2014/main" id="{716027D9-DF03-CA2E-EBA2-F668449E310C}"/>
                  </a:ext>
                </a:extLst>
              </p:cNvPr>
              <p:cNvCxnSpPr>
                <a:cxnSpLocks/>
              </p:cNvCxnSpPr>
              <p:nvPr/>
            </p:nvCxnSpPr>
            <p:spPr>
              <a:xfrm flipV="1">
                <a:off x="7415294" y="626204"/>
                <a:ext cx="0" cy="473371"/>
              </a:xfrm>
              <a:prstGeom prst="line">
                <a:avLst/>
              </a:prstGeom>
              <a:ln w="12700"/>
            </p:spPr>
            <p:style>
              <a:lnRef idx="1">
                <a:schemeClr val="dk1"/>
              </a:lnRef>
              <a:fillRef idx="0">
                <a:schemeClr val="dk1"/>
              </a:fillRef>
              <a:effectRef idx="0">
                <a:schemeClr val="dk1"/>
              </a:effectRef>
              <a:fontRef idx="minor">
                <a:schemeClr val="tx1"/>
              </a:fontRef>
            </p:style>
          </p:cxnSp>
        </p:grpSp>
      </p:grpSp>
      <p:grpSp>
        <p:nvGrpSpPr>
          <p:cNvPr id="530" name="Group 529">
            <a:extLst>
              <a:ext uri="{FF2B5EF4-FFF2-40B4-BE49-F238E27FC236}">
                <a16:creationId xmlns:a16="http://schemas.microsoft.com/office/drawing/2014/main" id="{FD56A96E-E3CB-1844-B368-CE7EC9A42610}"/>
              </a:ext>
            </a:extLst>
          </p:cNvPr>
          <p:cNvGrpSpPr/>
          <p:nvPr/>
        </p:nvGrpSpPr>
        <p:grpSpPr>
          <a:xfrm>
            <a:off x="7020" y="1236483"/>
            <a:ext cx="2659704" cy="2891916"/>
            <a:chOff x="7020" y="1236483"/>
            <a:chExt cx="2659704" cy="2891916"/>
          </a:xfrm>
        </p:grpSpPr>
        <p:grpSp>
          <p:nvGrpSpPr>
            <p:cNvPr id="511" name="Group 510">
              <a:extLst>
                <a:ext uri="{FF2B5EF4-FFF2-40B4-BE49-F238E27FC236}">
                  <a16:creationId xmlns:a16="http://schemas.microsoft.com/office/drawing/2014/main" id="{DC247A64-1340-F3C3-391F-F6E6511A5E8F}"/>
                </a:ext>
              </a:extLst>
            </p:cNvPr>
            <p:cNvGrpSpPr/>
            <p:nvPr/>
          </p:nvGrpSpPr>
          <p:grpSpPr>
            <a:xfrm>
              <a:off x="228600" y="1658145"/>
              <a:ext cx="257058" cy="2109246"/>
              <a:chOff x="433820" y="1530099"/>
              <a:chExt cx="257058" cy="2109246"/>
            </a:xfrm>
          </p:grpSpPr>
          <p:sp>
            <p:nvSpPr>
              <p:cNvPr id="509" name="Chevron 508">
                <a:extLst>
                  <a:ext uri="{FF2B5EF4-FFF2-40B4-BE49-F238E27FC236}">
                    <a16:creationId xmlns:a16="http://schemas.microsoft.com/office/drawing/2014/main" id="{6A5FD035-DE15-FE4D-6905-F4498B95E2A6}"/>
                  </a:ext>
                </a:extLst>
              </p:cNvPr>
              <p:cNvSpPr/>
              <p:nvPr/>
            </p:nvSpPr>
            <p:spPr>
              <a:xfrm rot="16200000">
                <a:off x="117326" y="1846593"/>
                <a:ext cx="890046" cy="257057"/>
              </a:xfrm>
              <a:prstGeom prst="chevron">
                <a:avLst/>
              </a:prstGeom>
              <a:gradFill>
                <a:gsLst>
                  <a:gs pos="0">
                    <a:schemeClr val="accent4">
                      <a:lumMod val="50000"/>
                    </a:schemeClr>
                  </a:gs>
                  <a:gs pos="100000">
                    <a:schemeClr val="accent1">
                      <a:lumMod val="50000"/>
                    </a:schemeClr>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0" name="Chevron 509">
                <a:extLst>
                  <a:ext uri="{FF2B5EF4-FFF2-40B4-BE49-F238E27FC236}">
                    <a16:creationId xmlns:a16="http://schemas.microsoft.com/office/drawing/2014/main" id="{33B0AF54-8889-771F-67B8-9F35413FE772}"/>
                  </a:ext>
                </a:extLst>
              </p:cNvPr>
              <p:cNvSpPr/>
              <p:nvPr/>
            </p:nvSpPr>
            <p:spPr>
              <a:xfrm rot="5400000" flipV="1">
                <a:off x="117327" y="3065793"/>
                <a:ext cx="890046" cy="257057"/>
              </a:xfrm>
              <a:prstGeom prst="chevron">
                <a:avLst/>
              </a:prstGeom>
              <a:gradFill>
                <a:gsLst>
                  <a:gs pos="0">
                    <a:schemeClr val="accent5">
                      <a:lumMod val="50000"/>
                    </a:schemeClr>
                  </a:gs>
                  <a:gs pos="100000">
                    <a:schemeClr val="accent1">
                      <a:lumMod val="50000"/>
                    </a:schemeClr>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12" name="TextBox 511">
              <a:extLst>
                <a:ext uri="{FF2B5EF4-FFF2-40B4-BE49-F238E27FC236}">
                  <a16:creationId xmlns:a16="http://schemas.microsoft.com/office/drawing/2014/main" id="{16CC379B-E4B6-B26C-D4A3-F25441935915}"/>
                </a:ext>
              </a:extLst>
            </p:cNvPr>
            <p:cNvSpPr txBox="1"/>
            <p:nvPr/>
          </p:nvSpPr>
          <p:spPr>
            <a:xfrm>
              <a:off x="19846" y="3759067"/>
              <a:ext cx="2646878" cy="369332"/>
            </a:xfrm>
            <a:prstGeom prst="rect">
              <a:avLst/>
            </a:prstGeom>
            <a:noFill/>
          </p:spPr>
          <p:txBody>
            <a:bodyPr wrap="none" rtlCol="0">
              <a:spAutoFit/>
            </a:bodyPr>
            <a:lstStyle/>
            <a:p>
              <a:pPr rtl="0">
                <a:spcBef>
                  <a:spcPts val="0"/>
                </a:spcBef>
                <a:spcAft>
                  <a:spcPts val="0"/>
                </a:spcAft>
              </a:pPr>
              <a:r>
                <a:rPr lang="en-GB" sz="1800" b="0" i="0" u="none" strike="noStrike" dirty="0">
                  <a:solidFill>
                    <a:srgbClr val="073763"/>
                  </a:solidFill>
                  <a:effectLst/>
                  <a:latin typeface="Arial" panose="020B0604020202020204" pitchFamily="34" charset="0"/>
                </a:rPr>
                <a:t>Slower &amp; more accurate</a:t>
              </a:r>
              <a:endParaRPr lang="en-GB" b="0" dirty="0">
                <a:effectLst/>
              </a:endParaRPr>
            </a:p>
          </p:txBody>
        </p:sp>
        <p:sp>
          <p:nvSpPr>
            <p:cNvPr id="513" name="TextBox 512">
              <a:extLst>
                <a:ext uri="{FF2B5EF4-FFF2-40B4-BE49-F238E27FC236}">
                  <a16:creationId xmlns:a16="http://schemas.microsoft.com/office/drawing/2014/main" id="{EEC46BE8-07AB-8412-A356-3162B4BAD023}"/>
                </a:ext>
              </a:extLst>
            </p:cNvPr>
            <p:cNvSpPr txBox="1"/>
            <p:nvPr/>
          </p:nvSpPr>
          <p:spPr>
            <a:xfrm>
              <a:off x="7020" y="1236483"/>
              <a:ext cx="2480166" cy="369332"/>
            </a:xfrm>
            <a:prstGeom prst="rect">
              <a:avLst/>
            </a:prstGeom>
            <a:noFill/>
          </p:spPr>
          <p:txBody>
            <a:bodyPr wrap="none" rtlCol="0">
              <a:spAutoFit/>
            </a:bodyPr>
            <a:lstStyle/>
            <a:p>
              <a:pPr rtl="0">
                <a:spcBef>
                  <a:spcPts val="0"/>
                </a:spcBef>
                <a:spcAft>
                  <a:spcPts val="0"/>
                </a:spcAft>
              </a:pPr>
              <a:r>
                <a:rPr lang="en-GB" sz="1800" b="0" i="0" u="none" strike="noStrike" dirty="0">
                  <a:solidFill>
                    <a:srgbClr val="073763"/>
                  </a:solidFill>
                  <a:effectLst/>
                  <a:latin typeface="Arial" panose="020B0604020202020204" pitchFamily="34" charset="0"/>
                </a:rPr>
                <a:t>Faster &amp; less accurate</a:t>
              </a:r>
              <a:endParaRPr lang="en-GB" sz="2400" b="0" dirty="0">
                <a:effectLst/>
              </a:endParaRPr>
            </a:p>
          </p:txBody>
        </p:sp>
      </p:grpSp>
      <p:grpSp>
        <p:nvGrpSpPr>
          <p:cNvPr id="534" name="Group 533">
            <a:extLst>
              <a:ext uri="{FF2B5EF4-FFF2-40B4-BE49-F238E27FC236}">
                <a16:creationId xmlns:a16="http://schemas.microsoft.com/office/drawing/2014/main" id="{2E3E8AB1-D423-B515-605A-60563048B295}"/>
              </a:ext>
            </a:extLst>
          </p:cNvPr>
          <p:cNvGrpSpPr/>
          <p:nvPr/>
        </p:nvGrpSpPr>
        <p:grpSpPr>
          <a:xfrm>
            <a:off x="556533" y="755412"/>
            <a:ext cx="8580299" cy="1522852"/>
            <a:chOff x="556533" y="755412"/>
            <a:chExt cx="8580299" cy="1522852"/>
          </a:xfrm>
        </p:grpSpPr>
        <p:sp>
          <p:nvSpPr>
            <p:cNvPr id="490" name="TextBox 489">
              <a:extLst>
                <a:ext uri="{FF2B5EF4-FFF2-40B4-BE49-F238E27FC236}">
                  <a16:creationId xmlns:a16="http://schemas.microsoft.com/office/drawing/2014/main" id="{99DEB647-06A4-D6DB-BA5E-31B7166C2AC6}"/>
                </a:ext>
              </a:extLst>
            </p:cNvPr>
            <p:cNvSpPr txBox="1"/>
            <p:nvPr/>
          </p:nvSpPr>
          <p:spPr>
            <a:xfrm>
              <a:off x="6757323" y="755412"/>
              <a:ext cx="2005677" cy="369332"/>
            </a:xfrm>
            <a:prstGeom prst="rect">
              <a:avLst/>
            </a:prstGeom>
            <a:noFill/>
          </p:spPr>
          <p:txBody>
            <a:bodyPr wrap="none" rtlCol="0">
              <a:spAutoFit/>
            </a:bodyPr>
            <a:lstStyle/>
            <a:p>
              <a:pPr algn="ctr"/>
              <a:r>
                <a:rPr lang="en-US" sz="1800" u="sng" dirty="0"/>
                <a:t>Multiturn trackin</a:t>
              </a:r>
              <a:r>
                <a:rPr lang="en-US" sz="1800" dirty="0"/>
                <a:t>g </a:t>
              </a:r>
            </a:p>
          </p:txBody>
        </p:sp>
        <p:grpSp>
          <p:nvGrpSpPr>
            <p:cNvPr id="531" name="Group 530">
              <a:extLst>
                <a:ext uri="{FF2B5EF4-FFF2-40B4-BE49-F238E27FC236}">
                  <a16:creationId xmlns:a16="http://schemas.microsoft.com/office/drawing/2014/main" id="{299E9E74-D250-CFC1-2A23-F82368A293BD}"/>
                </a:ext>
              </a:extLst>
            </p:cNvPr>
            <p:cNvGrpSpPr/>
            <p:nvPr/>
          </p:nvGrpSpPr>
          <p:grpSpPr>
            <a:xfrm>
              <a:off x="556533" y="1058225"/>
              <a:ext cx="8580299" cy="1220039"/>
              <a:chOff x="556533" y="1058225"/>
              <a:chExt cx="8580299" cy="1220039"/>
            </a:xfrm>
          </p:grpSpPr>
          <p:sp>
            <p:nvSpPr>
              <p:cNvPr id="344" name="TextBox 343">
                <a:extLst>
                  <a:ext uri="{FF2B5EF4-FFF2-40B4-BE49-F238E27FC236}">
                    <a16:creationId xmlns:a16="http://schemas.microsoft.com/office/drawing/2014/main" id="{AEBA2D35-7E79-EEDD-8154-896280EF198E}"/>
                  </a:ext>
                </a:extLst>
              </p:cNvPr>
              <p:cNvSpPr txBox="1"/>
              <p:nvPr/>
            </p:nvSpPr>
            <p:spPr>
              <a:xfrm>
                <a:off x="6716325" y="1058225"/>
                <a:ext cx="2417476" cy="336118"/>
              </a:xfrm>
              <a:prstGeom prst="rect">
                <a:avLst/>
              </a:prstGeom>
              <a:noFill/>
            </p:spPr>
            <p:txBody>
              <a:bodyPr wrap="square" rtlCol="0">
                <a:spAutoFit/>
              </a:bodyPr>
              <a:lstStyle/>
              <a:p>
                <a:r>
                  <a:rPr lang="en-US" sz="1584" dirty="0"/>
                  <a:t>IP | arc | IP | arc | IP ...</a:t>
                </a:r>
              </a:p>
            </p:txBody>
          </p:sp>
          <p:grpSp>
            <p:nvGrpSpPr>
              <p:cNvPr id="527" name="Group 526">
                <a:extLst>
                  <a:ext uri="{FF2B5EF4-FFF2-40B4-BE49-F238E27FC236}">
                    <a16:creationId xmlns:a16="http://schemas.microsoft.com/office/drawing/2014/main" id="{59590FAB-40F7-715F-22E8-B8F64D35A29F}"/>
                  </a:ext>
                </a:extLst>
              </p:cNvPr>
              <p:cNvGrpSpPr/>
              <p:nvPr/>
            </p:nvGrpSpPr>
            <p:grpSpPr>
              <a:xfrm>
                <a:off x="556533" y="1383029"/>
                <a:ext cx="8580299" cy="895235"/>
                <a:chOff x="556533" y="1383029"/>
                <a:chExt cx="8580299" cy="895235"/>
              </a:xfrm>
            </p:grpSpPr>
            <p:grpSp>
              <p:nvGrpSpPr>
                <p:cNvPr id="522" name="Group 521">
                  <a:extLst>
                    <a:ext uri="{FF2B5EF4-FFF2-40B4-BE49-F238E27FC236}">
                      <a16:creationId xmlns:a16="http://schemas.microsoft.com/office/drawing/2014/main" id="{F170EB07-4E2F-D829-1A0A-4FDA382B6D55}"/>
                    </a:ext>
                  </a:extLst>
                </p:cNvPr>
                <p:cNvGrpSpPr/>
                <p:nvPr/>
              </p:nvGrpSpPr>
              <p:grpSpPr>
                <a:xfrm>
                  <a:off x="6554798" y="1434017"/>
                  <a:ext cx="2582034" cy="600756"/>
                  <a:chOff x="6472919" y="1434017"/>
                  <a:chExt cx="2582034" cy="600756"/>
                </a:xfrm>
              </p:grpSpPr>
              <p:grpSp>
                <p:nvGrpSpPr>
                  <p:cNvPr id="391" name="Group 390">
                    <a:extLst>
                      <a:ext uri="{FF2B5EF4-FFF2-40B4-BE49-F238E27FC236}">
                        <a16:creationId xmlns:a16="http://schemas.microsoft.com/office/drawing/2014/main" id="{3C562BCE-4A7B-C681-45F0-A779DB129535}"/>
                      </a:ext>
                    </a:extLst>
                  </p:cNvPr>
                  <p:cNvGrpSpPr/>
                  <p:nvPr/>
                </p:nvGrpSpPr>
                <p:grpSpPr>
                  <a:xfrm>
                    <a:off x="7236960" y="1434017"/>
                    <a:ext cx="689880" cy="592168"/>
                    <a:chOff x="1047884" y="1407841"/>
                    <a:chExt cx="1085716" cy="838200"/>
                  </a:xfrm>
                </p:grpSpPr>
                <p:cxnSp>
                  <p:nvCxnSpPr>
                    <p:cNvPr id="402" name="Straight Connector 401">
                      <a:extLst>
                        <a:ext uri="{FF2B5EF4-FFF2-40B4-BE49-F238E27FC236}">
                          <a16:creationId xmlns:a16="http://schemas.microsoft.com/office/drawing/2014/main" id="{A217122E-6D79-2819-A6B8-D312D5C26E70}"/>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403" name="Straight Connector 402">
                      <a:extLst>
                        <a:ext uri="{FF2B5EF4-FFF2-40B4-BE49-F238E27FC236}">
                          <a16:creationId xmlns:a16="http://schemas.microsoft.com/office/drawing/2014/main" id="{CB819259-687B-A5EE-1981-509F6145E182}"/>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4" name="Straight Connector 403">
                      <a:extLst>
                        <a:ext uri="{FF2B5EF4-FFF2-40B4-BE49-F238E27FC236}">
                          <a16:creationId xmlns:a16="http://schemas.microsoft.com/office/drawing/2014/main" id="{92712E06-CAA4-4672-C89D-AA1D11A7E517}"/>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5" name="Straight Connector 404">
                      <a:extLst>
                        <a:ext uri="{FF2B5EF4-FFF2-40B4-BE49-F238E27FC236}">
                          <a16:creationId xmlns:a16="http://schemas.microsoft.com/office/drawing/2014/main" id="{19B0A457-EAC4-3273-3F65-6FE911CD7808}"/>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92" name="Group 391">
                    <a:extLst>
                      <a:ext uri="{FF2B5EF4-FFF2-40B4-BE49-F238E27FC236}">
                        <a16:creationId xmlns:a16="http://schemas.microsoft.com/office/drawing/2014/main" id="{8FEF8A12-67BF-E713-917C-453FAE3DDD62}"/>
                      </a:ext>
                    </a:extLst>
                  </p:cNvPr>
                  <p:cNvGrpSpPr/>
                  <p:nvPr/>
                </p:nvGrpSpPr>
                <p:grpSpPr>
                  <a:xfrm>
                    <a:off x="8001000" y="1442604"/>
                    <a:ext cx="689880" cy="592168"/>
                    <a:chOff x="1047884" y="1407841"/>
                    <a:chExt cx="1085716" cy="838200"/>
                  </a:xfrm>
                </p:grpSpPr>
                <p:cxnSp>
                  <p:nvCxnSpPr>
                    <p:cNvPr id="398" name="Straight Connector 397">
                      <a:extLst>
                        <a:ext uri="{FF2B5EF4-FFF2-40B4-BE49-F238E27FC236}">
                          <a16:creationId xmlns:a16="http://schemas.microsoft.com/office/drawing/2014/main" id="{54C9B931-A39C-F2B4-3296-076E3995FB13}"/>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99" name="Straight Connector 398">
                      <a:extLst>
                        <a:ext uri="{FF2B5EF4-FFF2-40B4-BE49-F238E27FC236}">
                          <a16:creationId xmlns:a16="http://schemas.microsoft.com/office/drawing/2014/main" id="{3CD6ADE6-33C5-2048-7E44-98BF5B3126BB}"/>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0" name="Straight Connector 399">
                      <a:extLst>
                        <a:ext uri="{FF2B5EF4-FFF2-40B4-BE49-F238E27FC236}">
                          <a16:creationId xmlns:a16="http://schemas.microsoft.com/office/drawing/2014/main" id="{F58BC662-C840-12D6-1DD6-3186A7AAE91F}"/>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1" name="Straight Connector 400">
                      <a:extLst>
                        <a:ext uri="{FF2B5EF4-FFF2-40B4-BE49-F238E27FC236}">
                          <a16:creationId xmlns:a16="http://schemas.microsoft.com/office/drawing/2014/main" id="{166CABEF-BC15-D022-C407-BB2A586E50C5}"/>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93" name="Group 392">
                    <a:extLst>
                      <a:ext uri="{FF2B5EF4-FFF2-40B4-BE49-F238E27FC236}">
                        <a16:creationId xmlns:a16="http://schemas.microsoft.com/office/drawing/2014/main" id="{F6E4DCF3-82D2-9AA3-C3B2-0D02869A6EBF}"/>
                      </a:ext>
                    </a:extLst>
                  </p:cNvPr>
                  <p:cNvGrpSpPr/>
                  <p:nvPr/>
                </p:nvGrpSpPr>
                <p:grpSpPr>
                  <a:xfrm>
                    <a:off x="6472919" y="1442604"/>
                    <a:ext cx="689881" cy="592169"/>
                    <a:chOff x="1047884" y="1407841"/>
                    <a:chExt cx="1085716" cy="838200"/>
                  </a:xfrm>
                </p:grpSpPr>
                <p:cxnSp>
                  <p:nvCxnSpPr>
                    <p:cNvPr id="394" name="Straight Connector 393">
                      <a:extLst>
                        <a:ext uri="{FF2B5EF4-FFF2-40B4-BE49-F238E27FC236}">
                          <a16:creationId xmlns:a16="http://schemas.microsoft.com/office/drawing/2014/main" id="{EB6B71E1-7A98-36C5-8F64-60B13251E154}"/>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95" name="Straight Connector 394">
                      <a:extLst>
                        <a:ext uri="{FF2B5EF4-FFF2-40B4-BE49-F238E27FC236}">
                          <a16:creationId xmlns:a16="http://schemas.microsoft.com/office/drawing/2014/main" id="{C3C65F26-94CA-AD05-A42B-9DC3F9855726}"/>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a:extLst>
                        <a:ext uri="{FF2B5EF4-FFF2-40B4-BE49-F238E27FC236}">
                          <a16:creationId xmlns:a16="http://schemas.microsoft.com/office/drawing/2014/main" id="{A74D5BC4-CA01-1284-2B29-D1025A19EAC8}"/>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7" name="Straight Connector 396">
                      <a:extLst>
                        <a:ext uri="{FF2B5EF4-FFF2-40B4-BE49-F238E27FC236}">
                          <a16:creationId xmlns:a16="http://schemas.microsoft.com/office/drawing/2014/main" id="{3FF6B1A7-552E-09CF-7B5D-583CFA233956}"/>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30" name="TextBox 329">
                    <a:extLst>
                      <a:ext uri="{FF2B5EF4-FFF2-40B4-BE49-F238E27FC236}">
                        <a16:creationId xmlns:a16="http://schemas.microsoft.com/office/drawing/2014/main" id="{B7D81A97-AB3E-5146-6E2C-9BF28EB872DF}"/>
                      </a:ext>
                    </a:extLst>
                  </p:cNvPr>
                  <p:cNvSpPr txBox="1"/>
                  <p:nvPr/>
                </p:nvSpPr>
                <p:spPr>
                  <a:xfrm>
                    <a:off x="8690879" y="1523968"/>
                    <a:ext cx="364074" cy="385451"/>
                  </a:xfrm>
                  <a:prstGeom prst="rect">
                    <a:avLst/>
                  </a:prstGeom>
                  <a:noFill/>
                </p:spPr>
                <p:txBody>
                  <a:bodyPr wrap="none" rtlCol="0">
                    <a:spAutoFit/>
                  </a:bodyPr>
                  <a:lstStyle/>
                  <a:p>
                    <a:r>
                      <a:rPr lang="en-US" sz="1584" dirty="0"/>
                      <a:t>...</a:t>
                    </a:r>
                  </a:p>
                </p:txBody>
              </p:sp>
            </p:grpSp>
            <p:grpSp>
              <p:nvGrpSpPr>
                <p:cNvPr id="517" name="Group 516">
                  <a:extLst>
                    <a:ext uri="{FF2B5EF4-FFF2-40B4-BE49-F238E27FC236}">
                      <a16:creationId xmlns:a16="http://schemas.microsoft.com/office/drawing/2014/main" id="{500CEA44-654A-8C2E-304F-677833D9C247}"/>
                    </a:ext>
                  </a:extLst>
                </p:cNvPr>
                <p:cNvGrpSpPr/>
                <p:nvPr/>
              </p:nvGrpSpPr>
              <p:grpSpPr>
                <a:xfrm>
                  <a:off x="556533" y="1383029"/>
                  <a:ext cx="5571576" cy="895235"/>
                  <a:chOff x="556533" y="1383029"/>
                  <a:chExt cx="5571576" cy="895235"/>
                </a:xfrm>
              </p:grpSpPr>
              <p:grpSp>
                <p:nvGrpSpPr>
                  <p:cNvPr id="292" name="Group 291">
                    <a:extLst>
                      <a:ext uri="{FF2B5EF4-FFF2-40B4-BE49-F238E27FC236}">
                        <a16:creationId xmlns:a16="http://schemas.microsoft.com/office/drawing/2014/main" id="{FC6BA1D2-181A-0CC4-ABCB-57B2825635D8}"/>
                      </a:ext>
                    </a:extLst>
                  </p:cNvPr>
                  <p:cNvGrpSpPr/>
                  <p:nvPr/>
                </p:nvGrpSpPr>
                <p:grpSpPr>
                  <a:xfrm>
                    <a:off x="5334000" y="1433431"/>
                    <a:ext cx="794109" cy="613073"/>
                    <a:chOff x="883420" y="1407841"/>
                    <a:chExt cx="1085716" cy="838200"/>
                  </a:xfrm>
                </p:grpSpPr>
                <p:cxnSp>
                  <p:nvCxnSpPr>
                    <p:cNvPr id="293" name="Straight Connector 292">
                      <a:extLst>
                        <a:ext uri="{FF2B5EF4-FFF2-40B4-BE49-F238E27FC236}">
                          <a16:creationId xmlns:a16="http://schemas.microsoft.com/office/drawing/2014/main" id="{CBA604CE-7C73-A91E-AAB7-655085F353D4}"/>
                        </a:ext>
                      </a:extLst>
                    </p:cNvPr>
                    <p:cNvCxnSpPr>
                      <a:cxnSpLocks/>
                    </p:cNvCxnSpPr>
                    <p:nvPr/>
                  </p:nvCxnSpPr>
                  <p:spPr>
                    <a:xfrm>
                      <a:off x="883420" y="1826940"/>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94" name="Straight Connector 293">
                      <a:extLst>
                        <a:ext uri="{FF2B5EF4-FFF2-40B4-BE49-F238E27FC236}">
                          <a16:creationId xmlns:a16="http://schemas.microsoft.com/office/drawing/2014/main" id="{C59075C9-A04E-1CD4-AC1F-11F2CC9F2895}"/>
                        </a:ext>
                      </a:extLst>
                    </p:cNvPr>
                    <p:cNvCxnSpPr>
                      <a:cxnSpLocks/>
                    </p:cNvCxnSpPr>
                    <p:nvPr/>
                  </p:nvCxnSpPr>
                  <p:spPr>
                    <a:xfrm>
                      <a:off x="1130936"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a:extLst>
                        <a:ext uri="{FF2B5EF4-FFF2-40B4-BE49-F238E27FC236}">
                          <a16:creationId xmlns:a16="http://schemas.microsoft.com/office/drawing/2014/main" id="{B4A76F4B-13AD-0491-E181-429A90AE5BFA}"/>
                        </a:ext>
                      </a:extLst>
                    </p:cNvPr>
                    <p:cNvCxnSpPr>
                      <a:cxnSpLocks/>
                    </p:cNvCxnSpPr>
                    <p:nvPr/>
                  </p:nvCxnSpPr>
                  <p:spPr>
                    <a:xfrm>
                      <a:off x="1435736"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6" name="Straight Connector 295">
                      <a:extLst>
                        <a:ext uri="{FF2B5EF4-FFF2-40B4-BE49-F238E27FC236}">
                          <a16:creationId xmlns:a16="http://schemas.microsoft.com/office/drawing/2014/main" id="{BA9AEB85-5119-C023-E9A9-73E0C2B755E1}"/>
                        </a:ext>
                      </a:extLst>
                    </p:cNvPr>
                    <p:cNvCxnSpPr>
                      <a:cxnSpLocks/>
                    </p:cNvCxnSpPr>
                    <p:nvPr/>
                  </p:nvCxnSpPr>
                  <p:spPr>
                    <a:xfrm>
                      <a:off x="1740537"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7" name="Right Arrow 286">
                    <a:extLst>
                      <a:ext uri="{FF2B5EF4-FFF2-40B4-BE49-F238E27FC236}">
                        <a16:creationId xmlns:a16="http://schemas.microsoft.com/office/drawing/2014/main" id="{196F7480-B98A-825D-1F6A-04B0F96B6385}"/>
                      </a:ext>
                    </a:extLst>
                  </p:cNvPr>
                  <p:cNvSpPr/>
                  <p:nvPr/>
                </p:nvSpPr>
                <p:spPr>
                  <a:xfrm>
                    <a:off x="5031068" y="1571957"/>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nvGrpSpPr>
                  <p:cNvPr id="503" name="Group 502">
                    <a:extLst>
                      <a:ext uri="{FF2B5EF4-FFF2-40B4-BE49-F238E27FC236}">
                        <a16:creationId xmlns:a16="http://schemas.microsoft.com/office/drawing/2014/main" id="{B135FA05-6ED3-6996-96D8-86EB4010749B}"/>
                      </a:ext>
                    </a:extLst>
                  </p:cNvPr>
                  <p:cNvGrpSpPr/>
                  <p:nvPr/>
                </p:nvGrpSpPr>
                <p:grpSpPr>
                  <a:xfrm>
                    <a:off x="556533" y="1383029"/>
                    <a:ext cx="4394109" cy="895235"/>
                    <a:chOff x="556533" y="1383029"/>
                    <a:chExt cx="4394109" cy="895235"/>
                  </a:xfrm>
                </p:grpSpPr>
                <p:grpSp>
                  <p:nvGrpSpPr>
                    <p:cNvPr id="492" name="Group 491">
                      <a:extLst>
                        <a:ext uri="{FF2B5EF4-FFF2-40B4-BE49-F238E27FC236}">
                          <a16:creationId xmlns:a16="http://schemas.microsoft.com/office/drawing/2014/main" id="{F3F7274B-F141-D32E-D84D-B15643D41607}"/>
                        </a:ext>
                      </a:extLst>
                    </p:cNvPr>
                    <p:cNvGrpSpPr/>
                    <p:nvPr/>
                  </p:nvGrpSpPr>
                  <p:grpSpPr>
                    <a:xfrm>
                      <a:off x="3026712" y="1383029"/>
                      <a:ext cx="1923930" cy="725144"/>
                      <a:chOff x="3026712" y="1383029"/>
                      <a:chExt cx="1923930" cy="725144"/>
                    </a:xfrm>
                  </p:grpSpPr>
                  <p:grpSp>
                    <p:nvGrpSpPr>
                      <p:cNvPr id="31" name="Group 30">
                        <a:extLst>
                          <a:ext uri="{FF2B5EF4-FFF2-40B4-BE49-F238E27FC236}">
                            <a16:creationId xmlns:a16="http://schemas.microsoft.com/office/drawing/2014/main" id="{E0196FDE-B034-E816-2492-1E4CC72C77F8}"/>
                          </a:ext>
                        </a:extLst>
                      </p:cNvPr>
                      <p:cNvGrpSpPr/>
                      <p:nvPr/>
                    </p:nvGrpSpPr>
                    <p:grpSpPr>
                      <a:xfrm>
                        <a:off x="3026712" y="1383029"/>
                        <a:ext cx="1923930" cy="725144"/>
                        <a:chOff x="940989" y="1155143"/>
                        <a:chExt cx="2630420" cy="991426"/>
                      </a:xfrm>
                    </p:grpSpPr>
                    <p:grpSp>
                      <p:nvGrpSpPr>
                        <p:cNvPr id="237" name="Group 236">
                          <a:extLst>
                            <a:ext uri="{FF2B5EF4-FFF2-40B4-BE49-F238E27FC236}">
                              <a16:creationId xmlns:a16="http://schemas.microsoft.com/office/drawing/2014/main" id="{CBCE0B10-E0C4-04AA-FD60-AD48511E3CC4}"/>
                            </a:ext>
                          </a:extLst>
                        </p:cNvPr>
                        <p:cNvGrpSpPr/>
                        <p:nvPr/>
                      </p:nvGrpSpPr>
                      <p:grpSpPr>
                        <a:xfrm>
                          <a:off x="940989" y="1155143"/>
                          <a:ext cx="684248" cy="990600"/>
                          <a:chOff x="940989" y="1155143"/>
                          <a:chExt cx="684248" cy="990600"/>
                        </a:xfrm>
                      </p:grpSpPr>
                      <p:grpSp>
                        <p:nvGrpSpPr>
                          <p:cNvPr id="252" name="Group 251">
                            <a:extLst>
                              <a:ext uri="{FF2B5EF4-FFF2-40B4-BE49-F238E27FC236}">
                                <a16:creationId xmlns:a16="http://schemas.microsoft.com/office/drawing/2014/main" id="{1706D5C6-DBA5-F462-0EA8-2F19293A13A7}"/>
                              </a:ext>
                            </a:extLst>
                          </p:cNvPr>
                          <p:cNvGrpSpPr/>
                          <p:nvPr/>
                        </p:nvGrpSpPr>
                        <p:grpSpPr>
                          <a:xfrm>
                            <a:off x="940989" y="1155143"/>
                            <a:ext cx="461241" cy="381000"/>
                            <a:chOff x="1474389" y="1505744"/>
                            <a:chExt cx="461241" cy="381000"/>
                          </a:xfrm>
                        </p:grpSpPr>
                        <p:sp>
                          <p:nvSpPr>
                            <p:cNvPr id="256" name="Rectangle 255">
                              <a:extLst>
                                <a:ext uri="{FF2B5EF4-FFF2-40B4-BE49-F238E27FC236}">
                                  <a16:creationId xmlns:a16="http://schemas.microsoft.com/office/drawing/2014/main" id="{47A3A7F3-3247-6001-B92D-13FA88CC037D}"/>
                                </a:ext>
                              </a:extLst>
                            </p:cNvPr>
                            <p:cNvSpPr/>
                            <p:nvPr/>
                          </p:nvSpPr>
                          <p:spPr>
                            <a:xfrm>
                              <a:off x="1474389" y="1505744"/>
                              <a:ext cx="228594"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57" name="Rectangle 256">
                              <a:extLst>
                                <a:ext uri="{FF2B5EF4-FFF2-40B4-BE49-F238E27FC236}">
                                  <a16:creationId xmlns:a16="http://schemas.microsoft.com/office/drawing/2014/main" id="{BABFC5AC-B903-5065-5159-E7E0ED580315}"/>
                                </a:ext>
                              </a:extLst>
                            </p:cNvPr>
                            <p:cNvSpPr/>
                            <p:nvPr/>
                          </p:nvSpPr>
                          <p:spPr>
                            <a:xfrm>
                              <a:off x="1707036" y="1505744"/>
                              <a:ext cx="228594"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53" name="Group 252">
                            <a:extLst>
                              <a:ext uri="{FF2B5EF4-FFF2-40B4-BE49-F238E27FC236}">
                                <a16:creationId xmlns:a16="http://schemas.microsoft.com/office/drawing/2014/main" id="{16ADE845-5893-0579-C258-54D2C6638074}"/>
                              </a:ext>
                            </a:extLst>
                          </p:cNvPr>
                          <p:cNvGrpSpPr/>
                          <p:nvPr/>
                        </p:nvGrpSpPr>
                        <p:grpSpPr>
                          <a:xfrm>
                            <a:off x="1163997" y="1764743"/>
                            <a:ext cx="461240" cy="381000"/>
                            <a:chOff x="1474389" y="1505744"/>
                            <a:chExt cx="461240" cy="381000"/>
                          </a:xfrm>
                        </p:grpSpPr>
                        <p:sp>
                          <p:nvSpPr>
                            <p:cNvPr id="254" name="Rectangle 253">
                              <a:extLst>
                                <a:ext uri="{FF2B5EF4-FFF2-40B4-BE49-F238E27FC236}">
                                  <a16:creationId xmlns:a16="http://schemas.microsoft.com/office/drawing/2014/main" id="{56ED1293-C7FC-E5E3-BD0C-A8232D7F26FF}"/>
                                </a:ext>
                              </a:extLst>
                            </p:cNvPr>
                            <p:cNvSpPr/>
                            <p:nvPr/>
                          </p:nvSpPr>
                          <p:spPr>
                            <a:xfrm>
                              <a:off x="1474389" y="1505744"/>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55" name="Rectangle 254">
                              <a:extLst>
                                <a:ext uri="{FF2B5EF4-FFF2-40B4-BE49-F238E27FC236}">
                                  <a16:creationId xmlns:a16="http://schemas.microsoft.com/office/drawing/2014/main" id="{76679572-4659-2E16-AC10-291C3F7EFF5A}"/>
                                </a:ext>
                              </a:extLst>
                            </p:cNvPr>
                            <p:cNvSpPr/>
                            <p:nvPr/>
                          </p:nvSpPr>
                          <p:spPr>
                            <a:xfrm>
                              <a:off x="1707035" y="1505744"/>
                              <a:ext cx="228594"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grpSp>
                      <p:nvGrpSpPr>
                        <p:cNvPr id="238" name="Group 237">
                          <a:extLst>
                            <a:ext uri="{FF2B5EF4-FFF2-40B4-BE49-F238E27FC236}">
                              <a16:creationId xmlns:a16="http://schemas.microsoft.com/office/drawing/2014/main" id="{9C920AB9-EEBC-A3B7-A74E-07B97B63FD20}"/>
                            </a:ext>
                          </a:extLst>
                        </p:cNvPr>
                        <p:cNvGrpSpPr/>
                        <p:nvPr/>
                      </p:nvGrpSpPr>
                      <p:grpSpPr>
                        <a:xfrm>
                          <a:off x="2015396" y="1155143"/>
                          <a:ext cx="461240" cy="990600"/>
                          <a:chOff x="908808" y="1155143"/>
                          <a:chExt cx="461240" cy="990600"/>
                        </a:xfrm>
                      </p:grpSpPr>
                      <p:grpSp>
                        <p:nvGrpSpPr>
                          <p:cNvPr id="246" name="Group 245">
                            <a:extLst>
                              <a:ext uri="{FF2B5EF4-FFF2-40B4-BE49-F238E27FC236}">
                                <a16:creationId xmlns:a16="http://schemas.microsoft.com/office/drawing/2014/main" id="{B430F44A-73FF-3586-24B6-3698B105DBC5}"/>
                              </a:ext>
                            </a:extLst>
                          </p:cNvPr>
                          <p:cNvGrpSpPr/>
                          <p:nvPr/>
                        </p:nvGrpSpPr>
                        <p:grpSpPr>
                          <a:xfrm>
                            <a:off x="908808" y="1155143"/>
                            <a:ext cx="461240" cy="381000"/>
                            <a:chOff x="1442208" y="1505744"/>
                            <a:chExt cx="461240" cy="381000"/>
                          </a:xfrm>
                        </p:grpSpPr>
                        <p:sp>
                          <p:nvSpPr>
                            <p:cNvPr id="250" name="Rectangle 249">
                              <a:extLst>
                                <a:ext uri="{FF2B5EF4-FFF2-40B4-BE49-F238E27FC236}">
                                  <a16:creationId xmlns:a16="http://schemas.microsoft.com/office/drawing/2014/main" id="{22A02FF2-3B12-1D76-148C-3701961EF908}"/>
                                </a:ext>
                              </a:extLst>
                            </p:cNvPr>
                            <p:cNvSpPr/>
                            <p:nvPr/>
                          </p:nvSpPr>
                          <p:spPr>
                            <a:xfrm>
                              <a:off x="1442208"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51" name="Rectangle 250">
                              <a:extLst>
                                <a:ext uri="{FF2B5EF4-FFF2-40B4-BE49-F238E27FC236}">
                                  <a16:creationId xmlns:a16="http://schemas.microsoft.com/office/drawing/2014/main" id="{F10AD8D3-9B37-A42C-8118-7B2FF63EB050}"/>
                                </a:ext>
                              </a:extLst>
                            </p:cNvPr>
                            <p:cNvSpPr/>
                            <p:nvPr/>
                          </p:nvSpPr>
                          <p:spPr>
                            <a:xfrm>
                              <a:off x="1674856"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47" name="Group 246">
                            <a:extLst>
                              <a:ext uri="{FF2B5EF4-FFF2-40B4-BE49-F238E27FC236}">
                                <a16:creationId xmlns:a16="http://schemas.microsoft.com/office/drawing/2014/main" id="{C51580DE-0DE4-BFAF-3C2D-FC4378A83CDE}"/>
                              </a:ext>
                            </a:extLst>
                          </p:cNvPr>
                          <p:cNvGrpSpPr/>
                          <p:nvPr/>
                        </p:nvGrpSpPr>
                        <p:grpSpPr>
                          <a:xfrm>
                            <a:off x="908808" y="1764743"/>
                            <a:ext cx="461240" cy="381000"/>
                            <a:chOff x="1219200" y="1505744"/>
                            <a:chExt cx="461240" cy="381000"/>
                          </a:xfrm>
                        </p:grpSpPr>
                        <p:sp>
                          <p:nvSpPr>
                            <p:cNvPr id="248" name="Rectangle 247">
                              <a:extLst>
                                <a:ext uri="{FF2B5EF4-FFF2-40B4-BE49-F238E27FC236}">
                                  <a16:creationId xmlns:a16="http://schemas.microsoft.com/office/drawing/2014/main" id="{547BBE61-ABC3-3382-D4F1-AEC386974B1A}"/>
                                </a:ext>
                              </a:extLst>
                            </p:cNvPr>
                            <p:cNvSpPr/>
                            <p:nvPr/>
                          </p:nvSpPr>
                          <p:spPr>
                            <a:xfrm>
                              <a:off x="1219200" y="1505744"/>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49" name="Rectangle 248">
                              <a:extLst>
                                <a:ext uri="{FF2B5EF4-FFF2-40B4-BE49-F238E27FC236}">
                                  <a16:creationId xmlns:a16="http://schemas.microsoft.com/office/drawing/2014/main" id="{475A0BC8-4411-0740-80B6-06BE4797AAF2}"/>
                                </a:ext>
                              </a:extLst>
                            </p:cNvPr>
                            <p:cNvSpPr/>
                            <p:nvPr/>
                          </p:nvSpPr>
                          <p:spPr>
                            <a:xfrm>
                              <a:off x="1451848" y="1505744"/>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39" name="Group 238">
                          <a:extLst>
                            <a:ext uri="{FF2B5EF4-FFF2-40B4-BE49-F238E27FC236}">
                              <a16:creationId xmlns:a16="http://schemas.microsoft.com/office/drawing/2014/main" id="{2CF6DC08-CF69-31B7-28CC-730F7EE6ACA6}"/>
                            </a:ext>
                          </a:extLst>
                        </p:cNvPr>
                        <p:cNvGrpSpPr/>
                        <p:nvPr/>
                      </p:nvGrpSpPr>
                      <p:grpSpPr>
                        <a:xfrm flipH="1">
                          <a:off x="2887160" y="1155969"/>
                          <a:ext cx="684249" cy="990600"/>
                          <a:chOff x="920385" y="1155969"/>
                          <a:chExt cx="684249" cy="990600"/>
                        </a:xfrm>
                      </p:grpSpPr>
                      <p:grpSp>
                        <p:nvGrpSpPr>
                          <p:cNvPr id="240" name="Group 239">
                            <a:extLst>
                              <a:ext uri="{FF2B5EF4-FFF2-40B4-BE49-F238E27FC236}">
                                <a16:creationId xmlns:a16="http://schemas.microsoft.com/office/drawing/2014/main" id="{C34830D9-5521-FBDA-0DF2-A29E3F69C425}"/>
                              </a:ext>
                            </a:extLst>
                          </p:cNvPr>
                          <p:cNvGrpSpPr/>
                          <p:nvPr/>
                        </p:nvGrpSpPr>
                        <p:grpSpPr>
                          <a:xfrm>
                            <a:off x="920385" y="1155969"/>
                            <a:ext cx="461238" cy="381000"/>
                            <a:chOff x="1453785" y="1506570"/>
                            <a:chExt cx="461238" cy="381000"/>
                          </a:xfrm>
                        </p:grpSpPr>
                        <p:sp>
                          <p:nvSpPr>
                            <p:cNvPr id="244" name="Rectangle 243">
                              <a:extLst>
                                <a:ext uri="{FF2B5EF4-FFF2-40B4-BE49-F238E27FC236}">
                                  <a16:creationId xmlns:a16="http://schemas.microsoft.com/office/drawing/2014/main" id="{14481634-BEA3-81EF-5977-3877E5A03169}"/>
                                </a:ext>
                              </a:extLst>
                            </p:cNvPr>
                            <p:cNvSpPr/>
                            <p:nvPr/>
                          </p:nvSpPr>
                          <p:spPr>
                            <a:xfrm>
                              <a:off x="1453785" y="1506570"/>
                              <a:ext cx="228591"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45" name="Rectangle 244">
                              <a:extLst>
                                <a:ext uri="{FF2B5EF4-FFF2-40B4-BE49-F238E27FC236}">
                                  <a16:creationId xmlns:a16="http://schemas.microsoft.com/office/drawing/2014/main" id="{5A4BBA06-1BC9-C0D3-5B36-EA4010765882}"/>
                                </a:ext>
                              </a:extLst>
                            </p:cNvPr>
                            <p:cNvSpPr/>
                            <p:nvPr/>
                          </p:nvSpPr>
                          <p:spPr>
                            <a:xfrm>
                              <a:off x="1686431" y="1506570"/>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41" name="Group 240">
                            <a:extLst>
                              <a:ext uri="{FF2B5EF4-FFF2-40B4-BE49-F238E27FC236}">
                                <a16:creationId xmlns:a16="http://schemas.microsoft.com/office/drawing/2014/main" id="{5C800B44-3B2A-D0DB-AD84-777E4CD163AF}"/>
                              </a:ext>
                            </a:extLst>
                          </p:cNvPr>
                          <p:cNvGrpSpPr/>
                          <p:nvPr/>
                        </p:nvGrpSpPr>
                        <p:grpSpPr>
                          <a:xfrm>
                            <a:off x="1143394" y="1765569"/>
                            <a:ext cx="461240" cy="381000"/>
                            <a:chOff x="1453786" y="1506570"/>
                            <a:chExt cx="461240" cy="381000"/>
                          </a:xfrm>
                        </p:grpSpPr>
                        <p:sp>
                          <p:nvSpPr>
                            <p:cNvPr id="242" name="Rectangle 241">
                              <a:extLst>
                                <a:ext uri="{FF2B5EF4-FFF2-40B4-BE49-F238E27FC236}">
                                  <a16:creationId xmlns:a16="http://schemas.microsoft.com/office/drawing/2014/main" id="{B5A3317B-9DBE-E894-84A4-373B5852B3EF}"/>
                                </a:ext>
                              </a:extLst>
                            </p:cNvPr>
                            <p:cNvSpPr/>
                            <p:nvPr/>
                          </p:nvSpPr>
                          <p:spPr>
                            <a:xfrm>
                              <a:off x="1453786" y="1506570"/>
                              <a:ext cx="228593"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43" name="Rectangle 242">
                              <a:extLst>
                                <a:ext uri="{FF2B5EF4-FFF2-40B4-BE49-F238E27FC236}">
                                  <a16:creationId xmlns:a16="http://schemas.microsoft.com/office/drawing/2014/main" id="{CB0731F3-2246-1FAF-9C2E-CD5A26B0D82D}"/>
                                </a:ext>
                              </a:extLst>
                            </p:cNvPr>
                            <p:cNvSpPr/>
                            <p:nvPr/>
                          </p:nvSpPr>
                          <p:spPr>
                            <a:xfrm>
                              <a:off x="1686433" y="1506570"/>
                              <a:ext cx="228593"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grpSp>
                    <p:nvGrpSpPr>
                      <p:cNvPr id="10" name="Group 9">
                        <a:extLst>
                          <a:ext uri="{FF2B5EF4-FFF2-40B4-BE49-F238E27FC236}">
                            <a16:creationId xmlns:a16="http://schemas.microsoft.com/office/drawing/2014/main" id="{0AA20D3C-5B39-1651-A49E-1E660FF7B4AD}"/>
                          </a:ext>
                        </a:extLst>
                      </p:cNvPr>
                      <p:cNvGrpSpPr/>
                      <p:nvPr/>
                    </p:nvGrpSpPr>
                    <p:grpSpPr>
                      <a:xfrm>
                        <a:off x="3280763" y="1674390"/>
                        <a:ext cx="1416119" cy="134356"/>
                        <a:chOff x="1364530" y="1571688"/>
                        <a:chExt cx="1936135" cy="183693"/>
                      </a:xfrm>
                    </p:grpSpPr>
                    <p:cxnSp>
                      <p:nvCxnSpPr>
                        <p:cNvPr id="23" name="Straight Arrow Connector 22">
                          <a:extLst>
                            <a:ext uri="{FF2B5EF4-FFF2-40B4-BE49-F238E27FC236}">
                              <a16:creationId xmlns:a16="http://schemas.microsoft.com/office/drawing/2014/main" id="{82F24057-07C4-7C71-5C31-63B22CF8EFC1}"/>
                            </a:ext>
                          </a:extLst>
                        </p:cNvPr>
                        <p:cNvCxnSpPr>
                          <a:cxnSpLocks/>
                        </p:cNvCxnSpPr>
                        <p:nvPr/>
                      </p:nvCxnSpPr>
                      <p:spPr>
                        <a:xfrm>
                          <a:off x="1364530" y="1575703"/>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7069B49A-1DBB-F92C-125C-5650B362CA6A}"/>
                            </a:ext>
                          </a:extLst>
                        </p:cNvPr>
                        <p:cNvCxnSpPr>
                          <a:cxnSpLocks/>
                        </p:cNvCxnSpPr>
                        <p:nvPr/>
                      </p:nvCxnSpPr>
                      <p:spPr>
                        <a:xfrm>
                          <a:off x="2211261"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21FB4150-2070-3AEA-E5F8-4CD3829C264A}"/>
                            </a:ext>
                          </a:extLst>
                        </p:cNvPr>
                        <p:cNvCxnSpPr>
                          <a:cxnSpLocks/>
                        </p:cNvCxnSpPr>
                        <p:nvPr/>
                      </p:nvCxnSpPr>
                      <p:spPr>
                        <a:xfrm>
                          <a:off x="2438540"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215EF656-1173-8B3C-D4A9-84BAC50B64BE}"/>
                            </a:ext>
                          </a:extLst>
                        </p:cNvPr>
                        <p:cNvCxnSpPr>
                          <a:cxnSpLocks/>
                        </p:cNvCxnSpPr>
                        <p:nvPr/>
                      </p:nvCxnSpPr>
                      <p:spPr>
                        <a:xfrm>
                          <a:off x="3300665" y="157251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grpSp>
                <p:sp>
                  <p:nvSpPr>
                    <p:cNvPr id="430" name="TextBox 429">
                      <a:extLst>
                        <a:ext uri="{FF2B5EF4-FFF2-40B4-BE49-F238E27FC236}">
                          <a16:creationId xmlns:a16="http://schemas.microsoft.com/office/drawing/2014/main" id="{FDB46198-C126-257A-FF6A-87FC54DD7662}"/>
                        </a:ext>
                      </a:extLst>
                    </p:cNvPr>
                    <p:cNvSpPr txBox="1"/>
                    <p:nvPr/>
                  </p:nvSpPr>
                  <p:spPr>
                    <a:xfrm>
                      <a:off x="556533" y="1631933"/>
                      <a:ext cx="2286937" cy="646331"/>
                    </a:xfrm>
                    <a:prstGeom prst="rect">
                      <a:avLst/>
                    </a:prstGeom>
                    <a:noFill/>
                  </p:spPr>
                  <p:txBody>
                    <a:bodyPr wrap="square">
                      <a:spAutoFit/>
                    </a:bodyPr>
                    <a:lstStyle/>
                    <a:p>
                      <a:pPr algn="ctr" rtl="0">
                        <a:spcBef>
                          <a:spcPts val="0"/>
                        </a:spcBef>
                        <a:spcAft>
                          <a:spcPts val="0"/>
                        </a:spcAft>
                      </a:pPr>
                      <a:r>
                        <a:rPr lang="en-GB" sz="1800" b="1" i="0" u="sng" dirty="0">
                          <a:solidFill>
                            <a:srgbClr val="274E13"/>
                          </a:solidFill>
                          <a:effectLst/>
                          <a:latin typeface="Arial" panose="020B0604020202020204" pitchFamily="34" charset="0"/>
                        </a:rPr>
                        <a:t>Weak-Strong</a:t>
                      </a:r>
                    </a:p>
                    <a:p>
                      <a:pPr algn="ctr" rtl="0">
                        <a:spcBef>
                          <a:spcPts val="0"/>
                        </a:spcBef>
                        <a:spcAft>
                          <a:spcPts val="0"/>
                        </a:spcAft>
                      </a:pPr>
                      <a:r>
                        <a:rPr lang="en-GB" sz="1800" b="1" i="0" u="sng" dirty="0">
                          <a:solidFill>
                            <a:srgbClr val="274E13"/>
                          </a:solidFill>
                          <a:effectLst/>
                          <a:latin typeface="Arial" panose="020B0604020202020204" pitchFamily="34" charset="0"/>
                        </a:rPr>
                        <a:t>(WS)</a:t>
                      </a:r>
                      <a:endParaRPr lang="en-GB" sz="1400" b="0" dirty="0">
                        <a:effectLst/>
                      </a:endParaRPr>
                    </a:p>
                  </p:txBody>
                </p:sp>
              </p:grpSp>
            </p:grpSp>
            <p:sp>
              <p:nvSpPr>
                <p:cNvPr id="523" name="Right Arrow 522">
                  <a:extLst>
                    <a:ext uri="{FF2B5EF4-FFF2-40B4-BE49-F238E27FC236}">
                      <a16:creationId xmlns:a16="http://schemas.microsoft.com/office/drawing/2014/main" id="{ECA9FE83-E2C3-5843-A266-7557C2953C3A}"/>
                    </a:ext>
                  </a:extLst>
                </p:cNvPr>
                <p:cNvSpPr/>
                <p:nvPr/>
              </p:nvSpPr>
              <p:spPr>
                <a:xfrm>
                  <a:off x="6224070" y="155495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grpSp>
      <p:grpSp>
        <p:nvGrpSpPr>
          <p:cNvPr id="529" name="Group 528">
            <a:extLst>
              <a:ext uri="{FF2B5EF4-FFF2-40B4-BE49-F238E27FC236}">
                <a16:creationId xmlns:a16="http://schemas.microsoft.com/office/drawing/2014/main" id="{6BECBF29-D17B-C44B-473B-D58250D794CA}"/>
              </a:ext>
            </a:extLst>
          </p:cNvPr>
          <p:cNvGrpSpPr/>
          <p:nvPr/>
        </p:nvGrpSpPr>
        <p:grpSpPr>
          <a:xfrm>
            <a:off x="532987" y="3105944"/>
            <a:ext cx="8600814" cy="1066800"/>
            <a:chOff x="532987" y="3105944"/>
            <a:chExt cx="8600814" cy="1066800"/>
          </a:xfrm>
        </p:grpSpPr>
        <p:grpSp>
          <p:nvGrpSpPr>
            <p:cNvPr id="520" name="Group 519">
              <a:extLst>
                <a:ext uri="{FF2B5EF4-FFF2-40B4-BE49-F238E27FC236}">
                  <a16:creationId xmlns:a16="http://schemas.microsoft.com/office/drawing/2014/main" id="{C95DD007-2EDB-2013-B39A-89757371A25D}"/>
                </a:ext>
              </a:extLst>
            </p:cNvPr>
            <p:cNvGrpSpPr/>
            <p:nvPr/>
          </p:nvGrpSpPr>
          <p:grpSpPr>
            <a:xfrm>
              <a:off x="6553200" y="3418624"/>
              <a:ext cx="2580601" cy="602654"/>
              <a:chOff x="6471321" y="3418624"/>
              <a:chExt cx="2580601" cy="602654"/>
            </a:xfrm>
          </p:grpSpPr>
          <p:grpSp>
            <p:nvGrpSpPr>
              <p:cNvPr id="347" name="Group 346">
                <a:extLst>
                  <a:ext uri="{FF2B5EF4-FFF2-40B4-BE49-F238E27FC236}">
                    <a16:creationId xmlns:a16="http://schemas.microsoft.com/office/drawing/2014/main" id="{52226698-2718-1286-CE5F-2E24626D5504}"/>
                  </a:ext>
                </a:extLst>
              </p:cNvPr>
              <p:cNvGrpSpPr/>
              <p:nvPr/>
            </p:nvGrpSpPr>
            <p:grpSpPr>
              <a:xfrm>
                <a:off x="7222161" y="3418624"/>
                <a:ext cx="689881" cy="592168"/>
                <a:chOff x="1047884" y="1407841"/>
                <a:chExt cx="1085716" cy="838200"/>
              </a:xfrm>
            </p:grpSpPr>
            <p:cxnSp>
              <p:nvCxnSpPr>
                <p:cNvPr id="368" name="Straight Connector 367">
                  <a:extLst>
                    <a:ext uri="{FF2B5EF4-FFF2-40B4-BE49-F238E27FC236}">
                      <a16:creationId xmlns:a16="http://schemas.microsoft.com/office/drawing/2014/main" id="{0A21AAA3-81DE-2B8E-6BB0-C2556EC5E50F}"/>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69" name="Straight Connector 368">
                  <a:extLst>
                    <a:ext uri="{FF2B5EF4-FFF2-40B4-BE49-F238E27FC236}">
                      <a16:creationId xmlns:a16="http://schemas.microsoft.com/office/drawing/2014/main" id="{CB1E39F1-30EA-DFA8-E5D2-A317AA6F98A5}"/>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26611A43-3458-3824-55C5-2532899F6274}"/>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15D9AA6E-B61E-F38D-85F0-3B0BD19E479F}"/>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8" name="Group 347">
                <a:extLst>
                  <a:ext uri="{FF2B5EF4-FFF2-40B4-BE49-F238E27FC236}">
                    <a16:creationId xmlns:a16="http://schemas.microsoft.com/office/drawing/2014/main" id="{A9BB0D6D-575D-1AD2-EBDE-35E029536144}"/>
                  </a:ext>
                </a:extLst>
              </p:cNvPr>
              <p:cNvGrpSpPr/>
              <p:nvPr/>
            </p:nvGrpSpPr>
            <p:grpSpPr>
              <a:xfrm>
                <a:off x="6471321" y="3418624"/>
                <a:ext cx="689882" cy="592169"/>
                <a:chOff x="3685438" y="3029744"/>
                <a:chExt cx="1085716" cy="838200"/>
              </a:xfrm>
            </p:grpSpPr>
            <p:grpSp>
              <p:nvGrpSpPr>
                <p:cNvPr id="359" name="Group 358">
                  <a:extLst>
                    <a:ext uri="{FF2B5EF4-FFF2-40B4-BE49-F238E27FC236}">
                      <a16:creationId xmlns:a16="http://schemas.microsoft.com/office/drawing/2014/main" id="{10611516-6AEB-C024-9114-B296EC65DD3C}"/>
                    </a:ext>
                  </a:extLst>
                </p:cNvPr>
                <p:cNvGrpSpPr/>
                <p:nvPr/>
              </p:nvGrpSpPr>
              <p:grpSpPr>
                <a:xfrm>
                  <a:off x="3685438" y="3029744"/>
                  <a:ext cx="1085716" cy="838200"/>
                  <a:chOff x="3886200" y="2724944"/>
                  <a:chExt cx="1085716" cy="838200"/>
                </a:xfrm>
              </p:grpSpPr>
              <p:grpSp>
                <p:nvGrpSpPr>
                  <p:cNvPr id="362" name="Group 361">
                    <a:extLst>
                      <a:ext uri="{FF2B5EF4-FFF2-40B4-BE49-F238E27FC236}">
                        <a16:creationId xmlns:a16="http://schemas.microsoft.com/office/drawing/2014/main" id="{D54CE031-A203-A2A2-8FDA-C042DE938080}"/>
                      </a:ext>
                    </a:extLst>
                  </p:cNvPr>
                  <p:cNvGrpSpPr/>
                  <p:nvPr/>
                </p:nvGrpSpPr>
                <p:grpSpPr>
                  <a:xfrm>
                    <a:off x="3886200" y="2724944"/>
                    <a:ext cx="1085716" cy="838200"/>
                    <a:chOff x="1047884" y="1407841"/>
                    <a:chExt cx="1085716" cy="838200"/>
                  </a:xfrm>
                </p:grpSpPr>
                <p:cxnSp>
                  <p:nvCxnSpPr>
                    <p:cNvPr id="364" name="Straight Connector 363">
                      <a:extLst>
                        <a:ext uri="{FF2B5EF4-FFF2-40B4-BE49-F238E27FC236}">
                          <a16:creationId xmlns:a16="http://schemas.microsoft.com/office/drawing/2014/main" id="{EDD60D55-2CFF-040B-C300-5DC78C7B5292}"/>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65" name="Straight Connector 364">
                      <a:extLst>
                        <a:ext uri="{FF2B5EF4-FFF2-40B4-BE49-F238E27FC236}">
                          <a16:creationId xmlns:a16="http://schemas.microsoft.com/office/drawing/2014/main" id="{9C47277D-34A8-49FF-5E9C-A838B216E623}"/>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97A882B0-ECB3-8603-3FF8-F03E2A7EE6DC}"/>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C7D6E956-5FA0-C0A2-4AB9-7F6E88E7FFC6}"/>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63" name="Straight Connector 362">
                    <a:extLst>
                      <a:ext uri="{FF2B5EF4-FFF2-40B4-BE49-F238E27FC236}">
                        <a16:creationId xmlns:a16="http://schemas.microsoft.com/office/drawing/2014/main" id="{28FEDC5C-5F9B-FB30-EA24-B85185DF0CDC}"/>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60" name="Straight Connector 359">
                  <a:extLst>
                    <a:ext uri="{FF2B5EF4-FFF2-40B4-BE49-F238E27FC236}">
                      <a16:creationId xmlns:a16="http://schemas.microsoft.com/office/drawing/2014/main" id="{601CB526-9DC6-736A-E6BD-D2C6E4A1A2B2}"/>
                    </a:ext>
                  </a:extLst>
                </p:cNvPr>
                <p:cNvCxnSpPr>
                  <a:cxnSpLocks/>
                </p:cNvCxnSpPr>
                <p:nvPr/>
              </p:nvCxnSpPr>
              <p:spPr>
                <a:xfrm>
                  <a:off x="44958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a:extLst>
                    <a:ext uri="{FF2B5EF4-FFF2-40B4-BE49-F238E27FC236}">
                      <a16:creationId xmlns:a16="http://schemas.microsoft.com/office/drawing/2014/main" id="{08AF47AA-5BDC-58DE-724E-FE99E413EA8E}"/>
                    </a:ext>
                  </a:extLst>
                </p:cNvPr>
                <p:cNvCxnSpPr>
                  <a:cxnSpLocks/>
                </p:cNvCxnSpPr>
                <p:nvPr/>
              </p:nvCxnSpPr>
              <p:spPr>
                <a:xfrm>
                  <a:off x="41910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49" name="Group 348">
                <a:extLst>
                  <a:ext uri="{FF2B5EF4-FFF2-40B4-BE49-F238E27FC236}">
                    <a16:creationId xmlns:a16="http://schemas.microsoft.com/office/drawing/2014/main" id="{D0AB135E-EA06-728B-FAE9-456F8CBC89F7}"/>
                  </a:ext>
                </a:extLst>
              </p:cNvPr>
              <p:cNvGrpSpPr/>
              <p:nvPr/>
            </p:nvGrpSpPr>
            <p:grpSpPr>
              <a:xfrm>
                <a:off x="7998389" y="3429109"/>
                <a:ext cx="689882" cy="592169"/>
                <a:chOff x="3685438" y="3029744"/>
                <a:chExt cx="1085716" cy="838200"/>
              </a:xfrm>
            </p:grpSpPr>
            <p:grpSp>
              <p:nvGrpSpPr>
                <p:cNvPr id="350" name="Group 349">
                  <a:extLst>
                    <a:ext uri="{FF2B5EF4-FFF2-40B4-BE49-F238E27FC236}">
                      <a16:creationId xmlns:a16="http://schemas.microsoft.com/office/drawing/2014/main" id="{7EC512CA-F40D-F0D2-D937-7867A5A68AD9}"/>
                    </a:ext>
                  </a:extLst>
                </p:cNvPr>
                <p:cNvGrpSpPr/>
                <p:nvPr/>
              </p:nvGrpSpPr>
              <p:grpSpPr>
                <a:xfrm>
                  <a:off x="3685438" y="3029744"/>
                  <a:ext cx="1085716" cy="838200"/>
                  <a:chOff x="3886200" y="2724944"/>
                  <a:chExt cx="1085716" cy="838200"/>
                </a:xfrm>
              </p:grpSpPr>
              <p:grpSp>
                <p:nvGrpSpPr>
                  <p:cNvPr id="353" name="Group 352">
                    <a:extLst>
                      <a:ext uri="{FF2B5EF4-FFF2-40B4-BE49-F238E27FC236}">
                        <a16:creationId xmlns:a16="http://schemas.microsoft.com/office/drawing/2014/main" id="{D6191C4E-01A4-03DB-837C-CEEE4D913656}"/>
                      </a:ext>
                    </a:extLst>
                  </p:cNvPr>
                  <p:cNvGrpSpPr/>
                  <p:nvPr/>
                </p:nvGrpSpPr>
                <p:grpSpPr>
                  <a:xfrm>
                    <a:off x="3886200" y="2724944"/>
                    <a:ext cx="1085716" cy="838200"/>
                    <a:chOff x="1047884" y="1407841"/>
                    <a:chExt cx="1085716" cy="838200"/>
                  </a:xfrm>
                </p:grpSpPr>
                <p:cxnSp>
                  <p:nvCxnSpPr>
                    <p:cNvPr id="355" name="Straight Connector 354">
                      <a:extLst>
                        <a:ext uri="{FF2B5EF4-FFF2-40B4-BE49-F238E27FC236}">
                          <a16:creationId xmlns:a16="http://schemas.microsoft.com/office/drawing/2014/main" id="{AFD4D2ED-1AC4-CB2A-3A19-73FA6BFB75EB}"/>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56" name="Straight Connector 355">
                      <a:extLst>
                        <a:ext uri="{FF2B5EF4-FFF2-40B4-BE49-F238E27FC236}">
                          <a16:creationId xmlns:a16="http://schemas.microsoft.com/office/drawing/2014/main" id="{4D9AE243-A24A-565D-F53F-8D67FCB96E8B}"/>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F269B9E4-3F97-CDFC-A34E-FADB4D6CAD66}"/>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a:extLst>
                        <a:ext uri="{FF2B5EF4-FFF2-40B4-BE49-F238E27FC236}">
                          <a16:creationId xmlns:a16="http://schemas.microsoft.com/office/drawing/2014/main" id="{BF42D4D1-5629-A0BC-E503-F1765D7B697E}"/>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54" name="Straight Connector 353">
                    <a:extLst>
                      <a:ext uri="{FF2B5EF4-FFF2-40B4-BE49-F238E27FC236}">
                        <a16:creationId xmlns:a16="http://schemas.microsoft.com/office/drawing/2014/main" id="{6944114A-F4DD-56C5-83DB-AB198EAF79F8}"/>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51" name="Straight Connector 350">
                  <a:extLst>
                    <a:ext uri="{FF2B5EF4-FFF2-40B4-BE49-F238E27FC236}">
                      <a16:creationId xmlns:a16="http://schemas.microsoft.com/office/drawing/2014/main" id="{A621C0E5-F31B-9D49-947A-15F3A8853D15}"/>
                    </a:ext>
                  </a:extLst>
                </p:cNvPr>
                <p:cNvCxnSpPr>
                  <a:cxnSpLocks/>
                </p:cNvCxnSpPr>
                <p:nvPr/>
              </p:nvCxnSpPr>
              <p:spPr>
                <a:xfrm>
                  <a:off x="44958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a:extLst>
                    <a:ext uri="{FF2B5EF4-FFF2-40B4-BE49-F238E27FC236}">
                      <a16:creationId xmlns:a16="http://schemas.microsoft.com/office/drawing/2014/main" id="{D8B914D4-23AD-A785-00D3-4414B482F6AD}"/>
                    </a:ext>
                  </a:extLst>
                </p:cNvPr>
                <p:cNvCxnSpPr>
                  <a:cxnSpLocks/>
                </p:cNvCxnSpPr>
                <p:nvPr/>
              </p:nvCxnSpPr>
              <p:spPr>
                <a:xfrm>
                  <a:off x="41910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32" name="TextBox 331">
                <a:extLst>
                  <a:ext uri="{FF2B5EF4-FFF2-40B4-BE49-F238E27FC236}">
                    <a16:creationId xmlns:a16="http://schemas.microsoft.com/office/drawing/2014/main" id="{4D2FEF15-E2E9-6D48-17B3-A08443AE3FA6}"/>
                  </a:ext>
                </a:extLst>
              </p:cNvPr>
              <p:cNvSpPr txBox="1"/>
              <p:nvPr/>
            </p:nvSpPr>
            <p:spPr>
              <a:xfrm>
                <a:off x="8687848" y="3513954"/>
                <a:ext cx="364074" cy="385451"/>
              </a:xfrm>
              <a:prstGeom prst="rect">
                <a:avLst/>
              </a:prstGeom>
              <a:noFill/>
            </p:spPr>
            <p:txBody>
              <a:bodyPr wrap="none" rtlCol="0">
                <a:spAutoFit/>
              </a:bodyPr>
              <a:lstStyle/>
              <a:p>
                <a:r>
                  <a:rPr lang="en-US" sz="1584" dirty="0"/>
                  <a:t>...</a:t>
                </a:r>
              </a:p>
            </p:txBody>
          </p:sp>
        </p:grpSp>
        <p:grpSp>
          <p:nvGrpSpPr>
            <p:cNvPr id="519" name="Group 518">
              <a:extLst>
                <a:ext uri="{FF2B5EF4-FFF2-40B4-BE49-F238E27FC236}">
                  <a16:creationId xmlns:a16="http://schemas.microsoft.com/office/drawing/2014/main" id="{95C8091C-DB74-52D2-1811-26B54889B278}"/>
                </a:ext>
              </a:extLst>
            </p:cNvPr>
            <p:cNvGrpSpPr/>
            <p:nvPr/>
          </p:nvGrpSpPr>
          <p:grpSpPr>
            <a:xfrm>
              <a:off x="532987" y="3105944"/>
              <a:ext cx="5595122" cy="1066800"/>
              <a:chOff x="532987" y="3105944"/>
              <a:chExt cx="5595122" cy="1066800"/>
            </a:xfrm>
          </p:grpSpPr>
          <p:grpSp>
            <p:nvGrpSpPr>
              <p:cNvPr id="291" name="Group 290">
                <a:extLst>
                  <a:ext uri="{FF2B5EF4-FFF2-40B4-BE49-F238E27FC236}">
                    <a16:creationId xmlns:a16="http://schemas.microsoft.com/office/drawing/2014/main" id="{1437F9AF-F73B-99B2-6E8F-EC00CA7B18EF}"/>
                  </a:ext>
                </a:extLst>
              </p:cNvPr>
              <p:cNvGrpSpPr/>
              <p:nvPr/>
            </p:nvGrpSpPr>
            <p:grpSpPr>
              <a:xfrm>
                <a:off x="5334000" y="3430830"/>
                <a:ext cx="794109" cy="613073"/>
                <a:chOff x="3416456" y="3043636"/>
                <a:chExt cx="1085716" cy="838200"/>
              </a:xfrm>
            </p:grpSpPr>
            <p:grpSp>
              <p:nvGrpSpPr>
                <p:cNvPr id="297" name="Group 296">
                  <a:extLst>
                    <a:ext uri="{FF2B5EF4-FFF2-40B4-BE49-F238E27FC236}">
                      <a16:creationId xmlns:a16="http://schemas.microsoft.com/office/drawing/2014/main" id="{31F9E2A1-A91D-E4B2-6FE1-ACF080AB10E2}"/>
                    </a:ext>
                  </a:extLst>
                </p:cNvPr>
                <p:cNvGrpSpPr/>
                <p:nvPr/>
              </p:nvGrpSpPr>
              <p:grpSpPr>
                <a:xfrm>
                  <a:off x="3416456" y="3043636"/>
                  <a:ext cx="1085716" cy="838200"/>
                  <a:chOff x="3617218" y="2738836"/>
                  <a:chExt cx="1085716" cy="838200"/>
                </a:xfrm>
              </p:grpSpPr>
              <p:grpSp>
                <p:nvGrpSpPr>
                  <p:cNvPr id="300" name="Group 299">
                    <a:extLst>
                      <a:ext uri="{FF2B5EF4-FFF2-40B4-BE49-F238E27FC236}">
                        <a16:creationId xmlns:a16="http://schemas.microsoft.com/office/drawing/2014/main" id="{E40BDEA5-C3E2-6310-1508-17AF03CBC6C1}"/>
                      </a:ext>
                    </a:extLst>
                  </p:cNvPr>
                  <p:cNvGrpSpPr/>
                  <p:nvPr/>
                </p:nvGrpSpPr>
                <p:grpSpPr>
                  <a:xfrm>
                    <a:off x="3617218" y="2738836"/>
                    <a:ext cx="1085716" cy="838200"/>
                    <a:chOff x="778902" y="1421733"/>
                    <a:chExt cx="1085716" cy="838200"/>
                  </a:xfrm>
                </p:grpSpPr>
                <p:cxnSp>
                  <p:nvCxnSpPr>
                    <p:cNvPr id="302" name="Straight Connector 301">
                      <a:extLst>
                        <a:ext uri="{FF2B5EF4-FFF2-40B4-BE49-F238E27FC236}">
                          <a16:creationId xmlns:a16="http://schemas.microsoft.com/office/drawing/2014/main" id="{F4B8C510-3040-040B-9270-E95D332BDFA6}"/>
                        </a:ext>
                      </a:extLst>
                    </p:cNvPr>
                    <p:cNvCxnSpPr>
                      <a:cxnSpLocks/>
                    </p:cNvCxnSpPr>
                    <p:nvPr/>
                  </p:nvCxnSpPr>
                  <p:spPr>
                    <a:xfrm>
                      <a:off x="778902" y="1840834"/>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03" name="Straight Connector 302">
                      <a:extLst>
                        <a:ext uri="{FF2B5EF4-FFF2-40B4-BE49-F238E27FC236}">
                          <a16:creationId xmlns:a16="http://schemas.microsoft.com/office/drawing/2014/main" id="{91B6D006-C9D4-1864-484A-30DB40C82062}"/>
                        </a:ext>
                      </a:extLst>
                    </p:cNvPr>
                    <p:cNvCxnSpPr>
                      <a:cxnSpLocks/>
                    </p:cNvCxnSpPr>
                    <p:nvPr/>
                  </p:nvCxnSpPr>
                  <p:spPr>
                    <a:xfrm>
                      <a:off x="1026418" y="1421733"/>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9E8D9285-F7A8-F83D-61D5-B7CCFE9FD6A3}"/>
                        </a:ext>
                      </a:extLst>
                    </p:cNvPr>
                    <p:cNvCxnSpPr>
                      <a:cxnSpLocks/>
                    </p:cNvCxnSpPr>
                    <p:nvPr/>
                  </p:nvCxnSpPr>
                  <p:spPr>
                    <a:xfrm>
                      <a:off x="1331218" y="1421733"/>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DD0F733D-CD34-ACF5-E65D-DA1615D54020}"/>
                        </a:ext>
                      </a:extLst>
                    </p:cNvPr>
                    <p:cNvCxnSpPr>
                      <a:cxnSpLocks/>
                    </p:cNvCxnSpPr>
                    <p:nvPr/>
                  </p:nvCxnSpPr>
                  <p:spPr>
                    <a:xfrm>
                      <a:off x="1636019" y="1421733"/>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01" name="Straight Connector 300">
                    <a:extLst>
                      <a:ext uri="{FF2B5EF4-FFF2-40B4-BE49-F238E27FC236}">
                        <a16:creationId xmlns:a16="http://schemas.microsoft.com/office/drawing/2014/main" id="{E8ADD7E7-74AC-1A90-3AE1-17B3456B1043}"/>
                      </a:ext>
                    </a:extLst>
                  </p:cNvPr>
                  <p:cNvCxnSpPr>
                    <a:cxnSpLocks/>
                  </p:cNvCxnSpPr>
                  <p:nvPr/>
                </p:nvCxnSpPr>
                <p:spPr>
                  <a:xfrm>
                    <a:off x="3817980" y="2738836"/>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298" name="Straight Connector 297">
                  <a:extLst>
                    <a:ext uri="{FF2B5EF4-FFF2-40B4-BE49-F238E27FC236}">
                      <a16:creationId xmlns:a16="http://schemas.microsoft.com/office/drawing/2014/main" id="{2707AA7D-7761-7892-AF0E-D4A450B91608}"/>
                    </a:ext>
                  </a:extLst>
                </p:cNvPr>
                <p:cNvCxnSpPr>
                  <a:cxnSpLocks/>
                </p:cNvCxnSpPr>
                <p:nvPr/>
              </p:nvCxnSpPr>
              <p:spPr>
                <a:xfrm>
                  <a:off x="4226818" y="3043636"/>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663CD407-40C1-8C6D-67AD-46CD285CF99B}"/>
                    </a:ext>
                  </a:extLst>
                </p:cNvPr>
                <p:cNvCxnSpPr>
                  <a:cxnSpLocks/>
                </p:cNvCxnSpPr>
                <p:nvPr/>
              </p:nvCxnSpPr>
              <p:spPr>
                <a:xfrm>
                  <a:off x="3922019" y="3043636"/>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89" name="Right Arrow 288">
                <a:extLst>
                  <a:ext uri="{FF2B5EF4-FFF2-40B4-BE49-F238E27FC236}">
                    <a16:creationId xmlns:a16="http://schemas.microsoft.com/office/drawing/2014/main" id="{3CD16737-F4DA-09BA-C24F-00E812F216DB}"/>
                  </a:ext>
                </a:extLst>
              </p:cNvPr>
              <p:cNvSpPr/>
              <p:nvPr/>
            </p:nvSpPr>
            <p:spPr>
              <a:xfrm>
                <a:off x="5031068" y="3560133"/>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nvGrpSpPr>
              <p:cNvPr id="501" name="Group 500">
                <a:extLst>
                  <a:ext uri="{FF2B5EF4-FFF2-40B4-BE49-F238E27FC236}">
                    <a16:creationId xmlns:a16="http://schemas.microsoft.com/office/drawing/2014/main" id="{111F1795-83B6-019A-A8E3-DD99188D68A8}"/>
                  </a:ext>
                </a:extLst>
              </p:cNvPr>
              <p:cNvGrpSpPr/>
              <p:nvPr/>
            </p:nvGrpSpPr>
            <p:grpSpPr>
              <a:xfrm>
                <a:off x="532987" y="3105944"/>
                <a:ext cx="4420614" cy="1066800"/>
                <a:chOff x="532987" y="3105944"/>
                <a:chExt cx="4420614" cy="1066800"/>
              </a:xfrm>
            </p:grpSpPr>
            <p:grpSp>
              <p:nvGrpSpPr>
                <p:cNvPr id="500" name="Group 499">
                  <a:extLst>
                    <a:ext uri="{FF2B5EF4-FFF2-40B4-BE49-F238E27FC236}">
                      <a16:creationId xmlns:a16="http://schemas.microsoft.com/office/drawing/2014/main" id="{38D6A8B3-3CA7-F59E-8BB8-C10C1C5E0E89}"/>
                    </a:ext>
                  </a:extLst>
                </p:cNvPr>
                <p:cNvGrpSpPr/>
                <p:nvPr/>
              </p:nvGrpSpPr>
              <p:grpSpPr>
                <a:xfrm>
                  <a:off x="3019927" y="3281460"/>
                  <a:ext cx="1933674" cy="891284"/>
                  <a:chOff x="3019927" y="3281460"/>
                  <a:chExt cx="1933674" cy="891284"/>
                </a:xfrm>
              </p:grpSpPr>
              <p:grpSp>
                <p:nvGrpSpPr>
                  <p:cNvPr id="499" name="Group 498">
                    <a:extLst>
                      <a:ext uri="{FF2B5EF4-FFF2-40B4-BE49-F238E27FC236}">
                        <a16:creationId xmlns:a16="http://schemas.microsoft.com/office/drawing/2014/main" id="{D7F8A513-597E-3C16-7D40-C555BCD6D474}"/>
                      </a:ext>
                    </a:extLst>
                  </p:cNvPr>
                  <p:cNvGrpSpPr/>
                  <p:nvPr/>
                </p:nvGrpSpPr>
                <p:grpSpPr>
                  <a:xfrm>
                    <a:off x="3019927" y="3281460"/>
                    <a:ext cx="1933674" cy="891284"/>
                    <a:chOff x="3019927" y="3281460"/>
                    <a:chExt cx="1933674" cy="891284"/>
                  </a:xfrm>
                </p:grpSpPr>
                <p:grpSp>
                  <p:nvGrpSpPr>
                    <p:cNvPr id="12" name="Group 11">
                      <a:extLst>
                        <a:ext uri="{FF2B5EF4-FFF2-40B4-BE49-F238E27FC236}">
                          <a16:creationId xmlns:a16="http://schemas.microsoft.com/office/drawing/2014/main" id="{1AEA7EA6-D73E-E807-3516-2D2767A97E36}"/>
                        </a:ext>
                      </a:extLst>
                    </p:cNvPr>
                    <p:cNvGrpSpPr/>
                    <p:nvPr/>
                  </p:nvGrpSpPr>
                  <p:grpSpPr>
                    <a:xfrm>
                      <a:off x="3266209" y="3648999"/>
                      <a:ext cx="1435059" cy="132023"/>
                      <a:chOff x="1338634" y="1571688"/>
                      <a:chExt cx="1962030" cy="180504"/>
                    </a:xfrm>
                  </p:grpSpPr>
                  <p:cxnSp>
                    <p:nvCxnSpPr>
                      <p:cNvPr id="15" name="Straight Arrow Connector 14">
                        <a:extLst>
                          <a:ext uri="{FF2B5EF4-FFF2-40B4-BE49-F238E27FC236}">
                            <a16:creationId xmlns:a16="http://schemas.microsoft.com/office/drawing/2014/main" id="{B180ADAB-D3CE-B2A7-0D08-40EAD3222AD8}"/>
                          </a:ext>
                        </a:extLst>
                      </p:cNvPr>
                      <p:cNvCxnSpPr>
                        <a:cxnSpLocks/>
                      </p:cNvCxnSpPr>
                      <p:nvPr/>
                    </p:nvCxnSpPr>
                    <p:spPr>
                      <a:xfrm>
                        <a:off x="1338634"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780DFF26-32D4-DB07-D78D-1CC0F73C3439}"/>
                          </a:ext>
                        </a:extLst>
                      </p:cNvPr>
                      <p:cNvCxnSpPr>
                        <a:cxnSpLocks/>
                      </p:cNvCxnSpPr>
                      <p:nvPr/>
                    </p:nvCxnSpPr>
                    <p:spPr>
                      <a:xfrm>
                        <a:off x="2211261"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D064513D-768A-871D-0055-0FE776E8F102}"/>
                          </a:ext>
                        </a:extLst>
                      </p:cNvPr>
                      <p:cNvCxnSpPr>
                        <a:cxnSpLocks/>
                      </p:cNvCxnSpPr>
                      <p:nvPr/>
                    </p:nvCxnSpPr>
                    <p:spPr>
                      <a:xfrm>
                        <a:off x="2438540"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85AB8447-2A7A-256A-0694-547D81CFE14C}"/>
                          </a:ext>
                        </a:extLst>
                      </p:cNvPr>
                      <p:cNvCxnSpPr>
                        <a:cxnSpLocks/>
                      </p:cNvCxnSpPr>
                      <p:nvPr/>
                    </p:nvCxnSpPr>
                    <p:spPr>
                      <a:xfrm>
                        <a:off x="3300664" y="157251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grpSp>
                  <p:nvGrpSpPr>
                    <p:cNvPr id="498" name="Group 497">
                      <a:extLst>
                        <a:ext uri="{FF2B5EF4-FFF2-40B4-BE49-F238E27FC236}">
                          <a16:creationId xmlns:a16="http://schemas.microsoft.com/office/drawing/2014/main" id="{971230BD-7DCF-A107-F336-92CF301380DA}"/>
                        </a:ext>
                      </a:extLst>
                    </p:cNvPr>
                    <p:cNvGrpSpPr/>
                    <p:nvPr/>
                  </p:nvGrpSpPr>
                  <p:grpSpPr>
                    <a:xfrm>
                      <a:off x="3019927" y="3281460"/>
                      <a:ext cx="1933674" cy="891284"/>
                      <a:chOff x="3019927" y="3281460"/>
                      <a:chExt cx="1933674" cy="891284"/>
                    </a:xfrm>
                  </p:grpSpPr>
                  <p:grpSp>
                    <p:nvGrpSpPr>
                      <p:cNvPr id="495" name="Group 494">
                        <a:extLst>
                          <a:ext uri="{FF2B5EF4-FFF2-40B4-BE49-F238E27FC236}">
                            <a16:creationId xmlns:a16="http://schemas.microsoft.com/office/drawing/2014/main" id="{4CF9F914-0101-03B5-5AEE-36E93294ECA3}"/>
                          </a:ext>
                        </a:extLst>
                      </p:cNvPr>
                      <p:cNvGrpSpPr/>
                      <p:nvPr/>
                    </p:nvGrpSpPr>
                    <p:grpSpPr>
                      <a:xfrm>
                        <a:off x="3019927" y="3281460"/>
                        <a:ext cx="1933674" cy="797591"/>
                        <a:chOff x="3019927" y="3281460"/>
                        <a:chExt cx="1933674" cy="797591"/>
                      </a:xfrm>
                    </p:grpSpPr>
                    <p:grpSp>
                      <p:nvGrpSpPr>
                        <p:cNvPr id="33" name="Group 32">
                          <a:extLst>
                            <a:ext uri="{FF2B5EF4-FFF2-40B4-BE49-F238E27FC236}">
                              <a16:creationId xmlns:a16="http://schemas.microsoft.com/office/drawing/2014/main" id="{B194573A-563F-721E-DC64-3B436DFD989E}"/>
                            </a:ext>
                          </a:extLst>
                        </p:cNvPr>
                        <p:cNvGrpSpPr/>
                        <p:nvPr/>
                      </p:nvGrpSpPr>
                      <p:grpSpPr>
                        <a:xfrm>
                          <a:off x="3019927" y="3353904"/>
                          <a:ext cx="1933674" cy="725147"/>
                          <a:chOff x="927664" y="1155139"/>
                          <a:chExt cx="2643742" cy="991430"/>
                        </a:xfrm>
                      </p:grpSpPr>
                      <p:grpSp>
                        <p:nvGrpSpPr>
                          <p:cNvPr id="34" name="Group 33">
                            <a:extLst>
                              <a:ext uri="{FF2B5EF4-FFF2-40B4-BE49-F238E27FC236}">
                                <a16:creationId xmlns:a16="http://schemas.microsoft.com/office/drawing/2014/main" id="{2D22D07B-B9C8-D85E-78EA-318C742F8B34}"/>
                              </a:ext>
                            </a:extLst>
                          </p:cNvPr>
                          <p:cNvGrpSpPr/>
                          <p:nvPr/>
                        </p:nvGrpSpPr>
                        <p:grpSpPr>
                          <a:xfrm>
                            <a:off x="927664" y="1155139"/>
                            <a:ext cx="684251" cy="990600"/>
                            <a:chOff x="927664" y="1155139"/>
                            <a:chExt cx="684251" cy="990600"/>
                          </a:xfrm>
                        </p:grpSpPr>
                        <p:grpSp>
                          <p:nvGrpSpPr>
                            <p:cNvPr id="51" name="Group 50">
                              <a:extLst>
                                <a:ext uri="{FF2B5EF4-FFF2-40B4-BE49-F238E27FC236}">
                                  <a16:creationId xmlns:a16="http://schemas.microsoft.com/office/drawing/2014/main" id="{FF50A2B7-0FFB-BE8D-5DD8-36BBA7379D70}"/>
                                </a:ext>
                              </a:extLst>
                            </p:cNvPr>
                            <p:cNvGrpSpPr/>
                            <p:nvPr/>
                          </p:nvGrpSpPr>
                          <p:grpSpPr>
                            <a:xfrm>
                              <a:off x="927664" y="1155139"/>
                              <a:ext cx="461244" cy="381000"/>
                              <a:chOff x="1461064" y="1505740"/>
                              <a:chExt cx="461244" cy="381000"/>
                            </a:xfrm>
                          </p:grpSpPr>
                          <p:sp>
                            <p:nvSpPr>
                              <p:cNvPr id="55" name="Rectangle 54">
                                <a:extLst>
                                  <a:ext uri="{FF2B5EF4-FFF2-40B4-BE49-F238E27FC236}">
                                    <a16:creationId xmlns:a16="http://schemas.microsoft.com/office/drawing/2014/main" id="{22819F43-5ECE-2180-2000-28E95AC5ACC7}"/>
                                  </a:ext>
                                </a:extLst>
                              </p:cNvPr>
                              <p:cNvSpPr/>
                              <p:nvPr/>
                            </p:nvSpPr>
                            <p:spPr>
                              <a:xfrm>
                                <a:off x="1461064" y="1505740"/>
                                <a:ext cx="228591"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6" name="Rectangle 55">
                                <a:extLst>
                                  <a:ext uri="{FF2B5EF4-FFF2-40B4-BE49-F238E27FC236}">
                                    <a16:creationId xmlns:a16="http://schemas.microsoft.com/office/drawing/2014/main" id="{90CFC282-6EAE-140C-1974-18E9161172BA}"/>
                                  </a:ext>
                                </a:extLst>
                              </p:cNvPr>
                              <p:cNvSpPr/>
                              <p:nvPr/>
                            </p:nvSpPr>
                            <p:spPr>
                              <a:xfrm>
                                <a:off x="1693716"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52" name="Group 51">
                              <a:extLst>
                                <a:ext uri="{FF2B5EF4-FFF2-40B4-BE49-F238E27FC236}">
                                  <a16:creationId xmlns:a16="http://schemas.microsoft.com/office/drawing/2014/main" id="{1F3A27D7-F7B9-791F-1F8F-6C18D6E3E08F}"/>
                                </a:ext>
                              </a:extLst>
                            </p:cNvPr>
                            <p:cNvGrpSpPr/>
                            <p:nvPr/>
                          </p:nvGrpSpPr>
                          <p:grpSpPr>
                            <a:xfrm>
                              <a:off x="1150674" y="1764739"/>
                              <a:ext cx="461241" cy="381000"/>
                              <a:chOff x="1461066" y="1505740"/>
                              <a:chExt cx="461241" cy="381000"/>
                            </a:xfrm>
                          </p:grpSpPr>
                          <p:sp>
                            <p:nvSpPr>
                              <p:cNvPr id="53" name="Rectangle 52">
                                <a:extLst>
                                  <a:ext uri="{FF2B5EF4-FFF2-40B4-BE49-F238E27FC236}">
                                    <a16:creationId xmlns:a16="http://schemas.microsoft.com/office/drawing/2014/main" id="{5BD59A59-788F-DE53-B0A1-6A59B2761CA6}"/>
                                  </a:ext>
                                </a:extLst>
                              </p:cNvPr>
                              <p:cNvSpPr/>
                              <p:nvPr/>
                            </p:nvSpPr>
                            <p:spPr>
                              <a:xfrm>
                                <a:off x="1461066"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4" name="Rectangle 53">
                                <a:extLst>
                                  <a:ext uri="{FF2B5EF4-FFF2-40B4-BE49-F238E27FC236}">
                                    <a16:creationId xmlns:a16="http://schemas.microsoft.com/office/drawing/2014/main" id="{F833F6F7-550F-70F3-0AA0-A097982885D0}"/>
                                  </a:ext>
                                </a:extLst>
                              </p:cNvPr>
                              <p:cNvSpPr/>
                              <p:nvPr/>
                            </p:nvSpPr>
                            <p:spPr>
                              <a:xfrm>
                                <a:off x="1693713" y="1505740"/>
                                <a:ext cx="228594"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35" name="Group 34">
                            <a:extLst>
                              <a:ext uri="{FF2B5EF4-FFF2-40B4-BE49-F238E27FC236}">
                                <a16:creationId xmlns:a16="http://schemas.microsoft.com/office/drawing/2014/main" id="{5FAD8BFE-D975-B250-C2F9-F01F7837A7D1}"/>
                              </a:ext>
                            </a:extLst>
                          </p:cNvPr>
                          <p:cNvGrpSpPr/>
                          <p:nvPr/>
                        </p:nvGrpSpPr>
                        <p:grpSpPr>
                          <a:xfrm>
                            <a:off x="2015396" y="1155143"/>
                            <a:ext cx="461240" cy="990600"/>
                            <a:chOff x="908808" y="1155143"/>
                            <a:chExt cx="461240" cy="990600"/>
                          </a:xfrm>
                        </p:grpSpPr>
                        <p:grpSp>
                          <p:nvGrpSpPr>
                            <p:cNvPr id="45" name="Group 44">
                              <a:extLst>
                                <a:ext uri="{FF2B5EF4-FFF2-40B4-BE49-F238E27FC236}">
                                  <a16:creationId xmlns:a16="http://schemas.microsoft.com/office/drawing/2014/main" id="{574FEB76-D852-E467-59DD-285508BD16F7}"/>
                                </a:ext>
                              </a:extLst>
                            </p:cNvPr>
                            <p:cNvGrpSpPr/>
                            <p:nvPr/>
                          </p:nvGrpSpPr>
                          <p:grpSpPr>
                            <a:xfrm>
                              <a:off x="908808" y="1155143"/>
                              <a:ext cx="461240" cy="381000"/>
                              <a:chOff x="1442208" y="1505744"/>
                              <a:chExt cx="461240" cy="381000"/>
                            </a:xfrm>
                          </p:grpSpPr>
                          <p:sp>
                            <p:nvSpPr>
                              <p:cNvPr id="49" name="Rectangle 48">
                                <a:extLst>
                                  <a:ext uri="{FF2B5EF4-FFF2-40B4-BE49-F238E27FC236}">
                                    <a16:creationId xmlns:a16="http://schemas.microsoft.com/office/drawing/2014/main" id="{67BE9DDD-2F9F-E010-C1FE-7EABA20082C3}"/>
                                  </a:ext>
                                </a:extLst>
                              </p:cNvPr>
                              <p:cNvSpPr/>
                              <p:nvPr/>
                            </p:nvSpPr>
                            <p:spPr>
                              <a:xfrm>
                                <a:off x="1442208"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0" name="Rectangle 49">
                                <a:extLst>
                                  <a:ext uri="{FF2B5EF4-FFF2-40B4-BE49-F238E27FC236}">
                                    <a16:creationId xmlns:a16="http://schemas.microsoft.com/office/drawing/2014/main" id="{23CC00ED-A834-CE26-7781-396B5496D494}"/>
                                  </a:ext>
                                </a:extLst>
                              </p:cNvPr>
                              <p:cNvSpPr/>
                              <p:nvPr/>
                            </p:nvSpPr>
                            <p:spPr>
                              <a:xfrm>
                                <a:off x="1674856"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46" name="Group 45">
                              <a:extLst>
                                <a:ext uri="{FF2B5EF4-FFF2-40B4-BE49-F238E27FC236}">
                                  <a16:creationId xmlns:a16="http://schemas.microsoft.com/office/drawing/2014/main" id="{2A1D8432-452F-F4A1-4997-9318BE42DD5B}"/>
                                </a:ext>
                              </a:extLst>
                            </p:cNvPr>
                            <p:cNvGrpSpPr/>
                            <p:nvPr/>
                          </p:nvGrpSpPr>
                          <p:grpSpPr>
                            <a:xfrm>
                              <a:off x="908808" y="1764743"/>
                              <a:ext cx="461240" cy="381000"/>
                              <a:chOff x="1219200" y="1505744"/>
                              <a:chExt cx="461240" cy="381000"/>
                            </a:xfrm>
                          </p:grpSpPr>
                          <p:sp>
                            <p:nvSpPr>
                              <p:cNvPr id="47" name="Rectangle 46">
                                <a:extLst>
                                  <a:ext uri="{FF2B5EF4-FFF2-40B4-BE49-F238E27FC236}">
                                    <a16:creationId xmlns:a16="http://schemas.microsoft.com/office/drawing/2014/main" id="{EF7316F6-3CA2-E1F8-F293-D2984282A4E2}"/>
                                  </a:ext>
                                </a:extLst>
                              </p:cNvPr>
                              <p:cNvSpPr/>
                              <p:nvPr/>
                            </p:nvSpPr>
                            <p:spPr>
                              <a:xfrm>
                                <a:off x="1219200"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48" name="Rectangle 47">
                                <a:extLst>
                                  <a:ext uri="{FF2B5EF4-FFF2-40B4-BE49-F238E27FC236}">
                                    <a16:creationId xmlns:a16="http://schemas.microsoft.com/office/drawing/2014/main" id="{5A008244-A7F1-6F17-BB65-8262492F50CD}"/>
                                  </a:ext>
                                </a:extLst>
                              </p:cNvPr>
                              <p:cNvSpPr/>
                              <p:nvPr/>
                            </p:nvSpPr>
                            <p:spPr>
                              <a:xfrm>
                                <a:off x="1451848"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36" name="Group 35">
                            <a:extLst>
                              <a:ext uri="{FF2B5EF4-FFF2-40B4-BE49-F238E27FC236}">
                                <a16:creationId xmlns:a16="http://schemas.microsoft.com/office/drawing/2014/main" id="{7302AF60-F63D-A6CA-4FFC-01F05E45C5E0}"/>
                              </a:ext>
                            </a:extLst>
                          </p:cNvPr>
                          <p:cNvGrpSpPr/>
                          <p:nvPr/>
                        </p:nvGrpSpPr>
                        <p:grpSpPr>
                          <a:xfrm flipH="1">
                            <a:off x="2887158" y="1155969"/>
                            <a:ext cx="684248" cy="990600"/>
                            <a:chOff x="920388" y="1155969"/>
                            <a:chExt cx="684248" cy="990600"/>
                          </a:xfrm>
                        </p:grpSpPr>
                        <p:grpSp>
                          <p:nvGrpSpPr>
                            <p:cNvPr id="37" name="Group 36">
                              <a:extLst>
                                <a:ext uri="{FF2B5EF4-FFF2-40B4-BE49-F238E27FC236}">
                                  <a16:creationId xmlns:a16="http://schemas.microsoft.com/office/drawing/2014/main" id="{4ACD61DC-86C2-5831-2FFE-1E2B584D4150}"/>
                                </a:ext>
                              </a:extLst>
                            </p:cNvPr>
                            <p:cNvGrpSpPr/>
                            <p:nvPr/>
                          </p:nvGrpSpPr>
                          <p:grpSpPr>
                            <a:xfrm>
                              <a:off x="920388" y="1155969"/>
                              <a:ext cx="461237" cy="381000"/>
                              <a:chOff x="1453788" y="1506570"/>
                              <a:chExt cx="461237" cy="381000"/>
                            </a:xfrm>
                          </p:grpSpPr>
                          <p:sp>
                            <p:nvSpPr>
                              <p:cNvPr id="41" name="Rectangle 40">
                                <a:extLst>
                                  <a:ext uri="{FF2B5EF4-FFF2-40B4-BE49-F238E27FC236}">
                                    <a16:creationId xmlns:a16="http://schemas.microsoft.com/office/drawing/2014/main" id="{83466285-F1F5-E64F-29DB-E9FDDF1E5D3E}"/>
                                  </a:ext>
                                </a:extLst>
                              </p:cNvPr>
                              <p:cNvSpPr/>
                              <p:nvPr/>
                            </p:nvSpPr>
                            <p:spPr>
                              <a:xfrm>
                                <a:off x="1453788" y="150657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42" name="Rectangle 41">
                                <a:extLst>
                                  <a:ext uri="{FF2B5EF4-FFF2-40B4-BE49-F238E27FC236}">
                                    <a16:creationId xmlns:a16="http://schemas.microsoft.com/office/drawing/2014/main" id="{0A9768A7-7AA4-7DEB-7B13-D1099923F1BC}"/>
                                  </a:ext>
                                </a:extLst>
                              </p:cNvPr>
                              <p:cNvSpPr/>
                              <p:nvPr/>
                            </p:nvSpPr>
                            <p:spPr>
                              <a:xfrm>
                                <a:off x="1686435" y="1506570"/>
                                <a:ext cx="228590"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38" name="Group 37">
                              <a:extLst>
                                <a:ext uri="{FF2B5EF4-FFF2-40B4-BE49-F238E27FC236}">
                                  <a16:creationId xmlns:a16="http://schemas.microsoft.com/office/drawing/2014/main" id="{EC3DFACD-645D-BA93-AF2F-EAFBA1CFD62C}"/>
                                </a:ext>
                              </a:extLst>
                            </p:cNvPr>
                            <p:cNvGrpSpPr/>
                            <p:nvPr/>
                          </p:nvGrpSpPr>
                          <p:grpSpPr>
                            <a:xfrm>
                              <a:off x="1143396" y="1765569"/>
                              <a:ext cx="461240" cy="381000"/>
                              <a:chOff x="1453788" y="1506570"/>
                              <a:chExt cx="461240" cy="381000"/>
                            </a:xfrm>
                          </p:grpSpPr>
                          <p:sp>
                            <p:nvSpPr>
                              <p:cNvPr id="39" name="Rectangle 38">
                                <a:extLst>
                                  <a:ext uri="{FF2B5EF4-FFF2-40B4-BE49-F238E27FC236}">
                                    <a16:creationId xmlns:a16="http://schemas.microsoft.com/office/drawing/2014/main" id="{CF2846C6-4A0F-27CB-D7DD-EDF1E9A7696B}"/>
                                  </a:ext>
                                </a:extLst>
                              </p:cNvPr>
                              <p:cNvSpPr/>
                              <p:nvPr/>
                            </p:nvSpPr>
                            <p:spPr>
                              <a:xfrm>
                                <a:off x="1453788" y="150657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40" name="Rectangle 39">
                                <a:extLst>
                                  <a:ext uri="{FF2B5EF4-FFF2-40B4-BE49-F238E27FC236}">
                                    <a16:creationId xmlns:a16="http://schemas.microsoft.com/office/drawing/2014/main" id="{25E29C6B-38DA-C546-290C-47896AD1E26C}"/>
                                  </a:ext>
                                </a:extLst>
                              </p:cNvPr>
                              <p:cNvSpPr/>
                              <p:nvPr/>
                            </p:nvSpPr>
                            <p:spPr>
                              <a:xfrm>
                                <a:off x="1686437" y="1506570"/>
                                <a:ext cx="228591"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grpSp>
                      <p:nvGrpSpPr>
                        <p:cNvPr id="258" name="Group 257">
                          <a:extLst>
                            <a:ext uri="{FF2B5EF4-FFF2-40B4-BE49-F238E27FC236}">
                              <a16:creationId xmlns:a16="http://schemas.microsoft.com/office/drawing/2014/main" id="{35BE9038-09BA-3C26-1917-1A3FF339B199}"/>
                            </a:ext>
                          </a:extLst>
                        </p:cNvPr>
                        <p:cNvGrpSpPr/>
                        <p:nvPr/>
                      </p:nvGrpSpPr>
                      <p:grpSpPr>
                        <a:xfrm>
                          <a:off x="3123930" y="3281460"/>
                          <a:ext cx="1593350" cy="279275"/>
                          <a:chOff x="1392961" y="4020340"/>
                          <a:chExt cx="2178447" cy="381830"/>
                        </a:xfrm>
                      </p:grpSpPr>
                      <p:sp>
                        <p:nvSpPr>
                          <p:cNvPr id="260" name="Rectangle 259">
                            <a:extLst>
                              <a:ext uri="{FF2B5EF4-FFF2-40B4-BE49-F238E27FC236}">
                                <a16:creationId xmlns:a16="http://schemas.microsoft.com/office/drawing/2014/main" id="{693217BF-E764-E272-18D8-94985ED74BE9}"/>
                              </a:ext>
                            </a:extLst>
                          </p:cNvPr>
                          <p:cNvSpPr/>
                          <p:nvPr/>
                        </p:nvSpPr>
                        <p:spPr>
                          <a:xfrm>
                            <a:off x="1392961" y="402034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1" name="Rectangle 260">
                            <a:extLst>
                              <a:ext uri="{FF2B5EF4-FFF2-40B4-BE49-F238E27FC236}">
                                <a16:creationId xmlns:a16="http://schemas.microsoft.com/office/drawing/2014/main" id="{B3DB88BB-BBA0-6E79-809E-1D7DA6DFD5AD}"/>
                              </a:ext>
                            </a:extLst>
                          </p:cNvPr>
                          <p:cNvSpPr/>
                          <p:nvPr/>
                        </p:nvSpPr>
                        <p:spPr>
                          <a:xfrm>
                            <a:off x="2248044" y="40203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2" name="Rectangle 261">
                            <a:extLst>
                              <a:ext uri="{FF2B5EF4-FFF2-40B4-BE49-F238E27FC236}">
                                <a16:creationId xmlns:a16="http://schemas.microsoft.com/office/drawing/2014/main" id="{356FE1C0-9791-33AC-8BCE-FC25A810B63E}"/>
                              </a:ext>
                            </a:extLst>
                          </p:cNvPr>
                          <p:cNvSpPr/>
                          <p:nvPr/>
                        </p:nvSpPr>
                        <p:spPr>
                          <a:xfrm>
                            <a:off x="2480692" y="40203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4" name="Rectangle 263">
                            <a:extLst>
                              <a:ext uri="{FF2B5EF4-FFF2-40B4-BE49-F238E27FC236}">
                                <a16:creationId xmlns:a16="http://schemas.microsoft.com/office/drawing/2014/main" id="{737A4E1D-3EB4-9EA2-C142-170CEADF1A4B}"/>
                              </a:ext>
                            </a:extLst>
                          </p:cNvPr>
                          <p:cNvSpPr/>
                          <p:nvPr/>
                        </p:nvSpPr>
                        <p:spPr>
                          <a:xfrm flipH="1">
                            <a:off x="3342816" y="402117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65" name="Group 264">
                        <a:extLst>
                          <a:ext uri="{FF2B5EF4-FFF2-40B4-BE49-F238E27FC236}">
                            <a16:creationId xmlns:a16="http://schemas.microsoft.com/office/drawing/2014/main" id="{5C86809B-227A-8A38-B9E5-644B549664C7}"/>
                          </a:ext>
                        </a:extLst>
                      </p:cNvPr>
                      <p:cNvGrpSpPr/>
                      <p:nvPr/>
                    </p:nvGrpSpPr>
                    <p:grpSpPr>
                      <a:xfrm>
                        <a:off x="3293204" y="3893469"/>
                        <a:ext cx="1267126" cy="279275"/>
                        <a:chOff x="1615969" y="4629940"/>
                        <a:chExt cx="1732430" cy="381830"/>
                      </a:xfrm>
                    </p:grpSpPr>
                    <p:sp>
                      <p:nvSpPr>
                        <p:cNvPr id="267" name="Rectangle 266">
                          <a:extLst>
                            <a:ext uri="{FF2B5EF4-FFF2-40B4-BE49-F238E27FC236}">
                              <a16:creationId xmlns:a16="http://schemas.microsoft.com/office/drawing/2014/main" id="{5C15C24B-25D5-30CC-CF22-9A8705466E39}"/>
                            </a:ext>
                          </a:extLst>
                        </p:cNvPr>
                        <p:cNvSpPr/>
                        <p:nvPr/>
                      </p:nvSpPr>
                      <p:spPr>
                        <a:xfrm>
                          <a:off x="1615969" y="462994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8" name="Rectangle 267">
                          <a:extLst>
                            <a:ext uri="{FF2B5EF4-FFF2-40B4-BE49-F238E27FC236}">
                              <a16:creationId xmlns:a16="http://schemas.microsoft.com/office/drawing/2014/main" id="{6C094AF8-4CE7-C800-2660-3F470666869F}"/>
                            </a:ext>
                          </a:extLst>
                        </p:cNvPr>
                        <p:cNvSpPr/>
                        <p:nvPr/>
                      </p:nvSpPr>
                      <p:spPr>
                        <a:xfrm>
                          <a:off x="2248044" y="46299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9" name="Rectangle 268">
                          <a:extLst>
                            <a:ext uri="{FF2B5EF4-FFF2-40B4-BE49-F238E27FC236}">
                              <a16:creationId xmlns:a16="http://schemas.microsoft.com/office/drawing/2014/main" id="{16E8C20D-6762-7D13-141C-C3F5A1E32988}"/>
                            </a:ext>
                          </a:extLst>
                        </p:cNvPr>
                        <p:cNvSpPr/>
                        <p:nvPr/>
                      </p:nvSpPr>
                      <p:spPr>
                        <a:xfrm>
                          <a:off x="2480692" y="46299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71" name="Rectangle 270">
                          <a:extLst>
                            <a:ext uri="{FF2B5EF4-FFF2-40B4-BE49-F238E27FC236}">
                              <a16:creationId xmlns:a16="http://schemas.microsoft.com/office/drawing/2014/main" id="{2D6A1B00-91F1-2320-51AD-DF5CEEFB0BC4}"/>
                            </a:ext>
                          </a:extLst>
                        </p:cNvPr>
                        <p:cNvSpPr/>
                        <p:nvPr/>
                      </p:nvSpPr>
                      <p:spPr>
                        <a:xfrm flipH="1">
                          <a:off x="3119807" y="463077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grpSp>
                <p:nvGrpSpPr>
                  <p:cNvPr id="496" name="Group 495">
                    <a:extLst>
                      <a:ext uri="{FF2B5EF4-FFF2-40B4-BE49-F238E27FC236}">
                        <a16:creationId xmlns:a16="http://schemas.microsoft.com/office/drawing/2014/main" id="{BA299CF5-DEDD-00CB-71E2-C9B4670469AC}"/>
                      </a:ext>
                    </a:extLst>
                  </p:cNvPr>
                  <p:cNvGrpSpPr/>
                  <p:nvPr/>
                </p:nvGrpSpPr>
                <p:grpSpPr>
                  <a:xfrm>
                    <a:off x="3357288" y="3420797"/>
                    <a:ext cx="1192796" cy="612613"/>
                    <a:chOff x="3357288" y="3420797"/>
                    <a:chExt cx="1192796" cy="612613"/>
                  </a:xfrm>
                </p:grpSpPr>
                <p:cxnSp>
                  <p:nvCxnSpPr>
                    <p:cNvPr id="272" name="Straight Arrow Connector 271">
                      <a:extLst>
                        <a:ext uri="{FF2B5EF4-FFF2-40B4-BE49-F238E27FC236}">
                          <a16:creationId xmlns:a16="http://schemas.microsoft.com/office/drawing/2014/main" id="{5C0A56E6-1996-CD33-BF7D-9BB5F3895095}"/>
                        </a:ext>
                      </a:extLst>
                    </p:cNvPr>
                    <p:cNvCxnSpPr>
                      <a:cxnSpLocks/>
                      <a:stCxn id="56" idx="3"/>
                      <a:endCxn id="261" idx="1"/>
                    </p:cNvCxnSpPr>
                    <p:nvPr/>
                  </p:nvCxnSpPr>
                  <p:spPr>
                    <a:xfrm flipV="1">
                      <a:off x="3357288" y="3420797"/>
                      <a:ext cx="392063" cy="724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3" name="Straight Arrow Connector 272">
                      <a:extLst>
                        <a:ext uri="{FF2B5EF4-FFF2-40B4-BE49-F238E27FC236}">
                          <a16:creationId xmlns:a16="http://schemas.microsoft.com/office/drawing/2014/main" id="{CE59A6A4-3FA6-532F-AC04-632C37B098B2}"/>
                        </a:ext>
                      </a:extLst>
                    </p:cNvPr>
                    <p:cNvCxnSpPr>
                      <a:cxnSpLocks/>
                      <a:stCxn id="50" idx="3"/>
                      <a:endCxn id="264" idx="3"/>
                    </p:cNvCxnSpPr>
                    <p:nvPr/>
                  </p:nvCxnSpPr>
                  <p:spPr>
                    <a:xfrm flipV="1">
                      <a:off x="4152868" y="3421401"/>
                      <a:ext cx="397216" cy="718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4" name="Straight Arrow Connector 273">
                      <a:extLst>
                        <a:ext uri="{FF2B5EF4-FFF2-40B4-BE49-F238E27FC236}">
                          <a16:creationId xmlns:a16="http://schemas.microsoft.com/office/drawing/2014/main" id="{0CDB576B-BC64-A670-8E09-1BBBB9C39512}"/>
                        </a:ext>
                      </a:extLst>
                    </p:cNvPr>
                    <p:cNvCxnSpPr>
                      <a:cxnSpLocks/>
                      <a:stCxn id="48" idx="3"/>
                      <a:endCxn id="271" idx="3"/>
                    </p:cNvCxnSpPr>
                    <p:nvPr/>
                  </p:nvCxnSpPr>
                  <p:spPr>
                    <a:xfrm>
                      <a:off x="4152869" y="3939113"/>
                      <a:ext cx="240266" cy="942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5" name="Straight Arrow Connector 274">
                      <a:extLst>
                        <a:ext uri="{FF2B5EF4-FFF2-40B4-BE49-F238E27FC236}">
                          <a16:creationId xmlns:a16="http://schemas.microsoft.com/office/drawing/2014/main" id="{BBEA0E41-183F-3D14-580A-297A3E6C13CF}"/>
                        </a:ext>
                      </a:extLst>
                    </p:cNvPr>
                    <p:cNvCxnSpPr>
                      <a:cxnSpLocks/>
                      <a:stCxn id="54" idx="3"/>
                      <a:endCxn id="268" idx="1"/>
                    </p:cNvCxnSpPr>
                    <p:nvPr/>
                  </p:nvCxnSpPr>
                  <p:spPr>
                    <a:xfrm>
                      <a:off x="3520399" y="3939110"/>
                      <a:ext cx="235114" cy="936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439" name="TextBox 438">
                  <a:extLst>
                    <a:ext uri="{FF2B5EF4-FFF2-40B4-BE49-F238E27FC236}">
                      <a16:creationId xmlns:a16="http://schemas.microsoft.com/office/drawing/2014/main" id="{4BE4C39A-5128-DA12-5422-F057CFFF41B9}"/>
                    </a:ext>
                  </a:extLst>
                </p:cNvPr>
                <p:cNvSpPr txBox="1"/>
                <p:nvPr/>
              </p:nvSpPr>
              <p:spPr>
                <a:xfrm>
                  <a:off x="532987" y="3105944"/>
                  <a:ext cx="2336398" cy="646331"/>
                </a:xfrm>
                <a:prstGeom prst="rect">
                  <a:avLst/>
                </a:prstGeom>
                <a:noFill/>
              </p:spPr>
              <p:txBody>
                <a:bodyPr wrap="square">
                  <a:spAutoFit/>
                </a:bodyPr>
                <a:lstStyle/>
                <a:p>
                  <a:pPr algn="ctr" rtl="0">
                    <a:spcBef>
                      <a:spcPts val="0"/>
                    </a:spcBef>
                    <a:spcAft>
                      <a:spcPts val="0"/>
                    </a:spcAft>
                  </a:pPr>
                  <a:r>
                    <a:rPr lang="en-GB" sz="1800" b="1" i="0" u="sng" dirty="0">
                      <a:solidFill>
                        <a:srgbClr val="660000"/>
                      </a:solidFill>
                      <a:effectLst/>
                      <a:latin typeface="Arial" panose="020B0604020202020204" pitchFamily="34" charset="0"/>
                    </a:rPr>
                    <a:t>Strong-Strong</a:t>
                  </a:r>
                </a:p>
                <a:p>
                  <a:pPr algn="ctr" rtl="0">
                    <a:spcBef>
                      <a:spcPts val="0"/>
                    </a:spcBef>
                    <a:spcAft>
                      <a:spcPts val="0"/>
                    </a:spcAft>
                  </a:pPr>
                  <a:r>
                    <a:rPr lang="en-GB" sz="1800" b="1" i="0" u="sng" dirty="0">
                      <a:solidFill>
                        <a:srgbClr val="660000"/>
                      </a:solidFill>
                      <a:effectLst/>
                      <a:latin typeface="Arial" panose="020B0604020202020204" pitchFamily="34" charset="0"/>
                    </a:rPr>
                    <a:t>(SS)</a:t>
                  </a:r>
                  <a:endParaRPr lang="en-GB" sz="1400" b="0" dirty="0">
                    <a:effectLst/>
                  </a:endParaRPr>
                </a:p>
              </p:txBody>
            </p:sp>
          </p:grpSp>
        </p:grpSp>
        <p:sp>
          <p:nvSpPr>
            <p:cNvPr id="525" name="Right Arrow 524">
              <a:extLst>
                <a:ext uri="{FF2B5EF4-FFF2-40B4-BE49-F238E27FC236}">
                  <a16:creationId xmlns:a16="http://schemas.microsoft.com/office/drawing/2014/main" id="{5A9EA103-20BA-12F0-5E07-DFB6208253C0}"/>
                </a:ext>
              </a:extLst>
            </p:cNvPr>
            <p:cNvSpPr/>
            <p:nvPr/>
          </p:nvSpPr>
          <p:spPr>
            <a:xfrm>
              <a:off x="6215197" y="355666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nvGrpSpPr>
          <p:cNvPr id="537" name="Group 536">
            <a:extLst>
              <a:ext uri="{FF2B5EF4-FFF2-40B4-BE49-F238E27FC236}">
                <a16:creationId xmlns:a16="http://schemas.microsoft.com/office/drawing/2014/main" id="{CB2C1450-17B2-614B-2B4D-8EA025897D4A}"/>
              </a:ext>
            </a:extLst>
          </p:cNvPr>
          <p:cNvGrpSpPr/>
          <p:nvPr/>
        </p:nvGrpSpPr>
        <p:grpSpPr>
          <a:xfrm>
            <a:off x="457379" y="2294716"/>
            <a:ext cx="8676845" cy="1048867"/>
            <a:chOff x="457379" y="2294716"/>
            <a:chExt cx="8676845" cy="1048867"/>
          </a:xfrm>
        </p:grpSpPr>
        <p:grpSp>
          <p:nvGrpSpPr>
            <p:cNvPr id="528" name="Group 527">
              <a:extLst>
                <a:ext uri="{FF2B5EF4-FFF2-40B4-BE49-F238E27FC236}">
                  <a16:creationId xmlns:a16="http://schemas.microsoft.com/office/drawing/2014/main" id="{4F00E8F0-A8E4-8873-4ED5-CFB2C84BA9F5}"/>
                </a:ext>
              </a:extLst>
            </p:cNvPr>
            <p:cNvGrpSpPr/>
            <p:nvPr/>
          </p:nvGrpSpPr>
          <p:grpSpPr>
            <a:xfrm>
              <a:off x="457379" y="2294716"/>
              <a:ext cx="8676845" cy="888869"/>
              <a:chOff x="457379" y="2294716"/>
              <a:chExt cx="8676845" cy="888869"/>
            </a:xfrm>
          </p:grpSpPr>
          <p:grpSp>
            <p:nvGrpSpPr>
              <p:cNvPr id="521" name="Group 520">
                <a:extLst>
                  <a:ext uri="{FF2B5EF4-FFF2-40B4-BE49-F238E27FC236}">
                    <a16:creationId xmlns:a16="http://schemas.microsoft.com/office/drawing/2014/main" id="{A9888DC7-0F66-217B-04DB-DA88211F62AD}"/>
                  </a:ext>
                </a:extLst>
              </p:cNvPr>
              <p:cNvGrpSpPr/>
              <p:nvPr/>
            </p:nvGrpSpPr>
            <p:grpSpPr>
              <a:xfrm>
                <a:off x="6553918" y="2432929"/>
                <a:ext cx="2580306" cy="600872"/>
                <a:chOff x="6472039" y="2432929"/>
                <a:chExt cx="2580306" cy="600872"/>
              </a:xfrm>
            </p:grpSpPr>
            <p:grpSp>
              <p:nvGrpSpPr>
                <p:cNvPr id="372" name="Group 371">
                  <a:extLst>
                    <a:ext uri="{FF2B5EF4-FFF2-40B4-BE49-F238E27FC236}">
                      <a16:creationId xmlns:a16="http://schemas.microsoft.com/office/drawing/2014/main" id="{135810B3-7AEE-5D0E-C9E2-5A691C55F78A}"/>
                    </a:ext>
                  </a:extLst>
                </p:cNvPr>
                <p:cNvGrpSpPr/>
                <p:nvPr/>
              </p:nvGrpSpPr>
              <p:grpSpPr>
                <a:xfrm>
                  <a:off x="7217915" y="2433183"/>
                  <a:ext cx="689881" cy="592168"/>
                  <a:chOff x="1047884" y="1407841"/>
                  <a:chExt cx="1085716" cy="838200"/>
                </a:xfrm>
              </p:grpSpPr>
              <p:cxnSp>
                <p:nvCxnSpPr>
                  <p:cNvPr id="387" name="Straight Connector 386">
                    <a:extLst>
                      <a:ext uri="{FF2B5EF4-FFF2-40B4-BE49-F238E27FC236}">
                        <a16:creationId xmlns:a16="http://schemas.microsoft.com/office/drawing/2014/main" id="{BA7C6880-1520-2EDE-6FCA-0DA1AE24F817}"/>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88" name="Straight Connector 387">
                    <a:extLst>
                      <a:ext uri="{FF2B5EF4-FFF2-40B4-BE49-F238E27FC236}">
                        <a16:creationId xmlns:a16="http://schemas.microsoft.com/office/drawing/2014/main" id="{60CDDF19-F787-2510-A7AF-B1E854A150A8}"/>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C20AD549-5DFB-B156-2DBF-EAA3E6794657}"/>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78C0E9CC-260A-514E-92F5-4F6BF813F6E1}"/>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3" name="Group 372">
                  <a:extLst>
                    <a:ext uri="{FF2B5EF4-FFF2-40B4-BE49-F238E27FC236}">
                      <a16:creationId xmlns:a16="http://schemas.microsoft.com/office/drawing/2014/main" id="{F6DED8C6-AFCE-A157-5177-D1013EEE1B6F}"/>
                    </a:ext>
                  </a:extLst>
                </p:cNvPr>
                <p:cNvGrpSpPr/>
                <p:nvPr/>
              </p:nvGrpSpPr>
              <p:grpSpPr>
                <a:xfrm>
                  <a:off x="6472039" y="2432929"/>
                  <a:ext cx="689882" cy="592169"/>
                  <a:chOff x="3886200" y="2724944"/>
                  <a:chExt cx="1085716" cy="838200"/>
                </a:xfrm>
              </p:grpSpPr>
              <p:grpSp>
                <p:nvGrpSpPr>
                  <p:cNvPr id="381" name="Group 380">
                    <a:extLst>
                      <a:ext uri="{FF2B5EF4-FFF2-40B4-BE49-F238E27FC236}">
                        <a16:creationId xmlns:a16="http://schemas.microsoft.com/office/drawing/2014/main" id="{8016185D-FB96-1CBB-5583-9A20442B6B12}"/>
                      </a:ext>
                    </a:extLst>
                  </p:cNvPr>
                  <p:cNvGrpSpPr/>
                  <p:nvPr/>
                </p:nvGrpSpPr>
                <p:grpSpPr>
                  <a:xfrm>
                    <a:off x="3886200" y="2724944"/>
                    <a:ext cx="1085716" cy="838200"/>
                    <a:chOff x="1047884" y="1407841"/>
                    <a:chExt cx="1085716" cy="838200"/>
                  </a:xfrm>
                </p:grpSpPr>
                <p:cxnSp>
                  <p:nvCxnSpPr>
                    <p:cNvPr id="383" name="Straight Connector 382">
                      <a:extLst>
                        <a:ext uri="{FF2B5EF4-FFF2-40B4-BE49-F238E27FC236}">
                          <a16:creationId xmlns:a16="http://schemas.microsoft.com/office/drawing/2014/main" id="{9901CFE3-5252-2A18-B2BD-37A27AB68412}"/>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84" name="Straight Connector 383">
                      <a:extLst>
                        <a:ext uri="{FF2B5EF4-FFF2-40B4-BE49-F238E27FC236}">
                          <a16:creationId xmlns:a16="http://schemas.microsoft.com/office/drawing/2014/main" id="{95951FCF-21DE-D8C0-B7FC-B3198308FAE0}"/>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059564B0-1E70-59AD-BC90-DBC51648CB0B}"/>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D105F8EA-2019-3C11-BE11-F8657C2E420F}"/>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82" name="Straight Connector 381">
                    <a:extLst>
                      <a:ext uri="{FF2B5EF4-FFF2-40B4-BE49-F238E27FC236}">
                        <a16:creationId xmlns:a16="http://schemas.microsoft.com/office/drawing/2014/main" id="{6FA64B77-4F09-8436-66AB-044124A342A1}"/>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74" name="Group 373">
                  <a:extLst>
                    <a:ext uri="{FF2B5EF4-FFF2-40B4-BE49-F238E27FC236}">
                      <a16:creationId xmlns:a16="http://schemas.microsoft.com/office/drawing/2014/main" id="{B55E5D7F-B61C-C511-A9C5-AF343F900CD7}"/>
                    </a:ext>
                  </a:extLst>
                </p:cNvPr>
                <p:cNvGrpSpPr/>
                <p:nvPr/>
              </p:nvGrpSpPr>
              <p:grpSpPr>
                <a:xfrm>
                  <a:off x="8001000" y="2441632"/>
                  <a:ext cx="689882" cy="592169"/>
                  <a:chOff x="3886200" y="2724944"/>
                  <a:chExt cx="1085716" cy="838200"/>
                </a:xfrm>
              </p:grpSpPr>
              <p:grpSp>
                <p:nvGrpSpPr>
                  <p:cNvPr id="375" name="Group 374">
                    <a:extLst>
                      <a:ext uri="{FF2B5EF4-FFF2-40B4-BE49-F238E27FC236}">
                        <a16:creationId xmlns:a16="http://schemas.microsoft.com/office/drawing/2014/main" id="{E5A62CE6-CDB4-86FA-A53E-6C9FD9CCF2DF}"/>
                      </a:ext>
                    </a:extLst>
                  </p:cNvPr>
                  <p:cNvGrpSpPr/>
                  <p:nvPr/>
                </p:nvGrpSpPr>
                <p:grpSpPr>
                  <a:xfrm>
                    <a:off x="3886200" y="2724944"/>
                    <a:ext cx="1085716" cy="838200"/>
                    <a:chOff x="1047884" y="1407841"/>
                    <a:chExt cx="1085716" cy="838200"/>
                  </a:xfrm>
                </p:grpSpPr>
                <p:cxnSp>
                  <p:nvCxnSpPr>
                    <p:cNvPr id="377" name="Straight Connector 376">
                      <a:extLst>
                        <a:ext uri="{FF2B5EF4-FFF2-40B4-BE49-F238E27FC236}">
                          <a16:creationId xmlns:a16="http://schemas.microsoft.com/office/drawing/2014/main" id="{390CC136-0FCF-EA3D-AD41-F103237CDBCF}"/>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78" name="Straight Connector 377">
                      <a:extLst>
                        <a:ext uri="{FF2B5EF4-FFF2-40B4-BE49-F238E27FC236}">
                          <a16:creationId xmlns:a16="http://schemas.microsoft.com/office/drawing/2014/main" id="{BC30C466-C4BB-5EEA-BFB3-6FCF3FB3E34E}"/>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D540A747-7FF6-24E9-D7D5-6D290D275307}"/>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235114A2-AD65-C069-167D-EB7258616C23}"/>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76" name="Straight Connector 375">
                    <a:extLst>
                      <a:ext uri="{FF2B5EF4-FFF2-40B4-BE49-F238E27FC236}">
                        <a16:creationId xmlns:a16="http://schemas.microsoft.com/office/drawing/2014/main" id="{A7BDB8F2-5A74-8EFE-344B-591D5832E007}"/>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31" name="TextBox 330">
                  <a:extLst>
                    <a:ext uri="{FF2B5EF4-FFF2-40B4-BE49-F238E27FC236}">
                      <a16:creationId xmlns:a16="http://schemas.microsoft.com/office/drawing/2014/main" id="{07A15A10-E0CD-2FB4-952E-ADC1FAD6CB53}"/>
                    </a:ext>
                  </a:extLst>
                </p:cNvPr>
                <p:cNvSpPr txBox="1"/>
                <p:nvPr/>
              </p:nvSpPr>
              <p:spPr>
                <a:xfrm>
                  <a:off x="8688271" y="2536287"/>
                  <a:ext cx="364074" cy="385451"/>
                </a:xfrm>
                <a:prstGeom prst="rect">
                  <a:avLst/>
                </a:prstGeom>
                <a:noFill/>
              </p:spPr>
              <p:txBody>
                <a:bodyPr wrap="none" rtlCol="0">
                  <a:spAutoFit/>
                </a:bodyPr>
                <a:lstStyle/>
                <a:p>
                  <a:r>
                    <a:rPr lang="en-US" sz="1584" dirty="0"/>
                    <a:t>...</a:t>
                  </a:r>
                </a:p>
              </p:txBody>
            </p:sp>
          </p:grpSp>
          <p:grpSp>
            <p:nvGrpSpPr>
              <p:cNvPr id="518" name="Group 517">
                <a:extLst>
                  <a:ext uri="{FF2B5EF4-FFF2-40B4-BE49-F238E27FC236}">
                    <a16:creationId xmlns:a16="http://schemas.microsoft.com/office/drawing/2014/main" id="{B6606B92-BAEF-A32D-9FD5-E2E6805926EB}"/>
                  </a:ext>
                </a:extLst>
              </p:cNvPr>
              <p:cNvGrpSpPr/>
              <p:nvPr/>
            </p:nvGrpSpPr>
            <p:grpSpPr>
              <a:xfrm>
                <a:off x="457379" y="2294716"/>
                <a:ext cx="5670730" cy="888869"/>
                <a:chOff x="457379" y="2294716"/>
                <a:chExt cx="5670730" cy="888869"/>
              </a:xfrm>
            </p:grpSpPr>
            <p:grpSp>
              <p:nvGrpSpPr>
                <p:cNvPr id="290" name="Group 289">
                  <a:extLst>
                    <a:ext uri="{FF2B5EF4-FFF2-40B4-BE49-F238E27FC236}">
                      <a16:creationId xmlns:a16="http://schemas.microsoft.com/office/drawing/2014/main" id="{F8E11280-BD27-91BB-5C40-0B1BAEF69F4E}"/>
                    </a:ext>
                  </a:extLst>
                </p:cNvPr>
                <p:cNvGrpSpPr/>
                <p:nvPr/>
              </p:nvGrpSpPr>
              <p:grpSpPr>
                <a:xfrm>
                  <a:off x="5334000" y="2431181"/>
                  <a:ext cx="794109" cy="613073"/>
                  <a:chOff x="3654514" y="2730591"/>
                  <a:chExt cx="1085716" cy="838200"/>
                </a:xfrm>
              </p:grpSpPr>
              <p:grpSp>
                <p:nvGrpSpPr>
                  <p:cNvPr id="306" name="Group 305">
                    <a:extLst>
                      <a:ext uri="{FF2B5EF4-FFF2-40B4-BE49-F238E27FC236}">
                        <a16:creationId xmlns:a16="http://schemas.microsoft.com/office/drawing/2014/main" id="{D9F7B98A-4288-CDDD-6A7F-CCD1A588AFE0}"/>
                      </a:ext>
                    </a:extLst>
                  </p:cNvPr>
                  <p:cNvGrpSpPr/>
                  <p:nvPr/>
                </p:nvGrpSpPr>
                <p:grpSpPr>
                  <a:xfrm>
                    <a:off x="3654514" y="2730591"/>
                    <a:ext cx="1085716" cy="838200"/>
                    <a:chOff x="816198" y="1413488"/>
                    <a:chExt cx="1085716" cy="838200"/>
                  </a:xfrm>
                </p:grpSpPr>
                <p:cxnSp>
                  <p:nvCxnSpPr>
                    <p:cNvPr id="308" name="Straight Connector 307">
                      <a:extLst>
                        <a:ext uri="{FF2B5EF4-FFF2-40B4-BE49-F238E27FC236}">
                          <a16:creationId xmlns:a16="http://schemas.microsoft.com/office/drawing/2014/main" id="{09350384-1C5D-6312-FED4-EE916D797041}"/>
                        </a:ext>
                      </a:extLst>
                    </p:cNvPr>
                    <p:cNvCxnSpPr>
                      <a:cxnSpLocks/>
                    </p:cNvCxnSpPr>
                    <p:nvPr/>
                  </p:nvCxnSpPr>
                  <p:spPr>
                    <a:xfrm>
                      <a:off x="816198" y="1832589"/>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09" name="Straight Connector 308">
                      <a:extLst>
                        <a:ext uri="{FF2B5EF4-FFF2-40B4-BE49-F238E27FC236}">
                          <a16:creationId xmlns:a16="http://schemas.microsoft.com/office/drawing/2014/main" id="{D57EE0AC-9364-B0D8-D468-9F5272893241}"/>
                        </a:ext>
                      </a:extLst>
                    </p:cNvPr>
                    <p:cNvCxnSpPr>
                      <a:cxnSpLocks/>
                    </p:cNvCxnSpPr>
                    <p:nvPr/>
                  </p:nvCxnSpPr>
                  <p:spPr>
                    <a:xfrm>
                      <a:off x="1063714" y="1413488"/>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Straight Connector 309">
                      <a:extLst>
                        <a:ext uri="{FF2B5EF4-FFF2-40B4-BE49-F238E27FC236}">
                          <a16:creationId xmlns:a16="http://schemas.microsoft.com/office/drawing/2014/main" id="{4290577A-9C69-0C5C-4C17-812E45CF0152}"/>
                        </a:ext>
                      </a:extLst>
                    </p:cNvPr>
                    <p:cNvCxnSpPr>
                      <a:cxnSpLocks/>
                    </p:cNvCxnSpPr>
                    <p:nvPr/>
                  </p:nvCxnSpPr>
                  <p:spPr>
                    <a:xfrm>
                      <a:off x="1368514" y="1413488"/>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54F3EACE-28BF-86DC-CEB6-7E3D624AC795}"/>
                        </a:ext>
                      </a:extLst>
                    </p:cNvPr>
                    <p:cNvCxnSpPr>
                      <a:cxnSpLocks/>
                    </p:cNvCxnSpPr>
                    <p:nvPr/>
                  </p:nvCxnSpPr>
                  <p:spPr>
                    <a:xfrm>
                      <a:off x="1673315" y="1413488"/>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07" name="Straight Connector 306">
                    <a:extLst>
                      <a:ext uri="{FF2B5EF4-FFF2-40B4-BE49-F238E27FC236}">
                        <a16:creationId xmlns:a16="http://schemas.microsoft.com/office/drawing/2014/main" id="{008E810B-6624-92C4-D5BF-185FF249F2D0}"/>
                      </a:ext>
                    </a:extLst>
                  </p:cNvPr>
                  <p:cNvCxnSpPr>
                    <a:cxnSpLocks/>
                  </p:cNvCxnSpPr>
                  <p:nvPr/>
                </p:nvCxnSpPr>
                <p:spPr>
                  <a:xfrm>
                    <a:off x="3855276" y="2730591"/>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88" name="Right Arrow 287">
                  <a:extLst>
                    <a:ext uri="{FF2B5EF4-FFF2-40B4-BE49-F238E27FC236}">
                      <a16:creationId xmlns:a16="http://schemas.microsoft.com/office/drawing/2014/main" id="{273299CE-0452-A907-73C3-C6596B75F089}"/>
                    </a:ext>
                  </a:extLst>
                </p:cNvPr>
                <p:cNvSpPr/>
                <p:nvPr/>
              </p:nvSpPr>
              <p:spPr>
                <a:xfrm>
                  <a:off x="5034414" y="2578339"/>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nvGrpSpPr>
                <p:cNvPr id="502" name="Group 501">
                  <a:extLst>
                    <a:ext uri="{FF2B5EF4-FFF2-40B4-BE49-F238E27FC236}">
                      <a16:creationId xmlns:a16="http://schemas.microsoft.com/office/drawing/2014/main" id="{CE76AB72-E391-638A-C58C-C2BEABA5B774}"/>
                    </a:ext>
                  </a:extLst>
                </p:cNvPr>
                <p:cNvGrpSpPr/>
                <p:nvPr/>
              </p:nvGrpSpPr>
              <p:grpSpPr>
                <a:xfrm>
                  <a:off x="457379" y="2294716"/>
                  <a:ext cx="4497793" cy="888869"/>
                  <a:chOff x="457379" y="2294716"/>
                  <a:chExt cx="4497793" cy="888869"/>
                </a:xfrm>
              </p:grpSpPr>
              <p:grpSp>
                <p:nvGrpSpPr>
                  <p:cNvPr id="494" name="Group 493">
                    <a:extLst>
                      <a:ext uri="{FF2B5EF4-FFF2-40B4-BE49-F238E27FC236}">
                        <a16:creationId xmlns:a16="http://schemas.microsoft.com/office/drawing/2014/main" id="{CA41FA05-B192-C7EE-393D-386F0778DAE2}"/>
                      </a:ext>
                    </a:extLst>
                  </p:cNvPr>
                  <p:cNvGrpSpPr/>
                  <p:nvPr/>
                </p:nvGrpSpPr>
                <p:grpSpPr>
                  <a:xfrm>
                    <a:off x="2936625" y="2294716"/>
                    <a:ext cx="2018547" cy="888869"/>
                    <a:chOff x="2936625" y="2294716"/>
                    <a:chExt cx="2018547" cy="888869"/>
                  </a:xfrm>
                </p:grpSpPr>
                <p:grpSp>
                  <p:nvGrpSpPr>
                    <p:cNvPr id="11" name="Group 10">
                      <a:extLst>
                        <a:ext uri="{FF2B5EF4-FFF2-40B4-BE49-F238E27FC236}">
                          <a16:creationId xmlns:a16="http://schemas.microsoft.com/office/drawing/2014/main" id="{751801D3-0434-6201-6521-66F6D280A5B0}"/>
                        </a:ext>
                      </a:extLst>
                    </p:cNvPr>
                    <p:cNvGrpSpPr/>
                    <p:nvPr/>
                  </p:nvGrpSpPr>
                  <p:grpSpPr>
                    <a:xfrm>
                      <a:off x="3273544" y="2663559"/>
                      <a:ext cx="1425863" cy="134353"/>
                      <a:chOff x="1351205" y="1571688"/>
                      <a:chExt cx="1949457" cy="183689"/>
                    </a:xfrm>
                  </p:grpSpPr>
                  <p:cxnSp>
                    <p:nvCxnSpPr>
                      <p:cNvPr id="19" name="Straight Arrow Connector 18">
                        <a:extLst>
                          <a:ext uri="{FF2B5EF4-FFF2-40B4-BE49-F238E27FC236}">
                            <a16:creationId xmlns:a16="http://schemas.microsoft.com/office/drawing/2014/main" id="{7C526F0D-CAAF-BDE7-CE21-4A350476D1C5}"/>
                          </a:ext>
                        </a:extLst>
                      </p:cNvPr>
                      <p:cNvCxnSpPr>
                        <a:cxnSpLocks/>
                      </p:cNvCxnSpPr>
                      <p:nvPr/>
                    </p:nvCxnSpPr>
                    <p:spPr>
                      <a:xfrm>
                        <a:off x="1351205" y="1575699"/>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F005A821-499B-EB79-9864-A3830D913781}"/>
                          </a:ext>
                        </a:extLst>
                      </p:cNvPr>
                      <p:cNvCxnSpPr>
                        <a:cxnSpLocks/>
                      </p:cNvCxnSpPr>
                      <p:nvPr/>
                    </p:nvCxnSpPr>
                    <p:spPr>
                      <a:xfrm>
                        <a:off x="2211261"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763BDDBB-6C19-5ED6-92B5-A9786958BEE6}"/>
                          </a:ext>
                        </a:extLst>
                      </p:cNvPr>
                      <p:cNvCxnSpPr>
                        <a:cxnSpLocks/>
                      </p:cNvCxnSpPr>
                      <p:nvPr/>
                    </p:nvCxnSpPr>
                    <p:spPr>
                      <a:xfrm>
                        <a:off x="2438540"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45C5D2F8-400F-037D-FE41-01E9A1B5BD09}"/>
                          </a:ext>
                        </a:extLst>
                      </p:cNvPr>
                      <p:cNvCxnSpPr>
                        <a:cxnSpLocks/>
                      </p:cNvCxnSpPr>
                      <p:nvPr/>
                    </p:nvCxnSpPr>
                    <p:spPr>
                      <a:xfrm>
                        <a:off x="3300662" y="157251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grpSp>
                  <p:nvGrpSpPr>
                    <p:cNvPr id="493" name="Group 492">
                      <a:extLst>
                        <a:ext uri="{FF2B5EF4-FFF2-40B4-BE49-F238E27FC236}">
                          <a16:creationId xmlns:a16="http://schemas.microsoft.com/office/drawing/2014/main" id="{EC17547A-62D4-788A-41CA-77B40142EB7B}"/>
                        </a:ext>
                      </a:extLst>
                    </p:cNvPr>
                    <p:cNvGrpSpPr/>
                    <p:nvPr/>
                  </p:nvGrpSpPr>
                  <p:grpSpPr>
                    <a:xfrm>
                      <a:off x="2936625" y="2294716"/>
                      <a:ext cx="2018547" cy="888869"/>
                      <a:chOff x="2936625" y="2294716"/>
                      <a:chExt cx="2018547" cy="888869"/>
                    </a:xfrm>
                  </p:grpSpPr>
                  <p:grpSp>
                    <p:nvGrpSpPr>
                      <p:cNvPr id="32" name="Group 31">
                        <a:extLst>
                          <a:ext uri="{FF2B5EF4-FFF2-40B4-BE49-F238E27FC236}">
                            <a16:creationId xmlns:a16="http://schemas.microsoft.com/office/drawing/2014/main" id="{6B7031F1-1A56-2CB0-99E0-B8EB46613562}"/>
                          </a:ext>
                        </a:extLst>
                      </p:cNvPr>
                      <p:cNvGrpSpPr/>
                      <p:nvPr/>
                    </p:nvGrpSpPr>
                    <p:grpSpPr>
                      <a:xfrm>
                        <a:off x="3021497" y="2368465"/>
                        <a:ext cx="1933675" cy="725147"/>
                        <a:chOff x="927664" y="1155139"/>
                        <a:chExt cx="2643743" cy="991430"/>
                      </a:xfrm>
                    </p:grpSpPr>
                    <p:grpSp>
                      <p:nvGrpSpPr>
                        <p:cNvPr id="216" name="Group 215">
                          <a:extLst>
                            <a:ext uri="{FF2B5EF4-FFF2-40B4-BE49-F238E27FC236}">
                              <a16:creationId xmlns:a16="http://schemas.microsoft.com/office/drawing/2014/main" id="{74C97084-D32E-927E-EAC9-E7837809AFD9}"/>
                            </a:ext>
                          </a:extLst>
                        </p:cNvPr>
                        <p:cNvGrpSpPr/>
                        <p:nvPr/>
                      </p:nvGrpSpPr>
                      <p:grpSpPr>
                        <a:xfrm>
                          <a:off x="927664" y="1155139"/>
                          <a:ext cx="684245" cy="990600"/>
                          <a:chOff x="927664" y="1155139"/>
                          <a:chExt cx="684245" cy="990600"/>
                        </a:xfrm>
                      </p:grpSpPr>
                      <p:grpSp>
                        <p:nvGrpSpPr>
                          <p:cNvPr id="231" name="Group 230">
                            <a:extLst>
                              <a:ext uri="{FF2B5EF4-FFF2-40B4-BE49-F238E27FC236}">
                                <a16:creationId xmlns:a16="http://schemas.microsoft.com/office/drawing/2014/main" id="{BDC4C768-8281-272B-0223-2DE0BCDF2D75}"/>
                              </a:ext>
                            </a:extLst>
                          </p:cNvPr>
                          <p:cNvGrpSpPr/>
                          <p:nvPr/>
                        </p:nvGrpSpPr>
                        <p:grpSpPr>
                          <a:xfrm>
                            <a:off x="927664" y="1155139"/>
                            <a:ext cx="461240" cy="381000"/>
                            <a:chOff x="1461064" y="1505740"/>
                            <a:chExt cx="461240" cy="381000"/>
                          </a:xfrm>
                        </p:grpSpPr>
                        <p:sp>
                          <p:nvSpPr>
                            <p:cNvPr id="235" name="Rectangle 234">
                              <a:extLst>
                                <a:ext uri="{FF2B5EF4-FFF2-40B4-BE49-F238E27FC236}">
                                  <a16:creationId xmlns:a16="http://schemas.microsoft.com/office/drawing/2014/main" id="{93C05B61-9607-9490-A397-1E1D7F29DFCB}"/>
                                </a:ext>
                              </a:extLst>
                            </p:cNvPr>
                            <p:cNvSpPr/>
                            <p:nvPr/>
                          </p:nvSpPr>
                          <p:spPr>
                            <a:xfrm>
                              <a:off x="1461064"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36" name="Rectangle 235">
                              <a:extLst>
                                <a:ext uri="{FF2B5EF4-FFF2-40B4-BE49-F238E27FC236}">
                                  <a16:creationId xmlns:a16="http://schemas.microsoft.com/office/drawing/2014/main" id="{E4169908-BDA6-6247-0519-B7EF42A4AE0C}"/>
                                </a:ext>
                              </a:extLst>
                            </p:cNvPr>
                            <p:cNvSpPr/>
                            <p:nvPr/>
                          </p:nvSpPr>
                          <p:spPr>
                            <a:xfrm>
                              <a:off x="1693712"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32" name="Group 231">
                            <a:extLst>
                              <a:ext uri="{FF2B5EF4-FFF2-40B4-BE49-F238E27FC236}">
                                <a16:creationId xmlns:a16="http://schemas.microsoft.com/office/drawing/2014/main" id="{54A78E7C-1551-2506-BDC4-9E0E01575E9C}"/>
                              </a:ext>
                            </a:extLst>
                          </p:cNvPr>
                          <p:cNvGrpSpPr/>
                          <p:nvPr/>
                        </p:nvGrpSpPr>
                        <p:grpSpPr>
                          <a:xfrm>
                            <a:off x="1150671" y="1764739"/>
                            <a:ext cx="461238" cy="381000"/>
                            <a:chOff x="1461063" y="1505740"/>
                            <a:chExt cx="461238" cy="381000"/>
                          </a:xfrm>
                        </p:grpSpPr>
                        <p:sp>
                          <p:nvSpPr>
                            <p:cNvPr id="233" name="Rectangle 232">
                              <a:extLst>
                                <a:ext uri="{FF2B5EF4-FFF2-40B4-BE49-F238E27FC236}">
                                  <a16:creationId xmlns:a16="http://schemas.microsoft.com/office/drawing/2014/main" id="{33287F69-2CF8-91B9-53DA-2329B209F335}"/>
                                </a:ext>
                              </a:extLst>
                            </p:cNvPr>
                            <p:cNvSpPr/>
                            <p:nvPr/>
                          </p:nvSpPr>
                          <p:spPr>
                            <a:xfrm>
                              <a:off x="1461063" y="1505740"/>
                              <a:ext cx="228593"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sp>
                          <p:nvSpPr>
                            <p:cNvPr id="234" name="Rectangle 233">
                              <a:extLst>
                                <a:ext uri="{FF2B5EF4-FFF2-40B4-BE49-F238E27FC236}">
                                  <a16:creationId xmlns:a16="http://schemas.microsoft.com/office/drawing/2014/main" id="{EB36BC5A-11C1-4CFA-94B3-1B097FD6EF65}"/>
                                </a:ext>
                              </a:extLst>
                            </p:cNvPr>
                            <p:cNvSpPr/>
                            <p:nvPr/>
                          </p:nvSpPr>
                          <p:spPr>
                            <a:xfrm>
                              <a:off x="1693710" y="1505740"/>
                              <a:ext cx="228591"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17" name="Group 216">
                          <a:extLst>
                            <a:ext uri="{FF2B5EF4-FFF2-40B4-BE49-F238E27FC236}">
                              <a16:creationId xmlns:a16="http://schemas.microsoft.com/office/drawing/2014/main" id="{4F860329-0BBD-EACC-BF70-EEF550D8A1D8}"/>
                            </a:ext>
                          </a:extLst>
                        </p:cNvPr>
                        <p:cNvGrpSpPr/>
                        <p:nvPr/>
                      </p:nvGrpSpPr>
                      <p:grpSpPr>
                        <a:xfrm>
                          <a:off x="2015396" y="1155143"/>
                          <a:ext cx="461240" cy="990600"/>
                          <a:chOff x="908808" y="1155143"/>
                          <a:chExt cx="461240" cy="990600"/>
                        </a:xfrm>
                      </p:grpSpPr>
                      <p:grpSp>
                        <p:nvGrpSpPr>
                          <p:cNvPr id="225" name="Group 224">
                            <a:extLst>
                              <a:ext uri="{FF2B5EF4-FFF2-40B4-BE49-F238E27FC236}">
                                <a16:creationId xmlns:a16="http://schemas.microsoft.com/office/drawing/2014/main" id="{9C172039-DF3E-5CF6-3696-B52E484F0F86}"/>
                              </a:ext>
                            </a:extLst>
                          </p:cNvPr>
                          <p:cNvGrpSpPr/>
                          <p:nvPr/>
                        </p:nvGrpSpPr>
                        <p:grpSpPr>
                          <a:xfrm>
                            <a:off x="908808" y="1155143"/>
                            <a:ext cx="461240" cy="381000"/>
                            <a:chOff x="1442208" y="1505744"/>
                            <a:chExt cx="461240" cy="381000"/>
                          </a:xfrm>
                        </p:grpSpPr>
                        <p:sp>
                          <p:nvSpPr>
                            <p:cNvPr id="229" name="Rectangle 228">
                              <a:extLst>
                                <a:ext uri="{FF2B5EF4-FFF2-40B4-BE49-F238E27FC236}">
                                  <a16:creationId xmlns:a16="http://schemas.microsoft.com/office/drawing/2014/main" id="{9113711F-AEBE-DA0C-26B7-F6F46547BAEF}"/>
                                </a:ext>
                              </a:extLst>
                            </p:cNvPr>
                            <p:cNvSpPr/>
                            <p:nvPr/>
                          </p:nvSpPr>
                          <p:spPr>
                            <a:xfrm>
                              <a:off x="1442208"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30" name="Rectangle 229">
                              <a:extLst>
                                <a:ext uri="{FF2B5EF4-FFF2-40B4-BE49-F238E27FC236}">
                                  <a16:creationId xmlns:a16="http://schemas.microsoft.com/office/drawing/2014/main" id="{AAE817C1-181A-073F-9850-0DF94A477820}"/>
                                </a:ext>
                              </a:extLst>
                            </p:cNvPr>
                            <p:cNvSpPr/>
                            <p:nvPr/>
                          </p:nvSpPr>
                          <p:spPr>
                            <a:xfrm>
                              <a:off x="1674856"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26" name="Group 225">
                            <a:extLst>
                              <a:ext uri="{FF2B5EF4-FFF2-40B4-BE49-F238E27FC236}">
                                <a16:creationId xmlns:a16="http://schemas.microsoft.com/office/drawing/2014/main" id="{0384BB8B-8FC2-2075-2E86-6000F5C28956}"/>
                              </a:ext>
                            </a:extLst>
                          </p:cNvPr>
                          <p:cNvGrpSpPr/>
                          <p:nvPr/>
                        </p:nvGrpSpPr>
                        <p:grpSpPr>
                          <a:xfrm>
                            <a:off x="908808" y="1764743"/>
                            <a:ext cx="461240" cy="381000"/>
                            <a:chOff x="1219200" y="1505744"/>
                            <a:chExt cx="461240" cy="381000"/>
                          </a:xfrm>
                        </p:grpSpPr>
                        <p:sp>
                          <p:nvSpPr>
                            <p:cNvPr id="227" name="Rectangle 226">
                              <a:extLst>
                                <a:ext uri="{FF2B5EF4-FFF2-40B4-BE49-F238E27FC236}">
                                  <a16:creationId xmlns:a16="http://schemas.microsoft.com/office/drawing/2014/main" id="{6382CB7F-1088-F533-CD86-921503B79079}"/>
                                </a:ext>
                              </a:extLst>
                            </p:cNvPr>
                            <p:cNvSpPr/>
                            <p:nvPr/>
                          </p:nvSpPr>
                          <p:spPr>
                            <a:xfrm>
                              <a:off x="1219200"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28" name="Rectangle 227">
                              <a:extLst>
                                <a:ext uri="{FF2B5EF4-FFF2-40B4-BE49-F238E27FC236}">
                                  <a16:creationId xmlns:a16="http://schemas.microsoft.com/office/drawing/2014/main" id="{9F03BB7D-00F7-7672-2B80-D2FBE0785134}"/>
                                </a:ext>
                              </a:extLst>
                            </p:cNvPr>
                            <p:cNvSpPr/>
                            <p:nvPr/>
                          </p:nvSpPr>
                          <p:spPr>
                            <a:xfrm>
                              <a:off x="1451848"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18" name="Group 217">
                          <a:extLst>
                            <a:ext uri="{FF2B5EF4-FFF2-40B4-BE49-F238E27FC236}">
                              <a16:creationId xmlns:a16="http://schemas.microsoft.com/office/drawing/2014/main" id="{62E4CCC5-B5E6-D549-CF11-805E5AA653CC}"/>
                            </a:ext>
                          </a:extLst>
                        </p:cNvPr>
                        <p:cNvGrpSpPr/>
                        <p:nvPr/>
                      </p:nvGrpSpPr>
                      <p:grpSpPr>
                        <a:xfrm flipH="1">
                          <a:off x="2887160" y="1155969"/>
                          <a:ext cx="684247" cy="990600"/>
                          <a:chOff x="920387" y="1155969"/>
                          <a:chExt cx="684247" cy="990600"/>
                        </a:xfrm>
                      </p:grpSpPr>
                      <p:grpSp>
                        <p:nvGrpSpPr>
                          <p:cNvPr id="219" name="Group 218">
                            <a:extLst>
                              <a:ext uri="{FF2B5EF4-FFF2-40B4-BE49-F238E27FC236}">
                                <a16:creationId xmlns:a16="http://schemas.microsoft.com/office/drawing/2014/main" id="{AD2DF017-64B1-50B0-CF43-4FF4723744B7}"/>
                              </a:ext>
                            </a:extLst>
                          </p:cNvPr>
                          <p:cNvGrpSpPr/>
                          <p:nvPr/>
                        </p:nvGrpSpPr>
                        <p:grpSpPr>
                          <a:xfrm>
                            <a:off x="920387" y="1155969"/>
                            <a:ext cx="461235" cy="381000"/>
                            <a:chOff x="1453787" y="1506570"/>
                            <a:chExt cx="461235" cy="381000"/>
                          </a:xfrm>
                        </p:grpSpPr>
                        <p:sp>
                          <p:nvSpPr>
                            <p:cNvPr id="223" name="Rectangle 222">
                              <a:extLst>
                                <a:ext uri="{FF2B5EF4-FFF2-40B4-BE49-F238E27FC236}">
                                  <a16:creationId xmlns:a16="http://schemas.microsoft.com/office/drawing/2014/main" id="{749503BA-C32E-11EC-69EF-BB9B29546DE3}"/>
                                </a:ext>
                              </a:extLst>
                            </p:cNvPr>
                            <p:cNvSpPr/>
                            <p:nvPr/>
                          </p:nvSpPr>
                          <p:spPr>
                            <a:xfrm>
                              <a:off x="1453787" y="1506570"/>
                              <a:ext cx="228591"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24" name="Rectangle 223">
                              <a:extLst>
                                <a:ext uri="{FF2B5EF4-FFF2-40B4-BE49-F238E27FC236}">
                                  <a16:creationId xmlns:a16="http://schemas.microsoft.com/office/drawing/2014/main" id="{AAF31F96-4157-CE7E-8A77-0FA4C95077CD}"/>
                                </a:ext>
                              </a:extLst>
                            </p:cNvPr>
                            <p:cNvSpPr/>
                            <p:nvPr/>
                          </p:nvSpPr>
                          <p:spPr>
                            <a:xfrm>
                              <a:off x="1686429" y="1506570"/>
                              <a:ext cx="228593"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20" name="Group 219">
                            <a:extLst>
                              <a:ext uri="{FF2B5EF4-FFF2-40B4-BE49-F238E27FC236}">
                                <a16:creationId xmlns:a16="http://schemas.microsoft.com/office/drawing/2014/main" id="{A76FA55E-2824-FD1E-6389-34900AD5DAA9}"/>
                              </a:ext>
                            </a:extLst>
                          </p:cNvPr>
                          <p:cNvGrpSpPr/>
                          <p:nvPr/>
                        </p:nvGrpSpPr>
                        <p:grpSpPr>
                          <a:xfrm>
                            <a:off x="1143396" y="1765569"/>
                            <a:ext cx="461238" cy="381000"/>
                            <a:chOff x="1453788" y="1506570"/>
                            <a:chExt cx="461238" cy="381000"/>
                          </a:xfrm>
                        </p:grpSpPr>
                        <p:sp>
                          <p:nvSpPr>
                            <p:cNvPr id="221" name="Rectangle 220">
                              <a:extLst>
                                <a:ext uri="{FF2B5EF4-FFF2-40B4-BE49-F238E27FC236}">
                                  <a16:creationId xmlns:a16="http://schemas.microsoft.com/office/drawing/2014/main" id="{169EEEF3-D0E9-06E1-7060-3AC2B4F7F091}"/>
                                </a:ext>
                              </a:extLst>
                            </p:cNvPr>
                            <p:cNvSpPr/>
                            <p:nvPr/>
                          </p:nvSpPr>
                          <p:spPr>
                            <a:xfrm>
                              <a:off x="1453788" y="1506570"/>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22" name="Rectangle 221">
                              <a:extLst>
                                <a:ext uri="{FF2B5EF4-FFF2-40B4-BE49-F238E27FC236}">
                                  <a16:creationId xmlns:a16="http://schemas.microsoft.com/office/drawing/2014/main" id="{43AD86BE-C8F8-5251-791A-84BBEC86474E}"/>
                                </a:ext>
                              </a:extLst>
                            </p:cNvPr>
                            <p:cNvSpPr/>
                            <p:nvPr/>
                          </p:nvSpPr>
                          <p:spPr>
                            <a:xfrm>
                              <a:off x="1686434" y="1506570"/>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sp>
                    <p:nvSpPr>
                      <p:cNvPr id="276" name="Rectangle 275">
                        <a:extLst>
                          <a:ext uri="{FF2B5EF4-FFF2-40B4-BE49-F238E27FC236}">
                            <a16:creationId xmlns:a16="http://schemas.microsoft.com/office/drawing/2014/main" id="{46FF5D72-53BF-9E79-5315-4C5BB6178723}"/>
                          </a:ext>
                        </a:extLst>
                      </p:cNvPr>
                      <p:cNvSpPr/>
                      <p:nvPr/>
                    </p:nvSpPr>
                    <p:spPr>
                      <a:xfrm>
                        <a:off x="2936625" y="2294716"/>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77" name="Rectangle 276">
                        <a:extLst>
                          <a:ext uri="{FF2B5EF4-FFF2-40B4-BE49-F238E27FC236}">
                            <a16:creationId xmlns:a16="http://schemas.microsoft.com/office/drawing/2014/main" id="{C7765E9A-4C06-7C6A-1F18-6CA29F6EC6C9}"/>
                          </a:ext>
                        </a:extLst>
                      </p:cNvPr>
                      <p:cNvSpPr/>
                      <p:nvPr/>
                    </p:nvSpPr>
                    <p:spPr>
                      <a:xfrm>
                        <a:off x="3106785" y="2294716"/>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78" name="Rectangle 277">
                        <a:extLst>
                          <a:ext uri="{FF2B5EF4-FFF2-40B4-BE49-F238E27FC236}">
                            <a16:creationId xmlns:a16="http://schemas.microsoft.com/office/drawing/2014/main" id="{2689FB87-60E8-293F-2D13-EFA6E9B4567B}"/>
                          </a:ext>
                        </a:extLst>
                      </p:cNvPr>
                      <p:cNvSpPr/>
                      <p:nvPr/>
                    </p:nvSpPr>
                    <p:spPr>
                      <a:xfrm>
                        <a:off x="3116623" y="2904914"/>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sp>
                    <p:nvSpPr>
                      <p:cNvPr id="279" name="Rectangle 278">
                        <a:extLst>
                          <a:ext uri="{FF2B5EF4-FFF2-40B4-BE49-F238E27FC236}">
                            <a16:creationId xmlns:a16="http://schemas.microsoft.com/office/drawing/2014/main" id="{40D6B9CE-F31C-BBCC-52DA-2A058890F1E4}"/>
                          </a:ext>
                        </a:extLst>
                      </p:cNvPr>
                      <p:cNvSpPr/>
                      <p:nvPr/>
                    </p:nvSpPr>
                    <p:spPr>
                      <a:xfrm>
                        <a:off x="3286786" y="2904917"/>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sp>
                <p:nvSpPr>
                  <p:cNvPr id="437" name="TextBox 436">
                    <a:extLst>
                      <a:ext uri="{FF2B5EF4-FFF2-40B4-BE49-F238E27FC236}">
                        <a16:creationId xmlns:a16="http://schemas.microsoft.com/office/drawing/2014/main" id="{A82413C8-4B27-2F6A-C9C8-CD1ACF10E14B}"/>
                      </a:ext>
                    </a:extLst>
                  </p:cNvPr>
                  <p:cNvSpPr txBox="1"/>
                  <p:nvPr/>
                </p:nvSpPr>
                <p:spPr>
                  <a:xfrm>
                    <a:off x="457379" y="2384216"/>
                    <a:ext cx="2490004" cy="646331"/>
                  </a:xfrm>
                  <a:prstGeom prst="rect">
                    <a:avLst/>
                  </a:prstGeom>
                  <a:noFill/>
                </p:spPr>
                <p:txBody>
                  <a:bodyPr wrap="square">
                    <a:spAutoFit/>
                  </a:bodyPr>
                  <a:lstStyle/>
                  <a:p>
                    <a:pPr algn="ctr" rtl="0">
                      <a:spcBef>
                        <a:spcPts val="0"/>
                      </a:spcBef>
                      <a:spcAft>
                        <a:spcPts val="0"/>
                      </a:spcAft>
                    </a:pPr>
                    <a:r>
                      <a:rPr lang="en-GB" sz="1800" b="1" i="0" u="sng" dirty="0">
                        <a:solidFill>
                          <a:srgbClr val="0E124A"/>
                        </a:solidFill>
                        <a:effectLst/>
                        <a:latin typeface="Arial" panose="020B0604020202020204" pitchFamily="34" charset="0"/>
                      </a:rPr>
                      <a:t>Quasi-Strong-Strong (QSS)</a:t>
                    </a:r>
                    <a:endParaRPr lang="en-GB" sz="1400" b="0" dirty="0">
                      <a:effectLst/>
                    </a:endParaRPr>
                  </a:p>
                </p:txBody>
              </p:sp>
            </p:grpSp>
          </p:grpSp>
          <p:sp>
            <p:nvSpPr>
              <p:cNvPr id="524" name="Right Arrow 523">
                <a:extLst>
                  <a:ext uri="{FF2B5EF4-FFF2-40B4-BE49-F238E27FC236}">
                    <a16:creationId xmlns:a16="http://schemas.microsoft.com/office/drawing/2014/main" id="{55CC7D26-1B50-293D-9D67-9813389EF4B4}"/>
                  </a:ext>
                </a:extLst>
              </p:cNvPr>
              <p:cNvSpPr/>
              <p:nvPr/>
            </p:nvSpPr>
            <p:spPr>
              <a:xfrm>
                <a:off x="6223585" y="256048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sp>
          <p:nvSpPr>
            <p:cNvPr id="536" name="TextBox 535">
              <a:extLst>
                <a:ext uri="{FF2B5EF4-FFF2-40B4-BE49-F238E27FC236}">
                  <a16:creationId xmlns:a16="http://schemas.microsoft.com/office/drawing/2014/main" id="{CA9EBCC8-8B1D-6A7D-1192-04251DCFE8F9}"/>
                </a:ext>
              </a:extLst>
            </p:cNvPr>
            <p:cNvSpPr txBox="1"/>
            <p:nvPr/>
          </p:nvSpPr>
          <p:spPr>
            <a:xfrm>
              <a:off x="7047498" y="3035806"/>
              <a:ext cx="1376184" cy="307777"/>
            </a:xfrm>
            <a:prstGeom prst="rect">
              <a:avLst/>
            </a:prstGeom>
            <a:noFill/>
          </p:spPr>
          <p:txBody>
            <a:bodyPr wrap="square">
              <a:spAutoFit/>
            </a:bodyPr>
            <a:lstStyle/>
            <a:p>
              <a:r>
                <a:rPr lang="en-US" sz="1400" dirty="0"/>
                <a:t>(e.g. </a:t>
              </a:r>
              <a:r>
                <a:rPr lang="en-US" sz="1400" dirty="0" err="1"/>
                <a:t>f</a:t>
              </a:r>
              <a:r>
                <a:rPr lang="en-US" sz="1400" baseline="-25000" dirty="0" err="1"/>
                <a:t>update</a:t>
              </a:r>
              <a:r>
                <a:rPr lang="en-US" sz="1400" dirty="0"/>
                <a:t>= 2)</a:t>
              </a:r>
              <a:endParaRPr lang="en-US" dirty="0"/>
            </a:p>
          </p:txBody>
        </p:sp>
      </p:grpSp>
      <p:sp>
        <p:nvSpPr>
          <p:cNvPr id="538" name="TextBox 537">
            <a:extLst>
              <a:ext uri="{FF2B5EF4-FFF2-40B4-BE49-F238E27FC236}">
                <a16:creationId xmlns:a16="http://schemas.microsoft.com/office/drawing/2014/main" id="{77C11479-5E86-1C48-FCA2-0B3A0C476989}"/>
              </a:ext>
            </a:extLst>
          </p:cNvPr>
          <p:cNvSpPr txBox="1"/>
          <p:nvPr/>
        </p:nvSpPr>
        <p:spPr>
          <a:xfrm>
            <a:off x="2065012" y="2724944"/>
            <a:ext cx="901209" cy="338554"/>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r>
              <a:rPr lang="en-US" sz="1600" b="1" dirty="0">
                <a:solidFill>
                  <a:schemeClr val="accent5"/>
                </a:solidFill>
              </a:rPr>
              <a:t>FCC-</a:t>
            </a:r>
            <a:r>
              <a:rPr lang="en-US" sz="1600" b="1" dirty="0" err="1">
                <a:solidFill>
                  <a:schemeClr val="accent5"/>
                </a:solidFill>
              </a:rPr>
              <a:t>ee</a:t>
            </a:r>
            <a:endParaRPr lang="en-US" sz="1600" b="1" dirty="0">
              <a:solidFill>
                <a:schemeClr val="accent5"/>
              </a:solidFill>
            </a:endParaRPr>
          </a:p>
        </p:txBody>
      </p:sp>
      <p:grpSp>
        <p:nvGrpSpPr>
          <p:cNvPr id="542" name="Group 541">
            <a:extLst>
              <a:ext uri="{FF2B5EF4-FFF2-40B4-BE49-F238E27FC236}">
                <a16:creationId xmlns:a16="http://schemas.microsoft.com/office/drawing/2014/main" id="{16A0033C-1A6E-7D98-1FDD-50AC6EFFFB8D}"/>
              </a:ext>
            </a:extLst>
          </p:cNvPr>
          <p:cNvGrpSpPr/>
          <p:nvPr/>
        </p:nvGrpSpPr>
        <p:grpSpPr>
          <a:xfrm>
            <a:off x="349395" y="4280303"/>
            <a:ext cx="6538187" cy="805845"/>
            <a:chOff x="349395" y="4280303"/>
            <a:chExt cx="6538187" cy="805845"/>
          </a:xfrm>
        </p:grpSpPr>
        <p:grpSp>
          <p:nvGrpSpPr>
            <p:cNvPr id="321" name="Group 320">
              <a:extLst>
                <a:ext uri="{FF2B5EF4-FFF2-40B4-BE49-F238E27FC236}">
                  <a16:creationId xmlns:a16="http://schemas.microsoft.com/office/drawing/2014/main" id="{F7E9D002-3572-77B1-0C1C-101F266583AC}"/>
                </a:ext>
              </a:extLst>
            </p:cNvPr>
            <p:cNvGrpSpPr/>
            <p:nvPr/>
          </p:nvGrpSpPr>
          <p:grpSpPr>
            <a:xfrm>
              <a:off x="2595259" y="4482321"/>
              <a:ext cx="1735205" cy="488696"/>
              <a:chOff x="5777133" y="1051178"/>
              <a:chExt cx="1914546" cy="608929"/>
            </a:xfrm>
          </p:grpSpPr>
          <p:sp>
            <p:nvSpPr>
              <p:cNvPr id="322" name="Rectangle 321">
                <a:extLst>
                  <a:ext uri="{FF2B5EF4-FFF2-40B4-BE49-F238E27FC236}">
                    <a16:creationId xmlns:a16="http://schemas.microsoft.com/office/drawing/2014/main" id="{945147DC-4049-605F-59E7-A32366102112}"/>
                  </a:ext>
                </a:extLst>
              </p:cNvPr>
              <p:cNvSpPr/>
              <p:nvPr/>
            </p:nvSpPr>
            <p:spPr>
              <a:xfrm>
                <a:off x="5777133" y="1051178"/>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323" name="TextBox 322">
                <a:extLst>
                  <a:ext uri="{FF2B5EF4-FFF2-40B4-BE49-F238E27FC236}">
                    <a16:creationId xmlns:a16="http://schemas.microsoft.com/office/drawing/2014/main" id="{BB70D6D0-3175-BF0A-5604-3423FD9C7A14}"/>
                  </a:ext>
                </a:extLst>
              </p:cNvPr>
              <p:cNvSpPr txBox="1"/>
              <p:nvPr/>
            </p:nvSpPr>
            <p:spPr>
              <a:xfrm>
                <a:off x="5968130" y="1080205"/>
                <a:ext cx="1723549" cy="579902"/>
              </a:xfrm>
              <a:prstGeom prst="rect">
                <a:avLst/>
              </a:prstGeom>
              <a:noFill/>
            </p:spPr>
            <p:txBody>
              <a:bodyPr wrap="none" rtlCol="0">
                <a:spAutoFit/>
              </a:bodyPr>
              <a:lstStyle/>
              <a:p>
                <a:r>
                  <a:rPr lang="en-US" sz="1584" dirty="0"/>
                  <a:t>: bunch slice with</a:t>
                </a:r>
              </a:p>
              <a:p>
                <a:r>
                  <a:rPr lang="en-US" sz="1584" dirty="0"/>
                  <a:t>  macroparticles</a:t>
                </a:r>
              </a:p>
            </p:txBody>
          </p:sp>
        </p:grpSp>
        <p:grpSp>
          <p:nvGrpSpPr>
            <p:cNvPr id="314" name="Group 313">
              <a:extLst>
                <a:ext uri="{FF2B5EF4-FFF2-40B4-BE49-F238E27FC236}">
                  <a16:creationId xmlns:a16="http://schemas.microsoft.com/office/drawing/2014/main" id="{DD1AA2B8-4F84-106E-7669-C6315FE77589}"/>
                </a:ext>
              </a:extLst>
            </p:cNvPr>
            <p:cNvGrpSpPr/>
            <p:nvPr/>
          </p:nvGrpSpPr>
          <p:grpSpPr>
            <a:xfrm>
              <a:off x="4700368" y="4280303"/>
              <a:ext cx="2187214" cy="795007"/>
              <a:chOff x="6119819" y="1372358"/>
              <a:chExt cx="2413273" cy="990600"/>
            </a:xfrm>
          </p:grpSpPr>
          <p:grpSp>
            <p:nvGrpSpPr>
              <p:cNvPr id="315" name="Group 314">
                <a:extLst>
                  <a:ext uri="{FF2B5EF4-FFF2-40B4-BE49-F238E27FC236}">
                    <a16:creationId xmlns:a16="http://schemas.microsoft.com/office/drawing/2014/main" id="{260BBD84-A339-A31A-A988-FAFCB9A948B2}"/>
                  </a:ext>
                </a:extLst>
              </p:cNvPr>
              <p:cNvGrpSpPr/>
              <p:nvPr/>
            </p:nvGrpSpPr>
            <p:grpSpPr>
              <a:xfrm>
                <a:off x="6119819" y="1372358"/>
                <a:ext cx="228592" cy="990600"/>
                <a:chOff x="6112958" y="1387151"/>
                <a:chExt cx="228592" cy="990600"/>
              </a:xfrm>
            </p:grpSpPr>
            <p:sp>
              <p:nvSpPr>
                <p:cNvPr id="317" name="Rectangle 316">
                  <a:extLst>
                    <a:ext uri="{FF2B5EF4-FFF2-40B4-BE49-F238E27FC236}">
                      <a16:creationId xmlns:a16="http://schemas.microsoft.com/office/drawing/2014/main" id="{8516F43C-D769-BA85-F0FA-EC2A58BA871E}"/>
                    </a:ext>
                  </a:extLst>
                </p:cNvPr>
                <p:cNvSpPr/>
                <p:nvPr/>
              </p:nvSpPr>
              <p:spPr>
                <a:xfrm>
                  <a:off x="6112958" y="1387151"/>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318" name="Rectangle 317">
                  <a:extLst>
                    <a:ext uri="{FF2B5EF4-FFF2-40B4-BE49-F238E27FC236}">
                      <a16:creationId xmlns:a16="http://schemas.microsoft.com/office/drawing/2014/main" id="{43231C5C-E00D-0625-13D9-BB507F06DFBF}"/>
                    </a:ext>
                  </a:extLst>
                </p:cNvPr>
                <p:cNvSpPr/>
                <p:nvPr/>
              </p:nvSpPr>
              <p:spPr>
                <a:xfrm>
                  <a:off x="6112958" y="1996751"/>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cxnSp>
              <p:nvCxnSpPr>
                <p:cNvPr id="319" name="Straight Arrow Connector 318">
                  <a:extLst>
                    <a:ext uri="{FF2B5EF4-FFF2-40B4-BE49-F238E27FC236}">
                      <a16:creationId xmlns:a16="http://schemas.microsoft.com/office/drawing/2014/main" id="{3E5D552D-3B13-9CAD-EBAF-DC0AC19AE53B}"/>
                    </a:ext>
                  </a:extLst>
                </p:cNvPr>
                <p:cNvCxnSpPr>
                  <a:cxnSpLocks/>
                </p:cNvCxnSpPr>
                <p:nvPr/>
              </p:nvCxnSpPr>
              <p:spPr>
                <a:xfrm>
                  <a:off x="6224514" y="179060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sp>
            <p:nvSpPr>
              <p:cNvPr id="316" name="TextBox 315">
                <a:extLst>
                  <a:ext uri="{FF2B5EF4-FFF2-40B4-BE49-F238E27FC236}">
                    <a16:creationId xmlns:a16="http://schemas.microsoft.com/office/drawing/2014/main" id="{530FE3A7-B9A0-9C50-1691-CDEB932191A4}"/>
                  </a:ext>
                </a:extLst>
              </p:cNvPr>
              <p:cNvSpPr txBox="1"/>
              <p:nvPr/>
            </p:nvSpPr>
            <p:spPr>
              <a:xfrm>
                <a:off x="6313916" y="1720959"/>
                <a:ext cx="2219176" cy="418812"/>
              </a:xfrm>
              <a:prstGeom prst="rect">
                <a:avLst/>
              </a:prstGeom>
              <a:noFill/>
            </p:spPr>
            <p:txBody>
              <a:bodyPr wrap="square" rtlCol="0">
                <a:spAutoFit/>
              </a:bodyPr>
              <a:lstStyle/>
              <a:p>
                <a:r>
                  <a:rPr lang="en-US" sz="1584" dirty="0"/>
                  <a:t>: soft-Gaussian kick</a:t>
                </a:r>
              </a:p>
            </p:txBody>
          </p:sp>
        </p:grpSp>
        <p:grpSp>
          <p:nvGrpSpPr>
            <p:cNvPr id="539" name="Group 538">
              <a:extLst>
                <a:ext uri="{FF2B5EF4-FFF2-40B4-BE49-F238E27FC236}">
                  <a16:creationId xmlns:a16="http://schemas.microsoft.com/office/drawing/2014/main" id="{49EBC228-468B-D481-D0B4-80EE66706E27}"/>
                </a:ext>
              </a:extLst>
            </p:cNvPr>
            <p:cNvGrpSpPr/>
            <p:nvPr/>
          </p:nvGrpSpPr>
          <p:grpSpPr>
            <a:xfrm>
              <a:off x="349395" y="4482950"/>
              <a:ext cx="2090619" cy="603198"/>
              <a:chOff x="5777133" y="1051178"/>
              <a:chExt cx="2306690" cy="751602"/>
            </a:xfrm>
          </p:grpSpPr>
          <p:sp>
            <p:nvSpPr>
              <p:cNvPr id="540" name="Rectangle 539">
                <a:extLst>
                  <a:ext uri="{FF2B5EF4-FFF2-40B4-BE49-F238E27FC236}">
                    <a16:creationId xmlns:a16="http://schemas.microsoft.com/office/drawing/2014/main" id="{5AFA390B-45F5-1F39-37FD-0D7CC1780BF9}"/>
                  </a:ext>
                </a:extLst>
              </p:cNvPr>
              <p:cNvSpPr/>
              <p:nvPr/>
            </p:nvSpPr>
            <p:spPr>
              <a:xfrm>
                <a:off x="5777133" y="1051178"/>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41" name="TextBox 540">
                <a:extLst>
                  <a:ext uri="{FF2B5EF4-FFF2-40B4-BE49-F238E27FC236}">
                    <a16:creationId xmlns:a16="http://schemas.microsoft.com/office/drawing/2014/main" id="{AAC87051-3606-3007-0F2F-371A3C20DDBB}"/>
                  </a:ext>
                </a:extLst>
              </p:cNvPr>
              <p:cNvSpPr txBox="1"/>
              <p:nvPr/>
            </p:nvSpPr>
            <p:spPr>
              <a:xfrm>
                <a:off x="5968130" y="1080205"/>
                <a:ext cx="2115693" cy="722575"/>
              </a:xfrm>
              <a:prstGeom prst="rect">
                <a:avLst/>
              </a:prstGeom>
              <a:noFill/>
            </p:spPr>
            <p:txBody>
              <a:bodyPr wrap="none" rtlCol="0">
                <a:spAutoFit/>
              </a:bodyPr>
              <a:lstStyle/>
              <a:p>
                <a:r>
                  <a:rPr lang="en-US" sz="1584" dirty="0"/>
                  <a:t>: untracked bunch </a:t>
                </a:r>
              </a:p>
              <a:p>
                <a:r>
                  <a:rPr lang="en-US" sz="1584" dirty="0"/>
                  <a:t>with fixed moments</a:t>
                </a:r>
              </a:p>
            </p:txBody>
          </p:sp>
        </p:grpSp>
      </p:grpSp>
      <p:sp>
        <p:nvSpPr>
          <p:cNvPr id="2" name="Title 5">
            <a:extLst>
              <a:ext uri="{FF2B5EF4-FFF2-40B4-BE49-F238E27FC236}">
                <a16:creationId xmlns:a16="http://schemas.microsoft.com/office/drawing/2014/main" id="{6337C249-72BA-F497-6E0B-3DEC94A0D1AF}"/>
              </a:ext>
            </a:extLst>
          </p:cNvPr>
          <p:cNvSpPr>
            <a:spLocks noGrp="1"/>
          </p:cNvSpPr>
          <p:nvPr>
            <p:ph type="title"/>
          </p:nvPr>
        </p:nvSpPr>
        <p:spPr>
          <a:xfrm>
            <a:off x="224017" y="413195"/>
            <a:ext cx="8263350" cy="804314"/>
          </a:xfrm>
        </p:spPr>
        <p:txBody>
          <a:bodyPr/>
          <a:lstStyle/>
          <a:p>
            <a:r>
              <a:rPr lang="en-GB" sz="2800" spc="20" dirty="0">
                <a:cs typeface="Arial"/>
              </a:rPr>
              <a:t>Beam-beam in Xsuite</a:t>
            </a:r>
            <a:endParaRPr lang="en-US" dirty="0"/>
          </a:p>
        </p:txBody>
      </p:sp>
    </p:spTree>
    <p:extLst>
      <p:ext uri="{BB962C8B-B14F-4D97-AF65-F5344CB8AC3E}">
        <p14:creationId xmlns:p14="http://schemas.microsoft.com/office/powerpoint/2010/main" val="176741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4"/>
                                        </p:tgtEl>
                                        <p:attrNameLst>
                                          <p:attrName>style.visibility</p:attrName>
                                        </p:attrNameLst>
                                      </p:cBhvr>
                                      <p:to>
                                        <p:strVal val="visible"/>
                                      </p:to>
                                    </p:set>
                                    <p:animEffect transition="in" filter="fade">
                                      <p:cBhvr>
                                        <p:cTn id="7" dur="500"/>
                                        <p:tgtEl>
                                          <p:spTgt spid="534"/>
                                        </p:tgtEl>
                                      </p:cBhvr>
                                    </p:animEffect>
                                  </p:childTnLst>
                                </p:cTn>
                              </p:par>
                              <p:par>
                                <p:cTn id="8" presetID="10" presetClass="entr" presetSubtype="0" fill="hold" nodeType="withEffect">
                                  <p:stCondLst>
                                    <p:cond delay="0"/>
                                  </p:stCondLst>
                                  <p:childTnLst>
                                    <p:set>
                                      <p:cBhvr>
                                        <p:cTn id="9" dur="1" fill="hold">
                                          <p:stCondLst>
                                            <p:cond delay="0"/>
                                          </p:stCondLst>
                                        </p:cTn>
                                        <p:tgtEl>
                                          <p:spTgt spid="542"/>
                                        </p:tgtEl>
                                        <p:attrNameLst>
                                          <p:attrName>style.visibility</p:attrName>
                                        </p:attrNameLst>
                                      </p:cBhvr>
                                      <p:to>
                                        <p:strVal val="visible"/>
                                      </p:to>
                                    </p:set>
                                    <p:animEffect transition="in" filter="fade">
                                      <p:cBhvr>
                                        <p:cTn id="10" dur="500"/>
                                        <p:tgtEl>
                                          <p:spTgt spid="54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37"/>
                                        </p:tgtEl>
                                        <p:attrNameLst>
                                          <p:attrName>style.visibility</p:attrName>
                                        </p:attrNameLst>
                                      </p:cBhvr>
                                      <p:to>
                                        <p:strVal val="visible"/>
                                      </p:to>
                                    </p:set>
                                    <p:animEffect transition="in" filter="fade">
                                      <p:cBhvr>
                                        <p:cTn id="15" dur="500"/>
                                        <p:tgtEl>
                                          <p:spTgt spid="537"/>
                                        </p:tgtEl>
                                      </p:cBhvr>
                                    </p:animEffect>
                                  </p:childTnLst>
                                </p:cTn>
                              </p:par>
                              <p:par>
                                <p:cTn id="16" presetID="10" presetClass="entr" presetSubtype="0" fill="hold" nodeType="withEffect">
                                  <p:stCondLst>
                                    <p:cond delay="0"/>
                                  </p:stCondLst>
                                  <p:childTnLst>
                                    <p:set>
                                      <p:cBhvr>
                                        <p:cTn id="17" dur="1" fill="hold">
                                          <p:stCondLst>
                                            <p:cond delay="0"/>
                                          </p:stCondLst>
                                        </p:cTn>
                                        <p:tgtEl>
                                          <p:spTgt spid="320"/>
                                        </p:tgtEl>
                                        <p:attrNameLst>
                                          <p:attrName>style.visibility</p:attrName>
                                        </p:attrNameLst>
                                      </p:cBhvr>
                                      <p:to>
                                        <p:strVal val="visible"/>
                                      </p:to>
                                    </p:set>
                                    <p:animEffect transition="in" filter="fade">
                                      <p:cBhvr>
                                        <p:cTn id="18" dur="500"/>
                                        <p:tgtEl>
                                          <p:spTgt spid="3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29"/>
                                        </p:tgtEl>
                                        <p:attrNameLst>
                                          <p:attrName>style.visibility</p:attrName>
                                        </p:attrNameLst>
                                      </p:cBhvr>
                                      <p:to>
                                        <p:strVal val="visible"/>
                                      </p:to>
                                    </p:set>
                                    <p:animEffect transition="in" filter="fade">
                                      <p:cBhvr>
                                        <p:cTn id="23" dur="500"/>
                                        <p:tgtEl>
                                          <p:spTgt spid="52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30"/>
                                        </p:tgtEl>
                                        <p:attrNameLst>
                                          <p:attrName>style.visibility</p:attrName>
                                        </p:attrNameLst>
                                      </p:cBhvr>
                                      <p:to>
                                        <p:strVal val="visible"/>
                                      </p:to>
                                    </p:set>
                                    <p:animEffect transition="in" filter="fade">
                                      <p:cBhvr>
                                        <p:cTn id="28" dur="500"/>
                                        <p:tgtEl>
                                          <p:spTgt spid="53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38"/>
                                        </p:tgtEl>
                                        <p:attrNameLst>
                                          <p:attrName>style.visibility</p:attrName>
                                        </p:attrNameLst>
                                      </p:cBhvr>
                                      <p:to>
                                        <p:strVal val="visible"/>
                                      </p:to>
                                    </p:set>
                                    <p:animEffect transition="in" filter="fade">
                                      <p:cBhvr>
                                        <p:cTn id="33" dur="500"/>
                                        <p:tgtEl>
                                          <p:spTgt spid="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29F5A1C-764A-6C61-B209-80AE125B3A40}"/>
              </a:ext>
            </a:extLst>
          </p:cNvPr>
          <p:cNvGrpSpPr/>
          <p:nvPr/>
        </p:nvGrpSpPr>
        <p:grpSpPr>
          <a:xfrm>
            <a:off x="4864024" y="2257384"/>
            <a:ext cx="2777649" cy="1315765"/>
            <a:chOff x="4864024" y="2257384"/>
            <a:chExt cx="2777649" cy="1315765"/>
          </a:xfrm>
        </p:grpSpPr>
        <p:cxnSp>
          <p:nvCxnSpPr>
            <p:cNvPr id="122" name="Straight Arrow Connector 121">
              <a:extLst>
                <a:ext uri="{FF2B5EF4-FFF2-40B4-BE49-F238E27FC236}">
                  <a16:creationId xmlns:a16="http://schemas.microsoft.com/office/drawing/2014/main" id="{796B4DDE-5A38-6243-BFD9-5A3B323AFBFF}"/>
                </a:ext>
              </a:extLst>
            </p:cNvPr>
            <p:cNvCxnSpPr>
              <a:cxnSpLocks/>
            </p:cNvCxnSpPr>
            <p:nvPr/>
          </p:nvCxnSpPr>
          <p:spPr>
            <a:xfrm flipH="1">
              <a:off x="4864024" y="2337720"/>
              <a:ext cx="1465508" cy="1235429"/>
            </a:xfrm>
            <a:prstGeom prst="straightConnector1">
              <a:avLst/>
            </a:prstGeom>
            <a:ln w="9525">
              <a:solidFill>
                <a:schemeClr val="bg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16623704-13DF-0C47-9006-BB8CC8B90C74}"/>
                </a:ext>
              </a:extLst>
            </p:cNvPr>
            <p:cNvCxnSpPr>
              <a:cxnSpLocks/>
            </p:cNvCxnSpPr>
            <p:nvPr/>
          </p:nvCxnSpPr>
          <p:spPr>
            <a:xfrm>
              <a:off x="4917104" y="2329631"/>
              <a:ext cx="1465508" cy="1235429"/>
            </a:xfrm>
            <a:prstGeom prst="straightConnector1">
              <a:avLst/>
            </a:prstGeom>
            <a:ln w="9525">
              <a:solidFill>
                <a:schemeClr val="bg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4DE13B00-E03B-A7F2-0EB9-2B38123B0104}"/>
                </a:ext>
              </a:extLst>
            </p:cNvPr>
            <p:cNvSpPr txBox="1"/>
            <p:nvPr/>
          </p:nvSpPr>
          <p:spPr>
            <a:xfrm>
              <a:off x="6293227" y="2257384"/>
              <a:ext cx="1348446" cy="515526"/>
            </a:xfrm>
            <a:prstGeom prst="rect">
              <a:avLst/>
            </a:prstGeom>
            <a:noFill/>
          </p:spPr>
          <p:txBody>
            <a:bodyPr wrap="square" rtlCol="0">
              <a:spAutoFit/>
            </a:bodyPr>
            <a:lstStyle/>
            <a:p>
              <a:pPr algn="ctr"/>
              <a:r>
                <a:rPr lang="en-US" b="1" dirty="0">
                  <a:solidFill>
                    <a:schemeClr val="accent1"/>
                  </a:solidFill>
                </a:rPr>
                <a:t>“weak bunch”</a:t>
              </a:r>
            </a:p>
            <a:p>
              <a:pPr algn="ctr"/>
              <a:r>
                <a:rPr lang="en-CH" sz="1400" dirty="0">
                  <a:solidFill>
                    <a:schemeClr val="accent1"/>
                  </a:solidFill>
                </a:rPr>
                <a:t>N</a:t>
              </a:r>
              <a:r>
                <a:rPr lang="en-CH" sz="1400" baseline="-25000" dirty="0">
                  <a:solidFill>
                    <a:schemeClr val="accent1"/>
                  </a:solidFill>
                </a:rPr>
                <a:t>b</a:t>
              </a:r>
              <a:r>
                <a:rPr lang="en-CH" sz="1400" dirty="0">
                  <a:solidFill>
                    <a:schemeClr val="accent1"/>
                  </a:solidFill>
                </a:rPr>
                <a:t>-</a:t>
              </a:r>
              <a:r>
                <a:rPr lang="el-GR" sz="1400" dirty="0">
                  <a:solidFill>
                    <a:schemeClr val="accent1"/>
                  </a:solidFill>
                </a:rPr>
                <a:t>Δ</a:t>
              </a:r>
              <a:r>
                <a:rPr lang="fr-CH" sz="1400" dirty="0">
                  <a:solidFill>
                    <a:schemeClr val="accent1"/>
                  </a:solidFill>
                </a:rPr>
                <a:t>N</a:t>
              </a:r>
              <a:endParaRPr lang="en-US" b="1" dirty="0">
                <a:solidFill>
                  <a:schemeClr val="accent1"/>
                </a:solidFill>
              </a:endParaRPr>
            </a:p>
          </p:txBody>
        </p:sp>
        <p:sp>
          <p:nvSpPr>
            <p:cNvPr id="35" name="TextBox 34">
              <a:extLst>
                <a:ext uri="{FF2B5EF4-FFF2-40B4-BE49-F238E27FC236}">
                  <a16:creationId xmlns:a16="http://schemas.microsoft.com/office/drawing/2014/main" id="{EC51B815-0347-937F-12DC-423BDD6EB6C1}"/>
                </a:ext>
              </a:extLst>
            </p:cNvPr>
            <p:cNvSpPr txBox="1"/>
            <p:nvPr/>
          </p:nvSpPr>
          <p:spPr>
            <a:xfrm>
              <a:off x="5958713" y="3013065"/>
              <a:ext cx="1463862" cy="515526"/>
            </a:xfrm>
            <a:prstGeom prst="rect">
              <a:avLst/>
            </a:prstGeom>
            <a:noFill/>
          </p:spPr>
          <p:txBody>
            <a:bodyPr wrap="square" rtlCol="0">
              <a:spAutoFit/>
            </a:bodyPr>
            <a:lstStyle/>
            <a:p>
              <a:pPr algn="ctr"/>
              <a:r>
                <a:rPr lang="en-US" b="1" dirty="0">
                  <a:solidFill>
                    <a:schemeClr val="accent5"/>
                  </a:solidFill>
                </a:rPr>
                <a:t>“strong bunch”</a:t>
              </a:r>
            </a:p>
            <a:p>
              <a:pPr algn="ctr"/>
              <a:r>
                <a:rPr lang="en-CH" sz="1400" dirty="0">
                  <a:solidFill>
                    <a:schemeClr val="accent5"/>
                  </a:solidFill>
                </a:rPr>
                <a:t>N</a:t>
              </a:r>
              <a:r>
                <a:rPr lang="en-CH" sz="1400" baseline="-25000" dirty="0">
                  <a:solidFill>
                    <a:schemeClr val="accent5"/>
                  </a:solidFill>
                </a:rPr>
                <a:t>b</a:t>
              </a:r>
              <a:r>
                <a:rPr lang="en-CH" sz="1400" dirty="0">
                  <a:solidFill>
                    <a:schemeClr val="accent5"/>
                  </a:solidFill>
                </a:rPr>
                <a:t>+</a:t>
              </a:r>
              <a:r>
                <a:rPr lang="el-GR" sz="1400" dirty="0">
                  <a:solidFill>
                    <a:schemeClr val="accent5"/>
                  </a:solidFill>
                </a:rPr>
                <a:t>Δ</a:t>
              </a:r>
              <a:r>
                <a:rPr lang="fr-CH" sz="1400" dirty="0">
                  <a:solidFill>
                    <a:schemeClr val="accent5"/>
                  </a:solidFill>
                </a:rPr>
                <a:t>N</a:t>
              </a:r>
              <a:endParaRPr lang="en-US" b="1" dirty="0">
                <a:solidFill>
                  <a:schemeClr val="accent5"/>
                </a:solidFill>
              </a:endParaRPr>
            </a:p>
          </p:txBody>
        </p:sp>
      </p:grpSp>
      <p:sp>
        <p:nvSpPr>
          <p:cNvPr id="22" name="Text Placeholder 24">
            <a:extLst>
              <a:ext uri="{FF2B5EF4-FFF2-40B4-BE49-F238E27FC236}">
                <a16:creationId xmlns:a16="http://schemas.microsoft.com/office/drawing/2014/main" id="{3827DD14-2109-EF42-8F0A-B26968D4FDB8}"/>
              </a:ext>
            </a:extLst>
          </p:cNvPr>
          <p:cNvSpPr>
            <a:spLocks noGrp="1"/>
          </p:cNvSpPr>
          <p:nvPr>
            <p:ph type="body" sz="quarter" idx="12"/>
          </p:nvPr>
        </p:nvSpPr>
        <p:spPr>
          <a:xfrm>
            <a:off x="762000" y="825732"/>
            <a:ext cx="7791316" cy="4266922"/>
          </a:xfrm>
        </p:spPr>
        <p:txBody>
          <a:bodyPr/>
          <a:lstStyle/>
          <a:p>
            <a:pPr marL="184150" indent="-1714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 Flip-flop instability (1D) observed in other colliders (VEPP-2000)</a:t>
            </a:r>
            <a:endParaRPr lang="en-US" sz="1400" spc="20" dirty="0">
              <a:solidFill>
                <a:schemeClr val="accent5"/>
              </a:solidFill>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GB" sz="1400" spc="20" dirty="0">
              <a:cs typeface="Arial"/>
            </a:endParaRPr>
          </a:p>
          <a:p>
            <a:pPr marL="184150" indent="-171450">
              <a:lnSpc>
                <a:spcPct val="100000"/>
              </a:lnSpc>
              <a:spcBef>
                <a:spcPts val="100"/>
              </a:spcBef>
              <a:buFont typeface="Arial" panose="020B0604020202020204" pitchFamily="34" charset="0"/>
              <a:buChar char="•"/>
              <a:tabLst>
                <a:tab pos="297815" algn="l"/>
                <a:tab pos="298450" algn="l"/>
              </a:tabLst>
            </a:pPr>
            <a:r>
              <a:rPr lang="en-GB" sz="1400" spc="20" dirty="0">
                <a:cs typeface="Arial"/>
              </a:rPr>
              <a:t>For FCC-</a:t>
            </a:r>
            <a:r>
              <a:rPr lang="en-GB" sz="1400" spc="20" dirty="0" err="1">
                <a:cs typeface="Arial"/>
              </a:rPr>
              <a:t>ee</a:t>
            </a:r>
            <a:r>
              <a:rPr lang="en-GB" sz="1400" spc="20" dirty="0">
                <a:cs typeface="Arial"/>
              </a:rPr>
              <a:t>: 3D flip-flop - direct consequence of </a:t>
            </a:r>
            <a:r>
              <a:rPr lang="en-GB" sz="1400" b="1" spc="20" dirty="0" err="1">
                <a:solidFill>
                  <a:schemeClr val="accent5"/>
                </a:solidFill>
                <a:cs typeface="Arial"/>
              </a:rPr>
              <a:t>beamstrahlung</a:t>
            </a:r>
            <a:r>
              <a:rPr lang="en-GB" sz="1400" spc="20" dirty="0">
                <a:cs typeface="Arial"/>
              </a:rPr>
              <a:t>, </a:t>
            </a:r>
            <a:r>
              <a:rPr lang="en-US" sz="1400" spc="20" dirty="0">
                <a:cs typeface="Arial"/>
                <a:sym typeface="Symbol"/>
              </a:rPr>
              <a:t>triggered by an initial asymmetry in </a:t>
            </a:r>
            <a:r>
              <a:rPr lang="en-US" sz="1400" b="1" spc="20" dirty="0">
                <a:solidFill>
                  <a:schemeClr val="accent5"/>
                </a:solidFill>
                <a:cs typeface="Arial"/>
                <a:sym typeface="Symbol"/>
              </a:rPr>
              <a:t>bunch intensity</a:t>
            </a: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298450" indent="-285750">
              <a:lnSpc>
                <a:spcPct val="100000"/>
              </a:lnSpc>
              <a:spcBef>
                <a:spcPts val="100"/>
              </a:spcBef>
              <a:buFont typeface="Wingdings" pitchFamily="2" charset="2"/>
              <a:buChar char="Ø"/>
              <a:tabLst>
                <a:tab pos="297815" algn="l"/>
                <a:tab pos="298450" algn="l"/>
              </a:tabLst>
            </a:pPr>
            <a:endParaRPr lang="en-US" sz="1400" spc="20" dirty="0">
              <a:cs typeface="Arial"/>
              <a:sym typeface="Symbol"/>
            </a:endParaRPr>
          </a:p>
          <a:p>
            <a:pPr marL="12700">
              <a:lnSpc>
                <a:spcPct val="100000"/>
              </a:lnSpc>
              <a:spcBef>
                <a:spcPts val="100"/>
              </a:spcBef>
              <a:tabLst>
                <a:tab pos="297815" algn="l"/>
                <a:tab pos="298450" algn="l"/>
              </a:tabLst>
            </a:pPr>
            <a:endParaRPr lang="en-US" sz="1400" spc="20" dirty="0">
              <a:cs typeface="Arial"/>
              <a:sym typeface="Symbol"/>
            </a:endParaRPr>
          </a:p>
          <a:p>
            <a:pPr marL="298450" indent="-2857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Inflation of one bunch		beam loss</a:t>
            </a:r>
          </a:p>
          <a:p>
            <a:pPr marL="298450" indent="-2857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298450" indent="-2857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Above a threshold </a:t>
            </a:r>
            <a:r>
              <a:rPr lang="el-GR" sz="1400" spc="20" dirty="0">
                <a:solidFill>
                  <a:srgbClr val="FF56DB"/>
                </a:solidFill>
                <a:cs typeface="Arial"/>
                <a:sym typeface="Symbol"/>
              </a:rPr>
              <a:t>ξ</a:t>
            </a:r>
            <a:r>
              <a:rPr lang="fr-CH" sz="1400" spc="20" baseline="-25000" dirty="0">
                <a:solidFill>
                  <a:srgbClr val="FF56DB"/>
                </a:solidFill>
                <a:cs typeface="Arial"/>
                <a:sym typeface="Symbol"/>
              </a:rPr>
              <a:t>0</a:t>
            </a:r>
            <a:r>
              <a:rPr lang="fr-CH" sz="1400" spc="20" dirty="0">
                <a:cs typeface="Arial"/>
                <a:sym typeface="Symbol"/>
              </a:rPr>
              <a:t> </a:t>
            </a:r>
            <a:r>
              <a:rPr lang="en-US" sz="1400" spc="20" dirty="0">
                <a:cs typeface="Arial"/>
                <a:sym typeface="Symbol"/>
              </a:rPr>
              <a:t>longitudinal blowup drives transverse diffusion	    3D flip-flop</a:t>
            </a:r>
          </a:p>
          <a:p>
            <a:pPr marL="298450" indent="-2857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298450" indent="-2857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Relevant for FCC-</a:t>
            </a:r>
            <a:r>
              <a:rPr lang="en-US" sz="1400" spc="20" dirty="0" err="1">
                <a:cs typeface="Arial"/>
                <a:sym typeface="Symbol"/>
              </a:rPr>
              <a:t>ee</a:t>
            </a:r>
            <a:r>
              <a:rPr lang="en-US" sz="1400" spc="20" dirty="0">
                <a:cs typeface="Arial"/>
                <a:sym typeface="Symbol"/>
              </a:rPr>
              <a:t> top-up injection</a:t>
            </a:r>
          </a:p>
        </p:txBody>
      </p:sp>
      <p:sp>
        <p:nvSpPr>
          <p:cNvPr id="101" name="Oval 100">
            <a:extLst>
              <a:ext uri="{FF2B5EF4-FFF2-40B4-BE49-F238E27FC236}">
                <a16:creationId xmlns:a16="http://schemas.microsoft.com/office/drawing/2014/main" id="{2EBF0BA3-ED72-8642-B03E-5A6569ADF519}"/>
              </a:ext>
            </a:extLst>
          </p:cNvPr>
          <p:cNvSpPr/>
          <p:nvPr/>
        </p:nvSpPr>
        <p:spPr>
          <a:xfrm rot="2965961">
            <a:off x="5517567" y="2447496"/>
            <a:ext cx="243020" cy="949231"/>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2" name="Oval 101">
            <a:extLst>
              <a:ext uri="{FF2B5EF4-FFF2-40B4-BE49-F238E27FC236}">
                <a16:creationId xmlns:a16="http://schemas.microsoft.com/office/drawing/2014/main" id="{26124DA9-A65F-0B49-88EA-FD569A7F6E8C}"/>
              </a:ext>
            </a:extLst>
          </p:cNvPr>
          <p:cNvSpPr/>
          <p:nvPr/>
        </p:nvSpPr>
        <p:spPr>
          <a:xfrm rot="18634039" flipH="1">
            <a:off x="5517568" y="2452880"/>
            <a:ext cx="243020" cy="949231"/>
          </a:xfrm>
          <a:prstGeom prst="ellipse">
            <a:avLst/>
          </a:prstGeom>
          <a:noFill/>
          <a:ln w="19050">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3" name="Oval 102">
            <a:extLst>
              <a:ext uri="{FF2B5EF4-FFF2-40B4-BE49-F238E27FC236}">
                <a16:creationId xmlns:a16="http://schemas.microsoft.com/office/drawing/2014/main" id="{3DB02EB6-7D57-5B41-9474-0C28AB8D8BA0}"/>
              </a:ext>
            </a:extLst>
          </p:cNvPr>
          <p:cNvSpPr/>
          <p:nvPr/>
        </p:nvSpPr>
        <p:spPr>
          <a:xfrm rot="18634039" flipH="1">
            <a:off x="5504229" y="2677081"/>
            <a:ext cx="243020" cy="489476"/>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4" name="Oval 103">
            <a:extLst>
              <a:ext uri="{FF2B5EF4-FFF2-40B4-BE49-F238E27FC236}">
                <a16:creationId xmlns:a16="http://schemas.microsoft.com/office/drawing/2014/main" id="{6200EEEA-5114-424B-8192-0E95C4BD3A86}"/>
              </a:ext>
            </a:extLst>
          </p:cNvPr>
          <p:cNvSpPr/>
          <p:nvPr/>
        </p:nvSpPr>
        <p:spPr>
          <a:xfrm rot="2965961">
            <a:off x="5531399" y="2190454"/>
            <a:ext cx="243020" cy="1438595"/>
          </a:xfrm>
          <a:prstGeom prst="ellipse">
            <a:avLst/>
          </a:prstGeom>
          <a:no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06" name="Straight Arrow Connector 105">
            <a:extLst>
              <a:ext uri="{FF2B5EF4-FFF2-40B4-BE49-F238E27FC236}">
                <a16:creationId xmlns:a16="http://schemas.microsoft.com/office/drawing/2014/main" id="{ADB764AE-4DF3-E44F-A2D1-57222B743CB0}"/>
              </a:ext>
            </a:extLst>
          </p:cNvPr>
          <p:cNvCxnSpPr>
            <a:cxnSpLocks/>
            <a:stCxn id="104" idx="0"/>
            <a:endCxn id="101" idx="0"/>
          </p:cNvCxnSpPr>
          <p:nvPr/>
        </p:nvCxnSpPr>
        <p:spPr>
          <a:xfrm flipH="1">
            <a:off x="5999615" y="2441963"/>
            <a:ext cx="199703" cy="171487"/>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7CAB09A9-2B7D-6C43-8DBB-D623AEB3BAC4}"/>
              </a:ext>
            </a:extLst>
          </p:cNvPr>
          <p:cNvCxnSpPr>
            <a:cxnSpLocks/>
            <a:stCxn id="104" idx="4"/>
            <a:endCxn id="101" idx="4"/>
          </p:cNvCxnSpPr>
          <p:nvPr/>
        </p:nvCxnSpPr>
        <p:spPr>
          <a:xfrm flipV="1">
            <a:off x="5106500" y="3230773"/>
            <a:ext cx="172039" cy="146767"/>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CDC6C5AC-2F50-A24E-AB19-15DB6F10B1C4}"/>
              </a:ext>
            </a:extLst>
          </p:cNvPr>
          <p:cNvCxnSpPr>
            <a:cxnSpLocks/>
            <a:stCxn id="103" idx="4"/>
            <a:endCxn id="102" idx="4"/>
          </p:cNvCxnSpPr>
          <p:nvPr/>
        </p:nvCxnSpPr>
        <p:spPr>
          <a:xfrm>
            <a:off x="5811652" y="3080982"/>
            <a:ext cx="187964" cy="155175"/>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59744435-D666-9047-AD0F-D1706DF5B909}"/>
              </a:ext>
            </a:extLst>
          </p:cNvPr>
          <p:cNvCxnSpPr>
            <a:cxnSpLocks/>
            <a:stCxn id="103" idx="0"/>
            <a:endCxn id="102" idx="0"/>
          </p:cNvCxnSpPr>
          <p:nvPr/>
        </p:nvCxnSpPr>
        <p:spPr>
          <a:xfrm flipH="1" flipV="1">
            <a:off x="5278540" y="2618834"/>
            <a:ext cx="161286" cy="143822"/>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53" name="Picture 52" descr="A picture containing light&#10;&#10;Description automatically generated">
            <a:extLst>
              <a:ext uri="{FF2B5EF4-FFF2-40B4-BE49-F238E27FC236}">
                <a16:creationId xmlns:a16="http://schemas.microsoft.com/office/drawing/2014/main" id="{05BF1C13-57B6-8446-A1ED-476783544230}"/>
              </a:ext>
            </a:extLst>
          </p:cNvPr>
          <p:cNvPicPr>
            <a:picLocks noChangeAspect="1"/>
          </p:cNvPicPr>
          <p:nvPr/>
        </p:nvPicPr>
        <p:blipFill rotWithShape="1">
          <a:blip r:embed="rId4">
            <a:extLst>
              <a:ext uri="{28A0092B-C50C-407E-A947-70E740481C1C}">
                <a14:useLocalDpi xmlns:a14="http://schemas.microsoft.com/office/drawing/2010/main" val="0"/>
              </a:ext>
            </a:extLst>
          </a:blip>
          <a:srcRect l="37427" r="32289"/>
          <a:stretch/>
        </p:blipFill>
        <p:spPr>
          <a:xfrm>
            <a:off x="63452" y="1123017"/>
            <a:ext cx="884016" cy="1946084"/>
          </a:xfrm>
          <a:prstGeom prst="rect">
            <a:avLst/>
          </a:prstGeom>
        </p:spPr>
      </p:pic>
      <p:sp>
        <p:nvSpPr>
          <p:cNvPr id="124" name="TextBox 123">
            <a:extLst>
              <a:ext uri="{FF2B5EF4-FFF2-40B4-BE49-F238E27FC236}">
                <a16:creationId xmlns:a16="http://schemas.microsoft.com/office/drawing/2014/main" id="{2F5ABAA0-6057-C346-B798-D65159003839}"/>
              </a:ext>
            </a:extLst>
          </p:cNvPr>
          <p:cNvSpPr txBox="1"/>
          <p:nvPr/>
        </p:nvSpPr>
        <p:spPr>
          <a:xfrm>
            <a:off x="2792135" y="1891129"/>
            <a:ext cx="1322665" cy="1692771"/>
          </a:xfrm>
          <a:prstGeom prst="rect">
            <a:avLst/>
          </a:prstGeom>
          <a:noFill/>
        </p:spPr>
        <p:txBody>
          <a:bodyPr wrap="square" rtlCol="0">
            <a:spAutoFit/>
          </a:bodyPr>
          <a:lstStyle/>
          <a:p>
            <a:pPr algn="ctr"/>
            <a:r>
              <a:rPr lang="en-CH" sz="800" dirty="0">
                <a:solidFill>
                  <a:schemeClr val="accent5"/>
                </a:solidFill>
              </a:rPr>
              <a:t>Slightly more populated bunch: N</a:t>
            </a:r>
            <a:r>
              <a:rPr lang="en-CH" sz="800" baseline="-25000" dirty="0">
                <a:solidFill>
                  <a:schemeClr val="accent5"/>
                </a:solidFill>
              </a:rPr>
              <a:t>b</a:t>
            </a:r>
            <a:r>
              <a:rPr lang="en-CH" sz="800" dirty="0">
                <a:solidFill>
                  <a:schemeClr val="accent5"/>
                </a:solidFill>
              </a:rPr>
              <a:t>+</a:t>
            </a:r>
            <a:r>
              <a:rPr lang="el-GR" sz="800" dirty="0">
                <a:solidFill>
                  <a:schemeClr val="accent5"/>
                </a:solidFill>
              </a:rPr>
              <a:t>Δ</a:t>
            </a:r>
            <a:r>
              <a:rPr lang="fr-CH" sz="800" dirty="0">
                <a:solidFill>
                  <a:schemeClr val="accent5"/>
                </a:solidFill>
              </a:rPr>
              <a:t>N</a:t>
            </a:r>
            <a:r>
              <a:rPr lang="en-CH" sz="800" dirty="0">
                <a:solidFill>
                  <a:schemeClr val="accent5"/>
                </a:solidFill>
              </a:rPr>
              <a:t> </a:t>
            </a:r>
          </a:p>
          <a:p>
            <a:pPr algn="ctr"/>
            <a:endParaRPr lang="en-CH" sz="800" dirty="0">
              <a:solidFill>
                <a:schemeClr val="accent5"/>
              </a:solidFill>
            </a:endParaRPr>
          </a:p>
          <a:p>
            <a:pPr algn="ctr"/>
            <a:r>
              <a:rPr lang="en-CH" sz="800" dirty="0">
                <a:solidFill>
                  <a:schemeClr val="accent5"/>
                </a:solidFill>
              </a:rPr>
              <a:t>Undergoes </a:t>
            </a:r>
            <a:r>
              <a:rPr lang="en-CH" sz="800" b="1" dirty="0">
                <a:solidFill>
                  <a:schemeClr val="accent3"/>
                </a:solidFill>
              </a:rPr>
              <a:t>less</a:t>
            </a:r>
            <a:r>
              <a:rPr lang="en-CH" sz="800" b="1" dirty="0">
                <a:solidFill>
                  <a:schemeClr val="accent5"/>
                </a:solidFill>
              </a:rPr>
              <a:t> </a:t>
            </a:r>
            <a:r>
              <a:rPr lang="en-CH" sz="800" dirty="0">
                <a:solidFill>
                  <a:schemeClr val="accent5"/>
                </a:solidFill>
              </a:rPr>
              <a:t>intense beamstrahlung</a:t>
            </a:r>
          </a:p>
          <a:p>
            <a:pPr algn="ctr"/>
            <a:endParaRPr lang="en-CH" sz="800" dirty="0">
              <a:solidFill>
                <a:schemeClr val="accent5"/>
              </a:solidFill>
            </a:endParaRPr>
          </a:p>
          <a:p>
            <a:pPr algn="ctr"/>
            <a:r>
              <a:rPr lang="en-CH" sz="800" dirty="0">
                <a:solidFill>
                  <a:schemeClr val="accent5"/>
                </a:solidFill>
              </a:rPr>
              <a:t>Bunch length </a:t>
            </a:r>
            <a:r>
              <a:rPr lang="en-CH" sz="800" b="1" dirty="0">
                <a:solidFill>
                  <a:schemeClr val="accent3"/>
                </a:solidFill>
              </a:rPr>
              <a:t>decreases</a:t>
            </a:r>
          </a:p>
          <a:p>
            <a:pPr algn="ctr"/>
            <a:endParaRPr lang="en-CH" sz="800" dirty="0">
              <a:solidFill>
                <a:schemeClr val="accent5"/>
              </a:solidFill>
            </a:endParaRPr>
          </a:p>
          <a:p>
            <a:pPr algn="ctr"/>
            <a:r>
              <a:rPr lang="en-CH" sz="800" dirty="0">
                <a:solidFill>
                  <a:schemeClr val="accent5"/>
                </a:solidFill>
              </a:rPr>
              <a:t>Undergoes even </a:t>
            </a:r>
            <a:r>
              <a:rPr lang="en-CH" sz="800" b="1" dirty="0">
                <a:solidFill>
                  <a:schemeClr val="accent3"/>
                </a:solidFill>
              </a:rPr>
              <a:t>less</a:t>
            </a:r>
            <a:r>
              <a:rPr lang="en-CH" sz="800" dirty="0">
                <a:solidFill>
                  <a:schemeClr val="accent5"/>
                </a:solidFill>
              </a:rPr>
              <a:t> Beamstrahlung</a:t>
            </a:r>
          </a:p>
          <a:p>
            <a:pPr algn="ctr"/>
            <a:endParaRPr lang="en-CH" sz="800" dirty="0">
              <a:solidFill>
                <a:schemeClr val="accent5"/>
              </a:solidFill>
            </a:endParaRPr>
          </a:p>
          <a:p>
            <a:pPr algn="ctr"/>
            <a:r>
              <a:rPr lang="en-CH" sz="800" dirty="0">
                <a:solidFill>
                  <a:schemeClr val="accent5"/>
                </a:solidFill>
              </a:rPr>
              <a:t>Bunch length </a:t>
            </a:r>
            <a:r>
              <a:rPr lang="en-CH" sz="800" b="1" dirty="0">
                <a:solidFill>
                  <a:schemeClr val="accent3"/>
                </a:solidFill>
              </a:rPr>
              <a:t>decreases</a:t>
            </a:r>
            <a:r>
              <a:rPr lang="en-CH" sz="800" dirty="0">
                <a:solidFill>
                  <a:schemeClr val="accent5"/>
                </a:solidFill>
              </a:rPr>
              <a:t> even more</a:t>
            </a:r>
          </a:p>
        </p:txBody>
      </p:sp>
      <p:sp>
        <p:nvSpPr>
          <p:cNvPr id="125" name="TextBox 124">
            <a:extLst>
              <a:ext uri="{FF2B5EF4-FFF2-40B4-BE49-F238E27FC236}">
                <a16:creationId xmlns:a16="http://schemas.microsoft.com/office/drawing/2014/main" id="{92E4E9C7-36BE-4E41-8D7B-BCA13C74E23B}"/>
              </a:ext>
            </a:extLst>
          </p:cNvPr>
          <p:cNvSpPr txBox="1"/>
          <p:nvPr/>
        </p:nvSpPr>
        <p:spPr>
          <a:xfrm>
            <a:off x="1043329" y="1881016"/>
            <a:ext cx="1320483" cy="1692771"/>
          </a:xfrm>
          <a:prstGeom prst="rect">
            <a:avLst/>
          </a:prstGeom>
          <a:noFill/>
        </p:spPr>
        <p:txBody>
          <a:bodyPr wrap="square" rtlCol="0">
            <a:spAutoFit/>
          </a:bodyPr>
          <a:lstStyle/>
          <a:p>
            <a:pPr algn="ctr"/>
            <a:r>
              <a:rPr lang="en-CH" sz="800" dirty="0">
                <a:solidFill>
                  <a:schemeClr val="accent1"/>
                </a:solidFill>
              </a:rPr>
              <a:t>Slightly less populated bunch: N</a:t>
            </a:r>
            <a:r>
              <a:rPr lang="en-CH" sz="800" baseline="-25000" dirty="0">
                <a:solidFill>
                  <a:schemeClr val="accent1"/>
                </a:solidFill>
              </a:rPr>
              <a:t>b</a:t>
            </a:r>
            <a:r>
              <a:rPr lang="en-CH" sz="800" dirty="0">
                <a:solidFill>
                  <a:schemeClr val="accent1"/>
                </a:solidFill>
              </a:rPr>
              <a:t>-</a:t>
            </a:r>
            <a:r>
              <a:rPr lang="el-GR" sz="800" dirty="0">
                <a:solidFill>
                  <a:schemeClr val="accent1"/>
                </a:solidFill>
              </a:rPr>
              <a:t>Δ</a:t>
            </a:r>
            <a:r>
              <a:rPr lang="fr-CH" sz="800" dirty="0">
                <a:solidFill>
                  <a:schemeClr val="accent1"/>
                </a:solidFill>
              </a:rPr>
              <a:t>N</a:t>
            </a:r>
            <a:r>
              <a:rPr lang="en-CH" sz="800" dirty="0">
                <a:solidFill>
                  <a:schemeClr val="accent1"/>
                </a:solidFill>
              </a:rPr>
              <a:t> </a:t>
            </a:r>
          </a:p>
          <a:p>
            <a:pPr algn="ctr"/>
            <a:endParaRPr lang="en-CH" sz="800" dirty="0">
              <a:solidFill>
                <a:schemeClr val="accent1"/>
              </a:solidFill>
            </a:endParaRPr>
          </a:p>
          <a:p>
            <a:pPr algn="ctr"/>
            <a:r>
              <a:rPr lang="en-CH" sz="800" dirty="0">
                <a:solidFill>
                  <a:schemeClr val="accent1"/>
                </a:solidFill>
              </a:rPr>
              <a:t>Undergoes </a:t>
            </a:r>
            <a:r>
              <a:rPr lang="en-CH" sz="800" b="1" dirty="0">
                <a:solidFill>
                  <a:schemeClr val="accent4"/>
                </a:solidFill>
              </a:rPr>
              <a:t>more</a:t>
            </a:r>
            <a:r>
              <a:rPr lang="en-CH" sz="800" b="1" dirty="0">
                <a:solidFill>
                  <a:schemeClr val="accent1"/>
                </a:solidFill>
              </a:rPr>
              <a:t> </a:t>
            </a:r>
            <a:r>
              <a:rPr lang="en-CH" sz="800" dirty="0">
                <a:solidFill>
                  <a:schemeClr val="accent1"/>
                </a:solidFill>
              </a:rPr>
              <a:t>intense beamstrahlung</a:t>
            </a:r>
          </a:p>
          <a:p>
            <a:pPr algn="ctr"/>
            <a:endParaRPr lang="en-CH" sz="800" dirty="0">
              <a:solidFill>
                <a:schemeClr val="accent1"/>
              </a:solidFill>
            </a:endParaRPr>
          </a:p>
          <a:p>
            <a:pPr algn="ctr"/>
            <a:r>
              <a:rPr lang="en-CH" sz="800" dirty="0">
                <a:solidFill>
                  <a:schemeClr val="accent1"/>
                </a:solidFill>
              </a:rPr>
              <a:t>Bunch length </a:t>
            </a:r>
            <a:r>
              <a:rPr lang="en-CH" sz="800" b="1" dirty="0">
                <a:solidFill>
                  <a:schemeClr val="accent4"/>
                </a:solidFill>
              </a:rPr>
              <a:t>increases</a:t>
            </a:r>
          </a:p>
          <a:p>
            <a:pPr algn="ctr"/>
            <a:br>
              <a:rPr lang="en-CH" sz="800" dirty="0">
                <a:solidFill>
                  <a:schemeClr val="accent1"/>
                </a:solidFill>
              </a:rPr>
            </a:br>
            <a:r>
              <a:rPr lang="en-CH" sz="800" dirty="0">
                <a:solidFill>
                  <a:schemeClr val="accent1"/>
                </a:solidFill>
              </a:rPr>
              <a:t>Undergoes even </a:t>
            </a:r>
            <a:r>
              <a:rPr lang="en-CH" sz="800" b="1" dirty="0">
                <a:solidFill>
                  <a:schemeClr val="accent4"/>
                </a:solidFill>
              </a:rPr>
              <a:t>more</a:t>
            </a:r>
            <a:r>
              <a:rPr lang="en-CH" sz="800" dirty="0">
                <a:solidFill>
                  <a:schemeClr val="accent1"/>
                </a:solidFill>
              </a:rPr>
              <a:t> Beamstrahlung</a:t>
            </a:r>
          </a:p>
          <a:p>
            <a:pPr algn="ctr"/>
            <a:endParaRPr lang="en-CH" sz="800" dirty="0">
              <a:solidFill>
                <a:schemeClr val="accent1"/>
              </a:solidFill>
            </a:endParaRPr>
          </a:p>
          <a:p>
            <a:pPr algn="ctr"/>
            <a:r>
              <a:rPr lang="en-CH" sz="800" dirty="0">
                <a:solidFill>
                  <a:schemeClr val="accent1"/>
                </a:solidFill>
              </a:rPr>
              <a:t>Bunch length </a:t>
            </a:r>
            <a:r>
              <a:rPr lang="en-CH" sz="800" b="1" dirty="0">
                <a:solidFill>
                  <a:schemeClr val="accent4"/>
                </a:solidFill>
              </a:rPr>
              <a:t>increases</a:t>
            </a:r>
            <a:r>
              <a:rPr lang="en-CH" sz="800" dirty="0">
                <a:solidFill>
                  <a:schemeClr val="accent1"/>
                </a:solidFill>
              </a:rPr>
              <a:t> even more</a:t>
            </a:r>
          </a:p>
        </p:txBody>
      </p:sp>
      <p:sp>
        <p:nvSpPr>
          <p:cNvPr id="126" name="Oval 125">
            <a:extLst>
              <a:ext uri="{FF2B5EF4-FFF2-40B4-BE49-F238E27FC236}">
                <a16:creationId xmlns:a16="http://schemas.microsoft.com/office/drawing/2014/main" id="{7DCF5DFD-F62C-5F4D-992A-56C0954928CB}"/>
              </a:ext>
            </a:extLst>
          </p:cNvPr>
          <p:cNvSpPr/>
          <p:nvPr/>
        </p:nvSpPr>
        <p:spPr>
          <a:xfrm rot="18634039" flipH="1">
            <a:off x="5517567" y="2454056"/>
            <a:ext cx="243020" cy="949231"/>
          </a:xfrm>
          <a:prstGeom prst="ellipse">
            <a:avLst/>
          </a:prstGeom>
          <a:noFill/>
          <a:ln w="1905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7" name="Oval 126">
            <a:extLst>
              <a:ext uri="{FF2B5EF4-FFF2-40B4-BE49-F238E27FC236}">
                <a16:creationId xmlns:a16="http://schemas.microsoft.com/office/drawing/2014/main" id="{9B2D0C62-C6CB-0B47-BC71-EBDE10E87B7A}"/>
              </a:ext>
            </a:extLst>
          </p:cNvPr>
          <p:cNvSpPr/>
          <p:nvPr/>
        </p:nvSpPr>
        <p:spPr>
          <a:xfrm rot="2965961">
            <a:off x="5517568" y="2447495"/>
            <a:ext cx="243020" cy="949231"/>
          </a:xfrm>
          <a:prstGeom prst="ellipse">
            <a:avLst/>
          </a:prstGeom>
          <a:no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2" name="Oval 131">
            <a:extLst>
              <a:ext uri="{FF2B5EF4-FFF2-40B4-BE49-F238E27FC236}">
                <a16:creationId xmlns:a16="http://schemas.microsoft.com/office/drawing/2014/main" id="{15995389-6AEC-A74E-AD46-08E0E948395D}"/>
              </a:ext>
            </a:extLst>
          </p:cNvPr>
          <p:cNvSpPr/>
          <p:nvPr/>
        </p:nvSpPr>
        <p:spPr>
          <a:xfrm rot="2965961">
            <a:off x="5531399" y="2189846"/>
            <a:ext cx="243020" cy="1438595"/>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39" name="Oval 138">
            <a:extLst>
              <a:ext uri="{FF2B5EF4-FFF2-40B4-BE49-F238E27FC236}">
                <a16:creationId xmlns:a16="http://schemas.microsoft.com/office/drawing/2014/main" id="{E6052BA9-AA6B-CF49-BE49-20CEA14104C9}"/>
              </a:ext>
            </a:extLst>
          </p:cNvPr>
          <p:cNvSpPr/>
          <p:nvPr/>
        </p:nvSpPr>
        <p:spPr>
          <a:xfrm rot="18634039" flipH="1">
            <a:off x="5502609" y="2673461"/>
            <a:ext cx="243020" cy="489476"/>
          </a:xfrm>
          <a:prstGeom prst="ellipse">
            <a:avLst/>
          </a:prstGeom>
          <a:noFill/>
          <a:ln w="19050">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1" name="Oval 140">
            <a:extLst>
              <a:ext uri="{FF2B5EF4-FFF2-40B4-BE49-F238E27FC236}">
                <a16:creationId xmlns:a16="http://schemas.microsoft.com/office/drawing/2014/main" id="{C8F2D23C-E0F9-D744-891F-430042CEC94D}"/>
              </a:ext>
            </a:extLst>
          </p:cNvPr>
          <p:cNvSpPr/>
          <p:nvPr/>
        </p:nvSpPr>
        <p:spPr>
          <a:xfrm rot="2965961">
            <a:off x="5542663" y="2042352"/>
            <a:ext cx="243020" cy="1722660"/>
          </a:xfrm>
          <a:prstGeom prst="ellipse">
            <a:avLst/>
          </a:prstGeom>
          <a:no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48" name="Straight Arrow Connector 147">
            <a:extLst>
              <a:ext uri="{FF2B5EF4-FFF2-40B4-BE49-F238E27FC236}">
                <a16:creationId xmlns:a16="http://schemas.microsoft.com/office/drawing/2014/main" id="{842D1F49-A2B1-E343-A4F3-D1DFE182B90A}"/>
              </a:ext>
            </a:extLst>
          </p:cNvPr>
          <p:cNvCxnSpPr>
            <a:cxnSpLocks/>
            <a:stCxn id="141" idx="4"/>
            <a:endCxn id="132" idx="4"/>
          </p:cNvCxnSpPr>
          <p:nvPr/>
        </p:nvCxnSpPr>
        <p:spPr>
          <a:xfrm flipV="1">
            <a:off x="5009870" y="3376932"/>
            <a:ext cx="96630" cy="86908"/>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C6A1D9B7-184D-3441-BD1A-B5EA1F3657F6}"/>
              </a:ext>
            </a:extLst>
          </p:cNvPr>
          <p:cNvCxnSpPr>
            <a:cxnSpLocks/>
            <a:stCxn id="141" idx="0"/>
            <a:endCxn id="132" idx="0"/>
          </p:cNvCxnSpPr>
          <p:nvPr/>
        </p:nvCxnSpPr>
        <p:spPr>
          <a:xfrm flipH="1">
            <a:off x="6199318" y="2343524"/>
            <a:ext cx="119158" cy="97831"/>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4" name="Oval 153">
            <a:extLst>
              <a:ext uri="{FF2B5EF4-FFF2-40B4-BE49-F238E27FC236}">
                <a16:creationId xmlns:a16="http://schemas.microsoft.com/office/drawing/2014/main" id="{0BEB789D-849F-9549-9520-9E70889A8248}"/>
              </a:ext>
            </a:extLst>
          </p:cNvPr>
          <p:cNvSpPr/>
          <p:nvPr/>
        </p:nvSpPr>
        <p:spPr>
          <a:xfrm rot="18634039" flipH="1">
            <a:off x="5502608" y="2749675"/>
            <a:ext cx="243020" cy="327501"/>
          </a:xfrm>
          <a:prstGeom prst="ellipse">
            <a:avLst/>
          </a:prstGeom>
          <a:noFill/>
          <a:ln w="1905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5" name="Straight Arrow Connector 154">
            <a:extLst>
              <a:ext uri="{FF2B5EF4-FFF2-40B4-BE49-F238E27FC236}">
                <a16:creationId xmlns:a16="http://schemas.microsoft.com/office/drawing/2014/main" id="{8E9256E2-BF5F-8444-B86C-C5B4A0640485}"/>
              </a:ext>
            </a:extLst>
          </p:cNvPr>
          <p:cNvCxnSpPr>
            <a:cxnSpLocks/>
            <a:stCxn id="154" idx="0"/>
            <a:endCxn id="139" idx="0"/>
          </p:cNvCxnSpPr>
          <p:nvPr/>
        </p:nvCxnSpPr>
        <p:spPr>
          <a:xfrm flipH="1" flipV="1">
            <a:off x="5438206" y="2759036"/>
            <a:ext cx="61520" cy="47896"/>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16C3D6A7-9ABE-BA46-9F86-E58D56C446BB}"/>
              </a:ext>
            </a:extLst>
          </p:cNvPr>
          <p:cNvCxnSpPr>
            <a:cxnSpLocks/>
            <a:stCxn id="154" idx="4"/>
            <a:endCxn id="139" idx="4"/>
          </p:cNvCxnSpPr>
          <p:nvPr/>
        </p:nvCxnSpPr>
        <p:spPr>
          <a:xfrm>
            <a:off x="5748510" y="3019919"/>
            <a:ext cx="61522" cy="57443"/>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D5A1D948-0072-EB30-40D8-4B7F08ADEEEB}"/>
              </a:ext>
            </a:extLst>
          </p:cNvPr>
          <p:cNvGrpSpPr/>
          <p:nvPr/>
        </p:nvGrpSpPr>
        <p:grpSpPr>
          <a:xfrm>
            <a:off x="1664363" y="2536517"/>
            <a:ext cx="1840817" cy="137257"/>
            <a:chOff x="1676400" y="2648744"/>
            <a:chExt cx="1524000" cy="98209"/>
          </a:xfrm>
        </p:grpSpPr>
        <p:cxnSp>
          <p:nvCxnSpPr>
            <p:cNvPr id="171" name="Straight Arrow Connector 170">
              <a:extLst>
                <a:ext uri="{FF2B5EF4-FFF2-40B4-BE49-F238E27FC236}">
                  <a16:creationId xmlns:a16="http://schemas.microsoft.com/office/drawing/2014/main" id="{5A638556-6411-334D-B7ED-2F55E931304A}"/>
                </a:ext>
              </a:extLst>
            </p:cNvPr>
            <p:cNvCxnSpPr>
              <a:cxnSpLocks/>
            </p:cNvCxnSpPr>
            <p:nvPr/>
          </p:nvCxnSpPr>
          <p:spPr>
            <a:xfrm>
              <a:off x="1676400" y="2648744"/>
              <a:ext cx="0" cy="982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D22D79E4-435B-6541-8116-85765CE23DAF}"/>
                </a:ext>
              </a:extLst>
            </p:cNvPr>
            <p:cNvCxnSpPr>
              <a:cxnSpLocks/>
            </p:cNvCxnSpPr>
            <p:nvPr/>
          </p:nvCxnSpPr>
          <p:spPr>
            <a:xfrm>
              <a:off x="3200400" y="2648744"/>
              <a:ext cx="0" cy="982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519F538E-E1A8-3815-BB1C-6F89CAB6B9C8}"/>
              </a:ext>
            </a:extLst>
          </p:cNvPr>
          <p:cNvGrpSpPr/>
          <p:nvPr/>
        </p:nvGrpSpPr>
        <p:grpSpPr>
          <a:xfrm>
            <a:off x="1664363" y="3176415"/>
            <a:ext cx="1840803" cy="130883"/>
            <a:chOff x="1664364" y="3240605"/>
            <a:chExt cx="1521590" cy="115948"/>
          </a:xfrm>
        </p:grpSpPr>
        <p:cxnSp>
          <p:nvCxnSpPr>
            <p:cNvPr id="175" name="Straight Arrow Connector 174">
              <a:extLst>
                <a:ext uri="{FF2B5EF4-FFF2-40B4-BE49-F238E27FC236}">
                  <a16:creationId xmlns:a16="http://schemas.microsoft.com/office/drawing/2014/main" id="{EDAEE3A3-4519-5248-A607-01A44A929E4D}"/>
                </a:ext>
              </a:extLst>
            </p:cNvPr>
            <p:cNvCxnSpPr>
              <a:cxnSpLocks/>
            </p:cNvCxnSpPr>
            <p:nvPr/>
          </p:nvCxnSpPr>
          <p:spPr>
            <a:xfrm>
              <a:off x="1664364" y="3240605"/>
              <a:ext cx="0" cy="1058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CABCD1F2-7D67-F943-9D96-308B6048F77E}"/>
                </a:ext>
              </a:extLst>
            </p:cNvPr>
            <p:cNvCxnSpPr>
              <a:cxnSpLocks/>
            </p:cNvCxnSpPr>
            <p:nvPr/>
          </p:nvCxnSpPr>
          <p:spPr>
            <a:xfrm>
              <a:off x="3185954" y="3250718"/>
              <a:ext cx="0" cy="1058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254C173B-6FC7-A775-BD22-005F34B03D15}"/>
              </a:ext>
            </a:extLst>
          </p:cNvPr>
          <p:cNvGrpSpPr/>
          <p:nvPr/>
        </p:nvGrpSpPr>
        <p:grpSpPr>
          <a:xfrm>
            <a:off x="2232038" y="1810544"/>
            <a:ext cx="663562" cy="460196"/>
            <a:chOff x="2232038" y="1435272"/>
            <a:chExt cx="663562" cy="460196"/>
          </a:xfrm>
        </p:grpSpPr>
        <p:grpSp>
          <p:nvGrpSpPr>
            <p:cNvPr id="188" name="Group 187">
              <a:extLst>
                <a:ext uri="{FF2B5EF4-FFF2-40B4-BE49-F238E27FC236}">
                  <a16:creationId xmlns:a16="http://schemas.microsoft.com/office/drawing/2014/main" id="{83C24F11-DEC6-9248-96B8-AF033FF0388D}"/>
                </a:ext>
              </a:extLst>
            </p:cNvPr>
            <p:cNvGrpSpPr/>
            <p:nvPr/>
          </p:nvGrpSpPr>
          <p:grpSpPr>
            <a:xfrm>
              <a:off x="2232038" y="1680793"/>
              <a:ext cx="663562" cy="214675"/>
              <a:chOff x="2212709" y="2207162"/>
              <a:chExt cx="403863" cy="214675"/>
            </a:xfrm>
          </p:grpSpPr>
          <p:cxnSp>
            <p:nvCxnSpPr>
              <p:cNvPr id="184" name="Straight Arrow Connector 183">
                <a:extLst>
                  <a:ext uri="{FF2B5EF4-FFF2-40B4-BE49-F238E27FC236}">
                    <a16:creationId xmlns:a16="http://schemas.microsoft.com/office/drawing/2014/main" id="{230CD4C2-FF5D-054D-9B0E-1F7D571B3594}"/>
                  </a:ext>
                </a:extLst>
              </p:cNvPr>
              <p:cNvCxnSpPr>
                <a:cxnSpLocks/>
              </p:cNvCxnSpPr>
              <p:nvPr/>
            </p:nvCxnSpPr>
            <p:spPr>
              <a:xfrm>
                <a:off x="2212709" y="2207162"/>
                <a:ext cx="398931" cy="2146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Straight Arrow Connector 186">
                <a:extLst>
                  <a:ext uri="{FF2B5EF4-FFF2-40B4-BE49-F238E27FC236}">
                    <a16:creationId xmlns:a16="http://schemas.microsoft.com/office/drawing/2014/main" id="{2E0CB38B-3551-0149-B752-4326E729A167}"/>
                  </a:ext>
                </a:extLst>
              </p:cNvPr>
              <p:cNvCxnSpPr>
                <a:cxnSpLocks/>
              </p:cNvCxnSpPr>
              <p:nvPr/>
            </p:nvCxnSpPr>
            <p:spPr>
              <a:xfrm flipH="1">
                <a:off x="2217641" y="2207162"/>
                <a:ext cx="398931" cy="2146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4946AC85-7E54-FBB0-507F-924301BC23F5}"/>
                </a:ext>
              </a:extLst>
            </p:cNvPr>
            <p:cNvSpPr txBox="1"/>
            <p:nvPr/>
          </p:nvSpPr>
          <p:spPr>
            <a:xfrm>
              <a:off x="2293596" y="1435272"/>
              <a:ext cx="548548" cy="338554"/>
            </a:xfrm>
            <a:prstGeom prst="rect">
              <a:avLst/>
            </a:prstGeom>
            <a:noFill/>
          </p:spPr>
          <p:txBody>
            <a:bodyPr wrap="none" rtlCol="0">
              <a:spAutoFit/>
            </a:bodyPr>
            <a:lstStyle/>
            <a:p>
              <a:r>
                <a:rPr lang="el-GR" sz="1100" b="1" dirty="0">
                  <a:solidFill>
                    <a:schemeClr val="accent1"/>
                  </a:solidFill>
                </a:rPr>
                <a:t>ξ</a:t>
              </a:r>
              <a:r>
                <a:rPr lang="en-CH" sz="1400" dirty="0">
                  <a:solidFill>
                    <a:schemeClr val="accent5"/>
                  </a:solidFill>
                </a:rPr>
                <a:t> </a:t>
              </a:r>
              <a:r>
                <a:rPr lang="en-CH" sz="1400" b="1" dirty="0"/>
                <a:t>&lt;</a:t>
              </a:r>
              <a:r>
                <a:rPr lang="en-CH" sz="1400" b="1" dirty="0">
                  <a:solidFill>
                    <a:schemeClr val="accent5"/>
                  </a:solidFill>
                </a:rPr>
                <a:t> </a:t>
              </a:r>
              <a:r>
                <a:rPr lang="el-GR" sz="1600" b="1" dirty="0">
                  <a:solidFill>
                    <a:schemeClr val="accent5"/>
                  </a:solidFill>
                </a:rPr>
                <a:t>ξ</a:t>
              </a:r>
              <a:endParaRPr lang="en-US" dirty="0">
                <a:solidFill>
                  <a:schemeClr val="accent5"/>
                </a:solidFill>
              </a:endParaRPr>
            </a:p>
          </p:txBody>
        </p:sp>
      </p:grpSp>
      <p:grpSp>
        <p:nvGrpSpPr>
          <p:cNvPr id="40" name="Group 39">
            <a:extLst>
              <a:ext uri="{FF2B5EF4-FFF2-40B4-BE49-F238E27FC236}">
                <a16:creationId xmlns:a16="http://schemas.microsoft.com/office/drawing/2014/main" id="{35509E79-BB72-BE6E-1CA9-4DB9D90EBD98}"/>
              </a:ext>
            </a:extLst>
          </p:cNvPr>
          <p:cNvGrpSpPr/>
          <p:nvPr/>
        </p:nvGrpSpPr>
        <p:grpSpPr>
          <a:xfrm>
            <a:off x="2265789" y="2434878"/>
            <a:ext cx="621707" cy="562865"/>
            <a:chOff x="2265789" y="2059606"/>
            <a:chExt cx="621707" cy="562865"/>
          </a:xfrm>
        </p:grpSpPr>
        <p:grpSp>
          <p:nvGrpSpPr>
            <p:cNvPr id="2" name="Group 1">
              <a:extLst>
                <a:ext uri="{FF2B5EF4-FFF2-40B4-BE49-F238E27FC236}">
                  <a16:creationId xmlns:a16="http://schemas.microsoft.com/office/drawing/2014/main" id="{2B4B8D4A-7007-E0BB-D3FB-7D57BE4ACBE7}"/>
                </a:ext>
              </a:extLst>
            </p:cNvPr>
            <p:cNvGrpSpPr/>
            <p:nvPr/>
          </p:nvGrpSpPr>
          <p:grpSpPr>
            <a:xfrm>
              <a:off x="2265789" y="2420144"/>
              <a:ext cx="621707" cy="202327"/>
              <a:chOff x="2265789" y="2849426"/>
              <a:chExt cx="366411" cy="202327"/>
            </a:xfrm>
          </p:grpSpPr>
          <p:cxnSp>
            <p:nvCxnSpPr>
              <p:cNvPr id="166" name="Straight Arrow Connector 165">
                <a:extLst>
                  <a:ext uri="{FF2B5EF4-FFF2-40B4-BE49-F238E27FC236}">
                    <a16:creationId xmlns:a16="http://schemas.microsoft.com/office/drawing/2014/main" id="{7DDB106C-C902-8049-A05F-61587297DD7D}"/>
                  </a:ext>
                </a:extLst>
              </p:cNvPr>
              <p:cNvCxnSpPr>
                <a:cxnSpLocks/>
              </p:cNvCxnSpPr>
              <p:nvPr/>
            </p:nvCxnSpPr>
            <p:spPr>
              <a:xfrm flipH="1">
                <a:off x="2266213" y="2849426"/>
                <a:ext cx="365987" cy="2023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01DD8B19-6375-3140-8DC2-9E9C3F0B79BA}"/>
                  </a:ext>
                </a:extLst>
              </p:cNvPr>
              <p:cNvCxnSpPr>
                <a:cxnSpLocks/>
              </p:cNvCxnSpPr>
              <p:nvPr/>
            </p:nvCxnSpPr>
            <p:spPr>
              <a:xfrm>
                <a:off x="2265789" y="2849426"/>
                <a:ext cx="365987" cy="2023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2E68D40A-CFB9-AB93-104A-8BE6E6C011B5}"/>
                </a:ext>
              </a:extLst>
            </p:cNvPr>
            <p:cNvSpPr txBox="1"/>
            <p:nvPr/>
          </p:nvSpPr>
          <p:spPr>
            <a:xfrm>
              <a:off x="2284376" y="2059606"/>
              <a:ext cx="583814" cy="461665"/>
            </a:xfrm>
            <a:prstGeom prst="rect">
              <a:avLst/>
            </a:prstGeom>
            <a:noFill/>
          </p:spPr>
          <p:txBody>
            <a:bodyPr wrap="none" rtlCol="0">
              <a:spAutoFit/>
            </a:bodyPr>
            <a:lstStyle/>
            <a:p>
              <a:r>
                <a:rPr lang="el-GR" sz="800" b="1" dirty="0">
                  <a:solidFill>
                    <a:schemeClr val="accent1"/>
                  </a:solidFill>
                </a:rPr>
                <a:t>ξ</a:t>
              </a:r>
              <a:r>
                <a:rPr lang="en-CH" sz="1400" dirty="0">
                  <a:solidFill>
                    <a:schemeClr val="accent5"/>
                  </a:solidFill>
                </a:rPr>
                <a:t> </a:t>
              </a:r>
              <a:r>
                <a:rPr lang="en-CH" sz="1400" b="1" dirty="0"/>
                <a:t>&lt;</a:t>
              </a:r>
              <a:r>
                <a:rPr lang="en-CH" sz="1400" b="1" dirty="0">
                  <a:solidFill>
                    <a:schemeClr val="accent5"/>
                  </a:solidFill>
                </a:rPr>
                <a:t> </a:t>
              </a:r>
              <a:r>
                <a:rPr lang="el-GR" sz="2400" b="1" dirty="0">
                  <a:solidFill>
                    <a:schemeClr val="accent5"/>
                  </a:solidFill>
                </a:rPr>
                <a:t>ξ</a:t>
              </a:r>
              <a:endParaRPr lang="en-US" dirty="0">
                <a:solidFill>
                  <a:schemeClr val="accent5"/>
                </a:solidFill>
              </a:endParaRPr>
            </a:p>
          </p:txBody>
        </p:sp>
      </p:grpSp>
      <p:grpSp>
        <p:nvGrpSpPr>
          <p:cNvPr id="58" name="Group 57">
            <a:extLst>
              <a:ext uri="{FF2B5EF4-FFF2-40B4-BE49-F238E27FC236}">
                <a16:creationId xmlns:a16="http://schemas.microsoft.com/office/drawing/2014/main" id="{8DAC100C-89E8-01C1-6B49-4005581A7D16}"/>
              </a:ext>
            </a:extLst>
          </p:cNvPr>
          <p:cNvGrpSpPr/>
          <p:nvPr/>
        </p:nvGrpSpPr>
        <p:grpSpPr>
          <a:xfrm>
            <a:off x="3042962" y="3796704"/>
            <a:ext cx="4127075" cy="682602"/>
            <a:chOff x="3352800" y="3722685"/>
            <a:chExt cx="4127075" cy="682602"/>
          </a:xfrm>
        </p:grpSpPr>
        <p:sp>
          <p:nvSpPr>
            <p:cNvPr id="56" name="Right Arrow 55">
              <a:extLst>
                <a:ext uri="{FF2B5EF4-FFF2-40B4-BE49-F238E27FC236}">
                  <a16:creationId xmlns:a16="http://schemas.microsoft.com/office/drawing/2014/main" id="{3144C474-FBED-23E4-82F5-08C3EF035AE2}"/>
                </a:ext>
              </a:extLst>
            </p:cNvPr>
            <p:cNvSpPr/>
            <p:nvPr/>
          </p:nvSpPr>
          <p:spPr>
            <a:xfrm>
              <a:off x="3352800" y="3722685"/>
              <a:ext cx="469475" cy="232544"/>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ght Arrow 56">
              <a:extLst>
                <a:ext uri="{FF2B5EF4-FFF2-40B4-BE49-F238E27FC236}">
                  <a16:creationId xmlns:a16="http://schemas.microsoft.com/office/drawing/2014/main" id="{A6B79157-3736-D273-C237-7DD62FE91223}"/>
                </a:ext>
              </a:extLst>
            </p:cNvPr>
            <p:cNvSpPr/>
            <p:nvPr/>
          </p:nvSpPr>
          <p:spPr>
            <a:xfrm>
              <a:off x="7010400" y="4172743"/>
              <a:ext cx="469475" cy="232544"/>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itle 3">
            <a:extLst>
              <a:ext uri="{FF2B5EF4-FFF2-40B4-BE49-F238E27FC236}">
                <a16:creationId xmlns:a16="http://schemas.microsoft.com/office/drawing/2014/main" id="{B92847A5-B515-8D06-AAA0-C4ED4E794A7B}"/>
              </a:ext>
            </a:extLst>
          </p:cNvPr>
          <p:cNvSpPr>
            <a:spLocks noGrp="1"/>
          </p:cNvSpPr>
          <p:nvPr>
            <p:ph type="title"/>
          </p:nvPr>
        </p:nvSpPr>
        <p:spPr>
          <a:xfrm>
            <a:off x="118650" y="390659"/>
            <a:ext cx="8263350" cy="804314"/>
          </a:xfrm>
        </p:spPr>
        <p:txBody>
          <a:bodyPr/>
          <a:lstStyle/>
          <a:p>
            <a:r>
              <a:rPr lang="en-US" dirty="0"/>
              <a:t>Flip-flop</a:t>
            </a:r>
          </a:p>
        </p:txBody>
      </p:sp>
      <p:pic>
        <p:nvPicPr>
          <p:cNvPr id="9" name="Picture 8">
            <a:extLst>
              <a:ext uri="{FF2B5EF4-FFF2-40B4-BE49-F238E27FC236}">
                <a16:creationId xmlns:a16="http://schemas.microsoft.com/office/drawing/2014/main" id="{6F6DC0CC-91C1-8F30-7B11-59C0AAD752C2}"/>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7548162" y="2638290"/>
            <a:ext cx="876085" cy="410350"/>
          </a:xfrm>
          <a:prstGeom prst="rect">
            <a:avLst/>
          </a:prstGeom>
        </p:spPr>
      </p:pic>
    </p:spTree>
    <p:extLst>
      <p:ext uri="{BB962C8B-B14F-4D97-AF65-F5344CB8AC3E}">
        <p14:creationId xmlns:p14="http://schemas.microsoft.com/office/powerpoint/2010/main" val="18160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500"/>
                                        <p:tgtEl>
                                          <p:spTgt spid="12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fade">
                                      <p:cBhvr>
                                        <p:cTn id="13" dur="500"/>
                                        <p:tgtEl>
                                          <p:spTgt spid="127"/>
                                        </p:tgtEl>
                                      </p:cBhvr>
                                    </p:animEffect>
                                  </p:childTnLst>
                                </p:cTn>
                              </p:par>
                              <p:par>
                                <p:cTn id="14" presetID="10" presetClass="entr" presetSubtype="0" fill="hold" nodeType="withEffect">
                                  <p:stCondLst>
                                    <p:cond delay="0"/>
                                  </p:stCondLst>
                                  <p:childTnLst>
                                    <p:set>
                                      <p:cBhvr>
                                        <p:cTn id="15" dur="1" fill="hold">
                                          <p:stCondLst>
                                            <p:cond delay="0"/>
                                          </p:stCondLst>
                                        </p:cTn>
                                        <p:tgtEl>
                                          <p:spTgt spid="125">
                                            <p:txEl>
                                              <p:pRg st="0" end="0"/>
                                            </p:txEl>
                                          </p:spTgt>
                                        </p:tgtEl>
                                        <p:attrNameLst>
                                          <p:attrName>style.visibility</p:attrName>
                                        </p:attrNameLst>
                                      </p:cBhvr>
                                      <p:to>
                                        <p:strVal val="visible"/>
                                      </p:to>
                                    </p:set>
                                    <p:animEffect transition="in" filter="fade">
                                      <p:cBhvr>
                                        <p:cTn id="16" dur="500"/>
                                        <p:tgtEl>
                                          <p:spTgt spid="125">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24">
                                            <p:txEl>
                                              <p:pRg st="0" end="0"/>
                                            </p:txEl>
                                          </p:spTgt>
                                        </p:tgtEl>
                                        <p:attrNameLst>
                                          <p:attrName>style.visibility</p:attrName>
                                        </p:attrNameLst>
                                      </p:cBhvr>
                                      <p:to>
                                        <p:strVal val="visible"/>
                                      </p:to>
                                    </p:set>
                                    <p:animEffect transition="in" filter="fade">
                                      <p:cBhvr>
                                        <p:cTn id="19" dur="500"/>
                                        <p:tgtEl>
                                          <p:spTgt spid="124">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10" presetClass="entr" presetSubtype="0" fill="hold" nodeType="withEffect">
                                  <p:stCondLst>
                                    <p:cond delay="0"/>
                                  </p:stCondLst>
                                  <p:childTnLst>
                                    <p:set>
                                      <p:cBhvr>
                                        <p:cTn id="24" dur="1" fill="hold">
                                          <p:stCondLst>
                                            <p:cond delay="0"/>
                                          </p:stCondLst>
                                        </p:cTn>
                                        <p:tgtEl>
                                          <p:spTgt spid="125">
                                            <p:txEl>
                                              <p:pRg st="2" end="2"/>
                                            </p:txEl>
                                          </p:spTgt>
                                        </p:tgtEl>
                                        <p:attrNameLst>
                                          <p:attrName>style.visibility</p:attrName>
                                        </p:attrNameLst>
                                      </p:cBhvr>
                                      <p:to>
                                        <p:strVal val="visible"/>
                                      </p:to>
                                    </p:set>
                                    <p:animEffect transition="in" filter="fade">
                                      <p:cBhvr>
                                        <p:cTn id="25" dur="500"/>
                                        <p:tgtEl>
                                          <p:spTgt spid="125">
                                            <p:txEl>
                                              <p:pRg st="2" end="2"/>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24">
                                            <p:txEl>
                                              <p:pRg st="2" end="2"/>
                                            </p:txEl>
                                          </p:spTgt>
                                        </p:tgtEl>
                                        <p:attrNameLst>
                                          <p:attrName>style.visibility</p:attrName>
                                        </p:attrNameLst>
                                      </p:cBhvr>
                                      <p:to>
                                        <p:strVal val="visible"/>
                                      </p:to>
                                    </p:set>
                                    <p:animEffect transition="in" filter="fade">
                                      <p:cBhvr>
                                        <p:cTn id="28" dur="500"/>
                                        <p:tgtEl>
                                          <p:spTgt spid="124">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06"/>
                                        </p:tgtEl>
                                        <p:attrNameLst>
                                          <p:attrName>style.visibility</p:attrName>
                                        </p:attrNameLst>
                                      </p:cBhvr>
                                      <p:to>
                                        <p:strVal val="visible"/>
                                      </p:to>
                                    </p:set>
                                    <p:animEffect transition="in" filter="fade">
                                      <p:cBhvr>
                                        <p:cTn id="33" dur="500"/>
                                        <p:tgtEl>
                                          <p:spTgt spid="106"/>
                                        </p:tgtEl>
                                      </p:cBhvr>
                                    </p:animEffect>
                                  </p:childTnLst>
                                </p:cTn>
                              </p:par>
                              <p:par>
                                <p:cTn id="34" presetID="10" presetClass="entr" presetSubtype="0" fill="hold" nodeType="withEffect">
                                  <p:stCondLst>
                                    <p:cond delay="0"/>
                                  </p:stCondLst>
                                  <p:childTnLst>
                                    <p:set>
                                      <p:cBhvr>
                                        <p:cTn id="35" dur="1" fill="hold">
                                          <p:stCondLst>
                                            <p:cond delay="0"/>
                                          </p:stCondLst>
                                        </p:cTn>
                                        <p:tgtEl>
                                          <p:spTgt spid="109"/>
                                        </p:tgtEl>
                                        <p:attrNameLst>
                                          <p:attrName>style.visibility</p:attrName>
                                        </p:attrNameLst>
                                      </p:cBhvr>
                                      <p:to>
                                        <p:strVal val="visible"/>
                                      </p:to>
                                    </p:set>
                                    <p:animEffect transition="in" filter="fade">
                                      <p:cBhvr>
                                        <p:cTn id="36" dur="500"/>
                                        <p:tgtEl>
                                          <p:spTgt spid="109"/>
                                        </p:tgtEl>
                                      </p:cBhvr>
                                    </p:animEffect>
                                  </p:childTnLst>
                                </p:cTn>
                              </p:par>
                              <p:par>
                                <p:cTn id="37" presetID="10" presetClass="entr" presetSubtype="0" fill="hold" nodeType="withEffect">
                                  <p:stCondLst>
                                    <p:cond delay="0"/>
                                  </p:stCondLst>
                                  <p:childTnLst>
                                    <p:set>
                                      <p:cBhvr>
                                        <p:cTn id="38" dur="1" fill="hold">
                                          <p:stCondLst>
                                            <p:cond delay="0"/>
                                          </p:stCondLst>
                                        </p:cTn>
                                        <p:tgtEl>
                                          <p:spTgt spid="112"/>
                                        </p:tgtEl>
                                        <p:attrNameLst>
                                          <p:attrName>style.visibility</p:attrName>
                                        </p:attrNameLst>
                                      </p:cBhvr>
                                      <p:to>
                                        <p:strVal val="visible"/>
                                      </p:to>
                                    </p:set>
                                    <p:animEffect transition="in" filter="fade">
                                      <p:cBhvr>
                                        <p:cTn id="39" dur="500"/>
                                        <p:tgtEl>
                                          <p:spTgt spid="112"/>
                                        </p:tgtEl>
                                      </p:cBhvr>
                                    </p:animEffect>
                                  </p:childTnLst>
                                </p:cTn>
                              </p:par>
                              <p:par>
                                <p:cTn id="40" presetID="10" presetClass="entr" presetSubtype="0" fill="hold" nodeType="withEffect">
                                  <p:stCondLst>
                                    <p:cond delay="0"/>
                                  </p:stCondLst>
                                  <p:childTnLst>
                                    <p:set>
                                      <p:cBhvr>
                                        <p:cTn id="41" dur="1" fill="hold">
                                          <p:stCondLst>
                                            <p:cond delay="0"/>
                                          </p:stCondLst>
                                        </p:cTn>
                                        <p:tgtEl>
                                          <p:spTgt spid="115"/>
                                        </p:tgtEl>
                                        <p:attrNameLst>
                                          <p:attrName>style.visibility</p:attrName>
                                        </p:attrNameLst>
                                      </p:cBhvr>
                                      <p:to>
                                        <p:strVal val="visible"/>
                                      </p:to>
                                    </p:set>
                                    <p:animEffect transition="in" filter="fade">
                                      <p:cBhvr>
                                        <p:cTn id="42" dur="500"/>
                                        <p:tgtEl>
                                          <p:spTgt spid="115"/>
                                        </p:tgtEl>
                                      </p:cBhvr>
                                    </p:animEffect>
                                  </p:childTnLst>
                                </p:cTn>
                              </p:par>
                              <p:par>
                                <p:cTn id="43" presetID="10" presetClass="exit" presetSubtype="0" fill="hold" grpId="0" nodeType="withEffect">
                                  <p:stCondLst>
                                    <p:cond delay="0"/>
                                  </p:stCondLst>
                                  <p:childTnLst>
                                    <p:animEffect transition="out" filter="fade">
                                      <p:cBhvr>
                                        <p:cTn id="44" dur="500"/>
                                        <p:tgtEl>
                                          <p:spTgt spid="126"/>
                                        </p:tgtEl>
                                      </p:cBhvr>
                                    </p:animEffect>
                                    <p:set>
                                      <p:cBhvr>
                                        <p:cTn id="45" dur="1" fill="hold">
                                          <p:stCondLst>
                                            <p:cond delay="499"/>
                                          </p:stCondLst>
                                        </p:cTn>
                                        <p:tgtEl>
                                          <p:spTgt spid="126"/>
                                        </p:tgtEl>
                                        <p:attrNameLst>
                                          <p:attrName>style.visibility</p:attrName>
                                        </p:attrNameLst>
                                      </p:cBhvr>
                                      <p:to>
                                        <p:strVal val="hidden"/>
                                      </p:to>
                                    </p:set>
                                  </p:childTnLst>
                                </p:cTn>
                              </p:par>
                              <p:par>
                                <p:cTn id="46" presetID="10" presetClass="exit" presetSubtype="0" fill="hold" grpId="0" nodeType="withEffect">
                                  <p:stCondLst>
                                    <p:cond delay="0"/>
                                  </p:stCondLst>
                                  <p:childTnLst>
                                    <p:animEffect transition="out" filter="fade">
                                      <p:cBhvr>
                                        <p:cTn id="47" dur="500"/>
                                        <p:tgtEl>
                                          <p:spTgt spid="127"/>
                                        </p:tgtEl>
                                      </p:cBhvr>
                                    </p:animEffect>
                                    <p:set>
                                      <p:cBhvr>
                                        <p:cTn id="48" dur="1" fill="hold">
                                          <p:stCondLst>
                                            <p:cond delay="499"/>
                                          </p:stCondLst>
                                        </p:cTn>
                                        <p:tgtEl>
                                          <p:spTgt spid="127"/>
                                        </p:tgtEl>
                                        <p:attrNameLst>
                                          <p:attrName>style.visibility</p:attrName>
                                        </p:attrNameLst>
                                      </p:cBhvr>
                                      <p:to>
                                        <p:strVal val="hidden"/>
                                      </p:to>
                                    </p:set>
                                  </p:childTnLst>
                                </p:cTn>
                              </p:par>
                              <p:par>
                                <p:cTn id="49" presetID="10" presetClass="entr" presetSubtype="0" fill="hold" grpId="0" nodeType="withEffect">
                                  <p:stCondLst>
                                    <p:cond delay="0"/>
                                  </p:stCondLst>
                                  <p:childTnLst>
                                    <p:set>
                                      <p:cBhvr>
                                        <p:cTn id="50" dur="1" fill="hold">
                                          <p:stCondLst>
                                            <p:cond delay="0"/>
                                          </p:stCondLst>
                                        </p:cTn>
                                        <p:tgtEl>
                                          <p:spTgt spid="101"/>
                                        </p:tgtEl>
                                        <p:attrNameLst>
                                          <p:attrName>style.visibility</p:attrName>
                                        </p:attrNameLst>
                                      </p:cBhvr>
                                      <p:to>
                                        <p:strVal val="visible"/>
                                      </p:to>
                                    </p:set>
                                    <p:animEffect transition="in" filter="fade">
                                      <p:cBhvr>
                                        <p:cTn id="51" dur="500"/>
                                        <p:tgtEl>
                                          <p:spTgt spid="10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3"/>
                                        </p:tgtEl>
                                        <p:attrNameLst>
                                          <p:attrName>style.visibility</p:attrName>
                                        </p:attrNameLst>
                                      </p:cBhvr>
                                      <p:to>
                                        <p:strVal val="visible"/>
                                      </p:to>
                                    </p:set>
                                    <p:animEffect transition="in" filter="fade">
                                      <p:cBhvr>
                                        <p:cTn id="57" dur="500"/>
                                        <p:tgtEl>
                                          <p:spTgt spid="10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4"/>
                                        </p:tgtEl>
                                        <p:attrNameLst>
                                          <p:attrName>style.visibility</p:attrName>
                                        </p:attrNameLst>
                                      </p:cBhvr>
                                      <p:to>
                                        <p:strVal val="visible"/>
                                      </p:to>
                                    </p:set>
                                    <p:animEffect transition="in" filter="fade">
                                      <p:cBhvr>
                                        <p:cTn id="60" dur="500"/>
                                        <p:tgtEl>
                                          <p:spTgt spid="104"/>
                                        </p:tgtEl>
                                      </p:cBhvr>
                                    </p:animEffect>
                                  </p:childTnLst>
                                </p:cTn>
                              </p:par>
                              <p:par>
                                <p:cTn id="61" presetID="10" presetClass="entr" presetSubtype="0" fill="hold" nodeType="withEffect">
                                  <p:stCondLst>
                                    <p:cond delay="0"/>
                                  </p:stCondLst>
                                  <p:childTnLst>
                                    <p:set>
                                      <p:cBhvr>
                                        <p:cTn id="62" dur="1" fill="hold">
                                          <p:stCondLst>
                                            <p:cond delay="0"/>
                                          </p:stCondLst>
                                        </p:cTn>
                                        <p:tgtEl>
                                          <p:spTgt spid="125">
                                            <p:txEl>
                                              <p:pRg st="4" end="4"/>
                                            </p:txEl>
                                          </p:spTgt>
                                        </p:tgtEl>
                                        <p:attrNameLst>
                                          <p:attrName>style.visibility</p:attrName>
                                        </p:attrNameLst>
                                      </p:cBhvr>
                                      <p:to>
                                        <p:strVal val="visible"/>
                                      </p:to>
                                    </p:set>
                                    <p:animEffect transition="in" filter="fade">
                                      <p:cBhvr>
                                        <p:cTn id="63" dur="500"/>
                                        <p:tgtEl>
                                          <p:spTgt spid="125">
                                            <p:txEl>
                                              <p:pRg st="4" end="4"/>
                                            </p:txEl>
                                          </p:spTgt>
                                        </p:tgtEl>
                                      </p:cBhvr>
                                    </p:animEffect>
                                  </p:childTnLst>
                                </p:cTn>
                              </p:par>
                              <p:par>
                                <p:cTn id="64" presetID="10" presetClass="entr" presetSubtype="0" fill="hold" nodeType="withEffect">
                                  <p:stCondLst>
                                    <p:cond delay="0"/>
                                  </p:stCondLst>
                                  <p:childTnLst>
                                    <p:set>
                                      <p:cBhvr>
                                        <p:cTn id="65" dur="1" fill="hold">
                                          <p:stCondLst>
                                            <p:cond delay="0"/>
                                          </p:stCondLst>
                                        </p:cTn>
                                        <p:tgtEl>
                                          <p:spTgt spid="124">
                                            <p:txEl>
                                              <p:pRg st="4" end="4"/>
                                            </p:txEl>
                                          </p:spTgt>
                                        </p:tgtEl>
                                        <p:attrNameLst>
                                          <p:attrName>style.visibility</p:attrName>
                                        </p:attrNameLst>
                                      </p:cBhvr>
                                      <p:to>
                                        <p:strVal val="visible"/>
                                      </p:to>
                                    </p:set>
                                    <p:animEffect transition="in" filter="fade">
                                      <p:cBhvr>
                                        <p:cTn id="66" dur="500"/>
                                        <p:tgtEl>
                                          <p:spTgt spid="124">
                                            <p:txEl>
                                              <p:pRg st="4" end="4"/>
                                            </p:txEl>
                                          </p:spTgt>
                                        </p:tgtEl>
                                      </p:cBhvr>
                                    </p:animEffect>
                                  </p:childTnLst>
                                </p:cTn>
                              </p:par>
                              <p:par>
                                <p:cTn id="67" presetID="10" presetClass="entr" presetSubtype="0" fill="hold"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2"/>
                                        </p:tgtEl>
                                        <p:attrNameLst>
                                          <p:attrName>style.visibility</p:attrName>
                                        </p:attrNameLst>
                                      </p:cBhvr>
                                      <p:to>
                                        <p:strVal val="visible"/>
                                      </p:to>
                                    </p:set>
                                    <p:animEffect transition="in" filter="fade">
                                      <p:cBhvr>
                                        <p:cTn id="72" dur="500"/>
                                        <p:tgtEl>
                                          <p:spTgt spid="1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9"/>
                                        </p:tgtEl>
                                        <p:attrNameLst>
                                          <p:attrName>style.visibility</p:attrName>
                                        </p:attrNameLst>
                                      </p:cBhvr>
                                      <p:to>
                                        <p:strVal val="visible"/>
                                      </p:to>
                                    </p:set>
                                    <p:animEffect transition="in" filter="fade">
                                      <p:cBhvr>
                                        <p:cTn id="75" dur="500"/>
                                        <p:tgtEl>
                                          <p:spTgt spid="139"/>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nodeType="withEffect">
                                  <p:stCondLst>
                                    <p:cond delay="0"/>
                                  </p:stCondLst>
                                  <p:childTnLst>
                                    <p:set>
                                      <p:cBhvr>
                                        <p:cTn id="82" dur="1" fill="hold">
                                          <p:stCondLst>
                                            <p:cond delay="0"/>
                                          </p:stCondLst>
                                        </p:cTn>
                                        <p:tgtEl>
                                          <p:spTgt spid="125">
                                            <p:txEl>
                                              <p:pRg st="5" end="5"/>
                                            </p:txEl>
                                          </p:spTgt>
                                        </p:tgtEl>
                                        <p:attrNameLst>
                                          <p:attrName>style.visibility</p:attrName>
                                        </p:attrNameLst>
                                      </p:cBhvr>
                                      <p:to>
                                        <p:strVal val="visible"/>
                                      </p:to>
                                    </p:set>
                                    <p:animEffect transition="in" filter="fade">
                                      <p:cBhvr>
                                        <p:cTn id="83" dur="500"/>
                                        <p:tgtEl>
                                          <p:spTgt spid="125">
                                            <p:txEl>
                                              <p:pRg st="5" end="5"/>
                                            </p:txEl>
                                          </p:spTgt>
                                        </p:tgtEl>
                                      </p:cBhvr>
                                    </p:animEffect>
                                  </p:childTnLst>
                                </p:cTn>
                              </p:par>
                              <p:par>
                                <p:cTn id="84" presetID="10" presetClass="entr" presetSubtype="0" fill="hold" nodeType="withEffect">
                                  <p:stCondLst>
                                    <p:cond delay="0"/>
                                  </p:stCondLst>
                                  <p:childTnLst>
                                    <p:set>
                                      <p:cBhvr>
                                        <p:cTn id="85" dur="1" fill="hold">
                                          <p:stCondLst>
                                            <p:cond delay="0"/>
                                          </p:stCondLst>
                                        </p:cTn>
                                        <p:tgtEl>
                                          <p:spTgt spid="124">
                                            <p:txEl>
                                              <p:pRg st="6" end="6"/>
                                            </p:txEl>
                                          </p:spTgt>
                                        </p:tgtEl>
                                        <p:attrNameLst>
                                          <p:attrName>style.visibility</p:attrName>
                                        </p:attrNameLst>
                                      </p:cBhvr>
                                      <p:to>
                                        <p:strVal val="visible"/>
                                      </p:to>
                                    </p:set>
                                    <p:animEffect transition="in" filter="fade">
                                      <p:cBhvr>
                                        <p:cTn id="86" dur="500"/>
                                        <p:tgtEl>
                                          <p:spTgt spid="124">
                                            <p:txEl>
                                              <p:pRg st="6" end="6"/>
                                            </p:txEl>
                                          </p:spTgt>
                                        </p:tgtEl>
                                      </p:cBhvr>
                                    </p:animEffect>
                                  </p:childTnLst>
                                </p:cTn>
                              </p:par>
                              <p:par>
                                <p:cTn id="87" presetID="10" presetClass="entr" presetSubtype="0" fill="hold" nodeType="withEffect">
                                  <p:stCondLst>
                                    <p:cond delay="0"/>
                                  </p:stCondLst>
                                  <p:childTnLst>
                                    <p:set>
                                      <p:cBhvr>
                                        <p:cTn id="88" dur="1" fill="hold">
                                          <p:stCondLst>
                                            <p:cond delay="0"/>
                                          </p:stCondLst>
                                        </p:cTn>
                                        <p:tgtEl>
                                          <p:spTgt spid="9"/>
                                        </p:tgtEl>
                                        <p:attrNameLst>
                                          <p:attrName>style.visibility</p:attrName>
                                        </p:attrNameLst>
                                      </p:cBhvr>
                                      <p:to>
                                        <p:strVal val="visible"/>
                                      </p:to>
                                    </p:set>
                                    <p:animEffect transition="in" filter="fade">
                                      <p:cBhvr>
                                        <p:cTn id="89" dur="500"/>
                                        <p:tgtEl>
                                          <p:spTgt spid="9"/>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125">
                                            <p:txEl>
                                              <p:pRg st="7" end="7"/>
                                            </p:txEl>
                                          </p:spTgt>
                                        </p:tgtEl>
                                        <p:attrNameLst>
                                          <p:attrName>style.visibility</p:attrName>
                                        </p:attrNameLst>
                                      </p:cBhvr>
                                      <p:to>
                                        <p:strVal val="visible"/>
                                      </p:to>
                                    </p:set>
                                    <p:animEffect transition="in" filter="fade">
                                      <p:cBhvr>
                                        <p:cTn id="94" dur="500"/>
                                        <p:tgtEl>
                                          <p:spTgt spid="125">
                                            <p:txEl>
                                              <p:pRg st="7" end="7"/>
                                            </p:txEl>
                                          </p:spTgt>
                                        </p:tgtEl>
                                      </p:cBhvr>
                                    </p:animEffect>
                                  </p:childTnLst>
                                </p:cTn>
                              </p:par>
                              <p:par>
                                <p:cTn id="95" presetID="10" presetClass="entr" presetSubtype="0" fill="hold" nodeType="withEffect">
                                  <p:stCondLst>
                                    <p:cond delay="0"/>
                                  </p:stCondLst>
                                  <p:childTnLst>
                                    <p:set>
                                      <p:cBhvr>
                                        <p:cTn id="96" dur="1" fill="hold">
                                          <p:stCondLst>
                                            <p:cond delay="0"/>
                                          </p:stCondLst>
                                        </p:cTn>
                                        <p:tgtEl>
                                          <p:spTgt spid="124">
                                            <p:txEl>
                                              <p:pRg st="8" end="8"/>
                                            </p:txEl>
                                          </p:spTgt>
                                        </p:tgtEl>
                                        <p:attrNameLst>
                                          <p:attrName>style.visibility</p:attrName>
                                        </p:attrNameLst>
                                      </p:cBhvr>
                                      <p:to>
                                        <p:strVal val="visible"/>
                                      </p:to>
                                    </p:set>
                                    <p:animEffect transition="in" filter="fade">
                                      <p:cBhvr>
                                        <p:cTn id="97" dur="500"/>
                                        <p:tgtEl>
                                          <p:spTgt spid="124">
                                            <p:txEl>
                                              <p:pRg st="8" end="8"/>
                                            </p:txEl>
                                          </p:spTgt>
                                        </p:tgtEl>
                                      </p:cBhvr>
                                    </p:animEffect>
                                  </p:childTnLst>
                                </p:cTn>
                              </p:par>
                              <p:par>
                                <p:cTn id="98" presetID="10" presetClass="entr" presetSubtype="0" fill="hold"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500"/>
                                        <p:tgtEl>
                                          <p:spTgt spid="37"/>
                                        </p:tgtEl>
                                      </p:cBhvr>
                                    </p:animEffect>
                                  </p:childTnLst>
                                </p:cTn>
                              </p:par>
                              <p:par>
                                <p:cTn id="101" presetID="10" presetClass="entr" presetSubtype="0" fill="hold" nodeType="withEffect">
                                  <p:stCondLst>
                                    <p:cond delay="0"/>
                                  </p:stCondLst>
                                  <p:childTnLst>
                                    <p:set>
                                      <p:cBhvr>
                                        <p:cTn id="102" dur="1" fill="hold">
                                          <p:stCondLst>
                                            <p:cond delay="0"/>
                                          </p:stCondLst>
                                        </p:cTn>
                                        <p:tgtEl>
                                          <p:spTgt spid="148"/>
                                        </p:tgtEl>
                                        <p:attrNameLst>
                                          <p:attrName>style.visibility</p:attrName>
                                        </p:attrNameLst>
                                      </p:cBhvr>
                                      <p:to>
                                        <p:strVal val="visible"/>
                                      </p:to>
                                    </p:set>
                                    <p:animEffect transition="in" filter="fade">
                                      <p:cBhvr>
                                        <p:cTn id="103" dur="500"/>
                                        <p:tgtEl>
                                          <p:spTgt spid="148"/>
                                        </p:tgtEl>
                                      </p:cBhvr>
                                    </p:animEffect>
                                  </p:childTnLst>
                                </p:cTn>
                              </p:par>
                              <p:par>
                                <p:cTn id="104" presetID="10" presetClass="entr" presetSubtype="0" fill="hold" nodeType="withEffect">
                                  <p:stCondLst>
                                    <p:cond delay="0"/>
                                  </p:stCondLst>
                                  <p:childTnLst>
                                    <p:set>
                                      <p:cBhvr>
                                        <p:cTn id="105" dur="1" fill="hold">
                                          <p:stCondLst>
                                            <p:cond delay="0"/>
                                          </p:stCondLst>
                                        </p:cTn>
                                        <p:tgtEl>
                                          <p:spTgt spid="151"/>
                                        </p:tgtEl>
                                        <p:attrNameLst>
                                          <p:attrName>style.visibility</p:attrName>
                                        </p:attrNameLst>
                                      </p:cBhvr>
                                      <p:to>
                                        <p:strVal val="visible"/>
                                      </p:to>
                                    </p:set>
                                    <p:animEffect transition="in" filter="fade">
                                      <p:cBhvr>
                                        <p:cTn id="106" dur="500"/>
                                        <p:tgtEl>
                                          <p:spTgt spid="151"/>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54"/>
                                        </p:tgtEl>
                                        <p:attrNameLst>
                                          <p:attrName>style.visibility</p:attrName>
                                        </p:attrNameLst>
                                      </p:cBhvr>
                                      <p:to>
                                        <p:strVal val="visible"/>
                                      </p:to>
                                    </p:set>
                                    <p:animEffect transition="in" filter="fade">
                                      <p:cBhvr>
                                        <p:cTn id="109" dur="500"/>
                                        <p:tgtEl>
                                          <p:spTgt spid="154"/>
                                        </p:tgtEl>
                                      </p:cBhvr>
                                    </p:animEffect>
                                  </p:childTnLst>
                                </p:cTn>
                              </p:par>
                              <p:par>
                                <p:cTn id="110" presetID="10" presetClass="entr" presetSubtype="0" fill="hold" grpId="1" nodeType="withEffect">
                                  <p:stCondLst>
                                    <p:cond delay="0"/>
                                  </p:stCondLst>
                                  <p:childTnLst>
                                    <p:set>
                                      <p:cBhvr>
                                        <p:cTn id="111" dur="1" fill="hold">
                                          <p:stCondLst>
                                            <p:cond delay="0"/>
                                          </p:stCondLst>
                                        </p:cTn>
                                        <p:tgtEl>
                                          <p:spTgt spid="154"/>
                                        </p:tgtEl>
                                        <p:attrNameLst>
                                          <p:attrName>style.visibility</p:attrName>
                                        </p:attrNameLst>
                                      </p:cBhvr>
                                      <p:to>
                                        <p:strVal val="visible"/>
                                      </p:to>
                                    </p:set>
                                    <p:animEffect transition="in" filter="fade">
                                      <p:cBhvr>
                                        <p:cTn id="112" dur="500"/>
                                        <p:tgtEl>
                                          <p:spTgt spid="154"/>
                                        </p:tgtEl>
                                      </p:cBhvr>
                                    </p:animEffect>
                                  </p:childTnLst>
                                </p:cTn>
                              </p:par>
                              <p:par>
                                <p:cTn id="113" presetID="10" presetClass="exit" presetSubtype="0" fill="hold" grpId="1" nodeType="withEffect">
                                  <p:stCondLst>
                                    <p:cond delay="0"/>
                                  </p:stCondLst>
                                  <p:childTnLst>
                                    <p:animEffect transition="out" filter="fade">
                                      <p:cBhvr>
                                        <p:cTn id="114" dur="500"/>
                                        <p:tgtEl>
                                          <p:spTgt spid="101"/>
                                        </p:tgtEl>
                                      </p:cBhvr>
                                    </p:animEffect>
                                    <p:set>
                                      <p:cBhvr>
                                        <p:cTn id="115" dur="1" fill="hold">
                                          <p:stCondLst>
                                            <p:cond delay="499"/>
                                          </p:stCondLst>
                                        </p:cTn>
                                        <p:tgtEl>
                                          <p:spTgt spid="101"/>
                                        </p:tgtEl>
                                        <p:attrNameLst>
                                          <p:attrName>style.visibility</p:attrName>
                                        </p:attrNameLst>
                                      </p:cBhvr>
                                      <p:to>
                                        <p:strVal val="hidden"/>
                                      </p:to>
                                    </p:set>
                                  </p:childTnLst>
                                </p:cTn>
                              </p:par>
                              <p:par>
                                <p:cTn id="116" presetID="10" presetClass="exit" presetSubtype="0" fill="hold" grpId="1" nodeType="withEffect">
                                  <p:stCondLst>
                                    <p:cond delay="0"/>
                                  </p:stCondLst>
                                  <p:childTnLst>
                                    <p:animEffect transition="out" filter="fade">
                                      <p:cBhvr>
                                        <p:cTn id="117" dur="500"/>
                                        <p:tgtEl>
                                          <p:spTgt spid="102"/>
                                        </p:tgtEl>
                                      </p:cBhvr>
                                    </p:animEffect>
                                    <p:set>
                                      <p:cBhvr>
                                        <p:cTn id="118" dur="1" fill="hold">
                                          <p:stCondLst>
                                            <p:cond delay="499"/>
                                          </p:stCondLst>
                                        </p:cTn>
                                        <p:tgtEl>
                                          <p:spTgt spid="102"/>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500"/>
                                        <p:tgtEl>
                                          <p:spTgt spid="103"/>
                                        </p:tgtEl>
                                      </p:cBhvr>
                                    </p:animEffect>
                                    <p:set>
                                      <p:cBhvr>
                                        <p:cTn id="121" dur="1" fill="hold">
                                          <p:stCondLst>
                                            <p:cond delay="499"/>
                                          </p:stCondLst>
                                        </p:cTn>
                                        <p:tgtEl>
                                          <p:spTgt spid="103"/>
                                        </p:tgtEl>
                                        <p:attrNameLst>
                                          <p:attrName>style.visibility</p:attrName>
                                        </p:attrNameLst>
                                      </p:cBhvr>
                                      <p:to>
                                        <p:strVal val="hidden"/>
                                      </p:to>
                                    </p:set>
                                  </p:childTnLst>
                                </p:cTn>
                              </p:par>
                              <p:par>
                                <p:cTn id="122" presetID="10" presetClass="exit" presetSubtype="0" fill="hold" grpId="1" nodeType="withEffect">
                                  <p:stCondLst>
                                    <p:cond delay="0"/>
                                  </p:stCondLst>
                                  <p:childTnLst>
                                    <p:animEffect transition="out" filter="fade">
                                      <p:cBhvr>
                                        <p:cTn id="123" dur="500"/>
                                        <p:tgtEl>
                                          <p:spTgt spid="104"/>
                                        </p:tgtEl>
                                      </p:cBhvr>
                                    </p:animEffect>
                                    <p:set>
                                      <p:cBhvr>
                                        <p:cTn id="124" dur="1" fill="hold">
                                          <p:stCondLst>
                                            <p:cond delay="499"/>
                                          </p:stCondLst>
                                        </p:cTn>
                                        <p:tgtEl>
                                          <p:spTgt spid="104"/>
                                        </p:tgtEl>
                                        <p:attrNameLst>
                                          <p:attrName>style.visibility</p:attrName>
                                        </p:attrNameLst>
                                      </p:cBhvr>
                                      <p:to>
                                        <p:strVal val="hidden"/>
                                      </p:to>
                                    </p:set>
                                  </p:childTnLst>
                                </p:cTn>
                              </p:par>
                              <p:par>
                                <p:cTn id="125" presetID="10" presetClass="exit" presetSubtype="0" fill="hold" nodeType="withEffect">
                                  <p:stCondLst>
                                    <p:cond delay="0"/>
                                  </p:stCondLst>
                                  <p:childTnLst>
                                    <p:animEffect transition="out" filter="fade">
                                      <p:cBhvr>
                                        <p:cTn id="126" dur="500"/>
                                        <p:tgtEl>
                                          <p:spTgt spid="109"/>
                                        </p:tgtEl>
                                      </p:cBhvr>
                                    </p:animEffect>
                                    <p:set>
                                      <p:cBhvr>
                                        <p:cTn id="127" dur="1" fill="hold">
                                          <p:stCondLst>
                                            <p:cond delay="499"/>
                                          </p:stCondLst>
                                        </p:cTn>
                                        <p:tgtEl>
                                          <p:spTgt spid="109"/>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500"/>
                                        <p:tgtEl>
                                          <p:spTgt spid="106"/>
                                        </p:tgtEl>
                                      </p:cBhvr>
                                    </p:animEffect>
                                    <p:set>
                                      <p:cBhvr>
                                        <p:cTn id="130" dur="1" fill="hold">
                                          <p:stCondLst>
                                            <p:cond delay="499"/>
                                          </p:stCondLst>
                                        </p:cTn>
                                        <p:tgtEl>
                                          <p:spTgt spid="106"/>
                                        </p:tgtEl>
                                        <p:attrNameLst>
                                          <p:attrName>style.visibility</p:attrName>
                                        </p:attrNameLst>
                                      </p:cBhvr>
                                      <p:to>
                                        <p:strVal val="hidden"/>
                                      </p:to>
                                    </p:set>
                                  </p:childTnLst>
                                </p:cTn>
                              </p:par>
                              <p:par>
                                <p:cTn id="131" presetID="10" presetClass="exit" presetSubtype="0" fill="hold" nodeType="withEffect">
                                  <p:stCondLst>
                                    <p:cond delay="0"/>
                                  </p:stCondLst>
                                  <p:childTnLst>
                                    <p:animEffect transition="out" filter="fade">
                                      <p:cBhvr>
                                        <p:cTn id="132" dur="500"/>
                                        <p:tgtEl>
                                          <p:spTgt spid="112"/>
                                        </p:tgtEl>
                                      </p:cBhvr>
                                    </p:animEffect>
                                    <p:set>
                                      <p:cBhvr>
                                        <p:cTn id="133" dur="1" fill="hold">
                                          <p:stCondLst>
                                            <p:cond delay="499"/>
                                          </p:stCondLst>
                                        </p:cTn>
                                        <p:tgtEl>
                                          <p:spTgt spid="112"/>
                                        </p:tgtEl>
                                        <p:attrNameLst>
                                          <p:attrName>style.visibility</p:attrName>
                                        </p:attrNameLst>
                                      </p:cBhvr>
                                      <p:to>
                                        <p:strVal val="hidden"/>
                                      </p:to>
                                    </p:set>
                                  </p:childTnLst>
                                </p:cTn>
                              </p:par>
                              <p:par>
                                <p:cTn id="134" presetID="10" presetClass="exit" presetSubtype="0" fill="hold" nodeType="withEffect">
                                  <p:stCondLst>
                                    <p:cond delay="0"/>
                                  </p:stCondLst>
                                  <p:childTnLst>
                                    <p:animEffect transition="out" filter="fade">
                                      <p:cBhvr>
                                        <p:cTn id="135" dur="500"/>
                                        <p:tgtEl>
                                          <p:spTgt spid="115"/>
                                        </p:tgtEl>
                                      </p:cBhvr>
                                    </p:animEffect>
                                    <p:set>
                                      <p:cBhvr>
                                        <p:cTn id="136" dur="1" fill="hold">
                                          <p:stCondLst>
                                            <p:cond delay="499"/>
                                          </p:stCondLst>
                                        </p:cTn>
                                        <p:tgtEl>
                                          <p:spTgt spid="115"/>
                                        </p:tgtEl>
                                        <p:attrNameLst>
                                          <p:attrName>style.visibility</p:attrName>
                                        </p:attrNameLst>
                                      </p:cBhvr>
                                      <p:to>
                                        <p:strVal val="hidden"/>
                                      </p:to>
                                    </p:set>
                                  </p:childTnLst>
                                </p:cTn>
                              </p:par>
                              <p:par>
                                <p:cTn id="137" presetID="10" presetClass="entr" presetSubtype="0" fill="hold" nodeType="withEffect">
                                  <p:stCondLst>
                                    <p:cond delay="0"/>
                                  </p:stCondLst>
                                  <p:childTnLst>
                                    <p:set>
                                      <p:cBhvr>
                                        <p:cTn id="138" dur="1" fill="hold">
                                          <p:stCondLst>
                                            <p:cond delay="0"/>
                                          </p:stCondLst>
                                        </p:cTn>
                                        <p:tgtEl>
                                          <p:spTgt spid="158"/>
                                        </p:tgtEl>
                                        <p:attrNameLst>
                                          <p:attrName>style.visibility</p:attrName>
                                        </p:attrNameLst>
                                      </p:cBhvr>
                                      <p:to>
                                        <p:strVal val="visible"/>
                                      </p:to>
                                    </p:set>
                                    <p:animEffect transition="in" filter="fade">
                                      <p:cBhvr>
                                        <p:cTn id="139" dur="500"/>
                                        <p:tgtEl>
                                          <p:spTgt spid="158"/>
                                        </p:tgtEl>
                                      </p:cBhvr>
                                    </p:animEffect>
                                  </p:childTnLst>
                                </p:cTn>
                              </p:par>
                              <p:par>
                                <p:cTn id="140" presetID="10" presetClass="entr" presetSubtype="0" fill="hold" nodeType="withEffect">
                                  <p:stCondLst>
                                    <p:cond delay="0"/>
                                  </p:stCondLst>
                                  <p:childTnLst>
                                    <p:set>
                                      <p:cBhvr>
                                        <p:cTn id="141" dur="1" fill="hold">
                                          <p:stCondLst>
                                            <p:cond delay="0"/>
                                          </p:stCondLst>
                                        </p:cTn>
                                        <p:tgtEl>
                                          <p:spTgt spid="155"/>
                                        </p:tgtEl>
                                        <p:attrNameLst>
                                          <p:attrName>style.visibility</p:attrName>
                                        </p:attrNameLst>
                                      </p:cBhvr>
                                      <p:to>
                                        <p:strVal val="visible"/>
                                      </p:to>
                                    </p:set>
                                    <p:animEffect transition="in" filter="fade">
                                      <p:cBhvr>
                                        <p:cTn id="142" dur="500"/>
                                        <p:tgtEl>
                                          <p:spTgt spid="155"/>
                                        </p:tgtEl>
                                      </p:cBhvr>
                                    </p:animEffect>
                                  </p:childTnLst>
                                </p:cTn>
                              </p:par>
                              <p:par>
                                <p:cTn id="143" presetID="10" presetClass="entr" presetSubtype="0" fill="hold" grpId="2" nodeType="withEffect">
                                  <p:stCondLst>
                                    <p:cond delay="0"/>
                                  </p:stCondLst>
                                  <p:childTnLst>
                                    <p:set>
                                      <p:cBhvr>
                                        <p:cTn id="144" dur="1" fill="hold">
                                          <p:stCondLst>
                                            <p:cond delay="0"/>
                                          </p:stCondLst>
                                        </p:cTn>
                                        <p:tgtEl>
                                          <p:spTgt spid="154"/>
                                        </p:tgtEl>
                                        <p:attrNameLst>
                                          <p:attrName>style.visibility</p:attrName>
                                        </p:attrNameLst>
                                      </p:cBhvr>
                                      <p:to>
                                        <p:strVal val="visible"/>
                                      </p:to>
                                    </p:set>
                                    <p:animEffect transition="in" filter="fade">
                                      <p:cBhvr>
                                        <p:cTn id="145" dur="500"/>
                                        <p:tgtEl>
                                          <p:spTgt spid="154"/>
                                        </p:tgtEl>
                                      </p:cBhvr>
                                    </p:animEffect>
                                  </p:childTnLst>
                                </p:cTn>
                              </p:par>
                              <p:par>
                                <p:cTn id="146" presetID="10" presetClass="entr" presetSubtype="0" fill="hold" nodeType="withEffect">
                                  <p:stCondLst>
                                    <p:cond delay="0"/>
                                  </p:stCondLst>
                                  <p:childTnLst>
                                    <p:set>
                                      <p:cBhvr>
                                        <p:cTn id="147" dur="1" fill="hold">
                                          <p:stCondLst>
                                            <p:cond delay="0"/>
                                          </p:stCondLst>
                                        </p:cTn>
                                        <p:tgtEl>
                                          <p:spTgt spid="155"/>
                                        </p:tgtEl>
                                        <p:attrNameLst>
                                          <p:attrName>style.visibility</p:attrName>
                                        </p:attrNameLst>
                                      </p:cBhvr>
                                      <p:to>
                                        <p:strVal val="visible"/>
                                      </p:to>
                                    </p:set>
                                    <p:animEffect transition="in" filter="fade">
                                      <p:cBhvr>
                                        <p:cTn id="148" dur="500"/>
                                        <p:tgtEl>
                                          <p:spTgt spid="155"/>
                                        </p:tgtEl>
                                      </p:cBhvr>
                                    </p:animEffect>
                                  </p:childTnLst>
                                </p:cTn>
                              </p:par>
                              <p:par>
                                <p:cTn id="149" presetID="10" presetClass="entr" presetSubtype="0" fill="hold" nodeType="withEffect">
                                  <p:stCondLst>
                                    <p:cond delay="0"/>
                                  </p:stCondLst>
                                  <p:childTnLst>
                                    <p:set>
                                      <p:cBhvr>
                                        <p:cTn id="150" dur="1" fill="hold">
                                          <p:stCondLst>
                                            <p:cond delay="0"/>
                                          </p:stCondLst>
                                        </p:cTn>
                                        <p:tgtEl>
                                          <p:spTgt spid="158"/>
                                        </p:tgtEl>
                                        <p:attrNameLst>
                                          <p:attrName>style.visibility</p:attrName>
                                        </p:attrNameLst>
                                      </p:cBhvr>
                                      <p:to>
                                        <p:strVal val="visible"/>
                                      </p:to>
                                    </p:set>
                                    <p:animEffect transition="in" filter="fade">
                                      <p:cBhvr>
                                        <p:cTn id="151" dur="500"/>
                                        <p:tgtEl>
                                          <p:spTgt spid="158"/>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141"/>
                                        </p:tgtEl>
                                        <p:attrNameLst>
                                          <p:attrName>style.visibility</p:attrName>
                                        </p:attrNameLst>
                                      </p:cBhvr>
                                      <p:to>
                                        <p:strVal val="visible"/>
                                      </p:to>
                                    </p:set>
                                    <p:animEffect transition="in" filter="fade">
                                      <p:cBhvr>
                                        <p:cTn id="154" dur="500"/>
                                        <p:tgtEl>
                                          <p:spTgt spid="141"/>
                                        </p:tgtEl>
                                      </p:cBhvr>
                                    </p:animEffect>
                                  </p:childTnLst>
                                </p:cTn>
                              </p:par>
                              <p:par>
                                <p:cTn id="155" presetID="10" presetClass="entr" presetSubtype="0" fill="hold" nodeType="withEffect">
                                  <p:stCondLst>
                                    <p:cond delay="0"/>
                                  </p:stCondLst>
                                  <p:childTnLst>
                                    <p:set>
                                      <p:cBhvr>
                                        <p:cTn id="156" dur="1" fill="hold">
                                          <p:stCondLst>
                                            <p:cond delay="0"/>
                                          </p:stCondLst>
                                        </p:cTn>
                                        <p:tgtEl>
                                          <p:spTgt spid="22">
                                            <p:txEl>
                                              <p:pRg st="12" end="12"/>
                                            </p:txEl>
                                          </p:spTgt>
                                        </p:tgtEl>
                                        <p:attrNameLst>
                                          <p:attrName>style.visibility</p:attrName>
                                        </p:attrNameLst>
                                      </p:cBhvr>
                                      <p:to>
                                        <p:strVal val="visible"/>
                                      </p:to>
                                    </p:set>
                                    <p:animEffect transition="in" filter="fade">
                                      <p:cBhvr>
                                        <p:cTn id="157" dur="500"/>
                                        <p:tgtEl>
                                          <p:spTgt spid="22">
                                            <p:txEl>
                                              <p:pRg st="12" end="12"/>
                                            </p:txEl>
                                          </p:spTgt>
                                        </p:tgtEl>
                                      </p:cBhvr>
                                    </p:animEffect>
                                  </p:childTnLst>
                                </p:cTn>
                              </p:par>
                              <p:par>
                                <p:cTn id="158" presetID="10" presetClass="entr" presetSubtype="0" fill="hold" nodeType="withEffect">
                                  <p:stCondLst>
                                    <p:cond delay="0"/>
                                  </p:stCondLst>
                                  <p:childTnLst>
                                    <p:set>
                                      <p:cBhvr>
                                        <p:cTn id="159" dur="1" fill="hold">
                                          <p:stCondLst>
                                            <p:cond delay="0"/>
                                          </p:stCondLst>
                                        </p:cTn>
                                        <p:tgtEl>
                                          <p:spTgt spid="22">
                                            <p:txEl>
                                              <p:pRg st="14" end="14"/>
                                            </p:txEl>
                                          </p:spTgt>
                                        </p:tgtEl>
                                        <p:attrNameLst>
                                          <p:attrName>style.visibility</p:attrName>
                                        </p:attrNameLst>
                                      </p:cBhvr>
                                      <p:to>
                                        <p:strVal val="visible"/>
                                      </p:to>
                                    </p:set>
                                    <p:animEffect transition="in" filter="fade">
                                      <p:cBhvr>
                                        <p:cTn id="160" dur="500"/>
                                        <p:tgtEl>
                                          <p:spTgt spid="22">
                                            <p:txEl>
                                              <p:pRg st="14" end="14"/>
                                            </p:txEl>
                                          </p:spTgt>
                                        </p:tgtEl>
                                      </p:cBhvr>
                                    </p:animEffect>
                                  </p:childTnLst>
                                </p:cTn>
                              </p:par>
                              <p:par>
                                <p:cTn id="161" presetID="10" presetClass="entr" presetSubtype="0" fill="hold" nodeType="withEffect">
                                  <p:stCondLst>
                                    <p:cond delay="0"/>
                                  </p:stCondLst>
                                  <p:childTnLst>
                                    <p:set>
                                      <p:cBhvr>
                                        <p:cTn id="162" dur="1" fill="hold">
                                          <p:stCondLst>
                                            <p:cond delay="0"/>
                                          </p:stCondLst>
                                        </p:cTn>
                                        <p:tgtEl>
                                          <p:spTgt spid="22">
                                            <p:txEl>
                                              <p:pRg st="16" end="16"/>
                                            </p:txEl>
                                          </p:spTgt>
                                        </p:tgtEl>
                                        <p:attrNameLst>
                                          <p:attrName>style.visibility</p:attrName>
                                        </p:attrNameLst>
                                      </p:cBhvr>
                                      <p:to>
                                        <p:strVal val="visible"/>
                                      </p:to>
                                    </p:set>
                                    <p:animEffect transition="in" filter="fade">
                                      <p:cBhvr>
                                        <p:cTn id="163" dur="500"/>
                                        <p:tgtEl>
                                          <p:spTgt spid="22">
                                            <p:txEl>
                                              <p:pRg st="16" end="16"/>
                                            </p:txEl>
                                          </p:spTgt>
                                        </p:tgtEl>
                                      </p:cBhvr>
                                    </p:animEffect>
                                  </p:childTnLst>
                                </p:cTn>
                              </p:par>
                              <p:par>
                                <p:cTn id="164" presetID="10" presetClass="entr" presetSubtype="0" fill="hold" nodeType="withEffect">
                                  <p:stCondLst>
                                    <p:cond delay="0"/>
                                  </p:stCondLst>
                                  <p:childTnLst>
                                    <p:set>
                                      <p:cBhvr>
                                        <p:cTn id="165" dur="1" fill="hold">
                                          <p:stCondLst>
                                            <p:cond delay="0"/>
                                          </p:stCondLst>
                                        </p:cTn>
                                        <p:tgtEl>
                                          <p:spTgt spid="58"/>
                                        </p:tgtEl>
                                        <p:attrNameLst>
                                          <p:attrName>style.visibility</p:attrName>
                                        </p:attrNameLst>
                                      </p:cBhvr>
                                      <p:to>
                                        <p:strVal val="visible"/>
                                      </p:to>
                                    </p:set>
                                    <p:animEffect transition="in" filter="fade">
                                      <p:cBhvr>
                                        <p:cTn id="16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1" grpId="1" animBg="1"/>
      <p:bldP spid="102" grpId="0" animBg="1"/>
      <p:bldP spid="102" grpId="1" animBg="1"/>
      <p:bldP spid="103" grpId="0" animBg="1"/>
      <p:bldP spid="103" grpId="1" animBg="1"/>
      <p:bldP spid="104" grpId="0" animBg="1"/>
      <p:bldP spid="104" grpId="1" animBg="1"/>
      <p:bldP spid="126" grpId="0" animBg="1"/>
      <p:bldP spid="126" grpId="1" animBg="1"/>
      <p:bldP spid="127" grpId="0" animBg="1"/>
      <p:bldP spid="127" grpId="1" animBg="1"/>
      <p:bldP spid="132" grpId="0" animBg="1"/>
      <p:bldP spid="139" grpId="0" animBg="1"/>
      <p:bldP spid="141" grpId="0" animBg="1"/>
      <p:bldP spid="154" grpId="0" animBg="1"/>
      <p:bldP spid="154" grpId="1" animBg="1"/>
      <p:bldP spid="154"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colorful swirly object with many colors&#10;&#10;Description automatically generated with medium confidence">
            <a:extLst>
              <a:ext uri="{FF2B5EF4-FFF2-40B4-BE49-F238E27FC236}">
                <a16:creationId xmlns:a16="http://schemas.microsoft.com/office/drawing/2014/main" id="{75B05F85-5FAD-0774-F69D-FF4B08C14B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3784" y="1362093"/>
            <a:ext cx="2762436" cy="2762436"/>
          </a:xfrm>
          <a:prstGeom prst="rect">
            <a:avLst/>
          </a:prstGeom>
        </p:spPr>
      </p:pic>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3</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Overview</a:t>
            </a:r>
            <a:endParaRPr lang="en-GB" sz="2800" spc="20" dirty="0">
              <a:solidFill>
                <a:srgbClr val="FF9300"/>
              </a:solidFill>
              <a:latin typeface="Times New Roman" panose="02020603050405020304" pitchFamily="18" charset="0"/>
              <a:cs typeface="Times New Roman" panose="02020603050405020304" pitchFamily="18" charset="0"/>
            </a:endParaRPr>
          </a:p>
        </p:txBody>
      </p:sp>
      <p:sp>
        <p:nvSpPr>
          <p:cNvPr id="7" name="Text Placeholder 24">
            <a:extLst>
              <a:ext uri="{FF2B5EF4-FFF2-40B4-BE49-F238E27FC236}">
                <a16:creationId xmlns:a16="http://schemas.microsoft.com/office/drawing/2014/main" id="{A66B9138-528C-3E93-8D51-B4228074E686}"/>
              </a:ext>
            </a:extLst>
          </p:cNvPr>
          <p:cNvSpPr txBox="1">
            <a:spLocks/>
          </p:cNvSpPr>
          <p:nvPr/>
        </p:nvSpPr>
        <p:spPr>
          <a:xfrm>
            <a:off x="62744" y="1234036"/>
            <a:ext cx="5162321" cy="358546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38650" lvl="1" indent="-285750">
              <a:lnSpc>
                <a:spcPct val="100000"/>
              </a:lnSpc>
              <a:spcBef>
                <a:spcPts val="100"/>
              </a:spcBef>
              <a:tabLst>
                <a:tab pos="297815" algn="l"/>
                <a:tab pos="298450" algn="l"/>
              </a:tabLst>
            </a:pPr>
            <a:r>
              <a:rPr lang="en-GB" sz="1800" spc="20" dirty="0">
                <a:cs typeface="Arial"/>
              </a:rPr>
              <a:t>FCC-</a:t>
            </a:r>
            <a:r>
              <a:rPr lang="en-GB" sz="1800" spc="20" dirty="0" err="1">
                <a:cs typeface="Arial"/>
              </a:rPr>
              <a:t>ee</a:t>
            </a:r>
            <a:r>
              <a:rPr lang="en-GB" sz="1800" spc="20" dirty="0">
                <a:cs typeface="Arial"/>
              </a:rPr>
              <a:t> will be a highly complex machine</a:t>
            </a:r>
          </a:p>
          <a:p>
            <a:pPr marL="978850" lvl="2" indent="-285750">
              <a:lnSpc>
                <a:spcPct val="100000"/>
              </a:lnSpc>
              <a:spcBef>
                <a:spcPts val="100"/>
              </a:spcBef>
              <a:tabLst>
                <a:tab pos="297815" algn="l"/>
                <a:tab pos="298450" algn="l"/>
              </a:tabLst>
            </a:pPr>
            <a:endParaRPr lang="en-GB" sz="1800" spc="20" dirty="0">
              <a:cs typeface="Arial"/>
            </a:endParaRPr>
          </a:p>
          <a:p>
            <a:pPr marL="978850" lvl="2"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Interplay of various effects</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Presence of beam-beam collisions</a:t>
            </a:r>
            <a:br>
              <a:rPr lang="en-GB" sz="1800" spc="20" dirty="0">
                <a:cs typeface="Arial"/>
              </a:rPr>
            </a:br>
            <a:r>
              <a:rPr lang="en-GB" sz="1800" spc="20" dirty="0">
                <a:cs typeface="Arial"/>
              </a:rPr>
              <a:t>further complicates beam dynamics</a:t>
            </a:r>
          </a:p>
          <a:p>
            <a:pPr marL="693100" lvl="2" indent="0">
              <a:lnSpc>
                <a:spcPct val="100000"/>
              </a:lnSpc>
              <a:spcBef>
                <a:spcPts val="100"/>
              </a:spcBef>
              <a:buNone/>
              <a:tabLst>
                <a:tab pos="297815" algn="l"/>
                <a:tab pos="298450" algn="l"/>
              </a:tabLst>
            </a:pPr>
            <a:endParaRPr lang="en-GB" sz="1800" spc="20" dirty="0">
              <a:cs typeface="Arial"/>
            </a:endParaRPr>
          </a:p>
          <a:p>
            <a:pPr marL="693100" lvl="2" indent="0">
              <a:lnSpc>
                <a:spcPct val="100000"/>
              </a:lnSpc>
              <a:spcBef>
                <a:spcPts val="100"/>
              </a:spcBef>
              <a:buNone/>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Self-consistent simulations are challenging</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endParaRPr lang="en-GB" sz="1800" spc="20" dirty="0">
              <a:cs typeface="Arial"/>
            </a:endParaRPr>
          </a:p>
          <a:p>
            <a:pPr marL="352900" lvl="1" indent="0">
              <a:lnSpc>
                <a:spcPct val="100000"/>
              </a:lnSpc>
              <a:spcBef>
                <a:spcPts val="100"/>
              </a:spcBef>
              <a:buNone/>
              <a:tabLst>
                <a:tab pos="297815" algn="l"/>
                <a:tab pos="298450" algn="l"/>
              </a:tabLst>
            </a:pPr>
            <a:endParaRPr lang="en-GB" sz="1800" spc="20" dirty="0">
              <a:cs typeface="Arial"/>
            </a:endParaRPr>
          </a:p>
        </p:txBody>
      </p:sp>
      <p:sp>
        <p:nvSpPr>
          <p:cNvPr id="12" name="TextBox 11">
            <a:extLst>
              <a:ext uri="{FF2B5EF4-FFF2-40B4-BE49-F238E27FC236}">
                <a16:creationId xmlns:a16="http://schemas.microsoft.com/office/drawing/2014/main" id="{DB1BCFDB-7442-08E2-DB8B-A7F770C4E21E}"/>
              </a:ext>
            </a:extLst>
          </p:cNvPr>
          <p:cNvSpPr txBox="1"/>
          <p:nvPr/>
        </p:nvSpPr>
        <p:spPr>
          <a:xfrm>
            <a:off x="4558937" y="2670189"/>
            <a:ext cx="1180131" cy="307777"/>
          </a:xfrm>
          <a:prstGeom prst="rect">
            <a:avLst/>
          </a:prstGeom>
          <a:noFill/>
        </p:spPr>
        <p:txBody>
          <a:bodyPr wrap="none" rtlCol="0">
            <a:spAutoFit/>
          </a:bodyPr>
          <a:lstStyle/>
          <a:p>
            <a:r>
              <a:rPr lang="en-US" sz="1400" b="1" dirty="0">
                <a:gradFill flip="none" rotWithShape="1">
                  <a:gsLst>
                    <a:gs pos="0">
                      <a:srgbClr val="FF0000"/>
                    </a:gs>
                    <a:gs pos="40000">
                      <a:srgbClr val="FFFF00"/>
                    </a:gs>
                    <a:gs pos="19000">
                      <a:srgbClr val="FFC000"/>
                    </a:gs>
                    <a:gs pos="60000">
                      <a:srgbClr val="00B050"/>
                    </a:gs>
                    <a:gs pos="80000">
                      <a:srgbClr val="0070C0"/>
                    </a:gs>
                    <a:gs pos="100000">
                      <a:srgbClr val="7030A0"/>
                    </a:gs>
                  </a:gsLst>
                  <a:lin ang="0" scaled="1"/>
                  <a:tileRect/>
                </a:gradFill>
              </a:rPr>
              <a:t>beam-beam</a:t>
            </a:r>
          </a:p>
        </p:txBody>
      </p:sp>
      <p:sp>
        <p:nvSpPr>
          <p:cNvPr id="17" name="TextBox 16">
            <a:extLst>
              <a:ext uri="{FF2B5EF4-FFF2-40B4-BE49-F238E27FC236}">
                <a16:creationId xmlns:a16="http://schemas.microsoft.com/office/drawing/2014/main" id="{E9B1F445-D262-ACCC-8DB4-1141494043D0}"/>
              </a:ext>
            </a:extLst>
          </p:cNvPr>
          <p:cNvSpPr txBox="1"/>
          <p:nvPr/>
        </p:nvSpPr>
        <p:spPr>
          <a:xfrm>
            <a:off x="5684678" y="1124744"/>
            <a:ext cx="1438214" cy="523220"/>
          </a:xfrm>
          <a:prstGeom prst="rect">
            <a:avLst/>
          </a:prstGeom>
          <a:noFill/>
        </p:spPr>
        <p:txBody>
          <a:bodyPr wrap="none" rtlCol="0">
            <a:spAutoFit/>
          </a:bodyPr>
          <a:lstStyle/>
          <a:p>
            <a:r>
              <a:rPr lang="en-US" sz="1400" b="1" dirty="0">
                <a:solidFill>
                  <a:srgbClr val="FE6FB6"/>
                </a:solidFill>
              </a:rPr>
              <a:t>errors &amp;</a:t>
            </a:r>
          </a:p>
          <a:p>
            <a:r>
              <a:rPr lang="en-US" sz="1400" b="1" dirty="0">
                <a:solidFill>
                  <a:srgbClr val="FE6FB6"/>
                </a:solidFill>
              </a:rPr>
              <a:t>misalignments</a:t>
            </a:r>
          </a:p>
        </p:txBody>
      </p:sp>
      <p:sp>
        <p:nvSpPr>
          <p:cNvPr id="18" name="TextBox 17">
            <a:extLst>
              <a:ext uri="{FF2B5EF4-FFF2-40B4-BE49-F238E27FC236}">
                <a16:creationId xmlns:a16="http://schemas.microsoft.com/office/drawing/2014/main" id="{A438B348-4A7D-E52E-8F6E-313816C97BA8}"/>
              </a:ext>
            </a:extLst>
          </p:cNvPr>
          <p:cNvSpPr txBox="1"/>
          <p:nvPr/>
        </p:nvSpPr>
        <p:spPr>
          <a:xfrm>
            <a:off x="7737846" y="1655167"/>
            <a:ext cx="1406154" cy="307777"/>
          </a:xfrm>
          <a:prstGeom prst="rect">
            <a:avLst/>
          </a:prstGeom>
          <a:noFill/>
        </p:spPr>
        <p:txBody>
          <a:bodyPr wrap="none" rtlCol="0">
            <a:spAutoFit/>
          </a:bodyPr>
          <a:lstStyle/>
          <a:p>
            <a:r>
              <a:rPr lang="en-US" sz="1400" b="1" dirty="0">
                <a:solidFill>
                  <a:srgbClr val="CE87F3"/>
                </a:solidFill>
              </a:rPr>
              <a:t>electron cloud</a:t>
            </a:r>
          </a:p>
        </p:txBody>
      </p:sp>
      <p:sp>
        <p:nvSpPr>
          <p:cNvPr id="27" name="TextBox 26">
            <a:extLst>
              <a:ext uri="{FF2B5EF4-FFF2-40B4-BE49-F238E27FC236}">
                <a16:creationId xmlns:a16="http://schemas.microsoft.com/office/drawing/2014/main" id="{1065E1A6-3080-506C-C570-787DB0620ED1}"/>
              </a:ext>
            </a:extLst>
          </p:cNvPr>
          <p:cNvSpPr txBox="1"/>
          <p:nvPr/>
        </p:nvSpPr>
        <p:spPr>
          <a:xfrm>
            <a:off x="4648797" y="2039144"/>
            <a:ext cx="1218603" cy="307777"/>
          </a:xfrm>
          <a:prstGeom prst="rect">
            <a:avLst/>
          </a:prstGeom>
          <a:noFill/>
        </p:spPr>
        <p:txBody>
          <a:bodyPr wrap="none" rtlCol="0">
            <a:spAutoFit/>
          </a:bodyPr>
          <a:lstStyle/>
          <a:p>
            <a:r>
              <a:rPr lang="en-US" sz="1400" b="1" dirty="0">
                <a:solidFill>
                  <a:srgbClr val="FEA46B"/>
                </a:solidFill>
              </a:rPr>
              <a:t>impedances</a:t>
            </a:r>
          </a:p>
        </p:txBody>
      </p:sp>
      <p:sp>
        <p:nvSpPr>
          <p:cNvPr id="29" name="TextBox 28">
            <a:extLst>
              <a:ext uri="{FF2B5EF4-FFF2-40B4-BE49-F238E27FC236}">
                <a16:creationId xmlns:a16="http://schemas.microsoft.com/office/drawing/2014/main" id="{56ED810F-F7EB-1597-9527-3B0336953985}"/>
              </a:ext>
            </a:extLst>
          </p:cNvPr>
          <p:cNvSpPr txBox="1"/>
          <p:nvPr/>
        </p:nvSpPr>
        <p:spPr>
          <a:xfrm>
            <a:off x="7920286" y="3233164"/>
            <a:ext cx="1128835" cy="307777"/>
          </a:xfrm>
          <a:prstGeom prst="rect">
            <a:avLst/>
          </a:prstGeom>
          <a:noFill/>
        </p:spPr>
        <p:txBody>
          <a:bodyPr wrap="none" rtlCol="0">
            <a:spAutoFit/>
          </a:bodyPr>
          <a:lstStyle/>
          <a:p>
            <a:r>
              <a:rPr lang="en-US" sz="1400" b="1" dirty="0">
                <a:solidFill>
                  <a:srgbClr val="FDD380"/>
                </a:solidFill>
              </a:rPr>
              <a:t>collimation</a:t>
            </a:r>
          </a:p>
        </p:txBody>
      </p:sp>
      <p:sp>
        <p:nvSpPr>
          <p:cNvPr id="30" name="TextBox 29">
            <a:extLst>
              <a:ext uri="{FF2B5EF4-FFF2-40B4-BE49-F238E27FC236}">
                <a16:creationId xmlns:a16="http://schemas.microsoft.com/office/drawing/2014/main" id="{5416752C-C354-C6BE-FD3D-92116AD92F79}"/>
              </a:ext>
            </a:extLst>
          </p:cNvPr>
          <p:cNvSpPr txBox="1"/>
          <p:nvPr/>
        </p:nvSpPr>
        <p:spPr>
          <a:xfrm>
            <a:off x="4992069" y="3407767"/>
            <a:ext cx="1180131" cy="307777"/>
          </a:xfrm>
          <a:prstGeom prst="rect">
            <a:avLst/>
          </a:prstGeom>
          <a:noFill/>
        </p:spPr>
        <p:txBody>
          <a:bodyPr wrap="square" rtlCol="0">
            <a:spAutoFit/>
          </a:bodyPr>
          <a:lstStyle/>
          <a:p>
            <a:r>
              <a:rPr lang="en-US" sz="1400" b="1" dirty="0">
                <a:solidFill>
                  <a:srgbClr val="7DDF7E"/>
                </a:solidFill>
              </a:rPr>
              <a:t>radiation</a:t>
            </a:r>
          </a:p>
        </p:txBody>
      </p:sp>
      <p:sp>
        <p:nvSpPr>
          <p:cNvPr id="31" name="TextBox 30">
            <a:extLst>
              <a:ext uri="{FF2B5EF4-FFF2-40B4-BE49-F238E27FC236}">
                <a16:creationId xmlns:a16="http://schemas.microsoft.com/office/drawing/2014/main" id="{E7B123B3-DCC6-ACA8-786C-607B9B99BAC4}"/>
              </a:ext>
            </a:extLst>
          </p:cNvPr>
          <p:cNvSpPr txBox="1"/>
          <p:nvPr/>
        </p:nvSpPr>
        <p:spPr>
          <a:xfrm>
            <a:off x="5979279" y="3878124"/>
            <a:ext cx="1941007" cy="523220"/>
          </a:xfrm>
          <a:prstGeom prst="rect">
            <a:avLst/>
          </a:prstGeom>
          <a:noFill/>
        </p:spPr>
        <p:txBody>
          <a:bodyPr wrap="square" rtlCol="0">
            <a:spAutoFit/>
          </a:bodyPr>
          <a:lstStyle/>
          <a:p>
            <a:r>
              <a:rPr lang="en-US" sz="1400" b="1" dirty="0">
                <a:solidFill>
                  <a:srgbClr val="FE6464"/>
                </a:solidFill>
              </a:rPr>
              <a:t>lattice nonlinearities</a:t>
            </a:r>
          </a:p>
          <a:p>
            <a:endParaRPr lang="en-US" sz="1400" b="1" dirty="0">
              <a:solidFill>
                <a:srgbClr val="FE6464"/>
              </a:solidFill>
            </a:endParaRPr>
          </a:p>
        </p:txBody>
      </p:sp>
    </p:spTree>
    <p:extLst>
      <p:ext uri="{BB962C8B-B14F-4D97-AF65-F5344CB8AC3E}">
        <p14:creationId xmlns:p14="http://schemas.microsoft.com/office/powerpoint/2010/main" val="33251678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A group of graphs with numbers&#10;&#10;Description automatically generated">
            <a:extLst>
              <a:ext uri="{FF2B5EF4-FFF2-40B4-BE49-F238E27FC236}">
                <a16:creationId xmlns:a16="http://schemas.microsoft.com/office/drawing/2014/main" id="{6C818EB1-AACF-069A-A3BA-FB3DE430C5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01914"/>
            <a:ext cx="6629683" cy="4343175"/>
          </a:xfrm>
          <a:prstGeom prst="rect">
            <a:avLst/>
          </a:prstGeom>
        </p:spPr>
      </p:pic>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a:xfrm>
            <a:off x="26158" y="362744"/>
            <a:ext cx="3900600" cy="439170"/>
          </a:xfrm>
        </p:spPr>
        <p:txBody>
          <a:bodyPr/>
          <a:lstStyle/>
          <a:p>
            <a:r>
              <a:rPr lang="en-US" dirty="0"/>
              <a:t>Vertical emittance</a:t>
            </a:r>
          </a:p>
        </p:txBody>
      </p:sp>
      <p:sp>
        <p:nvSpPr>
          <p:cNvPr id="2" name="TextBox 1">
            <a:extLst>
              <a:ext uri="{FF2B5EF4-FFF2-40B4-BE49-F238E27FC236}">
                <a16:creationId xmlns:a16="http://schemas.microsoft.com/office/drawing/2014/main" id="{4169E9E5-41A7-F26D-9E30-85FA7B5A20EC}"/>
              </a:ext>
            </a:extLst>
          </p:cNvPr>
          <p:cNvSpPr txBox="1"/>
          <p:nvPr/>
        </p:nvSpPr>
        <p:spPr>
          <a:xfrm>
            <a:off x="5771817" y="2791400"/>
            <a:ext cx="906017" cy="300082"/>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r>
              <a:rPr lang="en-US" dirty="0"/>
              <a:t>full lattice</a:t>
            </a:r>
          </a:p>
        </p:txBody>
      </p:sp>
      <p:sp>
        <p:nvSpPr>
          <p:cNvPr id="6" name="TextBox 5">
            <a:extLst>
              <a:ext uri="{FF2B5EF4-FFF2-40B4-BE49-F238E27FC236}">
                <a16:creationId xmlns:a16="http://schemas.microsoft.com/office/drawing/2014/main" id="{A491D229-0D6B-6A94-26D9-FFE20CCC00B9}"/>
              </a:ext>
            </a:extLst>
          </p:cNvPr>
          <p:cNvSpPr txBox="1"/>
          <p:nvPr/>
        </p:nvSpPr>
        <p:spPr>
          <a:xfrm>
            <a:off x="3048000" y="438944"/>
            <a:ext cx="1430200" cy="507831"/>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r>
              <a:rPr lang="en-US" dirty="0"/>
              <a:t>w/ beam-beam</a:t>
            </a:r>
            <a:br>
              <a:rPr lang="en-US" dirty="0"/>
            </a:br>
            <a:r>
              <a:rPr lang="en-US" dirty="0"/>
              <a:t>+</a:t>
            </a:r>
            <a:r>
              <a:rPr lang="en-US" dirty="0" err="1"/>
              <a:t>beamstrahlung</a:t>
            </a:r>
            <a:endParaRPr lang="en-US" dirty="0"/>
          </a:p>
        </p:txBody>
      </p:sp>
      <p:cxnSp>
        <p:nvCxnSpPr>
          <p:cNvPr id="8" name="Straight Arrow Connector 7">
            <a:extLst>
              <a:ext uri="{FF2B5EF4-FFF2-40B4-BE49-F238E27FC236}">
                <a16:creationId xmlns:a16="http://schemas.microsoft.com/office/drawing/2014/main" id="{134AD16D-2ACE-D8E6-0EF1-C6DFC855C399}"/>
              </a:ext>
            </a:extLst>
          </p:cNvPr>
          <p:cNvCxnSpPr>
            <a:cxnSpLocks/>
            <a:stCxn id="6" idx="2"/>
          </p:cNvCxnSpPr>
          <p:nvPr/>
        </p:nvCxnSpPr>
        <p:spPr>
          <a:xfrm flipH="1">
            <a:off x="3581400" y="946775"/>
            <a:ext cx="181700" cy="55896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05BE02D-C69C-A71C-FD8D-8E0F7BE5D879}"/>
              </a:ext>
            </a:extLst>
          </p:cNvPr>
          <p:cNvCxnSpPr>
            <a:cxnSpLocks/>
            <a:stCxn id="2" idx="1"/>
          </p:cNvCxnSpPr>
          <p:nvPr/>
        </p:nvCxnSpPr>
        <p:spPr>
          <a:xfrm flipH="1" flipV="1">
            <a:off x="5486400" y="2860403"/>
            <a:ext cx="285417" cy="810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315F205-596B-1783-0715-91433A64880F}"/>
              </a:ext>
            </a:extLst>
          </p:cNvPr>
          <p:cNvSpPr txBox="1"/>
          <p:nvPr/>
        </p:nvSpPr>
        <p:spPr>
          <a:xfrm>
            <a:off x="7086600" y="1129462"/>
            <a:ext cx="1319592" cy="300082"/>
          </a:xfrm>
          <a:prstGeom prst="rect">
            <a:avLst/>
          </a:prstGeom>
          <a:solidFill>
            <a:schemeClr val="bg1"/>
          </a:solidFill>
          <a:ln>
            <a:solidFill>
              <a:srgbClr val="000000"/>
            </a:solidFill>
          </a:ln>
          <a:effectLst>
            <a:outerShdw blurRad="50800" dist="38100" dir="2700000" algn="tl" rotWithShape="0">
              <a:prstClr val="black">
                <a:alpha val="40000"/>
              </a:prstClr>
            </a:outerShdw>
          </a:effectLst>
        </p:spPr>
        <p:txBody>
          <a:bodyPr wrap="none" rtlCol="0">
            <a:spAutoFit/>
          </a:bodyPr>
          <a:lstStyle/>
          <a:p>
            <a:r>
              <a:rPr lang="en-US" dirty="0"/>
              <a:t>Xsuite tracking</a:t>
            </a:r>
          </a:p>
        </p:txBody>
      </p:sp>
      <p:sp>
        <p:nvSpPr>
          <p:cNvPr id="16" name="TextBox 15">
            <a:extLst>
              <a:ext uri="{FF2B5EF4-FFF2-40B4-BE49-F238E27FC236}">
                <a16:creationId xmlns:a16="http://schemas.microsoft.com/office/drawing/2014/main" id="{F8F07E23-4F35-531C-15B3-01466184D4B5}"/>
              </a:ext>
            </a:extLst>
          </p:cNvPr>
          <p:cNvSpPr txBox="1"/>
          <p:nvPr/>
        </p:nvSpPr>
        <p:spPr>
          <a:xfrm>
            <a:off x="7039774" y="2265254"/>
            <a:ext cx="1415772" cy="507831"/>
          </a:xfrm>
          <a:prstGeom prst="rect">
            <a:avLst/>
          </a:prstGeom>
          <a:solidFill>
            <a:schemeClr val="bg1"/>
          </a:solidFill>
          <a:ln>
            <a:solidFill>
              <a:srgbClr val="FF9300"/>
            </a:solidFill>
          </a:ln>
          <a:effectLst>
            <a:outerShdw blurRad="50800" dist="38100" dir="2700000" algn="tl" rotWithShape="0">
              <a:prstClr val="black">
                <a:alpha val="40000"/>
              </a:prstClr>
            </a:outerShdw>
          </a:effectLst>
        </p:spPr>
        <p:txBody>
          <a:bodyPr wrap="none" rtlCol="0">
            <a:spAutoFit/>
          </a:bodyPr>
          <a:lstStyle/>
          <a:p>
            <a:r>
              <a:rPr lang="en-US" dirty="0"/>
              <a:t>Reference data </a:t>
            </a:r>
            <a:br>
              <a:rPr lang="en-US" dirty="0"/>
            </a:br>
            <a:r>
              <a:rPr lang="en-US" dirty="0"/>
              <a:t>by K. </a:t>
            </a:r>
            <a:r>
              <a:rPr lang="en-US" dirty="0" err="1"/>
              <a:t>Oide</a:t>
            </a:r>
            <a:r>
              <a:rPr lang="en-US" dirty="0"/>
              <a:t> </a:t>
            </a:r>
            <a:endParaRPr lang="en-US" dirty="0">
              <a:solidFill>
                <a:schemeClr val="accent5"/>
              </a:solidFill>
            </a:endParaRPr>
          </a:p>
        </p:txBody>
      </p:sp>
      <p:cxnSp>
        <p:nvCxnSpPr>
          <p:cNvPr id="17" name="Straight Arrow Connector 16">
            <a:extLst>
              <a:ext uri="{FF2B5EF4-FFF2-40B4-BE49-F238E27FC236}">
                <a16:creationId xmlns:a16="http://schemas.microsoft.com/office/drawing/2014/main" id="{8F5126A9-6B75-17F5-EF56-587A3DE66343}"/>
              </a:ext>
            </a:extLst>
          </p:cNvPr>
          <p:cNvCxnSpPr>
            <a:cxnSpLocks/>
            <a:stCxn id="15" idx="1"/>
          </p:cNvCxnSpPr>
          <p:nvPr/>
        </p:nvCxnSpPr>
        <p:spPr>
          <a:xfrm flipH="1">
            <a:off x="6553200" y="1279503"/>
            <a:ext cx="533400" cy="0"/>
          </a:xfrm>
          <a:prstGeom prst="straightConnector1">
            <a:avLst/>
          </a:prstGeom>
          <a:ln w="3810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4B71B89-AE31-E60A-9C5C-0A3075F31546}"/>
              </a:ext>
            </a:extLst>
          </p:cNvPr>
          <p:cNvCxnSpPr>
            <a:cxnSpLocks/>
            <a:stCxn id="16" idx="1"/>
          </p:cNvCxnSpPr>
          <p:nvPr/>
        </p:nvCxnSpPr>
        <p:spPr>
          <a:xfrm flipH="1" flipV="1">
            <a:off x="5410200" y="1885808"/>
            <a:ext cx="1629574" cy="633362"/>
          </a:xfrm>
          <a:prstGeom prst="straightConnector1">
            <a:avLst/>
          </a:prstGeom>
          <a:ln w="38100">
            <a:solidFill>
              <a:srgbClr val="FF93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4F30767-0103-9CAD-006C-27DC9152DB0A}"/>
              </a:ext>
            </a:extLst>
          </p:cNvPr>
          <p:cNvSpPr txBox="1"/>
          <p:nvPr/>
        </p:nvSpPr>
        <p:spPr>
          <a:xfrm>
            <a:off x="6850959" y="1463528"/>
            <a:ext cx="1887055" cy="507831"/>
          </a:xfrm>
          <a:prstGeom prst="rect">
            <a:avLst/>
          </a:prstGeom>
          <a:solidFill>
            <a:schemeClr val="bg1"/>
          </a:solidFill>
          <a:ln>
            <a:solidFill>
              <a:srgbClr val="000000"/>
            </a:solidFill>
          </a:ln>
          <a:effectLst>
            <a:outerShdw blurRad="50800" dist="38100" dir="2700000" algn="tl" rotWithShape="0">
              <a:prstClr val="black">
                <a:alpha val="40000"/>
              </a:prstClr>
            </a:outerShdw>
          </a:effectLst>
        </p:spPr>
        <p:txBody>
          <a:bodyPr wrap="none" rtlCol="0">
            <a:spAutoFit/>
          </a:bodyPr>
          <a:lstStyle/>
          <a:p>
            <a:r>
              <a:rPr lang="en-US" dirty="0"/>
              <a:t>error bars:</a:t>
            </a:r>
            <a:br>
              <a:rPr lang="en-US" dirty="0"/>
            </a:br>
            <a:r>
              <a:rPr lang="en-US" dirty="0"/>
              <a:t>stat. of last 2500 turns</a:t>
            </a:r>
          </a:p>
        </p:txBody>
      </p:sp>
      <p:sp>
        <p:nvSpPr>
          <p:cNvPr id="29" name="TextBox 28">
            <a:extLst>
              <a:ext uri="{FF2B5EF4-FFF2-40B4-BE49-F238E27FC236}">
                <a16:creationId xmlns:a16="http://schemas.microsoft.com/office/drawing/2014/main" id="{03BA6C6F-E29C-CD3E-8001-FEDF966948A0}"/>
              </a:ext>
            </a:extLst>
          </p:cNvPr>
          <p:cNvSpPr txBox="1"/>
          <p:nvPr/>
        </p:nvSpPr>
        <p:spPr>
          <a:xfrm>
            <a:off x="6705599" y="3563144"/>
            <a:ext cx="2438401"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a:t>Independent benchmarks with SAD &amp; Xsuite</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Good agreement</a:t>
            </a:r>
          </a:p>
        </p:txBody>
      </p:sp>
    </p:spTree>
    <p:extLst>
      <p:ext uri="{BB962C8B-B14F-4D97-AF65-F5344CB8AC3E}">
        <p14:creationId xmlns:p14="http://schemas.microsoft.com/office/powerpoint/2010/main" val="14833962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p:txBody>
          <a:bodyPr/>
          <a:lstStyle/>
          <a:p>
            <a:r>
              <a:rPr lang="en-US" dirty="0"/>
              <a:t>Workflow for emittance scan – everything in Xsuite</a:t>
            </a:r>
          </a:p>
        </p:txBody>
      </p:sp>
      <p:sp>
        <p:nvSpPr>
          <p:cNvPr id="17" name="TextBox 16">
            <a:extLst>
              <a:ext uri="{FF2B5EF4-FFF2-40B4-BE49-F238E27FC236}">
                <a16:creationId xmlns:a16="http://schemas.microsoft.com/office/drawing/2014/main" id="{A983FD5A-50BC-A58A-6A31-C4ECE5F90D53}"/>
              </a:ext>
            </a:extLst>
          </p:cNvPr>
          <p:cNvSpPr txBox="1"/>
          <p:nvPr/>
        </p:nvSpPr>
        <p:spPr>
          <a:xfrm>
            <a:off x="413771" y="1590223"/>
            <a:ext cx="4118428" cy="369332"/>
          </a:xfrm>
          <a:prstGeom prst="rect">
            <a:avLst/>
          </a:prstGeom>
          <a:noFill/>
        </p:spPr>
        <p:txBody>
          <a:bodyPr wrap="square">
            <a:spAutoFit/>
          </a:bodyPr>
          <a:lstStyle/>
          <a:p>
            <a:r>
              <a:rPr lang="en-US" sz="1800" u="sng" dirty="0"/>
              <a:t>Prepare </a:t>
            </a:r>
            <a:r>
              <a:rPr lang="en-US" sz="1800" u="sng" dirty="0" err="1"/>
              <a:t>Xtrack</a:t>
            </a:r>
            <a:r>
              <a:rPr lang="en-US" sz="1800" u="sng" dirty="0"/>
              <a:t> line once:</a:t>
            </a:r>
          </a:p>
        </p:txBody>
      </p:sp>
      <p:grpSp>
        <p:nvGrpSpPr>
          <p:cNvPr id="48" name="Group 47">
            <a:extLst>
              <a:ext uri="{FF2B5EF4-FFF2-40B4-BE49-F238E27FC236}">
                <a16:creationId xmlns:a16="http://schemas.microsoft.com/office/drawing/2014/main" id="{4D3F0953-232B-A0E7-01F0-1731214F34B3}"/>
              </a:ext>
            </a:extLst>
          </p:cNvPr>
          <p:cNvGrpSpPr/>
          <p:nvPr/>
        </p:nvGrpSpPr>
        <p:grpSpPr>
          <a:xfrm>
            <a:off x="990600" y="2167485"/>
            <a:ext cx="1676400" cy="2715287"/>
            <a:chOff x="304800" y="1413357"/>
            <a:chExt cx="1676400" cy="2715287"/>
          </a:xfrm>
        </p:grpSpPr>
        <p:grpSp>
          <p:nvGrpSpPr>
            <p:cNvPr id="39" name="Group 38">
              <a:extLst>
                <a:ext uri="{FF2B5EF4-FFF2-40B4-BE49-F238E27FC236}">
                  <a16:creationId xmlns:a16="http://schemas.microsoft.com/office/drawing/2014/main" id="{82183933-0249-AF38-5D8C-A52890CAA927}"/>
                </a:ext>
              </a:extLst>
            </p:cNvPr>
            <p:cNvGrpSpPr/>
            <p:nvPr/>
          </p:nvGrpSpPr>
          <p:grpSpPr>
            <a:xfrm>
              <a:off x="304800" y="1413357"/>
              <a:ext cx="1676400" cy="2387014"/>
              <a:chOff x="378641" y="1051568"/>
              <a:chExt cx="1676400" cy="2387014"/>
            </a:xfrm>
          </p:grpSpPr>
          <p:sp>
            <p:nvSpPr>
              <p:cNvPr id="33" name="Rectangle 32">
                <a:extLst>
                  <a:ext uri="{FF2B5EF4-FFF2-40B4-BE49-F238E27FC236}">
                    <a16:creationId xmlns:a16="http://schemas.microsoft.com/office/drawing/2014/main" id="{9BD3BD2F-41A8-4B16-B496-A689C0625D56}"/>
                  </a:ext>
                </a:extLst>
              </p:cNvPr>
              <p:cNvSpPr/>
              <p:nvPr/>
            </p:nvSpPr>
            <p:spPr>
              <a:xfrm>
                <a:off x="378641" y="1051568"/>
                <a:ext cx="1676400" cy="553550"/>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load MAD-X sequence</a:t>
                </a:r>
                <a:endParaRPr lang="en-US" dirty="0">
                  <a:solidFill>
                    <a:schemeClr val="accent5"/>
                  </a:solidFill>
                </a:endParaRPr>
              </a:p>
            </p:txBody>
          </p:sp>
          <p:sp>
            <p:nvSpPr>
              <p:cNvPr id="34" name="Rectangle 33">
                <a:extLst>
                  <a:ext uri="{FF2B5EF4-FFF2-40B4-BE49-F238E27FC236}">
                    <a16:creationId xmlns:a16="http://schemas.microsoft.com/office/drawing/2014/main" id="{FD4B5AA8-68C3-848A-C8DD-471A212FE92D}"/>
                  </a:ext>
                </a:extLst>
              </p:cNvPr>
              <p:cNvSpPr/>
              <p:nvPr/>
            </p:nvSpPr>
            <p:spPr>
              <a:xfrm>
                <a:off x="378641" y="1605118"/>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add wigglers</a:t>
                </a:r>
                <a:endParaRPr lang="en-US" baseline="-25000" dirty="0">
                  <a:solidFill>
                    <a:schemeClr val="accent4">
                      <a:lumMod val="50000"/>
                    </a:schemeClr>
                  </a:solidFill>
                </a:endParaRPr>
              </a:p>
            </p:txBody>
          </p:sp>
          <p:sp>
            <p:nvSpPr>
              <p:cNvPr id="35" name="Rectangle 34">
                <a:extLst>
                  <a:ext uri="{FF2B5EF4-FFF2-40B4-BE49-F238E27FC236}">
                    <a16:creationId xmlns:a16="http://schemas.microsoft.com/office/drawing/2014/main" id="{CF55B064-28B4-6B7B-0B4C-40B2CF0CE983}"/>
                  </a:ext>
                </a:extLst>
              </p:cNvPr>
              <p:cNvSpPr/>
              <p:nvPr/>
            </p:nvSpPr>
            <p:spPr>
              <a:xfrm>
                <a:off x="378641" y="2797916"/>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slice sequence</a:t>
                </a:r>
              </a:p>
            </p:txBody>
          </p:sp>
          <p:sp>
            <p:nvSpPr>
              <p:cNvPr id="36" name="Rectangle 35">
                <a:extLst>
                  <a:ext uri="{FF2B5EF4-FFF2-40B4-BE49-F238E27FC236}">
                    <a16:creationId xmlns:a16="http://schemas.microsoft.com/office/drawing/2014/main" id="{46CA2CC0-EA6F-BBDA-1D79-A7A5F80A44D0}"/>
                  </a:ext>
                </a:extLst>
              </p:cNvPr>
              <p:cNvSpPr/>
              <p:nvPr/>
            </p:nvSpPr>
            <p:spPr>
              <a:xfrm>
                <a:off x="378641" y="2480416"/>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 + </a:t>
                </a:r>
                <a:r>
                  <a:rPr lang="en-US" dirty="0" err="1">
                    <a:solidFill>
                      <a:schemeClr val="accent4">
                        <a:lumMod val="50000"/>
                      </a:schemeClr>
                    </a:solidFill>
                  </a:rPr>
                  <a:t>twiss</a:t>
                </a:r>
                <a:r>
                  <a:rPr lang="en-US" dirty="0">
                    <a:solidFill>
                      <a:schemeClr val="accent4">
                        <a:lumMod val="50000"/>
                      </a:schemeClr>
                    </a:solidFill>
                  </a:rPr>
                  <a:t> 4D</a:t>
                </a:r>
              </a:p>
            </p:txBody>
          </p:sp>
          <p:sp>
            <p:nvSpPr>
              <p:cNvPr id="37" name="Rectangle 36">
                <a:extLst>
                  <a:ext uri="{FF2B5EF4-FFF2-40B4-BE49-F238E27FC236}">
                    <a16:creationId xmlns:a16="http://schemas.microsoft.com/office/drawing/2014/main" id="{146B0285-1769-AFDD-70A0-A13F9A1F6397}"/>
                  </a:ext>
                </a:extLst>
              </p:cNvPr>
              <p:cNvSpPr/>
              <p:nvPr/>
            </p:nvSpPr>
            <p:spPr>
              <a:xfrm>
                <a:off x="378641" y="3115416"/>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 + </a:t>
                </a:r>
                <a:r>
                  <a:rPr lang="en-US" dirty="0" err="1">
                    <a:solidFill>
                      <a:schemeClr val="accent4">
                        <a:lumMod val="50000"/>
                      </a:schemeClr>
                    </a:solidFill>
                  </a:rPr>
                  <a:t>twiss</a:t>
                </a:r>
                <a:r>
                  <a:rPr lang="en-US" dirty="0">
                    <a:solidFill>
                      <a:schemeClr val="accent4">
                        <a:lumMod val="50000"/>
                      </a:schemeClr>
                    </a:solidFill>
                  </a:rPr>
                  <a:t> 4D</a:t>
                </a:r>
              </a:p>
            </p:txBody>
          </p:sp>
          <p:sp>
            <p:nvSpPr>
              <p:cNvPr id="38" name="Rectangle 37">
                <a:extLst>
                  <a:ext uri="{FF2B5EF4-FFF2-40B4-BE49-F238E27FC236}">
                    <a16:creationId xmlns:a16="http://schemas.microsoft.com/office/drawing/2014/main" id="{C9D20CAD-1C6A-F196-773B-6EF0A2F83451}"/>
                  </a:ext>
                </a:extLst>
              </p:cNvPr>
              <p:cNvSpPr/>
              <p:nvPr/>
            </p:nvSpPr>
            <p:spPr>
              <a:xfrm>
                <a:off x="378641" y="1926131"/>
                <a:ext cx="1676400" cy="553550"/>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convert to </a:t>
                </a:r>
                <a:r>
                  <a:rPr lang="en-US" dirty="0" err="1">
                    <a:solidFill>
                      <a:schemeClr val="accent4">
                        <a:lumMod val="50000"/>
                      </a:schemeClr>
                    </a:solidFill>
                  </a:rPr>
                  <a:t>Xtrack</a:t>
                </a:r>
                <a:r>
                  <a:rPr lang="en-US" dirty="0">
                    <a:solidFill>
                      <a:schemeClr val="accent4">
                        <a:lumMod val="50000"/>
                      </a:schemeClr>
                    </a:solidFill>
                  </a:rPr>
                  <a:t> line</a:t>
                </a:r>
                <a:endParaRPr lang="en-US" baseline="-25000" dirty="0">
                  <a:solidFill>
                    <a:schemeClr val="accent4">
                      <a:lumMod val="50000"/>
                    </a:schemeClr>
                  </a:solidFill>
                </a:endParaRPr>
              </a:p>
            </p:txBody>
          </p:sp>
        </p:grpSp>
        <p:sp>
          <p:nvSpPr>
            <p:cNvPr id="47" name="Rectangle 46">
              <a:extLst>
                <a:ext uri="{FF2B5EF4-FFF2-40B4-BE49-F238E27FC236}">
                  <a16:creationId xmlns:a16="http://schemas.microsoft.com/office/drawing/2014/main" id="{258CD193-3B14-8E3B-6B98-CBDBE760CE50}"/>
                </a:ext>
              </a:extLst>
            </p:cNvPr>
            <p:cNvSpPr/>
            <p:nvPr/>
          </p:nvSpPr>
          <p:spPr>
            <a:xfrm>
              <a:off x="304800" y="3805478"/>
              <a:ext cx="1676400" cy="323166"/>
            </a:xfrm>
            <a:prstGeom prst="rect">
              <a:avLst/>
            </a:prstGeom>
            <a:solidFill>
              <a:schemeClr val="accent5">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lumMod val="50000"/>
                    </a:schemeClr>
                  </a:solidFill>
                </a:rPr>
                <a:t>save </a:t>
              </a:r>
              <a:r>
                <a:rPr lang="en-US" dirty="0" err="1">
                  <a:solidFill>
                    <a:schemeClr val="accent5">
                      <a:lumMod val="50000"/>
                    </a:schemeClr>
                  </a:solidFill>
                </a:rPr>
                <a:t>Xtrack</a:t>
              </a:r>
              <a:r>
                <a:rPr lang="en-US" dirty="0">
                  <a:solidFill>
                    <a:schemeClr val="accent5">
                      <a:lumMod val="50000"/>
                    </a:schemeClr>
                  </a:solidFill>
                </a:rPr>
                <a:t> line</a:t>
              </a:r>
            </a:p>
          </p:txBody>
        </p:sp>
      </p:grpSp>
      <p:grpSp>
        <p:nvGrpSpPr>
          <p:cNvPr id="3" name="Group 2">
            <a:extLst>
              <a:ext uri="{FF2B5EF4-FFF2-40B4-BE49-F238E27FC236}">
                <a16:creationId xmlns:a16="http://schemas.microsoft.com/office/drawing/2014/main" id="{55959B4D-99A3-3C3C-8F10-C094AAD9BDC5}"/>
              </a:ext>
            </a:extLst>
          </p:cNvPr>
          <p:cNvGrpSpPr/>
          <p:nvPr/>
        </p:nvGrpSpPr>
        <p:grpSpPr>
          <a:xfrm>
            <a:off x="4419600" y="1590223"/>
            <a:ext cx="3810000" cy="3359402"/>
            <a:chOff x="4419600" y="1590223"/>
            <a:chExt cx="3810000" cy="3359402"/>
          </a:xfrm>
        </p:grpSpPr>
        <p:grpSp>
          <p:nvGrpSpPr>
            <p:cNvPr id="62" name="Group 61">
              <a:extLst>
                <a:ext uri="{FF2B5EF4-FFF2-40B4-BE49-F238E27FC236}">
                  <a16:creationId xmlns:a16="http://schemas.microsoft.com/office/drawing/2014/main" id="{D8912630-B4B9-21AD-6869-A8BCEF955FF8}"/>
                </a:ext>
              </a:extLst>
            </p:cNvPr>
            <p:cNvGrpSpPr/>
            <p:nvPr/>
          </p:nvGrpSpPr>
          <p:grpSpPr>
            <a:xfrm>
              <a:off x="4419600" y="1590223"/>
              <a:ext cx="3810000" cy="3359402"/>
              <a:chOff x="4419600" y="1590223"/>
              <a:chExt cx="3810000" cy="3359402"/>
            </a:xfrm>
          </p:grpSpPr>
          <p:sp>
            <p:nvSpPr>
              <p:cNvPr id="49" name="TextBox 48">
                <a:extLst>
                  <a:ext uri="{FF2B5EF4-FFF2-40B4-BE49-F238E27FC236}">
                    <a16:creationId xmlns:a16="http://schemas.microsoft.com/office/drawing/2014/main" id="{F1E5FA56-D4AE-106B-D2AA-B053B63BCC12}"/>
                  </a:ext>
                </a:extLst>
              </p:cNvPr>
              <p:cNvSpPr txBox="1"/>
              <p:nvPr/>
            </p:nvSpPr>
            <p:spPr>
              <a:xfrm>
                <a:off x="4419600" y="1590223"/>
                <a:ext cx="3810000" cy="369332"/>
              </a:xfrm>
              <a:prstGeom prst="rect">
                <a:avLst/>
              </a:prstGeom>
              <a:noFill/>
            </p:spPr>
            <p:txBody>
              <a:bodyPr wrap="square">
                <a:spAutoFit/>
              </a:bodyPr>
              <a:lstStyle/>
              <a:p>
                <a:r>
                  <a:rPr lang="en-US" sz="1800" u="sng" dirty="0"/>
                  <a:t>Loop over a range of </a:t>
                </a:r>
                <a:r>
                  <a:rPr lang="el-GR" sz="1800" u="sng" dirty="0"/>
                  <a:t>ε</a:t>
                </a:r>
                <a:r>
                  <a:rPr lang="fr-CH" sz="1800" u="sng" baseline="-25000" dirty="0"/>
                  <a:t>y</a:t>
                </a:r>
                <a:r>
                  <a:rPr lang="fr-CH" sz="1800" u="sng" dirty="0"/>
                  <a:t> values:</a:t>
                </a:r>
                <a:r>
                  <a:rPr lang="en-US" sz="1800" u="sng" dirty="0"/>
                  <a:t> </a:t>
                </a:r>
              </a:p>
            </p:txBody>
          </p:sp>
          <p:grpSp>
            <p:nvGrpSpPr>
              <p:cNvPr id="61" name="Group 60">
                <a:extLst>
                  <a:ext uri="{FF2B5EF4-FFF2-40B4-BE49-F238E27FC236}">
                    <a16:creationId xmlns:a16="http://schemas.microsoft.com/office/drawing/2014/main" id="{21384544-103E-C6E9-0AA1-D10A7BE199C3}"/>
                  </a:ext>
                </a:extLst>
              </p:cNvPr>
              <p:cNvGrpSpPr/>
              <p:nvPr/>
            </p:nvGrpSpPr>
            <p:grpSpPr>
              <a:xfrm>
                <a:off x="4648200" y="2167485"/>
                <a:ext cx="3505200" cy="2782140"/>
                <a:chOff x="4415970" y="2181730"/>
                <a:chExt cx="3505200" cy="2782140"/>
              </a:xfrm>
            </p:grpSpPr>
            <p:grpSp>
              <p:nvGrpSpPr>
                <p:cNvPr id="59" name="Group 58">
                  <a:extLst>
                    <a:ext uri="{FF2B5EF4-FFF2-40B4-BE49-F238E27FC236}">
                      <a16:creationId xmlns:a16="http://schemas.microsoft.com/office/drawing/2014/main" id="{83A351D6-09C1-5551-F965-D42EAB2D4C3E}"/>
                    </a:ext>
                  </a:extLst>
                </p:cNvPr>
                <p:cNvGrpSpPr/>
                <p:nvPr/>
              </p:nvGrpSpPr>
              <p:grpSpPr>
                <a:xfrm>
                  <a:off x="4415970" y="2181730"/>
                  <a:ext cx="3505200" cy="2782140"/>
                  <a:chOff x="3962400" y="1842571"/>
                  <a:chExt cx="3505200" cy="2782140"/>
                </a:xfrm>
              </p:grpSpPr>
              <p:grpSp>
                <p:nvGrpSpPr>
                  <p:cNvPr id="55" name="Group 54">
                    <a:extLst>
                      <a:ext uri="{FF2B5EF4-FFF2-40B4-BE49-F238E27FC236}">
                        <a16:creationId xmlns:a16="http://schemas.microsoft.com/office/drawing/2014/main" id="{E907F4E5-77BC-D0AA-7645-E59EF36E8090}"/>
                      </a:ext>
                    </a:extLst>
                  </p:cNvPr>
                  <p:cNvGrpSpPr/>
                  <p:nvPr/>
                </p:nvGrpSpPr>
                <p:grpSpPr>
                  <a:xfrm>
                    <a:off x="3962400" y="1854598"/>
                    <a:ext cx="1676400" cy="2770113"/>
                    <a:chOff x="4415970" y="1971283"/>
                    <a:chExt cx="1676400" cy="2770113"/>
                  </a:xfrm>
                </p:grpSpPr>
                <p:grpSp>
                  <p:nvGrpSpPr>
                    <p:cNvPr id="52" name="Group 51">
                      <a:extLst>
                        <a:ext uri="{FF2B5EF4-FFF2-40B4-BE49-F238E27FC236}">
                          <a16:creationId xmlns:a16="http://schemas.microsoft.com/office/drawing/2014/main" id="{1641D8A7-E45C-1CBF-3659-D50A3292501B}"/>
                        </a:ext>
                      </a:extLst>
                    </p:cNvPr>
                    <p:cNvGrpSpPr/>
                    <p:nvPr/>
                  </p:nvGrpSpPr>
                  <p:grpSpPr>
                    <a:xfrm>
                      <a:off x="4415970" y="1971283"/>
                      <a:ext cx="1676400" cy="2456505"/>
                      <a:chOff x="4415968" y="2111258"/>
                      <a:chExt cx="1676400" cy="2456505"/>
                    </a:xfrm>
                  </p:grpSpPr>
                  <p:grpSp>
                    <p:nvGrpSpPr>
                      <p:cNvPr id="50" name="Group 49">
                        <a:extLst>
                          <a:ext uri="{FF2B5EF4-FFF2-40B4-BE49-F238E27FC236}">
                            <a16:creationId xmlns:a16="http://schemas.microsoft.com/office/drawing/2014/main" id="{727AAFE6-DDF6-C0D1-E2C0-CBE80D79C93A}"/>
                          </a:ext>
                        </a:extLst>
                      </p:cNvPr>
                      <p:cNvGrpSpPr/>
                      <p:nvPr/>
                    </p:nvGrpSpPr>
                    <p:grpSpPr>
                      <a:xfrm>
                        <a:off x="4415968" y="2111258"/>
                        <a:ext cx="1676400" cy="1972531"/>
                        <a:chOff x="2438400" y="2695283"/>
                        <a:chExt cx="1676400" cy="1972531"/>
                      </a:xfrm>
                    </p:grpSpPr>
                    <p:sp>
                      <p:nvSpPr>
                        <p:cNvPr id="23" name="Rectangle 22">
                          <a:extLst>
                            <a:ext uri="{FF2B5EF4-FFF2-40B4-BE49-F238E27FC236}">
                              <a16:creationId xmlns:a16="http://schemas.microsoft.com/office/drawing/2014/main" id="{85C2D406-929E-CD90-EF0A-D5875F861AFA}"/>
                            </a:ext>
                          </a:extLst>
                        </p:cNvPr>
                        <p:cNvSpPr/>
                        <p:nvPr/>
                      </p:nvSpPr>
                      <p:spPr>
                        <a:xfrm>
                          <a:off x="2438400" y="3883629"/>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accent4">
                                  <a:lumMod val="50000"/>
                                </a:schemeClr>
                              </a:solidFill>
                            </a:rPr>
                            <a:t>twiss</a:t>
                          </a:r>
                          <a:r>
                            <a:rPr lang="en-US" dirty="0">
                              <a:solidFill>
                                <a:schemeClr val="accent4">
                                  <a:lumMod val="50000"/>
                                </a:schemeClr>
                              </a:solidFill>
                            </a:rPr>
                            <a:t> 6D mean </a:t>
                          </a:r>
                          <a:r>
                            <a:rPr lang="en-US" dirty="0" err="1">
                              <a:solidFill>
                                <a:schemeClr val="accent4">
                                  <a:lumMod val="50000"/>
                                </a:schemeClr>
                              </a:solidFill>
                            </a:rPr>
                            <a:t>synrad</a:t>
                          </a:r>
                          <a:r>
                            <a:rPr lang="en-US" dirty="0">
                              <a:solidFill>
                                <a:schemeClr val="accent4">
                                  <a:lumMod val="50000"/>
                                </a:schemeClr>
                              </a:solidFill>
                            </a:rPr>
                            <a:t> + tapering</a:t>
                          </a:r>
                        </a:p>
                      </p:txBody>
                    </p:sp>
                    <p:sp>
                      <p:nvSpPr>
                        <p:cNvPr id="44" name="Rectangle 43">
                          <a:extLst>
                            <a:ext uri="{FF2B5EF4-FFF2-40B4-BE49-F238E27FC236}">
                              <a16:creationId xmlns:a16="http://schemas.microsoft.com/office/drawing/2014/main" id="{69996210-E4E8-F2A9-B24E-AD606800D7DD}"/>
                            </a:ext>
                          </a:extLst>
                        </p:cNvPr>
                        <p:cNvSpPr/>
                        <p:nvPr/>
                      </p:nvSpPr>
                      <p:spPr>
                        <a:xfrm>
                          <a:off x="2438400" y="4352299"/>
                          <a:ext cx="1676400" cy="3155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match </a:t>
                          </a:r>
                          <a:r>
                            <a:rPr lang="el-GR" dirty="0">
                              <a:solidFill>
                                <a:schemeClr val="accent4">
                                  <a:lumMod val="50000"/>
                                </a:schemeClr>
                              </a:solidFill>
                            </a:rPr>
                            <a:t>ε</a:t>
                          </a:r>
                          <a:r>
                            <a:rPr lang="en-US" baseline="-25000" dirty="0">
                              <a:solidFill>
                                <a:schemeClr val="accent4">
                                  <a:lumMod val="50000"/>
                                </a:schemeClr>
                              </a:solidFill>
                            </a:rPr>
                            <a:t>y</a:t>
                          </a:r>
                          <a:r>
                            <a:rPr lang="en-US" dirty="0">
                              <a:solidFill>
                                <a:schemeClr val="accent4">
                                  <a:lumMod val="50000"/>
                                </a:schemeClr>
                              </a:solidFill>
                            </a:rPr>
                            <a:t> </a:t>
                          </a:r>
                        </a:p>
                      </p:txBody>
                    </p:sp>
                    <p:sp>
                      <p:nvSpPr>
                        <p:cNvPr id="45" name="Rectangle 44">
                          <a:extLst>
                            <a:ext uri="{FF2B5EF4-FFF2-40B4-BE49-F238E27FC236}">
                              <a16:creationId xmlns:a16="http://schemas.microsoft.com/office/drawing/2014/main" id="{6BE26E20-4AC6-07EC-6C91-86F7982E2FAA}"/>
                            </a:ext>
                          </a:extLst>
                        </p:cNvPr>
                        <p:cNvSpPr/>
                        <p:nvPr/>
                      </p:nvSpPr>
                      <p:spPr>
                        <a:xfrm>
                          <a:off x="2438400" y="3545515"/>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 + </a:t>
                          </a:r>
                          <a:r>
                            <a:rPr lang="en-US" dirty="0" err="1">
                              <a:solidFill>
                                <a:schemeClr val="accent4">
                                  <a:lumMod val="50000"/>
                                </a:schemeClr>
                              </a:solidFill>
                            </a:rPr>
                            <a:t>twiss</a:t>
                          </a:r>
                          <a:r>
                            <a:rPr lang="en-US" dirty="0">
                              <a:solidFill>
                                <a:schemeClr val="accent4">
                                  <a:lumMod val="50000"/>
                                </a:schemeClr>
                              </a:solidFill>
                            </a:rPr>
                            <a:t> 4D</a:t>
                          </a:r>
                        </a:p>
                      </p:txBody>
                    </p:sp>
                    <p:sp>
                      <p:nvSpPr>
                        <p:cNvPr id="46" name="Rectangle 45">
                          <a:extLst>
                            <a:ext uri="{FF2B5EF4-FFF2-40B4-BE49-F238E27FC236}">
                              <a16:creationId xmlns:a16="http://schemas.microsoft.com/office/drawing/2014/main" id="{AEFD9DA6-A15D-7A38-CAE1-73E7E49819C2}"/>
                            </a:ext>
                          </a:extLst>
                        </p:cNvPr>
                        <p:cNvSpPr/>
                        <p:nvPr/>
                      </p:nvSpPr>
                      <p:spPr>
                        <a:xfrm>
                          <a:off x="2438400" y="2695283"/>
                          <a:ext cx="1676400" cy="323166"/>
                        </a:xfrm>
                        <a:prstGeom prst="rect">
                          <a:avLst/>
                        </a:prstGeom>
                        <a:solidFill>
                          <a:schemeClr val="accent5">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lumMod val="50000"/>
                                </a:schemeClr>
                              </a:solidFill>
                            </a:rPr>
                            <a:t>load </a:t>
                          </a:r>
                          <a:r>
                            <a:rPr lang="en-US" dirty="0" err="1">
                              <a:solidFill>
                                <a:schemeClr val="accent5">
                                  <a:lumMod val="50000"/>
                                </a:schemeClr>
                              </a:solidFill>
                            </a:rPr>
                            <a:t>Xtrack</a:t>
                          </a:r>
                          <a:r>
                            <a:rPr lang="en-US" dirty="0">
                              <a:solidFill>
                                <a:schemeClr val="accent5">
                                  <a:lumMod val="50000"/>
                                </a:schemeClr>
                              </a:solidFill>
                            </a:rPr>
                            <a:t> line</a:t>
                          </a:r>
                        </a:p>
                      </p:txBody>
                    </p:sp>
                  </p:grpSp>
                  <p:sp>
                    <p:nvSpPr>
                      <p:cNvPr id="51" name="Rectangle 50">
                        <a:extLst>
                          <a:ext uri="{FF2B5EF4-FFF2-40B4-BE49-F238E27FC236}">
                            <a16:creationId xmlns:a16="http://schemas.microsoft.com/office/drawing/2014/main" id="{CCB14D24-6EC4-7E44-273A-F5959D713E9B}"/>
                          </a:ext>
                        </a:extLst>
                      </p:cNvPr>
                      <p:cNvSpPr/>
                      <p:nvPr/>
                    </p:nvSpPr>
                    <p:spPr>
                      <a:xfrm>
                        <a:off x="4415968" y="4099848"/>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accent4">
                                <a:lumMod val="50000"/>
                              </a:schemeClr>
                            </a:solidFill>
                          </a:rPr>
                          <a:t>twiss</a:t>
                        </a:r>
                        <a:r>
                          <a:rPr lang="en-US" dirty="0">
                            <a:solidFill>
                              <a:schemeClr val="accent4">
                                <a:lumMod val="50000"/>
                              </a:schemeClr>
                            </a:solidFill>
                          </a:rPr>
                          <a:t> 6D mean </a:t>
                        </a:r>
                        <a:r>
                          <a:rPr lang="en-US" dirty="0" err="1">
                            <a:solidFill>
                              <a:schemeClr val="accent4">
                                <a:lumMod val="50000"/>
                              </a:schemeClr>
                            </a:solidFill>
                          </a:rPr>
                          <a:t>synrad</a:t>
                        </a:r>
                        <a:r>
                          <a:rPr lang="en-US" dirty="0">
                            <a:solidFill>
                              <a:schemeClr val="accent4">
                                <a:lumMod val="50000"/>
                              </a:schemeClr>
                            </a:solidFill>
                          </a:rPr>
                          <a:t> + tapering</a:t>
                        </a:r>
                      </a:p>
                    </p:txBody>
                  </p:sp>
                </p:grpSp>
                <p:sp>
                  <p:nvSpPr>
                    <p:cNvPr id="54" name="TextBox 53">
                      <a:extLst>
                        <a:ext uri="{FF2B5EF4-FFF2-40B4-BE49-F238E27FC236}">
                          <a16:creationId xmlns:a16="http://schemas.microsoft.com/office/drawing/2014/main" id="{DA89A0B3-AF2C-73FE-510A-8FAB1D935233}"/>
                        </a:ext>
                      </a:extLst>
                    </p:cNvPr>
                    <p:cNvSpPr txBox="1"/>
                    <p:nvPr/>
                  </p:nvSpPr>
                  <p:spPr>
                    <a:xfrm rot="5400000">
                      <a:off x="5109889" y="4426887"/>
                      <a:ext cx="328936" cy="300082"/>
                    </a:xfrm>
                    <a:prstGeom prst="rect">
                      <a:avLst/>
                    </a:prstGeom>
                    <a:noFill/>
                  </p:spPr>
                  <p:txBody>
                    <a:bodyPr wrap="none" rtlCol="0">
                      <a:spAutoFit/>
                    </a:bodyPr>
                    <a:lstStyle/>
                    <a:p>
                      <a:r>
                        <a:rPr lang="en-US" dirty="0"/>
                        <a:t>...</a:t>
                      </a:r>
                    </a:p>
                  </p:txBody>
                </p:sp>
              </p:grpSp>
              <p:grpSp>
                <p:nvGrpSpPr>
                  <p:cNvPr id="58" name="Group 57">
                    <a:extLst>
                      <a:ext uri="{FF2B5EF4-FFF2-40B4-BE49-F238E27FC236}">
                        <a16:creationId xmlns:a16="http://schemas.microsoft.com/office/drawing/2014/main" id="{BF1E7623-0D36-47B1-83B1-79F2E21005FA}"/>
                      </a:ext>
                    </a:extLst>
                  </p:cNvPr>
                  <p:cNvGrpSpPr/>
                  <p:nvPr/>
                </p:nvGrpSpPr>
                <p:grpSpPr>
                  <a:xfrm>
                    <a:off x="5791200" y="1842571"/>
                    <a:ext cx="1676400" cy="1900305"/>
                    <a:chOff x="6572116" y="1795618"/>
                    <a:chExt cx="1676400" cy="1900305"/>
                  </a:xfrm>
                </p:grpSpPr>
                <p:grpSp>
                  <p:nvGrpSpPr>
                    <p:cNvPr id="53" name="Group 52">
                      <a:extLst>
                        <a:ext uri="{FF2B5EF4-FFF2-40B4-BE49-F238E27FC236}">
                          <a16:creationId xmlns:a16="http://schemas.microsoft.com/office/drawing/2014/main" id="{F859C635-67C0-05D2-4BA5-D9E72B45C1D1}"/>
                        </a:ext>
                      </a:extLst>
                    </p:cNvPr>
                    <p:cNvGrpSpPr/>
                    <p:nvPr/>
                  </p:nvGrpSpPr>
                  <p:grpSpPr>
                    <a:xfrm>
                      <a:off x="6572116" y="2128597"/>
                      <a:ext cx="1676400" cy="1567326"/>
                      <a:chOff x="6861631" y="2644441"/>
                      <a:chExt cx="1676400" cy="1567326"/>
                    </a:xfrm>
                  </p:grpSpPr>
                  <p:sp>
                    <p:nvSpPr>
                      <p:cNvPr id="25" name="Rectangle 24">
                        <a:extLst>
                          <a:ext uri="{FF2B5EF4-FFF2-40B4-BE49-F238E27FC236}">
                            <a16:creationId xmlns:a16="http://schemas.microsoft.com/office/drawing/2014/main" id="{549E298F-65DE-A891-AA6B-9BBCBF024222}"/>
                          </a:ext>
                        </a:extLst>
                      </p:cNvPr>
                      <p:cNvSpPr/>
                      <p:nvPr/>
                    </p:nvSpPr>
                    <p:spPr>
                      <a:xfrm>
                        <a:off x="6861631" y="2644441"/>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add beam-beam element (optional)</a:t>
                        </a:r>
                      </a:p>
                    </p:txBody>
                  </p:sp>
                  <p:sp>
                    <p:nvSpPr>
                      <p:cNvPr id="27" name="Rectangle 26">
                        <a:extLst>
                          <a:ext uri="{FF2B5EF4-FFF2-40B4-BE49-F238E27FC236}">
                            <a16:creationId xmlns:a16="http://schemas.microsoft.com/office/drawing/2014/main" id="{2D36946D-FC17-D937-FBF2-42A01A9D8010}"/>
                          </a:ext>
                        </a:extLst>
                      </p:cNvPr>
                      <p:cNvSpPr/>
                      <p:nvPr/>
                    </p:nvSpPr>
                    <p:spPr>
                      <a:xfrm>
                        <a:off x="6861631" y="3097521"/>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a:t>
                        </a:r>
                      </a:p>
                    </p:txBody>
                  </p:sp>
                  <p:sp>
                    <p:nvSpPr>
                      <p:cNvPr id="28" name="Rectangle 27">
                        <a:extLst>
                          <a:ext uri="{FF2B5EF4-FFF2-40B4-BE49-F238E27FC236}">
                            <a16:creationId xmlns:a16="http://schemas.microsoft.com/office/drawing/2014/main" id="{F0BCFC25-A8A4-C563-2CB6-74C837B42BC8}"/>
                          </a:ext>
                        </a:extLst>
                      </p:cNvPr>
                      <p:cNvSpPr/>
                      <p:nvPr/>
                    </p:nvSpPr>
                    <p:spPr>
                      <a:xfrm>
                        <a:off x="6861631" y="3420686"/>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set quantum </a:t>
                        </a:r>
                        <a:r>
                          <a:rPr lang="en-US" dirty="0" err="1">
                            <a:solidFill>
                              <a:schemeClr val="accent4">
                                <a:lumMod val="50000"/>
                              </a:schemeClr>
                            </a:solidFill>
                          </a:rPr>
                          <a:t>synrad</a:t>
                        </a:r>
                        <a:endParaRPr lang="en-US" dirty="0">
                          <a:solidFill>
                            <a:schemeClr val="accent4">
                              <a:lumMod val="50000"/>
                            </a:schemeClr>
                          </a:solidFill>
                        </a:endParaRPr>
                      </a:p>
                    </p:txBody>
                  </p:sp>
                  <p:sp>
                    <p:nvSpPr>
                      <p:cNvPr id="30" name="Rectangle 29">
                        <a:extLst>
                          <a:ext uri="{FF2B5EF4-FFF2-40B4-BE49-F238E27FC236}">
                            <a16:creationId xmlns:a16="http://schemas.microsoft.com/office/drawing/2014/main" id="{DB4166E8-C261-3DBC-AF70-AED3A5D675DD}"/>
                          </a:ext>
                        </a:extLst>
                      </p:cNvPr>
                      <p:cNvSpPr/>
                      <p:nvPr/>
                    </p:nvSpPr>
                    <p:spPr>
                      <a:xfrm>
                        <a:off x="6861631" y="3888601"/>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track</a:t>
                        </a:r>
                      </a:p>
                    </p:txBody>
                  </p:sp>
                </p:grpSp>
                <p:sp>
                  <p:nvSpPr>
                    <p:cNvPr id="57" name="TextBox 56">
                      <a:extLst>
                        <a:ext uri="{FF2B5EF4-FFF2-40B4-BE49-F238E27FC236}">
                          <a16:creationId xmlns:a16="http://schemas.microsoft.com/office/drawing/2014/main" id="{8E82F50E-9B36-42EF-BEA3-BA0FAAFE589B}"/>
                        </a:ext>
                      </a:extLst>
                    </p:cNvPr>
                    <p:cNvSpPr txBox="1"/>
                    <p:nvPr/>
                  </p:nvSpPr>
                  <p:spPr>
                    <a:xfrm rot="5400000">
                      <a:off x="7300773" y="1810045"/>
                      <a:ext cx="328936" cy="300082"/>
                    </a:xfrm>
                    <a:prstGeom prst="rect">
                      <a:avLst/>
                    </a:prstGeom>
                    <a:noFill/>
                  </p:spPr>
                  <p:txBody>
                    <a:bodyPr wrap="none" rtlCol="0">
                      <a:spAutoFit/>
                    </a:bodyPr>
                    <a:lstStyle/>
                    <a:p>
                      <a:r>
                        <a:rPr lang="en-US" dirty="0"/>
                        <a:t>...</a:t>
                      </a:r>
                    </a:p>
                  </p:txBody>
                </p:sp>
              </p:grpSp>
            </p:grpSp>
            <p:sp>
              <p:nvSpPr>
                <p:cNvPr id="60" name="Rectangle 59">
                  <a:extLst>
                    <a:ext uri="{FF2B5EF4-FFF2-40B4-BE49-F238E27FC236}">
                      <a16:creationId xmlns:a16="http://schemas.microsoft.com/office/drawing/2014/main" id="{85477A7B-A5F5-B8AF-70EC-7B794E512756}"/>
                    </a:ext>
                  </a:extLst>
                </p:cNvPr>
                <p:cNvSpPr/>
                <p:nvPr/>
              </p:nvSpPr>
              <p:spPr>
                <a:xfrm>
                  <a:off x="6244770" y="4082035"/>
                  <a:ext cx="1676400" cy="323166"/>
                </a:xfrm>
                <a:prstGeom prst="rect">
                  <a:avLst/>
                </a:prstGeom>
                <a:solidFill>
                  <a:schemeClr val="accent3">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3">
                          <a:lumMod val="50000"/>
                        </a:schemeClr>
                      </a:solidFill>
                    </a:rPr>
                    <a:t>repeat with next </a:t>
                  </a:r>
                  <a:r>
                    <a:rPr lang="el-GR" dirty="0">
                      <a:solidFill>
                        <a:schemeClr val="accent3">
                          <a:lumMod val="50000"/>
                        </a:schemeClr>
                      </a:solidFill>
                    </a:rPr>
                    <a:t>ε</a:t>
                  </a:r>
                  <a:r>
                    <a:rPr lang="en-US" baseline="-25000" dirty="0">
                      <a:solidFill>
                        <a:schemeClr val="accent3">
                          <a:lumMod val="50000"/>
                        </a:schemeClr>
                      </a:solidFill>
                    </a:rPr>
                    <a:t>y</a:t>
                  </a:r>
                </a:p>
              </p:txBody>
            </p:sp>
          </p:grpSp>
        </p:grpSp>
        <p:sp>
          <p:nvSpPr>
            <p:cNvPr id="2" name="Rectangle 1">
              <a:extLst>
                <a:ext uri="{FF2B5EF4-FFF2-40B4-BE49-F238E27FC236}">
                  <a16:creationId xmlns:a16="http://schemas.microsoft.com/office/drawing/2014/main" id="{1C8FEE8A-CB6F-D864-011A-F9A98623351F}"/>
                </a:ext>
              </a:extLst>
            </p:cNvPr>
            <p:cNvSpPr/>
            <p:nvPr/>
          </p:nvSpPr>
          <p:spPr>
            <a:xfrm>
              <a:off x="4648200" y="2496421"/>
              <a:ext cx="1676400" cy="553550"/>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add observation point @ RF</a:t>
              </a:r>
            </a:p>
          </p:txBody>
        </p:sp>
      </p:grpSp>
    </p:spTree>
    <p:extLst>
      <p:ext uri="{BB962C8B-B14F-4D97-AF65-F5344CB8AC3E}">
        <p14:creationId xmlns:p14="http://schemas.microsoft.com/office/powerpoint/2010/main" val="4091288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A diagram of a complex cycle&#10;&#10;Description automatically generated with medium confidence">
            <a:extLst>
              <a:ext uri="{FF2B5EF4-FFF2-40B4-BE49-F238E27FC236}">
                <a16:creationId xmlns:a16="http://schemas.microsoft.com/office/drawing/2014/main" id="{98A35D67-01F8-051E-B04B-E558204251BA}"/>
              </a:ext>
            </a:extLst>
          </p:cNvPr>
          <p:cNvPicPr>
            <a:picLocks noChangeAspect="1"/>
          </p:cNvPicPr>
          <p:nvPr/>
        </p:nvPicPr>
        <p:blipFill>
          <a:blip r:embed="rId3"/>
          <a:stretch>
            <a:fillRect/>
          </a:stretch>
        </p:blipFill>
        <p:spPr>
          <a:xfrm>
            <a:off x="130971" y="1400518"/>
            <a:ext cx="3527864" cy="2907039"/>
          </a:xfrm>
          <a:prstGeom prst="rect">
            <a:avLst/>
          </a:prstGeom>
        </p:spPr>
      </p:pic>
      <p:pic>
        <p:nvPicPr>
          <p:cNvPr id="3" name="Picture 2" descr="A diagram of a circle&#10;&#10;Description automatically generated with medium confidence">
            <a:extLst>
              <a:ext uri="{FF2B5EF4-FFF2-40B4-BE49-F238E27FC236}">
                <a16:creationId xmlns:a16="http://schemas.microsoft.com/office/drawing/2014/main" id="{05A0740C-E17C-7D0D-4E62-C6D8C189C755}"/>
              </a:ext>
            </a:extLst>
          </p:cNvPr>
          <p:cNvPicPr>
            <a:picLocks noChangeAspect="1"/>
          </p:cNvPicPr>
          <p:nvPr/>
        </p:nvPicPr>
        <p:blipFill rotWithShape="1">
          <a:blip r:embed="rId4"/>
          <a:srcRect l="50588" t="2044"/>
          <a:stretch/>
        </p:blipFill>
        <p:spPr>
          <a:xfrm>
            <a:off x="3765631" y="1400518"/>
            <a:ext cx="3147413" cy="2907039"/>
          </a:xfrm>
          <a:prstGeom prst="rect">
            <a:avLst/>
          </a:prstGeom>
        </p:spPr>
      </p:pic>
      <p:sp>
        <p:nvSpPr>
          <p:cNvPr id="7" name="Titre 6">
            <a:extLst>
              <a:ext uri="{FF2B5EF4-FFF2-40B4-BE49-F238E27FC236}">
                <a16:creationId xmlns:a16="http://schemas.microsoft.com/office/drawing/2014/main" id="{A38D484B-818F-2D49-8CFB-08CC9BC8A1C0}"/>
              </a:ext>
            </a:extLst>
          </p:cNvPr>
          <p:cNvSpPr>
            <a:spLocks noGrp="1"/>
          </p:cNvSpPr>
          <p:nvPr>
            <p:ph type="title"/>
          </p:nvPr>
        </p:nvSpPr>
        <p:spPr>
          <a:xfrm>
            <a:off x="442800" y="578594"/>
            <a:ext cx="2602908" cy="804066"/>
          </a:xfrm>
        </p:spPr>
        <p:txBody>
          <a:bodyPr/>
          <a:lstStyle/>
          <a:p>
            <a:r>
              <a:rPr lang="fr-FR" dirty="0"/>
              <a:t>FCC-</a:t>
            </a:r>
            <a:r>
              <a:rPr lang="fr-FR" dirty="0" err="1"/>
              <a:t>ee</a:t>
            </a:r>
            <a:r>
              <a:rPr lang="fr-FR" dirty="0"/>
              <a:t> design</a:t>
            </a:r>
          </a:p>
        </p:txBody>
      </p:sp>
      <p:sp>
        <p:nvSpPr>
          <p:cNvPr id="11" name="TextBox 10">
            <a:extLst>
              <a:ext uri="{FF2B5EF4-FFF2-40B4-BE49-F238E27FC236}">
                <a16:creationId xmlns:a16="http://schemas.microsoft.com/office/drawing/2014/main" id="{3BA006BA-F2C1-60B4-26DE-A272FF6214DD}"/>
              </a:ext>
            </a:extLst>
          </p:cNvPr>
          <p:cNvSpPr txBox="1"/>
          <p:nvPr/>
        </p:nvSpPr>
        <p:spPr>
          <a:xfrm>
            <a:off x="106264" y="1403872"/>
            <a:ext cx="595035" cy="369332"/>
          </a:xfrm>
          <a:prstGeom prst="rect">
            <a:avLst/>
          </a:prstGeom>
          <a:noFill/>
        </p:spPr>
        <p:txBody>
          <a:bodyPr wrap="none" rtlCol="0">
            <a:spAutoFit/>
          </a:bodyPr>
          <a:lstStyle/>
          <a:p>
            <a:r>
              <a:rPr lang="en-US" sz="1800" b="1" dirty="0"/>
              <a:t>2 IP</a:t>
            </a:r>
          </a:p>
        </p:txBody>
      </p:sp>
      <p:sp>
        <p:nvSpPr>
          <p:cNvPr id="12" name="TextBox 11">
            <a:extLst>
              <a:ext uri="{FF2B5EF4-FFF2-40B4-BE49-F238E27FC236}">
                <a16:creationId xmlns:a16="http://schemas.microsoft.com/office/drawing/2014/main" id="{D50CE2D8-F50B-8C3D-3AB0-8C639A567D61}"/>
              </a:ext>
            </a:extLst>
          </p:cNvPr>
          <p:cNvSpPr txBox="1"/>
          <p:nvPr/>
        </p:nvSpPr>
        <p:spPr>
          <a:xfrm>
            <a:off x="3710144" y="1369665"/>
            <a:ext cx="595035" cy="369332"/>
          </a:xfrm>
          <a:prstGeom prst="rect">
            <a:avLst/>
          </a:prstGeom>
          <a:noFill/>
        </p:spPr>
        <p:txBody>
          <a:bodyPr wrap="none" rtlCol="0">
            <a:spAutoFit/>
          </a:bodyPr>
          <a:lstStyle/>
          <a:p>
            <a:r>
              <a:rPr lang="en-US" sz="1800" b="1" dirty="0"/>
              <a:t>4 IP</a:t>
            </a:r>
          </a:p>
        </p:txBody>
      </p:sp>
      <p:grpSp>
        <p:nvGrpSpPr>
          <p:cNvPr id="55" name="Group 54">
            <a:extLst>
              <a:ext uri="{FF2B5EF4-FFF2-40B4-BE49-F238E27FC236}">
                <a16:creationId xmlns:a16="http://schemas.microsoft.com/office/drawing/2014/main" id="{2FA9E758-1421-99D6-6F6E-2CC699259BF9}"/>
              </a:ext>
            </a:extLst>
          </p:cNvPr>
          <p:cNvGrpSpPr/>
          <p:nvPr/>
        </p:nvGrpSpPr>
        <p:grpSpPr>
          <a:xfrm>
            <a:off x="1657288" y="1419022"/>
            <a:ext cx="5058007" cy="2888534"/>
            <a:chOff x="2183863" y="1590956"/>
            <a:chExt cx="5058007" cy="2888534"/>
          </a:xfrm>
        </p:grpSpPr>
        <p:grpSp>
          <p:nvGrpSpPr>
            <p:cNvPr id="30" name="Group 29">
              <a:extLst>
                <a:ext uri="{FF2B5EF4-FFF2-40B4-BE49-F238E27FC236}">
                  <a16:creationId xmlns:a16="http://schemas.microsoft.com/office/drawing/2014/main" id="{6F8EAF19-A631-DCC3-2184-706195C2598C}"/>
                </a:ext>
              </a:extLst>
            </p:cNvPr>
            <p:cNvGrpSpPr/>
            <p:nvPr/>
          </p:nvGrpSpPr>
          <p:grpSpPr>
            <a:xfrm>
              <a:off x="2183863" y="1590956"/>
              <a:ext cx="3894889" cy="2888534"/>
              <a:chOff x="2183863" y="1590956"/>
              <a:chExt cx="3894889" cy="2888534"/>
            </a:xfrm>
          </p:grpSpPr>
          <p:sp>
            <p:nvSpPr>
              <p:cNvPr id="13" name="Explosion 2 12">
                <a:extLst>
                  <a:ext uri="{FF2B5EF4-FFF2-40B4-BE49-F238E27FC236}">
                    <a16:creationId xmlns:a16="http://schemas.microsoft.com/office/drawing/2014/main" id="{988DB080-CCC7-87B4-2118-1D45040148D0}"/>
                  </a:ext>
                </a:extLst>
              </p:cNvPr>
              <p:cNvSpPr/>
              <p:nvPr/>
            </p:nvSpPr>
            <p:spPr>
              <a:xfrm>
                <a:off x="2183863" y="1648102"/>
                <a:ext cx="357510" cy="357510"/>
              </a:xfrm>
              <a:prstGeom prst="irregularSeal2">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Explosion 2 13">
                <a:extLst>
                  <a:ext uri="{FF2B5EF4-FFF2-40B4-BE49-F238E27FC236}">
                    <a16:creationId xmlns:a16="http://schemas.microsoft.com/office/drawing/2014/main" id="{9CBF62B5-EBF4-E947-A41B-FABD0C5C4CC8}"/>
                  </a:ext>
                </a:extLst>
              </p:cNvPr>
              <p:cNvSpPr/>
              <p:nvPr/>
            </p:nvSpPr>
            <p:spPr>
              <a:xfrm>
                <a:off x="2250715" y="4121980"/>
                <a:ext cx="357510" cy="357510"/>
              </a:xfrm>
              <a:prstGeom prst="irregularSeal2">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Explosion 2 14">
                <a:extLst>
                  <a:ext uri="{FF2B5EF4-FFF2-40B4-BE49-F238E27FC236}">
                    <a16:creationId xmlns:a16="http://schemas.microsoft.com/office/drawing/2014/main" id="{117D3614-87C5-D409-EFB9-D1C7E5FB2698}"/>
                  </a:ext>
                </a:extLst>
              </p:cNvPr>
              <p:cNvSpPr/>
              <p:nvPr/>
            </p:nvSpPr>
            <p:spPr>
              <a:xfrm>
                <a:off x="5705038" y="1590956"/>
                <a:ext cx="357510" cy="357510"/>
              </a:xfrm>
              <a:prstGeom prst="irregularSeal2">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Explosion 2 15">
                <a:extLst>
                  <a:ext uri="{FF2B5EF4-FFF2-40B4-BE49-F238E27FC236}">
                    <a16:creationId xmlns:a16="http://schemas.microsoft.com/office/drawing/2014/main" id="{7EDD159C-B568-3AB9-442A-8B5C64D1C87B}"/>
                  </a:ext>
                </a:extLst>
              </p:cNvPr>
              <p:cNvSpPr/>
              <p:nvPr/>
            </p:nvSpPr>
            <p:spPr>
              <a:xfrm>
                <a:off x="5721242" y="3943225"/>
                <a:ext cx="357510" cy="357510"/>
              </a:xfrm>
              <a:prstGeom prst="irregularSeal2">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Explosion 2 16">
              <a:extLst>
                <a:ext uri="{FF2B5EF4-FFF2-40B4-BE49-F238E27FC236}">
                  <a16:creationId xmlns:a16="http://schemas.microsoft.com/office/drawing/2014/main" id="{8E565324-8565-FC5D-6015-2108671A7D3A}"/>
                </a:ext>
              </a:extLst>
            </p:cNvPr>
            <p:cNvSpPr/>
            <p:nvPr/>
          </p:nvSpPr>
          <p:spPr>
            <a:xfrm>
              <a:off x="4518164" y="2782150"/>
              <a:ext cx="357510" cy="357510"/>
            </a:xfrm>
            <a:prstGeom prst="irregularSeal2">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Explosion 2 17">
              <a:extLst>
                <a:ext uri="{FF2B5EF4-FFF2-40B4-BE49-F238E27FC236}">
                  <a16:creationId xmlns:a16="http://schemas.microsoft.com/office/drawing/2014/main" id="{B365C191-68A7-36E0-F403-73A692A671B8}"/>
                </a:ext>
              </a:extLst>
            </p:cNvPr>
            <p:cNvSpPr/>
            <p:nvPr/>
          </p:nvSpPr>
          <p:spPr>
            <a:xfrm>
              <a:off x="6884360" y="2762512"/>
              <a:ext cx="357510" cy="357510"/>
            </a:xfrm>
            <a:prstGeom prst="irregularSeal2">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a:extLst>
              <a:ext uri="{FF2B5EF4-FFF2-40B4-BE49-F238E27FC236}">
                <a16:creationId xmlns:a16="http://schemas.microsoft.com/office/drawing/2014/main" id="{7782E4BA-99EB-CFE5-13D6-96AB6F79AD55}"/>
              </a:ext>
            </a:extLst>
          </p:cNvPr>
          <p:cNvGrpSpPr/>
          <p:nvPr/>
        </p:nvGrpSpPr>
        <p:grpSpPr>
          <a:xfrm>
            <a:off x="480853" y="1477657"/>
            <a:ext cx="6002458" cy="2630603"/>
            <a:chOff x="818428" y="1775060"/>
            <a:chExt cx="6002458" cy="2630603"/>
          </a:xfrm>
        </p:grpSpPr>
        <p:grpSp>
          <p:nvGrpSpPr>
            <p:cNvPr id="24" name="Group 23">
              <a:extLst>
                <a:ext uri="{FF2B5EF4-FFF2-40B4-BE49-F238E27FC236}">
                  <a16:creationId xmlns:a16="http://schemas.microsoft.com/office/drawing/2014/main" id="{11138590-43A4-0150-8821-0BCAB16DF23E}"/>
                </a:ext>
              </a:extLst>
            </p:cNvPr>
            <p:cNvGrpSpPr/>
            <p:nvPr/>
          </p:nvGrpSpPr>
          <p:grpSpPr>
            <a:xfrm>
              <a:off x="4237598" y="1775060"/>
              <a:ext cx="2583288" cy="2630603"/>
              <a:chOff x="4237598" y="1775060"/>
              <a:chExt cx="2583288" cy="2630603"/>
            </a:xfrm>
          </p:grpSpPr>
          <p:sp>
            <p:nvSpPr>
              <p:cNvPr id="5" name="Lightning Bolt 4">
                <a:extLst>
                  <a:ext uri="{FF2B5EF4-FFF2-40B4-BE49-F238E27FC236}">
                    <a16:creationId xmlns:a16="http://schemas.microsoft.com/office/drawing/2014/main" id="{A960D5DA-4D26-6E92-EDA2-B0E314E08F8C}"/>
                  </a:ext>
                </a:extLst>
              </p:cNvPr>
              <p:cNvSpPr/>
              <p:nvPr/>
            </p:nvSpPr>
            <p:spPr>
              <a:xfrm rot="15951902">
                <a:off x="6470805" y="1775060"/>
                <a:ext cx="336883" cy="336883"/>
              </a:xfrm>
              <a:prstGeom prst="lightningBol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ightning Bolt 18">
                <a:extLst>
                  <a:ext uri="{FF2B5EF4-FFF2-40B4-BE49-F238E27FC236}">
                    <a16:creationId xmlns:a16="http://schemas.microsoft.com/office/drawing/2014/main" id="{F73EDB2A-DFE6-5522-D2D7-B44E57C51CD7}"/>
                  </a:ext>
                </a:extLst>
              </p:cNvPr>
              <p:cNvSpPr/>
              <p:nvPr/>
            </p:nvSpPr>
            <p:spPr>
              <a:xfrm rot="21351902">
                <a:off x="6484003" y="4068780"/>
                <a:ext cx="336883" cy="336883"/>
              </a:xfrm>
              <a:prstGeom prst="lightningBol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ightning Bolt 19">
                <a:extLst>
                  <a:ext uri="{FF2B5EF4-FFF2-40B4-BE49-F238E27FC236}">
                    <a16:creationId xmlns:a16="http://schemas.microsoft.com/office/drawing/2014/main" id="{2B058C96-6851-2851-77A1-6B713112A6E5}"/>
                  </a:ext>
                </a:extLst>
              </p:cNvPr>
              <p:cNvSpPr/>
              <p:nvPr/>
            </p:nvSpPr>
            <p:spPr>
              <a:xfrm rot="5151902">
                <a:off x="4237598" y="3639870"/>
                <a:ext cx="336883" cy="336883"/>
              </a:xfrm>
              <a:prstGeom prst="lightningBol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ightning Bolt 20">
                <a:extLst>
                  <a:ext uri="{FF2B5EF4-FFF2-40B4-BE49-F238E27FC236}">
                    <a16:creationId xmlns:a16="http://schemas.microsoft.com/office/drawing/2014/main" id="{C7A1B8AC-1D94-296C-5FBA-F1D7F60562D2}"/>
                  </a:ext>
                </a:extLst>
              </p:cNvPr>
              <p:cNvSpPr/>
              <p:nvPr/>
            </p:nvSpPr>
            <p:spPr>
              <a:xfrm rot="10551902">
                <a:off x="4305320" y="2082317"/>
                <a:ext cx="336883" cy="336883"/>
              </a:xfrm>
              <a:prstGeom prst="lightningBol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 name="Group 24">
              <a:extLst>
                <a:ext uri="{FF2B5EF4-FFF2-40B4-BE49-F238E27FC236}">
                  <a16:creationId xmlns:a16="http://schemas.microsoft.com/office/drawing/2014/main" id="{50C38A6D-F20D-1FF0-314B-EF4C6B8894F9}"/>
                </a:ext>
              </a:extLst>
            </p:cNvPr>
            <p:cNvGrpSpPr/>
            <p:nvPr/>
          </p:nvGrpSpPr>
          <p:grpSpPr>
            <a:xfrm>
              <a:off x="818428" y="1784487"/>
              <a:ext cx="2776341" cy="2565328"/>
              <a:chOff x="4823353" y="1590041"/>
              <a:chExt cx="2776341" cy="2565328"/>
            </a:xfrm>
          </p:grpSpPr>
          <p:sp>
            <p:nvSpPr>
              <p:cNvPr id="26" name="Lightning Bolt 25">
                <a:extLst>
                  <a:ext uri="{FF2B5EF4-FFF2-40B4-BE49-F238E27FC236}">
                    <a16:creationId xmlns:a16="http://schemas.microsoft.com/office/drawing/2014/main" id="{66316928-4A99-BEE9-8FDA-4BDBE9FF8883}"/>
                  </a:ext>
                </a:extLst>
              </p:cNvPr>
              <p:cNvSpPr/>
              <p:nvPr/>
            </p:nvSpPr>
            <p:spPr>
              <a:xfrm rot="15951902">
                <a:off x="7262811" y="1887870"/>
                <a:ext cx="336883" cy="336883"/>
              </a:xfrm>
              <a:prstGeom prst="lightningBol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Lightning Bolt 26">
                <a:extLst>
                  <a:ext uri="{FF2B5EF4-FFF2-40B4-BE49-F238E27FC236}">
                    <a16:creationId xmlns:a16="http://schemas.microsoft.com/office/drawing/2014/main" id="{91E841F5-69C1-1A01-E68D-7CCB6E3AEBA0}"/>
                  </a:ext>
                </a:extLst>
              </p:cNvPr>
              <p:cNvSpPr/>
              <p:nvPr/>
            </p:nvSpPr>
            <p:spPr>
              <a:xfrm rot="21351902">
                <a:off x="7246385" y="3818486"/>
                <a:ext cx="336883" cy="336883"/>
              </a:xfrm>
              <a:prstGeom prst="lightningBol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Lightning Bolt 27">
                <a:extLst>
                  <a:ext uri="{FF2B5EF4-FFF2-40B4-BE49-F238E27FC236}">
                    <a16:creationId xmlns:a16="http://schemas.microsoft.com/office/drawing/2014/main" id="{0B6411AB-3B1A-9753-ED8E-8521F8B805F0}"/>
                  </a:ext>
                </a:extLst>
              </p:cNvPr>
              <p:cNvSpPr/>
              <p:nvPr/>
            </p:nvSpPr>
            <p:spPr>
              <a:xfrm rot="5151902">
                <a:off x="4823353" y="3818485"/>
                <a:ext cx="336883" cy="336883"/>
              </a:xfrm>
              <a:prstGeom prst="lightningBol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Lightning Bolt 28">
                <a:extLst>
                  <a:ext uri="{FF2B5EF4-FFF2-40B4-BE49-F238E27FC236}">
                    <a16:creationId xmlns:a16="http://schemas.microsoft.com/office/drawing/2014/main" id="{80823874-0594-4E4E-3F3D-F04E96C5A03B}"/>
                  </a:ext>
                </a:extLst>
              </p:cNvPr>
              <p:cNvSpPr/>
              <p:nvPr/>
            </p:nvSpPr>
            <p:spPr>
              <a:xfrm rot="10551902">
                <a:off x="5183651" y="1590041"/>
                <a:ext cx="336883" cy="336883"/>
              </a:xfrm>
              <a:prstGeom prst="lightningBol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02" name="Group 201">
            <a:extLst>
              <a:ext uri="{FF2B5EF4-FFF2-40B4-BE49-F238E27FC236}">
                <a16:creationId xmlns:a16="http://schemas.microsoft.com/office/drawing/2014/main" id="{AE32FA53-4BBB-A776-1913-F16E3F7E7751}"/>
              </a:ext>
            </a:extLst>
          </p:cNvPr>
          <p:cNvGrpSpPr/>
          <p:nvPr/>
        </p:nvGrpSpPr>
        <p:grpSpPr>
          <a:xfrm>
            <a:off x="1289769" y="1648215"/>
            <a:ext cx="5154818" cy="2430157"/>
            <a:chOff x="1289769" y="1647420"/>
            <a:chExt cx="5154818" cy="2430157"/>
          </a:xfrm>
        </p:grpSpPr>
        <p:grpSp>
          <p:nvGrpSpPr>
            <p:cNvPr id="51" name="Group 50">
              <a:extLst>
                <a:ext uri="{FF2B5EF4-FFF2-40B4-BE49-F238E27FC236}">
                  <a16:creationId xmlns:a16="http://schemas.microsoft.com/office/drawing/2014/main" id="{BDD67117-1A90-10F5-6B4A-C46A5544B449}"/>
                </a:ext>
              </a:extLst>
            </p:cNvPr>
            <p:cNvGrpSpPr/>
            <p:nvPr/>
          </p:nvGrpSpPr>
          <p:grpSpPr>
            <a:xfrm>
              <a:off x="1289769" y="1732142"/>
              <a:ext cx="1048338" cy="350135"/>
              <a:chOff x="1289769" y="1732142"/>
              <a:chExt cx="1048338" cy="350135"/>
            </a:xfrm>
            <a:solidFill>
              <a:srgbClr val="FFFF00"/>
            </a:solidFill>
          </p:grpSpPr>
          <p:sp>
            <p:nvSpPr>
              <p:cNvPr id="32" name="Lightning Bolt 31">
                <a:extLst>
                  <a:ext uri="{FF2B5EF4-FFF2-40B4-BE49-F238E27FC236}">
                    <a16:creationId xmlns:a16="http://schemas.microsoft.com/office/drawing/2014/main" id="{2F905E99-3F61-41C4-CD73-E86D112FC1BA}"/>
                  </a:ext>
                </a:extLst>
              </p:cNvPr>
              <p:cNvSpPr/>
              <p:nvPr/>
            </p:nvSpPr>
            <p:spPr>
              <a:xfrm rot="20294784">
                <a:off x="2001224" y="1732142"/>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Lightning Bolt 32">
                <a:extLst>
                  <a:ext uri="{FF2B5EF4-FFF2-40B4-BE49-F238E27FC236}">
                    <a16:creationId xmlns:a16="http://schemas.microsoft.com/office/drawing/2014/main" id="{1FA01B29-84A4-B958-B419-7C05F091FBB2}"/>
                  </a:ext>
                </a:extLst>
              </p:cNvPr>
              <p:cNvSpPr/>
              <p:nvPr/>
            </p:nvSpPr>
            <p:spPr>
              <a:xfrm rot="1305216" flipH="1">
                <a:off x="1289769" y="1745394"/>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51">
              <a:extLst>
                <a:ext uri="{FF2B5EF4-FFF2-40B4-BE49-F238E27FC236}">
                  <a16:creationId xmlns:a16="http://schemas.microsoft.com/office/drawing/2014/main" id="{4ADD99EF-9986-B408-3A83-C5745B37FAE6}"/>
                </a:ext>
              </a:extLst>
            </p:cNvPr>
            <p:cNvGrpSpPr/>
            <p:nvPr/>
          </p:nvGrpSpPr>
          <p:grpSpPr>
            <a:xfrm>
              <a:off x="4831054" y="1647420"/>
              <a:ext cx="980136" cy="376262"/>
              <a:chOff x="650233" y="1734957"/>
              <a:chExt cx="980136" cy="376262"/>
            </a:xfrm>
            <a:solidFill>
              <a:srgbClr val="FFFF00"/>
            </a:solidFill>
          </p:grpSpPr>
          <p:sp>
            <p:nvSpPr>
              <p:cNvPr id="53" name="Lightning Bolt 52">
                <a:extLst>
                  <a:ext uri="{FF2B5EF4-FFF2-40B4-BE49-F238E27FC236}">
                    <a16:creationId xmlns:a16="http://schemas.microsoft.com/office/drawing/2014/main" id="{CBAD9E84-4BA1-4B5F-57AC-4C34D2A0A652}"/>
                  </a:ext>
                </a:extLst>
              </p:cNvPr>
              <p:cNvSpPr/>
              <p:nvPr/>
            </p:nvSpPr>
            <p:spPr>
              <a:xfrm rot="20294784">
                <a:off x="1293486" y="1734957"/>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Lightning Bolt 53">
                <a:extLst>
                  <a:ext uri="{FF2B5EF4-FFF2-40B4-BE49-F238E27FC236}">
                    <a16:creationId xmlns:a16="http://schemas.microsoft.com/office/drawing/2014/main" id="{768D3DD0-0C73-4EC0-CB52-CC12830089EF}"/>
                  </a:ext>
                </a:extLst>
              </p:cNvPr>
              <p:cNvSpPr/>
              <p:nvPr/>
            </p:nvSpPr>
            <p:spPr>
              <a:xfrm rot="1305216" flipH="1">
                <a:off x="650233" y="1774336"/>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6" name="Group 55">
              <a:extLst>
                <a:ext uri="{FF2B5EF4-FFF2-40B4-BE49-F238E27FC236}">
                  <a16:creationId xmlns:a16="http://schemas.microsoft.com/office/drawing/2014/main" id="{FF7D7965-0CAF-BDD1-E6A6-CB2177BD7A48}"/>
                </a:ext>
              </a:extLst>
            </p:cNvPr>
            <p:cNvGrpSpPr/>
            <p:nvPr/>
          </p:nvGrpSpPr>
          <p:grpSpPr>
            <a:xfrm flipV="1">
              <a:off x="4836525" y="3521819"/>
              <a:ext cx="1070465" cy="366773"/>
              <a:chOff x="642507" y="2543211"/>
              <a:chExt cx="1070465" cy="366773"/>
            </a:xfrm>
            <a:solidFill>
              <a:srgbClr val="FFFF00"/>
            </a:solidFill>
          </p:grpSpPr>
          <p:sp>
            <p:nvSpPr>
              <p:cNvPr id="57" name="Lightning Bolt 56">
                <a:extLst>
                  <a:ext uri="{FF2B5EF4-FFF2-40B4-BE49-F238E27FC236}">
                    <a16:creationId xmlns:a16="http://schemas.microsoft.com/office/drawing/2014/main" id="{2CB98011-D8FC-D13A-790B-7D75E6778FCD}"/>
                  </a:ext>
                </a:extLst>
              </p:cNvPr>
              <p:cNvSpPr/>
              <p:nvPr/>
            </p:nvSpPr>
            <p:spPr>
              <a:xfrm rot="20294784">
                <a:off x="1376089" y="2573101"/>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Lightning Bolt 57">
                <a:extLst>
                  <a:ext uri="{FF2B5EF4-FFF2-40B4-BE49-F238E27FC236}">
                    <a16:creationId xmlns:a16="http://schemas.microsoft.com/office/drawing/2014/main" id="{62986DAB-DDB1-13CF-2900-C10353179786}"/>
                  </a:ext>
                </a:extLst>
              </p:cNvPr>
              <p:cNvSpPr/>
              <p:nvPr/>
            </p:nvSpPr>
            <p:spPr>
              <a:xfrm rot="1305216" flipH="1">
                <a:off x="642507" y="2543211"/>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 name="Group 58">
              <a:extLst>
                <a:ext uri="{FF2B5EF4-FFF2-40B4-BE49-F238E27FC236}">
                  <a16:creationId xmlns:a16="http://schemas.microsoft.com/office/drawing/2014/main" id="{F9A46171-26AD-A0FC-2FE4-6F959706A786}"/>
                </a:ext>
              </a:extLst>
            </p:cNvPr>
            <p:cNvGrpSpPr/>
            <p:nvPr/>
          </p:nvGrpSpPr>
          <p:grpSpPr>
            <a:xfrm flipV="1">
              <a:off x="1375547" y="3731858"/>
              <a:ext cx="1053299" cy="345719"/>
              <a:chOff x="1287773" y="2625783"/>
              <a:chExt cx="1053299" cy="345719"/>
            </a:xfrm>
            <a:solidFill>
              <a:srgbClr val="FFFF00"/>
            </a:solidFill>
          </p:grpSpPr>
          <p:sp>
            <p:nvSpPr>
              <p:cNvPr id="60" name="Lightning Bolt 59">
                <a:extLst>
                  <a:ext uri="{FF2B5EF4-FFF2-40B4-BE49-F238E27FC236}">
                    <a16:creationId xmlns:a16="http://schemas.microsoft.com/office/drawing/2014/main" id="{DFF98F97-FDCF-7AFD-E416-D7343D2552E1}"/>
                  </a:ext>
                </a:extLst>
              </p:cNvPr>
              <p:cNvSpPr/>
              <p:nvPr/>
            </p:nvSpPr>
            <p:spPr>
              <a:xfrm rot="20294784">
                <a:off x="2004189" y="2634619"/>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Lightning Bolt 194">
                <a:extLst>
                  <a:ext uri="{FF2B5EF4-FFF2-40B4-BE49-F238E27FC236}">
                    <a16:creationId xmlns:a16="http://schemas.microsoft.com/office/drawing/2014/main" id="{A1801DAD-BA82-E601-377C-A3E03302623A}"/>
                  </a:ext>
                </a:extLst>
              </p:cNvPr>
              <p:cNvSpPr/>
              <p:nvPr/>
            </p:nvSpPr>
            <p:spPr>
              <a:xfrm rot="1305216" flipH="1">
                <a:off x="1287773" y="2625783"/>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6" name="Group 195">
              <a:extLst>
                <a:ext uri="{FF2B5EF4-FFF2-40B4-BE49-F238E27FC236}">
                  <a16:creationId xmlns:a16="http://schemas.microsoft.com/office/drawing/2014/main" id="{39AA6510-F48A-BB08-54C0-35D4DAE743BE}"/>
                </a:ext>
              </a:extLst>
            </p:cNvPr>
            <p:cNvGrpSpPr/>
            <p:nvPr/>
          </p:nvGrpSpPr>
          <p:grpSpPr>
            <a:xfrm rot="16200000" flipV="1">
              <a:off x="5794164" y="2628783"/>
              <a:ext cx="962558" cy="338288"/>
              <a:chOff x="2258530" y="3390462"/>
              <a:chExt cx="962558" cy="338288"/>
            </a:xfrm>
            <a:solidFill>
              <a:srgbClr val="FFFF00"/>
            </a:solidFill>
          </p:grpSpPr>
          <p:sp>
            <p:nvSpPr>
              <p:cNvPr id="197" name="Lightning Bolt 196">
                <a:extLst>
                  <a:ext uri="{FF2B5EF4-FFF2-40B4-BE49-F238E27FC236}">
                    <a16:creationId xmlns:a16="http://schemas.microsoft.com/office/drawing/2014/main" id="{7C778654-8554-C1DD-5F65-5059F9B08C11}"/>
                  </a:ext>
                </a:extLst>
              </p:cNvPr>
              <p:cNvSpPr/>
              <p:nvPr/>
            </p:nvSpPr>
            <p:spPr>
              <a:xfrm rot="20294784">
                <a:off x="2884205" y="3390462"/>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Lightning Bolt 197">
                <a:extLst>
                  <a:ext uri="{FF2B5EF4-FFF2-40B4-BE49-F238E27FC236}">
                    <a16:creationId xmlns:a16="http://schemas.microsoft.com/office/drawing/2014/main" id="{FC794806-84FA-821F-D6E6-8A5FBDCA7725}"/>
                  </a:ext>
                </a:extLst>
              </p:cNvPr>
              <p:cNvSpPr/>
              <p:nvPr/>
            </p:nvSpPr>
            <p:spPr>
              <a:xfrm rot="1305216" flipH="1">
                <a:off x="2258530" y="3391867"/>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9" name="Group 198">
              <a:extLst>
                <a:ext uri="{FF2B5EF4-FFF2-40B4-BE49-F238E27FC236}">
                  <a16:creationId xmlns:a16="http://schemas.microsoft.com/office/drawing/2014/main" id="{3898A967-25AF-D0E1-BA32-E78AB11B9015}"/>
                </a:ext>
              </a:extLst>
            </p:cNvPr>
            <p:cNvGrpSpPr/>
            <p:nvPr/>
          </p:nvGrpSpPr>
          <p:grpSpPr>
            <a:xfrm rot="5400000" flipH="1" flipV="1">
              <a:off x="3897780" y="2601893"/>
              <a:ext cx="1039763" cy="363036"/>
              <a:chOff x="2174736" y="990070"/>
              <a:chExt cx="1039763" cy="363036"/>
            </a:xfrm>
            <a:solidFill>
              <a:srgbClr val="FFFF00"/>
            </a:solidFill>
          </p:grpSpPr>
          <p:sp>
            <p:nvSpPr>
              <p:cNvPr id="200" name="Lightning Bolt 199">
                <a:extLst>
                  <a:ext uri="{FF2B5EF4-FFF2-40B4-BE49-F238E27FC236}">
                    <a16:creationId xmlns:a16="http://schemas.microsoft.com/office/drawing/2014/main" id="{8258D713-DEB6-CA48-C3AA-9480A1BB6847}"/>
                  </a:ext>
                </a:extLst>
              </p:cNvPr>
              <p:cNvSpPr/>
              <p:nvPr/>
            </p:nvSpPr>
            <p:spPr>
              <a:xfrm rot="20294784">
                <a:off x="2877616" y="1016223"/>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Lightning Bolt 200">
                <a:extLst>
                  <a:ext uri="{FF2B5EF4-FFF2-40B4-BE49-F238E27FC236}">
                    <a16:creationId xmlns:a16="http://schemas.microsoft.com/office/drawing/2014/main" id="{B8694D5A-A3EF-F6FB-3D77-85973A4AC07B}"/>
                  </a:ext>
                </a:extLst>
              </p:cNvPr>
              <p:cNvSpPr/>
              <p:nvPr/>
            </p:nvSpPr>
            <p:spPr>
              <a:xfrm rot="1305216" flipH="1">
                <a:off x="2174736" y="990070"/>
                <a:ext cx="336883" cy="336883"/>
              </a:xfrm>
              <a:prstGeom prst="lightningBol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03" name="Explosion 2 202">
            <a:extLst>
              <a:ext uri="{FF2B5EF4-FFF2-40B4-BE49-F238E27FC236}">
                <a16:creationId xmlns:a16="http://schemas.microsoft.com/office/drawing/2014/main" id="{22631938-CF47-69A9-10BE-FCC8E7390ECF}"/>
              </a:ext>
            </a:extLst>
          </p:cNvPr>
          <p:cNvSpPr/>
          <p:nvPr/>
        </p:nvSpPr>
        <p:spPr>
          <a:xfrm>
            <a:off x="4592625" y="443503"/>
            <a:ext cx="357510" cy="357510"/>
          </a:xfrm>
          <a:prstGeom prst="irregularSeal2">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 name="Lightning Bolt 203">
            <a:extLst>
              <a:ext uri="{FF2B5EF4-FFF2-40B4-BE49-F238E27FC236}">
                <a16:creationId xmlns:a16="http://schemas.microsoft.com/office/drawing/2014/main" id="{0A7C2F99-948C-CAA6-3227-2D7EA9378982}"/>
              </a:ext>
            </a:extLst>
          </p:cNvPr>
          <p:cNvSpPr/>
          <p:nvPr/>
        </p:nvSpPr>
        <p:spPr>
          <a:xfrm rot="18286457">
            <a:off x="4582315" y="788259"/>
            <a:ext cx="336883" cy="336883"/>
          </a:xfrm>
          <a:prstGeom prst="lightningBol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 name="Lightning Bolt 204">
            <a:extLst>
              <a:ext uri="{FF2B5EF4-FFF2-40B4-BE49-F238E27FC236}">
                <a16:creationId xmlns:a16="http://schemas.microsoft.com/office/drawing/2014/main" id="{EB67FF45-153E-59F8-A41C-B00F30B31DDC}"/>
              </a:ext>
            </a:extLst>
          </p:cNvPr>
          <p:cNvSpPr/>
          <p:nvPr/>
        </p:nvSpPr>
        <p:spPr>
          <a:xfrm rot="18286457">
            <a:off x="4582314" y="1045778"/>
            <a:ext cx="336883" cy="336883"/>
          </a:xfrm>
          <a:prstGeom prst="lightningBolt">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TextBox 206">
            <a:extLst>
              <a:ext uri="{FF2B5EF4-FFF2-40B4-BE49-F238E27FC236}">
                <a16:creationId xmlns:a16="http://schemas.microsoft.com/office/drawing/2014/main" id="{1A8B75D3-6BE6-67F3-64BF-8E33EE061377}"/>
              </a:ext>
            </a:extLst>
          </p:cNvPr>
          <p:cNvSpPr txBox="1"/>
          <p:nvPr/>
        </p:nvSpPr>
        <p:spPr>
          <a:xfrm>
            <a:off x="4994014" y="355329"/>
            <a:ext cx="3642344" cy="988669"/>
          </a:xfrm>
          <a:prstGeom prst="rect">
            <a:avLst/>
          </a:prstGeom>
          <a:noFill/>
        </p:spPr>
        <p:txBody>
          <a:bodyPr wrap="none" rtlCol="0">
            <a:spAutoFit/>
          </a:bodyPr>
          <a:lstStyle/>
          <a:p>
            <a:pPr>
              <a:lnSpc>
                <a:spcPct val="150000"/>
              </a:lnSpc>
            </a:pPr>
            <a:r>
              <a:rPr lang="en-US" dirty="0"/>
              <a:t>Interaction point (IP)</a:t>
            </a:r>
          </a:p>
          <a:p>
            <a:pPr>
              <a:lnSpc>
                <a:spcPct val="150000"/>
              </a:lnSpc>
            </a:pPr>
            <a:r>
              <a:rPr lang="en-US" dirty="0"/>
              <a:t>Synchrotron radiation</a:t>
            </a:r>
          </a:p>
          <a:p>
            <a:pPr>
              <a:lnSpc>
                <a:spcPct val="150000"/>
              </a:lnSpc>
            </a:pPr>
            <a:r>
              <a:rPr lang="en-US" dirty="0" err="1"/>
              <a:t>Beamstrahlung</a:t>
            </a:r>
            <a:r>
              <a:rPr lang="en-US" dirty="0"/>
              <a:t> + radiative Bhabha scattering</a:t>
            </a:r>
          </a:p>
        </p:txBody>
      </p:sp>
      <p:grpSp>
        <p:nvGrpSpPr>
          <p:cNvPr id="219" name="Group 218">
            <a:extLst>
              <a:ext uri="{FF2B5EF4-FFF2-40B4-BE49-F238E27FC236}">
                <a16:creationId xmlns:a16="http://schemas.microsoft.com/office/drawing/2014/main" id="{1E323CCA-392C-C54F-B543-5F8B115572B7}"/>
              </a:ext>
            </a:extLst>
          </p:cNvPr>
          <p:cNvGrpSpPr/>
          <p:nvPr/>
        </p:nvGrpSpPr>
        <p:grpSpPr>
          <a:xfrm>
            <a:off x="2119581" y="3731937"/>
            <a:ext cx="5390530" cy="1338828"/>
            <a:chOff x="2119581" y="3731143"/>
            <a:chExt cx="5390530" cy="1338828"/>
          </a:xfrm>
        </p:grpSpPr>
        <p:sp>
          <p:nvSpPr>
            <p:cNvPr id="216" name="TextBox 215">
              <a:extLst>
                <a:ext uri="{FF2B5EF4-FFF2-40B4-BE49-F238E27FC236}">
                  <a16:creationId xmlns:a16="http://schemas.microsoft.com/office/drawing/2014/main" id="{509D6E57-C806-080E-C3D0-D08A9A78FE17}"/>
                </a:ext>
              </a:extLst>
            </p:cNvPr>
            <p:cNvSpPr txBox="1"/>
            <p:nvPr/>
          </p:nvSpPr>
          <p:spPr>
            <a:xfrm>
              <a:off x="2119581" y="3731143"/>
              <a:ext cx="1598515" cy="1338828"/>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dirty="0"/>
                <a:t>5 working points</a:t>
              </a:r>
            </a:p>
            <a:p>
              <a:r>
                <a:rPr lang="en-US" dirty="0"/>
                <a:t>Z: 45.6 GeV</a:t>
              </a:r>
            </a:p>
            <a:p>
              <a:r>
                <a:rPr lang="en-US" dirty="0"/>
                <a:t>W</a:t>
              </a:r>
              <a:r>
                <a:rPr lang="en-CH" baseline="30000" dirty="0">
                  <a:solidFill>
                    <a:srgbClr val="202124"/>
                  </a:solidFill>
                  <a:latin typeface="Google Sans"/>
                </a:rPr>
                <a:t>±</a:t>
              </a:r>
              <a:r>
                <a:rPr lang="en-US" dirty="0"/>
                <a:t>: 80 GeV</a:t>
              </a:r>
            </a:p>
            <a:p>
              <a:r>
                <a:rPr lang="en-US" dirty="0"/>
                <a:t>ZH: 120 GeV</a:t>
              </a:r>
            </a:p>
            <a:p>
              <a:r>
                <a:rPr lang="en-US" dirty="0"/>
                <a:t>ttbar 1: 175 GeV</a:t>
              </a:r>
            </a:p>
            <a:p>
              <a:r>
                <a:rPr lang="en-US" dirty="0"/>
                <a:t>ttbar 2: 182.5 GeV</a:t>
              </a:r>
            </a:p>
          </p:txBody>
        </p:sp>
        <p:sp>
          <p:nvSpPr>
            <p:cNvPr id="218" name="TextBox 217">
              <a:extLst>
                <a:ext uri="{FF2B5EF4-FFF2-40B4-BE49-F238E27FC236}">
                  <a16:creationId xmlns:a16="http://schemas.microsoft.com/office/drawing/2014/main" id="{01A8DAB4-CE63-22A7-B667-A0672F4B9482}"/>
                </a:ext>
              </a:extLst>
            </p:cNvPr>
            <p:cNvSpPr txBox="1"/>
            <p:nvPr/>
          </p:nvSpPr>
          <p:spPr>
            <a:xfrm>
              <a:off x="6055867" y="3806653"/>
              <a:ext cx="1454244" cy="1131079"/>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dirty="0"/>
                <a:t>4 working points</a:t>
              </a:r>
            </a:p>
            <a:p>
              <a:r>
                <a:rPr lang="en-US" dirty="0"/>
                <a:t>Z: 45.6 GeV</a:t>
              </a:r>
            </a:p>
            <a:p>
              <a:r>
                <a:rPr lang="en-US" dirty="0"/>
                <a:t>W</a:t>
              </a:r>
              <a:r>
                <a:rPr lang="en-CH" baseline="30000" dirty="0">
                  <a:solidFill>
                    <a:srgbClr val="202124"/>
                  </a:solidFill>
                  <a:latin typeface="Google Sans"/>
                </a:rPr>
                <a:t>±</a:t>
              </a:r>
              <a:r>
                <a:rPr lang="en-US" dirty="0"/>
                <a:t>: 80 GeV</a:t>
              </a:r>
            </a:p>
            <a:p>
              <a:r>
                <a:rPr lang="en-US" dirty="0"/>
                <a:t>ZH: 120 GeV</a:t>
              </a:r>
            </a:p>
            <a:p>
              <a:r>
                <a:rPr lang="en-US" dirty="0"/>
                <a:t>ttbar: 182.5 GeV</a:t>
              </a:r>
            </a:p>
          </p:txBody>
        </p:sp>
      </p:grpSp>
      <p:sp>
        <p:nvSpPr>
          <p:cNvPr id="2" name="object 6">
            <a:extLst>
              <a:ext uri="{FF2B5EF4-FFF2-40B4-BE49-F238E27FC236}">
                <a16:creationId xmlns:a16="http://schemas.microsoft.com/office/drawing/2014/main" id="{A5897E57-5136-2E47-4509-663F6EAF151D}"/>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4</a:t>
            </a:r>
            <a:endParaRPr spc="-25" dirty="0"/>
          </a:p>
        </p:txBody>
      </p:sp>
    </p:spTree>
    <p:extLst>
      <p:ext uri="{BB962C8B-B14F-4D97-AF65-F5344CB8AC3E}">
        <p14:creationId xmlns:p14="http://schemas.microsoft.com/office/powerpoint/2010/main" val="3323294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par>
                                <p:cTn id="8" presetID="10" presetClass="entr" presetSubtype="0" fill="hold" nodeType="withEffect">
                                  <p:stCondLst>
                                    <p:cond delay="0"/>
                                  </p:stCondLst>
                                  <p:childTnLst>
                                    <p:set>
                                      <p:cBhvr>
                                        <p:cTn id="9" dur="1" fill="hold">
                                          <p:stCondLst>
                                            <p:cond delay="0"/>
                                          </p:stCondLst>
                                        </p:cTn>
                                        <p:tgtEl>
                                          <p:spTgt spid="207">
                                            <p:txEl>
                                              <p:pRg st="0" end="0"/>
                                            </p:txEl>
                                          </p:spTgt>
                                        </p:tgtEl>
                                        <p:attrNameLst>
                                          <p:attrName>style.visibility</p:attrName>
                                        </p:attrNameLst>
                                      </p:cBhvr>
                                      <p:to>
                                        <p:strVal val="visible"/>
                                      </p:to>
                                    </p:set>
                                    <p:animEffect transition="in" filter="fade">
                                      <p:cBhvr>
                                        <p:cTn id="10" dur="500"/>
                                        <p:tgtEl>
                                          <p:spTgt spid="20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03"/>
                                        </p:tgtEl>
                                        <p:attrNameLst>
                                          <p:attrName>style.visibility</p:attrName>
                                        </p:attrNameLst>
                                      </p:cBhvr>
                                      <p:to>
                                        <p:strVal val="visible"/>
                                      </p:to>
                                    </p:set>
                                    <p:animEffect transition="in" filter="fade">
                                      <p:cBhvr>
                                        <p:cTn id="13" dur="500"/>
                                        <p:tgtEl>
                                          <p:spTgt spid="20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1"/>
                                        </p:tgtEl>
                                        <p:attrNameLst>
                                          <p:attrName>style.visibility</p:attrName>
                                        </p:attrNameLst>
                                      </p:cBhvr>
                                      <p:to>
                                        <p:strVal val="visible"/>
                                      </p:to>
                                    </p:set>
                                    <p:animEffect transition="in" filter="fade">
                                      <p:cBhvr>
                                        <p:cTn id="18" dur="500"/>
                                        <p:tgtEl>
                                          <p:spTgt spid="31"/>
                                        </p:tgtEl>
                                      </p:cBhvr>
                                    </p:animEffect>
                                  </p:childTnLst>
                                </p:cTn>
                              </p:par>
                              <p:par>
                                <p:cTn id="19" presetID="10" presetClass="entr" presetSubtype="0" fill="hold" nodeType="withEffect">
                                  <p:stCondLst>
                                    <p:cond delay="0"/>
                                  </p:stCondLst>
                                  <p:childTnLst>
                                    <p:set>
                                      <p:cBhvr>
                                        <p:cTn id="20" dur="1" fill="hold">
                                          <p:stCondLst>
                                            <p:cond delay="0"/>
                                          </p:stCondLst>
                                        </p:cTn>
                                        <p:tgtEl>
                                          <p:spTgt spid="207">
                                            <p:txEl>
                                              <p:pRg st="1" end="1"/>
                                            </p:txEl>
                                          </p:spTgt>
                                        </p:tgtEl>
                                        <p:attrNameLst>
                                          <p:attrName>style.visibility</p:attrName>
                                        </p:attrNameLst>
                                      </p:cBhvr>
                                      <p:to>
                                        <p:strVal val="visible"/>
                                      </p:to>
                                    </p:set>
                                    <p:animEffect transition="in" filter="fade">
                                      <p:cBhvr>
                                        <p:cTn id="21" dur="500"/>
                                        <p:tgtEl>
                                          <p:spTgt spid="20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4"/>
                                        </p:tgtEl>
                                        <p:attrNameLst>
                                          <p:attrName>style.visibility</p:attrName>
                                        </p:attrNameLst>
                                      </p:cBhvr>
                                      <p:to>
                                        <p:strVal val="visible"/>
                                      </p:to>
                                    </p:set>
                                    <p:animEffect transition="in" filter="fade">
                                      <p:cBhvr>
                                        <p:cTn id="24" dur="500"/>
                                        <p:tgtEl>
                                          <p:spTgt spid="20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02"/>
                                        </p:tgtEl>
                                        <p:attrNameLst>
                                          <p:attrName>style.visibility</p:attrName>
                                        </p:attrNameLst>
                                      </p:cBhvr>
                                      <p:to>
                                        <p:strVal val="visible"/>
                                      </p:to>
                                    </p:set>
                                    <p:animEffect transition="in" filter="fade">
                                      <p:cBhvr>
                                        <p:cTn id="29" dur="500"/>
                                        <p:tgtEl>
                                          <p:spTgt spid="202"/>
                                        </p:tgtEl>
                                      </p:cBhvr>
                                    </p:animEffect>
                                  </p:childTnLst>
                                </p:cTn>
                              </p:par>
                              <p:par>
                                <p:cTn id="30" presetID="10" presetClass="entr" presetSubtype="0" fill="hold" nodeType="withEffect">
                                  <p:stCondLst>
                                    <p:cond delay="0"/>
                                  </p:stCondLst>
                                  <p:childTnLst>
                                    <p:set>
                                      <p:cBhvr>
                                        <p:cTn id="31" dur="1" fill="hold">
                                          <p:stCondLst>
                                            <p:cond delay="0"/>
                                          </p:stCondLst>
                                        </p:cTn>
                                        <p:tgtEl>
                                          <p:spTgt spid="207">
                                            <p:txEl>
                                              <p:pRg st="2" end="2"/>
                                            </p:txEl>
                                          </p:spTgt>
                                        </p:tgtEl>
                                        <p:attrNameLst>
                                          <p:attrName>style.visibility</p:attrName>
                                        </p:attrNameLst>
                                      </p:cBhvr>
                                      <p:to>
                                        <p:strVal val="visible"/>
                                      </p:to>
                                    </p:set>
                                    <p:animEffect transition="in" filter="fade">
                                      <p:cBhvr>
                                        <p:cTn id="32" dur="500"/>
                                        <p:tgtEl>
                                          <p:spTgt spid="207">
                                            <p:txEl>
                                              <p:pRg st="2" end="2"/>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5"/>
                                        </p:tgtEl>
                                        <p:attrNameLst>
                                          <p:attrName>style.visibility</p:attrName>
                                        </p:attrNameLst>
                                      </p:cBhvr>
                                      <p:to>
                                        <p:strVal val="visible"/>
                                      </p:to>
                                    </p:set>
                                    <p:animEffect transition="in" filter="fade">
                                      <p:cBhvr>
                                        <p:cTn id="35" dur="500"/>
                                        <p:tgtEl>
                                          <p:spTgt spid="20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19"/>
                                        </p:tgtEl>
                                        <p:attrNameLst>
                                          <p:attrName>style.visibility</p:attrName>
                                        </p:attrNameLst>
                                      </p:cBhvr>
                                      <p:to>
                                        <p:strVal val="visible"/>
                                      </p:to>
                                    </p:set>
                                    <p:animEffect transition="in" filter="fade">
                                      <p:cBhvr>
                                        <p:cTn id="40" dur="500"/>
                                        <p:tgtEl>
                                          <p:spTgt spid="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0" animBg="1"/>
      <p:bldP spid="204" grpId="0" animBg="1"/>
      <p:bldP spid="20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5</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Design studies so far</a:t>
            </a:r>
            <a:endParaRPr lang="en-GB" sz="2800" spc="20" dirty="0">
              <a:solidFill>
                <a:srgbClr val="FF9300"/>
              </a:solidFill>
              <a:latin typeface="Times New Roman" panose="02020603050405020304" pitchFamily="18" charset="0"/>
              <a:cs typeface="Times New Roman" panose="02020603050405020304" pitchFamily="18" charset="0"/>
            </a:endParaRPr>
          </a:p>
        </p:txBody>
      </p:sp>
      <p:grpSp>
        <p:nvGrpSpPr>
          <p:cNvPr id="3" name="Group 2">
            <a:extLst>
              <a:ext uri="{FF2B5EF4-FFF2-40B4-BE49-F238E27FC236}">
                <a16:creationId xmlns:a16="http://schemas.microsoft.com/office/drawing/2014/main" id="{2C7271F0-7ACA-5DD9-A494-6ECA3E8E337E}"/>
              </a:ext>
            </a:extLst>
          </p:cNvPr>
          <p:cNvGrpSpPr/>
          <p:nvPr/>
        </p:nvGrpSpPr>
        <p:grpSpPr>
          <a:xfrm>
            <a:off x="113584" y="1088536"/>
            <a:ext cx="8776456" cy="3585461"/>
            <a:chOff x="62744" y="1123025"/>
            <a:chExt cx="8776456" cy="3585461"/>
          </a:xfrm>
        </p:grpSpPr>
        <p:sp>
          <p:nvSpPr>
            <p:cNvPr id="7" name="Text Placeholder 24">
              <a:extLst>
                <a:ext uri="{FF2B5EF4-FFF2-40B4-BE49-F238E27FC236}">
                  <a16:creationId xmlns:a16="http://schemas.microsoft.com/office/drawing/2014/main" id="{A66B9138-528C-3E93-8D51-B4228074E686}"/>
                </a:ext>
              </a:extLst>
            </p:cNvPr>
            <p:cNvSpPr txBox="1">
              <a:spLocks/>
            </p:cNvSpPr>
            <p:nvPr/>
          </p:nvSpPr>
          <p:spPr>
            <a:xfrm>
              <a:off x="62744" y="1123025"/>
              <a:ext cx="8776456" cy="358546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38650" lvl="1" indent="-285750">
                <a:lnSpc>
                  <a:spcPct val="100000"/>
                </a:lnSpc>
                <a:spcBef>
                  <a:spcPts val="100"/>
                </a:spcBef>
                <a:tabLst>
                  <a:tab pos="297815" algn="l"/>
                  <a:tab pos="298450" algn="l"/>
                </a:tabLst>
              </a:pPr>
              <a:r>
                <a:rPr lang="en-GB" sz="1800" spc="20" dirty="0">
                  <a:cs typeface="Arial"/>
                </a:rPr>
                <a:t>Design strategy: balancing several effects</a:t>
              </a:r>
            </a:p>
            <a:p>
              <a:pPr marL="978850" lvl="2" indent="-285750">
                <a:lnSpc>
                  <a:spcPct val="100000"/>
                </a:lnSpc>
                <a:spcBef>
                  <a:spcPts val="100"/>
                </a:spcBef>
                <a:tabLst>
                  <a:tab pos="297815" algn="l"/>
                  <a:tab pos="298450" algn="l"/>
                </a:tabLst>
              </a:pPr>
              <a:r>
                <a:rPr lang="en-GB" sz="1800" spc="20" dirty="0">
                  <a:cs typeface="Arial"/>
                </a:rPr>
                <a:t>Past studies on parameter optimization </a:t>
              </a:r>
              <a:r>
                <a:rPr lang="en-GB" sz="1800" spc="20" dirty="0">
                  <a:solidFill>
                    <a:srgbClr val="FF0000"/>
                  </a:solidFill>
                  <a:cs typeface="Arial"/>
                </a:rPr>
                <a:t>[1,2]</a:t>
              </a:r>
            </a:p>
            <a:p>
              <a:pPr marL="352900" lvl="1" indent="0">
                <a:lnSpc>
                  <a:spcPct val="100000"/>
                </a:lnSpc>
                <a:spcBef>
                  <a:spcPts val="100"/>
                </a:spcBef>
                <a:buNone/>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Constraint on beam current: 50 MW </a:t>
              </a:r>
              <a:r>
                <a:rPr lang="en-GB" sz="1800" spc="20" dirty="0" err="1">
                  <a:cs typeface="Arial"/>
                </a:rPr>
                <a:t>synrad</a:t>
              </a:r>
              <a:r>
                <a:rPr lang="en-GB" sz="1800" spc="20" dirty="0">
                  <a:cs typeface="Arial"/>
                </a:rPr>
                <a:t> power</a:t>
              </a:r>
            </a:p>
            <a:p>
              <a:pPr marL="978850" lvl="2" indent="-285750">
                <a:lnSpc>
                  <a:spcPct val="100000"/>
                </a:lnSpc>
                <a:spcBef>
                  <a:spcPts val="100"/>
                </a:spcBef>
                <a:tabLst>
                  <a:tab pos="297815" algn="l"/>
                  <a:tab pos="298450" algn="l"/>
                </a:tabLst>
              </a:pPr>
              <a:r>
                <a:rPr lang="en-GB" sz="1800" spc="20" dirty="0">
                  <a:cs typeface="Arial"/>
                </a:rPr>
                <a:t>Constrains beam parameters at IP</a:t>
              </a:r>
            </a:p>
            <a:p>
              <a:pPr marL="978850" lvl="2" indent="-285750">
                <a:lnSpc>
                  <a:spcPct val="100000"/>
                </a:lnSpc>
                <a:spcBef>
                  <a:spcPts val="100"/>
                </a:spcBef>
                <a:tabLst>
                  <a:tab pos="297815" algn="l"/>
                  <a:tab pos="298450" algn="l"/>
                </a:tabLst>
              </a:pPr>
              <a:r>
                <a:rPr lang="en-GB" sz="1800" spc="20" dirty="0">
                  <a:cs typeface="Arial"/>
                </a:rPr>
                <a:t>Different challenges at each energy</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In general: high energy &amp; charge density	</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Goal: increase </a:t>
              </a:r>
              <a:r>
                <a:rPr lang="en-GB" sz="1800" spc="20" dirty="0" err="1">
                  <a:cs typeface="Arial"/>
                </a:rPr>
                <a:t>lumi</a:t>
              </a:r>
              <a:r>
                <a:rPr lang="en-GB" sz="1800" spc="20" dirty="0">
                  <a:cs typeface="Arial"/>
                </a:rPr>
                <a:t> by keeping lifetime long enough &amp; avoid instabilities</a:t>
              </a:r>
            </a:p>
            <a:p>
              <a:pPr marL="352900" lvl="1" indent="0">
                <a:lnSpc>
                  <a:spcPct val="100000"/>
                </a:lnSpc>
                <a:spcBef>
                  <a:spcPts val="100"/>
                </a:spcBef>
                <a:buNone/>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This talk: overview of ongoing studies</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endParaRPr lang="en-GB" sz="1800" spc="20" dirty="0">
                <a:cs typeface="Arial"/>
              </a:endParaRPr>
            </a:p>
            <a:p>
              <a:pPr marL="352900" lvl="1" indent="0">
                <a:lnSpc>
                  <a:spcPct val="100000"/>
                </a:lnSpc>
                <a:spcBef>
                  <a:spcPts val="100"/>
                </a:spcBef>
                <a:buNone/>
                <a:tabLst>
                  <a:tab pos="297815" algn="l"/>
                  <a:tab pos="298450" algn="l"/>
                </a:tabLst>
              </a:pPr>
              <a:endParaRPr lang="en-GB" sz="1800" spc="20" dirty="0">
                <a:cs typeface="Arial"/>
              </a:endParaRPr>
            </a:p>
          </p:txBody>
        </p:sp>
        <p:sp>
          <p:nvSpPr>
            <p:cNvPr id="2" name="Right Arrow 1">
              <a:extLst>
                <a:ext uri="{FF2B5EF4-FFF2-40B4-BE49-F238E27FC236}">
                  <a16:creationId xmlns:a16="http://schemas.microsoft.com/office/drawing/2014/main" id="{2474C209-305C-C953-C7BB-CFF27D38C5FA}"/>
                </a:ext>
              </a:extLst>
            </p:cNvPr>
            <p:cNvSpPr/>
            <p:nvPr/>
          </p:nvSpPr>
          <p:spPr>
            <a:xfrm>
              <a:off x="5168860" y="3069783"/>
              <a:ext cx="1447800" cy="484632"/>
            </a:xfrm>
            <a:prstGeom prst="rightArrow">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05F03228-8EDE-AE33-E41B-F79B87E94612}"/>
              </a:ext>
            </a:extLst>
          </p:cNvPr>
          <p:cNvSpPr txBox="1"/>
          <p:nvPr/>
        </p:nvSpPr>
        <p:spPr>
          <a:xfrm>
            <a:off x="6369070" y="2881266"/>
            <a:ext cx="2819400" cy="830997"/>
          </a:xfrm>
          <a:prstGeom prst="rect">
            <a:avLst/>
          </a:prstGeom>
          <a:noFill/>
        </p:spPr>
        <p:txBody>
          <a:bodyPr wrap="square">
            <a:spAutoFit/>
          </a:bodyPr>
          <a:lstStyle/>
          <a:p>
            <a:pPr algn="ctr"/>
            <a:r>
              <a:rPr lang="en-GB" sz="1600" spc="20" dirty="0" err="1">
                <a:solidFill>
                  <a:srgbClr val="FF0000"/>
                </a:solidFill>
                <a:cs typeface="Arial"/>
              </a:rPr>
              <a:t>beamstrahlung</a:t>
            </a:r>
            <a:endParaRPr lang="en-GB" sz="1600" spc="20" dirty="0">
              <a:solidFill>
                <a:srgbClr val="FF0000"/>
              </a:solidFill>
              <a:cs typeface="Arial"/>
            </a:endParaRPr>
          </a:p>
          <a:p>
            <a:pPr algn="ctr"/>
            <a:r>
              <a:rPr lang="en-GB" sz="1600" spc="20" dirty="0">
                <a:solidFill>
                  <a:srgbClr val="FF0000"/>
                </a:solidFill>
                <a:cs typeface="Arial"/>
              </a:rPr>
              <a:t>non-Gaussian tails</a:t>
            </a:r>
          </a:p>
          <a:p>
            <a:pPr algn="ctr"/>
            <a:r>
              <a:rPr lang="en-GB" sz="1600" spc="20" dirty="0">
                <a:solidFill>
                  <a:srgbClr val="FF0000"/>
                </a:solidFill>
                <a:cs typeface="Arial"/>
              </a:rPr>
              <a:t>reduced beam lifetime</a:t>
            </a:r>
            <a:endParaRPr lang="en-US" sz="1400" dirty="0">
              <a:solidFill>
                <a:srgbClr val="FF0000"/>
              </a:solidFill>
            </a:endParaRPr>
          </a:p>
        </p:txBody>
      </p:sp>
    </p:spTree>
    <p:extLst>
      <p:ext uri="{BB962C8B-B14F-4D97-AF65-F5344CB8AC3E}">
        <p14:creationId xmlns:p14="http://schemas.microsoft.com/office/powerpoint/2010/main" val="132509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AB4E7676-BE71-8340-B1BF-CF313B5CA992}"/>
              </a:ext>
            </a:extLst>
          </p:cNvPr>
          <p:cNvSpPr txBox="1">
            <a:spLocks/>
          </p:cNvSpPr>
          <p:nvPr/>
        </p:nvSpPr>
        <p:spPr>
          <a:xfrm>
            <a:off x="128329" y="440203"/>
            <a:ext cx="7034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Radiation at FCC-</a:t>
            </a:r>
            <a:r>
              <a:rPr lang="en-GB" sz="2800" spc="20" dirty="0" err="1">
                <a:latin typeface="Times New Roman" panose="02020603050405020304" pitchFamily="18" charset="0"/>
                <a:cs typeface="Times New Roman" panose="02020603050405020304" pitchFamily="18" charset="0"/>
              </a:rPr>
              <a:t>ee</a:t>
            </a:r>
            <a:r>
              <a:rPr lang="en-GB" sz="2800" spc="20" dirty="0">
                <a:latin typeface="Times New Roman" panose="02020603050405020304" pitchFamily="18" charset="0"/>
                <a:cs typeface="Times New Roman" panose="02020603050405020304" pitchFamily="18" charset="0"/>
              </a:rPr>
              <a:t> collisions</a:t>
            </a:r>
          </a:p>
        </p:txBody>
      </p:sp>
      <p:grpSp>
        <p:nvGrpSpPr>
          <p:cNvPr id="222" name="Group 221">
            <a:extLst>
              <a:ext uri="{FF2B5EF4-FFF2-40B4-BE49-F238E27FC236}">
                <a16:creationId xmlns:a16="http://schemas.microsoft.com/office/drawing/2014/main" id="{244ACE99-DA68-7081-5BBB-A812372E439E}"/>
              </a:ext>
            </a:extLst>
          </p:cNvPr>
          <p:cNvGrpSpPr/>
          <p:nvPr/>
        </p:nvGrpSpPr>
        <p:grpSpPr>
          <a:xfrm>
            <a:off x="4801361" y="968134"/>
            <a:ext cx="3987737" cy="1461650"/>
            <a:chOff x="4866519" y="3343567"/>
            <a:chExt cx="3987737" cy="1461650"/>
          </a:xfrm>
        </p:grpSpPr>
        <p:sp>
          <p:nvSpPr>
            <p:cNvPr id="7" name="TextBox 6">
              <a:extLst>
                <a:ext uri="{FF2B5EF4-FFF2-40B4-BE49-F238E27FC236}">
                  <a16:creationId xmlns:a16="http://schemas.microsoft.com/office/drawing/2014/main" id="{9B0EEA1A-0CCF-2375-F03C-790ECAF9EC9B}"/>
                </a:ext>
              </a:extLst>
            </p:cNvPr>
            <p:cNvSpPr txBox="1"/>
            <p:nvPr/>
          </p:nvSpPr>
          <p:spPr>
            <a:xfrm>
              <a:off x="4866519" y="3512555"/>
              <a:ext cx="2845651" cy="1292662"/>
            </a:xfrm>
            <a:prstGeom prst="rect">
              <a:avLst/>
            </a:prstGeom>
            <a:noFill/>
          </p:spPr>
          <p:txBody>
            <a:bodyPr wrap="none" rtlCol="0">
              <a:spAutoFit/>
            </a:bodyPr>
            <a:lstStyle/>
            <a:p>
              <a:r>
                <a:rPr lang="en-US" sz="2400" u="sng" dirty="0">
                  <a:solidFill>
                    <a:schemeClr val="accent1"/>
                  </a:solidFill>
                </a:rPr>
                <a:t>Collective</a:t>
              </a:r>
            </a:p>
            <a:p>
              <a:pPr marL="285750" indent="-285750">
                <a:buFont typeface="Arial" panose="020B0604020202020204" pitchFamily="34" charset="0"/>
                <a:buChar char="•"/>
              </a:pPr>
              <a:r>
                <a:rPr lang="en-US" sz="1800" dirty="0" err="1"/>
                <a:t>Beamstrahlung</a:t>
              </a:r>
              <a:endParaRPr lang="en-US" sz="1800" dirty="0"/>
            </a:p>
            <a:p>
              <a:pPr marL="285750" indent="-285750">
                <a:buFont typeface="Arial" panose="020B0604020202020204" pitchFamily="34" charset="0"/>
                <a:buChar char="•"/>
              </a:pPr>
              <a:r>
                <a:rPr lang="en-US" sz="1800" dirty="0"/>
                <a:t>Deflection in collective</a:t>
              </a:r>
              <a:br>
                <a:rPr lang="en-US" sz="1800" dirty="0"/>
              </a:br>
              <a:r>
                <a:rPr lang="en-US" sz="1800" dirty="0"/>
                <a:t> field of opposite bunch</a:t>
              </a:r>
            </a:p>
          </p:txBody>
        </p:sp>
        <p:grpSp>
          <p:nvGrpSpPr>
            <p:cNvPr id="57" name="Group 56">
              <a:extLst>
                <a:ext uri="{FF2B5EF4-FFF2-40B4-BE49-F238E27FC236}">
                  <a16:creationId xmlns:a16="http://schemas.microsoft.com/office/drawing/2014/main" id="{42C1283A-63F3-16E5-E335-C5CEDAC63701}"/>
                </a:ext>
              </a:extLst>
            </p:cNvPr>
            <p:cNvGrpSpPr/>
            <p:nvPr/>
          </p:nvGrpSpPr>
          <p:grpSpPr>
            <a:xfrm>
              <a:off x="6818318" y="3343567"/>
              <a:ext cx="2035938" cy="771334"/>
              <a:chOff x="682989" y="2493125"/>
              <a:chExt cx="2824318" cy="1070019"/>
            </a:xfrm>
          </p:grpSpPr>
          <p:grpSp>
            <p:nvGrpSpPr>
              <p:cNvPr id="58" name="Group 57">
                <a:extLst>
                  <a:ext uri="{FF2B5EF4-FFF2-40B4-BE49-F238E27FC236}">
                    <a16:creationId xmlns:a16="http://schemas.microsoft.com/office/drawing/2014/main" id="{1443FA2F-1C6F-9C61-4A46-A4A278C035C9}"/>
                  </a:ext>
                </a:extLst>
              </p:cNvPr>
              <p:cNvGrpSpPr/>
              <p:nvPr/>
            </p:nvGrpSpPr>
            <p:grpSpPr>
              <a:xfrm>
                <a:off x="1143000" y="2801144"/>
                <a:ext cx="1921481" cy="762000"/>
                <a:chOff x="1143000" y="2801144"/>
                <a:chExt cx="1921481" cy="762000"/>
              </a:xfrm>
            </p:grpSpPr>
            <p:sp>
              <p:nvSpPr>
                <p:cNvPr id="64" name="Oval 63">
                  <a:extLst>
                    <a:ext uri="{FF2B5EF4-FFF2-40B4-BE49-F238E27FC236}">
                      <a16:creationId xmlns:a16="http://schemas.microsoft.com/office/drawing/2014/main" id="{A0571F00-C108-31E5-ADDC-9828224CB404}"/>
                    </a:ext>
                  </a:extLst>
                </p:cNvPr>
                <p:cNvSpPr/>
                <p:nvPr/>
              </p:nvSpPr>
              <p:spPr>
                <a:xfrm flipH="1">
                  <a:off x="17525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0873FBB5-F847-3EB7-9D06-69B8D41BFF7E}"/>
                    </a:ext>
                  </a:extLst>
                </p:cNvPr>
                <p:cNvSpPr/>
                <p:nvPr/>
              </p:nvSpPr>
              <p:spPr>
                <a:xfrm flipH="1">
                  <a:off x="1839285"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7E5D22D9-2787-026E-40E9-7115DBF649BE}"/>
                    </a:ext>
                  </a:extLst>
                </p:cNvPr>
                <p:cNvSpPr/>
                <p:nvPr/>
              </p:nvSpPr>
              <p:spPr>
                <a:xfrm flipH="1">
                  <a:off x="1875637" y="33190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9529DACD-3210-51F1-703D-22E6DD0388E0}"/>
                    </a:ext>
                  </a:extLst>
                </p:cNvPr>
                <p:cNvSpPr/>
                <p:nvPr/>
              </p:nvSpPr>
              <p:spPr>
                <a:xfrm flipH="1">
                  <a:off x="1477161"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736ABA39-1759-494E-71FF-C3A53B9205BF}"/>
                    </a:ext>
                  </a:extLst>
                </p:cNvPr>
                <p:cNvSpPr/>
                <p:nvPr/>
              </p:nvSpPr>
              <p:spPr>
                <a:xfrm flipH="1">
                  <a:off x="2021047"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BC9A30D9-6937-095A-8FB3-7F96AF708CDA}"/>
                    </a:ext>
                  </a:extLst>
                </p:cNvPr>
                <p:cNvSpPr/>
                <p:nvPr/>
              </p:nvSpPr>
              <p:spPr>
                <a:xfrm flipH="1">
                  <a:off x="16001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A14663BE-3A85-F6AD-18A0-34430E4608FA}"/>
                    </a:ext>
                  </a:extLst>
                </p:cNvPr>
                <p:cNvSpPr/>
                <p:nvPr/>
              </p:nvSpPr>
              <p:spPr>
                <a:xfrm flipH="1">
                  <a:off x="14477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0B31A8DD-2EB3-E81A-6151-576962CB4D45}"/>
                    </a:ext>
                  </a:extLst>
                </p:cNvPr>
                <p:cNvSpPr/>
                <p:nvPr/>
              </p:nvSpPr>
              <p:spPr>
                <a:xfrm flipH="1">
                  <a:off x="17525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5E994034-EF4E-6193-DDA5-27FDB09AA887}"/>
                    </a:ext>
                  </a:extLst>
                </p:cNvPr>
                <p:cNvSpPr/>
                <p:nvPr/>
              </p:nvSpPr>
              <p:spPr>
                <a:xfrm flipH="1">
                  <a:off x="16763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2EA7C98F-E438-7948-8C61-553957E9C506}"/>
                    </a:ext>
                  </a:extLst>
                </p:cNvPr>
                <p:cNvSpPr/>
                <p:nvPr/>
              </p:nvSpPr>
              <p:spPr>
                <a:xfrm flipH="1">
                  <a:off x="1629561"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9B6899EF-41D6-03E3-D3DD-71637A36E30C}"/>
                    </a:ext>
                  </a:extLst>
                </p:cNvPr>
                <p:cNvSpPr/>
                <p:nvPr/>
              </p:nvSpPr>
              <p:spPr>
                <a:xfrm flipH="1">
                  <a:off x="1716247"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CCCB1C2F-E95D-D643-A986-35EE2B0F3BC2}"/>
                    </a:ext>
                  </a:extLst>
                </p:cNvPr>
                <p:cNvSpPr/>
                <p:nvPr/>
              </p:nvSpPr>
              <p:spPr>
                <a:xfrm flipH="1">
                  <a:off x="17525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id="{F0ACAF0D-47EB-5F87-BAEA-3908B5D9B512}"/>
                    </a:ext>
                  </a:extLst>
                </p:cNvPr>
                <p:cNvSpPr/>
                <p:nvPr/>
              </p:nvSpPr>
              <p:spPr>
                <a:xfrm flipH="1" flipV="1">
                  <a:off x="2169951"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92673A52-A444-F33F-F53F-255378DBAE22}"/>
                    </a:ext>
                  </a:extLst>
                </p:cNvPr>
                <p:cNvSpPr/>
                <p:nvPr/>
              </p:nvSpPr>
              <p:spPr>
                <a:xfrm flipH="1" flipV="1">
                  <a:off x="2256637"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F3E1D9F-0AB7-1B6E-6AC1-466F12294EAA}"/>
                    </a:ext>
                  </a:extLst>
                </p:cNvPr>
                <p:cNvSpPr/>
                <p:nvPr/>
              </p:nvSpPr>
              <p:spPr>
                <a:xfrm flipH="1" flipV="1">
                  <a:off x="2292989" y="33190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A689AED7-646A-6C97-7DEA-9453197547B3}"/>
                    </a:ext>
                  </a:extLst>
                </p:cNvPr>
                <p:cNvSpPr/>
                <p:nvPr/>
              </p:nvSpPr>
              <p:spPr>
                <a:xfrm flipH="1" flipV="1">
                  <a:off x="1894513"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a:extLst>
                    <a:ext uri="{FF2B5EF4-FFF2-40B4-BE49-F238E27FC236}">
                      <a16:creationId xmlns:a16="http://schemas.microsoft.com/office/drawing/2014/main" id="{691EBF7A-DFB8-02D7-87D1-8F9C0DE7F37F}"/>
                    </a:ext>
                  </a:extLst>
                </p:cNvPr>
                <p:cNvSpPr/>
                <p:nvPr/>
              </p:nvSpPr>
              <p:spPr>
                <a:xfrm flipH="1" flipV="1">
                  <a:off x="24383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44499074-C07F-CF04-09F9-B07743DF5C51}"/>
                    </a:ext>
                  </a:extLst>
                </p:cNvPr>
                <p:cNvSpPr/>
                <p:nvPr/>
              </p:nvSpPr>
              <p:spPr>
                <a:xfrm flipH="1" flipV="1">
                  <a:off x="20175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92ED5923-AE55-D50E-A902-19E151AB7152}"/>
                    </a:ext>
                  </a:extLst>
                </p:cNvPr>
                <p:cNvSpPr/>
                <p:nvPr/>
              </p:nvSpPr>
              <p:spPr>
                <a:xfrm flipH="1" flipV="1">
                  <a:off x="18651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670C5EF5-CF93-9EC0-B3EF-E9739649233C}"/>
                    </a:ext>
                  </a:extLst>
                </p:cNvPr>
                <p:cNvSpPr/>
                <p:nvPr/>
              </p:nvSpPr>
              <p:spPr>
                <a:xfrm flipH="1" flipV="1">
                  <a:off x="1340841" y="31818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CDDA1E47-86A6-EFBB-85F9-D3BC0243237D}"/>
                    </a:ext>
                  </a:extLst>
                </p:cNvPr>
                <p:cNvSpPr/>
                <p:nvPr/>
              </p:nvSpPr>
              <p:spPr>
                <a:xfrm flipH="1" flipV="1">
                  <a:off x="1988189" y="33342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F2C23222-C725-4776-BAC2-46775BD960C9}"/>
                    </a:ext>
                  </a:extLst>
                </p:cNvPr>
                <p:cNvSpPr/>
                <p:nvPr/>
              </p:nvSpPr>
              <p:spPr>
                <a:xfrm flipH="1" flipV="1">
                  <a:off x="2046913"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B1885EC6-7F74-0DB1-A4EA-0785FF32F560}"/>
                    </a:ext>
                  </a:extLst>
                </p:cNvPr>
                <p:cNvSpPr/>
                <p:nvPr/>
              </p:nvSpPr>
              <p:spPr>
                <a:xfrm flipH="1" flipV="1">
                  <a:off x="21335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a:extLst>
                    <a:ext uri="{FF2B5EF4-FFF2-40B4-BE49-F238E27FC236}">
                      <a16:creationId xmlns:a16="http://schemas.microsoft.com/office/drawing/2014/main" id="{D65124B3-1E47-81E1-7110-6FAF363D671E}"/>
                    </a:ext>
                  </a:extLst>
                </p:cNvPr>
                <p:cNvSpPr/>
                <p:nvPr/>
              </p:nvSpPr>
              <p:spPr>
                <a:xfrm flipH="1" flipV="1">
                  <a:off x="2169951"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0E987410-285D-A684-27DF-82F524035F55}"/>
                    </a:ext>
                  </a:extLst>
                </p:cNvPr>
                <p:cNvSpPr/>
                <p:nvPr/>
              </p:nvSpPr>
              <p:spPr>
                <a:xfrm flipH="1">
                  <a:off x="1752599"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919916F3-FA85-1DF6-E3CB-6223BED9A517}"/>
                    </a:ext>
                  </a:extLst>
                </p:cNvPr>
                <p:cNvSpPr/>
                <p:nvPr/>
              </p:nvSpPr>
              <p:spPr>
                <a:xfrm flipH="1">
                  <a:off x="1839285"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D868C83F-12FB-4AD5-B0F9-A1172B9B7613}"/>
                    </a:ext>
                  </a:extLst>
                </p:cNvPr>
                <p:cNvSpPr/>
                <p:nvPr/>
              </p:nvSpPr>
              <p:spPr>
                <a:xfrm flipH="1">
                  <a:off x="1477161"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4BEED264-0742-AF6B-8A61-BC6489E7994D}"/>
                    </a:ext>
                  </a:extLst>
                </p:cNvPr>
                <p:cNvSpPr/>
                <p:nvPr/>
              </p:nvSpPr>
              <p:spPr>
                <a:xfrm flipH="1">
                  <a:off x="2021047"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3B797FB7-7457-EF0A-3CF6-8AE1125A00F5}"/>
                    </a:ext>
                  </a:extLst>
                </p:cNvPr>
                <p:cNvSpPr/>
                <p:nvPr/>
              </p:nvSpPr>
              <p:spPr>
                <a:xfrm flipH="1">
                  <a:off x="1600199"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7C8FAAB4-CAC1-7574-D379-85DE5BB9B667}"/>
                    </a:ext>
                  </a:extLst>
                </p:cNvPr>
                <p:cNvSpPr/>
                <p:nvPr/>
              </p:nvSpPr>
              <p:spPr>
                <a:xfrm flipH="1">
                  <a:off x="1447799"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21FEF2FD-DCF0-B0F4-7843-42123607DBD2}"/>
                    </a:ext>
                  </a:extLst>
                </p:cNvPr>
                <p:cNvSpPr/>
                <p:nvPr/>
              </p:nvSpPr>
              <p:spPr>
                <a:xfrm flipH="1">
                  <a:off x="13715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8B4575FF-E992-2890-93CC-4293E45E257C}"/>
                    </a:ext>
                  </a:extLst>
                </p:cNvPr>
                <p:cNvSpPr/>
                <p:nvPr/>
              </p:nvSpPr>
              <p:spPr>
                <a:xfrm flipH="1">
                  <a:off x="1645641" y="31818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86AEEF51-AE02-43B5-847C-652C9AE041F9}"/>
                    </a:ext>
                  </a:extLst>
                </p:cNvPr>
                <p:cNvSpPr/>
                <p:nvPr/>
              </p:nvSpPr>
              <p:spPr>
                <a:xfrm flipH="1">
                  <a:off x="1600199"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8D09BA0E-5FB7-F4BF-6F48-1A42D791DCC3}"/>
                    </a:ext>
                  </a:extLst>
                </p:cNvPr>
                <p:cNvSpPr/>
                <p:nvPr/>
              </p:nvSpPr>
              <p:spPr>
                <a:xfrm flipH="1">
                  <a:off x="1716247"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4D314311-EE56-5B0D-3C45-2783E9615CFD}"/>
                    </a:ext>
                  </a:extLst>
                </p:cNvPr>
                <p:cNvSpPr/>
                <p:nvPr/>
              </p:nvSpPr>
              <p:spPr>
                <a:xfrm flipH="1">
                  <a:off x="17525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D433A89F-0A8A-2A61-512C-FA591BC9116F}"/>
                    </a:ext>
                  </a:extLst>
                </p:cNvPr>
                <p:cNvSpPr/>
                <p:nvPr/>
              </p:nvSpPr>
              <p:spPr>
                <a:xfrm flipH="1" flipV="1">
                  <a:off x="2169951"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1242012D-CD83-4375-1714-78650B922B01}"/>
                    </a:ext>
                  </a:extLst>
                </p:cNvPr>
                <p:cNvSpPr/>
                <p:nvPr/>
              </p:nvSpPr>
              <p:spPr>
                <a:xfrm flipH="1" flipV="1">
                  <a:off x="2256637"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CA0AE824-55E0-F17A-F8ED-5CC6C7D1D208}"/>
                    </a:ext>
                  </a:extLst>
                </p:cNvPr>
                <p:cNvSpPr/>
                <p:nvPr/>
              </p:nvSpPr>
              <p:spPr>
                <a:xfrm flipH="1" flipV="1">
                  <a:off x="2292989"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B9EEBE00-545E-0A41-99C4-F0633660BC7B}"/>
                    </a:ext>
                  </a:extLst>
                </p:cNvPr>
                <p:cNvSpPr/>
                <p:nvPr/>
              </p:nvSpPr>
              <p:spPr>
                <a:xfrm flipH="1" flipV="1">
                  <a:off x="1894513"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01F97F85-381F-D75A-E495-141761F040D9}"/>
                    </a:ext>
                  </a:extLst>
                </p:cNvPr>
                <p:cNvSpPr/>
                <p:nvPr/>
              </p:nvSpPr>
              <p:spPr>
                <a:xfrm flipH="1" flipV="1">
                  <a:off x="24383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F69BC154-0F9B-8C88-C17D-26A087C9FD61}"/>
                    </a:ext>
                  </a:extLst>
                </p:cNvPr>
                <p:cNvSpPr/>
                <p:nvPr/>
              </p:nvSpPr>
              <p:spPr>
                <a:xfrm flipH="1" flipV="1">
                  <a:off x="2017551"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a:extLst>
                    <a:ext uri="{FF2B5EF4-FFF2-40B4-BE49-F238E27FC236}">
                      <a16:creationId xmlns:a16="http://schemas.microsoft.com/office/drawing/2014/main" id="{B76ED102-E9B2-7B7B-0ED9-7D3F47D97E13}"/>
                    </a:ext>
                  </a:extLst>
                </p:cNvPr>
                <p:cNvSpPr/>
                <p:nvPr/>
              </p:nvSpPr>
              <p:spPr>
                <a:xfrm flipH="1" flipV="1">
                  <a:off x="1865151"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AEC7BE4F-A11B-B720-6DCB-C547E3150E3B}"/>
                    </a:ext>
                  </a:extLst>
                </p:cNvPr>
                <p:cNvSpPr/>
                <p:nvPr/>
              </p:nvSpPr>
              <p:spPr>
                <a:xfrm flipH="1" flipV="1">
                  <a:off x="21699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81F332DB-F218-A9B7-1E2C-4612AC48F0C1}"/>
                    </a:ext>
                  </a:extLst>
                </p:cNvPr>
                <p:cNvSpPr/>
                <p:nvPr/>
              </p:nvSpPr>
              <p:spPr>
                <a:xfrm flipH="1">
                  <a:off x="2409037"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89A3074A-47A8-3FF1-0367-A3533BFC36B2}"/>
                    </a:ext>
                  </a:extLst>
                </p:cNvPr>
                <p:cNvSpPr/>
                <p:nvPr/>
              </p:nvSpPr>
              <p:spPr>
                <a:xfrm flipH="1">
                  <a:off x="2554447"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a:extLst>
                    <a:ext uri="{FF2B5EF4-FFF2-40B4-BE49-F238E27FC236}">
                      <a16:creationId xmlns:a16="http://schemas.microsoft.com/office/drawing/2014/main" id="{AFD8E01D-BED4-1F22-A145-8D04C5A92F63}"/>
                    </a:ext>
                  </a:extLst>
                </p:cNvPr>
                <p:cNvSpPr/>
                <p:nvPr/>
              </p:nvSpPr>
              <p:spPr>
                <a:xfrm flipH="1">
                  <a:off x="21335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E8586DB1-1D9A-FFA7-C05C-3DE9A6268879}"/>
                    </a:ext>
                  </a:extLst>
                </p:cNvPr>
                <p:cNvSpPr/>
                <p:nvPr/>
              </p:nvSpPr>
              <p:spPr>
                <a:xfrm flipH="1">
                  <a:off x="1981199"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a:extLst>
                    <a:ext uri="{FF2B5EF4-FFF2-40B4-BE49-F238E27FC236}">
                      <a16:creationId xmlns:a16="http://schemas.microsoft.com/office/drawing/2014/main" id="{5FB72174-71CD-766C-84BA-69C4F4D8B5DC}"/>
                    </a:ext>
                  </a:extLst>
                </p:cNvPr>
                <p:cNvSpPr/>
                <p:nvPr/>
              </p:nvSpPr>
              <p:spPr>
                <a:xfrm flipH="1">
                  <a:off x="2104237" y="33342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5EFFA8F9-2E43-F9CA-8668-FBBF752A8F82}"/>
                    </a:ext>
                  </a:extLst>
                </p:cNvPr>
                <p:cNvSpPr/>
                <p:nvPr/>
              </p:nvSpPr>
              <p:spPr>
                <a:xfrm flipH="1">
                  <a:off x="2162961"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a:extLst>
                    <a:ext uri="{FF2B5EF4-FFF2-40B4-BE49-F238E27FC236}">
                      <a16:creationId xmlns:a16="http://schemas.microsoft.com/office/drawing/2014/main" id="{9BD712BA-C1E2-18D1-170D-3AC326C6BA44}"/>
                    </a:ext>
                  </a:extLst>
                </p:cNvPr>
                <p:cNvSpPr/>
                <p:nvPr/>
              </p:nvSpPr>
              <p:spPr>
                <a:xfrm flipH="1">
                  <a:off x="2285999" y="3395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a:extLst>
                    <a:ext uri="{FF2B5EF4-FFF2-40B4-BE49-F238E27FC236}">
                      <a16:creationId xmlns:a16="http://schemas.microsoft.com/office/drawing/2014/main" id="{8F4297BF-648E-C2AA-217A-805FB875996D}"/>
                    </a:ext>
                  </a:extLst>
                </p:cNvPr>
                <p:cNvSpPr/>
                <p:nvPr/>
              </p:nvSpPr>
              <p:spPr>
                <a:xfrm flipH="1" flipV="1">
                  <a:off x="2703351"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a:extLst>
                    <a:ext uri="{FF2B5EF4-FFF2-40B4-BE49-F238E27FC236}">
                      <a16:creationId xmlns:a16="http://schemas.microsoft.com/office/drawing/2014/main" id="{CFD3E386-1D12-6194-0DDC-CD0391963CE6}"/>
                    </a:ext>
                  </a:extLst>
                </p:cNvPr>
                <p:cNvSpPr/>
                <p:nvPr/>
              </p:nvSpPr>
              <p:spPr>
                <a:xfrm flipH="1" flipV="1">
                  <a:off x="2790037"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a:extLst>
                    <a:ext uri="{FF2B5EF4-FFF2-40B4-BE49-F238E27FC236}">
                      <a16:creationId xmlns:a16="http://schemas.microsoft.com/office/drawing/2014/main" id="{0FCF2D14-F893-E336-E81E-9C56AB43104C}"/>
                    </a:ext>
                  </a:extLst>
                </p:cNvPr>
                <p:cNvSpPr/>
                <p:nvPr/>
              </p:nvSpPr>
              <p:spPr>
                <a:xfrm flipH="1" flipV="1">
                  <a:off x="2864841" y="32583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a:extLst>
                    <a:ext uri="{FF2B5EF4-FFF2-40B4-BE49-F238E27FC236}">
                      <a16:creationId xmlns:a16="http://schemas.microsoft.com/office/drawing/2014/main" id="{36250DE0-D120-BCD5-E887-ACA63E0B3326}"/>
                    </a:ext>
                  </a:extLst>
                </p:cNvPr>
                <p:cNvSpPr/>
                <p:nvPr/>
              </p:nvSpPr>
              <p:spPr>
                <a:xfrm flipH="1" flipV="1">
                  <a:off x="2427913"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a:extLst>
                    <a:ext uri="{FF2B5EF4-FFF2-40B4-BE49-F238E27FC236}">
                      <a16:creationId xmlns:a16="http://schemas.microsoft.com/office/drawing/2014/main" id="{32CC0C91-EE28-8BDE-5990-7D9A20B98472}"/>
                    </a:ext>
                  </a:extLst>
                </p:cNvPr>
                <p:cNvSpPr/>
                <p:nvPr/>
              </p:nvSpPr>
              <p:spPr>
                <a:xfrm flipH="1" flipV="1">
                  <a:off x="2895599"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a:extLst>
                    <a:ext uri="{FF2B5EF4-FFF2-40B4-BE49-F238E27FC236}">
                      <a16:creationId xmlns:a16="http://schemas.microsoft.com/office/drawing/2014/main" id="{D148939A-AE7C-7318-D90B-C9A32A69CC6C}"/>
                    </a:ext>
                  </a:extLst>
                </p:cNvPr>
                <p:cNvSpPr/>
                <p:nvPr/>
              </p:nvSpPr>
              <p:spPr>
                <a:xfrm flipH="1" flipV="1">
                  <a:off x="25509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Oval 119">
                  <a:extLst>
                    <a:ext uri="{FF2B5EF4-FFF2-40B4-BE49-F238E27FC236}">
                      <a16:creationId xmlns:a16="http://schemas.microsoft.com/office/drawing/2014/main" id="{E4913FA9-406E-6559-D959-0F7B43E6FFE3}"/>
                    </a:ext>
                  </a:extLst>
                </p:cNvPr>
                <p:cNvSpPr/>
                <p:nvPr/>
              </p:nvSpPr>
              <p:spPr>
                <a:xfrm flipH="1" flipV="1">
                  <a:off x="2521589" y="33342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a:extLst>
                    <a:ext uri="{FF2B5EF4-FFF2-40B4-BE49-F238E27FC236}">
                      <a16:creationId xmlns:a16="http://schemas.microsoft.com/office/drawing/2014/main" id="{9AE78965-ADCD-A9F1-17C9-D5667A00A942}"/>
                    </a:ext>
                  </a:extLst>
                </p:cNvPr>
                <p:cNvSpPr/>
                <p:nvPr/>
              </p:nvSpPr>
              <p:spPr>
                <a:xfrm flipH="1" flipV="1">
                  <a:off x="2580313"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Oval 121">
                  <a:extLst>
                    <a:ext uri="{FF2B5EF4-FFF2-40B4-BE49-F238E27FC236}">
                      <a16:creationId xmlns:a16="http://schemas.microsoft.com/office/drawing/2014/main" id="{9584DAB4-2FB9-DD21-EED7-3581C56B52C0}"/>
                    </a:ext>
                  </a:extLst>
                </p:cNvPr>
                <p:cNvSpPr/>
                <p:nvPr/>
              </p:nvSpPr>
              <p:spPr>
                <a:xfrm flipH="1" flipV="1">
                  <a:off x="2666999"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Oval 122">
                  <a:extLst>
                    <a:ext uri="{FF2B5EF4-FFF2-40B4-BE49-F238E27FC236}">
                      <a16:creationId xmlns:a16="http://schemas.microsoft.com/office/drawing/2014/main" id="{02795967-BA73-23EB-36EC-557041C28DC1}"/>
                    </a:ext>
                  </a:extLst>
                </p:cNvPr>
                <p:cNvSpPr/>
                <p:nvPr/>
              </p:nvSpPr>
              <p:spPr>
                <a:xfrm flipH="1" flipV="1">
                  <a:off x="2703351"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a:extLst>
                    <a:ext uri="{FF2B5EF4-FFF2-40B4-BE49-F238E27FC236}">
                      <a16:creationId xmlns:a16="http://schemas.microsoft.com/office/drawing/2014/main" id="{3762409F-9C58-CF35-2BEF-ED4EF72E7135}"/>
                    </a:ext>
                  </a:extLst>
                </p:cNvPr>
                <p:cNvSpPr/>
                <p:nvPr/>
              </p:nvSpPr>
              <p:spPr>
                <a:xfrm flipH="1">
                  <a:off x="22859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Oval 124">
                  <a:extLst>
                    <a:ext uri="{FF2B5EF4-FFF2-40B4-BE49-F238E27FC236}">
                      <a16:creationId xmlns:a16="http://schemas.microsoft.com/office/drawing/2014/main" id="{A4EB58DF-8663-EBE1-6BBB-BA5A6185C484}"/>
                    </a:ext>
                  </a:extLst>
                </p:cNvPr>
                <p:cNvSpPr/>
                <p:nvPr/>
              </p:nvSpPr>
              <p:spPr>
                <a:xfrm flipH="1">
                  <a:off x="2372685"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Oval 125">
                  <a:extLst>
                    <a:ext uri="{FF2B5EF4-FFF2-40B4-BE49-F238E27FC236}">
                      <a16:creationId xmlns:a16="http://schemas.microsoft.com/office/drawing/2014/main" id="{F0FB3591-A810-CF3C-81D8-832318B6F7EB}"/>
                    </a:ext>
                  </a:extLst>
                </p:cNvPr>
                <p:cNvSpPr/>
                <p:nvPr/>
              </p:nvSpPr>
              <p:spPr>
                <a:xfrm flipH="1">
                  <a:off x="2409037"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Oval 126">
                  <a:extLst>
                    <a:ext uri="{FF2B5EF4-FFF2-40B4-BE49-F238E27FC236}">
                      <a16:creationId xmlns:a16="http://schemas.microsoft.com/office/drawing/2014/main" id="{4702C8D9-4AA9-E207-6A72-926EAE7A4D1B}"/>
                    </a:ext>
                  </a:extLst>
                </p:cNvPr>
                <p:cNvSpPr/>
                <p:nvPr/>
              </p:nvSpPr>
              <p:spPr>
                <a:xfrm flipH="1">
                  <a:off x="2010561"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a:extLst>
                    <a:ext uri="{FF2B5EF4-FFF2-40B4-BE49-F238E27FC236}">
                      <a16:creationId xmlns:a16="http://schemas.microsoft.com/office/drawing/2014/main" id="{5A431B26-4783-5CD1-3207-866CCC38CB79}"/>
                    </a:ext>
                  </a:extLst>
                </p:cNvPr>
                <p:cNvSpPr/>
                <p:nvPr/>
              </p:nvSpPr>
              <p:spPr>
                <a:xfrm flipH="1">
                  <a:off x="2554447"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Oval 128">
                  <a:extLst>
                    <a:ext uri="{FF2B5EF4-FFF2-40B4-BE49-F238E27FC236}">
                      <a16:creationId xmlns:a16="http://schemas.microsoft.com/office/drawing/2014/main" id="{914E0DA5-A32B-8E6E-F59A-0F2622BAD3FB}"/>
                    </a:ext>
                  </a:extLst>
                </p:cNvPr>
                <p:cNvSpPr/>
                <p:nvPr/>
              </p:nvSpPr>
              <p:spPr>
                <a:xfrm flipH="1">
                  <a:off x="2133599"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a:extLst>
                    <a:ext uri="{FF2B5EF4-FFF2-40B4-BE49-F238E27FC236}">
                      <a16:creationId xmlns:a16="http://schemas.microsoft.com/office/drawing/2014/main" id="{19C43BB9-A9BA-B3B1-A447-D89C22A2949C}"/>
                    </a:ext>
                  </a:extLst>
                </p:cNvPr>
                <p:cNvSpPr/>
                <p:nvPr/>
              </p:nvSpPr>
              <p:spPr>
                <a:xfrm flipH="1">
                  <a:off x="20573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a:extLst>
                    <a:ext uri="{FF2B5EF4-FFF2-40B4-BE49-F238E27FC236}">
                      <a16:creationId xmlns:a16="http://schemas.microsoft.com/office/drawing/2014/main" id="{7630CB9E-7C77-761E-62AE-8B95895193A1}"/>
                    </a:ext>
                  </a:extLst>
                </p:cNvPr>
                <p:cNvSpPr/>
                <p:nvPr/>
              </p:nvSpPr>
              <p:spPr>
                <a:xfrm flipH="1">
                  <a:off x="2067885"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a:extLst>
                    <a:ext uri="{FF2B5EF4-FFF2-40B4-BE49-F238E27FC236}">
                      <a16:creationId xmlns:a16="http://schemas.microsoft.com/office/drawing/2014/main" id="{5E395136-C0EB-486E-F63E-6A9E7E5F4E77}"/>
                    </a:ext>
                  </a:extLst>
                </p:cNvPr>
                <p:cNvSpPr/>
                <p:nvPr/>
              </p:nvSpPr>
              <p:spPr>
                <a:xfrm flipH="1">
                  <a:off x="2249647"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11EB75BB-6E93-3957-9A18-9FC5E1EBF4FC}"/>
                    </a:ext>
                  </a:extLst>
                </p:cNvPr>
                <p:cNvSpPr/>
                <p:nvPr/>
              </p:nvSpPr>
              <p:spPr>
                <a:xfrm flipH="1">
                  <a:off x="2285999"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a:extLst>
                    <a:ext uri="{FF2B5EF4-FFF2-40B4-BE49-F238E27FC236}">
                      <a16:creationId xmlns:a16="http://schemas.microsoft.com/office/drawing/2014/main" id="{AAD57175-6F6A-7EFC-AE20-DEBDE4895A72}"/>
                    </a:ext>
                  </a:extLst>
                </p:cNvPr>
                <p:cNvSpPr/>
                <p:nvPr/>
              </p:nvSpPr>
              <p:spPr>
                <a:xfrm flipH="1" flipV="1">
                  <a:off x="2703351"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a:extLst>
                    <a:ext uri="{FF2B5EF4-FFF2-40B4-BE49-F238E27FC236}">
                      <a16:creationId xmlns:a16="http://schemas.microsoft.com/office/drawing/2014/main" id="{840D066B-11BD-908A-A610-90B330CFE0F7}"/>
                    </a:ext>
                  </a:extLst>
                </p:cNvPr>
                <p:cNvSpPr/>
                <p:nvPr/>
              </p:nvSpPr>
              <p:spPr>
                <a:xfrm flipH="1" flipV="1">
                  <a:off x="2790037"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a:extLst>
                    <a:ext uri="{FF2B5EF4-FFF2-40B4-BE49-F238E27FC236}">
                      <a16:creationId xmlns:a16="http://schemas.microsoft.com/office/drawing/2014/main" id="{E458D61C-AA87-1D38-C89A-FD610EDAFCBF}"/>
                    </a:ext>
                  </a:extLst>
                </p:cNvPr>
                <p:cNvSpPr/>
                <p:nvPr/>
              </p:nvSpPr>
              <p:spPr>
                <a:xfrm flipH="1" flipV="1">
                  <a:off x="2826389"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a:extLst>
                    <a:ext uri="{FF2B5EF4-FFF2-40B4-BE49-F238E27FC236}">
                      <a16:creationId xmlns:a16="http://schemas.microsoft.com/office/drawing/2014/main" id="{F63FE9F4-57ED-6DF1-2610-2FE65AECC919}"/>
                    </a:ext>
                  </a:extLst>
                </p:cNvPr>
                <p:cNvSpPr/>
                <p:nvPr/>
              </p:nvSpPr>
              <p:spPr>
                <a:xfrm flipH="1" flipV="1">
                  <a:off x="281939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a:extLst>
                    <a:ext uri="{FF2B5EF4-FFF2-40B4-BE49-F238E27FC236}">
                      <a16:creationId xmlns:a16="http://schemas.microsoft.com/office/drawing/2014/main" id="{803C5B42-AAC5-0063-B101-A250BCFBF5B3}"/>
                    </a:ext>
                  </a:extLst>
                </p:cNvPr>
                <p:cNvSpPr/>
                <p:nvPr/>
              </p:nvSpPr>
              <p:spPr>
                <a:xfrm flipH="1" flipV="1">
                  <a:off x="2362200" y="2846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a:extLst>
                    <a:ext uri="{FF2B5EF4-FFF2-40B4-BE49-F238E27FC236}">
                      <a16:creationId xmlns:a16="http://schemas.microsoft.com/office/drawing/2014/main" id="{1399FBDD-3E11-6FF0-3EC2-66ECA3936F67}"/>
                    </a:ext>
                  </a:extLst>
                </p:cNvPr>
                <p:cNvSpPr/>
                <p:nvPr/>
              </p:nvSpPr>
              <p:spPr>
                <a:xfrm flipH="1" flipV="1">
                  <a:off x="2398551"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a:extLst>
                    <a:ext uri="{FF2B5EF4-FFF2-40B4-BE49-F238E27FC236}">
                      <a16:creationId xmlns:a16="http://schemas.microsoft.com/office/drawing/2014/main" id="{0A56C351-FEBD-4018-1E71-99B68C0DF5EA}"/>
                    </a:ext>
                  </a:extLst>
                </p:cNvPr>
                <p:cNvSpPr/>
                <p:nvPr/>
              </p:nvSpPr>
              <p:spPr>
                <a:xfrm flipH="1" flipV="1">
                  <a:off x="2485237" y="30294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a:extLst>
                    <a:ext uri="{FF2B5EF4-FFF2-40B4-BE49-F238E27FC236}">
                      <a16:creationId xmlns:a16="http://schemas.microsoft.com/office/drawing/2014/main" id="{19BD401C-3098-39DF-C0A0-3494C52ACB01}"/>
                    </a:ext>
                  </a:extLst>
                </p:cNvPr>
                <p:cNvSpPr/>
                <p:nvPr/>
              </p:nvSpPr>
              <p:spPr>
                <a:xfrm flipH="1" flipV="1">
                  <a:off x="2580313" y="31513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a:extLst>
                    <a:ext uri="{FF2B5EF4-FFF2-40B4-BE49-F238E27FC236}">
                      <a16:creationId xmlns:a16="http://schemas.microsoft.com/office/drawing/2014/main" id="{D2C62F80-F283-F2E2-D29B-70950EA5AA75}"/>
                    </a:ext>
                  </a:extLst>
                </p:cNvPr>
                <p:cNvSpPr/>
                <p:nvPr/>
              </p:nvSpPr>
              <p:spPr>
                <a:xfrm flipH="1" flipV="1">
                  <a:off x="2666999"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142">
                  <a:extLst>
                    <a:ext uri="{FF2B5EF4-FFF2-40B4-BE49-F238E27FC236}">
                      <a16:creationId xmlns:a16="http://schemas.microsoft.com/office/drawing/2014/main" id="{63A030EA-58FA-FAA9-9A33-F61968DB5EF3}"/>
                    </a:ext>
                  </a:extLst>
                </p:cNvPr>
                <p:cNvSpPr/>
                <p:nvPr/>
              </p:nvSpPr>
              <p:spPr>
                <a:xfrm flipH="1" flipV="1">
                  <a:off x="2703351"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a:extLst>
                    <a:ext uri="{FF2B5EF4-FFF2-40B4-BE49-F238E27FC236}">
                      <a16:creationId xmlns:a16="http://schemas.microsoft.com/office/drawing/2014/main" id="{41008B7B-416A-C7DF-47E8-5258F60252E0}"/>
                    </a:ext>
                  </a:extLst>
                </p:cNvPr>
                <p:cNvSpPr/>
                <p:nvPr/>
              </p:nvSpPr>
              <p:spPr>
                <a:xfrm flipH="1">
                  <a:off x="1991685" y="32885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a:extLst>
                    <a:ext uri="{FF2B5EF4-FFF2-40B4-BE49-F238E27FC236}">
                      <a16:creationId xmlns:a16="http://schemas.microsoft.com/office/drawing/2014/main" id="{3E946AE4-6E26-7663-B4B2-E7CDEFECBA50}"/>
                    </a:ext>
                  </a:extLst>
                </p:cNvPr>
                <p:cNvSpPr/>
                <p:nvPr/>
              </p:nvSpPr>
              <p:spPr>
                <a:xfrm flipH="1">
                  <a:off x="1686885"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a:extLst>
                    <a:ext uri="{FF2B5EF4-FFF2-40B4-BE49-F238E27FC236}">
                      <a16:creationId xmlns:a16="http://schemas.microsoft.com/office/drawing/2014/main" id="{FEAE7C85-5E1D-BD28-1E86-53ADD54FEFD5}"/>
                    </a:ext>
                  </a:extLst>
                </p:cNvPr>
                <p:cNvSpPr/>
                <p:nvPr/>
              </p:nvSpPr>
              <p:spPr>
                <a:xfrm flipH="1">
                  <a:off x="1868647" y="30447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a:extLst>
                    <a:ext uri="{FF2B5EF4-FFF2-40B4-BE49-F238E27FC236}">
                      <a16:creationId xmlns:a16="http://schemas.microsoft.com/office/drawing/2014/main" id="{937EEAEB-702F-4D2D-4CB9-6FA38B15C5A1}"/>
                    </a:ext>
                  </a:extLst>
                </p:cNvPr>
                <p:cNvSpPr/>
                <p:nvPr/>
              </p:nvSpPr>
              <p:spPr>
                <a:xfrm flipH="1" flipV="1">
                  <a:off x="2046913" y="32733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a:extLst>
                    <a:ext uri="{FF2B5EF4-FFF2-40B4-BE49-F238E27FC236}">
                      <a16:creationId xmlns:a16="http://schemas.microsoft.com/office/drawing/2014/main" id="{44891C68-8921-245A-D41A-FD835FDE0329}"/>
                    </a:ext>
                  </a:extLst>
                </p:cNvPr>
                <p:cNvSpPr/>
                <p:nvPr/>
              </p:nvSpPr>
              <p:spPr>
                <a:xfrm flipH="1">
                  <a:off x="1904999"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Oval 148">
                  <a:extLst>
                    <a:ext uri="{FF2B5EF4-FFF2-40B4-BE49-F238E27FC236}">
                      <a16:creationId xmlns:a16="http://schemas.microsoft.com/office/drawing/2014/main" id="{8D797EA6-BE17-5EE8-02CC-3C3AFFD70A60}"/>
                    </a:ext>
                  </a:extLst>
                </p:cNvPr>
                <p:cNvSpPr/>
                <p:nvPr/>
              </p:nvSpPr>
              <p:spPr>
                <a:xfrm flipH="1">
                  <a:off x="1991685" y="31361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a:extLst>
                    <a:ext uri="{FF2B5EF4-FFF2-40B4-BE49-F238E27FC236}">
                      <a16:creationId xmlns:a16="http://schemas.microsoft.com/office/drawing/2014/main" id="{F2AB14F1-F5F9-E27A-B431-00E19115C37C}"/>
                    </a:ext>
                  </a:extLst>
                </p:cNvPr>
                <p:cNvSpPr/>
                <p:nvPr/>
              </p:nvSpPr>
              <p:spPr>
                <a:xfrm flipH="1">
                  <a:off x="2173447" y="31971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Oval 150">
                  <a:extLst>
                    <a:ext uri="{FF2B5EF4-FFF2-40B4-BE49-F238E27FC236}">
                      <a16:creationId xmlns:a16="http://schemas.microsoft.com/office/drawing/2014/main" id="{C658BA03-9321-262B-37BF-3B265258D338}"/>
                    </a:ext>
                  </a:extLst>
                </p:cNvPr>
                <p:cNvSpPr/>
                <p:nvPr/>
              </p:nvSpPr>
              <p:spPr>
                <a:xfrm flipH="1">
                  <a:off x="1752599" y="32123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Oval 151">
                  <a:extLst>
                    <a:ext uri="{FF2B5EF4-FFF2-40B4-BE49-F238E27FC236}">
                      <a16:creationId xmlns:a16="http://schemas.microsoft.com/office/drawing/2014/main" id="{D82F23E7-72F0-5AE8-8B50-DCBDC726C3C1}"/>
                    </a:ext>
                  </a:extLst>
                </p:cNvPr>
                <p:cNvSpPr/>
                <p:nvPr/>
              </p:nvSpPr>
              <p:spPr>
                <a:xfrm flipH="1">
                  <a:off x="1752599" y="30447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a:extLst>
                    <a:ext uri="{FF2B5EF4-FFF2-40B4-BE49-F238E27FC236}">
                      <a16:creationId xmlns:a16="http://schemas.microsoft.com/office/drawing/2014/main" id="{1395802D-C657-904A-ACCE-00B632B2D811}"/>
                    </a:ext>
                  </a:extLst>
                </p:cNvPr>
                <p:cNvSpPr/>
                <p:nvPr/>
              </p:nvSpPr>
              <p:spPr>
                <a:xfrm flipH="1">
                  <a:off x="1868647" y="32123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a:extLst>
                    <a:ext uri="{FF2B5EF4-FFF2-40B4-BE49-F238E27FC236}">
                      <a16:creationId xmlns:a16="http://schemas.microsoft.com/office/drawing/2014/main" id="{C0E1A057-F203-403C-63C0-2D2EA90C7C40}"/>
                    </a:ext>
                  </a:extLst>
                </p:cNvPr>
                <p:cNvSpPr/>
                <p:nvPr/>
              </p:nvSpPr>
              <p:spPr>
                <a:xfrm flipH="1">
                  <a:off x="1904999" y="31971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a:extLst>
                    <a:ext uri="{FF2B5EF4-FFF2-40B4-BE49-F238E27FC236}">
                      <a16:creationId xmlns:a16="http://schemas.microsoft.com/office/drawing/2014/main" id="{03762366-4CE6-4F87-49B5-25346BFD5723}"/>
                    </a:ext>
                  </a:extLst>
                </p:cNvPr>
                <p:cNvSpPr/>
                <p:nvPr/>
              </p:nvSpPr>
              <p:spPr>
                <a:xfrm flipH="1" flipV="1">
                  <a:off x="2046913"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155">
                  <a:extLst>
                    <a:ext uri="{FF2B5EF4-FFF2-40B4-BE49-F238E27FC236}">
                      <a16:creationId xmlns:a16="http://schemas.microsoft.com/office/drawing/2014/main" id="{9E85F9D4-16E4-D190-A556-698ACF28D8E8}"/>
                    </a:ext>
                  </a:extLst>
                </p:cNvPr>
                <p:cNvSpPr/>
                <p:nvPr/>
              </p:nvSpPr>
              <p:spPr>
                <a:xfrm flipH="1" flipV="1">
                  <a:off x="2169951" y="32123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Oval 156">
                  <a:extLst>
                    <a:ext uri="{FF2B5EF4-FFF2-40B4-BE49-F238E27FC236}">
                      <a16:creationId xmlns:a16="http://schemas.microsoft.com/office/drawing/2014/main" id="{2C1CC5C2-1D15-40BD-EE49-2CD7CCD6DB6B}"/>
                    </a:ext>
                  </a:extLst>
                </p:cNvPr>
                <p:cNvSpPr/>
                <p:nvPr/>
              </p:nvSpPr>
              <p:spPr>
                <a:xfrm flipH="1" flipV="1">
                  <a:off x="2017551"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Oval 157">
                  <a:extLst>
                    <a:ext uri="{FF2B5EF4-FFF2-40B4-BE49-F238E27FC236}">
                      <a16:creationId xmlns:a16="http://schemas.microsoft.com/office/drawing/2014/main" id="{B1E11DA7-EC5A-9A32-601A-21C7C650675D}"/>
                    </a:ext>
                  </a:extLst>
                </p:cNvPr>
                <p:cNvSpPr/>
                <p:nvPr/>
              </p:nvSpPr>
              <p:spPr>
                <a:xfrm flipH="1">
                  <a:off x="2133599"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Oval 158">
                  <a:extLst>
                    <a:ext uri="{FF2B5EF4-FFF2-40B4-BE49-F238E27FC236}">
                      <a16:creationId xmlns:a16="http://schemas.microsoft.com/office/drawing/2014/main" id="{E9D703EB-7409-301D-D52F-FAE55B815839}"/>
                    </a:ext>
                  </a:extLst>
                </p:cNvPr>
                <p:cNvSpPr/>
                <p:nvPr/>
              </p:nvSpPr>
              <p:spPr>
                <a:xfrm flipH="1">
                  <a:off x="2162961" y="31209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a:extLst>
                    <a:ext uri="{FF2B5EF4-FFF2-40B4-BE49-F238E27FC236}">
                      <a16:creationId xmlns:a16="http://schemas.microsoft.com/office/drawing/2014/main" id="{9CB3D39C-7267-2C04-1B85-3A4A2B23F649}"/>
                    </a:ext>
                  </a:extLst>
                </p:cNvPr>
                <p:cNvSpPr/>
                <p:nvPr/>
              </p:nvSpPr>
              <p:spPr>
                <a:xfrm flipH="1">
                  <a:off x="2133599" y="28923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Oval 160">
                  <a:extLst>
                    <a:ext uri="{FF2B5EF4-FFF2-40B4-BE49-F238E27FC236}">
                      <a16:creationId xmlns:a16="http://schemas.microsoft.com/office/drawing/2014/main" id="{1DB94083-D4D8-3A1F-D70D-DF019627BBD1}"/>
                    </a:ext>
                  </a:extLst>
                </p:cNvPr>
                <p:cNvSpPr/>
                <p:nvPr/>
              </p:nvSpPr>
              <p:spPr>
                <a:xfrm flipH="1">
                  <a:off x="2220285" y="296850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a:extLst>
                    <a:ext uri="{FF2B5EF4-FFF2-40B4-BE49-F238E27FC236}">
                      <a16:creationId xmlns:a16="http://schemas.microsoft.com/office/drawing/2014/main" id="{1C18B512-D86A-8CB5-8C82-4C5B1525960F}"/>
                    </a:ext>
                  </a:extLst>
                </p:cNvPr>
                <p:cNvSpPr/>
                <p:nvPr/>
              </p:nvSpPr>
              <p:spPr>
                <a:xfrm flipH="1" flipV="1">
                  <a:off x="2315361"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Oval 162">
                  <a:extLst>
                    <a:ext uri="{FF2B5EF4-FFF2-40B4-BE49-F238E27FC236}">
                      <a16:creationId xmlns:a16="http://schemas.microsoft.com/office/drawing/2014/main" id="{83EB2154-B0B5-BB6E-1641-624C9EB07AA5}"/>
                    </a:ext>
                  </a:extLst>
                </p:cNvPr>
                <p:cNvSpPr/>
                <p:nvPr/>
              </p:nvSpPr>
              <p:spPr>
                <a:xfrm flipH="1" flipV="1">
                  <a:off x="2315361"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163">
                  <a:extLst>
                    <a:ext uri="{FF2B5EF4-FFF2-40B4-BE49-F238E27FC236}">
                      <a16:creationId xmlns:a16="http://schemas.microsoft.com/office/drawing/2014/main" id="{D1E583A0-A081-2E82-EBAE-74E7BB45C9EC}"/>
                    </a:ext>
                  </a:extLst>
                </p:cNvPr>
                <p:cNvSpPr/>
                <p:nvPr/>
              </p:nvSpPr>
              <p:spPr>
                <a:xfrm flipH="1">
                  <a:off x="2285999" y="32275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a:extLst>
                    <a:ext uri="{FF2B5EF4-FFF2-40B4-BE49-F238E27FC236}">
                      <a16:creationId xmlns:a16="http://schemas.microsoft.com/office/drawing/2014/main" id="{605FBFCA-B768-A8FD-10F1-6C1121807781}"/>
                    </a:ext>
                  </a:extLst>
                </p:cNvPr>
                <p:cNvSpPr/>
                <p:nvPr/>
              </p:nvSpPr>
              <p:spPr>
                <a:xfrm flipH="1">
                  <a:off x="2431409"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a:extLst>
                    <a:ext uri="{FF2B5EF4-FFF2-40B4-BE49-F238E27FC236}">
                      <a16:creationId xmlns:a16="http://schemas.microsoft.com/office/drawing/2014/main" id="{0FE58705-51B1-0D11-7F47-D363A1B9C65A}"/>
                    </a:ext>
                  </a:extLst>
                </p:cNvPr>
                <p:cNvSpPr/>
                <p:nvPr/>
              </p:nvSpPr>
              <p:spPr>
                <a:xfrm flipH="1" flipV="1">
                  <a:off x="2580313" y="3075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166">
                  <a:extLst>
                    <a:ext uri="{FF2B5EF4-FFF2-40B4-BE49-F238E27FC236}">
                      <a16:creationId xmlns:a16="http://schemas.microsoft.com/office/drawing/2014/main" id="{C713545E-A9DF-3207-D182-EF7205F463EC}"/>
                    </a:ext>
                  </a:extLst>
                </p:cNvPr>
                <p:cNvSpPr/>
                <p:nvPr/>
              </p:nvSpPr>
              <p:spPr>
                <a:xfrm flipH="1" flipV="1">
                  <a:off x="2666999"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a:extLst>
                    <a:ext uri="{FF2B5EF4-FFF2-40B4-BE49-F238E27FC236}">
                      <a16:creationId xmlns:a16="http://schemas.microsoft.com/office/drawing/2014/main" id="{A05E1E75-E389-D87C-830D-9B2B3766FCA5}"/>
                    </a:ext>
                  </a:extLst>
                </p:cNvPr>
                <p:cNvSpPr/>
                <p:nvPr/>
              </p:nvSpPr>
              <p:spPr>
                <a:xfrm flipH="1" flipV="1">
                  <a:off x="2703351" y="31666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168">
                  <a:extLst>
                    <a:ext uri="{FF2B5EF4-FFF2-40B4-BE49-F238E27FC236}">
                      <a16:creationId xmlns:a16="http://schemas.microsoft.com/office/drawing/2014/main" id="{182C14A4-8BA1-C178-BF08-6E6D7F02B345}"/>
                    </a:ext>
                  </a:extLst>
                </p:cNvPr>
                <p:cNvSpPr/>
                <p:nvPr/>
              </p:nvSpPr>
              <p:spPr>
                <a:xfrm flipH="1" flipV="1">
                  <a:off x="2304875"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Oval 169">
                  <a:extLst>
                    <a:ext uri="{FF2B5EF4-FFF2-40B4-BE49-F238E27FC236}">
                      <a16:creationId xmlns:a16="http://schemas.microsoft.com/office/drawing/2014/main" id="{19411CA4-0B5A-D53A-7788-8762F544E449}"/>
                    </a:ext>
                  </a:extLst>
                </p:cNvPr>
                <p:cNvSpPr/>
                <p:nvPr/>
              </p:nvSpPr>
              <p:spPr>
                <a:xfrm flipH="1" flipV="1">
                  <a:off x="2427913"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a:extLst>
                    <a:ext uri="{FF2B5EF4-FFF2-40B4-BE49-F238E27FC236}">
                      <a16:creationId xmlns:a16="http://schemas.microsoft.com/office/drawing/2014/main" id="{3CF9D5ED-AF30-83C2-239A-E828504A278C}"/>
                    </a:ext>
                  </a:extLst>
                </p:cNvPr>
                <p:cNvSpPr/>
                <p:nvPr/>
              </p:nvSpPr>
              <p:spPr>
                <a:xfrm flipH="1" flipV="1">
                  <a:off x="2398551" y="318186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171">
                  <a:extLst>
                    <a:ext uri="{FF2B5EF4-FFF2-40B4-BE49-F238E27FC236}">
                      <a16:creationId xmlns:a16="http://schemas.microsoft.com/office/drawing/2014/main" id="{31DF5915-CF54-FC59-57D3-C17A548A61B6}"/>
                    </a:ext>
                  </a:extLst>
                </p:cNvPr>
                <p:cNvSpPr/>
                <p:nvPr/>
              </p:nvSpPr>
              <p:spPr>
                <a:xfrm flipH="1" flipV="1">
                  <a:off x="2543961"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a:extLst>
                    <a:ext uri="{FF2B5EF4-FFF2-40B4-BE49-F238E27FC236}">
                      <a16:creationId xmlns:a16="http://schemas.microsoft.com/office/drawing/2014/main" id="{B77C6C39-8761-7B9A-0114-30B8536996BB}"/>
                    </a:ext>
                  </a:extLst>
                </p:cNvPr>
                <p:cNvSpPr/>
                <p:nvPr/>
              </p:nvSpPr>
              <p:spPr>
                <a:xfrm flipH="1" flipV="1">
                  <a:off x="2580313" y="32428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173">
                  <a:extLst>
                    <a:ext uri="{FF2B5EF4-FFF2-40B4-BE49-F238E27FC236}">
                      <a16:creationId xmlns:a16="http://schemas.microsoft.com/office/drawing/2014/main" id="{44348C00-DDF9-C51E-E058-701668434B44}"/>
                    </a:ext>
                  </a:extLst>
                </p:cNvPr>
                <p:cNvSpPr/>
                <p:nvPr/>
              </p:nvSpPr>
              <p:spPr>
                <a:xfrm flipH="1" flipV="1">
                  <a:off x="2580313"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Oval 174">
                  <a:extLst>
                    <a:ext uri="{FF2B5EF4-FFF2-40B4-BE49-F238E27FC236}">
                      <a16:creationId xmlns:a16="http://schemas.microsoft.com/office/drawing/2014/main" id="{4DBEF7F8-656F-3251-2BFB-8CB5F44370FD}"/>
                    </a:ext>
                  </a:extLst>
                </p:cNvPr>
                <p:cNvSpPr/>
                <p:nvPr/>
              </p:nvSpPr>
              <p:spPr>
                <a:xfrm flipH="1" flipV="1">
                  <a:off x="2703351" y="30142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Oval 175">
                  <a:extLst>
                    <a:ext uri="{FF2B5EF4-FFF2-40B4-BE49-F238E27FC236}">
                      <a16:creationId xmlns:a16="http://schemas.microsoft.com/office/drawing/2014/main" id="{BB420881-BCAA-FFCA-5B6E-834BA5CFE251}"/>
                    </a:ext>
                  </a:extLst>
                </p:cNvPr>
                <p:cNvSpPr/>
                <p:nvPr/>
              </p:nvSpPr>
              <p:spPr>
                <a:xfrm flipH="1" flipV="1">
                  <a:off x="2457275" y="2998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Oval 176">
                  <a:extLst>
                    <a:ext uri="{FF2B5EF4-FFF2-40B4-BE49-F238E27FC236}">
                      <a16:creationId xmlns:a16="http://schemas.microsoft.com/office/drawing/2014/main" id="{D4A0A5B7-7920-3AB6-CC7A-AE3875404524}"/>
                    </a:ext>
                  </a:extLst>
                </p:cNvPr>
                <p:cNvSpPr/>
                <p:nvPr/>
              </p:nvSpPr>
              <p:spPr>
                <a:xfrm flipH="1" flipV="1">
                  <a:off x="2580313" y="309042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 177">
                  <a:extLst>
                    <a:ext uri="{FF2B5EF4-FFF2-40B4-BE49-F238E27FC236}">
                      <a16:creationId xmlns:a16="http://schemas.microsoft.com/office/drawing/2014/main" id="{11DB2503-37A1-259B-63E9-2A75D9D24DB3}"/>
                    </a:ext>
                  </a:extLst>
                </p:cNvPr>
                <p:cNvSpPr/>
                <p:nvPr/>
              </p:nvSpPr>
              <p:spPr>
                <a:xfrm>
                  <a:off x="1143000" y="2801144"/>
                  <a:ext cx="1921481" cy="762000"/>
                </a:xfrm>
                <a:prstGeom prst="ellipse">
                  <a:avLst/>
                </a:pr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Oval 178">
                  <a:extLst>
                    <a:ext uri="{FF2B5EF4-FFF2-40B4-BE49-F238E27FC236}">
                      <a16:creationId xmlns:a16="http://schemas.microsoft.com/office/drawing/2014/main" id="{4F83E9C4-8116-510D-008A-A641162C229F}"/>
                    </a:ext>
                  </a:extLst>
                </p:cNvPr>
                <p:cNvSpPr/>
                <p:nvPr/>
              </p:nvSpPr>
              <p:spPr>
                <a:xfrm flipH="1">
                  <a:off x="1981200"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Oval 179">
                  <a:extLst>
                    <a:ext uri="{FF2B5EF4-FFF2-40B4-BE49-F238E27FC236}">
                      <a16:creationId xmlns:a16="http://schemas.microsoft.com/office/drawing/2014/main" id="{B4B75F6D-BFAC-49ED-C9B6-51B544FE9B3F}"/>
                    </a:ext>
                  </a:extLst>
                </p:cNvPr>
                <p:cNvSpPr/>
                <p:nvPr/>
              </p:nvSpPr>
              <p:spPr>
                <a:xfrm flipH="1">
                  <a:off x="1981200"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Oval 180">
                  <a:extLst>
                    <a:ext uri="{FF2B5EF4-FFF2-40B4-BE49-F238E27FC236}">
                      <a16:creationId xmlns:a16="http://schemas.microsoft.com/office/drawing/2014/main" id="{D7209531-26D8-4B66-BCF6-8A7C09417750}"/>
                    </a:ext>
                  </a:extLst>
                </p:cNvPr>
                <p:cNvSpPr/>
                <p:nvPr/>
              </p:nvSpPr>
              <p:spPr>
                <a:xfrm flipH="1">
                  <a:off x="2407641" y="34107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Oval 181">
                  <a:extLst>
                    <a:ext uri="{FF2B5EF4-FFF2-40B4-BE49-F238E27FC236}">
                      <a16:creationId xmlns:a16="http://schemas.microsoft.com/office/drawing/2014/main" id="{FB4D1628-1CA4-7042-88D4-C8A4B813CC60}"/>
                    </a:ext>
                  </a:extLst>
                </p:cNvPr>
                <p:cNvSpPr/>
                <p:nvPr/>
              </p:nvSpPr>
              <p:spPr>
                <a:xfrm flipH="1">
                  <a:off x="2057400" y="34561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Oval 182">
                  <a:extLst>
                    <a:ext uri="{FF2B5EF4-FFF2-40B4-BE49-F238E27FC236}">
                      <a16:creationId xmlns:a16="http://schemas.microsoft.com/office/drawing/2014/main" id="{76BB3917-0E5F-0AD0-C724-307889289156}"/>
                    </a:ext>
                  </a:extLst>
                </p:cNvPr>
                <p:cNvSpPr/>
                <p:nvPr/>
              </p:nvSpPr>
              <p:spPr>
                <a:xfrm flipH="1">
                  <a:off x="1752600"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4" name="Oval 183">
                  <a:extLst>
                    <a:ext uri="{FF2B5EF4-FFF2-40B4-BE49-F238E27FC236}">
                      <a16:creationId xmlns:a16="http://schemas.microsoft.com/office/drawing/2014/main" id="{9CEFFA52-4079-4D07-03AE-5024B0F58D6F}"/>
                    </a:ext>
                  </a:extLst>
                </p:cNvPr>
                <p:cNvSpPr/>
                <p:nvPr/>
              </p:nvSpPr>
              <p:spPr>
                <a:xfrm flipH="1">
                  <a:off x="1874241" y="34107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5" name="Oval 184">
                  <a:extLst>
                    <a:ext uri="{FF2B5EF4-FFF2-40B4-BE49-F238E27FC236}">
                      <a16:creationId xmlns:a16="http://schemas.microsoft.com/office/drawing/2014/main" id="{359D5716-669C-7FA0-CE25-7FB5DD085757}"/>
                    </a:ext>
                  </a:extLst>
                </p:cNvPr>
                <p:cNvSpPr/>
                <p:nvPr/>
              </p:nvSpPr>
              <p:spPr>
                <a:xfrm flipH="1">
                  <a:off x="1524000"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6" name="Oval 185">
                  <a:extLst>
                    <a:ext uri="{FF2B5EF4-FFF2-40B4-BE49-F238E27FC236}">
                      <a16:creationId xmlns:a16="http://schemas.microsoft.com/office/drawing/2014/main" id="{6BAF6301-D54F-A1C0-4405-81A852958E34}"/>
                    </a:ext>
                  </a:extLst>
                </p:cNvPr>
                <p:cNvSpPr/>
                <p:nvPr/>
              </p:nvSpPr>
              <p:spPr>
                <a:xfrm flipH="1">
                  <a:off x="1676400" y="28773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Oval 186">
                  <a:extLst>
                    <a:ext uri="{FF2B5EF4-FFF2-40B4-BE49-F238E27FC236}">
                      <a16:creationId xmlns:a16="http://schemas.microsoft.com/office/drawing/2014/main" id="{221D14E8-D312-13DA-8B42-428C03D3686B}"/>
                    </a:ext>
                  </a:extLst>
                </p:cNvPr>
                <p:cNvSpPr/>
                <p:nvPr/>
              </p:nvSpPr>
              <p:spPr>
                <a:xfrm flipH="1">
                  <a:off x="1524000" y="2922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Oval 187">
                  <a:extLst>
                    <a:ext uri="{FF2B5EF4-FFF2-40B4-BE49-F238E27FC236}">
                      <a16:creationId xmlns:a16="http://schemas.microsoft.com/office/drawing/2014/main" id="{BB11CCB4-D183-BC3E-2313-CA208D38DAC3}"/>
                    </a:ext>
                  </a:extLst>
                </p:cNvPr>
                <p:cNvSpPr/>
                <p:nvPr/>
              </p:nvSpPr>
              <p:spPr>
                <a:xfrm flipH="1">
                  <a:off x="1371600" y="33037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9" name="Oval 188">
                  <a:extLst>
                    <a:ext uri="{FF2B5EF4-FFF2-40B4-BE49-F238E27FC236}">
                      <a16:creationId xmlns:a16="http://schemas.microsoft.com/office/drawing/2014/main" id="{46193A16-8FDB-8DC2-4021-48E32FA99729}"/>
                    </a:ext>
                  </a:extLst>
                </p:cNvPr>
                <p:cNvSpPr/>
                <p:nvPr/>
              </p:nvSpPr>
              <p:spPr>
                <a:xfrm flipH="1">
                  <a:off x="1524000" y="328854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0" name="Oval 189">
                  <a:extLst>
                    <a:ext uri="{FF2B5EF4-FFF2-40B4-BE49-F238E27FC236}">
                      <a16:creationId xmlns:a16="http://schemas.microsoft.com/office/drawing/2014/main" id="{13CA8818-1DA9-1382-4FE3-7116BC85FDCC}"/>
                    </a:ext>
                  </a:extLst>
                </p:cNvPr>
                <p:cNvSpPr/>
                <p:nvPr/>
              </p:nvSpPr>
              <p:spPr>
                <a:xfrm flipH="1">
                  <a:off x="1524000" y="31821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Oval 190">
                  <a:extLst>
                    <a:ext uri="{FF2B5EF4-FFF2-40B4-BE49-F238E27FC236}">
                      <a16:creationId xmlns:a16="http://schemas.microsoft.com/office/drawing/2014/main" id="{FBF38CA1-E4D0-B68C-5A2E-083644AF8D3F}"/>
                    </a:ext>
                  </a:extLst>
                </p:cNvPr>
                <p:cNvSpPr/>
                <p:nvPr/>
              </p:nvSpPr>
              <p:spPr>
                <a:xfrm flipH="1">
                  <a:off x="1295400" y="31059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2" name="Oval 191">
                  <a:extLst>
                    <a:ext uri="{FF2B5EF4-FFF2-40B4-BE49-F238E27FC236}">
                      <a16:creationId xmlns:a16="http://schemas.microsoft.com/office/drawing/2014/main" id="{B8FBE35F-D54C-10B5-72C0-C8EC6114E5B7}"/>
                    </a:ext>
                  </a:extLst>
                </p:cNvPr>
                <p:cNvSpPr/>
                <p:nvPr/>
              </p:nvSpPr>
              <p:spPr>
                <a:xfrm flipH="1">
                  <a:off x="1295400" y="30297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3" name="Oval 192">
                  <a:extLst>
                    <a:ext uri="{FF2B5EF4-FFF2-40B4-BE49-F238E27FC236}">
                      <a16:creationId xmlns:a16="http://schemas.microsoft.com/office/drawing/2014/main" id="{B08C1958-8064-222A-4D6F-EDD321E0619D}"/>
                    </a:ext>
                  </a:extLst>
                </p:cNvPr>
                <p:cNvSpPr/>
                <p:nvPr/>
              </p:nvSpPr>
              <p:spPr>
                <a:xfrm flipH="1">
                  <a:off x="1447800" y="30297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 name="Oval 193">
                  <a:extLst>
                    <a:ext uri="{FF2B5EF4-FFF2-40B4-BE49-F238E27FC236}">
                      <a16:creationId xmlns:a16="http://schemas.microsoft.com/office/drawing/2014/main" id="{0CD70055-B124-BEAF-D65D-CBE2D9C960C4}"/>
                    </a:ext>
                  </a:extLst>
                </p:cNvPr>
                <p:cNvSpPr/>
                <p:nvPr/>
              </p:nvSpPr>
              <p:spPr>
                <a:xfrm flipH="1">
                  <a:off x="1219200" y="3182144"/>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Oval 194">
                  <a:extLst>
                    <a:ext uri="{FF2B5EF4-FFF2-40B4-BE49-F238E27FC236}">
                      <a16:creationId xmlns:a16="http://schemas.microsoft.com/office/drawing/2014/main" id="{615D82EE-98E5-9F2E-31FF-CF9E376C7460}"/>
                    </a:ext>
                  </a:extLst>
                </p:cNvPr>
                <p:cNvSpPr/>
                <p:nvPr/>
              </p:nvSpPr>
              <p:spPr>
                <a:xfrm flipH="1">
                  <a:off x="1645641" y="3379985"/>
                  <a:ext cx="106959" cy="106959"/>
                </a:xfrm>
                <a:prstGeom prst="ellipse">
                  <a:avLst/>
                </a:prstGeom>
                <a:solidFill>
                  <a:schemeClr val="bg2">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9" name="Group 58">
                <a:extLst>
                  <a:ext uri="{FF2B5EF4-FFF2-40B4-BE49-F238E27FC236}">
                    <a16:creationId xmlns:a16="http://schemas.microsoft.com/office/drawing/2014/main" id="{7D117286-0C2D-3FA2-96EA-A8F690B319A3}"/>
                  </a:ext>
                </a:extLst>
              </p:cNvPr>
              <p:cNvGrpSpPr/>
              <p:nvPr/>
            </p:nvGrpSpPr>
            <p:grpSpPr>
              <a:xfrm>
                <a:off x="682989" y="2982999"/>
                <a:ext cx="2824318" cy="454511"/>
                <a:chOff x="685800" y="565622"/>
                <a:chExt cx="2824318" cy="454511"/>
              </a:xfrm>
            </p:grpSpPr>
            <p:sp>
              <p:nvSpPr>
                <p:cNvPr id="62" name="object 14">
                  <a:extLst>
                    <a:ext uri="{FF2B5EF4-FFF2-40B4-BE49-F238E27FC236}">
                      <a16:creationId xmlns:a16="http://schemas.microsoft.com/office/drawing/2014/main" id="{E23411B0-BD0D-B9D6-A8F6-25D3F9C2F160}"/>
                    </a:ext>
                  </a:extLst>
                </p:cNvPr>
                <p:cNvSpPr/>
                <p:nvPr/>
              </p:nvSpPr>
              <p:spPr>
                <a:xfrm>
                  <a:off x="829783" y="587063"/>
                  <a:ext cx="2680335" cy="433070"/>
                </a:xfrm>
                <a:custGeom>
                  <a:avLst/>
                  <a:gdLst/>
                  <a:ahLst/>
                  <a:cxnLst/>
                  <a:rect l="l" t="t" r="r" b="b"/>
                  <a:pathLst>
                    <a:path w="2680334" h="433070">
                      <a:moveTo>
                        <a:pt x="114388" y="5257"/>
                      </a:moveTo>
                      <a:lnTo>
                        <a:pt x="110655" y="5359"/>
                      </a:lnTo>
                      <a:lnTo>
                        <a:pt x="0" y="9766"/>
                      </a:lnTo>
                      <a:lnTo>
                        <a:pt x="1143" y="38328"/>
                      </a:lnTo>
                      <a:lnTo>
                        <a:pt x="111709" y="33908"/>
                      </a:lnTo>
                      <a:lnTo>
                        <a:pt x="115176" y="33820"/>
                      </a:lnTo>
                      <a:lnTo>
                        <a:pt x="114388" y="5257"/>
                      </a:lnTo>
                      <a:close/>
                    </a:path>
                    <a:path w="2680334" h="433070">
                      <a:moveTo>
                        <a:pt x="314528" y="761"/>
                      </a:moveTo>
                      <a:lnTo>
                        <a:pt x="221107" y="2273"/>
                      </a:lnTo>
                      <a:lnTo>
                        <a:pt x="200075" y="2857"/>
                      </a:lnTo>
                      <a:lnTo>
                        <a:pt x="200875" y="31419"/>
                      </a:lnTo>
                      <a:lnTo>
                        <a:pt x="221818" y="30835"/>
                      </a:lnTo>
                      <a:lnTo>
                        <a:pt x="314985" y="29336"/>
                      </a:lnTo>
                      <a:lnTo>
                        <a:pt x="314528" y="761"/>
                      </a:lnTo>
                      <a:close/>
                    </a:path>
                    <a:path w="2680334" h="433070">
                      <a:moveTo>
                        <a:pt x="514671" y="28574"/>
                      </a:moveTo>
                      <a:lnTo>
                        <a:pt x="440487" y="28575"/>
                      </a:lnTo>
                      <a:lnTo>
                        <a:pt x="514667" y="29095"/>
                      </a:lnTo>
                      <a:lnTo>
                        <a:pt x="514671" y="28574"/>
                      </a:lnTo>
                      <a:close/>
                    </a:path>
                    <a:path w="2680334" h="433070">
                      <a:moveTo>
                        <a:pt x="440537" y="0"/>
                      </a:moveTo>
                      <a:lnTo>
                        <a:pt x="400405" y="177"/>
                      </a:lnTo>
                      <a:lnTo>
                        <a:pt x="400545" y="28752"/>
                      </a:lnTo>
                      <a:lnTo>
                        <a:pt x="440487" y="28575"/>
                      </a:lnTo>
                      <a:lnTo>
                        <a:pt x="514671" y="28574"/>
                      </a:lnTo>
                      <a:lnTo>
                        <a:pt x="514870" y="533"/>
                      </a:lnTo>
                      <a:lnTo>
                        <a:pt x="440537" y="0"/>
                      </a:lnTo>
                      <a:close/>
                    </a:path>
                    <a:path w="2680334" h="433070">
                      <a:moveTo>
                        <a:pt x="714377" y="31343"/>
                      </a:moveTo>
                      <a:lnTo>
                        <a:pt x="656285" y="31343"/>
                      </a:lnTo>
                      <a:lnTo>
                        <a:pt x="714324" y="33108"/>
                      </a:lnTo>
                      <a:lnTo>
                        <a:pt x="714377" y="31343"/>
                      </a:lnTo>
                      <a:close/>
                    </a:path>
                    <a:path w="2680334" h="433070">
                      <a:moveTo>
                        <a:pt x="600760" y="1727"/>
                      </a:moveTo>
                      <a:lnTo>
                        <a:pt x="600227" y="30302"/>
                      </a:lnTo>
                      <a:lnTo>
                        <a:pt x="656450" y="31356"/>
                      </a:lnTo>
                      <a:lnTo>
                        <a:pt x="656285" y="31343"/>
                      </a:lnTo>
                      <a:lnTo>
                        <a:pt x="714377" y="31343"/>
                      </a:lnTo>
                      <a:lnTo>
                        <a:pt x="715187" y="4546"/>
                      </a:lnTo>
                      <a:lnTo>
                        <a:pt x="657059" y="2781"/>
                      </a:lnTo>
                      <a:lnTo>
                        <a:pt x="600760" y="1727"/>
                      </a:lnTo>
                      <a:close/>
                    </a:path>
                    <a:path w="2680334" h="433070">
                      <a:moveTo>
                        <a:pt x="801014" y="7569"/>
                      </a:moveTo>
                      <a:lnTo>
                        <a:pt x="799820" y="36118"/>
                      </a:lnTo>
                      <a:lnTo>
                        <a:pt x="868260" y="38988"/>
                      </a:lnTo>
                      <a:lnTo>
                        <a:pt x="868095" y="38988"/>
                      </a:lnTo>
                      <a:lnTo>
                        <a:pt x="913828" y="41440"/>
                      </a:lnTo>
                      <a:lnTo>
                        <a:pt x="915365" y="12903"/>
                      </a:lnTo>
                      <a:lnTo>
                        <a:pt x="869543" y="10452"/>
                      </a:lnTo>
                      <a:lnTo>
                        <a:pt x="801014" y="7569"/>
                      </a:lnTo>
                      <a:close/>
                    </a:path>
                    <a:path w="2680334" h="433070">
                      <a:moveTo>
                        <a:pt x="1113325" y="51307"/>
                      </a:moveTo>
                      <a:lnTo>
                        <a:pt x="1074686" y="51307"/>
                      </a:lnTo>
                      <a:lnTo>
                        <a:pt x="1074864" y="51320"/>
                      </a:lnTo>
                      <a:lnTo>
                        <a:pt x="1113091" y="54305"/>
                      </a:lnTo>
                      <a:lnTo>
                        <a:pt x="1113325" y="51307"/>
                      </a:lnTo>
                      <a:close/>
                    </a:path>
                    <a:path w="2680334" h="433070">
                      <a:moveTo>
                        <a:pt x="1074769" y="51314"/>
                      </a:moveTo>
                      <a:close/>
                    </a:path>
                    <a:path w="2680334" h="433070">
                      <a:moveTo>
                        <a:pt x="1001115" y="17843"/>
                      </a:moveTo>
                      <a:lnTo>
                        <a:pt x="999236" y="46354"/>
                      </a:lnTo>
                      <a:lnTo>
                        <a:pt x="1074769" y="51314"/>
                      </a:lnTo>
                      <a:lnTo>
                        <a:pt x="1113325" y="51307"/>
                      </a:lnTo>
                      <a:lnTo>
                        <a:pt x="1115314" y="25806"/>
                      </a:lnTo>
                      <a:lnTo>
                        <a:pt x="1076820" y="22809"/>
                      </a:lnTo>
                      <a:lnTo>
                        <a:pt x="1001115" y="17843"/>
                      </a:lnTo>
                      <a:close/>
                    </a:path>
                    <a:path w="2680334" h="433070">
                      <a:moveTo>
                        <a:pt x="1200924" y="32765"/>
                      </a:moveTo>
                      <a:lnTo>
                        <a:pt x="1198359" y="61226"/>
                      </a:lnTo>
                      <a:lnTo>
                        <a:pt x="1275092" y="68160"/>
                      </a:lnTo>
                      <a:lnTo>
                        <a:pt x="1311960" y="71970"/>
                      </a:lnTo>
                      <a:lnTo>
                        <a:pt x="1314894" y="43548"/>
                      </a:lnTo>
                      <a:lnTo>
                        <a:pt x="1277759" y="39712"/>
                      </a:lnTo>
                      <a:lnTo>
                        <a:pt x="1200924" y="32765"/>
                      </a:lnTo>
                      <a:close/>
                    </a:path>
                    <a:path w="2680334" h="433070">
                      <a:moveTo>
                        <a:pt x="1274914" y="68148"/>
                      </a:moveTo>
                      <a:lnTo>
                        <a:pt x="1275092" y="68160"/>
                      </a:lnTo>
                      <a:lnTo>
                        <a:pt x="1274914" y="68148"/>
                      </a:lnTo>
                      <a:close/>
                    </a:path>
                    <a:path w="2680334" h="433070">
                      <a:moveTo>
                        <a:pt x="1510999" y="89319"/>
                      </a:moveTo>
                      <a:lnTo>
                        <a:pt x="1467612" y="89319"/>
                      </a:lnTo>
                      <a:lnTo>
                        <a:pt x="1467815" y="89344"/>
                      </a:lnTo>
                      <a:lnTo>
                        <a:pt x="1510271" y="94881"/>
                      </a:lnTo>
                      <a:lnTo>
                        <a:pt x="1510999" y="89319"/>
                      </a:lnTo>
                      <a:close/>
                    </a:path>
                    <a:path w="2680334" h="433070">
                      <a:moveTo>
                        <a:pt x="1467735" y="89335"/>
                      </a:moveTo>
                      <a:close/>
                    </a:path>
                    <a:path w="2680334" h="433070">
                      <a:moveTo>
                        <a:pt x="1400327" y="52704"/>
                      </a:moveTo>
                      <a:lnTo>
                        <a:pt x="1397012" y="81089"/>
                      </a:lnTo>
                      <a:lnTo>
                        <a:pt x="1467735" y="89335"/>
                      </a:lnTo>
                      <a:lnTo>
                        <a:pt x="1510999" y="89319"/>
                      </a:lnTo>
                      <a:lnTo>
                        <a:pt x="1513979" y="66547"/>
                      </a:lnTo>
                      <a:lnTo>
                        <a:pt x="1471218" y="60972"/>
                      </a:lnTo>
                      <a:lnTo>
                        <a:pt x="1400327" y="52704"/>
                      </a:lnTo>
                      <a:close/>
                    </a:path>
                    <a:path w="2680334" h="433070">
                      <a:moveTo>
                        <a:pt x="1599107" y="78155"/>
                      </a:moveTo>
                      <a:lnTo>
                        <a:pt x="1595018" y="106438"/>
                      </a:lnTo>
                      <a:lnTo>
                        <a:pt x="1651850" y="114668"/>
                      </a:lnTo>
                      <a:lnTo>
                        <a:pt x="1707794" y="123634"/>
                      </a:lnTo>
                      <a:lnTo>
                        <a:pt x="1712315" y="95427"/>
                      </a:lnTo>
                      <a:lnTo>
                        <a:pt x="1656054" y="86410"/>
                      </a:lnTo>
                      <a:lnTo>
                        <a:pt x="1599107" y="78155"/>
                      </a:lnTo>
                      <a:close/>
                    </a:path>
                    <a:path w="2680334" h="433070">
                      <a:moveTo>
                        <a:pt x="1651635" y="114642"/>
                      </a:moveTo>
                      <a:lnTo>
                        <a:pt x="1651793" y="114668"/>
                      </a:lnTo>
                      <a:lnTo>
                        <a:pt x="1651635" y="114642"/>
                      </a:lnTo>
                      <a:close/>
                    </a:path>
                    <a:path w="2680334" h="433070">
                      <a:moveTo>
                        <a:pt x="1797037" y="109854"/>
                      </a:moveTo>
                      <a:lnTo>
                        <a:pt x="1792071" y="137985"/>
                      </a:lnTo>
                      <a:lnTo>
                        <a:pt x="1826044" y="143979"/>
                      </a:lnTo>
                      <a:lnTo>
                        <a:pt x="1904161" y="159118"/>
                      </a:lnTo>
                      <a:lnTo>
                        <a:pt x="1909597" y="131063"/>
                      </a:lnTo>
                      <a:lnTo>
                        <a:pt x="1831124" y="115862"/>
                      </a:lnTo>
                      <a:lnTo>
                        <a:pt x="1797037" y="109854"/>
                      </a:lnTo>
                      <a:close/>
                    </a:path>
                    <a:path w="2680334" h="433070">
                      <a:moveTo>
                        <a:pt x="1825802" y="143941"/>
                      </a:moveTo>
                      <a:lnTo>
                        <a:pt x="1825999" y="143979"/>
                      </a:lnTo>
                      <a:lnTo>
                        <a:pt x="1825802" y="143941"/>
                      </a:lnTo>
                      <a:close/>
                    </a:path>
                    <a:path w="2680334" h="433070">
                      <a:moveTo>
                        <a:pt x="2100499" y="194932"/>
                      </a:moveTo>
                      <a:lnTo>
                        <a:pt x="2066048" y="194932"/>
                      </a:lnTo>
                      <a:lnTo>
                        <a:pt x="2098408" y="203161"/>
                      </a:lnTo>
                      <a:lnTo>
                        <a:pt x="2100499" y="194932"/>
                      </a:lnTo>
                      <a:close/>
                    </a:path>
                    <a:path w="2680334" h="433070">
                      <a:moveTo>
                        <a:pt x="2105050" y="177025"/>
                      </a:moveTo>
                      <a:lnTo>
                        <a:pt x="1988959" y="177025"/>
                      </a:lnTo>
                      <a:lnTo>
                        <a:pt x="2066328" y="195008"/>
                      </a:lnTo>
                      <a:lnTo>
                        <a:pt x="2066048" y="194932"/>
                      </a:lnTo>
                      <a:lnTo>
                        <a:pt x="2100499" y="194932"/>
                      </a:lnTo>
                      <a:lnTo>
                        <a:pt x="2105050" y="177025"/>
                      </a:lnTo>
                      <a:close/>
                    </a:path>
                    <a:path w="2680334" h="433070">
                      <a:moveTo>
                        <a:pt x="1993722" y="148831"/>
                      </a:moveTo>
                      <a:lnTo>
                        <a:pt x="1987778" y="176783"/>
                      </a:lnTo>
                      <a:lnTo>
                        <a:pt x="1989226" y="177088"/>
                      </a:lnTo>
                      <a:lnTo>
                        <a:pt x="1988959" y="177025"/>
                      </a:lnTo>
                      <a:lnTo>
                        <a:pt x="2105050" y="177025"/>
                      </a:lnTo>
                      <a:lnTo>
                        <a:pt x="2105444" y="175475"/>
                      </a:lnTo>
                      <a:lnTo>
                        <a:pt x="2072944" y="167208"/>
                      </a:lnTo>
                      <a:lnTo>
                        <a:pt x="1995297" y="149161"/>
                      </a:lnTo>
                      <a:lnTo>
                        <a:pt x="1993722" y="148831"/>
                      </a:lnTo>
                      <a:close/>
                    </a:path>
                    <a:path w="2680334" h="433070">
                      <a:moveTo>
                        <a:pt x="2297878" y="233349"/>
                      </a:moveTo>
                      <a:lnTo>
                        <a:pt x="2210485" y="233349"/>
                      </a:lnTo>
                      <a:lnTo>
                        <a:pt x="2210828" y="233451"/>
                      </a:lnTo>
                      <a:lnTo>
                        <a:pt x="2277922" y="253936"/>
                      </a:lnTo>
                      <a:lnTo>
                        <a:pt x="2289657" y="257873"/>
                      </a:lnTo>
                      <a:lnTo>
                        <a:pt x="2297878" y="233349"/>
                      </a:lnTo>
                      <a:close/>
                    </a:path>
                    <a:path w="2680334" h="433070">
                      <a:moveTo>
                        <a:pt x="2277541" y="253822"/>
                      </a:moveTo>
                      <a:lnTo>
                        <a:pt x="2277883" y="253936"/>
                      </a:lnTo>
                      <a:lnTo>
                        <a:pt x="2277541" y="253822"/>
                      </a:lnTo>
                      <a:close/>
                    </a:path>
                    <a:path w="2680334" h="433070">
                      <a:moveTo>
                        <a:pt x="2210714" y="233419"/>
                      </a:moveTo>
                      <a:close/>
                    </a:path>
                    <a:path w="2680334" h="433070">
                      <a:moveTo>
                        <a:pt x="2188591" y="197599"/>
                      </a:moveTo>
                      <a:lnTo>
                        <a:pt x="2180932" y="225132"/>
                      </a:lnTo>
                      <a:lnTo>
                        <a:pt x="2210714" y="233419"/>
                      </a:lnTo>
                      <a:lnTo>
                        <a:pt x="2210485" y="233349"/>
                      </a:lnTo>
                      <a:lnTo>
                        <a:pt x="2297878" y="233349"/>
                      </a:lnTo>
                      <a:lnTo>
                        <a:pt x="2298738" y="230784"/>
                      </a:lnTo>
                      <a:lnTo>
                        <a:pt x="2286444" y="226656"/>
                      </a:lnTo>
                      <a:lnTo>
                        <a:pt x="2218664" y="205968"/>
                      </a:lnTo>
                      <a:lnTo>
                        <a:pt x="2188591" y="197599"/>
                      </a:lnTo>
                      <a:close/>
                    </a:path>
                    <a:path w="2680334" h="433070">
                      <a:moveTo>
                        <a:pt x="2479029" y="319862"/>
                      </a:moveTo>
                      <a:lnTo>
                        <a:pt x="2456281" y="319862"/>
                      </a:lnTo>
                      <a:lnTo>
                        <a:pt x="2456789" y="320078"/>
                      </a:lnTo>
                      <a:lnTo>
                        <a:pt x="2475128" y="328434"/>
                      </a:lnTo>
                      <a:lnTo>
                        <a:pt x="2479029" y="319862"/>
                      </a:lnTo>
                      <a:close/>
                    </a:path>
                    <a:path w="2680334" h="433070">
                      <a:moveTo>
                        <a:pt x="2456460" y="319943"/>
                      </a:moveTo>
                      <a:lnTo>
                        <a:pt x="2456756" y="320078"/>
                      </a:lnTo>
                      <a:lnTo>
                        <a:pt x="2456460" y="319943"/>
                      </a:lnTo>
                      <a:close/>
                    </a:path>
                    <a:path w="2680334" h="433070">
                      <a:moveTo>
                        <a:pt x="2475264" y="297103"/>
                      </a:moveTo>
                      <a:lnTo>
                        <a:pt x="2400592" y="297103"/>
                      </a:lnTo>
                      <a:lnTo>
                        <a:pt x="2401049" y="297281"/>
                      </a:lnTo>
                      <a:lnTo>
                        <a:pt x="2456460" y="319943"/>
                      </a:lnTo>
                      <a:lnTo>
                        <a:pt x="2456281" y="319862"/>
                      </a:lnTo>
                      <a:lnTo>
                        <a:pt x="2479029" y="319862"/>
                      </a:lnTo>
                      <a:lnTo>
                        <a:pt x="2486964" y="302425"/>
                      </a:lnTo>
                      <a:lnTo>
                        <a:pt x="2475264" y="297103"/>
                      </a:lnTo>
                      <a:close/>
                    </a:path>
                    <a:path w="2680334" h="433070">
                      <a:moveTo>
                        <a:pt x="2400816" y="297195"/>
                      </a:moveTo>
                      <a:lnTo>
                        <a:pt x="2401027" y="297281"/>
                      </a:lnTo>
                      <a:lnTo>
                        <a:pt x="2400816" y="297195"/>
                      </a:lnTo>
                      <a:close/>
                    </a:path>
                    <a:path w="2680334" h="433070">
                      <a:moveTo>
                        <a:pt x="2380107" y="259079"/>
                      </a:moveTo>
                      <a:lnTo>
                        <a:pt x="2370201" y="285876"/>
                      </a:lnTo>
                      <a:lnTo>
                        <a:pt x="2400816" y="297195"/>
                      </a:lnTo>
                      <a:lnTo>
                        <a:pt x="2400592" y="297103"/>
                      </a:lnTo>
                      <a:lnTo>
                        <a:pt x="2475264" y="297103"/>
                      </a:lnTo>
                      <a:lnTo>
                        <a:pt x="2467864" y="293738"/>
                      </a:lnTo>
                      <a:lnTo>
                        <a:pt x="2411183" y="270560"/>
                      </a:lnTo>
                      <a:lnTo>
                        <a:pt x="2380107" y="259079"/>
                      </a:lnTo>
                      <a:close/>
                    </a:path>
                    <a:path w="2680334" h="433070">
                      <a:moveTo>
                        <a:pt x="2553385" y="386488"/>
                      </a:moveTo>
                      <a:lnTo>
                        <a:pt x="2546172" y="391953"/>
                      </a:lnTo>
                      <a:lnTo>
                        <a:pt x="2544025" y="407588"/>
                      </a:lnTo>
                      <a:lnTo>
                        <a:pt x="2549486" y="414797"/>
                      </a:lnTo>
                      <a:lnTo>
                        <a:pt x="2679890" y="432739"/>
                      </a:lnTo>
                      <a:lnTo>
                        <a:pt x="2676758" y="424850"/>
                      </a:lnTo>
                      <a:lnTo>
                        <a:pt x="2646527" y="424850"/>
                      </a:lnTo>
                      <a:lnTo>
                        <a:pt x="2636874" y="417738"/>
                      </a:lnTo>
                      <a:lnTo>
                        <a:pt x="2618278" y="405014"/>
                      </a:lnTo>
                      <a:lnTo>
                        <a:pt x="2599066" y="392775"/>
                      </a:lnTo>
                      <a:lnTo>
                        <a:pt x="2553385" y="386488"/>
                      </a:lnTo>
                      <a:close/>
                    </a:path>
                    <a:path w="2680334" h="433070">
                      <a:moveTo>
                        <a:pt x="2643151" y="417645"/>
                      </a:moveTo>
                      <a:lnTo>
                        <a:pt x="2636748" y="417645"/>
                      </a:lnTo>
                      <a:lnTo>
                        <a:pt x="2637167" y="417939"/>
                      </a:lnTo>
                      <a:lnTo>
                        <a:pt x="2646527" y="424850"/>
                      </a:lnTo>
                      <a:lnTo>
                        <a:pt x="2649721" y="420518"/>
                      </a:lnTo>
                      <a:lnTo>
                        <a:pt x="2644292" y="420518"/>
                      </a:lnTo>
                      <a:lnTo>
                        <a:pt x="2643151" y="417645"/>
                      </a:lnTo>
                      <a:close/>
                    </a:path>
                    <a:path w="2680334" h="433070">
                      <a:moveTo>
                        <a:pt x="2623007" y="306819"/>
                      </a:moveTo>
                      <a:lnTo>
                        <a:pt x="2608338" y="312635"/>
                      </a:lnTo>
                      <a:lnTo>
                        <a:pt x="2604757" y="320941"/>
                      </a:lnTo>
                      <a:lnTo>
                        <a:pt x="2626854" y="376598"/>
                      </a:lnTo>
                      <a:lnTo>
                        <a:pt x="2634068" y="381198"/>
                      </a:lnTo>
                      <a:lnTo>
                        <a:pt x="2653512" y="394500"/>
                      </a:lnTo>
                      <a:lnTo>
                        <a:pt x="2663482" y="401855"/>
                      </a:lnTo>
                      <a:lnTo>
                        <a:pt x="2646527" y="424850"/>
                      </a:lnTo>
                      <a:lnTo>
                        <a:pt x="2676758" y="424850"/>
                      </a:lnTo>
                      <a:lnTo>
                        <a:pt x="2631325" y="310400"/>
                      </a:lnTo>
                      <a:lnTo>
                        <a:pt x="2623007" y="306819"/>
                      </a:lnTo>
                      <a:close/>
                    </a:path>
                    <a:path w="2680334" h="433070">
                      <a:moveTo>
                        <a:pt x="2635254" y="397754"/>
                      </a:moveTo>
                      <a:lnTo>
                        <a:pt x="2644292" y="420518"/>
                      </a:lnTo>
                      <a:lnTo>
                        <a:pt x="2659519" y="401093"/>
                      </a:lnTo>
                      <a:lnTo>
                        <a:pt x="2635254" y="397754"/>
                      </a:lnTo>
                      <a:close/>
                    </a:path>
                    <a:path w="2680334" h="433070">
                      <a:moveTo>
                        <a:pt x="2626854" y="376598"/>
                      </a:moveTo>
                      <a:lnTo>
                        <a:pt x="2635254" y="397754"/>
                      </a:lnTo>
                      <a:lnTo>
                        <a:pt x="2659519" y="401093"/>
                      </a:lnTo>
                      <a:lnTo>
                        <a:pt x="2644292" y="420518"/>
                      </a:lnTo>
                      <a:lnTo>
                        <a:pt x="2649721" y="420518"/>
                      </a:lnTo>
                      <a:lnTo>
                        <a:pt x="2663482" y="401855"/>
                      </a:lnTo>
                      <a:lnTo>
                        <a:pt x="2653512" y="394500"/>
                      </a:lnTo>
                      <a:lnTo>
                        <a:pt x="2634068" y="381198"/>
                      </a:lnTo>
                      <a:lnTo>
                        <a:pt x="2626854" y="376598"/>
                      </a:lnTo>
                      <a:close/>
                    </a:path>
                    <a:path w="2680334" h="433070">
                      <a:moveTo>
                        <a:pt x="2636874" y="417738"/>
                      </a:moveTo>
                      <a:lnTo>
                        <a:pt x="2637146" y="417939"/>
                      </a:lnTo>
                      <a:lnTo>
                        <a:pt x="2636874" y="417738"/>
                      </a:lnTo>
                      <a:close/>
                    </a:path>
                    <a:path w="2680334" h="433070">
                      <a:moveTo>
                        <a:pt x="2638096" y="404912"/>
                      </a:moveTo>
                      <a:lnTo>
                        <a:pt x="2618130" y="404912"/>
                      </a:lnTo>
                      <a:lnTo>
                        <a:pt x="2618524" y="405170"/>
                      </a:lnTo>
                      <a:lnTo>
                        <a:pt x="2636874" y="417738"/>
                      </a:lnTo>
                      <a:lnTo>
                        <a:pt x="2643151" y="417645"/>
                      </a:lnTo>
                      <a:lnTo>
                        <a:pt x="2638096" y="404912"/>
                      </a:lnTo>
                      <a:close/>
                    </a:path>
                    <a:path w="2680334" h="433070">
                      <a:moveTo>
                        <a:pt x="2618278" y="405014"/>
                      </a:moveTo>
                      <a:lnTo>
                        <a:pt x="2618507" y="405170"/>
                      </a:lnTo>
                      <a:lnTo>
                        <a:pt x="2618278" y="405014"/>
                      </a:lnTo>
                      <a:close/>
                    </a:path>
                    <a:path w="2680334" h="433070">
                      <a:moveTo>
                        <a:pt x="2599066" y="392775"/>
                      </a:moveTo>
                      <a:lnTo>
                        <a:pt x="2618278" y="405014"/>
                      </a:lnTo>
                      <a:lnTo>
                        <a:pt x="2618130" y="404912"/>
                      </a:lnTo>
                      <a:lnTo>
                        <a:pt x="2638096" y="404912"/>
                      </a:lnTo>
                      <a:lnTo>
                        <a:pt x="2635254" y="397754"/>
                      </a:lnTo>
                      <a:lnTo>
                        <a:pt x="2599066" y="392775"/>
                      </a:lnTo>
                      <a:close/>
                    </a:path>
                    <a:path w="2680334" h="433070">
                      <a:moveTo>
                        <a:pt x="2633094" y="392314"/>
                      </a:moveTo>
                      <a:lnTo>
                        <a:pt x="2598343" y="392314"/>
                      </a:lnTo>
                      <a:lnTo>
                        <a:pt x="2598889" y="392642"/>
                      </a:lnTo>
                      <a:lnTo>
                        <a:pt x="2599066" y="392775"/>
                      </a:lnTo>
                      <a:lnTo>
                        <a:pt x="2635254" y="397754"/>
                      </a:lnTo>
                      <a:lnTo>
                        <a:pt x="2633094" y="392314"/>
                      </a:lnTo>
                      <a:close/>
                    </a:path>
                    <a:path w="2680334" h="433070">
                      <a:moveTo>
                        <a:pt x="2598554" y="392448"/>
                      </a:moveTo>
                      <a:lnTo>
                        <a:pt x="2598858" y="392642"/>
                      </a:lnTo>
                      <a:lnTo>
                        <a:pt x="2598554" y="392448"/>
                      </a:lnTo>
                      <a:close/>
                    </a:path>
                    <a:path w="2680334" h="433070">
                      <a:moveTo>
                        <a:pt x="2612411" y="367451"/>
                      </a:moveTo>
                      <a:lnTo>
                        <a:pt x="2555214" y="367451"/>
                      </a:lnTo>
                      <a:lnTo>
                        <a:pt x="2555862" y="367803"/>
                      </a:lnTo>
                      <a:lnTo>
                        <a:pt x="2598554" y="392448"/>
                      </a:lnTo>
                      <a:lnTo>
                        <a:pt x="2598343" y="392314"/>
                      </a:lnTo>
                      <a:lnTo>
                        <a:pt x="2633094" y="392314"/>
                      </a:lnTo>
                      <a:lnTo>
                        <a:pt x="2626854" y="376598"/>
                      </a:lnTo>
                      <a:lnTo>
                        <a:pt x="2613444" y="368047"/>
                      </a:lnTo>
                      <a:lnTo>
                        <a:pt x="2612411" y="367451"/>
                      </a:lnTo>
                      <a:close/>
                    </a:path>
                    <a:path w="2680334" h="433070">
                      <a:moveTo>
                        <a:pt x="2555535" y="367636"/>
                      </a:moveTo>
                      <a:lnTo>
                        <a:pt x="2555824" y="367803"/>
                      </a:lnTo>
                      <a:lnTo>
                        <a:pt x="2555535" y="367636"/>
                      </a:lnTo>
                      <a:close/>
                    </a:path>
                    <a:path w="2680334" h="433070">
                      <a:moveTo>
                        <a:pt x="2564612" y="340184"/>
                      </a:moveTo>
                      <a:lnTo>
                        <a:pt x="2551620" y="365639"/>
                      </a:lnTo>
                      <a:lnTo>
                        <a:pt x="2555535" y="367636"/>
                      </a:lnTo>
                      <a:lnTo>
                        <a:pt x="2555214" y="367451"/>
                      </a:lnTo>
                      <a:lnTo>
                        <a:pt x="2612411" y="367451"/>
                      </a:lnTo>
                      <a:lnTo>
                        <a:pt x="2569171" y="342515"/>
                      </a:lnTo>
                      <a:lnTo>
                        <a:pt x="2564612" y="340184"/>
                      </a:lnTo>
                      <a:close/>
                    </a:path>
                  </a:pathLst>
                </a:custGeom>
                <a:solidFill>
                  <a:schemeClr val="accent4"/>
                </a:solidFill>
              </p:spPr>
              <p:txBody>
                <a:bodyPr wrap="square" lIns="0" tIns="0" rIns="0" bIns="0" rtlCol="0"/>
                <a:lstStyle/>
                <a:p>
                  <a:endParaRPr/>
                </a:p>
              </p:txBody>
            </p:sp>
            <p:sp>
              <p:nvSpPr>
                <p:cNvPr id="63" name="Oval 62">
                  <a:extLst>
                    <a:ext uri="{FF2B5EF4-FFF2-40B4-BE49-F238E27FC236}">
                      <a16:creationId xmlns:a16="http://schemas.microsoft.com/office/drawing/2014/main" id="{5528E6CE-4974-DE97-9564-A8C5944654DB}"/>
                    </a:ext>
                  </a:extLst>
                </p:cNvPr>
                <p:cNvSpPr/>
                <p:nvPr/>
              </p:nvSpPr>
              <p:spPr>
                <a:xfrm flipH="1">
                  <a:off x="685800" y="565622"/>
                  <a:ext cx="106959" cy="106959"/>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0" name="Freeform 59">
                <a:extLst>
                  <a:ext uri="{FF2B5EF4-FFF2-40B4-BE49-F238E27FC236}">
                    <a16:creationId xmlns:a16="http://schemas.microsoft.com/office/drawing/2014/main" id="{682EB739-06C5-116D-2BE4-2F4204FC71F3}"/>
                  </a:ext>
                </a:extLst>
              </p:cNvPr>
              <p:cNvSpPr/>
              <p:nvPr/>
            </p:nvSpPr>
            <p:spPr>
              <a:xfrm rot="15823125" flipV="1">
                <a:off x="2310838" y="2356824"/>
                <a:ext cx="510152" cy="782754"/>
              </a:xfrm>
              <a:custGeom>
                <a:avLst/>
                <a:gdLst>
                  <a:gd name="connsiteX0" fmla="*/ 0 w 1427356"/>
                  <a:gd name="connsiteY0" fmla="*/ 1367883 h 1425358"/>
                  <a:gd name="connsiteX1" fmla="*/ 431180 w 1427356"/>
                  <a:gd name="connsiteY1" fmla="*/ 1382751 h 1425358"/>
                  <a:gd name="connsiteX2" fmla="*/ 416312 w 1427356"/>
                  <a:gd name="connsiteY2" fmla="*/ 892097 h 1425358"/>
                  <a:gd name="connsiteX3" fmla="*/ 899531 w 1427356"/>
                  <a:gd name="connsiteY3" fmla="*/ 899531 h 1425358"/>
                  <a:gd name="connsiteX4" fmla="*/ 847492 w 1427356"/>
                  <a:gd name="connsiteY4" fmla="*/ 446048 h 1425358"/>
                  <a:gd name="connsiteX5" fmla="*/ 1293541 w 1427356"/>
                  <a:gd name="connsiteY5" fmla="*/ 423746 h 1425358"/>
                  <a:gd name="connsiteX6" fmla="*/ 1308409 w 1427356"/>
                  <a:gd name="connsiteY6" fmla="*/ 156117 h 1425358"/>
                  <a:gd name="connsiteX7" fmla="*/ 1427356 w 1427356"/>
                  <a:gd name="connsiteY7" fmla="*/ 0 h 1425358"/>
                  <a:gd name="connsiteX0" fmla="*/ 0 w 1427356"/>
                  <a:gd name="connsiteY0" fmla="*/ 1367883 h 1386105"/>
                  <a:gd name="connsiteX1" fmla="*/ 486320 w 1427356"/>
                  <a:gd name="connsiteY1" fmla="*/ 1285569 h 1386105"/>
                  <a:gd name="connsiteX2" fmla="*/ 416312 w 1427356"/>
                  <a:gd name="connsiteY2" fmla="*/ 892097 h 1386105"/>
                  <a:gd name="connsiteX3" fmla="*/ 899531 w 1427356"/>
                  <a:gd name="connsiteY3" fmla="*/ 899531 h 1386105"/>
                  <a:gd name="connsiteX4" fmla="*/ 847492 w 1427356"/>
                  <a:gd name="connsiteY4" fmla="*/ 446048 h 1386105"/>
                  <a:gd name="connsiteX5" fmla="*/ 1293541 w 1427356"/>
                  <a:gd name="connsiteY5" fmla="*/ 423746 h 1386105"/>
                  <a:gd name="connsiteX6" fmla="*/ 1308409 w 1427356"/>
                  <a:gd name="connsiteY6" fmla="*/ 156117 h 1386105"/>
                  <a:gd name="connsiteX7" fmla="*/ 1427356 w 1427356"/>
                  <a:gd name="connsiteY7" fmla="*/ 0 h 1386105"/>
                  <a:gd name="connsiteX0" fmla="*/ 0 w 1306646"/>
                  <a:gd name="connsiteY0" fmla="*/ 1385742 h 1401600"/>
                  <a:gd name="connsiteX1" fmla="*/ 365610 w 1306646"/>
                  <a:gd name="connsiteY1" fmla="*/ 1285569 h 1401600"/>
                  <a:gd name="connsiteX2" fmla="*/ 295602 w 1306646"/>
                  <a:gd name="connsiteY2" fmla="*/ 892097 h 1401600"/>
                  <a:gd name="connsiteX3" fmla="*/ 778821 w 1306646"/>
                  <a:gd name="connsiteY3" fmla="*/ 899531 h 1401600"/>
                  <a:gd name="connsiteX4" fmla="*/ 726782 w 1306646"/>
                  <a:gd name="connsiteY4" fmla="*/ 446048 h 1401600"/>
                  <a:gd name="connsiteX5" fmla="*/ 1172831 w 1306646"/>
                  <a:gd name="connsiteY5" fmla="*/ 423746 h 1401600"/>
                  <a:gd name="connsiteX6" fmla="*/ 1187699 w 1306646"/>
                  <a:gd name="connsiteY6" fmla="*/ 156117 h 1401600"/>
                  <a:gd name="connsiteX7" fmla="*/ 1306646 w 1306646"/>
                  <a:gd name="connsiteY7" fmla="*/ 0 h 1401600"/>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726782 w 1306646"/>
                  <a:gd name="connsiteY4" fmla="*/ 446048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075294 w 1306646"/>
                  <a:gd name="connsiteY6" fmla="*/ 149241 h 1400539"/>
                  <a:gd name="connsiteX7" fmla="*/ 1306646 w 1306646"/>
                  <a:gd name="connsiteY7" fmla="*/ 0 h 1400539"/>
                  <a:gd name="connsiteX0" fmla="*/ -1 w 1452278"/>
                  <a:gd name="connsiteY0" fmla="*/ 1334935 h 1357473"/>
                  <a:gd name="connsiteX1" fmla="*/ 511242 w 1452278"/>
                  <a:gd name="connsiteY1" fmla="*/ 1285569 h 1357473"/>
                  <a:gd name="connsiteX2" fmla="*/ 396168 w 1452278"/>
                  <a:gd name="connsiteY2" fmla="*/ 945902 h 1357473"/>
                  <a:gd name="connsiteX3" fmla="*/ 924453 w 1452278"/>
                  <a:gd name="connsiteY3" fmla="*/ 899531 h 1357473"/>
                  <a:gd name="connsiteX4" fmla="*/ 792356 w 1452278"/>
                  <a:gd name="connsiteY4" fmla="*/ 510281 h 1357473"/>
                  <a:gd name="connsiteX5" fmla="*/ 1318463 w 1452278"/>
                  <a:gd name="connsiteY5" fmla="*/ 423746 h 1357473"/>
                  <a:gd name="connsiteX6" fmla="*/ 1220926 w 1452278"/>
                  <a:gd name="connsiteY6" fmla="*/ 149241 h 1357473"/>
                  <a:gd name="connsiteX7" fmla="*/ 1452278 w 1452278"/>
                  <a:gd name="connsiteY7" fmla="*/ 0 h 1357473"/>
                  <a:gd name="connsiteX0" fmla="*/ -1 w 1349946"/>
                  <a:gd name="connsiteY0" fmla="*/ 1385190 h 1400044"/>
                  <a:gd name="connsiteX1" fmla="*/ 408910 w 1349946"/>
                  <a:gd name="connsiteY1" fmla="*/ 1285569 h 1400044"/>
                  <a:gd name="connsiteX2" fmla="*/ 293836 w 1349946"/>
                  <a:gd name="connsiteY2" fmla="*/ 945902 h 1400044"/>
                  <a:gd name="connsiteX3" fmla="*/ 822121 w 1349946"/>
                  <a:gd name="connsiteY3" fmla="*/ 899531 h 1400044"/>
                  <a:gd name="connsiteX4" fmla="*/ 690024 w 1349946"/>
                  <a:gd name="connsiteY4" fmla="*/ 510281 h 1400044"/>
                  <a:gd name="connsiteX5" fmla="*/ 1216131 w 1349946"/>
                  <a:gd name="connsiteY5" fmla="*/ 423746 h 1400044"/>
                  <a:gd name="connsiteX6" fmla="*/ 1118594 w 1349946"/>
                  <a:gd name="connsiteY6" fmla="*/ 149241 h 1400044"/>
                  <a:gd name="connsiteX7" fmla="*/ 1349946 w 1349946"/>
                  <a:gd name="connsiteY7" fmla="*/ 0 h 1400044"/>
                  <a:gd name="connsiteX0" fmla="*/ 0 w 1410004"/>
                  <a:gd name="connsiteY0" fmla="*/ 1487188 h 1495742"/>
                  <a:gd name="connsiteX1" fmla="*/ 468968 w 1410004"/>
                  <a:gd name="connsiteY1" fmla="*/ 1285569 h 1495742"/>
                  <a:gd name="connsiteX2" fmla="*/ 353894 w 1410004"/>
                  <a:gd name="connsiteY2" fmla="*/ 945902 h 1495742"/>
                  <a:gd name="connsiteX3" fmla="*/ 882179 w 1410004"/>
                  <a:gd name="connsiteY3" fmla="*/ 899531 h 1495742"/>
                  <a:gd name="connsiteX4" fmla="*/ 750082 w 1410004"/>
                  <a:gd name="connsiteY4" fmla="*/ 510281 h 1495742"/>
                  <a:gd name="connsiteX5" fmla="*/ 1276189 w 1410004"/>
                  <a:gd name="connsiteY5" fmla="*/ 423746 h 1495742"/>
                  <a:gd name="connsiteX6" fmla="*/ 1178652 w 1410004"/>
                  <a:gd name="connsiteY6" fmla="*/ 149241 h 1495742"/>
                  <a:gd name="connsiteX7" fmla="*/ 1410004 w 1410004"/>
                  <a:gd name="connsiteY7" fmla="*/ 0 h 1495742"/>
                  <a:gd name="connsiteX0" fmla="*/ -1 w 1739770"/>
                  <a:gd name="connsiteY0" fmla="*/ 1717900 h 1722217"/>
                  <a:gd name="connsiteX1" fmla="*/ 798734 w 1739770"/>
                  <a:gd name="connsiteY1" fmla="*/ 1285569 h 1722217"/>
                  <a:gd name="connsiteX2" fmla="*/ 683660 w 1739770"/>
                  <a:gd name="connsiteY2" fmla="*/ 945902 h 1722217"/>
                  <a:gd name="connsiteX3" fmla="*/ 1211945 w 1739770"/>
                  <a:gd name="connsiteY3" fmla="*/ 899531 h 1722217"/>
                  <a:gd name="connsiteX4" fmla="*/ 1079848 w 1739770"/>
                  <a:gd name="connsiteY4" fmla="*/ 510281 h 1722217"/>
                  <a:gd name="connsiteX5" fmla="*/ 1605955 w 1739770"/>
                  <a:gd name="connsiteY5" fmla="*/ 423746 h 1722217"/>
                  <a:gd name="connsiteX6" fmla="*/ 1508418 w 1739770"/>
                  <a:gd name="connsiteY6" fmla="*/ 149241 h 1722217"/>
                  <a:gd name="connsiteX7" fmla="*/ 1739770 w 1739770"/>
                  <a:gd name="connsiteY7" fmla="*/ 0 h 1722217"/>
                  <a:gd name="connsiteX0" fmla="*/ 1 w 1371325"/>
                  <a:gd name="connsiteY0" fmla="*/ 1374434 h 1390497"/>
                  <a:gd name="connsiteX1" fmla="*/ 430289 w 1371325"/>
                  <a:gd name="connsiteY1" fmla="*/ 1285569 h 1390497"/>
                  <a:gd name="connsiteX2" fmla="*/ 315215 w 1371325"/>
                  <a:gd name="connsiteY2" fmla="*/ 945902 h 1390497"/>
                  <a:gd name="connsiteX3" fmla="*/ 843500 w 1371325"/>
                  <a:gd name="connsiteY3" fmla="*/ 899531 h 1390497"/>
                  <a:gd name="connsiteX4" fmla="*/ 711403 w 1371325"/>
                  <a:gd name="connsiteY4" fmla="*/ 510281 h 1390497"/>
                  <a:gd name="connsiteX5" fmla="*/ 1237510 w 1371325"/>
                  <a:gd name="connsiteY5" fmla="*/ 423746 h 1390497"/>
                  <a:gd name="connsiteX6" fmla="*/ 1139973 w 1371325"/>
                  <a:gd name="connsiteY6" fmla="*/ 149241 h 1390497"/>
                  <a:gd name="connsiteX7" fmla="*/ 1371325 w 1371325"/>
                  <a:gd name="connsiteY7" fmla="*/ 0 h 1390497"/>
                  <a:gd name="connsiteX0" fmla="*/ 1 w 1371325"/>
                  <a:gd name="connsiteY0" fmla="*/ 1374434 h 1384372"/>
                  <a:gd name="connsiteX1" fmla="*/ 515956 w 1371325"/>
                  <a:gd name="connsiteY1" fmla="*/ 1218494 h 1384372"/>
                  <a:gd name="connsiteX2" fmla="*/ 315215 w 1371325"/>
                  <a:gd name="connsiteY2" fmla="*/ 945902 h 1384372"/>
                  <a:gd name="connsiteX3" fmla="*/ 843500 w 1371325"/>
                  <a:gd name="connsiteY3" fmla="*/ 899531 h 1384372"/>
                  <a:gd name="connsiteX4" fmla="*/ 711403 w 1371325"/>
                  <a:gd name="connsiteY4" fmla="*/ 510281 h 1384372"/>
                  <a:gd name="connsiteX5" fmla="*/ 1237510 w 1371325"/>
                  <a:gd name="connsiteY5" fmla="*/ 423746 h 1384372"/>
                  <a:gd name="connsiteX6" fmla="*/ 1139973 w 1371325"/>
                  <a:gd name="connsiteY6" fmla="*/ 149241 h 1384372"/>
                  <a:gd name="connsiteX7" fmla="*/ 1371325 w 1371325"/>
                  <a:gd name="connsiteY7" fmla="*/ 0 h 1384372"/>
                  <a:gd name="connsiteX0" fmla="*/ 1 w 1371325"/>
                  <a:gd name="connsiteY0" fmla="*/ 1374434 h 1385458"/>
                  <a:gd name="connsiteX1" fmla="*/ 515956 w 1371325"/>
                  <a:gd name="connsiteY1" fmla="*/ 1218494 h 1385458"/>
                  <a:gd name="connsiteX2" fmla="*/ 471529 w 1371325"/>
                  <a:gd name="connsiteY2" fmla="*/ 837254 h 1385458"/>
                  <a:gd name="connsiteX3" fmla="*/ 843500 w 1371325"/>
                  <a:gd name="connsiteY3" fmla="*/ 899531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878491 w 1371325"/>
                  <a:gd name="connsiteY4" fmla="*/ 351962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512406"/>
                  <a:gd name="connsiteY0" fmla="*/ 1374434 h 1385458"/>
                  <a:gd name="connsiteX1" fmla="*/ 515956 w 1512406"/>
                  <a:gd name="connsiteY1" fmla="*/ 1218494 h 1385458"/>
                  <a:gd name="connsiteX2" fmla="*/ 471529 w 1512406"/>
                  <a:gd name="connsiteY2" fmla="*/ 837254 h 1385458"/>
                  <a:gd name="connsiteX3" fmla="*/ 1049099 w 1512406"/>
                  <a:gd name="connsiteY3" fmla="*/ 738553 h 1385458"/>
                  <a:gd name="connsiteX4" fmla="*/ 878491 w 1512406"/>
                  <a:gd name="connsiteY4" fmla="*/ 351962 h 1385458"/>
                  <a:gd name="connsiteX5" fmla="*/ 1509337 w 1512406"/>
                  <a:gd name="connsiteY5" fmla="*/ 307115 h 1385458"/>
                  <a:gd name="connsiteX6" fmla="*/ 1139973 w 1512406"/>
                  <a:gd name="connsiteY6" fmla="*/ 149241 h 1385458"/>
                  <a:gd name="connsiteX7" fmla="*/ 1371325 w 1512406"/>
                  <a:gd name="connsiteY7" fmla="*/ 0 h 1385458"/>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139973 w 1632738"/>
                  <a:gd name="connsiteY6" fmla="*/ 436387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450488 w 1632738"/>
                  <a:gd name="connsiteY6" fmla="*/ 207004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281458 w 1632738"/>
                  <a:gd name="connsiteY6" fmla="*/ 243144 h 1672604"/>
                  <a:gd name="connsiteX7" fmla="*/ 1632737 w 1632738"/>
                  <a:gd name="connsiteY7" fmla="*/ 0 h 1672604"/>
                  <a:gd name="connsiteX0" fmla="*/ 1 w 1632738"/>
                  <a:gd name="connsiteY0" fmla="*/ 1661580 h 1669144"/>
                  <a:gd name="connsiteX1" fmla="*/ 659376 w 1632738"/>
                  <a:gd name="connsiteY1" fmla="*/ 1434574 h 1669144"/>
                  <a:gd name="connsiteX2" fmla="*/ 471529 w 1632738"/>
                  <a:gd name="connsiteY2" fmla="*/ 1124400 h 1669144"/>
                  <a:gd name="connsiteX3" fmla="*/ 1049099 w 1632738"/>
                  <a:gd name="connsiteY3" fmla="*/ 1025699 h 1669144"/>
                  <a:gd name="connsiteX4" fmla="*/ 878491 w 1632738"/>
                  <a:gd name="connsiteY4" fmla="*/ 639108 h 1669144"/>
                  <a:gd name="connsiteX5" fmla="*/ 1509337 w 1632738"/>
                  <a:gd name="connsiteY5" fmla="*/ 594261 h 1669144"/>
                  <a:gd name="connsiteX6" fmla="*/ 1281458 w 1632738"/>
                  <a:gd name="connsiteY6" fmla="*/ 243144 h 1669144"/>
                  <a:gd name="connsiteX7" fmla="*/ 1632737 w 1632738"/>
                  <a:gd name="connsiteY7" fmla="*/ 0 h 1669144"/>
                  <a:gd name="connsiteX0" fmla="*/ 1 w 1495675"/>
                  <a:gd name="connsiteY0" fmla="*/ 1554262 h 1566841"/>
                  <a:gd name="connsiteX1" fmla="*/ 522313 w 1495675"/>
                  <a:gd name="connsiteY1" fmla="*/ 1434574 h 1566841"/>
                  <a:gd name="connsiteX2" fmla="*/ 334466 w 1495675"/>
                  <a:gd name="connsiteY2" fmla="*/ 1124400 h 1566841"/>
                  <a:gd name="connsiteX3" fmla="*/ 912036 w 1495675"/>
                  <a:gd name="connsiteY3" fmla="*/ 1025699 h 1566841"/>
                  <a:gd name="connsiteX4" fmla="*/ 741428 w 1495675"/>
                  <a:gd name="connsiteY4" fmla="*/ 639108 h 1566841"/>
                  <a:gd name="connsiteX5" fmla="*/ 1372274 w 1495675"/>
                  <a:gd name="connsiteY5" fmla="*/ 594261 h 1566841"/>
                  <a:gd name="connsiteX6" fmla="*/ 1144395 w 1495675"/>
                  <a:gd name="connsiteY6" fmla="*/ 243144 h 1566841"/>
                  <a:gd name="connsiteX7" fmla="*/ 1495674 w 1495675"/>
                  <a:gd name="connsiteY7" fmla="*/ 0 h 1566841"/>
                  <a:gd name="connsiteX0" fmla="*/ 1 w 1495675"/>
                  <a:gd name="connsiteY0" fmla="*/ 1554262 h 1566839"/>
                  <a:gd name="connsiteX1" fmla="*/ 522313 w 1495675"/>
                  <a:gd name="connsiteY1" fmla="*/ 1434574 h 1566839"/>
                  <a:gd name="connsiteX2" fmla="*/ 334466 w 1495675"/>
                  <a:gd name="connsiteY2" fmla="*/ 1124400 h 1566839"/>
                  <a:gd name="connsiteX3" fmla="*/ 912036 w 1495675"/>
                  <a:gd name="connsiteY3" fmla="*/ 1025699 h 1566839"/>
                  <a:gd name="connsiteX4" fmla="*/ 741428 w 1495675"/>
                  <a:gd name="connsiteY4" fmla="*/ 639108 h 1566839"/>
                  <a:gd name="connsiteX5" fmla="*/ 1398065 w 1495675"/>
                  <a:gd name="connsiteY5" fmla="*/ 519091 h 1566839"/>
                  <a:gd name="connsiteX6" fmla="*/ 1144395 w 1495675"/>
                  <a:gd name="connsiteY6" fmla="*/ 243144 h 1566839"/>
                  <a:gd name="connsiteX7" fmla="*/ 1495674 w 1495675"/>
                  <a:gd name="connsiteY7" fmla="*/ 0 h 1566839"/>
                  <a:gd name="connsiteX0" fmla="*/ 1 w 2015841"/>
                  <a:gd name="connsiteY0" fmla="*/ 1810363 h 1822942"/>
                  <a:gd name="connsiteX1" fmla="*/ 522313 w 2015841"/>
                  <a:gd name="connsiteY1" fmla="*/ 1690675 h 1822942"/>
                  <a:gd name="connsiteX2" fmla="*/ 334466 w 2015841"/>
                  <a:gd name="connsiteY2" fmla="*/ 1380501 h 1822942"/>
                  <a:gd name="connsiteX3" fmla="*/ 912036 w 2015841"/>
                  <a:gd name="connsiteY3" fmla="*/ 1281800 h 1822942"/>
                  <a:gd name="connsiteX4" fmla="*/ 741428 w 2015841"/>
                  <a:gd name="connsiteY4" fmla="*/ 895209 h 1822942"/>
                  <a:gd name="connsiteX5" fmla="*/ 1398065 w 2015841"/>
                  <a:gd name="connsiteY5" fmla="*/ 775192 h 1822942"/>
                  <a:gd name="connsiteX6" fmla="*/ 1144395 w 2015841"/>
                  <a:gd name="connsiteY6" fmla="*/ 499245 h 1822942"/>
                  <a:gd name="connsiteX7" fmla="*/ 2015842 w 2015841"/>
                  <a:gd name="connsiteY7" fmla="*/ 0 h 1822942"/>
                  <a:gd name="connsiteX0" fmla="*/ 1 w 2015841"/>
                  <a:gd name="connsiteY0" fmla="*/ 1810363 h 1822940"/>
                  <a:gd name="connsiteX1" fmla="*/ 522313 w 2015841"/>
                  <a:gd name="connsiteY1" fmla="*/ 1690675 h 1822940"/>
                  <a:gd name="connsiteX2" fmla="*/ 334466 w 2015841"/>
                  <a:gd name="connsiteY2" fmla="*/ 1380501 h 1822940"/>
                  <a:gd name="connsiteX3" fmla="*/ 912036 w 2015841"/>
                  <a:gd name="connsiteY3" fmla="*/ 1281800 h 1822940"/>
                  <a:gd name="connsiteX4" fmla="*/ 741428 w 2015841"/>
                  <a:gd name="connsiteY4" fmla="*/ 895209 h 1822940"/>
                  <a:gd name="connsiteX5" fmla="*/ 1398065 w 2015841"/>
                  <a:gd name="connsiteY5" fmla="*/ 775192 h 1822940"/>
                  <a:gd name="connsiteX6" fmla="*/ 1354050 w 2015841"/>
                  <a:gd name="connsiteY6" fmla="*/ 472528 h 1822940"/>
                  <a:gd name="connsiteX7" fmla="*/ 2015842 w 2015841"/>
                  <a:gd name="connsiteY7" fmla="*/ 0 h 1822940"/>
                  <a:gd name="connsiteX0" fmla="*/ 1 w 1630438"/>
                  <a:gd name="connsiteY0" fmla="*/ 1563573 h 1576152"/>
                  <a:gd name="connsiteX1" fmla="*/ 522313 w 1630438"/>
                  <a:gd name="connsiteY1" fmla="*/ 1443885 h 1576152"/>
                  <a:gd name="connsiteX2" fmla="*/ 334466 w 1630438"/>
                  <a:gd name="connsiteY2" fmla="*/ 1133711 h 1576152"/>
                  <a:gd name="connsiteX3" fmla="*/ 912036 w 1630438"/>
                  <a:gd name="connsiteY3" fmla="*/ 1035010 h 1576152"/>
                  <a:gd name="connsiteX4" fmla="*/ 741428 w 1630438"/>
                  <a:gd name="connsiteY4" fmla="*/ 648419 h 1576152"/>
                  <a:gd name="connsiteX5" fmla="*/ 1398065 w 1630438"/>
                  <a:gd name="connsiteY5" fmla="*/ 528402 h 1576152"/>
                  <a:gd name="connsiteX6" fmla="*/ 1354050 w 1630438"/>
                  <a:gd name="connsiteY6" fmla="*/ 225738 h 1576152"/>
                  <a:gd name="connsiteX7" fmla="*/ 1630437 w 1630438"/>
                  <a:gd name="connsiteY7" fmla="*/ -1 h 1576152"/>
                  <a:gd name="connsiteX0" fmla="*/ 1 w 1630438"/>
                  <a:gd name="connsiteY0" fmla="*/ 1563575 h 1601255"/>
                  <a:gd name="connsiteX1" fmla="*/ 404500 w 1630438"/>
                  <a:gd name="connsiteY1" fmla="*/ 1549879 h 1601255"/>
                  <a:gd name="connsiteX2" fmla="*/ 334466 w 1630438"/>
                  <a:gd name="connsiteY2" fmla="*/ 1133713 h 1601255"/>
                  <a:gd name="connsiteX3" fmla="*/ 912036 w 1630438"/>
                  <a:gd name="connsiteY3" fmla="*/ 1035012 h 1601255"/>
                  <a:gd name="connsiteX4" fmla="*/ 741428 w 1630438"/>
                  <a:gd name="connsiteY4" fmla="*/ 648421 h 1601255"/>
                  <a:gd name="connsiteX5" fmla="*/ 1398065 w 1630438"/>
                  <a:gd name="connsiteY5" fmla="*/ 528404 h 1601255"/>
                  <a:gd name="connsiteX6" fmla="*/ 1354050 w 1630438"/>
                  <a:gd name="connsiteY6" fmla="*/ 225740 h 1601255"/>
                  <a:gd name="connsiteX7" fmla="*/ 1630437 w 1630438"/>
                  <a:gd name="connsiteY7" fmla="*/ 1 h 1601255"/>
                  <a:gd name="connsiteX0" fmla="*/ 0 w 1748251"/>
                  <a:gd name="connsiteY0" fmla="*/ 1669561 h 1683790"/>
                  <a:gd name="connsiteX1" fmla="*/ 522313 w 1748251"/>
                  <a:gd name="connsiteY1" fmla="*/ 1549877 h 1683790"/>
                  <a:gd name="connsiteX2" fmla="*/ 452279 w 1748251"/>
                  <a:gd name="connsiteY2" fmla="*/ 1133711 h 1683790"/>
                  <a:gd name="connsiteX3" fmla="*/ 1029849 w 1748251"/>
                  <a:gd name="connsiteY3" fmla="*/ 1035010 h 1683790"/>
                  <a:gd name="connsiteX4" fmla="*/ 859241 w 1748251"/>
                  <a:gd name="connsiteY4" fmla="*/ 648419 h 1683790"/>
                  <a:gd name="connsiteX5" fmla="*/ 1515878 w 1748251"/>
                  <a:gd name="connsiteY5" fmla="*/ 528402 h 1683790"/>
                  <a:gd name="connsiteX6" fmla="*/ 1471863 w 1748251"/>
                  <a:gd name="connsiteY6" fmla="*/ 225738 h 1683790"/>
                  <a:gd name="connsiteX7" fmla="*/ 1748250 w 1748251"/>
                  <a:gd name="connsiteY7" fmla="*/ -1 h 168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8251" h="1683790">
                    <a:moveTo>
                      <a:pt x="0" y="1669561"/>
                    </a:moveTo>
                    <a:cubicBezTo>
                      <a:pt x="180897" y="1716644"/>
                      <a:pt x="446933" y="1639185"/>
                      <a:pt x="522313" y="1549877"/>
                    </a:cubicBezTo>
                    <a:cubicBezTo>
                      <a:pt x="597693" y="1460569"/>
                      <a:pt x="367690" y="1219522"/>
                      <a:pt x="452279" y="1133711"/>
                    </a:cubicBezTo>
                    <a:cubicBezTo>
                      <a:pt x="536868" y="1047900"/>
                      <a:pt x="962022" y="1115892"/>
                      <a:pt x="1029849" y="1035010"/>
                    </a:cubicBezTo>
                    <a:cubicBezTo>
                      <a:pt x="1097676" y="954128"/>
                      <a:pt x="778236" y="732853"/>
                      <a:pt x="859241" y="648419"/>
                    </a:cubicBezTo>
                    <a:cubicBezTo>
                      <a:pt x="940246" y="563985"/>
                      <a:pt x="1413774" y="598849"/>
                      <a:pt x="1515878" y="528402"/>
                    </a:cubicBezTo>
                    <a:cubicBezTo>
                      <a:pt x="1617982" y="457955"/>
                      <a:pt x="1449561" y="296362"/>
                      <a:pt x="1471863" y="225738"/>
                    </a:cubicBezTo>
                    <a:cubicBezTo>
                      <a:pt x="1494165" y="155114"/>
                      <a:pt x="1699927" y="42745"/>
                      <a:pt x="1748250" y="-1"/>
                    </a:cubicBezTo>
                  </a:path>
                </a:pathLst>
              </a:custGeom>
              <a:noFill/>
              <a:ln w="28575">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60">
                <a:extLst>
                  <a:ext uri="{FF2B5EF4-FFF2-40B4-BE49-F238E27FC236}">
                    <a16:creationId xmlns:a16="http://schemas.microsoft.com/office/drawing/2014/main" id="{E5D87C30-A4EA-96F5-A5A0-7CF3CD2BFEDE}"/>
                  </a:ext>
                </a:extLst>
              </p:cNvPr>
              <p:cNvSpPr/>
              <p:nvPr/>
            </p:nvSpPr>
            <p:spPr>
              <a:xfrm rot="16542462" flipV="1">
                <a:off x="2857487" y="2546969"/>
                <a:ext cx="510152" cy="782754"/>
              </a:xfrm>
              <a:custGeom>
                <a:avLst/>
                <a:gdLst>
                  <a:gd name="connsiteX0" fmla="*/ 0 w 1427356"/>
                  <a:gd name="connsiteY0" fmla="*/ 1367883 h 1425358"/>
                  <a:gd name="connsiteX1" fmla="*/ 431180 w 1427356"/>
                  <a:gd name="connsiteY1" fmla="*/ 1382751 h 1425358"/>
                  <a:gd name="connsiteX2" fmla="*/ 416312 w 1427356"/>
                  <a:gd name="connsiteY2" fmla="*/ 892097 h 1425358"/>
                  <a:gd name="connsiteX3" fmla="*/ 899531 w 1427356"/>
                  <a:gd name="connsiteY3" fmla="*/ 899531 h 1425358"/>
                  <a:gd name="connsiteX4" fmla="*/ 847492 w 1427356"/>
                  <a:gd name="connsiteY4" fmla="*/ 446048 h 1425358"/>
                  <a:gd name="connsiteX5" fmla="*/ 1293541 w 1427356"/>
                  <a:gd name="connsiteY5" fmla="*/ 423746 h 1425358"/>
                  <a:gd name="connsiteX6" fmla="*/ 1308409 w 1427356"/>
                  <a:gd name="connsiteY6" fmla="*/ 156117 h 1425358"/>
                  <a:gd name="connsiteX7" fmla="*/ 1427356 w 1427356"/>
                  <a:gd name="connsiteY7" fmla="*/ 0 h 1425358"/>
                  <a:gd name="connsiteX0" fmla="*/ 0 w 1427356"/>
                  <a:gd name="connsiteY0" fmla="*/ 1367883 h 1386105"/>
                  <a:gd name="connsiteX1" fmla="*/ 486320 w 1427356"/>
                  <a:gd name="connsiteY1" fmla="*/ 1285569 h 1386105"/>
                  <a:gd name="connsiteX2" fmla="*/ 416312 w 1427356"/>
                  <a:gd name="connsiteY2" fmla="*/ 892097 h 1386105"/>
                  <a:gd name="connsiteX3" fmla="*/ 899531 w 1427356"/>
                  <a:gd name="connsiteY3" fmla="*/ 899531 h 1386105"/>
                  <a:gd name="connsiteX4" fmla="*/ 847492 w 1427356"/>
                  <a:gd name="connsiteY4" fmla="*/ 446048 h 1386105"/>
                  <a:gd name="connsiteX5" fmla="*/ 1293541 w 1427356"/>
                  <a:gd name="connsiteY5" fmla="*/ 423746 h 1386105"/>
                  <a:gd name="connsiteX6" fmla="*/ 1308409 w 1427356"/>
                  <a:gd name="connsiteY6" fmla="*/ 156117 h 1386105"/>
                  <a:gd name="connsiteX7" fmla="*/ 1427356 w 1427356"/>
                  <a:gd name="connsiteY7" fmla="*/ 0 h 1386105"/>
                  <a:gd name="connsiteX0" fmla="*/ 0 w 1306646"/>
                  <a:gd name="connsiteY0" fmla="*/ 1385742 h 1401600"/>
                  <a:gd name="connsiteX1" fmla="*/ 365610 w 1306646"/>
                  <a:gd name="connsiteY1" fmla="*/ 1285569 h 1401600"/>
                  <a:gd name="connsiteX2" fmla="*/ 295602 w 1306646"/>
                  <a:gd name="connsiteY2" fmla="*/ 892097 h 1401600"/>
                  <a:gd name="connsiteX3" fmla="*/ 778821 w 1306646"/>
                  <a:gd name="connsiteY3" fmla="*/ 899531 h 1401600"/>
                  <a:gd name="connsiteX4" fmla="*/ 726782 w 1306646"/>
                  <a:gd name="connsiteY4" fmla="*/ 446048 h 1401600"/>
                  <a:gd name="connsiteX5" fmla="*/ 1172831 w 1306646"/>
                  <a:gd name="connsiteY5" fmla="*/ 423746 h 1401600"/>
                  <a:gd name="connsiteX6" fmla="*/ 1187699 w 1306646"/>
                  <a:gd name="connsiteY6" fmla="*/ 156117 h 1401600"/>
                  <a:gd name="connsiteX7" fmla="*/ 1306646 w 1306646"/>
                  <a:gd name="connsiteY7" fmla="*/ 0 h 1401600"/>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726782 w 1306646"/>
                  <a:gd name="connsiteY4" fmla="*/ 446048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075294 w 1306646"/>
                  <a:gd name="connsiteY6" fmla="*/ 149241 h 1400539"/>
                  <a:gd name="connsiteX7" fmla="*/ 1306646 w 1306646"/>
                  <a:gd name="connsiteY7" fmla="*/ 0 h 1400539"/>
                  <a:gd name="connsiteX0" fmla="*/ -1 w 1452278"/>
                  <a:gd name="connsiteY0" fmla="*/ 1334935 h 1357473"/>
                  <a:gd name="connsiteX1" fmla="*/ 511242 w 1452278"/>
                  <a:gd name="connsiteY1" fmla="*/ 1285569 h 1357473"/>
                  <a:gd name="connsiteX2" fmla="*/ 396168 w 1452278"/>
                  <a:gd name="connsiteY2" fmla="*/ 945902 h 1357473"/>
                  <a:gd name="connsiteX3" fmla="*/ 924453 w 1452278"/>
                  <a:gd name="connsiteY3" fmla="*/ 899531 h 1357473"/>
                  <a:gd name="connsiteX4" fmla="*/ 792356 w 1452278"/>
                  <a:gd name="connsiteY4" fmla="*/ 510281 h 1357473"/>
                  <a:gd name="connsiteX5" fmla="*/ 1318463 w 1452278"/>
                  <a:gd name="connsiteY5" fmla="*/ 423746 h 1357473"/>
                  <a:gd name="connsiteX6" fmla="*/ 1220926 w 1452278"/>
                  <a:gd name="connsiteY6" fmla="*/ 149241 h 1357473"/>
                  <a:gd name="connsiteX7" fmla="*/ 1452278 w 1452278"/>
                  <a:gd name="connsiteY7" fmla="*/ 0 h 1357473"/>
                  <a:gd name="connsiteX0" fmla="*/ -1 w 1349946"/>
                  <a:gd name="connsiteY0" fmla="*/ 1385190 h 1400044"/>
                  <a:gd name="connsiteX1" fmla="*/ 408910 w 1349946"/>
                  <a:gd name="connsiteY1" fmla="*/ 1285569 h 1400044"/>
                  <a:gd name="connsiteX2" fmla="*/ 293836 w 1349946"/>
                  <a:gd name="connsiteY2" fmla="*/ 945902 h 1400044"/>
                  <a:gd name="connsiteX3" fmla="*/ 822121 w 1349946"/>
                  <a:gd name="connsiteY3" fmla="*/ 899531 h 1400044"/>
                  <a:gd name="connsiteX4" fmla="*/ 690024 w 1349946"/>
                  <a:gd name="connsiteY4" fmla="*/ 510281 h 1400044"/>
                  <a:gd name="connsiteX5" fmla="*/ 1216131 w 1349946"/>
                  <a:gd name="connsiteY5" fmla="*/ 423746 h 1400044"/>
                  <a:gd name="connsiteX6" fmla="*/ 1118594 w 1349946"/>
                  <a:gd name="connsiteY6" fmla="*/ 149241 h 1400044"/>
                  <a:gd name="connsiteX7" fmla="*/ 1349946 w 1349946"/>
                  <a:gd name="connsiteY7" fmla="*/ 0 h 1400044"/>
                  <a:gd name="connsiteX0" fmla="*/ 0 w 1410004"/>
                  <a:gd name="connsiteY0" fmla="*/ 1487188 h 1495742"/>
                  <a:gd name="connsiteX1" fmla="*/ 468968 w 1410004"/>
                  <a:gd name="connsiteY1" fmla="*/ 1285569 h 1495742"/>
                  <a:gd name="connsiteX2" fmla="*/ 353894 w 1410004"/>
                  <a:gd name="connsiteY2" fmla="*/ 945902 h 1495742"/>
                  <a:gd name="connsiteX3" fmla="*/ 882179 w 1410004"/>
                  <a:gd name="connsiteY3" fmla="*/ 899531 h 1495742"/>
                  <a:gd name="connsiteX4" fmla="*/ 750082 w 1410004"/>
                  <a:gd name="connsiteY4" fmla="*/ 510281 h 1495742"/>
                  <a:gd name="connsiteX5" fmla="*/ 1276189 w 1410004"/>
                  <a:gd name="connsiteY5" fmla="*/ 423746 h 1495742"/>
                  <a:gd name="connsiteX6" fmla="*/ 1178652 w 1410004"/>
                  <a:gd name="connsiteY6" fmla="*/ 149241 h 1495742"/>
                  <a:gd name="connsiteX7" fmla="*/ 1410004 w 1410004"/>
                  <a:gd name="connsiteY7" fmla="*/ 0 h 1495742"/>
                  <a:gd name="connsiteX0" fmla="*/ -1 w 1739770"/>
                  <a:gd name="connsiteY0" fmla="*/ 1717900 h 1722217"/>
                  <a:gd name="connsiteX1" fmla="*/ 798734 w 1739770"/>
                  <a:gd name="connsiteY1" fmla="*/ 1285569 h 1722217"/>
                  <a:gd name="connsiteX2" fmla="*/ 683660 w 1739770"/>
                  <a:gd name="connsiteY2" fmla="*/ 945902 h 1722217"/>
                  <a:gd name="connsiteX3" fmla="*/ 1211945 w 1739770"/>
                  <a:gd name="connsiteY3" fmla="*/ 899531 h 1722217"/>
                  <a:gd name="connsiteX4" fmla="*/ 1079848 w 1739770"/>
                  <a:gd name="connsiteY4" fmla="*/ 510281 h 1722217"/>
                  <a:gd name="connsiteX5" fmla="*/ 1605955 w 1739770"/>
                  <a:gd name="connsiteY5" fmla="*/ 423746 h 1722217"/>
                  <a:gd name="connsiteX6" fmla="*/ 1508418 w 1739770"/>
                  <a:gd name="connsiteY6" fmla="*/ 149241 h 1722217"/>
                  <a:gd name="connsiteX7" fmla="*/ 1739770 w 1739770"/>
                  <a:gd name="connsiteY7" fmla="*/ 0 h 1722217"/>
                  <a:gd name="connsiteX0" fmla="*/ 1 w 1371325"/>
                  <a:gd name="connsiteY0" fmla="*/ 1374434 h 1390497"/>
                  <a:gd name="connsiteX1" fmla="*/ 430289 w 1371325"/>
                  <a:gd name="connsiteY1" fmla="*/ 1285569 h 1390497"/>
                  <a:gd name="connsiteX2" fmla="*/ 315215 w 1371325"/>
                  <a:gd name="connsiteY2" fmla="*/ 945902 h 1390497"/>
                  <a:gd name="connsiteX3" fmla="*/ 843500 w 1371325"/>
                  <a:gd name="connsiteY3" fmla="*/ 899531 h 1390497"/>
                  <a:gd name="connsiteX4" fmla="*/ 711403 w 1371325"/>
                  <a:gd name="connsiteY4" fmla="*/ 510281 h 1390497"/>
                  <a:gd name="connsiteX5" fmla="*/ 1237510 w 1371325"/>
                  <a:gd name="connsiteY5" fmla="*/ 423746 h 1390497"/>
                  <a:gd name="connsiteX6" fmla="*/ 1139973 w 1371325"/>
                  <a:gd name="connsiteY6" fmla="*/ 149241 h 1390497"/>
                  <a:gd name="connsiteX7" fmla="*/ 1371325 w 1371325"/>
                  <a:gd name="connsiteY7" fmla="*/ 0 h 1390497"/>
                  <a:gd name="connsiteX0" fmla="*/ 1 w 1371325"/>
                  <a:gd name="connsiteY0" fmla="*/ 1374434 h 1384372"/>
                  <a:gd name="connsiteX1" fmla="*/ 515956 w 1371325"/>
                  <a:gd name="connsiteY1" fmla="*/ 1218494 h 1384372"/>
                  <a:gd name="connsiteX2" fmla="*/ 315215 w 1371325"/>
                  <a:gd name="connsiteY2" fmla="*/ 945902 h 1384372"/>
                  <a:gd name="connsiteX3" fmla="*/ 843500 w 1371325"/>
                  <a:gd name="connsiteY3" fmla="*/ 899531 h 1384372"/>
                  <a:gd name="connsiteX4" fmla="*/ 711403 w 1371325"/>
                  <a:gd name="connsiteY4" fmla="*/ 510281 h 1384372"/>
                  <a:gd name="connsiteX5" fmla="*/ 1237510 w 1371325"/>
                  <a:gd name="connsiteY5" fmla="*/ 423746 h 1384372"/>
                  <a:gd name="connsiteX6" fmla="*/ 1139973 w 1371325"/>
                  <a:gd name="connsiteY6" fmla="*/ 149241 h 1384372"/>
                  <a:gd name="connsiteX7" fmla="*/ 1371325 w 1371325"/>
                  <a:gd name="connsiteY7" fmla="*/ 0 h 1384372"/>
                  <a:gd name="connsiteX0" fmla="*/ 1 w 1371325"/>
                  <a:gd name="connsiteY0" fmla="*/ 1374434 h 1385458"/>
                  <a:gd name="connsiteX1" fmla="*/ 515956 w 1371325"/>
                  <a:gd name="connsiteY1" fmla="*/ 1218494 h 1385458"/>
                  <a:gd name="connsiteX2" fmla="*/ 471529 w 1371325"/>
                  <a:gd name="connsiteY2" fmla="*/ 837254 h 1385458"/>
                  <a:gd name="connsiteX3" fmla="*/ 843500 w 1371325"/>
                  <a:gd name="connsiteY3" fmla="*/ 899531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878491 w 1371325"/>
                  <a:gd name="connsiteY4" fmla="*/ 351962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512406"/>
                  <a:gd name="connsiteY0" fmla="*/ 1374434 h 1385458"/>
                  <a:gd name="connsiteX1" fmla="*/ 515956 w 1512406"/>
                  <a:gd name="connsiteY1" fmla="*/ 1218494 h 1385458"/>
                  <a:gd name="connsiteX2" fmla="*/ 471529 w 1512406"/>
                  <a:gd name="connsiteY2" fmla="*/ 837254 h 1385458"/>
                  <a:gd name="connsiteX3" fmla="*/ 1049099 w 1512406"/>
                  <a:gd name="connsiteY3" fmla="*/ 738553 h 1385458"/>
                  <a:gd name="connsiteX4" fmla="*/ 878491 w 1512406"/>
                  <a:gd name="connsiteY4" fmla="*/ 351962 h 1385458"/>
                  <a:gd name="connsiteX5" fmla="*/ 1509337 w 1512406"/>
                  <a:gd name="connsiteY5" fmla="*/ 307115 h 1385458"/>
                  <a:gd name="connsiteX6" fmla="*/ 1139973 w 1512406"/>
                  <a:gd name="connsiteY6" fmla="*/ 149241 h 1385458"/>
                  <a:gd name="connsiteX7" fmla="*/ 1371325 w 1512406"/>
                  <a:gd name="connsiteY7" fmla="*/ 0 h 1385458"/>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139973 w 1632738"/>
                  <a:gd name="connsiteY6" fmla="*/ 436387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450488 w 1632738"/>
                  <a:gd name="connsiteY6" fmla="*/ 207004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281458 w 1632738"/>
                  <a:gd name="connsiteY6" fmla="*/ 243144 h 1672604"/>
                  <a:gd name="connsiteX7" fmla="*/ 1632737 w 1632738"/>
                  <a:gd name="connsiteY7" fmla="*/ 0 h 1672604"/>
                  <a:gd name="connsiteX0" fmla="*/ 1 w 1632738"/>
                  <a:gd name="connsiteY0" fmla="*/ 1661580 h 1669144"/>
                  <a:gd name="connsiteX1" fmla="*/ 659376 w 1632738"/>
                  <a:gd name="connsiteY1" fmla="*/ 1434574 h 1669144"/>
                  <a:gd name="connsiteX2" fmla="*/ 471529 w 1632738"/>
                  <a:gd name="connsiteY2" fmla="*/ 1124400 h 1669144"/>
                  <a:gd name="connsiteX3" fmla="*/ 1049099 w 1632738"/>
                  <a:gd name="connsiteY3" fmla="*/ 1025699 h 1669144"/>
                  <a:gd name="connsiteX4" fmla="*/ 878491 w 1632738"/>
                  <a:gd name="connsiteY4" fmla="*/ 639108 h 1669144"/>
                  <a:gd name="connsiteX5" fmla="*/ 1509337 w 1632738"/>
                  <a:gd name="connsiteY5" fmla="*/ 594261 h 1669144"/>
                  <a:gd name="connsiteX6" fmla="*/ 1281458 w 1632738"/>
                  <a:gd name="connsiteY6" fmla="*/ 243144 h 1669144"/>
                  <a:gd name="connsiteX7" fmla="*/ 1632737 w 1632738"/>
                  <a:gd name="connsiteY7" fmla="*/ 0 h 1669144"/>
                  <a:gd name="connsiteX0" fmla="*/ 1 w 1495675"/>
                  <a:gd name="connsiteY0" fmla="*/ 1554262 h 1566841"/>
                  <a:gd name="connsiteX1" fmla="*/ 522313 w 1495675"/>
                  <a:gd name="connsiteY1" fmla="*/ 1434574 h 1566841"/>
                  <a:gd name="connsiteX2" fmla="*/ 334466 w 1495675"/>
                  <a:gd name="connsiteY2" fmla="*/ 1124400 h 1566841"/>
                  <a:gd name="connsiteX3" fmla="*/ 912036 w 1495675"/>
                  <a:gd name="connsiteY3" fmla="*/ 1025699 h 1566841"/>
                  <a:gd name="connsiteX4" fmla="*/ 741428 w 1495675"/>
                  <a:gd name="connsiteY4" fmla="*/ 639108 h 1566841"/>
                  <a:gd name="connsiteX5" fmla="*/ 1372274 w 1495675"/>
                  <a:gd name="connsiteY5" fmla="*/ 594261 h 1566841"/>
                  <a:gd name="connsiteX6" fmla="*/ 1144395 w 1495675"/>
                  <a:gd name="connsiteY6" fmla="*/ 243144 h 1566841"/>
                  <a:gd name="connsiteX7" fmla="*/ 1495674 w 1495675"/>
                  <a:gd name="connsiteY7" fmla="*/ 0 h 1566841"/>
                  <a:gd name="connsiteX0" fmla="*/ 1 w 1495675"/>
                  <a:gd name="connsiteY0" fmla="*/ 1554262 h 1566839"/>
                  <a:gd name="connsiteX1" fmla="*/ 522313 w 1495675"/>
                  <a:gd name="connsiteY1" fmla="*/ 1434574 h 1566839"/>
                  <a:gd name="connsiteX2" fmla="*/ 334466 w 1495675"/>
                  <a:gd name="connsiteY2" fmla="*/ 1124400 h 1566839"/>
                  <a:gd name="connsiteX3" fmla="*/ 912036 w 1495675"/>
                  <a:gd name="connsiteY3" fmla="*/ 1025699 h 1566839"/>
                  <a:gd name="connsiteX4" fmla="*/ 741428 w 1495675"/>
                  <a:gd name="connsiteY4" fmla="*/ 639108 h 1566839"/>
                  <a:gd name="connsiteX5" fmla="*/ 1398065 w 1495675"/>
                  <a:gd name="connsiteY5" fmla="*/ 519091 h 1566839"/>
                  <a:gd name="connsiteX6" fmla="*/ 1144395 w 1495675"/>
                  <a:gd name="connsiteY6" fmla="*/ 243144 h 1566839"/>
                  <a:gd name="connsiteX7" fmla="*/ 1495674 w 1495675"/>
                  <a:gd name="connsiteY7" fmla="*/ 0 h 1566839"/>
                  <a:gd name="connsiteX0" fmla="*/ 1 w 2015841"/>
                  <a:gd name="connsiteY0" fmla="*/ 1810363 h 1822942"/>
                  <a:gd name="connsiteX1" fmla="*/ 522313 w 2015841"/>
                  <a:gd name="connsiteY1" fmla="*/ 1690675 h 1822942"/>
                  <a:gd name="connsiteX2" fmla="*/ 334466 w 2015841"/>
                  <a:gd name="connsiteY2" fmla="*/ 1380501 h 1822942"/>
                  <a:gd name="connsiteX3" fmla="*/ 912036 w 2015841"/>
                  <a:gd name="connsiteY3" fmla="*/ 1281800 h 1822942"/>
                  <a:gd name="connsiteX4" fmla="*/ 741428 w 2015841"/>
                  <a:gd name="connsiteY4" fmla="*/ 895209 h 1822942"/>
                  <a:gd name="connsiteX5" fmla="*/ 1398065 w 2015841"/>
                  <a:gd name="connsiteY5" fmla="*/ 775192 h 1822942"/>
                  <a:gd name="connsiteX6" fmla="*/ 1144395 w 2015841"/>
                  <a:gd name="connsiteY6" fmla="*/ 499245 h 1822942"/>
                  <a:gd name="connsiteX7" fmla="*/ 2015842 w 2015841"/>
                  <a:gd name="connsiteY7" fmla="*/ 0 h 1822942"/>
                  <a:gd name="connsiteX0" fmla="*/ 1 w 2015841"/>
                  <a:gd name="connsiteY0" fmla="*/ 1810363 h 1822940"/>
                  <a:gd name="connsiteX1" fmla="*/ 522313 w 2015841"/>
                  <a:gd name="connsiteY1" fmla="*/ 1690675 h 1822940"/>
                  <a:gd name="connsiteX2" fmla="*/ 334466 w 2015841"/>
                  <a:gd name="connsiteY2" fmla="*/ 1380501 h 1822940"/>
                  <a:gd name="connsiteX3" fmla="*/ 912036 w 2015841"/>
                  <a:gd name="connsiteY3" fmla="*/ 1281800 h 1822940"/>
                  <a:gd name="connsiteX4" fmla="*/ 741428 w 2015841"/>
                  <a:gd name="connsiteY4" fmla="*/ 895209 h 1822940"/>
                  <a:gd name="connsiteX5" fmla="*/ 1398065 w 2015841"/>
                  <a:gd name="connsiteY5" fmla="*/ 775192 h 1822940"/>
                  <a:gd name="connsiteX6" fmla="*/ 1354050 w 2015841"/>
                  <a:gd name="connsiteY6" fmla="*/ 472528 h 1822940"/>
                  <a:gd name="connsiteX7" fmla="*/ 2015842 w 2015841"/>
                  <a:gd name="connsiteY7" fmla="*/ 0 h 1822940"/>
                  <a:gd name="connsiteX0" fmla="*/ 1 w 1630438"/>
                  <a:gd name="connsiteY0" fmla="*/ 1563573 h 1576152"/>
                  <a:gd name="connsiteX1" fmla="*/ 522313 w 1630438"/>
                  <a:gd name="connsiteY1" fmla="*/ 1443885 h 1576152"/>
                  <a:gd name="connsiteX2" fmla="*/ 334466 w 1630438"/>
                  <a:gd name="connsiteY2" fmla="*/ 1133711 h 1576152"/>
                  <a:gd name="connsiteX3" fmla="*/ 912036 w 1630438"/>
                  <a:gd name="connsiteY3" fmla="*/ 1035010 h 1576152"/>
                  <a:gd name="connsiteX4" fmla="*/ 741428 w 1630438"/>
                  <a:gd name="connsiteY4" fmla="*/ 648419 h 1576152"/>
                  <a:gd name="connsiteX5" fmla="*/ 1398065 w 1630438"/>
                  <a:gd name="connsiteY5" fmla="*/ 528402 h 1576152"/>
                  <a:gd name="connsiteX6" fmla="*/ 1354050 w 1630438"/>
                  <a:gd name="connsiteY6" fmla="*/ 225738 h 1576152"/>
                  <a:gd name="connsiteX7" fmla="*/ 1630437 w 1630438"/>
                  <a:gd name="connsiteY7" fmla="*/ -1 h 1576152"/>
                  <a:gd name="connsiteX0" fmla="*/ 1 w 1630438"/>
                  <a:gd name="connsiteY0" fmla="*/ 1563575 h 1601255"/>
                  <a:gd name="connsiteX1" fmla="*/ 404500 w 1630438"/>
                  <a:gd name="connsiteY1" fmla="*/ 1549879 h 1601255"/>
                  <a:gd name="connsiteX2" fmla="*/ 334466 w 1630438"/>
                  <a:gd name="connsiteY2" fmla="*/ 1133713 h 1601255"/>
                  <a:gd name="connsiteX3" fmla="*/ 912036 w 1630438"/>
                  <a:gd name="connsiteY3" fmla="*/ 1035012 h 1601255"/>
                  <a:gd name="connsiteX4" fmla="*/ 741428 w 1630438"/>
                  <a:gd name="connsiteY4" fmla="*/ 648421 h 1601255"/>
                  <a:gd name="connsiteX5" fmla="*/ 1398065 w 1630438"/>
                  <a:gd name="connsiteY5" fmla="*/ 528404 h 1601255"/>
                  <a:gd name="connsiteX6" fmla="*/ 1354050 w 1630438"/>
                  <a:gd name="connsiteY6" fmla="*/ 225740 h 1601255"/>
                  <a:gd name="connsiteX7" fmla="*/ 1630437 w 1630438"/>
                  <a:gd name="connsiteY7" fmla="*/ 1 h 1601255"/>
                  <a:gd name="connsiteX0" fmla="*/ 0 w 1748251"/>
                  <a:gd name="connsiteY0" fmla="*/ 1669561 h 1683790"/>
                  <a:gd name="connsiteX1" fmla="*/ 522313 w 1748251"/>
                  <a:gd name="connsiteY1" fmla="*/ 1549877 h 1683790"/>
                  <a:gd name="connsiteX2" fmla="*/ 452279 w 1748251"/>
                  <a:gd name="connsiteY2" fmla="*/ 1133711 h 1683790"/>
                  <a:gd name="connsiteX3" fmla="*/ 1029849 w 1748251"/>
                  <a:gd name="connsiteY3" fmla="*/ 1035010 h 1683790"/>
                  <a:gd name="connsiteX4" fmla="*/ 859241 w 1748251"/>
                  <a:gd name="connsiteY4" fmla="*/ 648419 h 1683790"/>
                  <a:gd name="connsiteX5" fmla="*/ 1515878 w 1748251"/>
                  <a:gd name="connsiteY5" fmla="*/ 528402 h 1683790"/>
                  <a:gd name="connsiteX6" fmla="*/ 1471863 w 1748251"/>
                  <a:gd name="connsiteY6" fmla="*/ 225738 h 1683790"/>
                  <a:gd name="connsiteX7" fmla="*/ 1748250 w 1748251"/>
                  <a:gd name="connsiteY7" fmla="*/ -1 h 168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8251" h="1683790">
                    <a:moveTo>
                      <a:pt x="0" y="1669561"/>
                    </a:moveTo>
                    <a:cubicBezTo>
                      <a:pt x="180897" y="1716644"/>
                      <a:pt x="446933" y="1639185"/>
                      <a:pt x="522313" y="1549877"/>
                    </a:cubicBezTo>
                    <a:cubicBezTo>
                      <a:pt x="597693" y="1460569"/>
                      <a:pt x="367690" y="1219522"/>
                      <a:pt x="452279" y="1133711"/>
                    </a:cubicBezTo>
                    <a:cubicBezTo>
                      <a:pt x="536868" y="1047900"/>
                      <a:pt x="962022" y="1115892"/>
                      <a:pt x="1029849" y="1035010"/>
                    </a:cubicBezTo>
                    <a:cubicBezTo>
                      <a:pt x="1097676" y="954128"/>
                      <a:pt x="778236" y="732853"/>
                      <a:pt x="859241" y="648419"/>
                    </a:cubicBezTo>
                    <a:cubicBezTo>
                      <a:pt x="940246" y="563985"/>
                      <a:pt x="1413774" y="598849"/>
                      <a:pt x="1515878" y="528402"/>
                    </a:cubicBezTo>
                    <a:cubicBezTo>
                      <a:pt x="1617982" y="457955"/>
                      <a:pt x="1449561" y="296362"/>
                      <a:pt x="1471863" y="225738"/>
                    </a:cubicBezTo>
                    <a:cubicBezTo>
                      <a:pt x="1494165" y="155114"/>
                      <a:pt x="1699927" y="42745"/>
                      <a:pt x="1748250" y="-1"/>
                    </a:cubicBezTo>
                  </a:path>
                </a:pathLst>
              </a:custGeom>
              <a:noFill/>
              <a:ln w="28575">
                <a:solidFill>
                  <a:schemeClr val="accent1"/>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17" name="object 6">
            <a:extLst>
              <a:ext uri="{FF2B5EF4-FFF2-40B4-BE49-F238E27FC236}">
                <a16:creationId xmlns:a16="http://schemas.microsoft.com/office/drawing/2014/main" id="{8EEF6AB8-B916-3F0C-2994-3A1798224A28}"/>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6</a:t>
            </a:r>
          </a:p>
        </p:txBody>
      </p:sp>
      <p:grpSp>
        <p:nvGrpSpPr>
          <p:cNvPr id="32" name="Group 31">
            <a:extLst>
              <a:ext uri="{FF2B5EF4-FFF2-40B4-BE49-F238E27FC236}">
                <a16:creationId xmlns:a16="http://schemas.microsoft.com/office/drawing/2014/main" id="{18328314-A68D-1451-FA8F-3ADD17B51AAB}"/>
              </a:ext>
            </a:extLst>
          </p:cNvPr>
          <p:cNvGrpSpPr/>
          <p:nvPr/>
        </p:nvGrpSpPr>
        <p:grpSpPr>
          <a:xfrm>
            <a:off x="110130" y="2452181"/>
            <a:ext cx="8992416" cy="2628397"/>
            <a:chOff x="110130" y="2452181"/>
            <a:chExt cx="8992416" cy="2628397"/>
          </a:xfrm>
        </p:grpSpPr>
        <p:pic>
          <p:nvPicPr>
            <p:cNvPr id="43" name="Picture 42" descr="A graph of a graph showing the number of electrons&#10;&#10;Description automatically generated">
              <a:extLst>
                <a:ext uri="{FF2B5EF4-FFF2-40B4-BE49-F238E27FC236}">
                  <a16:creationId xmlns:a16="http://schemas.microsoft.com/office/drawing/2014/main" id="{4CAFDB18-3E21-CB6A-A757-D0F5347593B5}"/>
                </a:ext>
              </a:extLst>
            </p:cNvPr>
            <p:cNvPicPr>
              <a:picLocks noChangeAspect="1"/>
            </p:cNvPicPr>
            <p:nvPr/>
          </p:nvPicPr>
          <p:blipFill rotWithShape="1">
            <a:blip r:embed="rId7">
              <a:extLst>
                <a:ext uri="{28A0092B-C50C-407E-A947-70E740481C1C}">
                  <a14:useLocalDpi xmlns:a14="http://schemas.microsoft.com/office/drawing/2010/main" val="0"/>
                </a:ext>
              </a:extLst>
            </a:blip>
            <a:srcRect l="8872" r="6525"/>
            <a:stretch/>
          </p:blipFill>
          <p:spPr>
            <a:xfrm>
              <a:off x="110130" y="2452181"/>
              <a:ext cx="5559285" cy="2628397"/>
            </a:xfrm>
            <a:prstGeom prst="rect">
              <a:avLst/>
            </a:prstGeom>
          </p:spPr>
        </p:pic>
        <p:grpSp>
          <p:nvGrpSpPr>
            <p:cNvPr id="26" name="Group 25">
              <a:extLst>
                <a:ext uri="{FF2B5EF4-FFF2-40B4-BE49-F238E27FC236}">
                  <a16:creationId xmlns:a16="http://schemas.microsoft.com/office/drawing/2014/main" id="{529964A5-029E-6CB0-37CE-17CF3D7A6067}"/>
                </a:ext>
              </a:extLst>
            </p:cNvPr>
            <p:cNvGrpSpPr/>
            <p:nvPr/>
          </p:nvGrpSpPr>
          <p:grpSpPr>
            <a:xfrm>
              <a:off x="5998851" y="3893888"/>
              <a:ext cx="2609995" cy="389898"/>
              <a:chOff x="6076813" y="4020343"/>
              <a:chExt cx="2609995" cy="389898"/>
            </a:xfrm>
          </p:grpSpPr>
          <p:grpSp>
            <p:nvGrpSpPr>
              <p:cNvPr id="20" name="Group 19">
                <a:extLst>
                  <a:ext uri="{FF2B5EF4-FFF2-40B4-BE49-F238E27FC236}">
                    <a16:creationId xmlns:a16="http://schemas.microsoft.com/office/drawing/2014/main" id="{E9E86AD5-7AD8-C530-0FE6-404EC89A446C}"/>
                  </a:ext>
                </a:extLst>
              </p:cNvPr>
              <p:cNvGrpSpPr/>
              <p:nvPr/>
            </p:nvGrpSpPr>
            <p:grpSpPr>
              <a:xfrm>
                <a:off x="7394702" y="4020343"/>
                <a:ext cx="1292106" cy="386601"/>
                <a:chOff x="7553344" y="4020343"/>
                <a:chExt cx="1292106" cy="386601"/>
              </a:xfrm>
            </p:grpSpPr>
            <p:grpSp>
              <p:nvGrpSpPr>
                <p:cNvPr id="18" name="Group 17">
                  <a:extLst>
                    <a:ext uri="{FF2B5EF4-FFF2-40B4-BE49-F238E27FC236}">
                      <a16:creationId xmlns:a16="http://schemas.microsoft.com/office/drawing/2014/main" id="{467C3400-A53E-A034-7D82-FC00F628169B}"/>
                    </a:ext>
                  </a:extLst>
                </p:cNvPr>
                <p:cNvGrpSpPr/>
                <p:nvPr/>
              </p:nvGrpSpPr>
              <p:grpSpPr>
                <a:xfrm>
                  <a:off x="7553344" y="4091170"/>
                  <a:ext cx="897691" cy="274902"/>
                  <a:chOff x="7396987" y="4101803"/>
                  <a:chExt cx="897691" cy="274902"/>
                </a:xfrm>
              </p:grpSpPr>
              <p:pic>
                <p:nvPicPr>
                  <p:cNvPr id="5" name="Picture 4">
                    <a:extLst>
                      <a:ext uri="{FF2B5EF4-FFF2-40B4-BE49-F238E27FC236}">
                        <a16:creationId xmlns:a16="http://schemas.microsoft.com/office/drawing/2014/main" id="{075A7D89-9F93-907E-23CF-19DD5129290A}"/>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7396987" y="4101803"/>
                    <a:ext cx="421768" cy="274902"/>
                  </a:xfrm>
                  <a:prstGeom prst="rect">
                    <a:avLst/>
                  </a:prstGeom>
                </p:spPr>
              </p:pic>
              <p:pic>
                <p:nvPicPr>
                  <p:cNvPr id="10" name="Picture 9">
                    <a:extLst>
                      <a:ext uri="{FF2B5EF4-FFF2-40B4-BE49-F238E27FC236}">
                        <a16:creationId xmlns:a16="http://schemas.microsoft.com/office/drawing/2014/main" id="{C8E894D1-E102-CE5B-F594-CFA47BF2F901}"/>
                      </a:ext>
                    </a:extLst>
                  </p:cNvPr>
                  <p:cNvPicPr>
                    <a:picLocks noChangeAspect="1"/>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a:xfrm>
                    <a:off x="7883061" y="4101803"/>
                    <a:ext cx="411617" cy="270703"/>
                  </a:xfrm>
                  <a:prstGeom prst="rect">
                    <a:avLst/>
                  </a:prstGeom>
                </p:spPr>
              </p:pic>
            </p:grpSp>
            <p:grpSp>
              <p:nvGrpSpPr>
                <p:cNvPr id="14" name="Group 13">
                  <a:extLst>
                    <a:ext uri="{FF2B5EF4-FFF2-40B4-BE49-F238E27FC236}">
                      <a16:creationId xmlns:a16="http://schemas.microsoft.com/office/drawing/2014/main" id="{769ADBCF-658B-974B-1753-B6A54FEF4151}"/>
                    </a:ext>
                  </a:extLst>
                </p:cNvPr>
                <p:cNvGrpSpPr/>
                <p:nvPr/>
              </p:nvGrpSpPr>
              <p:grpSpPr>
                <a:xfrm>
                  <a:off x="8589838" y="4020343"/>
                  <a:ext cx="255612" cy="386601"/>
                  <a:chOff x="6675444" y="3787216"/>
                  <a:chExt cx="332239" cy="502497"/>
                </a:xfrm>
                <a:solidFill>
                  <a:srgbClr val="FF0000"/>
                </a:solidFill>
              </p:grpSpPr>
              <p:sp>
                <p:nvSpPr>
                  <p:cNvPr id="11" name="Chevron 10">
                    <a:extLst>
                      <a:ext uri="{FF2B5EF4-FFF2-40B4-BE49-F238E27FC236}">
                        <a16:creationId xmlns:a16="http://schemas.microsoft.com/office/drawing/2014/main" id="{4B74A1DD-1DC1-485B-8DF1-80284B0A3585}"/>
                      </a:ext>
                    </a:extLst>
                  </p:cNvPr>
                  <p:cNvSpPr/>
                  <p:nvPr/>
                </p:nvSpPr>
                <p:spPr>
                  <a:xfrm rot="16200000">
                    <a:off x="6706208" y="3988247"/>
                    <a:ext cx="270702" cy="332230"/>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hevron 11">
                    <a:extLst>
                      <a:ext uri="{FF2B5EF4-FFF2-40B4-BE49-F238E27FC236}">
                        <a16:creationId xmlns:a16="http://schemas.microsoft.com/office/drawing/2014/main" id="{738AB2C5-6626-F26B-4F56-4E35FE36AC80}"/>
                      </a:ext>
                    </a:extLst>
                  </p:cNvPr>
                  <p:cNvSpPr/>
                  <p:nvPr/>
                </p:nvSpPr>
                <p:spPr>
                  <a:xfrm rot="16200000">
                    <a:off x="6706215" y="3756452"/>
                    <a:ext cx="270703" cy="3322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grpSp>
            <p:nvGrpSpPr>
              <p:cNvPr id="25" name="Group 24">
                <a:extLst>
                  <a:ext uri="{FF2B5EF4-FFF2-40B4-BE49-F238E27FC236}">
                    <a16:creationId xmlns:a16="http://schemas.microsoft.com/office/drawing/2014/main" id="{05E6119D-6283-C7EC-540B-F4096688EA8D}"/>
                  </a:ext>
                </a:extLst>
              </p:cNvPr>
              <p:cNvGrpSpPr/>
              <p:nvPr/>
            </p:nvGrpSpPr>
            <p:grpSpPr>
              <a:xfrm>
                <a:off x="6076813" y="4023661"/>
                <a:ext cx="936886" cy="386580"/>
                <a:chOff x="6076813" y="4023661"/>
                <a:chExt cx="936886" cy="386580"/>
              </a:xfrm>
            </p:grpSpPr>
            <p:grpSp>
              <p:nvGrpSpPr>
                <p:cNvPr id="19" name="Group 18">
                  <a:extLst>
                    <a:ext uri="{FF2B5EF4-FFF2-40B4-BE49-F238E27FC236}">
                      <a16:creationId xmlns:a16="http://schemas.microsoft.com/office/drawing/2014/main" id="{D93EC13D-6A8E-A6B2-1E88-6204F319F1EA}"/>
                    </a:ext>
                  </a:extLst>
                </p:cNvPr>
                <p:cNvGrpSpPr/>
                <p:nvPr/>
              </p:nvGrpSpPr>
              <p:grpSpPr>
                <a:xfrm>
                  <a:off x="6384617" y="4023661"/>
                  <a:ext cx="629082" cy="386580"/>
                  <a:chOff x="6536424" y="4023661"/>
                  <a:chExt cx="629082" cy="386580"/>
                </a:xfrm>
              </p:grpSpPr>
              <p:pic>
                <p:nvPicPr>
                  <p:cNvPr id="3" name="Picture 2">
                    <a:extLst>
                      <a:ext uri="{FF2B5EF4-FFF2-40B4-BE49-F238E27FC236}">
                        <a16:creationId xmlns:a16="http://schemas.microsoft.com/office/drawing/2014/main" id="{2774581B-537E-6ECD-799B-0E38F6204F9F}"/>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6536424" y="4091170"/>
                    <a:ext cx="234609" cy="270703"/>
                  </a:xfrm>
                  <a:prstGeom prst="rect">
                    <a:avLst/>
                  </a:prstGeom>
                </p:spPr>
              </p:pic>
              <p:grpSp>
                <p:nvGrpSpPr>
                  <p:cNvPr id="15" name="Group 14">
                    <a:extLst>
                      <a:ext uri="{FF2B5EF4-FFF2-40B4-BE49-F238E27FC236}">
                        <a16:creationId xmlns:a16="http://schemas.microsoft.com/office/drawing/2014/main" id="{F9390EAD-13CC-C326-D17E-E31AB15FB4A0}"/>
                      </a:ext>
                    </a:extLst>
                  </p:cNvPr>
                  <p:cNvGrpSpPr/>
                  <p:nvPr/>
                </p:nvGrpSpPr>
                <p:grpSpPr>
                  <a:xfrm rot="10800000">
                    <a:off x="6909894" y="4023661"/>
                    <a:ext cx="255612" cy="386580"/>
                    <a:chOff x="6468774" y="4505249"/>
                    <a:chExt cx="332239" cy="502470"/>
                  </a:xfrm>
                  <a:solidFill>
                    <a:srgbClr val="FF0000"/>
                  </a:solidFill>
                </p:grpSpPr>
                <p:sp>
                  <p:nvSpPr>
                    <p:cNvPr id="16" name="Chevron 15">
                      <a:extLst>
                        <a:ext uri="{FF2B5EF4-FFF2-40B4-BE49-F238E27FC236}">
                          <a16:creationId xmlns:a16="http://schemas.microsoft.com/office/drawing/2014/main" id="{2A79CD4D-A701-E644-6A67-C46CD6F560A3}"/>
                        </a:ext>
                      </a:extLst>
                    </p:cNvPr>
                    <p:cNvSpPr/>
                    <p:nvPr/>
                  </p:nvSpPr>
                  <p:spPr>
                    <a:xfrm rot="16200000">
                      <a:off x="6499546" y="4706251"/>
                      <a:ext cx="270704" cy="332231"/>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lumMod val="50000"/>
                          </a:schemeClr>
                        </a:solidFill>
                      </a:endParaRPr>
                    </a:p>
                  </p:txBody>
                </p:sp>
                <p:sp>
                  <p:nvSpPr>
                    <p:cNvPr id="17" name="Chevron 16">
                      <a:extLst>
                        <a:ext uri="{FF2B5EF4-FFF2-40B4-BE49-F238E27FC236}">
                          <a16:creationId xmlns:a16="http://schemas.microsoft.com/office/drawing/2014/main" id="{F95222FD-9938-5EB4-AC92-DB64BCD807EC}"/>
                        </a:ext>
                      </a:extLst>
                    </p:cNvPr>
                    <p:cNvSpPr/>
                    <p:nvPr/>
                  </p:nvSpPr>
                  <p:spPr>
                    <a:xfrm rot="16200000">
                      <a:off x="6499538" y="4474485"/>
                      <a:ext cx="270703" cy="332232"/>
                    </a:xfrm>
                    <a:prstGeom prst="chevron">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5">
                            <a:lumMod val="50000"/>
                          </a:schemeClr>
                        </a:solidFill>
                      </a:endParaRPr>
                    </a:p>
                  </p:txBody>
                </p:sp>
              </p:grpSp>
            </p:grpSp>
            <p:pic>
              <p:nvPicPr>
                <p:cNvPr id="24" name="Picture 23">
                  <a:extLst>
                    <a:ext uri="{FF2B5EF4-FFF2-40B4-BE49-F238E27FC236}">
                      <a16:creationId xmlns:a16="http://schemas.microsoft.com/office/drawing/2014/main" id="{23804AB0-3ACD-0538-6C41-ADDF5AD8C775}"/>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6076813" y="4144507"/>
                  <a:ext cx="234609" cy="215059"/>
                </a:xfrm>
                <a:prstGeom prst="rect">
                  <a:avLst/>
                </a:prstGeom>
              </p:spPr>
            </p:pic>
          </p:grpSp>
        </p:grpSp>
        <p:grpSp>
          <p:nvGrpSpPr>
            <p:cNvPr id="31" name="Group 30">
              <a:extLst>
                <a:ext uri="{FF2B5EF4-FFF2-40B4-BE49-F238E27FC236}">
                  <a16:creationId xmlns:a16="http://schemas.microsoft.com/office/drawing/2014/main" id="{4ACBB34E-AB28-0407-5ED5-29228E17C6FB}"/>
                </a:ext>
              </a:extLst>
            </p:cNvPr>
            <p:cNvGrpSpPr/>
            <p:nvPr/>
          </p:nvGrpSpPr>
          <p:grpSpPr>
            <a:xfrm>
              <a:off x="5674474" y="2975244"/>
              <a:ext cx="3428072" cy="385104"/>
              <a:chOff x="5715928" y="2968207"/>
              <a:chExt cx="3428072" cy="385104"/>
            </a:xfrm>
          </p:grpSpPr>
          <p:sp>
            <p:nvSpPr>
              <p:cNvPr id="9" name="TextBox 8">
                <a:extLst>
                  <a:ext uri="{FF2B5EF4-FFF2-40B4-BE49-F238E27FC236}">
                    <a16:creationId xmlns:a16="http://schemas.microsoft.com/office/drawing/2014/main" id="{05651C3B-A91E-C60D-B5E0-536597E65166}"/>
                  </a:ext>
                </a:extLst>
              </p:cNvPr>
              <p:cNvSpPr txBox="1"/>
              <p:nvPr/>
            </p:nvSpPr>
            <p:spPr>
              <a:xfrm>
                <a:off x="5715928" y="2968207"/>
                <a:ext cx="3428072" cy="369332"/>
              </a:xfrm>
              <a:prstGeom prst="rect">
                <a:avLst/>
              </a:prstGeom>
              <a:noFill/>
            </p:spPr>
            <p:txBody>
              <a:bodyPr wrap="square" rtlCol="0">
                <a:spAutoFit/>
              </a:bodyPr>
              <a:lstStyle/>
              <a:p>
                <a:pPr marL="285750" indent="-285750">
                  <a:buFont typeface="Arial" panose="020B0604020202020204" pitchFamily="34" charset="0"/>
                  <a:buChar char="•"/>
                </a:pPr>
                <a:r>
                  <a:rPr lang="en-US" sz="1800" dirty="0"/>
                  <a:t>Radiation        particle losses</a:t>
                </a:r>
              </a:p>
            </p:txBody>
          </p:sp>
          <p:sp>
            <p:nvSpPr>
              <p:cNvPr id="30" name="Right Arrow 29">
                <a:extLst>
                  <a:ext uri="{FF2B5EF4-FFF2-40B4-BE49-F238E27FC236}">
                    <a16:creationId xmlns:a16="http://schemas.microsoft.com/office/drawing/2014/main" id="{4492C551-78FB-AD04-1603-CABD19EC7078}"/>
                  </a:ext>
                </a:extLst>
              </p:cNvPr>
              <p:cNvSpPr/>
              <p:nvPr/>
            </p:nvSpPr>
            <p:spPr>
              <a:xfrm>
                <a:off x="7179628" y="2998844"/>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grpSp>
        <p:nvGrpSpPr>
          <p:cNvPr id="221" name="Group 220">
            <a:extLst>
              <a:ext uri="{FF2B5EF4-FFF2-40B4-BE49-F238E27FC236}">
                <a16:creationId xmlns:a16="http://schemas.microsoft.com/office/drawing/2014/main" id="{101B16FA-2091-3433-A606-F50DD45BD016}"/>
              </a:ext>
            </a:extLst>
          </p:cNvPr>
          <p:cNvGrpSpPr/>
          <p:nvPr/>
        </p:nvGrpSpPr>
        <p:grpSpPr>
          <a:xfrm>
            <a:off x="234463" y="1025963"/>
            <a:ext cx="4254249" cy="1569660"/>
            <a:chOff x="49888" y="3337029"/>
            <a:chExt cx="4254249" cy="1569660"/>
          </a:xfrm>
        </p:grpSpPr>
        <p:sp>
          <p:nvSpPr>
            <p:cNvPr id="6" name="TextBox 5">
              <a:extLst>
                <a:ext uri="{FF2B5EF4-FFF2-40B4-BE49-F238E27FC236}">
                  <a16:creationId xmlns:a16="http://schemas.microsoft.com/office/drawing/2014/main" id="{AF62D74C-3B28-F084-B346-16082FB1A8B2}"/>
                </a:ext>
              </a:extLst>
            </p:cNvPr>
            <p:cNvSpPr txBox="1"/>
            <p:nvPr/>
          </p:nvSpPr>
          <p:spPr>
            <a:xfrm>
              <a:off x="49888" y="3337029"/>
              <a:ext cx="3880556" cy="1569660"/>
            </a:xfrm>
            <a:prstGeom prst="rect">
              <a:avLst/>
            </a:prstGeom>
            <a:noFill/>
            <a:ln>
              <a:noFill/>
            </a:ln>
          </p:spPr>
          <p:txBody>
            <a:bodyPr wrap="square" rtlCol="0">
              <a:spAutoFit/>
            </a:bodyPr>
            <a:lstStyle/>
            <a:p>
              <a:r>
                <a:rPr lang="en-US" sz="2400" u="sng" dirty="0">
                  <a:solidFill>
                    <a:srgbClr val="FF0000"/>
                  </a:solidFill>
                </a:rPr>
                <a:t>Incoherent</a:t>
              </a:r>
              <a:r>
                <a:rPr lang="en-US" sz="2400" dirty="0">
                  <a:solidFill>
                    <a:srgbClr val="FF0000"/>
                  </a:solidFill>
                </a:rPr>
                <a:t> </a:t>
              </a:r>
            </a:p>
            <a:p>
              <a:pPr marL="342900" indent="-342900">
                <a:buFont typeface="Arial" panose="020B0604020202020204" pitchFamily="34" charset="0"/>
                <a:buChar char="•"/>
              </a:pPr>
              <a:r>
                <a:rPr lang="en-US" sz="1800" dirty="0"/>
                <a:t>Radiative Bhabha </a:t>
              </a:r>
              <a:br>
                <a:rPr lang="en-US" sz="1800" dirty="0"/>
              </a:br>
              <a:r>
                <a:rPr lang="en-US" sz="1800" dirty="0"/>
                <a:t>scattering</a:t>
              </a:r>
            </a:p>
            <a:p>
              <a:pPr marL="342900" indent="-342900">
                <a:buFont typeface="Arial" panose="020B0604020202020204" pitchFamily="34" charset="0"/>
                <a:buChar char="•"/>
              </a:pPr>
              <a:r>
                <a:rPr lang="en-US" sz="1800" dirty="0"/>
                <a:t>Deflection in field of </a:t>
              </a:r>
              <a:br>
                <a:rPr lang="en-US" sz="1800" dirty="0"/>
              </a:br>
              <a:r>
                <a:rPr lang="en-US" sz="1800" dirty="0"/>
                <a:t>single particle of opposite bunch</a:t>
              </a:r>
            </a:p>
          </p:txBody>
        </p:sp>
        <p:grpSp>
          <p:nvGrpSpPr>
            <p:cNvPr id="219" name="Group 218">
              <a:extLst>
                <a:ext uri="{FF2B5EF4-FFF2-40B4-BE49-F238E27FC236}">
                  <a16:creationId xmlns:a16="http://schemas.microsoft.com/office/drawing/2014/main" id="{3D241B41-FDE7-807A-1061-6213513D6397}"/>
                </a:ext>
              </a:extLst>
            </p:cNvPr>
            <p:cNvGrpSpPr/>
            <p:nvPr/>
          </p:nvGrpSpPr>
          <p:grpSpPr>
            <a:xfrm>
              <a:off x="2754628" y="3579620"/>
              <a:ext cx="1549509" cy="785330"/>
              <a:chOff x="2754628" y="3579620"/>
              <a:chExt cx="1549509" cy="785330"/>
            </a:xfrm>
          </p:grpSpPr>
          <p:sp>
            <p:nvSpPr>
              <p:cNvPr id="218" name="Freeform 217">
                <a:extLst>
                  <a:ext uri="{FF2B5EF4-FFF2-40B4-BE49-F238E27FC236}">
                    <a16:creationId xmlns:a16="http://schemas.microsoft.com/office/drawing/2014/main" id="{087F3F19-0779-D3E0-4505-07747EB0FB36}"/>
                  </a:ext>
                </a:extLst>
              </p:cNvPr>
              <p:cNvSpPr/>
              <p:nvPr/>
            </p:nvSpPr>
            <p:spPr>
              <a:xfrm rot="4721580" flipH="1" flipV="1">
                <a:off x="2848168" y="3905817"/>
                <a:ext cx="319057" cy="506137"/>
              </a:xfrm>
              <a:custGeom>
                <a:avLst/>
                <a:gdLst>
                  <a:gd name="connsiteX0" fmla="*/ 0 w 1427356"/>
                  <a:gd name="connsiteY0" fmla="*/ 1367883 h 1425358"/>
                  <a:gd name="connsiteX1" fmla="*/ 431180 w 1427356"/>
                  <a:gd name="connsiteY1" fmla="*/ 1382751 h 1425358"/>
                  <a:gd name="connsiteX2" fmla="*/ 416312 w 1427356"/>
                  <a:gd name="connsiteY2" fmla="*/ 892097 h 1425358"/>
                  <a:gd name="connsiteX3" fmla="*/ 899531 w 1427356"/>
                  <a:gd name="connsiteY3" fmla="*/ 899531 h 1425358"/>
                  <a:gd name="connsiteX4" fmla="*/ 847492 w 1427356"/>
                  <a:gd name="connsiteY4" fmla="*/ 446048 h 1425358"/>
                  <a:gd name="connsiteX5" fmla="*/ 1293541 w 1427356"/>
                  <a:gd name="connsiteY5" fmla="*/ 423746 h 1425358"/>
                  <a:gd name="connsiteX6" fmla="*/ 1308409 w 1427356"/>
                  <a:gd name="connsiteY6" fmla="*/ 156117 h 1425358"/>
                  <a:gd name="connsiteX7" fmla="*/ 1427356 w 1427356"/>
                  <a:gd name="connsiteY7" fmla="*/ 0 h 1425358"/>
                  <a:gd name="connsiteX0" fmla="*/ 0 w 1427356"/>
                  <a:gd name="connsiteY0" fmla="*/ 1367883 h 1386105"/>
                  <a:gd name="connsiteX1" fmla="*/ 486320 w 1427356"/>
                  <a:gd name="connsiteY1" fmla="*/ 1285569 h 1386105"/>
                  <a:gd name="connsiteX2" fmla="*/ 416312 w 1427356"/>
                  <a:gd name="connsiteY2" fmla="*/ 892097 h 1386105"/>
                  <a:gd name="connsiteX3" fmla="*/ 899531 w 1427356"/>
                  <a:gd name="connsiteY3" fmla="*/ 899531 h 1386105"/>
                  <a:gd name="connsiteX4" fmla="*/ 847492 w 1427356"/>
                  <a:gd name="connsiteY4" fmla="*/ 446048 h 1386105"/>
                  <a:gd name="connsiteX5" fmla="*/ 1293541 w 1427356"/>
                  <a:gd name="connsiteY5" fmla="*/ 423746 h 1386105"/>
                  <a:gd name="connsiteX6" fmla="*/ 1308409 w 1427356"/>
                  <a:gd name="connsiteY6" fmla="*/ 156117 h 1386105"/>
                  <a:gd name="connsiteX7" fmla="*/ 1427356 w 1427356"/>
                  <a:gd name="connsiteY7" fmla="*/ 0 h 1386105"/>
                  <a:gd name="connsiteX0" fmla="*/ 0 w 1306646"/>
                  <a:gd name="connsiteY0" fmla="*/ 1385742 h 1401600"/>
                  <a:gd name="connsiteX1" fmla="*/ 365610 w 1306646"/>
                  <a:gd name="connsiteY1" fmla="*/ 1285569 h 1401600"/>
                  <a:gd name="connsiteX2" fmla="*/ 295602 w 1306646"/>
                  <a:gd name="connsiteY2" fmla="*/ 892097 h 1401600"/>
                  <a:gd name="connsiteX3" fmla="*/ 778821 w 1306646"/>
                  <a:gd name="connsiteY3" fmla="*/ 899531 h 1401600"/>
                  <a:gd name="connsiteX4" fmla="*/ 726782 w 1306646"/>
                  <a:gd name="connsiteY4" fmla="*/ 446048 h 1401600"/>
                  <a:gd name="connsiteX5" fmla="*/ 1172831 w 1306646"/>
                  <a:gd name="connsiteY5" fmla="*/ 423746 h 1401600"/>
                  <a:gd name="connsiteX6" fmla="*/ 1187699 w 1306646"/>
                  <a:gd name="connsiteY6" fmla="*/ 156117 h 1401600"/>
                  <a:gd name="connsiteX7" fmla="*/ 1306646 w 1306646"/>
                  <a:gd name="connsiteY7" fmla="*/ 0 h 1401600"/>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726782 w 1306646"/>
                  <a:gd name="connsiteY4" fmla="*/ 446048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075294 w 1306646"/>
                  <a:gd name="connsiteY6" fmla="*/ 149241 h 1400539"/>
                  <a:gd name="connsiteX7" fmla="*/ 1306646 w 1306646"/>
                  <a:gd name="connsiteY7" fmla="*/ 0 h 1400539"/>
                  <a:gd name="connsiteX0" fmla="*/ -1 w 1452278"/>
                  <a:gd name="connsiteY0" fmla="*/ 1334935 h 1357473"/>
                  <a:gd name="connsiteX1" fmla="*/ 511242 w 1452278"/>
                  <a:gd name="connsiteY1" fmla="*/ 1285569 h 1357473"/>
                  <a:gd name="connsiteX2" fmla="*/ 396168 w 1452278"/>
                  <a:gd name="connsiteY2" fmla="*/ 945902 h 1357473"/>
                  <a:gd name="connsiteX3" fmla="*/ 924453 w 1452278"/>
                  <a:gd name="connsiteY3" fmla="*/ 899531 h 1357473"/>
                  <a:gd name="connsiteX4" fmla="*/ 792356 w 1452278"/>
                  <a:gd name="connsiteY4" fmla="*/ 510281 h 1357473"/>
                  <a:gd name="connsiteX5" fmla="*/ 1318463 w 1452278"/>
                  <a:gd name="connsiteY5" fmla="*/ 423746 h 1357473"/>
                  <a:gd name="connsiteX6" fmla="*/ 1220926 w 1452278"/>
                  <a:gd name="connsiteY6" fmla="*/ 149241 h 1357473"/>
                  <a:gd name="connsiteX7" fmla="*/ 1452278 w 1452278"/>
                  <a:gd name="connsiteY7" fmla="*/ 0 h 1357473"/>
                  <a:gd name="connsiteX0" fmla="*/ -1 w 1349946"/>
                  <a:gd name="connsiteY0" fmla="*/ 1385190 h 1400044"/>
                  <a:gd name="connsiteX1" fmla="*/ 408910 w 1349946"/>
                  <a:gd name="connsiteY1" fmla="*/ 1285569 h 1400044"/>
                  <a:gd name="connsiteX2" fmla="*/ 293836 w 1349946"/>
                  <a:gd name="connsiteY2" fmla="*/ 945902 h 1400044"/>
                  <a:gd name="connsiteX3" fmla="*/ 822121 w 1349946"/>
                  <a:gd name="connsiteY3" fmla="*/ 899531 h 1400044"/>
                  <a:gd name="connsiteX4" fmla="*/ 690024 w 1349946"/>
                  <a:gd name="connsiteY4" fmla="*/ 510281 h 1400044"/>
                  <a:gd name="connsiteX5" fmla="*/ 1216131 w 1349946"/>
                  <a:gd name="connsiteY5" fmla="*/ 423746 h 1400044"/>
                  <a:gd name="connsiteX6" fmla="*/ 1118594 w 1349946"/>
                  <a:gd name="connsiteY6" fmla="*/ 149241 h 1400044"/>
                  <a:gd name="connsiteX7" fmla="*/ 1349946 w 1349946"/>
                  <a:gd name="connsiteY7" fmla="*/ 0 h 1400044"/>
                  <a:gd name="connsiteX0" fmla="*/ 0 w 1410004"/>
                  <a:gd name="connsiteY0" fmla="*/ 1487188 h 1495742"/>
                  <a:gd name="connsiteX1" fmla="*/ 468968 w 1410004"/>
                  <a:gd name="connsiteY1" fmla="*/ 1285569 h 1495742"/>
                  <a:gd name="connsiteX2" fmla="*/ 353894 w 1410004"/>
                  <a:gd name="connsiteY2" fmla="*/ 945902 h 1495742"/>
                  <a:gd name="connsiteX3" fmla="*/ 882179 w 1410004"/>
                  <a:gd name="connsiteY3" fmla="*/ 899531 h 1495742"/>
                  <a:gd name="connsiteX4" fmla="*/ 750082 w 1410004"/>
                  <a:gd name="connsiteY4" fmla="*/ 510281 h 1495742"/>
                  <a:gd name="connsiteX5" fmla="*/ 1276189 w 1410004"/>
                  <a:gd name="connsiteY5" fmla="*/ 423746 h 1495742"/>
                  <a:gd name="connsiteX6" fmla="*/ 1178652 w 1410004"/>
                  <a:gd name="connsiteY6" fmla="*/ 149241 h 1495742"/>
                  <a:gd name="connsiteX7" fmla="*/ 1410004 w 1410004"/>
                  <a:gd name="connsiteY7" fmla="*/ 0 h 1495742"/>
                  <a:gd name="connsiteX0" fmla="*/ -1 w 1739770"/>
                  <a:gd name="connsiteY0" fmla="*/ 1717900 h 1722217"/>
                  <a:gd name="connsiteX1" fmla="*/ 798734 w 1739770"/>
                  <a:gd name="connsiteY1" fmla="*/ 1285569 h 1722217"/>
                  <a:gd name="connsiteX2" fmla="*/ 683660 w 1739770"/>
                  <a:gd name="connsiteY2" fmla="*/ 945902 h 1722217"/>
                  <a:gd name="connsiteX3" fmla="*/ 1211945 w 1739770"/>
                  <a:gd name="connsiteY3" fmla="*/ 899531 h 1722217"/>
                  <a:gd name="connsiteX4" fmla="*/ 1079848 w 1739770"/>
                  <a:gd name="connsiteY4" fmla="*/ 510281 h 1722217"/>
                  <a:gd name="connsiteX5" fmla="*/ 1605955 w 1739770"/>
                  <a:gd name="connsiteY5" fmla="*/ 423746 h 1722217"/>
                  <a:gd name="connsiteX6" fmla="*/ 1508418 w 1739770"/>
                  <a:gd name="connsiteY6" fmla="*/ 149241 h 1722217"/>
                  <a:gd name="connsiteX7" fmla="*/ 1739770 w 1739770"/>
                  <a:gd name="connsiteY7" fmla="*/ 0 h 1722217"/>
                  <a:gd name="connsiteX0" fmla="*/ 1 w 1371325"/>
                  <a:gd name="connsiteY0" fmla="*/ 1374434 h 1390497"/>
                  <a:gd name="connsiteX1" fmla="*/ 430289 w 1371325"/>
                  <a:gd name="connsiteY1" fmla="*/ 1285569 h 1390497"/>
                  <a:gd name="connsiteX2" fmla="*/ 315215 w 1371325"/>
                  <a:gd name="connsiteY2" fmla="*/ 945902 h 1390497"/>
                  <a:gd name="connsiteX3" fmla="*/ 843500 w 1371325"/>
                  <a:gd name="connsiteY3" fmla="*/ 899531 h 1390497"/>
                  <a:gd name="connsiteX4" fmla="*/ 711403 w 1371325"/>
                  <a:gd name="connsiteY4" fmla="*/ 510281 h 1390497"/>
                  <a:gd name="connsiteX5" fmla="*/ 1237510 w 1371325"/>
                  <a:gd name="connsiteY5" fmla="*/ 423746 h 1390497"/>
                  <a:gd name="connsiteX6" fmla="*/ 1139973 w 1371325"/>
                  <a:gd name="connsiteY6" fmla="*/ 149241 h 1390497"/>
                  <a:gd name="connsiteX7" fmla="*/ 1371325 w 1371325"/>
                  <a:gd name="connsiteY7" fmla="*/ 0 h 1390497"/>
                  <a:gd name="connsiteX0" fmla="*/ 1 w 1371325"/>
                  <a:gd name="connsiteY0" fmla="*/ 1374434 h 1384372"/>
                  <a:gd name="connsiteX1" fmla="*/ 515956 w 1371325"/>
                  <a:gd name="connsiteY1" fmla="*/ 1218494 h 1384372"/>
                  <a:gd name="connsiteX2" fmla="*/ 315215 w 1371325"/>
                  <a:gd name="connsiteY2" fmla="*/ 945902 h 1384372"/>
                  <a:gd name="connsiteX3" fmla="*/ 843500 w 1371325"/>
                  <a:gd name="connsiteY3" fmla="*/ 899531 h 1384372"/>
                  <a:gd name="connsiteX4" fmla="*/ 711403 w 1371325"/>
                  <a:gd name="connsiteY4" fmla="*/ 510281 h 1384372"/>
                  <a:gd name="connsiteX5" fmla="*/ 1237510 w 1371325"/>
                  <a:gd name="connsiteY5" fmla="*/ 423746 h 1384372"/>
                  <a:gd name="connsiteX6" fmla="*/ 1139973 w 1371325"/>
                  <a:gd name="connsiteY6" fmla="*/ 149241 h 1384372"/>
                  <a:gd name="connsiteX7" fmla="*/ 1371325 w 1371325"/>
                  <a:gd name="connsiteY7" fmla="*/ 0 h 1384372"/>
                  <a:gd name="connsiteX0" fmla="*/ 1 w 1371325"/>
                  <a:gd name="connsiteY0" fmla="*/ 1374434 h 1385458"/>
                  <a:gd name="connsiteX1" fmla="*/ 515956 w 1371325"/>
                  <a:gd name="connsiteY1" fmla="*/ 1218494 h 1385458"/>
                  <a:gd name="connsiteX2" fmla="*/ 471529 w 1371325"/>
                  <a:gd name="connsiteY2" fmla="*/ 837254 h 1385458"/>
                  <a:gd name="connsiteX3" fmla="*/ 843500 w 1371325"/>
                  <a:gd name="connsiteY3" fmla="*/ 899531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878491 w 1371325"/>
                  <a:gd name="connsiteY4" fmla="*/ 351962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512406"/>
                  <a:gd name="connsiteY0" fmla="*/ 1374434 h 1385458"/>
                  <a:gd name="connsiteX1" fmla="*/ 515956 w 1512406"/>
                  <a:gd name="connsiteY1" fmla="*/ 1218494 h 1385458"/>
                  <a:gd name="connsiteX2" fmla="*/ 471529 w 1512406"/>
                  <a:gd name="connsiteY2" fmla="*/ 837254 h 1385458"/>
                  <a:gd name="connsiteX3" fmla="*/ 1049099 w 1512406"/>
                  <a:gd name="connsiteY3" fmla="*/ 738553 h 1385458"/>
                  <a:gd name="connsiteX4" fmla="*/ 878491 w 1512406"/>
                  <a:gd name="connsiteY4" fmla="*/ 351962 h 1385458"/>
                  <a:gd name="connsiteX5" fmla="*/ 1509337 w 1512406"/>
                  <a:gd name="connsiteY5" fmla="*/ 307115 h 1385458"/>
                  <a:gd name="connsiteX6" fmla="*/ 1139973 w 1512406"/>
                  <a:gd name="connsiteY6" fmla="*/ 149241 h 1385458"/>
                  <a:gd name="connsiteX7" fmla="*/ 1371325 w 1512406"/>
                  <a:gd name="connsiteY7" fmla="*/ 0 h 1385458"/>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139973 w 1632738"/>
                  <a:gd name="connsiteY6" fmla="*/ 436387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450488 w 1632738"/>
                  <a:gd name="connsiteY6" fmla="*/ 207004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281458 w 1632738"/>
                  <a:gd name="connsiteY6" fmla="*/ 243144 h 1672604"/>
                  <a:gd name="connsiteX7" fmla="*/ 1632737 w 1632738"/>
                  <a:gd name="connsiteY7" fmla="*/ 0 h 1672604"/>
                  <a:gd name="connsiteX0" fmla="*/ 1 w 1632738"/>
                  <a:gd name="connsiteY0" fmla="*/ 1661580 h 1669144"/>
                  <a:gd name="connsiteX1" fmla="*/ 659376 w 1632738"/>
                  <a:gd name="connsiteY1" fmla="*/ 1434574 h 1669144"/>
                  <a:gd name="connsiteX2" fmla="*/ 471529 w 1632738"/>
                  <a:gd name="connsiteY2" fmla="*/ 1124400 h 1669144"/>
                  <a:gd name="connsiteX3" fmla="*/ 1049099 w 1632738"/>
                  <a:gd name="connsiteY3" fmla="*/ 1025699 h 1669144"/>
                  <a:gd name="connsiteX4" fmla="*/ 878491 w 1632738"/>
                  <a:gd name="connsiteY4" fmla="*/ 639108 h 1669144"/>
                  <a:gd name="connsiteX5" fmla="*/ 1509337 w 1632738"/>
                  <a:gd name="connsiteY5" fmla="*/ 594261 h 1669144"/>
                  <a:gd name="connsiteX6" fmla="*/ 1281458 w 1632738"/>
                  <a:gd name="connsiteY6" fmla="*/ 243144 h 1669144"/>
                  <a:gd name="connsiteX7" fmla="*/ 1632737 w 1632738"/>
                  <a:gd name="connsiteY7" fmla="*/ 0 h 1669144"/>
                  <a:gd name="connsiteX0" fmla="*/ 1 w 1495675"/>
                  <a:gd name="connsiteY0" fmla="*/ 1554262 h 1566841"/>
                  <a:gd name="connsiteX1" fmla="*/ 522313 w 1495675"/>
                  <a:gd name="connsiteY1" fmla="*/ 1434574 h 1566841"/>
                  <a:gd name="connsiteX2" fmla="*/ 334466 w 1495675"/>
                  <a:gd name="connsiteY2" fmla="*/ 1124400 h 1566841"/>
                  <a:gd name="connsiteX3" fmla="*/ 912036 w 1495675"/>
                  <a:gd name="connsiteY3" fmla="*/ 1025699 h 1566841"/>
                  <a:gd name="connsiteX4" fmla="*/ 741428 w 1495675"/>
                  <a:gd name="connsiteY4" fmla="*/ 639108 h 1566841"/>
                  <a:gd name="connsiteX5" fmla="*/ 1372274 w 1495675"/>
                  <a:gd name="connsiteY5" fmla="*/ 594261 h 1566841"/>
                  <a:gd name="connsiteX6" fmla="*/ 1144395 w 1495675"/>
                  <a:gd name="connsiteY6" fmla="*/ 243144 h 1566841"/>
                  <a:gd name="connsiteX7" fmla="*/ 1495674 w 1495675"/>
                  <a:gd name="connsiteY7" fmla="*/ 0 h 1566841"/>
                  <a:gd name="connsiteX0" fmla="*/ 1 w 1495675"/>
                  <a:gd name="connsiteY0" fmla="*/ 1554262 h 1566839"/>
                  <a:gd name="connsiteX1" fmla="*/ 522313 w 1495675"/>
                  <a:gd name="connsiteY1" fmla="*/ 1434574 h 1566839"/>
                  <a:gd name="connsiteX2" fmla="*/ 334466 w 1495675"/>
                  <a:gd name="connsiteY2" fmla="*/ 1124400 h 1566839"/>
                  <a:gd name="connsiteX3" fmla="*/ 912036 w 1495675"/>
                  <a:gd name="connsiteY3" fmla="*/ 1025699 h 1566839"/>
                  <a:gd name="connsiteX4" fmla="*/ 741428 w 1495675"/>
                  <a:gd name="connsiteY4" fmla="*/ 639108 h 1566839"/>
                  <a:gd name="connsiteX5" fmla="*/ 1398065 w 1495675"/>
                  <a:gd name="connsiteY5" fmla="*/ 519091 h 1566839"/>
                  <a:gd name="connsiteX6" fmla="*/ 1144395 w 1495675"/>
                  <a:gd name="connsiteY6" fmla="*/ 243144 h 1566839"/>
                  <a:gd name="connsiteX7" fmla="*/ 1495674 w 1495675"/>
                  <a:gd name="connsiteY7" fmla="*/ 0 h 1566839"/>
                  <a:gd name="connsiteX0" fmla="*/ 1 w 2015841"/>
                  <a:gd name="connsiteY0" fmla="*/ 1810363 h 1822942"/>
                  <a:gd name="connsiteX1" fmla="*/ 522313 w 2015841"/>
                  <a:gd name="connsiteY1" fmla="*/ 1690675 h 1822942"/>
                  <a:gd name="connsiteX2" fmla="*/ 334466 w 2015841"/>
                  <a:gd name="connsiteY2" fmla="*/ 1380501 h 1822942"/>
                  <a:gd name="connsiteX3" fmla="*/ 912036 w 2015841"/>
                  <a:gd name="connsiteY3" fmla="*/ 1281800 h 1822942"/>
                  <a:gd name="connsiteX4" fmla="*/ 741428 w 2015841"/>
                  <a:gd name="connsiteY4" fmla="*/ 895209 h 1822942"/>
                  <a:gd name="connsiteX5" fmla="*/ 1398065 w 2015841"/>
                  <a:gd name="connsiteY5" fmla="*/ 775192 h 1822942"/>
                  <a:gd name="connsiteX6" fmla="*/ 1144395 w 2015841"/>
                  <a:gd name="connsiteY6" fmla="*/ 499245 h 1822942"/>
                  <a:gd name="connsiteX7" fmla="*/ 2015842 w 2015841"/>
                  <a:gd name="connsiteY7" fmla="*/ 0 h 1822942"/>
                  <a:gd name="connsiteX0" fmla="*/ 1 w 2015841"/>
                  <a:gd name="connsiteY0" fmla="*/ 1810363 h 1822940"/>
                  <a:gd name="connsiteX1" fmla="*/ 522313 w 2015841"/>
                  <a:gd name="connsiteY1" fmla="*/ 1690675 h 1822940"/>
                  <a:gd name="connsiteX2" fmla="*/ 334466 w 2015841"/>
                  <a:gd name="connsiteY2" fmla="*/ 1380501 h 1822940"/>
                  <a:gd name="connsiteX3" fmla="*/ 912036 w 2015841"/>
                  <a:gd name="connsiteY3" fmla="*/ 1281800 h 1822940"/>
                  <a:gd name="connsiteX4" fmla="*/ 741428 w 2015841"/>
                  <a:gd name="connsiteY4" fmla="*/ 895209 h 1822940"/>
                  <a:gd name="connsiteX5" fmla="*/ 1398065 w 2015841"/>
                  <a:gd name="connsiteY5" fmla="*/ 775192 h 1822940"/>
                  <a:gd name="connsiteX6" fmla="*/ 1354050 w 2015841"/>
                  <a:gd name="connsiteY6" fmla="*/ 472528 h 1822940"/>
                  <a:gd name="connsiteX7" fmla="*/ 2015842 w 2015841"/>
                  <a:gd name="connsiteY7" fmla="*/ 0 h 1822940"/>
                  <a:gd name="connsiteX0" fmla="*/ 1 w 1630438"/>
                  <a:gd name="connsiteY0" fmla="*/ 1563573 h 1576152"/>
                  <a:gd name="connsiteX1" fmla="*/ 522313 w 1630438"/>
                  <a:gd name="connsiteY1" fmla="*/ 1443885 h 1576152"/>
                  <a:gd name="connsiteX2" fmla="*/ 334466 w 1630438"/>
                  <a:gd name="connsiteY2" fmla="*/ 1133711 h 1576152"/>
                  <a:gd name="connsiteX3" fmla="*/ 912036 w 1630438"/>
                  <a:gd name="connsiteY3" fmla="*/ 1035010 h 1576152"/>
                  <a:gd name="connsiteX4" fmla="*/ 741428 w 1630438"/>
                  <a:gd name="connsiteY4" fmla="*/ 648419 h 1576152"/>
                  <a:gd name="connsiteX5" fmla="*/ 1398065 w 1630438"/>
                  <a:gd name="connsiteY5" fmla="*/ 528402 h 1576152"/>
                  <a:gd name="connsiteX6" fmla="*/ 1354050 w 1630438"/>
                  <a:gd name="connsiteY6" fmla="*/ 225738 h 1576152"/>
                  <a:gd name="connsiteX7" fmla="*/ 1630437 w 1630438"/>
                  <a:gd name="connsiteY7" fmla="*/ -1 h 1576152"/>
                  <a:gd name="connsiteX0" fmla="*/ 1 w 1630438"/>
                  <a:gd name="connsiteY0" fmla="*/ 1563575 h 1601255"/>
                  <a:gd name="connsiteX1" fmla="*/ 404500 w 1630438"/>
                  <a:gd name="connsiteY1" fmla="*/ 1549879 h 1601255"/>
                  <a:gd name="connsiteX2" fmla="*/ 334466 w 1630438"/>
                  <a:gd name="connsiteY2" fmla="*/ 1133713 h 1601255"/>
                  <a:gd name="connsiteX3" fmla="*/ 912036 w 1630438"/>
                  <a:gd name="connsiteY3" fmla="*/ 1035012 h 1601255"/>
                  <a:gd name="connsiteX4" fmla="*/ 741428 w 1630438"/>
                  <a:gd name="connsiteY4" fmla="*/ 648421 h 1601255"/>
                  <a:gd name="connsiteX5" fmla="*/ 1398065 w 1630438"/>
                  <a:gd name="connsiteY5" fmla="*/ 528404 h 1601255"/>
                  <a:gd name="connsiteX6" fmla="*/ 1354050 w 1630438"/>
                  <a:gd name="connsiteY6" fmla="*/ 225740 h 1601255"/>
                  <a:gd name="connsiteX7" fmla="*/ 1630437 w 1630438"/>
                  <a:gd name="connsiteY7" fmla="*/ 1 h 1601255"/>
                  <a:gd name="connsiteX0" fmla="*/ 0 w 1748251"/>
                  <a:gd name="connsiteY0" fmla="*/ 1669561 h 1683790"/>
                  <a:gd name="connsiteX1" fmla="*/ 522313 w 1748251"/>
                  <a:gd name="connsiteY1" fmla="*/ 1549877 h 1683790"/>
                  <a:gd name="connsiteX2" fmla="*/ 452279 w 1748251"/>
                  <a:gd name="connsiteY2" fmla="*/ 1133711 h 1683790"/>
                  <a:gd name="connsiteX3" fmla="*/ 1029849 w 1748251"/>
                  <a:gd name="connsiteY3" fmla="*/ 1035010 h 1683790"/>
                  <a:gd name="connsiteX4" fmla="*/ 859241 w 1748251"/>
                  <a:gd name="connsiteY4" fmla="*/ 648419 h 1683790"/>
                  <a:gd name="connsiteX5" fmla="*/ 1515878 w 1748251"/>
                  <a:gd name="connsiteY5" fmla="*/ 528402 h 1683790"/>
                  <a:gd name="connsiteX6" fmla="*/ 1471863 w 1748251"/>
                  <a:gd name="connsiteY6" fmla="*/ 225738 h 1683790"/>
                  <a:gd name="connsiteX7" fmla="*/ 1748250 w 1748251"/>
                  <a:gd name="connsiteY7" fmla="*/ -1 h 168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8251" h="1683790">
                    <a:moveTo>
                      <a:pt x="0" y="1669561"/>
                    </a:moveTo>
                    <a:cubicBezTo>
                      <a:pt x="180897" y="1716644"/>
                      <a:pt x="446933" y="1639185"/>
                      <a:pt x="522313" y="1549877"/>
                    </a:cubicBezTo>
                    <a:cubicBezTo>
                      <a:pt x="597693" y="1460569"/>
                      <a:pt x="367690" y="1219522"/>
                      <a:pt x="452279" y="1133711"/>
                    </a:cubicBezTo>
                    <a:cubicBezTo>
                      <a:pt x="536868" y="1047900"/>
                      <a:pt x="962022" y="1115892"/>
                      <a:pt x="1029849" y="1035010"/>
                    </a:cubicBezTo>
                    <a:cubicBezTo>
                      <a:pt x="1097676" y="954128"/>
                      <a:pt x="778236" y="732853"/>
                      <a:pt x="859241" y="648419"/>
                    </a:cubicBezTo>
                    <a:cubicBezTo>
                      <a:pt x="940246" y="563985"/>
                      <a:pt x="1413774" y="598849"/>
                      <a:pt x="1515878" y="528402"/>
                    </a:cubicBezTo>
                    <a:cubicBezTo>
                      <a:pt x="1617982" y="457955"/>
                      <a:pt x="1449561" y="296362"/>
                      <a:pt x="1471863" y="225738"/>
                    </a:cubicBezTo>
                    <a:cubicBezTo>
                      <a:pt x="1494165" y="155114"/>
                      <a:pt x="1699927" y="42745"/>
                      <a:pt x="1748250" y="-1"/>
                    </a:cubicBezTo>
                  </a:path>
                </a:pathLst>
              </a:custGeom>
              <a:noFill/>
              <a:ln w="28575">
                <a:solidFill>
                  <a:schemeClr val="accent5"/>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grpSp>
            <p:nvGrpSpPr>
              <p:cNvPr id="196" name="Group 195">
                <a:extLst>
                  <a:ext uri="{FF2B5EF4-FFF2-40B4-BE49-F238E27FC236}">
                    <a16:creationId xmlns:a16="http://schemas.microsoft.com/office/drawing/2014/main" id="{2A0E688E-4AAE-635B-15EB-CF924E5A6368}"/>
                  </a:ext>
                </a:extLst>
              </p:cNvPr>
              <p:cNvGrpSpPr/>
              <p:nvPr/>
            </p:nvGrpSpPr>
            <p:grpSpPr>
              <a:xfrm>
                <a:off x="2813881" y="3579620"/>
                <a:ext cx="1490256" cy="785330"/>
                <a:chOff x="6079521" y="3008895"/>
                <a:chExt cx="2304719" cy="1255694"/>
              </a:xfrm>
            </p:grpSpPr>
            <p:sp>
              <p:nvSpPr>
                <p:cNvPr id="197" name="Freeform 196">
                  <a:extLst>
                    <a:ext uri="{FF2B5EF4-FFF2-40B4-BE49-F238E27FC236}">
                      <a16:creationId xmlns:a16="http://schemas.microsoft.com/office/drawing/2014/main" id="{65A0068D-963E-5500-2267-E2C89E788934}"/>
                    </a:ext>
                  </a:extLst>
                </p:cNvPr>
                <p:cNvSpPr/>
                <p:nvPr/>
              </p:nvSpPr>
              <p:spPr>
                <a:xfrm rot="4721580">
                  <a:off x="7737787" y="2872594"/>
                  <a:ext cx="510152" cy="782754"/>
                </a:xfrm>
                <a:custGeom>
                  <a:avLst/>
                  <a:gdLst>
                    <a:gd name="connsiteX0" fmla="*/ 0 w 1427356"/>
                    <a:gd name="connsiteY0" fmla="*/ 1367883 h 1425358"/>
                    <a:gd name="connsiteX1" fmla="*/ 431180 w 1427356"/>
                    <a:gd name="connsiteY1" fmla="*/ 1382751 h 1425358"/>
                    <a:gd name="connsiteX2" fmla="*/ 416312 w 1427356"/>
                    <a:gd name="connsiteY2" fmla="*/ 892097 h 1425358"/>
                    <a:gd name="connsiteX3" fmla="*/ 899531 w 1427356"/>
                    <a:gd name="connsiteY3" fmla="*/ 899531 h 1425358"/>
                    <a:gd name="connsiteX4" fmla="*/ 847492 w 1427356"/>
                    <a:gd name="connsiteY4" fmla="*/ 446048 h 1425358"/>
                    <a:gd name="connsiteX5" fmla="*/ 1293541 w 1427356"/>
                    <a:gd name="connsiteY5" fmla="*/ 423746 h 1425358"/>
                    <a:gd name="connsiteX6" fmla="*/ 1308409 w 1427356"/>
                    <a:gd name="connsiteY6" fmla="*/ 156117 h 1425358"/>
                    <a:gd name="connsiteX7" fmla="*/ 1427356 w 1427356"/>
                    <a:gd name="connsiteY7" fmla="*/ 0 h 1425358"/>
                    <a:gd name="connsiteX0" fmla="*/ 0 w 1427356"/>
                    <a:gd name="connsiteY0" fmla="*/ 1367883 h 1386105"/>
                    <a:gd name="connsiteX1" fmla="*/ 486320 w 1427356"/>
                    <a:gd name="connsiteY1" fmla="*/ 1285569 h 1386105"/>
                    <a:gd name="connsiteX2" fmla="*/ 416312 w 1427356"/>
                    <a:gd name="connsiteY2" fmla="*/ 892097 h 1386105"/>
                    <a:gd name="connsiteX3" fmla="*/ 899531 w 1427356"/>
                    <a:gd name="connsiteY3" fmla="*/ 899531 h 1386105"/>
                    <a:gd name="connsiteX4" fmla="*/ 847492 w 1427356"/>
                    <a:gd name="connsiteY4" fmla="*/ 446048 h 1386105"/>
                    <a:gd name="connsiteX5" fmla="*/ 1293541 w 1427356"/>
                    <a:gd name="connsiteY5" fmla="*/ 423746 h 1386105"/>
                    <a:gd name="connsiteX6" fmla="*/ 1308409 w 1427356"/>
                    <a:gd name="connsiteY6" fmla="*/ 156117 h 1386105"/>
                    <a:gd name="connsiteX7" fmla="*/ 1427356 w 1427356"/>
                    <a:gd name="connsiteY7" fmla="*/ 0 h 1386105"/>
                    <a:gd name="connsiteX0" fmla="*/ 0 w 1306646"/>
                    <a:gd name="connsiteY0" fmla="*/ 1385742 h 1401600"/>
                    <a:gd name="connsiteX1" fmla="*/ 365610 w 1306646"/>
                    <a:gd name="connsiteY1" fmla="*/ 1285569 h 1401600"/>
                    <a:gd name="connsiteX2" fmla="*/ 295602 w 1306646"/>
                    <a:gd name="connsiteY2" fmla="*/ 892097 h 1401600"/>
                    <a:gd name="connsiteX3" fmla="*/ 778821 w 1306646"/>
                    <a:gd name="connsiteY3" fmla="*/ 899531 h 1401600"/>
                    <a:gd name="connsiteX4" fmla="*/ 726782 w 1306646"/>
                    <a:gd name="connsiteY4" fmla="*/ 446048 h 1401600"/>
                    <a:gd name="connsiteX5" fmla="*/ 1172831 w 1306646"/>
                    <a:gd name="connsiteY5" fmla="*/ 423746 h 1401600"/>
                    <a:gd name="connsiteX6" fmla="*/ 1187699 w 1306646"/>
                    <a:gd name="connsiteY6" fmla="*/ 156117 h 1401600"/>
                    <a:gd name="connsiteX7" fmla="*/ 1306646 w 1306646"/>
                    <a:gd name="connsiteY7" fmla="*/ 0 h 1401600"/>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726782 w 1306646"/>
                    <a:gd name="connsiteY4" fmla="*/ 446048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187699 w 1306646"/>
                    <a:gd name="connsiteY6" fmla="*/ 156117 h 1400539"/>
                    <a:gd name="connsiteX7" fmla="*/ 1306646 w 1306646"/>
                    <a:gd name="connsiteY7" fmla="*/ 0 h 1400539"/>
                    <a:gd name="connsiteX0" fmla="*/ 0 w 1306646"/>
                    <a:gd name="connsiteY0" fmla="*/ 1385742 h 1400539"/>
                    <a:gd name="connsiteX1" fmla="*/ 365610 w 1306646"/>
                    <a:gd name="connsiteY1" fmla="*/ 1285569 h 1400539"/>
                    <a:gd name="connsiteX2" fmla="*/ 250536 w 1306646"/>
                    <a:gd name="connsiteY2" fmla="*/ 945902 h 1400539"/>
                    <a:gd name="connsiteX3" fmla="*/ 778821 w 1306646"/>
                    <a:gd name="connsiteY3" fmla="*/ 899531 h 1400539"/>
                    <a:gd name="connsiteX4" fmla="*/ 646724 w 1306646"/>
                    <a:gd name="connsiteY4" fmla="*/ 510281 h 1400539"/>
                    <a:gd name="connsiteX5" fmla="*/ 1172831 w 1306646"/>
                    <a:gd name="connsiteY5" fmla="*/ 423746 h 1400539"/>
                    <a:gd name="connsiteX6" fmla="*/ 1075294 w 1306646"/>
                    <a:gd name="connsiteY6" fmla="*/ 149241 h 1400539"/>
                    <a:gd name="connsiteX7" fmla="*/ 1306646 w 1306646"/>
                    <a:gd name="connsiteY7" fmla="*/ 0 h 1400539"/>
                    <a:gd name="connsiteX0" fmla="*/ -1 w 1452278"/>
                    <a:gd name="connsiteY0" fmla="*/ 1334935 h 1357473"/>
                    <a:gd name="connsiteX1" fmla="*/ 511242 w 1452278"/>
                    <a:gd name="connsiteY1" fmla="*/ 1285569 h 1357473"/>
                    <a:gd name="connsiteX2" fmla="*/ 396168 w 1452278"/>
                    <a:gd name="connsiteY2" fmla="*/ 945902 h 1357473"/>
                    <a:gd name="connsiteX3" fmla="*/ 924453 w 1452278"/>
                    <a:gd name="connsiteY3" fmla="*/ 899531 h 1357473"/>
                    <a:gd name="connsiteX4" fmla="*/ 792356 w 1452278"/>
                    <a:gd name="connsiteY4" fmla="*/ 510281 h 1357473"/>
                    <a:gd name="connsiteX5" fmla="*/ 1318463 w 1452278"/>
                    <a:gd name="connsiteY5" fmla="*/ 423746 h 1357473"/>
                    <a:gd name="connsiteX6" fmla="*/ 1220926 w 1452278"/>
                    <a:gd name="connsiteY6" fmla="*/ 149241 h 1357473"/>
                    <a:gd name="connsiteX7" fmla="*/ 1452278 w 1452278"/>
                    <a:gd name="connsiteY7" fmla="*/ 0 h 1357473"/>
                    <a:gd name="connsiteX0" fmla="*/ -1 w 1349946"/>
                    <a:gd name="connsiteY0" fmla="*/ 1385190 h 1400044"/>
                    <a:gd name="connsiteX1" fmla="*/ 408910 w 1349946"/>
                    <a:gd name="connsiteY1" fmla="*/ 1285569 h 1400044"/>
                    <a:gd name="connsiteX2" fmla="*/ 293836 w 1349946"/>
                    <a:gd name="connsiteY2" fmla="*/ 945902 h 1400044"/>
                    <a:gd name="connsiteX3" fmla="*/ 822121 w 1349946"/>
                    <a:gd name="connsiteY3" fmla="*/ 899531 h 1400044"/>
                    <a:gd name="connsiteX4" fmla="*/ 690024 w 1349946"/>
                    <a:gd name="connsiteY4" fmla="*/ 510281 h 1400044"/>
                    <a:gd name="connsiteX5" fmla="*/ 1216131 w 1349946"/>
                    <a:gd name="connsiteY5" fmla="*/ 423746 h 1400044"/>
                    <a:gd name="connsiteX6" fmla="*/ 1118594 w 1349946"/>
                    <a:gd name="connsiteY6" fmla="*/ 149241 h 1400044"/>
                    <a:gd name="connsiteX7" fmla="*/ 1349946 w 1349946"/>
                    <a:gd name="connsiteY7" fmla="*/ 0 h 1400044"/>
                    <a:gd name="connsiteX0" fmla="*/ 0 w 1410004"/>
                    <a:gd name="connsiteY0" fmla="*/ 1487188 h 1495742"/>
                    <a:gd name="connsiteX1" fmla="*/ 468968 w 1410004"/>
                    <a:gd name="connsiteY1" fmla="*/ 1285569 h 1495742"/>
                    <a:gd name="connsiteX2" fmla="*/ 353894 w 1410004"/>
                    <a:gd name="connsiteY2" fmla="*/ 945902 h 1495742"/>
                    <a:gd name="connsiteX3" fmla="*/ 882179 w 1410004"/>
                    <a:gd name="connsiteY3" fmla="*/ 899531 h 1495742"/>
                    <a:gd name="connsiteX4" fmla="*/ 750082 w 1410004"/>
                    <a:gd name="connsiteY4" fmla="*/ 510281 h 1495742"/>
                    <a:gd name="connsiteX5" fmla="*/ 1276189 w 1410004"/>
                    <a:gd name="connsiteY5" fmla="*/ 423746 h 1495742"/>
                    <a:gd name="connsiteX6" fmla="*/ 1178652 w 1410004"/>
                    <a:gd name="connsiteY6" fmla="*/ 149241 h 1495742"/>
                    <a:gd name="connsiteX7" fmla="*/ 1410004 w 1410004"/>
                    <a:gd name="connsiteY7" fmla="*/ 0 h 1495742"/>
                    <a:gd name="connsiteX0" fmla="*/ -1 w 1739770"/>
                    <a:gd name="connsiteY0" fmla="*/ 1717900 h 1722217"/>
                    <a:gd name="connsiteX1" fmla="*/ 798734 w 1739770"/>
                    <a:gd name="connsiteY1" fmla="*/ 1285569 h 1722217"/>
                    <a:gd name="connsiteX2" fmla="*/ 683660 w 1739770"/>
                    <a:gd name="connsiteY2" fmla="*/ 945902 h 1722217"/>
                    <a:gd name="connsiteX3" fmla="*/ 1211945 w 1739770"/>
                    <a:gd name="connsiteY3" fmla="*/ 899531 h 1722217"/>
                    <a:gd name="connsiteX4" fmla="*/ 1079848 w 1739770"/>
                    <a:gd name="connsiteY4" fmla="*/ 510281 h 1722217"/>
                    <a:gd name="connsiteX5" fmla="*/ 1605955 w 1739770"/>
                    <a:gd name="connsiteY5" fmla="*/ 423746 h 1722217"/>
                    <a:gd name="connsiteX6" fmla="*/ 1508418 w 1739770"/>
                    <a:gd name="connsiteY6" fmla="*/ 149241 h 1722217"/>
                    <a:gd name="connsiteX7" fmla="*/ 1739770 w 1739770"/>
                    <a:gd name="connsiteY7" fmla="*/ 0 h 1722217"/>
                    <a:gd name="connsiteX0" fmla="*/ 1 w 1371325"/>
                    <a:gd name="connsiteY0" fmla="*/ 1374434 h 1390497"/>
                    <a:gd name="connsiteX1" fmla="*/ 430289 w 1371325"/>
                    <a:gd name="connsiteY1" fmla="*/ 1285569 h 1390497"/>
                    <a:gd name="connsiteX2" fmla="*/ 315215 w 1371325"/>
                    <a:gd name="connsiteY2" fmla="*/ 945902 h 1390497"/>
                    <a:gd name="connsiteX3" fmla="*/ 843500 w 1371325"/>
                    <a:gd name="connsiteY3" fmla="*/ 899531 h 1390497"/>
                    <a:gd name="connsiteX4" fmla="*/ 711403 w 1371325"/>
                    <a:gd name="connsiteY4" fmla="*/ 510281 h 1390497"/>
                    <a:gd name="connsiteX5" fmla="*/ 1237510 w 1371325"/>
                    <a:gd name="connsiteY5" fmla="*/ 423746 h 1390497"/>
                    <a:gd name="connsiteX6" fmla="*/ 1139973 w 1371325"/>
                    <a:gd name="connsiteY6" fmla="*/ 149241 h 1390497"/>
                    <a:gd name="connsiteX7" fmla="*/ 1371325 w 1371325"/>
                    <a:gd name="connsiteY7" fmla="*/ 0 h 1390497"/>
                    <a:gd name="connsiteX0" fmla="*/ 1 w 1371325"/>
                    <a:gd name="connsiteY0" fmla="*/ 1374434 h 1384372"/>
                    <a:gd name="connsiteX1" fmla="*/ 515956 w 1371325"/>
                    <a:gd name="connsiteY1" fmla="*/ 1218494 h 1384372"/>
                    <a:gd name="connsiteX2" fmla="*/ 315215 w 1371325"/>
                    <a:gd name="connsiteY2" fmla="*/ 945902 h 1384372"/>
                    <a:gd name="connsiteX3" fmla="*/ 843500 w 1371325"/>
                    <a:gd name="connsiteY3" fmla="*/ 899531 h 1384372"/>
                    <a:gd name="connsiteX4" fmla="*/ 711403 w 1371325"/>
                    <a:gd name="connsiteY4" fmla="*/ 510281 h 1384372"/>
                    <a:gd name="connsiteX5" fmla="*/ 1237510 w 1371325"/>
                    <a:gd name="connsiteY5" fmla="*/ 423746 h 1384372"/>
                    <a:gd name="connsiteX6" fmla="*/ 1139973 w 1371325"/>
                    <a:gd name="connsiteY6" fmla="*/ 149241 h 1384372"/>
                    <a:gd name="connsiteX7" fmla="*/ 1371325 w 1371325"/>
                    <a:gd name="connsiteY7" fmla="*/ 0 h 1384372"/>
                    <a:gd name="connsiteX0" fmla="*/ 1 w 1371325"/>
                    <a:gd name="connsiteY0" fmla="*/ 1374434 h 1385458"/>
                    <a:gd name="connsiteX1" fmla="*/ 515956 w 1371325"/>
                    <a:gd name="connsiteY1" fmla="*/ 1218494 h 1385458"/>
                    <a:gd name="connsiteX2" fmla="*/ 471529 w 1371325"/>
                    <a:gd name="connsiteY2" fmla="*/ 837254 h 1385458"/>
                    <a:gd name="connsiteX3" fmla="*/ 843500 w 1371325"/>
                    <a:gd name="connsiteY3" fmla="*/ 899531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711403 w 1371325"/>
                    <a:gd name="connsiteY4" fmla="*/ 510281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371325"/>
                    <a:gd name="connsiteY0" fmla="*/ 1374434 h 1385458"/>
                    <a:gd name="connsiteX1" fmla="*/ 515956 w 1371325"/>
                    <a:gd name="connsiteY1" fmla="*/ 1218494 h 1385458"/>
                    <a:gd name="connsiteX2" fmla="*/ 471529 w 1371325"/>
                    <a:gd name="connsiteY2" fmla="*/ 837254 h 1385458"/>
                    <a:gd name="connsiteX3" fmla="*/ 1049099 w 1371325"/>
                    <a:gd name="connsiteY3" fmla="*/ 738553 h 1385458"/>
                    <a:gd name="connsiteX4" fmla="*/ 878491 w 1371325"/>
                    <a:gd name="connsiteY4" fmla="*/ 351962 h 1385458"/>
                    <a:gd name="connsiteX5" fmla="*/ 1237510 w 1371325"/>
                    <a:gd name="connsiteY5" fmla="*/ 423746 h 1385458"/>
                    <a:gd name="connsiteX6" fmla="*/ 1139973 w 1371325"/>
                    <a:gd name="connsiteY6" fmla="*/ 149241 h 1385458"/>
                    <a:gd name="connsiteX7" fmla="*/ 1371325 w 1371325"/>
                    <a:gd name="connsiteY7" fmla="*/ 0 h 1385458"/>
                    <a:gd name="connsiteX0" fmla="*/ 1 w 1512406"/>
                    <a:gd name="connsiteY0" fmla="*/ 1374434 h 1385458"/>
                    <a:gd name="connsiteX1" fmla="*/ 515956 w 1512406"/>
                    <a:gd name="connsiteY1" fmla="*/ 1218494 h 1385458"/>
                    <a:gd name="connsiteX2" fmla="*/ 471529 w 1512406"/>
                    <a:gd name="connsiteY2" fmla="*/ 837254 h 1385458"/>
                    <a:gd name="connsiteX3" fmla="*/ 1049099 w 1512406"/>
                    <a:gd name="connsiteY3" fmla="*/ 738553 h 1385458"/>
                    <a:gd name="connsiteX4" fmla="*/ 878491 w 1512406"/>
                    <a:gd name="connsiteY4" fmla="*/ 351962 h 1385458"/>
                    <a:gd name="connsiteX5" fmla="*/ 1509337 w 1512406"/>
                    <a:gd name="connsiteY5" fmla="*/ 307115 h 1385458"/>
                    <a:gd name="connsiteX6" fmla="*/ 1139973 w 1512406"/>
                    <a:gd name="connsiteY6" fmla="*/ 149241 h 1385458"/>
                    <a:gd name="connsiteX7" fmla="*/ 1371325 w 1512406"/>
                    <a:gd name="connsiteY7" fmla="*/ 0 h 1385458"/>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139973 w 1632738"/>
                    <a:gd name="connsiteY6" fmla="*/ 436387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450488 w 1632738"/>
                    <a:gd name="connsiteY6" fmla="*/ 207004 h 1672604"/>
                    <a:gd name="connsiteX7" fmla="*/ 1632737 w 1632738"/>
                    <a:gd name="connsiteY7" fmla="*/ 0 h 1672604"/>
                    <a:gd name="connsiteX0" fmla="*/ 1 w 1632738"/>
                    <a:gd name="connsiteY0" fmla="*/ 1661580 h 1672604"/>
                    <a:gd name="connsiteX1" fmla="*/ 515956 w 1632738"/>
                    <a:gd name="connsiteY1" fmla="*/ 1505640 h 1672604"/>
                    <a:gd name="connsiteX2" fmla="*/ 471529 w 1632738"/>
                    <a:gd name="connsiteY2" fmla="*/ 1124400 h 1672604"/>
                    <a:gd name="connsiteX3" fmla="*/ 1049099 w 1632738"/>
                    <a:gd name="connsiteY3" fmla="*/ 1025699 h 1672604"/>
                    <a:gd name="connsiteX4" fmla="*/ 878491 w 1632738"/>
                    <a:gd name="connsiteY4" fmla="*/ 639108 h 1672604"/>
                    <a:gd name="connsiteX5" fmla="*/ 1509337 w 1632738"/>
                    <a:gd name="connsiteY5" fmla="*/ 594261 h 1672604"/>
                    <a:gd name="connsiteX6" fmla="*/ 1281458 w 1632738"/>
                    <a:gd name="connsiteY6" fmla="*/ 243144 h 1672604"/>
                    <a:gd name="connsiteX7" fmla="*/ 1632737 w 1632738"/>
                    <a:gd name="connsiteY7" fmla="*/ 0 h 1672604"/>
                    <a:gd name="connsiteX0" fmla="*/ 1 w 1632738"/>
                    <a:gd name="connsiteY0" fmla="*/ 1661580 h 1669144"/>
                    <a:gd name="connsiteX1" fmla="*/ 659376 w 1632738"/>
                    <a:gd name="connsiteY1" fmla="*/ 1434574 h 1669144"/>
                    <a:gd name="connsiteX2" fmla="*/ 471529 w 1632738"/>
                    <a:gd name="connsiteY2" fmla="*/ 1124400 h 1669144"/>
                    <a:gd name="connsiteX3" fmla="*/ 1049099 w 1632738"/>
                    <a:gd name="connsiteY3" fmla="*/ 1025699 h 1669144"/>
                    <a:gd name="connsiteX4" fmla="*/ 878491 w 1632738"/>
                    <a:gd name="connsiteY4" fmla="*/ 639108 h 1669144"/>
                    <a:gd name="connsiteX5" fmla="*/ 1509337 w 1632738"/>
                    <a:gd name="connsiteY5" fmla="*/ 594261 h 1669144"/>
                    <a:gd name="connsiteX6" fmla="*/ 1281458 w 1632738"/>
                    <a:gd name="connsiteY6" fmla="*/ 243144 h 1669144"/>
                    <a:gd name="connsiteX7" fmla="*/ 1632737 w 1632738"/>
                    <a:gd name="connsiteY7" fmla="*/ 0 h 1669144"/>
                    <a:gd name="connsiteX0" fmla="*/ 1 w 1495675"/>
                    <a:gd name="connsiteY0" fmla="*/ 1554262 h 1566841"/>
                    <a:gd name="connsiteX1" fmla="*/ 522313 w 1495675"/>
                    <a:gd name="connsiteY1" fmla="*/ 1434574 h 1566841"/>
                    <a:gd name="connsiteX2" fmla="*/ 334466 w 1495675"/>
                    <a:gd name="connsiteY2" fmla="*/ 1124400 h 1566841"/>
                    <a:gd name="connsiteX3" fmla="*/ 912036 w 1495675"/>
                    <a:gd name="connsiteY3" fmla="*/ 1025699 h 1566841"/>
                    <a:gd name="connsiteX4" fmla="*/ 741428 w 1495675"/>
                    <a:gd name="connsiteY4" fmla="*/ 639108 h 1566841"/>
                    <a:gd name="connsiteX5" fmla="*/ 1372274 w 1495675"/>
                    <a:gd name="connsiteY5" fmla="*/ 594261 h 1566841"/>
                    <a:gd name="connsiteX6" fmla="*/ 1144395 w 1495675"/>
                    <a:gd name="connsiteY6" fmla="*/ 243144 h 1566841"/>
                    <a:gd name="connsiteX7" fmla="*/ 1495674 w 1495675"/>
                    <a:gd name="connsiteY7" fmla="*/ 0 h 1566841"/>
                    <a:gd name="connsiteX0" fmla="*/ 1 w 1495675"/>
                    <a:gd name="connsiteY0" fmla="*/ 1554262 h 1566839"/>
                    <a:gd name="connsiteX1" fmla="*/ 522313 w 1495675"/>
                    <a:gd name="connsiteY1" fmla="*/ 1434574 h 1566839"/>
                    <a:gd name="connsiteX2" fmla="*/ 334466 w 1495675"/>
                    <a:gd name="connsiteY2" fmla="*/ 1124400 h 1566839"/>
                    <a:gd name="connsiteX3" fmla="*/ 912036 w 1495675"/>
                    <a:gd name="connsiteY3" fmla="*/ 1025699 h 1566839"/>
                    <a:gd name="connsiteX4" fmla="*/ 741428 w 1495675"/>
                    <a:gd name="connsiteY4" fmla="*/ 639108 h 1566839"/>
                    <a:gd name="connsiteX5" fmla="*/ 1398065 w 1495675"/>
                    <a:gd name="connsiteY5" fmla="*/ 519091 h 1566839"/>
                    <a:gd name="connsiteX6" fmla="*/ 1144395 w 1495675"/>
                    <a:gd name="connsiteY6" fmla="*/ 243144 h 1566839"/>
                    <a:gd name="connsiteX7" fmla="*/ 1495674 w 1495675"/>
                    <a:gd name="connsiteY7" fmla="*/ 0 h 1566839"/>
                    <a:gd name="connsiteX0" fmla="*/ 1 w 2015841"/>
                    <a:gd name="connsiteY0" fmla="*/ 1810363 h 1822942"/>
                    <a:gd name="connsiteX1" fmla="*/ 522313 w 2015841"/>
                    <a:gd name="connsiteY1" fmla="*/ 1690675 h 1822942"/>
                    <a:gd name="connsiteX2" fmla="*/ 334466 w 2015841"/>
                    <a:gd name="connsiteY2" fmla="*/ 1380501 h 1822942"/>
                    <a:gd name="connsiteX3" fmla="*/ 912036 w 2015841"/>
                    <a:gd name="connsiteY3" fmla="*/ 1281800 h 1822942"/>
                    <a:gd name="connsiteX4" fmla="*/ 741428 w 2015841"/>
                    <a:gd name="connsiteY4" fmla="*/ 895209 h 1822942"/>
                    <a:gd name="connsiteX5" fmla="*/ 1398065 w 2015841"/>
                    <a:gd name="connsiteY5" fmla="*/ 775192 h 1822942"/>
                    <a:gd name="connsiteX6" fmla="*/ 1144395 w 2015841"/>
                    <a:gd name="connsiteY6" fmla="*/ 499245 h 1822942"/>
                    <a:gd name="connsiteX7" fmla="*/ 2015842 w 2015841"/>
                    <a:gd name="connsiteY7" fmla="*/ 0 h 1822942"/>
                    <a:gd name="connsiteX0" fmla="*/ 1 w 2015841"/>
                    <a:gd name="connsiteY0" fmla="*/ 1810363 h 1822940"/>
                    <a:gd name="connsiteX1" fmla="*/ 522313 w 2015841"/>
                    <a:gd name="connsiteY1" fmla="*/ 1690675 h 1822940"/>
                    <a:gd name="connsiteX2" fmla="*/ 334466 w 2015841"/>
                    <a:gd name="connsiteY2" fmla="*/ 1380501 h 1822940"/>
                    <a:gd name="connsiteX3" fmla="*/ 912036 w 2015841"/>
                    <a:gd name="connsiteY3" fmla="*/ 1281800 h 1822940"/>
                    <a:gd name="connsiteX4" fmla="*/ 741428 w 2015841"/>
                    <a:gd name="connsiteY4" fmla="*/ 895209 h 1822940"/>
                    <a:gd name="connsiteX5" fmla="*/ 1398065 w 2015841"/>
                    <a:gd name="connsiteY5" fmla="*/ 775192 h 1822940"/>
                    <a:gd name="connsiteX6" fmla="*/ 1354050 w 2015841"/>
                    <a:gd name="connsiteY6" fmla="*/ 472528 h 1822940"/>
                    <a:gd name="connsiteX7" fmla="*/ 2015842 w 2015841"/>
                    <a:gd name="connsiteY7" fmla="*/ 0 h 1822940"/>
                    <a:gd name="connsiteX0" fmla="*/ 1 w 1630438"/>
                    <a:gd name="connsiteY0" fmla="*/ 1563573 h 1576152"/>
                    <a:gd name="connsiteX1" fmla="*/ 522313 w 1630438"/>
                    <a:gd name="connsiteY1" fmla="*/ 1443885 h 1576152"/>
                    <a:gd name="connsiteX2" fmla="*/ 334466 w 1630438"/>
                    <a:gd name="connsiteY2" fmla="*/ 1133711 h 1576152"/>
                    <a:gd name="connsiteX3" fmla="*/ 912036 w 1630438"/>
                    <a:gd name="connsiteY3" fmla="*/ 1035010 h 1576152"/>
                    <a:gd name="connsiteX4" fmla="*/ 741428 w 1630438"/>
                    <a:gd name="connsiteY4" fmla="*/ 648419 h 1576152"/>
                    <a:gd name="connsiteX5" fmla="*/ 1398065 w 1630438"/>
                    <a:gd name="connsiteY5" fmla="*/ 528402 h 1576152"/>
                    <a:gd name="connsiteX6" fmla="*/ 1354050 w 1630438"/>
                    <a:gd name="connsiteY6" fmla="*/ 225738 h 1576152"/>
                    <a:gd name="connsiteX7" fmla="*/ 1630437 w 1630438"/>
                    <a:gd name="connsiteY7" fmla="*/ -1 h 1576152"/>
                    <a:gd name="connsiteX0" fmla="*/ 1 w 1630438"/>
                    <a:gd name="connsiteY0" fmla="*/ 1563575 h 1601255"/>
                    <a:gd name="connsiteX1" fmla="*/ 404500 w 1630438"/>
                    <a:gd name="connsiteY1" fmla="*/ 1549879 h 1601255"/>
                    <a:gd name="connsiteX2" fmla="*/ 334466 w 1630438"/>
                    <a:gd name="connsiteY2" fmla="*/ 1133713 h 1601255"/>
                    <a:gd name="connsiteX3" fmla="*/ 912036 w 1630438"/>
                    <a:gd name="connsiteY3" fmla="*/ 1035012 h 1601255"/>
                    <a:gd name="connsiteX4" fmla="*/ 741428 w 1630438"/>
                    <a:gd name="connsiteY4" fmla="*/ 648421 h 1601255"/>
                    <a:gd name="connsiteX5" fmla="*/ 1398065 w 1630438"/>
                    <a:gd name="connsiteY5" fmla="*/ 528404 h 1601255"/>
                    <a:gd name="connsiteX6" fmla="*/ 1354050 w 1630438"/>
                    <a:gd name="connsiteY6" fmla="*/ 225740 h 1601255"/>
                    <a:gd name="connsiteX7" fmla="*/ 1630437 w 1630438"/>
                    <a:gd name="connsiteY7" fmla="*/ 1 h 1601255"/>
                    <a:gd name="connsiteX0" fmla="*/ 0 w 1748251"/>
                    <a:gd name="connsiteY0" fmla="*/ 1669561 h 1683790"/>
                    <a:gd name="connsiteX1" fmla="*/ 522313 w 1748251"/>
                    <a:gd name="connsiteY1" fmla="*/ 1549877 h 1683790"/>
                    <a:gd name="connsiteX2" fmla="*/ 452279 w 1748251"/>
                    <a:gd name="connsiteY2" fmla="*/ 1133711 h 1683790"/>
                    <a:gd name="connsiteX3" fmla="*/ 1029849 w 1748251"/>
                    <a:gd name="connsiteY3" fmla="*/ 1035010 h 1683790"/>
                    <a:gd name="connsiteX4" fmla="*/ 859241 w 1748251"/>
                    <a:gd name="connsiteY4" fmla="*/ 648419 h 1683790"/>
                    <a:gd name="connsiteX5" fmla="*/ 1515878 w 1748251"/>
                    <a:gd name="connsiteY5" fmla="*/ 528402 h 1683790"/>
                    <a:gd name="connsiteX6" fmla="*/ 1471863 w 1748251"/>
                    <a:gd name="connsiteY6" fmla="*/ 225738 h 1683790"/>
                    <a:gd name="connsiteX7" fmla="*/ 1748250 w 1748251"/>
                    <a:gd name="connsiteY7" fmla="*/ -1 h 168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8251" h="1683790">
                      <a:moveTo>
                        <a:pt x="0" y="1669561"/>
                      </a:moveTo>
                      <a:cubicBezTo>
                        <a:pt x="180897" y="1716644"/>
                        <a:pt x="446933" y="1639185"/>
                        <a:pt x="522313" y="1549877"/>
                      </a:cubicBezTo>
                      <a:cubicBezTo>
                        <a:pt x="597693" y="1460569"/>
                        <a:pt x="367690" y="1219522"/>
                        <a:pt x="452279" y="1133711"/>
                      </a:cubicBezTo>
                      <a:cubicBezTo>
                        <a:pt x="536868" y="1047900"/>
                        <a:pt x="962022" y="1115892"/>
                        <a:pt x="1029849" y="1035010"/>
                      </a:cubicBezTo>
                      <a:cubicBezTo>
                        <a:pt x="1097676" y="954128"/>
                        <a:pt x="778236" y="732853"/>
                        <a:pt x="859241" y="648419"/>
                      </a:cubicBezTo>
                      <a:cubicBezTo>
                        <a:pt x="940246" y="563985"/>
                        <a:pt x="1413774" y="598849"/>
                        <a:pt x="1515878" y="528402"/>
                      </a:cubicBezTo>
                      <a:cubicBezTo>
                        <a:pt x="1617982" y="457955"/>
                        <a:pt x="1449561" y="296362"/>
                        <a:pt x="1471863" y="225738"/>
                      </a:cubicBezTo>
                      <a:cubicBezTo>
                        <a:pt x="1494165" y="155114"/>
                        <a:pt x="1699927" y="42745"/>
                        <a:pt x="1748250" y="-1"/>
                      </a:cubicBezTo>
                    </a:path>
                  </a:pathLst>
                </a:custGeom>
                <a:noFill/>
                <a:ln w="28575">
                  <a:solidFill>
                    <a:schemeClr val="accent5"/>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grpSp>
              <p:nvGrpSpPr>
                <p:cNvPr id="198" name="Group 197">
                  <a:extLst>
                    <a:ext uri="{FF2B5EF4-FFF2-40B4-BE49-F238E27FC236}">
                      <a16:creationId xmlns:a16="http://schemas.microsoft.com/office/drawing/2014/main" id="{B1DFF9CE-1998-83BA-E7D1-78E8DBE207CD}"/>
                    </a:ext>
                  </a:extLst>
                </p:cNvPr>
                <p:cNvGrpSpPr/>
                <p:nvPr/>
              </p:nvGrpSpPr>
              <p:grpSpPr>
                <a:xfrm>
                  <a:off x="6079521" y="3029465"/>
                  <a:ext cx="2129142" cy="1235124"/>
                  <a:chOff x="4254369" y="1885781"/>
                  <a:chExt cx="3954294" cy="2378808"/>
                </a:xfrm>
              </p:grpSpPr>
              <p:pic>
                <p:nvPicPr>
                  <p:cNvPr id="199" name="Picture 2">
                    <a:extLst>
                      <a:ext uri="{FF2B5EF4-FFF2-40B4-BE49-F238E27FC236}">
                        <a16:creationId xmlns:a16="http://schemas.microsoft.com/office/drawing/2014/main" id="{625C649D-A793-9964-A60B-AB069E91C3F9}"/>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14783" r="23571"/>
                  <a:stretch/>
                </p:blipFill>
                <p:spPr bwMode="auto">
                  <a:xfrm rot="5400000">
                    <a:off x="5444149" y="1988799"/>
                    <a:ext cx="1578437" cy="2163664"/>
                  </a:xfrm>
                  <a:prstGeom prst="rect">
                    <a:avLst/>
                  </a:prstGeom>
                  <a:noFill/>
                  <a:extLst>
                    <a:ext uri="{909E8E84-426E-40DD-AFC4-6F175D3DCCD1}">
                      <a14:hiddenFill xmlns:a14="http://schemas.microsoft.com/office/drawing/2010/main">
                        <a:solidFill>
                          <a:srgbClr val="FFFFFF"/>
                        </a:solidFill>
                      </a14:hiddenFill>
                    </a:ext>
                  </a:extLst>
                </p:spPr>
              </p:pic>
              <p:grpSp>
                <p:nvGrpSpPr>
                  <p:cNvPr id="200" name="Group 199">
                    <a:extLst>
                      <a:ext uri="{FF2B5EF4-FFF2-40B4-BE49-F238E27FC236}">
                        <a16:creationId xmlns:a16="http://schemas.microsoft.com/office/drawing/2014/main" id="{98DA3518-B83C-2C0D-B24C-77E0FD3D5F6E}"/>
                      </a:ext>
                    </a:extLst>
                  </p:cNvPr>
                  <p:cNvGrpSpPr/>
                  <p:nvPr/>
                </p:nvGrpSpPr>
                <p:grpSpPr>
                  <a:xfrm>
                    <a:off x="4254369" y="1885781"/>
                    <a:ext cx="3954294" cy="2378808"/>
                    <a:chOff x="2458484" y="1892381"/>
                    <a:chExt cx="3954294" cy="2378808"/>
                  </a:xfrm>
                </p:grpSpPr>
                <p:grpSp>
                  <p:nvGrpSpPr>
                    <p:cNvPr id="201" name="Group 200">
                      <a:extLst>
                        <a:ext uri="{FF2B5EF4-FFF2-40B4-BE49-F238E27FC236}">
                          <a16:creationId xmlns:a16="http://schemas.microsoft.com/office/drawing/2014/main" id="{13841553-447C-41B9-D12A-7C257A84B678}"/>
                        </a:ext>
                      </a:extLst>
                    </p:cNvPr>
                    <p:cNvGrpSpPr/>
                    <p:nvPr/>
                  </p:nvGrpSpPr>
                  <p:grpSpPr>
                    <a:xfrm>
                      <a:off x="2458484" y="3712479"/>
                      <a:ext cx="3947596" cy="558710"/>
                      <a:chOff x="2451442" y="3938902"/>
                      <a:chExt cx="3947596" cy="558710"/>
                    </a:xfrm>
                  </p:grpSpPr>
                  <p:grpSp>
                    <p:nvGrpSpPr>
                      <p:cNvPr id="208" name="Group 207">
                        <a:extLst>
                          <a:ext uri="{FF2B5EF4-FFF2-40B4-BE49-F238E27FC236}">
                            <a16:creationId xmlns:a16="http://schemas.microsoft.com/office/drawing/2014/main" id="{67EB6003-55EB-A184-500C-2B1A19766162}"/>
                          </a:ext>
                        </a:extLst>
                      </p:cNvPr>
                      <p:cNvGrpSpPr/>
                      <p:nvPr/>
                    </p:nvGrpSpPr>
                    <p:grpSpPr>
                      <a:xfrm>
                        <a:off x="2451442" y="4196935"/>
                        <a:ext cx="3947596" cy="300677"/>
                        <a:chOff x="2451442" y="4092432"/>
                        <a:chExt cx="3947596" cy="300677"/>
                      </a:xfrm>
                    </p:grpSpPr>
                    <p:grpSp>
                      <p:nvGrpSpPr>
                        <p:cNvPr id="210" name="Group 209">
                          <a:extLst>
                            <a:ext uri="{FF2B5EF4-FFF2-40B4-BE49-F238E27FC236}">
                              <a16:creationId xmlns:a16="http://schemas.microsoft.com/office/drawing/2014/main" id="{DDDCAC56-95E7-B93A-F646-E99AA1AEDC68}"/>
                            </a:ext>
                          </a:extLst>
                        </p:cNvPr>
                        <p:cNvGrpSpPr/>
                        <p:nvPr/>
                      </p:nvGrpSpPr>
                      <p:grpSpPr>
                        <a:xfrm rot="20702520">
                          <a:off x="2451442" y="4092432"/>
                          <a:ext cx="1997876" cy="300677"/>
                          <a:chOff x="1378362" y="3187564"/>
                          <a:chExt cx="1997876" cy="300677"/>
                        </a:xfrm>
                      </p:grpSpPr>
                      <p:cxnSp>
                        <p:nvCxnSpPr>
                          <p:cNvPr id="214" name="Straight Arrow Connector 213">
                            <a:extLst>
                              <a:ext uri="{FF2B5EF4-FFF2-40B4-BE49-F238E27FC236}">
                                <a16:creationId xmlns:a16="http://schemas.microsoft.com/office/drawing/2014/main" id="{69C2FD9D-4B5F-6E83-8F2E-9D74589B4285}"/>
                              </a:ext>
                            </a:extLst>
                          </p:cNvPr>
                          <p:cNvCxnSpPr>
                            <a:cxnSpLocks/>
                          </p:cNvCxnSpPr>
                          <p:nvPr/>
                        </p:nvCxnSpPr>
                        <p:spPr>
                          <a:xfrm>
                            <a:off x="1378362" y="3338392"/>
                            <a:ext cx="1283062" cy="0"/>
                          </a:xfrm>
                          <a:prstGeom prst="straightConnector1">
                            <a:avLst/>
                          </a:prstGeom>
                          <a:solidFill>
                            <a:srgbClr val="FF0000"/>
                          </a:solidFill>
                          <a:ln w="3810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5" name="Straight Arrow Connector 214">
                            <a:extLst>
                              <a:ext uri="{FF2B5EF4-FFF2-40B4-BE49-F238E27FC236}">
                                <a16:creationId xmlns:a16="http://schemas.microsoft.com/office/drawing/2014/main" id="{04A01ECE-E686-5696-CC57-910FAC26FA5B}"/>
                              </a:ext>
                            </a:extLst>
                          </p:cNvPr>
                          <p:cNvCxnSpPr>
                            <a:cxnSpLocks/>
                          </p:cNvCxnSpPr>
                          <p:nvPr/>
                        </p:nvCxnSpPr>
                        <p:spPr>
                          <a:xfrm rot="897480" flipV="1">
                            <a:off x="2247002" y="3187564"/>
                            <a:ext cx="1129236" cy="300677"/>
                          </a:xfrm>
                          <a:prstGeom prst="straightConnector1">
                            <a:avLst/>
                          </a:prstGeom>
                          <a:solidFill>
                            <a:srgbClr val="FF0000"/>
                          </a:solidFill>
                          <a:ln w="38100">
                            <a:solidFill>
                              <a:schemeClr val="bg2">
                                <a:lumMod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11" name="Group 210">
                          <a:extLst>
                            <a:ext uri="{FF2B5EF4-FFF2-40B4-BE49-F238E27FC236}">
                              <a16:creationId xmlns:a16="http://schemas.microsoft.com/office/drawing/2014/main" id="{66FA2896-8041-B148-138C-5E8EE9FB54C9}"/>
                            </a:ext>
                          </a:extLst>
                        </p:cNvPr>
                        <p:cNvGrpSpPr/>
                        <p:nvPr/>
                      </p:nvGrpSpPr>
                      <p:grpSpPr>
                        <a:xfrm rot="897480" flipV="1">
                          <a:off x="4400252" y="4095984"/>
                          <a:ext cx="1998786" cy="289470"/>
                          <a:chOff x="1378362" y="3191797"/>
                          <a:chExt cx="1998786" cy="289470"/>
                        </a:xfrm>
                      </p:grpSpPr>
                      <p:cxnSp>
                        <p:nvCxnSpPr>
                          <p:cNvPr id="212" name="Straight Arrow Connector 211">
                            <a:extLst>
                              <a:ext uri="{FF2B5EF4-FFF2-40B4-BE49-F238E27FC236}">
                                <a16:creationId xmlns:a16="http://schemas.microsoft.com/office/drawing/2014/main" id="{9EADEDE7-2188-692F-4168-937CFBBAE4E6}"/>
                              </a:ext>
                            </a:extLst>
                          </p:cNvPr>
                          <p:cNvCxnSpPr>
                            <a:cxnSpLocks/>
                          </p:cNvCxnSpPr>
                          <p:nvPr/>
                        </p:nvCxnSpPr>
                        <p:spPr>
                          <a:xfrm>
                            <a:off x="1378362" y="3338392"/>
                            <a:ext cx="1283062" cy="0"/>
                          </a:xfrm>
                          <a:prstGeom prst="straightConnector1">
                            <a:avLst/>
                          </a:prstGeom>
                          <a:solidFill>
                            <a:srgbClr val="FF0000"/>
                          </a:solidFill>
                          <a:ln w="3810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13" name="Straight Arrow Connector 212">
                            <a:extLst>
                              <a:ext uri="{FF2B5EF4-FFF2-40B4-BE49-F238E27FC236}">
                                <a16:creationId xmlns:a16="http://schemas.microsoft.com/office/drawing/2014/main" id="{DA09C979-90EE-A623-92DB-A2B621ECDAB7}"/>
                              </a:ext>
                            </a:extLst>
                          </p:cNvPr>
                          <p:cNvCxnSpPr>
                            <a:cxnSpLocks/>
                          </p:cNvCxnSpPr>
                          <p:nvPr/>
                        </p:nvCxnSpPr>
                        <p:spPr>
                          <a:xfrm rot="897480" flipV="1">
                            <a:off x="2279242" y="3191797"/>
                            <a:ext cx="1097906" cy="289470"/>
                          </a:xfrm>
                          <a:prstGeom prst="straightConnector1">
                            <a:avLst/>
                          </a:prstGeom>
                          <a:solidFill>
                            <a:srgbClr val="FF0000"/>
                          </a:solidFill>
                          <a:ln w="38100">
                            <a:solidFill>
                              <a:schemeClr val="bg2">
                                <a:lumMod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209" name="Oval 208">
                        <a:extLst>
                          <a:ext uri="{FF2B5EF4-FFF2-40B4-BE49-F238E27FC236}">
                            <a16:creationId xmlns:a16="http://schemas.microsoft.com/office/drawing/2014/main" id="{521F4B5A-D283-D02C-8311-76C85137C29C}"/>
                          </a:ext>
                        </a:extLst>
                      </p:cNvPr>
                      <p:cNvSpPr/>
                      <p:nvPr/>
                    </p:nvSpPr>
                    <p:spPr>
                      <a:xfrm>
                        <a:off x="4279955" y="3938902"/>
                        <a:ext cx="309282" cy="309282"/>
                      </a:xfrm>
                      <a:prstGeom prst="ellipse">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2" name="Group 201">
                      <a:extLst>
                        <a:ext uri="{FF2B5EF4-FFF2-40B4-BE49-F238E27FC236}">
                          <a16:creationId xmlns:a16="http://schemas.microsoft.com/office/drawing/2014/main" id="{CDD66751-E1C6-F765-D642-DCB733E0DFF0}"/>
                        </a:ext>
                      </a:extLst>
                    </p:cNvPr>
                    <p:cNvGrpSpPr/>
                    <p:nvPr/>
                  </p:nvGrpSpPr>
                  <p:grpSpPr>
                    <a:xfrm flipV="1">
                      <a:off x="2470497" y="1892381"/>
                      <a:ext cx="3942281" cy="501095"/>
                      <a:chOff x="4721887" y="2686798"/>
                      <a:chExt cx="3942281" cy="501095"/>
                    </a:xfrm>
                  </p:grpSpPr>
                  <p:cxnSp>
                    <p:nvCxnSpPr>
                      <p:cNvPr id="203" name="Straight Arrow Connector 202">
                        <a:extLst>
                          <a:ext uri="{FF2B5EF4-FFF2-40B4-BE49-F238E27FC236}">
                            <a16:creationId xmlns:a16="http://schemas.microsoft.com/office/drawing/2014/main" id="{C6363783-F3C8-13DC-9E5C-D56EFEDAF5D6}"/>
                          </a:ext>
                        </a:extLst>
                      </p:cNvPr>
                      <p:cNvCxnSpPr>
                        <a:cxnSpLocks/>
                      </p:cNvCxnSpPr>
                      <p:nvPr/>
                    </p:nvCxnSpPr>
                    <p:spPr>
                      <a:xfrm rot="20702520">
                        <a:off x="4721887" y="3187893"/>
                        <a:ext cx="1283062" cy="0"/>
                      </a:xfrm>
                      <a:prstGeom prst="straightConnector1">
                        <a:avLst/>
                      </a:prstGeom>
                      <a:solidFill>
                        <a:schemeClr val="accent1"/>
                      </a:solidFill>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4" name="Straight Arrow Connector 203">
                        <a:extLst>
                          <a:ext uri="{FF2B5EF4-FFF2-40B4-BE49-F238E27FC236}">
                            <a16:creationId xmlns:a16="http://schemas.microsoft.com/office/drawing/2014/main" id="{BE144BC2-C712-103E-6D49-078A5AB8DA8E}"/>
                          </a:ext>
                        </a:extLst>
                      </p:cNvPr>
                      <p:cNvCxnSpPr>
                        <a:cxnSpLocks/>
                      </p:cNvCxnSpPr>
                      <p:nvPr/>
                    </p:nvCxnSpPr>
                    <p:spPr>
                      <a:xfrm rot="20702520">
                        <a:off x="5405557" y="3001718"/>
                        <a:ext cx="1309432" cy="0"/>
                      </a:xfrm>
                      <a:prstGeom prst="straightConnector1">
                        <a:avLst/>
                      </a:prstGeom>
                      <a:solidFill>
                        <a:schemeClr val="accent1"/>
                      </a:solidFill>
                      <a:ln w="3810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5" name="Straight Arrow Connector 204">
                        <a:extLst>
                          <a:ext uri="{FF2B5EF4-FFF2-40B4-BE49-F238E27FC236}">
                            <a16:creationId xmlns:a16="http://schemas.microsoft.com/office/drawing/2014/main" id="{E2A4998B-AF09-1358-3AA6-1F7169018B47}"/>
                          </a:ext>
                        </a:extLst>
                      </p:cNvPr>
                      <p:cNvCxnSpPr>
                        <a:cxnSpLocks/>
                      </p:cNvCxnSpPr>
                      <p:nvPr/>
                    </p:nvCxnSpPr>
                    <p:spPr>
                      <a:xfrm rot="897480" flipV="1">
                        <a:off x="6671066" y="2998953"/>
                        <a:ext cx="1283062" cy="0"/>
                      </a:xfrm>
                      <a:prstGeom prst="straightConnector1">
                        <a:avLst/>
                      </a:prstGeom>
                      <a:solidFill>
                        <a:schemeClr val="accent1"/>
                      </a:solidFill>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6" name="Straight Arrow Connector 205">
                        <a:extLst>
                          <a:ext uri="{FF2B5EF4-FFF2-40B4-BE49-F238E27FC236}">
                            <a16:creationId xmlns:a16="http://schemas.microsoft.com/office/drawing/2014/main" id="{37F589AA-DC74-1466-7B28-F0E8514F05F1}"/>
                          </a:ext>
                        </a:extLst>
                      </p:cNvPr>
                      <p:cNvCxnSpPr>
                        <a:cxnSpLocks/>
                      </p:cNvCxnSpPr>
                      <p:nvPr/>
                    </p:nvCxnSpPr>
                    <p:spPr>
                      <a:xfrm rot="897480" flipV="1">
                        <a:off x="7354736" y="3185128"/>
                        <a:ext cx="1309432" cy="0"/>
                      </a:xfrm>
                      <a:prstGeom prst="straightConnector1">
                        <a:avLst/>
                      </a:prstGeom>
                      <a:solidFill>
                        <a:schemeClr val="accent1"/>
                      </a:solidFill>
                      <a:ln w="3810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7" name="Oval 206">
                        <a:extLst>
                          <a:ext uri="{FF2B5EF4-FFF2-40B4-BE49-F238E27FC236}">
                            <a16:creationId xmlns:a16="http://schemas.microsoft.com/office/drawing/2014/main" id="{C5FC0FBB-6E61-4FDB-3419-E1EB4960A48D}"/>
                          </a:ext>
                        </a:extLst>
                      </p:cNvPr>
                      <p:cNvSpPr/>
                      <p:nvPr/>
                    </p:nvSpPr>
                    <p:spPr>
                      <a:xfrm>
                        <a:off x="6538163" y="2686798"/>
                        <a:ext cx="309282" cy="309282"/>
                      </a:xfrm>
                      <a:prstGeom prst="ellipse">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grpSp>
      </p:grpSp>
      <p:sp>
        <p:nvSpPr>
          <p:cNvPr id="2" name="TextBox 1">
            <a:extLst>
              <a:ext uri="{FF2B5EF4-FFF2-40B4-BE49-F238E27FC236}">
                <a16:creationId xmlns:a16="http://schemas.microsoft.com/office/drawing/2014/main" id="{A64FB019-CCB0-7588-F8E8-7F2DBC8CAB7E}"/>
              </a:ext>
            </a:extLst>
          </p:cNvPr>
          <p:cNvSpPr txBox="1"/>
          <p:nvPr/>
        </p:nvSpPr>
        <p:spPr>
          <a:xfrm>
            <a:off x="5914459" y="4389512"/>
            <a:ext cx="1729426" cy="715581"/>
          </a:xfrm>
          <a:prstGeom prst="rect">
            <a:avLst/>
          </a:prstGeom>
          <a:noFill/>
        </p:spPr>
        <p:txBody>
          <a:bodyPr wrap="square" rtlCol="0">
            <a:spAutoFit/>
          </a:bodyPr>
          <a:lstStyle/>
          <a:p>
            <a:r>
              <a:rPr lang="en-US" dirty="0"/>
              <a:t>lifetimes:</a:t>
            </a:r>
          </a:p>
          <a:p>
            <a:r>
              <a:rPr lang="en-US" dirty="0"/>
              <a:t>BS ~100 min</a:t>
            </a:r>
          </a:p>
          <a:p>
            <a:r>
              <a:rPr lang="en-US" dirty="0"/>
              <a:t>BH ~30 min</a:t>
            </a:r>
          </a:p>
        </p:txBody>
      </p:sp>
    </p:spTree>
    <p:extLst>
      <p:ext uri="{BB962C8B-B14F-4D97-AF65-F5344CB8AC3E}">
        <p14:creationId xmlns:p14="http://schemas.microsoft.com/office/powerpoint/2010/main" val="151833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2"/>
                                        </p:tgtEl>
                                        <p:attrNameLst>
                                          <p:attrName>style.visibility</p:attrName>
                                        </p:attrNameLst>
                                      </p:cBhvr>
                                      <p:to>
                                        <p:strVal val="visible"/>
                                      </p:to>
                                    </p:set>
                                    <p:animEffect transition="in" filter="fade">
                                      <p:cBhvr>
                                        <p:cTn id="7" dur="500"/>
                                        <p:tgtEl>
                                          <p:spTgt spid="2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AB4E7676-BE71-8340-B1BF-CF313B5CA992}"/>
              </a:ext>
            </a:extLst>
          </p:cNvPr>
          <p:cNvSpPr txBox="1">
            <a:spLocks/>
          </p:cNvSpPr>
          <p:nvPr/>
        </p:nvSpPr>
        <p:spPr>
          <a:xfrm>
            <a:off x="128329" y="440203"/>
            <a:ext cx="7034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Beam-beam force</a:t>
            </a:r>
          </a:p>
        </p:txBody>
      </p:sp>
      <p:sp>
        <p:nvSpPr>
          <p:cNvPr id="217" name="object 6">
            <a:extLst>
              <a:ext uri="{FF2B5EF4-FFF2-40B4-BE49-F238E27FC236}">
                <a16:creationId xmlns:a16="http://schemas.microsoft.com/office/drawing/2014/main" id="{8EEF6AB8-B916-3F0C-2994-3A1798224A28}"/>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7</a:t>
            </a:r>
          </a:p>
        </p:txBody>
      </p:sp>
      <p:grpSp>
        <p:nvGrpSpPr>
          <p:cNvPr id="28" name="Group 27">
            <a:extLst>
              <a:ext uri="{FF2B5EF4-FFF2-40B4-BE49-F238E27FC236}">
                <a16:creationId xmlns:a16="http://schemas.microsoft.com/office/drawing/2014/main" id="{BFD974DC-5CBC-95F3-96F4-4F6AFF6413DA}"/>
              </a:ext>
            </a:extLst>
          </p:cNvPr>
          <p:cNvGrpSpPr/>
          <p:nvPr/>
        </p:nvGrpSpPr>
        <p:grpSpPr>
          <a:xfrm>
            <a:off x="4928929" y="2432252"/>
            <a:ext cx="4215071" cy="2708320"/>
            <a:chOff x="4310787" y="1854685"/>
            <a:chExt cx="4772446" cy="3066451"/>
          </a:xfrm>
        </p:grpSpPr>
        <p:pic>
          <p:nvPicPr>
            <p:cNvPr id="27" name="Picture 26" descr="A graph of a function&#10;&#10;Description automatically generated with medium confidence">
              <a:extLst>
                <a:ext uri="{FF2B5EF4-FFF2-40B4-BE49-F238E27FC236}">
                  <a16:creationId xmlns:a16="http://schemas.microsoft.com/office/drawing/2014/main" id="{940BD905-94E7-4753-6759-A885F93A0DB1}"/>
                </a:ext>
              </a:extLst>
            </p:cNvPr>
            <p:cNvPicPr>
              <a:picLocks noChangeAspect="1"/>
            </p:cNvPicPr>
            <p:nvPr/>
          </p:nvPicPr>
          <p:blipFill rotWithShape="1">
            <a:blip r:embed="rId7">
              <a:extLst>
                <a:ext uri="{28A0092B-C50C-407E-A947-70E740481C1C}">
                  <a14:useLocalDpi xmlns:a14="http://schemas.microsoft.com/office/drawing/2010/main" val="0"/>
                </a:ext>
              </a:extLst>
            </a:blip>
            <a:srcRect b="3620"/>
            <a:stretch/>
          </p:blipFill>
          <p:spPr>
            <a:xfrm>
              <a:off x="4310787" y="1854685"/>
              <a:ext cx="4772446" cy="3066451"/>
            </a:xfrm>
            <a:prstGeom prst="rect">
              <a:avLst/>
            </a:prstGeom>
          </p:spPr>
        </p:pic>
        <p:pic>
          <p:nvPicPr>
            <p:cNvPr id="22" name="Picture 21">
              <a:extLst>
                <a:ext uri="{FF2B5EF4-FFF2-40B4-BE49-F238E27FC236}">
                  <a16:creationId xmlns:a16="http://schemas.microsoft.com/office/drawing/2014/main" id="{E9E149EA-3450-C3E4-E456-F168DF51DC4E}"/>
                </a:ext>
              </a:extLst>
            </p:cNvPr>
            <p:cNvPicPr>
              <a:picLocks noChangeAspect="1"/>
            </p:cNvPicPr>
            <p:nvPr>
              <p:custDataLst>
                <p:tags r:id="rId4"/>
              </p:custDataLst>
            </p:nvPr>
          </p:nvPicPr>
          <p:blipFill rotWithShape="1">
            <a:blip r:embed="rId8"/>
            <a:srcRect l="81756" t="-1" b="-14496"/>
            <a:stretch/>
          </p:blipFill>
          <p:spPr>
            <a:xfrm>
              <a:off x="7239000" y="3912534"/>
              <a:ext cx="489664" cy="445481"/>
            </a:xfrm>
            <a:prstGeom prst="rect">
              <a:avLst/>
            </a:prstGeom>
          </p:spPr>
        </p:pic>
      </p:grpSp>
      <p:sp>
        <p:nvSpPr>
          <p:cNvPr id="29" name="TextBox 28">
            <a:extLst>
              <a:ext uri="{FF2B5EF4-FFF2-40B4-BE49-F238E27FC236}">
                <a16:creationId xmlns:a16="http://schemas.microsoft.com/office/drawing/2014/main" id="{D6ECD6B5-4CB2-6BBD-6C75-C097E2C08E21}"/>
              </a:ext>
            </a:extLst>
          </p:cNvPr>
          <p:cNvSpPr txBox="1"/>
          <p:nvPr/>
        </p:nvSpPr>
        <p:spPr>
          <a:xfrm>
            <a:off x="414281" y="2944574"/>
            <a:ext cx="4310119" cy="1754326"/>
          </a:xfrm>
          <a:prstGeom prst="rect">
            <a:avLst/>
          </a:prstGeom>
          <a:noFill/>
        </p:spPr>
        <p:txBody>
          <a:bodyPr wrap="square" rtlCol="0">
            <a:spAutoFit/>
          </a:bodyPr>
          <a:lstStyle/>
          <a:p>
            <a:r>
              <a:rPr lang="fr-CH" sz="1800" dirty="0"/>
              <a:t>Consolidation... </a:t>
            </a:r>
          </a:p>
          <a:p>
            <a:pPr marL="285750" indent="-285750">
              <a:buFont typeface="Arial" panose="020B0604020202020204" pitchFamily="34" charset="0"/>
              <a:buChar char="•"/>
            </a:pPr>
            <a:r>
              <a:rPr lang="fr-CH" sz="1800" dirty="0"/>
              <a:t>Radiation (synchrotron radiation, </a:t>
            </a:r>
            <a:r>
              <a:rPr lang="fr-CH" sz="1800" dirty="0" err="1"/>
              <a:t>beamstrahlung</a:t>
            </a:r>
            <a:r>
              <a:rPr lang="fr-CH" sz="1800" dirty="0"/>
              <a:t>, </a:t>
            </a:r>
            <a:r>
              <a:rPr lang="fr-CH" sz="1800" dirty="0" err="1"/>
              <a:t>Bhabha</a:t>
            </a:r>
            <a:r>
              <a:rPr lang="fr-CH" sz="1800" dirty="0"/>
              <a:t>)</a:t>
            </a:r>
          </a:p>
          <a:p>
            <a:pPr marL="285750" indent="-285750">
              <a:buFont typeface="Arial" panose="020B0604020202020204" pitchFamily="34" charset="0"/>
              <a:buChar char="•"/>
            </a:pPr>
            <a:r>
              <a:rPr lang="fr-CH" sz="1800" dirty="0"/>
              <a:t>IP tuning &amp; feedback</a:t>
            </a:r>
          </a:p>
          <a:p>
            <a:pPr marL="285750" indent="-285750">
              <a:buFont typeface="Arial" panose="020B0604020202020204" pitchFamily="34" charset="0"/>
              <a:buChar char="•"/>
            </a:pPr>
            <a:r>
              <a:rPr lang="fr-CH" sz="1800" dirty="0"/>
              <a:t>Beam </a:t>
            </a:r>
            <a:r>
              <a:rPr lang="fr-CH" sz="1800" dirty="0" err="1"/>
              <a:t>asymmetries</a:t>
            </a:r>
            <a:endParaRPr lang="fr-CH" sz="1800" dirty="0"/>
          </a:p>
          <a:p>
            <a:pPr marL="285750" indent="-285750">
              <a:buFont typeface="Arial" panose="020B0604020202020204" pitchFamily="34" charset="0"/>
              <a:buChar char="•"/>
            </a:pPr>
            <a:r>
              <a:rPr lang="fr-CH" sz="1800" dirty="0" err="1"/>
              <a:t>Top-up</a:t>
            </a:r>
            <a:r>
              <a:rPr lang="fr-CH" sz="1800" dirty="0"/>
              <a:t> injection</a:t>
            </a:r>
          </a:p>
        </p:txBody>
      </p:sp>
      <p:pic>
        <p:nvPicPr>
          <p:cNvPr id="2" name="Picture 1">
            <a:extLst>
              <a:ext uri="{FF2B5EF4-FFF2-40B4-BE49-F238E27FC236}">
                <a16:creationId xmlns:a16="http://schemas.microsoft.com/office/drawing/2014/main" id="{FACE73A7-44D0-5343-C0A4-39C637A67B89}"/>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6304192" y="1748598"/>
            <a:ext cx="2168670" cy="408084"/>
          </a:xfrm>
          <a:prstGeom prst="rect">
            <a:avLst/>
          </a:prstGeom>
        </p:spPr>
      </p:pic>
      <p:pic>
        <p:nvPicPr>
          <p:cNvPr id="39" name="Picture 38">
            <a:extLst>
              <a:ext uri="{FF2B5EF4-FFF2-40B4-BE49-F238E27FC236}">
                <a16:creationId xmlns:a16="http://schemas.microsoft.com/office/drawing/2014/main" id="{4109D832-749B-DDE7-873F-AF20F4E9F3F6}"/>
              </a:ext>
            </a:extLst>
          </p:cNvPr>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7702238" y="508674"/>
            <a:ext cx="825855" cy="195515"/>
          </a:xfrm>
          <a:prstGeom prst="rect">
            <a:avLst/>
          </a:prstGeom>
        </p:spPr>
      </p:pic>
      <p:sp>
        <p:nvSpPr>
          <p:cNvPr id="41" name="TextBox 40">
            <a:extLst>
              <a:ext uri="{FF2B5EF4-FFF2-40B4-BE49-F238E27FC236}">
                <a16:creationId xmlns:a16="http://schemas.microsoft.com/office/drawing/2014/main" id="{4B30D61D-FB44-E7D0-E38A-818854A185FB}"/>
              </a:ext>
            </a:extLst>
          </p:cNvPr>
          <p:cNvSpPr txBox="1"/>
          <p:nvPr/>
        </p:nvSpPr>
        <p:spPr>
          <a:xfrm>
            <a:off x="5562600" y="3142933"/>
            <a:ext cx="1165704" cy="507831"/>
          </a:xfrm>
          <a:prstGeom prst="rect">
            <a:avLst/>
          </a:prstGeom>
          <a:noFill/>
        </p:spPr>
        <p:txBody>
          <a:bodyPr wrap="none" rtlCol="0">
            <a:spAutoFit/>
          </a:bodyPr>
          <a:lstStyle/>
          <a:p>
            <a:r>
              <a:rPr lang="en-US" dirty="0"/>
              <a:t>linear model</a:t>
            </a:r>
          </a:p>
          <a:p>
            <a:r>
              <a:rPr lang="en-US" dirty="0"/>
              <a:t>w/o radiation</a:t>
            </a:r>
          </a:p>
        </p:txBody>
      </p:sp>
      <p:graphicFrame>
        <p:nvGraphicFramePr>
          <p:cNvPr id="42" name="Object 8">
            <a:extLst>
              <a:ext uri="{FF2B5EF4-FFF2-40B4-BE49-F238E27FC236}">
                <a16:creationId xmlns:a16="http://schemas.microsoft.com/office/drawing/2014/main" id="{7E00137B-9EC1-3F62-AFEF-84E013F3AE19}"/>
              </a:ext>
            </a:extLst>
          </p:cNvPr>
          <p:cNvGraphicFramePr>
            <a:graphicFrameLocks noChangeAspect="1"/>
          </p:cNvGraphicFramePr>
          <p:nvPr>
            <p:extLst>
              <p:ext uri="{D42A27DB-BD31-4B8C-83A1-F6EECF244321}">
                <p14:modId xmlns:p14="http://schemas.microsoft.com/office/powerpoint/2010/main" val="3454634905"/>
              </p:ext>
            </p:extLst>
          </p:nvPr>
        </p:nvGraphicFramePr>
        <p:xfrm>
          <a:off x="1453527" y="1667998"/>
          <a:ext cx="2449470" cy="934393"/>
        </p:xfrm>
        <a:graphic>
          <a:graphicData uri="http://schemas.openxmlformats.org/presentationml/2006/ole">
            <mc:AlternateContent xmlns:mc="http://schemas.openxmlformats.org/markup-compatibility/2006">
              <mc:Choice xmlns:v="urn:schemas-microsoft-com:vml" Requires="v">
                <p:oleObj name="Equation" r:id="rId11" imgW="1231560" imgH="469800" progId="Equation.DSMT4">
                  <p:embed/>
                </p:oleObj>
              </mc:Choice>
              <mc:Fallback>
                <p:oleObj name="Equation" r:id="rId11" imgW="1231560" imgH="469800" progId="Equation.DSMT4">
                  <p:embed/>
                  <p:pic>
                    <p:nvPicPr>
                      <p:cNvPr id="37" name="Object 8"/>
                      <p:cNvPicPr>
                        <a:picLocks noChangeAspect="1" noChangeArrowheads="1"/>
                      </p:cNvPicPr>
                      <p:nvPr/>
                    </p:nvPicPr>
                    <p:blipFill>
                      <a:blip r:embed="rId12"/>
                      <a:srcRect/>
                      <a:stretch>
                        <a:fillRect/>
                      </a:stretch>
                    </p:blipFill>
                    <p:spPr bwMode="auto">
                      <a:xfrm>
                        <a:off x="1453527" y="1667998"/>
                        <a:ext cx="2449470" cy="934393"/>
                      </a:xfrm>
                      <a:prstGeom prst="rect">
                        <a:avLst/>
                      </a:prstGeom>
                      <a:noFill/>
                      <a:ln>
                        <a:noFill/>
                      </a:ln>
                    </p:spPr>
                  </p:pic>
                </p:oleObj>
              </mc:Fallback>
            </mc:AlternateContent>
          </a:graphicData>
        </a:graphic>
      </p:graphicFrame>
      <p:sp>
        <p:nvSpPr>
          <p:cNvPr id="44" name="TextBox 43">
            <a:extLst>
              <a:ext uri="{FF2B5EF4-FFF2-40B4-BE49-F238E27FC236}">
                <a16:creationId xmlns:a16="http://schemas.microsoft.com/office/drawing/2014/main" id="{99669D72-F271-382B-BB2B-09733BCD2504}"/>
              </a:ext>
            </a:extLst>
          </p:cNvPr>
          <p:cNvSpPr txBox="1"/>
          <p:nvPr/>
        </p:nvSpPr>
        <p:spPr>
          <a:xfrm>
            <a:off x="414281" y="1089328"/>
            <a:ext cx="4867038" cy="400110"/>
          </a:xfrm>
          <a:prstGeom prst="rect">
            <a:avLst/>
          </a:prstGeom>
          <a:noFill/>
        </p:spPr>
        <p:txBody>
          <a:bodyPr wrap="none" rtlCol="0">
            <a:spAutoFit/>
          </a:bodyPr>
          <a:lstStyle/>
          <a:p>
            <a:r>
              <a:rPr lang="en-US" sz="2000" dirty="0"/>
              <a:t>High </a:t>
            </a:r>
            <a:r>
              <a:rPr lang="en-US" sz="2000" dirty="0" err="1"/>
              <a:t>lumi</a:t>
            </a:r>
            <a:r>
              <a:rPr lang="en-US" sz="2000" dirty="0"/>
              <a:t>	      strong beam-beam force</a:t>
            </a:r>
          </a:p>
        </p:txBody>
      </p:sp>
      <p:sp>
        <p:nvSpPr>
          <p:cNvPr id="45" name="Right Arrow 44">
            <a:extLst>
              <a:ext uri="{FF2B5EF4-FFF2-40B4-BE49-F238E27FC236}">
                <a16:creationId xmlns:a16="http://schemas.microsoft.com/office/drawing/2014/main" id="{EBF24195-49A1-090E-89A3-D14D700C258A}"/>
              </a:ext>
            </a:extLst>
          </p:cNvPr>
          <p:cNvSpPr/>
          <p:nvPr/>
        </p:nvSpPr>
        <p:spPr>
          <a:xfrm>
            <a:off x="1676400" y="1048544"/>
            <a:ext cx="457311"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D53E1A2D-CE81-0565-39E4-D3FDA38025D2}"/>
              </a:ext>
            </a:extLst>
          </p:cNvPr>
          <p:cNvGrpSpPr/>
          <p:nvPr/>
        </p:nvGrpSpPr>
        <p:grpSpPr>
          <a:xfrm>
            <a:off x="5167392" y="329433"/>
            <a:ext cx="3765766" cy="2319314"/>
            <a:chOff x="5167392" y="329433"/>
            <a:chExt cx="3765766" cy="2319314"/>
          </a:xfrm>
        </p:grpSpPr>
        <p:grpSp>
          <p:nvGrpSpPr>
            <p:cNvPr id="34" name="Group 33">
              <a:extLst>
                <a:ext uri="{FF2B5EF4-FFF2-40B4-BE49-F238E27FC236}">
                  <a16:creationId xmlns:a16="http://schemas.microsoft.com/office/drawing/2014/main" id="{F5EBB9DA-D13A-FA36-5B36-3C399740D025}"/>
                </a:ext>
              </a:extLst>
            </p:cNvPr>
            <p:cNvGrpSpPr/>
            <p:nvPr/>
          </p:nvGrpSpPr>
          <p:grpSpPr>
            <a:xfrm>
              <a:off x="5167392" y="329433"/>
              <a:ext cx="3765766" cy="2319314"/>
              <a:chOff x="2209800" y="1232820"/>
              <a:chExt cx="7772400" cy="4786978"/>
            </a:xfrm>
          </p:grpSpPr>
          <p:pic>
            <p:nvPicPr>
              <p:cNvPr id="35" name="Picture 34" descr="A graph with a line&#10;&#10;Description automatically generated">
                <a:extLst>
                  <a:ext uri="{FF2B5EF4-FFF2-40B4-BE49-F238E27FC236}">
                    <a16:creationId xmlns:a16="http://schemas.microsoft.com/office/drawing/2014/main" id="{997E9A4A-86FA-4143-A72A-A93FA553A8F4}"/>
                  </a:ext>
                </a:extLst>
              </p:cNvPr>
              <p:cNvPicPr>
                <a:picLocks noChangeAspect="1"/>
              </p:cNvPicPr>
              <p:nvPr/>
            </p:nvPicPr>
            <p:blipFill rotWithShape="1">
              <a:blip r:embed="rId13"/>
              <a:srcRect t="7616"/>
              <a:stretch/>
            </p:blipFill>
            <p:spPr>
              <a:xfrm>
                <a:off x="2209800" y="1232820"/>
                <a:ext cx="7772400" cy="4786978"/>
              </a:xfrm>
              <a:prstGeom prst="rect">
                <a:avLst/>
              </a:prstGeom>
            </p:spPr>
          </p:pic>
          <p:cxnSp>
            <p:nvCxnSpPr>
              <p:cNvPr id="36" name="Straight Connector 35">
                <a:extLst>
                  <a:ext uri="{FF2B5EF4-FFF2-40B4-BE49-F238E27FC236}">
                    <a16:creationId xmlns:a16="http://schemas.microsoft.com/office/drawing/2014/main" id="{7FDC3A7E-F376-35D1-85BD-C7DBC7FEFCD4}"/>
                  </a:ext>
                </a:extLst>
              </p:cNvPr>
              <p:cNvCxnSpPr>
                <a:cxnSpLocks/>
              </p:cNvCxnSpPr>
              <p:nvPr/>
            </p:nvCxnSpPr>
            <p:spPr>
              <a:xfrm flipV="1">
                <a:off x="3610099" y="1520042"/>
                <a:ext cx="736270" cy="3301340"/>
              </a:xfrm>
              <a:prstGeom prst="line">
                <a:avLst/>
              </a:prstGeom>
              <a:ln>
                <a:solidFill>
                  <a:srgbClr val="B80000"/>
                </a:solidFill>
                <a:prstDash val="dash"/>
              </a:ln>
            </p:spPr>
            <p:style>
              <a:lnRef idx="2">
                <a:schemeClr val="dk1"/>
              </a:lnRef>
              <a:fillRef idx="0">
                <a:schemeClr val="dk1"/>
              </a:fillRef>
              <a:effectRef idx="1">
                <a:schemeClr val="dk1"/>
              </a:effectRef>
              <a:fontRef idx="minor">
                <a:schemeClr val="tx1"/>
              </a:fontRef>
            </p:style>
          </p:cxnSp>
        </p:grpSp>
        <p:pic>
          <p:nvPicPr>
            <p:cNvPr id="4" name="Picture 3">
              <a:extLst>
                <a:ext uri="{FF2B5EF4-FFF2-40B4-BE49-F238E27FC236}">
                  <a16:creationId xmlns:a16="http://schemas.microsoft.com/office/drawing/2014/main" id="{A3D48C52-225F-78A2-D843-2513F6D755D2}"/>
                </a:ext>
              </a:extLst>
            </p:cNvPr>
            <p:cNvPicPr>
              <a:picLocks noChangeAspect="1"/>
            </p:cNvPicPr>
            <p:nvPr>
              <p:custDataLst>
                <p:tags r:id="rId3"/>
              </p:custDataLst>
            </p:nvPr>
          </p:nvPicPr>
          <p:blipFill>
            <a:blip r:embed="rId14">
              <a:extLst>
                <a:ext uri="{28A0092B-C50C-407E-A947-70E740481C1C}">
                  <a14:useLocalDpi xmlns:a14="http://schemas.microsoft.com/office/drawing/2010/main" val="0"/>
                </a:ext>
              </a:extLst>
            </a:blip>
            <a:stretch>
              <a:fillRect/>
            </a:stretch>
          </p:blipFill>
          <p:spPr>
            <a:xfrm>
              <a:off x="6291607" y="440203"/>
              <a:ext cx="475488" cy="227584"/>
            </a:xfrm>
            <a:prstGeom prst="rect">
              <a:avLst/>
            </a:prstGeom>
          </p:spPr>
        </p:pic>
      </p:grpSp>
    </p:spTree>
    <p:extLst>
      <p:ext uri="{BB962C8B-B14F-4D97-AF65-F5344CB8AC3E}">
        <p14:creationId xmlns:p14="http://schemas.microsoft.com/office/powerpoint/2010/main" val="32245036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27">
            <a:extLst>
              <a:ext uri="{FF2B5EF4-FFF2-40B4-BE49-F238E27FC236}">
                <a16:creationId xmlns:a16="http://schemas.microsoft.com/office/drawing/2014/main" id="{B81F702D-2123-576B-198B-399175BFCA91}"/>
              </a:ext>
            </a:extLst>
          </p:cNvPr>
          <p:cNvSpPr txBox="1">
            <a:spLocks noGrp="1"/>
          </p:cNvSpPr>
          <p:nvPr>
            <p:ph type="sldNum" sz="quarter" idx="10"/>
          </p:nvPr>
        </p:nvSpPr>
        <p:spPr>
          <a:xfrm>
            <a:off x="10816218" y="7368711"/>
            <a:ext cx="3076189" cy="145593"/>
          </a:xfrm>
          <a:prstGeom prst="rect">
            <a:avLst/>
          </a:prstGeom>
        </p:spPr>
        <p:txBody>
          <a:bodyPr vert="horz" wrap="square" lIns="0" tIns="6771" rIns="0" bIns="0" rtlCol="0" anchor="ctr">
            <a:spAutoFit/>
          </a:bodyPr>
          <a:lstStyle/>
          <a:p>
            <a:pPr marL="50783">
              <a:spcBef>
                <a:spcPts val="53"/>
              </a:spcBef>
            </a:pPr>
            <a:fld id="{81D60167-4931-47E6-BA6A-407CBD079E47}" type="slidenum">
              <a:rPr spc="-33"/>
              <a:pPr marL="50783">
                <a:spcBef>
                  <a:spcPts val="53"/>
                </a:spcBef>
              </a:pPr>
              <a:t>8</a:t>
            </a:fld>
            <a:endParaRPr spc="-33" dirty="0"/>
          </a:p>
        </p:txBody>
      </p:sp>
      <p:graphicFrame>
        <p:nvGraphicFramePr>
          <p:cNvPr id="10" name="Table 9">
            <a:extLst>
              <a:ext uri="{FF2B5EF4-FFF2-40B4-BE49-F238E27FC236}">
                <a16:creationId xmlns:a16="http://schemas.microsoft.com/office/drawing/2014/main" id="{05690AC7-3D18-AAD6-3662-131AC6A22900}"/>
              </a:ext>
            </a:extLst>
          </p:cNvPr>
          <p:cNvGraphicFramePr>
            <a:graphicFrameLocks noGrp="1"/>
          </p:cNvGraphicFramePr>
          <p:nvPr>
            <p:extLst>
              <p:ext uri="{D42A27DB-BD31-4B8C-83A1-F6EECF244321}">
                <p14:modId xmlns:p14="http://schemas.microsoft.com/office/powerpoint/2010/main" val="2826224132"/>
              </p:ext>
            </p:extLst>
          </p:nvPr>
        </p:nvGraphicFramePr>
        <p:xfrm>
          <a:off x="-160949" y="515144"/>
          <a:ext cx="5807754" cy="4180957"/>
        </p:xfrm>
        <a:graphic>
          <a:graphicData uri="http://schemas.openxmlformats.org/drawingml/2006/table">
            <a:tbl>
              <a:tblPr firstRow="1" bandRow="1">
                <a:tableStyleId>{5C22544A-7EE6-4342-B048-85BDC9FD1C3A}</a:tableStyleId>
              </a:tblPr>
              <a:tblGrid>
                <a:gridCol w="1321099">
                  <a:extLst>
                    <a:ext uri="{9D8B030D-6E8A-4147-A177-3AD203B41FA5}">
                      <a16:colId xmlns:a16="http://schemas.microsoft.com/office/drawing/2014/main" val="878207370"/>
                    </a:ext>
                  </a:extLst>
                </a:gridCol>
                <a:gridCol w="373888">
                  <a:extLst>
                    <a:ext uri="{9D8B030D-6E8A-4147-A177-3AD203B41FA5}">
                      <a16:colId xmlns:a16="http://schemas.microsoft.com/office/drawing/2014/main" val="367054680"/>
                    </a:ext>
                  </a:extLst>
                </a:gridCol>
                <a:gridCol w="373888">
                  <a:extLst>
                    <a:ext uri="{9D8B030D-6E8A-4147-A177-3AD203B41FA5}">
                      <a16:colId xmlns:a16="http://schemas.microsoft.com/office/drawing/2014/main" val="3382902636"/>
                    </a:ext>
                  </a:extLst>
                </a:gridCol>
                <a:gridCol w="373888">
                  <a:extLst>
                    <a:ext uri="{9D8B030D-6E8A-4147-A177-3AD203B41FA5}">
                      <a16:colId xmlns:a16="http://schemas.microsoft.com/office/drawing/2014/main" val="1434094244"/>
                    </a:ext>
                  </a:extLst>
                </a:gridCol>
                <a:gridCol w="373888">
                  <a:extLst>
                    <a:ext uri="{9D8B030D-6E8A-4147-A177-3AD203B41FA5}">
                      <a16:colId xmlns:a16="http://schemas.microsoft.com/office/drawing/2014/main" val="3538710779"/>
                    </a:ext>
                  </a:extLst>
                </a:gridCol>
                <a:gridCol w="373888">
                  <a:extLst>
                    <a:ext uri="{9D8B030D-6E8A-4147-A177-3AD203B41FA5}">
                      <a16:colId xmlns:a16="http://schemas.microsoft.com/office/drawing/2014/main" val="1686044724"/>
                    </a:ext>
                  </a:extLst>
                </a:gridCol>
                <a:gridCol w="373888">
                  <a:extLst>
                    <a:ext uri="{9D8B030D-6E8A-4147-A177-3AD203B41FA5}">
                      <a16:colId xmlns:a16="http://schemas.microsoft.com/office/drawing/2014/main" val="755226783"/>
                    </a:ext>
                  </a:extLst>
                </a:gridCol>
                <a:gridCol w="373888">
                  <a:extLst>
                    <a:ext uri="{9D8B030D-6E8A-4147-A177-3AD203B41FA5}">
                      <a16:colId xmlns:a16="http://schemas.microsoft.com/office/drawing/2014/main" val="469954726"/>
                    </a:ext>
                  </a:extLst>
                </a:gridCol>
                <a:gridCol w="373888">
                  <a:extLst>
                    <a:ext uri="{9D8B030D-6E8A-4147-A177-3AD203B41FA5}">
                      <a16:colId xmlns:a16="http://schemas.microsoft.com/office/drawing/2014/main" val="3980218942"/>
                    </a:ext>
                  </a:extLst>
                </a:gridCol>
                <a:gridCol w="373888">
                  <a:extLst>
                    <a:ext uri="{9D8B030D-6E8A-4147-A177-3AD203B41FA5}">
                      <a16:colId xmlns:a16="http://schemas.microsoft.com/office/drawing/2014/main" val="2949696862"/>
                    </a:ext>
                  </a:extLst>
                </a:gridCol>
                <a:gridCol w="373888">
                  <a:extLst>
                    <a:ext uri="{9D8B030D-6E8A-4147-A177-3AD203B41FA5}">
                      <a16:colId xmlns:a16="http://schemas.microsoft.com/office/drawing/2014/main" val="3543884933"/>
                    </a:ext>
                  </a:extLst>
                </a:gridCol>
                <a:gridCol w="373888">
                  <a:extLst>
                    <a:ext uri="{9D8B030D-6E8A-4147-A177-3AD203B41FA5}">
                      <a16:colId xmlns:a16="http://schemas.microsoft.com/office/drawing/2014/main" val="1668108109"/>
                    </a:ext>
                  </a:extLst>
                </a:gridCol>
                <a:gridCol w="373887">
                  <a:extLst>
                    <a:ext uri="{9D8B030D-6E8A-4147-A177-3AD203B41FA5}">
                      <a16:colId xmlns:a16="http://schemas.microsoft.com/office/drawing/2014/main" val="3391582934"/>
                    </a:ext>
                  </a:extLst>
                </a:gridCol>
              </a:tblGrid>
              <a:tr h="1045085">
                <a:tc>
                  <a:txBody>
                    <a:bodyPr/>
                    <a:lstStyle/>
                    <a:p>
                      <a:pPr algn="r"/>
                      <a:endParaRPr lang="en-US" sz="1000" b="0" dirty="0">
                        <a:solidFill>
                          <a:schemeClr val="tx1"/>
                        </a:solidFill>
                      </a:endParaRPr>
                    </a:p>
                  </a:txBody>
                  <a:tcPr marL="74669" marR="74669" marT="37335" marB="37335" vert="vert270">
                    <a:lnL w="12700" cmpd="sng">
                      <a:noFill/>
                    </a:lnL>
                    <a:lnR w="381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Weak-strong 6D</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Quasi-strong-strong 6D</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Strong-strong 6D</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chemeClr val="tx1">
                            <a:alpha val="0"/>
                          </a:schemeClr>
                        </a:solidFill>
                      </a:endParaRP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Beamstrahlung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Bhabha-scattering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Transverse wakefields</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Longitudinal wakefields</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Linear tracking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Nonlinear tracking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Open source</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chemeClr val="tx1">
                            <a:alpha val="0"/>
                          </a:schemeClr>
                        </a:solidFill>
                      </a:endParaRP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202221"/>
                  </a:ext>
                </a:extLst>
              </a:tr>
              <a:tr h="346132">
                <a:tc>
                  <a:txBody>
                    <a:bodyPr/>
                    <a:lstStyle/>
                    <a:p>
                      <a:pPr algn="r"/>
                      <a:r>
                        <a:rPr lang="en-US" sz="1000" dirty="0"/>
                        <a:t>GUINEA-PIG </a:t>
                      </a:r>
                      <a:r>
                        <a:rPr lang="en-US" sz="1000" dirty="0">
                          <a:solidFill>
                            <a:schemeClr val="accent5"/>
                          </a:solidFill>
                        </a:rPr>
                        <a:t>[3]</a:t>
                      </a:r>
                    </a:p>
                  </a:txBody>
                  <a:tcPr marL="74669" marR="74669" marT="37335" marB="3733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100" dirty="0">
                        <a:solidFill>
                          <a:srgbClr val="909090"/>
                        </a:solidFill>
                      </a:endParaRPr>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552490602"/>
                  </a:ext>
                </a:extLst>
              </a:tr>
              <a:tr h="346132">
                <a:tc>
                  <a:txBody>
                    <a:bodyPr/>
                    <a:lstStyle/>
                    <a:p>
                      <a:pPr algn="r"/>
                      <a:r>
                        <a:rPr lang="en-US" sz="1000" dirty="0"/>
                        <a:t>COMBI </a:t>
                      </a:r>
                      <a:r>
                        <a:rPr lang="en-US" sz="1000" dirty="0">
                          <a:solidFill>
                            <a:schemeClr val="accent5"/>
                          </a:solidFill>
                        </a:rPr>
                        <a:t>[4]</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75904149"/>
                  </a:ext>
                </a:extLst>
              </a:tr>
              <a:tr h="346132">
                <a:tc>
                  <a:txBody>
                    <a:bodyPr/>
                    <a:lstStyle/>
                    <a:p>
                      <a:pPr algn="r"/>
                      <a:r>
                        <a:rPr lang="en-US" sz="1000" dirty="0"/>
                        <a:t>BBWS </a:t>
                      </a:r>
                      <a:r>
                        <a:rPr lang="en-US" sz="1000" dirty="0">
                          <a:solidFill>
                            <a:schemeClr val="accent5"/>
                          </a:solidFill>
                        </a:rPr>
                        <a:t>[5]</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2517072"/>
                  </a:ext>
                </a:extLst>
              </a:tr>
              <a:tr h="346132">
                <a:tc>
                  <a:txBody>
                    <a:bodyPr/>
                    <a:lstStyle/>
                    <a:p>
                      <a:pPr algn="r"/>
                      <a:r>
                        <a:rPr lang="en-US" sz="1000" dirty="0"/>
                        <a:t>BBSS </a:t>
                      </a:r>
                      <a:r>
                        <a:rPr lang="en-US" sz="1000" dirty="0">
                          <a:solidFill>
                            <a:schemeClr val="accent5"/>
                          </a:solidFill>
                        </a:rPr>
                        <a:t>[6]</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9999"/>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extLst>
                  <a:ext uri="{0D108BD9-81ED-4DB2-BD59-A6C34878D82A}">
                    <a16:rowId xmlns:a16="http://schemas.microsoft.com/office/drawing/2014/main" val="3835129345"/>
                  </a:ext>
                </a:extLst>
              </a:tr>
              <a:tr h="346132">
                <a:tc>
                  <a:txBody>
                    <a:bodyPr/>
                    <a:lstStyle/>
                    <a:p>
                      <a:pPr algn="r"/>
                      <a:r>
                        <a:rPr lang="en-US" sz="1000" dirty="0">
                          <a:solidFill>
                            <a:schemeClr val="tx1"/>
                          </a:solidFill>
                        </a:rPr>
                        <a:t>SCTR</a:t>
                      </a:r>
                      <a:r>
                        <a:rPr lang="en-US" sz="1000" dirty="0">
                          <a:solidFill>
                            <a:schemeClr val="accent5"/>
                          </a:solidFill>
                        </a:rPr>
                        <a:t> [7]</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extLst>
                  <a:ext uri="{0D108BD9-81ED-4DB2-BD59-A6C34878D82A}">
                    <a16:rowId xmlns:a16="http://schemas.microsoft.com/office/drawing/2014/main" val="1052825384"/>
                  </a:ext>
                </a:extLst>
              </a:tr>
              <a:tr h="346132">
                <a:tc>
                  <a:txBody>
                    <a:bodyPr/>
                    <a:lstStyle/>
                    <a:p>
                      <a:pPr algn="r"/>
                      <a:r>
                        <a:rPr lang="en-US" sz="1000" dirty="0"/>
                        <a:t>IBB </a:t>
                      </a:r>
                      <a:r>
                        <a:rPr lang="en-US" sz="1000" dirty="0">
                          <a:solidFill>
                            <a:schemeClr val="accent5"/>
                          </a:solidFill>
                        </a:rPr>
                        <a:t>[8]</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076809117"/>
                  </a:ext>
                </a:extLst>
              </a:tr>
              <a:tr h="346132">
                <a:tc>
                  <a:txBody>
                    <a:bodyPr/>
                    <a:lstStyle/>
                    <a:p>
                      <a:pPr algn="r"/>
                      <a:r>
                        <a:rPr lang="en-US" sz="1000" dirty="0"/>
                        <a:t>LIFETRAC </a:t>
                      </a:r>
                      <a:r>
                        <a:rPr lang="en-US" sz="1000" dirty="0">
                          <a:solidFill>
                            <a:schemeClr val="accent5"/>
                          </a:solidFill>
                        </a:rPr>
                        <a:t>[9]</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2901870423"/>
                  </a:ext>
                </a:extLst>
              </a:tr>
              <a:tr h="366816">
                <a:tc>
                  <a:txBody>
                    <a:bodyPr/>
                    <a:lstStyle/>
                    <a:p>
                      <a:pPr algn="r"/>
                      <a:r>
                        <a:rPr lang="en-US" sz="1000" dirty="0"/>
                        <a:t>BeamBeam3D </a:t>
                      </a:r>
                      <a:r>
                        <a:rPr lang="en-US" sz="1000" dirty="0">
                          <a:solidFill>
                            <a:schemeClr val="accent5"/>
                          </a:solidFill>
                        </a:rPr>
                        <a:t>[10]</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solidFill>
                          <a:srgbClr val="FFDCAB"/>
                        </a:solidFill>
                      </a:endParaRPr>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932012222"/>
                  </a:ext>
                </a:extLst>
              </a:tr>
              <a:tr h="346132">
                <a:tc>
                  <a:txBody>
                    <a:bodyPr/>
                    <a:lstStyle/>
                    <a:p>
                      <a:pPr algn="r"/>
                      <a:r>
                        <a:rPr lang="en-US" sz="1000" dirty="0"/>
                        <a:t>Xsuite </a:t>
                      </a:r>
                      <a:r>
                        <a:rPr lang="en-US" sz="1000" dirty="0">
                          <a:solidFill>
                            <a:schemeClr val="accent5"/>
                          </a:solidFill>
                        </a:rPr>
                        <a:t>[11]</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extLst>
                  <a:ext uri="{0D108BD9-81ED-4DB2-BD59-A6C34878D82A}">
                    <a16:rowId xmlns:a16="http://schemas.microsoft.com/office/drawing/2014/main" val="1266597074"/>
                  </a:ext>
                </a:extLst>
              </a:tr>
            </a:tbl>
          </a:graphicData>
        </a:graphic>
      </p:graphicFrame>
      <p:grpSp>
        <p:nvGrpSpPr>
          <p:cNvPr id="11" name="Group 10">
            <a:extLst>
              <a:ext uri="{FF2B5EF4-FFF2-40B4-BE49-F238E27FC236}">
                <a16:creationId xmlns:a16="http://schemas.microsoft.com/office/drawing/2014/main" id="{745CC95B-CD4E-CB7E-E419-E9CD00451AE3}"/>
              </a:ext>
            </a:extLst>
          </p:cNvPr>
          <p:cNvGrpSpPr/>
          <p:nvPr/>
        </p:nvGrpSpPr>
        <p:grpSpPr>
          <a:xfrm>
            <a:off x="2930293" y="4782344"/>
            <a:ext cx="2716512" cy="278685"/>
            <a:chOff x="2687718" y="5870074"/>
            <a:chExt cx="3392235" cy="345248"/>
          </a:xfrm>
        </p:grpSpPr>
        <p:sp>
          <p:nvSpPr>
            <p:cNvPr id="12" name="Rectangle 11">
              <a:extLst>
                <a:ext uri="{FF2B5EF4-FFF2-40B4-BE49-F238E27FC236}">
                  <a16:creationId xmlns:a16="http://schemas.microsoft.com/office/drawing/2014/main" id="{92031FEA-C72E-A594-D5D1-81C893A2591E}"/>
                </a:ext>
              </a:extLst>
            </p:cNvPr>
            <p:cNvSpPr/>
            <p:nvPr/>
          </p:nvSpPr>
          <p:spPr>
            <a:xfrm>
              <a:off x="2687718" y="5870074"/>
              <a:ext cx="1673344" cy="345248"/>
            </a:xfrm>
            <a:prstGeom prst="rect">
              <a:avLst/>
            </a:prstGeom>
            <a:solidFill>
              <a:srgbClr val="FFDCAB"/>
            </a:solidFill>
            <a:ln>
              <a:solidFill>
                <a:srgbClr val="0F12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F1200"/>
                  </a:solidFill>
                </a:rPr>
                <a:t>Available</a:t>
              </a:r>
            </a:p>
          </p:txBody>
        </p:sp>
        <p:sp>
          <p:nvSpPr>
            <p:cNvPr id="13" name="Rectangle 12">
              <a:extLst>
                <a:ext uri="{FF2B5EF4-FFF2-40B4-BE49-F238E27FC236}">
                  <a16:creationId xmlns:a16="http://schemas.microsoft.com/office/drawing/2014/main" id="{FE400FF4-6A0B-03FD-55FC-63BE58DC9E54}"/>
                </a:ext>
              </a:extLst>
            </p:cNvPr>
            <p:cNvSpPr/>
            <p:nvPr/>
          </p:nvSpPr>
          <p:spPr>
            <a:xfrm>
              <a:off x="4406609" y="5870074"/>
              <a:ext cx="1673344" cy="345248"/>
            </a:xfrm>
            <a:prstGeom prst="rect">
              <a:avLst/>
            </a:prstGeom>
            <a:solidFill>
              <a:srgbClr val="90909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F1200"/>
                  </a:solidFill>
                </a:rPr>
                <a:t>Not available</a:t>
              </a:r>
            </a:p>
          </p:txBody>
        </p:sp>
      </p:grpSp>
      <p:sp>
        <p:nvSpPr>
          <p:cNvPr id="27" name="Title 4">
            <a:extLst>
              <a:ext uri="{FF2B5EF4-FFF2-40B4-BE49-F238E27FC236}">
                <a16:creationId xmlns:a16="http://schemas.microsoft.com/office/drawing/2014/main" id="{7FAB5EB0-E8FA-272B-64F6-426D197A2FDF}"/>
              </a:ext>
            </a:extLst>
          </p:cNvPr>
          <p:cNvSpPr txBox="1">
            <a:spLocks/>
          </p:cNvSpPr>
          <p:nvPr/>
        </p:nvSpPr>
        <p:spPr>
          <a:xfrm>
            <a:off x="77016" y="448990"/>
            <a:ext cx="1146007"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Tools</a:t>
            </a:r>
            <a:endParaRPr lang="en-GB" sz="2400" spc="20" dirty="0">
              <a:solidFill>
                <a:srgbClr val="FF9300"/>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370BC5DB-E60C-CCB2-C658-ECE96D38497D}"/>
              </a:ext>
            </a:extLst>
          </p:cNvPr>
          <p:cNvSpPr txBox="1"/>
          <p:nvPr/>
        </p:nvSpPr>
        <p:spPr>
          <a:xfrm>
            <a:off x="5646805" y="1833820"/>
            <a:ext cx="3619523"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t>Different beam-beam codes exist, with different features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FCC-</a:t>
            </a:r>
            <a:r>
              <a:rPr lang="en-US" sz="1600" dirty="0" err="1"/>
              <a:t>ee</a:t>
            </a:r>
            <a:r>
              <a:rPr lang="en-US" sz="1600" dirty="0"/>
              <a:t>: self-consistent &amp; fast modeling needed including many effects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Xsuite: development driven by needs for FCC-</a:t>
            </a:r>
            <a:r>
              <a:rPr lang="en-US" sz="1600" dirty="0" err="1"/>
              <a:t>ee</a:t>
            </a:r>
            <a:endParaRPr lang="en-US" sz="1600" dirty="0"/>
          </a:p>
        </p:txBody>
      </p:sp>
      <p:grpSp>
        <p:nvGrpSpPr>
          <p:cNvPr id="31" name="Group 30">
            <a:extLst>
              <a:ext uri="{FF2B5EF4-FFF2-40B4-BE49-F238E27FC236}">
                <a16:creationId xmlns:a16="http://schemas.microsoft.com/office/drawing/2014/main" id="{8E686C41-8F6F-B6D3-E9CA-1D94545F51DC}"/>
              </a:ext>
            </a:extLst>
          </p:cNvPr>
          <p:cNvGrpSpPr/>
          <p:nvPr/>
        </p:nvGrpSpPr>
        <p:grpSpPr>
          <a:xfrm>
            <a:off x="1036324" y="774310"/>
            <a:ext cx="5441627" cy="579034"/>
            <a:chOff x="1036324" y="825900"/>
            <a:chExt cx="5441627" cy="579034"/>
          </a:xfrm>
        </p:grpSpPr>
        <p:sp>
          <p:nvSpPr>
            <p:cNvPr id="15" name="TextBox 14">
              <a:extLst>
                <a:ext uri="{FF2B5EF4-FFF2-40B4-BE49-F238E27FC236}">
                  <a16:creationId xmlns:a16="http://schemas.microsoft.com/office/drawing/2014/main" id="{97665C38-53CD-FA38-0F82-C633190C14FA}"/>
                </a:ext>
              </a:extLst>
            </p:cNvPr>
            <p:cNvSpPr txBox="1"/>
            <p:nvPr/>
          </p:nvSpPr>
          <p:spPr>
            <a:xfrm rot="18900000">
              <a:off x="1036324" y="1118552"/>
              <a:ext cx="1050459" cy="226197"/>
            </a:xfrm>
            <a:prstGeom prst="rect">
              <a:avLst/>
            </a:prstGeom>
            <a:noFill/>
            <a:ln>
              <a:noFill/>
            </a:ln>
          </p:spPr>
          <p:txBody>
            <a:bodyPr wrap="none" rtlCol="0">
              <a:spAutoFit/>
            </a:bodyPr>
            <a:lstStyle/>
            <a:p>
              <a:r>
                <a:rPr lang="en-US" sz="1200" dirty="0"/>
                <a:t>Weak-strong 6</a:t>
              </a:r>
              <a:r>
                <a:rPr lang="en-US" sz="1200" dirty="0">
                  <a:latin typeface="Aptos" panose="020B0004020202020204" pitchFamily="34" charset="0"/>
                </a:rPr>
                <a:t>D</a:t>
              </a:r>
            </a:p>
          </p:txBody>
        </p:sp>
        <p:sp>
          <p:nvSpPr>
            <p:cNvPr id="16" name="TextBox 15">
              <a:extLst>
                <a:ext uri="{FF2B5EF4-FFF2-40B4-BE49-F238E27FC236}">
                  <a16:creationId xmlns:a16="http://schemas.microsoft.com/office/drawing/2014/main" id="{3D303718-A3EC-DBDE-129C-E4405F6CF7BF}"/>
                </a:ext>
              </a:extLst>
            </p:cNvPr>
            <p:cNvSpPr txBox="1"/>
            <p:nvPr/>
          </p:nvSpPr>
          <p:spPr>
            <a:xfrm rot="18900000">
              <a:off x="1352010" y="976694"/>
              <a:ext cx="1463834" cy="226197"/>
            </a:xfrm>
            <a:prstGeom prst="rect">
              <a:avLst/>
            </a:prstGeom>
            <a:noFill/>
            <a:ln>
              <a:noFill/>
            </a:ln>
          </p:spPr>
          <p:txBody>
            <a:bodyPr wrap="none" rtlCol="0">
              <a:spAutoFit/>
            </a:bodyPr>
            <a:lstStyle/>
            <a:p>
              <a:r>
                <a:rPr lang="en-US" sz="1200" b="0" dirty="0">
                  <a:solidFill>
                    <a:schemeClr val="tx1"/>
                  </a:solidFill>
                </a:rPr>
                <a:t>Quasi-strong-strong 6D</a:t>
              </a:r>
            </a:p>
          </p:txBody>
        </p:sp>
        <p:sp>
          <p:nvSpPr>
            <p:cNvPr id="17" name="TextBox 16">
              <a:extLst>
                <a:ext uri="{FF2B5EF4-FFF2-40B4-BE49-F238E27FC236}">
                  <a16:creationId xmlns:a16="http://schemas.microsoft.com/office/drawing/2014/main" id="{31CEBD42-AF59-2C74-7FFB-C603E49A1BAC}"/>
                </a:ext>
              </a:extLst>
            </p:cNvPr>
            <p:cNvSpPr txBox="1"/>
            <p:nvPr/>
          </p:nvSpPr>
          <p:spPr>
            <a:xfrm rot="18900000">
              <a:off x="2085518" y="828825"/>
              <a:ext cx="1775626" cy="276999"/>
            </a:xfrm>
            <a:prstGeom prst="rect">
              <a:avLst/>
            </a:prstGeom>
            <a:noFill/>
            <a:ln>
              <a:noFill/>
            </a:ln>
          </p:spPr>
          <p:txBody>
            <a:bodyPr wrap="square" rtlCol="0">
              <a:spAutoFit/>
            </a:bodyPr>
            <a:lstStyle/>
            <a:p>
              <a:r>
                <a:rPr lang="en-US" sz="1200" b="0" dirty="0">
                  <a:solidFill>
                    <a:schemeClr val="tx1"/>
                  </a:solidFill>
                </a:rPr>
                <a:t>Strong-strong 6D PIC</a:t>
              </a:r>
            </a:p>
          </p:txBody>
        </p:sp>
        <p:sp>
          <p:nvSpPr>
            <p:cNvPr id="18" name="TextBox 17">
              <a:extLst>
                <a:ext uri="{FF2B5EF4-FFF2-40B4-BE49-F238E27FC236}">
                  <a16:creationId xmlns:a16="http://schemas.microsoft.com/office/drawing/2014/main" id="{C94CCAAD-4664-AF99-E333-A5AD526B4293}"/>
                </a:ext>
              </a:extLst>
            </p:cNvPr>
            <p:cNvSpPr txBox="1"/>
            <p:nvPr/>
          </p:nvSpPr>
          <p:spPr>
            <a:xfrm rot="18900000">
              <a:off x="2537377" y="1037769"/>
              <a:ext cx="1205833" cy="276999"/>
            </a:xfrm>
            <a:prstGeom prst="rect">
              <a:avLst/>
            </a:prstGeom>
            <a:noFill/>
            <a:ln>
              <a:noFill/>
            </a:ln>
          </p:spPr>
          <p:txBody>
            <a:bodyPr wrap="square" rtlCol="0">
              <a:spAutoFit/>
            </a:bodyPr>
            <a:lstStyle/>
            <a:p>
              <a:r>
                <a:rPr lang="en-US" sz="1200" b="0" dirty="0">
                  <a:solidFill>
                    <a:schemeClr val="tx1"/>
                  </a:solidFill>
                </a:rPr>
                <a:t>Beamstrahlung</a:t>
              </a:r>
            </a:p>
          </p:txBody>
        </p:sp>
        <p:sp>
          <p:nvSpPr>
            <p:cNvPr id="19" name="TextBox 18">
              <a:extLst>
                <a:ext uri="{FF2B5EF4-FFF2-40B4-BE49-F238E27FC236}">
                  <a16:creationId xmlns:a16="http://schemas.microsoft.com/office/drawing/2014/main" id="{DEDDF328-9FB5-2344-7D9D-117E4A208D1F}"/>
                </a:ext>
              </a:extLst>
            </p:cNvPr>
            <p:cNvSpPr txBox="1"/>
            <p:nvPr/>
          </p:nvSpPr>
          <p:spPr>
            <a:xfrm rot="18900000">
              <a:off x="2919389" y="1070700"/>
              <a:ext cx="1189905" cy="226197"/>
            </a:xfrm>
            <a:prstGeom prst="rect">
              <a:avLst/>
            </a:prstGeom>
            <a:noFill/>
            <a:ln>
              <a:noFill/>
            </a:ln>
          </p:spPr>
          <p:txBody>
            <a:bodyPr wrap="none" rtlCol="0">
              <a:spAutoFit/>
            </a:bodyPr>
            <a:lstStyle/>
            <a:p>
              <a:r>
                <a:rPr lang="en-US" sz="1200" b="0" dirty="0">
                  <a:solidFill>
                    <a:schemeClr val="tx1"/>
                  </a:solidFill>
                </a:rPr>
                <a:t>Bhabha-scattering</a:t>
              </a:r>
            </a:p>
          </p:txBody>
        </p:sp>
        <p:sp>
          <p:nvSpPr>
            <p:cNvPr id="20" name="TextBox 19">
              <a:extLst>
                <a:ext uri="{FF2B5EF4-FFF2-40B4-BE49-F238E27FC236}">
                  <a16:creationId xmlns:a16="http://schemas.microsoft.com/office/drawing/2014/main" id="{1FEB112B-701C-1D91-3531-5872A029BB91}"/>
                </a:ext>
              </a:extLst>
            </p:cNvPr>
            <p:cNvSpPr txBox="1"/>
            <p:nvPr/>
          </p:nvSpPr>
          <p:spPr>
            <a:xfrm rot="18900000">
              <a:off x="3270504" y="1005851"/>
              <a:ext cx="1378872" cy="226197"/>
            </a:xfrm>
            <a:prstGeom prst="rect">
              <a:avLst/>
            </a:prstGeom>
            <a:noFill/>
            <a:ln>
              <a:noFill/>
            </a:ln>
          </p:spPr>
          <p:txBody>
            <a:bodyPr wrap="none" rtlCol="0">
              <a:spAutoFit/>
            </a:bodyPr>
            <a:lstStyle/>
            <a:p>
              <a:r>
                <a:rPr lang="en-US" sz="1200" b="0" dirty="0">
                  <a:solidFill>
                    <a:schemeClr val="tx1"/>
                  </a:solidFill>
                </a:rPr>
                <a:t>Transverse wakefields</a:t>
              </a:r>
            </a:p>
          </p:txBody>
        </p:sp>
        <p:sp>
          <p:nvSpPr>
            <p:cNvPr id="21" name="TextBox 20">
              <a:extLst>
                <a:ext uri="{FF2B5EF4-FFF2-40B4-BE49-F238E27FC236}">
                  <a16:creationId xmlns:a16="http://schemas.microsoft.com/office/drawing/2014/main" id="{63A23674-59A1-65DA-B6D7-03FE3123E66A}"/>
                </a:ext>
              </a:extLst>
            </p:cNvPr>
            <p:cNvSpPr txBox="1"/>
            <p:nvPr/>
          </p:nvSpPr>
          <p:spPr>
            <a:xfrm rot="18900000">
              <a:off x="3633227" y="972342"/>
              <a:ext cx="1476511" cy="226197"/>
            </a:xfrm>
            <a:prstGeom prst="rect">
              <a:avLst/>
            </a:prstGeom>
            <a:noFill/>
            <a:ln>
              <a:noFill/>
            </a:ln>
          </p:spPr>
          <p:txBody>
            <a:bodyPr wrap="none" rtlCol="0">
              <a:spAutoFit/>
            </a:bodyPr>
            <a:lstStyle/>
            <a:p>
              <a:r>
                <a:rPr lang="en-US" sz="1200" b="0" dirty="0">
                  <a:solidFill>
                    <a:schemeClr val="tx1"/>
                  </a:solidFill>
                </a:rPr>
                <a:t>Longitudinal wakefields</a:t>
              </a:r>
            </a:p>
          </p:txBody>
        </p:sp>
        <p:sp>
          <p:nvSpPr>
            <p:cNvPr id="22" name="TextBox 21">
              <a:extLst>
                <a:ext uri="{FF2B5EF4-FFF2-40B4-BE49-F238E27FC236}">
                  <a16:creationId xmlns:a16="http://schemas.microsoft.com/office/drawing/2014/main" id="{25EA7584-F928-24EC-91C9-8107BEAE6046}"/>
                </a:ext>
              </a:extLst>
            </p:cNvPr>
            <p:cNvSpPr txBox="1"/>
            <p:nvPr/>
          </p:nvSpPr>
          <p:spPr>
            <a:xfrm rot="18900000">
              <a:off x="4086546" y="1143801"/>
              <a:ext cx="976879" cy="226197"/>
            </a:xfrm>
            <a:prstGeom prst="rect">
              <a:avLst/>
            </a:prstGeom>
            <a:noFill/>
            <a:ln>
              <a:noFill/>
            </a:ln>
          </p:spPr>
          <p:txBody>
            <a:bodyPr wrap="none" rtlCol="0">
              <a:spAutoFit/>
            </a:bodyPr>
            <a:lstStyle/>
            <a:p>
              <a:r>
                <a:rPr lang="en-US" sz="1200" b="0" dirty="0">
                  <a:solidFill>
                    <a:schemeClr val="tx1"/>
                  </a:solidFill>
                </a:rPr>
                <a:t>Linear tracking</a:t>
              </a:r>
            </a:p>
          </p:txBody>
        </p:sp>
        <p:sp>
          <p:nvSpPr>
            <p:cNvPr id="23" name="TextBox 22">
              <a:extLst>
                <a:ext uri="{FF2B5EF4-FFF2-40B4-BE49-F238E27FC236}">
                  <a16:creationId xmlns:a16="http://schemas.microsoft.com/office/drawing/2014/main" id="{C411559E-5E10-21EB-987E-0D7C61B774E4}"/>
                </a:ext>
              </a:extLst>
            </p:cNvPr>
            <p:cNvSpPr txBox="1"/>
            <p:nvPr/>
          </p:nvSpPr>
          <p:spPr>
            <a:xfrm rot="18900000">
              <a:off x="4418631" y="1048519"/>
              <a:ext cx="1217000" cy="276999"/>
            </a:xfrm>
            <a:prstGeom prst="rect">
              <a:avLst/>
            </a:prstGeom>
            <a:noFill/>
            <a:ln>
              <a:noFill/>
            </a:ln>
          </p:spPr>
          <p:txBody>
            <a:bodyPr wrap="none" rtlCol="0">
              <a:spAutoFit/>
            </a:bodyPr>
            <a:lstStyle/>
            <a:p>
              <a:r>
                <a:rPr lang="en-US" sz="1200" b="0" dirty="0">
                  <a:solidFill>
                    <a:schemeClr val="tx1"/>
                  </a:solidFill>
                </a:rPr>
                <a:t>Lattice tracking</a:t>
              </a:r>
            </a:p>
          </p:txBody>
        </p:sp>
        <p:sp>
          <p:nvSpPr>
            <p:cNvPr id="24" name="TextBox 23">
              <a:extLst>
                <a:ext uri="{FF2B5EF4-FFF2-40B4-BE49-F238E27FC236}">
                  <a16:creationId xmlns:a16="http://schemas.microsoft.com/office/drawing/2014/main" id="{AE5DDE02-0570-2FED-693F-F17E668407E5}"/>
                </a:ext>
              </a:extLst>
            </p:cNvPr>
            <p:cNvSpPr txBox="1"/>
            <p:nvPr/>
          </p:nvSpPr>
          <p:spPr>
            <a:xfrm rot="18900000">
              <a:off x="4861098" y="1178737"/>
              <a:ext cx="875085" cy="226197"/>
            </a:xfrm>
            <a:prstGeom prst="rect">
              <a:avLst/>
            </a:prstGeom>
            <a:noFill/>
            <a:ln>
              <a:noFill/>
            </a:ln>
          </p:spPr>
          <p:txBody>
            <a:bodyPr wrap="none" rtlCol="0">
              <a:spAutoFit/>
            </a:bodyPr>
            <a:lstStyle/>
            <a:p>
              <a:r>
                <a:rPr lang="en-US" sz="1200" b="0" dirty="0">
                  <a:solidFill>
                    <a:schemeClr val="tx1"/>
                  </a:solidFill>
                </a:rPr>
                <a:t>Open source</a:t>
              </a:r>
            </a:p>
          </p:txBody>
        </p:sp>
        <p:sp>
          <p:nvSpPr>
            <p:cNvPr id="25" name="TextBox 24">
              <a:extLst>
                <a:ext uri="{FF2B5EF4-FFF2-40B4-BE49-F238E27FC236}">
                  <a16:creationId xmlns:a16="http://schemas.microsoft.com/office/drawing/2014/main" id="{DAA7209A-D7E7-6B63-30A1-EE895B172273}"/>
                </a:ext>
              </a:extLst>
            </p:cNvPr>
            <p:cNvSpPr txBox="1"/>
            <p:nvPr/>
          </p:nvSpPr>
          <p:spPr>
            <a:xfrm rot="18900000">
              <a:off x="5282391" y="999016"/>
              <a:ext cx="1195560" cy="276999"/>
            </a:xfrm>
            <a:prstGeom prst="rect">
              <a:avLst/>
            </a:prstGeom>
            <a:noFill/>
            <a:ln>
              <a:noFill/>
            </a:ln>
          </p:spPr>
          <p:txBody>
            <a:bodyPr wrap="square" rtlCol="0">
              <a:spAutoFit/>
            </a:bodyPr>
            <a:lstStyle/>
            <a:p>
              <a:r>
                <a:rPr lang="en-US" sz="1200" b="0" dirty="0">
                  <a:solidFill>
                    <a:schemeClr val="tx1"/>
                  </a:solidFill>
                </a:rPr>
                <a:t>Runs on GPU</a:t>
              </a:r>
            </a:p>
          </p:txBody>
        </p:sp>
        <p:sp>
          <p:nvSpPr>
            <p:cNvPr id="29" name="TextBox 28">
              <a:extLst>
                <a:ext uri="{FF2B5EF4-FFF2-40B4-BE49-F238E27FC236}">
                  <a16:creationId xmlns:a16="http://schemas.microsoft.com/office/drawing/2014/main" id="{AB16C21A-BAF1-386C-4898-EDD4F1C05334}"/>
                </a:ext>
              </a:extLst>
            </p:cNvPr>
            <p:cNvSpPr txBox="1"/>
            <p:nvPr/>
          </p:nvSpPr>
          <p:spPr>
            <a:xfrm rot="18900000">
              <a:off x="1712308" y="825900"/>
              <a:ext cx="1805088" cy="276999"/>
            </a:xfrm>
            <a:prstGeom prst="rect">
              <a:avLst/>
            </a:prstGeom>
            <a:noFill/>
            <a:ln>
              <a:noFill/>
            </a:ln>
          </p:spPr>
          <p:txBody>
            <a:bodyPr wrap="square" rtlCol="0">
              <a:spAutoFit/>
            </a:bodyPr>
            <a:lstStyle/>
            <a:p>
              <a:r>
                <a:rPr lang="en-US" sz="1200" b="0" dirty="0">
                  <a:solidFill>
                    <a:schemeClr val="tx1"/>
                  </a:solidFill>
                </a:rPr>
                <a:t>Strong-strong 6D SG</a:t>
              </a:r>
            </a:p>
          </p:txBody>
        </p:sp>
      </p:grpSp>
      <p:sp>
        <p:nvSpPr>
          <p:cNvPr id="30" name="object 6">
            <a:extLst>
              <a:ext uri="{FF2B5EF4-FFF2-40B4-BE49-F238E27FC236}">
                <a16:creationId xmlns:a16="http://schemas.microsoft.com/office/drawing/2014/main" id="{8E791F93-C4C4-3F26-FA96-FCD97C98EDEF}"/>
              </a:ext>
            </a:extLst>
          </p:cNvPr>
          <p:cNvSpPr txBox="1">
            <a:spLocks/>
          </p:cNvSpPr>
          <p:nvPr/>
        </p:nvSpPr>
        <p:spPr>
          <a:xfrm>
            <a:off x="8745301" y="129539"/>
            <a:ext cx="289479" cy="143886"/>
          </a:xfrm>
          <a:prstGeom prst="rect">
            <a:avLst/>
          </a:prstGeom>
        </p:spPr>
        <p:txBody>
          <a:bodyPr vert="horz" wrap="square" lIns="0" tIns="5080" rIns="0" bIns="0" rtlCol="0" anchor="ctr">
            <a:sp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marL="38100">
              <a:spcBef>
                <a:spcPts val="40"/>
              </a:spcBef>
            </a:pPr>
            <a:r>
              <a:rPr lang="de-CH" spc="-25" dirty="0"/>
              <a:t>8</a:t>
            </a:r>
          </a:p>
        </p:txBody>
      </p:sp>
      <p:sp>
        <p:nvSpPr>
          <p:cNvPr id="2" name="TextBox 1">
            <a:extLst>
              <a:ext uri="{FF2B5EF4-FFF2-40B4-BE49-F238E27FC236}">
                <a16:creationId xmlns:a16="http://schemas.microsoft.com/office/drawing/2014/main" id="{208D0A02-5878-F8E0-1F2F-56AD07E0DF67}"/>
              </a:ext>
            </a:extLst>
          </p:cNvPr>
          <p:cNvSpPr txBox="1"/>
          <p:nvPr/>
        </p:nvSpPr>
        <p:spPr>
          <a:xfrm>
            <a:off x="5736808" y="4542212"/>
            <a:ext cx="3328778" cy="307777"/>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square">
            <a:spAutoFit/>
          </a:bodyPr>
          <a:lstStyle/>
          <a:p>
            <a:pPr marL="12700" algn="ctr">
              <a:lnSpc>
                <a:spcPct val="100000"/>
              </a:lnSpc>
              <a:spcBef>
                <a:spcPts val="100"/>
              </a:spcBef>
              <a:tabLst>
                <a:tab pos="297815" algn="l"/>
                <a:tab pos="298450" algn="l"/>
              </a:tabLst>
            </a:pPr>
            <a:r>
              <a:rPr lang="en-US" sz="1400" i="1" dirty="0">
                <a:solidFill>
                  <a:schemeClr val="accent5"/>
                </a:solidFill>
              </a:rPr>
              <a:t>G. </a:t>
            </a:r>
            <a:r>
              <a:rPr lang="en-US" sz="1400" i="1" dirty="0" err="1">
                <a:solidFill>
                  <a:schemeClr val="accent5"/>
                </a:solidFill>
              </a:rPr>
              <a:t>Iadarola</a:t>
            </a:r>
            <a:r>
              <a:rPr lang="en-US" sz="1400" i="1" dirty="0">
                <a:solidFill>
                  <a:schemeClr val="accent5"/>
                </a:solidFill>
              </a:rPr>
              <a:t>, talk @ this workshop</a:t>
            </a:r>
            <a:endParaRPr lang="en-GB" sz="1400" i="1" spc="20" dirty="0">
              <a:solidFill>
                <a:schemeClr val="accent5"/>
              </a:solidFill>
              <a:cs typeface="Arial"/>
            </a:endParaRPr>
          </a:p>
        </p:txBody>
      </p:sp>
    </p:spTree>
    <p:extLst>
      <p:ext uri="{BB962C8B-B14F-4D97-AF65-F5344CB8AC3E}">
        <p14:creationId xmlns:p14="http://schemas.microsoft.com/office/powerpoint/2010/main" val="3573263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a:extLst>
              <a:ext uri="{FF2B5EF4-FFF2-40B4-BE49-F238E27FC236}">
                <a16:creationId xmlns:a16="http://schemas.microsoft.com/office/drawing/2014/main" id="{215E978B-C566-644F-98EA-EBE0A88F08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9</a:t>
            </a:r>
            <a:endParaRPr spc="-25" dirty="0"/>
          </a:p>
        </p:txBody>
      </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IP tuning &amp; optimization</a:t>
            </a:r>
            <a:endParaRPr lang="en-GB" sz="2800" spc="20" dirty="0">
              <a:solidFill>
                <a:srgbClr val="FF9300"/>
              </a:solidFill>
              <a:latin typeface="Times New Roman" panose="02020603050405020304" pitchFamily="18" charset="0"/>
              <a:cs typeface="Times New Roman" panose="02020603050405020304" pitchFamily="18" charset="0"/>
            </a:endParaRPr>
          </a:p>
        </p:txBody>
      </p:sp>
      <p:sp>
        <p:nvSpPr>
          <p:cNvPr id="3" name="Text Placeholder 24">
            <a:extLst>
              <a:ext uri="{FF2B5EF4-FFF2-40B4-BE49-F238E27FC236}">
                <a16:creationId xmlns:a16="http://schemas.microsoft.com/office/drawing/2014/main" id="{4BEF15FC-FCB6-81DD-3DF1-02CF4B3976F2}"/>
              </a:ext>
            </a:extLst>
          </p:cNvPr>
          <p:cNvSpPr txBox="1">
            <a:spLocks/>
          </p:cNvSpPr>
          <p:nvPr/>
        </p:nvSpPr>
        <p:spPr>
          <a:xfrm>
            <a:off x="283095" y="1097017"/>
            <a:ext cx="5508105" cy="350926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978850" lvl="2" indent="-285750">
              <a:lnSpc>
                <a:spcPct val="100000"/>
              </a:lnSpc>
              <a:spcBef>
                <a:spcPts val="100"/>
              </a:spcBef>
              <a:tabLst>
                <a:tab pos="297815" algn="l"/>
                <a:tab pos="298450" algn="l"/>
              </a:tabLst>
            </a:pPr>
            <a:endParaRPr lang="en-GB" spc="20" dirty="0">
              <a:cs typeface="Arial"/>
            </a:endParaRPr>
          </a:p>
          <a:p>
            <a:pPr marL="12700">
              <a:lnSpc>
                <a:spcPct val="100000"/>
              </a:lnSpc>
              <a:spcBef>
                <a:spcPts val="100"/>
              </a:spcBef>
              <a:tabLst>
                <a:tab pos="297815" algn="l"/>
                <a:tab pos="298450" algn="l"/>
              </a:tabLst>
            </a:pPr>
            <a:r>
              <a:rPr lang="en-GB" spc="20" dirty="0">
                <a:cs typeface="Arial"/>
              </a:rPr>
              <a:t>Design schemes to infer and correct for imperfections based on different signals (radiation, orbit measurements, ...)</a:t>
            </a:r>
          </a:p>
          <a:p>
            <a:pPr marL="12700">
              <a:lnSpc>
                <a:spcPct val="100000"/>
              </a:lnSpc>
              <a:spcBef>
                <a:spcPts val="100"/>
              </a:spcBef>
              <a:tabLst>
                <a:tab pos="297815" algn="l"/>
                <a:tab pos="298450" algn="l"/>
              </a:tabLst>
            </a:pPr>
            <a:endParaRPr lang="en-GB" spc="20" dirty="0">
              <a:cs typeface="Arial"/>
            </a:endParaRPr>
          </a:p>
          <a:p>
            <a:pPr marL="355600" indent="-342900">
              <a:lnSpc>
                <a:spcPct val="100000"/>
              </a:lnSpc>
              <a:spcBef>
                <a:spcPts val="100"/>
              </a:spcBef>
              <a:buFont typeface="Arial" panose="020B0604020202020204" pitchFamily="34" charset="0"/>
              <a:buChar char="•"/>
              <a:tabLst>
                <a:tab pos="297815" algn="l"/>
                <a:tab pos="298450" algn="l"/>
              </a:tabLst>
            </a:pPr>
            <a:r>
              <a:rPr lang="en-GB" spc="20" dirty="0">
                <a:cs typeface="Arial"/>
              </a:rPr>
              <a:t>Waist &amp; dispersion shifts, beam offsets (fast IP feedback)</a:t>
            </a:r>
          </a:p>
          <a:p>
            <a:pPr marL="355600" indent="-342900">
              <a:lnSpc>
                <a:spcPct val="100000"/>
              </a:lnSpc>
              <a:spcBef>
                <a:spcPts val="100"/>
              </a:spcBef>
              <a:tabLst>
                <a:tab pos="297815" algn="l"/>
                <a:tab pos="298450" algn="l"/>
              </a:tabLst>
            </a:pPr>
            <a:endParaRPr lang="en-GB" spc="20" dirty="0">
              <a:cs typeface="Arial"/>
            </a:endParaRPr>
          </a:p>
          <a:p>
            <a:pPr marL="355600" indent="-342900">
              <a:lnSpc>
                <a:spcPct val="100000"/>
              </a:lnSpc>
              <a:spcBef>
                <a:spcPts val="100"/>
              </a:spcBef>
              <a:buFont typeface="Arial" panose="020B0604020202020204" pitchFamily="34" charset="0"/>
              <a:buChar char="•"/>
              <a:tabLst>
                <a:tab pos="297815" algn="l"/>
                <a:tab pos="298450" algn="l"/>
              </a:tabLst>
            </a:pPr>
            <a:r>
              <a:rPr lang="en-GB" spc="20" dirty="0">
                <a:cs typeface="Arial"/>
              </a:rPr>
              <a:t>Using GUINEA-PIG (single passage), multiturn effects with Xsuite need to be considered</a:t>
            </a:r>
          </a:p>
          <a:p>
            <a:pPr marL="12700">
              <a:lnSpc>
                <a:spcPct val="100000"/>
              </a:lnSpc>
              <a:spcBef>
                <a:spcPts val="100"/>
              </a:spcBef>
              <a:tabLst>
                <a:tab pos="297815" algn="l"/>
                <a:tab pos="298450" algn="l"/>
              </a:tabLst>
            </a:pPr>
            <a:endParaRPr lang="en-GB" i="1" spc="20" dirty="0">
              <a:cs typeface="Arial"/>
            </a:endParaRPr>
          </a:p>
        </p:txBody>
      </p:sp>
      <p:pic>
        <p:nvPicPr>
          <p:cNvPr id="4" name="Picture 3" descr="A diagram of a dispersion&#10;&#10;Description automatically generated">
            <a:extLst>
              <a:ext uri="{FF2B5EF4-FFF2-40B4-BE49-F238E27FC236}">
                <a16:creationId xmlns:a16="http://schemas.microsoft.com/office/drawing/2014/main" id="{5040F58B-F2B1-0482-14B7-32652813EA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3323" y="440203"/>
            <a:ext cx="2896717" cy="2352221"/>
          </a:xfrm>
          <a:prstGeom prst="rect">
            <a:avLst/>
          </a:prstGeom>
        </p:spPr>
      </p:pic>
      <p:sp>
        <p:nvSpPr>
          <p:cNvPr id="51" name="TextBox 50">
            <a:extLst>
              <a:ext uri="{FF2B5EF4-FFF2-40B4-BE49-F238E27FC236}">
                <a16:creationId xmlns:a16="http://schemas.microsoft.com/office/drawing/2014/main" id="{A0E7B2D6-657C-3B6B-A62F-6A07320847C2}"/>
              </a:ext>
            </a:extLst>
          </p:cNvPr>
          <p:cNvSpPr txBox="1"/>
          <p:nvPr/>
        </p:nvSpPr>
        <p:spPr>
          <a:xfrm>
            <a:off x="1409674" y="4038523"/>
            <a:ext cx="3328778" cy="307777"/>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square">
            <a:spAutoFit/>
          </a:bodyPr>
          <a:lstStyle/>
          <a:p>
            <a:pPr marL="12700" algn="ctr">
              <a:lnSpc>
                <a:spcPct val="100000"/>
              </a:lnSpc>
              <a:spcBef>
                <a:spcPts val="100"/>
              </a:spcBef>
              <a:tabLst>
                <a:tab pos="297815" algn="l"/>
                <a:tab pos="298450" algn="l"/>
              </a:tabLst>
            </a:pPr>
            <a:r>
              <a:rPr lang="en-US" sz="1400" i="1" dirty="0">
                <a:solidFill>
                  <a:schemeClr val="accent5"/>
                </a:solidFill>
              </a:rPr>
              <a:t>V. </a:t>
            </a:r>
            <a:r>
              <a:rPr lang="en-US" sz="1400" i="1" dirty="0" err="1">
                <a:solidFill>
                  <a:schemeClr val="accent5"/>
                </a:solidFill>
              </a:rPr>
              <a:t>Gawas</a:t>
            </a:r>
            <a:r>
              <a:rPr lang="en-US" sz="1400" i="1" dirty="0">
                <a:solidFill>
                  <a:schemeClr val="accent5"/>
                </a:solidFill>
              </a:rPr>
              <a:t>, talk @ this workshop</a:t>
            </a:r>
            <a:endParaRPr lang="en-GB" sz="1400" i="1" spc="20" dirty="0">
              <a:solidFill>
                <a:schemeClr val="accent5"/>
              </a:solidFill>
              <a:cs typeface="Arial"/>
            </a:endParaRPr>
          </a:p>
        </p:txBody>
      </p:sp>
      <p:pic>
        <p:nvPicPr>
          <p:cNvPr id="52" name="Picture 51" descr="A graph of different colored lines&#10;&#10;Description automatically generated">
            <a:extLst>
              <a:ext uri="{FF2B5EF4-FFF2-40B4-BE49-F238E27FC236}">
                <a16:creationId xmlns:a16="http://schemas.microsoft.com/office/drawing/2014/main" id="{C6500C1F-F25A-96C9-D76C-AA9D3FAD72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3493" y="2851648"/>
            <a:ext cx="2896717" cy="2172538"/>
          </a:xfrm>
          <a:prstGeom prst="rect">
            <a:avLst/>
          </a:prstGeom>
        </p:spPr>
      </p:pic>
    </p:spTree>
    <p:extLst>
      <p:ext uri="{BB962C8B-B14F-4D97-AF65-F5344CB8AC3E}">
        <p14:creationId xmlns:p14="http://schemas.microsoft.com/office/powerpoint/2010/main" val="367444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55"/>
  <p:tag name="ORIGINALWIDTH" val="60"/>
  <p:tag name="LATEXADDIN" val="\documentclass{article}&#10;\usepackage{amsmath}&#10;\pagestyle{empty}&#10;\begin{document}&#10;&#10;$\tau$&#10;&#10;&#10;\end{document}"/>
  <p:tag name="IGUANATEXSIZE" val="20"/>
  <p:tag name="IGUANATEXCURSOR" val="86"/>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125"/>
  <p:tag name="ORIGINALWIDTH" val="528"/>
  <p:tag name="LATEXADDIN" val="\documentclass{article}&#10;\usepackage{amsmath}&#10;\pagestyle{empty}&#10;\begin{document}&#10;&#10;$u \in \{x,y\}$&#10;&#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11.xml><?xml version="1.0" encoding="utf-8"?>
<p:tagLst xmlns:a="http://schemas.openxmlformats.org/drawingml/2006/main" xmlns:r="http://schemas.openxmlformats.org/officeDocument/2006/relationships" xmlns:p="http://schemas.openxmlformats.org/presentationml/2006/main">
  <p:tag name="OUTPUTDPI" val="1200"/>
  <p:tag name="ORIGINALHEIGHT" val="108"/>
  <p:tag name="ORIGINALWIDTH" val="745"/>
  <p:tag name="LATEXADDIN" val="\documentclass{article}&#10;\usepackage{amsmath}&#10;\pagestyle{empty}&#10;\begin{document}&#10;&#10;&#10;\textbf{Z} \textbf{W$^{\pm}$} \textbf{ZH} \textbf{t\=t}&#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12.xml><?xml version="1.0" encoding="utf-8"?>
<p:tagLst xmlns:a="http://schemas.openxmlformats.org/drawingml/2006/main" xmlns:r="http://schemas.openxmlformats.org/officeDocument/2006/relationships" xmlns:p="http://schemas.openxmlformats.org/presentationml/2006/main">
  <p:tag name="OUTPUTDPI" val="1200"/>
  <p:tag name="ORIGINALHEIGHT" val="108"/>
  <p:tag name="ORIGINALWIDTH" val="745"/>
  <p:tag name="LATEXADDIN" val="\documentclass{article}&#10;\usepackage{amsmath}&#10;\pagestyle{empty}&#10;\begin{document}&#10;&#10;&#10;\textbf{Z} \textbf{W$^{\pm}$} \textbf{ZH} \textbf{t\=t}&#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13.xml><?xml version="1.0" encoding="utf-8"?>
<p:tagLst xmlns:a="http://schemas.openxmlformats.org/drawingml/2006/main" xmlns:r="http://schemas.openxmlformats.org/officeDocument/2006/relationships" xmlns:p="http://schemas.openxmlformats.org/presentationml/2006/main">
  <p:tag name="OUTPUTDPI" val="1200"/>
  <p:tag name="ORIGINALHEIGHT" val="299"/>
  <p:tag name="ORIGINALWIDTH" val="1352"/>
  <p:tag name="LATEXADDIN" val="\documentclass{article}&#10;\usepackage{amsmath}&#10;\pagestyle{empty}&#10;\begin{document}&#10;&#10;&#10;$A_u = \sqrt{\left( \frac{u}{\sigma_u^*} \right)^2 + \left( \frac{p_u}{\sigma_{p_u}^*} \right)^2 }$&#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14.xml><?xml version="1.0" encoding="utf-8"?>
<p:tagLst xmlns:a="http://schemas.openxmlformats.org/drawingml/2006/main" xmlns:r="http://schemas.openxmlformats.org/officeDocument/2006/relationships" xmlns:p="http://schemas.openxmlformats.org/presentationml/2006/main">
  <p:tag name="OUTPUTDPI" val="1200"/>
  <p:tag name="ORIGINALHEIGHT" val="125"/>
  <p:tag name="ORIGINALWIDTH" val="528"/>
  <p:tag name="LATEXADDIN" val="\documentclass{article}&#10;\usepackage{amsmath}&#10;\pagestyle{empty}&#10;\begin{document}&#10;&#10;$u \in \{x,y\}$&#10;&#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15.xml><?xml version="1.0" encoding="utf-8"?>
<p:tagLst xmlns:a="http://schemas.openxmlformats.org/drawingml/2006/main" xmlns:r="http://schemas.openxmlformats.org/officeDocument/2006/relationships" xmlns:p="http://schemas.openxmlformats.org/presentationml/2006/main">
  <p:tag name="OUTPUTDPI" val="1200"/>
  <p:tag name="ORIGINALHEIGHT" val="104"/>
  <p:tag name="ORIGINALWIDTH" val="756"/>
  <p:tag name="LATEXADDIN" val="\documentclass{article}&#10;\usepackage{amsmath}&#10;\pagestyle{empty}&#10;\begin{document}&#10;&#10;&#10;$x'\leftarrow x'+\Delta x'$&#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16.xml><?xml version="1.0" encoding="utf-8"?>
<p:tagLst xmlns:a="http://schemas.openxmlformats.org/drawingml/2006/main" xmlns:r="http://schemas.openxmlformats.org/officeDocument/2006/relationships" xmlns:p="http://schemas.openxmlformats.org/presentationml/2006/main">
  <p:tag name="OUTPUTDPI" val="1200"/>
  <p:tag name="ORIGINALHEIGHT" val="119"/>
  <p:tag name="ORIGINALWIDTH" val="739"/>
  <p:tag name="LATEXADDIN" val="\documentclass{article}&#10;\usepackage{amsmath}&#10;\pagestyle{empty}&#10;\begin{document}&#10;&#10;&#10;$y'\leftarrow y'+\Delta y'$&#10;&#10;\end{document}"/>
  <p:tag name="IGUANATEXSIZE" val="20"/>
  <p:tag name="IGUANATEXCURSOR" val="84"/>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17.xml><?xml version="1.0" encoding="utf-8"?>
<p:tagLst xmlns:a="http://schemas.openxmlformats.org/drawingml/2006/main" xmlns:r="http://schemas.openxmlformats.org/officeDocument/2006/relationships" xmlns:p="http://schemas.openxmlformats.org/presentationml/2006/main">
  <p:tag name="OUTPUTDPI" val="1200"/>
  <p:tag name="ORIGINALHEIGHT" val="300"/>
  <p:tag name="ORIGINALWIDTH" val="4594"/>
  <p:tag name="LATEXADDIN" val="\documentclass{article}&#10;\usepackage{amsmath}&#10;\usepackage{xcolor}&#10;\pagestyle{empty}&#10;&#10;\begin{document}&#10;&#10;$&#10;\textcolor{blue}{\Delta y'} + i\textcolor{blue}{\Delta x'} = \frac{Nr_0\sqrt{2\pi}}{\gamma \sqrt{ \textcolor{red}{\sigma_x}^2 - \textcolor{red}{\sigma_y}^2 } } \left( \mathrm{w}\left[ \frac{ \textcolor{blue}{x} + i\textcolor{blue}{y} }{ \sqrt{ 2(\textcolor{red}{\sigma_x}^2 - \textcolor{red}{\sigma_y}^2 ) } } \right] - \exp\left[ -\frac{ \textcolor{blue}{x}^2 }{ 2\textcolor{red}{\sigma_x}^2 } -\frac{\textcolor{blue}{y}^2}{2\textcolor{red}{\sigma_y}^2} \right]  \cdot \mathrm{w} \left[ \frac{\textcolor{blue}{x}\frac{\textcolor{red}{\sigma_y}}{\textcolor{red}{\sigma_x}} + \textcolor{blue}{y}\frac{\textcolor{red}{\sigma_x}}{\textcolor{red}{\sigma_y}} }{ \sqrt{ 2(\textcolor{red}{\sigma_x}^2 - \textcolor{red}{\sigma_y}^2) } } \right] \right)&#10;$&#10;&#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18.xml><?xml version="1.0" encoding="utf-8"?>
<p:tagLst xmlns:a="http://schemas.openxmlformats.org/drawingml/2006/main" xmlns:r="http://schemas.openxmlformats.org/officeDocument/2006/relationships" xmlns:p="http://schemas.openxmlformats.org/presentationml/2006/main">
  <p:tag name="OUTPUTDPI" val="1200"/>
  <p:tag name="ORIGINALHEIGHT" val="163"/>
  <p:tag name="ORIGINALWIDTH" val="348"/>
  <p:tag name="LATEXADDIN" val="\documentclass{article}&#10;\usepackage{amsmath}&#10;\pagestyle{empty}&#10;\begin{document}&#10;&#10;$&#10;\xi \sim \frac{1}{\sigma_z}&#10;$&#10;&#10;&#10;\end{document}"/>
  <p:tag name="IGUANATEXSIZE" val="20"/>
  <p:tag name="IGUANATEXCURSOR" val="112"/>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90"/>
  <p:tag name="ORIGINALWIDTH" val="78"/>
  <p:tag name="LATEXADDIN" val="\documentclass{article}&#10;\usepackage{amsmath}&#10;\pagestyle{empty}&#10;\begin{document}&#10;&#10;&#10;$\mathcal{L}$&#10;&#10;\end{document}"/>
  <p:tag name="IGUANATEXSIZE" val="18"/>
  <p:tag name="IGUANATEXCURSOR" val="94"/>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73"/>
  <p:tag name="ORIGINALWIDTH" val="112"/>
  <p:tag name="LATEXADDIN" val="\documentclass{article}&#10;\usepackage{amsmath}&#10;\pagestyle{empty}&#10;\begin{document}&#10;&#10;&#10;$\sigma_z$&#10;&#10;\end{document}"/>
  <p:tag name="IGUANATEXSIZE" val="20"/>
  <p:tag name="IGUANATEXCURSOR" val="91"/>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73"/>
  <p:tag name="ORIGINALWIDTH" val="111"/>
  <p:tag name="LATEXADDIN" val="\documentclass{article}&#10;\usepackage{amsmath}&#10;\pagestyle{empty}&#10;\begin{document}&#10;&#10;$\sigma_{\delta}$&#10;&#10;&#10;\end{document}"/>
  <p:tag name="IGUANATEXSIZE" val="20"/>
  <p:tag name="IGUANATEXCURSOR" val="97"/>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210"/>
  <p:tag name="ORIGINALWIDTH" val="1116"/>
  <p:tag name="LATEXADDIN" val="\documentclass{article}&#10;\usepackage{amsmath}&#10;\pagestyle{empty}&#10;\begin{document}&#10;&#10;$\xi_{x,y} = \frac{Nr_0\beta_{x,y}^*}{2\pi\gamma\sigma_{x,y}(\sigma_x + \sigma_y)}$&#10;&#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125"/>
  <p:tag name="ORIGINALWIDTH" val="528"/>
  <p:tag name="LATEXADDIN" val="\documentclass{article}&#10;\usepackage{amsmath}&#10;\pagestyle{empty}&#10;\begin{document}&#10;&#10;&#10;$u\in\{x,y\}$&#10;&#10;\end{document}"/>
  <p:tag name="IGUANATEXSIZE" val="20"/>
  <p:tag name="IGUANATEXCURSOR" val="92"/>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112"/>
  <p:tag name="ORIGINALWIDTH" val="234"/>
  <p:tag name="LATEXADDIN" val="\documentclass{article}&#10;\usepackage{amsmath}&#10;\pagestyle{empty}&#10;\begin{document}&#10;&#10;&#10;$\sim\xi_u$&#10;&#10;\end{document}"/>
  <p:tag name="IGUANATEXSIZE" val="20"/>
  <p:tag name="IGUANATEXCURSOR" val="92"/>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108"/>
  <p:tag name="ORIGINALWIDTH" val="745"/>
  <p:tag name="LATEXADDIN" val="\documentclass{article}&#10;\usepackage{amsmath}&#10;\pagestyle{empty}&#10;\begin{document}&#10;&#10;&#10;\textbf{Z} \textbf{W$^{\pm}$} \textbf{ZH} \textbf{t\=t}&#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299"/>
  <p:tag name="ORIGINALWIDTH" val="1352"/>
  <p:tag name="LATEXADDIN" val="\documentclass{article}&#10;\usepackage{amsmath}&#10;\pagestyle{empty}&#10;\begin{document}&#10;&#10;&#10;$A_u = \sqrt{\left( \frac{u}{\sigma_u^*} \right)^2 + \left( \frac{p_u}{\sigma_{p_u}^*} \right)^2 }$&#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heme/theme1.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fcc_theme</Template>
  <TotalTime>75071</TotalTime>
  <Words>4905</Words>
  <Application>Microsoft Macintosh PowerPoint</Application>
  <PresentationFormat>Custom</PresentationFormat>
  <Paragraphs>582</Paragraphs>
  <Slides>31</Slides>
  <Notes>31</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31</vt:i4>
      </vt:variant>
    </vt:vector>
  </HeadingPairs>
  <TitlesOfParts>
    <vt:vector size="42" baseType="lpstr">
      <vt:lpstr>Apple Chancery</vt:lpstr>
      <vt:lpstr>Aptos</vt:lpstr>
      <vt:lpstr>Arial</vt:lpstr>
      <vt:lpstr>Calibri</vt:lpstr>
      <vt:lpstr>Cavolini</vt:lpstr>
      <vt:lpstr>Google Sans</vt:lpstr>
      <vt:lpstr>Helvetica Neue</vt:lpstr>
      <vt:lpstr>Times New Roman</vt:lpstr>
      <vt:lpstr>Wingdings</vt:lpstr>
      <vt:lpstr>Titleslides, Conclusion</vt:lpstr>
      <vt:lpstr>Equation</vt:lpstr>
      <vt:lpstr>beam-beam effects at the FCC-ee</vt:lpstr>
      <vt:lpstr>PowerPoint Presentation</vt:lpstr>
      <vt:lpstr>PowerPoint Presentation</vt:lpstr>
      <vt:lpstr>FCC-ee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lpstr>backup</vt:lpstr>
      <vt:lpstr>Simulation parameters</vt:lpstr>
      <vt:lpstr>PowerPoint Presentation</vt:lpstr>
      <vt:lpstr>PowerPoint Presentation</vt:lpstr>
      <vt:lpstr>Simplified tracking simulations with Xsuite</vt:lpstr>
      <vt:lpstr>Dynamic aperture with beam-beam</vt:lpstr>
      <vt:lpstr>Dynamic aperture test grid</vt:lpstr>
      <vt:lpstr>PowerPoint Presentation</vt:lpstr>
      <vt:lpstr>PowerPoint Presentation</vt:lpstr>
      <vt:lpstr>Small angle Bhabha scattering</vt:lpstr>
      <vt:lpstr>Bhabha lifetimes</vt:lpstr>
      <vt:lpstr>PowerPoint Presentation</vt:lpstr>
      <vt:lpstr>Beam-beam in Xsuite</vt:lpstr>
      <vt:lpstr>Flip-flop</vt:lpstr>
      <vt:lpstr>Vertical emittance</vt:lpstr>
      <vt:lpstr>Workflow for emittance scan – everything in Xsuite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Péter Kicsiny</cp:lastModifiedBy>
  <cp:revision>1973</cp:revision>
  <dcterms:created xsi:type="dcterms:W3CDTF">2022-01-17T09:44:36Z</dcterms:created>
  <dcterms:modified xsi:type="dcterms:W3CDTF">2024-09-01T21:31:37Z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2021-12-01T00:00:00Z</vt:filetime>
  </property>
  <property fmtid="{D5CDD505-2E9C-101B-9397-08002B2CF9AE}" pid="3" name="LastSaved">
    <vt:filetime>2022-01-17T00:00:00Z</vt:filetime>
  </property>
</Properties>
</file>