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media/image49.jpg" ContentType="image/png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404" r:id="rId3"/>
    <p:sldId id="334" r:id="rId4"/>
    <p:sldId id="421" r:id="rId5"/>
    <p:sldId id="405" r:id="rId6"/>
    <p:sldId id="406" r:id="rId7"/>
    <p:sldId id="407" r:id="rId8"/>
    <p:sldId id="408" r:id="rId9"/>
    <p:sldId id="409" r:id="rId10"/>
    <p:sldId id="410" r:id="rId11"/>
    <p:sldId id="419" r:id="rId12"/>
    <p:sldId id="415" r:id="rId13"/>
    <p:sldId id="411" r:id="rId14"/>
    <p:sldId id="420" r:id="rId15"/>
    <p:sldId id="416" r:id="rId16"/>
    <p:sldId id="417" r:id="rId17"/>
    <p:sldId id="423" r:id="rId18"/>
    <p:sldId id="424" r:id="rId19"/>
    <p:sldId id="425" r:id="rId20"/>
    <p:sldId id="426" r:id="rId21"/>
    <p:sldId id="427" r:id="rId22"/>
    <p:sldId id="428" r:id="rId23"/>
    <p:sldId id="429" r:id="rId24"/>
    <p:sldId id="430" r:id="rId25"/>
    <p:sldId id="431" r:id="rId26"/>
    <p:sldId id="432" r:id="rId27"/>
    <p:sldId id="422" r:id="rId28"/>
    <p:sldId id="316" r:id="rId29"/>
    <p:sldId id="412" r:id="rId30"/>
    <p:sldId id="413" r:id="rId31"/>
    <p:sldId id="418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472C4"/>
    <a:srgbClr val="71AD47"/>
    <a:srgbClr val="CCD3D8"/>
    <a:srgbClr val="E7EBEE"/>
    <a:srgbClr val="FAC090"/>
    <a:srgbClr val="CFD5EA"/>
    <a:srgbClr val="E9EBF5"/>
    <a:srgbClr val="800000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16" autoAdjust="0"/>
    <p:restoredTop sz="89932" autoAdjust="0"/>
  </p:normalViewPr>
  <p:slideViewPr>
    <p:cSldViewPr snapToGrid="0">
      <p:cViewPr varScale="1">
        <p:scale>
          <a:sx n="115" d="100"/>
          <a:sy n="115" d="100"/>
        </p:scale>
        <p:origin x="1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912C8-B75A-4794-BCBD-431D4034D8E5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C9EB5722-1FEE-4727-8AC2-C516CD3907F5}">
      <dgm:prSet phldrT="[文本]"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Center-of-Mass (CM) Energy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FBC4EC5-B2DC-45FC-8B2D-EA44DCCEFCF3}" type="parTrans" cxnId="{4F43AB62-43F6-47FD-8041-9DD20FE9234A}">
      <dgm:prSet/>
      <dgm:spPr/>
      <dgm:t>
        <a:bodyPr/>
        <a:lstStyle/>
        <a:p>
          <a:endParaRPr lang="zh-CN" altLang="en-US"/>
        </a:p>
      </dgm:t>
    </dgm:pt>
    <dgm:pt modelId="{16BB119E-9275-4380-85C4-9EF2636FF4E3}" type="sibTrans" cxnId="{4F43AB62-43F6-47FD-8041-9DD20FE9234A}">
      <dgm:prSet/>
      <dgm:spPr/>
      <dgm:t>
        <a:bodyPr/>
        <a:lstStyle/>
        <a:p>
          <a:endParaRPr lang="zh-CN" altLang="en-US"/>
        </a:p>
      </dgm:t>
    </dgm:pt>
    <dgm:pt modelId="{98295C6D-DC77-4508-905C-4EA78862FF61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The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most optimized CM energy is 16.76 GeV</a:t>
          </a:r>
          <a:r>
            <a:rPr lang="en-US" altLang="zh-CN" sz="16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, and several 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specific points in the range of 12 ~ 23 GeV 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in e-p collisions</a:t>
          </a:r>
          <a:endParaRPr lang="zh-CN" altLang="en-US" sz="1600" b="1" kern="12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0DA52D2-8053-4E56-B0B6-85534F89B374}" type="parTrans" cxnId="{77354391-C164-4ECE-8BBC-A837B087616A}">
      <dgm:prSet/>
      <dgm:spPr/>
      <dgm:t>
        <a:bodyPr/>
        <a:lstStyle/>
        <a:p>
          <a:endParaRPr lang="zh-CN" altLang="en-US"/>
        </a:p>
      </dgm:t>
    </dgm:pt>
    <dgm:pt modelId="{125BA74D-8294-459A-AFBB-B5D4E5072ED8}" type="sibTrans" cxnId="{77354391-C164-4ECE-8BBC-A837B087616A}">
      <dgm:prSet/>
      <dgm:spPr/>
      <dgm:t>
        <a:bodyPr/>
        <a:lstStyle/>
        <a:p>
          <a:endParaRPr lang="zh-CN" altLang="en-US"/>
        </a:p>
      </dgm:t>
    </dgm:pt>
    <dgm:pt modelId="{9D910159-A93F-458D-ABE7-A470DDD4E2D2}">
      <dgm:prSet phldrT="[文本]"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Luminosity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1AFB109-CCC5-4D17-BF8B-DC6B3C83531D}" type="parTrans" cxnId="{43929ECF-5549-4755-BC5D-BC2239F7DC05}">
      <dgm:prSet/>
      <dgm:spPr/>
      <dgm:t>
        <a:bodyPr/>
        <a:lstStyle/>
        <a:p>
          <a:endParaRPr lang="zh-CN" altLang="en-US"/>
        </a:p>
      </dgm:t>
    </dgm:pt>
    <dgm:pt modelId="{EC35FAEB-5BBF-4DB2-92C7-662CC9EEE973}" type="sibTrans" cxnId="{43929ECF-5549-4755-BC5D-BC2239F7DC05}">
      <dgm:prSet/>
      <dgm:spPr/>
      <dgm:t>
        <a:bodyPr/>
        <a:lstStyle/>
        <a:p>
          <a:endParaRPr lang="zh-CN" altLang="en-US"/>
        </a:p>
      </dgm:t>
    </dgm:pt>
    <dgm:pt modelId="{008E3077-85E9-4711-8470-45FCFF708814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In e-p collisions, peak luminosity &gt;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4.0×10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33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cm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-2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@ 16.76 GeV</a:t>
          </a:r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en-US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while integral luminosity &gt;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100 fb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/y @ 80%</a:t>
          </a:r>
          <a:endParaRPr lang="zh-CN" altLang="en-US" sz="1600" b="1" baseline="300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8EF8E12-1504-4287-9550-D3F95FF84027}" type="parTrans" cxnId="{2D33220A-8166-4ACC-92CC-57063F3847B2}">
      <dgm:prSet/>
      <dgm:spPr/>
      <dgm:t>
        <a:bodyPr/>
        <a:lstStyle/>
        <a:p>
          <a:endParaRPr lang="zh-CN" altLang="en-US"/>
        </a:p>
      </dgm:t>
    </dgm:pt>
    <dgm:pt modelId="{A0E55880-1F59-42C5-A656-6E0817639D9F}" type="sibTrans" cxnId="{2D33220A-8166-4ACC-92CC-57063F3847B2}">
      <dgm:prSet/>
      <dgm:spPr/>
      <dgm:t>
        <a:bodyPr/>
        <a:lstStyle/>
        <a:p>
          <a:endParaRPr lang="zh-CN" altLang="en-US"/>
        </a:p>
      </dgm:t>
    </dgm:pt>
    <dgm:pt modelId="{548EC8E4-79FD-4021-A9B3-89639B3B7A89}">
      <dgm:prSet phldrT="[文本]"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Polarization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378188D-119F-48EF-8E25-E18A253781DC}" type="parTrans" cxnId="{0971EDAF-30CC-476B-8E99-14604775907E}">
      <dgm:prSet/>
      <dgm:spPr/>
      <dgm:t>
        <a:bodyPr/>
        <a:lstStyle/>
        <a:p>
          <a:endParaRPr lang="zh-CN" altLang="en-US"/>
        </a:p>
      </dgm:t>
    </dgm:pt>
    <dgm:pt modelId="{B79121C0-D7A8-463F-87B9-5D3C7EB46A44}" type="sibTrans" cxnId="{0971EDAF-30CC-476B-8E99-14604775907E}">
      <dgm:prSet/>
      <dgm:spPr/>
      <dgm:t>
        <a:bodyPr/>
        <a:lstStyle/>
        <a:p>
          <a:endParaRPr lang="zh-CN" altLang="en-US"/>
        </a:p>
      </dgm:t>
    </dgm:pt>
    <dgm:pt modelId="{6EF72382-6DA1-4FDF-82A5-B479912B7146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Average polarization of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 &gt; 80%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, while average polarization of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 &gt; 70%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, and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polarized D &amp; </a:t>
          </a:r>
          <a:r>
            <a:rPr lang="en-US" altLang="zh-CN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He</a:t>
          </a:r>
          <a:r>
            <a:rPr lang="en-US" altLang="zh-CN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2+</a:t>
          </a:r>
          <a:r>
            <a:rPr lang="en-US" altLang="zh-CN" sz="1600" b="1" baseline="0" dirty="0">
              <a:latin typeface="微软雅黑" panose="020B0503020204020204" pitchFamily="34" charset="-122"/>
              <a:ea typeface="微软雅黑" panose="020B0503020204020204" pitchFamily="34" charset="-122"/>
            </a:rPr>
            <a:t> should be provided</a:t>
          </a:r>
          <a:endParaRPr lang="zh-CN" altLang="en-US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62F85C2-E9EE-4AC7-A799-72D8B0717DB5}" type="parTrans" cxnId="{ED57BB39-DEDD-4BB1-AA7D-139E59039579}">
      <dgm:prSet/>
      <dgm:spPr/>
      <dgm:t>
        <a:bodyPr/>
        <a:lstStyle/>
        <a:p>
          <a:endParaRPr lang="zh-CN" altLang="en-US"/>
        </a:p>
      </dgm:t>
    </dgm:pt>
    <dgm:pt modelId="{D9961107-57A4-4EFC-8E65-4B8494D90DA2}" type="sibTrans" cxnId="{ED57BB39-DEDD-4BB1-AA7D-139E59039579}">
      <dgm:prSet/>
      <dgm:spPr/>
      <dgm:t>
        <a:bodyPr/>
        <a:lstStyle/>
        <a:p>
          <a:endParaRPr lang="zh-CN" altLang="en-US"/>
        </a:p>
      </dgm:t>
    </dgm:pt>
    <dgm:pt modelId="{A2E2F53F-30E0-4A6B-84ED-6DE1ACABF162}">
      <dgm:prSet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Collision Regions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5BFF6F9-F8E6-41B1-B0BD-B7B85BDB43FD}" type="parTrans" cxnId="{2ABC08EC-7211-4765-A643-4B9CFC368E80}">
      <dgm:prSet/>
      <dgm:spPr/>
      <dgm:t>
        <a:bodyPr/>
        <a:lstStyle/>
        <a:p>
          <a:endParaRPr lang="zh-CN" altLang="en-US"/>
        </a:p>
      </dgm:t>
    </dgm:pt>
    <dgm:pt modelId="{D0A8A8EB-F3B1-4654-9F88-D1FF699E14FA}" type="sibTrans" cxnId="{2ABC08EC-7211-4765-A643-4B9CFC368E80}">
      <dgm:prSet/>
      <dgm:spPr/>
      <dgm:t>
        <a:bodyPr/>
        <a:lstStyle/>
        <a:p>
          <a:endParaRPr lang="zh-CN" alt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4B5621F-6981-4B5A-8B02-67FBF79B6E6D}">
          <dgm:prSet custT="1"/>
          <dgm:spPr/>
          <dgm:t>
            <a:bodyPr/>
            <a:lstStyle/>
            <a:p>
              <a:pPr>
                <a:lnSpc>
                  <a:spcPct val="100000"/>
                </a:lnSpc>
                <a:spcAft>
                  <a:spcPts val="1200"/>
                </a:spcAft>
              </a:pPr>
              <a:r>
                <a:rPr lang="en-US" altLang="zh-CN" sz="16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 e-A collisions, the possible CM energy is limited by the maximum </a:t>
              </a:r>
              <a14:m>
                <m:oMath xmlns:m="http://schemas.openxmlformats.org/officeDocument/2006/math">
                  <m:r>
                    <a:rPr lang="en-US" altLang="zh-CN" sz="1600" b="1" i="1" kern="1200" smtClean="0">
                      <a:latin typeface="Cambria Math" panose="02040503050406030204" pitchFamily="18" charset="0"/>
                      <a:ea typeface="微软雅黑" panose="020B0503020204020204" pitchFamily="34" charset="-122"/>
                    </a:rPr>
                    <m:t>𝑩</m:t>
                  </m:r>
                  <m:r>
                    <a:rPr lang="en-US" altLang="zh-CN" sz="1600" b="1" i="1" kern="1200" smtClean="0">
                      <a:latin typeface="Cambria Math" panose="02040503050406030204" pitchFamily="18" charset="0"/>
                      <a:ea typeface="微软雅黑" panose="020B0503020204020204" pitchFamily="34" charset="-122"/>
                    </a:rPr>
                    <m:t>𝝆</m:t>
                  </m:r>
                </m:oMath>
              </a14:m>
              <a:endPara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dgm:t>
        </dgm:pt>
      </mc:Choice>
      <mc:Fallback xmlns="">
        <dgm:pt modelId="{84B5621F-6981-4B5A-8B02-67FBF79B6E6D}">
          <dgm:prSet custT="1"/>
          <dgm:spPr/>
          <dgm:t>
            <a:bodyPr/>
            <a:lstStyle/>
            <a:p>
              <a:pPr>
                <a:lnSpc>
                  <a:spcPct val="100000"/>
                </a:lnSpc>
                <a:spcAft>
                  <a:spcPts val="1200"/>
                </a:spcAft>
              </a:pPr>
              <a:r>
                <a:rPr lang="en-US" altLang="zh-CN" sz="16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In e-A collisions, the possible CM energy is limited by the maximum </a:t>
              </a:r>
              <a:r>
                <a:rPr lang="en-US" altLang="zh-CN" sz="1600" b="1" i="0" kern="1200">
                  <a:latin typeface="Cambria Math" panose="02040503050406030204" pitchFamily="18" charset="0"/>
                  <a:ea typeface="微软雅黑" panose="020B0503020204020204" pitchFamily="34" charset="-122"/>
                </a:rPr>
                <a:t>𝑩𝝆</a:t>
              </a:r>
              <a:endParaRPr lang="zh-CN" altLang="en-US" sz="16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dgm:t>
        </dgm:pt>
      </mc:Fallback>
    </mc:AlternateContent>
    <dgm:pt modelId="{80E93E03-F3E2-4551-BA0C-270B138DBC1E}" type="parTrans" cxnId="{D9A1D9BC-F7FF-448E-BE51-40C31D7FEFAD}">
      <dgm:prSet/>
      <dgm:spPr/>
      <dgm:t>
        <a:bodyPr/>
        <a:lstStyle/>
        <a:p>
          <a:endParaRPr lang="zh-CN" altLang="en-US"/>
        </a:p>
      </dgm:t>
    </dgm:pt>
    <dgm:pt modelId="{4228D805-B5CF-4574-B767-5FD54B3DC7ED}" type="sibTrans" cxnId="{D9A1D9BC-F7FF-448E-BE51-40C31D7FEFAD}">
      <dgm:prSet/>
      <dgm:spPr/>
      <dgm:t>
        <a:bodyPr/>
        <a:lstStyle/>
        <a:p>
          <a:endParaRPr lang="zh-CN" altLang="en-US"/>
        </a:p>
      </dgm:t>
    </dgm:pt>
    <dgm:pt modelId="{3FD4C67B-B2E2-4723-A083-38C7E28EC44D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In e-A collisions, peak </a:t>
          </a:r>
          <a:r>
            <a:rPr lang="en-US" altLang="zh-CN" sz="1600" b="1" dirty="0" err="1">
              <a:latin typeface="微软雅黑" panose="020B0503020204020204" pitchFamily="34" charset="-122"/>
              <a:ea typeface="微软雅黑" panose="020B0503020204020204" pitchFamily="34" charset="-122"/>
            </a:rPr>
            <a:t>lumi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. ~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1.0×10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33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cm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-2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while integral </a:t>
          </a:r>
          <a:r>
            <a:rPr lang="en-US" altLang="zh-CN" sz="1600" b="1" dirty="0" err="1">
              <a:latin typeface="微软雅黑" panose="020B0503020204020204" pitchFamily="34" charset="-122"/>
              <a:ea typeface="微软雅黑" panose="020B0503020204020204" pitchFamily="34" charset="-122"/>
            </a:rPr>
            <a:t>lumi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. ~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 fb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/y @ 80%</a:t>
          </a:r>
          <a:endParaRPr lang="zh-CN" altLang="en-US" sz="1600" b="1" baseline="300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35252D-8C9D-4CB8-BFD6-26AED4776136}" type="parTrans" cxnId="{149FB2E0-96BD-4F05-AB6A-599F73EE4327}">
      <dgm:prSet/>
      <dgm:spPr/>
      <dgm:t>
        <a:bodyPr/>
        <a:lstStyle/>
        <a:p>
          <a:endParaRPr lang="zh-CN" altLang="en-US"/>
        </a:p>
      </dgm:t>
    </dgm:pt>
    <dgm:pt modelId="{C27ECAFB-693D-4A42-9AE1-805341184B75}" type="sibTrans" cxnId="{149FB2E0-96BD-4F05-AB6A-599F73EE4327}">
      <dgm:prSet/>
      <dgm:spPr/>
      <dgm:t>
        <a:bodyPr/>
        <a:lstStyle/>
        <a:p>
          <a:endParaRPr lang="zh-CN" altLang="en-US"/>
        </a:p>
      </dgm:t>
    </dgm:pt>
    <dgm:pt modelId="{793878C7-AAA4-4185-A1F3-10DBCF1FCAE6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At interaction point,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 ~ longitudinal       p ~ arbitrary</a:t>
          </a:r>
          <a:endParaRPr lang="zh-CN" altLang="en-US" sz="1600" b="1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15B5AE0-546A-4853-91F6-2161CF7849E5}" type="parTrans" cxnId="{E192706B-E708-4FE7-A52B-32D220DC6D74}">
      <dgm:prSet/>
      <dgm:spPr/>
      <dgm:t>
        <a:bodyPr/>
        <a:lstStyle/>
        <a:p>
          <a:endParaRPr lang="zh-CN" altLang="en-US"/>
        </a:p>
      </dgm:t>
    </dgm:pt>
    <dgm:pt modelId="{AF9EBEA6-AFF6-4422-877E-5870CA61A4BA}" type="sibTrans" cxnId="{E192706B-E708-4FE7-A52B-32D220DC6D74}">
      <dgm:prSet/>
      <dgm:spPr/>
      <dgm:t>
        <a:bodyPr/>
        <a:lstStyle/>
        <a:p>
          <a:endParaRPr lang="zh-CN" altLang="en-US"/>
        </a:p>
      </dgm:t>
    </dgm:pt>
    <dgm:pt modelId="{EBD18C22-68FE-4913-A7F7-DC2082075740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High-luminosity  mode and quasi-full-acceptance mode 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by only one set of magnets</a:t>
          </a:r>
          <a:endParaRPr lang="zh-CN" altLang="en-US" sz="1600" b="1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7F36135-75DE-4235-8B86-067E5D88466A}" type="parTrans" cxnId="{05ECAB6A-420A-4218-B9F4-0D354636BFF8}">
      <dgm:prSet/>
      <dgm:spPr/>
      <dgm:t>
        <a:bodyPr/>
        <a:lstStyle/>
        <a:p>
          <a:endParaRPr lang="zh-CN" altLang="en-US"/>
        </a:p>
      </dgm:t>
    </dgm:pt>
    <dgm:pt modelId="{364E7919-19FE-43F2-8604-FCBFE0A5CBB6}" type="sibTrans" cxnId="{05ECAB6A-420A-4218-B9F4-0D354636BFF8}">
      <dgm:prSet/>
      <dgm:spPr/>
      <dgm:t>
        <a:bodyPr/>
        <a:lstStyle/>
        <a:p>
          <a:endParaRPr lang="zh-CN" altLang="en-US"/>
        </a:p>
      </dgm:t>
    </dgm:pt>
    <dgm:pt modelId="{1B2378FD-473E-4FBD-9655-B670B8BD8525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Two interaction points (IPs) 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~ one is employed while the other is reserved for upgrading</a:t>
          </a:r>
          <a:endParaRPr lang="zh-CN" altLang="en-US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9CA658B-9686-454D-BBF8-B833942AEA2E}" type="parTrans" cxnId="{EFD4E001-47AD-4005-8587-D10A00F8AF14}">
      <dgm:prSet/>
      <dgm:spPr/>
      <dgm:t>
        <a:bodyPr/>
        <a:lstStyle/>
        <a:p>
          <a:endParaRPr lang="zh-CN" altLang="en-US"/>
        </a:p>
      </dgm:t>
    </dgm:pt>
    <dgm:pt modelId="{B3521B26-D026-4CAE-AE29-C7327D6678CD}" type="sibTrans" cxnId="{EFD4E001-47AD-4005-8587-D10A00F8AF14}">
      <dgm:prSet/>
      <dgm:spPr/>
      <dgm:t>
        <a:bodyPr/>
        <a:lstStyle/>
        <a:p>
          <a:endParaRPr lang="zh-CN" altLang="en-US"/>
        </a:p>
      </dgm:t>
    </dgm:pt>
    <dgm:pt modelId="{58110C15-5FE2-4340-A19A-021BAF9DAB17}">
      <dgm:prSet custT="1"/>
      <dgm:spPr/>
      <dgm:t>
        <a:bodyPr/>
        <a:lstStyle/>
        <a:p>
          <a:pPr>
            <a:lnSpc>
              <a:spcPct val="100000"/>
            </a:lnSpc>
            <a:spcAft>
              <a:spcPct val="15000"/>
            </a:spcAft>
          </a:pPr>
          <a:endParaRPr lang="zh-CN" altLang="en-US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9F4298E-861D-44A5-A7BC-3D10E6A39149}" type="parTrans" cxnId="{CEE49170-5B7B-4370-AB89-68C2F9DABF48}">
      <dgm:prSet/>
      <dgm:spPr/>
      <dgm:t>
        <a:bodyPr/>
        <a:lstStyle/>
        <a:p>
          <a:endParaRPr lang="zh-CN" altLang="en-US"/>
        </a:p>
      </dgm:t>
    </dgm:pt>
    <dgm:pt modelId="{FB556E77-1C0E-425F-8FCE-4FEE5DA3F27B}" type="sibTrans" cxnId="{CEE49170-5B7B-4370-AB89-68C2F9DABF48}">
      <dgm:prSet/>
      <dgm:spPr/>
      <dgm:t>
        <a:bodyPr/>
        <a:lstStyle/>
        <a:p>
          <a:endParaRPr lang="zh-CN" altLang="en-US"/>
        </a:p>
      </dgm:t>
    </dgm:pt>
    <dgm:pt modelId="{A1B2F17B-865E-4543-BDF8-0C5AE7EF744F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Spin flip</a:t>
          </a:r>
          <a:endParaRPr lang="zh-CN" altLang="en-US" sz="1600" b="1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6DC5E86-E11F-C94B-A963-51C22D859278}" type="parTrans" cxnId="{3A0C56C3-824A-D64D-A9BE-A798ABC3D19B}">
      <dgm:prSet/>
      <dgm:spPr/>
    </dgm:pt>
    <dgm:pt modelId="{DE6770A0-0E7D-5742-9AB4-7060B8F22F4B}" type="sibTrans" cxnId="{3A0C56C3-824A-D64D-A9BE-A798ABC3D19B}">
      <dgm:prSet/>
      <dgm:spPr/>
    </dgm:pt>
    <dgm:pt modelId="{C14C52CB-1738-45E6-AB17-B632FF3726DC}" type="pres">
      <dgm:prSet presAssocID="{32D912C8-B75A-4794-BCBD-431D4034D8E5}" presName="Name0" presStyleCnt="0">
        <dgm:presLayoutVars>
          <dgm:dir/>
          <dgm:animLvl val="lvl"/>
          <dgm:resizeHandles val="exact"/>
        </dgm:presLayoutVars>
      </dgm:prSet>
      <dgm:spPr/>
    </dgm:pt>
    <dgm:pt modelId="{81E105C4-8E31-43D2-ABA3-870DCA042009}" type="pres">
      <dgm:prSet presAssocID="{C9EB5722-1FEE-4727-8AC2-C516CD3907F5}" presName="composite" presStyleCnt="0"/>
      <dgm:spPr/>
    </dgm:pt>
    <dgm:pt modelId="{E17C0A38-D1DF-4754-9452-422B7371C983}" type="pres">
      <dgm:prSet presAssocID="{C9EB5722-1FEE-4727-8AC2-C516CD3907F5}" presName="parTx" presStyleLbl="alignNode1" presStyleIdx="0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981BA317-DAB2-42B1-9622-4E55CD1F12D3}" type="pres">
      <dgm:prSet presAssocID="{C9EB5722-1FEE-4727-8AC2-C516CD3907F5}" presName="desTx" presStyleLbl="alignAccFollowNode1" presStyleIdx="0" presStyleCnt="4">
        <dgm:presLayoutVars>
          <dgm:bulletEnabled val="1"/>
        </dgm:presLayoutVars>
      </dgm:prSet>
      <dgm:spPr/>
    </dgm:pt>
    <dgm:pt modelId="{E0951EA2-4E90-4729-A82F-634864F33217}" type="pres">
      <dgm:prSet presAssocID="{16BB119E-9275-4380-85C4-9EF2636FF4E3}" presName="space" presStyleCnt="0"/>
      <dgm:spPr/>
    </dgm:pt>
    <dgm:pt modelId="{3237D5A5-D2EF-4CB8-A323-B93C28D178DC}" type="pres">
      <dgm:prSet presAssocID="{9D910159-A93F-458D-ABE7-A470DDD4E2D2}" presName="composite" presStyleCnt="0"/>
      <dgm:spPr/>
    </dgm:pt>
    <dgm:pt modelId="{E1786686-ECB1-420A-AA65-2FEEE5A6CD21}" type="pres">
      <dgm:prSet presAssocID="{9D910159-A93F-458D-ABE7-A470DDD4E2D2}" presName="parTx" presStyleLbl="alignNode1" presStyleIdx="1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A18D3953-AA6E-4FA4-8563-D14870847E8E}" type="pres">
      <dgm:prSet presAssocID="{9D910159-A93F-458D-ABE7-A470DDD4E2D2}" presName="desTx" presStyleLbl="alignAccFollowNode1" presStyleIdx="1" presStyleCnt="4">
        <dgm:presLayoutVars>
          <dgm:bulletEnabled val="1"/>
        </dgm:presLayoutVars>
      </dgm:prSet>
      <dgm:spPr/>
    </dgm:pt>
    <dgm:pt modelId="{6C4EF1E8-6336-4004-B227-02CC782EDA94}" type="pres">
      <dgm:prSet presAssocID="{EC35FAEB-5BBF-4DB2-92C7-662CC9EEE973}" presName="space" presStyleCnt="0"/>
      <dgm:spPr/>
    </dgm:pt>
    <dgm:pt modelId="{06428B54-89EE-4549-8AFD-2D2896D6747F}" type="pres">
      <dgm:prSet presAssocID="{548EC8E4-79FD-4021-A9B3-89639B3B7A89}" presName="composite" presStyleCnt="0"/>
      <dgm:spPr/>
    </dgm:pt>
    <dgm:pt modelId="{D03D7933-2F12-45B9-B303-6CBF4FFD70BC}" type="pres">
      <dgm:prSet presAssocID="{548EC8E4-79FD-4021-A9B3-89639B3B7A89}" presName="parTx" presStyleLbl="alignNode1" presStyleIdx="2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5BA94CC3-E826-457E-AC4E-0C9F9E4479DF}" type="pres">
      <dgm:prSet presAssocID="{548EC8E4-79FD-4021-A9B3-89639B3B7A89}" presName="desTx" presStyleLbl="alignAccFollowNode1" presStyleIdx="2" presStyleCnt="4">
        <dgm:presLayoutVars>
          <dgm:bulletEnabled val="1"/>
        </dgm:presLayoutVars>
      </dgm:prSet>
      <dgm:spPr/>
    </dgm:pt>
    <dgm:pt modelId="{7152CEA7-1A23-4C84-9A7C-09845AC5E71C}" type="pres">
      <dgm:prSet presAssocID="{B79121C0-D7A8-463F-87B9-5D3C7EB46A44}" presName="space" presStyleCnt="0"/>
      <dgm:spPr/>
    </dgm:pt>
    <dgm:pt modelId="{6F6AA1EF-2239-4EA2-A606-66F71FF5646C}" type="pres">
      <dgm:prSet presAssocID="{A2E2F53F-30E0-4A6B-84ED-6DE1ACABF162}" presName="composite" presStyleCnt="0"/>
      <dgm:spPr/>
    </dgm:pt>
    <dgm:pt modelId="{DD890D48-A50E-4222-8B0B-8DCC25095A94}" type="pres">
      <dgm:prSet presAssocID="{A2E2F53F-30E0-4A6B-84ED-6DE1ACABF162}" presName="parTx" presStyleLbl="alignNode1" presStyleIdx="3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0C61E293-A9E8-4631-BBF5-33426D7BA380}" type="pres">
      <dgm:prSet presAssocID="{A2E2F53F-30E0-4A6B-84ED-6DE1ACABF162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82120000-BCAB-4CD1-8EDF-66A0638FD729}" type="presOf" srcId="{C9EB5722-1FEE-4727-8AC2-C516CD3907F5}" destId="{E17C0A38-D1DF-4754-9452-422B7371C983}" srcOrd="0" destOrd="0" presId="urn:microsoft.com/office/officeart/2005/8/layout/hList1"/>
    <dgm:cxn modelId="{EFD4E001-47AD-4005-8587-D10A00F8AF14}" srcId="{A2E2F53F-30E0-4A6B-84ED-6DE1ACABF162}" destId="{1B2378FD-473E-4FBD-9655-B670B8BD8525}" srcOrd="1" destOrd="0" parTransId="{F9CA658B-9686-454D-BBF8-B833942AEA2E}" sibTransId="{B3521B26-D026-4CAE-AE29-C7327D6678CD}"/>
    <dgm:cxn modelId="{2D33220A-8166-4ACC-92CC-57063F3847B2}" srcId="{9D910159-A93F-458D-ABE7-A470DDD4E2D2}" destId="{008E3077-85E9-4711-8470-45FCFF708814}" srcOrd="0" destOrd="0" parTransId="{78EF8E12-1504-4287-9550-D3F95FF84027}" sibTransId="{A0E55880-1F59-42C5-A656-6E0817639D9F}"/>
    <dgm:cxn modelId="{406DA533-1EB2-43F4-A584-6997C14BF1E4}" type="presOf" srcId="{6EF72382-6DA1-4FDF-82A5-B479912B7146}" destId="{5BA94CC3-E826-457E-AC4E-0C9F9E4479DF}" srcOrd="0" destOrd="0" presId="urn:microsoft.com/office/officeart/2005/8/layout/hList1"/>
    <dgm:cxn modelId="{ED57BB39-DEDD-4BB1-AA7D-139E59039579}" srcId="{548EC8E4-79FD-4021-A9B3-89639B3B7A89}" destId="{6EF72382-6DA1-4FDF-82A5-B479912B7146}" srcOrd="0" destOrd="0" parTransId="{262F85C2-E9EE-4AC7-A799-72D8B0717DB5}" sibTransId="{D9961107-57A4-4EFC-8E65-4B8494D90DA2}"/>
    <dgm:cxn modelId="{7784024A-0035-0A41-818D-A52A82A1ED99}" type="presOf" srcId="{A1B2F17B-865E-4543-BDF8-0C5AE7EF744F}" destId="{5BA94CC3-E826-457E-AC4E-0C9F9E4479DF}" srcOrd="0" destOrd="2" presId="urn:microsoft.com/office/officeart/2005/8/layout/hList1"/>
    <dgm:cxn modelId="{BBB3494A-4166-4180-8D67-86430A41678A}" type="presOf" srcId="{58110C15-5FE2-4340-A19A-021BAF9DAB17}" destId="{0C61E293-A9E8-4631-BBF5-33426D7BA380}" srcOrd="0" destOrd="2" presId="urn:microsoft.com/office/officeart/2005/8/layout/hList1"/>
    <dgm:cxn modelId="{996F7C4B-6CE9-4047-AC2F-A2A9A1098857}" type="presOf" srcId="{008E3077-85E9-4711-8470-45FCFF708814}" destId="{A18D3953-AA6E-4FA4-8563-D14870847E8E}" srcOrd="0" destOrd="0" presId="urn:microsoft.com/office/officeart/2005/8/layout/hList1"/>
    <dgm:cxn modelId="{183C7752-DA0E-4897-AF26-34FAD1C5C179}" type="presOf" srcId="{793878C7-AAA4-4185-A1F3-10DBCF1FCAE6}" destId="{5BA94CC3-E826-457E-AC4E-0C9F9E4479DF}" srcOrd="0" destOrd="1" presId="urn:microsoft.com/office/officeart/2005/8/layout/hList1"/>
    <dgm:cxn modelId="{24F5CE58-C8F2-41F3-9447-48F5488DA928}" type="presOf" srcId="{9D910159-A93F-458D-ABE7-A470DDD4E2D2}" destId="{E1786686-ECB1-420A-AA65-2FEEE5A6CD21}" srcOrd="0" destOrd="0" presId="urn:microsoft.com/office/officeart/2005/8/layout/hList1"/>
    <dgm:cxn modelId="{4F43AB62-43F6-47FD-8041-9DD20FE9234A}" srcId="{32D912C8-B75A-4794-BCBD-431D4034D8E5}" destId="{C9EB5722-1FEE-4727-8AC2-C516CD3907F5}" srcOrd="0" destOrd="0" parTransId="{4FBC4EC5-B2DC-45FC-8B2D-EA44DCCEFCF3}" sibTransId="{16BB119E-9275-4380-85C4-9EF2636FF4E3}"/>
    <dgm:cxn modelId="{05ECAB6A-420A-4218-B9F4-0D354636BFF8}" srcId="{A2E2F53F-30E0-4A6B-84ED-6DE1ACABF162}" destId="{EBD18C22-68FE-4913-A7F7-DC2082075740}" srcOrd="0" destOrd="0" parTransId="{C7F36135-75DE-4235-8B86-067E5D88466A}" sibTransId="{364E7919-19FE-43F2-8604-FCBFE0A5CBB6}"/>
    <dgm:cxn modelId="{E192706B-E708-4FE7-A52B-32D220DC6D74}" srcId="{548EC8E4-79FD-4021-A9B3-89639B3B7A89}" destId="{793878C7-AAA4-4185-A1F3-10DBCF1FCAE6}" srcOrd="1" destOrd="0" parTransId="{D15B5AE0-546A-4853-91F6-2161CF7849E5}" sibTransId="{AF9EBEA6-AFF6-4422-877E-5870CA61A4BA}"/>
    <dgm:cxn modelId="{CEE49170-5B7B-4370-AB89-68C2F9DABF48}" srcId="{A2E2F53F-30E0-4A6B-84ED-6DE1ACABF162}" destId="{58110C15-5FE2-4340-A19A-021BAF9DAB17}" srcOrd="2" destOrd="0" parTransId="{D9F4298E-861D-44A5-A7BC-3D10E6A39149}" sibTransId="{FB556E77-1C0E-425F-8FCE-4FEE5DA3F27B}"/>
    <dgm:cxn modelId="{A182F77D-2085-4310-A38A-E1AFD55C45B1}" type="presOf" srcId="{1B2378FD-473E-4FBD-9655-B670B8BD8525}" destId="{0C61E293-A9E8-4631-BBF5-33426D7BA380}" srcOrd="0" destOrd="1" presId="urn:microsoft.com/office/officeart/2005/8/layout/hList1"/>
    <dgm:cxn modelId="{77354391-C164-4ECE-8BBC-A837B087616A}" srcId="{C9EB5722-1FEE-4727-8AC2-C516CD3907F5}" destId="{98295C6D-DC77-4508-905C-4EA78862FF61}" srcOrd="0" destOrd="0" parTransId="{50DA52D2-8053-4E56-B0B6-85534F89B374}" sibTransId="{125BA74D-8294-459A-AFBB-B5D4E5072ED8}"/>
    <dgm:cxn modelId="{6149C594-4317-477A-899C-97948134BC6C}" type="presOf" srcId="{98295C6D-DC77-4508-905C-4EA78862FF61}" destId="{981BA317-DAB2-42B1-9622-4E55CD1F12D3}" srcOrd="0" destOrd="0" presId="urn:microsoft.com/office/officeart/2005/8/layout/hList1"/>
    <dgm:cxn modelId="{0971EDAF-30CC-476B-8E99-14604775907E}" srcId="{32D912C8-B75A-4794-BCBD-431D4034D8E5}" destId="{548EC8E4-79FD-4021-A9B3-89639B3B7A89}" srcOrd="2" destOrd="0" parTransId="{7378188D-119F-48EF-8E25-E18A253781DC}" sibTransId="{B79121C0-D7A8-463F-87B9-5D3C7EB46A44}"/>
    <dgm:cxn modelId="{D9A1D9BC-F7FF-448E-BE51-40C31D7FEFAD}" srcId="{C9EB5722-1FEE-4727-8AC2-C516CD3907F5}" destId="{84B5621F-6981-4B5A-8B02-67FBF79B6E6D}" srcOrd="1" destOrd="0" parTransId="{80E93E03-F3E2-4551-BA0C-270B138DBC1E}" sibTransId="{4228D805-B5CF-4574-B767-5FD54B3DC7ED}"/>
    <dgm:cxn modelId="{4B1FB7BF-3603-44C8-9536-DB81A4F43EAB}" type="presOf" srcId="{EBD18C22-68FE-4913-A7F7-DC2082075740}" destId="{0C61E293-A9E8-4631-BBF5-33426D7BA380}" srcOrd="0" destOrd="0" presId="urn:microsoft.com/office/officeart/2005/8/layout/hList1"/>
    <dgm:cxn modelId="{3A0C56C3-824A-D64D-A9BE-A798ABC3D19B}" srcId="{548EC8E4-79FD-4021-A9B3-89639B3B7A89}" destId="{A1B2F17B-865E-4543-BDF8-0C5AE7EF744F}" srcOrd="2" destOrd="0" parTransId="{26DC5E86-E11F-C94B-A963-51C22D859278}" sibTransId="{DE6770A0-0E7D-5742-9AB4-7060B8F22F4B}"/>
    <dgm:cxn modelId="{43929ECF-5549-4755-BC5D-BC2239F7DC05}" srcId="{32D912C8-B75A-4794-BCBD-431D4034D8E5}" destId="{9D910159-A93F-458D-ABE7-A470DDD4E2D2}" srcOrd="1" destOrd="0" parTransId="{71AFB109-CCC5-4D17-BF8B-DC6B3C83531D}" sibTransId="{EC35FAEB-5BBF-4DB2-92C7-662CC9EEE973}"/>
    <dgm:cxn modelId="{AAD41ED6-3836-4637-A385-A94B087736B7}" type="presOf" srcId="{A2E2F53F-30E0-4A6B-84ED-6DE1ACABF162}" destId="{DD890D48-A50E-4222-8B0B-8DCC25095A94}" srcOrd="0" destOrd="0" presId="urn:microsoft.com/office/officeart/2005/8/layout/hList1"/>
    <dgm:cxn modelId="{3EB9E1DD-DCCE-4FF9-8835-5FCCAE6A0E12}" type="presOf" srcId="{3FD4C67B-B2E2-4723-A083-38C7E28EC44D}" destId="{A18D3953-AA6E-4FA4-8563-D14870847E8E}" srcOrd="0" destOrd="1" presId="urn:microsoft.com/office/officeart/2005/8/layout/hList1"/>
    <dgm:cxn modelId="{149FB2E0-96BD-4F05-AB6A-599F73EE4327}" srcId="{9D910159-A93F-458D-ABE7-A470DDD4E2D2}" destId="{3FD4C67B-B2E2-4723-A083-38C7E28EC44D}" srcOrd="1" destOrd="0" parTransId="{2D35252D-8C9D-4CB8-BFD6-26AED4776136}" sibTransId="{C27ECAFB-693D-4A42-9AE1-805341184B75}"/>
    <dgm:cxn modelId="{2ABC08EC-7211-4765-A643-4B9CFC368E80}" srcId="{32D912C8-B75A-4794-BCBD-431D4034D8E5}" destId="{A2E2F53F-30E0-4A6B-84ED-6DE1ACABF162}" srcOrd="3" destOrd="0" parTransId="{F5BFF6F9-F8E6-41B1-B0BD-B7B85BDB43FD}" sibTransId="{D0A8A8EB-F3B1-4654-9F88-D1FF699E14FA}"/>
    <dgm:cxn modelId="{231585ED-31F6-48AA-9D68-C6DD3E0C9C1D}" type="presOf" srcId="{32D912C8-B75A-4794-BCBD-431D4034D8E5}" destId="{C14C52CB-1738-45E6-AB17-B632FF3726DC}" srcOrd="0" destOrd="0" presId="urn:microsoft.com/office/officeart/2005/8/layout/hList1"/>
    <dgm:cxn modelId="{AE291AF1-46E1-4FFA-A71E-C3DFC0F1E20F}" type="presOf" srcId="{548EC8E4-79FD-4021-A9B3-89639B3B7A89}" destId="{D03D7933-2F12-45B9-B303-6CBF4FFD70BC}" srcOrd="0" destOrd="0" presId="urn:microsoft.com/office/officeart/2005/8/layout/hList1"/>
    <dgm:cxn modelId="{0E1FCFF8-A799-40C7-8BDE-18A3BCD1C56B}" type="presOf" srcId="{84B5621F-6981-4B5A-8B02-67FBF79B6E6D}" destId="{981BA317-DAB2-42B1-9622-4E55CD1F12D3}" srcOrd="0" destOrd="1" presId="urn:microsoft.com/office/officeart/2005/8/layout/hList1"/>
    <dgm:cxn modelId="{B7A4A747-EEAF-4B61-A712-0AAB060FF8B6}" type="presParOf" srcId="{C14C52CB-1738-45E6-AB17-B632FF3726DC}" destId="{81E105C4-8E31-43D2-ABA3-870DCA042009}" srcOrd="0" destOrd="0" presId="urn:microsoft.com/office/officeart/2005/8/layout/hList1"/>
    <dgm:cxn modelId="{79875173-9CF6-4DC1-8330-53BF73C778FB}" type="presParOf" srcId="{81E105C4-8E31-43D2-ABA3-870DCA042009}" destId="{E17C0A38-D1DF-4754-9452-422B7371C983}" srcOrd="0" destOrd="0" presId="urn:microsoft.com/office/officeart/2005/8/layout/hList1"/>
    <dgm:cxn modelId="{4B68DDBD-90AD-4472-8D2D-6B9B93EAF4AA}" type="presParOf" srcId="{81E105C4-8E31-43D2-ABA3-870DCA042009}" destId="{981BA317-DAB2-42B1-9622-4E55CD1F12D3}" srcOrd="1" destOrd="0" presId="urn:microsoft.com/office/officeart/2005/8/layout/hList1"/>
    <dgm:cxn modelId="{6C1340FB-B999-4B9C-BC72-2583E07BAA2A}" type="presParOf" srcId="{C14C52CB-1738-45E6-AB17-B632FF3726DC}" destId="{E0951EA2-4E90-4729-A82F-634864F33217}" srcOrd="1" destOrd="0" presId="urn:microsoft.com/office/officeart/2005/8/layout/hList1"/>
    <dgm:cxn modelId="{E590391B-7C93-41B3-978C-54834B42062B}" type="presParOf" srcId="{C14C52CB-1738-45E6-AB17-B632FF3726DC}" destId="{3237D5A5-D2EF-4CB8-A323-B93C28D178DC}" srcOrd="2" destOrd="0" presId="urn:microsoft.com/office/officeart/2005/8/layout/hList1"/>
    <dgm:cxn modelId="{465AEBF7-FD12-4725-97EB-8BFB3C7E88EA}" type="presParOf" srcId="{3237D5A5-D2EF-4CB8-A323-B93C28D178DC}" destId="{E1786686-ECB1-420A-AA65-2FEEE5A6CD21}" srcOrd="0" destOrd="0" presId="urn:microsoft.com/office/officeart/2005/8/layout/hList1"/>
    <dgm:cxn modelId="{3A882073-ED8C-4E09-A821-7C4F21F435F4}" type="presParOf" srcId="{3237D5A5-D2EF-4CB8-A323-B93C28D178DC}" destId="{A18D3953-AA6E-4FA4-8563-D14870847E8E}" srcOrd="1" destOrd="0" presId="urn:microsoft.com/office/officeart/2005/8/layout/hList1"/>
    <dgm:cxn modelId="{4C82200B-383B-437C-A113-DEF1AF119344}" type="presParOf" srcId="{C14C52CB-1738-45E6-AB17-B632FF3726DC}" destId="{6C4EF1E8-6336-4004-B227-02CC782EDA94}" srcOrd="3" destOrd="0" presId="urn:microsoft.com/office/officeart/2005/8/layout/hList1"/>
    <dgm:cxn modelId="{832EA72C-BF61-438C-B5B8-938A385D8DAD}" type="presParOf" srcId="{C14C52CB-1738-45E6-AB17-B632FF3726DC}" destId="{06428B54-89EE-4549-8AFD-2D2896D6747F}" srcOrd="4" destOrd="0" presId="urn:microsoft.com/office/officeart/2005/8/layout/hList1"/>
    <dgm:cxn modelId="{FF433663-D2F8-4CC8-83CB-67CA01412F1A}" type="presParOf" srcId="{06428B54-89EE-4549-8AFD-2D2896D6747F}" destId="{D03D7933-2F12-45B9-B303-6CBF4FFD70BC}" srcOrd="0" destOrd="0" presId="urn:microsoft.com/office/officeart/2005/8/layout/hList1"/>
    <dgm:cxn modelId="{FCA9561D-D740-4DF3-A672-671DBBF1624E}" type="presParOf" srcId="{06428B54-89EE-4549-8AFD-2D2896D6747F}" destId="{5BA94CC3-E826-457E-AC4E-0C9F9E4479DF}" srcOrd="1" destOrd="0" presId="urn:microsoft.com/office/officeart/2005/8/layout/hList1"/>
    <dgm:cxn modelId="{923F22D9-291A-4406-A078-669BF6CFDC09}" type="presParOf" srcId="{C14C52CB-1738-45E6-AB17-B632FF3726DC}" destId="{7152CEA7-1A23-4C84-9A7C-09845AC5E71C}" srcOrd="5" destOrd="0" presId="urn:microsoft.com/office/officeart/2005/8/layout/hList1"/>
    <dgm:cxn modelId="{E84CD4D3-6660-4145-A90E-E3ED16899CC0}" type="presParOf" srcId="{C14C52CB-1738-45E6-AB17-B632FF3726DC}" destId="{6F6AA1EF-2239-4EA2-A606-66F71FF5646C}" srcOrd="6" destOrd="0" presId="urn:microsoft.com/office/officeart/2005/8/layout/hList1"/>
    <dgm:cxn modelId="{2DBA0DD0-5389-4024-A323-E8EEB4AD8E42}" type="presParOf" srcId="{6F6AA1EF-2239-4EA2-A606-66F71FF5646C}" destId="{DD890D48-A50E-4222-8B0B-8DCC25095A94}" srcOrd="0" destOrd="0" presId="urn:microsoft.com/office/officeart/2005/8/layout/hList1"/>
    <dgm:cxn modelId="{C4FF0BF3-5757-4621-B5DF-D93A1A147385}" type="presParOf" srcId="{6F6AA1EF-2239-4EA2-A606-66F71FF5646C}" destId="{0C61E293-A9E8-4631-BBF5-33426D7BA38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D912C8-B75A-4794-BCBD-431D4034D8E5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C9EB5722-1FEE-4727-8AC2-C516CD3907F5}">
      <dgm:prSet phldrT="[文本]"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Center-of-Mass (CM) Energy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FBC4EC5-B2DC-45FC-8B2D-EA44DCCEFCF3}" type="parTrans" cxnId="{4F43AB62-43F6-47FD-8041-9DD20FE9234A}">
      <dgm:prSet/>
      <dgm:spPr/>
      <dgm:t>
        <a:bodyPr/>
        <a:lstStyle/>
        <a:p>
          <a:endParaRPr lang="zh-CN" altLang="en-US"/>
        </a:p>
      </dgm:t>
    </dgm:pt>
    <dgm:pt modelId="{16BB119E-9275-4380-85C4-9EF2636FF4E3}" type="sibTrans" cxnId="{4F43AB62-43F6-47FD-8041-9DD20FE9234A}">
      <dgm:prSet/>
      <dgm:spPr/>
      <dgm:t>
        <a:bodyPr/>
        <a:lstStyle/>
        <a:p>
          <a:endParaRPr lang="zh-CN" altLang="en-US"/>
        </a:p>
      </dgm:t>
    </dgm:pt>
    <dgm:pt modelId="{98295C6D-DC77-4508-905C-4EA78862FF61}">
      <dgm:prSet phldrT="[文本]" custT="1"/>
      <dgm:spPr>
        <a:blipFill>
          <a:blip xmlns:r="http://schemas.openxmlformats.org/officeDocument/2006/relationships" r:embed="rId1"/>
          <a:stretch>
            <a:fillRect l="-3553" r="-4061"/>
          </a:stretch>
        </a:blipFill>
      </dgm:spPr>
      <dgm:t>
        <a:bodyPr/>
        <a:lstStyle/>
        <a:p>
          <a:r>
            <a:rPr lang="zh-CN" altLang="en-US">
              <a:noFill/>
            </a:rPr>
            <a:t> </a:t>
          </a:r>
        </a:p>
      </dgm:t>
    </dgm:pt>
    <dgm:pt modelId="{50DA52D2-8053-4E56-B0B6-85534F89B374}" type="parTrans" cxnId="{77354391-C164-4ECE-8BBC-A837B087616A}">
      <dgm:prSet/>
      <dgm:spPr/>
      <dgm:t>
        <a:bodyPr/>
        <a:lstStyle/>
        <a:p>
          <a:endParaRPr lang="zh-CN" altLang="en-US"/>
        </a:p>
      </dgm:t>
    </dgm:pt>
    <dgm:pt modelId="{125BA74D-8294-459A-AFBB-B5D4E5072ED8}" type="sibTrans" cxnId="{77354391-C164-4ECE-8BBC-A837B087616A}">
      <dgm:prSet/>
      <dgm:spPr/>
      <dgm:t>
        <a:bodyPr/>
        <a:lstStyle/>
        <a:p>
          <a:endParaRPr lang="zh-CN" altLang="en-US"/>
        </a:p>
      </dgm:t>
    </dgm:pt>
    <dgm:pt modelId="{9D910159-A93F-458D-ABE7-A470DDD4E2D2}">
      <dgm:prSet phldrT="[文本]"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Luminosity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1AFB109-CCC5-4D17-BF8B-DC6B3C83531D}" type="parTrans" cxnId="{43929ECF-5549-4755-BC5D-BC2239F7DC05}">
      <dgm:prSet/>
      <dgm:spPr/>
      <dgm:t>
        <a:bodyPr/>
        <a:lstStyle/>
        <a:p>
          <a:endParaRPr lang="zh-CN" altLang="en-US"/>
        </a:p>
      </dgm:t>
    </dgm:pt>
    <dgm:pt modelId="{EC35FAEB-5BBF-4DB2-92C7-662CC9EEE973}" type="sibTrans" cxnId="{43929ECF-5549-4755-BC5D-BC2239F7DC05}">
      <dgm:prSet/>
      <dgm:spPr/>
      <dgm:t>
        <a:bodyPr/>
        <a:lstStyle/>
        <a:p>
          <a:endParaRPr lang="zh-CN" altLang="en-US"/>
        </a:p>
      </dgm:t>
    </dgm:pt>
    <dgm:pt modelId="{008E3077-85E9-4711-8470-45FCFF708814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In e-p collisions, peak luminosity &gt;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4.0×10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33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cm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-2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@ 16.76 GeV</a:t>
          </a:r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en-US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while integral luminosity &gt;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100 fb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/y @ 80%</a:t>
          </a:r>
          <a:endParaRPr lang="zh-CN" altLang="en-US" sz="1600" b="1" baseline="300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8EF8E12-1504-4287-9550-D3F95FF84027}" type="parTrans" cxnId="{2D33220A-8166-4ACC-92CC-57063F3847B2}">
      <dgm:prSet/>
      <dgm:spPr/>
      <dgm:t>
        <a:bodyPr/>
        <a:lstStyle/>
        <a:p>
          <a:endParaRPr lang="zh-CN" altLang="en-US"/>
        </a:p>
      </dgm:t>
    </dgm:pt>
    <dgm:pt modelId="{A0E55880-1F59-42C5-A656-6E0817639D9F}" type="sibTrans" cxnId="{2D33220A-8166-4ACC-92CC-57063F3847B2}">
      <dgm:prSet/>
      <dgm:spPr/>
      <dgm:t>
        <a:bodyPr/>
        <a:lstStyle/>
        <a:p>
          <a:endParaRPr lang="zh-CN" altLang="en-US"/>
        </a:p>
      </dgm:t>
    </dgm:pt>
    <dgm:pt modelId="{548EC8E4-79FD-4021-A9B3-89639B3B7A89}">
      <dgm:prSet phldrT="[文本]"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Polarization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378188D-119F-48EF-8E25-E18A253781DC}" type="parTrans" cxnId="{0971EDAF-30CC-476B-8E99-14604775907E}">
      <dgm:prSet/>
      <dgm:spPr/>
      <dgm:t>
        <a:bodyPr/>
        <a:lstStyle/>
        <a:p>
          <a:endParaRPr lang="zh-CN" altLang="en-US"/>
        </a:p>
      </dgm:t>
    </dgm:pt>
    <dgm:pt modelId="{B79121C0-D7A8-463F-87B9-5D3C7EB46A44}" type="sibTrans" cxnId="{0971EDAF-30CC-476B-8E99-14604775907E}">
      <dgm:prSet/>
      <dgm:spPr/>
      <dgm:t>
        <a:bodyPr/>
        <a:lstStyle/>
        <a:p>
          <a:endParaRPr lang="zh-CN" altLang="en-US"/>
        </a:p>
      </dgm:t>
    </dgm:pt>
    <dgm:pt modelId="{6EF72382-6DA1-4FDF-82A5-B479912B7146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Average polarization of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 &gt; 80%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, while average polarization of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 &gt; 70%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, and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polarized D &amp; </a:t>
          </a:r>
          <a:r>
            <a:rPr lang="en-US" altLang="zh-CN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He</a:t>
          </a:r>
          <a:r>
            <a:rPr lang="en-US" altLang="zh-CN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2+</a:t>
          </a:r>
          <a:r>
            <a:rPr lang="en-US" altLang="zh-CN" sz="1600" b="1" baseline="0" dirty="0">
              <a:latin typeface="微软雅黑" panose="020B0503020204020204" pitchFamily="34" charset="-122"/>
              <a:ea typeface="微软雅黑" panose="020B0503020204020204" pitchFamily="34" charset="-122"/>
            </a:rPr>
            <a:t> should be provided</a:t>
          </a:r>
          <a:endParaRPr lang="zh-CN" altLang="en-US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62F85C2-E9EE-4AC7-A799-72D8B0717DB5}" type="parTrans" cxnId="{ED57BB39-DEDD-4BB1-AA7D-139E59039579}">
      <dgm:prSet/>
      <dgm:spPr/>
      <dgm:t>
        <a:bodyPr/>
        <a:lstStyle/>
        <a:p>
          <a:endParaRPr lang="zh-CN" altLang="en-US"/>
        </a:p>
      </dgm:t>
    </dgm:pt>
    <dgm:pt modelId="{D9961107-57A4-4EFC-8E65-4B8494D90DA2}" type="sibTrans" cxnId="{ED57BB39-DEDD-4BB1-AA7D-139E59039579}">
      <dgm:prSet/>
      <dgm:spPr/>
      <dgm:t>
        <a:bodyPr/>
        <a:lstStyle/>
        <a:p>
          <a:endParaRPr lang="zh-CN" altLang="en-US"/>
        </a:p>
      </dgm:t>
    </dgm:pt>
    <dgm:pt modelId="{A2E2F53F-30E0-4A6B-84ED-6DE1ACABF162}">
      <dgm:prSet custT="1"/>
      <dgm:spPr/>
      <dgm:t>
        <a:bodyPr/>
        <a:lstStyle/>
        <a:p>
          <a:r>
            <a:rPr lang="en-US" altLang="zh-CN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Collision Regions</a:t>
          </a:r>
          <a:endParaRPr lang="zh-CN" altLang="en-US" sz="2000" b="1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5BFF6F9-F8E6-41B1-B0BD-B7B85BDB43FD}" type="parTrans" cxnId="{2ABC08EC-7211-4765-A643-4B9CFC368E80}">
      <dgm:prSet/>
      <dgm:spPr/>
      <dgm:t>
        <a:bodyPr/>
        <a:lstStyle/>
        <a:p>
          <a:endParaRPr lang="zh-CN" altLang="en-US"/>
        </a:p>
      </dgm:t>
    </dgm:pt>
    <dgm:pt modelId="{D0A8A8EB-F3B1-4654-9F88-D1FF699E14FA}" type="sibTrans" cxnId="{2ABC08EC-7211-4765-A643-4B9CFC368E80}">
      <dgm:prSet/>
      <dgm:spPr/>
      <dgm:t>
        <a:bodyPr/>
        <a:lstStyle/>
        <a:p>
          <a:endParaRPr lang="zh-CN" altLang="en-US"/>
        </a:p>
      </dgm:t>
    </dgm:pt>
    <dgm:pt modelId="{84B5621F-6981-4B5A-8B02-67FBF79B6E6D}">
      <dgm:prSet custT="1"/>
      <dgm:spPr/>
      <dgm:t>
        <a:bodyPr/>
        <a:lstStyle/>
        <a:p>
          <a:r>
            <a:rPr lang="zh-CN" altLang="en-US">
              <a:noFill/>
            </a:rPr>
            <a:t> </a:t>
          </a:r>
        </a:p>
      </dgm:t>
    </dgm:pt>
    <dgm:pt modelId="{80E93E03-F3E2-4551-BA0C-270B138DBC1E}" type="parTrans" cxnId="{D9A1D9BC-F7FF-448E-BE51-40C31D7FEFAD}">
      <dgm:prSet/>
      <dgm:spPr/>
      <dgm:t>
        <a:bodyPr/>
        <a:lstStyle/>
        <a:p>
          <a:endParaRPr lang="zh-CN" altLang="en-US"/>
        </a:p>
      </dgm:t>
    </dgm:pt>
    <dgm:pt modelId="{4228D805-B5CF-4574-B767-5FD54B3DC7ED}" type="sibTrans" cxnId="{D9A1D9BC-F7FF-448E-BE51-40C31D7FEFAD}">
      <dgm:prSet/>
      <dgm:spPr/>
      <dgm:t>
        <a:bodyPr/>
        <a:lstStyle/>
        <a:p>
          <a:endParaRPr lang="zh-CN" altLang="en-US"/>
        </a:p>
      </dgm:t>
    </dgm:pt>
    <dgm:pt modelId="{3FD4C67B-B2E2-4723-A083-38C7E28EC44D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In e-A collisions, peak </a:t>
          </a:r>
          <a:r>
            <a:rPr lang="en-US" altLang="zh-CN" sz="1600" b="1" dirty="0" err="1">
              <a:latin typeface="微软雅黑" panose="020B0503020204020204" pitchFamily="34" charset="-122"/>
              <a:ea typeface="微软雅黑" panose="020B0503020204020204" pitchFamily="34" charset="-122"/>
            </a:rPr>
            <a:t>lumi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. ~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1.0×10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33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cm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-2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while integral </a:t>
          </a:r>
          <a:r>
            <a:rPr lang="en-US" altLang="zh-CN" sz="1600" b="1" dirty="0" err="1">
              <a:latin typeface="微软雅黑" panose="020B0503020204020204" pitchFamily="34" charset="-122"/>
              <a:ea typeface="微软雅黑" panose="020B0503020204020204" pitchFamily="34" charset="-122"/>
            </a:rPr>
            <a:t>lumi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. ~ </a:t>
          </a:r>
          <a:r>
            <a:rPr lang="en-US" altLang="en-US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 fb</a:t>
          </a:r>
          <a:r>
            <a:rPr lang="en-US" altLang="en-US" sz="1600" b="1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/y @ 80%</a:t>
          </a:r>
          <a:endParaRPr lang="zh-CN" altLang="en-US" sz="1600" b="1" baseline="300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35252D-8C9D-4CB8-BFD6-26AED4776136}" type="parTrans" cxnId="{149FB2E0-96BD-4F05-AB6A-599F73EE4327}">
      <dgm:prSet/>
      <dgm:spPr/>
      <dgm:t>
        <a:bodyPr/>
        <a:lstStyle/>
        <a:p>
          <a:endParaRPr lang="zh-CN" altLang="en-US"/>
        </a:p>
      </dgm:t>
    </dgm:pt>
    <dgm:pt modelId="{C27ECAFB-693D-4A42-9AE1-805341184B75}" type="sibTrans" cxnId="{149FB2E0-96BD-4F05-AB6A-599F73EE4327}">
      <dgm:prSet/>
      <dgm:spPr/>
      <dgm:t>
        <a:bodyPr/>
        <a:lstStyle/>
        <a:p>
          <a:endParaRPr lang="zh-CN" altLang="en-US"/>
        </a:p>
      </dgm:t>
    </dgm:pt>
    <dgm:pt modelId="{793878C7-AAA4-4185-A1F3-10DBCF1FCAE6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At interaction point, </a:t>
          </a: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 ~ longitudinal       p ~ arbitrary</a:t>
          </a:r>
          <a:endParaRPr lang="zh-CN" altLang="en-US" sz="1600" b="1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15B5AE0-546A-4853-91F6-2161CF7849E5}" type="parTrans" cxnId="{E192706B-E708-4FE7-A52B-32D220DC6D74}">
      <dgm:prSet/>
      <dgm:spPr/>
      <dgm:t>
        <a:bodyPr/>
        <a:lstStyle/>
        <a:p>
          <a:endParaRPr lang="zh-CN" altLang="en-US"/>
        </a:p>
      </dgm:t>
    </dgm:pt>
    <dgm:pt modelId="{AF9EBEA6-AFF6-4422-877E-5870CA61A4BA}" type="sibTrans" cxnId="{E192706B-E708-4FE7-A52B-32D220DC6D74}">
      <dgm:prSet/>
      <dgm:spPr/>
      <dgm:t>
        <a:bodyPr/>
        <a:lstStyle/>
        <a:p>
          <a:endParaRPr lang="zh-CN" altLang="en-US"/>
        </a:p>
      </dgm:t>
    </dgm:pt>
    <dgm:pt modelId="{EBD18C22-68FE-4913-A7F7-DC2082075740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High-luminosity  mode and quasi-full-acceptance mode 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by only one set of magnets</a:t>
          </a:r>
          <a:endParaRPr lang="zh-CN" altLang="en-US" sz="1600" b="1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7F36135-75DE-4235-8B86-067E5D88466A}" type="parTrans" cxnId="{05ECAB6A-420A-4218-B9F4-0D354636BFF8}">
      <dgm:prSet/>
      <dgm:spPr/>
      <dgm:t>
        <a:bodyPr/>
        <a:lstStyle/>
        <a:p>
          <a:endParaRPr lang="zh-CN" altLang="en-US"/>
        </a:p>
      </dgm:t>
    </dgm:pt>
    <dgm:pt modelId="{364E7919-19FE-43F2-8604-FCBFE0A5CBB6}" type="sibTrans" cxnId="{05ECAB6A-420A-4218-B9F4-0D354636BFF8}">
      <dgm:prSet/>
      <dgm:spPr/>
      <dgm:t>
        <a:bodyPr/>
        <a:lstStyle/>
        <a:p>
          <a:endParaRPr lang="zh-CN" altLang="en-US"/>
        </a:p>
      </dgm:t>
    </dgm:pt>
    <dgm:pt modelId="{1B2378FD-473E-4FBD-9655-B670B8BD8525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Two interaction points (IPs) </a:t>
          </a:r>
          <a:r>
            <a: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rPr>
            <a:t>~ one is employed while the other is reserved for upgrading</a:t>
          </a:r>
          <a:endParaRPr lang="zh-CN" altLang="en-US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9CA658B-9686-454D-BBF8-B833942AEA2E}" type="parTrans" cxnId="{EFD4E001-47AD-4005-8587-D10A00F8AF14}">
      <dgm:prSet/>
      <dgm:spPr/>
      <dgm:t>
        <a:bodyPr/>
        <a:lstStyle/>
        <a:p>
          <a:endParaRPr lang="zh-CN" altLang="en-US"/>
        </a:p>
      </dgm:t>
    </dgm:pt>
    <dgm:pt modelId="{B3521B26-D026-4CAE-AE29-C7327D6678CD}" type="sibTrans" cxnId="{EFD4E001-47AD-4005-8587-D10A00F8AF14}">
      <dgm:prSet/>
      <dgm:spPr/>
      <dgm:t>
        <a:bodyPr/>
        <a:lstStyle/>
        <a:p>
          <a:endParaRPr lang="zh-CN" altLang="en-US"/>
        </a:p>
      </dgm:t>
    </dgm:pt>
    <dgm:pt modelId="{58110C15-5FE2-4340-A19A-021BAF9DAB17}">
      <dgm:prSet custT="1"/>
      <dgm:spPr/>
      <dgm:t>
        <a:bodyPr/>
        <a:lstStyle/>
        <a:p>
          <a:pPr>
            <a:lnSpc>
              <a:spcPct val="100000"/>
            </a:lnSpc>
            <a:spcAft>
              <a:spcPct val="15000"/>
            </a:spcAft>
          </a:pPr>
          <a:endParaRPr lang="zh-CN" altLang="en-US" sz="16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9F4298E-861D-44A5-A7BC-3D10E6A39149}" type="parTrans" cxnId="{CEE49170-5B7B-4370-AB89-68C2F9DABF48}">
      <dgm:prSet/>
      <dgm:spPr/>
      <dgm:t>
        <a:bodyPr/>
        <a:lstStyle/>
        <a:p>
          <a:endParaRPr lang="zh-CN" altLang="en-US"/>
        </a:p>
      </dgm:t>
    </dgm:pt>
    <dgm:pt modelId="{FB556E77-1C0E-425F-8FCE-4FEE5DA3F27B}" type="sibTrans" cxnId="{CEE49170-5B7B-4370-AB89-68C2F9DABF48}">
      <dgm:prSet/>
      <dgm:spPr/>
      <dgm:t>
        <a:bodyPr/>
        <a:lstStyle/>
        <a:p>
          <a:endParaRPr lang="zh-CN" altLang="en-US"/>
        </a:p>
      </dgm:t>
    </dgm:pt>
    <dgm:pt modelId="{A1B2F17B-865E-4543-BDF8-0C5AE7EF744F}">
      <dgm:prSet custT="1"/>
      <dgm:spPr/>
      <dgm:t>
        <a:bodyPr/>
        <a:lstStyle/>
        <a:p>
          <a:pPr>
            <a:lnSpc>
              <a:spcPct val="100000"/>
            </a:lnSpc>
            <a:spcAft>
              <a:spcPts val="1200"/>
            </a:spcAft>
          </a:pPr>
          <a:r>
            <a:rPr lang="en-US" altLang="zh-CN" sz="16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Spin flip</a:t>
          </a:r>
          <a:endParaRPr lang="zh-CN" altLang="en-US" sz="1600" b="1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6DC5E86-E11F-C94B-A963-51C22D859278}" type="parTrans" cxnId="{3A0C56C3-824A-D64D-A9BE-A798ABC3D19B}">
      <dgm:prSet/>
      <dgm:spPr/>
    </dgm:pt>
    <dgm:pt modelId="{DE6770A0-0E7D-5742-9AB4-7060B8F22F4B}" type="sibTrans" cxnId="{3A0C56C3-824A-D64D-A9BE-A798ABC3D19B}">
      <dgm:prSet/>
      <dgm:spPr/>
    </dgm:pt>
    <dgm:pt modelId="{C14C52CB-1738-45E6-AB17-B632FF3726DC}" type="pres">
      <dgm:prSet presAssocID="{32D912C8-B75A-4794-BCBD-431D4034D8E5}" presName="Name0" presStyleCnt="0">
        <dgm:presLayoutVars>
          <dgm:dir/>
          <dgm:animLvl val="lvl"/>
          <dgm:resizeHandles val="exact"/>
        </dgm:presLayoutVars>
      </dgm:prSet>
      <dgm:spPr/>
    </dgm:pt>
    <dgm:pt modelId="{81E105C4-8E31-43D2-ABA3-870DCA042009}" type="pres">
      <dgm:prSet presAssocID="{C9EB5722-1FEE-4727-8AC2-C516CD3907F5}" presName="composite" presStyleCnt="0"/>
      <dgm:spPr/>
    </dgm:pt>
    <dgm:pt modelId="{E17C0A38-D1DF-4754-9452-422B7371C983}" type="pres">
      <dgm:prSet presAssocID="{C9EB5722-1FEE-4727-8AC2-C516CD3907F5}" presName="parTx" presStyleLbl="alignNode1" presStyleIdx="0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981BA317-DAB2-42B1-9622-4E55CD1F12D3}" type="pres">
      <dgm:prSet presAssocID="{C9EB5722-1FEE-4727-8AC2-C516CD3907F5}" presName="desTx" presStyleLbl="alignAccFollowNode1" presStyleIdx="0" presStyleCnt="4">
        <dgm:presLayoutVars>
          <dgm:bulletEnabled val="1"/>
        </dgm:presLayoutVars>
      </dgm:prSet>
      <dgm:spPr/>
    </dgm:pt>
    <dgm:pt modelId="{E0951EA2-4E90-4729-A82F-634864F33217}" type="pres">
      <dgm:prSet presAssocID="{16BB119E-9275-4380-85C4-9EF2636FF4E3}" presName="space" presStyleCnt="0"/>
      <dgm:spPr/>
    </dgm:pt>
    <dgm:pt modelId="{3237D5A5-D2EF-4CB8-A323-B93C28D178DC}" type="pres">
      <dgm:prSet presAssocID="{9D910159-A93F-458D-ABE7-A470DDD4E2D2}" presName="composite" presStyleCnt="0"/>
      <dgm:spPr/>
    </dgm:pt>
    <dgm:pt modelId="{E1786686-ECB1-420A-AA65-2FEEE5A6CD21}" type="pres">
      <dgm:prSet presAssocID="{9D910159-A93F-458D-ABE7-A470DDD4E2D2}" presName="parTx" presStyleLbl="alignNode1" presStyleIdx="1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A18D3953-AA6E-4FA4-8563-D14870847E8E}" type="pres">
      <dgm:prSet presAssocID="{9D910159-A93F-458D-ABE7-A470DDD4E2D2}" presName="desTx" presStyleLbl="alignAccFollowNode1" presStyleIdx="1" presStyleCnt="4">
        <dgm:presLayoutVars>
          <dgm:bulletEnabled val="1"/>
        </dgm:presLayoutVars>
      </dgm:prSet>
      <dgm:spPr/>
    </dgm:pt>
    <dgm:pt modelId="{6C4EF1E8-6336-4004-B227-02CC782EDA94}" type="pres">
      <dgm:prSet presAssocID="{EC35FAEB-5BBF-4DB2-92C7-662CC9EEE973}" presName="space" presStyleCnt="0"/>
      <dgm:spPr/>
    </dgm:pt>
    <dgm:pt modelId="{06428B54-89EE-4549-8AFD-2D2896D6747F}" type="pres">
      <dgm:prSet presAssocID="{548EC8E4-79FD-4021-A9B3-89639B3B7A89}" presName="composite" presStyleCnt="0"/>
      <dgm:spPr/>
    </dgm:pt>
    <dgm:pt modelId="{D03D7933-2F12-45B9-B303-6CBF4FFD70BC}" type="pres">
      <dgm:prSet presAssocID="{548EC8E4-79FD-4021-A9B3-89639B3B7A89}" presName="parTx" presStyleLbl="alignNode1" presStyleIdx="2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5BA94CC3-E826-457E-AC4E-0C9F9E4479DF}" type="pres">
      <dgm:prSet presAssocID="{548EC8E4-79FD-4021-A9B3-89639B3B7A89}" presName="desTx" presStyleLbl="alignAccFollowNode1" presStyleIdx="2" presStyleCnt="4">
        <dgm:presLayoutVars>
          <dgm:bulletEnabled val="1"/>
        </dgm:presLayoutVars>
      </dgm:prSet>
      <dgm:spPr/>
    </dgm:pt>
    <dgm:pt modelId="{7152CEA7-1A23-4C84-9A7C-09845AC5E71C}" type="pres">
      <dgm:prSet presAssocID="{B79121C0-D7A8-463F-87B9-5D3C7EB46A44}" presName="space" presStyleCnt="0"/>
      <dgm:spPr/>
    </dgm:pt>
    <dgm:pt modelId="{6F6AA1EF-2239-4EA2-A606-66F71FF5646C}" type="pres">
      <dgm:prSet presAssocID="{A2E2F53F-30E0-4A6B-84ED-6DE1ACABF162}" presName="composite" presStyleCnt="0"/>
      <dgm:spPr/>
    </dgm:pt>
    <dgm:pt modelId="{DD890D48-A50E-4222-8B0B-8DCC25095A94}" type="pres">
      <dgm:prSet presAssocID="{A2E2F53F-30E0-4A6B-84ED-6DE1ACABF162}" presName="parTx" presStyleLbl="alignNode1" presStyleIdx="3" presStyleCnt="4" custScaleX="99196" custScaleY="100000">
        <dgm:presLayoutVars>
          <dgm:chMax val="0"/>
          <dgm:chPref val="0"/>
          <dgm:bulletEnabled val="1"/>
        </dgm:presLayoutVars>
      </dgm:prSet>
      <dgm:spPr/>
    </dgm:pt>
    <dgm:pt modelId="{0C61E293-A9E8-4631-BBF5-33426D7BA380}" type="pres">
      <dgm:prSet presAssocID="{A2E2F53F-30E0-4A6B-84ED-6DE1ACABF162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82120000-BCAB-4CD1-8EDF-66A0638FD729}" type="presOf" srcId="{C9EB5722-1FEE-4727-8AC2-C516CD3907F5}" destId="{E17C0A38-D1DF-4754-9452-422B7371C983}" srcOrd="0" destOrd="0" presId="urn:microsoft.com/office/officeart/2005/8/layout/hList1"/>
    <dgm:cxn modelId="{EFD4E001-47AD-4005-8587-D10A00F8AF14}" srcId="{A2E2F53F-30E0-4A6B-84ED-6DE1ACABF162}" destId="{1B2378FD-473E-4FBD-9655-B670B8BD8525}" srcOrd="1" destOrd="0" parTransId="{F9CA658B-9686-454D-BBF8-B833942AEA2E}" sibTransId="{B3521B26-D026-4CAE-AE29-C7327D6678CD}"/>
    <dgm:cxn modelId="{2D33220A-8166-4ACC-92CC-57063F3847B2}" srcId="{9D910159-A93F-458D-ABE7-A470DDD4E2D2}" destId="{008E3077-85E9-4711-8470-45FCFF708814}" srcOrd="0" destOrd="0" parTransId="{78EF8E12-1504-4287-9550-D3F95FF84027}" sibTransId="{A0E55880-1F59-42C5-A656-6E0817639D9F}"/>
    <dgm:cxn modelId="{406DA533-1EB2-43F4-A584-6997C14BF1E4}" type="presOf" srcId="{6EF72382-6DA1-4FDF-82A5-B479912B7146}" destId="{5BA94CC3-E826-457E-AC4E-0C9F9E4479DF}" srcOrd="0" destOrd="0" presId="urn:microsoft.com/office/officeart/2005/8/layout/hList1"/>
    <dgm:cxn modelId="{ED57BB39-DEDD-4BB1-AA7D-139E59039579}" srcId="{548EC8E4-79FD-4021-A9B3-89639B3B7A89}" destId="{6EF72382-6DA1-4FDF-82A5-B479912B7146}" srcOrd="0" destOrd="0" parTransId="{262F85C2-E9EE-4AC7-A799-72D8B0717DB5}" sibTransId="{D9961107-57A4-4EFC-8E65-4B8494D90DA2}"/>
    <dgm:cxn modelId="{7784024A-0035-0A41-818D-A52A82A1ED99}" type="presOf" srcId="{A1B2F17B-865E-4543-BDF8-0C5AE7EF744F}" destId="{5BA94CC3-E826-457E-AC4E-0C9F9E4479DF}" srcOrd="0" destOrd="2" presId="urn:microsoft.com/office/officeart/2005/8/layout/hList1"/>
    <dgm:cxn modelId="{BBB3494A-4166-4180-8D67-86430A41678A}" type="presOf" srcId="{58110C15-5FE2-4340-A19A-021BAF9DAB17}" destId="{0C61E293-A9E8-4631-BBF5-33426D7BA380}" srcOrd="0" destOrd="2" presId="urn:microsoft.com/office/officeart/2005/8/layout/hList1"/>
    <dgm:cxn modelId="{996F7C4B-6CE9-4047-AC2F-A2A9A1098857}" type="presOf" srcId="{008E3077-85E9-4711-8470-45FCFF708814}" destId="{A18D3953-AA6E-4FA4-8563-D14870847E8E}" srcOrd="0" destOrd="0" presId="urn:microsoft.com/office/officeart/2005/8/layout/hList1"/>
    <dgm:cxn modelId="{183C7752-DA0E-4897-AF26-34FAD1C5C179}" type="presOf" srcId="{793878C7-AAA4-4185-A1F3-10DBCF1FCAE6}" destId="{5BA94CC3-E826-457E-AC4E-0C9F9E4479DF}" srcOrd="0" destOrd="1" presId="urn:microsoft.com/office/officeart/2005/8/layout/hList1"/>
    <dgm:cxn modelId="{24F5CE58-C8F2-41F3-9447-48F5488DA928}" type="presOf" srcId="{9D910159-A93F-458D-ABE7-A470DDD4E2D2}" destId="{E1786686-ECB1-420A-AA65-2FEEE5A6CD21}" srcOrd="0" destOrd="0" presId="urn:microsoft.com/office/officeart/2005/8/layout/hList1"/>
    <dgm:cxn modelId="{4F43AB62-43F6-47FD-8041-9DD20FE9234A}" srcId="{32D912C8-B75A-4794-BCBD-431D4034D8E5}" destId="{C9EB5722-1FEE-4727-8AC2-C516CD3907F5}" srcOrd="0" destOrd="0" parTransId="{4FBC4EC5-B2DC-45FC-8B2D-EA44DCCEFCF3}" sibTransId="{16BB119E-9275-4380-85C4-9EF2636FF4E3}"/>
    <dgm:cxn modelId="{05ECAB6A-420A-4218-B9F4-0D354636BFF8}" srcId="{A2E2F53F-30E0-4A6B-84ED-6DE1ACABF162}" destId="{EBD18C22-68FE-4913-A7F7-DC2082075740}" srcOrd="0" destOrd="0" parTransId="{C7F36135-75DE-4235-8B86-067E5D88466A}" sibTransId="{364E7919-19FE-43F2-8604-FCBFE0A5CBB6}"/>
    <dgm:cxn modelId="{E192706B-E708-4FE7-A52B-32D220DC6D74}" srcId="{548EC8E4-79FD-4021-A9B3-89639B3B7A89}" destId="{793878C7-AAA4-4185-A1F3-10DBCF1FCAE6}" srcOrd="1" destOrd="0" parTransId="{D15B5AE0-546A-4853-91F6-2161CF7849E5}" sibTransId="{AF9EBEA6-AFF6-4422-877E-5870CA61A4BA}"/>
    <dgm:cxn modelId="{CEE49170-5B7B-4370-AB89-68C2F9DABF48}" srcId="{A2E2F53F-30E0-4A6B-84ED-6DE1ACABF162}" destId="{58110C15-5FE2-4340-A19A-021BAF9DAB17}" srcOrd="2" destOrd="0" parTransId="{D9F4298E-861D-44A5-A7BC-3D10E6A39149}" sibTransId="{FB556E77-1C0E-425F-8FCE-4FEE5DA3F27B}"/>
    <dgm:cxn modelId="{A182F77D-2085-4310-A38A-E1AFD55C45B1}" type="presOf" srcId="{1B2378FD-473E-4FBD-9655-B670B8BD8525}" destId="{0C61E293-A9E8-4631-BBF5-33426D7BA380}" srcOrd="0" destOrd="1" presId="urn:microsoft.com/office/officeart/2005/8/layout/hList1"/>
    <dgm:cxn modelId="{77354391-C164-4ECE-8BBC-A837B087616A}" srcId="{C9EB5722-1FEE-4727-8AC2-C516CD3907F5}" destId="{98295C6D-DC77-4508-905C-4EA78862FF61}" srcOrd="0" destOrd="0" parTransId="{50DA52D2-8053-4E56-B0B6-85534F89B374}" sibTransId="{125BA74D-8294-459A-AFBB-B5D4E5072ED8}"/>
    <dgm:cxn modelId="{6149C594-4317-477A-899C-97948134BC6C}" type="presOf" srcId="{98295C6D-DC77-4508-905C-4EA78862FF61}" destId="{981BA317-DAB2-42B1-9622-4E55CD1F12D3}" srcOrd="0" destOrd="0" presId="urn:microsoft.com/office/officeart/2005/8/layout/hList1"/>
    <dgm:cxn modelId="{0971EDAF-30CC-476B-8E99-14604775907E}" srcId="{32D912C8-B75A-4794-BCBD-431D4034D8E5}" destId="{548EC8E4-79FD-4021-A9B3-89639B3B7A89}" srcOrd="2" destOrd="0" parTransId="{7378188D-119F-48EF-8E25-E18A253781DC}" sibTransId="{B79121C0-D7A8-463F-87B9-5D3C7EB46A44}"/>
    <dgm:cxn modelId="{D9A1D9BC-F7FF-448E-BE51-40C31D7FEFAD}" srcId="{C9EB5722-1FEE-4727-8AC2-C516CD3907F5}" destId="{84B5621F-6981-4B5A-8B02-67FBF79B6E6D}" srcOrd="1" destOrd="0" parTransId="{80E93E03-F3E2-4551-BA0C-270B138DBC1E}" sibTransId="{4228D805-B5CF-4574-B767-5FD54B3DC7ED}"/>
    <dgm:cxn modelId="{4B1FB7BF-3603-44C8-9536-DB81A4F43EAB}" type="presOf" srcId="{EBD18C22-68FE-4913-A7F7-DC2082075740}" destId="{0C61E293-A9E8-4631-BBF5-33426D7BA380}" srcOrd="0" destOrd="0" presId="urn:microsoft.com/office/officeart/2005/8/layout/hList1"/>
    <dgm:cxn modelId="{3A0C56C3-824A-D64D-A9BE-A798ABC3D19B}" srcId="{548EC8E4-79FD-4021-A9B3-89639B3B7A89}" destId="{A1B2F17B-865E-4543-BDF8-0C5AE7EF744F}" srcOrd="2" destOrd="0" parTransId="{26DC5E86-E11F-C94B-A963-51C22D859278}" sibTransId="{DE6770A0-0E7D-5742-9AB4-7060B8F22F4B}"/>
    <dgm:cxn modelId="{43929ECF-5549-4755-BC5D-BC2239F7DC05}" srcId="{32D912C8-B75A-4794-BCBD-431D4034D8E5}" destId="{9D910159-A93F-458D-ABE7-A470DDD4E2D2}" srcOrd="1" destOrd="0" parTransId="{71AFB109-CCC5-4D17-BF8B-DC6B3C83531D}" sibTransId="{EC35FAEB-5BBF-4DB2-92C7-662CC9EEE973}"/>
    <dgm:cxn modelId="{AAD41ED6-3836-4637-A385-A94B087736B7}" type="presOf" srcId="{A2E2F53F-30E0-4A6B-84ED-6DE1ACABF162}" destId="{DD890D48-A50E-4222-8B0B-8DCC25095A94}" srcOrd="0" destOrd="0" presId="urn:microsoft.com/office/officeart/2005/8/layout/hList1"/>
    <dgm:cxn modelId="{3EB9E1DD-DCCE-4FF9-8835-5FCCAE6A0E12}" type="presOf" srcId="{3FD4C67B-B2E2-4723-A083-38C7E28EC44D}" destId="{A18D3953-AA6E-4FA4-8563-D14870847E8E}" srcOrd="0" destOrd="1" presId="urn:microsoft.com/office/officeart/2005/8/layout/hList1"/>
    <dgm:cxn modelId="{149FB2E0-96BD-4F05-AB6A-599F73EE4327}" srcId="{9D910159-A93F-458D-ABE7-A470DDD4E2D2}" destId="{3FD4C67B-B2E2-4723-A083-38C7E28EC44D}" srcOrd="1" destOrd="0" parTransId="{2D35252D-8C9D-4CB8-BFD6-26AED4776136}" sibTransId="{C27ECAFB-693D-4A42-9AE1-805341184B75}"/>
    <dgm:cxn modelId="{2ABC08EC-7211-4765-A643-4B9CFC368E80}" srcId="{32D912C8-B75A-4794-BCBD-431D4034D8E5}" destId="{A2E2F53F-30E0-4A6B-84ED-6DE1ACABF162}" srcOrd="3" destOrd="0" parTransId="{F5BFF6F9-F8E6-41B1-B0BD-B7B85BDB43FD}" sibTransId="{D0A8A8EB-F3B1-4654-9F88-D1FF699E14FA}"/>
    <dgm:cxn modelId="{231585ED-31F6-48AA-9D68-C6DD3E0C9C1D}" type="presOf" srcId="{32D912C8-B75A-4794-BCBD-431D4034D8E5}" destId="{C14C52CB-1738-45E6-AB17-B632FF3726DC}" srcOrd="0" destOrd="0" presId="urn:microsoft.com/office/officeart/2005/8/layout/hList1"/>
    <dgm:cxn modelId="{AE291AF1-46E1-4FFA-A71E-C3DFC0F1E20F}" type="presOf" srcId="{548EC8E4-79FD-4021-A9B3-89639B3B7A89}" destId="{D03D7933-2F12-45B9-B303-6CBF4FFD70BC}" srcOrd="0" destOrd="0" presId="urn:microsoft.com/office/officeart/2005/8/layout/hList1"/>
    <dgm:cxn modelId="{0E1FCFF8-A799-40C7-8BDE-18A3BCD1C56B}" type="presOf" srcId="{84B5621F-6981-4B5A-8B02-67FBF79B6E6D}" destId="{981BA317-DAB2-42B1-9622-4E55CD1F12D3}" srcOrd="0" destOrd="1" presId="urn:microsoft.com/office/officeart/2005/8/layout/hList1"/>
    <dgm:cxn modelId="{B7A4A747-EEAF-4B61-A712-0AAB060FF8B6}" type="presParOf" srcId="{C14C52CB-1738-45E6-AB17-B632FF3726DC}" destId="{81E105C4-8E31-43D2-ABA3-870DCA042009}" srcOrd="0" destOrd="0" presId="urn:microsoft.com/office/officeart/2005/8/layout/hList1"/>
    <dgm:cxn modelId="{79875173-9CF6-4DC1-8330-53BF73C778FB}" type="presParOf" srcId="{81E105C4-8E31-43D2-ABA3-870DCA042009}" destId="{E17C0A38-D1DF-4754-9452-422B7371C983}" srcOrd="0" destOrd="0" presId="urn:microsoft.com/office/officeart/2005/8/layout/hList1"/>
    <dgm:cxn modelId="{4B68DDBD-90AD-4472-8D2D-6B9B93EAF4AA}" type="presParOf" srcId="{81E105C4-8E31-43D2-ABA3-870DCA042009}" destId="{981BA317-DAB2-42B1-9622-4E55CD1F12D3}" srcOrd="1" destOrd="0" presId="urn:microsoft.com/office/officeart/2005/8/layout/hList1"/>
    <dgm:cxn modelId="{6C1340FB-B999-4B9C-BC72-2583E07BAA2A}" type="presParOf" srcId="{C14C52CB-1738-45E6-AB17-B632FF3726DC}" destId="{E0951EA2-4E90-4729-A82F-634864F33217}" srcOrd="1" destOrd="0" presId="urn:microsoft.com/office/officeart/2005/8/layout/hList1"/>
    <dgm:cxn modelId="{E590391B-7C93-41B3-978C-54834B42062B}" type="presParOf" srcId="{C14C52CB-1738-45E6-AB17-B632FF3726DC}" destId="{3237D5A5-D2EF-4CB8-A323-B93C28D178DC}" srcOrd="2" destOrd="0" presId="urn:microsoft.com/office/officeart/2005/8/layout/hList1"/>
    <dgm:cxn modelId="{465AEBF7-FD12-4725-97EB-8BFB3C7E88EA}" type="presParOf" srcId="{3237D5A5-D2EF-4CB8-A323-B93C28D178DC}" destId="{E1786686-ECB1-420A-AA65-2FEEE5A6CD21}" srcOrd="0" destOrd="0" presId="urn:microsoft.com/office/officeart/2005/8/layout/hList1"/>
    <dgm:cxn modelId="{3A882073-ED8C-4E09-A821-7C4F21F435F4}" type="presParOf" srcId="{3237D5A5-D2EF-4CB8-A323-B93C28D178DC}" destId="{A18D3953-AA6E-4FA4-8563-D14870847E8E}" srcOrd="1" destOrd="0" presId="urn:microsoft.com/office/officeart/2005/8/layout/hList1"/>
    <dgm:cxn modelId="{4C82200B-383B-437C-A113-DEF1AF119344}" type="presParOf" srcId="{C14C52CB-1738-45E6-AB17-B632FF3726DC}" destId="{6C4EF1E8-6336-4004-B227-02CC782EDA94}" srcOrd="3" destOrd="0" presId="urn:microsoft.com/office/officeart/2005/8/layout/hList1"/>
    <dgm:cxn modelId="{832EA72C-BF61-438C-B5B8-938A385D8DAD}" type="presParOf" srcId="{C14C52CB-1738-45E6-AB17-B632FF3726DC}" destId="{06428B54-89EE-4549-8AFD-2D2896D6747F}" srcOrd="4" destOrd="0" presId="urn:microsoft.com/office/officeart/2005/8/layout/hList1"/>
    <dgm:cxn modelId="{FF433663-D2F8-4CC8-83CB-67CA01412F1A}" type="presParOf" srcId="{06428B54-89EE-4549-8AFD-2D2896D6747F}" destId="{D03D7933-2F12-45B9-B303-6CBF4FFD70BC}" srcOrd="0" destOrd="0" presId="urn:microsoft.com/office/officeart/2005/8/layout/hList1"/>
    <dgm:cxn modelId="{FCA9561D-D740-4DF3-A672-671DBBF1624E}" type="presParOf" srcId="{06428B54-89EE-4549-8AFD-2D2896D6747F}" destId="{5BA94CC3-E826-457E-AC4E-0C9F9E4479DF}" srcOrd="1" destOrd="0" presId="urn:microsoft.com/office/officeart/2005/8/layout/hList1"/>
    <dgm:cxn modelId="{923F22D9-291A-4406-A078-669BF6CFDC09}" type="presParOf" srcId="{C14C52CB-1738-45E6-AB17-B632FF3726DC}" destId="{7152CEA7-1A23-4C84-9A7C-09845AC5E71C}" srcOrd="5" destOrd="0" presId="urn:microsoft.com/office/officeart/2005/8/layout/hList1"/>
    <dgm:cxn modelId="{E84CD4D3-6660-4145-A90E-E3ED16899CC0}" type="presParOf" srcId="{C14C52CB-1738-45E6-AB17-B632FF3726DC}" destId="{6F6AA1EF-2239-4EA2-A606-66F71FF5646C}" srcOrd="6" destOrd="0" presId="urn:microsoft.com/office/officeart/2005/8/layout/hList1"/>
    <dgm:cxn modelId="{2DBA0DD0-5389-4024-A323-E8EEB4AD8E42}" type="presParOf" srcId="{6F6AA1EF-2239-4EA2-A606-66F71FF5646C}" destId="{DD890D48-A50E-4222-8B0B-8DCC25095A94}" srcOrd="0" destOrd="0" presId="urn:microsoft.com/office/officeart/2005/8/layout/hList1"/>
    <dgm:cxn modelId="{C4FF0BF3-5757-4621-B5DF-D93A1A147385}" type="presParOf" srcId="{6F6AA1EF-2239-4EA2-A606-66F71FF5646C}" destId="{0C61E293-A9E8-4631-BBF5-33426D7BA38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C0A38-D1DF-4754-9452-422B7371C983}">
      <dsp:nvSpPr>
        <dsp:cNvPr id="0" name=""/>
        <dsp:cNvSpPr/>
      </dsp:nvSpPr>
      <dsp:spPr>
        <a:xfrm>
          <a:off x="44350" y="46094"/>
          <a:ext cx="2464034" cy="99360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Center-of-Mass (CM) Energy</a:t>
          </a:r>
          <a:endParaRPr lang="zh-CN" altLang="en-US" sz="2000" b="1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4350" y="46094"/>
        <a:ext cx="2464034" cy="993602"/>
      </dsp:txXfrm>
    </dsp:sp>
    <dsp:sp modelId="{981BA317-DAB2-42B1-9622-4E55CD1F12D3}">
      <dsp:nvSpPr>
        <dsp:cNvPr id="0" name=""/>
        <dsp:cNvSpPr/>
      </dsp:nvSpPr>
      <dsp:spPr>
        <a:xfrm>
          <a:off x="34364" y="1039697"/>
          <a:ext cx="2484005" cy="435199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The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most optimized CM energy is 16.76 GeV</a:t>
          </a:r>
          <a:r>
            <a:rPr lang="en-US" altLang="zh-CN" sz="16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, and several 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specific points in the range of 12 ~ 23 GeV 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in e-p collisions</a:t>
          </a:r>
          <a:endParaRPr lang="zh-CN" altLang="en-US" sz="1600" b="1" kern="12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In e-A collisions, the possible CM energy is limited by the maximum </a:t>
          </a:r>
          <a14:m xmlns:a14="http://schemas.microsoft.com/office/drawing/2010/main">
            <m:oMath xmlns:m="http://schemas.openxmlformats.org/officeDocument/2006/math">
              <m:r>
                <a:rPr lang="en-US" altLang="zh-CN" sz="1600" b="1" i="1" kern="1200" smtClean="0">
                  <a:latin typeface="Cambria Math" panose="02040503050406030204" pitchFamily="18" charset="0"/>
                  <a:ea typeface="微软雅黑" panose="020B0503020204020204" pitchFamily="34" charset="-122"/>
                </a:rPr>
                <m:t>𝑩</m:t>
              </m:r>
              <m:r>
                <a:rPr lang="en-US" altLang="zh-CN" sz="1600" b="1" i="1" kern="1200" smtClean="0">
                  <a:latin typeface="Cambria Math" panose="02040503050406030204" pitchFamily="18" charset="0"/>
                  <a:ea typeface="微软雅黑" panose="020B0503020204020204" pitchFamily="34" charset="-122"/>
                </a:rPr>
                <m:t>𝝆</m:t>
              </m:r>
            </m:oMath>
          </a14:m>
          <a:endParaRPr lang="zh-CN" altLang="en-US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364" y="1039697"/>
        <a:ext cx="2484005" cy="4351997"/>
      </dsp:txXfrm>
    </dsp:sp>
    <dsp:sp modelId="{E1786686-ECB1-420A-AA65-2FEEE5A6CD21}">
      <dsp:nvSpPr>
        <dsp:cNvPr id="0" name=""/>
        <dsp:cNvSpPr/>
      </dsp:nvSpPr>
      <dsp:spPr>
        <a:xfrm>
          <a:off x="2878935" y="46094"/>
          <a:ext cx="2464034" cy="993602"/>
        </a:xfrm>
        <a:prstGeom prst="rect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 w="1270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Luminosity</a:t>
          </a:r>
          <a:endParaRPr lang="zh-CN" altLang="en-US" sz="2000" b="1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78935" y="46094"/>
        <a:ext cx="2464034" cy="993602"/>
      </dsp:txXfrm>
    </dsp:sp>
    <dsp:sp modelId="{A18D3953-AA6E-4FA4-8563-D14870847E8E}">
      <dsp:nvSpPr>
        <dsp:cNvPr id="0" name=""/>
        <dsp:cNvSpPr/>
      </dsp:nvSpPr>
      <dsp:spPr>
        <a:xfrm>
          <a:off x="2868949" y="1039697"/>
          <a:ext cx="2484005" cy="4351997"/>
        </a:xfrm>
        <a:prstGeom prst="rect">
          <a:avLst/>
        </a:prstGeom>
        <a:solidFill>
          <a:schemeClr val="accent4">
            <a:tint val="40000"/>
            <a:alpha val="90000"/>
            <a:hueOff val="3620642"/>
            <a:satOff val="-17082"/>
            <a:lumOff val="-61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620642"/>
              <a:satOff val="-17082"/>
              <a:lumOff val="-6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In e-p collisions, peak luminosity &gt; 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4.0×10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33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cm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-2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kern="1200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@ 16.76 GeV</a:t>
          </a:r>
          <a:r>
            <a: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en-US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while integral luminosity &gt; 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100 fb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kern="1200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/y @ 80%</a:t>
          </a:r>
          <a:endParaRPr lang="zh-CN" altLang="en-US" sz="1600" b="1" kern="1200" baseline="300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In e-A collisions, peak </a:t>
          </a:r>
          <a:r>
            <a:rPr lang="en-US" altLang="zh-CN" sz="1600" b="1" kern="1200" dirty="0" err="1">
              <a:latin typeface="微软雅黑" panose="020B0503020204020204" pitchFamily="34" charset="-122"/>
              <a:ea typeface="微软雅黑" panose="020B0503020204020204" pitchFamily="34" charset="-122"/>
            </a:rPr>
            <a:t>lumi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. ~ 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1.0×10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33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cm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-2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zh-CN" altLang="en-US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，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while integral </a:t>
          </a:r>
          <a:r>
            <a:rPr lang="en-US" altLang="zh-CN" sz="1600" b="1" kern="1200" dirty="0" err="1">
              <a:latin typeface="微软雅黑" panose="020B0503020204020204" pitchFamily="34" charset="-122"/>
              <a:ea typeface="微软雅黑" panose="020B0503020204020204" pitchFamily="34" charset="-122"/>
            </a:rPr>
            <a:t>lumi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. ~ </a:t>
          </a:r>
          <a:r>
            <a:rPr lang="en-US" altLang="en-US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 fb</a:t>
          </a:r>
          <a:r>
            <a:rPr lang="en-US" altLang="en-US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-1</a:t>
          </a:r>
          <a:r>
            <a:rPr lang="en-US" altLang="en-US" sz="1600" b="1" kern="1200" baseline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/y @ 80%</a:t>
          </a:r>
          <a:endParaRPr lang="zh-CN" altLang="en-US" sz="1600" b="1" kern="1200" baseline="300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68949" y="1039697"/>
        <a:ext cx="2484005" cy="4351997"/>
      </dsp:txXfrm>
    </dsp:sp>
    <dsp:sp modelId="{D03D7933-2F12-45B9-B303-6CBF4FFD70BC}">
      <dsp:nvSpPr>
        <dsp:cNvPr id="0" name=""/>
        <dsp:cNvSpPr/>
      </dsp:nvSpPr>
      <dsp:spPr>
        <a:xfrm>
          <a:off x="5713520" y="46094"/>
          <a:ext cx="2464034" cy="993602"/>
        </a:xfrm>
        <a:prstGeom prst="rect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 w="1270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Polarization</a:t>
          </a:r>
          <a:endParaRPr lang="zh-CN" altLang="en-US" sz="2000" b="1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713520" y="46094"/>
        <a:ext cx="2464034" cy="993602"/>
      </dsp:txXfrm>
    </dsp:sp>
    <dsp:sp modelId="{5BA94CC3-E826-457E-AC4E-0C9F9E4479DF}">
      <dsp:nvSpPr>
        <dsp:cNvPr id="0" name=""/>
        <dsp:cNvSpPr/>
      </dsp:nvSpPr>
      <dsp:spPr>
        <a:xfrm>
          <a:off x="5703535" y="1039697"/>
          <a:ext cx="2484005" cy="4351997"/>
        </a:xfrm>
        <a:prstGeom prst="rect">
          <a:avLst/>
        </a:prstGeom>
        <a:solidFill>
          <a:schemeClr val="accent4">
            <a:tint val="40000"/>
            <a:alpha val="90000"/>
            <a:hueOff val="7241284"/>
            <a:satOff val="-34163"/>
            <a:lumOff val="-123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241284"/>
              <a:satOff val="-34163"/>
              <a:lumOff val="-123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Average polarization of 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 &gt; 80%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, while average polarization of 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 &gt; 70%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, and 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polarized D &amp; </a:t>
          </a:r>
          <a:r>
            <a:rPr lang="en-US" altLang="zh-CN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He</a:t>
          </a:r>
          <a:r>
            <a:rPr lang="en-US" altLang="zh-CN" sz="1600" b="1" kern="1200" baseline="300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2+</a:t>
          </a:r>
          <a:r>
            <a:rPr lang="en-US" altLang="zh-CN" sz="1600" b="1" kern="1200" baseline="0" dirty="0">
              <a:latin typeface="微软雅黑" panose="020B0503020204020204" pitchFamily="34" charset="-122"/>
              <a:ea typeface="微软雅黑" panose="020B0503020204020204" pitchFamily="34" charset="-122"/>
            </a:rPr>
            <a:t> should be provided</a:t>
          </a:r>
          <a:endParaRPr lang="zh-CN" altLang="en-US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At interaction point, </a:t>
          </a: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e ~ longitudinal       p ~ arbitrary</a:t>
          </a:r>
          <a:endParaRPr lang="zh-CN" altLang="en-US" sz="1600" b="1" kern="12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Spin flip</a:t>
          </a:r>
          <a:endParaRPr lang="zh-CN" altLang="en-US" sz="1600" b="1" kern="12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703535" y="1039697"/>
        <a:ext cx="2484005" cy="4351997"/>
      </dsp:txXfrm>
    </dsp:sp>
    <dsp:sp modelId="{DD890D48-A50E-4222-8B0B-8DCC25095A94}">
      <dsp:nvSpPr>
        <dsp:cNvPr id="0" name=""/>
        <dsp:cNvSpPr/>
      </dsp:nvSpPr>
      <dsp:spPr>
        <a:xfrm>
          <a:off x="8538120" y="46094"/>
          <a:ext cx="2484005" cy="993602"/>
        </a:xfrm>
        <a:prstGeom prst="rect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Collision Regions</a:t>
          </a:r>
          <a:endParaRPr lang="zh-CN" altLang="en-US" sz="2000" b="1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538120" y="46094"/>
        <a:ext cx="2484005" cy="993602"/>
      </dsp:txXfrm>
    </dsp:sp>
    <dsp:sp modelId="{0C61E293-A9E8-4631-BBF5-33426D7BA380}">
      <dsp:nvSpPr>
        <dsp:cNvPr id="0" name=""/>
        <dsp:cNvSpPr/>
      </dsp:nvSpPr>
      <dsp:spPr>
        <a:xfrm>
          <a:off x="8538120" y="1039697"/>
          <a:ext cx="2504139" cy="4351997"/>
        </a:xfrm>
        <a:prstGeom prst="rect">
          <a:avLst/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High-luminosity  mode and quasi-full-acceptance mode 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by only one set of magnets</a:t>
          </a:r>
          <a:endParaRPr lang="zh-CN" altLang="en-US" sz="1600" b="1" kern="1200" dirty="0">
            <a:solidFill>
              <a:srgbClr val="0000F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altLang="zh-CN" sz="1600" b="1" kern="12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Two interaction points (IPs) </a:t>
          </a:r>
          <a:r>
            <a:rPr lang="en-US" altLang="zh-CN" sz="1600" b="1" kern="1200" dirty="0">
              <a:latin typeface="微软雅黑" panose="020B0503020204020204" pitchFamily="34" charset="-122"/>
              <a:ea typeface="微软雅黑" panose="020B0503020204020204" pitchFamily="34" charset="-122"/>
            </a:rPr>
            <a:t>~ one is employed while the other is reserved for upgrading</a:t>
          </a:r>
          <a:endParaRPr lang="zh-CN" altLang="en-US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 sz="16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538120" y="1039697"/>
        <a:ext cx="2504139" cy="4351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01F0B6-464A-442B-AAE0-74D7D968A935}" type="datetimeFigureOut">
              <a:rPr lang="zh-CN" altLang="en-US" smtClean="0"/>
              <a:t>2024/9/1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EC246-BD03-46AD-930F-657595288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695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Times New Roman" panose="02020603050405020304" pitchFamily="18" charset="0"/>
      </a:defRPr>
    </a:lvl1pPr>
    <a:lvl2pPr marL="1440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Times New Roman" panose="02020603050405020304" pitchFamily="18" charset="0"/>
      </a:defRPr>
    </a:lvl2pPr>
    <a:lvl3pPr marL="2880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Times New Roman" panose="02020603050405020304" pitchFamily="18" charset="0"/>
      </a:defRPr>
    </a:lvl3pPr>
    <a:lvl4pPr marL="4320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Times New Roman" panose="02020603050405020304" pitchFamily="18" charset="0"/>
      </a:defRPr>
    </a:lvl4pPr>
    <a:lvl5pPr marL="576000" algn="l" defTabSz="914400" rtl="0" eaLnBrk="1" latinLnBrk="0" hangingPunct="1">
      <a:defRPr sz="1400" kern="1200">
        <a:solidFill>
          <a:schemeClr val="tx1"/>
        </a:solidFill>
        <a:latin typeface="Times New Roman" panose="02020603050405020304" pitchFamily="18" charset="0"/>
        <a:ea typeface="黑体" panose="02010609060101010101" pitchFamily="49" charset="-122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7548E655-9ED3-20DE-A8B6-79641444A1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7556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894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4101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1488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6711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6780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0725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8169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09022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72165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7307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2C09F530-2B74-4D47-BE87-0FCE430A4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77784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46957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202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35368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27523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1339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33766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81546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58582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0A97993-7C0C-279F-397A-3699F90EA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30382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9622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25532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15629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0678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6567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7067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4536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2165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0401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EC246-BD03-46AD-930F-657595288798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id="{C260D395-4F1C-747C-E912-400737361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8654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A0DE0C-F961-4FEB-8D1B-4E6FF8241C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98637"/>
          </a:xfrm>
        </p:spPr>
        <p:txBody>
          <a:bodyPr anchor="b">
            <a:normAutofit/>
          </a:bodyPr>
          <a:lstStyle>
            <a:lvl1pPr algn="ctr">
              <a:defRPr sz="3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05F5BE4-AB7A-45BC-B8D5-947114C59D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48000"/>
            <a:ext cx="9144000" cy="22098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E97318E-F77C-CA47-3989-9771433ABE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62" y="126228"/>
            <a:ext cx="477118" cy="51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4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1C822D-E967-452E-8DD6-8B6005045E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304" y="1"/>
            <a:ext cx="7073900" cy="681036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Outlines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BFC407-70FD-4D57-82B4-54D9ECCAC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4" y="914400"/>
            <a:ext cx="11542644" cy="5262563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432000"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864000"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296000"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1728000"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79D4115-DE0E-7ABB-1460-87536B2E8E29}"/>
              </a:ext>
            </a:extLst>
          </p:cNvPr>
          <p:cNvSpPr/>
          <p:nvPr userDrawn="1"/>
        </p:nvSpPr>
        <p:spPr>
          <a:xfrm>
            <a:off x="-1" y="646275"/>
            <a:ext cx="12192000" cy="18000"/>
          </a:xfrm>
          <a:prstGeom prst="rect">
            <a:avLst/>
          </a:prstGeom>
          <a:gradFill flip="none" rotWithShape="1">
            <a:gsLst>
              <a:gs pos="64000">
                <a:schemeClr val="bg1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D968F13-5CF2-054C-B88A-B42943F888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98310" y="124529"/>
            <a:ext cx="475638" cy="48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1C822D-E967-452E-8DD6-8B6005045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4" y="26634"/>
            <a:ext cx="7073900" cy="681036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BFC407-70FD-4D57-82B4-54D9ECCAC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4" y="914400"/>
            <a:ext cx="11542644" cy="5560291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  <a:lvl2pPr marL="432000" indent="-228600">
              <a:buFont typeface="Wingdings" panose="05000000000000000000" pitchFamily="2" charset="2"/>
              <a:buChar char="Ø"/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2pPr>
            <a:lvl3pPr marL="864000" indent="-228600">
              <a:buFont typeface="Wingdings" panose="05000000000000000000" pitchFamily="2" charset="2"/>
              <a:buChar char="u"/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3pPr>
            <a:lvl4pPr marL="1296000" indent="-228600">
              <a:buFont typeface="Wingdings" panose="05000000000000000000" pitchFamily="2" charset="2"/>
              <a:buChar char="p"/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4pPr>
            <a:lvl5pPr marL="1728000" indent="-228600">
              <a:buFont typeface="Wingdings" panose="05000000000000000000" pitchFamily="2" charset="2"/>
              <a:buChar char="ü"/>
              <a:defRPr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C04D97-1192-49F0-B35E-D80CCE6F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B08902-A289-41AA-BDE0-C02E4D276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6734721-5F64-6353-518F-E9E89A8906A8}"/>
              </a:ext>
            </a:extLst>
          </p:cNvPr>
          <p:cNvSpPr/>
          <p:nvPr userDrawn="1"/>
        </p:nvSpPr>
        <p:spPr>
          <a:xfrm>
            <a:off x="-1" y="646275"/>
            <a:ext cx="12192000" cy="18000"/>
          </a:xfrm>
          <a:prstGeom prst="rect">
            <a:avLst/>
          </a:prstGeom>
          <a:gradFill flip="none" rotWithShape="1">
            <a:gsLst>
              <a:gs pos="64000">
                <a:schemeClr val="bg1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2CD87EFB-8192-A917-C139-128D68B20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6921" y="6504519"/>
            <a:ext cx="2743200" cy="246783"/>
          </a:xfrm>
          <a:prstGeom prst="rect">
            <a:avLst/>
          </a:prstGeom>
        </p:spPr>
        <p:txBody>
          <a:bodyPr anchor="ctr" anchorCtr="0"/>
          <a:lstStyle>
            <a:lvl1pPr algn="r">
              <a:defRPr sz="1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877910C5-8827-49E7-9921-F41D343D162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BFCF0F2-0946-DFE3-6E39-F0EFBD491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98310" y="124529"/>
            <a:ext cx="475638" cy="48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7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致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A0DE0C-F961-4FEB-8D1B-4E6FF8241C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227512"/>
          </a:xfrm>
        </p:spPr>
        <p:txBody>
          <a:bodyPr anchor="ctr" anchorCtr="0">
            <a:normAutofit/>
          </a:bodyPr>
          <a:lstStyle>
            <a:lvl1pPr algn="ctr">
              <a:defRPr sz="36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F5F62A4-A174-B656-0EB2-FE05738B27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62" y="126228"/>
            <a:ext cx="477118" cy="51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09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EF71DBF-198C-4A95-8316-5A1B0EE01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F44BC3-8CE7-48F9-8C06-58EB6A7B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CBBC01-48E0-409A-A020-D1A06C746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40D0218-5E16-445E-8FB6-9535265DE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39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1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g"/><Relationship Id="rId3" Type="http://schemas.openxmlformats.org/officeDocument/2006/relationships/image" Target="../media/image44.emf"/><Relationship Id="rId7" Type="http://schemas.openxmlformats.org/officeDocument/2006/relationships/image" Target="../media/image4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0.png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458D99-4D8C-4473-97DE-56246BF86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8270" y="1527889"/>
            <a:ext cx="9075459" cy="1581872"/>
          </a:xfrm>
        </p:spPr>
        <p:txBody>
          <a:bodyPr>
            <a:noAutofit/>
          </a:bodyPr>
          <a:lstStyle/>
          <a:p>
            <a:pPr>
              <a:lnSpc>
                <a:spcPct val="135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and Research Status of Beam-Beam Effects in the </a:t>
            </a:r>
            <a:r>
              <a:rPr lang="en-US" altLang="zh-CN" sz="36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sz="36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China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5F6C07A-79DF-40FC-B59C-3061971952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0768" y="3429000"/>
            <a:ext cx="7370461" cy="1910839"/>
          </a:xfrm>
        </p:spPr>
        <p:txBody>
          <a:bodyPr>
            <a:normAutofit/>
          </a:bodyPr>
          <a:lstStyle/>
          <a:p>
            <a:pPr>
              <a:lnSpc>
                <a:spcPct val="135000"/>
              </a:lnSpc>
              <a:spcBef>
                <a:spcPts val="600"/>
              </a:spcBef>
            </a:pP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Jie Liu, on behalf of the </a:t>
            </a:r>
            <a:r>
              <a:rPr lang="en-US" altLang="zh-CN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</a:rPr>
              <a:t> Design Group</a:t>
            </a:r>
            <a:endParaRPr lang="en-US" altLang="zh-CN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5000"/>
              </a:lnSpc>
              <a:spcBef>
                <a:spcPts val="6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Institute of Modern Physics, Chinese Academy of Sciences</a:t>
            </a:r>
          </a:p>
          <a:p>
            <a:pPr>
              <a:lnSpc>
                <a:spcPct val="135000"/>
              </a:lnSpc>
              <a:spcBef>
                <a:spcPts val="6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ICFA mini workshop: Beam-Beam Effects in </a:t>
            </a:r>
            <a:r>
              <a:rPr lang="en-US" altLang="zh-CN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CircularColliders</a:t>
            </a: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 BB24</a:t>
            </a:r>
          </a:p>
          <a:p>
            <a:pPr>
              <a:lnSpc>
                <a:spcPct val="135000"/>
              </a:lnSpc>
              <a:spcBef>
                <a:spcPts val="6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EPFL, Lausanne, Switzerland, 2/9/2024~5/9/2024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0A6BBE9B-7DF5-26D5-824C-375F984507C3}"/>
              </a:ext>
            </a:extLst>
          </p:cNvPr>
          <p:cNvCxnSpPr/>
          <p:nvPr/>
        </p:nvCxnSpPr>
        <p:spPr>
          <a:xfrm>
            <a:off x="947772" y="413816"/>
            <a:ext cx="29567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1C3A6A3A-60D7-9E81-0072-F8DF8777BA85}"/>
              </a:ext>
            </a:extLst>
          </p:cNvPr>
          <p:cNvCxnSpPr/>
          <p:nvPr/>
        </p:nvCxnSpPr>
        <p:spPr>
          <a:xfrm>
            <a:off x="8074975" y="6246175"/>
            <a:ext cx="295678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id="{FA05A3B9-6589-43D7-94D0-6C1A2E9F8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1148" y="5977870"/>
            <a:ext cx="525984" cy="53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5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72B16DC-19C8-78D2-EF7C-B67959CAF7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538" y="1331600"/>
            <a:ext cx="7025583" cy="4026602"/>
          </a:xfrm>
          <a:prstGeom prst="rect">
            <a:avLst/>
          </a:prstGeom>
        </p:spPr>
      </p:pic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285362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Ion and Electron Accelerators – Ion Complex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C32AD12-004E-F36B-5BEF-789C35B12D87}"/>
              </a:ext>
            </a:extLst>
          </p:cNvPr>
          <p:cNvSpPr txBox="1"/>
          <p:nvPr/>
        </p:nvSpPr>
        <p:spPr>
          <a:xfrm>
            <a:off x="331303" y="871286"/>
            <a:ext cx="11526081" cy="505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4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Ion complex consists of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内容占位符 1">
            <a:extLst>
              <a:ext uri="{FF2B5EF4-FFF2-40B4-BE49-F238E27FC236}">
                <a16:creationId xmlns:a16="http://schemas.microsoft.com/office/drawing/2014/main" id="{875678B6-A656-EABF-8977-D1852CF74D16}"/>
              </a:ext>
            </a:extLst>
          </p:cNvPr>
          <p:cNvSpPr txBox="1">
            <a:spLocks/>
          </p:cNvSpPr>
          <p:nvPr/>
        </p:nvSpPr>
        <p:spPr>
          <a:xfrm>
            <a:off x="807958" y="1342481"/>
            <a:ext cx="4314650" cy="1554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iSource</a:t>
            </a:r>
            <a:endParaRPr lang="en-US" altLang="zh-CN" b="1" dirty="0"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/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Generate 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polarized proton, D and </a:t>
            </a:r>
            <a:r>
              <a:rPr lang="en-US" altLang="zh-CN" sz="1800" b="1" baseline="30000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He</a:t>
            </a:r>
            <a:r>
              <a:rPr lang="en-US" altLang="zh-CN" sz="1800" b="1" baseline="30000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2+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beams, and other unpolarized ion beams</a:t>
            </a:r>
          </a:p>
        </p:txBody>
      </p:sp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FC218CD3-B1B7-8CE2-A3E8-0508EDB5C7FA}"/>
              </a:ext>
            </a:extLst>
          </p:cNvPr>
          <p:cNvSpPr txBox="1">
            <a:spLocks/>
          </p:cNvSpPr>
          <p:nvPr/>
        </p:nvSpPr>
        <p:spPr>
          <a:xfrm>
            <a:off x="807957" y="2686546"/>
            <a:ext cx="7025583" cy="29058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iLinac</a:t>
            </a:r>
            <a:endParaRPr lang="en-US" altLang="zh-CN" b="1" dirty="0"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/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Accelerate all kinds of ion beams</a:t>
            </a:r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, including H</a:t>
            </a:r>
            <a:r>
              <a:rPr lang="en-US" altLang="zh-CN" sz="1800" b="1" baseline="30000" dirty="0"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 beams for stripping injection in the future</a:t>
            </a:r>
          </a:p>
          <a:p>
            <a:pPr lvl="1"/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Maximum energy (like proton) is 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200 MeV</a:t>
            </a:r>
          </a:p>
          <a:p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BRing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-N &amp; </a:t>
            </a:r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BRing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-S</a:t>
            </a:r>
          </a:p>
          <a:p>
            <a:pPr lvl="1"/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The maximum momentum rigidity ~ 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34 T m &amp; 86 T m</a:t>
            </a:r>
          </a:p>
          <a:p>
            <a:pPr lvl="1"/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Intensity of p ~ 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6.8×10</a:t>
            </a:r>
            <a:r>
              <a:rPr lang="en-US" altLang="zh-CN" sz="1800" b="1" baseline="30000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12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00" b="1" dirty="0" err="1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ppp</a:t>
            </a:r>
            <a:r>
              <a:rPr lang="zh-CN" altLang="en-US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&amp; 2.03×10</a:t>
            </a:r>
            <a:r>
              <a:rPr lang="en-US" altLang="zh-CN" sz="1800" b="1" baseline="30000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12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00" b="1" dirty="0" err="1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ppp</a:t>
            </a:r>
            <a:endParaRPr lang="en-US" altLang="zh-CN" sz="1800" b="1" dirty="0">
              <a:solidFill>
                <a:srgbClr val="0000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/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required emittance is achieved in the </a:t>
            </a:r>
            <a:r>
              <a:rPr lang="en-US" altLang="zh-CN" sz="1800" b="1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BRing</a:t>
            </a:r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-N</a:t>
            </a:r>
          </a:p>
        </p:txBody>
      </p:sp>
      <p:sp>
        <p:nvSpPr>
          <p:cNvPr id="14" name="内容占位符 1">
            <a:extLst>
              <a:ext uri="{FF2B5EF4-FFF2-40B4-BE49-F238E27FC236}">
                <a16:creationId xmlns:a16="http://schemas.microsoft.com/office/drawing/2014/main" id="{F838BD37-3E72-2F1F-955E-34C9942838D5}"/>
              </a:ext>
            </a:extLst>
          </p:cNvPr>
          <p:cNvSpPr txBox="1">
            <a:spLocks/>
          </p:cNvSpPr>
          <p:nvPr/>
        </p:nvSpPr>
        <p:spPr>
          <a:xfrm>
            <a:off x="807956" y="5580361"/>
            <a:ext cx="11264347" cy="766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pRing</a:t>
            </a:r>
            <a:endParaRPr lang="en-US" altLang="zh-CN" b="1" dirty="0"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/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Swap-out inj. to replace 384 bunches online (p)</a:t>
            </a:r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, collision freq. is 100 MHz (e-p) or 500 MHz (e-A)</a:t>
            </a:r>
          </a:p>
        </p:txBody>
      </p:sp>
      <p:sp>
        <p:nvSpPr>
          <p:cNvPr id="5" name="下箭头 4">
            <a:extLst>
              <a:ext uri="{FF2B5EF4-FFF2-40B4-BE49-F238E27FC236}">
                <a16:creationId xmlns:a16="http://schemas.microsoft.com/office/drawing/2014/main" id="{8A63DD5B-CE67-0696-D51D-CCAED1F360E7}"/>
              </a:ext>
            </a:extLst>
          </p:cNvPr>
          <p:cNvSpPr/>
          <p:nvPr/>
        </p:nvSpPr>
        <p:spPr>
          <a:xfrm>
            <a:off x="476288" y="1743300"/>
            <a:ext cx="287305" cy="4533479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636B589-D910-366B-F6F4-0E6086ACAAF4}"/>
              </a:ext>
            </a:extLst>
          </p:cNvPr>
          <p:cNvSpPr txBox="1"/>
          <p:nvPr/>
        </p:nvSpPr>
        <p:spPr>
          <a:xfrm>
            <a:off x="8414109" y="1391218"/>
            <a:ext cx="3301604" cy="1391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Op. mode 1: Multi-plane painting injection + Multi-stage </a:t>
            </a:r>
            <a:r>
              <a:rPr kumimoji="1" lang="en-US" altLang="zh-CN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</a:t>
            </a:r>
            <a:r>
              <a:rPr kumimoji="1" lang="en-US" altLang="zh-CN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lectron</a:t>
            </a:r>
            <a:r>
              <a:rPr kumimoji="1" lang="en-US" altLang="zh-CN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cooling ~ 12 mins to replace all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37F92E0-ADAF-0F02-3F32-399468447C64}"/>
              </a:ext>
            </a:extLst>
          </p:cNvPr>
          <p:cNvSpPr txBox="1"/>
          <p:nvPr/>
        </p:nvSpPr>
        <p:spPr>
          <a:xfrm>
            <a:off x="8414107" y="2802778"/>
            <a:ext cx="3658195" cy="1391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Op. mode 2: Stripping injection + Single-stage </a:t>
            </a:r>
            <a:r>
              <a:rPr kumimoji="1" lang="en-US" altLang="zh-CN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</a:t>
            </a:r>
            <a:r>
              <a:rPr kumimoji="1" lang="en-US" altLang="zh-CN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lectron</a:t>
            </a:r>
            <a:r>
              <a:rPr kumimoji="1" lang="en-US" altLang="zh-CN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cooling ~ 9 s to replace all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96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2" y="26634"/>
            <a:ext cx="1048418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Ion and Electron Accelerators –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pRing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Lattice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C74DF9C-E4B6-A65C-4F5E-0035F6512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46" y="1391401"/>
            <a:ext cx="7415980" cy="266761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931933E-E072-0D68-583E-ADF3F33BCCD4}"/>
              </a:ext>
            </a:extLst>
          </p:cNvPr>
          <p:cNvSpPr txBox="1"/>
          <p:nvPr/>
        </p:nvSpPr>
        <p:spPr>
          <a:xfrm>
            <a:off x="361335" y="755741"/>
            <a:ext cx="11469329" cy="505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lattice of </a:t>
            </a:r>
            <a:r>
              <a:rPr kumimoji="1" lang="en-US" altLang="zh-CN" sz="24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pRing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is preliminarily designed as the base of BB research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page31image19666208">
            <a:extLst>
              <a:ext uri="{FF2B5EF4-FFF2-40B4-BE49-F238E27FC236}">
                <a16:creationId xmlns:a16="http://schemas.microsoft.com/office/drawing/2014/main" id="{F292D87A-B088-9F93-66D2-0D69CA3780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39"/>
          <a:stretch/>
        </p:blipFill>
        <p:spPr bwMode="auto">
          <a:xfrm>
            <a:off x="5767439" y="4127007"/>
            <a:ext cx="6316406" cy="226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0064B93-A496-BB60-C5E0-8E3D7142AA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336" y="4136839"/>
            <a:ext cx="6324600" cy="2197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表格 15">
                <a:extLst>
                  <a:ext uri="{FF2B5EF4-FFF2-40B4-BE49-F238E27FC236}">
                    <a16:creationId xmlns:a16="http://schemas.microsoft.com/office/drawing/2014/main" id="{DA42C6E1-C109-60D4-F339-538495F9BD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8317283"/>
                  </p:ext>
                </p:extLst>
              </p:nvPr>
            </p:nvGraphicFramePr>
            <p:xfrm>
              <a:off x="8157497" y="1439670"/>
              <a:ext cx="3257756" cy="1145794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143819">
                      <a:extLst>
                        <a:ext uri="{9D8B030D-6E8A-4147-A177-3AD203B41FA5}">
                          <a16:colId xmlns:a16="http://schemas.microsoft.com/office/drawing/2014/main" val="2171780548"/>
                        </a:ext>
                      </a:extLst>
                    </a:gridCol>
                    <a:gridCol w="2113937">
                      <a:extLst>
                        <a:ext uri="{9D8B030D-6E8A-4147-A177-3AD203B41FA5}">
                          <a16:colId xmlns:a16="http://schemas.microsoft.com/office/drawing/2014/main" val="322644982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16.310/14.285</a:t>
                          </a:r>
                          <a:endParaRPr lang="zh-CN" altLang="en-US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49692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-184.56/-157.65</a:t>
                          </a:r>
                          <a:endParaRPr lang="zh-CN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08143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alt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8.6482</a:t>
                          </a:r>
                          <a:endParaRPr lang="zh-CN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986379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表格 15">
                <a:extLst>
                  <a:ext uri="{FF2B5EF4-FFF2-40B4-BE49-F238E27FC236}">
                    <a16:creationId xmlns:a16="http://schemas.microsoft.com/office/drawing/2014/main" id="{DA42C6E1-C109-60D4-F339-538495F9BD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8317283"/>
                  </p:ext>
                </p:extLst>
              </p:nvPr>
            </p:nvGraphicFramePr>
            <p:xfrm>
              <a:off x="8157497" y="1439670"/>
              <a:ext cx="3257756" cy="1145794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1143819">
                      <a:extLst>
                        <a:ext uri="{9D8B030D-6E8A-4147-A177-3AD203B41FA5}">
                          <a16:colId xmlns:a16="http://schemas.microsoft.com/office/drawing/2014/main" val="2171780548"/>
                        </a:ext>
                      </a:extLst>
                    </a:gridCol>
                    <a:gridCol w="2113937">
                      <a:extLst>
                        <a:ext uri="{9D8B030D-6E8A-4147-A177-3AD203B41FA5}">
                          <a16:colId xmlns:a16="http://schemas.microsoft.com/office/drawing/2014/main" val="3226449824"/>
                        </a:ext>
                      </a:extLst>
                    </a:gridCol>
                  </a:tblGrid>
                  <a:tr h="38747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1111" t="-6452" r="-187778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16.310/14.285</a:t>
                          </a:r>
                          <a:endParaRPr lang="zh-CN" altLang="en-US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4969232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1111" t="-106452" r="-187778" b="-1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-184.56/-157.65</a:t>
                          </a:r>
                          <a:endParaRPr lang="zh-CN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08143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6"/>
                          <a:stretch>
                            <a:fillRect l="-1111" t="-220690" r="-187778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8.6482</a:t>
                          </a:r>
                          <a:endParaRPr lang="zh-CN" alt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986379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内容占位符 1">
            <a:extLst>
              <a:ext uri="{FF2B5EF4-FFF2-40B4-BE49-F238E27FC236}">
                <a16:creationId xmlns:a16="http://schemas.microsoft.com/office/drawing/2014/main" id="{E160660F-BD8A-D52B-A96E-790201105D78}"/>
              </a:ext>
            </a:extLst>
          </p:cNvPr>
          <p:cNvSpPr txBox="1">
            <a:spLocks/>
          </p:cNvSpPr>
          <p:nvPr/>
        </p:nvSpPr>
        <p:spPr>
          <a:xfrm>
            <a:off x="7993626" y="2585464"/>
            <a:ext cx="3837038" cy="1554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Chromaticity correction is challenging 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as large dynamic aperture should be guaranteed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CCB + ARC SEXT scheme</a:t>
            </a:r>
          </a:p>
        </p:txBody>
      </p:sp>
    </p:spTree>
    <p:extLst>
      <p:ext uri="{BB962C8B-B14F-4D97-AF65-F5344CB8AC3E}">
        <p14:creationId xmlns:p14="http://schemas.microsoft.com/office/powerpoint/2010/main" val="111045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2" y="26634"/>
            <a:ext cx="1048418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Ion and Electron Accelerators – Interaction Region (Ion)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pic>
        <p:nvPicPr>
          <p:cNvPr id="3" name="图片 2" descr="图表&#10;&#10;描述已自动生成">
            <a:extLst>
              <a:ext uri="{FF2B5EF4-FFF2-40B4-BE49-F238E27FC236}">
                <a16:creationId xmlns:a16="http://schemas.microsoft.com/office/drawing/2014/main" id="{0941945E-7560-A677-3214-A029F0F633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96" y="732912"/>
            <a:ext cx="9298237" cy="404180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3B38F2AD-8454-ACC2-6446-7A0C5E9D3279}"/>
              </a:ext>
            </a:extLst>
          </p:cNvPr>
          <p:cNvSpPr txBox="1"/>
          <p:nvPr/>
        </p:nvSpPr>
        <p:spPr>
          <a:xfrm>
            <a:off x="6116862" y="4776564"/>
            <a:ext cx="5523442" cy="1724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Roman pot detectors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are placed before and after BpF2 to cover ultra-small angle productions in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+/-5~16 </a:t>
            </a:r>
            <a:r>
              <a:rPr lang="en-US" altLang="zh-CN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mrad</a:t>
            </a:r>
            <a:endParaRPr lang="en-US" altLang="zh-CN" b="1" dirty="0">
              <a:solidFill>
                <a:srgbClr val="0000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Zero-degree calorimeter (ZDC)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for the neutral particles should cover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+/- 25 </a:t>
            </a:r>
            <a:r>
              <a:rPr lang="en-US" altLang="zh-CN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mrad</a:t>
            </a:r>
            <a:endParaRPr lang="en-US" altLang="zh-CN" b="1" dirty="0">
              <a:solidFill>
                <a:srgbClr val="0000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AC7929B-59FD-603F-8D30-52A9072F7B17}"/>
              </a:ext>
            </a:extLst>
          </p:cNvPr>
          <p:cNvSpPr txBox="1"/>
          <p:nvPr/>
        </p:nvSpPr>
        <p:spPr>
          <a:xfrm>
            <a:off x="551696" y="4776563"/>
            <a:ext cx="5351381" cy="1726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Maximum gradient ~ 52.9 T/m @ 19.08 GeV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Space for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crab cavities ~ 16 m * 2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Space for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central detector ~ </a:t>
            </a:r>
            <a:r>
              <a:rPr lang="en-US" altLang="zh-CN" sz="18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+4.4 m/-3.6 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zh-CN" sz="18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Endcap dipole tracker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(EDT)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is in the BpF1 with acceptance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+/-16~60 </a:t>
            </a:r>
            <a:r>
              <a:rPr lang="en-US" altLang="zh-CN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mrad</a:t>
            </a:r>
            <a:endParaRPr lang="en-US" altLang="zh-CN" sz="1800" b="1" dirty="0">
              <a:solidFill>
                <a:srgbClr val="0000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1CFFF96-68F4-D199-E20A-6B22C95E314C}"/>
              </a:ext>
            </a:extLst>
          </p:cNvPr>
          <p:cNvSpPr txBox="1"/>
          <p:nvPr/>
        </p:nvSpPr>
        <p:spPr>
          <a:xfrm>
            <a:off x="10063718" y="1614365"/>
            <a:ext cx="1465674" cy="2278894"/>
          </a:xfrm>
          <a:prstGeom prst="rect">
            <a:avLst/>
          </a:prstGeom>
          <a:solidFill>
            <a:srgbClr val="4472C4"/>
          </a:solidFill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FFFF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Further studies should be performed with detector group …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131F022-32C7-6E8A-9C82-42B862C4B279}"/>
              </a:ext>
            </a:extLst>
          </p:cNvPr>
          <p:cNvSpPr txBox="1"/>
          <p:nvPr/>
        </p:nvSpPr>
        <p:spPr>
          <a:xfrm>
            <a:off x="6190270" y="3799517"/>
            <a:ext cx="3345102" cy="286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40% ~ 80% off-momentum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C1B27E3-1345-AA84-ECF9-773A35FF90CB}"/>
              </a:ext>
            </a:extLst>
          </p:cNvPr>
          <p:cNvSpPr txBox="1"/>
          <p:nvPr/>
        </p:nvSpPr>
        <p:spPr>
          <a:xfrm>
            <a:off x="4798142" y="2434557"/>
            <a:ext cx="1042219" cy="319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50 </a:t>
            </a:r>
            <a:r>
              <a:rPr lang="en-US" altLang="zh-CN" sz="1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mrad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10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41049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Ion and Electron Accelerators – Electron Complex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2CDBCE3-0DBF-09A9-7C72-43E8CC1DC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467" y="707670"/>
            <a:ext cx="5504512" cy="419623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4C8DD3B-8A84-600E-7E9E-CCB13BE52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387" y="4815348"/>
            <a:ext cx="6082672" cy="157858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1F495C4-1CDD-4937-609F-F46887CE0035}"/>
              </a:ext>
            </a:extLst>
          </p:cNvPr>
          <p:cNvSpPr txBox="1"/>
          <p:nvPr/>
        </p:nvSpPr>
        <p:spPr>
          <a:xfrm>
            <a:off x="331303" y="871286"/>
            <a:ext cx="11526081" cy="505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4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complex consists of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0C94F5CC-9D39-1816-B982-5CA18D66794A}"/>
              </a:ext>
            </a:extLst>
          </p:cNvPr>
          <p:cNvSpPr txBox="1">
            <a:spLocks/>
          </p:cNvSpPr>
          <p:nvPr/>
        </p:nvSpPr>
        <p:spPr>
          <a:xfrm>
            <a:off x="909021" y="1362894"/>
            <a:ext cx="4451155" cy="52942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eSource</a:t>
            </a:r>
          </a:p>
          <a:p>
            <a:pPr lvl="1"/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Polarized electron beams</a:t>
            </a:r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, and intensity of </a:t>
            </a:r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5 ~ 10 </a:t>
            </a:r>
            <a:r>
              <a:rPr lang="en-US" altLang="zh-CN" sz="1800" b="1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nC</a:t>
            </a:r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per pulse</a:t>
            </a:r>
          </a:p>
          <a:p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eLinac</a:t>
            </a:r>
            <a:endParaRPr lang="en-US" altLang="zh-CN" b="1" dirty="0"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/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Accelerate to 300 ~ 500 MeV</a:t>
            </a:r>
          </a:p>
          <a:p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AR</a:t>
            </a:r>
          </a:p>
          <a:p>
            <a:pPr lvl="1"/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Circumference ~ 287.8 m</a:t>
            </a:r>
          </a:p>
          <a:p>
            <a:pPr lvl="1"/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Accumulate 4 times to reach the intensity of </a:t>
            </a:r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27 </a:t>
            </a:r>
            <a:r>
              <a:rPr lang="en-US" altLang="zh-CN" sz="1800" b="1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nC</a:t>
            </a:r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per bunch</a:t>
            </a:r>
          </a:p>
          <a:p>
            <a:pPr lvl="1"/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Accelerate to 2.8 ~ 5.0 GeV</a:t>
            </a:r>
          </a:p>
          <a:p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eRing</a:t>
            </a:r>
            <a:endParaRPr lang="en-US" altLang="zh-CN" b="1" dirty="0"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lvl="1"/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Circumference ~ 1151.2 m</a:t>
            </a:r>
          </a:p>
          <a:p>
            <a:pPr lvl="1"/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384 bunches (100 MHz in e-p)</a:t>
            </a:r>
          </a:p>
          <a:p>
            <a:pPr lvl="1"/>
            <a:r>
              <a:rPr lang="en-US" altLang="zh-CN" sz="18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Swap-out injection scheme</a:t>
            </a:r>
          </a:p>
        </p:txBody>
      </p:sp>
      <p:sp>
        <p:nvSpPr>
          <p:cNvPr id="10" name="下箭头 9">
            <a:extLst>
              <a:ext uri="{FF2B5EF4-FFF2-40B4-BE49-F238E27FC236}">
                <a16:creationId xmlns:a16="http://schemas.microsoft.com/office/drawing/2014/main" id="{83D053EC-0EAB-0C25-D4BD-E900A0804319}"/>
              </a:ext>
            </a:extLst>
          </p:cNvPr>
          <p:cNvSpPr/>
          <p:nvPr/>
        </p:nvSpPr>
        <p:spPr>
          <a:xfrm>
            <a:off x="476288" y="1743300"/>
            <a:ext cx="287305" cy="4533479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501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41049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Ion and Electron Accelerators –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eRing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Lattice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7286983-0599-03E7-D23C-8885FFD8F1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0" b="4214"/>
          <a:stretch/>
        </p:blipFill>
        <p:spPr>
          <a:xfrm>
            <a:off x="149923" y="3108463"/>
            <a:ext cx="8610600" cy="327212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5F6AE57-CAA7-014F-089F-9E2449EE5D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07" r="3181"/>
          <a:stretch/>
        </p:blipFill>
        <p:spPr>
          <a:xfrm>
            <a:off x="8790039" y="3237166"/>
            <a:ext cx="3401961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内容占位符 1">
                <a:extLst>
                  <a:ext uri="{FF2B5EF4-FFF2-40B4-BE49-F238E27FC236}">
                    <a16:creationId xmlns:a16="http://schemas.microsoft.com/office/drawing/2014/main" id="{A5A40EEF-0F96-A066-FEF5-CB1B0C6227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8016" y="856529"/>
                <a:ext cx="11095967" cy="2231777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lnSpc>
                    <a:spcPct val="120000"/>
                  </a:lnSpc>
                  <a:buFont typeface="Wingdings" pitchFamily="2" charset="2"/>
                  <a:buChar char="Ø"/>
                </a:pPr>
                <a:r>
                  <a:rPr kumimoji="1" lang="en-US" altLang="zh-CN" b="1" kern="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The lattice of </a:t>
                </a:r>
                <a:r>
                  <a:rPr kumimoji="1" lang="en-US" altLang="zh-CN" b="1" kern="0" dirty="0" err="1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eRing</a:t>
                </a:r>
                <a:r>
                  <a:rPr kumimoji="1" lang="en-US" altLang="zh-CN" b="1" kern="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is also preliminarily designed to research BB effects</a:t>
                </a:r>
              </a:p>
              <a:p>
                <a:pPr lvl="1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1800" b="1" kern="0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Interaction region</a:t>
                </a:r>
                <a:r>
                  <a:rPr kumimoji="1" lang="en-US" altLang="zh-CN" sz="1800" b="1" kern="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: achieve 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1800" b="1" i="1" kern="0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kumimoji="1" lang="en-US" altLang="zh-CN" sz="1800" b="1" i="1" kern="0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𝜷</m:t>
                        </m:r>
                      </m:e>
                      <m:sup>
                        <m:r>
                          <a:rPr kumimoji="1" lang="en-US" altLang="zh-CN" sz="1800" b="1" i="1" kern="0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∗</m:t>
                        </m:r>
                      </m:sup>
                    </m:sSup>
                    <m:r>
                      <a:rPr kumimoji="1" lang="en-US" altLang="zh-CN" sz="1800" b="1" i="1" kern="0" smtClean="0"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,</m:t>
                    </m:r>
                  </m:oMath>
                </a14:m>
                <a:r>
                  <a:rPr kumimoji="1" lang="en-US" altLang="zh-CN" sz="1800" b="1" kern="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reserve space for crab cavities and detectors</a:t>
                </a:r>
              </a:p>
              <a:p>
                <a:pPr lvl="1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1800" b="1" kern="0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Arc region</a:t>
                </a:r>
                <a:r>
                  <a:rPr kumimoji="1" lang="en-US" altLang="zh-CN" sz="1800" b="1" kern="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: obtain small natural emittance and short damping time</a:t>
                </a:r>
              </a:p>
              <a:p>
                <a:pPr lvl="1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kumimoji="1" lang="en-US" altLang="zh-CN" sz="1800" b="1" kern="0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Straight region</a:t>
                </a:r>
                <a:r>
                  <a:rPr kumimoji="1" lang="en-US" altLang="zh-CN" sz="1800" b="1" kern="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: install RF cavities, injection &amp; extraction devices, spin rotators, and other devices which are necessary for the accelerator</a:t>
                </a:r>
                <a:endParaRPr kumimoji="1" lang="zh-CN" altLang="en-US" sz="1800" b="1" kern="0" dirty="0">
                  <a:solidFill>
                    <a:srgbClr val="C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内容占位符 1">
                <a:extLst>
                  <a:ext uri="{FF2B5EF4-FFF2-40B4-BE49-F238E27FC236}">
                    <a16:creationId xmlns:a16="http://schemas.microsoft.com/office/drawing/2014/main" id="{A5A40EEF-0F96-A066-FEF5-CB1B0C6227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8016" y="856529"/>
                <a:ext cx="11095967" cy="2231777"/>
              </a:xfrm>
              <a:blipFill>
                <a:blip r:embed="rId5"/>
                <a:stretch>
                  <a:fillRect l="-801" t="-565" r="-1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730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41049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2. Ion and Electron Accelerators – Interaction Region (e)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F45ACC0-C0D1-4D0D-736E-69265FBFA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800" y="745757"/>
            <a:ext cx="9768400" cy="400657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892A35F-DEDC-90A6-3AA5-586C897B3909}"/>
              </a:ext>
            </a:extLst>
          </p:cNvPr>
          <p:cNvSpPr txBox="1"/>
          <p:nvPr/>
        </p:nvSpPr>
        <p:spPr>
          <a:xfrm>
            <a:off x="6096000" y="4962131"/>
            <a:ext cx="5642966" cy="1015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 Chicane section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formed by four dipoles is employed to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measure </a:t>
            </a:r>
            <a:r>
              <a:rPr lang="en-US" altLang="zh-CN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lumi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and polarization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which has severe impact on emittance (20%)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CDB8037-5692-B40E-7A5A-99FF997FAC8C}"/>
                  </a:ext>
                </a:extLst>
              </p:cNvPr>
              <p:cNvSpPr txBox="1"/>
              <p:nvPr/>
            </p:nvSpPr>
            <p:spPr>
              <a:xfrm>
                <a:off x="551696" y="4924044"/>
                <a:ext cx="5638574" cy="10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zh-CN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Maximum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Arial" panose="020B0604020202020204" pitchFamily="34" charset="0"/>
                          </a:rPr>
                          <m:t>𝜷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Arial" panose="020B0604020202020204" pitchFamily="34" charset="0"/>
                          </a:rPr>
                          <m:t>𝒙</m:t>
                        </m:r>
                      </m:sub>
                    </m:sSub>
                    <m:r>
                      <a:rPr lang="en-US" altLang="zh-CN" b="1" i="1" smtClean="0">
                        <a:latin typeface="Cambria Math" panose="02040503050406030204" pitchFamily="18" charset="0"/>
                        <a:ea typeface="微软雅黑" panose="020B0503020204020204" pitchFamily="34" charset="-122"/>
                        <a:cs typeface="Arial" panose="020B0604020202020204" pitchFamily="34" charset="0"/>
                      </a:rPr>
                      <m:t>/</m:t>
                    </m:r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Arial" panose="020B0604020202020204" pitchFamily="34" charset="0"/>
                          </a:rPr>
                          <m:t>𝜷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Arial" panose="020B0604020202020204" pitchFamily="34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zh-CN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~ 853 / 400 m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zh-CN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Space for </a:t>
                </a:r>
                <a:r>
                  <a:rPr lang="en-US" altLang="zh-CN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crab cavities ~ 9 m * 2</a:t>
                </a:r>
              </a:p>
              <a:p>
                <a:pPr marL="285750" indent="-285750"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zh-CN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Space for </a:t>
                </a:r>
                <a:r>
                  <a:rPr lang="en-US" altLang="zh-CN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central detector ~ </a:t>
                </a:r>
                <a:r>
                  <a:rPr lang="en-US" altLang="zh-CN" sz="18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+/- 4 m</a:t>
                </a:r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CDB8037-5692-B40E-7A5A-99FF997FA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96" y="4924044"/>
                <a:ext cx="5638574" cy="1091902"/>
              </a:xfrm>
              <a:prstGeom prst="rect">
                <a:avLst/>
              </a:prstGeom>
              <a:blipFill>
                <a:blip r:embed="rId4"/>
                <a:stretch>
                  <a:fillRect l="-674" b="-80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>
            <a:extLst>
              <a:ext uri="{FF2B5EF4-FFF2-40B4-BE49-F238E27FC236}">
                <a16:creationId xmlns:a16="http://schemas.microsoft.com/office/drawing/2014/main" id="{2CD15069-D87C-0B10-340E-AD05DCB0EB68}"/>
              </a:ext>
            </a:extLst>
          </p:cNvPr>
          <p:cNvSpPr txBox="1"/>
          <p:nvPr/>
        </p:nvSpPr>
        <p:spPr>
          <a:xfrm>
            <a:off x="7295535" y="2001937"/>
            <a:ext cx="1042219" cy="319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50 </a:t>
            </a:r>
            <a:r>
              <a:rPr lang="en-US" altLang="zh-CN" sz="1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mrad</a:t>
            </a:r>
            <a:endParaRPr lang="en-US" altLang="zh-CN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7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41049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97CA5FEC-3C5F-C72D-1E39-D24143836706}"/>
              </a:ext>
            </a:extLst>
          </p:cNvPr>
          <p:cNvGrpSpPr/>
          <p:nvPr/>
        </p:nvGrpSpPr>
        <p:grpSpPr>
          <a:xfrm>
            <a:off x="539936" y="1126952"/>
            <a:ext cx="11112128" cy="4772915"/>
            <a:chOff x="539936" y="1126952"/>
            <a:chExt cx="11112128" cy="4772915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FD8E122-FA77-7783-0B59-6BCA4B2F1403}"/>
                </a:ext>
              </a:extLst>
            </p:cNvPr>
            <p:cNvSpPr txBox="1"/>
            <p:nvPr/>
          </p:nvSpPr>
          <p:spPr>
            <a:xfrm>
              <a:off x="9146224" y="1126952"/>
              <a:ext cx="2505840" cy="4772915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B40787D4-3AAF-2DA7-8A53-C65925E081E4}"/>
                </a:ext>
              </a:extLst>
            </p:cNvPr>
            <p:cNvSpPr txBox="1"/>
            <p:nvPr/>
          </p:nvSpPr>
          <p:spPr>
            <a:xfrm>
              <a:off x="2936820" y="1132825"/>
              <a:ext cx="2350293" cy="4766417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B8946DA-E680-E0AE-655A-C2BAF6E5BE0A}"/>
                </a:ext>
              </a:extLst>
            </p:cNvPr>
            <p:cNvSpPr txBox="1"/>
            <p:nvPr/>
          </p:nvSpPr>
          <p:spPr>
            <a:xfrm>
              <a:off x="539936" y="1632710"/>
              <a:ext cx="1920887" cy="89123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Relatively</a:t>
              </a:r>
            </a:p>
            <a:p>
              <a:pPr algn="ctr">
                <a:lnSpc>
                  <a:spcPct val="120000"/>
                </a:lnSpc>
              </a:pPr>
              <a:r>
                <a:rPr kumimoji="1" lang="en-US" altLang="zh-CN" sz="2000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low energy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3FDA5C81-8F43-ECD0-7942-FCA9FD93F289}"/>
                </a:ext>
              </a:extLst>
            </p:cNvPr>
            <p:cNvSpPr txBox="1"/>
            <p:nvPr/>
          </p:nvSpPr>
          <p:spPr>
            <a:xfrm>
              <a:off x="569212" y="3070414"/>
              <a:ext cx="1920887" cy="89123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High aiming luminosity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0DA437D3-486F-4BE4-6F2B-25C4B34BCF46}"/>
                </a:ext>
              </a:extLst>
            </p:cNvPr>
            <p:cNvSpPr txBox="1"/>
            <p:nvPr/>
          </p:nvSpPr>
          <p:spPr>
            <a:xfrm>
              <a:off x="5733834" y="1126953"/>
              <a:ext cx="2918369" cy="48261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Nonlinear effects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01443691-E82A-5A41-2A0B-25FD12D100E0}"/>
                </a:ext>
              </a:extLst>
            </p:cNvPr>
            <p:cNvSpPr txBox="1"/>
            <p:nvPr/>
          </p:nvSpPr>
          <p:spPr>
            <a:xfrm>
              <a:off x="3140006" y="1694349"/>
              <a:ext cx="1920887" cy="15478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More extreme beam parameters</a:t>
              </a: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53C23EB5-9003-DA49-4F68-C4B7D999BA0C}"/>
                </a:ext>
              </a:extLst>
            </p:cNvPr>
            <p:cNvSpPr txBox="1"/>
            <p:nvPr/>
          </p:nvSpPr>
          <p:spPr>
            <a:xfrm>
              <a:off x="3146248" y="3832157"/>
              <a:ext cx="1920887" cy="15478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Strong</a:t>
              </a:r>
              <a:r>
                <a:rPr kumimoji="1" lang="en-US" altLang="zh-CN" sz="1800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er asymmetric focusing</a:t>
              </a:r>
              <a:r>
                <a:rPr kumimoji="1" lang="en-US" altLang="zh-CN" sz="18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at</a:t>
              </a:r>
              <a:r>
                <a:rPr kumimoji="1" lang="en-US" altLang="zh-CN" sz="1800" b="1" i="0" u="none" strike="noStrike" kern="0" cap="none" spc="0" normalizeH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 the IP</a:t>
              </a: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55E2D174-5BE2-DC43-86F1-F6395FEF38F7}"/>
                </a:ext>
              </a:extLst>
            </p:cNvPr>
            <p:cNvSpPr txBox="1"/>
            <p:nvPr/>
          </p:nvSpPr>
          <p:spPr>
            <a:xfrm>
              <a:off x="539936" y="4508118"/>
              <a:ext cx="1920887" cy="891237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Electron</a:t>
              </a:r>
            </a:p>
            <a:p>
              <a:pPr algn="ctr">
                <a:lnSpc>
                  <a:spcPct val="120000"/>
                </a:lnSpc>
              </a:pPr>
              <a:r>
                <a:rPr kumimoji="1" lang="en-US" altLang="zh-CN" sz="2000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Hadron 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6BF69D33-549B-7D60-0C62-C118BF9A46B7}"/>
                </a:ext>
              </a:extLst>
            </p:cNvPr>
            <p:cNvSpPr txBox="1"/>
            <p:nvPr/>
          </p:nvSpPr>
          <p:spPr>
            <a:xfrm>
              <a:off x="5733831" y="1839753"/>
              <a:ext cx="2918369" cy="48261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Space charge effects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E214E85E-43B6-3F02-C487-CC962A484F54}"/>
                </a:ext>
              </a:extLst>
            </p:cNvPr>
            <p:cNvSpPr txBox="1"/>
            <p:nvPr/>
          </p:nvSpPr>
          <p:spPr>
            <a:xfrm>
              <a:off x="5757485" y="2552553"/>
              <a:ext cx="2918369" cy="48261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Collective instabilities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1E2FE4A-0AB0-CC7D-80B6-9D10D1AF8723}"/>
                </a:ext>
              </a:extLst>
            </p:cNvPr>
            <p:cNvSpPr txBox="1"/>
            <p:nvPr/>
          </p:nvSpPr>
          <p:spPr>
            <a:xfrm>
              <a:off x="5757485" y="3265353"/>
              <a:ext cx="2918369" cy="48261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 or ion cloud effects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6BFFCF92-C48B-B967-1FC3-184C517D5B5E}"/>
                </a:ext>
              </a:extLst>
            </p:cNvPr>
            <p:cNvSpPr txBox="1"/>
            <p:nvPr/>
          </p:nvSpPr>
          <p:spPr>
            <a:xfrm>
              <a:off x="5757485" y="4690953"/>
              <a:ext cx="2918369" cy="48261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Strong hourglass eff.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59EBDDA5-DE3A-55F9-BC5A-9528046C8E37}"/>
                </a:ext>
              </a:extLst>
            </p:cNvPr>
            <p:cNvSpPr txBox="1"/>
            <p:nvPr/>
          </p:nvSpPr>
          <p:spPr>
            <a:xfrm>
              <a:off x="5757485" y="3978153"/>
              <a:ext cx="2918369" cy="48261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Beam-Beam effects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7CF8E860-1B9C-6B63-DF75-052416051D57}"/>
                </a:ext>
              </a:extLst>
            </p:cNvPr>
            <p:cNvSpPr txBox="1"/>
            <p:nvPr/>
          </p:nvSpPr>
          <p:spPr>
            <a:xfrm>
              <a:off x="5757486" y="5413916"/>
              <a:ext cx="2918369" cy="482615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…</a:t>
              </a:r>
              <a:endParaRPr lang="zh-CN" alt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11C6B3B-34C8-BCFB-685F-008019999FDE}"/>
                </a:ext>
              </a:extLst>
            </p:cNvPr>
            <p:cNvSpPr txBox="1"/>
            <p:nvPr/>
          </p:nvSpPr>
          <p:spPr>
            <a:xfrm>
              <a:off x="9381410" y="1250514"/>
              <a:ext cx="2054342" cy="12226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Simulation platforms for coupling eff.</a:t>
              </a: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8C3F1A21-2A13-1B96-AC65-F4A50900493C}"/>
                </a:ext>
              </a:extLst>
            </p:cNvPr>
            <p:cNvSpPr txBox="1"/>
            <p:nvPr/>
          </p:nvSpPr>
          <p:spPr>
            <a:xfrm>
              <a:off x="9381410" y="2765355"/>
              <a:ext cx="2054343" cy="83795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Rapid-cycling operation mode</a:t>
              </a: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3675D644-9E15-5968-3EAC-E8F2D025DB32}"/>
                </a:ext>
              </a:extLst>
            </p:cNvPr>
            <p:cNvSpPr txBox="1"/>
            <p:nvPr/>
          </p:nvSpPr>
          <p:spPr>
            <a:xfrm>
              <a:off x="9381410" y="3895110"/>
              <a:ext cx="2054343" cy="110080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Float waist collision scheme</a:t>
              </a: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直线箭头连接符 28">
              <a:extLst>
                <a:ext uri="{FF2B5EF4-FFF2-40B4-BE49-F238E27FC236}">
                  <a16:creationId xmlns:a16="http://schemas.microsoft.com/office/drawing/2014/main" id="{760C5DE4-E717-FD7B-803F-86D8DA21E79C}"/>
                </a:ext>
              </a:extLst>
            </p:cNvPr>
            <p:cNvCxnSpPr>
              <a:stCxn id="10" idx="3"/>
              <a:endCxn id="8" idx="1"/>
            </p:cNvCxnSpPr>
            <p:nvPr/>
          </p:nvCxnSpPr>
          <p:spPr>
            <a:xfrm>
              <a:off x="2460823" y="2078329"/>
              <a:ext cx="475997" cy="14377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线箭头连接符 29">
              <a:extLst>
                <a:ext uri="{FF2B5EF4-FFF2-40B4-BE49-F238E27FC236}">
                  <a16:creationId xmlns:a16="http://schemas.microsoft.com/office/drawing/2014/main" id="{7779C1A5-206A-A425-D95C-390ACA1132BC}"/>
                </a:ext>
              </a:extLst>
            </p:cNvPr>
            <p:cNvCxnSpPr>
              <a:cxnSpLocks/>
              <a:stCxn id="11" idx="3"/>
              <a:endCxn id="8" idx="1"/>
            </p:cNvCxnSpPr>
            <p:nvPr/>
          </p:nvCxnSpPr>
          <p:spPr>
            <a:xfrm>
              <a:off x="2490099" y="3516033"/>
              <a:ext cx="446721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箭头连接符 31">
              <a:extLst>
                <a:ext uri="{FF2B5EF4-FFF2-40B4-BE49-F238E27FC236}">
                  <a16:creationId xmlns:a16="http://schemas.microsoft.com/office/drawing/2014/main" id="{E4B19FDC-0679-642E-F8F4-11AF186FD8B2}"/>
                </a:ext>
              </a:extLst>
            </p:cNvPr>
            <p:cNvCxnSpPr>
              <a:cxnSpLocks/>
              <a:stCxn id="16" idx="3"/>
              <a:endCxn id="8" idx="1"/>
            </p:cNvCxnSpPr>
            <p:nvPr/>
          </p:nvCxnSpPr>
          <p:spPr>
            <a:xfrm flipV="1">
              <a:off x="2460823" y="3516034"/>
              <a:ext cx="475997" cy="14377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箭头连接符 32">
              <a:extLst>
                <a:ext uri="{FF2B5EF4-FFF2-40B4-BE49-F238E27FC236}">
                  <a16:creationId xmlns:a16="http://schemas.microsoft.com/office/drawing/2014/main" id="{9BF221D9-A90C-A90C-654D-4461E5B5D1BA}"/>
                </a:ext>
              </a:extLst>
            </p:cNvPr>
            <p:cNvCxnSpPr>
              <a:cxnSpLocks/>
              <a:stCxn id="15" idx="3"/>
              <a:endCxn id="23" idx="1"/>
            </p:cNvCxnSpPr>
            <p:nvPr/>
          </p:nvCxnSpPr>
          <p:spPr>
            <a:xfrm>
              <a:off x="5067135" y="4606057"/>
              <a:ext cx="690350" cy="32620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箭头连接符 33">
              <a:extLst>
                <a:ext uri="{FF2B5EF4-FFF2-40B4-BE49-F238E27FC236}">
                  <a16:creationId xmlns:a16="http://schemas.microsoft.com/office/drawing/2014/main" id="{F51AA2E4-1297-41A7-9DE7-06E466FF3A99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5067135" y="4411708"/>
              <a:ext cx="696592" cy="1943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箭头连接符 40">
              <a:extLst>
                <a:ext uri="{FF2B5EF4-FFF2-40B4-BE49-F238E27FC236}">
                  <a16:creationId xmlns:a16="http://schemas.microsoft.com/office/drawing/2014/main" id="{23B5D8AE-E85C-2DD8-F6D1-444669380B37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5060893" y="2468249"/>
              <a:ext cx="690350" cy="15478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箭头连接符 41">
              <a:extLst>
                <a:ext uri="{FF2B5EF4-FFF2-40B4-BE49-F238E27FC236}">
                  <a16:creationId xmlns:a16="http://schemas.microsoft.com/office/drawing/2014/main" id="{29D5E163-57FE-6BCB-BE89-2A41B4A8C4E6}"/>
                </a:ext>
              </a:extLst>
            </p:cNvPr>
            <p:cNvCxnSpPr>
              <a:cxnSpLocks/>
              <a:stCxn id="13" idx="3"/>
              <a:endCxn id="22" idx="1"/>
            </p:cNvCxnSpPr>
            <p:nvPr/>
          </p:nvCxnSpPr>
          <p:spPr>
            <a:xfrm>
              <a:off x="5060893" y="2468249"/>
              <a:ext cx="696592" cy="10384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箭头连接符 42">
              <a:extLst>
                <a:ext uri="{FF2B5EF4-FFF2-40B4-BE49-F238E27FC236}">
                  <a16:creationId xmlns:a16="http://schemas.microsoft.com/office/drawing/2014/main" id="{7D656B37-6AA0-D2C9-E30F-FCB97B07E6E3}"/>
                </a:ext>
              </a:extLst>
            </p:cNvPr>
            <p:cNvCxnSpPr>
              <a:cxnSpLocks/>
              <a:stCxn id="13" idx="3"/>
              <a:endCxn id="21" idx="1"/>
            </p:cNvCxnSpPr>
            <p:nvPr/>
          </p:nvCxnSpPr>
          <p:spPr>
            <a:xfrm>
              <a:off x="5060893" y="2468249"/>
              <a:ext cx="696592" cy="3256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箭头连接符 43">
              <a:extLst>
                <a:ext uri="{FF2B5EF4-FFF2-40B4-BE49-F238E27FC236}">
                  <a16:creationId xmlns:a16="http://schemas.microsoft.com/office/drawing/2014/main" id="{AA199E6F-995E-049E-DE12-8871AD4265EB}"/>
                </a:ext>
              </a:extLst>
            </p:cNvPr>
            <p:cNvCxnSpPr>
              <a:cxnSpLocks/>
              <a:stCxn id="13" idx="3"/>
              <a:endCxn id="17" idx="1"/>
            </p:cNvCxnSpPr>
            <p:nvPr/>
          </p:nvCxnSpPr>
          <p:spPr>
            <a:xfrm flipV="1">
              <a:off x="5060893" y="2081061"/>
              <a:ext cx="672938" cy="3871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箭头连接符 44">
              <a:extLst>
                <a:ext uri="{FF2B5EF4-FFF2-40B4-BE49-F238E27FC236}">
                  <a16:creationId xmlns:a16="http://schemas.microsoft.com/office/drawing/2014/main" id="{E0B6AE5E-DAB0-5A6E-AEB4-3139888D5336}"/>
                </a:ext>
              </a:extLst>
            </p:cNvPr>
            <p:cNvCxnSpPr>
              <a:cxnSpLocks/>
              <a:stCxn id="13" idx="3"/>
              <a:endCxn id="12" idx="1"/>
            </p:cNvCxnSpPr>
            <p:nvPr/>
          </p:nvCxnSpPr>
          <p:spPr>
            <a:xfrm flipV="1">
              <a:off x="5060893" y="1368261"/>
              <a:ext cx="672941" cy="10999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右箭头 45">
              <a:extLst>
                <a:ext uri="{FF2B5EF4-FFF2-40B4-BE49-F238E27FC236}">
                  <a16:creationId xmlns:a16="http://schemas.microsoft.com/office/drawing/2014/main" id="{4EECAF94-9AE3-2BF5-49A9-44EFB5B962B0}"/>
                </a:ext>
              </a:extLst>
            </p:cNvPr>
            <p:cNvSpPr/>
            <p:nvPr/>
          </p:nvSpPr>
          <p:spPr>
            <a:xfrm flipH="1">
              <a:off x="8766477" y="2952195"/>
              <a:ext cx="265471" cy="1122428"/>
            </a:xfrm>
            <a:prstGeom prst="rightArrow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C1F175D7-E99D-7A61-8B2D-BD6BFEC9BB35}"/>
                </a:ext>
              </a:extLst>
            </p:cNvPr>
            <p:cNvSpPr txBox="1"/>
            <p:nvPr/>
          </p:nvSpPr>
          <p:spPr>
            <a:xfrm>
              <a:off x="9371972" y="5287717"/>
              <a:ext cx="2054343" cy="46285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en-US" altLang="zh-CN" b="1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Crab Cavities</a:t>
              </a:r>
              <a:endParaRPr lang="zh-CN" altLang="en-US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334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Simulation Platforms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25E9C2D-4EEF-6890-A3FE-3A0E58BC9C4E}"/>
              </a:ext>
            </a:extLst>
          </p:cNvPr>
          <p:cNvGrpSpPr/>
          <p:nvPr/>
        </p:nvGrpSpPr>
        <p:grpSpPr>
          <a:xfrm>
            <a:off x="3828730" y="1084675"/>
            <a:ext cx="7164222" cy="2140689"/>
            <a:chOff x="652657" y="4425658"/>
            <a:chExt cx="7320559" cy="2146917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EA825C7B-3DA1-DBC0-A0A9-063A061643EB}"/>
                </a:ext>
              </a:extLst>
            </p:cNvPr>
            <p:cNvSpPr/>
            <p:nvPr/>
          </p:nvSpPr>
          <p:spPr>
            <a:xfrm>
              <a:off x="2992285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1</a:t>
              </a:r>
              <a:endParaRPr lang="zh-CN" altLang="en-US" sz="1400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6C45E34B-B994-F534-D820-A86C619D9821}"/>
                </a:ext>
              </a:extLst>
            </p:cNvPr>
            <p:cNvSpPr/>
            <p:nvPr/>
          </p:nvSpPr>
          <p:spPr>
            <a:xfrm>
              <a:off x="3413818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2</a:t>
              </a:r>
              <a:endParaRPr lang="zh-CN" altLang="en-US" sz="1400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2C6DC08F-C258-E302-75BC-607D82E3AF33}"/>
                </a:ext>
              </a:extLst>
            </p:cNvPr>
            <p:cNvSpPr/>
            <p:nvPr/>
          </p:nvSpPr>
          <p:spPr>
            <a:xfrm>
              <a:off x="3835351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/>
                <a:t>3</a:t>
              </a:r>
              <a:endParaRPr lang="zh-CN" altLang="en-US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699B0A68-7BC2-1B2A-7581-E5AF758BF31A}"/>
                </a:ext>
              </a:extLst>
            </p:cNvPr>
            <p:cNvSpPr/>
            <p:nvPr/>
          </p:nvSpPr>
          <p:spPr>
            <a:xfrm>
              <a:off x="4256884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4</a:t>
              </a:r>
              <a:endParaRPr lang="zh-CN" altLang="en-US" sz="1400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D6D2C090-CE24-4D36-1ECC-90BD905C3773}"/>
                </a:ext>
              </a:extLst>
            </p:cNvPr>
            <p:cNvSpPr/>
            <p:nvPr/>
          </p:nvSpPr>
          <p:spPr>
            <a:xfrm>
              <a:off x="4678417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1</a:t>
              </a:r>
              <a:endParaRPr lang="zh-CN" altLang="en-US" sz="1400" dirty="0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B39D061A-6B4C-224A-80A4-10362712CD4B}"/>
                </a:ext>
              </a:extLst>
            </p:cNvPr>
            <p:cNvSpPr/>
            <p:nvPr/>
          </p:nvSpPr>
          <p:spPr>
            <a:xfrm>
              <a:off x="5099950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2</a:t>
              </a:r>
              <a:endParaRPr lang="zh-CN" altLang="en-US" sz="1400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4F0A6FAF-611D-D837-0E11-C4842599A7EA}"/>
                </a:ext>
              </a:extLst>
            </p:cNvPr>
            <p:cNvSpPr/>
            <p:nvPr/>
          </p:nvSpPr>
          <p:spPr>
            <a:xfrm>
              <a:off x="5521483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3</a:t>
              </a:r>
              <a:endParaRPr lang="zh-CN" altLang="en-US" sz="1400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5896D45F-DE4D-5AA0-5DEA-0094CC0B4A15}"/>
                </a:ext>
              </a:extLst>
            </p:cNvPr>
            <p:cNvSpPr/>
            <p:nvPr/>
          </p:nvSpPr>
          <p:spPr>
            <a:xfrm>
              <a:off x="5943016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4</a:t>
              </a:r>
              <a:endParaRPr lang="zh-CN" altLang="en-US" sz="1400"/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F63321A2-2966-8DCF-1374-36EBF3A89F77}"/>
                </a:ext>
              </a:extLst>
            </p:cNvPr>
            <p:cNvSpPr/>
            <p:nvPr/>
          </p:nvSpPr>
          <p:spPr>
            <a:xfrm>
              <a:off x="6364542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1</a:t>
              </a:r>
              <a:endParaRPr lang="zh-CN" altLang="en-US" sz="1400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197ECAA9-3FE2-9F4B-0562-DF2FB7841C53}"/>
                </a:ext>
              </a:extLst>
            </p:cNvPr>
            <p:cNvSpPr/>
            <p:nvPr/>
          </p:nvSpPr>
          <p:spPr>
            <a:xfrm>
              <a:off x="6786075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2</a:t>
              </a:r>
              <a:endParaRPr lang="zh-CN" altLang="en-US" sz="1400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86C47806-D148-EBEB-0F9D-79962CE3086B}"/>
                </a:ext>
              </a:extLst>
            </p:cNvPr>
            <p:cNvSpPr/>
            <p:nvPr/>
          </p:nvSpPr>
          <p:spPr>
            <a:xfrm>
              <a:off x="7207608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3</a:t>
              </a:r>
              <a:endParaRPr lang="zh-CN" altLang="en-US" sz="1400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B21A85B3-21C5-A5C1-FA15-6EA635BD6924}"/>
                </a:ext>
              </a:extLst>
            </p:cNvPr>
            <p:cNvSpPr/>
            <p:nvPr/>
          </p:nvSpPr>
          <p:spPr>
            <a:xfrm>
              <a:off x="7629141" y="5295400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4</a:t>
              </a:r>
              <a:endParaRPr lang="zh-CN" altLang="en-US" sz="1400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DEA614CB-6AFC-F84D-6AA9-6A5BD34B86EB}"/>
                </a:ext>
              </a:extLst>
            </p:cNvPr>
            <p:cNvSpPr/>
            <p:nvPr/>
          </p:nvSpPr>
          <p:spPr>
            <a:xfrm>
              <a:off x="2992285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1</a:t>
              </a:r>
              <a:endParaRPr lang="zh-CN" altLang="en-US" sz="1400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E4C1EF8A-8114-E8CE-C802-12C10FF80949}"/>
                </a:ext>
              </a:extLst>
            </p:cNvPr>
            <p:cNvSpPr/>
            <p:nvPr/>
          </p:nvSpPr>
          <p:spPr>
            <a:xfrm>
              <a:off x="3413818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2</a:t>
              </a:r>
              <a:endParaRPr lang="zh-CN" altLang="en-US" sz="1400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1261F2C9-3BFB-F5EA-0674-6555E1588745}"/>
                </a:ext>
              </a:extLst>
            </p:cNvPr>
            <p:cNvSpPr/>
            <p:nvPr/>
          </p:nvSpPr>
          <p:spPr>
            <a:xfrm>
              <a:off x="3835351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3</a:t>
              </a:r>
              <a:endParaRPr lang="zh-CN" altLang="en-US" sz="1400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DC5B67CB-3CD3-7987-2AE4-71D8439483CF}"/>
                </a:ext>
              </a:extLst>
            </p:cNvPr>
            <p:cNvSpPr/>
            <p:nvPr/>
          </p:nvSpPr>
          <p:spPr>
            <a:xfrm>
              <a:off x="4256884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1</a:t>
              </a:r>
              <a:endParaRPr lang="zh-CN" altLang="en-US" sz="1400" dirty="0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F167B46C-46FA-65EE-CB4E-EB8D6B9C24EC}"/>
                </a:ext>
              </a:extLst>
            </p:cNvPr>
            <p:cNvSpPr/>
            <p:nvPr/>
          </p:nvSpPr>
          <p:spPr>
            <a:xfrm>
              <a:off x="4678417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2</a:t>
              </a:r>
              <a:endParaRPr lang="zh-CN" altLang="en-US" sz="1400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84B2519D-18D3-B6C2-E117-1C400B7DF3E6}"/>
                </a:ext>
              </a:extLst>
            </p:cNvPr>
            <p:cNvSpPr/>
            <p:nvPr/>
          </p:nvSpPr>
          <p:spPr>
            <a:xfrm>
              <a:off x="5099950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3</a:t>
              </a:r>
              <a:endParaRPr lang="zh-CN" altLang="en-US" sz="1400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C75AAA42-D420-AF60-053F-3EB38B5B1D1B}"/>
                </a:ext>
              </a:extLst>
            </p:cNvPr>
            <p:cNvSpPr/>
            <p:nvPr/>
          </p:nvSpPr>
          <p:spPr>
            <a:xfrm>
              <a:off x="5521483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1</a:t>
              </a:r>
              <a:endParaRPr lang="zh-CN" altLang="en-US" sz="1400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614132A6-8BC5-B65D-C4D7-EDCCCB31AC4A}"/>
                </a:ext>
              </a:extLst>
            </p:cNvPr>
            <p:cNvSpPr/>
            <p:nvPr/>
          </p:nvSpPr>
          <p:spPr>
            <a:xfrm>
              <a:off x="5943016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2</a:t>
              </a:r>
              <a:endParaRPr lang="zh-CN" altLang="en-US" sz="1400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BB3FF1C6-8E51-C3C1-230B-CB4DC11822B7}"/>
                </a:ext>
              </a:extLst>
            </p:cNvPr>
            <p:cNvSpPr/>
            <p:nvPr/>
          </p:nvSpPr>
          <p:spPr>
            <a:xfrm>
              <a:off x="6364549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3</a:t>
              </a:r>
              <a:endParaRPr lang="zh-CN" altLang="en-US"/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36A96AC5-7ED7-93DF-3A7D-0AADBB0A2811}"/>
                </a:ext>
              </a:extLst>
            </p:cNvPr>
            <p:cNvSpPr/>
            <p:nvPr/>
          </p:nvSpPr>
          <p:spPr>
            <a:xfrm>
              <a:off x="6786075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1</a:t>
              </a:r>
              <a:endParaRPr lang="zh-CN" altLang="en-US" sz="1400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10FA6974-B55E-ECEF-3C4A-8359F72D5DDC}"/>
                </a:ext>
              </a:extLst>
            </p:cNvPr>
            <p:cNvSpPr/>
            <p:nvPr/>
          </p:nvSpPr>
          <p:spPr>
            <a:xfrm>
              <a:off x="7207608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2</a:t>
              </a:r>
              <a:endParaRPr lang="zh-CN" altLang="en-US" sz="1400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C9C046BE-57A6-E844-99E9-B26924662F97}"/>
                </a:ext>
              </a:extLst>
            </p:cNvPr>
            <p:cNvSpPr/>
            <p:nvPr/>
          </p:nvSpPr>
          <p:spPr>
            <a:xfrm>
              <a:off x="7629141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3</a:t>
              </a:r>
              <a:endParaRPr lang="zh-CN" altLang="en-US" sz="1400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B8F59D8A-FC92-EA61-50B8-118D64D634A5}"/>
                </a:ext>
              </a:extLst>
            </p:cNvPr>
            <p:cNvSpPr txBox="1"/>
            <p:nvPr/>
          </p:nvSpPr>
          <p:spPr>
            <a:xfrm>
              <a:off x="1134906" y="4875925"/>
              <a:ext cx="1669712" cy="339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Basic (fast) beam</a:t>
              </a:r>
              <a:endParaRPr lang="zh-CN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BF3E3E88-FCE5-E658-6145-9CEB3776B40A}"/>
                </a:ext>
              </a:extLst>
            </p:cNvPr>
            <p:cNvSpPr txBox="1"/>
            <p:nvPr/>
          </p:nvSpPr>
          <p:spPr>
            <a:xfrm>
              <a:off x="652657" y="5247642"/>
              <a:ext cx="2151960" cy="339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accent5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Non-basic (slow) beam</a:t>
              </a:r>
              <a:endParaRPr lang="zh-CN" altLang="en-US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右大括号 43">
              <a:extLst>
                <a:ext uri="{FF2B5EF4-FFF2-40B4-BE49-F238E27FC236}">
                  <a16:creationId xmlns:a16="http://schemas.microsoft.com/office/drawing/2014/main" id="{91CAD738-0BDC-AF7F-8CDF-46485551DD34}"/>
                </a:ext>
              </a:extLst>
            </p:cNvPr>
            <p:cNvSpPr/>
            <p:nvPr/>
          </p:nvSpPr>
          <p:spPr>
            <a:xfrm rot="16200000">
              <a:off x="3406275" y="4257852"/>
              <a:ext cx="272902" cy="1131742"/>
            </a:xfrm>
            <a:prstGeom prst="rightBrace">
              <a:avLst/>
            </a:prstGeom>
            <a:ln w="19050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75881E74-F3B1-B0E1-FCFC-4938A10A8B12}"/>
                </a:ext>
              </a:extLst>
            </p:cNvPr>
            <p:cNvSpPr txBox="1"/>
            <p:nvPr/>
          </p:nvSpPr>
          <p:spPr>
            <a:xfrm>
              <a:off x="3277302" y="4425658"/>
              <a:ext cx="775579" cy="339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turn1</a:t>
              </a:r>
              <a:endParaRPr lang="zh-CN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右大括号 45">
              <a:extLst>
                <a:ext uri="{FF2B5EF4-FFF2-40B4-BE49-F238E27FC236}">
                  <a16:creationId xmlns:a16="http://schemas.microsoft.com/office/drawing/2014/main" id="{2CAD4796-902D-B80B-2936-4577B9DE74B3}"/>
                </a:ext>
              </a:extLst>
            </p:cNvPr>
            <p:cNvSpPr/>
            <p:nvPr/>
          </p:nvSpPr>
          <p:spPr>
            <a:xfrm rot="16200000">
              <a:off x="4670526" y="4257852"/>
              <a:ext cx="272902" cy="1131742"/>
            </a:xfrm>
            <a:prstGeom prst="rightBrac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8E6E5F7E-8C5E-E43D-5373-FFBE515F0BF0}"/>
                </a:ext>
              </a:extLst>
            </p:cNvPr>
            <p:cNvSpPr txBox="1"/>
            <p:nvPr/>
          </p:nvSpPr>
          <p:spPr>
            <a:xfrm>
              <a:off x="4535203" y="4425658"/>
              <a:ext cx="775579" cy="339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turn2</a:t>
              </a:r>
              <a:endParaRPr lang="zh-CN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60124423-AFC3-1F16-A6B6-8495F69AEA6C}"/>
                </a:ext>
              </a:extLst>
            </p:cNvPr>
            <p:cNvSpPr/>
            <p:nvPr/>
          </p:nvSpPr>
          <p:spPr>
            <a:xfrm>
              <a:off x="6360634" y="4904980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/>
                <a:t>3</a:t>
              </a:r>
              <a:endParaRPr lang="zh-CN" altLang="en-US" sz="1400"/>
            </a:p>
          </p:txBody>
        </p:sp>
        <p:sp>
          <p:nvSpPr>
            <p:cNvPr id="49" name="右大括号 48">
              <a:extLst>
                <a:ext uri="{FF2B5EF4-FFF2-40B4-BE49-F238E27FC236}">
                  <a16:creationId xmlns:a16="http://schemas.microsoft.com/office/drawing/2014/main" id="{0C3803DB-F35F-885C-8D61-91E44660FB17}"/>
                </a:ext>
              </a:extLst>
            </p:cNvPr>
            <p:cNvSpPr/>
            <p:nvPr/>
          </p:nvSpPr>
          <p:spPr>
            <a:xfrm rot="16200000">
              <a:off x="5931210" y="4257852"/>
              <a:ext cx="272902" cy="1131742"/>
            </a:xfrm>
            <a:prstGeom prst="rightBrac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389E11CB-A281-9FE2-2E0A-EC51DE3C86DC}"/>
                </a:ext>
              </a:extLst>
            </p:cNvPr>
            <p:cNvSpPr txBox="1"/>
            <p:nvPr/>
          </p:nvSpPr>
          <p:spPr>
            <a:xfrm>
              <a:off x="5795887" y="4425658"/>
              <a:ext cx="775579" cy="339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accent4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turn3</a:t>
              </a:r>
              <a:endParaRPr lang="zh-CN" altLang="en-US" sz="1600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右大括号 50">
              <a:extLst>
                <a:ext uri="{FF2B5EF4-FFF2-40B4-BE49-F238E27FC236}">
                  <a16:creationId xmlns:a16="http://schemas.microsoft.com/office/drawing/2014/main" id="{5B70A00D-7F5B-58F6-5337-A0A834DF3622}"/>
                </a:ext>
              </a:extLst>
            </p:cNvPr>
            <p:cNvSpPr/>
            <p:nvPr/>
          </p:nvSpPr>
          <p:spPr>
            <a:xfrm rot="16200000">
              <a:off x="7186223" y="4262316"/>
              <a:ext cx="272902" cy="1131742"/>
            </a:xfrm>
            <a:prstGeom prst="rightBrac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445085A4-043E-1466-8050-E6EF4D39AB21}"/>
                </a:ext>
              </a:extLst>
            </p:cNvPr>
            <p:cNvSpPr txBox="1"/>
            <p:nvPr/>
          </p:nvSpPr>
          <p:spPr>
            <a:xfrm>
              <a:off x="7050900" y="4430122"/>
              <a:ext cx="775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solidFill>
                    <a:schemeClr val="accent4"/>
                  </a:solidFill>
                </a:rPr>
                <a:t>turn4</a:t>
              </a:r>
              <a:endParaRPr lang="zh-CN" altLang="en-US" sz="1400">
                <a:solidFill>
                  <a:schemeClr val="accent4"/>
                </a:solidFill>
              </a:endParaRPr>
            </a:p>
          </p:txBody>
        </p:sp>
        <p:sp>
          <p:nvSpPr>
            <p:cNvPr id="53" name="右大括号 52">
              <a:extLst>
                <a:ext uri="{FF2B5EF4-FFF2-40B4-BE49-F238E27FC236}">
                  <a16:creationId xmlns:a16="http://schemas.microsoft.com/office/drawing/2014/main" id="{A697F785-A792-99B2-E83E-62DE4D945018}"/>
                </a:ext>
              </a:extLst>
            </p:cNvPr>
            <p:cNvSpPr/>
            <p:nvPr/>
          </p:nvSpPr>
          <p:spPr>
            <a:xfrm rot="5400000">
              <a:off x="3613943" y="4870027"/>
              <a:ext cx="272902" cy="1557188"/>
            </a:xfrm>
            <a:prstGeom prst="rightBrac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F291877A-E560-3082-96A3-73E9630A4146}"/>
                </a:ext>
              </a:extLst>
            </p:cNvPr>
            <p:cNvSpPr txBox="1"/>
            <p:nvPr/>
          </p:nvSpPr>
          <p:spPr>
            <a:xfrm>
              <a:off x="3484983" y="5716380"/>
              <a:ext cx="775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solidFill>
                    <a:schemeClr val="accent5">
                      <a:lumMod val="75000"/>
                    </a:schemeClr>
                  </a:solidFill>
                </a:rPr>
                <a:t>turn1</a:t>
              </a:r>
              <a:endParaRPr lang="zh-CN" altLang="en-US" sz="14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55" name="右大括号 54">
              <a:extLst>
                <a:ext uri="{FF2B5EF4-FFF2-40B4-BE49-F238E27FC236}">
                  <a16:creationId xmlns:a16="http://schemas.microsoft.com/office/drawing/2014/main" id="{A51713A2-238C-5433-0491-6004793CF628}"/>
                </a:ext>
              </a:extLst>
            </p:cNvPr>
            <p:cNvSpPr/>
            <p:nvPr/>
          </p:nvSpPr>
          <p:spPr>
            <a:xfrm rot="5400000">
              <a:off x="5301510" y="4868061"/>
              <a:ext cx="272902" cy="1557188"/>
            </a:xfrm>
            <a:prstGeom prst="rightBrac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5DB85C9B-6E89-71CE-9434-9CE47D2283AE}"/>
                </a:ext>
              </a:extLst>
            </p:cNvPr>
            <p:cNvSpPr txBox="1"/>
            <p:nvPr/>
          </p:nvSpPr>
          <p:spPr>
            <a:xfrm>
              <a:off x="5172550" y="5714414"/>
              <a:ext cx="775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solidFill>
                    <a:schemeClr val="accent5">
                      <a:lumMod val="75000"/>
                    </a:schemeClr>
                  </a:solidFill>
                </a:rPr>
                <a:t>turn2</a:t>
              </a:r>
              <a:endParaRPr lang="zh-CN" altLang="en-US" sz="14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57" name="右大括号 56">
              <a:extLst>
                <a:ext uri="{FF2B5EF4-FFF2-40B4-BE49-F238E27FC236}">
                  <a16:creationId xmlns:a16="http://schemas.microsoft.com/office/drawing/2014/main" id="{D3122B20-3E8E-ABB0-2074-E87AC439E3B9}"/>
                </a:ext>
              </a:extLst>
            </p:cNvPr>
            <p:cNvSpPr/>
            <p:nvPr/>
          </p:nvSpPr>
          <p:spPr>
            <a:xfrm rot="5400000">
              <a:off x="6999578" y="4862384"/>
              <a:ext cx="272902" cy="1557188"/>
            </a:xfrm>
            <a:prstGeom prst="rightBrac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596C7875-35F0-3FCC-26F9-9B7EA97BD073}"/>
                </a:ext>
              </a:extLst>
            </p:cNvPr>
            <p:cNvSpPr txBox="1"/>
            <p:nvPr/>
          </p:nvSpPr>
          <p:spPr>
            <a:xfrm>
              <a:off x="6870618" y="5708737"/>
              <a:ext cx="775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solidFill>
                    <a:schemeClr val="accent5">
                      <a:lumMod val="75000"/>
                    </a:schemeClr>
                  </a:solidFill>
                </a:rPr>
                <a:t>turn3</a:t>
              </a:r>
              <a:endParaRPr lang="zh-CN" altLang="en-US" sz="140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59" name="右大括号 58">
              <a:extLst>
                <a:ext uri="{FF2B5EF4-FFF2-40B4-BE49-F238E27FC236}">
                  <a16:creationId xmlns:a16="http://schemas.microsoft.com/office/drawing/2014/main" id="{B27967D3-3F53-3DFF-463E-3AF932F457C3}"/>
                </a:ext>
              </a:extLst>
            </p:cNvPr>
            <p:cNvSpPr/>
            <p:nvPr/>
          </p:nvSpPr>
          <p:spPr>
            <a:xfrm rot="5400000">
              <a:off x="5336057" y="3603763"/>
              <a:ext cx="272902" cy="5001416"/>
            </a:xfrm>
            <a:prstGeom prst="rightBrac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4"/>
                </a:solidFill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C986DB6E-7184-D6AC-642D-5A0BA1520F61}"/>
                </a:ext>
              </a:extLst>
            </p:cNvPr>
            <p:cNvSpPr txBox="1"/>
            <p:nvPr/>
          </p:nvSpPr>
          <p:spPr>
            <a:xfrm>
              <a:off x="4213216" y="6264798"/>
              <a:ext cx="25185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/>
                <a:t>12 collisions in 1 super period</a:t>
              </a:r>
              <a:endParaRPr lang="zh-CN" altLang="en-US" sz="1400" dirty="0"/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7DB428EB-F2C1-B0B0-152C-635E6CBED3D1}"/>
              </a:ext>
            </a:extLst>
          </p:cNvPr>
          <p:cNvGrpSpPr/>
          <p:nvPr/>
        </p:nvGrpSpPr>
        <p:grpSpPr>
          <a:xfrm>
            <a:off x="1043275" y="1450652"/>
            <a:ext cx="2461349" cy="1307966"/>
            <a:chOff x="2626476" y="1891029"/>
            <a:chExt cx="2896512" cy="1581771"/>
          </a:xfrm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A0F7BACA-2B9A-E2FF-C589-3A809E3A9379}"/>
                </a:ext>
              </a:extLst>
            </p:cNvPr>
            <p:cNvSpPr/>
            <p:nvPr/>
          </p:nvSpPr>
          <p:spPr>
            <a:xfrm>
              <a:off x="2626476" y="2062094"/>
              <a:ext cx="1361873" cy="1300263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id="{7AEA034A-B977-F610-5E0F-7DFD1DE1455C}"/>
                </a:ext>
              </a:extLst>
            </p:cNvPr>
            <p:cNvSpPr/>
            <p:nvPr/>
          </p:nvSpPr>
          <p:spPr>
            <a:xfrm>
              <a:off x="3988350" y="2014370"/>
              <a:ext cx="1417005" cy="1347987"/>
            </a:xfrm>
            <a:prstGeom prst="ellipse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id="{BAE6D423-A84A-8233-54C4-1CF010C4E786}"/>
                </a:ext>
              </a:extLst>
            </p:cNvPr>
            <p:cNvSpPr/>
            <p:nvPr/>
          </p:nvSpPr>
          <p:spPr>
            <a:xfrm>
              <a:off x="3994834" y="2549961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1</a:t>
              </a:r>
              <a:endParaRPr lang="zh-CN" altLang="en-US" sz="1400" dirty="0"/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id="{BE5F4D8C-ACFF-FC3F-0E5D-F1363EB35D13}"/>
                </a:ext>
              </a:extLst>
            </p:cNvPr>
            <p:cNvSpPr/>
            <p:nvPr/>
          </p:nvSpPr>
          <p:spPr>
            <a:xfrm>
              <a:off x="3719216" y="2554962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1</a:t>
              </a:r>
              <a:endParaRPr lang="zh-CN" altLang="en-US" sz="1400" dirty="0"/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id="{D65E166D-7015-E3F2-73DF-83CB6904F53A}"/>
                </a:ext>
              </a:extLst>
            </p:cNvPr>
            <p:cNvSpPr/>
            <p:nvPr/>
          </p:nvSpPr>
          <p:spPr>
            <a:xfrm>
              <a:off x="4554246" y="1891029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4</a:t>
              </a:r>
              <a:endParaRPr lang="zh-CN" altLang="en-US" sz="1400" dirty="0"/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id="{3B5A7131-A852-3FE0-C1E9-8D234417DB18}"/>
                </a:ext>
              </a:extLst>
            </p:cNvPr>
            <p:cNvSpPr/>
            <p:nvPr/>
          </p:nvSpPr>
          <p:spPr>
            <a:xfrm>
              <a:off x="4554246" y="3213396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2</a:t>
              </a:r>
              <a:endParaRPr lang="zh-CN" altLang="en-US" sz="1400" dirty="0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6562467A-A837-A453-A9C5-54B10C712283}"/>
                </a:ext>
              </a:extLst>
            </p:cNvPr>
            <p:cNvSpPr/>
            <p:nvPr/>
          </p:nvSpPr>
          <p:spPr>
            <a:xfrm>
              <a:off x="5263584" y="2549961"/>
              <a:ext cx="259404" cy="259404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3</a:t>
              </a:r>
              <a:endParaRPr lang="zh-CN" altLang="en-US" sz="1400" dirty="0"/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id="{3CDD9F25-3C07-192C-BE2F-054B12AB9FA9}"/>
                </a:ext>
              </a:extLst>
            </p:cNvPr>
            <p:cNvSpPr/>
            <p:nvPr/>
          </p:nvSpPr>
          <p:spPr>
            <a:xfrm>
              <a:off x="2918307" y="3193745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3</a:t>
              </a:r>
              <a:endParaRPr lang="zh-CN" altLang="en-US" sz="1400" dirty="0"/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id="{524A2196-3F31-F0D2-A62A-56A2018DFC3A}"/>
                </a:ext>
              </a:extLst>
            </p:cNvPr>
            <p:cNvSpPr/>
            <p:nvPr/>
          </p:nvSpPr>
          <p:spPr>
            <a:xfrm>
              <a:off x="2879396" y="2012644"/>
              <a:ext cx="259404" cy="2594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/>
                <a:t>2</a:t>
              </a:r>
              <a:endParaRPr lang="zh-CN" altLang="en-US" sz="1400" dirty="0"/>
            </a:p>
          </p:txBody>
        </p:sp>
        <p:sp>
          <p:nvSpPr>
            <p:cNvPr id="71" name="箭头: 右弧形 16">
              <a:extLst>
                <a:ext uri="{FF2B5EF4-FFF2-40B4-BE49-F238E27FC236}">
                  <a16:creationId xmlns:a16="http://schemas.microsoft.com/office/drawing/2014/main" id="{2DF92D29-62C1-459C-1FC1-6E748503AAAE}"/>
                </a:ext>
              </a:extLst>
            </p:cNvPr>
            <p:cNvSpPr/>
            <p:nvPr/>
          </p:nvSpPr>
          <p:spPr>
            <a:xfrm>
              <a:off x="3274989" y="2415532"/>
              <a:ext cx="321010" cy="640404"/>
            </a:xfrm>
            <a:prstGeom prst="curvedLef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箭头: 右弧形 17">
              <a:extLst>
                <a:ext uri="{FF2B5EF4-FFF2-40B4-BE49-F238E27FC236}">
                  <a16:creationId xmlns:a16="http://schemas.microsoft.com/office/drawing/2014/main" id="{61A855E8-14B3-4E8B-1310-42AB0C5D1E52}"/>
                </a:ext>
              </a:extLst>
            </p:cNvPr>
            <p:cNvSpPr/>
            <p:nvPr/>
          </p:nvSpPr>
          <p:spPr>
            <a:xfrm rot="10800000">
              <a:off x="4445550" y="2359461"/>
              <a:ext cx="321010" cy="640404"/>
            </a:xfrm>
            <a:prstGeom prst="curvedLeftArrow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3" name="文本框 72">
            <a:extLst>
              <a:ext uri="{FF2B5EF4-FFF2-40B4-BE49-F238E27FC236}">
                <a16:creationId xmlns:a16="http://schemas.microsoft.com/office/drawing/2014/main" id="{0DA06DE0-31FD-557B-4F10-31C51001CD84}"/>
              </a:ext>
            </a:extLst>
          </p:cNvPr>
          <p:cNvSpPr txBox="1"/>
          <p:nvPr/>
        </p:nvSpPr>
        <p:spPr>
          <a:xfrm>
            <a:off x="467245" y="734845"/>
            <a:ext cx="11257510" cy="384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 the old designs, </a:t>
            </a:r>
            <a:r>
              <a:rPr lang="en-US" altLang="zh-CN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EicC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employed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asymmetric collisions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so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finding the best </a:t>
            </a:r>
            <a:r>
              <a:rPr lang="en-US" altLang="zh-CN" b="1" dirty="0" err="1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n:m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is important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! 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5B55C0B5-84F0-593B-9503-CBDF4B2B94A2}"/>
              </a:ext>
            </a:extLst>
          </p:cNvPr>
          <p:cNvSpPr txBox="1"/>
          <p:nvPr/>
        </p:nvSpPr>
        <p:spPr>
          <a:xfrm>
            <a:off x="467245" y="3323955"/>
            <a:ext cx="2816947" cy="1061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Much more computing time 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(super periods) vs. 1e : 1p (turns)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8B1D1C7D-7C41-8544-C1DC-F6A294C55E81}"/>
              </a:ext>
            </a:extLst>
          </p:cNvPr>
          <p:cNvSpPr txBox="1"/>
          <p:nvPr/>
        </p:nvSpPr>
        <p:spPr>
          <a:xfrm>
            <a:off x="470417" y="4544259"/>
            <a:ext cx="2937419" cy="1726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 </a:t>
            </a:r>
            <a:r>
              <a:rPr lang="en-US" altLang="zh-CN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gpu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-based high-performance self-consistent multi-bunch beam-beam simulation program: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Athena</a:t>
            </a:r>
          </a:p>
        </p:txBody>
      </p:sp>
      <p:pic>
        <p:nvPicPr>
          <p:cNvPr id="83" name="图片 82">
            <a:extLst>
              <a:ext uri="{FF2B5EF4-FFF2-40B4-BE49-F238E27FC236}">
                <a16:creationId xmlns:a16="http://schemas.microsoft.com/office/drawing/2014/main" id="{98884553-8B92-9950-87F4-1BD243138D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1997" y="3093435"/>
            <a:ext cx="3841038" cy="3270800"/>
          </a:xfrm>
          <a:prstGeom prst="rect">
            <a:avLst/>
          </a:prstGeom>
        </p:spPr>
      </p:pic>
      <p:pic>
        <p:nvPicPr>
          <p:cNvPr id="84" name="图片 83">
            <a:extLst>
              <a:ext uri="{FF2B5EF4-FFF2-40B4-BE49-F238E27FC236}">
                <a16:creationId xmlns:a16="http://schemas.microsoft.com/office/drawing/2014/main" id="{4E718B57-F6BC-8656-BA48-ABA4E99A8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8121" y="3429000"/>
            <a:ext cx="4100395" cy="262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9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Simulation Platforms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31F8A05-61B0-D2D9-2115-2CAEC06703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573" y="595273"/>
            <a:ext cx="4014427" cy="3010821"/>
          </a:xfrm>
          <a:prstGeom prst="rect">
            <a:avLst/>
          </a:prstGeom>
        </p:spPr>
      </p:pic>
      <p:pic>
        <p:nvPicPr>
          <p:cNvPr id="18" name="图片 17" descr="图表, 折线图&#10;&#10;描述已自动生成">
            <a:extLst>
              <a:ext uri="{FF2B5EF4-FFF2-40B4-BE49-F238E27FC236}">
                <a16:creationId xmlns:a16="http://schemas.microsoft.com/office/drawing/2014/main" id="{00ED54E2-00A8-F751-B0E3-AAA8FC0F089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658" y="901474"/>
            <a:ext cx="3726282" cy="2749635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0301835-610F-990D-18C5-D63DC54F17E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9527"/>
          <a:stretch/>
        </p:blipFill>
        <p:spPr>
          <a:xfrm>
            <a:off x="404990" y="3651109"/>
            <a:ext cx="3922952" cy="287311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5DBAA5EE-6BD4-2367-A393-42AF846F176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473"/>
          <a:stretch/>
        </p:blipFill>
        <p:spPr>
          <a:xfrm>
            <a:off x="404990" y="732978"/>
            <a:ext cx="3849448" cy="2873116"/>
          </a:xfrm>
          <a:prstGeom prst="rect">
            <a:avLst/>
          </a:prstGeom>
        </p:spPr>
      </p:pic>
      <p:sp>
        <p:nvSpPr>
          <p:cNvPr id="31" name="右箭头 30">
            <a:extLst>
              <a:ext uri="{FF2B5EF4-FFF2-40B4-BE49-F238E27FC236}">
                <a16:creationId xmlns:a16="http://schemas.microsoft.com/office/drawing/2014/main" id="{E5FC64D9-3101-2C49-A606-2036F11976EE}"/>
              </a:ext>
            </a:extLst>
          </p:cNvPr>
          <p:cNvSpPr/>
          <p:nvPr/>
        </p:nvSpPr>
        <p:spPr>
          <a:xfrm rot="10800000" flipH="1">
            <a:off x="4254438" y="1751226"/>
            <a:ext cx="210375" cy="698914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36" name="直线箭头连接符 35">
            <a:extLst>
              <a:ext uri="{FF2B5EF4-FFF2-40B4-BE49-F238E27FC236}">
                <a16:creationId xmlns:a16="http://schemas.microsoft.com/office/drawing/2014/main" id="{6B96F40A-436B-20B1-A46F-6AE88F3E8F10}"/>
              </a:ext>
            </a:extLst>
          </p:cNvPr>
          <p:cNvCxnSpPr/>
          <p:nvPr/>
        </p:nvCxnSpPr>
        <p:spPr>
          <a:xfrm>
            <a:off x="7973961" y="1396181"/>
            <a:ext cx="816078" cy="139618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内容占位符 1">
            <a:extLst>
              <a:ext uri="{FF2B5EF4-FFF2-40B4-BE49-F238E27FC236}">
                <a16:creationId xmlns:a16="http://schemas.microsoft.com/office/drawing/2014/main" id="{3A3E2F97-E363-5A9F-44ED-D310C5A9D26F}"/>
              </a:ext>
            </a:extLst>
          </p:cNvPr>
          <p:cNvSpPr txBox="1">
            <a:spLocks/>
          </p:cNvSpPr>
          <p:nvPr/>
        </p:nvSpPr>
        <p:spPr>
          <a:xfrm>
            <a:off x="4327942" y="3810609"/>
            <a:ext cx="7612179" cy="27046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000" b="1" dirty="0">
                <a:ea typeface="微软雅黑" panose="020B0503020204020204" pitchFamily="34" charset="-122"/>
                <a:cs typeface="Arial" panose="020B0604020202020204" pitchFamily="34" charset="0"/>
              </a:rPr>
              <a:t>1e vs. 1p, 2e vs. 3p, 3e vs. 5p, and 4e vs. 7p are simulated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Similar luminosity and bunch parameter evolutions in </a:t>
            </a: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1e vs. 1p and 4e vs. 7p collision modes (stable)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altLang="zh-CN" sz="18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Luminosity loss in 2e vs. 3p and 3e vs. 5p</a:t>
            </a:r>
            <a:r>
              <a:rPr lang="en-US" altLang="zh-CN" sz="1800" b="1" dirty="0">
                <a:ea typeface="微软雅黑" panose="020B0503020204020204" pitchFamily="34" charset="-122"/>
                <a:cs typeface="Arial" panose="020B0604020202020204" pitchFamily="34" charset="0"/>
              </a:rPr>
              <a:t> due to dipole instability which can be avoided by choosing appropriate nominal tunes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sz="20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New </a:t>
            </a:r>
            <a:r>
              <a:rPr lang="en-US" altLang="zh-CN" sz="2000" b="1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EicC</a:t>
            </a:r>
            <a:r>
              <a:rPr lang="en-US" altLang="zh-CN" sz="20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design uses 1e vs. 1p to make dynamics easier</a:t>
            </a:r>
          </a:p>
        </p:txBody>
      </p:sp>
    </p:spTree>
    <p:extLst>
      <p:ext uri="{BB962C8B-B14F-4D97-AF65-F5344CB8AC3E}">
        <p14:creationId xmlns:p14="http://schemas.microsoft.com/office/powerpoint/2010/main" val="7721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Simulation Platforms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E23C4E9-2B35-564A-5B45-FE0BA2D669F3}"/>
              </a:ext>
            </a:extLst>
          </p:cNvPr>
          <p:cNvSpPr txBox="1"/>
          <p:nvPr/>
        </p:nvSpPr>
        <p:spPr>
          <a:xfrm>
            <a:off x="460971" y="786963"/>
            <a:ext cx="11270055" cy="699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After 1e vs. 1p chosen as the collision mode,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whether beams are stable with all effects and their coupling effects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becomes a new problem.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GOAT is developed to verify diverse coupling effects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D147FEC-616F-177A-478C-97E7205EBC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94" y="1743401"/>
            <a:ext cx="6757755" cy="3743327"/>
          </a:xfrm>
          <a:prstGeom prst="rect">
            <a:avLst/>
          </a:prstGeom>
        </p:spPr>
      </p:pic>
      <p:pic>
        <p:nvPicPr>
          <p:cNvPr id="9" name="图片 8" descr="图表, 折线图&#10;&#10;描述已自动生成">
            <a:extLst>
              <a:ext uri="{FF2B5EF4-FFF2-40B4-BE49-F238E27FC236}">
                <a16:creationId xmlns:a16="http://schemas.microsoft.com/office/drawing/2014/main" id="{F3A54E24-B21B-F85B-72C5-2847827EB7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3" t="9398" r="12898" b="4512"/>
          <a:stretch/>
        </p:blipFill>
        <p:spPr>
          <a:xfrm>
            <a:off x="9628787" y="1743401"/>
            <a:ext cx="2170519" cy="1754425"/>
          </a:xfrm>
          <a:prstGeom prst="rect">
            <a:avLst/>
          </a:prstGeom>
        </p:spPr>
      </p:pic>
      <p:pic>
        <p:nvPicPr>
          <p:cNvPr id="10" name="图片 9" descr="图示&#10;&#10;中度可信度描述已自动生成">
            <a:extLst>
              <a:ext uri="{FF2B5EF4-FFF2-40B4-BE49-F238E27FC236}">
                <a16:creationId xmlns:a16="http://schemas.microsoft.com/office/drawing/2014/main" id="{B3CAC00E-B8FD-11A5-5D07-D0E9BED3213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t="10370" r="11248" b="5455"/>
          <a:stretch/>
        </p:blipFill>
        <p:spPr>
          <a:xfrm>
            <a:off x="7324795" y="1743401"/>
            <a:ext cx="2197943" cy="1754425"/>
          </a:xfrm>
          <a:prstGeom prst="rect">
            <a:avLst/>
          </a:prstGeom>
        </p:spPr>
      </p:pic>
      <p:pic>
        <p:nvPicPr>
          <p:cNvPr id="11" name="图片 10" descr="图表, 图示&#10;&#10;描述已自动生成">
            <a:extLst>
              <a:ext uri="{FF2B5EF4-FFF2-40B4-BE49-F238E27FC236}">
                <a16:creationId xmlns:a16="http://schemas.microsoft.com/office/drawing/2014/main" id="{A099F46F-0794-7D89-306D-5D6047247D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t="6599" r="13103" b="5590"/>
          <a:stretch/>
        </p:blipFill>
        <p:spPr>
          <a:xfrm>
            <a:off x="7352219" y="3694699"/>
            <a:ext cx="2170519" cy="1754425"/>
          </a:xfrm>
          <a:prstGeom prst="rect">
            <a:avLst/>
          </a:prstGeom>
        </p:spPr>
      </p:pic>
      <p:pic>
        <p:nvPicPr>
          <p:cNvPr id="12" name="图片 11" descr="图表, 条形图&#10;&#10;描述已自动生成">
            <a:extLst>
              <a:ext uri="{FF2B5EF4-FFF2-40B4-BE49-F238E27FC236}">
                <a16:creationId xmlns:a16="http://schemas.microsoft.com/office/drawing/2014/main" id="{25858E9D-60F0-2B43-6396-2E588897A81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6" t="11392" r="9292" b="11650"/>
          <a:stretch/>
        </p:blipFill>
        <p:spPr>
          <a:xfrm>
            <a:off x="9628787" y="3694699"/>
            <a:ext cx="2170519" cy="175442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FA7700B4-AD8B-FFB4-A6D4-DB5EC254C9C1}"/>
              </a:ext>
            </a:extLst>
          </p:cNvPr>
          <p:cNvSpPr txBox="1"/>
          <p:nvPr/>
        </p:nvSpPr>
        <p:spPr>
          <a:xfrm>
            <a:off x="7415198" y="3457154"/>
            <a:ext cx="2309310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Benchmark with </a:t>
            </a:r>
            <a:r>
              <a:rPr lang="en-US" altLang="zh-CN" sz="1100" b="1" dirty="0" err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PyHEADTAIL</a:t>
            </a:r>
            <a:endParaRPr lang="en-US" altLang="zh-CN" sz="1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EA5C19A-43FD-B7C1-4B56-E75452D5DFA9}"/>
              </a:ext>
            </a:extLst>
          </p:cNvPr>
          <p:cNvSpPr txBox="1"/>
          <p:nvPr/>
        </p:nvSpPr>
        <p:spPr>
          <a:xfrm>
            <a:off x="9970911" y="3457154"/>
            <a:ext cx="1828395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Benchmark with Blond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B077E0D-3412-07BB-0C55-BD785B7264BE}"/>
              </a:ext>
            </a:extLst>
          </p:cNvPr>
          <p:cNvSpPr txBox="1"/>
          <p:nvPr/>
        </p:nvSpPr>
        <p:spPr>
          <a:xfrm>
            <a:off x="7484593" y="5367779"/>
            <a:ext cx="2170519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Benchmark with </a:t>
            </a:r>
            <a:r>
              <a:rPr lang="en-US" altLang="zh-CN" sz="1100" b="1" dirty="0" err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PyECLOUD</a:t>
            </a:r>
            <a:endParaRPr lang="en-US" altLang="zh-CN" sz="1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F0E5DF5-BE55-1EFD-6173-AA438B661180}"/>
              </a:ext>
            </a:extLst>
          </p:cNvPr>
          <p:cNvSpPr txBox="1"/>
          <p:nvPr/>
        </p:nvSpPr>
        <p:spPr>
          <a:xfrm>
            <a:off x="9930541" y="5367779"/>
            <a:ext cx="1909133" cy="27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Benchmark with Athena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C38636C-7A46-F9D9-F009-9BEFACF533C3}"/>
              </a:ext>
            </a:extLst>
          </p:cNvPr>
          <p:cNvSpPr txBox="1"/>
          <p:nvPr/>
        </p:nvSpPr>
        <p:spPr>
          <a:xfrm>
            <a:off x="263011" y="5696986"/>
            <a:ext cx="11665976" cy="776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 the future, a new simulation platform, 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PASS (</a:t>
            </a:r>
            <a:r>
              <a:rPr lang="en-US" altLang="zh-CN" sz="1400" b="1" u="sng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article </a:t>
            </a:r>
            <a:r>
              <a:rPr lang="en-US" altLang="zh-CN" sz="1400" b="1" u="sng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ccelerator </a:t>
            </a:r>
            <a:r>
              <a:rPr lang="en-US" altLang="zh-CN" sz="1400" b="1" u="sng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imulation </a:t>
            </a:r>
            <a:r>
              <a:rPr lang="en-US" altLang="zh-CN" sz="1400" b="1" u="sng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tudio</a:t>
            </a: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), combining</a:t>
            </a:r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Athena &amp; GOAT</a:t>
            </a:r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will be developed in IMP, CAS to support complicated beam dynamics studies.</a:t>
            </a:r>
          </a:p>
        </p:txBody>
      </p:sp>
    </p:spTree>
    <p:extLst>
      <p:ext uri="{BB962C8B-B14F-4D97-AF65-F5344CB8AC3E}">
        <p14:creationId xmlns:p14="http://schemas.microsoft.com/office/powerpoint/2010/main" val="292755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C35C6-C208-4638-9132-E2970216B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4" y="1"/>
            <a:ext cx="7073900" cy="681036"/>
          </a:xfrm>
        </p:spPr>
        <p:txBody>
          <a:bodyPr/>
          <a:lstStyle/>
          <a:p>
            <a:r>
              <a:rPr lang="en-US" altLang="zh-CN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AF0992C-F2DF-0B2C-4C38-DBAF5129F625}"/>
              </a:ext>
            </a:extLst>
          </p:cNvPr>
          <p:cNvSpPr txBox="1"/>
          <p:nvPr/>
        </p:nvSpPr>
        <p:spPr>
          <a:xfrm>
            <a:off x="2645376" y="1395296"/>
            <a:ext cx="6901248" cy="34057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altLang="zh-CN" sz="2800" b="1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Overview of </a:t>
            </a:r>
            <a:r>
              <a:rPr lang="en-US" altLang="zh-CN" sz="2800" b="1" dirty="0" err="1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EicC</a:t>
            </a:r>
            <a:r>
              <a:rPr lang="en-US" altLang="zh-CN" sz="2800" b="1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 Facility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altLang="zh-CN" sz="2800" b="1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Ion and Electron Accelerators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altLang="zh-CN" sz="2800" b="1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Challenges &amp; Status of BB Research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altLang="zh-CN" sz="2800" b="1" dirty="0">
                <a:solidFill>
                  <a:prstClr val="black"/>
                </a:solidFill>
                <a:latin typeface="Arial"/>
                <a:ea typeface="黑体" panose="02010609060101010101" pitchFamily="49" charset="-122"/>
                <a:cs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67670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Simulation Platforms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pic>
        <p:nvPicPr>
          <p:cNvPr id="3" name="图片 2" descr="图表, 直方图&#10;&#10;描述已自动生成">
            <a:extLst>
              <a:ext uri="{FF2B5EF4-FFF2-40B4-BE49-F238E27FC236}">
                <a16:creationId xmlns:a16="http://schemas.microsoft.com/office/drawing/2014/main" id="{2C747979-A075-FD69-F31F-FDC34D4159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1" t="9159" r="18978" b="4377"/>
          <a:stretch/>
        </p:blipFill>
        <p:spPr>
          <a:xfrm>
            <a:off x="1257875" y="3911837"/>
            <a:ext cx="3045474" cy="2692972"/>
          </a:xfrm>
          <a:prstGeom prst="rect">
            <a:avLst/>
          </a:prstGeom>
        </p:spPr>
      </p:pic>
      <p:pic>
        <p:nvPicPr>
          <p:cNvPr id="6" name="图片 5" descr="图表&#10;&#10;描述已自动生成">
            <a:extLst>
              <a:ext uri="{FF2B5EF4-FFF2-40B4-BE49-F238E27FC236}">
                <a16:creationId xmlns:a16="http://schemas.microsoft.com/office/drawing/2014/main" id="{754B4681-D4BD-B881-0DCC-5A08E64A14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1" t="9159" r="18978" b="4377"/>
          <a:stretch/>
        </p:blipFill>
        <p:spPr>
          <a:xfrm>
            <a:off x="4373078" y="3911837"/>
            <a:ext cx="3148600" cy="270713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EC3B1E06-B8CD-FEA0-08FD-2ADEBD86F86A}"/>
              </a:ext>
            </a:extLst>
          </p:cNvPr>
          <p:cNvSpPr txBox="1"/>
          <p:nvPr/>
        </p:nvSpPr>
        <p:spPr>
          <a:xfrm>
            <a:off x="579775" y="741901"/>
            <a:ext cx="11032449" cy="470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Coupling effect of constant wakes and beam-beam interactions</a:t>
            </a:r>
            <a:r>
              <a:rPr kumimoji="1" lang="zh-CN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kumimoji="1" lang="en-US" altLang="zh-CN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by GOAT</a:t>
            </a:r>
            <a:endParaRPr lang="zh-CN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 descr="图表, 折线图&#10;&#10;描述已自动生成">
            <a:extLst>
              <a:ext uri="{FF2B5EF4-FFF2-40B4-BE49-F238E27FC236}">
                <a16:creationId xmlns:a16="http://schemas.microsoft.com/office/drawing/2014/main" id="{71845D88-1E9B-2173-243D-DDDCCDA5D96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t="10101" r="12794" b="4377"/>
          <a:stretch/>
        </p:blipFill>
        <p:spPr>
          <a:xfrm>
            <a:off x="7827510" y="1246710"/>
            <a:ext cx="3351767" cy="2826524"/>
          </a:xfrm>
          <a:prstGeom prst="rect">
            <a:avLst/>
          </a:prstGeom>
        </p:spPr>
      </p:pic>
      <p:pic>
        <p:nvPicPr>
          <p:cNvPr id="12" name="图片 11" descr="图表, 直方图&#10;&#10;描述已自动生成">
            <a:extLst>
              <a:ext uri="{FF2B5EF4-FFF2-40B4-BE49-F238E27FC236}">
                <a16:creationId xmlns:a16="http://schemas.microsoft.com/office/drawing/2014/main" id="{C4F5B5D9-D1CC-45A8-CE66-46AE82A677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1" t="9159" r="18978" b="4377"/>
          <a:stretch/>
        </p:blipFill>
        <p:spPr>
          <a:xfrm>
            <a:off x="1257874" y="1246710"/>
            <a:ext cx="3041475" cy="2692973"/>
          </a:xfrm>
          <a:prstGeom prst="rect">
            <a:avLst/>
          </a:prstGeom>
        </p:spPr>
      </p:pic>
      <p:pic>
        <p:nvPicPr>
          <p:cNvPr id="13" name="图片 12" descr="图表&#10;&#10;描述已自动生成">
            <a:extLst>
              <a:ext uri="{FF2B5EF4-FFF2-40B4-BE49-F238E27FC236}">
                <a16:creationId xmlns:a16="http://schemas.microsoft.com/office/drawing/2014/main" id="{EB1D7814-DF4E-B915-5917-4EEB66DCD59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1" t="9159" r="18978" b="4377"/>
          <a:stretch/>
        </p:blipFill>
        <p:spPr>
          <a:xfrm>
            <a:off x="4369078" y="1246710"/>
            <a:ext cx="3148600" cy="270713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FD3EFDE6-740A-0608-4512-DAE1B6A86F2F}"/>
              </a:ext>
            </a:extLst>
          </p:cNvPr>
          <p:cNvSpPr txBox="1"/>
          <p:nvPr/>
        </p:nvSpPr>
        <p:spPr>
          <a:xfrm rot="16200000">
            <a:off x="-50059" y="2258721"/>
            <a:ext cx="1922563" cy="40011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b="1" dirty="0">
                <a:solidFill>
                  <a:srgbClr val="FFFF00"/>
                </a:solidFill>
              </a:rPr>
              <a:t>Horizontal</a:t>
            </a:r>
            <a:endParaRPr kumimoji="1" lang="zh-CN" altLang="en-US" sz="2000" b="1" dirty="0">
              <a:solidFill>
                <a:srgbClr val="FFFF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A35FFAB-708D-EB5B-A67E-06F7B2BB356B}"/>
              </a:ext>
            </a:extLst>
          </p:cNvPr>
          <p:cNvSpPr txBox="1"/>
          <p:nvPr/>
        </p:nvSpPr>
        <p:spPr>
          <a:xfrm rot="16200000">
            <a:off x="-50059" y="4888851"/>
            <a:ext cx="1922563" cy="40011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b="1" dirty="0">
                <a:solidFill>
                  <a:srgbClr val="FFFF00"/>
                </a:solidFill>
              </a:rPr>
              <a:t>Vertical</a:t>
            </a:r>
            <a:endParaRPr kumimoji="1" lang="zh-CN" altLang="en-US" sz="2000" b="1" dirty="0">
              <a:solidFill>
                <a:srgbClr val="FFFF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1526466-4489-2AB0-1BF1-3157C8EEC0C3}"/>
              </a:ext>
            </a:extLst>
          </p:cNvPr>
          <p:cNvSpPr txBox="1"/>
          <p:nvPr/>
        </p:nvSpPr>
        <p:spPr>
          <a:xfrm>
            <a:off x="4449946" y="5356091"/>
            <a:ext cx="2100548" cy="913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sz="16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Threshold decreases significantly</a:t>
            </a:r>
          </a:p>
        </p:txBody>
      </p:sp>
      <p:sp>
        <p:nvSpPr>
          <p:cNvPr id="18" name="内容占位符 1">
            <a:extLst>
              <a:ext uri="{FF2B5EF4-FFF2-40B4-BE49-F238E27FC236}">
                <a16:creationId xmlns:a16="http://schemas.microsoft.com/office/drawing/2014/main" id="{1E5410F8-9041-69D4-73C5-11F5EC0DBCB3}"/>
              </a:ext>
            </a:extLst>
          </p:cNvPr>
          <p:cNvSpPr txBox="1">
            <a:spLocks/>
          </p:cNvSpPr>
          <p:nvPr/>
        </p:nvSpPr>
        <p:spPr>
          <a:xfrm>
            <a:off x="7517678" y="3937033"/>
            <a:ext cx="4331846" cy="2424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GOAT </a:t>
            </a:r>
            <a:r>
              <a:rPr lang="en-US" altLang="zh-CN" b="1" dirty="0" err="1">
                <a:ea typeface="微软雅黑" panose="020B0503020204020204" pitchFamily="34" charset="-122"/>
                <a:cs typeface="Arial" panose="020B0604020202020204" pitchFamily="34" charset="0"/>
              </a:rPr>
              <a:t>sim.s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 show </a:t>
            </a: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coupling effect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 of wakes and BB effects </a:t>
            </a: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makes beams much more unstable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Other coupling effects 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of space charge, impedance, beam-beam and so on </a:t>
            </a: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should be studied in the future to ensure beam stability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2712E94-46DB-A0D8-7275-EDFC0934EB9C}"/>
              </a:ext>
            </a:extLst>
          </p:cNvPr>
          <p:cNvSpPr txBox="1"/>
          <p:nvPr/>
        </p:nvSpPr>
        <p:spPr>
          <a:xfrm>
            <a:off x="8487219" y="1664739"/>
            <a:ext cx="2392763" cy="810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Local beam-beam parameters are changing along the bunch</a:t>
            </a:r>
          </a:p>
        </p:txBody>
      </p:sp>
    </p:spTree>
    <p:extLst>
      <p:ext uri="{BB962C8B-B14F-4D97-AF65-F5344CB8AC3E}">
        <p14:creationId xmlns:p14="http://schemas.microsoft.com/office/powerpoint/2010/main" val="275986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Rapid-Cycling Mode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D947842-D618-B2EC-8317-AB062F10C5E7}"/>
              </a:ext>
            </a:extLst>
          </p:cNvPr>
          <p:cNvSpPr txBox="1"/>
          <p:nvPr/>
        </p:nvSpPr>
        <p:spPr>
          <a:xfrm>
            <a:off x="427153" y="732866"/>
            <a:ext cx="11032449" cy="876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Athena </a:t>
            </a:r>
            <a:r>
              <a:rPr kumimoji="1" lang="en-US" altLang="zh-CN" sz="22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sim.s</a:t>
            </a:r>
            <a:r>
              <a:rPr kumimoji="1" lang="en-US" altLang="zh-CN" sz="2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show </a:t>
            </a:r>
            <a:r>
              <a:rPr kumimoji="1" lang="en-US" altLang="zh-CN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kumimoji="1" lang="en-US" altLang="zh-CN" sz="2200" b="1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vertica</a:t>
            </a:r>
            <a:r>
              <a:rPr kumimoji="1" lang="en-US" altLang="zh-CN" sz="2200" b="1" kern="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 emittance of proton beams increases quickly</a:t>
            </a:r>
            <a:r>
              <a:rPr kumimoji="1" lang="en-US" altLang="zh-CN" sz="22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while emittances in both directions increase with crab cavities</a:t>
            </a:r>
            <a:endParaRPr lang="zh-CN" alt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0C85E70-F0E0-81F6-512E-A35C6CDE8C3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03" y="1453160"/>
            <a:ext cx="5400000" cy="4050000"/>
          </a:xfrm>
          <a:prstGeom prst="rect">
            <a:avLst/>
          </a:prstGeom>
        </p:spPr>
      </p:pic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12EEF84E-04E8-F989-BCE7-D157F8A79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551888"/>
              </p:ext>
            </p:extLst>
          </p:nvPr>
        </p:nvGraphicFramePr>
        <p:xfrm>
          <a:off x="5616125" y="1959323"/>
          <a:ext cx="6097904" cy="313390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048952">
                  <a:extLst>
                    <a:ext uri="{9D8B030D-6E8A-4147-A177-3AD203B41FA5}">
                      <a16:colId xmlns:a16="http://schemas.microsoft.com/office/drawing/2014/main" val="286691881"/>
                    </a:ext>
                  </a:extLst>
                </a:gridCol>
                <a:gridCol w="3048952">
                  <a:extLst>
                    <a:ext uri="{9D8B030D-6E8A-4147-A177-3AD203B41FA5}">
                      <a16:colId xmlns:a16="http://schemas.microsoft.com/office/drawing/2014/main" val="322750744"/>
                    </a:ext>
                  </a:extLst>
                </a:gridCol>
              </a:tblGrid>
              <a:tr h="348903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 fit of bunch size growth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845401"/>
                  </a:ext>
                </a:extLst>
              </a:tr>
              <a:tr h="4613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Head-on σx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0.05%/min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947471"/>
                  </a:ext>
                </a:extLst>
              </a:tr>
              <a:tr h="4613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Head-on </a:t>
                      </a:r>
                      <a:r>
                        <a:rPr lang="en-US" altLang="zh-CN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σy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4.02%/min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020129"/>
                  </a:ext>
                </a:extLst>
              </a:tr>
              <a:tr h="4613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MHz σx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7.69%/min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7151488"/>
                  </a:ext>
                </a:extLst>
              </a:tr>
              <a:tr h="4613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MHz  </a:t>
                      </a:r>
                      <a:r>
                        <a:rPr lang="en-US" altLang="zh-CN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σy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7.73%/min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8989782"/>
                  </a:ext>
                </a:extLst>
              </a:tr>
              <a:tr h="4613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200+400 MHz (1.4) σx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3.51%/min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4097653"/>
                  </a:ext>
                </a:extLst>
              </a:tr>
              <a:tr h="46135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200+400 MHz (1.4) </a:t>
                      </a:r>
                      <a:r>
                        <a:rPr lang="en-US" altLang="zh-CN" sz="18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σy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6.46%/min</a:t>
                      </a:r>
                      <a:endParaRPr lang="zh-CN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9469451"/>
                  </a:ext>
                </a:extLst>
              </a:tr>
            </a:tbl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E4325937-BB19-A588-28F7-588201A26B89}"/>
              </a:ext>
            </a:extLst>
          </p:cNvPr>
          <p:cNvSpPr txBox="1"/>
          <p:nvPr/>
        </p:nvSpPr>
        <p:spPr>
          <a:xfrm>
            <a:off x="250681" y="5450003"/>
            <a:ext cx="11690637" cy="80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20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Although peak luminosity increases with crab cavities, luminosity life is so short that </a:t>
            </a:r>
          </a:p>
          <a:p>
            <a:pPr algn="ctr">
              <a:lnSpc>
                <a:spcPct val="120000"/>
              </a:lnSpc>
            </a:pPr>
            <a:r>
              <a:rPr kumimoji="1" lang="en-US" altLang="zh-CN" sz="20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integral luminosity can be quite little. </a:t>
            </a:r>
            <a:r>
              <a:rPr kumimoji="1" lang="en-US" altLang="zh-CN" sz="2000" b="1" kern="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How can we achieve higher integral luminosity?</a:t>
            </a:r>
            <a:endParaRPr lang="zh-CN" altLang="en-US" sz="2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47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Rapid-Cycling Mode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22</a:t>
            </a:fld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A49AC88-706E-79F3-8BE2-B40C8FF1B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21" y="854792"/>
            <a:ext cx="4660900" cy="37719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679F885-546D-737C-42B2-A922C277F7B1}"/>
              </a:ext>
            </a:extLst>
          </p:cNvPr>
          <p:cNvSpPr txBox="1"/>
          <p:nvPr/>
        </p:nvSpPr>
        <p:spPr>
          <a:xfrm rot="16200000">
            <a:off x="3992681" y="2249233"/>
            <a:ext cx="3525220" cy="825705"/>
          </a:xfrm>
          <a:prstGeom prst="rightArrow">
            <a:avLst>
              <a:gd name="adj1" fmla="val 50000"/>
              <a:gd name="adj2" fmla="val 40248"/>
            </a:avLst>
          </a:prstGeom>
          <a:solidFill>
            <a:srgbClr val="4472C4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en-US" altLang="zh-CN" sz="2000" b="1" dirty="0">
                <a:solidFill>
                  <a:srgbClr val="FFFF00"/>
                </a:solidFill>
              </a:rPr>
              <a:t>Higher integral luminosity</a:t>
            </a:r>
            <a:endParaRPr kumimoji="1" lang="zh-CN" altLang="en-US" sz="2000" b="1" dirty="0">
              <a:solidFill>
                <a:srgbClr val="FFFF0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9308523-4F4A-DC24-EAA7-638A936AF585}"/>
              </a:ext>
            </a:extLst>
          </p:cNvPr>
          <p:cNvSpPr txBox="1"/>
          <p:nvPr/>
        </p:nvSpPr>
        <p:spPr>
          <a:xfrm>
            <a:off x="727384" y="4892427"/>
            <a:ext cx="5315882" cy="1544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If 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collision bunches are replaced online and quickly enough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much higher peak and integral luminosity </a:t>
            </a:r>
            <a:r>
              <a:rPr kumimoji="1" lang="en-US" altLang="zh-CN" sz="20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is feasible </a:t>
            </a:r>
            <a:r>
              <a:rPr kumimoji="1" lang="en-US" altLang="zh-CN" sz="2000" b="1" kern="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without worrying its life</a:t>
            </a:r>
            <a:r>
              <a:rPr kumimoji="1" lang="en-US" altLang="zh-CN" sz="20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右箭头 13">
            <a:extLst>
              <a:ext uri="{FF2B5EF4-FFF2-40B4-BE49-F238E27FC236}">
                <a16:creationId xmlns:a16="http://schemas.microsoft.com/office/drawing/2014/main" id="{5D312308-91A7-3CD2-E031-C473BDCCEB8A}"/>
              </a:ext>
            </a:extLst>
          </p:cNvPr>
          <p:cNvSpPr/>
          <p:nvPr/>
        </p:nvSpPr>
        <p:spPr>
          <a:xfrm flipH="1">
            <a:off x="6233397" y="2689654"/>
            <a:ext cx="265471" cy="1122428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2B8B8135-3AB4-DE60-924C-B8D24586B730}"/>
              </a:ext>
            </a:extLst>
          </p:cNvPr>
          <p:cNvGrpSpPr/>
          <p:nvPr/>
        </p:nvGrpSpPr>
        <p:grpSpPr>
          <a:xfrm>
            <a:off x="6640738" y="3721402"/>
            <a:ext cx="4873041" cy="2279020"/>
            <a:chOff x="6797849" y="899475"/>
            <a:chExt cx="4873041" cy="2279020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5B5BDB5A-6565-08C5-B397-7698918557A2}"/>
                </a:ext>
              </a:extLst>
            </p:cNvPr>
            <p:cNvSpPr/>
            <p:nvPr/>
          </p:nvSpPr>
          <p:spPr>
            <a:xfrm>
              <a:off x="8909248" y="1753435"/>
              <a:ext cx="486697" cy="37362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弧 14">
              <a:extLst>
                <a:ext uri="{FF2B5EF4-FFF2-40B4-BE49-F238E27FC236}">
                  <a16:creationId xmlns:a16="http://schemas.microsoft.com/office/drawing/2014/main" id="{130EFC74-3C3C-A245-0659-F9F5918A9B44}"/>
                </a:ext>
              </a:extLst>
            </p:cNvPr>
            <p:cNvSpPr/>
            <p:nvPr/>
          </p:nvSpPr>
          <p:spPr>
            <a:xfrm>
              <a:off x="6797849" y="1949463"/>
              <a:ext cx="4666768" cy="1229032"/>
            </a:xfrm>
            <a:prstGeom prst="arc">
              <a:avLst>
                <a:gd name="adj1" fmla="val 10697581"/>
                <a:gd name="adj2" fmla="val 39895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7" name="直线连接符 16">
              <a:extLst>
                <a:ext uri="{FF2B5EF4-FFF2-40B4-BE49-F238E27FC236}">
                  <a16:creationId xmlns:a16="http://schemas.microsoft.com/office/drawing/2014/main" id="{EC7675DD-0FDB-1C90-93A9-26602A4B9D9F}"/>
                </a:ext>
              </a:extLst>
            </p:cNvPr>
            <p:cNvCxnSpPr/>
            <p:nvPr/>
          </p:nvCxnSpPr>
          <p:spPr>
            <a:xfrm>
              <a:off x="7128386" y="1401314"/>
              <a:ext cx="152400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>
              <a:extLst>
                <a:ext uri="{FF2B5EF4-FFF2-40B4-BE49-F238E27FC236}">
                  <a16:creationId xmlns:a16="http://schemas.microsoft.com/office/drawing/2014/main" id="{F6376F96-DDD7-4421-5AA2-86439EACC0E1}"/>
                </a:ext>
              </a:extLst>
            </p:cNvPr>
            <p:cNvCxnSpPr>
              <a:cxnSpLocks/>
            </p:cNvCxnSpPr>
            <p:nvPr/>
          </p:nvCxnSpPr>
          <p:spPr>
            <a:xfrm>
              <a:off x="8652386" y="1401314"/>
              <a:ext cx="495373" cy="548149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>
              <a:extLst>
                <a:ext uri="{FF2B5EF4-FFF2-40B4-BE49-F238E27FC236}">
                  <a16:creationId xmlns:a16="http://schemas.microsoft.com/office/drawing/2014/main" id="{04350A39-9BAC-0464-5693-7163FAFDFC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47759" y="1401314"/>
              <a:ext cx="478021" cy="548149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>
              <a:extLst>
                <a:ext uri="{FF2B5EF4-FFF2-40B4-BE49-F238E27FC236}">
                  <a16:creationId xmlns:a16="http://schemas.microsoft.com/office/drawing/2014/main" id="{9125B63C-37F2-6E32-79DA-1EFDFD2B886D}"/>
                </a:ext>
              </a:extLst>
            </p:cNvPr>
            <p:cNvCxnSpPr>
              <a:cxnSpLocks/>
            </p:cNvCxnSpPr>
            <p:nvPr/>
          </p:nvCxnSpPr>
          <p:spPr>
            <a:xfrm>
              <a:off x="9625780" y="1401314"/>
              <a:ext cx="1376516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EC6E26AC-C0BC-DF06-9689-1B38E492C860}"/>
                </a:ext>
              </a:extLst>
            </p:cNvPr>
            <p:cNvSpPr/>
            <p:nvPr/>
          </p:nvSpPr>
          <p:spPr>
            <a:xfrm>
              <a:off x="7806812" y="1949463"/>
              <a:ext cx="314632" cy="1696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E8E3BA91-D7B6-0E64-9A71-34FB25E68687}"/>
                </a:ext>
              </a:extLst>
            </p:cNvPr>
            <p:cNvSpPr/>
            <p:nvPr/>
          </p:nvSpPr>
          <p:spPr>
            <a:xfrm>
              <a:off x="8398628" y="1884325"/>
              <a:ext cx="314632" cy="1696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8FDA3733-DBD5-27F0-6528-3263DFBFDE01}"/>
                </a:ext>
              </a:extLst>
            </p:cNvPr>
            <p:cNvSpPr/>
            <p:nvPr/>
          </p:nvSpPr>
          <p:spPr>
            <a:xfrm>
              <a:off x="8990443" y="1825332"/>
              <a:ext cx="314632" cy="1696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B5862794-D984-2922-803D-1072D2EB7262}"/>
                </a:ext>
              </a:extLst>
            </p:cNvPr>
            <p:cNvSpPr/>
            <p:nvPr/>
          </p:nvSpPr>
          <p:spPr>
            <a:xfrm>
              <a:off x="9582258" y="1894157"/>
              <a:ext cx="314632" cy="1696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02A661A6-1322-CF15-ED77-99CB88A3AAC4}"/>
                </a:ext>
              </a:extLst>
            </p:cNvPr>
            <p:cNvSpPr/>
            <p:nvPr/>
          </p:nvSpPr>
          <p:spPr>
            <a:xfrm>
              <a:off x="10180146" y="1949463"/>
              <a:ext cx="314632" cy="1696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F8D38F07-A3EF-85E7-E25F-FDF36CC5A9AA}"/>
                </a:ext>
              </a:extLst>
            </p:cNvPr>
            <p:cNvSpPr/>
            <p:nvPr/>
          </p:nvSpPr>
          <p:spPr>
            <a:xfrm>
              <a:off x="8713260" y="1558016"/>
              <a:ext cx="314632" cy="1696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DB2C0194-70E6-CA86-099C-40841C83DB4C}"/>
                </a:ext>
              </a:extLst>
            </p:cNvPr>
            <p:cNvSpPr/>
            <p:nvPr/>
          </p:nvSpPr>
          <p:spPr>
            <a:xfrm>
              <a:off x="8357418" y="1296846"/>
              <a:ext cx="314632" cy="1696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362785ED-AC80-6353-A182-C5C5405FCBF1}"/>
                </a:ext>
              </a:extLst>
            </p:cNvPr>
            <p:cNvSpPr/>
            <p:nvPr/>
          </p:nvSpPr>
          <p:spPr>
            <a:xfrm>
              <a:off x="7788087" y="1296846"/>
              <a:ext cx="314632" cy="1696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82FDF6D8-59C8-FE6E-69FD-8863C9F03DB4}"/>
                </a:ext>
              </a:extLst>
            </p:cNvPr>
            <p:cNvSpPr/>
            <p:nvPr/>
          </p:nvSpPr>
          <p:spPr>
            <a:xfrm>
              <a:off x="7218756" y="1296846"/>
              <a:ext cx="314632" cy="1696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3CBC49A3-E47B-C6AC-EDD0-3E30CBED45B8}"/>
                </a:ext>
              </a:extLst>
            </p:cNvPr>
            <p:cNvSpPr/>
            <p:nvPr/>
          </p:nvSpPr>
          <p:spPr>
            <a:xfrm>
              <a:off x="10636123" y="1307783"/>
              <a:ext cx="314632" cy="1696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F50F5630-73D8-D3AD-996A-F73D7FE4B88E}"/>
                </a:ext>
              </a:extLst>
            </p:cNvPr>
            <p:cNvSpPr/>
            <p:nvPr/>
          </p:nvSpPr>
          <p:spPr>
            <a:xfrm>
              <a:off x="10066792" y="1307783"/>
              <a:ext cx="314632" cy="1696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61E22BCE-C2F7-949D-3A58-EF34E3FF5428}"/>
                </a:ext>
              </a:extLst>
            </p:cNvPr>
            <p:cNvSpPr/>
            <p:nvPr/>
          </p:nvSpPr>
          <p:spPr>
            <a:xfrm>
              <a:off x="9497461" y="1307783"/>
              <a:ext cx="314632" cy="1696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05DCADA0-3E41-C29A-0285-1443FAB270B7}"/>
                </a:ext>
              </a:extLst>
            </p:cNvPr>
            <p:cNvSpPr/>
            <p:nvPr/>
          </p:nvSpPr>
          <p:spPr>
            <a:xfrm>
              <a:off x="9261554" y="1566006"/>
              <a:ext cx="314632" cy="1696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AF3BE71D-19F0-D6EB-82D5-8B5533F185E2}"/>
                </a:ext>
              </a:extLst>
            </p:cNvPr>
            <p:cNvSpPr/>
            <p:nvPr/>
          </p:nvSpPr>
          <p:spPr>
            <a:xfrm>
              <a:off x="8993479" y="1866502"/>
              <a:ext cx="314632" cy="1696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390FCE88-0DF4-0E55-34D4-CDE298D2AA2D}"/>
                </a:ext>
              </a:extLst>
            </p:cNvPr>
            <p:cNvSpPr txBox="1"/>
            <p:nvPr/>
          </p:nvSpPr>
          <p:spPr>
            <a:xfrm>
              <a:off x="6889895" y="899672"/>
              <a:ext cx="2100548" cy="3516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US" altLang="zh-CN" sz="1600" b="1" dirty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Injection line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2C08D9DF-B7C6-D7D8-BEA2-577D516F453D}"/>
                </a:ext>
              </a:extLst>
            </p:cNvPr>
            <p:cNvSpPr/>
            <p:nvPr/>
          </p:nvSpPr>
          <p:spPr>
            <a:xfrm>
              <a:off x="11002296" y="1218821"/>
              <a:ext cx="668594" cy="33919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100" b="1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DUMP</a:t>
              </a:r>
              <a:endParaRPr kumimoji="1" lang="zh-CN" altLang="en-US" sz="1100" b="1" dirty="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B5A0A128-0A0B-8D59-77D2-26DAFBE2D912}"/>
                </a:ext>
              </a:extLst>
            </p:cNvPr>
            <p:cNvSpPr txBox="1"/>
            <p:nvPr/>
          </p:nvSpPr>
          <p:spPr>
            <a:xfrm>
              <a:off x="9131233" y="899475"/>
              <a:ext cx="2100548" cy="3516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accent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Beam dump line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A01E28E7-773E-47CB-AFC4-AC2E4EAB4725}"/>
                </a:ext>
              </a:extLst>
            </p:cNvPr>
            <p:cNvSpPr txBox="1"/>
            <p:nvPr/>
          </p:nvSpPr>
          <p:spPr>
            <a:xfrm>
              <a:off x="9455162" y="2192100"/>
              <a:ext cx="2100548" cy="3516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US" altLang="zh-CN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Collision ring</a:t>
              </a:r>
            </a:p>
          </p:txBody>
        </p:sp>
        <p:cxnSp>
          <p:nvCxnSpPr>
            <p:cNvPr id="47" name="直线箭头连接符 46">
              <a:extLst>
                <a:ext uri="{FF2B5EF4-FFF2-40B4-BE49-F238E27FC236}">
                  <a16:creationId xmlns:a16="http://schemas.microsoft.com/office/drawing/2014/main" id="{12189F0B-245F-ADC8-1418-F4F83B88D9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27892" y="1866502"/>
              <a:ext cx="486697" cy="3324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8CC102F6-46C3-2CD9-3F5C-44F5FABF1C66}"/>
                </a:ext>
              </a:extLst>
            </p:cNvPr>
            <p:cNvSpPr txBox="1"/>
            <p:nvPr/>
          </p:nvSpPr>
          <p:spPr>
            <a:xfrm>
              <a:off x="8185020" y="2053831"/>
              <a:ext cx="900027" cy="3516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600"/>
                </a:spcAft>
              </a:pPr>
              <a:r>
                <a:rPr lang="en-US" altLang="zh-CN" sz="1600" b="1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Kicker</a:t>
              </a: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88FC4147-87F6-85D8-3B70-D66F365A16BA}"/>
              </a:ext>
            </a:extLst>
          </p:cNvPr>
          <p:cNvSpPr txBox="1"/>
          <p:nvPr/>
        </p:nvSpPr>
        <p:spPr>
          <a:xfrm>
            <a:off x="7053998" y="5376455"/>
            <a:ext cx="4037299" cy="401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Swap-out injection scheme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加号 52">
            <a:extLst>
              <a:ext uri="{FF2B5EF4-FFF2-40B4-BE49-F238E27FC236}">
                <a16:creationId xmlns:a16="http://schemas.microsoft.com/office/drawing/2014/main" id="{048A2F5F-7D17-9F80-14E8-C42A459F1B48}"/>
              </a:ext>
            </a:extLst>
          </p:cNvPr>
          <p:cNvSpPr/>
          <p:nvPr/>
        </p:nvSpPr>
        <p:spPr>
          <a:xfrm>
            <a:off x="8829485" y="3129762"/>
            <a:ext cx="441500" cy="441500"/>
          </a:xfrm>
          <a:prstGeom prst="mathPlus">
            <a:avLst>
              <a:gd name="adj1" fmla="val 1668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id="{2A9169A6-C3B8-CF0A-7A95-27D7D65339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1393" y="753987"/>
            <a:ext cx="3241488" cy="2560190"/>
          </a:xfrm>
          <a:prstGeom prst="rect">
            <a:avLst/>
          </a:prstGeom>
        </p:spPr>
      </p:pic>
      <p:sp>
        <p:nvSpPr>
          <p:cNvPr id="61" name="文本框 60">
            <a:extLst>
              <a:ext uri="{FF2B5EF4-FFF2-40B4-BE49-F238E27FC236}">
                <a16:creationId xmlns:a16="http://schemas.microsoft.com/office/drawing/2014/main" id="{2532E7D3-BF6B-681F-4D06-BE8B4F0C30E7}"/>
              </a:ext>
            </a:extLst>
          </p:cNvPr>
          <p:cNvSpPr txBox="1"/>
          <p:nvPr/>
        </p:nvSpPr>
        <p:spPr>
          <a:xfrm>
            <a:off x="8704869" y="1967657"/>
            <a:ext cx="3001245" cy="728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Rapid-cycling booster</a:t>
            </a:r>
          </a:p>
          <a:p>
            <a:pPr>
              <a:lnSpc>
                <a:spcPct val="120000"/>
              </a:lnSpc>
            </a:pPr>
            <a:r>
              <a:rPr kumimoji="1" lang="en-US" altLang="zh-CN" b="1" kern="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9 s or 12 min (multi-EC)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A313EF25-DC1B-BF3A-B12C-F8709BC111E1}"/>
              </a:ext>
            </a:extLst>
          </p:cNvPr>
          <p:cNvSpPr txBox="1"/>
          <p:nvPr/>
        </p:nvSpPr>
        <p:spPr>
          <a:xfrm>
            <a:off x="6635115" y="6000422"/>
            <a:ext cx="4830241" cy="43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Replace all in minutes or seconds</a:t>
            </a:r>
            <a:endParaRPr lang="zh-CN" alt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32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Float Waist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sp>
        <p:nvSpPr>
          <p:cNvPr id="5" name="右箭头 4">
            <a:extLst>
              <a:ext uri="{FF2B5EF4-FFF2-40B4-BE49-F238E27FC236}">
                <a16:creationId xmlns:a16="http://schemas.microsoft.com/office/drawing/2014/main" id="{A969695D-9444-CA0A-F837-8E3BF4921B4A}"/>
              </a:ext>
            </a:extLst>
          </p:cNvPr>
          <p:cNvSpPr/>
          <p:nvPr/>
        </p:nvSpPr>
        <p:spPr>
          <a:xfrm rot="10800000" flipH="1">
            <a:off x="5922329" y="1497022"/>
            <a:ext cx="249704" cy="681036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79" name="图片 78">
            <a:extLst>
              <a:ext uri="{FF2B5EF4-FFF2-40B4-BE49-F238E27FC236}">
                <a16:creationId xmlns:a16="http://schemas.microsoft.com/office/drawing/2014/main" id="{783D00FD-BFA3-A9A2-E0B4-4B6CC3C8E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413" y="2869517"/>
            <a:ext cx="5413665" cy="1118966"/>
          </a:xfrm>
          <a:prstGeom prst="rect">
            <a:avLst/>
          </a:prstGeom>
        </p:spPr>
      </p:pic>
      <p:sp>
        <p:nvSpPr>
          <p:cNvPr id="80" name="右箭头 79">
            <a:extLst>
              <a:ext uri="{FF2B5EF4-FFF2-40B4-BE49-F238E27FC236}">
                <a16:creationId xmlns:a16="http://schemas.microsoft.com/office/drawing/2014/main" id="{747C9E69-4E28-3258-095A-4B2677F0722D}"/>
              </a:ext>
            </a:extLst>
          </p:cNvPr>
          <p:cNvSpPr/>
          <p:nvPr/>
        </p:nvSpPr>
        <p:spPr>
          <a:xfrm flipH="1">
            <a:off x="5942336" y="3088482"/>
            <a:ext cx="249704" cy="681036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3" name="图片 82">
            <a:extLst>
              <a:ext uri="{FF2B5EF4-FFF2-40B4-BE49-F238E27FC236}">
                <a16:creationId xmlns:a16="http://schemas.microsoft.com/office/drawing/2014/main" id="{B366E89C-7FD2-F975-D14B-4E18016414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7" r="8782"/>
          <a:stretch/>
        </p:blipFill>
        <p:spPr>
          <a:xfrm>
            <a:off x="595272" y="715856"/>
            <a:ext cx="4803825" cy="3666422"/>
          </a:xfrm>
          <a:prstGeom prst="rect">
            <a:avLst/>
          </a:prstGeom>
        </p:spPr>
      </p:pic>
      <p:cxnSp>
        <p:nvCxnSpPr>
          <p:cNvPr id="84" name="直接箭头连接符 12">
            <a:extLst>
              <a:ext uri="{FF2B5EF4-FFF2-40B4-BE49-F238E27FC236}">
                <a16:creationId xmlns:a16="http://schemas.microsoft.com/office/drawing/2014/main" id="{0FAFF7E2-9D3D-4A39-54DF-F4E3D9E13064}"/>
              </a:ext>
            </a:extLst>
          </p:cNvPr>
          <p:cNvCxnSpPr/>
          <p:nvPr/>
        </p:nvCxnSpPr>
        <p:spPr>
          <a:xfrm>
            <a:off x="1407414" y="2143988"/>
            <a:ext cx="918597" cy="0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文本框 84">
            <a:extLst>
              <a:ext uri="{FF2B5EF4-FFF2-40B4-BE49-F238E27FC236}">
                <a16:creationId xmlns:a16="http://schemas.microsoft.com/office/drawing/2014/main" id="{644329A3-BA37-9AD3-8DB3-CD4D82F54FAC}"/>
              </a:ext>
            </a:extLst>
          </p:cNvPr>
          <p:cNvSpPr txBox="1"/>
          <p:nvPr/>
        </p:nvSpPr>
        <p:spPr>
          <a:xfrm>
            <a:off x="1407414" y="1794871"/>
            <a:ext cx="9185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p</a:t>
            </a:r>
            <a:endParaRPr lang="zh-CN" altLang="en-US" sz="1600" b="1" dirty="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86" name="直接箭头连接符 14">
            <a:extLst>
              <a:ext uri="{FF2B5EF4-FFF2-40B4-BE49-F238E27FC236}">
                <a16:creationId xmlns:a16="http://schemas.microsoft.com/office/drawing/2014/main" id="{6074990C-7028-D3F6-5F1F-F0B1DF8EE4B3}"/>
              </a:ext>
            </a:extLst>
          </p:cNvPr>
          <p:cNvCxnSpPr>
            <a:cxnSpLocks/>
          </p:cNvCxnSpPr>
          <p:nvPr/>
        </p:nvCxnSpPr>
        <p:spPr>
          <a:xfrm rot="10800000">
            <a:off x="4232993" y="2156270"/>
            <a:ext cx="91859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86FDFF47-A553-27E8-B54B-3523939773CF}"/>
              </a:ext>
            </a:extLst>
          </p:cNvPr>
          <p:cNvSpPr txBox="1"/>
          <p:nvPr/>
        </p:nvSpPr>
        <p:spPr>
          <a:xfrm>
            <a:off x="4232991" y="1794871"/>
            <a:ext cx="918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rPr>
              <a:t>e</a:t>
            </a:r>
            <a:endParaRPr lang="zh-CN" altLang="en-US" sz="16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11E836EB-FE59-6FAC-D49A-0ED01E83C0DD}"/>
              </a:ext>
            </a:extLst>
          </p:cNvPr>
          <p:cNvSpPr txBox="1"/>
          <p:nvPr/>
        </p:nvSpPr>
        <p:spPr>
          <a:xfrm>
            <a:off x="1155383" y="887556"/>
            <a:ext cx="1200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Normal</a:t>
            </a:r>
            <a:endParaRPr lang="zh-CN" altLang="en-US" sz="16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F02BF577-D514-0EB9-0E4F-1C783D197559}"/>
              </a:ext>
            </a:extLst>
          </p:cNvPr>
          <p:cNvSpPr txBox="1"/>
          <p:nvPr/>
        </p:nvSpPr>
        <p:spPr>
          <a:xfrm>
            <a:off x="1155383" y="2615432"/>
            <a:ext cx="1399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Float waist</a:t>
            </a:r>
            <a:endParaRPr lang="zh-CN" altLang="en-US" sz="1600" b="1" dirty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93" name="图片 92">
            <a:extLst>
              <a:ext uri="{FF2B5EF4-FFF2-40B4-BE49-F238E27FC236}">
                <a16:creationId xmlns:a16="http://schemas.microsoft.com/office/drawing/2014/main" id="{F3348E16-6980-864C-858C-664496411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406" y="4390464"/>
            <a:ext cx="2743200" cy="2135778"/>
          </a:xfrm>
          <a:prstGeom prst="rect">
            <a:avLst/>
          </a:prstGeom>
        </p:spPr>
      </p:pic>
      <p:pic>
        <p:nvPicPr>
          <p:cNvPr id="94" name="图片 93">
            <a:extLst>
              <a:ext uri="{FF2B5EF4-FFF2-40B4-BE49-F238E27FC236}">
                <a16:creationId xmlns:a16="http://schemas.microsoft.com/office/drawing/2014/main" id="{034D42C4-6620-C592-56D5-F5BB1E0C4F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3746" y="657694"/>
            <a:ext cx="5219001" cy="2006416"/>
          </a:xfrm>
          <a:prstGeom prst="rect">
            <a:avLst/>
          </a:prstGeom>
        </p:spPr>
      </p:pic>
      <p:pic>
        <p:nvPicPr>
          <p:cNvPr id="95" name="图片 94" descr="图表, 折线图&#10;&#10;描述已自动生成">
            <a:extLst>
              <a:ext uri="{FF2B5EF4-FFF2-40B4-BE49-F238E27FC236}">
                <a16:creationId xmlns:a16="http://schemas.microsoft.com/office/drawing/2014/main" id="{45128651-03E2-20D0-C6CA-58D72835E78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2" t="7138" r="10630" b="5859"/>
          <a:stretch/>
        </p:blipFill>
        <p:spPr>
          <a:xfrm>
            <a:off x="6376963" y="4311218"/>
            <a:ext cx="2819958" cy="2193301"/>
          </a:xfrm>
          <a:prstGeom prst="rect">
            <a:avLst/>
          </a:prstGeom>
        </p:spPr>
      </p:pic>
      <p:sp>
        <p:nvSpPr>
          <p:cNvPr id="96" name="文本框 95">
            <a:extLst>
              <a:ext uri="{FF2B5EF4-FFF2-40B4-BE49-F238E27FC236}">
                <a16:creationId xmlns:a16="http://schemas.microsoft.com/office/drawing/2014/main" id="{EEB347CF-F2E5-1BD5-0D8F-637578938EE0}"/>
              </a:ext>
            </a:extLst>
          </p:cNvPr>
          <p:cNvSpPr txBox="1"/>
          <p:nvPr/>
        </p:nvSpPr>
        <p:spPr>
          <a:xfrm>
            <a:off x="6871825" y="5331745"/>
            <a:ext cx="2358631" cy="295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200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RFQ frequencies &lt; 300MHz</a:t>
            </a:r>
          </a:p>
        </p:txBody>
      </p:sp>
      <p:pic>
        <p:nvPicPr>
          <p:cNvPr id="98" name="图片 97" descr="表格&#10;&#10;描述已自动生成">
            <a:extLst>
              <a:ext uri="{FF2B5EF4-FFF2-40B4-BE49-F238E27FC236}">
                <a16:creationId xmlns:a16="http://schemas.microsoft.com/office/drawing/2014/main" id="{D9644469-DA7E-8E12-C8D5-58DF50574D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5" t="41919" r="31778" b="2505"/>
          <a:stretch/>
        </p:blipFill>
        <p:spPr>
          <a:xfrm>
            <a:off x="9196921" y="4390464"/>
            <a:ext cx="2650927" cy="1344375"/>
          </a:xfrm>
          <a:prstGeom prst="rect">
            <a:avLst/>
          </a:prstGeom>
        </p:spPr>
      </p:pic>
      <p:sp>
        <p:nvSpPr>
          <p:cNvPr id="99" name="文本框 98">
            <a:extLst>
              <a:ext uri="{FF2B5EF4-FFF2-40B4-BE49-F238E27FC236}">
                <a16:creationId xmlns:a16="http://schemas.microsoft.com/office/drawing/2014/main" id="{A55AEC44-BC2C-2EC3-D9DC-548AEA3F4483}"/>
              </a:ext>
            </a:extLst>
          </p:cNvPr>
          <p:cNvSpPr txBox="1"/>
          <p:nvPr/>
        </p:nvSpPr>
        <p:spPr>
          <a:xfrm>
            <a:off x="9435496" y="5814085"/>
            <a:ext cx="2266050" cy="516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altLang="zh-CN" sz="1200" b="1" dirty="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RFQ can provide enough focusing strength</a:t>
            </a:r>
          </a:p>
        </p:txBody>
      </p:sp>
      <p:sp>
        <p:nvSpPr>
          <p:cNvPr id="100" name="内容占位符 1">
            <a:extLst>
              <a:ext uri="{FF2B5EF4-FFF2-40B4-BE49-F238E27FC236}">
                <a16:creationId xmlns:a16="http://schemas.microsoft.com/office/drawing/2014/main" id="{48656E10-8632-349F-C75A-6E0B15D16F6C}"/>
              </a:ext>
            </a:extLst>
          </p:cNvPr>
          <p:cNvSpPr txBox="1">
            <a:spLocks/>
          </p:cNvSpPr>
          <p:nvPr/>
        </p:nvSpPr>
        <p:spPr>
          <a:xfrm>
            <a:off x="3585606" y="4311218"/>
            <a:ext cx="2654516" cy="2122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Hourglass factor 0.52 → 0.80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, higher luminosity and more feasible designs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Suppress strong hourglass effects</a:t>
            </a:r>
          </a:p>
        </p:txBody>
      </p:sp>
    </p:spTree>
    <p:extLst>
      <p:ext uri="{BB962C8B-B14F-4D97-AF65-F5344CB8AC3E}">
        <p14:creationId xmlns:p14="http://schemas.microsoft.com/office/powerpoint/2010/main" val="82680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Float Waist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24</a:t>
            </a:fld>
            <a:endParaRPr lang="zh-CN" altLang="en-US" dirty="0"/>
          </a:p>
        </p:txBody>
      </p:sp>
      <p:pic>
        <p:nvPicPr>
          <p:cNvPr id="3" name="图片 2" descr="图表&#10;&#10;描述已自动生成">
            <a:extLst>
              <a:ext uri="{FF2B5EF4-FFF2-40B4-BE49-F238E27FC236}">
                <a16:creationId xmlns:a16="http://schemas.microsoft.com/office/drawing/2014/main" id="{E53448C3-E303-A8F6-46BE-F830E668A17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7" t="10416" r="10781" b="6528"/>
          <a:stretch/>
        </p:blipFill>
        <p:spPr>
          <a:xfrm>
            <a:off x="7262215" y="1665508"/>
            <a:ext cx="4103127" cy="2506014"/>
          </a:xfrm>
          <a:prstGeom prst="rect">
            <a:avLst/>
          </a:prstGeom>
        </p:spPr>
      </p:pic>
      <p:pic>
        <p:nvPicPr>
          <p:cNvPr id="5" name="图片 4" descr="图表, 折线图&#10;&#10;描述已自动生成">
            <a:extLst>
              <a:ext uri="{FF2B5EF4-FFF2-40B4-BE49-F238E27FC236}">
                <a16:creationId xmlns:a16="http://schemas.microsoft.com/office/drawing/2014/main" id="{731F8FBD-D3F1-57D4-9AAC-293933EE0C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7" t="10416" r="10781" b="6528"/>
          <a:stretch/>
        </p:blipFill>
        <p:spPr>
          <a:xfrm>
            <a:off x="7262214" y="4220538"/>
            <a:ext cx="4103127" cy="2435191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3894ABED-F3C6-B069-F38D-9F66740990B4}"/>
              </a:ext>
            </a:extLst>
          </p:cNvPr>
          <p:cNvSpPr txBox="1">
            <a:spLocks/>
          </p:cNvSpPr>
          <p:nvPr/>
        </p:nvSpPr>
        <p:spPr>
          <a:xfrm>
            <a:off x="6482870" y="821169"/>
            <a:ext cx="5003871" cy="1032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0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previous instability is stabilized by float waist naturally</a:t>
            </a:r>
          </a:p>
        </p:txBody>
      </p:sp>
      <p:pic>
        <p:nvPicPr>
          <p:cNvPr id="8" name="图片 7" descr="图表&#10;&#10;描述已自动生成">
            <a:extLst>
              <a:ext uri="{FF2B5EF4-FFF2-40B4-BE49-F238E27FC236}">
                <a16:creationId xmlns:a16="http://schemas.microsoft.com/office/drawing/2014/main" id="{F790AA25-2FC2-E4C2-48EC-01C151B0DC0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0" t="7677" r="10528" b="6262"/>
          <a:stretch/>
        </p:blipFill>
        <p:spPr>
          <a:xfrm>
            <a:off x="738169" y="4360366"/>
            <a:ext cx="2860438" cy="2285106"/>
          </a:xfrm>
          <a:prstGeom prst="rect">
            <a:avLst/>
          </a:prstGeom>
        </p:spPr>
      </p:pic>
      <p:sp>
        <p:nvSpPr>
          <p:cNvPr id="9" name="内容占位符 1">
            <a:extLst>
              <a:ext uri="{FF2B5EF4-FFF2-40B4-BE49-F238E27FC236}">
                <a16:creationId xmlns:a16="http://schemas.microsoft.com/office/drawing/2014/main" id="{34000C9A-9938-F15E-A2D2-EF0E5A8CAAC9}"/>
              </a:ext>
            </a:extLst>
          </p:cNvPr>
          <p:cNvSpPr txBox="1">
            <a:spLocks/>
          </p:cNvSpPr>
          <p:nvPr/>
        </p:nvSpPr>
        <p:spPr>
          <a:xfrm>
            <a:off x="571018" y="821169"/>
            <a:ext cx="5367666" cy="751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2000" b="1" dirty="0">
                <a:ea typeface="微软雅黑" panose="020B0503020204020204" pitchFamily="34" charset="-122"/>
                <a:cs typeface="Arial" panose="020B0604020202020204" pitchFamily="34" charset="0"/>
              </a:rPr>
              <a:t>When </a:t>
            </a:r>
            <a:r>
              <a:rPr lang="en-US" altLang="zh-CN" sz="20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parameters are limited to more feasible ones</a:t>
            </a:r>
            <a:r>
              <a:rPr lang="en-US" altLang="zh-CN" sz="2000" b="1" dirty="0"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20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luminosity is much higher</a:t>
            </a:r>
            <a:endParaRPr lang="en-US" altLang="zh-CN" sz="2000" b="1" dirty="0"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BFDD523-58B5-109B-1F8A-45BABA7D113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8366"/>
          <a:stretch/>
        </p:blipFill>
        <p:spPr>
          <a:xfrm>
            <a:off x="924980" y="1665508"/>
            <a:ext cx="4551587" cy="260251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E5F4524-2DD5-A448-6017-D67DB3D7C2A4}"/>
              </a:ext>
            </a:extLst>
          </p:cNvPr>
          <p:cNvSpPr txBox="1"/>
          <p:nvPr/>
        </p:nvSpPr>
        <p:spPr>
          <a:xfrm>
            <a:off x="3613343" y="4495401"/>
            <a:ext cx="2141947" cy="1837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Luminosity can increase to </a:t>
            </a:r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6.85×10</a:t>
            </a:r>
            <a:r>
              <a:rPr lang="en-US" altLang="zh-CN" sz="1600" b="1" baseline="3000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33</a:t>
            </a:r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cm</a:t>
            </a:r>
            <a:r>
              <a:rPr lang="en-US" altLang="zh-CN" sz="1600" b="1" baseline="3000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-2</a:t>
            </a:r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</a:t>
            </a:r>
            <a:r>
              <a:rPr lang="en-US" altLang="zh-CN" sz="1600" b="1" baseline="30000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-1</a:t>
            </a:r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(1.6 times the one in normal collisions), and its life is better</a:t>
            </a:r>
            <a:endParaRPr lang="en-US" altLang="zh-CN" sz="16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A0C1909-DDDC-C96D-B238-7A61497129CB}"/>
              </a:ext>
            </a:extLst>
          </p:cNvPr>
          <p:cNvSpPr txBox="1"/>
          <p:nvPr/>
        </p:nvSpPr>
        <p:spPr>
          <a:xfrm rot="16200000">
            <a:off x="4388790" y="3863971"/>
            <a:ext cx="4588270" cy="40011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b="1" dirty="0">
                <a:solidFill>
                  <a:srgbClr val="FFFF00"/>
                </a:solidFill>
              </a:rPr>
              <a:t>Float waist is better than chromaticity</a:t>
            </a:r>
            <a:endParaRPr kumimoji="1" lang="zh-CN" altLang="en-US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6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Crab Cavities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25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27ED6E2-09CA-1F4E-533F-398B84359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061" y="979287"/>
            <a:ext cx="5028790" cy="2707810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198FB35D-6EEE-91A4-0172-721328E4F597}"/>
              </a:ext>
            </a:extLst>
          </p:cNvPr>
          <p:cNvSpPr txBox="1">
            <a:spLocks/>
          </p:cNvSpPr>
          <p:nvPr/>
        </p:nvSpPr>
        <p:spPr>
          <a:xfrm>
            <a:off x="1067210" y="897925"/>
            <a:ext cx="5028790" cy="2786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It is </a:t>
            </a: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necessary to employ local crab cavities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 to perform head-on collision as the luminosity is severely </a:t>
            </a:r>
            <a:r>
              <a:rPr lang="en-US" altLang="zh-CN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limited by large cross angle ~ 50 </a:t>
            </a:r>
            <a:r>
              <a:rPr lang="en-US" altLang="zh-CN" b="1" dirty="0" err="1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mrad</a:t>
            </a:r>
            <a:endParaRPr lang="en-US" altLang="zh-CN" b="1" dirty="0">
              <a:solidFill>
                <a:srgbClr val="0000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However, </a:t>
            </a:r>
            <a:r>
              <a:rPr lang="en-US" altLang="zh-CN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nonlinear effects 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and </a:t>
            </a:r>
            <a:r>
              <a:rPr lang="en-US" altLang="zh-CN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imperfection effects </a:t>
            </a:r>
            <a:r>
              <a:rPr lang="en-US" altLang="zh-CN" b="1" dirty="0">
                <a:ea typeface="微软雅黑" panose="020B0503020204020204" pitchFamily="34" charset="-122"/>
                <a:cs typeface="Arial" panose="020B0604020202020204" pitchFamily="34" charset="0"/>
              </a:rPr>
              <a:t>of crab cavities will have detrimental impacts on beams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A68CBA3-63C8-D5C4-5A5A-C7D72190D0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337"/>
          <a:stretch/>
        </p:blipFill>
        <p:spPr>
          <a:xfrm>
            <a:off x="997054" y="3764481"/>
            <a:ext cx="4410688" cy="298682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4664DF0-4E19-4A02-7065-E5589781BC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650" t="7112" r="10909" b="52065"/>
          <a:stretch/>
        </p:blipFill>
        <p:spPr>
          <a:xfrm>
            <a:off x="4453495" y="5535561"/>
            <a:ext cx="871279" cy="73986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7992707-FB1A-685E-D2A9-1C38805A1A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2418" y="3936062"/>
            <a:ext cx="4763529" cy="256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20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847974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3. Challenges &amp; Status of BB Research – Crab Cavities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26</a:t>
            </a:fld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1D45BC1-0691-7E8D-7491-C2ABBF05F1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13" y="517660"/>
            <a:ext cx="3552439" cy="2664329"/>
          </a:xfrm>
          <a:prstGeom prst="rect">
            <a:avLst/>
          </a:prstGeom>
        </p:spPr>
      </p:pic>
      <p:sp>
        <p:nvSpPr>
          <p:cNvPr id="5" name="内容占位符 1">
            <a:extLst>
              <a:ext uri="{FF2B5EF4-FFF2-40B4-BE49-F238E27FC236}">
                <a16:creationId xmlns:a16="http://schemas.microsoft.com/office/drawing/2014/main" id="{B48CC64D-01EF-37C2-D311-9BDDB0EB9EAA}"/>
              </a:ext>
            </a:extLst>
          </p:cNvPr>
          <p:cNvSpPr txBox="1">
            <a:spLocks/>
          </p:cNvSpPr>
          <p:nvPr/>
        </p:nvSpPr>
        <p:spPr>
          <a:xfrm>
            <a:off x="484222" y="5723431"/>
            <a:ext cx="3678241" cy="6810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1600" b="1" dirty="0"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1600" b="1" dirty="0">
                <a:solidFill>
                  <a:srgbClr val="0000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frequency</a:t>
            </a:r>
            <a:r>
              <a:rPr lang="en-US" altLang="zh-CN" sz="1600" b="1" dirty="0">
                <a:ea typeface="微软雅黑" panose="020B0503020204020204" pitchFamily="34" charset="-122"/>
                <a:cs typeface="Arial" panose="020B0604020202020204" pitchFamily="34" charset="0"/>
              </a:rPr>
              <a:t> should be set based on bunch length, cross angle, …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EEE852A-75E7-D65C-95E0-FB1630BBA8A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22" y="2956882"/>
            <a:ext cx="3552439" cy="2664329"/>
          </a:xfrm>
          <a:prstGeom prst="rect">
            <a:avLst/>
          </a:prstGeom>
        </p:spPr>
      </p:pic>
      <p:pic>
        <p:nvPicPr>
          <p:cNvPr id="7" name="图片 6" descr="图表, 折线图&#10;&#10;描述已自动生成">
            <a:extLst>
              <a:ext uri="{FF2B5EF4-FFF2-40B4-BE49-F238E27FC236}">
                <a16:creationId xmlns:a16="http://schemas.microsoft.com/office/drawing/2014/main" id="{6A7FFBF5-8519-9F67-A348-8CE27047B17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9" t="9347" r="13395" b="4880"/>
          <a:stretch/>
        </p:blipFill>
        <p:spPr>
          <a:xfrm>
            <a:off x="4465732" y="779504"/>
            <a:ext cx="3329213" cy="2758870"/>
          </a:xfrm>
          <a:prstGeom prst="rect">
            <a:avLst/>
          </a:prstGeom>
        </p:spPr>
      </p:pic>
      <p:pic>
        <p:nvPicPr>
          <p:cNvPr id="8" name="图片 7" descr="图表, 折线图&#10;&#10;描述已自动生成">
            <a:extLst>
              <a:ext uri="{FF2B5EF4-FFF2-40B4-BE49-F238E27FC236}">
                <a16:creationId xmlns:a16="http://schemas.microsoft.com/office/drawing/2014/main" id="{4C644E33-FA59-4D25-00E0-EA91BFAF364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9" t="9347" r="13395" b="4880"/>
          <a:stretch/>
        </p:blipFill>
        <p:spPr>
          <a:xfrm>
            <a:off x="8009218" y="779504"/>
            <a:ext cx="3329214" cy="2758870"/>
          </a:xfrm>
          <a:prstGeom prst="rect">
            <a:avLst/>
          </a:prstGeom>
        </p:spPr>
      </p:pic>
      <p:sp>
        <p:nvSpPr>
          <p:cNvPr id="9" name="内容占位符 1">
            <a:extLst>
              <a:ext uri="{FF2B5EF4-FFF2-40B4-BE49-F238E27FC236}">
                <a16:creationId xmlns:a16="http://schemas.microsoft.com/office/drawing/2014/main" id="{E3CBFF6F-869E-D159-FF60-CC682DDD6AFD}"/>
              </a:ext>
            </a:extLst>
          </p:cNvPr>
          <p:cNvSpPr txBox="1">
            <a:spLocks/>
          </p:cNvSpPr>
          <p:nvPr/>
        </p:nvSpPr>
        <p:spPr>
          <a:xfrm>
            <a:off x="4462286" y="3538374"/>
            <a:ext cx="6876146" cy="11319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1600" b="1" dirty="0">
                <a:ea typeface="微软雅黑" panose="020B0503020204020204" pitchFamily="34" charset="-122"/>
                <a:cs typeface="Arial" panose="020B0604020202020204" pitchFamily="34" charset="0"/>
              </a:rPr>
              <a:t>Proton: voltage noise &lt; 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1×10</a:t>
            </a:r>
            <a:r>
              <a:rPr lang="en-US" altLang="zh-CN" sz="1600" b="1" baseline="30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-5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phase noise &lt; 1 </a:t>
            </a:r>
            <a:r>
              <a:rPr lang="en-US" altLang="zh-CN" sz="16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μrad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phase control is quite difficult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. More work is necessary …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1600" b="1" dirty="0">
                <a:ea typeface="微软雅黑" panose="020B0503020204020204" pitchFamily="34" charset="-122"/>
                <a:cs typeface="Arial" panose="020B0604020202020204" pitchFamily="34" charset="0"/>
              </a:rPr>
              <a:t>Electron: voltage noise &lt; 1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×10</a:t>
            </a:r>
            <a:r>
              <a:rPr lang="en-US" altLang="zh-CN" sz="1600" b="1" baseline="30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-3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phase noise &lt; 10 </a:t>
            </a:r>
            <a:r>
              <a:rPr lang="en-US" altLang="zh-CN" sz="16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μrad</a:t>
            </a: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(feasible)</a:t>
            </a:r>
            <a:endParaRPr lang="en-US" altLang="zh-CN" sz="1600" b="1" dirty="0"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E9850C16-2A83-73B6-F80A-1F1934F39440}"/>
              </a:ext>
            </a:extLst>
          </p:cNvPr>
          <p:cNvSpPr txBox="1">
            <a:spLocks/>
          </p:cNvSpPr>
          <p:nvPr/>
        </p:nvSpPr>
        <p:spPr>
          <a:xfrm>
            <a:off x="804260" y="2470496"/>
            <a:ext cx="2381392" cy="391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1600" b="1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Proton crab cavity</a:t>
            </a:r>
          </a:p>
        </p:txBody>
      </p:sp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933D4F34-1338-15F5-A57A-C7FB640BCCAC}"/>
              </a:ext>
            </a:extLst>
          </p:cNvPr>
          <p:cNvSpPr txBox="1">
            <a:spLocks/>
          </p:cNvSpPr>
          <p:nvPr/>
        </p:nvSpPr>
        <p:spPr>
          <a:xfrm>
            <a:off x="6711386" y="2790770"/>
            <a:ext cx="977440" cy="391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1600" b="1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Proton</a:t>
            </a:r>
          </a:p>
        </p:txBody>
      </p:sp>
      <p:sp>
        <p:nvSpPr>
          <p:cNvPr id="14" name="内容占位符 1">
            <a:extLst>
              <a:ext uri="{FF2B5EF4-FFF2-40B4-BE49-F238E27FC236}">
                <a16:creationId xmlns:a16="http://schemas.microsoft.com/office/drawing/2014/main" id="{D5954AEC-8E41-3809-6A09-1A2B7AA15EB7}"/>
              </a:ext>
            </a:extLst>
          </p:cNvPr>
          <p:cNvSpPr txBox="1">
            <a:spLocks/>
          </p:cNvSpPr>
          <p:nvPr/>
        </p:nvSpPr>
        <p:spPr>
          <a:xfrm>
            <a:off x="10241165" y="2790769"/>
            <a:ext cx="977440" cy="391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altLang="zh-CN" sz="1600" b="1" dirty="0">
                <a:solidFill>
                  <a:srgbClr val="0070C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Proton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B3E6E957-D725-C5C5-E113-B5DF93B63A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5682" y="4853519"/>
            <a:ext cx="3949700" cy="1651000"/>
          </a:xfrm>
          <a:prstGeom prst="rect">
            <a:avLst/>
          </a:prstGeom>
        </p:spPr>
      </p:pic>
      <p:sp>
        <p:nvSpPr>
          <p:cNvPr id="21" name="内容占位符 1">
            <a:extLst>
              <a:ext uri="{FF2B5EF4-FFF2-40B4-BE49-F238E27FC236}">
                <a16:creationId xmlns:a16="http://schemas.microsoft.com/office/drawing/2014/main" id="{A9E84A91-EE9F-37F2-BE49-2DAAACD40641}"/>
              </a:ext>
            </a:extLst>
          </p:cNvPr>
          <p:cNvSpPr txBox="1">
            <a:spLocks/>
          </p:cNvSpPr>
          <p:nvPr/>
        </p:nvSpPr>
        <p:spPr>
          <a:xfrm>
            <a:off x="8502048" y="4973238"/>
            <a:ext cx="2836384" cy="12610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5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400" b="0" kern="1200" baseline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400" b="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黑体" panose="02010609060101010101" pitchFamily="49" charset="-122"/>
              <a:buChar char="–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16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D</a:t>
            </a:r>
            <a:r>
              <a:rPr lang="en-US" altLang="zh-CN" sz="1600" b="1" baseline="-25000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en-US" altLang="zh-CN" sz="16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@ CC &lt; 0.5 m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1600" b="1" dirty="0">
                <a:ea typeface="微软雅黑" panose="020B0503020204020204" pitchFamily="34" charset="-122"/>
                <a:cs typeface="Arial" panose="020B0604020202020204" pitchFamily="34" charset="0"/>
              </a:rPr>
              <a:t>Proton: </a:t>
            </a:r>
            <a:r>
              <a:rPr lang="en-US" altLang="zh-CN" sz="1600" b="1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D</a:t>
            </a:r>
            <a:r>
              <a:rPr lang="en-US" altLang="zh-CN" sz="1600" b="1" baseline="-25000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px</a:t>
            </a:r>
            <a:r>
              <a:rPr lang="en-US" altLang="zh-CN" sz="16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@ CC ~ 0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altLang="zh-CN" sz="1600" b="1" dirty="0">
                <a:ea typeface="微软雅黑" panose="020B0503020204020204" pitchFamily="34" charset="-122"/>
                <a:cs typeface="Arial" panose="020B0604020202020204" pitchFamily="34" charset="0"/>
              </a:rPr>
              <a:t>Electron: </a:t>
            </a:r>
            <a:r>
              <a:rPr lang="en-US" altLang="zh-CN" sz="1600" b="1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D</a:t>
            </a:r>
            <a:r>
              <a:rPr lang="en-US" altLang="zh-CN" sz="1600" b="1" baseline="-25000" dirty="0" err="1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px</a:t>
            </a:r>
            <a:r>
              <a:rPr lang="en-US" altLang="zh-CN" sz="1600" b="1" dirty="0">
                <a:solidFill>
                  <a:srgbClr val="C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@ CC &lt; 0.1</a:t>
            </a:r>
          </a:p>
        </p:txBody>
      </p:sp>
    </p:spTree>
    <p:extLst>
      <p:ext uri="{BB962C8B-B14F-4D97-AF65-F5344CB8AC3E}">
        <p14:creationId xmlns:p14="http://schemas.microsoft.com/office/powerpoint/2010/main" val="128010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41049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4. Summary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27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B2718C-1D4B-585B-7CCB-53176CBB9DA5}"/>
              </a:ext>
            </a:extLst>
          </p:cNvPr>
          <p:cNvSpPr txBox="1"/>
          <p:nvPr/>
        </p:nvSpPr>
        <p:spPr>
          <a:xfrm>
            <a:off x="629263" y="951148"/>
            <a:ext cx="10933471" cy="438776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342900" indent="-342900" defTabSz="944895">
              <a:lnSpc>
                <a:spcPct val="120000"/>
              </a:lnSpc>
              <a:spcBef>
                <a:spcPts val="12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preliminary designs of </a:t>
            </a:r>
            <a:r>
              <a:rPr lang="en-US" altLang="zh-CN" sz="20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EicC</a:t>
            </a:r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project 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 the CDR make it possible to investigate diverse single-particle and collective effects including beam-beam effects. </a:t>
            </a:r>
          </a:p>
          <a:p>
            <a:pPr marL="342900" indent="-342900" defTabSz="944895">
              <a:lnSpc>
                <a:spcPct val="120000"/>
              </a:lnSpc>
              <a:spcBef>
                <a:spcPts val="12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Simulation platforms Athena &amp; GOAT 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are developed to study coupling effects, and an unstable situation is identified with wakes &amp; beam-beam interactions.</a:t>
            </a:r>
            <a:endParaRPr lang="en-US" altLang="zh-CN" sz="2000" b="1" dirty="0">
              <a:solidFill>
                <a:srgbClr val="0000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defTabSz="944895">
              <a:lnSpc>
                <a:spcPct val="120000"/>
              </a:lnSpc>
              <a:spcBef>
                <a:spcPts val="12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Rapid-cycling operation mode 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that employs swap-out injection scheme to replace collision bunches online will increase both the peak and integral luminosity.</a:t>
            </a:r>
          </a:p>
          <a:p>
            <a:pPr marL="342900" indent="-342900" defTabSz="944895">
              <a:lnSpc>
                <a:spcPct val="120000"/>
              </a:lnSpc>
              <a:spcBef>
                <a:spcPts val="12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Float waist 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is a quite promising technology to suppress the strong hourglass effects from strong asymmetric focusing and increase the luminosity &amp; the stability.</a:t>
            </a:r>
          </a:p>
          <a:p>
            <a:pPr marL="342900" indent="-342900" defTabSz="944895">
              <a:lnSpc>
                <a:spcPct val="120000"/>
              </a:lnSpc>
              <a:spcBef>
                <a:spcPts val="12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Crab cavities 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are necessary in </a:t>
            </a:r>
            <a:r>
              <a:rPr lang="en-US" altLang="zh-CN" sz="2000" b="1" dirty="0" err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EicC</a:t>
            </a: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to compensate large cross angle, but they may have severe impact on the beams. Further studies and careful designs are needed.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538AD81-D13C-4FB9-C235-24FC74BEE780}"/>
              </a:ext>
            </a:extLst>
          </p:cNvPr>
          <p:cNvSpPr txBox="1"/>
          <p:nvPr/>
        </p:nvSpPr>
        <p:spPr>
          <a:xfrm>
            <a:off x="540774" y="5582394"/>
            <a:ext cx="11110451" cy="59226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 defTabSz="944895">
              <a:lnSpc>
                <a:spcPct val="12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Still a lot of work on the to-do list!</a:t>
            </a:r>
          </a:p>
        </p:txBody>
      </p:sp>
    </p:spTree>
    <p:extLst>
      <p:ext uri="{BB962C8B-B14F-4D97-AF65-F5344CB8AC3E}">
        <p14:creationId xmlns:p14="http://schemas.microsoft.com/office/powerpoint/2010/main" val="146925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3D2D7AB2-9020-47F2-9C9D-311F475107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31146"/>
            <a:ext cx="9144000" cy="260141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altLang="zh-CN" sz="6000" b="1" dirty="0">
                <a:solidFill>
                  <a:srgbClr val="FF0000"/>
                </a:solidFill>
                <a:latin typeface="STLiti" panose="02010800040101010101" pitchFamily="2" charset="-122"/>
                <a:ea typeface="STLiti" panose="02010800040101010101" pitchFamily="2" charset="-122"/>
                <a:cs typeface="Fave Script Bold Pro" panose="020F0502020204030204" pitchFamily="34" charset="0"/>
              </a:rPr>
              <a:t>Thank you</a:t>
            </a:r>
            <a:br>
              <a:rPr lang="en-US" altLang="zh-CN" sz="6000" b="1" dirty="0">
                <a:solidFill>
                  <a:srgbClr val="FF0000"/>
                </a:solidFill>
                <a:latin typeface="STLiti" panose="02010800040101010101" pitchFamily="2" charset="-122"/>
                <a:ea typeface="STLiti" panose="02010800040101010101" pitchFamily="2" charset="-122"/>
                <a:cs typeface="Fave Script Bold Pro" panose="020F0502020204030204" pitchFamily="34" charset="0"/>
              </a:rPr>
            </a:br>
            <a:r>
              <a:rPr lang="en-US" altLang="zh-CN" sz="6000" b="1" dirty="0">
                <a:solidFill>
                  <a:srgbClr val="FF0000"/>
                </a:solidFill>
                <a:latin typeface="STLiti" panose="02010800040101010101" pitchFamily="2" charset="-122"/>
                <a:ea typeface="STLiti" panose="02010800040101010101" pitchFamily="2" charset="-122"/>
                <a:cs typeface="Fave Script Bold Pro" panose="020F0502020204030204" pitchFamily="34" charset="0"/>
              </a:rPr>
              <a:t>Any comments or questions</a:t>
            </a:r>
            <a:endParaRPr lang="zh-CN" altLang="en-US" sz="6000" b="1" dirty="0">
              <a:solidFill>
                <a:srgbClr val="FF0000"/>
              </a:solidFill>
              <a:latin typeface="STLiti" panose="02010800040101010101" pitchFamily="2" charset="-122"/>
              <a:ea typeface="STLiti" panose="02010800040101010101" pitchFamily="2" charset="-122"/>
              <a:cs typeface="Fave Script Bold Pro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42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2" y="26634"/>
            <a:ext cx="1048418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Backups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29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D8D174F-A0AE-9D5E-64A9-00F18DDB90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679" y="1413736"/>
            <a:ext cx="9642901" cy="4906741"/>
          </a:xfrm>
          <a:prstGeom prst="rect">
            <a:avLst/>
          </a:prstGeom>
        </p:spPr>
      </p:pic>
      <p:sp>
        <p:nvSpPr>
          <p:cNvPr id="6" name="内容占位符 2">
            <a:extLst>
              <a:ext uri="{FF2B5EF4-FFF2-40B4-BE49-F238E27FC236}">
                <a16:creationId xmlns:a16="http://schemas.microsoft.com/office/drawing/2014/main" id="{D94EE843-8B97-7890-306C-7B267AC3C4D2}"/>
              </a:ext>
            </a:extLst>
          </p:cNvPr>
          <p:cNvSpPr txBox="1">
            <a:spLocks/>
          </p:cNvSpPr>
          <p:nvPr/>
        </p:nvSpPr>
        <p:spPr>
          <a:xfrm>
            <a:off x="4432502" y="5053439"/>
            <a:ext cx="1266164" cy="689949"/>
          </a:xfrm>
          <a:prstGeom prst="rect">
            <a:avLst/>
          </a:prstGeom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400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Acc. ~ 0.1 s</a:t>
            </a:r>
          </a:p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400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E.C. ~ 120 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2">
                <a:extLst>
                  <a:ext uri="{FF2B5EF4-FFF2-40B4-BE49-F238E27FC236}">
                    <a16:creationId xmlns:a16="http://schemas.microsoft.com/office/drawing/2014/main" id="{C9EDEF62-65D7-29E8-D616-13F1185A691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76890" y="3326297"/>
                <a:ext cx="1691520" cy="1044249"/>
              </a:xfrm>
              <a:prstGeom prst="rect">
                <a:avLst/>
              </a:prstGeom>
            </p:spPr>
            <p:txBody>
              <a:bodyPr/>
              <a:lstStyle>
                <a:lvl1pPr marL="190500" indent="-1905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宋体" panose="02010600030101010101" pitchFamily="2" charset="-122"/>
                  </a:defRPr>
                </a:lvl1pPr>
                <a:lvl2pPr marL="381000" indent="-189230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561975" indent="-1797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768350" indent="-2051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10509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15081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9653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4225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28797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6.8×10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12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ppp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RMS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~ </a:t>
                </a: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12/6 </a:t>
                </a:r>
                <a:r>
                  <a:rPr lang="el-GR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π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mm·mrad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内容占位符 2">
                <a:extLst>
                  <a:ext uri="{FF2B5EF4-FFF2-40B4-BE49-F238E27FC236}">
                    <a16:creationId xmlns:a16="http://schemas.microsoft.com/office/drawing/2014/main" id="{C9EDEF62-65D7-29E8-D616-13F1185A6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6890" y="3326297"/>
                <a:ext cx="1691520" cy="1044249"/>
              </a:xfrm>
              <a:prstGeom prst="rect">
                <a:avLst/>
              </a:prstGeom>
              <a:blipFill>
                <a:blip r:embed="rId4"/>
                <a:stretch>
                  <a:fillRect l="-1493" t="-1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791E8E0F-FAB6-5AD0-F64F-8553A385057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98666" y="3101095"/>
                <a:ext cx="1691521" cy="1180090"/>
              </a:xfrm>
              <a:prstGeom prst="rect">
                <a:avLst/>
              </a:prstGeom>
              <a:noFill/>
            </p:spPr>
            <p:txBody>
              <a:bodyPr/>
              <a:lstStyle>
                <a:lvl1pPr marL="190500" indent="-1905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宋体" panose="02010600030101010101" pitchFamily="2" charset="-122"/>
                  </a:defRPr>
                </a:lvl1pPr>
                <a:lvl2pPr marL="381000" indent="-189230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561975" indent="-1797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768350" indent="-2051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10509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15081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9653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4225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28797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3 injections</a:t>
                </a: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2.03×10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13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ppp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RMS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~ 200/100 </a:t>
                </a:r>
                <a:r>
                  <a:rPr lang="el-GR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π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nm·rad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内容占位符 2">
                <a:extLst>
                  <a:ext uri="{FF2B5EF4-FFF2-40B4-BE49-F238E27FC236}">
                    <a16:creationId xmlns:a16="http://schemas.microsoft.com/office/drawing/2014/main" id="{791E8E0F-FAB6-5AD0-F64F-8553A38505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666" y="3101095"/>
                <a:ext cx="1691521" cy="1180090"/>
              </a:xfrm>
              <a:prstGeom prst="rect">
                <a:avLst/>
              </a:prstGeom>
              <a:blipFill>
                <a:blip r:embed="rId5"/>
                <a:stretch>
                  <a:fillRect l="-746" t="-10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1222C600-031D-7305-17ED-ADA68FD4AD4B}"/>
              </a:ext>
            </a:extLst>
          </p:cNvPr>
          <p:cNvSpPr txBox="1">
            <a:spLocks/>
          </p:cNvSpPr>
          <p:nvPr/>
        </p:nvSpPr>
        <p:spPr>
          <a:xfrm>
            <a:off x="7929195" y="4953388"/>
            <a:ext cx="2774761" cy="689949"/>
          </a:xfrm>
          <a:prstGeom prst="rect">
            <a:avLst/>
          </a:prstGeom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800" dirty="0">
                <a:solidFill>
                  <a:srgbClr val="0000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To replace all collision bunches ~ 12 mins</a:t>
            </a: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21A0A91-BC10-BEC9-5FF0-06F999092D13}"/>
              </a:ext>
            </a:extLst>
          </p:cNvPr>
          <p:cNvSpPr txBox="1">
            <a:spLocks/>
          </p:cNvSpPr>
          <p:nvPr/>
        </p:nvSpPr>
        <p:spPr>
          <a:xfrm>
            <a:off x="5024516" y="3002690"/>
            <a:ext cx="946576" cy="282113"/>
          </a:xfrm>
          <a:prstGeom prst="rect">
            <a:avLst/>
          </a:prstGeom>
          <a:noFill/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1 bunch</a:t>
            </a:r>
            <a:endParaRPr lang="en-US" altLang="zh-CN" sz="1200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内容占位符 2">
            <a:extLst>
              <a:ext uri="{FF2B5EF4-FFF2-40B4-BE49-F238E27FC236}">
                <a16:creationId xmlns:a16="http://schemas.microsoft.com/office/drawing/2014/main" id="{F91522C4-58BF-1603-DFDD-A1920543FC33}"/>
              </a:ext>
            </a:extLst>
          </p:cNvPr>
          <p:cNvSpPr txBox="1">
            <a:spLocks/>
          </p:cNvSpPr>
          <p:nvPr/>
        </p:nvSpPr>
        <p:spPr>
          <a:xfrm>
            <a:off x="7176826" y="3002690"/>
            <a:ext cx="1244640" cy="282113"/>
          </a:xfrm>
          <a:prstGeom prst="rect">
            <a:avLst/>
          </a:prstGeom>
          <a:noFill/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192 bunches</a:t>
            </a:r>
            <a:endParaRPr lang="en-US" altLang="zh-CN" sz="1200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5EB5125F-7F65-EF1E-7DC1-D31016FCAC55}"/>
              </a:ext>
            </a:extLst>
          </p:cNvPr>
          <p:cNvSpPr txBox="1">
            <a:spLocks/>
          </p:cNvSpPr>
          <p:nvPr/>
        </p:nvSpPr>
        <p:spPr>
          <a:xfrm>
            <a:off x="3182879" y="3002691"/>
            <a:ext cx="597835" cy="282113"/>
          </a:xfrm>
          <a:prstGeom prst="rect">
            <a:avLst/>
          </a:prstGeom>
          <a:noFill/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CW</a:t>
            </a:r>
            <a:endParaRPr lang="en-US" altLang="zh-CN" sz="1200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D0C4C44-4A7E-3E4E-4D9F-FB100DB9EA30}"/>
              </a:ext>
            </a:extLst>
          </p:cNvPr>
          <p:cNvSpPr/>
          <p:nvPr/>
        </p:nvSpPr>
        <p:spPr>
          <a:xfrm>
            <a:off x="5170541" y="4281185"/>
            <a:ext cx="995369" cy="282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9.3 </a:t>
            </a:r>
            <a:r>
              <a:rPr lang="en-US" altLang="zh-CN" sz="1600" dirty="0" err="1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GeV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50BF74BA-BB6A-DA78-BE98-8FD1B44D8C63}"/>
              </a:ext>
            </a:extLst>
          </p:cNvPr>
          <p:cNvSpPr txBox="1">
            <a:spLocks/>
          </p:cNvSpPr>
          <p:nvPr/>
        </p:nvSpPr>
        <p:spPr>
          <a:xfrm>
            <a:off x="6165910" y="5203068"/>
            <a:ext cx="1205661" cy="282114"/>
          </a:xfrm>
          <a:prstGeom prst="rect">
            <a:avLst/>
          </a:prstGeom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Acc. ~ 4 s</a:t>
            </a:r>
            <a:endParaRPr lang="en-US" altLang="zh-CN" sz="1400" dirty="0">
              <a:solidFill>
                <a:srgbClr val="C00000"/>
              </a:solidFill>
              <a:latin typeface="Arial" panose="020B0604020202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AB544C3-4296-17E4-F800-A28F46C48E85}"/>
              </a:ext>
            </a:extLst>
          </p:cNvPr>
          <p:cNvSpPr txBox="1"/>
          <p:nvPr/>
        </p:nvSpPr>
        <p:spPr>
          <a:xfrm>
            <a:off x="589280" y="724685"/>
            <a:ext cx="10485120" cy="505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Mode 1: Multi-plane painting injection + Multi-stage </a:t>
            </a:r>
            <a:r>
              <a:rPr kumimoji="1" lang="en-US" altLang="zh-CN" sz="24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</a:t>
            </a:r>
            <a:r>
              <a:rPr kumimoji="1" lang="en-US" altLang="zh-CN" sz="24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lectron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cooling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内容占位符 2">
                <a:extLst>
                  <a:ext uri="{FF2B5EF4-FFF2-40B4-BE49-F238E27FC236}">
                    <a16:creationId xmlns:a16="http://schemas.microsoft.com/office/drawing/2014/main" id="{A0C2696D-D69B-9EFA-487D-DCC3ED88AC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53977" y="3105029"/>
                <a:ext cx="2774761" cy="1331721"/>
              </a:xfrm>
              <a:prstGeom prst="rect">
                <a:avLst/>
              </a:prstGeom>
              <a:noFill/>
            </p:spPr>
            <p:txBody>
              <a:bodyPr/>
              <a:lstStyle>
                <a:lvl1pPr marL="190500" indent="-1905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宋体" panose="02010600030101010101" pitchFamily="2" charset="-122"/>
                  </a:defRPr>
                </a:lvl1pPr>
                <a:lvl2pPr marL="381000" indent="-189230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561975" indent="-1797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768350" indent="-2051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10509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15081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9653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4225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28797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2 injections, 384 bunches</a:t>
                </a: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1.05×10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11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ppb</a:t>
                </a: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4.05×10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13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ppp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RMS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~ 100/50 </a:t>
                </a:r>
                <a:r>
                  <a:rPr lang="el-GR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π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nm·rad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内容占位符 2">
                <a:extLst>
                  <a:ext uri="{FF2B5EF4-FFF2-40B4-BE49-F238E27FC236}">
                    <a16:creationId xmlns:a16="http://schemas.microsoft.com/office/drawing/2014/main" id="{A0C2696D-D69B-9EFA-487D-DCC3ED88A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3977" y="3105029"/>
                <a:ext cx="2774761" cy="1331721"/>
              </a:xfrm>
              <a:prstGeom prst="rect">
                <a:avLst/>
              </a:prstGeom>
              <a:blipFill>
                <a:blip r:embed="rId6"/>
                <a:stretch>
                  <a:fillRect l="-455" t="-9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文本框 22">
            <a:extLst>
              <a:ext uri="{FF2B5EF4-FFF2-40B4-BE49-F238E27FC236}">
                <a16:creationId xmlns:a16="http://schemas.microsoft.com/office/drawing/2014/main" id="{8D0B664E-B4CB-73C5-2B9E-D09B36F3945F}"/>
              </a:ext>
            </a:extLst>
          </p:cNvPr>
          <p:cNvSpPr txBox="1"/>
          <p:nvPr/>
        </p:nvSpPr>
        <p:spPr>
          <a:xfrm rot="16200000">
            <a:off x="-1055804" y="3570834"/>
            <a:ext cx="4032374" cy="40011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beams as an example!</a:t>
            </a:r>
            <a:endParaRPr kumimoji="1" lang="zh-CN" altLang="en-US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22C37B66-B945-0692-1A97-690DF5D9BECA}"/>
              </a:ext>
            </a:extLst>
          </p:cNvPr>
          <p:cNvSpPr/>
          <p:nvPr/>
        </p:nvSpPr>
        <p:spPr>
          <a:xfrm>
            <a:off x="4807974" y="4554588"/>
            <a:ext cx="108155" cy="498852"/>
          </a:xfrm>
          <a:prstGeom prst="rect">
            <a:avLst/>
          </a:prstGeom>
          <a:solidFill>
            <a:srgbClr val="71AD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73886C1D-D767-1805-4FB0-6BCF92B1ADEB}"/>
              </a:ext>
            </a:extLst>
          </p:cNvPr>
          <p:cNvSpPr/>
          <p:nvPr/>
        </p:nvSpPr>
        <p:spPr>
          <a:xfrm>
            <a:off x="4236607" y="4281184"/>
            <a:ext cx="995369" cy="282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2 GeV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54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8865617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Overview of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Facility – Goals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图示 4">
                <a:extLst>
                  <a:ext uri="{FF2B5EF4-FFF2-40B4-BE49-F238E27FC236}">
                    <a16:creationId xmlns:a16="http://schemas.microsoft.com/office/drawing/2014/main" id="{F113510C-BCF5-B9A7-F792-BC6D8C35682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47212693"/>
                  </p:ext>
                </p:extLst>
              </p:nvPr>
            </p:nvGraphicFramePr>
            <p:xfrm>
              <a:off x="557688" y="1263362"/>
              <a:ext cx="11076624" cy="543778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5" name="图示 4">
                <a:extLst>
                  <a:ext uri="{FF2B5EF4-FFF2-40B4-BE49-F238E27FC236}">
                    <a16:creationId xmlns:a16="http://schemas.microsoft.com/office/drawing/2014/main" id="{F113510C-BCF5-B9A7-F792-BC6D8C356821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847212693"/>
                  </p:ext>
                </p:extLst>
              </p:nvPr>
            </p:nvGraphicFramePr>
            <p:xfrm>
              <a:off x="557688" y="1263362"/>
              <a:ext cx="11076624" cy="543778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6" name="文本框 5">
            <a:extLst>
              <a:ext uri="{FF2B5EF4-FFF2-40B4-BE49-F238E27FC236}">
                <a16:creationId xmlns:a16="http://schemas.microsoft.com/office/drawing/2014/main" id="{6B94295A-CA00-8992-BEBA-D997885304AA}"/>
              </a:ext>
            </a:extLst>
          </p:cNvPr>
          <p:cNvSpPr txBox="1"/>
          <p:nvPr/>
        </p:nvSpPr>
        <p:spPr>
          <a:xfrm>
            <a:off x="729415" y="801109"/>
            <a:ext cx="10733170" cy="497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Accelerator Facility Goals Raised by Scientific Goals</a:t>
            </a:r>
          </a:p>
        </p:txBody>
      </p:sp>
    </p:spTree>
    <p:extLst>
      <p:ext uri="{BB962C8B-B14F-4D97-AF65-F5344CB8AC3E}">
        <p14:creationId xmlns:p14="http://schemas.microsoft.com/office/powerpoint/2010/main" val="34327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2" y="26634"/>
            <a:ext cx="1048418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Backups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30</a:t>
            </a:fld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AB544C3-4296-17E4-F800-A28F46C48E85}"/>
              </a:ext>
            </a:extLst>
          </p:cNvPr>
          <p:cNvSpPr txBox="1"/>
          <p:nvPr/>
        </p:nvSpPr>
        <p:spPr>
          <a:xfrm>
            <a:off x="589280" y="724685"/>
            <a:ext cx="10485120" cy="505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itchFamily="2" charset="2"/>
              <a:buChar char="Ø"/>
            </a:pP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Mode 2: Stripping injection + Single-stage </a:t>
            </a:r>
            <a:r>
              <a:rPr kumimoji="1" lang="en-US" altLang="zh-CN" sz="24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</a:t>
            </a:r>
            <a:r>
              <a:rPr kumimoji="1" lang="en-US" altLang="zh-CN" sz="24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lectron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cooling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F1E6E5C-92FC-D4A5-86AB-286ECB8301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679" y="1413736"/>
            <a:ext cx="9642901" cy="4906741"/>
          </a:xfrm>
          <a:prstGeom prst="rect">
            <a:avLst/>
          </a:prstGeom>
        </p:spPr>
      </p:pic>
      <p:sp>
        <p:nvSpPr>
          <p:cNvPr id="8" name="内容占位符 2">
            <a:extLst>
              <a:ext uri="{FF2B5EF4-FFF2-40B4-BE49-F238E27FC236}">
                <a16:creationId xmlns:a16="http://schemas.microsoft.com/office/drawing/2014/main" id="{EA0E9779-AE23-84BC-A962-CB51B3375962}"/>
              </a:ext>
            </a:extLst>
          </p:cNvPr>
          <p:cNvSpPr txBox="1">
            <a:spLocks/>
          </p:cNvSpPr>
          <p:nvPr/>
        </p:nvSpPr>
        <p:spPr>
          <a:xfrm>
            <a:off x="4432502" y="5197364"/>
            <a:ext cx="1266164" cy="390825"/>
          </a:xfrm>
          <a:prstGeom prst="rect">
            <a:avLst/>
          </a:prstGeom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400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Acc. ~ 0.1 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2">
                <a:extLst>
                  <a:ext uri="{FF2B5EF4-FFF2-40B4-BE49-F238E27FC236}">
                    <a16:creationId xmlns:a16="http://schemas.microsoft.com/office/drawing/2014/main" id="{C1BBAB8C-5689-B44C-F6EC-692B4041D4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76890" y="3326297"/>
                <a:ext cx="1798000" cy="1044249"/>
              </a:xfrm>
              <a:prstGeom prst="rect">
                <a:avLst/>
              </a:prstGeom>
            </p:spPr>
            <p:txBody>
              <a:bodyPr/>
              <a:lstStyle>
                <a:lvl1pPr marL="190500" indent="-1905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宋体" panose="02010600030101010101" pitchFamily="2" charset="-122"/>
                  </a:defRPr>
                </a:lvl1pPr>
                <a:lvl2pPr marL="381000" indent="-189230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561975" indent="-1797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768350" indent="-2051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10509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15081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9653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4225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28797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6.8×10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12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ppp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RMS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~ 3.2/1.6 </a:t>
                </a:r>
                <a:r>
                  <a:rPr lang="el-GR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π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mm·mrad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内容占位符 2">
                <a:extLst>
                  <a:ext uri="{FF2B5EF4-FFF2-40B4-BE49-F238E27FC236}">
                    <a16:creationId xmlns:a16="http://schemas.microsoft.com/office/drawing/2014/main" id="{C1BBAB8C-5689-B44C-F6EC-692B4041D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6890" y="3326297"/>
                <a:ext cx="1798000" cy="1044249"/>
              </a:xfrm>
              <a:prstGeom prst="rect">
                <a:avLst/>
              </a:prstGeom>
              <a:blipFill>
                <a:blip r:embed="rId4"/>
                <a:stretch>
                  <a:fillRect l="-1399" t="-12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内容占位符 2">
                <a:extLst>
                  <a:ext uri="{FF2B5EF4-FFF2-40B4-BE49-F238E27FC236}">
                    <a16:creationId xmlns:a16="http://schemas.microsoft.com/office/drawing/2014/main" id="{95E933B8-13DA-184A-C91A-8DD1B61DE1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98666" y="3101095"/>
                <a:ext cx="1798000" cy="1180090"/>
              </a:xfrm>
              <a:prstGeom prst="rect">
                <a:avLst/>
              </a:prstGeom>
              <a:noFill/>
            </p:spPr>
            <p:txBody>
              <a:bodyPr/>
              <a:lstStyle>
                <a:lvl1pPr marL="190500" indent="-1905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宋体" panose="02010600030101010101" pitchFamily="2" charset="-122"/>
                  </a:defRPr>
                </a:lvl1pPr>
                <a:lvl2pPr marL="381000" indent="-189230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561975" indent="-1797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768350" indent="-2051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10509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15081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9653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4225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28797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3 injections</a:t>
                </a: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2.03×10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13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ppp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RMS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~ 200/100 </a:t>
                </a:r>
                <a:r>
                  <a:rPr lang="el-GR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π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nm·rad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内容占位符 2">
                <a:extLst>
                  <a:ext uri="{FF2B5EF4-FFF2-40B4-BE49-F238E27FC236}">
                    <a16:creationId xmlns:a16="http://schemas.microsoft.com/office/drawing/2014/main" id="{95E933B8-13DA-184A-C91A-8DD1B61DE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8666" y="3101095"/>
                <a:ext cx="1798000" cy="1180090"/>
              </a:xfrm>
              <a:prstGeom prst="rect">
                <a:avLst/>
              </a:prstGeom>
              <a:blipFill>
                <a:blip r:embed="rId5"/>
                <a:stretch>
                  <a:fillRect l="-699" t="-10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DA521286-26BB-A0FD-899D-972D86882891}"/>
              </a:ext>
            </a:extLst>
          </p:cNvPr>
          <p:cNvSpPr txBox="1">
            <a:spLocks/>
          </p:cNvSpPr>
          <p:nvPr/>
        </p:nvSpPr>
        <p:spPr>
          <a:xfrm>
            <a:off x="7929195" y="4953388"/>
            <a:ext cx="2774761" cy="689949"/>
          </a:xfrm>
          <a:prstGeom prst="rect">
            <a:avLst/>
          </a:prstGeom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800" dirty="0">
                <a:solidFill>
                  <a:srgbClr val="0000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To replace all collision bunches ~ 9 s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A16FCC6C-0816-7CA2-06C7-506E5BF6534C}"/>
              </a:ext>
            </a:extLst>
          </p:cNvPr>
          <p:cNvSpPr txBox="1">
            <a:spLocks/>
          </p:cNvSpPr>
          <p:nvPr/>
        </p:nvSpPr>
        <p:spPr>
          <a:xfrm>
            <a:off x="5024516" y="3002690"/>
            <a:ext cx="946576" cy="282113"/>
          </a:xfrm>
          <a:prstGeom prst="rect">
            <a:avLst/>
          </a:prstGeom>
          <a:noFill/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1 bunch</a:t>
            </a:r>
            <a:endParaRPr lang="en-US" altLang="zh-CN" sz="1200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5F8316B1-F618-4E38-0D62-671D5FDEC090}"/>
              </a:ext>
            </a:extLst>
          </p:cNvPr>
          <p:cNvSpPr txBox="1">
            <a:spLocks/>
          </p:cNvSpPr>
          <p:nvPr/>
        </p:nvSpPr>
        <p:spPr>
          <a:xfrm>
            <a:off x="7176826" y="3002690"/>
            <a:ext cx="1244640" cy="282113"/>
          </a:xfrm>
          <a:prstGeom prst="rect">
            <a:avLst/>
          </a:prstGeom>
          <a:noFill/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192 bunches</a:t>
            </a:r>
            <a:endParaRPr lang="en-US" altLang="zh-CN" sz="1200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内容占位符 2">
            <a:extLst>
              <a:ext uri="{FF2B5EF4-FFF2-40B4-BE49-F238E27FC236}">
                <a16:creationId xmlns:a16="http://schemas.microsoft.com/office/drawing/2014/main" id="{59B453EF-9502-6C75-7D7A-404135E289A3}"/>
              </a:ext>
            </a:extLst>
          </p:cNvPr>
          <p:cNvSpPr txBox="1">
            <a:spLocks/>
          </p:cNvSpPr>
          <p:nvPr/>
        </p:nvSpPr>
        <p:spPr>
          <a:xfrm>
            <a:off x="3182879" y="3002691"/>
            <a:ext cx="597835" cy="282113"/>
          </a:xfrm>
          <a:prstGeom prst="rect">
            <a:avLst/>
          </a:prstGeom>
          <a:noFill/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200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CW</a:t>
            </a:r>
            <a:endParaRPr lang="en-US" altLang="zh-CN" sz="1200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35E775DA-BD4A-55BE-63FA-25D3782E7858}"/>
              </a:ext>
            </a:extLst>
          </p:cNvPr>
          <p:cNvSpPr/>
          <p:nvPr/>
        </p:nvSpPr>
        <p:spPr>
          <a:xfrm>
            <a:off x="5170541" y="4281185"/>
            <a:ext cx="995369" cy="282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1600" dirty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9.3 </a:t>
            </a:r>
            <a:r>
              <a:rPr lang="en-US" altLang="zh-CN" sz="1600" dirty="0" err="1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GeV</a:t>
            </a:r>
            <a:endParaRPr lang="zh-CN" altLang="en-US" sz="1600" dirty="0">
              <a:solidFill>
                <a:schemeClr val="tx1"/>
              </a:solidFill>
              <a:latin typeface="Arial" panose="020B0604020202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内容占位符 2">
            <a:extLst>
              <a:ext uri="{FF2B5EF4-FFF2-40B4-BE49-F238E27FC236}">
                <a16:creationId xmlns:a16="http://schemas.microsoft.com/office/drawing/2014/main" id="{EC872745-CC91-F86A-CD19-5298879D88D8}"/>
              </a:ext>
            </a:extLst>
          </p:cNvPr>
          <p:cNvSpPr txBox="1">
            <a:spLocks/>
          </p:cNvSpPr>
          <p:nvPr/>
        </p:nvSpPr>
        <p:spPr>
          <a:xfrm>
            <a:off x="6165910" y="5203068"/>
            <a:ext cx="1205661" cy="282114"/>
          </a:xfrm>
          <a:prstGeom prst="rect">
            <a:avLst/>
          </a:prstGeom>
        </p:spPr>
        <p:txBody>
          <a:bodyPr/>
          <a:lstStyle>
            <a:lvl1pPr marL="190500" indent="-190500" algn="l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+mn-lt"/>
                <a:ea typeface="+mn-ea"/>
                <a:cs typeface="宋体" panose="02010600030101010101" pitchFamily="2" charset="-122"/>
              </a:defRPr>
            </a:lvl1pPr>
            <a:lvl2pPr marL="381000" indent="-18923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561975" indent="-1797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768350" indent="-20510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1"/>
              </a:buClr>
              <a:buChar char="-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0509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15081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9653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4225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879725" indent="-168275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Tx/>
              <a:buFont typeface="Wingdings" panose="05000000000000000000" pitchFamily="2" charset="2"/>
              <a:buNone/>
            </a:pP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Acc. ~ 4 s</a:t>
            </a:r>
            <a:endParaRPr lang="en-US" altLang="zh-CN" sz="1400" dirty="0">
              <a:solidFill>
                <a:srgbClr val="C00000"/>
              </a:solidFill>
              <a:latin typeface="Arial" panose="020B0604020202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内容占位符 2">
                <a:extLst>
                  <a:ext uri="{FF2B5EF4-FFF2-40B4-BE49-F238E27FC236}">
                    <a16:creationId xmlns:a16="http://schemas.microsoft.com/office/drawing/2014/main" id="{FB232E5D-D583-7D4C-3BDC-A290A766E8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53978" y="3105029"/>
                <a:ext cx="2774761" cy="1331721"/>
              </a:xfrm>
              <a:prstGeom prst="rect">
                <a:avLst/>
              </a:prstGeom>
              <a:noFill/>
            </p:spPr>
            <p:txBody>
              <a:bodyPr/>
              <a:lstStyle>
                <a:lvl1pPr marL="190500" indent="-190500" algn="l" rtl="0" eaLnBrk="0" fontAlgn="base" hangingPunct="0">
                  <a:spcBef>
                    <a:spcPct val="6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宋体" panose="02010600030101010101" pitchFamily="2" charset="-122"/>
                  </a:defRPr>
                </a:lvl1pPr>
                <a:lvl2pPr marL="381000" indent="-189230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561975" indent="-1797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768350" indent="-205105" algn="l" rtl="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accent1"/>
                  </a:buClr>
                  <a:buChar char="-"/>
                  <a:defRPr kumimoji="1" sz="16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10509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pitchFamily="2" charset="2"/>
                  <a:buChar char="»"/>
                  <a:defRPr kumimoji="1"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15081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9653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24225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2879725" indent="-168275" algn="l" rtl="0" eaLnBrk="0" fontAlgn="base" hangingPunct="0">
                  <a:spcBef>
                    <a:spcPct val="4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Wingdings" panose="05000000000000000000" charset="0"/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2 injections, 384 bunches</a:t>
                </a: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1.05×10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11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ppb</a:t>
                </a: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4.05×10</a:t>
                </a:r>
                <a:r>
                  <a:rPr lang="en-US" altLang="zh-CN" sz="1400" baseline="300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13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ppp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200"/>
                  </a:spcAft>
                  <a:buClrTx/>
                  <a:buFont typeface="Wingdings" panose="05000000000000000000" pitchFamily="2" charset="2"/>
                  <a:buNone/>
                </a:pP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RMS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zh-CN" sz="1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Microsoft YaHei" panose="020B0503020204020204" pitchFamily="34" charset="-122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𝜺</m:t>
                        </m:r>
                      </m:e>
                      <m:sub>
                        <m:r>
                          <a:rPr lang="en-US" altLang="zh-CN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icrosoft YaHei" panose="020B0503020204020204" pitchFamily="34" charset="-122"/>
                            <a:cs typeface="Times New Roman" panose="020206030504050203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~ 100/50 </a:t>
                </a:r>
                <a:r>
                  <a:rPr lang="el-GR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π</a:t>
                </a:r>
                <a:r>
                  <a:rPr lang="en-US" altLang="zh-CN" sz="1400" dirty="0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400" dirty="0" err="1">
                    <a:solidFill>
                      <a:srgbClr val="C00000"/>
                    </a:solidFill>
                    <a:latin typeface="Arial" panose="020B0604020202020204" pitchFamily="34" charset="0"/>
                    <a:ea typeface="Microsoft YaHei" panose="020B0503020204020204" pitchFamily="34" charset="-122"/>
                    <a:cs typeface="Arial" panose="020B0604020202020204" pitchFamily="34" charset="0"/>
                  </a:rPr>
                  <a:t>nm·rad</a:t>
                </a:r>
                <a:endPara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ea typeface="Microsoft YaHei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7" name="内容占位符 2">
                <a:extLst>
                  <a:ext uri="{FF2B5EF4-FFF2-40B4-BE49-F238E27FC236}">
                    <a16:creationId xmlns:a16="http://schemas.microsoft.com/office/drawing/2014/main" id="{FB232E5D-D583-7D4C-3BDC-A290A766E8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3978" y="3105029"/>
                <a:ext cx="2774761" cy="1331721"/>
              </a:xfrm>
              <a:prstGeom prst="rect">
                <a:avLst/>
              </a:prstGeom>
              <a:blipFill>
                <a:blip r:embed="rId6"/>
                <a:stretch>
                  <a:fillRect l="-455" t="-9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DACDC4C1-540E-B731-2A97-75CEA81428AF}"/>
              </a:ext>
            </a:extLst>
          </p:cNvPr>
          <p:cNvSpPr txBox="1"/>
          <p:nvPr/>
        </p:nvSpPr>
        <p:spPr>
          <a:xfrm rot="16200000">
            <a:off x="-1055804" y="3570834"/>
            <a:ext cx="4032374" cy="40011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for proton beams now!</a:t>
            </a:r>
            <a:endParaRPr kumimoji="1" lang="zh-CN" altLang="en-US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乘 30">
            <a:extLst>
              <a:ext uri="{FF2B5EF4-FFF2-40B4-BE49-F238E27FC236}">
                <a16:creationId xmlns:a16="http://schemas.microsoft.com/office/drawing/2014/main" id="{7DC82516-1F7A-372A-7395-00C7229B6E7D}"/>
              </a:ext>
            </a:extLst>
          </p:cNvPr>
          <p:cNvSpPr/>
          <p:nvPr/>
        </p:nvSpPr>
        <p:spPr>
          <a:xfrm>
            <a:off x="4954231" y="1892924"/>
            <a:ext cx="432619" cy="432619"/>
          </a:xfrm>
          <a:prstGeom prst="mathMultiply">
            <a:avLst>
              <a:gd name="adj1" fmla="val 1670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2721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10410491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Backups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31</a:t>
            </a:fld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453090B-5E2A-F311-2E08-AB02CE3E2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62178"/>
            <a:ext cx="4723789" cy="181231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3B11346-AC12-0144-8635-D92B62C6B22E}"/>
              </a:ext>
            </a:extLst>
          </p:cNvPr>
          <p:cNvSpPr txBox="1"/>
          <p:nvPr/>
        </p:nvSpPr>
        <p:spPr>
          <a:xfrm>
            <a:off x="331304" y="911362"/>
            <a:ext cx="4428486" cy="274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Ion Complex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6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The proton beams with </a:t>
            </a: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opposite spin directions</a:t>
            </a:r>
            <a:r>
              <a:rPr lang="en-US" altLang="zh-CN" sz="16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are injected and accelerated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Fixed field Siberian snakes </a:t>
            </a:r>
            <a:r>
              <a:rPr lang="en-US" altLang="zh-CN" sz="16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will be employed in rapid-cycling boosters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600" b="1" dirty="0" err="1">
                <a:solidFill>
                  <a:srgbClr val="0000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pRing</a:t>
            </a:r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will be spin-transparent, and required spin directions are achieved at the injection line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795F2AB-8B9A-F06F-1E67-0DBDF0A67977}"/>
              </a:ext>
            </a:extLst>
          </p:cNvPr>
          <p:cNvSpPr txBox="1"/>
          <p:nvPr/>
        </p:nvSpPr>
        <p:spPr>
          <a:xfrm>
            <a:off x="362720" y="3741948"/>
            <a:ext cx="4272850" cy="274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altLang="zh-CN" sz="2000" b="1" dirty="0">
                <a:solidFill>
                  <a:srgbClr val="0070C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Electron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 Complex</a:t>
            </a:r>
          </a:p>
          <a:p>
            <a:pPr marL="457200" marR="0" lvl="0" indent="-4572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600" b="1" dirty="0">
                <a:solidFill>
                  <a:prstClr val="black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Electron beams </a:t>
            </a: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matched with self-polarization direction </a:t>
            </a:r>
            <a:r>
              <a:rPr lang="en-US" altLang="zh-CN" sz="1600" b="1" dirty="0">
                <a:solidFill>
                  <a:prstClr val="black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are inj. &amp; acc.</a:t>
            </a:r>
          </a:p>
          <a:p>
            <a:pPr marL="457200" marR="0" lvl="0" indent="-4572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600" b="1" dirty="0"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Opposite spin directions are achieved at the injection line</a:t>
            </a:r>
          </a:p>
          <a:p>
            <a:pPr marL="457200" marR="0" lvl="0" indent="-4572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2 Spin rotators around the IP</a:t>
            </a:r>
          </a:p>
          <a:p>
            <a:pPr marL="457200" marR="0" lvl="0" indent="-4572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Swap-out injection is necessary to maintain high polarization in </a:t>
            </a:r>
            <a:r>
              <a:rPr kumimoji="0" lang="en-US" altLang="zh-CN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rPr>
              <a:t>eRing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anose="020B0604020202020204" pitchFamily="34" charset="0"/>
              <a:ea typeface="Microsoft YaHei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61A9882E-9E7C-B9EA-87E4-F822EAC5F545}"/>
              </a:ext>
            </a:extLst>
          </p:cNvPr>
          <p:cNvGrpSpPr/>
          <p:nvPr/>
        </p:nvGrpSpPr>
        <p:grpSpPr>
          <a:xfrm>
            <a:off x="5018015" y="3429000"/>
            <a:ext cx="6842682" cy="2994680"/>
            <a:chOff x="4937660" y="3008318"/>
            <a:chExt cx="6842682" cy="299468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1449BCB3-6BA8-6659-BC0F-E86A16FB1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0296" y="3223007"/>
              <a:ext cx="5860046" cy="2779991"/>
            </a:xfrm>
            <a:prstGeom prst="rect">
              <a:avLst/>
            </a:prstGeom>
          </p:spPr>
        </p:pic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2AD6723A-6867-4758-815B-32C48A8ED6A2}"/>
                </a:ext>
              </a:extLst>
            </p:cNvPr>
            <p:cNvGrpSpPr/>
            <p:nvPr/>
          </p:nvGrpSpPr>
          <p:grpSpPr>
            <a:xfrm>
              <a:off x="4937660" y="3008318"/>
              <a:ext cx="1537967" cy="2036470"/>
              <a:chOff x="1933021" y="4454083"/>
              <a:chExt cx="1685085" cy="2231274"/>
            </a:xfrm>
          </p:grpSpPr>
          <p:sp>
            <p:nvSpPr>
              <p:cNvPr id="16" name="流程图: 汇总连接 12">
                <a:extLst>
                  <a:ext uri="{FF2B5EF4-FFF2-40B4-BE49-F238E27FC236}">
                    <a16:creationId xmlns:a16="http://schemas.microsoft.com/office/drawing/2014/main" id="{059AB12B-E333-A6C4-C87E-0AE1289E5B5C}"/>
                  </a:ext>
                </a:extLst>
              </p:cNvPr>
              <p:cNvSpPr/>
              <p:nvPr/>
            </p:nvSpPr>
            <p:spPr>
              <a:xfrm>
                <a:off x="3364770" y="5289801"/>
                <a:ext cx="144000" cy="144000"/>
              </a:xfrm>
              <a:prstGeom prst="flowChartSummingJunction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5C2FD863-56B9-58C5-5C7C-5ECAEC971E65}"/>
                  </a:ext>
                </a:extLst>
              </p:cNvPr>
              <p:cNvGrpSpPr/>
              <p:nvPr/>
            </p:nvGrpSpPr>
            <p:grpSpPr>
              <a:xfrm>
                <a:off x="3330106" y="5459420"/>
                <a:ext cx="144000" cy="144000"/>
                <a:chOff x="4822657" y="5316687"/>
                <a:chExt cx="144000" cy="144000"/>
              </a:xfrm>
            </p:grpSpPr>
            <p:sp>
              <p:nvSpPr>
                <p:cNvPr id="33" name="椭圆 32">
                  <a:extLst>
                    <a:ext uri="{FF2B5EF4-FFF2-40B4-BE49-F238E27FC236}">
                      <a16:creationId xmlns:a16="http://schemas.microsoft.com/office/drawing/2014/main" id="{54E858B2-1262-73EE-0DA6-812CEF2A2150}"/>
                    </a:ext>
                  </a:extLst>
                </p:cNvPr>
                <p:cNvSpPr/>
                <p:nvPr/>
              </p:nvSpPr>
              <p:spPr>
                <a:xfrm>
                  <a:off x="4822657" y="5316687"/>
                  <a:ext cx="144000" cy="144000"/>
                </a:xfrm>
                <a:prstGeom prst="ellipse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椭圆 33">
                  <a:extLst>
                    <a:ext uri="{FF2B5EF4-FFF2-40B4-BE49-F238E27FC236}">
                      <a16:creationId xmlns:a16="http://schemas.microsoft.com/office/drawing/2014/main" id="{2F409D53-C392-13E2-1DD8-DC10FA592286}"/>
                    </a:ext>
                  </a:extLst>
                </p:cNvPr>
                <p:cNvSpPr/>
                <p:nvPr/>
              </p:nvSpPr>
              <p:spPr>
                <a:xfrm>
                  <a:off x="4871734" y="5367122"/>
                  <a:ext cx="45719" cy="45719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流程图: 汇总连接 14">
                <a:extLst>
                  <a:ext uri="{FF2B5EF4-FFF2-40B4-BE49-F238E27FC236}">
                    <a16:creationId xmlns:a16="http://schemas.microsoft.com/office/drawing/2014/main" id="{13278E74-F261-7853-4030-67B44D281BBB}"/>
                  </a:ext>
                </a:extLst>
              </p:cNvPr>
              <p:cNvSpPr/>
              <p:nvPr/>
            </p:nvSpPr>
            <p:spPr>
              <a:xfrm>
                <a:off x="2748842" y="5227675"/>
                <a:ext cx="144000" cy="144000"/>
              </a:xfrm>
              <a:prstGeom prst="flowChartSummingJunction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AF611A00-619F-D094-B6FB-D8178B7A80DE}"/>
                  </a:ext>
                </a:extLst>
              </p:cNvPr>
              <p:cNvGrpSpPr/>
              <p:nvPr/>
            </p:nvGrpSpPr>
            <p:grpSpPr>
              <a:xfrm>
                <a:off x="2745595" y="5473566"/>
                <a:ext cx="144000" cy="144000"/>
                <a:chOff x="4822657" y="5316687"/>
                <a:chExt cx="144000" cy="144000"/>
              </a:xfrm>
            </p:grpSpPr>
            <p:sp>
              <p:nvSpPr>
                <p:cNvPr id="31" name="椭圆 30">
                  <a:extLst>
                    <a:ext uri="{FF2B5EF4-FFF2-40B4-BE49-F238E27FC236}">
                      <a16:creationId xmlns:a16="http://schemas.microsoft.com/office/drawing/2014/main" id="{9F15D8C3-DD08-5AC8-3434-3B2A9ADC434B}"/>
                    </a:ext>
                  </a:extLst>
                </p:cNvPr>
                <p:cNvSpPr/>
                <p:nvPr/>
              </p:nvSpPr>
              <p:spPr>
                <a:xfrm>
                  <a:off x="4822657" y="5316687"/>
                  <a:ext cx="144000" cy="14400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31">
                  <a:extLst>
                    <a:ext uri="{FF2B5EF4-FFF2-40B4-BE49-F238E27FC236}">
                      <a16:creationId xmlns:a16="http://schemas.microsoft.com/office/drawing/2014/main" id="{66DC0C25-FB68-6998-56EC-6A20AF109ABA}"/>
                    </a:ext>
                  </a:extLst>
                </p:cNvPr>
                <p:cNvSpPr/>
                <p:nvPr/>
              </p:nvSpPr>
              <p:spPr>
                <a:xfrm>
                  <a:off x="4871734" y="5367122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0" name="流程图: 汇总连接 16">
                <a:extLst>
                  <a:ext uri="{FF2B5EF4-FFF2-40B4-BE49-F238E27FC236}">
                    <a16:creationId xmlns:a16="http://schemas.microsoft.com/office/drawing/2014/main" id="{EC004E77-BAFF-BA03-8EF5-DDE447D6FAF9}"/>
                  </a:ext>
                </a:extLst>
              </p:cNvPr>
              <p:cNvSpPr/>
              <p:nvPr/>
            </p:nvSpPr>
            <p:spPr>
              <a:xfrm>
                <a:off x="3474106" y="5131801"/>
                <a:ext cx="144000" cy="144000"/>
              </a:xfrm>
              <a:prstGeom prst="flowChartSummingJunction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B98F0D94-D1B6-0FA7-BE2A-F3B5453BCFFD}"/>
                  </a:ext>
                </a:extLst>
              </p:cNvPr>
              <p:cNvGrpSpPr/>
              <p:nvPr/>
            </p:nvGrpSpPr>
            <p:grpSpPr>
              <a:xfrm>
                <a:off x="3387693" y="5631421"/>
                <a:ext cx="144000" cy="144000"/>
                <a:chOff x="4822657" y="5316687"/>
                <a:chExt cx="144000" cy="144000"/>
              </a:xfrm>
            </p:grpSpPr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FB074457-E664-45EE-E58A-C3632E6D77A5}"/>
                    </a:ext>
                  </a:extLst>
                </p:cNvPr>
                <p:cNvSpPr/>
                <p:nvPr/>
              </p:nvSpPr>
              <p:spPr>
                <a:xfrm>
                  <a:off x="4822657" y="5316687"/>
                  <a:ext cx="144000" cy="144000"/>
                </a:xfrm>
                <a:prstGeom prst="ellipse">
                  <a:avLst/>
                </a:prstGeom>
                <a:noFill/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>
                  <a:extLst>
                    <a:ext uri="{FF2B5EF4-FFF2-40B4-BE49-F238E27FC236}">
                      <a16:creationId xmlns:a16="http://schemas.microsoft.com/office/drawing/2014/main" id="{968BEE70-109F-62FF-5238-4CE6E2584E07}"/>
                    </a:ext>
                  </a:extLst>
                </p:cNvPr>
                <p:cNvSpPr/>
                <p:nvPr/>
              </p:nvSpPr>
              <p:spPr>
                <a:xfrm>
                  <a:off x="4871734" y="5367122"/>
                  <a:ext cx="45719" cy="45719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2" name="流程图: 汇总连接 18">
                <a:extLst>
                  <a:ext uri="{FF2B5EF4-FFF2-40B4-BE49-F238E27FC236}">
                    <a16:creationId xmlns:a16="http://schemas.microsoft.com/office/drawing/2014/main" id="{53BA33F0-1762-CA0E-A283-CDB4BB644364}"/>
                  </a:ext>
                </a:extLst>
              </p:cNvPr>
              <p:cNvSpPr/>
              <p:nvPr/>
            </p:nvSpPr>
            <p:spPr>
              <a:xfrm>
                <a:off x="2784598" y="5714150"/>
                <a:ext cx="144000" cy="144000"/>
              </a:xfrm>
              <a:prstGeom prst="flowChartSummingJunction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5C7E4BA2-23CA-58F5-E3F8-DF38F26E902C}"/>
                  </a:ext>
                </a:extLst>
              </p:cNvPr>
              <p:cNvGrpSpPr/>
              <p:nvPr/>
            </p:nvGrpSpPr>
            <p:grpSpPr>
              <a:xfrm>
                <a:off x="2856662" y="4981785"/>
                <a:ext cx="144000" cy="144000"/>
                <a:chOff x="4822657" y="5316687"/>
                <a:chExt cx="144000" cy="144000"/>
              </a:xfrm>
            </p:grpSpPr>
            <p:sp>
              <p:nvSpPr>
                <p:cNvPr id="27" name="椭圆 26">
                  <a:extLst>
                    <a:ext uri="{FF2B5EF4-FFF2-40B4-BE49-F238E27FC236}">
                      <a16:creationId xmlns:a16="http://schemas.microsoft.com/office/drawing/2014/main" id="{14CC1D12-F1B1-8B23-1725-1BDC3E8F3D05}"/>
                    </a:ext>
                  </a:extLst>
                </p:cNvPr>
                <p:cNvSpPr/>
                <p:nvPr/>
              </p:nvSpPr>
              <p:spPr>
                <a:xfrm>
                  <a:off x="4822657" y="5316687"/>
                  <a:ext cx="144000" cy="144000"/>
                </a:xfrm>
                <a:prstGeom prst="ellipse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7">
                  <a:extLst>
                    <a:ext uri="{FF2B5EF4-FFF2-40B4-BE49-F238E27FC236}">
                      <a16:creationId xmlns:a16="http://schemas.microsoft.com/office/drawing/2014/main" id="{C92408FD-421C-CC28-2F28-0ED8A333D3F1}"/>
                    </a:ext>
                  </a:extLst>
                </p:cNvPr>
                <p:cNvSpPr/>
                <p:nvPr/>
              </p:nvSpPr>
              <p:spPr>
                <a:xfrm>
                  <a:off x="4871734" y="5367122"/>
                  <a:ext cx="45719" cy="45719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1C9BB662-3BF1-B3F0-2573-8BF5578F7741}"/>
                  </a:ext>
                </a:extLst>
              </p:cNvPr>
              <p:cNvSpPr txBox="1"/>
              <p:nvPr/>
            </p:nvSpPr>
            <p:spPr>
              <a:xfrm rot="16200000">
                <a:off x="1137741" y="5249363"/>
                <a:ext cx="2231274" cy="6407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1600" dirty="0">
                    <a:solidFill>
                      <a:srgbClr val="FF0000"/>
                    </a:solidFill>
                    <a:latin typeface="Microsoft YaHei" panose="020B0503020204020204" pitchFamily="34" charset="-122"/>
                    <a:ea typeface="Microsoft YaHei" panose="020B0503020204020204" pitchFamily="34" charset="-122"/>
                    <a:cs typeface="Times New Roman" panose="02020603050405020304" pitchFamily="18" charset="0"/>
                  </a:rPr>
                  <a:t>Lose polarization much quicker</a:t>
                </a:r>
                <a:endParaRPr lang="zh-CN" altLang="en-US" sz="1600" dirty="0">
                  <a:solidFill>
                    <a:srgbClr val="FF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5" name="直接箭头连接符 21">
                <a:extLst>
                  <a:ext uri="{FF2B5EF4-FFF2-40B4-BE49-F238E27FC236}">
                    <a16:creationId xmlns:a16="http://schemas.microsoft.com/office/drawing/2014/main" id="{BD552C18-C136-9314-62D0-075F0A8A3C20}"/>
                  </a:ext>
                </a:extLst>
              </p:cNvPr>
              <p:cNvCxnSpPr>
                <a:cxnSpLocks/>
                <a:stCxn id="24" idx="2"/>
                <a:endCxn id="22" idx="2"/>
              </p:cNvCxnSpPr>
              <p:nvPr/>
            </p:nvCxnSpPr>
            <p:spPr>
              <a:xfrm>
                <a:off x="2573735" y="5569720"/>
                <a:ext cx="210863" cy="21643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箭头连接符 22">
                <a:extLst>
                  <a:ext uri="{FF2B5EF4-FFF2-40B4-BE49-F238E27FC236}">
                    <a16:creationId xmlns:a16="http://schemas.microsoft.com/office/drawing/2014/main" id="{F821F28C-6D82-763E-AC55-B867AD0B0172}"/>
                  </a:ext>
                </a:extLst>
              </p:cNvPr>
              <p:cNvCxnSpPr>
                <a:cxnSpLocks/>
                <a:stCxn id="24" idx="2"/>
                <a:endCxn id="18" idx="2"/>
              </p:cNvCxnSpPr>
              <p:nvPr/>
            </p:nvCxnSpPr>
            <p:spPr>
              <a:xfrm flipV="1">
                <a:off x="2573735" y="5299675"/>
                <a:ext cx="175107" cy="27004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直线箭头连接符 13">
              <a:extLst>
                <a:ext uri="{FF2B5EF4-FFF2-40B4-BE49-F238E27FC236}">
                  <a16:creationId xmlns:a16="http://schemas.microsoft.com/office/drawing/2014/main" id="{01B0D5E2-2D0F-14BB-FECE-1DD0D0E8B57D}"/>
                </a:ext>
              </a:extLst>
            </p:cNvPr>
            <p:cNvCxnSpPr/>
            <p:nvPr/>
          </p:nvCxnSpPr>
          <p:spPr>
            <a:xfrm flipH="1">
              <a:off x="7034425" y="3223007"/>
              <a:ext cx="355600" cy="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形状 14">
              <a:extLst>
                <a:ext uri="{FF2B5EF4-FFF2-40B4-BE49-F238E27FC236}">
                  <a16:creationId xmlns:a16="http://schemas.microsoft.com/office/drawing/2014/main" id="{5D870B22-2DAC-2B01-6D79-5E23389CC86C}"/>
                </a:ext>
              </a:extLst>
            </p:cNvPr>
            <p:cNvSpPr/>
            <p:nvPr/>
          </p:nvSpPr>
          <p:spPr>
            <a:xfrm>
              <a:off x="5937145" y="3212148"/>
              <a:ext cx="1046480" cy="200861"/>
            </a:xfrm>
            <a:custGeom>
              <a:avLst/>
              <a:gdLst>
                <a:gd name="connsiteX0" fmla="*/ 1046480 w 1046480"/>
                <a:gd name="connsiteY0" fmla="*/ 7821 h 200861"/>
                <a:gd name="connsiteX1" fmla="*/ 447040 w 1046480"/>
                <a:gd name="connsiteY1" fmla="*/ 7821 h 200861"/>
                <a:gd name="connsiteX2" fmla="*/ 172720 w 1046480"/>
                <a:gd name="connsiteY2" fmla="*/ 89101 h 200861"/>
                <a:gd name="connsiteX3" fmla="*/ 0 w 1046480"/>
                <a:gd name="connsiteY3" fmla="*/ 200861 h 20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6480" h="200861">
                  <a:moveTo>
                    <a:pt x="1046480" y="7821"/>
                  </a:moveTo>
                  <a:cubicBezTo>
                    <a:pt x="819573" y="1047"/>
                    <a:pt x="592667" y="-5726"/>
                    <a:pt x="447040" y="7821"/>
                  </a:cubicBezTo>
                  <a:cubicBezTo>
                    <a:pt x="301413" y="21368"/>
                    <a:pt x="247226" y="56928"/>
                    <a:pt x="172720" y="89101"/>
                  </a:cubicBezTo>
                  <a:cubicBezTo>
                    <a:pt x="98214" y="121274"/>
                    <a:pt x="28787" y="180541"/>
                    <a:pt x="0" y="200861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7" name="矩形 46">
            <a:extLst>
              <a:ext uri="{FF2B5EF4-FFF2-40B4-BE49-F238E27FC236}">
                <a16:creationId xmlns:a16="http://schemas.microsoft.com/office/drawing/2014/main" id="{57A2C5DC-9133-4E6D-F213-22D95B05571C}"/>
              </a:ext>
            </a:extLst>
          </p:cNvPr>
          <p:cNvSpPr/>
          <p:nvPr/>
        </p:nvSpPr>
        <p:spPr>
          <a:xfrm>
            <a:off x="8445910" y="3539613"/>
            <a:ext cx="334296" cy="29407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14576010-2AC0-1AB8-497A-24720C24DF16}"/>
              </a:ext>
            </a:extLst>
          </p:cNvPr>
          <p:cNvSpPr/>
          <p:nvPr/>
        </p:nvSpPr>
        <p:spPr>
          <a:xfrm>
            <a:off x="7526595" y="5005945"/>
            <a:ext cx="334296" cy="29407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691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8865617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Overview of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Facility – Designs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2F65906-5FEF-AA29-D2CA-737025242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49" y="938420"/>
            <a:ext cx="1915198" cy="249058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5955EB0-A3F6-A931-95AB-5000AF3EB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49" y="3759142"/>
            <a:ext cx="1908898" cy="2490580"/>
          </a:xfrm>
          <a:prstGeom prst="rect">
            <a:avLst/>
          </a:prstGeom>
        </p:spPr>
      </p:pic>
      <p:pic>
        <p:nvPicPr>
          <p:cNvPr id="8" name="Picture 2" descr="page35image19669536">
            <a:extLst>
              <a:ext uri="{FF2B5EF4-FFF2-40B4-BE49-F238E27FC236}">
                <a16:creationId xmlns:a16="http://schemas.microsoft.com/office/drawing/2014/main" id="{77E21DEE-2CF1-9E93-7F7B-D01A490D1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6" y="830953"/>
            <a:ext cx="4552121" cy="270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BEC8591-F7C2-8351-C582-21AA7E16D6D1}"/>
              </a:ext>
            </a:extLst>
          </p:cNvPr>
          <p:cNvSpPr txBox="1"/>
          <p:nvPr/>
        </p:nvSpPr>
        <p:spPr>
          <a:xfrm>
            <a:off x="7810397" y="830953"/>
            <a:ext cx="3979339" cy="15357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To meet beam dynamics challenges and fully utilize HIAF &amp; 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HIAF-U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 new </a:t>
            </a:r>
            <a:r>
              <a:rPr kumimoji="1" lang="en-US" altLang="zh-CN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EicC</a:t>
            </a: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design is proposed</a:t>
            </a:r>
            <a:endParaRPr lang="zh-CN" altLang="en-US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图片 15" descr="表格&#10;&#10;描述已自动生成">
            <a:extLst>
              <a:ext uri="{FF2B5EF4-FFF2-40B4-BE49-F238E27FC236}">
                <a16:creationId xmlns:a16="http://schemas.microsoft.com/office/drawing/2014/main" id="{474EBBAD-1EE1-84BF-19A3-90DBBC6087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334" y="2496926"/>
            <a:ext cx="2743199" cy="38773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28">
            <a:extLst>
              <a:ext uri="{FF2B5EF4-FFF2-40B4-BE49-F238E27FC236}">
                <a16:creationId xmlns:a16="http://schemas.microsoft.com/office/drawing/2014/main" id="{90B43782-630C-8E6A-6C5B-BD983DA41430}"/>
              </a:ext>
            </a:extLst>
          </p:cNvPr>
          <p:cNvSpPr txBox="1"/>
          <p:nvPr/>
        </p:nvSpPr>
        <p:spPr>
          <a:xfrm>
            <a:off x="8867285" y="5943400"/>
            <a:ext cx="20152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rgbClr val="6364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 altLang="zh-CN" sz="2200" kern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End of 2024</a:t>
            </a:r>
            <a:endParaRPr lang="zh-CN" altLang="en-US" sz="2200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28">
            <a:extLst>
              <a:ext uri="{FF2B5EF4-FFF2-40B4-BE49-F238E27FC236}">
                <a16:creationId xmlns:a16="http://schemas.microsoft.com/office/drawing/2014/main" id="{AFA83FBA-BA1C-3C43-789F-B21A06ADB891}"/>
              </a:ext>
            </a:extLst>
          </p:cNvPr>
          <p:cNvSpPr txBox="1"/>
          <p:nvPr/>
        </p:nvSpPr>
        <p:spPr>
          <a:xfrm>
            <a:off x="9124566" y="2496926"/>
            <a:ext cx="15007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rgbClr val="63646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 altLang="zh-CN" sz="22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zh-CN" altLang="en-US" sz="2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CDR</a:t>
            </a:r>
            <a:endParaRPr lang="zh-CN" altLang="en-US" sz="22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0FE235C6-5ADB-D76F-BC16-1E6AE5D533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6148" y="3765854"/>
            <a:ext cx="5065643" cy="2477155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14D7309F-6420-8AB4-5112-B6208DBB8AD2}"/>
              </a:ext>
            </a:extLst>
          </p:cNvPr>
          <p:cNvSpPr txBox="1"/>
          <p:nvPr/>
        </p:nvSpPr>
        <p:spPr>
          <a:xfrm>
            <a:off x="545049" y="3374648"/>
            <a:ext cx="2205927" cy="43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Based on HIAF</a:t>
            </a:r>
            <a:endParaRPr lang="zh-CN" altLang="en-US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8865617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Overview of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Facility – Layout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6DA03A5-71D9-AB51-A476-AD0E08B04D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8844" y="1516389"/>
            <a:ext cx="6948264" cy="4760137"/>
          </a:xfrm>
          <a:prstGeom prst="rect">
            <a:avLst/>
          </a:prstGeom>
        </p:spPr>
      </p:pic>
      <p:cxnSp>
        <p:nvCxnSpPr>
          <p:cNvPr id="5" name="直接连接符 22">
            <a:extLst>
              <a:ext uri="{FF2B5EF4-FFF2-40B4-BE49-F238E27FC236}">
                <a16:creationId xmlns:a16="http://schemas.microsoft.com/office/drawing/2014/main" id="{06D41CC9-6D9B-CC6B-DF38-0A082359D1E3}"/>
              </a:ext>
            </a:extLst>
          </p:cNvPr>
          <p:cNvCxnSpPr>
            <a:cxnSpLocks/>
          </p:cNvCxnSpPr>
          <p:nvPr/>
        </p:nvCxnSpPr>
        <p:spPr bwMode="auto">
          <a:xfrm>
            <a:off x="6639000" y="1496306"/>
            <a:ext cx="0" cy="2296318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6" name="直接连接符 23">
            <a:extLst>
              <a:ext uri="{FF2B5EF4-FFF2-40B4-BE49-F238E27FC236}">
                <a16:creationId xmlns:a16="http://schemas.microsoft.com/office/drawing/2014/main" id="{2FEA0678-90CE-58D7-B10F-9D52553B48AD}"/>
              </a:ext>
            </a:extLst>
          </p:cNvPr>
          <p:cNvCxnSpPr>
            <a:cxnSpLocks/>
          </p:cNvCxnSpPr>
          <p:nvPr/>
        </p:nvCxnSpPr>
        <p:spPr bwMode="auto">
          <a:xfrm flipV="1">
            <a:off x="5630888" y="3792624"/>
            <a:ext cx="1008112" cy="1080120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418217EE-4839-4D01-EB95-CD8D8BCE8E81}"/>
              </a:ext>
            </a:extLst>
          </p:cNvPr>
          <p:cNvSpPr txBox="1"/>
          <p:nvPr/>
        </p:nvSpPr>
        <p:spPr>
          <a:xfrm>
            <a:off x="2525670" y="1399558"/>
            <a:ext cx="846347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000" b="1" dirty="0" err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EicC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EA6E6E9-6695-F8C9-E956-173B30F2C33B}"/>
              </a:ext>
            </a:extLst>
          </p:cNvPr>
          <p:cNvSpPr txBox="1"/>
          <p:nvPr/>
        </p:nvSpPr>
        <p:spPr>
          <a:xfrm>
            <a:off x="8030718" y="1399558"/>
            <a:ext cx="2289564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HIAF &amp; HIAF-U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E7B564A-D199-3ADC-A0FE-3B8626A9A1AC}"/>
              </a:ext>
            </a:extLst>
          </p:cNvPr>
          <p:cNvSpPr txBox="1"/>
          <p:nvPr/>
        </p:nvSpPr>
        <p:spPr>
          <a:xfrm>
            <a:off x="3126590" y="2227614"/>
            <a:ext cx="256059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Proton &amp; ion Collision Ring (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pRing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) ~ 1149.81 m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03CFA7A-5B17-2AE2-10B9-1634AF561777}"/>
              </a:ext>
            </a:extLst>
          </p:cNvPr>
          <p:cNvSpPr txBox="1"/>
          <p:nvPr/>
        </p:nvSpPr>
        <p:spPr>
          <a:xfrm>
            <a:off x="743764" y="2222948"/>
            <a:ext cx="2266778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Collision Ring (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eRing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) ~ 1151.20 m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F75FCD6-756F-B69C-B086-5793D5E63EDE}"/>
              </a:ext>
            </a:extLst>
          </p:cNvPr>
          <p:cNvSpPr txBox="1"/>
          <p:nvPr/>
        </p:nvSpPr>
        <p:spPr>
          <a:xfrm>
            <a:off x="731778" y="3398419"/>
            <a:ext cx="3873480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20000"/>
              </a:lnSpc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Accumulation &amp; Acceleration Ring (AR) ~ 287.80 m</a:t>
            </a:r>
            <a:r>
              <a:rPr lang="zh-CN" altLang="en-US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～ 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2.8 GeV – 5 GeV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825B812-AF7D-F1A1-6C65-9EBE59210F82}"/>
              </a:ext>
            </a:extLst>
          </p:cNvPr>
          <p:cNvSpPr txBox="1"/>
          <p:nvPr/>
        </p:nvSpPr>
        <p:spPr>
          <a:xfrm>
            <a:off x="7542419" y="4598380"/>
            <a:ext cx="3469710" cy="1346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Normal Booster Ring (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BRing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-N) ~ 569.10 m ~ p 9.3 GeV</a:t>
            </a:r>
          </a:p>
          <a:p>
            <a:pPr defTabSz="944895">
              <a:lnSpc>
                <a:spcPct val="150000"/>
              </a:lnSpc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Superconducting Booster Ring (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BRing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-S) ~ 574.54 m ~ p 24.85 GeV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E8A7B53-83C8-EF75-AAC3-B5C218978F28}"/>
              </a:ext>
            </a:extLst>
          </p:cNvPr>
          <p:cNvSpPr txBox="1"/>
          <p:nvPr/>
        </p:nvSpPr>
        <p:spPr>
          <a:xfrm>
            <a:off x="3692259" y="4452831"/>
            <a:ext cx="2354580" cy="587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20000"/>
              </a:lnSpc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Linac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(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eLinac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) </a:t>
            </a:r>
            <a:r>
              <a:rPr lang="zh-CN" altLang="en-US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～ 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300</a:t>
            </a:r>
            <a:r>
              <a:rPr lang="zh-CN" altLang="en-US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–</a:t>
            </a:r>
            <a:r>
              <a:rPr lang="zh-CN" altLang="en-US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500MeV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E008F87-95FC-D157-C0FB-54CA895B3EDA}"/>
              </a:ext>
            </a:extLst>
          </p:cNvPr>
          <p:cNvSpPr txBox="1"/>
          <p:nvPr/>
        </p:nvSpPr>
        <p:spPr>
          <a:xfrm>
            <a:off x="785288" y="5191330"/>
            <a:ext cx="5139788" cy="1168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44895">
              <a:lnSpc>
                <a:spcPct val="120000"/>
              </a:lnSpc>
              <a:buClr>
                <a:prstClr val="black"/>
              </a:buClr>
              <a:buFont typeface="Wingdings" panose="05000000000000000000" pitchFamily="2" charset="2"/>
              <a:buChar char="Ø"/>
            </a:pPr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To fully utilize the powerful HIAF &amp; HIAF-U facility to </a:t>
            </a:r>
            <a:r>
              <a:rPr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achieve high performance and largely reduce cost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33F50AAA-F867-B22C-242F-A77667A51000}"/>
              </a:ext>
            </a:extLst>
          </p:cNvPr>
          <p:cNvSpPr/>
          <p:nvPr/>
        </p:nvSpPr>
        <p:spPr bwMode="auto">
          <a:xfrm>
            <a:off x="4239373" y="2990992"/>
            <a:ext cx="218985" cy="21898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/>
          <a:lstStyle/>
          <a:p>
            <a:pPr eaLnBrk="0" fontAlgn="base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Font typeface="Wingdings" panose="05000000000000000000" charset="0"/>
              <a:buNone/>
            </a:pPr>
            <a:endParaRPr lang="zh-CN" altLang="en-US" sz="2000" b="1">
              <a:solidFill>
                <a:srgbClr val="000000"/>
              </a:solidFill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38931E7D-563E-95EA-3078-8968BA395270}"/>
              </a:ext>
            </a:extLst>
          </p:cNvPr>
          <p:cNvSpPr/>
          <p:nvPr/>
        </p:nvSpPr>
        <p:spPr bwMode="auto">
          <a:xfrm>
            <a:off x="4239372" y="2018410"/>
            <a:ext cx="218985" cy="21898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txBody>
          <a:bodyPr vert="horz" wrap="square" lIns="91440" tIns="45720" rIns="91440" bIns="45720" numCol="1" rtlCol="0" anchor="t" anchorCtr="0" compatLnSpc="1"/>
          <a:lstStyle/>
          <a:p>
            <a:pPr eaLnBrk="0" fontAlgn="base" hangingPunct="0">
              <a:lnSpc>
                <a:spcPct val="18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Font typeface="Wingdings" panose="05000000000000000000" charset="0"/>
              <a:buNone/>
            </a:pPr>
            <a:endParaRPr lang="zh-CN" altLang="en-US" sz="2000" b="1" dirty="0">
              <a:solidFill>
                <a:srgbClr val="000000"/>
              </a:solidFill>
              <a:latin typeface="Arial" panose="020B0604020202020204" pitchFamily="34" charset="0"/>
              <a:ea typeface="楷体_GB2312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6D77243-8BEB-9A6D-96C4-9F1CC26FC5F9}"/>
              </a:ext>
            </a:extLst>
          </p:cNvPr>
          <p:cNvSpPr txBox="1"/>
          <p:nvPr/>
        </p:nvSpPr>
        <p:spPr>
          <a:xfrm>
            <a:off x="8354007" y="2205128"/>
            <a:ext cx="3189730" cy="1387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44895">
              <a:lnSpc>
                <a:spcPct val="135000"/>
              </a:lnSpc>
              <a:buClr>
                <a:prstClr val="black"/>
              </a:buClr>
              <a:buFont typeface="Wingdings" panose="05000000000000000000" pitchFamily="2" charset="2"/>
              <a:buChar char="Ø"/>
            </a:pPr>
            <a:r>
              <a:rPr lang="en-US" altLang="zh-CN" sz="16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Based on the upgraded HIAF – </a:t>
            </a: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HIAF-U</a:t>
            </a:r>
          </a:p>
          <a:p>
            <a:pPr marL="285750" indent="-285750" defTabSz="944895">
              <a:lnSpc>
                <a:spcPct val="135000"/>
              </a:lnSpc>
              <a:buClr>
                <a:prstClr val="black"/>
              </a:buClr>
              <a:buFont typeface="Wingdings" panose="05000000000000000000" pitchFamily="2" charset="2"/>
              <a:buChar char="Ø"/>
            </a:pP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From proton to uranium with collision energy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009C7C6-7006-5CC9-F20D-784868895818}"/>
              </a:ext>
            </a:extLst>
          </p:cNvPr>
          <p:cNvSpPr txBox="1"/>
          <p:nvPr/>
        </p:nvSpPr>
        <p:spPr>
          <a:xfrm>
            <a:off x="301202" y="870770"/>
            <a:ext cx="11293857" cy="505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• Same collision bunch</a:t>
            </a:r>
            <a:r>
              <a:rPr kumimoji="1" lang="zh-CN" alt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numbers    • </a:t>
            </a:r>
            <a:r>
              <a:rPr kumimoji="1" lang="en-US" altLang="zh-CN" sz="24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Two IPs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   • </a:t>
            </a:r>
            <a:r>
              <a:rPr kumimoji="1" lang="en-US" altLang="zh-CN" sz="2400" b="1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Swap-out injection</a:t>
            </a:r>
            <a:endParaRPr lang="zh-CN" altLang="en-US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483F386-210D-E55E-3BCA-A2BA7A3C3B3A}"/>
              </a:ext>
            </a:extLst>
          </p:cNvPr>
          <p:cNvSpPr txBox="1"/>
          <p:nvPr/>
        </p:nvSpPr>
        <p:spPr>
          <a:xfrm>
            <a:off x="6640552" y="6277380"/>
            <a:ext cx="297623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Ion 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Linac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(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iLinac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) ~ p 200 MeV  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3448153-4046-4345-2428-2808F3E726B2}"/>
              </a:ext>
            </a:extLst>
          </p:cNvPr>
          <p:cNvSpPr txBox="1"/>
          <p:nvPr/>
        </p:nvSpPr>
        <p:spPr>
          <a:xfrm>
            <a:off x="9812741" y="5824406"/>
            <a:ext cx="1987993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Ion Source (</a:t>
            </a:r>
            <a:r>
              <a:rPr lang="en-US" altLang="zh-CN" sz="1400" b="1" dirty="0" err="1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iSource</a:t>
            </a: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)  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0794207B-EA68-6A1B-219E-C5B87A2E5086}"/>
              </a:ext>
            </a:extLst>
          </p:cNvPr>
          <p:cNvSpPr txBox="1"/>
          <p:nvPr/>
        </p:nvSpPr>
        <p:spPr>
          <a:xfrm>
            <a:off x="1302215" y="4106414"/>
            <a:ext cx="244690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44895">
              <a:lnSpc>
                <a:spcPct val="150000"/>
              </a:lnSpc>
              <a:spcBef>
                <a:spcPts val="1200"/>
              </a:spcBef>
              <a:buClr>
                <a:prstClr val="black"/>
              </a:buClr>
            </a:pPr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Electron Source (eSource)</a:t>
            </a:r>
          </a:p>
        </p:txBody>
      </p:sp>
    </p:spTree>
    <p:extLst>
      <p:ext uri="{BB962C8B-B14F-4D97-AF65-F5344CB8AC3E}">
        <p14:creationId xmlns:p14="http://schemas.microsoft.com/office/powerpoint/2010/main" val="145642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8865617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Overview of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Facility – Main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C82EF483-EF43-AB16-985C-D5EA8C839BCC}"/>
                  </a:ext>
                </a:extLst>
              </p:cNvPr>
              <p:cNvSpPr txBox="1"/>
              <p:nvPr/>
            </p:nvSpPr>
            <p:spPr>
              <a:xfrm>
                <a:off x="7043739" y="842510"/>
                <a:ext cx="4807134" cy="53231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44895">
                  <a:lnSpc>
                    <a:spcPct val="135000"/>
                  </a:lnSpc>
                  <a:buClr>
                    <a:prstClr val="black"/>
                  </a:buClr>
                </a:pPr>
                <a:r>
                  <a:rPr lang="en-US" altLang="zh-CN" sz="24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High luminosity mode: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6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Peak luminosity of e-p: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𝟒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𝟐𝟓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𝟑𝟑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20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𝐜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𝐬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altLang="zh-CN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6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Integral luminosity of e-p: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106 fb</a:t>
                </a:r>
                <a:r>
                  <a:rPr lang="en-US" altLang="zh-CN" sz="2000" b="1" baseline="30000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-1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/year with 80% duty factor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6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Large emittance &amp; intensity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6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Large beam divergence at the IP 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6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High luminosity but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ultra-small angle productions not covered</a:t>
                </a:r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(only &gt;= 16 </a:t>
                </a:r>
                <a:r>
                  <a:rPr lang="en-US" altLang="zh-CN" sz="2000" b="1" dirty="0" err="1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mrad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)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18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Spin flip:</a:t>
                </a:r>
              </a:p>
              <a:p>
                <a:pPr lvl="1" defTabSz="944895">
                  <a:lnSpc>
                    <a:spcPct val="120000"/>
                  </a:lnSpc>
                  <a:spcBef>
                    <a:spcPts val="600"/>
                  </a:spcBef>
                  <a:buClr>
                    <a:prstClr val="black"/>
                  </a:buClr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1.04MHz</a:t>
                </a:r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C82EF483-EF43-AB16-985C-D5EA8C839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739" y="842510"/>
                <a:ext cx="4807134" cy="5323124"/>
              </a:xfrm>
              <a:prstGeom prst="rect">
                <a:avLst/>
              </a:prstGeom>
              <a:blipFill>
                <a:blip r:embed="rId3"/>
                <a:stretch>
                  <a:fillRect l="-1842" b="-1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图片 23">
            <a:extLst>
              <a:ext uri="{FF2B5EF4-FFF2-40B4-BE49-F238E27FC236}">
                <a16:creationId xmlns:a16="http://schemas.microsoft.com/office/drawing/2014/main" id="{EE7326BD-5F98-BFAC-AABF-5E67FB0CD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1151" y="5175506"/>
            <a:ext cx="2580767" cy="990128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4">
                <a:extLst>
                  <a:ext uri="{FF2B5EF4-FFF2-40B4-BE49-F238E27FC236}">
                    <a16:creationId xmlns:a16="http://schemas.microsoft.com/office/drawing/2014/main" id="{CD7CE5AC-9E75-257A-0E12-D572346401F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7878430"/>
                  </p:ext>
                </p:extLst>
              </p:nvPr>
            </p:nvGraphicFramePr>
            <p:xfrm>
              <a:off x="692630" y="842510"/>
              <a:ext cx="5903999" cy="55361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99452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726923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577624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67.2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31158883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sv-SE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(nm·rad,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l-GR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l-GR" sz="120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n-US" sz="12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l-GR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1.4/2.0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Beam-beam parameter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type m:val="lin"/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0.102/0.118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0.0144/0.01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580788551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Laslett tune shift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l-GR" altLang="zh-CN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l-GR" altLang="zh-CN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0.066/0.105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780854712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Energy loss per turn (MeV)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472935880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Total SR power (MW)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0.86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58100801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Average 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1084457134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9267136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at nucleon level (cm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4.25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4">
                <a:extLst>
                  <a:ext uri="{FF2B5EF4-FFF2-40B4-BE49-F238E27FC236}">
                    <a16:creationId xmlns:a16="http://schemas.microsoft.com/office/drawing/2014/main" id="{CD7CE5AC-9E75-257A-0E12-D572346401F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7878430"/>
                  </p:ext>
                </p:extLst>
              </p:nvPr>
            </p:nvGraphicFramePr>
            <p:xfrm>
              <a:off x="692630" y="842510"/>
              <a:ext cx="5903999" cy="55361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99452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726923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577624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67.2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31158883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T="36000" marB="36000" anchor="ctr">
                        <a:blipFill>
                          <a:blip r:embed="rId5"/>
                          <a:stretch>
                            <a:fillRect l="-488" t="-756522" r="-128293" b="-10652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T="36000" marB="36000" anchor="ctr">
                        <a:blipFill>
                          <a:blip r:embed="rId5"/>
                          <a:stretch>
                            <a:fillRect l="-488" t="-856522" r="-128293" b="-9652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1.4/2.0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T="36000" marB="36000" anchor="ctr">
                        <a:blipFill>
                          <a:blip r:embed="rId5"/>
                          <a:stretch>
                            <a:fillRect l="-488" t="-1143478" r="-128293" b="-67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0.102/0.118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0.0144/0.01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580788551"/>
                      </a:ext>
                    </a:extLst>
                  </a:tr>
                  <a:tr h="28837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T="36000" marB="36000" anchor="ctr">
                        <a:blipFill>
                          <a:blip r:embed="rId5"/>
                          <a:stretch>
                            <a:fillRect l="-488" t="-1300000" r="-128293" b="-60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0.066/0.105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3780854712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Energy loss per turn (MeV)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2472935880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Total SR power (MW)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0.86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858100801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Average 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extLst>
                      <a:ext uri="{0D108BD9-81ED-4DB2-BD59-A6C34878D82A}">
                        <a16:rowId xmlns:a16="http://schemas.microsoft.com/office/drawing/2014/main" val="1084457134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9267136"/>
                      </a:ext>
                    </a:extLst>
                  </a:tr>
                  <a:tr h="27391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at nucleon level (cm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4.25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T="36000" marB="36000"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1357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8865617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Overview of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Facility – Main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0E7AAAC-01A8-7E95-AD0F-B313E1331F55}"/>
                  </a:ext>
                </a:extLst>
              </p:cNvPr>
              <p:cNvSpPr txBox="1"/>
              <p:nvPr/>
            </p:nvSpPr>
            <p:spPr>
              <a:xfrm>
                <a:off x="6964564" y="1013782"/>
                <a:ext cx="4720965" cy="5184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44895">
                  <a:lnSpc>
                    <a:spcPct val="135000"/>
                  </a:lnSpc>
                  <a:buClr>
                    <a:prstClr val="black"/>
                  </a:buClr>
                </a:pPr>
                <a:r>
                  <a:rPr lang="en-US" altLang="zh-CN" sz="24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Quasi-full-acceptance mode: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12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Peak luminosity of e-p: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𝟏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𝟏𝟑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𝟏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𝟎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𝟑𝟑</m:t>
                        </m:r>
                      </m:sup>
                    </m:sSup>
                    <m:r>
                      <a:rPr lang="en-US" altLang="zh-CN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altLang="zh-CN" sz="20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rPr>
                      <m:t>𝐜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𝐬</m:t>
                        </m:r>
                      </m:e>
                      <m:sup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US" altLang="zh-CN" sz="20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12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Integral luminosity of e-p: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28 fb</a:t>
                </a:r>
                <a:r>
                  <a:rPr lang="en-US" altLang="zh-CN" sz="2000" b="1" baseline="30000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-1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/year with 80% duty factor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12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Small emittance &amp; intensity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12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Small beam divergence at the IP 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12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Relatively low luminosity but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ultra-small angle productions covered</a:t>
                </a:r>
                <a:r>
                  <a:rPr lang="zh-CN" altLang="en-US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(&gt;= 5 </a:t>
                </a:r>
                <a:r>
                  <a:rPr lang="en-US" altLang="zh-CN" sz="2000" b="1" dirty="0" err="1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mrad</a:t>
                </a: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)</a:t>
                </a:r>
              </a:p>
              <a:p>
                <a:pPr marL="342900" indent="-342900" defTabSz="944895">
                  <a:lnSpc>
                    <a:spcPct val="120000"/>
                  </a:lnSpc>
                  <a:spcBef>
                    <a:spcPts val="1200"/>
                  </a:spcBef>
                  <a:buClr>
                    <a:prstClr val="black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2000" b="1" dirty="0">
                    <a:solidFill>
                      <a:srgbClr val="0000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Spin Flip: also 1.04 MHz</a:t>
                </a: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80E7AAAC-01A8-7E95-AD0F-B313E1331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4564" y="1013782"/>
                <a:ext cx="4720965" cy="5184624"/>
              </a:xfrm>
              <a:prstGeom prst="rect">
                <a:avLst/>
              </a:prstGeom>
              <a:blipFill>
                <a:blip r:embed="rId3"/>
                <a:stretch>
                  <a:fillRect l="-2145" r="-1072" b="-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4">
                <a:extLst>
                  <a:ext uri="{FF2B5EF4-FFF2-40B4-BE49-F238E27FC236}">
                    <a16:creationId xmlns:a16="http://schemas.microsoft.com/office/drawing/2014/main" id="{7A0B8554-763D-78D0-BD9B-DE62C785CD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5667128"/>
                  </p:ext>
                </p:extLst>
              </p:nvPr>
            </p:nvGraphicFramePr>
            <p:xfrm>
              <a:off x="683724" y="1129596"/>
              <a:ext cx="5924645" cy="495299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8018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453486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583141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67.2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31158883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sv-SE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(nm·rad,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12.5/3.75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25/12.5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l-GR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l-GR" sz="120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n-US" sz="12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l-GR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0.7/1.0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Beam-beam parameter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type m:val="lin"/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0.105/0.121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0.015/0.010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0788551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Laslett tune shift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l-GR" altLang="zh-CN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l-GR" altLang="zh-CN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0.065/0.10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0854712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9267136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at nucleon level (cm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1.13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4">
                <a:extLst>
                  <a:ext uri="{FF2B5EF4-FFF2-40B4-BE49-F238E27FC236}">
                    <a16:creationId xmlns:a16="http://schemas.microsoft.com/office/drawing/2014/main" id="{7A0B8554-763D-78D0-BD9B-DE62C785CD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05667128"/>
                  </p:ext>
                </p:extLst>
              </p:nvPr>
            </p:nvGraphicFramePr>
            <p:xfrm>
              <a:off x="683724" y="1129596"/>
              <a:ext cx="5924645" cy="495299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8018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1453486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1583141">
                      <a:extLst>
                        <a:ext uri="{9D8B030D-6E8A-4147-A177-3AD203B41FA5}">
                          <a16:colId xmlns:a16="http://schemas.microsoft.com/office/drawing/2014/main" val="11718383"/>
                        </a:ext>
                      </a:extLst>
                    </a:gridCol>
                  </a:tblGrid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electron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proton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Circumference (m)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1151.20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1149.81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94892981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19.08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16.76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70%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67.2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31158883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(x10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0.27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758333" r="-106140" b="-7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12.5/3.75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25/12.5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858333" r="-106140" b="-6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RMS divergence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0.7/1.0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2513528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1145833" r="-106140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0.105/0.121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0.015/0.010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0788551"/>
                      </a:ext>
                    </a:extLst>
                  </a:tr>
                  <a:tr h="30296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1245833" r="-106140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0.065/0.10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80854712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9267136"/>
                      </a:ext>
                    </a:extLst>
                  </a:tr>
                  <a:tr h="28777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at nucleon level (cm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1.13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8349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8865617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Overview of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Facility – Main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A49389E0-24C5-0B14-EBF9-C4C40F24760F}"/>
                  </a:ext>
                </a:extLst>
              </p:cNvPr>
              <p:cNvSpPr txBox="1"/>
              <p:nvPr/>
            </p:nvSpPr>
            <p:spPr>
              <a:xfrm>
                <a:off x="465005" y="878593"/>
                <a:ext cx="11261988" cy="5044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kumimoji="1" lang="en-US" altLang="zh-CN" sz="2400" b="1" kern="0" dirty="0">
                    <a:solidFill>
                      <a:srgbClr val="C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4</a:t>
                </a:r>
                <a:r>
                  <a:rPr kumimoji="1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e-p energy points </a:t>
                </a:r>
                <a:r>
                  <a:rPr kumimoji="1" lang="en-US" altLang="zh-CN" sz="24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in 12 </a:t>
                </a:r>
                <a:r>
                  <a:rPr kumimoji="1" lang="en-US" altLang="zh-CN" sz="2400" b="1" kern="0" noProof="0" dirty="0"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~</a:t>
                </a:r>
                <a:r>
                  <a:rPr kumimoji="1" lang="en-US" altLang="zh-CN" sz="24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23 GeV, </a:t>
                </a:r>
                <a:r>
                  <a:rPr kumimoji="1" lang="en-US" altLang="zh-CN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peak luminosity &gt;= </a:t>
                </a:r>
                <a14:m>
                  <m:oMath xmlns:m="http://schemas.openxmlformats.org/officeDocument/2006/math">
                    <m:r>
                      <a:rPr kumimoji="1" lang="en-US" altLang="zh-CN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itchFamily="18" charset="0"/>
                      </a:rPr>
                      <m:t>𝟏</m:t>
                    </m:r>
                    <m:r>
                      <a:rPr kumimoji="1" lang="en-US" altLang="zh-CN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itchFamily="18" charset="0"/>
                      </a:rPr>
                      <m:t>×</m:t>
                    </m:r>
                    <m:r>
                      <a:rPr kumimoji="1" lang="en-US" altLang="zh-CN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itchFamily="18" charset="0"/>
                      </a:rPr>
                      <m:t>𝟏</m:t>
                    </m:r>
                    <m:sSup>
                      <m:sSupPr>
                        <m:ctrlP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𝟎</m:t>
                        </m:r>
                      </m:e>
                      <m:sup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𝟑𝟑</m:t>
                        </m:r>
                      </m:sup>
                    </m:sSup>
                    <m:r>
                      <a:rPr kumimoji="1" lang="en-US" altLang="zh-CN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itchFamily="18" charset="0"/>
                      </a:rPr>
                      <m:t> </m:t>
                    </m:r>
                    <m:r>
                      <a:rPr kumimoji="1" lang="en-US" altLang="zh-CN" sz="2400" b="1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itchFamily="18" charset="0"/>
                      </a:rPr>
                      <m:t>𝒄</m:t>
                    </m:r>
                    <m:sSup>
                      <m:sSupPr>
                        <m:ctrlP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𝒎</m:t>
                        </m:r>
                      </m:e>
                      <m:sup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−</m:t>
                        </m:r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  <m:sSup>
                      <m:sSupPr>
                        <m:ctrlP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𝒔</m:t>
                        </m:r>
                      </m:e>
                      <m:sup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−</m:t>
                        </m:r>
                        <m:r>
                          <a:rPr kumimoji="1" lang="en-US" altLang="zh-CN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kumimoji="1" lang="en-US" altLang="zh-CN" sz="2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A49389E0-24C5-0B14-EBF9-C4C40F2476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05" y="878593"/>
                <a:ext cx="11261988" cy="504497"/>
              </a:xfrm>
              <a:prstGeom prst="rect">
                <a:avLst/>
              </a:prstGeom>
              <a:blipFill>
                <a:blip r:embed="rId3"/>
                <a:stretch>
                  <a:fillRect b="-27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4">
                <a:extLst>
                  <a:ext uri="{FF2B5EF4-FFF2-40B4-BE49-F238E27FC236}">
                    <a16:creationId xmlns:a16="http://schemas.microsoft.com/office/drawing/2014/main" id="{2A4065E9-2707-2A6F-4573-5D0BD4B99D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19486"/>
                  </p:ext>
                </p:extLst>
              </p:nvPr>
            </p:nvGraphicFramePr>
            <p:xfrm>
              <a:off x="657436" y="1554014"/>
              <a:ext cx="10877127" cy="47779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25127">
                      <a:extLst>
                        <a:ext uri="{9D8B030D-6E8A-4147-A177-3AD203B41FA5}">
                          <a16:colId xmlns:a16="http://schemas.microsoft.com/office/drawing/2014/main" val="572177509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521790927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1390920818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59202879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1518237002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4008205928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1908813828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823696946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695167896"/>
                        </a:ext>
                      </a:extLst>
                    </a:gridCol>
                  </a:tblGrid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Designs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VE1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VE2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VE3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VE4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84214863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Particle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8597073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[GeV]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24.85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24.85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69480810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[GeV]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12.07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16.10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17.02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22.73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76237593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9.34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43.05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43.05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9.34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3724618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[×10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altLang="en-US" sz="1200" baseline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20467283"/>
                      </a:ext>
                    </a:extLst>
                  </a:tr>
                  <a:tr h="298968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sv-SE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[nm·rad]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80/24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160/80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80/24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160/80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40/12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80/40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40/12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80/40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07806989"/>
                      </a:ext>
                    </a:extLst>
                  </a:tr>
                  <a:tr h="298968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l-GR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l-GR" sz="120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n-US" sz="12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[cm]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24788349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x/y RMS beam size [μm]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90/31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90/31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63/22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63/22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98496095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x/y RMS divergence [mrad]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1.79/2.58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1.79/2.58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1.27/1.83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1.27/1.83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45556718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[cm]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6850534"/>
                      </a:ext>
                    </a:extLst>
                  </a:tr>
                  <a:tr h="29896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Beam-beam parameter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type m:val="lin"/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altLang="en-US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0.031/0.035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0.017/0.020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0.106/0.123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0.102/0.118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60589845"/>
                      </a:ext>
                    </a:extLst>
                  </a:tr>
                  <a:tr h="47330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Laslett tune shift, x/y, [10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-0.06/-0.095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-0.06/-0.095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-0.025/-0.04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-0.043/-0.068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30324234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[mrad]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8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91925222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 factor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8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7760504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[cm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altLang="en-US" sz="1200" baseline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1.00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1.00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3.54 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6.06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588562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4">
                <a:extLst>
                  <a:ext uri="{FF2B5EF4-FFF2-40B4-BE49-F238E27FC236}">
                    <a16:creationId xmlns:a16="http://schemas.microsoft.com/office/drawing/2014/main" id="{2A4065E9-2707-2A6F-4573-5D0BD4B99D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19486"/>
                  </p:ext>
                </p:extLst>
              </p:nvPr>
            </p:nvGraphicFramePr>
            <p:xfrm>
              <a:off x="657436" y="1554014"/>
              <a:ext cx="10877127" cy="47779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25127">
                      <a:extLst>
                        <a:ext uri="{9D8B030D-6E8A-4147-A177-3AD203B41FA5}">
                          <a16:colId xmlns:a16="http://schemas.microsoft.com/office/drawing/2014/main" val="572177509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521790927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1390920818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59202879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1518237002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4008205928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1908813828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823696946"/>
                        </a:ext>
                      </a:extLst>
                    </a:gridCol>
                    <a:gridCol w="1044000">
                      <a:extLst>
                        <a:ext uri="{9D8B030D-6E8A-4147-A177-3AD203B41FA5}">
                          <a16:colId xmlns:a16="http://schemas.microsoft.com/office/drawing/2014/main" val="695167896"/>
                        </a:ext>
                      </a:extLst>
                    </a:gridCol>
                  </a:tblGrid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Designs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VE1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VE2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VE3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VE4</a:t>
                          </a:r>
                          <a:endParaRPr lang="zh-CN" altLang="en-US" sz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84214863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Particle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8597073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[GeV]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24.85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24.85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69480810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[GeV]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12.07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16.10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17.02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22.73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76237593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9.34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43.05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43.05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9.34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3724618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intensity [×10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</a:t>
                          </a:r>
                          <a:r>
                            <a:rPr lang="en-US" altLang="zh-CN" sz="12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altLang="en-US" sz="1200" baseline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20467283"/>
                      </a:ext>
                    </a:extLst>
                  </a:tr>
                  <a:tr h="29896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03" t="-562500" r="-332161" b="-9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80/24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160/80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80/24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160/80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40/12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80/40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40/12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80/40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07806989"/>
                      </a:ext>
                    </a:extLst>
                  </a:tr>
                  <a:tr h="29896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03" t="-662500" r="-332161" b="-8291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24788349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x/y RMS beam size [μm]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90/31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90/31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63/22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63/22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98496095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x/y RMS divergence [mrad]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1.79/2.58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1.79/2.58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1.27/1.83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1.27/1.83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45556718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[cm]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6850534"/>
                      </a:ext>
                    </a:extLst>
                  </a:tr>
                  <a:tr h="29896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03" t="-1086957" r="-332161" b="-47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0.031/0.035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0.017/0.020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0.106/0.123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0.102/0.118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0.014/0.010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60589845"/>
                      </a:ext>
                    </a:extLst>
                  </a:tr>
                  <a:tr h="47330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Laslett tune shift, x/y, [10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-0.06/-0.095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-0.06/-0.095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-0.025/-0.04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-0.043/-0.068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30324234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[mrad]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8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91925222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 factor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8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7760504"/>
                      </a:ext>
                    </a:extLst>
                  </a:tr>
                  <a:tr h="2839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[cm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altLang="en-US" sz="1200" baseline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1.00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1.00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3.54 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6.06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33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5885624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4052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212EDE75-3BBE-4D08-A14E-E061FE20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3" y="26634"/>
            <a:ext cx="8865617" cy="681036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 Overview of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EicC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Facility – Main Parameters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83E19B4-7EFA-6DF8-BAEA-2A5C5D372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910C5-8827-49E7-9921-F41D343D1620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8602329-1F58-51F9-1A20-FBC34A3E3D7A}"/>
              </a:ext>
            </a:extLst>
          </p:cNvPr>
          <p:cNvSpPr txBox="1"/>
          <p:nvPr/>
        </p:nvSpPr>
        <p:spPr>
          <a:xfrm>
            <a:off x="1301173" y="774451"/>
            <a:ext cx="9589644" cy="941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e-A collisions 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up to e-U, and D &amp; </a:t>
            </a:r>
            <a:r>
              <a:rPr kumimoji="1" lang="en-US" altLang="zh-CN" sz="2400" b="1" i="0" u="none" strike="noStrike" kern="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He</a:t>
            </a:r>
            <a:r>
              <a:rPr kumimoji="1" lang="en-US" altLang="zh-CN" sz="2400" b="1" i="0" u="none" strike="noStrike" kern="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2+</a:t>
            </a:r>
            <a:r>
              <a:rPr kumimoji="1" lang="en-US" altLang="zh-CN" sz="2400" b="1" i="0" u="none" strike="noStrike" kern="0" cap="none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beams are polarized</a:t>
            </a:r>
            <a:r>
              <a:rPr kumimoji="1" lang="en-US" altLang="zh-CN" sz="24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integral luminosity &gt;= 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18.6</a:t>
            </a:r>
            <a:r>
              <a:rPr kumimoji="1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kumimoji="1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fb</a:t>
            </a:r>
            <a:r>
              <a:rPr kumimoji="1" lang="en-US" altLang="zh-CN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-1</a:t>
            </a:r>
            <a:r>
              <a:rPr kumimoji="1" lang="en-US" altLang="zh-CN" sz="24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/year</a:t>
            </a:r>
            <a:endParaRPr kumimoji="1" lang="en-US" altLang="zh-CN" sz="2400" b="1" kern="0" baseline="30000" dirty="0">
              <a:solidFill>
                <a:srgbClr val="0000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4">
                <a:extLst>
                  <a:ext uri="{FF2B5EF4-FFF2-40B4-BE49-F238E27FC236}">
                    <a16:creationId xmlns:a16="http://schemas.microsoft.com/office/drawing/2014/main" id="{569D9F9C-4CFA-E213-3663-CFA7F75C46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9621788"/>
                  </p:ext>
                </p:extLst>
              </p:nvPr>
            </p:nvGraphicFramePr>
            <p:xfrm>
              <a:off x="319488" y="1874607"/>
              <a:ext cx="11553015" cy="46299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83741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1570208732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36028182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4062042680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4249871150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3837105883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3885791471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53357066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1013635827"/>
                        </a:ext>
                      </a:extLst>
                    </a:gridCol>
                  </a:tblGrid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He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Li</a:t>
                          </a:r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3+</a:t>
                          </a:r>
                          <a:endParaRPr lang="zh-CN" altLang="en-US" sz="1200" baseline="300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Ca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197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Au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79+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208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Pb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82+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238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</a:t>
                          </a:r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92+</a:t>
                          </a:r>
                          <a:endParaRPr lang="zh-CN" altLang="en-US" sz="1200" baseline="300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12.00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16.30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10.16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12.00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12.00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9.46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9.28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9.09 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(GeV/u)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13.48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15.55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13.48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13.48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12.09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11.98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11.87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499.63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500.20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499.16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499.63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499.63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498.91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498.84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498.76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Yes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Yes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11.67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86.00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86.00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231158883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Particles per bunch (x10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2.04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0.07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0.065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0.055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sv-SE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sv-SE" sz="1200" i="1" smtClean="0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sv-SE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(nm·rad,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l-GR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l-GR" sz="120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n-US" altLang="zh-CN" sz="12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Sup>
                                <m:sSubSupPr>
                                  <m:ctrlP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zh-CN" altLang="en-US" sz="12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altLang="zh-CN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l-GR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Beam-beam parameter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2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type m:val="lin"/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n-US" sz="1200" i="1" smtClean="0">
                                          <a:latin typeface="Cambria Math" panose="02040503050406030204" pitchFamily="18" charset="0"/>
                                        </a:rPr>
                                        <m:t>𝜉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altLang="en-US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-3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6/7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3/2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3/2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580788551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Laslett tune shift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US" altLang="zh-CN" sz="12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l-GR" altLang="zh-CN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altLang="zh-CN" sz="1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el-GR" altLang="zh-CN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sz="12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n-US" altLang="zh-CN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zh-CN" altLang="en-US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3.7/5.9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2.1/3.3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5.1/8.1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3.7/5.8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3.7/5.8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5.2/8.3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5.2/8.3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5.1/8.2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780854712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0.49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74668661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9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9267136"/>
                      </a:ext>
                    </a:extLst>
                  </a:tr>
                  <a:tr h="2520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at nucleon level (cm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 baseline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10.09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7.44 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zh-CN" altLang="en-US" sz="1200" baseline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11.81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9.92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9.92 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11.40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11.18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10.82 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4">
                <a:extLst>
                  <a:ext uri="{FF2B5EF4-FFF2-40B4-BE49-F238E27FC236}">
                    <a16:creationId xmlns:a16="http://schemas.microsoft.com/office/drawing/2014/main" id="{569D9F9C-4CFA-E213-3663-CFA7F75C46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9621788"/>
                  </p:ext>
                </p:extLst>
              </p:nvPr>
            </p:nvGraphicFramePr>
            <p:xfrm>
              <a:off x="319488" y="1874607"/>
              <a:ext cx="11553015" cy="46299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83741">
                      <a:extLst>
                        <a:ext uri="{9D8B030D-6E8A-4147-A177-3AD203B41FA5}">
                          <a16:colId xmlns:a16="http://schemas.microsoft.com/office/drawing/2014/main" val="1733646245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712602341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1570208732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36028182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4062042680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4249871150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3837105883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3885791471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53357066"/>
                        </a:ext>
                      </a:extLst>
                    </a:gridCol>
                    <a:gridCol w="996586">
                      <a:extLst>
                        <a:ext uri="{9D8B030D-6E8A-4147-A177-3AD203B41FA5}">
                          <a16:colId xmlns:a16="http://schemas.microsoft.com/office/drawing/2014/main" val="1013635827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Parameter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</a:t>
                          </a:r>
                          <a:endParaRPr lang="zh-CN" altLang="en-US" sz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He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++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Li</a:t>
                          </a:r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3+</a:t>
                          </a:r>
                          <a:endParaRPr lang="zh-CN" altLang="en-US" sz="1200" baseline="300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Ca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197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Au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79+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208</a:t>
                          </a:r>
                          <a:r>
                            <a:rPr lang="en-US" altLang="zh-CN" sz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Pb</a:t>
                          </a:r>
                          <a:r>
                            <a:rPr lang="en-US" altLang="zh-CN" sz="1200" baseline="300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82+</a:t>
                          </a:r>
                          <a:endParaRPr lang="zh-CN" altLang="en-US" sz="1200" baseline="30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238</a:t>
                          </a:r>
                          <a:r>
                            <a:rPr lang="en-US" altLang="zh-CN" sz="12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U</a:t>
                          </a:r>
                          <a:r>
                            <a:rPr lang="en-US" altLang="zh-CN" sz="1200" baseline="300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92+</a:t>
                          </a:r>
                          <a:endParaRPr lang="zh-CN" altLang="en-US" sz="1200" baseline="300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9996673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Kinetic energy (GeV)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12.00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16.30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10.16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12.00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12.00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9.46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9.28 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9.09 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87478750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energy (GeV/u)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13.48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15.55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13.48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13.48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12.09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11.98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11.87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42821758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f</a:t>
                          </a:r>
                          <a:r>
                            <a:rPr lang="en-US" altLang="zh-CN" sz="1200" baseline="-25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collision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(MHz)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499.63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500.20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499.16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499.63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499.63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498.91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498.84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498.76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12979110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Polarization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80%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Yes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Yes</a:t>
                          </a:r>
                          <a:endParaRPr lang="zh-CN" altLang="en-US" sz="12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No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13941600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Bρ (T·m)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11.67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86.00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86.00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86.00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23115888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Particles per bunch (x10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6.1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2.04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0.07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0.065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0.055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279242915"/>
                      </a:ext>
                    </a:extLst>
                  </a:tr>
                  <a:tr h="28879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90" t="-665217" r="-347059" b="-8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50/15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100/50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100/50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892958618"/>
                      </a:ext>
                    </a:extLst>
                  </a:tr>
                  <a:tr h="28879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90" t="-800000" r="-347059" b="-78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10/4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5/1.2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5/1.2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53921993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Bunch length (cm, rms)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1.5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1.5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2670705917"/>
                      </a:ext>
                    </a:extLst>
                  </a:tr>
                  <a:tr h="28879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90" t="-956522" r="-347059" b="-55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6/7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3/2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3/2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3/2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580788551"/>
                      </a:ext>
                    </a:extLst>
                  </a:tr>
                  <a:tr h="28879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90" t="-1056522" r="-347059" b="-45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3.7/5.9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2.1/3.3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5.1/8.1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3.7/5.8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3.7/5.8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5.2/8.3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5.2/8.3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5.1/8.2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378085471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Current (A)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3.3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0.48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0.49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0.48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0.44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0.43</a:t>
                          </a: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altLang="zh-CN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0.40</a:t>
                          </a: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47466866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Crossing angle (mrad)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gridSpan="9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50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zh-CN" altLang="en-US" sz="12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0450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Hourglass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9267136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Luminosity at nucleon level (cm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-2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-1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zh-CN" altLang="en-US" sz="120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200" baseline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-</a:t>
                          </a:r>
                          <a:endParaRPr lang="zh-CN" altLang="en-US" sz="1200" baseline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10.09 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zh-CN" altLang="en-US" sz="1200" baseline="30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2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7.44 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zh-CN" altLang="en-US" sz="1200" baseline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11.81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9.92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9.92 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11.40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11.18 </a:t>
                          </a:r>
                          <a:r>
                            <a:rPr lang="en-US" altLang="zh-CN" sz="12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2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  <a:ea typeface="等线" panose="02010600030101010101" pitchFamily="2" charset="-122"/>
                              <a:cs typeface="Arial" panose="020B0604020202020204" pitchFamily="34" charset="0"/>
                            </a:rPr>
                            <a:t>10.82 </a:t>
                          </a:r>
                          <a:r>
                            <a:rPr lang="en-US" altLang="zh-CN" sz="12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× 10</a:t>
                          </a:r>
                          <a:r>
                            <a:rPr lang="en-US" altLang="zh-CN" sz="1200" baseline="30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32</a:t>
                          </a:r>
                          <a:endParaRPr lang="en-US" sz="1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  <a:ea typeface="等线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7620" marR="7620" marT="7620" marB="0" anchor="ctr"/>
                    </a:tc>
                    <a:extLst>
                      <a:ext uri="{0D108BD9-81ED-4DB2-BD59-A6C34878D82A}">
                        <a16:rowId xmlns:a16="http://schemas.microsoft.com/office/drawing/2014/main" val="183501586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EECEF057-EE79-1611-0A3C-8E168B56FB99}"/>
              </a:ext>
            </a:extLst>
          </p:cNvPr>
          <p:cNvSpPr txBox="1"/>
          <p:nvPr/>
        </p:nvSpPr>
        <p:spPr>
          <a:xfrm>
            <a:off x="1533829" y="2841531"/>
            <a:ext cx="1396733" cy="587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rPr>
              <a:t>Spin flip is also feasible</a:t>
            </a:r>
            <a:endParaRPr kumimoji="1" lang="en-US" altLang="zh-CN" sz="1400" b="1" kern="0" baseline="30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5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49459</TotalTime>
  <Words>3145</Words>
  <Application>Microsoft Macintosh PowerPoint</Application>
  <PresentationFormat>宽屏</PresentationFormat>
  <Paragraphs>756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等线</vt:lpstr>
      <vt:lpstr>等线 Light</vt:lpstr>
      <vt:lpstr>黑体</vt:lpstr>
      <vt:lpstr>STLiti</vt:lpstr>
      <vt:lpstr>Microsoft YaHei</vt:lpstr>
      <vt:lpstr>Microsoft YaHei</vt:lpstr>
      <vt:lpstr>Arial</vt:lpstr>
      <vt:lpstr>Cambria Math</vt:lpstr>
      <vt:lpstr>Times New Roman</vt:lpstr>
      <vt:lpstr>Wingdings</vt:lpstr>
      <vt:lpstr>Office 主题​​</vt:lpstr>
      <vt:lpstr>Challenges and Research Status of Beam-Beam Effects in the EicC in China</vt:lpstr>
      <vt:lpstr>Contents</vt:lpstr>
      <vt:lpstr>1. Overview of EicC Facility – Goals</vt:lpstr>
      <vt:lpstr>1. Overview of EicC Facility – Designs</vt:lpstr>
      <vt:lpstr>1. Overview of EicC Facility – Layout</vt:lpstr>
      <vt:lpstr>1. Overview of EicC Facility – Main Parameters</vt:lpstr>
      <vt:lpstr>1. Overview of EicC Facility – Main Parameters</vt:lpstr>
      <vt:lpstr>1. Overview of EicC Facility – Main Parameters</vt:lpstr>
      <vt:lpstr>1. Overview of EicC Facility – Main Parameters</vt:lpstr>
      <vt:lpstr>2. Ion and Electron Accelerators – Ion Complex</vt:lpstr>
      <vt:lpstr>2. Ion and Electron Accelerators – pRing Lattice</vt:lpstr>
      <vt:lpstr>2. Ion and Electron Accelerators – Interaction Region (Ion)</vt:lpstr>
      <vt:lpstr>2. Ion and Electron Accelerators – Electron Complex</vt:lpstr>
      <vt:lpstr>2. Ion and Electron Accelerators – eRing Lattice</vt:lpstr>
      <vt:lpstr>2. Ion and Electron Accelerators – Interaction Region (e)</vt:lpstr>
      <vt:lpstr>3. Challenges &amp; Status of BB Research</vt:lpstr>
      <vt:lpstr>3. Challenges &amp; Status of BB Research – Simulation Platforms</vt:lpstr>
      <vt:lpstr>3. Challenges &amp; Status of BB Research – Simulation Platforms</vt:lpstr>
      <vt:lpstr>3. Challenges &amp; Status of BB Research – Simulation Platforms</vt:lpstr>
      <vt:lpstr>3. Challenges &amp; Status of BB Research – Simulation Platforms</vt:lpstr>
      <vt:lpstr>3. Challenges &amp; Status of BB Research – Rapid-Cycling Mode</vt:lpstr>
      <vt:lpstr>3. Challenges &amp; Status of BB Research – Rapid-Cycling Mode</vt:lpstr>
      <vt:lpstr>3. Challenges &amp; Status of BB Research – Float Waist</vt:lpstr>
      <vt:lpstr>3. Challenges &amp; Status of BB Research – Float Waist</vt:lpstr>
      <vt:lpstr>3. Challenges &amp; Status of BB Research – Crab Cavities</vt:lpstr>
      <vt:lpstr>3. Challenges &amp; Status of BB Research – Crab Cavities</vt:lpstr>
      <vt:lpstr>4. Summary</vt:lpstr>
      <vt:lpstr>Thank you Any comments or questions</vt:lpstr>
      <vt:lpstr>Backups</vt:lpstr>
      <vt:lpstr>Backups</vt:lpstr>
      <vt:lpstr>Backups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Theoretical and Simulation Study on the Transverse Collective Instabilities in the HIAF/BRing</dc:title>
  <dc:creator>杰 刘</dc:creator>
  <cp:lastModifiedBy>杰 刘</cp:lastModifiedBy>
  <cp:revision>6571</cp:revision>
  <dcterms:created xsi:type="dcterms:W3CDTF">2019-04-07T02:10:32Z</dcterms:created>
  <dcterms:modified xsi:type="dcterms:W3CDTF">2024-09-01T03:07:31Z</dcterms:modified>
</cp:coreProperties>
</file>