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tif" ContentType="image/ti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3"/>
  </p:notesMasterIdLst>
  <p:sldIdLst>
    <p:sldId id="256" r:id="rId2"/>
    <p:sldId id="257" r:id="rId3"/>
    <p:sldId id="4735" r:id="rId4"/>
    <p:sldId id="4679" r:id="rId5"/>
    <p:sldId id="381" r:id="rId6"/>
    <p:sldId id="4707" r:id="rId7"/>
    <p:sldId id="4681" r:id="rId8"/>
    <p:sldId id="280" r:id="rId9"/>
    <p:sldId id="4710" r:id="rId10"/>
    <p:sldId id="4709" r:id="rId11"/>
    <p:sldId id="4712" r:id="rId12"/>
    <p:sldId id="4713" r:id="rId13"/>
    <p:sldId id="4711" r:id="rId14"/>
    <p:sldId id="4736" r:id="rId15"/>
    <p:sldId id="305" r:id="rId16"/>
    <p:sldId id="4708" r:id="rId17"/>
    <p:sldId id="4700" r:id="rId18"/>
    <p:sldId id="399" r:id="rId19"/>
    <p:sldId id="4686" r:id="rId20"/>
    <p:sldId id="4685" r:id="rId21"/>
    <p:sldId id="4715" r:id="rId22"/>
    <p:sldId id="4719" r:id="rId23"/>
    <p:sldId id="4718" r:id="rId24"/>
    <p:sldId id="4716" r:id="rId25"/>
    <p:sldId id="4723" r:id="rId26"/>
    <p:sldId id="4728" r:id="rId27"/>
    <p:sldId id="4725" r:id="rId28"/>
    <p:sldId id="4727" r:id="rId29"/>
    <p:sldId id="4730" r:id="rId30"/>
    <p:sldId id="4737" r:id="rId31"/>
    <p:sldId id="4671" r:id="rId32"/>
    <p:sldId id="4704" r:id="rId33"/>
    <p:sldId id="4672" r:id="rId34"/>
    <p:sldId id="4703" r:id="rId35"/>
    <p:sldId id="4705" r:id="rId36"/>
    <p:sldId id="4731" r:id="rId37"/>
    <p:sldId id="4738" r:id="rId38"/>
    <p:sldId id="463" r:id="rId39"/>
    <p:sldId id="462" r:id="rId40"/>
    <p:sldId id="4732" r:id="rId41"/>
    <p:sldId id="4739" r:id="rId42"/>
    <p:sldId id="4722" r:id="rId43"/>
    <p:sldId id="4733" r:id="rId44"/>
    <p:sldId id="4740" r:id="rId45"/>
    <p:sldId id="267" r:id="rId46"/>
    <p:sldId id="268" r:id="rId47"/>
    <p:sldId id="269" r:id="rId48"/>
    <p:sldId id="2395" r:id="rId49"/>
    <p:sldId id="3161" r:id="rId50"/>
    <p:sldId id="387" r:id="rId51"/>
    <p:sldId id="4726" r:id="rId52"/>
  </p:sldIdLst>
  <p:sldSz cx="12192000" cy="6858000"/>
  <p:notesSz cx="6858000" cy="9144000"/>
  <p:defaultTex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472"/>
    <p:restoredTop sz="73066"/>
  </p:normalViewPr>
  <p:slideViewPr>
    <p:cSldViewPr snapToGrid="0">
      <p:cViewPr>
        <p:scale>
          <a:sx n="80" d="100"/>
          <a:sy n="80" d="100"/>
        </p:scale>
        <p:origin x="864" y="440"/>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H"/>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CBD1549-AE20-2A4F-AAD7-8245C383F240}" type="datetimeFigureOut">
              <a:rPr lang="en-CH" smtClean="0"/>
              <a:t>27.08.2024</a:t>
            </a:fld>
            <a:endParaRPr lang="en-CH"/>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H"/>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H"/>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CF8EF87-6824-D34F-B4B0-CBB378EBB0DF}" type="slidenum">
              <a:rPr lang="en-CH" smtClean="0"/>
              <a:t>‹#›</a:t>
            </a:fld>
            <a:endParaRPr lang="en-CH"/>
          </a:p>
        </p:txBody>
      </p:sp>
    </p:spTree>
    <p:extLst>
      <p:ext uri="{BB962C8B-B14F-4D97-AF65-F5344CB8AC3E}">
        <p14:creationId xmlns:p14="http://schemas.microsoft.com/office/powerpoint/2010/main" val="748055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Add RUN2 pushed cases and RUN3.</a:t>
            </a:r>
          </a:p>
        </p:txBody>
      </p:sp>
      <p:sp>
        <p:nvSpPr>
          <p:cNvPr id="4" name="Slide Number Placeholder 3"/>
          <p:cNvSpPr>
            <a:spLocks noGrp="1"/>
          </p:cNvSpPr>
          <p:nvPr>
            <p:ph type="sldNum" sz="quarter" idx="5"/>
          </p:nvPr>
        </p:nvSpPr>
        <p:spPr/>
        <p:txBody>
          <a:bodyPr/>
          <a:lstStyle/>
          <a:p>
            <a:fld id="{FCF8EF87-6824-D34F-B4B0-CBB378EBB0DF}" type="slidenum">
              <a:rPr lang="en-CH" smtClean="0"/>
              <a:t>8</a:t>
            </a:fld>
            <a:endParaRPr lang="en-CH"/>
          </a:p>
        </p:txBody>
      </p:sp>
    </p:spTree>
    <p:extLst>
      <p:ext uri="{BB962C8B-B14F-4D97-AF65-F5344CB8AC3E}">
        <p14:creationId xmlns:p14="http://schemas.microsoft.com/office/powerpoint/2010/main" val="8358545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FCF8EF87-6824-D34F-B4B0-CBB378EBB0DF}" type="slidenum">
              <a:rPr lang="en-CH" smtClean="0"/>
              <a:t>38</a:t>
            </a:fld>
            <a:endParaRPr lang="en-CH"/>
          </a:p>
        </p:txBody>
      </p:sp>
    </p:spTree>
    <p:extLst>
      <p:ext uri="{BB962C8B-B14F-4D97-AF65-F5344CB8AC3E}">
        <p14:creationId xmlns:p14="http://schemas.microsoft.com/office/powerpoint/2010/main" val="9161463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FCF8EF87-6824-D34F-B4B0-CBB378EBB0DF}" type="slidenum">
              <a:rPr lang="en-CH" smtClean="0"/>
              <a:t>51</a:t>
            </a:fld>
            <a:endParaRPr lang="en-CH"/>
          </a:p>
        </p:txBody>
      </p:sp>
    </p:spTree>
    <p:extLst>
      <p:ext uri="{BB962C8B-B14F-4D97-AF65-F5344CB8AC3E}">
        <p14:creationId xmlns:p14="http://schemas.microsoft.com/office/powerpoint/2010/main" val="14033914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7"/>
          <p:cNvSpPr>
            <a:spLocks noGrp="1" noChangeArrowheads="1"/>
          </p:cNvSpPr>
          <p:nvPr>
            <p:ph type="sldNum" sz="quarter" idx="5"/>
          </p:nvPr>
        </p:nvSpPr>
        <p:spPr>
          <a:noFill/>
        </p:spPr>
        <p:txBody>
          <a:bodyPr/>
          <a:lstStyle/>
          <a:p>
            <a:fld id="{B015F91C-2C92-9440-BC6C-8094DEB651BE}" type="slidenum">
              <a:rPr lang="en-US">
                <a:latin typeface="Arial" pitchFamily="-65" charset="0"/>
                <a:ea typeface="ＭＳ Ｐゴシック" pitchFamily="-65" charset="-128"/>
                <a:cs typeface="ＭＳ Ｐゴシック" pitchFamily="-65" charset="-128"/>
              </a:rPr>
              <a:pPr/>
              <a:t>9</a:t>
            </a:fld>
            <a:endParaRPr lang="en-US">
              <a:latin typeface="Arial" pitchFamily="-65" charset="0"/>
              <a:ea typeface="ＭＳ Ｐゴシック" pitchFamily="-65" charset="-128"/>
              <a:cs typeface="ＭＳ Ｐゴシック" pitchFamily="-65" charset="-128"/>
            </a:endParaRPr>
          </a:p>
        </p:txBody>
      </p:sp>
      <p:sp>
        <p:nvSpPr>
          <p:cNvPr id="153603" name="Rectangle 2"/>
          <p:cNvSpPr>
            <a:spLocks noGrp="1" noRot="1" noChangeAspect="1" noChangeArrowheads="1" noTextEdit="1"/>
          </p:cNvSpPr>
          <p:nvPr>
            <p:ph type="sldImg"/>
          </p:nvPr>
        </p:nvSpPr>
        <p:spPr>
          <a:ln/>
        </p:spPr>
      </p:sp>
      <p:sp>
        <p:nvSpPr>
          <p:cNvPr id="153604" name="Rectangle 3"/>
          <p:cNvSpPr>
            <a:spLocks noGrp="1" noChangeArrowheads="1"/>
          </p:cNvSpPr>
          <p:nvPr>
            <p:ph type="body" idx="1"/>
          </p:nvPr>
        </p:nvSpPr>
        <p:spPr>
          <a:noFill/>
          <a:ln/>
        </p:spPr>
        <p:txBody>
          <a:bodyPr/>
          <a:lstStyle/>
          <a:p>
            <a:pPr eaLnBrk="1" hangingPunct="1"/>
            <a:endParaRPr lang="de-DE">
              <a:latin typeface="Arial" pitchFamily="-65" charset="0"/>
              <a:ea typeface="ＭＳ Ｐゴシック" pitchFamily="-65" charset="-128"/>
              <a:cs typeface="ＭＳ Ｐゴシック" pitchFamily="-65" charset="-128"/>
            </a:endParaRPr>
          </a:p>
        </p:txBody>
      </p:sp>
    </p:spTree>
    <p:extLst>
      <p:ext uri="{BB962C8B-B14F-4D97-AF65-F5344CB8AC3E}">
        <p14:creationId xmlns:p14="http://schemas.microsoft.com/office/powerpoint/2010/main" val="23984608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Add RUN2 pushed cases and RUN3.</a:t>
            </a:r>
          </a:p>
        </p:txBody>
      </p:sp>
      <p:sp>
        <p:nvSpPr>
          <p:cNvPr id="4" name="Slide Number Placeholder 3"/>
          <p:cNvSpPr>
            <a:spLocks noGrp="1"/>
          </p:cNvSpPr>
          <p:nvPr>
            <p:ph type="sldNum" sz="quarter" idx="5"/>
          </p:nvPr>
        </p:nvSpPr>
        <p:spPr/>
        <p:txBody>
          <a:bodyPr/>
          <a:lstStyle/>
          <a:p>
            <a:fld id="{FCF8EF87-6824-D34F-B4B0-CBB378EBB0DF}" type="slidenum">
              <a:rPr lang="en-CH" smtClean="0"/>
              <a:t>16</a:t>
            </a:fld>
            <a:endParaRPr lang="en-CH"/>
          </a:p>
        </p:txBody>
      </p:sp>
    </p:spTree>
    <p:extLst>
      <p:ext uri="{BB962C8B-B14F-4D97-AF65-F5344CB8AC3E}">
        <p14:creationId xmlns:p14="http://schemas.microsoft.com/office/powerpoint/2010/main" val="5438401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FCF8EF87-6824-D34F-B4B0-CBB378EBB0DF}" type="slidenum">
              <a:rPr lang="en-CH" smtClean="0"/>
              <a:t>17</a:t>
            </a:fld>
            <a:endParaRPr lang="en-CH"/>
          </a:p>
        </p:txBody>
      </p:sp>
    </p:spTree>
    <p:extLst>
      <p:ext uri="{BB962C8B-B14F-4D97-AF65-F5344CB8AC3E}">
        <p14:creationId xmlns:p14="http://schemas.microsoft.com/office/powerpoint/2010/main" val="7180279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FCF8EF87-6824-D34F-B4B0-CBB378EBB0DF}" type="slidenum">
              <a:rPr lang="en-CH" smtClean="0"/>
              <a:t>18</a:t>
            </a:fld>
            <a:endParaRPr lang="en-CH"/>
          </a:p>
        </p:txBody>
      </p:sp>
    </p:spTree>
    <p:extLst>
      <p:ext uri="{BB962C8B-B14F-4D97-AF65-F5344CB8AC3E}">
        <p14:creationId xmlns:p14="http://schemas.microsoft.com/office/powerpoint/2010/main" val="36341849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FCF8EF87-6824-D34F-B4B0-CBB378EBB0DF}" type="slidenum">
              <a:rPr lang="en-CH" smtClean="0"/>
              <a:t>20</a:t>
            </a:fld>
            <a:endParaRPr lang="en-CH"/>
          </a:p>
        </p:txBody>
      </p:sp>
    </p:spTree>
    <p:extLst>
      <p:ext uri="{BB962C8B-B14F-4D97-AF65-F5344CB8AC3E}">
        <p14:creationId xmlns:p14="http://schemas.microsoft.com/office/powerpoint/2010/main" val="2312531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FCF8EF87-6824-D34F-B4B0-CBB378EBB0DF}" type="slidenum">
              <a:rPr lang="en-CH" smtClean="0"/>
              <a:t>27</a:t>
            </a:fld>
            <a:endParaRPr lang="en-CH"/>
          </a:p>
        </p:txBody>
      </p:sp>
    </p:spTree>
    <p:extLst>
      <p:ext uri="{BB962C8B-B14F-4D97-AF65-F5344CB8AC3E}">
        <p14:creationId xmlns:p14="http://schemas.microsoft.com/office/powerpoint/2010/main" val="1583872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FCF8EF87-6824-D34F-B4B0-CBB378EBB0DF}" type="slidenum">
              <a:rPr lang="en-CH" smtClean="0"/>
              <a:t>28</a:t>
            </a:fld>
            <a:endParaRPr lang="en-CH"/>
          </a:p>
        </p:txBody>
      </p:sp>
    </p:spTree>
    <p:extLst>
      <p:ext uri="{BB962C8B-B14F-4D97-AF65-F5344CB8AC3E}">
        <p14:creationId xmlns:p14="http://schemas.microsoft.com/office/powerpoint/2010/main" val="23276264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FCF8EF87-6824-D34F-B4B0-CBB378EBB0DF}" type="slidenum">
              <a:rPr lang="en-CH" smtClean="0"/>
              <a:t>29</a:t>
            </a:fld>
            <a:endParaRPr lang="en-CH"/>
          </a:p>
        </p:txBody>
      </p:sp>
    </p:spTree>
    <p:extLst>
      <p:ext uri="{BB962C8B-B14F-4D97-AF65-F5344CB8AC3E}">
        <p14:creationId xmlns:p14="http://schemas.microsoft.com/office/powerpoint/2010/main" val="3049097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55447-0FE4-BB83-4A6B-6F68FF77BE77}"/>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CH"/>
          </a:p>
        </p:txBody>
      </p:sp>
      <p:sp>
        <p:nvSpPr>
          <p:cNvPr id="3" name="Subtitle 2">
            <a:extLst>
              <a:ext uri="{FF2B5EF4-FFF2-40B4-BE49-F238E27FC236}">
                <a16:creationId xmlns:a16="http://schemas.microsoft.com/office/drawing/2014/main" id="{6EE46376-0AD7-47FF-86D2-BA516D92A7E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CH"/>
          </a:p>
        </p:txBody>
      </p:sp>
      <p:sp>
        <p:nvSpPr>
          <p:cNvPr id="4" name="Date Placeholder 3">
            <a:extLst>
              <a:ext uri="{FF2B5EF4-FFF2-40B4-BE49-F238E27FC236}">
                <a16:creationId xmlns:a16="http://schemas.microsoft.com/office/drawing/2014/main" id="{5A60A6BB-5AA9-6917-A212-794D600EA62A}"/>
              </a:ext>
            </a:extLst>
          </p:cNvPr>
          <p:cNvSpPr>
            <a:spLocks noGrp="1"/>
          </p:cNvSpPr>
          <p:nvPr>
            <p:ph type="dt" sz="half" idx="10"/>
          </p:nvPr>
        </p:nvSpPr>
        <p:spPr/>
        <p:txBody>
          <a:bodyPr/>
          <a:lstStyle/>
          <a:p>
            <a:fld id="{DC18E7CE-5299-1E4A-80C6-6C8B2A63D9B2}" type="datetime1">
              <a:rPr lang="de-CH" smtClean="0"/>
              <a:t>02.09.24</a:t>
            </a:fld>
            <a:endParaRPr lang="en-CH"/>
          </a:p>
        </p:txBody>
      </p:sp>
      <p:sp>
        <p:nvSpPr>
          <p:cNvPr id="5" name="Footer Placeholder 4">
            <a:extLst>
              <a:ext uri="{FF2B5EF4-FFF2-40B4-BE49-F238E27FC236}">
                <a16:creationId xmlns:a16="http://schemas.microsoft.com/office/drawing/2014/main" id="{E49B6646-496D-E3D1-542D-DBE1591F3FA4}"/>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219F4329-FD80-94C4-8CC4-EE59441824F3}"/>
              </a:ext>
            </a:extLst>
          </p:cNvPr>
          <p:cNvSpPr>
            <a:spLocks noGrp="1"/>
          </p:cNvSpPr>
          <p:nvPr>
            <p:ph type="sldNum" sz="quarter" idx="12"/>
          </p:nvPr>
        </p:nvSpPr>
        <p:spPr/>
        <p:txBody>
          <a:bodyPr/>
          <a:lstStyle/>
          <a:p>
            <a:fld id="{E431986A-80BA-5C47-860B-2F2875E2D975}" type="slidenum">
              <a:rPr lang="en-CH" smtClean="0"/>
              <a:t>‹#›</a:t>
            </a:fld>
            <a:endParaRPr lang="en-CH"/>
          </a:p>
        </p:txBody>
      </p:sp>
    </p:spTree>
    <p:extLst>
      <p:ext uri="{BB962C8B-B14F-4D97-AF65-F5344CB8AC3E}">
        <p14:creationId xmlns:p14="http://schemas.microsoft.com/office/powerpoint/2010/main" val="35008179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A3B594-0FEC-5ED9-926B-E0E61181AC2A}"/>
              </a:ext>
            </a:extLst>
          </p:cNvPr>
          <p:cNvSpPr>
            <a:spLocks noGrp="1"/>
          </p:cNvSpPr>
          <p:nvPr>
            <p:ph type="title"/>
          </p:nvPr>
        </p:nvSpPr>
        <p:spPr/>
        <p:txBody>
          <a:bodyPr/>
          <a:lstStyle/>
          <a:p>
            <a:r>
              <a:rPr lang="en-GB"/>
              <a:t>Click to edit Master title style</a:t>
            </a:r>
            <a:endParaRPr lang="en-CH"/>
          </a:p>
        </p:txBody>
      </p:sp>
      <p:sp>
        <p:nvSpPr>
          <p:cNvPr id="3" name="Vertical Text Placeholder 2">
            <a:extLst>
              <a:ext uri="{FF2B5EF4-FFF2-40B4-BE49-F238E27FC236}">
                <a16:creationId xmlns:a16="http://schemas.microsoft.com/office/drawing/2014/main" id="{CE60E100-628A-769E-35AE-2D282BAF8B0A}"/>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B2407080-1F76-A067-ACD1-11FA8471513E}"/>
              </a:ext>
            </a:extLst>
          </p:cNvPr>
          <p:cNvSpPr>
            <a:spLocks noGrp="1"/>
          </p:cNvSpPr>
          <p:nvPr>
            <p:ph type="dt" sz="half" idx="10"/>
          </p:nvPr>
        </p:nvSpPr>
        <p:spPr/>
        <p:txBody>
          <a:bodyPr/>
          <a:lstStyle/>
          <a:p>
            <a:fld id="{02069E3E-143B-9245-8355-4D9C6F526849}" type="datetime1">
              <a:rPr lang="de-CH" smtClean="0"/>
              <a:t>02.09.24</a:t>
            </a:fld>
            <a:endParaRPr lang="en-CH"/>
          </a:p>
        </p:txBody>
      </p:sp>
      <p:sp>
        <p:nvSpPr>
          <p:cNvPr id="5" name="Footer Placeholder 4">
            <a:extLst>
              <a:ext uri="{FF2B5EF4-FFF2-40B4-BE49-F238E27FC236}">
                <a16:creationId xmlns:a16="http://schemas.microsoft.com/office/drawing/2014/main" id="{CD3137C2-7B62-1DBD-25CC-7D003B430A80}"/>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DC1925D4-D914-700C-D5F9-25F9A237E559}"/>
              </a:ext>
            </a:extLst>
          </p:cNvPr>
          <p:cNvSpPr>
            <a:spLocks noGrp="1"/>
          </p:cNvSpPr>
          <p:nvPr>
            <p:ph type="sldNum" sz="quarter" idx="12"/>
          </p:nvPr>
        </p:nvSpPr>
        <p:spPr/>
        <p:txBody>
          <a:bodyPr/>
          <a:lstStyle/>
          <a:p>
            <a:fld id="{E431986A-80BA-5C47-860B-2F2875E2D975}" type="slidenum">
              <a:rPr lang="en-CH" smtClean="0"/>
              <a:t>‹#›</a:t>
            </a:fld>
            <a:endParaRPr lang="en-CH"/>
          </a:p>
        </p:txBody>
      </p:sp>
    </p:spTree>
    <p:extLst>
      <p:ext uri="{BB962C8B-B14F-4D97-AF65-F5344CB8AC3E}">
        <p14:creationId xmlns:p14="http://schemas.microsoft.com/office/powerpoint/2010/main" val="30413951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C6EA9C2-EA5D-3C8D-0734-B2E426918125}"/>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CH"/>
          </a:p>
        </p:txBody>
      </p:sp>
      <p:sp>
        <p:nvSpPr>
          <p:cNvPr id="3" name="Vertical Text Placeholder 2">
            <a:extLst>
              <a:ext uri="{FF2B5EF4-FFF2-40B4-BE49-F238E27FC236}">
                <a16:creationId xmlns:a16="http://schemas.microsoft.com/office/drawing/2014/main" id="{1CA48DBD-B1D7-250C-BA9A-280D70BC31DE}"/>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4B715C07-65BE-41FE-D901-DFE1D80E1ACE}"/>
              </a:ext>
            </a:extLst>
          </p:cNvPr>
          <p:cNvSpPr>
            <a:spLocks noGrp="1"/>
          </p:cNvSpPr>
          <p:nvPr>
            <p:ph type="dt" sz="half" idx="10"/>
          </p:nvPr>
        </p:nvSpPr>
        <p:spPr/>
        <p:txBody>
          <a:bodyPr/>
          <a:lstStyle/>
          <a:p>
            <a:fld id="{1E631011-D9D3-EC4D-84AF-36316C052C4F}" type="datetime1">
              <a:rPr lang="de-CH" smtClean="0"/>
              <a:t>02.09.24</a:t>
            </a:fld>
            <a:endParaRPr lang="en-CH"/>
          </a:p>
        </p:txBody>
      </p:sp>
      <p:sp>
        <p:nvSpPr>
          <p:cNvPr id="5" name="Footer Placeholder 4">
            <a:extLst>
              <a:ext uri="{FF2B5EF4-FFF2-40B4-BE49-F238E27FC236}">
                <a16:creationId xmlns:a16="http://schemas.microsoft.com/office/drawing/2014/main" id="{0DAA211F-762E-6DDC-E22E-F951644448A7}"/>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E810F5FD-1F98-66AC-9F1A-69FE22B8F3C7}"/>
              </a:ext>
            </a:extLst>
          </p:cNvPr>
          <p:cNvSpPr>
            <a:spLocks noGrp="1"/>
          </p:cNvSpPr>
          <p:nvPr>
            <p:ph type="sldNum" sz="quarter" idx="12"/>
          </p:nvPr>
        </p:nvSpPr>
        <p:spPr/>
        <p:txBody>
          <a:bodyPr/>
          <a:lstStyle/>
          <a:p>
            <a:fld id="{E431986A-80BA-5C47-860B-2F2875E2D975}" type="slidenum">
              <a:rPr lang="en-CH" smtClean="0"/>
              <a:t>‹#›</a:t>
            </a:fld>
            <a:endParaRPr lang="en-CH"/>
          </a:p>
        </p:txBody>
      </p:sp>
    </p:spTree>
    <p:extLst>
      <p:ext uri="{BB962C8B-B14F-4D97-AF65-F5344CB8AC3E}">
        <p14:creationId xmlns:p14="http://schemas.microsoft.com/office/powerpoint/2010/main" val="10456710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re et contenu">
    <p:spTree>
      <p:nvGrpSpPr>
        <p:cNvPr id="1" name=""/>
        <p:cNvGrpSpPr/>
        <p:nvPr/>
      </p:nvGrpSpPr>
      <p:grpSpPr>
        <a:xfrm>
          <a:off x="0" y="0"/>
          <a:ext cx="0" cy="0"/>
          <a:chOff x="0" y="0"/>
          <a:chExt cx="0" cy="0"/>
        </a:xfrm>
      </p:grpSpPr>
      <p:sp>
        <p:nvSpPr>
          <p:cNvPr id="47" name="Title Text"/>
          <p:cNvSpPr txBox="1">
            <a:spLocks noGrp="1"/>
          </p:cNvSpPr>
          <p:nvPr>
            <p:ph type="title"/>
          </p:nvPr>
        </p:nvSpPr>
        <p:spPr>
          <a:prstGeom prst="rect">
            <a:avLst/>
          </a:prstGeom>
        </p:spPr>
        <p:txBody>
          <a:bodyPr/>
          <a:lstStyle/>
          <a:p>
            <a:r>
              <a:t>Title Text</a:t>
            </a:r>
          </a:p>
        </p:txBody>
      </p:sp>
      <p:sp>
        <p:nvSpPr>
          <p:cNvPr id="48"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370627472"/>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3367415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9_Content  ">
    <p:spTree>
      <p:nvGrpSpPr>
        <p:cNvPr id="1" name=""/>
        <p:cNvGrpSpPr/>
        <p:nvPr/>
      </p:nvGrpSpPr>
      <p:grpSpPr>
        <a:xfrm>
          <a:off x="0" y="0"/>
          <a:ext cx="0" cy="0"/>
          <a:chOff x="0" y="0"/>
          <a:chExt cx="0" cy="0"/>
        </a:xfrm>
      </p:grpSpPr>
      <p:pic>
        <p:nvPicPr>
          <p:cNvPr id="18434" name="Picture 2">
            <a:extLst>
              <a:ext uri="{FF2B5EF4-FFF2-40B4-BE49-F238E27FC236}">
                <a16:creationId xmlns:a16="http://schemas.microsoft.com/office/drawing/2014/main" id="{01CF3782-FD00-D1E0-FCC1-074459E5ED49}"/>
              </a:ext>
            </a:extLst>
          </p:cNvPr>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20000" contrast="40000"/>
                    </a14:imgEffect>
                  </a14:imgLayer>
                </a14:imgProps>
              </a:ext>
              <a:ext uri="{28A0092B-C50C-407E-A947-70E740481C1C}">
                <a14:useLocalDpi xmlns:a14="http://schemas.microsoft.com/office/drawing/2010/main" val="0"/>
              </a:ext>
            </a:extLst>
          </a:blip>
          <a:srcRect/>
          <a:stretch>
            <a:fillRect/>
          </a:stretch>
        </p:blipFill>
        <p:spPr bwMode="auto">
          <a:xfrm flipH="1">
            <a:off x="-10392" y="-10391"/>
            <a:ext cx="12204000" cy="6882768"/>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6DEF36DA-F4FD-CDED-8CA0-0841C1E495DC}"/>
              </a:ext>
            </a:extLst>
          </p:cNvPr>
          <p:cNvSpPr/>
          <p:nvPr userDrawn="1"/>
        </p:nvSpPr>
        <p:spPr>
          <a:xfrm>
            <a:off x="-22391" y="-40660"/>
            <a:ext cx="12240000" cy="6913037"/>
          </a:xfrm>
          <a:prstGeom prst="rect">
            <a:avLst/>
          </a:prstGeom>
          <a:gradFill flip="none" rotWithShape="1">
            <a:gsLst>
              <a:gs pos="50000">
                <a:schemeClr val="bg1"/>
              </a:gs>
              <a:gs pos="23000">
                <a:schemeClr val="bg1">
                  <a:alpha val="83343"/>
                </a:schemeClr>
              </a:gs>
              <a:gs pos="0">
                <a:schemeClr val="bg1"/>
              </a:gs>
            </a:gsLst>
            <a:lin ang="7200000" scaled="0"/>
            <a:tileRect/>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422C9141-4BF6-2A40-A72C-FC3ED74CFF2D}" type="datetime1">
              <a:rPr lang="de-CH" smtClean="0"/>
              <a:t>02.09.24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cxnSp>
        <p:nvCxnSpPr>
          <p:cNvPr id="5" name="Straight Connector 4">
            <a:extLst>
              <a:ext uri="{FF2B5EF4-FFF2-40B4-BE49-F238E27FC236}">
                <a16:creationId xmlns:a16="http://schemas.microsoft.com/office/drawing/2014/main" id="{154A5F5F-2E2B-0E63-D67F-59518DE993C0}"/>
              </a:ext>
            </a:extLst>
          </p:cNvPr>
          <p:cNvCxnSpPr>
            <a:cxnSpLocks/>
          </p:cNvCxnSpPr>
          <p:nvPr userDrawn="1"/>
        </p:nvCxnSpPr>
        <p:spPr>
          <a:xfrm>
            <a:off x="407988" y="6373038"/>
            <a:ext cx="11376023"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455542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A828BDBD-DF6E-6246-8C1C-0F74E30D81C8}" type="datetime1">
              <a:rPr lang="de-CH" smtClean="0"/>
              <a:t>02.09.24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6219652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98CFB0-A0A6-0329-94C6-D6812EB855C5}"/>
              </a:ext>
            </a:extLst>
          </p:cNvPr>
          <p:cNvSpPr>
            <a:spLocks noGrp="1"/>
          </p:cNvSpPr>
          <p:nvPr>
            <p:ph type="title"/>
          </p:nvPr>
        </p:nvSpPr>
        <p:spPr/>
        <p:txBody>
          <a:bodyPr/>
          <a:lstStyle/>
          <a:p>
            <a:r>
              <a:rPr lang="en-GB"/>
              <a:t>Click to edit Master title style</a:t>
            </a:r>
            <a:endParaRPr lang="en-CH"/>
          </a:p>
        </p:txBody>
      </p:sp>
      <p:sp>
        <p:nvSpPr>
          <p:cNvPr id="3" name="Content Placeholder 2">
            <a:extLst>
              <a:ext uri="{FF2B5EF4-FFF2-40B4-BE49-F238E27FC236}">
                <a16:creationId xmlns:a16="http://schemas.microsoft.com/office/drawing/2014/main" id="{8104D1B7-811C-1C6C-43AE-E4BB5FAB96B4}"/>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916ABAB0-0668-1FFA-08A2-8B9A1AA3C5C1}"/>
              </a:ext>
            </a:extLst>
          </p:cNvPr>
          <p:cNvSpPr>
            <a:spLocks noGrp="1"/>
          </p:cNvSpPr>
          <p:nvPr>
            <p:ph type="dt" sz="half" idx="10"/>
          </p:nvPr>
        </p:nvSpPr>
        <p:spPr/>
        <p:txBody>
          <a:bodyPr/>
          <a:lstStyle/>
          <a:p>
            <a:fld id="{AA02BAA5-48A4-BA4B-982F-8BA900E9C071}" type="datetime1">
              <a:rPr lang="de-CH" smtClean="0"/>
              <a:t>02.09.24</a:t>
            </a:fld>
            <a:endParaRPr lang="en-CH"/>
          </a:p>
        </p:txBody>
      </p:sp>
      <p:sp>
        <p:nvSpPr>
          <p:cNvPr id="5" name="Footer Placeholder 4">
            <a:extLst>
              <a:ext uri="{FF2B5EF4-FFF2-40B4-BE49-F238E27FC236}">
                <a16:creationId xmlns:a16="http://schemas.microsoft.com/office/drawing/2014/main" id="{34607C73-F274-4F6D-FDBD-75727FA48257}"/>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E9D07409-AE2F-E9B9-23E7-EF20E31F5A51}"/>
              </a:ext>
            </a:extLst>
          </p:cNvPr>
          <p:cNvSpPr>
            <a:spLocks noGrp="1"/>
          </p:cNvSpPr>
          <p:nvPr>
            <p:ph type="sldNum" sz="quarter" idx="12"/>
          </p:nvPr>
        </p:nvSpPr>
        <p:spPr/>
        <p:txBody>
          <a:bodyPr/>
          <a:lstStyle/>
          <a:p>
            <a:fld id="{E431986A-80BA-5C47-860B-2F2875E2D975}" type="slidenum">
              <a:rPr lang="en-CH" smtClean="0"/>
              <a:t>‹#›</a:t>
            </a:fld>
            <a:endParaRPr lang="en-CH"/>
          </a:p>
        </p:txBody>
      </p:sp>
    </p:spTree>
    <p:extLst>
      <p:ext uri="{BB962C8B-B14F-4D97-AF65-F5344CB8AC3E}">
        <p14:creationId xmlns:p14="http://schemas.microsoft.com/office/powerpoint/2010/main" val="34494582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837C6D-C42E-BCC5-D5BC-61DC87680897}"/>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CH"/>
          </a:p>
        </p:txBody>
      </p:sp>
      <p:sp>
        <p:nvSpPr>
          <p:cNvPr id="3" name="Text Placeholder 2">
            <a:extLst>
              <a:ext uri="{FF2B5EF4-FFF2-40B4-BE49-F238E27FC236}">
                <a16:creationId xmlns:a16="http://schemas.microsoft.com/office/drawing/2014/main" id="{837652F6-556D-1AF4-9B36-13D89B91EB2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588F6875-5597-9695-3158-A59B98318D4B}"/>
              </a:ext>
            </a:extLst>
          </p:cNvPr>
          <p:cNvSpPr>
            <a:spLocks noGrp="1"/>
          </p:cNvSpPr>
          <p:nvPr>
            <p:ph type="dt" sz="half" idx="10"/>
          </p:nvPr>
        </p:nvSpPr>
        <p:spPr/>
        <p:txBody>
          <a:bodyPr/>
          <a:lstStyle/>
          <a:p>
            <a:fld id="{6800A194-DE6B-FB40-916C-FAAB44376FD2}" type="datetime1">
              <a:rPr lang="de-CH" smtClean="0"/>
              <a:t>02.09.24</a:t>
            </a:fld>
            <a:endParaRPr lang="en-CH"/>
          </a:p>
        </p:txBody>
      </p:sp>
      <p:sp>
        <p:nvSpPr>
          <p:cNvPr id="5" name="Footer Placeholder 4">
            <a:extLst>
              <a:ext uri="{FF2B5EF4-FFF2-40B4-BE49-F238E27FC236}">
                <a16:creationId xmlns:a16="http://schemas.microsoft.com/office/drawing/2014/main" id="{72415B88-E613-9452-271A-D80A8451A930}"/>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7E7D03D3-36E3-AB8E-AE35-2DF057CA4B86}"/>
              </a:ext>
            </a:extLst>
          </p:cNvPr>
          <p:cNvSpPr>
            <a:spLocks noGrp="1"/>
          </p:cNvSpPr>
          <p:nvPr>
            <p:ph type="sldNum" sz="quarter" idx="12"/>
          </p:nvPr>
        </p:nvSpPr>
        <p:spPr/>
        <p:txBody>
          <a:bodyPr/>
          <a:lstStyle/>
          <a:p>
            <a:fld id="{E431986A-80BA-5C47-860B-2F2875E2D975}" type="slidenum">
              <a:rPr lang="en-CH" smtClean="0"/>
              <a:t>‹#›</a:t>
            </a:fld>
            <a:endParaRPr lang="en-CH"/>
          </a:p>
        </p:txBody>
      </p:sp>
    </p:spTree>
    <p:extLst>
      <p:ext uri="{BB962C8B-B14F-4D97-AF65-F5344CB8AC3E}">
        <p14:creationId xmlns:p14="http://schemas.microsoft.com/office/powerpoint/2010/main" val="17342472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FABC49-3A72-C78A-A07A-FF8D21792624}"/>
              </a:ext>
            </a:extLst>
          </p:cNvPr>
          <p:cNvSpPr>
            <a:spLocks noGrp="1"/>
          </p:cNvSpPr>
          <p:nvPr>
            <p:ph type="title"/>
          </p:nvPr>
        </p:nvSpPr>
        <p:spPr/>
        <p:txBody>
          <a:bodyPr/>
          <a:lstStyle/>
          <a:p>
            <a:r>
              <a:rPr lang="en-GB"/>
              <a:t>Click to edit Master title style</a:t>
            </a:r>
            <a:endParaRPr lang="en-CH"/>
          </a:p>
        </p:txBody>
      </p:sp>
      <p:sp>
        <p:nvSpPr>
          <p:cNvPr id="3" name="Content Placeholder 2">
            <a:extLst>
              <a:ext uri="{FF2B5EF4-FFF2-40B4-BE49-F238E27FC236}">
                <a16:creationId xmlns:a16="http://schemas.microsoft.com/office/drawing/2014/main" id="{0BBC4B56-C418-3613-D857-2EE64A1F646F}"/>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Content Placeholder 3">
            <a:extLst>
              <a:ext uri="{FF2B5EF4-FFF2-40B4-BE49-F238E27FC236}">
                <a16:creationId xmlns:a16="http://schemas.microsoft.com/office/drawing/2014/main" id="{E4F3F364-0FD6-1823-EC08-022C83E6CA7F}"/>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5" name="Date Placeholder 4">
            <a:extLst>
              <a:ext uri="{FF2B5EF4-FFF2-40B4-BE49-F238E27FC236}">
                <a16:creationId xmlns:a16="http://schemas.microsoft.com/office/drawing/2014/main" id="{C3A53F13-6475-4185-5F45-50C8A88B8342}"/>
              </a:ext>
            </a:extLst>
          </p:cNvPr>
          <p:cNvSpPr>
            <a:spLocks noGrp="1"/>
          </p:cNvSpPr>
          <p:nvPr>
            <p:ph type="dt" sz="half" idx="10"/>
          </p:nvPr>
        </p:nvSpPr>
        <p:spPr/>
        <p:txBody>
          <a:bodyPr/>
          <a:lstStyle/>
          <a:p>
            <a:fld id="{B4DAA19F-066C-DC42-9AF8-CC4098EB2EE3}" type="datetime1">
              <a:rPr lang="de-CH" smtClean="0"/>
              <a:t>02.09.24</a:t>
            </a:fld>
            <a:endParaRPr lang="en-CH"/>
          </a:p>
        </p:txBody>
      </p:sp>
      <p:sp>
        <p:nvSpPr>
          <p:cNvPr id="6" name="Footer Placeholder 5">
            <a:extLst>
              <a:ext uri="{FF2B5EF4-FFF2-40B4-BE49-F238E27FC236}">
                <a16:creationId xmlns:a16="http://schemas.microsoft.com/office/drawing/2014/main" id="{614E4ADA-E84C-0829-EB5A-DE51F6B42803}"/>
              </a:ext>
            </a:extLst>
          </p:cNvPr>
          <p:cNvSpPr>
            <a:spLocks noGrp="1"/>
          </p:cNvSpPr>
          <p:nvPr>
            <p:ph type="ftr" sz="quarter" idx="11"/>
          </p:nvPr>
        </p:nvSpPr>
        <p:spPr/>
        <p:txBody>
          <a:bodyPr/>
          <a:lstStyle/>
          <a:p>
            <a:endParaRPr lang="en-CH"/>
          </a:p>
        </p:txBody>
      </p:sp>
      <p:sp>
        <p:nvSpPr>
          <p:cNvPr id="7" name="Slide Number Placeholder 6">
            <a:extLst>
              <a:ext uri="{FF2B5EF4-FFF2-40B4-BE49-F238E27FC236}">
                <a16:creationId xmlns:a16="http://schemas.microsoft.com/office/drawing/2014/main" id="{9EEFC958-ACC9-B51D-F426-3A3B43B9FC68}"/>
              </a:ext>
            </a:extLst>
          </p:cNvPr>
          <p:cNvSpPr>
            <a:spLocks noGrp="1"/>
          </p:cNvSpPr>
          <p:nvPr>
            <p:ph type="sldNum" sz="quarter" idx="12"/>
          </p:nvPr>
        </p:nvSpPr>
        <p:spPr/>
        <p:txBody>
          <a:bodyPr/>
          <a:lstStyle/>
          <a:p>
            <a:fld id="{E431986A-80BA-5C47-860B-2F2875E2D975}" type="slidenum">
              <a:rPr lang="en-CH" smtClean="0"/>
              <a:t>‹#›</a:t>
            </a:fld>
            <a:endParaRPr lang="en-CH"/>
          </a:p>
        </p:txBody>
      </p:sp>
    </p:spTree>
    <p:extLst>
      <p:ext uri="{BB962C8B-B14F-4D97-AF65-F5344CB8AC3E}">
        <p14:creationId xmlns:p14="http://schemas.microsoft.com/office/powerpoint/2010/main" val="22179105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EFADAD-2CC6-93D3-EA21-AA02FF4B11E2}"/>
              </a:ext>
            </a:extLst>
          </p:cNvPr>
          <p:cNvSpPr>
            <a:spLocks noGrp="1"/>
          </p:cNvSpPr>
          <p:nvPr>
            <p:ph type="title"/>
          </p:nvPr>
        </p:nvSpPr>
        <p:spPr>
          <a:xfrm>
            <a:off x="839788" y="365125"/>
            <a:ext cx="10515600" cy="1325563"/>
          </a:xfrm>
        </p:spPr>
        <p:txBody>
          <a:bodyPr/>
          <a:lstStyle/>
          <a:p>
            <a:r>
              <a:rPr lang="en-GB"/>
              <a:t>Click to edit Master title style</a:t>
            </a:r>
            <a:endParaRPr lang="en-CH"/>
          </a:p>
        </p:txBody>
      </p:sp>
      <p:sp>
        <p:nvSpPr>
          <p:cNvPr id="3" name="Text Placeholder 2">
            <a:extLst>
              <a:ext uri="{FF2B5EF4-FFF2-40B4-BE49-F238E27FC236}">
                <a16:creationId xmlns:a16="http://schemas.microsoft.com/office/drawing/2014/main" id="{D189A3E8-1D13-5286-27DD-48A45FAACFB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3660AFC3-B376-4472-CF15-0ABA7342037F}"/>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5" name="Text Placeholder 4">
            <a:extLst>
              <a:ext uri="{FF2B5EF4-FFF2-40B4-BE49-F238E27FC236}">
                <a16:creationId xmlns:a16="http://schemas.microsoft.com/office/drawing/2014/main" id="{D14B2898-15FB-BF0F-38D1-B9AD04D3F3B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9BA4AECB-EA91-5DB5-BE66-6D0D4581C0B2}"/>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7" name="Date Placeholder 6">
            <a:extLst>
              <a:ext uri="{FF2B5EF4-FFF2-40B4-BE49-F238E27FC236}">
                <a16:creationId xmlns:a16="http://schemas.microsoft.com/office/drawing/2014/main" id="{2D28D1D6-DC4C-B578-B4C2-244A618098AC}"/>
              </a:ext>
            </a:extLst>
          </p:cNvPr>
          <p:cNvSpPr>
            <a:spLocks noGrp="1"/>
          </p:cNvSpPr>
          <p:nvPr>
            <p:ph type="dt" sz="half" idx="10"/>
          </p:nvPr>
        </p:nvSpPr>
        <p:spPr/>
        <p:txBody>
          <a:bodyPr/>
          <a:lstStyle/>
          <a:p>
            <a:fld id="{43686F30-7308-C544-A56D-F5E364FBBDC9}" type="datetime1">
              <a:rPr lang="de-CH" smtClean="0"/>
              <a:t>02.09.24</a:t>
            </a:fld>
            <a:endParaRPr lang="en-CH"/>
          </a:p>
        </p:txBody>
      </p:sp>
      <p:sp>
        <p:nvSpPr>
          <p:cNvPr id="8" name="Footer Placeholder 7">
            <a:extLst>
              <a:ext uri="{FF2B5EF4-FFF2-40B4-BE49-F238E27FC236}">
                <a16:creationId xmlns:a16="http://schemas.microsoft.com/office/drawing/2014/main" id="{93E573BF-0A61-F682-3BAA-71C8C5B9A7AC}"/>
              </a:ext>
            </a:extLst>
          </p:cNvPr>
          <p:cNvSpPr>
            <a:spLocks noGrp="1"/>
          </p:cNvSpPr>
          <p:nvPr>
            <p:ph type="ftr" sz="quarter" idx="11"/>
          </p:nvPr>
        </p:nvSpPr>
        <p:spPr/>
        <p:txBody>
          <a:bodyPr/>
          <a:lstStyle/>
          <a:p>
            <a:endParaRPr lang="en-CH"/>
          </a:p>
        </p:txBody>
      </p:sp>
      <p:sp>
        <p:nvSpPr>
          <p:cNvPr id="9" name="Slide Number Placeholder 8">
            <a:extLst>
              <a:ext uri="{FF2B5EF4-FFF2-40B4-BE49-F238E27FC236}">
                <a16:creationId xmlns:a16="http://schemas.microsoft.com/office/drawing/2014/main" id="{2E95546C-BEFC-0B92-5B38-CC678D7266C6}"/>
              </a:ext>
            </a:extLst>
          </p:cNvPr>
          <p:cNvSpPr>
            <a:spLocks noGrp="1"/>
          </p:cNvSpPr>
          <p:nvPr>
            <p:ph type="sldNum" sz="quarter" idx="12"/>
          </p:nvPr>
        </p:nvSpPr>
        <p:spPr/>
        <p:txBody>
          <a:bodyPr/>
          <a:lstStyle/>
          <a:p>
            <a:fld id="{E431986A-80BA-5C47-860B-2F2875E2D975}" type="slidenum">
              <a:rPr lang="en-CH" smtClean="0"/>
              <a:t>‹#›</a:t>
            </a:fld>
            <a:endParaRPr lang="en-CH"/>
          </a:p>
        </p:txBody>
      </p:sp>
    </p:spTree>
    <p:extLst>
      <p:ext uri="{BB962C8B-B14F-4D97-AF65-F5344CB8AC3E}">
        <p14:creationId xmlns:p14="http://schemas.microsoft.com/office/powerpoint/2010/main" val="35262785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5B5F81-C5A8-8CD7-B155-A4A160CE0AC9}"/>
              </a:ext>
            </a:extLst>
          </p:cNvPr>
          <p:cNvSpPr>
            <a:spLocks noGrp="1"/>
          </p:cNvSpPr>
          <p:nvPr>
            <p:ph type="title"/>
          </p:nvPr>
        </p:nvSpPr>
        <p:spPr/>
        <p:txBody>
          <a:bodyPr/>
          <a:lstStyle/>
          <a:p>
            <a:r>
              <a:rPr lang="en-GB"/>
              <a:t>Click to edit Master title style</a:t>
            </a:r>
            <a:endParaRPr lang="en-CH"/>
          </a:p>
        </p:txBody>
      </p:sp>
      <p:sp>
        <p:nvSpPr>
          <p:cNvPr id="3" name="Date Placeholder 2">
            <a:extLst>
              <a:ext uri="{FF2B5EF4-FFF2-40B4-BE49-F238E27FC236}">
                <a16:creationId xmlns:a16="http://schemas.microsoft.com/office/drawing/2014/main" id="{399F8F5E-F9B6-C9A0-BC5B-5096BC971C12}"/>
              </a:ext>
            </a:extLst>
          </p:cNvPr>
          <p:cNvSpPr>
            <a:spLocks noGrp="1"/>
          </p:cNvSpPr>
          <p:nvPr>
            <p:ph type="dt" sz="half" idx="10"/>
          </p:nvPr>
        </p:nvSpPr>
        <p:spPr/>
        <p:txBody>
          <a:bodyPr/>
          <a:lstStyle/>
          <a:p>
            <a:fld id="{680771B3-6A5B-3147-B9E6-F74384E217D7}" type="datetime1">
              <a:rPr lang="de-CH" smtClean="0"/>
              <a:t>02.09.24</a:t>
            </a:fld>
            <a:endParaRPr lang="en-CH"/>
          </a:p>
        </p:txBody>
      </p:sp>
      <p:sp>
        <p:nvSpPr>
          <p:cNvPr id="4" name="Footer Placeholder 3">
            <a:extLst>
              <a:ext uri="{FF2B5EF4-FFF2-40B4-BE49-F238E27FC236}">
                <a16:creationId xmlns:a16="http://schemas.microsoft.com/office/drawing/2014/main" id="{2BD92668-8A57-4013-76DC-1A431CC8D8FA}"/>
              </a:ext>
            </a:extLst>
          </p:cNvPr>
          <p:cNvSpPr>
            <a:spLocks noGrp="1"/>
          </p:cNvSpPr>
          <p:nvPr>
            <p:ph type="ftr" sz="quarter" idx="11"/>
          </p:nvPr>
        </p:nvSpPr>
        <p:spPr/>
        <p:txBody>
          <a:bodyPr/>
          <a:lstStyle/>
          <a:p>
            <a:endParaRPr lang="en-CH"/>
          </a:p>
        </p:txBody>
      </p:sp>
      <p:sp>
        <p:nvSpPr>
          <p:cNvPr id="5" name="Slide Number Placeholder 4">
            <a:extLst>
              <a:ext uri="{FF2B5EF4-FFF2-40B4-BE49-F238E27FC236}">
                <a16:creationId xmlns:a16="http://schemas.microsoft.com/office/drawing/2014/main" id="{0F1E247C-A97E-C921-DA01-060B78C936BF}"/>
              </a:ext>
            </a:extLst>
          </p:cNvPr>
          <p:cNvSpPr>
            <a:spLocks noGrp="1"/>
          </p:cNvSpPr>
          <p:nvPr>
            <p:ph type="sldNum" sz="quarter" idx="12"/>
          </p:nvPr>
        </p:nvSpPr>
        <p:spPr/>
        <p:txBody>
          <a:bodyPr/>
          <a:lstStyle/>
          <a:p>
            <a:fld id="{E431986A-80BA-5C47-860B-2F2875E2D975}" type="slidenum">
              <a:rPr lang="en-CH" smtClean="0"/>
              <a:t>‹#›</a:t>
            </a:fld>
            <a:endParaRPr lang="en-CH"/>
          </a:p>
        </p:txBody>
      </p:sp>
    </p:spTree>
    <p:extLst>
      <p:ext uri="{BB962C8B-B14F-4D97-AF65-F5344CB8AC3E}">
        <p14:creationId xmlns:p14="http://schemas.microsoft.com/office/powerpoint/2010/main" val="14834463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A4A8F85-7288-2BC0-99CE-FCF18383540E}"/>
              </a:ext>
            </a:extLst>
          </p:cNvPr>
          <p:cNvSpPr>
            <a:spLocks noGrp="1"/>
          </p:cNvSpPr>
          <p:nvPr>
            <p:ph type="dt" sz="half" idx="10"/>
          </p:nvPr>
        </p:nvSpPr>
        <p:spPr/>
        <p:txBody>
          <a:bodyPr/>
          <a:lstStyle/>
          <a:p>
            <a:fld id="{78FAF33E-2A85-AE4E-9C55-34003F3F5509}" type="datetime1">
              <a:rPr lang="de-CH" smtClean="0"/>
              <a:t>02.09.24</a:t>
            </a:fld>
            <a:endParaRPr lang="en-CH"/>
          </a:p>
        </p:txBody>
      </p:sp>
      <p:sp>
        <p:nvSpPr>
          <p:cNvPr id="3" name="Footer Placeholder 2">
            <a:extLst>
              <a:ext uri="{FF2B5EF4-FFF2-40B4-BE49-F238E27FC236}">
                <a16:creationId xmlns:a16="http://schemas.microsoft.com/office/drawing/2014/main" id="{0B04CC6D-BFB8-C6DB-17EC-E2241975AA2F}"/>
              </a:ext>
            </a:extLst>
          </p:cNvPr>
          <p:cNvSpPr>
            <a:spLocks noGrp="1"/>
          </p:cNvSpPr>
          <p:nvPr>
            <p:ph type="ftr" sz="quarter" idx="11"/>
          </p:nvPr>
        </p:nvSpPr>
        <p:spPr/>
        <p:txBody>
          <a:bodyPr/>
          <a:lstStyle/>
          <a:p>
            <a:endParaRPr lang="en-CH"/>
          </a:p>
        </p:txBody>
      </p:sp>
      <p:sp>
        <p:nvSpPr>
          <p:cNvPr id="4" name="Slide Number Placeholder 3">
            <a:extLst>
              <a:ext uri="{FF2B5EF4-FFF2-40B4-BE49-F238E27FC236}">
                <a16:creationId xmlns:a16="http://schemas.microsoft.com/office/drawing/2014/main" id="{C66AA787-7AEC-C657-67E0-750DECD4315D}"/>
              </a:ext>
            </a:extLst>
          </p:cNvPr>
          <p:cNvSpPr>
            <a:spLocks noGrp="1"/>
          </p:cNvSpPr>
          <p:nvPr>
            <p:ph type="sldNum" sz="quarter" idx="12"/>
          </p:nvPr>
        </p:nvSpPr>
        <p:spPr/>
        <p:txBody>
          <a:bodyPr/>
          <a:lstStyle/>
          <a:p>
            <a:fld id="{E431986A-80BA-5C47-860B-2F2875E2D975}" type="slidenum">
              <a:rPr lang="en-CH" smtClean="0"/>
              <a:t>‹#›</a:t>
            </a:fld>
            <a:endParaRPr lang="en-CH"/>
          </a:p>
        </p:txBody>
      </p:sp>
    </p:spTree>
    <p:extLst>
      <p:ext uri="{BB962C8B-B14F-4D97-AF65-F5344CB8AC3E}">
        <p14:creationId xmlns:p14="http://schemas.microsoft.com/office/powerpoint/2010/main" val="16383504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CC590B-979E-3973-5D2E-07CD5DED68A9}"/>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CH"/>
          </a:p>
        </p:txBody>
      </p:sp>
      <p:sp>
        <p:nvSpPr>
          <p:cNvPr id="3" name="Content Placeholder 2">
            <a:extLst>
              <a:ext uri="{FF2B5EF4-FFF2-40B4-BE49-F238E27FC236}">
                <a16:creationId xmlns:a16="http://schemas.microsoft.com/office/drawing/2014/main" id="{61F6B31E-B42D-73A4-8933-6394FA7F6CE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Text Placeholder 3">
            <a:extLst>
              <a:ext uri="{FF2B5EF4-FFF2-40B4-BE49-F238E27FC236}">
                <a16:creationId xmlns:a16="http://schemas.microsoft.com/office/drawing/2014/main" id="{782286D3-AE53-1851-3FCD-011D25C3FA6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3C4B34E6-F679-13E1-63BF-E90AFFF81D15}"/>
              </a:ext>
            </a:extLst>
          </p:cNvPr>
          <p:cNvSpPr>
            <a:spLocks noGrp="1"/>
          </p:cNvSpPr>
          <p:nvPr>
            <p:ph type="dt" sz="half" idx="10"/>
          </p:nvPr>
        </p:nvSpPr>
        <p:spPr/>
        <p:txBody>
          <a:bodyPr/>
          <a:lstStyle/>
          <a:p>
            <a:fld id="{F4C136AA-6E29-4842-BFE2-3B9226D24986}" type="datetime1">
              <a:rPr lang="de-CH" smtClean="0"/>
              <a:t>02.09.24</a:t>
            </a:fld>
            <a:endParaRPr lang="en-CH"/>
          </a:p>
        </p:txBody>
      </p:sp>
      <p:sp>
        <p:nvSpPr>
          <p:cNvPr id="6" name="Footer Placeholder 5">
            <a:extLst>
              <a:ext uri="{FF2B5EF4-FFF2-40B4-BE49-F238E27FC236}">
                <a16:creationId xmlns:a16="http://schemas.microsoft.com/office/drawing/2014/main" id="{B5B39BC3-0BB4-EB04-9F46-1F13A4FC0035}"/>
              </a:ext>
            </a:extLst>
          </p:cNvPr>
          <p:cNvSpPr>
            <a:spLocks noGrp="1"/>
          </p:cNvSpPr>
          <p:nvPr>
            <p:ph type="ftr" sz="quarter" idx="11"/>
          </p:nvPr>
        </p:nvSpPr>
        <p:spPr/>
        <p:txBody>
          <a:bodyPr/>
          <a:lstStyle/>
          <a:p>
            <a:endParaRPr lang="en-CH"/>
          </a:p>
        </p:txBody>
      </p:sp>
      <p:sp>
        <p:nvSpPr>
          <p:cNvPr id="7" name="Slide Number Placeholder 6">
            <a:extLst>
              <a:ext uri="{FF2B5EF4-FFF2-40B4-BE49-F238E27FC236}">
                <a16:creationId xmlns:a16="http://schemas.microsoft.com/office/drawing/2014/main" id="{E9FFC560-5831-9DBA-F65F-FEA3080076D8}"/>
              </a:ext>
            </a:extLst>
          </p:cNvPr>
          <p:cNvSpPr>
            <a:spLocks noGrp="1"/>
          </p:cNvSpPr>
          <p:nvPr>
            <p:ph type="sldNum" sz="quarter" idx="12"/>
          </p:nvPr>
        </p:nvSpPr>
        <p:spPr/>
        <p:txBody>
          <a:bodyPr/>
          <a:lstStyle/>
          <a:p>
            <a:fld id="{E431986A-80BA-5C47-860B-2F2875E2D975}" type="slidenum">
              <a:rPr lang="en-CH" smtClean="0"/>
              <a:t>‹#›</a:t>
            </a:fld>
            <a:endParaRPr lang="en-CH"/>
          </a:p>
        </p:txBody>
      </p:sp>
    </p:spTree>
    <p:extLst>
      <p:ext uri="{BB962C8B-B14F-4D97-AF65-F5344CB8AC3E}">
        <p14:creationId xmlns:p14="http://schemas.microsoft.com/office/powerpoint/2010/main" val="23887244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6A366B-2BB3-1C26-2FB9-8B393EBF3E49}"/>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CH"/>
          </a:p>
        </p:txBody>
      </p:sp>
      <p:sp>
        <p:nvSpPr>
          <p:cNvPr id="3" name="Picture Placeholder 2">
            <a:extLst>
              <a:ext uri="{FF2B5EF4-FFF2-40B4-BE49-F238E27FC236}">
                <a16:creationId xmlns:a16="http://schemas.microsoft.com/office/drawing/2014/main" id="{D722E46C-A7FD-90F0-FE6A-17CCB788896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H"/>
          </a:p>
        </p:txBody>
      </p:sp>
      <p:sp>
        <p:nvSpPr>
          <p:cNvPr id="4" name="Text Placeholder 3">
            <a:extLst>
              <a:ext uri="{FF2B5EF4-FFF2-40B4-BE49-F238E27FC236}">
                <a16:creationId xmlns:a16="http://schemas.microsoft.com/office/drawing/2014/main" id="{B17A539D-4854-029A-8D0F-BB181C75014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D7A6219-A9AB-1547-6BA7-92D23572AB3E}"/>
              </a:ext>
            </a:extLst>
          </p:cNvPr>
          <p:cNvSpPr>
            <a:spLocks noGrp="1"/>
          </p:cNvSpPr>
          <p:nvPr>
            <p:ph type="dt" sz="half" idx="10"/>
          </p:nvPr>
        </p:nvSpPr>
        <p:spPr/>
        <p:txBody>
          <a:bodyPr/>
          <a:lstStyle/>
          <a:p>
            <a:fld id="{7B12B2F7-663D-664A-8719-02DCD4B5FB67}" type="datetime1">
              <a:rPr lang="de-CH" smtClean="0"/>
              <a:t>02.09.24</a:t>
            </a:fld>
            <a:endParaRPr lang="en-CH"/>
          </a:p>
        </p:txBody>
      </p:sp>
      <p:sp>
        <p:nvSpPr>
          <p:cNvPr id="6" name="Footer Placeholder 5">
            <a:extLst>
              <a:ext uri="{FF2B5EF4-FFF2-40B4-BE49-F238E27FC236}">
                <a16:creationId xmlns:a16="http://schemas.microsoft.com/office/drawing/2014/main" id="{AB5E52A2-0E97-1C5B-744E-83E6769C304D}"/>
              </a:ext>
            </a:extLst>
          </p:cNvPr>
          <p:cNvSpPr>
            <a:spLocks noGrp="1"/>
          </p:cNvSpPr>
          <p:nvPr>
            <p:ph type="ftr" sz="quarter" idx="11"/>
          </p:nvPr>
        </p:nvSpPr>
        <p:spPr/>
        <p:txBody>
          <a:bodyPr/>
          <a:lstStyle/>
          <a:p>
            <a:endParaRPr lang="en-CH"/>
          </a:p>
        </p:txBody>
      </p:sp>
      <p:sp>
        <p:nvSpPr>
          <p:cNvPr id="7" name="Slide Number Placeholder 6">
            <a:extLst>
              <a:ext uri="{FF2B5EF4-FFF2-40B4-BE49-F238E27FC236}">
                <a16:creationId xmlns:a16="http://schemas.microsoft.com/office/drawing/2014/main" id="{A652DD71-C46D-3E48-1001-9B4AAE50E26B}"/>
              </a:ext>
            </a:extLst>
          </p:cNvPr>
          <p:cNvSpPr>
            <a:spLocks noGrp="1"/>
          </p:cNvSpPr>
          <p:nvPr>
            <p:ph type="sldNum" sz="quarter" idx="12"/>
          </p:nvPr>
        </p:nvSpPr>
        <p:spPr/>
        <p:txBody>
          <a:bodyPr/>
          <a:lstStyle/>
          <a:p>
            <a:fld id="{E431986A-80BA-5C47-860B-2F2875E2D975}" type="slidenum">
              <a:rPr lang="en-CH" smtClean="0"/>
              <a:t>‹#›</a:t>
            </a:fld>
            <a:endParaRPr lang="en-CH"/>
          </a:p>
        </p:txBody>
      </p:sp>
    </p:spTree>
    <p:extLst>
      <p:ext uri="{BB962C8B-B14F-4D97-AF65-F5344CB8AC3E}">
        <p14:creationId xmlns:p14="http://schemas.microsoft.com/office/powerpoint/2010/main" val="17459194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6499D2E-0EBA-70BF-D171-C0DFD91FD4C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CH"/>
          </a:p>
        </p:txBody>
      </p:sp>
      <p:sp>
        <p:nvSpPr>
          <p:cNvPr id="3" name="Text Placeholder 2">
            <a:extLst>
              <a:ext uri="{FF2B5EF4-FFF2-40B4-BE49-F238E27FC236}">
                <a16:creationId xmlns:a16="http://schemas.microsoft.com/office/drawing/2014/main" id="{90B32603-F848-F1E4-E9B9-7C18C0990A3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3D55360C-B232-9021-DDC5-3F2F482BD08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8D562DF-A909-F147-8671-CD42604BA5B6}" type="datetime1">
              <a:rPr lang="de-CH" smtClean="0"/>
              <a:t>02.09.24</a:t>
            </a:fld>
            <a:endParaRPr lang="en-CH"/>
          </a:p>
        </p:txBody>
      </p:sp>
      <p:sp>
        <p:nvSpPr>
          <p:cNvPr id="5" name="Footer Placeholder 4">
            <a:extLst>
              <a:ext uri="{FF2B5EF4-FFF2-40B4-BE49-F238E27FC236}">
                <a16:creationId xmlns:a16="http://schemas.microsoft.com/office/drawing/2014/main" id="{73B23FF2-B068-3A0A-B679-25D45A658E3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H"/>
          </a:p>
        </p:txBody>
      </p:sp>
      <p:sp>
        <p:nvSpPr>
          <p:cNvPr id="6" name="Slide Number Placeholder 5">
            <a:extLst>
              <a:ext uri="{FF2B5EF4-FFF2-40B4-BE49-F238E27FC236}">
                <a16:creationId xmlns:a16="http://schemas.microsoft.com/office/drawing/2014/main" id="{49D9C3B0-AFC5-7A99-6B4E-6D1A3B549B8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431986A-80BA-5C47-860B-2F2875E2D975}" type="slidenum">
              <a:rPr lang="en-CH" smtClean="0"/>
              <a:t>‹#›</a:t>
            </a:fld>
            <a:endParaRPr lang="en-CH"/>
          </a:p>
        </p:txBody>
      </p:sp>
    </p:spTree>
    <p:extLst>
      <p:ext uri="{BB962C8B-B14F-4D97-AF65-F5344CB8AC3E}">
        <p14:creationId xmlns:p14="http://schemas.microsoft.com/office/powerpoint/2010/main" val="7787735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 id="2147483662" r:id="rId13"/>
    <p:sldLayoutId id="2147483664" r:id="rId14"/>
    <p:sldLayoutId id="2147483665" r:id="rId15"/>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24.emf"/><Relationship Id="rId7" Type="http://schemas.openxmlformats.org/officeDocument/2006/relationships/image" Target="../media/image28.emf"/><Relationship Id="rId2" Type="http://schemas.openxmlformats.org/officeDocument/2006/relationships/image" Target="../media/image23.png"/><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image" Target="../media/image26.emf"/><Relationship Id="rId4" Type="http://schemas.openxmlformats.org/officeDocument/2006/relationships/image" Target="../media/image25.png"/></Relationships>
</file>

<file path=ppt/slides/_rels/slide1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4.emf"/><Relationship Id="rId1" Type="http://schemas.openxmlformats.org/officeDocument/2006/relationships/slideLayout" Target="../slideLayouts/slideLayout2.xml"/><Relationship Id="rId5" Type="http://schemas.openxmlformats.org/officeDocument/2006/relationships/image" Target="../media/image29.png"/><Relationship Id="rId4" Type="http://schemas.openxmlformats.org/officeDocument/2006/relationships/image" Target="../media/image28.emf"/></Relationships>
</file>

<file path=ppt/slides/_rels/slide12.xml.rels><?xml version="1.0" encoding="UTF-8" standalone="yes"?>
<Relationships xmlns="http://schemas.openxmlformats.org/package/2006/relationships"><Relationship Id="rId3" Type="http://schemas.openxmlformats.org/officeDocument/2006/relationships/image" Target="../media/image28.emf"/><Relationship Id="rId7" Type="http://schemas.openxmlformats.org/officeDocument/2006/relationships/image" Target="../media/image26.emf"/><Relationship Id="rId2" Type="http://schemas.openxmlformats.org/officeDocument/2006/relationships/image" Target="../media/image27.png"/><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31.emf"/><Relationship Id="rId4" Type="http://schemas.openxmlformats.org/officeDocument/2006/relationships/image" Target="../media/image30.png"/></Relationships>
</file>

<file path=ppt/slides/_rels/slide1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6.emf"/></Relationships>
</file>

<file path=ppt/slides/_rels/slide18.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39.emf"/><Relationship Id="rId4" Type="http://schemas.openxmlformats.org/officeDocument/2006/relationships/image" Target="../media/image38.emf"/></Relationships>
</file>

<file path=ppt/slides/_rels/slide1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46.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6.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47.png"/><Relationship Id="rId1" Type="http://schemas.openxmlformats.org/officeDocument/2006/relationships/slideLayout" Target="../slideLayouts/slideLayout12.xml"/><Relationship Id="rId4" Type="http://schemas.openxmlformats.org/officeDocument/2006/relationships/image" Target="../media/image26.emf"/></Relationships>
</file>

<file path=ppt/slides/_rels/slide2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48.png"/></Relationships>
</file>

<file path=ppt/slides/_rels/slide2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49.emf"/></Relationships>
</file>

<file path=ppt/slides/_rels/slide2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49.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53.emf"/><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hyperlink" Target="https://journals.aps.org/prab/abstract/10.1103/PhysRevSTAB.17.041002" TargetMode="External"/><Relationship Id="rId1" Type="http://schemas.openxmlformats.org/officeDocument/2006/relationships/slideLayout" Target="../slideLayouts/slideLayout2.xml"/><Relationship Id="rId4" Type="http://schemas.openxmlformats.org/officeDocument/2006/relationships/image" Target="../media/image55.png"/></Relationships>
</file>

<file path=ppt/slides/_rels/slide35.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59.png"/></Relationships>
</file>

<file path=ppt/slides/_rels/slide39.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8" Type="http://schemas.openxmlformats.org/officeDocument/2006/relationships/image" Target="../media/image11.tif"/><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jpeg"/><Relationship Id="rId1" Type="http://schemas.openxmlformats.org/officeDocument/2006/relationships/slideLayout" Target="../slideLayouts/slideLayout12.xml"/><Relationship Id="rId6" Type="http://schemas.openxmlformats.org/officeDocument/2006/relationships/image" Target="../media/image9.png"/><Relationship Id="rId5" Type="http://schemas.openxmlformats.org/officeDocument/2006/relationships/image" Target="../media/image8.jpeg"/><Relationship Id="rId4" Type="http://schemas.openxmlformats.org/officeDocument/2006/relationships/image" Target="../media/image7.png"/></Relationships>
</file>

<file path=ppt/slides/_rels/slide40.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jpeg"/><Relationship Id="rId1" Type="http://schemas.openxmlformats.org/officeDocument/2006/relationships/slideLayout" Target="../slideLayouts/slideLayout15.xml"/></Relationships>
</file>

<file path=ppt/slides/_rels/slide49.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gif"/><Relationship Id="rId1" Type="http://schemas.openxmlformats.org/officeDocument/2006/relationships/slideLayout" Target="../slideLayouts/slideLayout2.xml"/><Relationship Id="rId5" Type="http://schemas.openxmlformats.org/officeDocument/2006/relationships/image" Target="../media/image15.gif"/><Relationship Id="rId4" Type="http://schemas.openxmlformats.org/officeDocument/2006/relationships/image" Target="../media/image14.gif"/></Relationships>
</file>

<file path=ppt/slides/_rels/slide50.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71.png"/></Relationships>
</file>

<file path=ppt/slides/_rels/slide6.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gif"/><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gif"/><Relationship Id="rId4" Type="http://schemas.openxmlformats.org/officeDocument/2006/relationships/image" Target="../media/image14.gif"/></Relationships>
</file>

<file path=ppt/slides/_rels/slide7.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8.emf"/><Relationship Id="rId7" Type="http://schemas.openxmlformats.org/officeDocument/2006/relationships/image" Target="../media/image15.gif"/><Relationship Id="rId2" Type="http://schemas.openxmlformats.org/officeDocument/2006/relationships/image" Target="../media/image17.emf"/><Relationship Id="rId1" Type="http://schemas.openxmlformats.org/officeDocument/2006/relationships/slideLayout" Target="../slideLayouts/slideLayout2.xml"/><Relationship Id="rId6" Type="http://schemas.openxmlformats.org/officeDocument/2006/relationships/image" Target="../media/image14.gif"/><Relationship Id="rId5" Type="http://schemas.openxmlformats.org/officeDocument/2006/relationships/image" Target="../media/image13.jpg"/><Relationship Id="rId4" Type="http://schemas.openxmlformats.org/officeDocument/2006/relationships/image" Target="../media/image12.gif"/><Relationship Id="rId9" Type="http://schemas.openxmlformats.org/officeDocument/2006/relationships/image" Target="../media/image20.emf"/></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DD93073-C30D-9A18-B32B-D6D8DC499E73}"/>
              </a:ext>
            </a:extLst>
          </p:cNvPr>
          <p:cNvSpPr txBox="1"/>
          <p:nvPr/>
        </p:nvSpPr>
        <p:spPr>
          <a:xfrm>
            <a:off x="1817914" y="1972011"/>
            <a:ext cx="8556171" cy="1200329"/>
          </a:xfrm>
          <a:prstGeom prst="rect">
            <a:avLst/>
          </a:prstGeom>
          <a:noFill/>
        </p:spPr>
        <p:txBody>
          <a:bodyPr wrap="square" rtlCol="0">
            <a:spAutoFit/>
          </a:bodyPr>
          <a:lstStyle/>
          <a:p>
            <a:pPr algn="ctr"/>
            <a:r>
              <a:rPr lang="en-CH" sz="3600" dirty="0"/>
              <a:t>Beam-Beam and related effects at the </a:t>
            </a:r>
          </a:p>
          <a:p>
            <a:pPr algn="ctr"/>
            <a:r>
              <a:rPr lang="en-CH" sz="3600" dirty="0"/>
              <a:t>Large Hadron Collider and FCC-hh</a:t>
            </a:r>
          </a:p>
        </p:txBody>
      </p:sp>
      <p:sp>
        <p:nvSpPr>
          <p:cNvPr id="7" name="TextBox 6">
            <a:extLst>
              <a:ext uri="{FF2B5EF4-FFF2-40B4-BE49-F238E27FC236}">
                <a16:creationId xmlns:a16="http://schemas.microsoft.com/office/drawing/2014/main" id="{EDC5A61A-C2BB-DB59-599E-3770D384FBE1}"/>
              </a:ext>
            </a:extLst>
          </p:cNvPr>
          <p:cNvSpPr txBox="1"/>
          <p:nvPr/>
        </p:nvSpPr>
        <p:spPr>
          <a:xfrm>
            <a:off x="5021705" y="3172340"/>
            <a:ext cx="1801391" cy="430887"/>
          </a:xfrm>
          <a:prstGeom prst="rect">
            <a:avLst/>
          </a:prstGeom>
          <a:noFill/>
        </p:spPr>
        <p:txBody>
          <a:bodyPr wrap="none" rtlCol="0">
            <a:spAutoFit/>
          </a:bodyPr>
          <a:lstStyle/>
          <a:p>
            <a:r>
              <a:rPr lang="en-CH" sz="2200" dirty="0"/>
              <a:t>T. Pieloni EPFL</a:t>
            </a:r>
          </a:p>
        </p:txBody>
      </p:sp>
      <p:sp>
        <p:nvSpPr>
          <p:cNvPr id="8" name="TextBox 7">
            <a:extLst>
              <a:ext uri="{FF2B5EF4-FFF2-40B4-BE49-F238E27FC236}">
                <a16:creationId xmlns:a16="http://schemas.microsoft.com/office/drawing/2014/main" id="{646DFA74-1461-5E67-2A9C-353124FF1B2A}"/>
              </a:ext>
            </a:extLst>
          </p:cNvPr>
          <p:cNvSpPr txBox="1"/>
          <p:nvPr/>
        </p:nvSpPr>
        <p:spPr>
          <a:xfrm>
            <a:off x="1484023" y="4303150"/>
            <a:ext cx="9497280" cy="369332"/>
          </a:xfrm>
          <a:prstGeom prst="rect">
            <a:avLst/>
          </a:prstGeom>
          <a:noFill/>
        </p:spPr>
        <p:txBody>
          <a:bodyPr wrap="none" rtlCol="0">
            <a:spAutoFit/>
          </a:bodyPr>
          <a:lstStyle/>
          <a:p>
            <a:r>
              <a:rPr lang="en-CH" dirty="0"/>
              <a:t>Acknowledgements: M. Hostettler, S. Kostoglou, G. Sterbini, X. Buffat, R. T</a:t>
            </a:r>
            <a:r>
              <a:rPr lang="en-GB" dirty="0"/>
              <a:t>o</a:t>
            </a:r>
            <a:r>
              <a:rPr lang="en-CH" dirty="0"/>
              <a:t>mas, W. Herr, S. Redaelli </a:t>
            </a:r>
          </a:p>
        </p:txBody>
      </p:sp>
      <p:pic>
        <p:nvPicPr>
          <p:cNvPr id="9" name="Picture 8">
            <a:extLst>
              <a:ext uri="{FF2B5EF4-FFF2-40B4-BE49-F238E27FC236}">
                <a16:creationId xmlns:a16="http://schemas.microsoft.com/office/drawing/2014/main" id="{A04A0EE4-9E74-CD36-798A-6CA2B2ED84B3}"/>
              </a:ext>
            </a:extLst>
          </p:cNvPr>
          <p:cNvPicPr>
            <a:picLocks noChangeAspect="1"/>
          </p:cNvPicPr>
          <p:nvPr/>
        </p:nvPicPr>
        <p:blipFill>
          <a:blip r:embed="rId2"/>
          <a:stretch>
            <a:fillRect/>
          </a:stretch>
        </p:blipFill>
        <p:spPr>
          <a:xfrm>
            <a:off x="3055782" y="5313232"/>
            <a:ext cx="2327393" cy="1539082"/>
          </a:xfrm>
          <a:prstGeom prst="rect">
            <a:avLst/>
          </a:prstGeom>
        </p:spPr>
      </p:pic>
      <p:pic>
        <p:nvPicPr>
          <p:cNvPr id="10" name="Picture 9">
            <a:extLst>
              <a:ext uri="{FF2B5EF4-FFF2-40B4-BE49-F238E27FC236}">
                <a16:creationId xmlns:a16="http://schemas.microsoft.com/office/drawing/2014/main" id="{0EA68663-E9F2-95D2-C1F9-EB555ABF38F3}"/>
              </a:ext>
            </a:extLst>
          </p:cNvPr>
          <p:cNvPicPr>
            <a:picLocks noChangeAspect="1"/>
          </p:cNvPicPr>
          <p:nvPr/>
        </p:nvPicPr>
        <p:blipFill>
          <a:blip r:embed="rId3"/>
          <a:stretch>
            <a:fillRect/>
          </a:stretch>
        </p:blipFill>
        <p:spPr>
          <a:xfrm>
            <a:off x="10027578" y="365124"/>
            <a:ext cx="2164422" cy="882002"/>
          </a:xfrm>
          <a:prstGeom prst="rect">
            <a:avLst/>
          </a:prstGeom>
        </p:spPr>
      </p:pic>
      <p:pic>
        <p:nvPicPr>
          <p:cNvPr id="11" name="Picture 10" descr="A red and black map with white text&#10;&#10;Description automatically generated">
            <a:extLst>
              <a:ext uri="{FF2B5EF4-FFF2-40B4-BE49-F238E27FC236}">
                <a16:creationId xmlns:a16="http://schemas.microsoft.com/office/drawing/2014/main" id="{E02A8F03-A3EE-E9BB-F270-539A7AFE073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8423" y="140168"/>
            <a:ext cx="1331913" cy="1331913"/>
          </a:xfrm>
          <a:prstGeom prst="rect">
            <a:avLst/>
          </a:prstGeom>
        </p:spPr>
      </p:pic>
      <p:sp>
        <p:nvSpPr>
          <p:cNvPr id="12" name="TextBox 11">
            <a:extLst>
              <a:ext uri="{FF2B5EF4-FFF2-40B4-BE49-F238E27FC236}">
                <a16:creationId xmlns:a16="http://schemas.microsoft.com/office/drawing/2014/main" id="{1A33B9AE-4CA7-824A-E7D6-C4A2F076836F}"/>
              </a:ext>
            </a:extLst>
          </p:cNvPr>
          <p:cNvSpPr txBox="1"/>
          <p:nvPr/>
        </p:nvSpPr>
        <p:spPr>
          <a:xfrm>
            <a:off x="5431438" y="5759607"/>
            <a:ext cx="4079707" cy="584775"/>
          </a:xfrm>
          <a:prstGeom prst="rect">
            <a:avLst/>
          </a:prstGeom>
          <a:noFill/>
        </p:spPr>
        <p:txBody>
          <a:bodyPr wrap="none" rtlCol="0">
            <a:spAutoFit/>
          </a:bodyPr>
          <a:lstStyle/>
          <a:p>
            <a:r>
              <a:rPr lang="en-CH" sz="1600" b="1" dirty="0"/>
              <a:t>Beam-Beam Workshop 2-5th September 2024</a:t>
            </a:r>
          </a:p>
          <a:p>
            <a:r>
              <a:rPr lang="en-CH" sz="1600" b="1" dirty="0"/>
              <a:t>EPFL, Lausanne</a:t>
            </a:r>
          </a:p>
        </p:txBody>
      </p:sp>
      <p:sp>
        <p:nvSpPr>
          <p:cNvPr id="13" name="Slide Number Placeholder 12">
            <a:extLst>
              <a:ext uri="{FF2B5EF4-FFF2-40B4-BE49-F238E27FC236}">
                <a16:creationId xmlns:a16="http://schemas.microsoft.com/office/drawing/2014/main" id="{21125E21-C5B5-E4C7-2946-D85C788EA276}"/>
              </a:ext>
            </a:extLst>
          </p:cNvPr>
          <p:cNvSpPr>
            <a:spLocks noGrp="1"/>
          </p:cNvSpPr>
          <p:nvPr>
            <p:ph type="sldNum" sz="quarter" idx="12"/>
          </p:nvPr>
        </p:nvSpPr>
        <p:spPr/>
        <p:txBody>
          <a:bodyPr/>
          <a:lstStyle/>
          <a:p>
            <a:fld id="{E431986A-80BA-5C47-860B-2F2875E2D975}" type="slidenum">
              <a:rPr lang="en-CH" smtClean="0"/>
              <a:t>1</a:t>
            </a:fld>
            <a:endParaRPr lang="en-CH"/>
          </a:p>
        </p:txBody>
      </p:sp>
    </p:spTree>
    <p:extLst>
      <p:ext uri="{BB962C8B-B14F-4D97-AF65-F5344CB8AC3E}">
        <p14:creationId xmlns:p14="http://schemas.microsoft.com/office/powerpoint/2010/main" val="14069498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F00B56-BADD-C0A1-CD01-542CFC30DA6A}"/>
              </a:ext>
            </a:extLst>
          </p:cNvPr>
          <p:cNvSpPr>
            <a:spLocks noGrp="1"/>
          </p:cNvSpPr>
          <p:nvPr>
            <p:ph type="title"/>
          </p:nvPr>
        </p:nvSpPr>
        <p:spPr>
          <a:xfrm>
            <a:off x="314793" y="365125"/>
            <a:ext cx="11602387" cy="1325563"/>
          </a:xfrm>
        </p:spPr>
        <p:txBody>
          <a:bodyPr/>
          <a:lstStyle/>
          <a:p>
            <a:r>
              <a:rPr lang="en-CH" dirty="0"/>
              <a:t>Luminosity levelling : useful knobs to reduce limits</a:t>
            </a:r>
          </a:p>
        </p:txBody>
      </p:sp>
      <p:pic>
        <p:nvPicPr>
          <p:cNvPr id="5" name="Content Placeholder 4">
            <a:extLst>
              <a:ext uri="{FF2B5EF4-FFF2-40B4-BE49-F238E27FC236}">
                <a16:creationId xmlns:a16="http://schemas.microsoft.com/office/drawing/2014/main" id="{2E0AFFB3-6026-88BE-F3B4-BE0BA5E9E2F1}"/>
              </a:ext>
            </a:extLst>
          </p:cNvPr>
          <p:cNvPicPr>
            <a:picLocks noGrp="1" noChangeAspect="1"/>
          </p:cNvPicPr>
          <p:nvPr>
            <p:ph idx="1"/>
          </p:nvPr>
        </p:nvPicPr>
        <p:blipFill>
          <a:blip r:embed="rId2"/>
          <a:stretch>
            <a:fillRect/>
          </a:stretch>
        </p:blipFill>
        <p:spPr>
          <a:xfrm>
            <a:off x="532463" y="1940149"/>
            <a:ext cx="6965992" cy="2377021"/>
          </a:xfrm>
        </p:spPr>
      </p:pic>
      <p:pic>
        <p:nvPicPr>
          <p:cNvPr id="8" name="Picture 7">
            <a:extLst>
              <a:ext uri="{FF2B5EF4-FFF2-40B4-BE49-F238E27FC236}">
                <a16:creationId xmlns:a16="http://schemas.microsoft.com/office/drawing/2014/main" id="{687DDC52-7F31-B068-4BFC-D45AF615C45E}"/>
              </a:ext>
            </a:extLst>
          </p:cNvPr>
          <p:cNvPicPr>
            <a:picLocks noChangeAspect="1"/>
          </p:cNvPicPr>
          <p:nvPr/>
        </p:nvPicPr>
        <p:blipFill>
          <a:blip r:embed="rId3"/>
          <a:stretch>
            <a:fillRect/>
          </a:stretch>
        </p:blipFill>
        <p:spPr>
          <a:xfrm>
            <a:off x="8429139" y="3429000"/>
            <a:ext cx="2816858" cy="467852"/>
          </a:xfrm>
          <a:prstGeom prst="rect">
            <a:avLst/>
          </a:prstGeom>
        </p:spPr>
      </p:pic>
      <p:grpSp>
        <p:nvGrpSpPr>
          <p:cNvPr id="16" name="Group 15">
            <a:extLst>
              <a:ext uri="{FF2B5EF4-FFF2-40B4-BE49-F238E27FC236}">
                <a16:creationId xmlns:a16="http://schemas.microsoft.com/office/drawing/2014/main" id="{27A88651-55FC-9102-506F-FBE65E92EBAA}"/>
              </a:ext>
            </a:extLst>
          </p:cNvPr>
          <p:cNvGrpSpPr/>
          <p:nvPr/>
        </p:nvGrpSpPr>
        <p:grpSpPr>
          <a:xfrm>
            <a:off x="8314043" y="4422078"/>
            <a:ext cx="3456970" cy="1222782"/>
            <a:chOff x="380512" y="4520397"/>
            <a:chExt cx="3877424" cy="1371503"/>
          </a:xfrm>
        </p:grpSpPr>
        <p:pic>
          <p:nvPicPr>
            <p:cNvPr id="7" name="Picture 6">
              <a:extLst>
                <a:ext uri="{FF2B5EF4-FFF2-40B4-BE49-F238E27FC236}">
                  <a16:creationId xmlns:a16="http://schemas.microsoft.com/office/drawing/2014/main" id="{109D6CBA-1745-98A3-D65F-2DFFDB22E147}"/>
                </a:ext>
              </a:extLst>
            </p:cNvPr>
            <p:cNvPicPr>
              <a:picLocks noChangeAspect="1"/>
            </p:cNvPicPr>
            <p:nvPr/>
          </p:nvPicPr>
          <p:blipFill>
            <a:blip r:embed="rId4"/>
            <a:stretch>
              <a:fillRect/>
            </a:stretch>
          </p:blipFill>
          <p:spPr>
            <a:xfrm>
              <a:off x="1307476" y="4520397"/>
              <a:ext cx="2950460" cy="1371503"/>
            </a:xfrm>
            <a:prstGeom prst="rect">
              <a:avLst/>
            </a:prstGeom>
          </p:spPr>
        </p:pic>
        <p:pic>
          <p:nvPicPr>
            <p:cNvPr id="9" name="Picture 8">
              <a:extLst>
                <a:ext uri="{FF2B5EF4-FFF2-40B4-BE49-F238E27FC236}">
                  <a16:creationId xmlns:a16="http://schemas.microsoft.com/office/drawing/2014/main" id="{BD805A8C-DB00-2B5B-715B-898A29A8F996}"/>
                </a:ext>
              </a:extLst>
            </p:cNvPr>
            <p:cNvPicPr>
              <a:picLocks noChangeAspect="1"/>
            </p:cNvPicPr>
            <p:nvPr/>
          </p:nvPicPr>
          <p:blipFill>
            <a:blip r:embed="rId5"/>
            <a:stretch>
              <a:fillRect/>
            </a:stretch>
          </p:blipFill>
          <p:spPr>
            <a:xfrm>
              <a:off x="380512" y="4746432"/>
              <a:ext cx="679989" cy="322707"/>
            </a:xfrm>
            <a:prstGeom prst="rect">
              <a:avLst/>
            </a:prstGeom>
          </p:spPr>
        </p:pic>
      </p:grpSp>
      <p:sp>
        <p:nvSpPr>
          <p:cNvPr id="10" name="TextBox 9">
            <a:extLst>
              <a:ext uri="{FF2B5EF4-FFF2-40B4-BE49-F238E27FC236}">
                <a16:creationId xmlns:a16="http://schemas.microsoft.com/office/drawing/2014/main" id="{1C11E274-D143-7E95-BD20-306242129FBD}"/>
              </a:ext>
            </a:extLst>
          </p:cNvPr>
          <p:cNvSpPr txBox="1"/>
          <p:nvPr/>
        </p:nvSpPr>
        <p:spPr>
          <a:xfrm>
            <a:off x="9230167" y="5664763"/>
            <a:ext cx="2158732" cy="369332"/>
          </a:xfrm>
          <a:prstGeom prst="rect">
            <a:avLst/>
          </a:prstGeom>
          <a:noFill/>
        </p:spPr>
        <p:txBody>
          <a:bodyPr wrap="none" rtlCol="0">
            <a:spAutoFit/>
          </a:bodyPr>
          <a:lstStyle/>
          <a:p>
            <a:r>
              <a:rPr lang="en-CH" dirty="0"/>
              <a:t>Crossing Angle factor</a:t>
            </a:r>
          </a:p>
        </p:txBody>
      </p:sp>
      <p:sp>
        <p:nvSpPr>
          <p:cNvPr id="11" name="TextBox 10">
            <a:extLst>
              <a:ext uri="{FF2B5EF4-FFF2-40B4-BE49-F238E27FC236}">
                <a16:creationId xmlns:a16="http://schemas.microsoft.com/office/drawing/2014/main" id="{07E9031A-2F59-3E75-0449-EA92B01A0CA9}"/>
              </a:ext>
            </a:extLst>
          </p:cNvPr>
          <p:cNvSpPr txBox="1"/>
          <p:nvPr/>
        </p:nvSpPr>
        <p:spPr>
          <a:xfrm>
            <a:off x="9142667" y="3974799"/>
            <a:ext cx="1799723" cy="369332"/>
          </a:xfrm>
          <a:prstGeom prst="rect">
            <a:avLst/>
          </a:prstGeom>
          <a:noFill/>
        </p:spPr>
        <p:txBody>
          <a:bodyPr wrap="none" rtlCol="0">
            <a:spAutoFit/>
          </a:bodyPr>
          <a:lstStyle/>
          <a:p>
            <a:r>
              <a:rPr lang="en-CH" dirty="0"/>
              <a:t>Separation factor</a:t>
            </a:r>
          </a:p>
        </p:txBody>
      </p:sp>
      <p:pic>
        <p:nvPicPr>
          <p:cNvPr id="13" name="Picture 12">
            <a:extLst>
              <a:ext uri="{FF2B5EF4-FFF2-40B4-BE49-F238E27FC236}">
                <a16:creationId xmlns:a16="http://schemas.microsoft.com/office/drawing/2014/main" id="{BA376A5B-49CD-B96C-12E2-A709FD28E0DB}"/>
              </a:ext>
            </a:extLst>
          </p:cNvPr>
          <p:cNvPicPr>
            <a:picLocks noChangeAspect="1"/>
          </p:cNvPicPr>
          <p:nvPr/>
        </p:nvPicPr>
        <p:blipFill>
          <a:blip r:embed="rId6"/>
          <a:stretch>
            <a:fillRect/>
          </a:stretch>
        </p:blipFill>
        <p:spPr>
          <a:xfrm>
            <a:off x="7834567" y="1940149"/>
            <a:ext cx="2616200" cy="1117600"/>
          </a:xfrm>
          <a:prstGeom prst="rect">
            <a:avLst/>
          </a:prstGeom>
        </p:spPr>
      </p:pic>
      <p:pic>
        <p:nvPicPr>
          <p:cNvPr id="14" name="Picture 13">
            <a:extLst>
              <a:ext uri="{FF2B5EF4-FFF2-40B4-BE49-F238E27FC236}">
                <a16:creationId xmlns:a16="http://schemas.microsoft.com/office/drawing/2014/main" id="{0689D35B-4B75-91F9-8B1A-D5B9BF735E18}"/>
              </a:ext>
            </a:extLst>
          </p:cNvPr>
          <p:cNvPicPr>
            <a:picLocks noChangeAspect="1"/>
          </p:cNvPicPr>
          <p:nvPr/>
        </p:nvPicPr>
        <p:blipFill>
          <a:blip r:embed="rId7"/>
          <a:stretch>
            <a:fillRect/>
          </a:stretch>
        </p:blipFill>
        <p:spPr>
          <a:xfrm>
            <a:off x="10786880" y="2114029"/>
            <a:ext cx="1130300" cy="355600"/>
          </a:xfrm>
          <a:prstGeom prst="rect">
            <a:avLst/>
          </a:prstGeom>
        </p:spPr>
      </p:pic>
      <p:sp>
        <p:nvSpPr>
          <p:cNvPr id="15" name="TextBox 14">
            <a:extLst>
              <a:ext uri="{FF2B5EF4-FFF2-40B4-BE49-F238E27FC236}">
                <a16:creationId xmlns:a16="http://schemas.microsoft.com/office/drawing/2014/main" id="{9452FF5A-5BC2-215F-F988-19D855F11D27}"/>
              </a:ext>
            </a:extLst>
          </p:cNvPr>
          <p:cNvSpPr txBox="1"/>
          <p:nvPr/>
        </p:nvSpPr>
        <p:spPr>
          <a:xfrm>
            <a:off x="532463" y="5033469"/>
            <a:ext cx="7141334" cy="769441"/>
          </a:xfrm>
          <a:prstGeom prst="rect">
            <a:avLst/>
          </a:prstGeom>
          <a:noFill/>
        </p:spPr>
        <p:txBody>
          <a:bodyPr wrap="square" rtlCol="0">
            <a:spAutoFit/>
          </a:bodyPr>
          <a:lstStyle/>
          <a:p>
            <a:r>
              <a:rPr lang="en-CH" sz="2200" dirty="0"/>
              <a:t>Control luminosity using reduction factors (separation, beta*, angles) at a constant value while the beams intensity decays</a:t>
            </a:r>
          </a:p>
        </p:txBody>
      </p:sp>
      <p:sp>
        <p:nvSpPr>
          <p:cNvPr id="17" name="Slide Number Placeholder 16">
            <a:extLst>
              <a:ext uri="{FF2B5EF4-FFF2-40B4-BE49-F238E27FC236}">
                <a16:creationId xmlns:a16="http://schemas.microsoft.com/office/drawing/2014/main" id="{A719FD4C-4674-3247-99B8-972C70621C8E}"/>
              </a:ext>
            </a:extLst>
          </p:cNvPr>
          <p:cNvSpPr>
            <a:spLocks noGrp="1"/>
          </p:cNvSpPr>
          <p:nvPr>
            <p:ph type="sldNum" sz="quarter" idx="12"/>
          </p:nvPr>
        </p:nvSpPr>
        <p:spPr/>
        <p:txBody>
          <a:bodyPr/>
          <a:lstStyle/>
          <a:p>
            <a:fld id="{E431986A-80BA-5C47-860B-2F2875E2D975}" type="slidenum">
              <a:rPr lang="en-CH" smtClean="0"/>
              <a:t>10</a:t>
            </a:fld>
            <a:endParaRPr lang="en-CH"/>
          </a:p>
        </p:txBody>
      </p:sp>
    </p:spTree>
    <p:extLst>
      <p:ext uri="{BB962C8B-B14F-4D97-AF65-F5344CB8AC3E}">
        <p14:creationId xmlns:p14="http://schemas.microsoft.com/office/powerpoint/2010/main" val="10311551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F00B56-BADD-C0A1-CD01-542CFC30DA6A}"/>
              </a:ext>
            </a:extLst>
          </p:cNvPr>
          <p:cNvSpPr>
            <a:spLocks noGrp="1"/>
          </p:cNvSpPr>
          <p:nvPr>
            <p:ph type="title"/>
          </p:nvPr>
        </p:nvSpPr>
        <p:spPr>
          <a:xfrm>
            <a:off x="314793" y="365125"/>
            <a:ext cx="11602387" cy="1325563"/>
          </a:xfrm>
        </p:spPr>
        <p:txBody>
          <a:bodyPr/>
          <a:lstStyle/>
          <a:p>
            <a:r>
              <a:rPr lang="en-CH" dirty="0"/>
              <a:t>Luminosity levelling : useful knobs to reduce limits</a:t>
            </a:r>
          </a:p>
        </p:txBody>
      </p:sp>
      <p:pic>
        <p:nvPicPr>
          <p:cNvPr id="8" name="Picture 7">
            <a:extLst>
              <a:ext uri="{FF2B5EF4-FFF2-40B4-BE49-F238E27FC236}">
                <a16:creationId xmlns:a16="http://schemas.microsoft.com/office/drawing/2014/main" id="{687DDC52-7F31-B068-4BFC-D45AF615C45E}"/>
              </a:ext>
            </a:extLst>
          </p:cNvPr>
          <p:cNvPicPr>
            <a:picLocks noChangeAspect="1"/>
          </p:cNvPicPr>
          <p:nvPr/>
        </p:nvPicPr>
        <p:blipFill>
          <a:blip r:embed="rId2"/>
          <a:stretch>
            <a:fillRect/>
          </a:stretch>
        </p:blipFill>
        <p:spPr>
          <a:xfrm>
            <a:off x="8429139" y="3429000"/>
            <a:ext cx="2816858" cy="467852"/>
          </a:xfrm>
          <a:prstGeom prst="rect">
            <a:avLst/>
          </a:prstGeom>
        </p:spPr>
      </p:pic>
      <p:sp>
        <p:nvSpPr>
          <p:cNvPr id="11" name="TextBox 10">
            <a:extLst>
              <a:ext uri="{FF2B5EF4-FFF2-40B4-BE49-F238E27FC236}">
                <a16:creationId xmlns:a16="http://schemas.microsoft.com/office/drawing/2014/main" id="{07E9031A-2F59-3E75-0449-EA92B01A0CA9}"/>
              </a:ext>
            </a:extLst>
          </p:cNvPr>
          <p:cNvSpPr txBox="1"/>
          <p:nvPr/>
        </p:nvSpPr>
        <p:spPr>
          <a:xfrm>
            <a:off x="9142667" y="3974799"/>
            <a:ext cx="1799723" cy="369332"/>
          </a:xfrm>
          <a:prstGeom prst="rect">
            <a:avLst/>
          </a:prstGeom>
          <a:noFill/>
        </p:spPr>
        <p:txBody>
          <a:bodyPr wrap="none" rtlCol="0">
            <a:spAutoFit/>
          </a:bodyPr>
          <a:lstStyle/>
          <a:p>
            <a:r>
              <a:rPr lang="en-CH" dirty="0"/>
              <a:t>Separation factor</a:t>
            </a:r>
          </a:p>
        </p:txBody>
      </p:sp>
      <p:pic>
        <p:nvPicPr>
          <p:cNvPr id="13" name="Picture 12">
            <a:extLst>
              <a:ext uri="{FF2B5EF4-FFF2-40B4-BE49-F238E27FC236}">
                <a16:creationId xmlns:a16="http://schemas.microsoft.com/office/drawing/2014/main" id="{BA376A5B-49CD-B96C-12E2-A709FD28E0DB}"/>
              </a:ext>
            </a:extLst>
          </p:cNvPr>
          <p:cNvPicPr>
            <a:picLocks noChangeAspect="1"/>
          </p:cNvPicPr>
          <p:nvPr/>
        </p:nvPicPr>
        <p:blipFill>
          <a:blip r:embed="rId3"/>
          <a:stretch>
            <a:fillRect/>
          </a:stretch>
        </p:blipFill>
        <p:spPr>
          <a:xfrm>
            <a:off x="7834567" y="1940149"/>
            <a:ext cx="2616200" cy="1117600"/>
          </a:xfrm>
          <a:prstGeom prst="rect">
            <a:avLst/>
          </a:prstGeom>
        </p:spPr>
      </p:pic>
      <p:pic>
        <p:nvPicPr>
          <p:cNvPr id="14" name="Picture 13">
            <a:extLst>
              <a:ext uri="{FF2B5EF4-FFF2-40B4-BE49-F238E27FC236}">
                <a16:creationId xmlns:a16="http://schemas.microsoft.com/office/drawing/2014/main" id="{0689D35B-4B75-91F9-8B1A-D5B9BF735E18}"/>
              </a:ext>
            </a:extLst>
          </p:cNvPr>
          <p:cNvPicPr>
            <a:picLocks noChangeAspect="1"/>
          </p:cNvPicPr>
          <p:nvPr/>
        </p:nvPicPr>
        <p:blipFill>
          <a:blip r:embed="rId4"/>
          <a:stretch>
            <a:fillRect/>
          </a:stretch>
        </p:blipFill>
        <p:spPr>
          <a:xfrm>
            <a:off x="10786880" y="2114029"/>
            <a:ext cx="1130300" cy="355600"/>
          </a:xfrm>
          <a:prstGeom prst="rect">
            <a:avLst/>
          </a:prstGeom>
        </p:spPr>
      </p:pic>
      <p:sp>
        <p:nvSpPr>
          <p:cNvPr id="15" name="TextBox 14">
            <a:extLst>
              <a:ext uri="{FF2B5EF4-FFF2-40B4-BE49-F238E27FC236}">
                <a16:creationId xmlns:a16="http://schemas.microsoft.com/office/drawing/2014/main" id="{9452FF5A-5BC2-215F-F988-19D855F11D27}"/>
              </a:ext>
            </a:extLst>
          </p:cNvPr>
          <p:cNvSpPr txBox="1"/>
          <p:nvPr/>
        </p:nvSpPr>
        <p:spPr>
          <a:xfrm>
            <a:off x="532462" y="5464708"/>
            <a:ext cx="11384717" cy="769441"/>
          </a:xfrm>
          <a:prstGeom prst="rect">
            <a:avLst/>
          </a:prstGeom>
          <a:noFill/>
        </p:spPr>
        <p:txBody>
          <a:bodyPr wrap="square" rtlCol="0">
            <a:spAutoFit/>
          </a:bodyPr>
          <a:lstStyle/>
          <a:p>
            <a:r>
              <a:rPr lang="en-CH" sz="2200" dirty="0"/>
              <a:t>Separation Levelling: LHCb and Alice</a:t>
            </a:r>
          </a:p>
          <a:p>
            <a:r>
              <a:rPr lang="en-CH" sz="2200" dirty="0"/>
              <a:t>Keep luminosity constant at a fixed value while reducing the beams separation (W factor) 2012 </a:t>
            </a:r>
          </a:p>
        </p:txBody>
      </p:sp>
      <p:pic>
        <p:nvPicPr>
          <p:cNvPr id="4" name="Picture 3">
            <a:extLst>
              <a:ext uri="{FF2B5EF4-FFF2-40B4-BE49-F238E27FC236}">
                <a16:creationId xmlns:a16="http://schemas.microsoft.com/office/drawing/2014/main" id="{45E5A28B-CCA1-1C7F-26ED-1B5C6CB34186}"/>
              </a:ext>
            </a:extLst>
          </p:cNvPr>
          <p:cNvPicPr>
            <a:picLocks noChangeAspect="1"/>
          </p:cNvPicPr>
          <p:nvPr/>
        </p:nvPicPr>
        <p:blipFill>
          <a:blip r:embed="rId5"/>
          <a:stretch>
            <a:fillRect/>
          </a:stretch>
        </p:blipFill>
        <p:spPr>
          <a:xfrm>
            <a:off x="1061816" y="1812282"/>
            <a:ext cx="3584329" cy="3530831"/>
          </a:xfrm>
          <a:prstGeom prst="rect">
            <a:avLst/>
          </a:prstGeom>
        </p:spPr>
      </p:pic>
      <p:sp>
        <p:nvSpPr>
          <p:cNvPr id="5" name="Slide Number Placeholder 4">
            <a:extLst>
              <a:ext uri="{FF2B5EF4-FFF2-40B4-BE49-F238E27FC236}">
                <a16:creationId xmlns:a16="http://schemas.microsoft.com/office/drawing/2014/main" id="{3491E29F-EE4C-47FC-B9A5-CC66429BEB6E}"/>
              </a:ext>
            </a:extLst>
          </p:cNvPr>
          <p:cNvSpPr>
            <a:spLocks noGrp="1"/>
          </p:cNvSpPr>
          <p:nvPr>
            <p:ph type="sldNum" sz="quarter" idx="12"/>
          </p:nvPr>
        </p:nvSpPr>
        <p:spPr/>
        <p:txBody>
          <a:bodyPr/>
          <a:lstStyle/>
          <a:p>
            <a:fld id="{E431986A-80BA-5C47-860B-2F2875E2D975}" type="slidenum">
              <a:rPr lang="en-CH" smtClean="0"/>
              <a:t>11</a:t>
            </a:fld>
            <a:endParaRPr lang="en-CH"/>
          </a:p>
        </p:txBody>
      </p:sp>
    </p:spTree>
    <p:extLst>
      <p:ext uri="{BB962C8B-B14F-4D97-AF65-F5344CB8AC3E}">
        <p14:creationId xmlns:p14="http://schemas.microsoft.com/office/powerpoint/2010/main" val="39145710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F00B56-BADD-C0A1-CD01-542CFC30DA6A}"/>
              </a:ext>
            </a:extLst>
          </p:cNvPr>
          <p:cNvSpPr>
            <a:spLocks noGrp="1"/>
          </p:cNvSpPr>
          <p:nvPr>
            <p:ph type="title"/>
          </p:nvPr>
        </p:nvSpPr>
        <p:spPr>
          <a:xfrm>
            <a:off x="314793" y="365125"/>
            <a:ext cx="11602387" cy="1325563"/>
          </a:xfrm>
        </p:spPr>
        <p:txBody>
          <a:bodyPr/>
          <a:lstStyle/>
          <a:p>
            <a:r>
              <a:rPr lang="en-CH" dirty="0"/>
              <a:t>Luminosity levelling : useful knobs to reduce limits</a:t>
            </a:r>
          </a:p>
        </p:txBody>
      </p:sp>
      <p:pic>
        <p:nvPicPr>
          <p:cNvPr id="13" name="Picture 12">
            <a:extLst>
              <a:ext uri="{FF2B5EF4-FFF2-40B4-BE49-F238E27FC236}">
                <a16:creationId xmlns:a16="http://schemas.microsoft.com/office/drawing/2014/main" id="{BA376A5B-49CD-B96C-12E2-A709FD28E0DB}"/>
              </a:ext>
            </a:extLst>
          </p:cNvPr>
          <p:cNvPicPr>
            <a:picLocks noChangeAspect="1"/>
          </p:cNvPicPr>
          <p:nvPr/>
        </p:nvPicPr>
        <p:blipFill>
          <a:blip r:embed="rId2"/>
          <a:stretch>
            <a:fillRect/>
          </a:stretch>
        </p:blipFill>
        <p:spPr>
          <a:xfrm>
            <a:off x="7834567" y="1940149"/>
            <a:ext cx="2616200" cy="1117600"/>
          </a:xfrm>
          <a:prstGeom prst="rect">
            <a:avLst/>
          </a:prstGeom>
        </p:spPr>
      </p:pic>
      <p:pic>
        <p:nvPicPr>
          <p:cNvPr id="14" name="Picture 13">
            <a:extLst>
              <a:ext uri="{FF2B5EF4-FFF2-40B4-BE49-F238E27FC236}">
                <a16:creationId xmlns:a16="http://schemas.microsoft.com/office/drawing/2014/main" id="{0689D35B-4B75-91F9-8B1A-D5B9BF735E18}"/>
              </a:ext>
            </a:extLst>
          </p:cNvPr>
          <p:cNvPicPr>
            <a:picLocks noChangeAspect="1"/>
          </p:cNvPicPr>
          <p:nvPr/>
        </p:nvPicPr>
        <p:blipFill>
          <a:blip r:embed="rId3"/>
          <a:stretch>
            <a:fillRect/>
          </a:stretch>
        </p:blipFill>
        <p:spPr>
          <a:xfrm>
            <a:off x="10786880" y="2114029"/>
            <a:ext cx="1130300" cy="355600"/>
          </a:xfrm>
          <a:prstGeom prst="rect">
            <a:avLst/>
          </a:prstGeom>
        </p:spPr>
      </p:pic>
      <p:sp>
        <p:nvSpPr>
          <p:cNvPr id="15" name="TextBox 14">
            <a:extLst>
              <a:ext uri="{FF2B5EF4-FFF2-40B4-BE49-F238E27FC236}">
                <a16:creationId xmlns:a16="http://schemas.microsoft.com/office/drawing/2014/main" id="{9452FF5A-5BC2-215F-F988-19D855F11D27}"/>
              </a:ext>
            </a:extLst>
          </p:cNvPr>
          <p:cNvSpPr txBox="1"/>
          <p:nvPr/>
        </p:nvSpPr>
        <p:spPr>
          <a:xfrm>
            <a:off x="312269" y="5810007"/>
            <a:ext cx="8671407" cy="769441"/>
          </a:xfrm>
          <a:prstGeom prst="rect">
            <a:avLst/>
          </a:prstGeom>
          <a:noFill/>
        </p:spPr>
        <p:txBody>
          <a:bodyPr wrap="square" rtlCol="0">
            <a:spAutoFit/>
          </a:bodyPr>
          <a:lstStyle/>
          <a:p>
            <a:r>
              <a:rPr lang="en-CH" sz="2200" dirty="0"/>
              <a:t>Redution of luminosity increasing the beta* and angles</a:t>
            </a:r>
          </a:p>
          <a:p>
            <a:r>
              <a:rPr lang="en-CH" sz="2200" dirty="0"/>
              <a:t>Reduce beta* while intensity decays </a:t>
            </a:r>
            <a:r>
              <a:rPr lang="en-CH" sz="2200" dirty="0">
                <a:sym typeface="Wingdings" pitchFamily="2" charset="2"/>
              </a:rPr>
              <a:t> larger Long Range BB separations ! </a:t>
            </a:r>
            <a:endParaRPr lang="en-CH" sz="2200" dirty="0"/>
          </a:p>
        </p:txBody>
      </p:sp>
      <p:pic>
        <p:nvPicPr>
          <p:cNvPr id="5" name="Picture 4">
            <a:extLst>
              <a:ext uri="{FF2B5EF4-FFF2-40B4-BE49-F238E27FC236}">
                <a16:creationId xmlns:a16="http://schemas.microsoft.com/office/drawing/2014/main" id="{87EA5BF6-673B-4765-2848-23A0931495D1}"/>
              </a:ext>
            </a:extLst>
          </p:cNvPr>
          <p:cNvPicPr>
            <a:picLocks noChangeAspect="1"/>
          </p:cNvPicPr>
          <p:nvPr/>
        </p:nvPicPr>
        <p:blipFill>
          <a:blip r:embed="rId4"/>
          <a:stretch>
            <a:fillRect/>
          </a:stretch>
        </p:blipFill>
        <p:spPr>
          <a:xfrm>
            <a:off x="702958" y="1690688"/>
            <a:ext cx="6350000" cy="3543300"/>
          </a:xfrm>
          <a:prstGeom prst="rect">
            <a:avLst/>
          </a:prstGeom>
        </p:spPr>
      </p:pic>
      <p:pic>
        <p:nvPicPr>
          <p:cNvPr id="6" name="Picture 5">
            <a:extLst>
              <a:ext uri="{FF2B5EF4-FFF2-40B4-BE49-F238E27FC236}">
                <a16:creationId xmlns:a16="http://schemas.microsoft.com/office/drawing/2014/main" id="{A8DF4EB1-DD87-338A-393D-BDCB833EB377}"/>
              </a:ext>
            </a:extLst>
          </p:cNvPr>
          <p:cNvPicPr>
            <a:picLocks noChangeAspect="1"/>
          </p:cNvPicPr>
          <p:nvPr/>
        </p:nvPicPr>
        <p:blipFill>
          <a:blip r:embed="rId5"/>
          <a:stretch>
            <a:fillRect/>
          </a:stretch>
        </p:blipFill>
        <p:spPr>
          <a:xfrm>
            <a:off x="8295702" y="3550172"/>
            <a:ext cx="3365500" cy="838200"/>
          </a:xfrm>
          <a:prstGeom prst="rect">
            <a:avLst/>
          </a:prstGeom>
        </p:spPr>
      </p:pic>
      <p:grpSp>
        <p:nvGrpSpPr>
          <p:cNvPr id="12" name="Group 11">
            <a:extLst>
              <a:ext uri="{FF2B5EF4-FFF2-40B4-BE49-F238E27FC236}">
                <a16:creationId xmlns:a16="http://schemas.microsoft.com/office/drawing/2014/main" id="{CD4F3131-5BA6-B4A9-BFD5-B063B07AA103}"/>
              </a:ext>
            </a:extLst>
          </p:cNvPr>
          <p:cNvGrpSpPr/>
          <p:nvPr/>
        </p:nvGrpSpPr>
        <p:grpSpPr>
          <a:xfrm>
            <a:off x="8377423" y="4853317"/>
            <a:ext cx="3456970" cy="1222782"/>
            <a:chOff x="380512" y="4520397"/>
            <a:chExt cx="3877424" cy="1371503"/>
          </a:xfrm>
        </p:grpSpPr>
        <p:pic>
          <p:nvPicPr>
            <p:cNvPr id="17" name="Picture 16">
              <a:extLst>
                <a:ext uri="{FF2B5EF4-FFF2-40B4-BE49-F238E27FC236}">
                  <a16:creationId xmlns:a16="http://schemas.microsoft.com/office/drawing/2014/main" id="{0ACA4011-7226-4086-929B-F363EDDC69DA}"/>
                </a:ext>
              </a:extLst>
            </p:cNvPr>
            <p:cNvPicPr>
              <a:picLocks noChangeAspect="1"/>
            </p:cNvPicPr>
            <p:nvPr/>
          </p:nvPicPr>
          <p:blipFill>
            <a:blip r:embed="rId6"/>
            <a:stretch>
              <a:fillRect/>
            </a:stretch>
          </p:blipFill>
          <p:spPr>
            <a:xfrm>
              <a:off x="1307476" y="4520397"/>
              <a:ext cx="2950460" cy="1371503"/>
            </a:xfrm>
            <a:prstGeom prst="rect">
              <a:avLst/>
            </a:prstGeom>
          </p:spPr>
        </p:pic>
        <p:pic>
          <p:nvPicPr>
            <p:cNvPr id="18" name="Picture 17">
              <a:extLst>
                <a:ext uri="{FF2B5EF4-FFF2-40B4-BE49-F238E27FC236}">
                  <a16:creationId xmlns:a16="http://schemas.microsoft.com/office/drawing/2014/main" id="{E3594698-D615-4C29-33F1-5CEED0A16E5F}"/>
                </a:ext>
              </a:extLst>
            </p:cNvPr>
            <p:cNvPicPr>
              <a:picLocks noChangeAspect="1"/>
            </p:cNvPicPr>
            <p:nvPr/>
          </p:nvPicPr>
          <p:blipFill>
            <a:blip r:embed="rId7"/>
            <a:stretch>
              <a:fillRect/>
            </a:stretch>
          </p:blipFill>
          <p:spPr>
            <a:xfrm>
              <a:off x="380512" y="4746432"/>
              <a:ext cx="679989" cy="322707"/>
            </a:xfrm>
            <a:prstGeom prst="rect">
              <a:avLst/>
            </a:prstGeom>
          </p:spPr>
        </p:pic>
      </p:grpSp>
      <p:sp>
        <p:nvSpPr>
          <p:cNvPr id="19" name="TextBox 18">
            <a:extLst>
              <a:ext uri="{FF2B5EF4-FFF2-40B4-BE49-F238E27FC236}">
                <a16:creationId xmlns:a16="http://schemas.microsoft.com/office/drawing/2014/main" id="{FAF21E28-4A7C-167F-CE83-B1F52DB5CC0C}"/>
              </a:ext>
            </a:extLst>
          </p:cNvPr>
          <p:cNvSpPr txBox="1"/>
          <p:nvPr/>
        </p:nvSpPr>
        <p:spPr>
          <a:xfrm>
            <a:off x="9293547" y="6096002"/>
            <a:ext cx="2158732" cy="369332"/>
          </a:xfrm>
          <a:prstGeom prst="rect">
            <a:avLst/>
          </a:prstGeom>
          <a:noFill/>
        </p:spPr>
        <p:txBody>
          <a:bodyPr wrap="none" rtlCol="0">
            <a:spAutoFit/>
          </a:bodyPr>
          <a:lstStyle/>
          <a:p>
            <a:r>
              <a:rPr lang="en-CH" dirty="0"/>
              <a:t>Crossing Angle factor</a:t>
            </a:r>
          </a:p>
        </p:txBody>
      </p:sp>
      <p:sp>
        <p:nvSpPr>
          <p:cNvPr id="20" name="TextBox 19">
            <a:extLst>
              <a:ext uri="{FF2B5EF4-FFF2-40B4-BE49-F238E27FC236}">
                <a16:creationId xmlns:a16="http://schemas.microsoft.com/office/drawing/2014/main" id="{470F95D9-F9ED-8D12-689B-F23237322D31}"/>
              </a:ext>
            </a:extLst>
          </p:cNvPr>
          <p:cNvSpPr txBox="1"/>
          <p:nvPr/>
        </p:nvSpPr>
        <p:spPr>
          <a:xfrm>
            <a:off x="532463" y="1526347"/>
            <a:ext cx="1552605" cy="369332"/>
          </a:xfrm>
          <a:prstGeom prst="rect">
            <a:avLst/>
          </a:prstGeom>
          <a:noFill/>
        </p:spPr>
        <p:txBody>
          <a:bodyPr wrap="none" rtlCol="0">
            <a:spAutoFit/>
          </a:bodyPr>
          <a:lstStyle/>
          <a:p>
            <a:r>
              <a:rPr lang="en-CH" b="1" dirty="0"/>
              <a:t>1st b* leveling</a:t>
            </a:r>
          </a:p>
        </p:txBody>
      </p:sp>
      <p:sp>
        <p:nvSpPr>
          <p:cNvPr id="21" name="Slide Number Placeholder 20">
            <a:extLst>
              <a:ext uri="{FF2B5EF4-FFF2-40B4-BE49-F238E27FC236}">
                <a16:creationId xmlns:a16="http://schemas.microsoft.com/office/drawing/2014/main" id="{89EF7485-81ED-080A-4F3D-BA72D5285780}"/>
              </a:ext>
            </a:extLst>
          </p:cNvPr>
          <p:cNvSpPr>
            <a:spLocks noGrp="1"/>
          </p:cNvSpPr>
          <p:nvPr>
            <p:ph type="sldNum" sz="quarter" idx="12"/>
          </p:nvPr>
        </p:nvSpPr>
        <p:spPr/>
        <p:txBody>
          <a:bodyPr/>
          <a:lstStyle/>
          <a:p>
            <a:fld id="{E431986A-80BA-5C47-860B-2F2875E2D975}" type="slidenum">
              <a:rPr lang="en-CH" smtClean="0"/>
              <a:t>12</a:t>
            </a:fld>
            <a:endParaRPr lang="en-CH"/>
          </a:p>
        </p:txBody>
      </p:sp>
    </p:spTree>
    <p:extLst>
      <p:ext uri="{BB962C8B-B14F-4D97-AF65-F5344CB8AC3E}">
        <p14:creationId xmlns:p14="http://schemas.microsoft.com/office/powerpoint/2010/main" val="30598094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F00B56-BADD-C0A1-CD01-542CFC30DA6A}"/>
              </a:ext>
            </a:extLst>
          </p:cNvPr>
          <p:cNvSpPr>
            <a:spLocks noGrp="1"/>
          </p:cNvSpPr>
          <p:nvPr>
            <p:ph type="title"/>
          </p:nvPr>
        </p:nvSpPr>
        <p:spPr>
          <a:xfrm>
            <a:off x="314793" y="365125"/>
            <a:ext cx="11602387" cy="1325563"/>
          </a:xfrm>
        </p:spPr>
        <p:txBody>
          <a:bodyPr/>
          <a:lstStyle/>
          <a:p>
            <a:r>
              <a:rPr lang="en-CH" dirty="0"/>
              <a:t>Luminosity levelling : useful knobs to reduce limits</a:t>
            </a:r>
          </a:p>
        </p:txBody>
      </p:sp>
      <p:sp>
        <p:nvSpPr>
          <p:cNvPr id="15" name="TextBox 14">
            <a:extLst>
              <a:ext uri="{FF2B5EF4-FFF2-40B4-BE49-F238E27FC236}">
                <a16:creationId xmlns:a16="http://schemas.microsoft.com/office/drawing/2014/main" id="{9452FF5A-5BC2-215F-F988-19D855F11D27}"/>
              </a:ext>
            </a:extLst>
          </p:cNvPr>
          <p:cNvSpPr txBox="1"/>
          <p:nvPr/>
        </p:nvSpPr>
        <p:spPr>
          <a:xfrm>
            <a:off x="532462" y="5644324"/>
            <a:ext cx="11384717" cy="1107996"/>
          </a:xfrm>
          <a:prstGeom prst="rect">
            <a:avLst/>
          </a:prstGeom>
          <a:noFill/>
        </p:spPr>
        <p:txBody>
          <a:bodyPr wrap="square" rtlCol="0">
            <a:spAutoFit/>
          </a:bodyPr>
          <a:lstStyle/>
          <a:p>
            <a:pPr algn="ctr"/>
            <a:r>
              <a:rPr lang="en-CH" sz="2200" dirty="0"/>
              <a:t>Luminosity constant at a fixed target value (optimal for detectors efficiancy) </a:t>
            </a:r>
          </a:p>
          <a:p>
            <a:pPr algn="ctr"/>
            <a:r>
              <a:rPr lang="en-CH" sz="2200" dirty="0"/>
              <a:t>Knobs used: beta*, separation and angles in a combined way.</a:t>
            </a:r>
          </a:p>
          <a:p>
            <a:pPr algn="ctr"/>
            <a:r>
              <a:rPr lang="en-CH" sz="2200" dirty="0"/>
              <a:t>Optimizing integrated lumi </a:t>
            </a:r>
            <a:r>
              <a:rPr lang="en-CH" sz="2200" dirty="0">
                <a:sym typeface="Wingdings" pitchFamily="2" charset="2"/>
              </a:rPr>
              <a:t> optimizing reducing </a:t>
            </a:r>
            <a:r>
              <a:rPr lang="en-CH" sz="2200" dirty="0"/>
              <a:t>BB effects!</a:t>
            </a:r>
          </a:p>
        </p:txBody>
      </p:sp>
      <p:pic>
        <p:nvPicPr>
          <p:cNvPr id="12" name="Picture 11">
            <a:extLst>
              <a:ext uri="{FF2B5EF4-FFF2-40B4-BE49-F238E27FC236}">
                <a16:creationId xmlns:a16="http://schemas.microsoft.com/office/drawing/2014/main" id="{95252693-6557-FF00-62C6-0E2780856EA1}"/>
              </a:ext>
            </a:extLst>
          </p:cNvPr>
          <p:cNvPicPr>
            <a:picLocks noChangeAspect="1"/>
          </p:cNvPicPr>
          <p:nvPr/>
        </p:nvPicPr>
        <p:blipFill>
          <a:blip r:embed="rId2"/>
          <a:stretch>
            <a:fillRect/>
          </a:stretch>
        </p:blipFill>
        <p:spPr>
          <a:xfrm>
            <a:off x="1249610" y="1539836"/>
            <a:ext cx="5179967" cy="3778328"/>
          </a:xfrm>
          <a:prstGeom prst="rect">
            <a:avLst/>
          </a:prstGeom>
        </p:spPr>
      </p:pic>
      <p:pic>
        <p:nvPicPr>
          <p:cNvPr id="17" name="Picture 16">
            <a:extLst>
              <a:ext uri="{FF2B5EF4-FFF2-40B4-BE49-F238E27FC236}">
                <a16:creationId xmlns:a16="http://schemas.microsoft.com/office/drawing/2014/main" id="{35F6171F-689C-11B1-1DEB-C3CA69AD5F07}"/>
              </a:ext>
            </a:extLst>
          </p:cNvPr>
          <p:cNvPicPr>
            <a:picLocks noChangeAspect="1"/>
          </p:cNvPicPr>
          <p:nvPr/>
        </p:nvPicPr>
        <p:blipFill>
          <a:blip r:embed="rId3"/>
          <a:stretch>
            <a:fillRect/>
          </a:stretch>
        </p:blipFill>
        <p:spPr>
          <a:xfrm>
            <a:off x="7215655" y="1591657"/>
            <a:ext cx="4701525" cy="3972083"/>
          </a:xfrm>
          <a:prstGeom prst="rect">
            <a:avLst/>
          </a:prstGeom>
        </p:spPr>
      </p:pic>
      <p:sp>
        <p:nvSpPr>
          <p:cNvPr id="18" name="Slide Number Placeholder 17">
            <a:extLst>
              <a:ext uri="{FF2B5EF4-FFF2-40B4-BE49-F238E27FC236}">
                <a16:creationId xmlns:a16="http://schemas.microsoft.com/office/drawing/2014/main" id="{CC7AE1F0-8DE6-8D85-FA9B-E2C95A01ABE6}"/>
              </a:ext>
            </a:extLst>
          </p:cNvPr>
          <p:cNvSpPr>
            <a:spLocks noGrp="1"/>
          </p:cNvSpPr>
          <p:nvPr>
            <p:ph type="sldNum" sz="quarter" idx="12"/>
          </p:nvPr>
        </p:nvSpPr>
        <p:spPr/>
        <p:txBody>
          <a:bodyPr/>
          <a:lstStyle/>
          <a:p>
            <a:fld id="{E431986A-80BA-5C47-860B-2F2875E2D975}" type="slidenum">
              <a:rPr lang="en-CH" smtClean="0"/>
              <a:t>13</a:t>
            </a:fld>
            <a:endParaRPr lang="en-CH"/>
          </a:p>
        </p:txBody>
      </p:sp>
    </p:spTree>
    <p:extLst>
      <p:ext uri="{BB962C8B-B14F-4D97-AF65-F5344CB8AC3E}">
        <p14:creationId xmlns:p14="http://schemas.microsoft.com/office/powerpoint/2010/main" val="39437176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F7DB52-72B5-7319-A640-CB6195C90AD0}"/>
              </a:ext>
            </a:extLst>
          </p:cNvPr>
          <p:cNvSpPr>
            <a:spLocks noGrp="1"/>
          </p:cNvSpPr>
          <p:nvPr>
            <p:ph type="title"/>
          </p:nvPr>
        </p:nvSpPr>
        <p:spPr>
          <a:xfrm>
            <a:off x="838200" y="169177"/>
            <a:ext cx="10515600" cy="1325563"/>
          </a:xfrm>
        </p:spPr>
        <p:txBody>
          <a:bodyPr/>
          <a:lstStyle/>
          <a:p>
            <a:r>
              <a:rPr lang="en-CH" dirty="0"/>
              <a:t>Outlook</a:t>
            </a:r>
          </a:p>
        </p:txBody>
      </p:sp>
      <p:sp>
        <p:nvSpPr>
          <p:cNvPr id="3" name="Content Placeholder 2">
            <a:extLst>
              <a:ext uri="{FF2B5EF4-FFF2-40B4-BE49-F238E27FC236}">
                <a16:creationId xmlns:a16="http://schemas.microsoft.com/office/drawing/2014/main" id="{6B963347-F939-5BF3-43BF-020EC59CC693}"/>
              </a:ext>
            </a:extLst>
          </p:cNvPr>
          <p:cNvSpPr>
            <a:spLocks noGrp="1"/>
          </p:cNvSpPr>
          <p:nvPr>
            <p:ph idx="1"/>
          </p:nvPr>
        </p:nvSpPr>
        <p:spPr>
          <a:xfrm>
            <a:off x="838200" y="1436914"/>
            <a:ext cx="10515600" cy="5055961"/>
          </a:xfrm>
        </p:spPr>
        <p:txBody>
          <a:bodyPr>
            <a:normAutofit/>
          </a:bodyPr>
          <a:lstStyle/>
          <a:p>
            <a:r>
              <a:rPr lang="en-CH" dirty="0"/>
              <a:t>The Large Hadron Collider Beam-beam effects</a:t>
            </a:r>
          </a:p>
          <a:p>
            <a:pPr lvl="1"/>
            <a:r>
              <a:rPr lang="en-CH" dirty="0">
                <a:solidFill>
                  <a:schemeClr val="bg1">
                    <a:lumMod val="75000"/>
                  </a:schemeClr>
                </a:solidFill>
              </a:rPr>
              <a:t>Strong BB effects in 2012</a:t>
            </a:r>
          </a:p>
          <a:p>
            <a:pPr lvl="1"/>
            <a:r>
              <a:rPr lang="en-GB" dirty="0">
                <a:solidFill>
                  <a:schemeClr val="bg1">
                    <a:lumMod val="75000"/>
                  </a:schemeClr>
                </a:solidFill>
              </a:rPr>
              <a:t>L</a:t>
            </a:r>
            <a:r>
              <a:rPr lang="en-CH" dirty="0">
                <a:solidFill>
                  <a:schemeClr val="bg1">
                    <a:lumMod val="75000"/>
                  </a:schemeClr>
                </a:solidFill>
              </a:rPr>
              <a:t>uminosity levelling </a:t>
            </a:r>
          </a:p>
          <a:p>
            <a:pPr lvl="1"/>
            <a:r>
              <a:rPr lang="en-CH" dirty="0"/>
              <a:t>LHC 2012</a:t>
            </a:r>
            <a:r>
              <a:rPr lang="en-CH" dirty="0">
                <a:sym typeface="Wingdings" pitchFamily="2" charset="2"/>
              </a:rPr>
              <a:t></a:t>
            </a:r>
            <a:r>
              <a:rPr lang="en-CH" dirty="0"/>
              <a:t>2024 controlled BB</a:t>
            </a:r>
          </a:p>
          <a:p>
            <a:pPr lvl="1"/>
            <a:r>
              <a:rPr lang="en-CH" dirty="0"/>
              <a:t>HL-LHC what is still missing?</a:t>
            </a:r>
          </a:p>
          <a:p>
            <a:pPr lvl="1"/>
            <a:r>
              <a:rPr lang="en-CH" dirty="0">
                <a:solidFill>
                  <a:schemeClr val="bg1">
                    <a:lumMod val="75000"/>
                  </a:schemeClr>
                </a:solidFill>
              </a:rPr>
              <a:t>Coherent effects and stability</a:t>
            </a:r>
          </a:p>
          <a:p>
            <a:pPr lvl="1"/>
            <a:r>
              <a:rPr lang="en-CH" dirty="0">
                <a:solidFill>
                  <a:schemeClr val="bg1">
                    <a:lumMod val="75000"/>
                  </a:schemeClr>
                </a:solidFill>
              </a:rPr>
              <a:t>Interplay, optics, collimation and modelling</a:t>
            </a:r>
          </a:p>
          <a:p>
            <a:pPr marL="0" indent="0">
              <a:buNone/>
            </a:pPr>
            <a:endParaRPr lang="en-CH" dirty="0">
              <a:solidFill>
                <a:schemeClr val="bg1">
                  <a:lumMod val="75000"/>
                </a:schemeClr>
              </a:solidFill>
            </a:endParaRPr>
          </a:p>
          <a:p>
            <a:r>
              <a:rPr lang="en-CH" dirty="0">
                <a:solidFill>
                  <a:schemeClr val="bg1">
                    <a:lumMod val="75000"/>
                  </a:schemeClr>
                </a:solidFill>
              </a:rPr>
              <a:t>Far future FCC-hh </a:t>
            </a:r>
          </a:p>
          <a:p>
            <a:endParaRPr lang="en-CH" dirty="0">
              <a:solidFill>
                <a:schemeClr val="bg1">
                  <a:lumMod val="75000"/>
                </a:schemeClr>
              </a:solidFill>
              <a:sym typeface="Wingdings" pitchFamily="2" charset="2"/>
            </a:endParaRPr>
          </a:p>
          <a:p>
            <a:r>
              <a:rPr lang="en-CH" dirty="0">
                <a:solidFill>
                  <a:schemeClr val="bg1">
                    <a:lumMod val="75000"/>
                  </a:schemeClr>
                </a:solidFill>
                <a:sym typeface="Wingdings" pitchFamily="2" charset="2"/>
              </a:rPr>
              <a:t>Conclusions </a:t>
            </a:r>
          </a:p>
          <a:p>
            <a:pPr marL="457200" lvl="1" indent="0">
              <a:buNone/>
            </a:pPr>
            <a:endParaRPr lang="en-CH" dirty="0"/>
          </a:p>
        </p:txBody>
      </p:sp>
      <p:sp>
        <p:nvSpPr>
          <p:cNvPr id="4" name="Slide Number Placeholder 3">
            <a:extLst>
              <a:ext uri="{FF2B5EF4-FFF2-40B4-BE49-F238E27FC236}">
                <a16:creationId xmlns:a16="http://schemas.microsoft.com/office/drawing/2014/main" id="{B6F5BD74-2DAA-3C64-8AE0-FA9A0129D000}"/>
              </a:ext>
            </a:extLst>
          </p:cNvPr>
          <p:cNvSpPr>
            <a:spLocks noGrp="1"/>
          </p:cNvSpPr>
          <p:nvPr>
            <p:ph type="sldNum" sz="quarter" idx="12"/>
          </p:nvPr>
        </p:nvSpPr>
        <p:spPr/>
        <p:txBody>
          <a:bodyPr/>
          <a:lstStyle/>
          <a:p>
            <a:fld id="{E431986A-80BA-5C47-860B-2F2875E2D975}" type="slidenum">
              <a:rPr lang="en-CH" smtClean="0"/>
              <a:t>14</a:t>
            </a:fld>
            <a:endParaRPr lang="en-CH"/>
          </a:p>
        </p:txBody>
      </p:sp>
    </p:spTree>
    <p:extLst>
      <p:ext uri="{BB962C8B-B14F-4D97-AF65-F5344CB8AC3E}">
        <p14:creationId xmlns:p14="http://schemas.microsoft.com/office/powerpoint/2010/main" val="39068270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9790" y="205115"/>
            <a:ext cx="5647873" cy="741362"/>
          </a:xfrm>
        </p:spPr>
        <p:txBody>
          <a:bodyPr>
            <a:normAutofit/>
          </a:bodyPr>
          <a:lstStyle/>
          <a:p>
            <a:r>
              <a:rPr lang="en-US" sz="3600" dirty="0"/>
              <a:t>Footprint 2012 versus 2016</a:t>
            </a:r>
          </a:p>
        </p:txBody>
      </p:sp>
      <p:sp>
        <p:nvSpPr>
          <p:cNvPr id="5" name="TextBox 4"/>
          <p:cNvSpPr txBox="1"/>
          <p:nvPr/>
        </p:nvSpPr>
        <p:spPr>
          <a:xfrm>
            <a:off x="159895" y="5088937"/>
            <a:ext cx="5096440" cy="1631216"/>
          </a:xfrm>
          <a:prstGeom prst="rect">
            <a:avLst/>
          </a:prstGeom>
          <a:noFill/>
        </p:spPr>
        <p:txBody>
          <a:bodyPr wrap="square" rtlCol="0">
            <a:spAutoFit/>
          </a:bodyPr>
          <a:lstStyle/>
          <a:p>
            <a:pPr algn="ctr"/>
            <a:r>
              <a:rPr lang="en-US" sz="2000" b="1" dirty="0">
                <a:solidFill>
                  <a:srgbClr val="FF0000"/>
                </a:solidFill>
                <a:sym typeface="Wingdings"/>
              </a:rPr>
              <a:t>Footprints picture well the situation</a:t>
            </a:r>
          </a:p>
          <a:p>
            <a:pPr algn="ctr"/>
            <a:r>
              <a:rPr lang="en-US" sz="2000" b="1" dirty="0">
                <a:solidFill>
                  <a:srgbClr val="FF0000"/>
                </a:solidFill>
                <a:sym typeface="Wingdings"/>
              </a:rPr>
              <a:t>A first try of a “global” optimization.</a:t>
            </a:r>
          </a:p>
          <a:p>
            <a:pPr algn="ctr"/>
            <a:r>
              <a:rPr lang="en-US" sz="2000" b="1" dirty="0">
                <a:solidFill>
                  <a:srgbClr val="FF0000"/>
                </a:solidFill>
                <a:sym typeface="Wingdings"/>
              </a:rPr>
              <a:t>LHC s</a:t>
            </a:r>
            <a:r>
              <a:rPr lang="en-US" sz="2000" b="1" dirty="0">
                <a:solidFill>
                  <a:srgbClr val="FF0000"/>
                </a:solidFill>
              </a:rPr>
              <a:t>impler to optimize, keep margins for higher luminosity and to operate with high octupoles and chromaticity to stabilize beams</a:t>
            </a:r>
          </a:p>
        </p:txBody>
      </p:sp>
      <p:pic>
        <p:nvPicPr>
          <p:cNvPr id="7" name="Picture 6" descr="2016.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3461" y="866022"/>
            <a:ext cx="4936545" cy="4132333"/>
          </a:xfrm>
          <a:prstGeom prst="rect">
            <a:avLst/>
          </a:prstGeom>
        </p:spPr>
      </p:pic>
      <p:sp>
        <p:nvSpPr>
          <p:cNvPr id="30" name="TextBox 29">
            <a:extLst>
              <a:ext uri="{FF2B5EF4-FFF2-40B4-BE49-F238E27FC236}">
                <a16:creationId xmlns:a16="http://schemas.microsoft.com/office/drawing/2014/main" id="{D16485E7-52A6-2010-D924-7998789C0D95}"/>
              </a:ext>
            </a:extLst>
          </p:cNvPr>
          <p:cNvSpPr txBox="1"/>
          <p:nvPr/>
        </p:nvSpPr>
        <p:spPr>
          <a:xfrm>
            <a:off x="5550568" y="62200"/>
            <a:ext cx="6676382" cy="6863417"/>
          </a:xfrm>
          <a:prstGeom prst="rect">
            <a:avLst/>
          </a:prstGeom>
          <a:noFill/>
        </p:spPr>
        <p:txBody>
          <a:bodyPr wrap="square" rtlCol="0">
            <a:spAutoFit/>
          </a:bodyPr>
          <a:lstStyle/>
          <a:p>
            <a:r>
              <a:rPr lang="en-CH" sz="2200" b="1" dirty="0"/>
              <a:t>RUNI push for highest Lumi for higgs discovery </a:t>
            </a:r>
            <a:r>
              <a:rPr lang="en-CH" sz="2200" dirty="0"/>
              <a:t>pushed everything at the limit</a:t>
            </a:r>
          </a:p>
          <a:p>
            <a:r>
              <a:rPr lang="en-CH" sz="2200" dirty="0"/>
              <a:t>- full squeeze to smallest beta*</a:t>
            </a:r>
          </a:p>
          <a:p>
            <a:r>
              <a:rPr lang="en-CH" sz="2200" dirty="0"/>
              <a:t>- highest intensities 1.8-10</a:t>
            </a:r>
            <a:r>
              <a:rPr lang="en-CH" sz="2200" baseline="30000" dirty="0"/>
              <a:t>11</a:t>
            </a:r>
            <a:r>
              <a:rPr lang="en-CH" sz="2200" dirty="0"/>
              <a:t> ppb</a:t>
            </a:r>
          </a:p>
          <a:p>
            <a:r>
              <a:rPr lang="en-CH" sz="2200" dirty="0"/>
              <a:t>- smallest crossing angles</a:t>
            </a:r>
          </a:p>
          <a:p>
            <a:endParaRPr lang="en-CH" sz="2200" dirty="0"/>
          </a:p>
          <a:p>
            <a:r>
              <a:rPr lang="en-CH" sz="2200" b="1" dirty="0">
                <a:sym typeface="Wingdings" pitchFamily="2" charset="2"/>
              </a:rPr>
              <a:t>RUN2 levelled luminosity</a:t>
            </a:r>
            <a:r>
              <a:rPr lang="en-CH" sz="2200" dirty="0">
                <a:sym typeface="Wingdings" pitchFamily="2" charset="2"/>
              </a:rPr>
              <a:t>: integrated versus peak  relax versus pushed. All methods developed and made operational as valuable knobs to relax limits!</a:t>
            </a:r>
          </a:p>
          <a:p>
            <a:endParaRPr lang="en-CH" sz="2200" dirty="0">
              <a:sym typeface="Wingdings" pitchFamily="2" charset="2"/>
            </a:endParaRPr>
          </a:p>
          <a:p>
            <a:r>
              <a:rPr lang="en-CH" sz="2200" b="1" dirty="0">
                <a:sym typeface="Wingdings" pitchFamily="2" charset="2"/>
              </a:rPr>
              <a:t>IP8 and IP2 in shadow of high lumi experiments</a:t>
            </a:r>
            <a:r>
              <a:rPr lang="en-CH" sz="2200" dirty="0">
                <a:sym typeface="Wingdings" pitchFamily="2" charset="2"/>
              </a:rPr>
              <a:t> tune shifts and spread below 10</a:t>
            </a:r>
            <a:r>
              <a:rPr lang="en-CH" sz="2200" baseline="30000" dirty="0">
                <a:sym typeface="Wingdings" pitchFamily="2" charset="2"/>
              </a:rPr>
              <a:t>-4</a:t>
            </a:r>
            <a:r>
              <a:rPr lang="en-CH" sz="2200" dirty="0">
                <a:sym typeface="Wingdings" pitchFamily="2" charset="2"/>
              </a:rPr>
              <a:t> level</a:t>
            </a:r>
          </a:p>
          <a:p>
            <a:endParaRPr lang="en-CH" sz="2200" dirty="0">
              <a:sym typeface="Wingdings" pitchFamily="2" charset="2"/>
            </a:endParaRPr>
          </a:p>
          <a:p>
            <a:r>
              <a:rPr lang="en-CH" sz="2200" b="1" dirty="0">
                <a:sym typeface="Wingdings" pitchFamily="2" charset="2"/>
              </a:rPr>
              <a:t>IP1 and IP5 beta*</a:t>
            </a:r>
            <a:r>
              <a:rPr lang="en-CH" sz="2200" dirty="0">
                <a:sym typeface="Wingdings" pitchFamily="2" charset="2"/>
              </a:rPr>
              <a:t> levelling at larger beta relaxes BB LR separations  reduce separations when intensity drops</a:t>
            </a:r>
          </a:p>
          <a:p>
            <a:endParaRPr lang="en-CH" sz="2200" dirty="0">
              <a:sym typeface="Wingdings" pitchFamily="2" charset="2"/>
            </a:endParaRPr>
          </a:p>
          <a:p>
            <a:r>
              <a:rPr lang="en-CH" sz="2200" dirty="0">
                <a:sym typeface="Wingdings" pitchFamily="2" charset="2"/>
              </a:rPr>
              <a:t>The </a:t>
            </a:r>
            <a:r>
              <a:rPr lang="en-CH" sz="2200" b="1" dirty="0">
                <a:sym typeface="Wingdings" pitchFamily="2" charset="2"/>
              </a:rPr>
              <a:t>LHC had a bright future toward 2*10</a:t>
            </a:r>
            <a:r>
              <a:rPr lang="en-CH" sz="2200" b="1" baseline="30000" dirty="0">
                <a:sym typeface="Wingdings" pitchFamily="2" charset="2"/>
              </a:rPr>
              <a:t>34</a:t>
            </a:r>
            <a:r>
              <a:rPr lang="en-CH" sz="2200" dirty="0">
                <a:sym typeface="Wingdings" pitchFamily="2" charset="2"/>
              </a:rPr>
              <a:t> and beyond at peak for beta* of 30cm and injectors smaller emittances!</a:t>
            </a:r>
          </a:p>
          <a:p>
            <a:endParaRPr lang="en-CH" sz="2200" dirty="0"/>
          </a:p>
        </p:txBody>
      </p:sp>
      <p:sp>
        <p:nvSpPr>
          <p:cNvPr id="35" name="Slide Number Placeholder 34">
            <a:extLst>
              <a:ext uri="{FF2B5EF4-FFF2-40B4-BE49-F238E27FC236}">
                <a16:creationId xmlns:a16="http://schemas.microsoft.com/office/drawing/2014/main" id="{ED593778-6D8D-EA97-FB00-332B776189C6}"/>
              </a:ext>
            </a:extLst>
          </p:cNvPr>
          <p:cNvSpPr>
            <a:spLocks noGrp="1"/>
          </p:cNvSpPr>
          <p:nvPr>
            <p:ph type="sldNum" sz="quarter" idx="12"/>
          </p:nvPr>
        </p:nvSpPr>
        <p:spPr/>
        <p:txBody>
          <a:bodyPr/>
          <a:lstStyle/>
          <a:p>
            <a:fld id="{E431986A-80BA-5C47-860B-2F2875E2D975}" type="slidenum">
              <a:rPr lang="en-CH" smtClean="0"/>
              <a:t>15</a:t>
            </a:fld>
            <a:endParaRPr lang="en-CH"/>
          </a:p>
        </p:txBody>
      </p:sp>
    </p:spTree>
    <p:extLst>
      <p:ext uri="{BB962C8B-B14F-4D97-AF65-F5344CB8AC3E}">
        <p14:creationId xmlns:p14="http://schemas.microsoft.com/office/powerpoint/2010/main" val="36508568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68003"/>
            <a:ext cx="8229600" cy="677862"/>
          </a:xfrm>
        </p:spPr>
        <p:txBody>
          <a:bodyPr>
            <a:normAutofit/>
          </a:bodyPr>
          <a:lstStyle/>
          <a:p>
            <a:r>
              <a:rPr lang="en-US" sz="3600" b="1" dirty="0"/>
              <a:t>LHC parameters and RUN II strategy</a:t>
            </a:r>
          </a:p>
        </p:txBody>
      </p:sp>
      <p:graphicFrame>
        <p:nvGraphicFramePr>
          <p:cNvPr id="4" name="Table 3"/>
          <p:cNvGraphicFramePr>
            <a:graphicFrameLocks noGrp="1"/>
          </p:cNvGraphicFramePr>
          <p:nvPr>
            <p:extLst>
              <p:ext uri="{D42A27DB-BD31-4B8C-83A1-F6EECF244321}">
                <p14:modId xmlns:p14="http://schemas.microsoft.com/office/powerpoint/2010/main" val="1224560501"/>
              </p:ext>
            </p:extLst>
          </p:nvPr>
        </p:nvGraphicFramePr>
        <p:xfrm>
          <a:off x="1824056" y="1000414"/>
          <a:ext cx="8559799" cy="5156310"/>
        </p:xfrm>
        <a:graphic>
          <a:graphicData uri="http://schemas.openxmlformats.org/drawingml/2006/table">
            <a:tbl>
              <a:tblPr firstRow="1" bandRow="1">
                <a:tableStyleId>{3C2FFA5D-87B4-456A-9821-1D502468CF0F}</a:tableStyleId>
              </a:tblPr>
              <a:tblGrid>
                <a:gridCol w="2375692">
                  <a:extLst>
                    <a:ext uri="{9D8B030D-6E8A-4147-A177-3AD203B41FA5}">
                      <a16:colId xmlns:a16="http://schemas.microsoft.com/office/drawing/2014/main" val="20000"/>
                    </a:ext>
                  </a:extLst>
                </a:gridCol>
                <a:gridCol w="2061369">
                  <a:extLst>
                    <a:ext uri="{9D8B030D-6E8A-4147-A177-3AD203B41FA5}">
                      <a16:colId xmlns:a16="http://schemas.microsoft.com/office/drawing/2014/main" val="20001"/>
                    </a:ext>
                  </a:extLst>
                </a:gridCol>
                <a:gridCol w="2061369">
                  <a:extLst>
                    <a:ext uri="{9D8B030D-6E8A-4147-A177-3AD203B41FA5}">
                      <a16:colId xmlns:a16="http://schemas.microsoft.com/office/drawing/2014/main" val="20002"/>
                    </a:ext>
                  </a:extLst>
                </a:gridCol>
                <a:gridCol w="2061369">
                  <a:extLst>
                    <a:ext uri="{9D8B030D-6E8A-4147-A177-3AD203B41FA5}">
                      <a16:colId xmlns:a16="http://schemas.microsoft.com/office/drawing/2014/main" val="20003"/>
                    </a:ext>
                  </a:extLst>
                </a:gridCol>
              </a:tblGrid>
              <a:tr h="387615">
                <a:tc>
                  <a:txBody>
                    <a:bodyPr/>
                    <a:lstStyle/>
                    <a:p>
                      <a:pPr algn="ctr"/>
                      <a:endParaRPr lang="en-US" b="1" dirty="0"/>
                    </a:p>
                  </a:txBody>
                  <a:tcPr>
                    <a:solidFill>
                      <a:schemeClr val="accent4">
                        <a:lumMod val="20000"/>
                        <a:lumOff val="80000"/>
                      </a:schemeClr>
                    </a:solidFill>
                  </a:tcPr>
                </a:tc>
                <a:tc>
                  <a:txBody>
                    <a:bodyPr/>
                    <a:lstStyle/>
                    <a:p>
                      <a:pPr algn="ctr"/>
                      <a:r>
                        <a:rPr lang="en-US" dirty="0">
                          <a:solidFill>
                            <a:schemeClr val="tx1"/>
                          </a:solidFill>
                        </a:rPr>
                        <a:t>2012</a:t>
                      </a:r>
                    </a:p>
                  </a:txBody>
                  <a:tcPr>
                    <a:solidFill>
                      <a:schemeClr val="accent4">
                        <a:lumMod val="20000"/>
                        <a:lumOff val="80000"/>
                      </a:schemeClr>
                    </a:solidFill>
                  </a:tcPr>
                </a:tc>
                <a:tc>
                  <a:txBody>
                    <a:bodyPr/>
                    <a:lstStyle/>
                    <a:p>
                      <a:pPr algn="ctr"/>
                      <a:r>
                        <a:rPr lang="en-US" dirty="0">
                          <a:solidFill>
                            <a:schemeClr val="tx1"/>
                          </a:solidFill>
                        </a:rPr>
                        <a:t>2015</a:t>
                      </a:r>
                    </a:p>
                  </a:txBody>
                  <a:tcPr>
                    <a:solidFill>
                      <a:schemeClr val="accent4">
                        <a:lumMod val="20000"/>
                        <a:lumOff val="80000"/>
                      </a:schemeClr>
                    </a:solidFill>
                  </a:tcPr>
                </a:tc>
                <a:tc>
                  <a:txBody>
                    <a:bodyPr/>
                    <a:lstStyle/>
                    <a:p>
                      <a:pPr algn="ctr"/>
                      <a:r>
                        <a:rPr lang="en-US" dirty="0">
                          <a:solidFill>
                            <a:schemeClr val="tx1"/>
                          </a:solidFill>
                        </a:rPr>
                        <a:t>2016</a:t>
                      </a:r>
                    </a:p>
                  </a:txBody>
                  <a:tcPr>
                    <a:solidFill>
                      <a:schemeClr val="accent4">
                        <a:lumMod val="20000"/>
                        <a:lumOff val="80000"/>
                      </a:schemeClr>
                    </a:solidFill>
                  </a:tcPr>
                </a:tc>
                <a:extLst>
                  <a:ext uri="{0D108BD9-81ED-4DB2-BD59-A6C34878D82A}">
                    <a16:rowId xmlns:a16="http://schemas.microsoft.com/office/drawing/2014/main" val="10000"/>
                  </a:ext>
                </a:extLst>
              </a:tr>
              <a:tr h="387615">
                <a:tc>
                  <a:txBody>
                    <a:bodyPr/>
                    <a:lstStyle/>
                    <a:p>
                      <a:pPr algn="ctr"/>
                      <a:r>
                        <a:rPr lang="en-US" b="1" dirty="0"/>
                        <a:t>Intensities protons per bunch</a:t>
                      </a:r>
                    </a:p>
                  </a:txBody>
                  <a:tcPr>
                    <a:solidFill>
                      <a:schemeClr val="accent4">
                        <a:lumMod val="20000"/>
                        <a:lumOff val="80000"/>
                        <a:alpha val="40000"/>
                      </a:schemeClr>
                    </a:solidFill>
                  </a:tcPr>
                </a:tc>
                <a:tc>
                  <a:txBody>
                    <a:bodyPr/>
                    <a:lstStyle/>
                    <a:p>
                      <a:pPr algn="ctr"/>
                      <a:r>
                        <a:rPr lang="en-US" dirty="0">
                          <a:solidFill>
                            <a:schemeClr val="tx1"/>
                          </a:solidFill>
                        </a:rPr>
                        <a:t>1.6-1.7 10</a:t>
                      </a:r>
                      <a:r>
                        <a:rPr lang="en-US" baseline="30000" dirty="0">
                          <a:solidFill>
                            <a:schemeClr val="tx1"/>
                          </a:solidFill>
                        </a:rPr>
                        <a:t>11</a:t>
                      </a:r>
                    </a:p>
                  </a:txBody>
                  <a:tcPr>
                    <a:solidFill>
                      <a:schemeClr val="accent4">
                        <a:lumMod val="20000"/>
                        <a:lumOff val="80000"/>
                        <a:alpha val="40000"/>
                      </a:schemeClr>
                    </a:solidFill>
                  </a:tcPr>
                </a:tc>
                <a:tc>
                  <a:txBody>
                    <a:bodyPr/>
                    <a:lstStyle/>
                    <a:p>
                      <a:pPr algn="ctr"/>
                      <a:r>
                        <a:rPr lang="en-US" dirty="0">
                          <a:solidFill>
                            <a:schemeClr val="tx1"/>
                          </a:solidFill>
                        </a:rPr>
                        <a:t>1.2 10</a:t>
                      </a:r>
                      <a:r>
                        <a:rPr lang="en-US" baseline="30000" dirty="0">
                          <a:solidFill>
                            <a:schemeClr val="tx1"/>
                          </a:solidFill>
                        </a:rPr>
                        <a:t>11</a:t>
                      </a:r>
                      <a:endParaRPr lang="en-US" dirty="0">
                        <a:solidFill>
                          <a:schemeClr val="tx1"/>
                        </a:solidFill>
                      </a:endParaRPr>
                    </a:p>
                  </a:txBody>
                  <a:tcPr>
                    <a:solidFill>
                      <a:schemeClr val="accent4">
                        <a:lumMod val="20000"/>
                        <a:lumOff val="80000"/>
                        <a:alpha val="40000"/>
                      </a:schemeClr>
                    </a:solidFill>
                  </a:tcPr>
                </a:tc>
                <a:tc>
                  <a:txBody>
                    <a:bodyPr/>
                    <a:lstStyle/>
                    <a:p>
                      <a:pPr algn="ctr"/>
                      <a:r>
                        <a:rPr lang="en-US" dirty="0">
                          <a:solidFill>
                            <a:schemeClr val="tx1"/>
                          </a:solidFill>
                        </a:rPr>
                        <a:t>1.1-1.25 10</a:t>
                      </a:r>
                      <a:r>
                        <a:rPr lang="en-US" baseline="30000" dirty="0">
                          <a:solidFill>
                            <a:schemeClr val="tx1"/>
                          </a:solidFill>
                        </a:rPr>
                        <a:t>11</a:t>
                      </a:r>
                      <a:endParaRPr lang="en-US" dirty="0">
                        <a:solidFill>
                          <a:schemeClr val="tx1"/>
                        </a:solidFill>
                      </a:endParaRPr>
                    </a:p>
                  </a:txBody>
                  <a:tcPr>
                    <a:solidFill>
                      <a:schemeClr val="accent4">
                        <a:lumMod val="20000"/>
                        <a:lumOff val="80000"/>
                        <a:alpha val="40000"/>
                      </a:schemeClr>
                    </a:solidFill>
                  </a:tcPr>
                </a:tc>
                <a:extLst>
                  <a:ext uri="{0D108BD9-81ED-4DB2-BD59-A6C34878D82A}">
                    <a16:rowId xmlns:a16="http://schemas.microsoft.com/office/drawing/2014/main" val="10001"/>
                  </a:ext>
                </a:extLst>
              </a:tr>
              <a:tr h="387615">
                <a:tc>
                  <a:txBody>
                    <a:bodyPr/>
                    <a:lstStyle/>
                    <a:p>
                      <a:pPr algn="ctr"/>
                      <a:r>
                        <a:rPr lang="en-US" b="1" dirty="0"/>
                        <a:t>Normalized </a:t>
                      </a:r>
                      <a:r>
                        <a:rPr lang="en-US" b="1" dirty="0" err="1"/>
                        <a:t>Emittances</a:t>
                      </a:r>
                      <a:endParaRPr lang="en-US" b="1" dirty="0"/>
                    </a:p>
                  </a:txBody>
                  <a:tcPr>
                    <a:solidFill>
                      <a:schemeClr val="accent4">
                        <a:lumMod val="20000"/>
                        <a:lumOff val="80000"/>
                      </a:schemeClr>
                    </a:solidFill>
                  </a:tcPr>
                </a:tc>
                <a:tc>
                  <a:txBody>
                    <a:bodyPr/>
                    <a:lstStyle/>
                    <a:p>
                      <a:pPr algn="ctr"/>
                      <a:r>
                        <a:rPr lang="en-US" dirty="0"/>
                        <a:t>2.5 </a:t>
                      </a:r>
                      <a:r>
                        <a:rPr lang="en-US" dirty="0">
                          <a:latin typeface="Symbol" charset="2"/>
                          <a:cs typeface="Symbol" charset="2"/>
                        </a:rPr>
                        <a:t>m</a:t>
                      </a:r>
                      <a:r>
                        <a:rPr lang="en-US" dirty="0"/>
                        <a:t>m</a:t>
                      </a:r>
                    </a:p>
                  </a:txBody>
                  <a:tcPr>
                    <a:solidFill>
                      <a:schemeClr val="accent4">
                        <a:lumMod val="20000"/>
                        <a:lumOff val="80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dirty="0"/>
                        <a:t>3.5 </a:t>
                      </a:r>
                      <a:r>
                        <a:rPr lang="en-US" dirty="0">
                          <a:latin typeface="Symbol" charset="2"/>
                          <a:cs typeface="Symbol" charset="2"/>
                        </a:rPr>
                        <a:t>m</a:t>
                      </a:r>
                      <a:r>
                        <a:rPr lang="en-US" dirty="0"/>
                        <a:t>m</a:t>
                      </a:r>
                    </a:p>
                  </a:txBody>
                  <a:tcPr>
                    <a:solidFill>
                      <a:schemeClr val="accent4">
                        <a:lumMod val="20000"/>
                        <a:lumOff val="80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b="1" dirty="0">
                          <a:solidFill>
                            <a:srgbClr val="FF0000"/>
                          </a:solidFill>
                        </a:rPr>
                        <a:t>3.5-2.5</a:t>
                      </a:r>
                      <a:r>
                        <a:rPr lang="en-US" dirty="0"/>
                        <a:t> </a:t>
                      </a:r>
                      <a:r>
                        <a:rPr lang="en-US" dirty="0">
                          <a:latin typeface="Symbol" charset="2"/>
                          <a:cs typeface="Symbol" charset="2"/>
                        </a:rPr>
                        <a:t>m</a:t>
                      </a:r>
                      <a:r>
                        <a:rPr lang="en-US" dirty="0"/>
                        <a:t>m</a:t>
                      </a:r>
                    </a:p>
                  </a:txBody>
                  <a:tcPr>
                    <a:solidFill>
                      <a:schemeClr val="accent4">
                        <a:lumMod val="20000"/>
                        <a:lumOff val="80000"/>
                      </a:schemeClr>
                    </a:solidFill>
                  </a:tcPr>
                </a:tc>
                <a:extLst>
                  <a:ext uri="{0D108BD9-81ED-4DB2-BD59-A6C34878D82A}">
                    <a16:rowId xmlns:a16="http://schemas.microsoft.com/office/drawing/2014/main" val="10002"/>
                  </a:ext>
                </a:extLst>
              </a:tr>
              <a:tr h="387615">
                <a:tc>
                  <a:txBody>
                    <a:bodyPr/>
                    <a:lstStyle/>
                    <a:p>
                      <a:pPr algn="ctr"/>
                      <a:r>
                        <a:rPr lang="en-US" b="1" dirty="0" err="1">
                          <a:latin typeface="Symbol" charset="2"/>
                          <a:cs typeface="Symbol" charset="2"/>
                        </a:rPr>
                        <a:t>x</a:t>
                      </a:r>
                      <a:r>
                        <a:rPr lang="en-US" b="1" baseline="-25000" dirty="0" err="1"/>
                        <a:t>bb</a:t>
                      </a:r>
                      <a:endParaRPr lang="en-US" b="1" baseline="-25000" dirty="0"/>
                    </a:p>
                  </a:txBody>
                  <a:tcPr>
                    <a:solidFill>
                      <a:schemeClr val="accent4">
                        <a:lumMod val="20000"/>
                        <a:lumOff val="80000"/>
                        <a:alpha val="40000"/>
                      </a:schemeClr>
                    </a:solidFill>
                  </a:tcPr>
                </a:tc>
                <a:tc>
                  <a:txBody>
                    <a:bodyPr/>
                    <a:lstStyle/>
                    <a:p>
                      <a:pPr algn="ctr"/>
                      <a:r>
                        <a:rPr lang="en-US" b="1" dirty="0">
                          <a:solidFill>
                            <a:srgbClr val="FF0000"/>
                          </a:solidFill>
                        </a:rPr>
                        <a:t>0.007/IP</a:t>
                      </a:r>
                    </a:p>
                  </a:txBody>
                  <a:tcPr>
                    <a:solidFill>
                      <a:schemeClr val="accent4">
                        <a:lumMod val="20000"/>
                        <a:lumOff val="80000"/>
                        <a:alpha val="40000"/>
                      </a:schemeClr>
                    </a:solidFill>
                  </a:tcPr>
                </a:tc>
                <a:tc>
                  <a:txBody>
                    <a:bodyPr/>
                    <a:lstStyle/>
                    <a:p>
                      <a:pPr algn="ctr"/>
                      <a:r>
                        <a:rPr lang="en-US" b="1" dirty="0">
                          <a:solidFill>
                            <a:srgbClr val="FF0000"/>
                          </a:solidFill>
                        </a:rPr>
                        <a:t>0.0035/IP</a:t>
                      </a:r>
                    </a:p>
                  </a:txBody>
                  <a:tcPr>
                    <a:solidFill>
                      <a:schemeClr val="accent4">
                        <a:lumMod val="20000"/>
                        <a:lumOff val="80000"/>
                        <a:alpha val="40000"/>
                      </a:schemeClr>
                    </a:solidFill>
                  </a:tcPr>
                </a:tc>
                <a:tc>
                  <a:txBody>
                    <a:bodyPr/>
                    <a:lstStyle/>
                    <a:p>
                      <a:pPr algn="ctr"/>
                      <a:r>
                        <a:rPr lang="en-US" b="1" dirty="0">
                          <a:solidFill>
                            <a:srgbClr val="FF0000"/>
                          </a:solidFill>
                        </a:rPr>
                        <a:t>0.003-0.004/IP</a:t>
                      </a:r>
                    </a:p>
                  </a:txBody>
                  <a:tcPr>
                    <a:solidFill>
                      <a:schemeClr val="accent4">
                        <a:lumMod val="20000"/>
                        <a:lumOff val="80000"/>
                        <a:alpha val="40000"/>
                      </a:schemeClr>
                    </a:solidFill>
                  </a:tcPr>
                </a:tc>
                <a:extLst>
                  <a:ext uri="{0D108BD9-81ED-4DB2-BD59-A6C34878D82A}">
                    <a16:rowId xmlns:a16="http://schemas.microsoft.com/office/drawing/2014/main" val="10003"/>
                  </a:ext>
                </a:extLst>
              </a:tr>
              <a:tr h="387615">
                <a:tc>
                  <a:txBody>
                    <a:bodyPr/>
                    <a:lstStyle/>
                    <a:p>
                      <a:pPr algn="ctr"/>
                      <a:r>
                        <a:rPr lang="en-US" b="1" dirty="0"/>
                        <a:t>Bunch spacing/ maximum # LR</a:t>
                      </a:r>
                    </a:p>
                  </a:txBody>
                  <a:tcPr>
                    <a:solidFill>
                      <a:schemeClr val="accent4">
                        <a:lumMod val="20000"/>
                        <a:lumOff val="80000"/>
                      </a:schemeClr>
                    </a:solidFill>
                  </a:tcPr>
                </a:tc>
                <a:tc>
                  <a:txBody>
                    <a:bodyPr/>
                    <a:lstStyle/>
                    <a:p>
                      <a:pPr algn="ctr"/>
                      <a:r>
                        <a:rPr lang="en-US" dirty="0"/>
                        <a:t>50 ns / 60</a:t>
                      </a:r>
                    </a:p>
                  </a:txBody>
                  <a:tcPr>
                    <a:solidFill>
                      <a:schemeClr val="accent4">
                        <a:lumMod val="20000"/>
                        <a:lumOff val="80000"/>
                      </a:schemeClr>
                    </a:solidFill>
                  </a:tcPr>
                </a:tc>
                <a:tc>
                  <a:txBody>
                    <a:bodyPr/>
                    <a:lstStyle/>
                    <a:p>
                      <a:pPr algn="ctr"/>
                      <a:r>
                        <a:rPr lang="en-US" dirty="0"/>
                        <a:t>25 ns / 120</a:t>
                      </a:r>
                    </a:p>
                  </a:txBody>
                  <a:tcPr>
                    <a:solidFill>
                      <a:schemeClr val="accent4">
                        <a:lumMod val="20000"/>
                        <a:lumOff val="80000"/>
                      </a:schemeClr>
                    </a:solidFill>
                  </a:tcPr>
                </a:tc>
                <a:tc>
                  <a:txBody>
                    <a:bodyPr/>
                    <a:lstStyle/>
                    <a:p>
                      <a:pPr algn="ctr"/>
                      <a:r>
                        <a:rPr lang="en-US" dirty="0"/>
                        <a:t>25 ns / 120</a:t>
                      </a:r>
                    </a:p>
                  </a:txBody>
                  <a:tcPr>
                    <a:solidFill>
                      <a:schemeClr val="accent4">
                        <a:lumMod val="20000"/>
                        <a:lumOff val="80000"/>
                      </a:schemeClr>
                    </a:solidFill>
                  </a:tcPr>
                </a:tc>
                <a:extLst>
                  <a:ext uri="{0D108BD9-81ED-4DB2-BD59-A6C34878D82A}">
                    <a16:rowId xmlns:a16="http://schemas.microsoft.com/office/drawing/2014/main" val="10004"/>
                  </a:ext>
                </a:extLst>
              </a:tr>
              <a:tr h="387615">
                <a:tc>
                  <a:txBody>
                    <a:bodyPr/>
                    <a:lstStyle/>
                    <a:p>
                      <a:pPr algn="ctr"/>
                      <a:r>
                        <a:rPr lang="en-US" b="1" dirty="0"/>
                        <a:t>IP1/IP5</a:t>
                      </a:r>
                      <a:r>
                        <a:rPr lang="en-US" b="1" baseline="0" dirty="0"/>
                        <a:t> LR </a:t>
                      </a:r>
                      <a:r>
                        <a:rPr lang="en-US" b="1" baseline="0" dirty="0" err="1"/>
                        <a:t>sep</a:t>
                      </a:r>
                      <a:endParaRPr lang="en-US" b="1" dirty="0"/>
                    </a:p>
                  </a:txBody>
                  <a:tcPr>
                    <a:solidFill>
                      <a:schemeClr val="accent4">
                        <a:lumMod val="20000"/>
                        <a:lumOff val="80000"/>
                        <a:alpha val="40000"/>
                      </a:schemeClr>
                    </a:solidFill>
                  </a:tcPr>
                </a:tc>
                <a:tc>
                  <a:txBody>
                    <a:bodyPr/>
                    <a:lstStyle/>
                    <a:p>
                      <a:pPr algn="ctr"/>
                      <a:r>
                        <a:rPr lang="en-US" b="1" baseline="0" dirty="0">
                          <a:solidFill>
                            <a:srgbClr val="FF0000"/>
                          </a:solidFill>
                        </a:rPr>
                        <a:t>9.5 </a:t>
                      </a:r>
                      <a:r>
                        <a:rPr lang="en-US" b="1" baseline="0" dirty="0">
                          <a:solidFill>
                            <a:srgbClr val="FF0000"/>
                          </a:solidFill>
                          <a:latin typeface="Symbol" charset="2"/>
                          <a:cs typeface="Symbol" charset="2"/>
                        </a:rPr>
                        <a:t>s</a:t>
                      </a:r>
                      <a:endParaRPr lang="en-US" b="1" dirty="0">
                        <a:solidFill>
                          <a:srgbClr val="FF0000"/>
                        </a:solidFill>
                        <a:latin typeface="Symbol" charset="2"/>
                        <a:cs typeface="Symbol" charset="2"/>
                      </a:endParaRPr>
                    </a:p>
                  </a:txBody>
                  <a:tcPr>
                    <a:solidFill>
                      <a:schemeClr val="accent4">
                        <a:lumMod val="20000"/>
                        <a:lumOff val="80000"/>
                        <a:alpha val="40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b="1" dirty="0">
                          <a:solidFill>
                            <a:srgbClr val="FF0000"/>
                          </a:solidFill>
                        </a:rPr>
                        <a:t>11.5</a:t>
                      </a:r>
                      <a:r>
                        <a:rPr lang="en-US" b="1" baseline="0" dirty="0">
                          <a:solidFill>
                            <a:srgbClr val="FF0000"/>
                          </a:solidFill>
                        </a:rPr>
                        <a:t> </a:t>
                      </a:r>
                      <a:r>
                        <a:rPr lang="en-US" b="1" baseline="0" dirty="0">
                          <a:solidFill>
                            <a:srgbClr val="FF0000"/>
                          </a:solidFill>
                          <a:latin typeface="Symbol" charset="2"/>
                          <a:cs typeface="Symbol" charset="2"/>
                        </a:rPr>
                        <a:t>s</a:t>
                      </a:r>
                      <a:endParaRPr lang="en-US" b="1" dirty="0">
                        <a:solidFill>
                          <a:srgbClr val="FF0000"/>
                        </a:solidFill>
                        <a:latin typeface="Symbol" charset="2"/>
                        <a:cs typeface="Symbol" charset="2"/>
                      </a:endParaRPr>
                    </a:p>
                  </a:txBody>
                  <a:tcPr>
                    <a:solidFill>
                      <a:schemeClr val="accent4">
                        <a:lumMod val="20000"/>
                        <a:lumOff val="80000"/>
                        <a:alpha val="40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b="1" dirty="0">
                          <a:solidFill>
                            <a:srgbClr val="FF0000"/>
                          </a:solidFill>
                        </a:rPr>
                        <a:t>10.5-12.3 </a:t>
                      </a:r>
                      <a:r>
                        <a:rPr lang="en-US" b="1" baseline="0" dirty="0">
                          <a:solidFill>
                            <a:srgbClr val="FF0000"/>
                          </a:solidFill>
                        </a:rPr>
                        <a:t> </a:t>
                      </a:r>
                      <a:r>
                        <a:rPr lang="en-US" b="1" baseline="0" dirty="0">
                          <a:solidFill>
                            <a:srgbClr val="FF0000"/>
                          </a:solidFill>
                          <a:latin typeface="Symbol" charset="2"/>
                          <a:cs typeface="Symbol" charset="2"/>
                        </a:rPr>
                        <a:t>s</a:t>
                      </a:r>
                      <a:endParaRPr lang="en-US" b="1" dirty="0">
                        <a:solidFill>
                          <a:srgbClr val="FF0000"/>
                        </a:solidFill>
                        <a:latin typeface="Symbol" charset="2"/>
                        <a:cs typeface="Symbol" charset="2"/>
                      </a:endParaRPr>
                    </a:p>
                  </a:txBody>
                  <a:tcPr>
                    <a:solidFill>
                      <a:schemeClr val="accent4">
                        <a:lumMod val="20000"/>
                        <a:lumOff val="80000"/>
                        <a:alpha val="40000"/>
                      </a:schemeClr>
                    </a:solidFill>
                  </a:tcPr>
                </a:tc>
                <a:extLst>
                  <a:ext uri="{0D108BD9-81ED-4DB2-BD59-A6C34878D82A}">
                    <a16:rowId xmlns:a16="http://schemas.microsoft.com/office/drawing/2014/main" val="10005"/>
                  </a:ext>
                </a:extLst>
              </a:tr>
              <a:tr h="387615">
                <a:tc>
                  <a:txBody>
                    <a:bodyPr/>
                    <a:lstStyle/>
                    <a:p>
                      <a:pPr algn="ctr"/>
                      <a:r>
                        <a:rPr lang="en-US" b="1" dirty="0"/>
                        <a:t>IP2 LR </a:t>
                      </a:r>
                      <a:r>
                        <a:rPr lang="en-US" b="1" dirty="0" err="1"/>
                        <a:t>sep</a:t>
                      </a:r>
                      <a:endParaRPr lang="en-US" b="1" dirty="0"/>
                    </a:p>
                  </a:txBody>
                  <a:tcPr>
                    <a:solidFill>
                      <a:schemeClr val="accent4">
                        <a:lumMod val="20000"/>
                        <a:lumOff val="80000"/>
                      </a:schemeClr>
                    </a:solidFill>
                  </a:tcPr>
                </a:tc>
                <a:tc>
                  <a:txBody>
                    <a:bodyPr/>
                    <a:lstStyle/>
                    <a:p>
                      <a:pPr algn="ctr"/>
                      <a:r>
                        <a:rPr lang="en-US" b="1" dirty="0">
                          <a:solidFill>
                            <a:srgbClr val="FF0000"/>
                          </a:solidFill>
                        </a:rPr>
                        <a:t>&gt; 12 </a:t>
                      </a:r>
                      <a:r>
                        <a:rPr lang="en-US" b="1" baseline="0" dirty="0">
                          <a:solidFill>
                            <a:srgbClr val="FF0000"/>
                          </a:solidFill>
                          <a:latin typeface="Symbol" charset="2"/>
                          <a:cs typeface="Symbol" charset="2"/>
                        </a:rPr>
                        <a:t>s</a:t>
                      </a:r>
                      <a:endParaRPr lang="en-US" b="1" dirty="0">
                        <a:solidFill>
                          <a:srgbClr val="FF0000"/>
                        </a:solidFill>
                      </a:endParaRPr>
                    </a:p>
                  </a:txBody>
                  <a:tcPr>
                    <a:solidFill>
                      <a:schemeClr val="accent4">
                        <a:lumMod val="20000"/>
                        <a:lumOff val="80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b="1" dirty="0">
                          <a:solidFill>
                            <a:srgbClr val="008000"/>
                          </a:solidFill>
                        </a:rPr>
                        <a:t>&gt; 26 </a:t>
                      </a:r>
                      <a:r>
                        <a:rPr lang="en-US" b="1" baseline="0" dirty="0">
                          <a:solidFill>
                            <a:srgbClr val="008000"/>
                          </a:solidFill>
                          <a:latin typeface="Symbol" charset="2"/>
                          <a:cs typeface="Symbol" charset="2"/>
                        </a:rPr>
                        <a:t>s</a:t>
                      </a:r>
                      <a:endParaRPr lang="en-US" b="1" dirty="0">
                        <a:solidFill>
                          <a:srgbClr val="008000"/>
                        </a:solidFill>
                      </a:endParaRPr>
                    </a:p>
                  </a:txBody>
                  <a:tcPr>
                    <a:solidFill>
                      <a:schemeClr val="accent4">
                        <a:lumMod val="20000"/>
                        <a:lumOff val="80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b="1" dirty="0">
                          <a:solidFill>
                            <a:srgbClr val="008000"/>
                          </a:solidFill>
                        </a:rPr>
                        <a:t>&gt; 26 </a:t>
                      </a:r>
                      <a:r>
                        <a:rPr lang="en-US" b="1" baseline="0" dirty="0">
                          <a:solidFill>
                            <a:srgbClr val="008000"/>
                          </a:solidFill>
                          <a:latin typeface="Symbol" charset="2"/>
                          <a:cs typeface="Symbol" charset="2"/>
                        </a:rPr>
                        <a:t>s</a:t>
                      </a:r>
                      <a:endParaRPr lang="en-US" b="1" dirty="0">
                        <a:solidFill>
                          <a:srgbClr val="008000"/>
                        </a:solidFill>
                      </a:endParaRPr>
                    </a:p>
                  </a:txBody>
                  <a:tcPr>
                    <a:solidFill>
                      <a:schemeClr val="accent4">
                        <a:lumMod val="20000"/>
                        <a:lumOff val="80000"/>
                      </a:schemeClr>
                    </a:solidFill>
                  </a:tcPr>
                </a:tc>
                <a:extLst>
                  <a:ext uri="{0D108BD9-81ED-4DB2-BD59-A6C34878D82A}">
                    <a16:rowId xmlns:a16="http://schemas.microsoft.com/office/drawing/2014/main" val="10006"/>
                  </a:ext>
                </a:extLst>
              </a:tr>
              <a:tr h="387615">
                <a:tc>
                  <a:txBody>
                    <a:bodyPr/>
                    <a:lstStyle/>
                    <a:p>
                      <a:pPr algn="ctr"/>
                      <a:r>
                        <a:rPr lang="en-US" b="1" dirty="0"/>
                        <a:t>IP8 LR </a:t>
                      </a:r>
                      <a:r>
                        <a:rPr lang="en-US" b="1" dirty="0" err="1"/>
                        <a:t>sep</a:t>
                      </a:r>
                      <a:endParaRPr lang="en-US" b="1" dirty="0"/>
                    </a:p>
                  </a:txBody>
                  <a:tcPr>
                    <a:solidFill>
                      <a:schemeClr val="accent4">
                        <a:lumMod val="20000"/>
                        <a:lumOff val="80000"/>
                        <a:alpha val="40000"/>
                      </a:schemeClr>
                    </a:solidFill>
                  </a:tcPr>
                </a:tc>
                <a:tc>
                  <a:txBody>
                    <a:bodyPr/>
                    <a:lstStyle/>
                    <a:p>
                      <a:pPr algn="ctr"/>
                      <a:r>
                        <a:rPr lang="en-US" b="1" dirty="0">
                          <a:solidFill>
                            <a:srgbClr val="FF0000"/>
                          </a:solidFill>
                        </a:rPr>
                        <a:t>&gt; 10 </a:t>
                      </a:r>
                      <a:r>
                        <a:rPr lang="en-US" b="1" baseline="0" dirty="0">
                          <a:solidFill>
                            <a:srgbClr val="FF0000"/>
                          </a:solidFill>
                          <a:latin typeface="Symbol" charset="2"/>
                          <a:cs typeface="Symbol" charset="2"/>
                        </a:rPr>
                        <a:t>s</a:t>
                      </a:r>
                      <a:endParaRPr lang="en-US" b="1" dirty="0">
                        <a:solidFill>
                          <a:srgbClr val="FF0000"/>
                        </a:solidFill>
                      </a:endParaRPr>
                    </a:p>
                  </a:txBody>
                  <a:tcPr>
                    <a:solidFill>
                      <a:schemeClr val="accent4">
                        <a:lumMod val="20000"/>
                        <a:lumOff val="80000"/>
                        <a:alpha val="40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b="1" dirty="0">
                          <a:solidFill>
                            <a:srgbClr val="008000"/>
                          </a:solidFill>
                        </a:rPr>
                        <a:t>&gt; 26 </a:t>
                      </a:r>
                      <a:r>
                        <a:rPr lang="en-US" b="1" baseline="0" dirty="0">
                          <a:solidFill>
                            <a:srgbClr val="008000"/>
                          </a:solidFill>
                          <a:latin typeface="Symbol" charset="2"/>
                          <a:cs typeface="Symbol" charset="2"/>
                        </a:rPr>
                        <a:t>s</a:t>
                      </a:r>
                      <a:endParaRPr lang="en-US" b="1" dirty="0">
                        <a:solidFill>
                          <a:srgbClr val="008000"/>
                        </a:solidFill>
                      </a:endParaRPr>
                    </a:p>
                  </a:txBody>
                  <a:tcPr>
                    <a:solidFill>
                      <a:schemeClr val="accent4">
                        <a:lumMod val="20000"/>
                        <a:lumOff val="80000"/>
                        <a:alpha val="40000"/>
                      </a:schemeClr>
                    </a:solidFill>
                  </a:tcPr>
                </a:tc>
                <a:tc>
                  <a:txBody>
                    <a:bodyPr/>
                    <a:lstStyle/>
                    <a:p>
                      <a:pPr algn="ctr"/>
                      <a:r>
                        <a:rPr lang="en-US" b="1" dirty="0">
                          <a:solidFill>
                            <a:srgbClr val="008000"/>
                          </a:solidFill>
                        </a:rPr>
                        <a:t>&gt; 26 </a:t>
                      </a:r>
                      <a:r>
                        <a:rPr lang="en-US" b="1" baseline="0" dirty="0">
                          <a:solidFill>
                            <a:srgbClr val="008000"/>
                          </a:solidFill>
                          <a:latin typeface="Symbol" charset="2"/>
                          <a:cs typeface="Symbol" charset="2"/>
                        </a:rPr>
                        <a:t>s</a:t>
                      </a:r>
                      <a:endParaRPr lang="en-US" b="1" dirty="0">
                        <a:solidFill>
                          <a:srgbClr val="008000"/>
                        </a:solidFill>
                      </a:endParaRPr>
                    </a:p>
                  </a:txBody>
                  <a:tcPr>
                    <a:solidFill>
                      <a:schemeClr val="accent4">
                        <a:lumMod val="20000"/>
                        <a:lumOff val="80000"/>
                        <a:alpha val="40000"/>
                      </a:schemeClr>
                    </a:solidFill>
                  </a:tcPr>
                </a:tc>
                <a:extLst>
                  <a:ext uri="{0D108BD9-81ED-4DB2-BD59-A6C34878D82A}">
                    <a16:rowId xmlns:a16="http://schemas.microsoft.com/office/drawing/2014/main" val="10007"/>
                  </a:ext>
                </a:extLst>
              </a:tr>
              <a:tr h="387615">
                <a:tc>
                  <a:txBody>
                    <a:bodyPr/>
                    <a:lstStyle/>
                    <a:p>
                      <a:pPr algn="ctr"/>
                      <a:r>
                        <a:rPr lang="en-US" b="1" dirty="0"/>
                        <a:t>Energy </a:t>
                      </a:r>
                    </a:p>
                  </a:txBody>
                  <a:tcPr>
                    <a:solidFill>
                      <a:schemeClr val="accent4">
                        <a:lumMod val="20000"/>
                        <a:lumOff val="80000"/>
                      </a:schemeClr>
                    </a:solidFill>
                  </a:tcPr>
                </a:tc>
                <a:tc>
                  <a:txBody>
                    <a:bodyPr/>
                    <a:lstStyle/>
                    <a:p>
                      <a:pPr algn="ctr"/>
                      <a:r>
                        <a:rPr lang="en-US" dirty="0"/>
                        <a:t>4 </a:t>
                      </a:r>
                      <a:r>
                        <a:rPr lang="en-US" dirty="0" err="1"/>
                        <a:t>TeV</a:t>
                      </a:r>
                      <a:endParaRPr lang="en-US" dirty="0"/>
                    </a:p>
                  </a:txBody>
                  <a:tcPr>
                    <a:solidFill>
                      <a:schemeClr val="accent4">
                        <a:lumMod val="20000"/>
                        <a:lumOff val="80000"/>
                      </a:schemeClr>
                    </a:solidFill>
                  </a:tcPr>
                </a:tc>
                <a:tc>
                  <a:txBody>
                    <a:bodyPr/>
                    <a:lstStyle/>
                    <a:p>
                      <a:pPr algn="ctr"/>
                      <a:r>
                        <a:rPr lang="en-US" dirty="0"/>
                        <a:t>6.5 </a:t>
                      </a:r>
                      <a:r>
                        <a:rPr lang="en-US" dirty="0" err="1"/>
                        <a:t>TeV</a:t>
                      </a:r>
                      <a:endParaRPr lang="en-US" dirty="0"/>
                    </a:p>
                  </a:txBody>
                  <a:tcPr>
                    <a:solidFill>
                      <a:schemeClr val="accent4">
                        <a:lumMod val="20000"/>
                        <a:lumOff val="80000"/>
                      </a:schemeClr>
                    </a:solidFill>
                  </a:tcPr>
                </a:tc>
                <a:tc>
                  <a:txBody>
                    <a:bodyPr/>
                    <a:lstStyle/>
                    <a:p>
                      <a:pPr algn="ctr"/>
                      <a:r>
                        <a:rPr lang="en-US" dirty="0"/>
                        <a:t>6.5 </a:t>
                      </a:r>
                      <a:r>
                        <a:rPr lang="en-US" dirty="0" err="1"/>
                        <a:t>TeV</a:t>
                      </a:r>
                      <a:endParaRPr lang="en-US" dirty="0"/>
                    </a:p>
                  </a:txBody>
                  <a:tcPr>
                    <a:solidFill>
                      <a:schemeClr val="accent4">
                        <a:lumMod val="20000"/>
                        <a:lumOff val="80000"/>
                      </a:schemeClr>
                    </a:solidFill>
                  </a:tcPr>
                </a:tc>
                <a:extLst>
                  <a:ext uri="{0D108BD9-81ED-4DB2-BD59-A6C34878D82A}">
                    <a16:rowId xmlns:a16="http://schemas.microsoft.com/office/drawing/2014/main" val="10008"/>
                  </a:ext>
                </a:extLst>
              </a:tr>
              <a:tr h="387615">
                <a:tc>
                  <a:txBody>
                    <a:bodyPr/>
                    <a:lstStyle/>
                    <a:p>
                      <a:pPr algn="ctr"/>
                      <a:r>
                        <a:rPr lang="en-US" b="1" dirty="0"/>
                        <a:t>Peak</a:t>
                      </a:r>
                      <a:r>
                        <a:rPr lang="en-US" b="1" baseline="0" dirty="0"/>
                        <a:t> </a:t>
                      </a:r>
                      <a:r>
                        <a:rPr lang="en-US" b="1" dirty="0"/>
                        <a:t>Luminosity</a:t>
                      </a:r>
                    </a:p>
                  </a:txBody>
                  <a:tcPr>
                    <a:solidFill>
                      <a:schemeClr val="accent4">
                        <a:lumMod val="20000"/>
                        <a:lumOff val="80000"/>
                        <a:alpha val="40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dirty="0"/>
                        <a:t>6.6 10</a:t>
                      </a:r>
                      <a:r>
                        <a:rPr lang="en-US" baseline="30000" dirty="0"/>
                        <a:t>33</a:t>
                      </a:r>
                    </a:p>
                  </a:txBody>
                  <a:tcPr>
                    <a:solidFill>
                      <a:schemeClr val="accent4">
                        <a:lumMod val="20000"/>
                        <a:lumOff val="80000"/>
                        <a:alpha val="40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dirty="0"/>
                        <a:t>0.7 10</a:t>
                      </a:r>
                      <a:r>
                        <a:rPr lang="en-US" baseline="30000" dirty="0"/>
                        <a:t>34</a:t>
                      </a:r>
                    </a:p>
                  </a:txBody>
                  <a:tcPr>
                    <a:solidFill>
                      <a:schemeClr val="accent4">
                        <a:lumMod val="20000"/>
                        <a:lumOff val="80000"/>
                        <a:alpha val="40000"/>
                      </a:schemeClr>
                    </a:solidFill>
                  </a:tcPr>
                </a:tc>
                <a:tc>
                  <a:txBody>
                    <a:bodyPr/>
                    <a:lstStyle/>
                    <a:p>
                      <a:pPr algn="ctr"/>
                      <a:r>
                        <a:rPr lang="en-US" dirty="0"/>
                        <a:t>1.1-1.4 10</a:t>
                      </a:r>
                      <a:r>
                        <a:rPr lang="en-US" baseline="30000" dirty="0"/>
                        <a:t>34</a:t>
                      </a:r>
                    </a:p>
                  </a:txBody>
                  <a:tcPr>
                    <a:solidFill>
                      <a:schemeClr val="accent4">
                        <a:lumMod val="20000"/>
                        <a:lumOff val="80000"/>
                        <a:alpha val="40000"/>
                      </a:schemeClr>
                    </a:solidFill>
                  </a:tcPr>
                </a:tc>
                <a:extLst>
                  <a:ext uri="{0D108BD9-81ED-4DB2-BD59-A6C34878D82A}">
                    <a16:rowId xmlns:a16="http://schemas.microsoft.com/office/drawing/2014/main" val="10009"/>
                  </a:ext>
                </a:extLst>
              </a:tr>
              <a:tr h="387615">
                <a:tc>
                  <a:txBody>
                    <a:bodyPr/>
                    <a:lstStyle/>
                    <a:p>
                      <a:pPr algn="ctr"/>
                      <a:r>
                        <a:rPr lang="en-US" b="1" dirty="0" err="1"/>
                        <a:t>Octupole</a:t>
                      </a:r>
                      <a:r>
                        <a:rPr lang="en-US" b="1" dirty="0"/>
                        <a:t> magnets</a:t>
                      </a:r>
                    </a:p>
                  </a:txBody>
                  <a:tcPr>
                    <a:solidFill>
                      <a:schemeClr val="accent4">
                        <a:lumMod val="20000"/>
                        <a:lumOff val="80000"/>
                      </a:schemeClr>
                    </a:solidFill>
                  </a:tcPr>
                </a:tc>
                <a:tc>
                  <a:txBody>
                    <a:bodyPr/>
                    <a:lstStyle/>
                    <a:p>
                      <a:pPr algn="ctr"/>
                      <a:r>
                        <a:rPr lang="en-US" dirty="0"/>
                        <a:t>550 A</a:t>
                      </a:r>
                    </a:p>
                  </a:txBody>
                  <a:tcPr>
                    <a:solidFill>
                      <a:schemeClr val="accent4">
                        <a:lumMod val="20000"/>
                        <a:lumOff val="80000"/>
                      </a:schemeClr>
                    </a:solidFill>
                  </a:tcPr>
                </a:tc>
                <a:tc>
                  <a:txBody>
                    <a:bodyPr/>
                    <a:lstStyle/>
                    <a:p>
                      <a:pPr algn="ctr"/>
                      <a:r>
                        <a:rPr lang="en-US" dirty="0"/>
                        <a:t>470 A</a:t>
                      </a:r>
                    </a:p>
                  </a:txBody>
                  <a:tcPr>
                    <a:solidFill>
                      <a:schemeClr val="accent4">
                        <a:lumMod val="20000"/>
                        <a:lumOff val="80000"/>
                      </a:schemeClr>
                    </a:solidFill>
                  </a:tcPr>
                </a:tc>
                <a:tc>
                  <a:txBody>
                    <a:bodyPr/>
                    <a:lstStyle/>
                    <a:p>
                      <a:pPr algn="ctr"/>
                      <a:r>
                        <a:rPr lang="en-US" dirty="0"/>
                        <a:t>470 A</a:t>
                      </a:r>
                    </a:p>
                  </a:txBody>
                  <a:tcPr>
                    <a:solidFill>
                      <a:schemeClr val="accent4">
                        <a:lumMod val="20000"/>
                        <a:lumOff val="80000"/>
                      </a:schemeClr>
                    </a:solidFill>
                  </a:tcPr>
                </a:tc>
                <a:extLst>
                  <a:ext uri="{0D108BD9-81ED-4DB2-BD59-A6C34878D82A}">
                    <a16:rowId xmlns:a16="http://schemas.microsoft.com/office/drawing/2014/main" val="10010"/>
                  </a:ext>
                </a:extLst>
              </a:tr>
              <a:tr h="387615">
                <a:tc>
                  <a:txBody>
                    <a:bodyPr/>
                    <a:lstStyle/>
                    <a:p>
                      <a:pPr algn="ctr"/>
                      <a:r>
                        <a:rPr lang="en-US" b="1" dirty="0"/>
                        <a:t>Chromaticity</a:t>
                      </a:r>
                    </a:p>
                  </a:txBody>
                  <a:tcPr>
                    <a:solidFill>
                      <a:schemeClr val="accent4">
                        <a:lumMod val="20000"/>
                        <a:lumOff val="80000"/>
                        <a:alpha val="40000"/>
                      </a:schemeClr>
                    </a:solidFill>
                  </a:tcPr>
                </a:tc>
                <a:tc>
                  <a:txBody>
                    <a:bodyPr/>
                    <a:lstStyle/>
                    <a:p>
                      <a:pPr algn="ctr"/>
                      <a:r>
                        <a:rPr lang="en-US" dirty="0"/>
                        <a:t>20 units</a:t>
                      </a:r>
                    </a:p>
                  </a:txBody>
                  <a:tcPr>
                    <a:solidFill>
                      <a:schemeClr val="accent4">
                        <a:lumMod val="20000"/>
                        <a:lumOff val="80000"/>
                        <a:alpha val="40000"/>
                      </a:schemeClr>
                    </a:solidFill>
                  </a:tcPr>
                </a:tc>
                <a:tc>
                  <a:txBody>
                    <a:bodyPr/>
                    <a:lstStyle/>
                    <a:p>
                      <a:pPr algn="ctr"/>
                      <a:r>
                        <a:rPr lang="en-US" dirty="0"/>
                        <a:t>15 units</a:t>
                      </a:r>
                    </a:p>
                  </a:txBody>
                  <a:tcPr>
                    <a:solidFill>
                      <a:schemeClr val="accent4">
                        <a:lumMod val="20000"/>
                        <a:lumOff val="80000"/>
                        <a:alpha val="40000"/>
                      </a:schemeClr>
                    </a:solidFill>
                  </a:tcPr>
                </a:tc>
                <a:tc>
                  <a:txBody>
                    <a:bodyPr/>
                    <a:lstStyle/>
                    <a:p>
                      <a:pPr algn="ctr"/>
                      <a:r>
                        <a:rPr lang="en-US" dirty="0"/>
                        <a:t>15/22 units</a:t>
                      </a:r>
                    </a:p>
                  </a:txBody>
                  <a:tcPr>
                    <a:solidFill>
                      <a:schemeClr val="accent4">
                        <a:lumMod val="20000"/>
                        <a:lumOff val="80000"/>
                        <a:alpha val="40000"/>
                      </a:schemeClr>
                    </a:solidFill>
                  </a:tcPr>
                </a:tc>
                <a:extLst>
                  <a:ext uri="{0D108BD9-81ED-4DB2-BD59-A6C34878D82A}">
                    <a16:rowId xmlns:a16="http://schemas.microsoft.com/office/drawing/2014/main" val="10011"/>
                  </a:ext>
                </a:extLst>
              </a:tr>
            </a:tbl>
          </a:graphicData>
        </a:graphic>
      </p:graphicFrame>
      <p:sp>
        <p:nvSpPr>
          <p:cNvPr id="7" name="Rectangle 6">
            <a:extLst>
              <a:ext uri="{FF2B5EF4-FFF2-40B4-BE49-F238E27FC236}">
                <a16:creationId xmlns:a16="http://schemas.microsoft.com/office/drawing/2014/main" id="{7BCBEDE8-A719-A641-DED2-BEB1F90AC379}"/>
              </a:ext>
            </a:extLst>
          </p:cNvPr>
          <p:cNvSpPr/>
          <p:nvPr/>
        </p:nvSpPr>
        <p:spPr>
          <a:xfrm>
            <a:off x="930442" y="5672708"/>
            <a:ext cx="10395284" cy="1035318"/>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sz="3000" dirty="0"/>
              <a:t>Potential to go to ~ 2 10</a:t>
            </a:r>
            <a:r>
              <a:rPr lang="en-CH" sz="3000" baseline="30000" dirty="0"/>
              <a:t>34</a:t>
            </a:r>
            <a:r>
              <a:rPr lang="en-CH" sz="3000" dirty="0"/>
              <a:t> at reduced BB separations after tests</a:t>
            </a:r>
            <a:endParaRPr lang="en-CH" sz="3000" baseline="30000" dirty="0"/>
          </a:p>
        </p:txBody>
      </p:sp>
      <p:sp>
        <p:nvSpPr>
          <p:cNvPr id="8" name="Slide Number Placeholder 7">
            <a:extLst>
              <a:ext uri="{FF2B5EF4-FFF2-40B4-BE49-F238E27FC236}">
                <a16:creationId xmlns:a16="http://schemas.microsoft.com/office/drawing/2014/main" id="{3E161F7E-081B-A8B9-ED96-6AA6D5B89881}"/>
              </a:ext>
            </a:extLst>
          </p:cNvPr>
          <p:cNvSpPr>
            <a:spLocks noGrp="1"/>
          </p:cNvSpPr>
          <p:nvPr>
            <p:ph type="sldNum" sz="quarter" idx="12"/>
          </p:nvPr>
        </p:nvSpPr>
        <p:spPr/>
        <p:txBody>
          <a:bodyPr/>
          <a:lstStyle/>
          <a:p>
            <a:fld id="{E431986A-80BA-5C47-860B-2F2875E2D975}" type="slidenum">
              <a:rPr lang="en-CH" smtClean="0"/>
              <a:t>16</a:t>
            </a:fld>
            <a:endParaRPr lang="en-CH"/>
          </a:p>
        </p:txBody>
      </p:sp>
    </p:spTree>
    <p:extLst>
      <p:ext uri="{BB962C8B-B14F-4D97-AF65-F5344CB8AC3E}">
        <p14:creationId xmlns:p14="http://schemas.microsoft.com/office/powerpoint/2010/main" val="8265245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1"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Lst>
  </p:timing>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TextBox 5"/>
          <p:cNvSpPr txBox="1"/>
          <p:nvPr/>
        </p:nvSpPr>
        <p:spPr>
          <a:xfrm>
            <a:off x="929390" y="4572125"/>
            <a:ext cx="10238282" cy="2246769"/>
          </a:xfrm>
          <a:prstGeom prst="rect">
            <a:avLst/>
          </a:prstGeom>
          <a:noFill/>
        </p:spPr>
        <p:txBody>
          <a:bodyPr wrap="square" rtlCol="0">
            <a:spAutoFit/>
          </a:bodyPr>
          <a:lstStyle/>
          <a:p>
            <a:r>
              <a:rPr lang="en-US" sz="2000" dirty="0"/>
              <a:t>1.2-1.35 10</a:t>
            </a:r>
            <a:r>
              <a:rPr lang="en-US" sz="2000" baseline="30000" dirty="0"/>
              <a:t>11</a:t>
            </a:r>
            <a:r>
              <a:rPr lang="en-US" sz="2000" dirty="0"/>
              <a:t> ppb intensity </a:t>
            </a:r>
            <a:endParaRPr lang="en-US" sz="2000" baseline="30000" dirty="0"/>
          </a:p>
          <a:p>
            <a:pPr marL="285750" indent="-285750">
              <a:buFont typeface="Arial"/>
              <a:buChar char="•"/>
            </a:pPr>
            <a:r>
              <a:rPr lang="en-US" sz="2000" dirty="0">
                <a:solidFill>
                  <a:srgbClr val="008000"/>
                </a:solidFill>
              </a:rPr>
              <a:t>[370-250] </a:t>
            </a:r>
            <a:r>
              <a:rPr lang="en-US" sz="2000" dirty="0" err="1">
                <a:solidFill>
                  <a:srgbClr val="008000"/>
                </a:solidFill>
                <a:latin typeface="Symbol" charset="2"/>
                <a:cs typeface="Symbol" charset="2"/>
              </a:rPr>
              <a:t>m</a:t>
            </a:r>
            <a:r>
              <a:rPr lang="en-US" sz="2000" dirty="0" err="1">
                <a:solidFill>
                  <a:srgbClr val="008000"/>
                </a:solidFill>
              </a:rPr>
              <a:t>rad</a:t>
            </a:r>
            <a:r>
              <a:rPr lang="en-US" sz="2000" dirty="0">
                <a:solidFill>
                  <a:srgbClr val="008000"/>
                </a:solidFill>
              </a:rPr>
              <a:t> no long-range pattern lifetimes as in regular physics fills 20-30 h</a:t>
            </a:r>
          </a:p>
          <a:p>
            <a:pPr marL="285750" indent="-285750">
              <a:buFont typeface="Arial"/>
              <a:buChar char="•"/>
            </a:pPr>
            <a:r>
              <a:rPr lang="en-US" sz="2000" dirty="0">
                <a:solidFill>
                  <a:schemeClr val="accent6">
                    <a:lumMod val="75000"/>
                  </a:schemeClr>
                </a:solidFill>
              </a:rPr>
              <a:t>[250-230]</a:t>
            </a:r>
            <a:r>
              <a:rPr lang="en-US" sz="2000" dirty="0">
                <a:solidFill>
                  <a:schemeClr val="accent6">
                    <a:lumMod val="75000"/>
                  </a:schemeClr>
                </a:solidFill>
                <a:sym typeface="Wingdings"/>
              </a:rPr>
              <a:t> </a:t>
            </a:r>
            <a:r>
              <a:rPr lang="en-US" sz="2000" dirty="0" err="1">
                <a:solidFill>
                  <a:schemeClr val="accent6">
                    <a:lumMod val="75000"/>
                  </a:schemeClr>
                </a:solidFill>
                <a:latin typeface="Symbol" charset="2"/>
                <a:cs typeface="Symbol" charset="2"/>
                <a:sym typeface="Wingdings"/>
              </a:rPr>
              <a:t>m</a:t>
            </a:r>
            <a:r>
              <a:rPr lang="en-US" sz="2000" dirty="0" err="1">
                <a:solidFill>
                  <a:schemeClr val="accent6">
                    <a:lumMod val="75000"/>
                  </a:schemeClr>
                </a:solidFill>
                <a:sym typeface="Wingdings"/>
              </a:rPr>
              <a:t>rad</a:t>
            </a:r>
            <a:r>
              <a:rPr lang="en-US" sz="2000" dirty="0">
                <a:solidFill>
                  <a:schemeClr val="accent6">
                    <a:lumMod val="75000"/>
                  </a:schemeClr>
                </a:solidFill>
                <a:sym typeface="Wingdings"/>
              </a:rPr>
              <a:t> </a:t>
            </a:r>
            <a:r>
              <a:rPr lang="en-US" sz="2000" dirty="0">
                <a:sym typeface="Wingdings"/>
              </a:rPr>
              <a:t>moderate long-range effects  impact on beam lifetimes </a:t>
            </a:r>
            <a:r>
              <a:rPr lang="en-US" sz="2000" dirty="0">
                <a:solidFill>
                  <a:schemeClr val="accent6">
                    <a:lumMod val="75000"/>
                  </a:schemeClr>
                </a:solidFill>
                <a:sym typeface="Wingdings"/>
              </a:rPr>
              <a:t>15-10 h</a:t>
            </a:r>
          </a:p>
          <a:p>
            <a:pPr marL="285750" indent="-285750">
              <a:buFont typeface="Arial"/>
              <a:buChar char="•"/>
            </a:pPr>
            <a:r>
              <a:rPr lang="en-US" sz="2000" dirty="0">
                <a:solidFill>
                  <a:srgbClr val="FF0000"/>
                </a:solidFill>
                <a:sym typeface="Wingdings"/>
              </a:rPr>
              <a:t>Below 230 </a:t>
            </a:r>
            <a:r>
              <a:rPr lang="en-US" sz="2000" dirty="0" err="1">
                <a:solidFill>
                  <a:srgbClr val="FF0000"/>
                </a:solidFill>
                <a:latin typeface="Symbol" charset="2"/>
                <a:cs typeface="Symbol" charset="2"/>
                <a:sym typeface="Wingdings"/>
              </a:rPr>
              <a:t>m</a:t>
            </a:r>
            <a:r>
              <a:rPr lang="en-US" sz="2000" dirty="0" err="1">
                <a:solidFill>
                  <a:srgbClr val="FF0000"/>
                </a:solidFill>
                <a:sym typeface="Wingdings"/>
              </a:rPr>
              <a:t>rad</a:t>
            </a:r>
            <a:r>
              <a:rPr lang="en-US" sz="2000" dirty="0">
                <a:solidFill>
                  <a:srgbClr val="FF0000"/>
                </a:solidFill>
                <a:sym typeface="Wingdings"/>
              </a:rPr>
              <a:t> </a:t>
            </a:r>
            <a:r>
              <a:rPr lang="en-US" sz="2000" dirty="0">
                <a:sym typeface="Wingdings"/>
              </a:rPr>
              <a:t>long-range effects and intensity </a:t>
            </a:r>
            <a:r>
              <a:rPr lang="en-US" sz="2000" dirty="0">
                <a:solidFill>
                  <a:srgbClr val="FF0000"/>
                </a:solidFill>
                <a:sym typeface="Wingdings"/>
              </a:rPr>
              <a:t>lifetimes below few hours for fast losses</a:t>
            </a:r>
          </a:p>
          <a:p>
            <a:pPr marL="285750" indent="-285750">
              <a:buFont typeface="Arial"/>
              <a:buChar char="•"/>
            </a:pPr>
            <a:r>
              <a:rPr lang="en-US" sz="2000" dirty="0">
                <a:solidFill>
                  <a:srgbClr val="FF0000"/>
                </a:solidFill>
                <a:sym typeface="Wingdings"/>
              </a:rPr>
              <a:t>Two beam differences to be understood!  1 beam no effects observed!</a:t>
            </a:r>
            <a:r>
              <a:rPr lang="en-US" sz="2000" b="1" dirty="0"/>
              <a:t> </a:t>
            </a:r>
          </a:p>
          <a:p>
            <a:pPr algn="ctr"/>
            <a:r>
              <a:rPr lang="en-US" sz="2000" b="1" dirty="0"/>
              <a:t>IP2 and IP8 no effect</a:t>
            </a:r>
          </a:p>
          <a:p>
            <a:pPr algn="ctr"/>
            <a:r>
              <a:rPr lang="en-US" sz="2000" b="1" dirty="0"/>
              <a:t>Q’ an Oct at low values help.</a:t>
            </a:r>
          </a:p>
        </p:txBody>
      </p:sp>
      <p:pic>
        <p:nvPicPr>
          <p:cNvPr id="3" name="Picture 2" descr="bbbB1_bunchslot_vs_crossing_final_train1.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71337" y="1117520"/>
            <a:ext cx="4637657" cy="3486294"/>
          </a:xfrm>
          <a:prstGeom prst="rect">
            <a:avLst/>
          </a:prstGeom>
        </p:spPr>
      </p:pic>
      <p:pic>
        <p:nvPicPr>
          <p:cNvPr id="4" name="Picture 3" descr="bbbB2_bunchslot_vs_crossing_final_train1.eps"/>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56539" y="1117520"/>
            <a:ext cx="4637657" cy="3486294"/>
          </a:xfrm>
          <a:prstGeom prst="rect">
            <a:avLst/>
          </a:prstGeom>
        </p:spPr>
      </p:pic>
      <p:sp>
        <p:nvSpPr>
          <p:cNvPr id="11" name="Title 2"/>
          <p:cNvSpPr>
            <a:spLocks noGrp="1"/>
          </p:cNvSpPr>
          <p:nvPr>
            <p:ph type="title"/>
          </p:nvPr>
        </p:nvSpPr>
        <p:spPr>
          <a:xfrm>
            <a:off x="244929" y="187600"/>
            <a:ext cx="11674928" cy="634797"/>
          </a:xfrm>
        </p:spPr>
        <p:txBody>
          <a:bodyPr>
            <a:noAutofit/>
          </a:bodyPr>
          <a:lstStyle/>
          <a:p>
            <a:pPr algn="ctr"/>
            <a:r>
              <a:rPr lang="en-US" sz="3000" b="1" dirty="0"/>
              <a:t>Long Range experiments 2016: LR limits</a:t>
            </a:r>
          </a:p>
        </p:txBody>
      </p:sp>
      <p:sp>
        <p:nvSpPr>
          <p:cNvPr id="8" name="TextBox 7"/>
          <p:cNvSpPr txBox="1"/>
          <p:nvPr/>
        </p:nvSpPr>
        <p:spPr>
          <a:xfrm>
            <a:off x="3162636" y="998018"/>
            <a:ext cx="901171" cy="369332"/>
          </a:xfrm>
          <a:prstGeom prst="rect">
            <a:avLst/>
          </a:prstGeom>
          <a:noFill/>
        </p:spPr>
        <p:txBody>
          <a:bodyPr wrap="none" rtlCol="0">
            <a:spAutoFit/>
          </a:bodyPr>
          <a:lstStyle/>
          <a:p>
            <a:r>
              <a:rPr lang="en-US" b="1" dirty="0"/>
              <a:t>Beam 1</a:t>
            </a:r>
          </a:p>
        </p:txBody>
      </p:sp>
      <p:sp>
        <p:nvSpPr>
          <p:cNvPr id="9" name="TextBox 8"/>
          <p:cNvSpPr txBox="1"/>
          <p:nvPr/>
        </p:nvSpPr>
        <p:spPr>
          <a:xfrm>
            <a:off x="7850404" y="998018"/>
            <a:ext cx="901171" cy="369332"/>
          </a:xfrm>
          <a:prstGeom prst="rect">
            <a:avLst/>
          </a:prstGeom>
          <a:noFill/>
        </p:spPr>
        <p:txBody>
          <a:bodyPr wrap="none" rtlCol="0">
            <a:spAutoFit/>
          </a:bodyPr>
          <a:lstStyle/>
          <a:p>
            <a:r>
              <a:rPr lang="en-US" b="1" dirty="0"/>
              <a:t>Beam 2</a:t>
            </a:r>
          </a:p>
        </p:txBody>
      </p:sp>
      <p:sp>
        <p:nvSpPr>
          <p:cNvPr id="2" name="Slide Number Placeholder 1">
            <a:extLst>
              <a:ext uri="{FF2B5EF4-FFF2-40B4-BE49-F238E27FC236}">
                <a16:creationId xmlns:a16="http://schemas.microsoft.com/office/drawing/2014/main" id="{D012D2F9-471F-114F-9B9B-DF781B8C0DCF}"/>
              </a:ext>
            </a:extLst>
          </p:cNvPr>
          <p:cNvSpPr>
            <a:spLocks noGrp="1"/>
          </p:cNvSpPr>
          <p:nvPr>
            <p:ph type="sldNum" sz="quarter" idx="12"/>
          </p:nvPr>
        </p:nvSpPr>
        <p:spPr/>
        <p:txBody>
          <a:bodyPr/>
          <a:lstStyle/>
          <a:p>
            <a:fld id="{E431986A-80BA-5C47-860B-2F2875E2D975}" type="slidenum">
              <a:rPr lang="en-CH" smtClean="0"/>
              <a:t>17</a:t>
            </a:fld>
            <a:endParaRPr lang="en-CH"/>
          </a:p>
        </p:txBody>
      </p:sp>
    </p:spTree>
    <p:extLst>
      <p:ext uri="{BB962C8B-B14F-4D97-AF65-F5344CB8AC3E}">
        <p14:creationId xmlns:p14="http://schemas.microsoft.com/office/powerpoint/2010/main" val="25883635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bbb_B2_decay_vs_cross_init_an_final_comp_train1_nominal.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50706" y="1111173"/>
            <a:ext cx="4306104" cy="3237054"/>
          </a:xfrm>
          <a:prstGeom prst="rect">
            <a:avLst/>
          </a:prstGeom>
        </p:spPr>
      </p:pic>
      <p:pic>
        <p:nvPicPr>
          <p:cNvPr id="9" name="Picture 8" descr="bbb_B1_decay_vs_cross_init_an_final_comp_train1_nominal.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10990" y="1111173"/>
            <a:ext cx="4306104" cy="3237054"/>
          </a:xfrm>
          <a:prstGeom prst="rect">
            <a:avLst/>
          </a:prstGeom>
        </p:spPr>
      </p:pic>
      <p:sp>
        <p:nvSpPr>
          <p:cNvPr id="10" name="TextBox 9"/>
          <p:cNvSpPr txBox="1"/>
          <p:nvPr/>
        </p:nvSpPr>
        <p:spPr>
          <a:xfrm>
            <a:off x="1553323" y="4469894"/>
            <a:ext cx="9109586" cy="2462213"/>
          </a:xfrm>
          <a:prstGeom prst="rect">
            <a:avLst/>
          </a:prstGeom>
          <a:noFill/>
        </p:spPr>
        <p:txBody>
          <a:bodyPr wrap="square" rtlCol="0">
            <a:spAutoFit/>
          </a:bodyPr>
          <a:lstStyle/>
          <a:p>
            <a:pPr algn="ctr"/>
            <a:r>
              <a:rPr lang="en-US" sz="2200" b="1" dirty="0">
                <a:solidFill>
                  <a:srgbClr val="FF0000"/>
                </a:solidFill>
              </a:rPr>
              <a:t>Intensities 1.2-1.35 10</a:t>
            </a:r>
            <a:r>
              <a:rPr lang="en-US" sz="2200" b="1" baseline="30000" dirty="0">
                <a:solidFill>
                  <a:srgbClr val="FF0000"/>
                </a:solidFill>
              </a:rPr>
              <a:t>11</a:t>
            </a:r>
            <a:r>
              <a:rPr lang="en-US" sz="2200" b="1" dirty="0">
                <a:solidFill>
                  <a:srgbClr val="FF0000"/>
                </a:solidFill>
              </a:rPr>
              <a:t>ppb: </a:t>
            </a:r>
          </a:p>
          <a:p>
            <a:pPr marL="457200" indent="-457200">
              <a:buFont typeface="Arial" panose="020B0604020202020204" pitchFamily="34" charset="0"/>
              <a:buChar char="•"/>
            </a:pPr>
            <a:r>
              <a:rPr lang="en-US" sz="2200" b="1" dirty="0"/>
              <a:t>Fast losses at first time window of 5 min increases</a:t>
            </a:r>
          </a:p>
          <a:p>
            <a:pPr marL="457200" indent="-457200">
              <a:buFont typeface="Arial" panose="020B0604020202020204" pitchFamily="34" charset="0"/>
              <a:buChar char="•"/>
            </a:pPr>
            <a:r>
              <a:rPr lang="en-US" sz="2200" b="1" dirty="0"/>
              <a:t>Slow losses increase and do not improve after 15 minutes</a:t>
            </a:r>
          </a:p>
          <a:p>
            <a:pPr marL="342900" indent="-342900" algn="ctr">
              <a:buFont typeface="Wingdings" charset="0"/>
              <a:buChar char="à"/>
            </a:pPr>
            <a:r>
              <a:rPr lang="en-US" sz="2200" b="1" dirty="0">
                <a:sym typeface="Wingdings"/>
              </a:rPr>
              <a:t>Transient effect + strong deterioration of intensity lifetimes</a:t>
            </a:r>
          </a:p>
          <a:p>
            <a:pPr algn="ctr"/>
            <a:endParaRPr lang="en-US" sz="2200" b="1" dirty="0">
              <a:sym typeface="Wingdings"/>
            </a:endParaRPr>
          </a:p>
          <a:p>
            <a:pPr algn="ctr"/>
            <a:r>
              <a:rPr lang="en-US" sz="2200" b="1" dirty="0">
                <a:solidFill>
                  <a:srgbClr val="FF0000"/>
                </a:solidFill>
                <a:sym typeface="Wingdings"/>
              </a:rPr>
              <a:t>B</a:t>
            </a:r>
            <a:r>
              <a:rPr lang="en-US" sz="2200" b="1" dirty="0">
                <a:solidFill>
                  <a:srgbClr val="FF0000"/>
                </a:solidFill>
              </a:rPr>
              <a:t>eam-beam effects visible with impact on losses 24%/hour</a:t>
            </a:r>
          </a:p>
          <a:p>
            <a:pPr algn="ctr"/>
            <a:r>
              <a:rPr lang="en-US" sz="2200" b="1" dirty="0">
                <a:solidFill>
                  <a:srgbClr val="FF0000"/>
                </a:solidFill>
              </a:rPr>
              <a:t>Two beam differences should be investigated</a:t>
            </a:r>
          </a:p>
        </p:txBody>
      </p:sp>
      <p:cxnSp>
        <p:nvCxnSpPr>
          <p:cNvPr id="17" name="Straight Connector 16"/>
          <p:cNvCxnSpPr/>
          <p:nvPr/>
        </p:nvCxnSpPr>
        <p:spPr>
          <a:xfrm>
            <a:off x="3252600" y="1368151"/>
            <a:ext cx="0" cy="2586485"/>
          </a:xfrm>
          <a:prstGeom prst="line">
            <a:avLst/>
          </a:prstGeom>
          <a:ln>
            <a:solidFill>
              <a:srgbClr val="FF0000"/>
            </a:solidFill>
            <a:prstDash val="sysDash"/>
          </a:ln>
        </p:spPr>
        <p:style>
          <a:lnRef idx="2">
            <a:schemeClr val="accent1"/>
          </a:lnRef>
          <a:fillRef idx="0">
            <a:schemeClr val="accent1"/>
          </a:fillRef>
          <a:effectRef idx="1">
            <a:schemeClr val="accent1"/>
          </a:effectRef>
          <a:fontRef idx="minor">
            <a:schemeClr val="tx1"/>
          </a:fontRef>
        </p:style>
      </p:cxnSp>
      <p:graphicFrame>
        <p:nvGraphicFramePr>
          <p:cNvPr id="20" name="Table 19"/>
          <p:cNvGraphicFramePr>
            <a:graphicFrameLocks noGrp="1"/>
          </p:cNvGraphicFramePr>
          <p:nvPr/>
        </p:nvGraphicFramePr>
        <p:xfrm>
          <a:off x="9802053" y="1496096"/>
          <a:ext cx="682068" cy="2260600"/>
        </p:xfrm>
        <a:graphic>
          <a:graphicData uri="http://schemas.openxmlformats.org/drawingml/2006/table">
            <a:tbl>
              <a:tblPr>
                <a:tableStyleId>{2D5ABB26-0587-4C30-8999-92F81FD0307C}</a:tableStyleId>
              </a:tblPr>
              <a:tblGrid>
                <a:gridCol w="682068">
                  <a:extLst>
                    <a:ext uri="{9D8B030D-6E8A-4147-A177-3AD203B41FA5}">
                      <a16:colId xmlns:a16="http://schemas.microsoft.com/office/drawing/2014/main" val="20000"/>
                    </a:ext>
                  </a:extLst>
                </a:gridCol>
              </a:tblGrid>
              <a:tr h="211818">
                <a:tc>
                  <a:txBody>
                    <a:bodyPr/>
                    <a:lstStyle/>
                    <a:p>
                      <a:pPr algn="ctr" fontAlgn="b"/>
                      <a:r>
                        <a:rPr lang="en-US" sz="1400" b="1" i="0" u="none" strike="noStrike" dirty="0">
                          <a:solidFill>
                            <a:srgbClr val="FF0000"/>
                          </a:solidFill>
                          <a:effectLst/>
                          <a:latin typeface="Symbol" charset="2"/>
                          <a:cs typeface="Symbol" charset="2"/>
                        </a:rPr>
                        <a:t>f</a:t>
                      </a:r>
                      <a:endParaRPr lang="bg-BG" sz="1400" b="1" i="0" u="none" strike="noStrike" dirty="0">
                        <a:solidFill>
                          <a:srgbClr val="FF0000"/>
                        </a:solidFill>
                        <a:effectLst/>
                        <a:latin typeface="Symbol" charset="2"/>
                        <a:cs typeface="Symbol" charset="2"/>
                      </a:endParaRP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0"/>
                  </a:ext>
                </a:extLst>
              </a:tr>
              <a:tr h="211818">
                <a:tc>
                  <a:txBody>
                    <a:bodyPr/>
                    <a:lstStyle/>
                    <a:p>
                      <a:pPr algn="ctr" fontAlgn="b"/>
                      <a:r>
                        <a:rPr lang="en-US" sz="1400" u="none" strike="noStrike" dirty="0">
                          <a:solidFill>
                            <a:schemeClr val="tx1"/>
                          </a:solidFill>
                          <a:effectLst/>
                        </a:rPr>
                        <a:t>310</a:t>
                      </a:r>
                      <a:endParaRPr lang="en-US" sz="1400" b="1" i="0" u="none" strike="noStrike" dirty="0">
                        <a:solidFill>
                          <a:schemeClr val="tx1"/>
                        </a:solidFill>
                        <a:effectLst/>
                        <a:latin typeface="Calibri"/>
                      </a:endParaRP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3">
                        <a:lumMod val="60000"/>
                        <a:lumOff val="40000"/>
                      </a:schemeClr>
                    </a:solidFill>
                  </a:tcPr>
                </a:tc>
                <a:extLst>
                  <a:ext uri="{0D108BD9-81ED-4DB2-BD59-A6C34878D82A}">
                    <a16:rowId xmlns:a16="http://schemas.microsoft.com/office/drawing/2014/main" val="10001"/>
                  </a:ext>
                </a:extLst>
              </a:tr>
              <a:tr h="211818">
                <a:tc>
                  <a:txBody>
                    <a:bodyPr/>
                    <a:lstStyle/>
                    <a:p>
                      <a:pPr algn="ctr" fontAlgn="b"/>
                      <a:r>
                        <a:rPr lang="is-IS" sz="1400" u="none" strike="noStrike" dirty="0">
                          <a:solidFill>
                            <a:schemeClr val="tx1"/>
                          </a:solidFill>
                          <a:effectLst/>
                        </a:rPr>
                        <a:t>280</a:t>
                      </a:r>
                      <a:endParaRPr lang="is-IS" sz="1400" b="1" i="0" u="none" strike="noStrike" dirty="0">
                        <a:solidFill>
                          <a:schemeClr val="tx1"/>
                        </a:solidFill>
                        <a:effectLst/>
                        <a:latin typeface="Calibri"/>
                      </a:endParaRP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3">
                        <a:lumMod val="60000"/>
                        <a:lumOff val="40000"/>
                      </a:schemeClr>
                    </a:solidFill>
                  </a:tcPr>
                </a:tc>
                <a:extLst>
                  <a:ext uri="{0D108BD9-81ED-4DB2-BD59-A6C34878D82A}">
                    <a16:rowId xmlns:a16="http://schemas.microsoft.com/office/drawing/2014/main" val="10002"/>
                  </a:ext>
                </a:extLst>
              </a:tr>
              <a:tr h="211818">
                <a:tc>
                  <a:txBody>
                    <a:bodyPr/>
                    <a:lstStyle/>
                    <a:p>
                      <a:pPr algn="ctr" fontAlgn="b"/>
                      <a:r>
                        <a:rPr lang="is-IS" sz="1400" u="none" strike="noStrike" dirty="0">
                          <a:solidFill>
                            <a:schemeClr val="tx1"/>
                          </a:solidFill>
                          <a:effectLst/>
                        </a:rPr>
                        <a:t>270</a:t>
                      </a:r>
                      <a:endParaRPr lang="is-IS" sz="1400" b="1" i="0" u="none" strike="noStrike" dirty="0">
                        <a:solidFill>
                          <a:schemeClr val="tx1"/>
                        </a:solidFill>
                        <a:effectLst/>
                        <a:latin typeface="Calibri"/>
                      </a:endParaRP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3">
                        <a:lumMod val="60000"/>
                        <a:lumOff val="40000"/>
                      </a:schemeClr>
                    </a:solidFill>
                  </a:tcPr>
                </a:tc>
                <a:extLst>
                  <a:ext uri="{0D108BD9-81ED-4DB2-BD59-A6C34878D82A}">
                    <a16:rowId xmlns:a16="http://schemas.microsoft.com/office/drawing/2014/main" val="10003"/>
                  </a:ext>
                </a:extLst>
              </a:tr>
              <a:tr h="211818">
                <a:tc>
                  <a:txBody>
                    <a:bodyPr/>
                    <a:lstStyle/>
                    <a:p>
                      <a:pPr algn="ctr" fontAlgn="b"/>
                      <a:r>
                        <a:rPr lang="is-IS" sz="1400" u="none" strike="noStrike" dirty="0">
                          <a:solidFill>
                            <a:schemeClr val="tx1"/>
                          </a:solidFill>
                          <a:effectLst/>
                        </a:rPr>
                        <a:t>260</a:t>
                      </a:r>
                      <a:endParaRPr lang="is-IS" sz="1400" b="1" i="0" u="none" strike="noStrike" dirty="0">
                        <a:solidFill>
                          <a:schemeClr val="tx1"/>
                        </a:solidFill>
                        <a:effectLst/>
                        <a:latin typeface="Calibri"/>
                      </a:endParaRP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3">
                        <a:lumMod val="60000"/>
                        <a:lumOff val="40000"/>
                      </a:schemeClr>
                    </a:solidFill>
                  </a:tcPr>
                </a:tc>
                <a:extLst>
                  <a:ext uri="{0D108BD9-81ED-4DB2-BD59-A6C34878D82A}">
                    <a16:rowId xmlns:a16="http://schemas.microsoft.com/office/drawing/2014/main" val="10004"/>
                  </a:ext>
                </a:extLst>
              </a:tr>
              <a:tr h="211818">
                <a:tc>
                  <a:txBody>
                    <a:bodyPr/>
                    <a:lstStyle/>
                    <a:p>
                      <a:pPr algn="ctr" fontAlgn="b"/>
                      <a:r>
                        <a:rPr lang="is-IS" sz="1400" u="none" strike="noStrike" dirty="0">
                          <a:solidFill>
                            <a:schemeClr val="tx1"/>
                          </a:solidFill>
                          <a:effectLst/>
                        </a:rPr>
                        <a:t>250</a:t>
                      </a:r>
                      <a:endParaRPr lang="is-IS" sz="1400" b="1" i="0" u="none" strike="noStrike" dirty="0">
                        <a:solidFill>
                          <a:schemeClr val="tx1"/>
                        </a:solidFill>
                        <a:effectLst/>
                        <a:latin typeface="Calibri"/>
                      </a:endParaRP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6">
                        <a:lumMod val="40000"/>
                        <a:lumOff val="60000"/>
                      </a:schemeClr>
                    </a:solidFill>
                  </a:tcPr>
                </a:tc>
                <a:extLst>
                  <a:ext uri="{0D108BD9-81ED-4DB2-BD59-A6C34878D82A}">
                    <a16:rowId xmlns:a16="http://schemas.microsoft.com/office/drawing/2014/main" val="10005"/>
                  </a:ext>
                </a:extLst>
              </a:tr>
              <a:tr h="211818">
                <a:tc>
                  <a:txBody>
                    <a:bodyPr/>
                    <a:lstStyle/>
                    <a:p>
                      <a:pPr algn="ctr" fontAlgn="b"/>
                      <a:r>
                        <a:rPr lang="is-IS" sz="1400" u="none" strike="noStrike" dirty="0">
                          <a:solidFill>
                            <a:schemeClr val="tx1"/>
                          </a:solidFill>
                          <a:effectLst/>
                        </a:rPr>
                        <a:t>240</a:t>
                      </a:r>
                      <a:endParaRPr lang="is-IS" sz="1400" b="1" i="0" u="none" strike="noStrike" dirty="0">
                        <a:solidFill>
                          <a:schemeClr val="tx1"/>
                        </a:solidFill>
                        <a:effectLst/>
                        <a:latin typeface="Calibri"/>
                      </a:endParaRP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6">
                        <a:lumMod val="40000"/>
                        <a:lumOff val="60000"/>
                      </a:schemeClr>
                    </a:solidFill>
                  </a:tcPr>
                </a:tc>
                <a:extLst>
                  <a:ext uri="{0D108BD9-81ED-4DB2-BD59-A6C34878D82A}">
                    <a16:rowId xmlns:a16="http://schemas.microsoft.com/office/drawing/2014/main" val="10006"/>
                  </a:ext>
                </a:extLst>
              </a:tr>
              <a:tr h="211818">
                <a:tc>
                  <a:txBody>
                    <a:bodyPr/>
                    <a:lstStyle/>
                    <a:p>
                      <a:pPr algn="ctr" fontAlgn="b"/>
                      <a:r>
                        <a:rPr lang="is-IS" sz="1400" u="none" strike="noStrike" dirty="0">
                          <a:effectLst/>
                        </a:rPr>
                        <a:t>230</a:t>
                      </a:r>
                      <a:endParaRPr lang="is-IS" sz="1400" b="1" i="0" u="none" strike="noStrike" dirty="0">
                        <a:solidFill>
                          <a:srgbClr val="000000"/>
                        </a:solidFill>
                        <a:effectLst/>
                        <a:latin typeface="Calibri"/>
                      </a:endParaRP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6">
                        <a:lumMod val="40000"/>
                        <a:lumOff val="60000"/>
                      </a:schemeClr>
                    </a:solidFill>
                  </a:tcPr>
                </a:tc>
                <a:extLst>
                  <a:ext uri="{0D108BD9-81ED-4DB2-BD59-A6C34878D82A}">
                    <a16:rowId xmlns:a16="http://schemas.microsoft.com/office/drawing/2014/main" val="10007"/>
                  </a:ext>
                </a:extLst>
              </a:tr>
              <a:tr h="211818">
                <a:tc>
                  <a:txBody>
                    <a:bodyPr/>
                    <a:lstStyle/>
                    <a:p>
                      <a:pPr algn="ctr" fontAlgn="b"/>
                      <a:r>
                        <a:rPr lang="cs-CZ" sz="1400" u="none" strike="noStrike" dirty="0">
                          <a:effectLst/>
                        </a:rPr>
                        <a:t>210</a:t>
                      </a:r>
                      <a:endParaRPr lang="cs-CZ" sz="1400" b="1" i="0" u="none" strike="noStrike" dirty="0">
                        <a:solidFill>
                          <a:srgbClr val="000000"/>
                        </a:solidFill>
                        <a:effectLst/>
                        <a:latin typeface="Calibri"/>
                      </a:endParaRP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0000">
                        <a:alpha val="82000"/>
                      </a:srgbClr>
                    </a:solidFill>
                  </a:tcPr>
                </a:tc>
                <a:extLst>
                  <a:ext uri="{0D108BD9-81ED-4DB2-BD59-A6C34878D82A}">
                    <a16:rowId xmlns:a16="http://schemas.microsoft.com/office/drawing/2014/main" val="10008"/>
                  </a:ext>
                </a:extLst>
              </a:tr>
              <a:tr h="211818">
                <a:tc>
                  <a:txBody>
                    <a:bodyPr/>
                    <a:lstStyle/>
                    <a:p>
                      <a:pPr algn="ctr" fontAlgn="b"/>
                      <a:r>
                        <a:rPr lang="en-US" sz="1400" u="none" strike="noStrike" dirty="0">
                          <a:effectLst/>
                        </a:rPr>
                        <a:t>190</a:t>
                      </a:r>
                      <a:endParaRPr lang="en-US" sz="1400" b="1" i="0" u="none" strike="noStrike" dirty="0">
                        <a:solidFill>
                          <a:srgbClr val="000000"/>
                        </a:solidFill>
                        <a:effectLst/>
                        <a:latin typeface="Calibri"/>
                      </a:endParaRP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0000">
                        <a:alpha val="82000"/>
                      </a:srgbClr>
                    </a:solidFill>
                  </a:tcPr>
                </a:tc>
                <a:extLst>
                  <a:ext uri="{0D108BD9-81ED-4DB2-BD59-A6C34878D82A}">
                    <a16:rowId xmlns:a16="http://schemas.microsoft.com/office/drawing/2014/main" val="10009"/>
                  </a:ext>
                </a:extLst>
              </a:tr>
            </a:tbl>
          </a:graphicData>
        </a:graphic>
      </p:graphicFrame>
      <p:sp>
        <p:nvSpPr>
          <p:cNvPr id="5" name="TextBox 4"/>
          <p:cNvSpPr txBox="1"/>
          <p:nvPr/>
        </p:nvSpPr>
        <p:spPr>
          <a:xfrm>
            <a:off x="3252601" y="883700"/>
            <a:ext cx="901171" cy="369332"/>
          </a:xfrm>
          <a:prstGeom prst="rect">
            <a:avLst/>
          </a:prstGeom>
          <a:noFill/>
        </p:spPr>
        <p:txBody>
          <a:bodyPr wrap="none" rtlCol="0">
            <a:spAutoFit/>
          </a:bodyPr>
          <a:lstStyle/>
          <a:p>
            <a:r>
              <a:rPr lang="en-US" b="1" dirty="0"/>
              <a:t>Beam 1</a:t>
            </a:r>
          </a:p>
        </p:txBody>
      </p:sp>
      <p:sp>
        <p:nvSpPr>
          <p:cNvPr id="6" name="TextBox 5"/>
          <p:cNvSpPr txBox="1"/>
          <p:nvPr/>
        </p:nvSpPr>
        <p:spPr>
          <a:xfrm>
            <a:off x="7367401" y="883700"/>
            <a:ext cx="901171" cy="369332"/>
          </a:xfrm>
          <a:prstGeom prst="rect">
            <a:avLst/>
          </a:prstGeom>
          <a:noFill/>
        </p:spPr>
        <p:txBody>
          <a:bodyPr wrap="none" rtlCol="0">
            <a:spAutoFit/>
          </a:bodyPr>
          <a:lstStyle/>
          <a:p>
            <a:r>
              <a:rPr lang="en-US" b="1" dirty="0"/>
              <a:t>Beam 2</a:t>
            </a:r>
          </a:p>
        </p:txBody>
      </p:sp>
      <p:pic>
        <p:nvPicPr>
          <p:cNvPr id="21" name="Picture 20" descr="latex-image-1.pd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831587" y="510221"/>
            <a:ext cx="1788988" cy="715595"/>
          </a:xfrm>
          <a:prstGeom prst="rect">
            <a:avLst/>
          </a:prstGeom>
        </p:spPr>
      </p:pic>
      <p:sp>
        <p:nvSpPr>
          <p:cNvPr id="22" name="Rectangle 21"/>
          <p:cNvSpPr/>
          <p:nvPr/>
        </p:nvSpPr>
        <p:spPr>
          <a:xfrm>
            <a:off x="2087642" y="1350510"/>
            <a:ext cx="1164959" cy="2618751"/>
          </a:xfrm>
          <a:prstGeom prst="rect">
            <a:avLst/>
          </a:prstGeom>
          <a:solidFill>
            <a:srgbClr val="FF0000">
              <a:alpha val="8787"/>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5E3D25D4-50CA-3889-4670-119F2EC0D7A6}"/>
              </a:ext>
            </a:extLst>
          </p:cNvPr>
          <p:cNvSpPr/>
          <p:nvPr/>
        </p:nvSpPr>
        <p:spPr>
          <a:xfrm>
            <a:off x="3242604" y="1361781"/>
            <a:ext cx="530731" cy="2618751"/>
          </a:xfrm>
          <a:prstGeom prst="rect">
            <a:avLst/>
          </a:prstGeom>
          <a:solidFill>
            <a:schemeClr val="accent2">
              <a:lumMod val="20000"/>
              <a:lumOff val="80000"/>
              <a:alpha val="39467"/>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22C8B929-2771-340C-40B9-D0DEBFAB3776}"/>
              </a:ext>
            </a:extLst>
          </p:cNvPr>
          <p:cNvSpPr txBox="1"/>
          <p:nvPr/>
        </p:nvSpPr>
        <p:spPr>
          <a:xfrm>
            <a:off x="3437345" y="2946076"/>
            <a:ext cx="671979" cy="369332"/>
          </a:xfrm>
          <a:prstGeom prst="rect">
            <a:avLst/>
          </a:prstGeom>
          <a:solidFill>
            <a:schemeClr val="accent3">
              <a:lumMod val="60000"/>
              <a:lumOff val="40000"/>
            </a:schemeClr>
          </a:solidFill>
        </p:spPr>
        <p:txBody>
          <a:bodyPr wrap="none" rtlCol="0">
            <a:spAutoFit/>
          </a:bodyPr>
          <a:lstStyle/>
          <a:p>
            <a:r>
              <a:rPr lang="en-US" b="1" dirty="0"/>
              <a:t>8.3 </a:t>
            </a:r>
            <a:r>
              <a:rPr lang="en-US" b="1" dirty="0">
                <a:latin typeface="Symbol" charset="2"/>
                <a:cs typeface="Symbol" charset="2"/>
              </a:rPr>
              <a:t>s</a:t>
            </a:r>
          </a:p>
        </p:txBody>
      </p:sp>
      <p:sp>
        <p:nvSpPr>
          <p:cNvPr id="7" name="TextBox 6">
            <a:extLst>
              <a:ext uri="{FF2B5EF4-FFF2-40B4-BE49-F238E27FC236}">
                <a16:creationId xmlns:a16="http://schemas.microsoft.com/office/drawing/2014/main" id="{BF347E85-EAA6-A618-B753-DAD4C1D923C7}"/>
              </a:ext>
            </a:extLst>
          </p:cNvPr>
          <p:cNvSpPr txBox="1"/>
          <p:nvPr/>
        </p:nvSpPr>
        <p:spPr>
          <a:xfrm>
            <a:off x="3166385" y="2304631"/>
            <a:ext cx="671979" cy="369332"/>
          </a:xfrm>
          <a:prstGeom prst="rect">
            <a:avLst/>
          </a:prstGeom>
          <a:solidFill>
            <a:schemeClr val="accent6">
              <a:lumMod val="60000"/>
              <a:lumOff val="40000"/>
            </a:schemeClr>
          </a:solidFill>
        </p:spPr>
        <p:txBody>
          <a:bodyPr wrap="none" rtlCol="0">
            <a:spAutoFit/>
          </a:bodyPr>
          <a:lstStyle/>
          <a:p>
            <a:r>
              <a:rPr lang="en-US" b="1" dirty="0"/>
              <a:t>8.0 </a:t>
            </a:r>
            <a:r>
              <a:rPr lang="en-US" b="1" dirty="0">
                <a:latin typeface="Symbol" charset="2"/>
                <a:cs typeface="Symbol" charset="2"/>
              </a:rPr>
              <a:t>s</a:t>
            </a:r>
          </a:p>
        </p:txBody>
      </p:sp>
      <p:sp>
        <p:nvSpPr>
          <p:cNvPr id="11" name="Rectangle 10">
            <a:extLst>
              <a:ext uri="{FF2B5EF4-FFF2-40B4-BE49-F238E27FC236}">
                <a16:creationId xmlns:a16="http://schemas.microsoft.com/office/drawing/2014/main" id="{028ED70E-4944-FC79-1C05-EED02CC8D7C6}"/>
              </a:ext>
            </a:extLst>
          </p:cNvPr>
          <p:cNvSpPr/>
          <p:nvPr/>
        </p:nvSpPr>
        <p:spPr>
          <a:xfrm>
            <a:off x="6242806" y="1350509"/>
            <a:ext cx="530731" cy="2618751"/>
          </a:xfrm>
          <a:prstGeom prst="rect">
            <a:avLst/>
          </a:prstGeom>
          <a:solidFill>
            <a:schemeClr val="accent2">
              <a:lumMod val="20000"/>
              <a:lumOff val="80000"/>
              <a:alpha val="39467"/>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p:cNvSpPr txBox="1"/>
          <p:nvPr/>
        </p:nvSpPr>
        <p:spPr>
          <a:xfrm>
            <a:off x="5855028" y="1628187"/>
            <a:ext cx="671979" cy="369332"/>
          </a:xfrm>
          <a:prstGeom prst="rect">
            <a:avLst/>
          </a:prstGeom>
          <a:solidFill>
            <a:schemeClr val="accent2">
              <a:lumMod val="40000"/>
              <a:lumOff val="60000"/>
            </a:schemeClr>
          </a:solidFill>
        </p:spPr>
        <p:txBody>
          <a:bodyPr wrap="none" rtlCol="0">
            <a:spAutoFit/>
          </a:bodyPr>
          <a:lstStyle/>
          <a:p>
            <a:r>
              <a:rPr lang="en-US" b="1" dirty="0"/>
              <a:t>7.6 </a:t>
            </a:r>
            <a:r>
              <a:rPr lang="en-US" b="1" dirty="0">
                <a:latin typeface="Symbol" charset="2"/>
                <a:cs typeface="Symbol" charset="2"/>
              </a:rPr>
              <a:t>s</a:t>
            </a:r>
          </a:p>
        </p:txBody>
      </p:sp>
      <p:sp>
        <p:nvSpPr>
          <p:cNvPr id="13" name="Rectangle 12">
            <a:extLst>
              <a:ext uri="{FF2B5EF4-FFF2-40B4-BE49-F238E27FC236}">
                <a16:creationId xmlns:a16="http://schemas.microsoft.com/office/drawing/2014/main" id="{1D511B8A-9DE9-08E4-9BCC-7A3EE2B0409E}"/>
              </a:ext>
            </a:extLst>
          </p:cNvPr>
          <p:cNvSpPr/>
          <p:nvPr/>
        </p:nvSpPr>
        <p:spPr>
          <a:xfrm>
            <a:off x="6788694" y="1354933"/>
            <a:ext cx="2758107" cy="2618751"/>
          </a:xfrm>
          <a:prstGeom prst="rect">
            <a:avLst/>
          </a:prstGeom>
          <a:solidFill>
            <a:schemeClr val="accent6">
              <a:lumMod val="40000"/>
              <a:lumOff val="60000"/>
              <a:alpha val="20825"/>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4BD9A91C-4FF5-5036-B9E8-39463C0F3B2A}"/>
              </a:ext>
            </a:extLst>
          </p:cNvPr>
          <p:cNvSpPr/>
          <p:nvPr/>
        </p:nvSpPr>
        <p:spPr>
          <a:xfrm>
            <a:off x="3789673" y="1360375"/>
            <a:ext cx="1614503" cy="2618751"/>
          </a:xfrm>
          <a:prstGeom prst="rect">
            <a:avLst/>
          </a:prstGeom>
          <a:solidFill>
            <a:schemeClr val="accent6">
              <a:lumMod val="40000"/>
              <a:lumOff val="60000"/>
              <a:alpha val="20825"/>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TextBox 15"/>
          <p:cNvSpPr txBox="1"/>
          <p:nvPr/>
        </p:nvSpPr>
        <p:spPr>
          <a:xfrm>
            <a:off x="2916611" y="1643658"/>
            <a:ext cx="671979" cy="369332"/>
          </a:xfrm>
          <a:prstGeom prst="rect">
            <a:avLst/>
          </a:prstGeom>
          <a:solidFill>
            <a:srgbClr val="FF0000"/>
          </a:solidFill>
        </p:spPr>
        <p:txBody>
          <a:bodyPr wrap="none" rtlCol="0">
            <a:spAutoFit/>
          </a:bodyPr>
          <a:lstStyle/>
          <a:p>
            <a:r>
              <a:rPr lang="en-US" b="1" dirty="0"/>
              <a:t>7.6 </a:t>
            </a:r>
            <a:r>
              <a:rPr lang="en-US" b="1" dirty="0">
                <a:latin typeface="Symbol" charset="2"/>
                <a:cs typeface="Symbol" charset="2"/>
              </a:rPr>
              <a:t>s</a:t>
            </a:r>
          </a:p>
        </p:txBody>
      </p:sp>
      <p:sp>
        <p:nvSpPr>
          <p:cNvPr id="27" name="Title 2">
            <a:extLst>
              <a:ext uri="{FF2B5EF4-FFF2-40B4-BE49-F238E27FC236}">
                <a16:creationId xmlns:a16="http://schemas.microsoft.com/office/drawing/2014/main" id="{9A48A43C-EFF7-DDA8-8E3D-E4B6DB0FE22F}"/>
              </a:ext>
            </a:extLst>
          </p:cNvPr>
          <p:cNvSpPr>
            <a:spLocks noGrp="1"/>
          </p:cNvSpPr>
          <p:nvPr>
            <p:ph type="title"/>
          </p:nvPr>
        </p:nvSpPr>
        <p:spPr>
          <a:xfrm>
            <a:off x="244929" y="187600"/>
            <a:ext cx="11674928" cy="634797"/>
          </a:xfrm>
        </p:spPr>
        <p:txBody>
          <a:bodyPr>
            <a:noAutofit/>
          </a:bodyPr>
          <a:lstStyle/>
          <a:p>
            <a:pPr algn="ctr"/>
            <a:r>
              <a:rPr lang="en-US" sz="3000" b="1" dirty="0"/>
              <a:t>Long Range experiments 2016: LR limits</a:t>
            </a:r>
          </a:p>
        </p:txBody>
      </p:sp>
      <p:sp>
        <p:nvSpPr>
          <p:cNvPr id="29" name="Slide Number Placeholder 28">
            <a:extLst>
              <a:ext uri="{FF2B5EF4-FFF2-40B4-BE49-F238E27FC236}">
                <a16:creationId xmlns:a16="http://schemas.microsoft.com/office/drawing/2014/main" id="{9C509556-E29F-7C3A-25FA-955AEDF61A5E}"/>
              </a:ext>
            </a:extLst>
          </p:cNvPr>
          <p:cNvSpPr>
            <a:spLocks noGrp="1"/>
          </p:cNvSpPr>
          <p:nvPr>
            <p:ph type="sldNum" sz="quarter" idx="12"/>
          </p:nvPr>
        </p:nvSpPr>
        <p:spPr/>
        <p:txBody>
          <a:bodyPr/>
          <a:lstStyle/>
          <a:p>
            <a:fld id="{E431986A-80BA-5C47-860B-2F2875E2D975}" type="slidenum">
              <a:rPr lang="en-CH" smtClean="0"/>
              <a:t>18</a:t>
            </a:fld>
            <a:endParaRPr lang="en-CH"/>
          </a:p>
        </p:txBody>
      </p:sp>
    </p:spTree>
    <p:extLst>
      <p:ext uri="{BB962C8B-B14F-4D97-AF65-F5344CB8AC3E}">
        <p14:creationId xmlns:p14="http://schemas.microsoft.com/office/powerpoint/2010/main" val="19128221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100854"/>
            <a:ext cx="8229600" cy="741362"/>
          </a:xfrm>
        </p:spPr>
        <p:txBody>
          <a:bodyPr>
            <a:normAutofit/>
          </a:bodyPr>
          <a:lstStyle/>
          <a:p>
            <a:r>
              <a:rPr lang="en-US" sz="3600" dirty="0"/>
              <a:t>Footprint in 2024: past versus Present</a:t>
            </a:r>
          </a:p>
        </p:txBody>
      </p:sp>
      <p:sp>
        <p:nvSpPr>
          <p:cNvPr id="5" name="TextBox 4"/>
          <p:cNvSpPr txBox="1"/>
          <p:nvPr/>
        </p:nvSpPr>
        <p:spPr>
          <a:xfrm>
            <a:off x="1621975" y="5438022"/>
            <a:ext cx="9144000" cy="1446550"/>
          </a:xfrm>
          <a:prstGeom prst="rect">
            <a:avLst/>
          </a:prstGeom>
          <a:noFill/>
        </p:spPr>
        <p:txBody>
          <a:bodyPr wrap="square" rtlCol="0">
            <a:spAutoFit/>
          </a:bodyPr>
          <a:lstStyle/>
          <a:p>
            <a:pPr algn="ctr"/>
            <a:r>
              <a:rPr lang="en-US" sz="2200" dirty="0"/>
              <a:t>BB effects for LHCB and ALICE experiments are not negligible </a:t>
            </a:r>
          </a:p>
          <a:p>
            <a:pPr algn="ctr"/>
            <a:r>
              <a:rPr lang="en-US" sz="2200" dirty="0" err="1"/>
              <a:t>LHCb</a:t>
            </a:r>
            <a:r>
              <a:rPr lang="en-US" sz="2200" dirty="0"/>
              <a:t> at 1.5 </a:t>
            </a:r>
            <a:r>
              <a:rPr lang="en-US" sz="2200" dirty="0">
                <a:latin typeface="Symbol" pitchFamily="2" charset="2"/>
              </a:rPr>
              <a:t>s </a:t>
            </a:r>
            <a:r>
              <a:rPr lang="en-US" sz="2200" dirty="0">
                <a:latin typeface="Arial" panose="020B0604020202020204" pitchFamily="34" charset="0"/>
                <a:cs typeface="Arial" panose="020B0604020202020204" pitchFamily="34" charset="0"/>
              </a:rPr>
              <a:t>separation HO</a:t>
            </a:r>
            <a:r>
              <a:rPr lang="en-US" sz="2200" dirty="0"/>
              <a:t>!</a:t>
            </a:r>
          </a:p>
          <a:p>
            <a:pPr algn="ctr"/>
            <a:r>
              <a:rPr lang="en-US" sz="2200" dirty="0">
                <a:latin typeface="Symbol" pitchFamily="2" charset="2"/>
              </a:rPr>
              <a:t>b</a:t>
            </a:r>
            <a:r>
              <a:rPr lang="en-US" sz="2200" dirty="0"/>
              <a:t>* levelling reduces long range effects of IP1 and IP5</a:t>
            </a:r>
          </a:p>
          <a:p>
            <a:pPr algn="ctr"/>
            <a:r>
              <a:rPr lang="en-US" sz="2200" dirty="0"/>
              <a:t>Multiple knobs</a:t>
            </a:r>
            <a:r>
              <a:rPr lang="en-US" sz="2200" dirty="0">
                <a:sym typeface="Wingdings" pitchFamily="2" charset="2"/>
              </a:rPr>
              <a:t> </a:t>
            </a:r>
            <a:r>
              <a:rPr lang="en-US" sz="2200" dirty="0"/>
              <a:t>complex  </a:t>
            </a:r>
            <a:r>
              <a:rPr lang="en-US" sz="2200" dirty="0">
                <a:sym typeface="Wingdings" pitchFamily="2" charset="2"/>
              </a:rPr>
              <a:t>optimization!</a:t>
            </a:r>
            <a:endParaRPr lang="en-US" sz="2200" dirty="0"/>
          </a:p>
        </p:txBody>
      </p:sp>
      <p:pic>
        <p:nvPicPr>
          <p:cNvPr id="4" name="Picture 3">
            <a:extLst>
              <a:ext uri="{FF2B5EF4-FFF2-40B4-BE49-F238E27FC236}">
                <a16:creationId xmlns:a16="http://schemas.microsoft.com/office/drawing/2014/main" id="{059F0598-6AC1-3A48-E95B-44F687F887DB}"/>
              </a:ext>
            </a:extLst>
          </p:cNvPr>
          <p:cNvPicPr>
            <a:picLocks noChangeAspect="1"/>
          </p:cNvPicPr>
          <p:nvPr/>
        </p:nvPicPr>
        <p:blipFill>
          <a:blip r:embed="rId2"/>
          <a:stretch>
            <a:fillRect/>
          </a:stretch>
        </p:blipFill>
        <p:spPr>
          <a:xfrm>
            <a:off x="5945420" y="1219602"/>
            <a:ext cx="6263173" cy="4132333"/>
          </a:xfrm>
          <a:prstGeom prst="rect">
            <a:avLst/>
          </a:prstGeom>
        </p:spPr>
      </p:pic>
      <p:pic>
        <p:nvPicPr>
          <p:cNvPr id="7" name="Picture 6" descr="2016.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59455" y="1117756"/>
            <a:ext cx="4936545" cy="4132333"/>
          </a:xfrm>
          <a:prstGeom prst="rect">
            <a:avLst/>
          </a:prstGeom>
        </p:spPr>
      </p:pic>
      <p:sp>
        <p:nvSpPr>
          <p:cNvPr id="3" name="TextBox 2">
            <a:extLst>
              <a:ext uri="{FF2B5EF4-FFF2-40B4-BE49-F238E27FC236}">
                <a16:creationId xmlns:a16="http://schemas.microsoft.com/office/drawing/2014/main" id="{B9476C04-5E9B-77F6-BF5C-9D5A0D3CED66}"/>
              </a:ext>
            </a:extLst>
          </p:cNvPr>
          <p:cNvSpPr txBox="1"/>
          <p:nvPr/>
        </p:nvSpPr>
        <p:spPr>
          <a:xfrm>
            <a:off x="10732365" y="4982603"/>
            <a:ext cx="1381147" cy="369332"/>
          </a:xfrm>
          <a:prstGeom prst="rect">
            <a:avLst/>
          </a:prstGeom>
          <a:noFill/>
        </p:spPr>
        <p:txBody>
          <a:bodyPr wrap="none" rtlCol="0">
            <a:spAutoFit/>
          </a:bodyPr>
          <a:lstStyle/>
          <a:p>
            <a:r>
              <a:rPr lang="en-CH" dirty="0"/>
              <a:t>S.  Kostoglou</a:t>
            </a:r>
          </a:p>
        </p:txBody>
      </p:sp>
      <p:sp>
        <p:nvSpPr>
          <p:cNvPr id="6" name="Slide Number Placeholder 5">
            <a:extLst>
              <a:ext uri="{FF2B5EF4-FFF2-40B4-BE49-F238E27FC236}">
                <a16:creationId xmlns:a16="http://schemas.microsoft.com/office/drawing/2014/main" id="{56AA2508-B776-AD96-C559-3CC49C27A98F}"/>
              </a:ext>
            </a:extLst>
          </p:cNvPr>
          <p:cNvSpPr>
            <a:spLocks noGrp="1"/>
          </p:cNvSpPr>
          <p:nvPr>
            <p:ph type="sldNum" sz="quarter" idx="12"/>
          </p:nvPr>
        </p:nvSpPr>
        <p:spPr/>
        <p:txBody>
          <a:bodyPr/>
          <a:lstStyle/>
          <a:p>
            <a:fld id="{E431986A-80BA-5C47-860B-2F2875E2D975}" type="slidenum">
              <a:rPr lang="en-CH" smtClean="0"/>
              <a:t>19</a:t>
            </a:fld>
            <a:endParaRPr lang="en-CH"/>
          </a:p>
        </p:txBody>
      </p:sp>
    </p:spTree>
    <p:extLst>
      <p:ext uri="{BB962C8B-B14F-4D97-AF65-F5344CB8AC3E}">
        <p14:creationId xmlns:p14="http://schemas.microsoft.com/office/powerpoint/2010/main" val="8917802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F7DB52-72B5-7319-A640-CB6195C90AD0}"/>
              </a:ext>
            </a:extLst>
          </p:cNvPr>
          <p:cNvSpPr>
            <a:spLocks noGrp="1"/>
          </p:cNvSpPr>
          <p:nvPr>
            <p:ph type="title"/>
          </p:nvPr>
        </p:nvSpPr>
        <p:spPr>
          <a:xfrm>
            <a:off x="838200" y="169177"/>
            <a:ext cx="10515600" cy="1325563"/>
          </a:xfrm>
        </p:spPr>
        <p:txBody>
          <a:bodyPr/>
          <a:lstStyle/>
          <a:p>
            <a:r>
              <a:rPr lang="en-CH" dirty="0"/>
              <a:t>Outlook</a:t>
            </a:r>
          </a:p>
        </p:txBody>
      </p:sp>
      <p:sp>
        <p:nvSpPr>
          <p:cNvPr id="3" name="Content Placeholder 2">
            <a:extLst>
              <a:ext uri="{FF2B5EF4-FFF2-40B4-BE49-F238E27FC236}">
                <a16:creationId xmlns:a16="http://schemas.microsoft.com/office/drawing/2014/main" id="{6B963347-F939-5BF3-43BF-020EC59CC693}"/>
              </a:ext>
            </a:extLst>
          </p:cNvPr>
          <p:cNvSpPr>
            <a:spLocks noGrp="1"/>
          </p:cNvSpPr>
          <p:nvPr>
            <p:ph idx="1"/>
          </p:nvPr>
        </p:nvSpPr>
        <p:spPr>
          <a:xfrm>
            <a:off x="838200" y="1436914"/>
            <a:ext cx="10515600" cy="5055961"/>
          </a:xfrm>
        </p:spPr>
        <p:txBody>
          <a:bodyPr>
            <a:normAutofit/>
          </a:bodyPr>
          <a:lstStyle/>
          <a:p>
            <a:r>
              <a:rPr lang="en-CH" dirty="0"/>
              <a:t>The Large Hadron Collider Beam-beam effects</a:t>
            </a:r>
          </a:p>
          <a:p>
            <a:pPr lvl="1"/>
            <a:r>
              <a:rPr lang="en-CH" dirty="0"/>
              <a:t>Strong BB effects in 2012</a:t>
            </a:r>
          </a:p>
          <a:p>
            <a:pPr lvl="1"/>
            <a:r>
              <a:rPr lang="en-GB" dirty="0"/>
              <a:t>L</a:t>
            </a:r>
            <a:r>
              <a:rPr lang="en-CH" dirty="0"/>
              <a:t>uminosity levelling </a:t>
            </a:r>
          </a:p>
          <a:p>
            <a:pPr lvl="1"/>
            <a:r>
              <a:rPr lang="en-CH" dirty="0"/>
              <a:t>LHC 2012</a:t>
            </a:r>
            <a:r>
              <a:rPr lang="en-CH" dirty="0">
                <a:sym typeface="Wingdings" pitchFamily="2" charset="2"/>
              </a:rPr>
              <a:t></a:t>
            </a:r>
            <a:r>
              <a:rPr lang="en-CH" dirty="0"/>
              <a:t>2024 controlled BB</a:t>
            </a:r>
          </a:p>
          <a:p>
            <a:pPr lvl="1"/>
            <a:r>
              <a:rPr lang="en-CH" dirty="0"/>
              <a:t>HL-LHC what is still missing?</a:t>
            </a:r>
          </a:p>
          <a:p>
            <a:pPr lvl="1"/>
            <a:r>
              <a:rPr lang="en-CH" dirty="0"/>
              <a:t>Coherent effects and stability</a:t>
            </a:r>
          </a:p>
          <a:p>
            <a:pPr lvl="1"/>
            <a:r>
              <a:rPr lang="en-CH" dirty="0"/>
              <a:t>Interplay, optics, collimation and modelling</a:t>
            </a:r>
          </a:p>
          <a:p>
            <a:pPr marL="0" indent="0">
              <a:buNone/>
            </a:pPr>
            <a:endParaRPr lang="en-CH" dirty="0"/>
          </a:p>
          <a:p>
            <a:r>
              <a:rPr lang="en-CH" dirty="0"/>
              <a:t>Far future FCC-hh </a:t>
            </a:r>
          </a:p>
          <a:p>
            <a:endParaRPr lang="en-CH" dirty="0">
              <a:sym typeface="Wingdings" pitchFamily="2" charset="2"/>
            </a:endParaRPr>
          </a:p>
          <a:p>
            <a:r>
              <a:rPr lang="en-CH" dirty="0">
                <a:sym typeface="Wingdings" pitchFamily="2" charset="2"/>
              </a:rPr>
              <a:t>Conclusions </a:t>
            </a:r>
          </a:p>
          <a:p>
            <a:pPr marL="457200" lvl="1" indent="0">
              <a:buNone/>
            </a:pPr>
            <a:endParaRPr lang="en-CH" dirty="0"/>
          </a:p>
        </p:txBody>
      </p:sp>
      <p:sp>
        <p:nvSpPr>
          <p:cNvPr id="4" name="Slide Number Placeholder 3">
            <a:extLst>
              <a:ext uri="{FF2B5EF4-FFF2-40B4-BE49-F238E27FC236}">
                <a16:creationId xmlns:a16="http://schemas.microsoft.com/office/drawing/2014/main" id="{C7CB841F-435E-FBAC-748E-8E4310731413}"/>
              </a:ext>
            </a:extLst>
          </p:cNvPr>
          <p:cNvSpPr>
            <a:spLocks noGrp="1"/>
          </p:cNvSpPr>
          <p:nvPr>
            <p:ph type="sldNum" sz="quarter" idx="12"/>
          </p:nvPr>
        </p:nvSpPr>
        <p:spPr/>
        <p:txBody>
          <a:bodyPr/>
          <a:lstStyle/>
          <a:p>
            <a:fld id="{E431986A-80BA-5C47-860B-2F2875E2D975}" type="slidenum">
              <a:rPr lang="en-CH" smtClean="0"/>
              <a:t>2</a:t>
            </a:fld>
            <a:endParaRPr lang="en-CH"/>
          </a:p>
        </p:txBody>
      </p:sp>
    </p:spTree>
    <p:extLst>
      <p:ext uri="{BB962C8B-B14F-4D97-AF65-F5344CB8AC3E}">
        <p14:creationId xmlns:p14="http://schemas.microsoft.com/office/powerpoint/2010/main" val="13850365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100854"/>
            <a:ext cx="8229600" cy="741362"/>
          </a:xfrm>
        </p:spPr>
        <p:txBody>
          <a:bodyPr>
            <a:normAutofit/>
          </a:bodyPr>
          <a:lstStyle/>
          <a:p>
            <a:r>
              <a:rPr lang="en-US" sz="3600" dirty="0"/>
              <a:t>Footprint RUN1 </a:t>
            </a:r>
            <a:r>
              <a:rPr lang="en-US" sz="3600" dirty="0">
                <a:sym typeface="Wingdings" pitchFamily="2" charset="2"/>
              </a:rPr>
              <a:t></a:t>
            </a:r>
            <a:r>
              <a:rPr lang="en-US" sz="3600" dirty="0"/>
              <a:t> RUN2 </a:t>
            </a:r>
            <a:r>
              <a:rPr lang="en-US" sz="3600" dirty="0">
                <a:sym typeface="Wingdings" pitchFamily="2" charset="2"/>
              </a:rPr>
              <a:t>RUN3</a:t>
            </a:r>
            <a:endParaRPr lang="en-US" sz="3600" dirty="0"/>
          </a:p>
        </p:txBody>
      </p:sp>
      <p:grpSp>
        <p:nvGrpSpPr>
          <p:cNvPr id="3" name="Group 2">
            <a:extLst>
              <a:ext uri="{FF2B5EF4-FFF2-40B4-BE49-F238E27FC236}">
                <a16:creationId xmlns:a16="http://schemas.microsoft.com/office/drawing/2014/main" id="{0F180D51-229F-2FE2-701F-B39FEA0FC94B}"/>
              </a:ext>
            </a:extLst>
          </p:cNvPr>
          <p:cNvGrpSpPr/>
          <p:nvPr/>
        </p:nvGrpSpPr>
        <p:grpSpPr>
          <a:xfrm>
            <a:off x="2891001" y="960006"/>
            <a:ext cx="6121239" cy="4937987"/>
            <a:chOff x="1159455" y="1117756"/>
            <a:chExt cx="4936545" cy="4132333"/>
          </a:xfrm>
        </p:grpSpPr>
        <p:pic>
          <p:nvPicPr>
            <p:cNvPr id="7" name="Picture 6" descr="2016.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59455" y="1117756"/>
              <a:ext cx="4936545" cy="4132333"/>
            </a:xfrm>
            <a:prstGeom prst="rect">
              <a:avLst/>
            </a:prstGeom>
          </p:spPr>
        </p:pic>
        <p:sp>
          <p:nvSpPr>
            <p:cNvPr id="29" name="Freeform 28">
              <a:extLst>
                <a:ext uri="{FF2B5EF4-FFF2-40B4-BE49-F238E27FC236}">
                  <a16:creationId xmlns:a16="http://schemas.microsoft.com/office/drawing/2014/main" id="{F0BE7FE5-EB5A-C3B3-89A9-4F80E3601E67}"/>
                </a:ext>
              </a:extLst>
            </p:cNvPr>
            <p:cNvSpPr/>
            <p:nvPr/>
          </p:nvSpPr>
          <p:spPr>
            <a:xfrm>
              <a:off x="2243958" y="2478709"/>
              <a:ext cx="2669241" cy="2272553"/>
            </a:xfrm>
            <a:custGeom>
              <a:avLst/>
              <a:gdLst>
                <a:gd name="connsiteX0" fmla="*/ 0 w 2669241"/>
                <a:gd name="connsiteY0" fmla="*/ 2272553 h 2272553"/>
                <a:gd name="connsiteX1" fmla="*/ 1640541 w 2669241"/>
                <a:gd name="connsiteY1" fmla="*/ 275665 h 2272553"/>
                <a:gd name="connsiteX2" fmla="*/ 1674159 w 2669241"/>
                <a:gd name="connsiteY2" fmla="*/ 0 h 2272553"/>
                <a:gd name="connsiteX3" fmla="*/ 2097741 w 2669241"/>
                <a:gd name="connsiteY3" fmla="*/ 87406 h 2272553"/>
                <a:gd name="connsiteX4" fmla="*/ 2433918 w 2669241"/>
                <a:gd name="connsiteY4" fmla="*/ 349623 h 2272553"/>
                <a:gd name="connsiteX5" fmla="*/ 2642347 w 2669241"/>
                <a:gd name="connsiteY5" fmla="*/ 584947 h 2272553"/>
                <a:gd name="connsiteX6" fmla="*/ 2669241 w 2669241"/>
                <a:gd name="connsiteY6" fmla="*/ 625288 h 2272553"/>
                <a:gd name="connsiteX7" fmla="*/ 0 w 2669241"/>
                <a:gd name="connsiteY7" fmla="*/ 2272553 h 2272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69241" h="2272553">
                  <a:moveTo>
                    <a:pt x="0" y="2272553"/>
                  </a:moveTo>
                  <a:lnTo>
                    <a:pt x="1640541" y="275665"/>
                  </a:lnTo>
                  <a:lnTo>
                    <a:pt x="1674159" y="0"/>
                  </a:lnTo>
                  <a:lnTo>
                    <a:pt x="2097741" y="87406"/>
                  </a:lnTo>
                  <a:lnTo>
                    <a:pt x="2433918" y="349623"/>
                  </a:lnTo>
                  <a:lnTo>
                    <a:pt x="2642347" y="584947"/>
                  </a:lnTo>
                  <a:lnTo>
                    <a:pt x="2669241" y="625288"/>
                  </a:lnTo>
                  <a:lnTo>
                    <a:pt x="0" y="2272553"/>
                  </a:lnTo>
                  <a:close/>
                </a:path>
              </a:pathLst>
            </a:custGeom>
            <a:solidFill>
              <a:srgbClr val="FFFF00">
                <a:alpha val="27531"/>
              </a:srgbClr>
            </a:solidFill>
            <a:ln w="22225">
              <a:solidFill>
                <a:schemeClr val="bg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p>
          </p:txBody>
        </p:sp>
      </p:grpSp>
      <p:sp>
        <p:nvSpPr>
          <p:cNvPr id="8" name="TextBox 7">
            <a:extLst>
              <a:ext uri="{FF2B5EF4-FFF2-40B4-BE49-F238E27FC236}">
                <a16:creationId xmlns:a16="http://schemas.microsoft.com/office/drawing/2014/main" id="{917E6B0C-FE8A-852A-9BB4-FFE6ECFBB1F6}"/>
              </a:ext>
            </a:extLst>
          </p:cNvPr>
          <p:cNvSpPr txBox="1"/>
          <p:nvPr/>
        </p:nvSpPr>
        <p:spPr>
          <a:xfrm>
            <a:off x="2311002" y="6138339"/>
            <a:ext cx="8309454" cy="430887"/>
          </a:xfrm>
          <a:prstGeom prst="rect">
            <a:avLst/>
          </a:prstGeom>
          <a:solidFill>
            <a:schemeClr val="accent6">
              <a:lumMod val="60000"/>
              <a:lumOff val="40000"/>
            </a:schemeClr>
          </a:solidFill>
        </p:spPr>
        <p:txBody>
          <a:bodyPr wrap="none" rtlCol="0">
            <a:spAutoFit/>
          </a:bodyPr>
          <a:lstStyle/>
          <a:p>
            <a:r>
              <a:rPr lang="en-CH" sz="2200" dirty="0"/>
              <a:t>Footprint dominated by head-on collisions, maximum tune shift ~0.025</a:t>
            </a:r>
          </a:p>
        </p:txBody>
      </p:sp>
      <p:sp>
        <p:nvSpPr>
          <p:cNvPr id="10" name="Slide Number Placeholder 9">
            <a:extLst>
              <a:ext uri="{FF2B5EF4-FFF2-40B4-BE49-F238E27FC236}">
                <a16:creationId xmlns:a16="http://schemas.microsoft.com/office/drawing/2014/main" id="{33A11DDA-84B0-FA1A-BD25-D2C95B585463}"/>
              </a:ext>
            </a:extLst>
          </p:cNvPr>
          <p:cNvSpPr>
            <a:spLocks noGrp="1"/>
          </p:cNvSpPr>
          <p:nvPr>
            <p:ph type="sldNum" sz="quarter" idx="12"/>
          </p:nvPr>
        </p:nvSpPr>
        <p:spPr/>
        <p:txBody>
          <a:bodyPr/>
          <a:lstStyle/>
          <a:p>
            <a:fld id="{E431986A-80BA-5C47-860B-2F2875E2D975}" type="slidenum">
              <a:rPr lang="en-CH" smtClean="0"/>
              <a:t>20</a:t>
            </a:fld>
            <a:endParaRPr lang="en-CH"/>
          </a:p>
        </p:txBody>
      </p:sp>
    </p:spTree>
    <p:extLst>
      <p:ext uri="{BB962C8B-B14F-4D97-AF65-F5344CB8AC3E}">
        <p14:creationId xmlns:p14="http://schemas.microsoft.com/office/powerpoint/2010/main" val="33421614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Content Placeholder 12">
            <a:extLst>
              <a:ext uri="{FF2B5EF4-FFF2-40B4-BE49-F238E27FC236}">
                <a16:creationId xmlns:a16="http://schemas.microsoft.com/office/drawing/2014/main" id="{22B27268-319A-6FC7-2B22-ADCC893E694D}"/>
              </a:ext>
            </a:extLst>
          </p:cNvPr>
          <p:cNvPicPr>
            <a:picLocks noGrp="1" noChangeAspect="1"/>
          </p:cNvPicPr>
          <p:nvPr>
            <p:ph idx="1"/>
          </p:nvPr>
        </p:nvPicPr>
        <p:blipFill>
          <a:blip r:embed="rId2"/>
          <a:stretch>
            <a:fillRect/>
          </a:stretch>
        </p:blipFill>
        <p:spPr>
          <a:xfrm>
            <a:off x="2362538" y="2309652"/>
            <a:ext cx="7466924" cy="3801999"/>
          </a:xfrm>
        </p:spPr>
      </p:pic>
      <p:sp>
        <p:nvSpPr>
          <p:cNvPr id="21" name="Title 1">
            <a:extLst>
              <a:ext uri="{FF2B5EF4-FFF2-40B4-BE49-F238E27FC236}">
                <a16:creationId xmlns:a16="http://schemas.microsoft.com/office/drawing/2014/main" id="{0C53ACF3-0F48-8F85-E84B-7D1C0621F34B}"/>
              </a:ext>
            </a:extLst>
          </p:cNvPr>
          <p:cNvSpPr>
            <a:spLocks noGrp="1"/>
          </p:cNvSpPr>
          <p:nvPr>
            <p:ph type="title"/>
          </p:nvPr>
        </p:nvSpPr>
        <p:spPr>
          <a:xfrm>
            <a:off x="838200" y="54880"/>
            <a:ext cx="10515600" cy="1325563"/>
          </a:xfrm>
        </p:spPr>
        <p:txBody>
          <a:bodyPr/>
          <a:lstStyle/>
          <a:p>
            <a:r>
              <a:rPr lang="en-CH" dirty="0"/>
              <a:t>2024 observations: losses and levelling </a:t>
            </a:r>
          </a:p>
        </p:txBody>
      </p:sp>
      <p:sp>
        <p:nvSpPr>
          <p:cNvPr id="22" name="TextBox 21">
            <a:extLst>
              <a:ext uri="{FF2B5EF4-FFF2-40B4-BE49-F238E27FC236}">
                <a16:creationId xmlns:a16="http://schemas.microsoft.com/office/drawing/2014/main" id="{1E3B982D-5EC9-E31C-0DDB-6F7E54D97BC8}"/>
              </a:ext>
            </a:extLst>
          </p:cNvPr>
          <p:cNvSpPr txBox="1"/>
          <p:nvPr/>
        </p:nvSpPr>
        <p:spPr>
          <a:xfrm>
            <a:off x="4914900" y="4376057"/>
            <a:ext cx="1684307" cy="369332"/>
          </a:xfrm>
          <a:prstGeom prst="rect">
            <a:avLst/>
          </a:prstGeom>
          <a:noFill/>
        </p:spPr>
        <p:txBody>
          <a:bodyPr wrap="none" rtlCol="0">
            <a:spAutoFit/>
          </a:bodyPr>
          <a:lstStyle/>
          <a:p>
            <a:r>
              <a:rPr lang="en-CH" b="1" dirty="0"/>
              <a:t>10</a:t>
            </a:r>
            <a:r>
              <a:rPr lang="en-CH" b="1" dirty="0">
                <a:latin typeface="Symbol" pitchFamily="2" charset="2"/>
              </a:rPr>
              <a:t>s</a:t>
            </a:r>
            <a:r>
              <a:rPr lang="en-CH" b="1" dirty="0"/>
              <a:t> separation </a:t>
            </a:r>
          </a:p>
        </p:txBody>
      </p:sp>
      <p:cxnSp>
        <p:nvCxnSpPr>
          <p:cNvPr id="24" name="Straight Arrow Connector 23">
            <a:extLst>
              <a:ext uri="{FF2B5EF4-FFF2-40B4-BE49-F238E27FC236}">
                <a16:creationId xmlns:a16="http://schemas.microsoft.com/office/drawing/2014/main" id="{3E5BEAA6-A681-A9A9-4260-27B6A96BEACC}"/>
              </a:ext>
            </a:extLst>
          </p:cNvPr>
          <p:cNvCxnSpPr/>
          <p:nvPr/>
        </p:nvCxnSpPr>
        <p:spPr>
          <a:xfrm flipH="1">
            <a:off x="5241471" y="4751614"/>
            <a:ext cx="342900" cy="27758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26" name="Picture 25">
            <a:extLst>
              <a:ext uri="{FF2B5EF4-FFF2-40B4-BE49-F238E27FC236}">
                <a16:creationId xmlns:a16="http://schemas.microsoft.com/office/drawing/2014/main" id="{DA8CD767-4594-B333-60CA-5275DB016A87}"/>
              </a:ext>
            </a:extLst>
          </p:cNvPr>
          <p:cNvPicPr>
            <a:picLocks noChangeAspect="1"/>
          </p:cNvPicPr>
          <p:nvPr/>
        </p:nvPicPr>
        <p:blipFill>
          <a:blip r:embed="rId3"/>
          <a:stretch>
            <a:fillRect/>
          </a:stretch>
        </p:blipFill>
        <p:spPr>
          <a:xfrm>
            <a:off x="2792185" y="6111651"/>
            <a:ext cx="5725885" cy="743477"/>
          </a:xfrm>
          <a:prstGeom prst="rect">
            <a:avLst/>
          </a:prstGeom>
        </p:spPr>
      </p:pic>
      <p:sp>
        <p:nvSpPr>
          <p:cNvPr id="29" name="Content Placeholder 2">
            <a:extLst>
              <a:ext uri="{FF2B5EF4-FFF2-40B4-BE49-F238E27FC236}">
                <a16:creationId xmlns:a16="http://schemas.microsoft.com/office/drawing/2014/main" id="{FF816A4F-40E8-0943-C09D-2B84CD8B2AB1}"/>
              </a:ext>
            </a:extLst>
          </p:cNvPr>
          <p:cNvSpPr txBox="1">
            <a:spLocks/>
          </p:cNvSpPr>
          <p:nvPr/>
        </p:nvSpPr>
        <p:spPr>
          <a:xfrm>
            <a:off x="326571" y="1237794"/>
            <a:ext cx="11446329" cy="114617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CH" sz="2200" dirty="0"/>
              <a:t>Losses during 1st hour of collisions, no signature of long range</a:t>
            </a:r>
          </a:p>
          <a:p>
            <a:r>
              <a:rPr lang="en-CH" sz="2200" dirty="0"/>
              <a:t>Beam lifetimes 20-10 h all along the fills</a:t>
            </a:r>
          </a:p>
        </p:txBody>
      </p:sp>
      <p:sp>
        <p:nvSpPr>
          <p:cNvPr id="30" name="TextBox 29">
            <a:extLst>
              <a:ext uri="{FF2B5EF4-FFF2-40B4-BE49-F238E27FC236}">
                <a16:creationId xmlns:a16="http://schemas.microsoft.com/office/drawing/2014/main" id="{A4D62340-D852-5F13-6D46-BA54133F8F89}"/>
              </a:ext>
            </a:extLst>
          </p:cNvPr>
          <p:cNvSpPr txBox="1"/>
          <p:nvPr/>
        </p:nvSpPr>
        <p:spPr>
          <a:xfrm>
            <a:off x="6022609" y="4725245"/>
            <a:ext cx="1107354" cy="369332"/>
          </a:xfrm>
          <a:prstGeom prst="rect">
            <a:avLst/>
          </a:prstGeom>
          <a:noFill/>
        </p:spPr>
        <p:txBody>
          <a:bodyPr wrap="none" rtlCol="0">
            <a:spAutoFit/>
          </a:bodyPr>
          <a:lstStyle/>
          <a:p>
            <a:r>
              <a:rPr lang="en-CH" b="1" dirty="0"/>
              <a:t>Tune trim</a:t>
            </a:r>
          </a:p>
        </p:txBody>
      </p:sp>
      <p:cxnSp>
        <p:nvCxnSpPr>
          <p:cNvPr id="31" name="Straight Arrow Connector 30">
            <a:extLst>
              <a:ext uri="{FF2B5EF4-FFF2-40B4-BE49-F238E27FC236}">
                <a16:creationId xmlns:a16="http://schemas.microsoft.com/office/drawing/2014/main" id="{0C57CF2F-4C6A-26B0-5D93-D83EF1C77212}"/>
              </a:ext>
            </a:extLst>
          </p:cNvPr>
          <p:cNvCxnSpPr/>
          <p:nvPr/>
        </p:nvCxnSpPr>
        <p:spPr>
          <a:xfrm flipH="1">
            <a:off x="6349180" y="5100802"/>
            <a:ext cx="342900" cy="27758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CF3F2D41-FECE-B58F-5380-F7EEF7AD11EB}"/>
              </a:ext>
            </a:extLst>
          </p:cNvPr>
          <p:cNvSpPr txBox="1"/>
          <p:nvPr/>
        </p:nvSpPr>
        <p:spPr>
          <a:xfrm>
            <a:off x="9361481" y="1654247"/>
            <a:ext cx="2830519" cy="646331"/>
          </a:xfrm>
          <a:prstGeom prst="rect">
            <a:avLst/>
          </a:prstGeom>
          <a:noFill/>
        </p:spPr>
        <p:txBody>
          <a:bodyPr wrap="square">
            <a:spAutoFit/>
          </a:bodyPr>
          <a:lstStyle/>
          <a:p>
            <a:r>
              <a:rPr lang="en-CH" sz="1800" dirty="0"/>
              <a:t>Minor emittance blow-up, losses under control</a:t>
            </a:r>
          </a:p>
        </p:txBody>
      </p:sp>
      <p:sp>
        <p:nvSpPr>
          <p:cNvPr id="34" name="TextBox 33">
            <a:extLst>
              <a:ext uri="{FF2B5EF4-FFF2-40B4-BE49-F238E27FC236}">
                <a16:creationId xmlns:a16="http://schemas.microsoft.com/office/drawing/2014/main" id="{E9320D87-EC5A-5DAD-BD28-AE409BDA7637}"/>
              </a:ext>
            </a:extLst>
          </p:cNvPr>
          <p:cNvSpPr txBox="1"/>
          <p:nvPr/>
        </p:nvSpPr>
        <p:spPr>
          <a:xfrm>
            <a:off x="9909377" y="6433788"/>
            <a:ext cx="1909625" cy="369332"/>
          </a:xfrm>
          <a:prstGeom prst="rect">
            <a:avLst/>
          </a:prstGeom>
          <a:noFill/>
        </p:spPr>
        <p:txBody>
          <a:bodyPr wrap="none" rtlCol="0">
            <a:spAutoFit/>
          </a:bodyPr>
          <a:lstStyle/>
          <a:p>
            <a:r>
              <a:rPr lang="en-GB" b="1" dirty="0"/>
              <a:t>t</a:t>
            </a:r>
            <a:r>
              <a:rPr lang="en-CH" b="1" dirty="0"/>
              <a:t>alks S.  Kostoglou</a:t>
            </a:r>
          </a:p>
        </p:txBody>
      </p:sp>
      <p:sp>
        <p:nvSpPr>
          <p:cNvPr id="35" name="Slide Number Placeholder 34">
            <a:extLst>
              <a:ext uri="{FF2B5EF4-FFF2-40B4-BE49-F238E27FC236}">
                <a16:creationId xmlns:a16="http://schemas.microsoft.com/office/drawing/2014/main" id="{3F250CB1-ED38-C2E5-18FE-CB962CAF5FEC}"/>
              </a:ext>
            </a:extLst>
          </p:cNvPr>
          <p:cNvSpPr>
            <a:spLocks noGrp="1"/>
          </p:cNvSpPr>
          <p:nvPr>
            <p:ph type="sldNum" sz="quarter" idx="12"/>
          </p:nvPr>
        </p:nvSpPr>
        <p:spPr/>
        <p:txBody>
          <a:bodyPr/>
          <a:lstStyle/>
          <a:p>
            <a:fld id="{E431986A-80BA-5C47-860B-2F2875E2D975}" type="slidenum">
              <a:rPr lang="en-CH" smtClean="0"/>
              <a:t>21</a:t>
            </a:fld>
            <a:endParaRPr lang="en-CH"/>
          </a:p>
        </p:txBody>
      </p:sp>
    </p:spTree>
    <p:extLst>
      <p:ext uri="{BB962C8B-B14F-4D97-AF65-F5344CB8AC3E}">
        <p14:creationId xmlns:p14="http://schemas.microsoft.com/office/powerpoint/2010/main" val="31634907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DE047014-2E60-F536-BBA1-173CE4993D1F}"/>
              </a:ext>
            </a:extLst>
          </p:cNvPr>
          <p:cNvPicPr>
            <a:picLocks noChangeAspect="1"/>
          </p:cNvPicPr>
          <p:nvPr/>
        </p:nvPicPr>
        <p:blipFill>
          <a:blip r:embed="rId2"/>
          <a:stretch>
            <a:fillRect/>
          </a:stretch>
        </p:blipFill>
        <p:spPr>
          <a:xfrm>
            <a:off x="2452756" y="2298031"/>
            <a:ext cx="7139706" cy="3927923"/>
          </a:xfrm>
          <a:prstGeom prst="rect">
            <a:avLst/>
          </a:prstGeom>
        </p:spPr>
      </p:pic>
      <p:sp>
        <p:nvSpPr>
          <p:cNvPr id="21" name="Title 1">
            <a:extLst>
              <a:ext uri="{FF2B5EF4-FFF2-40B4-BE49-F238E27FC236}">
                <a16:creationId xmlns:a16="http://schemas.microsoft.com/office/drawing/2014/main" id="{0C53ACF3-0F48-8F85-E84B-7D1C0621F34B}"/>
              </a:ext>
            </a:extLst>
          </p:cNvPr>
          <p:cNvSpPr>
            <a:spLocks noGrp="1"/>
          </p:cNvSpPr>
          <p:nvPr>
            <p:ph type="title"/>
          </p:nvPr>
        </p:nvSpPr>
        <p:spPr>
          <a:xfrm>
            <a:off x="838200" y="54880"/>
            <a:ext cx="10515600" cy="1325563"/>
          </a:xfrm>
        </p:spPr>
        <p:txBody>
          <a:bodyPr>
            <a:normAutofit/>
          </a:bodyPr>
          <a:lstStyle/>
          <a:p>
            <a:r>
              <a:rPr lang="en-CH" sz="4000" dirty="0"/>
              <a:t>2024 observations: Bunch by bunch signatures?</a:t>
            </a:r>
          </a:p>
        </p:txBody>
      </p:sp>
      <p:sp>
        <p:nvSpPr>
          <p:cNvPr id="22" name="TextBox 21">
            <a:extLst>
              <a:ext uri="{FF2B5EF4-FFF2-40B4-BE49-F238E27FC236}">
                <a16:creationId xmlns:a16="http://schemas.microsoft.com/office/drawing/2014/main" id="{1E3B982D-5EC9-E31C-0DDB-6F7E54D97BC8}"/>
              </a:ext>
            </a:extLst>
          </p:cNvPr>
          <p:cNvSpPr txBox="1"/>
          <p:nvPr/>
        </p:nvSpPr>
        <p:spPr>
          <a:xfrm>
            <a:off x="5241474" y="4376057"/>
            <a:ext cx="1684307" cy="369332"/>
          </a:xfrm>
          <a:prstGeom prst="rect">
            <a:avLst/>
          </a:prstGeom>
          <a:noFill/>
        </p:spPr>
        <p:txBody>
          <a:bodyPr wrap="none" rtlCol="0">
            <a:spAutoFit/>
          </a:bodyPr>
          <a:lstStyle/>
          <a:p>
            <a:r>
              <a:rPr lang="en-CH" b="1" dirty="0"/>
              <a:t>10</a:t>
            </a:r>
            <a:r>
              <a:rPr lang="en-CH" b="1" dirty="0">
                <a:latin typeface="Symbol" pitchFamily="2" charset="2"/>
              </a:rPr>
              <a:t>s</a:t>
            </a:r>
            <a:r>
              <a:rPr lang="en-CH" b="1" dirty="0"/>
              <a:t> separation </a:t>
            </a:r>
          </a:p>
        </p:txBody>
      </p:sp>
      <p:cxnSp>
        <p:nvCxnSpPr>
          <p:cNvPr id="24" name="Straight Arrow Connector 23">
            <a:extLst>
              <a:ext uri="{FF2B5EF4-FFF2-40B4-BE49-F238E27FC236}">
                <a16:creationId xmlns:a16="http://schemas.microsoft.com/office/drawing/2014/main" id="{3E5BEAA6-A681-A9A9-4260-27B6A96BEACC}"/>
              </a:ext>
            </a:extLst>
          </p:cNvPr>
          <p:cNvCxnSpPr/>
          <p:nvPr/>
        </p:nvCxnSpPr>
        <p:spPr>
          <a:xfrm flipH="1">
            <a:off x="5568045" y="4751614"/>
            <a:ext cx="342900" cy="27758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26" name="Picture 25">
            <a:extLst>
              <a:ext uri="{FF2B5EF4-FFF2-40B4-BE49-F238E27FC236}">
                <a16:creationId xmlns:a16="http://schemas.microsoft.com/office/drawing/2014/main" id="{DA8CD767-4594-B333-60CA-5275DB016A87}"/>
              </a:ext>
            </a:extLst>
          </p:cNvPr>
          <p:cNvPicPr>
            <a:picLocks noChangeAspect="1"/>
          </p:cNvPicPr>
          <p:nvPr/>
        </p:nvPicPr>
        <p:blipFill>
          <a:blip r:embed="rId3"/>
          <a:stretch>
            <a:fillRect/>
          </a:stretch>
        </p:blipFill>
        <p:spPr>
          <a:xfrm>
            <a:off x="2792185" y="6111651"/>
            <a:ext cx="5725885" cy="743477"/>
          </a:xfrm>
          <a:prstGeom prst="rect">
            <a:avLst/>
          </a:prstGeom>
        </p:spPr>
      </p:pic>
      <p:sp>
        <p:nvSpPr>
          <p:cNvPr id="29" name="Content Placeholder 2">
            <a:extLst>
              <a:ext uri="{FF2B5EF4-FFF2-40B4-BE49-F238E27FC236}">
                <a16:creationId xmlns:a16="http://schemas.microsoft.com/office/drawing/2014/main" id="{FF816A4F-40E8-0943-C09D-2B84CD8B2AB1}"/>
              </a:ext>
            </a:extLst>
          </p:cNvPr>
          <p:cNvSpPr txBox="1">
            <a:spLocks/>
          </p:cNvSpPr>
          <p:nvPr/>
        </p:nvSpPr>
        <p:spPr>
          <a:xfrm>
            <a:off x="326571" y="1237794"/>
            <a:ext cx="11446329" cy="1146175"/>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CH" sz="2200" dirty="0"/>
              <a:t>At smaller separations (reduction of crossing angles IP1 and IP5) signature of LR </a:t>
            </a:r>
          </a:p>
          <a:p>
            <a:r>
              <a:rPr lang="en-CH" sz="2200" dirty="0"/>
              <a:t>Lifetimes still above 10 h (tune trim seems even mitigating the effects)</a:t>
            </a:r>
          </a:p>
          <a:p>
            <a:r>
              <a:rPr lang="en-CH" sz="2200" dirty="0"/>
              <a:t>Development of Wire compensation scheme in the LHC (</a:t>
            </a:r>
            <a:r>
              <a:rPr lang="en-CH" sz="2200" b="1" dirty="0"/>
              <a:t>talks G. Sterbini and P. Belanger</a:t>
            </a:r>
            <a:r>
              <a:rPr lang="en-CH" sz="2200" dirty="0"/>
              <a:t>)</a:t>
            </a:r>
          </a:p>
        </p:txBody>
      </p:sp>
      <p:sp>
        <p:nvSpPr>
          <p:cNvPr id="30" name="TextBox 29">
            <a:extLst>
              <a:ext uri="{FF2B5EF4-FFF2-40B4-BE49-F238E27FC236}">
                <a16:creationId xmlns:a16="http://schemas.microsoft.com/office/drawing/2014/main" id="{A4D62340-D852-5F13-6D46-BA54133F8F89}"/>
              </a:ext>
            </a:extLst>
          </p:cNvPr>
          <p:cNvSpPr txBox="1"/>
          <p:nvPr/>
        </p:nvSpPr>
        <p:spPr>
          <a:xfrm>
            <a:off x="6349183" y="4725245"/>
            <a:ext cx="1107354" cy="369332"/>
          </a:xfrm>
          <a:prstGeom prst="rect">
            <a:avLst/>
          </a:prstGeom>
          <a:noFill/>
        </p:spPr>
        <p:txBody>
          <a:bodyPr wrap="none" rtlCol="0">
            <a:spAutoFit/>
          </a:bodyPr>
          <a:lstStyle/>
          <a:p>
            <a:r>
              <a:rPr lang="en-CH" b="1" dirty="0"/>
              <a:t>Tune trim</a:t>
            </a:r>
          </a:p>
        </p:txBody>
      </p:sp>
      <p:cxnSp>
        <p:nvCxnSpPr>
          <p:cNvPr id="31" name="Straight Arrow Connector 30">
            <a:extLst>
              <a:ext uri="{FF2B5EF4-FFF2-40B4-BE49-F238E27FC236}">
                <a16:creationId xmlns:a16="http://schemas.microsoft.com/office/drawing/2014/main" id="{0C57CF2F-4C6A-26B0-5D93-D83EF1C77212}"/>
              </a:ext>
            </a:extLst>
          </p:cNvPr>
          <p:cNvCxnSpPr/>
          <p:nvPr/>
        </p:nvCxnSpPr>
        <p:spPr>
          <a:xfrm flipH="1">
            <a:off x="6675754" y="5100802"/>
            <a:ext cx="342900" cy="27758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839A2D2D-2861-423B-A59C-A1EC194EC4E9}"/>
              </a:ext>
            </a:extLst>
          </p:cNvPr>
          <p:cNvSpPr txBox="1"/>
          <p:nvPr/>
        </p:nvSpPr>
        <p:spPr>
          <a:xfrm>
            <a:off x="9739244" y="3105834"/>
            <a:ext cx="2830519" cy="646331"/>
          </a:xfrm>
          <a:prstGeom prst="rect">
            <a:avLst/>
          </a:prstGeom>
          <a:noFill/>
        </p:spPr>
        <p:txBody>
          <a:bodyPr wrap="square">
            <a:spAutoFit/>
          </a:bodyPr>
          <a:lstStyle/>
          <a:p>
            <a:r>
              <a:rPr lang="en-CH" dirty="0"/>
              <a:t>LR act as scrapers but lifetime is good</a:t>
            </a:r>
            <a:endParaRPr lang="en-CH" sz="1800" dirty="0"/>
          </a:p>
        </p:txBody>
      </p:sp>
      <p:sp>
        <p:nvSpPr>
          <p:cNvPr id="6" name="Slide Number Placeholder 5">
            <a:extLst>
              <a:ext uri="{FF2B5EF4-FFF2-40B4-BE49-F238E27FC236}">
                <a16:creationId xmlns:a16="http://schemas.microsoft.com/office/drawing/2014/main" id="{45D34E9A-CD8E-04F4-A1CE-CBC89DF2BD20}"/>
              </a:ext>
            </a:extLst>
          </p:cNvPr>
          <p:cNvSpPr>
            <a:spLocks noGrp="1"/>
          </p:cNvSpPr>
          <p:nvPr>
            <p:ph type="sldNum" sz="quarter" idx="12"/>
          </p:nvPr>
        </p:nvSpPr>
        <p:spPr/>
        <p:txBody>
          <a:bodyPr/>
          <a:lstStyle/>
          <a:p>
            <a:fld id="{E431986A-80BA-5C47-860B-2F2875E2D975}" type="slidenum">
              <a:rPr lang="en-CH" smtClean="0"/>
              <a:t>22</a:t>
            </a:fld>
            <a:endParaRPr lang="en-CH"/>
          </a:p>
        </p:txBody>
      </p:sp>
    </p:spTree>
    <p:extLst>
      <p:ext uri="{BB962C8B-B14F-4D97-AF65-F5344CB8AC3E}">
        <p14:creationId xmlns:p14="http://schemas.microsoft.com/office/powerpoint/2010/main" val="429387133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341BB745-C56E-6AF7-3D62-D55BE096735F}"/>
              </a:ext>
            </a:extLst>
          </p:cNvPr>
          <p:cNvPicPr>
            <a:picLocks noChangeAspect="1"/>
          </p:cNvPicPr>
          <p:nvPr/>
        </p:nvPicPr>
        <p:blipFill>
          <a:blip r:embed="rId2"/>
          <a:stretch>
            <a:fillRect/>
          </a:stretch>
        </p:blipFill>
        <p:spPr>
          <a:xfrm>
            <a:off x="6256564" y="158276"/>
            <a:ext cx="5241471" cy="2897025"/>
          </a:xfrm>
          <a:prstGeom prst="rect">
            <a:avLst/>
          </a:prstGeom>
        </p:spPr>
      </p:pic>
      <p:pic>
        <p:nvPicPr>
          <p:cNvPr id="19" name="Picture 18">
            <a:extLst>
              <a:ext uri="{FF2B5EF4-FFF2-40B4-BE49-F238E27FC236}">
                <a16:creationId xmlns:a16="http://schemas.microsoft.com/office/drawing/2014/main" id="{42470F6B-C091-3DC9-1481-081DE53BC831}"/>
              </a:ext>
            </a:extLst>
          </p:cNvPr>
          <p:cNvPicPr>
            <a:picLocks noChangeAspect="1"/>
          </p:cNvPicPr>
          <p:nvPr/>
        </p:nvPicPr>
        <p:blipFill>
          <a:blip r:embed="rId3"/>
          <a:stretch>
            <a:fillRect/>
          </a:stretch>
        </p:blipFill>
        <p:spPr>
          <a:xfrm>
            <a:off x="6066067" y="3412671"/>
            <a:ext cx="5562600" cy="3194194"/>
          </a:xfrm>
          <a:prstGeom prst="rect">
            <a:avLst/>
          </a:prstGeom>
        </p:spPr>
      </p:pic>
      <p:sp>
        <p:nvSpPr>
          <p:cNvPr id="3" name="Title 1">
            <a:extLst>
              <a:ext uri="{FF2B5EF4-FFF2-40B4-BE49-F238E27FC236}">
                <a16:creationId xmlns:a16="http://schemas.microsoft.com/office/drawing/2014/main" id="{42C2D589-B5BA-DE33-10EF-81DF60200266}"/>
              </a:ext>
            </a:extLst>
          </p:cNvPr>
          <p:cNvSpPr>
            <a:spLocks noGrp="1"/>
          </p:cNvSpPr>
          <p:nvPr>
            <p:ph type="title"/>
          </p:nvPr>
        </p:nvSpPr>
        <p:spPr>
          <a:xfrm>
            <a:off x="478972" y="251135"/>
            <a:ext cx="10515600" cy="1325563"/>
          </a:xfrm>
        </p:spPr>
        <p:txBody>
          <a:bodyPr/>
          <a:lstStyle/>
          <a:p>
            <a:r>
              <a:rPr lang="en-CH" dirty="0"/>
              <a:t>2024 observations: IP8 </a:t>
            </a:r>
          </a:p>
        </p:txBody>
      </p:sp>
      <p:sp>
        <p:nvSpPr>
          <p:cNvPr id="7" name="Content Placeholder 2">
            <a:extLst>
              <a:ext uri="{FF2B5EF4-FFF2-40B4-BE49-F238E27FC236}">
                <a16:creationId xmlns:a16="http://schemas.microsoft.com/office/drawing/2014/main" id="{B4EE379F-0D8E-C70D-439A-4E454837373D}"/>
              </a:ext>
            </a:extLst>
          </p:cNvPr>
          <p:cNvSpPr txBox="1">
            <a:spLocks/>
          </p:cNvSpPr>
          <p:nvPr/>
        </p:nvSpPr>
        <p:spPr>
          <a:xfrm>
            <a:off x="0" y="2282825"/>
            <a:ext cx="6561365" cy="114617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CH" sz="2400" b="1" dirty="0"/>
              <a:t>Bunches colliding in IP8 have larger losses </a:t>
            </a:r>
          </a:p>
          <a:p>
            <a:pPr lvl="1"/>
            <a:r>
              <a:rPr lang="en-GB" dirty="0"/>
              <a:t>C</a:t>
            </a:r>
            <a:r>
              <a:rPr lang="en-CH" dirty="0"/>
              <a:t>ontribution to HO not negligible at 1.5 </a:t>
            </a:r>
            <a:r>
              <a:rPr lang="en-CH" dirty="0">
                <a:latin typeface="Symbol" pitchFamily="2" charset="2"/>
              </a:rPr>
              <a:t>s</a:t>
            </a:r>
            <a:r>
              <a:rPr lang="en-CH" dirty="0"/>
              <a:t> sep</a:t>
            </a:r>
          </a:p>
          <a:p>
            <a:pPr lvl="1"/>
            <a:r>
              <a:rPr lang="en-GB" dirty="0"/>
              <a:t>O</a:t>
            </a:r>
            <a:r>
              <a:rPr lang="en-CH" dirty="0"/>
              <a:t>ffset collision shifts particles tunes</a:t>
            </a:r>
          </a:p>
        </p:txBody>
      </p:sp>
      <p:sp>
        <p:nvSpPr>
          <p:cNvPr id="8" name="TextBox 7">
            <a:extLst>
              <a:ext uri="{FF2B5EF4-FFF2-40B4-BE49-F238E27FC236}">
                <a16:creationId xmlns:a16="http://schemas.microsoft.com/office/drawing/2014/main" id="{52A66D64-A648-111C-F1AF-E3A68BBF82C1}"/>
              </a:ext>
            </a:extLst>
          </p:cNvPr>
          <p:cNvSpPr txBox="1"/>
          <p:nvPr/>
        </p:nvSpPr>
        <p:spPr>
          <a:xfrm>
            <a:off x="176464" y="4558846"/>
            <a:ext cx="5889604" cy="1938992"/>
          </a:xfrm>
          <a:prstGeom prst="rect">
            <a:avLst/>
          </a:prstGeom>
          <a:noFill/>
        </p:spPr>
        <p:txBody>
          <a:bodyPr wrap="square" rtlCol="0">
            <a:spAutoFit/>
          </a:bodyPr>
          <a:lstStyle/>
          <a:p>
            <a:r>
              <a:rPr lang="en-CH" sz="2400" b="1" dirty="0"/>
              <a:t>HO collision at 1.5 </a:t>
            </a:r>
            <a:r>
              <a:rPr lang="en-CH" sz="2400" b="1" dirty="0">
                <a:latin typeface="Symbol" pitchFamily="2" charset="2"/>
              </a:rPr>
              <a:t>s</a:t>
            </a:r>
            <a:r>
              <a:rPr lang="en-CH" sz="2400" b="1" dirty="0"/>
              <a:t> shows its effect</a:t>
            </a:r>
          </a:p>
          <a:p>
            <a:r>
              <a:rPr lang="en-CH" sz="2400" dirty="0"/>
              <a:t>What is causing the effect? Need to improve understanding!</a:t>
            </a:r>
          </a:p>
          <a:p>
            <a:r>
              <a:rPr lang="en-CH" sz="2400" dirty="0"/>
              <a:t>Separation levelling in IP and IP5 visible in lifetimes</a:t>
            </a:r>
          </a:p>
        </p:txBody>
      </p:sp>
      <p:sp>
        <p:nvSpPr>
          <p:cNvPr id="9" name="TextBox 8">
            <a:extLst>
              <a:ext uri="{FF2B5EF4-FFF2-40B4-BE49-F238E27FC236}">
                <a16:creationId xmlns:a16="http://schemas.microsoft.com/office/drawing/2014/main" id="{9521DDBA-E73D-F6F3-5028-21C5F301D4A0}"/>
              </a:ext>
            </a:extLst>
          </p:cNvPr>
          <p:cNvSpPr txBox="1"/>
          <p:nvPr/>
        </p:nvSpPr>
        <p:spPr>
          <a:xfrm>
            <a:off x="9701126" y="6481914"/>
            <a:ext cx="2473498" cy="369332"/>
          </a:xfrm>
          <a:prstGeom prst="rect">
            <a:avLst/>
          </a:prstGeom>
          <a:noFill/>
        </p:spPr>
        <p:txBody>
          <a:bodyPr wrap="none" rtlCol="0">
            <a:spAutoFit/>
          </a:bodyPr>
          <a:lstStyle/>
          <a:p>
            <a:r>
              <a:rPr lang="en-CH" dirty="0"/>
              <a:t>S.  Kostoglou, G. Sterbini</a:t>
            </a:r>
          </a:p>
        </p:txBody>
      </p:sp>
      <p:sp>
        <p:nvSpPr>
          <p:cNvPr id="10" name="Slide Number Placeholder 9">
            <a:extLst>
              <a:ext uri="{FF2B5EF4-FFF2-40B4-BE49-F238E27FC236}">
                <a16:creationId xmlns:a16="http://schemas.microsoft.com/office/drawing/2014/main" id="{4EE06958-ABEB-561B-DA67-5CE4B81498CC}"/>
              </a:ext>
            </a:extLst>
          </p:cNvPr>
          <p:cNvSpPr>
            <a:spLocks noGrp="1"/>
          </p:cNvSpPr>
          <p:nvPr>
            <p:ph type="sldNum" sz="quarter" idx="12"/>
          </p:nvPr>
        </p:nvSpPr>
        <p:spPr/>
        <p:txBody>
          <a:bodyPr/>
          <a:lstStyle/>
          <a:p>
            <a:fld id="{E431986A-80BA-5C47-860B-2F2875E2D975}" type="slidenum">
              <a:rPr lang="en-CH" smtClean="0"/>
              <a:t>23</a:t>
            </a:fld>
            <a:endParaRPr lang="en-CH"/>
          </a:p>
        </p:txBody>
      </p:sp>
    </p:spTree>
    <p:extLst>
      <p:ext uri="{BB962C8B-B14F-4D97-AF65-F5344CB8AC3E}">
        <p14:creationId xmlns:p14="http://schemas.microsoft.com/office/powerpoint/2010/main" val="12784424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6B701D-B81E-D4AD-D887-1A382A19DFF8}"/>
              </a:ext>
            </a:extLst>
          </p:cNvPr>
          <p:cNvSpPr>
            <a:spLocks noGrp="1"/>
          </p:cNvSpPr>
          <p:nvPr>
            <p:ph type="title"/>
          </p:nvPr>
        </p:nvSpPr>
        <p:spPr/>
        <p:txBody>
          <a:bodyPr/>
          <a:lstStyle/>
          <a:p>
            <a:r>
              <a:rPr lang="en-CH" dirty="0"/>
              <a:t>Where are the limits?</a:t>
            </a:r>
          </a:p>
        </p:txBody>
      </p:sp>
      <p:sp>
        <p:nvSpPr>
          <p:cNvPr id="3" name="Content Placeholder 2">
            <a:extLst>
              <a:ext uri="{FF2B5EF4-FFF2-40B4-BE49-F238E27FC236}">
                <a16:creationId xmlns:a16="http://schemas.microsoft.com/office/drawing/2014/main" id="{5EC3A74D-12DA-5D0B-E1CF-5520ED4860FF}"/>
              </a:ext>
            </a:extLst>
          </p:cNvPr>
          <p:cNvSpPr>
            <a:spLocks noGrp="1"/>
          </p:cNvSpPr>
          <p:nvPr>
            <p:ph idx="1"/>
          </p:nvPr>
        </p:nvSpPr>
        <p:spPr>
          <a:xfrm>
            <a:off x="326572" y="1825625"/>
            <a:ext cx="6357258" cy="4351338"/>
          </a:xfrm>
        </p:spPr>
        <p:txBody>
          <a:bodyPr>
            <a:normAutofit/>
          </a:bodyPr>
          <a:lstStyle/>
          <a:p>
            <a:r>
              <a:rPr lang="en-CH" sz="2400" dirty="0"/>
              <a:t>Over the last years several knobs developed to improvement and optimize the physics cycle reducing beam-beam effects all along</a:t>
            </a:r>
          </a:p>
          <a:p>
            <a:r>
              <a:rPr lang="en-CH" sz="2400" dirty="0"/>
              <a:t>Good optimization of integrated lumi! </a:t>
            </a:r>
          </a:p>
          <a:p>
            <a:r>
              <a:rPr lang="en-CH" sz="2400" dirty="0"/>
              <a:t>Beam-beam effects seem to be undercontrol and with margins!No real limits</a:t>
            </a:r>
          </a:p>
        </p:txBody>
      </p:sp>
      <p:pic>
        <p:nvPicPr>
          <p:cNvPr id="4" name="Picture 3">
            <a:extLst>
              <a:ext uri="{FF2B5EF4-FFF2-40B4-BE49-F238E27FC236}">
                <a16:creationId xmlns:a16="http://schemas.microsoft.com/office/drawing/2014/main" id="{46F61554-4F2D-62C6-AC63-E3E163A475C8}"/>
              </a:ext>
            </a:extLst>
          </p:cNvPr>
          <p:cNvPicPr>
            <a:picLocks noChangeAspect="1"/>
          </p:cNvPicPr>
          <p:nvPr/>
        </p:nvPicPr>
        <p:blipFill>
          <a:blip r:embed="rId2"/>
          <a:stretch>
            <a:fillRect/>
          </a:stretch>
        </p:blipFill>
        <p:spPr>
          <a:xfrm>
            <a:off x="6674087" y="1999843"/>
            <a:ext cx="5909801" cy="4246741"/>
          </a:xfrm>
          <a:prstGeom prst="rect">
            <a:avLst/>
          </a:prstGeom>
        </p:spPr>
      </p:pic>
      <p:sp>
        <p:nvSpPr>
          <p:cNvPr id="7" name="Slide Number Placeholder 6">
            <a:extLst>
              <a:ext uri="{FF2B5EF4-FFF2-40B4-BE49-F238E27FC236}">
                <a16:creationId xmlns:a16="http://schemas.microsoft.com/office/drawing/2014/main" id="{87A068A4-429A-FD0C-6552-3B60DE971DC3}"/>
              </a:ext>
            </a:extLst>
          </p:cNvPr>
          <p:cNvSpPr>
            <a:spLocks noGrp="1"/>
          </p:cNvSpPr>
          <p:nvPr>
            <p:ph type="sldNum" sz="quarter" idx="12"/>
          </p:nvPr>
        </p:nvSpPr>
        <p:spPr/>
        <p:txBody>
          <a:bodyPr/>
          <a:lstStyle/>
          <a:p>
            <a:fld id="{E431986A-80BA-5C47-860B-2F2875E2D975}" type="slidenum">
              <a:rPr lang="en-CH" smtClean="0"/>
              <a:t>24</a:t>
            </a:fld>
            <a:endParaRPr lang="en-CH"/>
          </a:p>
        </p:txBody>
      </p:sp>
    </p:spTree>
    <p:extLst>
      <p:ext uri="{BB962C8B-B14F-4D97-AF65-F5344CB8AC3E}">
        <p14:creationId xmlns:p14="http://schemas.microsoft.com/office/powerpoint/2010/main" val="63979495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6B701D-B81E-D4AD-D887-1A382A19DFF8}"/>
              </a:ext>
            </a:extLst>
          </p:cNvPr>
          <p:cNvSpPr>
            <a:spLocks noGrp="1"/>
          </p:cNvSpPr>
          <p:nvPr>
            <p:ph type="title"/>
          </p:nvPr>
        </p:nvSpPr>
        <p:spPr/>
        <p:txBody>
          <a:bodyPr/>
          <a:lstStyle/>
          <a:p>
            <a:r>
              <a:rPr lang="en-CH" dirty="0"/>
              <a:t>Where are the limits?</a:t>
            </a:r>
          </a:p>
        </p:txBody>
      </p:sp>
      <p:sp>
        <p:nvSpPr>
          <p:cNvPr id="3" name="Content Placeholder 2">
            <a:extLst>
              <a:ext uri="{FF2B5EF4-FFF2-40B4-BE49-F238E27FC236}">
                <a16:creationId xmlns:a16="http://schemas.microsoft.com/office/drawing/2014/main" id="{5EC3A74D-12DA-5D0B-E1CF-5520ED4860FF}"/>
              </a:ext>
            </a:extLst>
          </p:cNvPr>
          <p:cNvSpPr>
            <a:spLocks noGrp="1"/>
          </p:cNvSpPr>
          <p:nvPr>
            <p:ph idx="1"/>
          </p:nvPr>
        </p:nvSpPr>
        <p:spPr>
          <a:xfrm>
            <a:off x="326572" y="1825624"/>
            <a:ext cx="6347516" cy="5032375"/>
          </a:xfrm>
        </p:spPr>
        <p:txBody>
          <a:bodyPr>
            <a:normAutofit/>
          </a:bodyPr>
          <a:lstStyle/>
          <a:p>
            <a:r>
              <a:rPr lang="en-CH" sz="2200" dirty="0">
                <a:latin typeface="Arial" panose="020B0604020202020204" pitchFamily="34" charset="0"/>
                <a:cs typeface="Arial" panose="020B0604020202020204" pitchFamily="34" charset="0"/>
              </a:rPr>
              <a:t>Very little exploration of the limits in terms of HO and LR</a:t>
            </a:r>
          </a:p>
          <a:p>
            <a:pPr lvl="1">
              <a:buFont typeface="Wingdings" pitchFamily="2" charset="2"/>
              <a:buChar char="à"/>
            </a:pPr>
            <a:r>
              <a:rPr lang="en-CH" sz="2200" dirty="0">
                <a:latin typeface="Arial" panose="020B0604020202020204" pitchFamily="34" charset="0"/>
                <a:cs typeface="Arial" panose="020B0604020202020204" pitchFamily="34" charset="0"/>
                <a:sym typeface="Wingdings" pitchFamily="2" charset="2"/>
              </a:rPr>
              <a:t> Understand the margins (reproducibility, optimization, B1 and B2 differences)</a:t>
            </a:r>
          </a:p>
          <a:p>
            <a:pPr lvl="1">
              <a:buFont typeface="Wingdings" pitchFamily="2" charset="2"/>
              <a:buChar char="à"/>
            </a:pPr>
            <a:r>
              <a:rPr lang="en-CH" sz="2200" dirty="0">
                <a:latin typeface="Arial" panose="020B0604020202020204" pitchFamily="34" charset="0"/>
                <a:cs typeface="Arial" panose="020B0604020202020204" pitchFamily="34" charset="0"/>
                <a:sym typeface="Wingdings" pitchFamily="2" charset="2"/>
              </a:rPr>
              <a:t>Models benchmark to get confidency on observations and simulation results</a:t>
            </a:r>
          </a:p>
          <a:p>
            <a:pPr lvl="1">
              <a:buFont typeface="Wingdings" pitchFamily="2" charset="2"/>
              <a:buChar char="à"/>
            </a:pPr>
            <a:r>
              <a:rPr lang="en-GB" sz="2200" dirty="0">
                <a:latin typeface="Arial" panose="020B0604020202020204" pitchFamily="34" charset="0"/>
                <a:cs typeface="Arial" panose="020B0604020202020204" pitchFamily="34" charset="0"/>
                <a:sym typeface="Wingdings" pitchFamily="2" charset="2"/>
              </a:rPr>
              <a:t>P</a:t>
            </a:r>
            <a:r>
              <a:rPr lang="en-CH" sz="2200" dirty="0">
                <a:latin typeface="Arial" panose="020B0604020202020204" pitchFamily="34" charset="0"/>
                <a:cs typeface="Arial" panose="020B0604020202020204" pitchFamily="34" charset="0"/>
                <a:sym typeface="Wingdings" pitchFamily="2" charset="2"/>
              </a:rPr>
              <a:t>repare the future if HO or LR limited one needs different mitigations</a:t>
            </a:r>
          </a:p>
          <a:p>
            <a:r>
              <a:rPr lang="en-CH" sz="2400" dirty="0">
                <a:latin typeface="Arial" panose="020B0604020202020204" pitchFamily="34" charset="0"/>
                <a:cs typeface="Arial" panose="020B0604020202020204" pitchFamily="34" charset="0"/>
              </a:rPr>
              <a:t>HL-LHC is coming!</a:t>
            </a:r>
          </a:p>
        </p:txBody>
      </p:sp>
      <p:pic>
        <p:nvPicPr>
          <p:cNvPr id="4" name="Picture 3">
            <a:extLst>
              <a:ext uri="{FF2B5EF4-FFF2-40B4-BE49-F238E27FC236}">
                <a16:creationId xmlns:a16="http://schemas.microsoft.com/office/drawing/2014/main" id="{46F61554-4F2D-62C6-AC63-E3E163A475C8}"/>
              </a:ext>
            </a:extLst>
          </p:cNvPr>
          <p:cNvPicPr>
            <a:picLocks noChangeAspect="1"/>
          </p:cNvPicPr>
          <p:nvPr/>
        </p:nvPicPr>
        <p:blipFill>
          <a:blip r:embed="rId2"/>
          <a:stretch>
            <a:fillRect/>
          </a:stretch>
        </p:blipFill>
        <p:spPr>
          <a:xfrm>
            <a:off x="6674087" y="1999843"/>
            <a:ext cx="5909801" cy="4246741"/>
          </a:xfrm>
          <a:prstGeom prst="rect">
            <a:avLst/>
          </a:prstGeom>
        </p:spPr>
      </p:pic>
      <p:sp>
        <p:nvSpPr>
          <p:cNvPr id="5" name="Slide Number Placeholder 4">
            <a:extLst>
              <a:ext uri="{FF2B5EF4-FFF2-40B4-BE49-F238E27FC236}">
                <a16:creationId xmlns:a16="http://schemas.microsoft.com/office/drawing/2014/main" id="{3102BC76-15AD-AFC8-B35B-7C9981E21B15}"/>
              </a:ext>
            </a:extLst>
          </p:cNvPr>
          <p:cNvSpPr>
            <a:spLocks noGrp="1"/>
          </p:cNvSpPr>
          <p:nvPr>
            <p:ph type="sldNum" sz="quarter" idx="12"/>
          </p:nvPr>
        </p:nvSpPr>
        <p:spPr/>
        <p:txBody>
          <a:bodyPr/>
          <a:lstStyle/>
          <a:p>
            <a:fld id="{E431986A-80BA-5C47-860B-2F2875E2D975}" type="slidenum">
              <a:rPr lang="en-CH" smtClean="0"/>
              <a:t>25</a:t>
            </a:fld>
            <a:endParaRPr lang="en-CH"/>
          </a:p>
        </p:txBody>
      </p:sp>
    </p:spTree>
    <p:extLst>
      <p:ext uri="{BB962C8B-B14F-4D97-AF65-F5344CB8AC3E}">
        <p14:creationId xmlns:p14="http://schemas.microsoft.com/office/powerpoint/2010/main" val="174905260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8" name="The High-Luminosity LHC"/>
          <p:cNvSpPr txBox="1">
            <a:spLocks noGrp="1"/>
          </p:cNvSpPr>
          <p:nvPr>
            <p:ph type="title"/>
          </p:nvPr>
        </p:nvSpPr>
        <p:spPr>
          <a:xfrm>
            <a:off x="674912" y="-59423"/>
            <a:ext cx="10515600" cy="1325563"/>
          </a:xfrm>
          <a:prstGeom prst="rect">
            <a:avLst/>
          </a:prstGeom>
        </p:spPr>
        <p:txBody>
          <a:bodyPr/>
          <a:lstStyle/>
          <a:p>
            <a:r>
              <a:rPr dirty="0"/>
              <a:t>The High-Luminosity LHC</a:t>
            </a:r>
          </a:p>
        </p:txBody>
      </p:sp>
      <p:sp>
        <p:nvSpPr>
          <p:cNvPr id="459" name="The main objective of the HL-LHC is to determine and build a hardware configuration and a set of beam parameters that will allow the LHC to reach the following targets:…"/>
          <p:cNvSpPr txBox="1">
            <a:spLocks noGrp="1"/>
          </p:cNvSpPr>
          <p:nvPr>
            <p:ph type="body" idx="1"/>
          </p:nvPr>
        </p:nvSpPr>
        <p:spPr>
          <a:xfrm>
            <a:off x="850867" y="975519"/>
            <a:ext cx="10847454" cy="4906963"/>
          </a:xfrm>
          <a:prstGeom prst="rect">
            <a:avLst/>
          </a:prstGeom>
        </p:spPr>
        <p:txBody>
          <a:bodyPr/>
          <a:lstStyle/>
          <a:p>
            <a:r>
              <a:rPr dirty="0"/>
              <a:t>The main objective of the HL-LHC is to determine and build a hardware configuration and a set of beam parameters that will allow the LHC to reach the following targets:</a:t>
            </a:r>
            <a:br>
              <a:rPr lang="en-US" dirty="0"/>
            </a:br>
            <a:endParaRPr dirty="0"/>
          </a:p>
          <a:p>
            <a:r>
              <a:rPr dirty="0"/>
              <a:t>Prepare machine for operation beyond 2025 and </a:t>
            </a:r>
            <a:r>
              <a:rPr b="1" dirty="0"/>
              <a:t>up to the early 2040s</a:t>
            </a:r>
          </a:p>
          <a:p>
            <a:r>
              <a:rPr dirty="0"/>
              <a:t>Devise beam parameters and operational scenarios for:</a:t>
            </a:r>
          </a:p>
          <a:p>
            <a:pPr marL="775607" lvl="2" indent="-318407"/>
            <a:r>
              <a:rPr dirty="0"/>
              <a:t>Enabling at total integrated luminosity of </a:t>
            </a:r>
            <a:r>
              <a:rPr b="1" dirty="0"/>
              <a:t>3000 fb</a:t>
            </a:r>
            <a:r>
              <a:rPr b="1" baseline="31999" dirty="0"/>
              <a:t>-1</a:t>
            </a:r>
            <a:r>
              <a:rPr dirty="0"/>
              <a:t> </a:t>
            </a:r>
          </a:p>
          <a:p>
            <a:pPr marL="775607" lvl="2" indent="-318407"/>
            <a:r>
              <a:rPr dirty="0"/>
              <a:t>Implying an integrated luminosity of </a:t>
            </a:r>
            <a:r>
              <a:rPr b="1" dirty="0"/>
              <a:t>250 fb</a:t>
            </a:r>
            <a:r>
              <a:rPr b="1" baseline="31999" dirty="0"/>
              <a:t>-1</a:t>
            </a:r>
            <a:r>
              <a:rPr b="1" dirty="0"/>
              <a:t> per year</a:t>
            </a:r>
            <a:r>
              <a:rPr dirty="0"/>
              <a:t>, </a:t>
            </a:r>
          </a:p>
          <a:p>
            <a:pPr marL="775607" lvl="2" indent="-318407"/>
            <a:r>
              <a:rPr dirty="0"/>
              <a:t>Design for </a:t>
            </a:r>
            <a:r>
              <a:rPr b="1" dirty="0"/>
              <a:t>pile-up ≤ 140</a:t>
            </a:r>
            <a:r>
              <a:rPr dirty="0"/>
              <a:t> (➔ peak luminosity 5 x 10</a:t>
            </a:r>
            <a:r>
              <a:rPr baseline="31999" dirty="0"/>
              <a:t>34</a:t>
            </a:r>
            <a:r>
              <a:rPr dirty="0"/>
              <a:t>cm</a:t>
            </a:r>
            <a:r>
              <a:rPr baseline="31999" dirty="0"/>
              <a:t>-2</a:t>
            </a:r>
            <a:r>
              <a:rPr dirty="0"/>
              <a:t>s</a:t>
            </a:r>
            <a:r>
              <a:rPr baseline="31999" dirty="0"/>
              <a:t>-1</a:t>
            </a:r>
            <a:r>
              <a:rPr dirty="0"/>
              <a:t>)</a:t>
            </a:r>
          </a:p>
        </p:txBody>
      </p:sp>
      <p:pic>
        <p:nvPicPr>
          <p:cNvPr id="2" name="Picture 2" descr="Picture 2">
            <a:extLst>
              <a:ext uri="{FF2B5EF4-FFF2-40B4-BE49-F238E27FC236}">
                <a16:creationId xmlns:a16="http://schemas.microsoft.com/office/drawing/2014/main" id="{A48FF8E0-D430-9CB3-AECA-8B9A15F1356A}"/>
              </a:ext>
            </a:extLst>
          </p:cNvPr>
          <p:cNvPicPr>
            <a:picLocks noChangeAspect="1"/>
          </p:cNvPicPr>
          <p:nvPr/>
        </p:nvPicPr>
        <p:blipFill>
          <a:blip r:embed="rId2"/>
          <a:srcRect t="3481" b="7675"/>
          <a:stretch>
            <a:fillRect/>
          </a:stretch>
        </p:blipFill>
        <p:spPr>
          <a:xfrm>
            <a:off x="8645707" y="4069645"/>
            <a:ext cx="3305661" cy="2138663"/>
          </a:xfrm>
          <a:prstGeom prst="rect">
            <a:avLst/>
          </a:prstGeom>
          <a:ln w="12700">
            <a:miter lim="400000"/>
          </a:ln>
        </p:spPr>
      </p:pic>
      <p:sp>
        <p:nvSpPr>
          <p:cNvPr id="3" name="TextBox 2">
            <a:extLst>
              <a:ext uri="{FF2B5EF4-FFF2-40B4-BE49-F238E27FC236}">
                <a16:creationId xmlns:a16="http://schemas.microsoft.com/office/drawing/2014/main" id="{78DFCF40-177F-654F-81AF-F8CA373C0FCB}"/>
              </a:ext>
            </a:extLst>
          </p:cNvPr>
          <p:cNvSpPr txBox="1"/>
          <p:nvPr/>
        </p:nvSpPr>
        <p:spPr>
          <a:xfrm>
            <a:off x="8678780" y="6227711"/>
            <a:ext cx="3599919" cy="584775"/>
          </a:xfrm>
          <a:prstGeom prst="rect">
            <a:avLst/>
          </a:prstGeom>
          <a:noFill/>
        </p:spPr>
        <p:txBody>
          <a:bodyPr wrap="square" rtlCol="0">
            <a:spAutoFit/>
          </a:bodyPr>
          <a:lstStyle/>
          <a:p>
            <a:pPr algn="ctr"/>
            <a:r>
              <a:rPr lang="en-CH" sz="1600" b="1" dirty="0"/>
              <a:t>Crab Cavities to compensate for geom loss reduction (LHC24 down to 0.6)</a:t>
            </a:r>
          </a:p>
        </p:txBody>
      </p:sp>
      <p:grpSp>
        <p:nvGrpSpPr>
          <p:cNvPr id="4" name="Group 3">
            <a:extLst>
              <a:ext uri="{FF2B5EF4-FFF2-40B4-BE49-F238E27FC236}">
                <a16:creationId xmlns:a16="http://schemas.microsoft.com/office/drawing/2014/main" id="{9ECB9B8F-EA18-864B-4E84-A014596BEC30}"/>
              </a:ext>
            </a:extLst>
          </p:cNvPr>
          <p:cNvGrpSpPr/>
          <p:nvPr/>
        </p:nvGrpSpPr>
        <p:grpSpPr>
          <a:xfrm>
            <a:off x="5113833" y="5313851"/>
            <a:ext cx="3311900" cy="1137259"/>
            <a:chOff x="380512" y="4520397"/>
            <a:chExt cx="3877424" cy="1371503"/>
          </a:xfrm>
        </p:grpSpPr>
        <p:pic>
          <p:nvPicPr>
            <p:cNvPr id="5" name="Picture 4">
              <a:extLst>
                <a:ext uri="{FF2B5EF4-FFF2-40B4-BE49-F238E27FC236}">
                  <a16:creationId xmlns:a16="http://schemas.microsoft.com/office/drawing/2014/main" id="{A4C24F2F-3EAD-4114-C7B6-2593DC8AFC6D}"/>
                </a:ext>
              </a:extLst>
            </p:cNvPr>
            <p:cNvPicPr>
              <a:picLocks noChangeAspect="1"/>
            </p:cNvPicPr>
            <p:nvPr/>
          </p:nvPicPr>
          <p:blipFill>
            <a:blip r:embed="rId3"/>
            <a:stretch>
              <a:fillRect/>
            </a:stretch>
          </p:blipFill>
          <p:spPr>
            <a:xfrm>
              <a:off x="1307476" y="4520397"/>
              <a:ext cx="2950460" cy="1371503"/>
            </a:xfrm>
            <a:prstGeom prst="rect">
              <a:avLst/>
            </a:prstGeom>
          </p:spPr>
        </p:pic>
        <p:pic>
          <p:nvPicPr>
            <p:cNvPr id="6" name="Picture 5">
              <a:extLst>
                <a:ext uri="{FF2B5EF4-FFF2-40B4-BE49-F238E27FC236}">
                  <a16:creationId xmlns:a16="http://schemas.microsoft.com/office/drawing/2014/main" id="{06D9965D-491A-0DA5-2D14-48E596E79D0B}"/>
                </a:ext>
              </a:extLst>
            </p:cNvPr>
            <p:cNvPicPr>
              <a:picLocks noChangeAspect="1"/>
            </p:cNvPicPr>
            <p:nvPr/>
          </p:nvPicPr>
          <p:blipFill>
            <a:blip r:embed="rId4"/>
            <a:stretch>
              <a:fillRect/>
            </a:stretch>
          </p:blipFill>
          <p:spPr>
            <a:xfrm>
              <a:off x="380512" y="4746432"/>
              <a:ext cx="679989" cy="322707"/>
            </a:xfrm>
            <a:prstGeom prst="rect">
              <a:avLst/>
            </a:prstGeom>
          </p:spPr>
        </p:pic>
      </p:grpSp>
      <p:sp>
        <p:nvSpPr>
          <p:cNvPr id="7" name="Slide Number Placeholder 6">
            <a:extLst>
              <a:ext uri="{FF2B5EF4-FFF2-40B4-BE49-F238E27FC236}">
                <a16:creationId xmlns:a16="http://schemas.microsoft.com/office/drawing/2014/main" id="{21FF29D3-124D-5FC3-542E-D47D7E012591}"/>
              </a:ext>
            </a:extLst>
          </p:cNvPr>
          <p:cNvSpPr>
            <a:spLocks noGrp="1"/>
          </p:cNvSpPr>
          <p:nvPr>
            <p:ph type="sldNum" sz="quarter" idx="2"/>
          </p:nvPr>
        </p:nvSpPr>
        <p:spPr/>
        <p:txBody>
          <a:bodyPr/>
          <a:lstStyle/>
          <a:p>
            <a:fld id="{86CB4B4D-7CA3-9044-876B-883B54F8677D}" type="slidenum">
              <a:rPr lang="en-CH" smtClean="0"/>
              <a:t>26</a:t>
            </a:fld>
            <a:endParaRPr lang="en-CH"/>
          </a:p>
        </p:txBody>
      </p:sp>
    </p:spTree>
    <p:extLst>
      <p:ext uri="{BB962C8B-B14F-4D97-AF65-F5344CB8AC3E}">
        <p14:creationId xmlns:p14="http://schemas.microsoft.com/office/powerpoint/2010/main" val="1512546749"/>
      </p:ext>
    </p:extLst>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2016.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87029" y="1117756"/>
            <a:ext cx="6121239" cy="4937987"/>
          </a:xfrm>
          <a:prstGeom prst="rect">
            <a:avLst/>
          </a:prstGeom>
        </p:spPr>
      </p:pic>
      <p:sp>
        <p:nvSpPr>
          <p:cNvPr id="4" name="Freeform 3">
            <a:extLst>
              <a:ext uri="{FF2B5EF4-FFF2-40B4-BE49-F238E27FC236}">
                <a16:creationId xmlns:a16="http://schemas.microsoft.com/office/drawing/2014/main" id="{CFA9068F-BA3B-9C23-BEB2-41A6B90FAA1D}"/>
              </a:ext>
            </a:extLst>
          </p:cNvPr>
          <p:cNvSpPr/>
          <p:nvPr/>
        </p:nvSpPr>
        <p:spPr>
          <a:xfrm>
            <a:off x="3471620" y="2975675"/>
            <a:ext cx="2495227" cy="2216257"/>
          </a:xfrm>
          <a:custGeom>
            <a:avLst/>
            <a:gdLst>
              <a:gd name="connsiteX0" fmla="*/ 0 w 2513323"/>
              <a:gd name="connsiteY0" fmla="*/ 2273229 h 2273229"/>
              <a:gd name="connsiteX1" fmla="*/ 0 w 2513323"/>
              <a:gd name="connsiteY1" fmla="*/ 2273229 h 2273229"/>
              <a:gd name="connsiteX2" fmla="*/ 10217 w 2513323"/>
              <a:gd name="connsiteY2" fmla="*/ 2201712 h 2273229"/>
              <a:gd name="connsiteX3" fmla="*/ 15326 w 2513323"/>
              <a:gd name="connsiteY3" fmla="*/ 2186387 h 2273229"/>
              <a:gd name="connsiteX4" fmla="*/ 35759 w 2513323"/>
              <a:gd name="connsiteY4" fmla="*/ 2155737 h 2273229"/>
              <a:gd name="connsiteX5" fmla="*/ 45976 w 2513323"/>
              <a:gd name="connsiteY5" fmla="*/ 2135303 h 2273229"/>
              <a:gd name="connsiteX6" fmla="*/ 61301 w 2513323"/>
              <a:gd name="connsiteY6" fmla="*/ 2114870 h 2273229"/>
              <a:gd name="connsiteX7" fmla="*/ 71518 w 2513323"/>
              <a:gd name="connsiteY7" fmla="*/ 2094436 h 2273229"/>
              <a:gd name="connsiteX8" fmla="*/ 102168 w 2513323"/>
              <a:gd name="connsiteY8" fmla="*/ 2053569 h 2273229"/>
              <a:gd name="connsiteX9" fmla="*/ 137927 w 2513323"/>
              <a:gd name="connsiteY9" fmla="*/ 2002485 h 2273229"/>
              <a:gd name="connsiteX10" fmla="*/ 173685 w 2513323"/>
              <a:gd name="connsiteY10" fmla="*/ 1951401 h 2273229"/>
              <a:gd name="connsiteX11" fmla="*/ 199227 w 2513323"/>
              <a:gd name="connsiteY11" fmla="*/ 1925859 h 2273229"/>
              <a:gd name="connsiteX12" fmla="*/ 240094 w 2513323"/>
              <a:gd name="connsiteY12" fmla="*/ 1874776 h 2273229"/>
              <a:gd name="connsiteX13" fmla="*/ 280961 w 2513323"/>
              <a:gd name="connsiteY13" fmla="*/ 1823692 h 2273229"/>
              <a:gd name="connsiteX14" fmla="*/ 301395 w 2513323"/>
              <a:gd name="connsiteY14" fmla="*/ 1798150 h 2273229"/>
              <a:gd name="connsiteX15" fmla="*/ 321828 w 2513323"/>
              <a:gd name="connsiteY15" fmla="*/ 1772608 h 2273229"/>
              <a:gd name="connsiteX16" fmla="*/ 342262 w 2513323"/>
              <a:gd name="connsiteY16" fmla="*/ 1752175 h 2273229"/>
              <a:gd name="connsiteX17" fmla="*/ 362695 w 2513323"/>
              <a:gd name="connsiteY17" fmla="*/ 1726633 h 2273229"/>
              <a:gd name="connsiteX18" fmla="*/ 403562 w 2513323"/>
              <a:gd name="connsiteY18" fmla="*/ 1685766 h 2273229"/>
              <a:gd name="connsiteX19" fmla="*/ 423996 w 2513323"/>
              <a:gd name="connsiteY19" fmla="*/ 1665332 h 2273229"/>
              <a:gd name="connsiteX20" fmla="*/ 439321 w 2513323"/>
              <a:gd name="connsiteY20" fmla="*/ 1644899 h 2273229"/>
              <a:gd name="connsiteX21" fmla="*/ 459755 w 2513323"/>
              <a:gd name="connsiteY21" fmla="*/ 1629573 h 2273229"/>
              <a:gd name="connsiteX22" fmla="*/ 490405 w 2513323"/>
              <a:gd name="connsiteY22" fmla="*/ 1598923 h 2273229"/>
              <a:gd name="connsiteX23" fmla="*/ 510838 w 2513323"/>
              <a:gd name="connsiteY23" fmla="*/ 1573381 h 2273229"/>
              <a:gd name="connsiteX24" fmla="*/ 541489 w 2513323"/>
              <a:gd name="connsiteY24" fmla="*/ 1552948 h 2273229"/>
              <a:gd name="connsiteX25" fmla="*/ 556814 w 2513323"/>
              <a:gd name="connsiteY25" fmla="*/ 1512081 h 2273229"/>
              <a:gd name="connsiteX26" fmla="*/ 602789 w 2513323"/>
              <a:gd name="connsiteY26" fmla="*/ 1440563 h 2273229"/>
              <a:gd name="connsiteX27" fmla="*/ 618114 w 2513323"/>
              <a:gd name="connsiteY27" fmla="*/ 1415021 h 2273229"/>
              <a:gd name="connsiteX28" fmla="*/ 669198 w 2513323"/>
              <a:gd name="connsiteY28" fmla="*/ 1348613 h 2273229"/>
              <a:gd name="connsiteX29" fmla="*/ 684523 w 2513323"/>
              <a:gd name="connsiteY29" fmla="*/ 1328179 h 2273229"/>
              <a:gd name="connsiteX30" fmla="*/ 699848 w 2513323"/>
              <a:gd name="connsiteY30" fmla="*/ 1307745 h 2273229"/>
              <a:gd name="connsiteX31" fmla="*/ 715174 w 2513323"/>
              <a:gd name="connsiteY31" fmla="*/ 1292420 h 2273229"/>
              <a:gd name="connsiteX32" fmla="*/ 735607 w 2513323"/>
              <a:gd name="connsiteY32" fmla="*/ 1261770 h 2273229"/>
              <a:gd name="connsiteX33" fmla="*/ 756041 w 2513323"/>
              <a:gd name="connsiteY33" fmla="*/ 1236228 h 2273229"/>
              <a:gd name="connsiteX34" fmla="*/ 776474 w 2513323"/>
              <a:gd name="connsiteY34" fmla="*/ 1205578 h 2273229"/>
              <a:gd name="connsiteX35" fmla="*/ 796908 w 2513323"/>
              <a:gd name="connsiteY35" fmla="*/ 1174928 h 2273229"/>
              <a:gd name="connsiteX36" fmla="*/ 807124 w 2513323"/>
              <a:gd name="connsiteY36" fmla="*/ 1159602 h 2273229"/>
              <a:gd name="connsiteX37" fmla="*/ 822450 w 2513323"/>
              <a:gd name="connsiteY37" fmla="*/ 1144277 h 2273229"/>
              <a:gd name="connsiteX38" fmla="*/ 853100 w 2513323"/>
              <a:gd name="connsiteY38" fmla="*/ 1113627 h 2273229"/>
              <a:gd name="connsiteX39" fmla="*/ 878642 w 2513323"/>
              <a:gd name="connsiteY39" fmla="*/ 1082977 h 2273229"/>
              <a:gd name="connsiteX40" fmla="*/ 888858 w 2513323"/>
              <a:gd name="connsiteY40" fmla="*/ 1067652 h 2273229"/>
              <a:gd name="connsiteX41" fmla="*/ 904184 w 2513323"/>
              <a:gd name="connsiteY41" fmla="*/ 1047218 h 2273229"/>
              <a:gd name="connsiteX42" fmla="*/ 919509 w 2513323"/>
              <a:gd name="connsiteY42" fmla="*/ 1031893 h 2273229"/>
              <a:gd name="connsiteX43" fmla="*/ 939942 w 2513323"/>
              <a:gd name="connsiteY43" fmla="*/ 1001243 h 2273229"/>
              <a:gd name="connsiteX44" fmla="*/ 955267 w 2513323"/>
              <a:gd name="connsiteY44" fmla="*/ 985918 h 2273229"/>
              <a:gd name="connsiteX45" fmla="*/ 975701 w 2513323"/>
              <a:gd name="connsiteY45" fmla="*/ 955267 h 2273229"/>
              <a:gd name="connsiteX46" fmla="*/ 1001243 w 2513323"/>
              <a:gd name="connsiteY46" fmla="*/ 924617 h 2273229"/>
              <a:gd name="connsiteX47" fmla="*/ 1006351 w 2513323"/>
              <a:gd name="connsiteY47" fmla="*/ 909292 h 2273229"/>
              <a:gd name="connsiteX48" fmla="*/ 1016568 w 2513323"/>
              <a:gd name="connsiteY48" fmla="*/ 893967 h 2273229"/>
              <a:gd name="connsiteX49" fmla="*/ 1026785 w 2513323"/>
              <a:gd name="connsiteY49" fmla="*/ 853100 h 2273229"/>
              <a:gd name="connsiteX50" fmla="*/ 1037001 w 2513323"/>
              <a:gd name="connsiteY50" fmla="*/ 832666 h 2273229"/>
              <a:gd name="connsiteX51" fmla="*/ 1047218 w 2513323"/>
              <a:gd name="connsiteY51" fmla="*/ 802016 h 2273229"/>
              <a:gd name="connsiteX52" fmla="*/ 1052327 w 2513323"/>
              <a:gd name="connsiteY52" fmla="*/ 786691 h 2273229"/>
              <a:gd name="connsiteX53" fmla="*/ 1072760 w 2513323"/>
              <a:gd name="connsiteY53" fmla="*/ 766257 h 2273229"/>
              <a:gd name="connsiteX54" fmla="*/ 1343504 w 2513323"/>
              <a:gd name="connsiteY54" fmla="*/ 372912 h 2273229"/>
              <a:gd name="connsiteX55" fmla="*/ 1415022 w 2513323"/>
              <a:gd name="connsiteY55" fmla="*/ 153252 h 2273229"/>
              <a:gd name="connsiteX56" fmla="*/ 1415022 w 2513323"/>
              <a:gd name="connsiteY56" fmla="*/ 0 h 2273229"/>
              <a:gd name="connsiteX57" fmla="*/ 1859451 w 2513323"/>
              <a:gd name="connsiteY57" fmla="*/ 91951 h 2273229"/>
              <a:gd name="connsiteX58" fmla="*/ 2191495 w 2513323"/>
              <a:gd name="connsiteY58" fmla="*/ 316720 h 2273229"/>
              <a:gd name="connsiteX59" fmla="*/ 2370289 w 2513323"/>
              <a:gd name="connsiteY59" fmla="*/ 567030 h 2273229"/>
              <a:gd name="connsiteX60" fmla="*/ 2513323 w 2513323"/>
              <a:gd name="connsiteY60" fmla="*/ 899075 h 2273229"/>
              <a:gd name="connsiteX61" fmla="*/ 0 w 2513323"/>
              <a:gd name="connsiteY61" fmla="*/ 2273229 h 2273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2513323" h="2273229">
                <a:moveTo>
                  <a:pt x="0" y="2273229"/>
                </a:moveTo>
                <a:lnTo>
                  <a:pt x="0" y="2273229"/>
                </a:lnTo>
                <a:cubicBezTo>
                  <a:pt x="3178" y="2244633"/>
                  <a:pt x="3713" y="2227728"/>
                  <a:pt x="10217" y="2201712"/>
                </a:cubicBezTo>
                <a:cubicBezTo>
                  <a:pt x="11523" y="2196488"/>
                  <a:pt x="12711" y="2191094"/>
                  <a:pt x="15326" y="2186387"/>
                </a:cubicBezTo>
                <a:cubicBezTo>
                  <a:pt x="21289" y="2175653"/>
                  <a:pt x="30268" y="2166720"/>
                  <a:pt x="35759" y="2155737"/>
                </a:cubicBezTo>
                <a:cubicBezTo>
                  <a:pt x="39165" y="2148926"/>
                  <a:pt x="41940" y="2141761"/>
                  <a:pt x="45976" y="2135303"/>
                </a:cubicBezTo>
                <a:cubicBezTo>
                  <a:pt x="50488" y="2128083"/>
                  <a:pt x="56789" y="2122090"/>
                  <a:pt x="61301" y="2114870"/>
                </a:cubicBezTo>
                <a:cubicBezTo>
                  <a:pt x="65337" y="2108412"/>
                  <a:pt x="67294" y="2100772"/>
                  <a:pt x="71518" y="2094436"/>
                </a:cubicBezTo>
                <a:cubicBezTo>
                  <a:pt x="80963" y="2080268"/>
                  <a:pt x="93407" y="2068170"/>
                  <a:pt x="102168" y="2053569"/>
                </a:cubicBezTo>
                <a:cubicBezTo>
                  <a:pt x="141294" y="1988358"/>
                  <a:pt x="91314" y="2069075"/>
                  <a:pt x="137927" y="2002485"/>
                </a:cubicBezTo>
                <a:cubicBezTo>
                  <a:pt x="163951" y="1965308"/>
                  <a:pt x="141460" y="1987207"/>
                  <a:pt x="173685" y="1951401"/>
                </a:cubicBezTo>
                <a:cubicBezTo>
                  <a:pt x="181740" y="1942451"/>
                  <a:pt x="191341" y="1934958"/>
                  <a:pt x="199227" y="1925859"/>
                </a:cubicBezTo>
                <a:cubicBezTo>
                  <a:pt x="213509" y="1909380"/>
                  <a:pt x="226472" y="1891804"/>
                  <a:pt x="240094" y="1874776"/>
                </a:cubicBezTo>
                <a:lnTo>
                  <a:pt x="280961" y="1823692"/>
                </a:lnTo>
                <a:lnTo>
                  <a:pt x="301395" y="1798150"/>
                </a:lnTo>
                <a:cubicBezTo>
                  <a:pt x="308206" y="1789636"/>
                  <a:pt x="314118" y="1780317"/>
                  <a:pt x="321828" y="1772608"/>
                </a:cubicBezTo>
                <a:cubicBezTo>
                  <a:pt x="328639" y="1765797"/>
                  <a:pt x="335863" y="1759374"/>
                  <a:pt x="342262" y="1752175"/>
                </a:cubicBezTo>
                <a:cubicBezTo>
                  <a:pt x="349506" y="1744026"/>
                  <a:pt x="355300" y="1734645"/>
                  <a:pt x="362695" y="1726633"/>
                </a:cubicBezTo>
                <a:cubicBezTo>
                  <a:pt x="375762" y="1712477"/>
                  <a:pt x="389940" y="1699388"/>
                  <a:pt x="403562" y="1685766"/>
                </a:cubicBezTo>
                <a:cubicBezTo>
                  <a:pt x="410373" y="1678955"/>
                  <a:pt x="418216" y="1673038"/>
                  <a:pt x="423996" y="1665332"/>
                </a:cubicBezTo>
                <a:cubicBezTo>
                  <a:pt x="429104" y="1658521"/>
                  <a:pt x="433301" y="1650919"/>
                  <a:pt x="439321" y="1644899"/>
                </a:cubicBezTo>
                <a:cubicBezTo>
                  <a:pt x="445341" y="1638879"/>
                  <a:pt x="453426" y="1635269"/>
                  <a:pt x="459755" y="1629573"/>
                </a:cubicBezTo>
                <a:cubicBezTo>
                  <a:pt x="470494" y="1619907"/>
                  <a:pt x="481379" y="1610206"/>
                  <a:pt x="490405" y="1598923"/>
                </a:cubicBezTo>
                <a:cubicBezTo>
                  <a:pt x="497216" y="1590409"/>
                  <a:pt x="502734" y="1580675"/>
                  <a:pt x="510838" y="1573381"/>
                </a:cubicBezTo>
                <a:cubicBezTo>
                  <a:pt x="519965" y="1565167"/>
                  <a:pt x="541489" y="1552948"/>
                  <a:pt x="541489" y="1552948"/>
                </a:cubicBezTo>
                <a:cubicBezTo>
                  <a:pt x="545142" y="1541988"/>
                  <a:pt x="552013" y="1520374"/>
                  <a:pt x="556814" y="1512081"/>
                </a:cubicBezTo>
                <a:cubicBezTo>
                  <a:pt x="571013" y="1487555"/>
                  <a:pt x="588208" y="1464865"/>
                  <a:pt x="602789" y="1440563"/>
                </a:cubicBezTo>
                <a:cubicBezTo>
                  <a:pt x="607897" y="1432049"/>
                  <a:pt x="612462" y="1423184"/>
                  <a:pt x="618114" y="1415021"/>
                </a:cubicBezTo>
                <a:cubicBezTo>
                  <a:pt x="640191" y="1383132"/>
                  <a:pt x="647806" y="1376117"/>
                  <a:pt x="669198" y="1348613"/>
                </a:cubicBezTo>
                <a:cubicBezTo>
                  <a:pt x="674425" y="1341892"/>
                  <a:pt x="679415" y="1334990"/>
                  <a:pt x="684523" y="1328179"/>
                </a:cubicBezTo>
                <a:cubicBezTo>
                  <a:pt x="689631" y="1321368"/>
                  <a:pt x="693827" y="1313765"/>
                  <a:pt x="699848" y="1307745"/>
                </a:cubicBezTo>
                <a:cubicBezTo>
                  <a:pt x="704957" y="1302637"/>
                  <a:pt x="710739" y="1298123"/>
                  <a:pt x="715174" y="1292420"/>
                </a:cubicBezTo>
                <a:cubicBezTo>
                  <a:pt x="722713" y="1282728"/>
                  <a:pt x="727936" y="1271358"/>
                  <a:pt x="735607" y="1261770"/>
                </a:cubicBezTo>
                <a:cubicBezTo>
                  <a:pt x="742418" y="1253256"/>
                  <a:pt x="749628" y="1245046"/>
                  <a:pt x="756041" y="1236228"/>
                </a:cubicBezTo>
                <a:cubicBezTo>
                  <a:pt x="763263" y="1226298"/>
                  <a:pt x="769663" y="1215795"/>
                  <a:pt x="776474" y="1205578"/>
                </a:cubicBezTo>
                <a:lnTo>
                  <a:pt x="796908" y="1174928"/>
                </a:lnTo>
                <a:cubicBezTo>
                  <a:pt x="800314" y="1169819"/>
                  <a:pt x="802783" y="1163943"/>
                  <a:pt x="807124" y="1159602"/>
                </a:cubicBezTo>
                <a:cubicBezTo>
                  <a:pt x="812233" y="1154494"/>
                  <a:pt x="817748" y="1149762"/>
                  <a:pt x="822450" y="1144277"/>
                </a:cubicBezTo>
                <a:cubicBezTo>
                  <a:pt x="847797" y="1114707"/>
                  <a:pt x="826121" y="1131614"/>
                  <a:pt x="853100" y="1113627"/>
                </a:cubicBezTo>
                <a:cubicBezTo>
                  <a:pt x="878471" y="1075571"/>
                  <a:pt x="845859" y="1122317"/>
                  <a:pt x="878642" y="1082977"/>
                </a:cubicBezTo>
                <a:cubicBezTo>
                  <a:pt x="882572" y="1078261"/>
                  <a:pt x="885290" y="1072648"/>
                  <a:pt x="888858" y="1067652"/>
                </a:cubicBezTo>
                <a:cubicBezTo>
                  <a:pt x="893807" y="1060724"/>
                  <a:pt x="898643" y="1053682"/>
                  <a:pt x="904184" y="1047218"/>
                </a:cubicBezTo>
                <a:cubicBezTo>
                  <a:pt x="908886" y="1041733"/>
                  <a:pt x="915074" y="1037596"/>
                  <a:pt x="919509" y="1031893"/>
                </a:cubicBezTo>
                <a:cubicBezTo>
                  <a:pt x="927047" y="1022201"/>
                  <a:pt x="931260" y="1009925"/>
                  <a:pt x="939942" y="1001243"/>
                </a:cubicBezTo>
                <a:cubicBezTo>
                  <a:pt x="945050" y="996135"/>
                  <a:pt x="950832" y="991621"/>
                  <a:pt x="955267" y="985918"/>
                </a:cubicBezTo>
                <a:cubicBezTo>
                  <a:pt x="962806" y="976225"/>
                  <a:pt x="967018" y="963950"/>
                  <a:pt x="975701" y="955267"/>
                </a:cubicBezTo>
                <a:cubicBezTo>
                  <a:pt x="995367" y="935601"/>
                  <a:pt x="987019" y="945953"/>
                  <a:pt x="1001243" y="924617"/>
                </a:cubicBezTo>
                <a:cubicBezTo>
                  <a:pt x="1002946" y="919509"/>
                  <a:pt x="1003943" y="914108"/>
                  <a:pt x="1006351" y="909292"/>
                </a:cubicBezTo>
                <a:cubicBezTo>
                  <a:pt x="1009097" y="903801"/>
                  <a:pt x="1014470" y="899737"/>
                  <a:pt x="1016568" y="893967"/>
                </a:cubicBezTo>
                <a:cubicBezTo>
                  <a:pt x="1021367" y="880771"/>
                  <a:pt x="1020506" y="865659"/>
                  <a:pt x="1026785" y="853100"/>
                </a:cubicBezTo>
                <a:cubicBezTo>
                  <a:pt x="1030190" y="846289"/>
                  <a:pt x="1034173" y="839737"/>
                  <a:pt x="1037001" y="832666"/>
                </a:cubicBezTo>
                <a:cubicBezTo>
                  <a:pt x="1041001" y="822667"/>
                  <a:pt x="1043812" y="812233"/>
                  <a:pt x="1047218" y="802016"/>
                </a:cubicBezTo>
                <a:cubicBezTo>
                  <a:pt x="1048921" y="796908"/>
                  <a:pt x="1048519" y="790499"/>
                  <a:pt x="1052327" y="786691"/>
                </a:cubicBezTo>
                <a:lnTo>
                  <a:pt x="1072760" y="766257"/>
                </a:lnTo>
                <a:lnTo>
                  <a:pt x="1343504" y="372912"/>
                </a:lnTo>
                <a:lnTo>
                  <a:pt x="1415022" y="153252"/>
                </a:lnTo>
                <a:lnTo>
                  <a:pt x="1415022" y="0"/>
                </a:lnTo>
                <a:lnTo>
                  <a:pt x="1859451" y="91951"/>
                </a:lnTo>
                <a:lnTo>
                  <a:pt x="2191495" y="316720"/>
                </a:lnTo>
                <a:lnTo>
                  <a:pt x="2370289" y="567030"/>
                </a:lnTo>
                <a:lnTo>
                  <a:pt x="2513323" y="899075"/>
                </a:lnTo>
                <a:lnTo>
                  <a:pt x="0" y="2273229"/>
                </a:lnTo>
                <a:close/>
              </a:path>
            </a:pathLst>
          </a:custGeom>
          <a:solidFill>
            <a:schemeClr val="accent1">
              <a:alpha val="41000"/>
            </a:schemeClr>
          </a:solidFill>
          <a:ln w="25400">
            <a:solidFill>
              <a:schemeClr val="accent5">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1" name="Freeform 10">
            <a:extLst>
              <a:ext uri="{FF2B5EF4-FFF2-40B4-BE49-F238E27FC236}">
                <a16:creationId xmlns:a16="http://schemas.microsoft.com/office/drawing/2014/main" id="{D13C1A2E-8167-311B-D716-F6C509E2AC3F}"/>
              </a:ext>
            </a:extLst>
          </p:cNvPr>
          <p:cNvSpPr/>
          <p:nvPr/>
        </p:nvSpPr>
        <p:spPr>
          <a:xfrm>
            <a:off x="3111786" y="2758793"/>
            <a:ext cx="3309817" cy="2715618"/>
          </a:xfrm>
          <a:custGeom>
            <a:avLst/>
            <a:gdLst>
              <a:gd name="connsiteX0" fmla="*/ 0 w 2669241"/>
              <a:gd name="connsiteY0" fmla="*/ 2272553 h 2272553"/>
              <a:gd name="connsiteX1" fmla="*/ 1640541 w 2669241"/>
              <a:gd name="connsiteY1" fmla="*/ 275665 h 2272553"/>
              <a:gd name="connsiteX2" fmla="*/ 1674159 w 2669241"/>
              <a:gd name="connsiteY2" fmla="*/ 0 h 2272553"/>
              <a:gd name="connsiteX3" fmla="*/ 2097741 w 2669241"/>
              <a:gd name="connsiteY3" fmla="*/ 87406 h 2272553"/>
              <a:gd name="connsiteX4" fmla="*/ 2433918 w 2669241"/>
              <a:gd name="connsiteY4" fmla="*/ 349623 h 2272553"/>
              <a:gd name="connsiteX5" fmla="*/ 2642347 w 2669241"/>
              <a:gd name="connsiteY5" fmla="*/ 584947 h 2272553"/>
              <a:gd name="connsiteX6" fmla="*/ 2669241 w 2669241"/>
              <a:gd name="connsiteY6" fmla="*/ 625288 h 2272553"/>
              <a:gd name="connsiteX7" fmla="*/ 0 w 2669241"/>
              <a:gd name="connsiteY7" fmla="*/ 2272553 h 2272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69241" h="2272553">
                <a:moveTo>
                  <a:pt x="0" y="2272553"/>
                </a:moveTo>
                <a:lnTo>
                  <a:pt x="1640541" y="275665"/>
                </a:lnTo>
                <a:lnTo>
                  <a:pt x="1674159" y="0"/>
                </a:lnTo>
                <a:lnTo>
                  <a:pt x="2097741" y="87406"/>
                </a:lnTo>
                <a:lnTo>
                  <a:pt x="2433918" y="349623"/>
                </a:lnTo>
                <a:lnTo>
                  <a:pt x="2642347" y="584947"/>
                </a:lnTo>
                <a:lnTo>
                  <a:pt x="2669241" y="625288"/>
                </a:lnTo>
                <a:lnTo>
                  <a:pt x="0" y="2272553"/>
                </a:lnTo>
                <a:close/>
              </a:path>
            </a:pathLst>
          </a:custGeom>
          <a:solidFill>
            <a:srgbClr val="FFFF00">
              <a:alpha val="27531"/>
            </a:srgbClr>
          </a:solidFill>
          <a:ln w="22225">
            <a:solidFill>
              <a:schemeClr val="bg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p>
        </p:txBody>
      </p:sp>
      <p:sp>
        <p:nvSpPr>
          <p:cNvPr id="2" name="Title 1"/>
          <p:cNvSpPr>
            <a:spLocks noGrp="1"/>
          </p:cNvSpPr>
          <p:nvPr>
            <p:ph type="title"/>
          </p:nvPr>
        </p:nvSpPr>
        <p:spPr>
          <a:xfrm>
            <a:off x="1981200" y="100854"/>
            <a:ext cx="8229600" cy="741362"/>
          </a:xfrm>
        </p:spPr>
        <p:txBody>
          <a:bodyPr>
            <a:normAutofit/>
          </a:bodyPr>
          <a:lstStyle/>
          <a:p>
            <a:r>
              <a:rPr lang="en-US" sz="3600" dirty="0"/>
              <a:t>Footprint RUN1 </a:t>
            </a:r>
            <a:r>
              <a:rPr lang="en-US" sz="3600" dirty="0">
                <a:sym typeface="Wingdings" pitchFamily="2" charset="2"/>
              </a:rPr>
              <a:t></a:t>
            </a:r>
            <a:r>
              <a:rPr lang="en-US" sz="3600" dirty="0"/>
              <a:t> RUN2 </a:t>
            </a:r>
            <a:r>
              <a:rPr lang="en-US" sz="3600" dirty="0">
                <a:sym typeface="Wingdings" pitchFamily="2" charset="2"/>
              </a:rPr>
              <a:t>RUN3HL-LHC</a:t>
            </a:r>
            <a:endParaRPr lang="en-US" sz="3600" dirty="0"/>
          </a:p>
        </p:txBody>
      </p:sp>
      <p:pic>
        <p:nvPicPr>
          <p:cNvPr id="6" name="Picture 5">
            <a:extLst>
              <a:ext uri="{FF2B5EF4-FFF2-40B4-BE49-F238E27FC236}">
                <a16:creationId xmlns:a16="http://schemas.microsoft.com/office/drawing/2014/main" id="{74F80855-91BB-98ED-7259-0F650C5EDA1D}"/>
              </a:ext>
            </a:extLst>
          </p:cNvPr>
          <p:cNvPicPr>
            <a:picLocks noChangeAspect="1"/>
          </p:cNvPicPr>
          <p:nvPr/>
        </p:nvPicPr>
        <p:blipFill>
          <a:blip r:embed="rId4"/>
          <a:stretch>
            <a:fillRect/>
          </a:stretch>
        </p:blipFill>
        <p:spPr>
          <a:xfrm>
            <a:off x="8186100" y="1208189"/>
            <a:ext cx="3631456" cy="2933439"/>
          </a:xfrm>
          <a:prstGeom prst="rect">
            <a:avLst/>
          </a:prstGeom>
        </p:spPr>
      </p:pic>
      <p:sp>
        <p:nvSpPr>
          <p:cNvPr id="14" name="TextBox 13">
            <a:extLst>
              <a:ext uri="{FF2B5EF4-FFF2-40B4-BE49-F238E27FC236}">
                <a16:creationId xmlns:a16="http://schemas.microsoft.com/office/drawing/2014/main" id="{DFD4E566-EF6D-E5FD-E5E6-F397B8FA5645}"/>
              </a:ext>
            </a:extLst>
          </p:cNvPr>
          <p:cNvSpPr txBox="1"/>
          <p:nvPr/>
        </p:nvSpPr>
        <p:spPr>
          <a:xfrm>
            <a:off x="8959285" y="6550223"/>
            <a:ext cx="3049229" cy="307777"/>
          </a:xfrm>
          <a:prstGeom prst="rect">
            <a:avLst/>
          </a:prstGeom>
          <a:noFill/>
        </p:spPr>
        <p:txBody>
          <a:bodyPr wrap="square">
            <a:spAutoFit/>
          </a:bodyPr>
          <a:lstStyle/>
          <a:p>
            <a:r>
              <a:rPr lang="en-GB" sz="1400" i="1" dirty="0">
                <a:effectLst/>
                <a:latin typeface="Helvetica" pitchFamily="2" charset="0"/>
              </a:rPr>
              <a:t>CERN-ACC-NOTE-2018-035</a:t>
            </a:r>
            <a:endParaRPr lang="en-GB" sz="1400" dirty="0">
              <a:effectLst/>
              <a:latin typeface="Helvetica" pitchFamily="2" charset="0"/>
            </a:endParaRPr>
          </a:p>
        </p:txBody>
      </p:sp>
      <p:sp>
        <p:nvSpPr>
          <p:cNvPr id="16" name="TextBox 15">
            <a:extLst>
              <a:ext uri="{FF2B5EF4-FFF2-40B4-BE49-F238E27FC236}">
                <a16:creationId xmlns:a16="http://schemas.microsoft.com/office/drawing/2014/main" id="{1B1E71D3-4BDC-AFD6-5DD7-D169247DFF05}"/>
              </a:ext>
            </a:extLst>
          </p:cNvPr>
          <p:cNvSpPr txBox="1"/>
          <p:nvPr/>
        </p:nvSpPr>
        <p:spPr>
          <a:xfrm>
            <a:off x="7599356" y="4225095"/>
            <a:ext cx="4576315" cy="2308324"/>
          </a:xfrm>
          <a:prstGeom prst="rect">
            <a:avLst/>
          </a:prstGeom>
          <a:noFill/>
        </p:spPr>
        <p:txBody>
          <a:bodyPr wrap="square">
            <a:spAutoFit/>
          </a:bodyPr>
          <a:lstStyle/>
          <a:p>
            <a:r>
              <a:rPr lang="en-CH" sz="1800" dirty="0">
                <a:latin typeface="Arial" panose="020B0604020202020204" pitchFamily="34" charset="0"/>
                <a:cs typeface="Arial" panose="020B0604020202020204" pitchFamily="34" charset="0"/>
                <a:sym typeface="Wingdings" pitchFamily="2" charset="2"/>
              </a:rPr>
              <a:t>HL-LHC larger beam charges 2.2 10</a:t>
            </a:r>
            <a:r>
              <a:rPr lang="en-CH" sz="1800" baseline="30000" dirty="0">
                <a:latin typeface="Arial" panose="020B0604020202020204" pitchFamily="34" charset="0"/>
                <a:cs typeface="Arial" panose="020B0604020202020204" pitchFamily="34" charset="0"/>
                <a:sym typeface="Wingdings" pitchFamily="2" charset="2"/>
              </a:rPr>
              <a:t>11</a:t>
            </a:r>
          </a:p>
          <a:p>
            <a:r>
              <a:rPr lang="en-CH" sz="1800" dirty="0">
                <a:latin typeface="Arial" panose="020B0604020202020204" pitchFamily="34" charset="0"/>
                <a:cs typeface="Arial" panose="020B0604020202020204" pitchFamily="34" charset="0"/>
                <a:sym typeface="Wingdings" pitchFamily="2" charset="2"/>
              </a:rPr>
              <a:t>IP8 will become a high luminosity exp</a:t>
            </a:r>
          </a:p>
          <a:p>
            <a:r>
              <a:rPr lang="en-CH" dirty="0">
                <a:latin typeface="Arial" panose="020B0604020202020204" pitchFamily="34" charset="0"/>
                <a:cs typeface="Arial" panose="020B0604020202020204" pitchFamily="34" charset="0"/>
                <a:sym typeface="Wingdings" pitchFamily="2" charset="2"/>
              </a:rPr>
              <a:t>Experiments will explore higher pile-ups</a:t>
            </a:r>
          </a:p>
          <a:p>
            <a:r>
              <a:rPr lang="en-CH" dirty="0">
                <a:latin typeface="Arial" panose="020B0604020202020204" pitchFamily="34" charset="0"/>
                <a:cs typeface="Arial" panose="020B0604020202020204" pitchFamily="34" charset="0"/>
                <a:sym typeface="Wingdings" pitchFamily="2" charset="2"/>
              </a:rPr>
              <a:t>Relys on Beta* levelling and Crab crossing scheme</a:t>
            </a:r>
          </a:p>
          <a:p>
            <a:endParaRPr lang="en-CH" dirty="0">
              <a:latin typeface="Arial" panose="020B0604020202020204" pitchFamily="34" charset="0"/>
              <a:cs typeface="Arial" panose="020B0604020202020204" pitchFamily="34" charset="0"/>
              <a:sym typeface="Wingdings" pitchFamily="2" charset="2"/>
            </a:endParaRPr>
          </a:p>
          <a:p>
            <a:pPr marL="285750" indent="-285750">
              <a:buFont typeface="Wingdings" pitchFamily="2" charset="2"/>
              <a:buChar char="à"/>
            </a:pPr>
            <a:r>
              <a:rPr lang="en-GB" sz="1800" dirty="0">
                <a:latin typeface="Arial" panose="020B0604020202020204" pitchFamily="34" charset="0"/>
                <a:cs typeface="Arial" panose="020B0604020202020204" pitchFamily="34" charset="0"/>
                <a:sym typeface="Wingdings" pitchFamily="2" charset="2"/>
              </a:rPr>
              <a:t>N</a:t>
            </a:r>
            <a:r>
              <a:rPr lang="en-CH" sz="1800" dirty="0">
                <a:latin typeface="Arial" panose="020B0604020202020204" pitchFamily="34" charset="0"/>
                <a:cs typeface="Arial" panose="020B0604020202020204" pitchFamily="34" charset="0"/>
                <a:sym typeface="Wingdings" pitchFamily="2" charset="2"/>
              </a:rPr>
              <a:t>eed to be ready!</a:t>
            </a:r>
          </a:p>
          <a:p>
            <a:endParaRPr lang="en-CH" sz="1800" dirty="0">
              <a:latin typeface="Arial" panose="020B0604020202020204" pitchFamily="34" charset="0"/>
              <a:cs typeface="Arial" panose="020B0604020202020204" pitchFamily="34" charset="0"/>
            </a:endParaRPr>
          </a:p>
        </p:txBody>
      </p:sp>
      <p:sp>
        <p:nvSpPr>
          <p:cNvPr id="17" name="TextBox 16">
            <a:extLst>
              <a:ext uri="{FF2B5EF4-FFF2-40B4-BE49-F238E27FC236}">
                <a16:creationId xmlns:a16="http://schemas.microsoft.com/office/drawing/2014/main" id="{173AF236-3075-A48A-C684-675B7339BC2D}"/>
              </a:ext>
            </a:extLst>
          </p:cNvPr>
          <p:cNvSpPr txBox="1"/>
          <p:nvPr/>
        </p:nvSpPr>
        <p:spPr>
          <a:xfrm>
            <a:off x="9095015" y="1047106"/>
            <a:ext cx="1533748" cy="369332"/>
          </a:xfrm>
          <a:prstGeom prst="rect">
            <a:avLst/>
          </a:prstGeom>
          <a:solidFill>
            <a:schemeClr val="bg1"/>
          </a:solidFill>
        </p:spPr>
        <p:txBody>
          <a:bodyPr wrap="square" rtlCol="0">
            <a:spAutoFit/>
          </a:bodyPr>
          <a:lstStyle/>
          <a:p>
            <a:r>
              <a:rPr lang="en-CH" b="1" dirty="0"/>
              <a:t>IP1 and IP5</a:t>
            </a:r>
          </a:p>
        </p:txBody>
      </p:sp>
      <p:sp>
        <p:nvSpPr>
          <p:cNvPr id="3" name="Slide Number Placeholder 2">
            <a:extLst>
              <a:ext uri="{FF2B5EF4-FFF2-40B4-BE49-F238E27FC236}">
                <a16:creationId xmlns:a16="http://schemas.microsoft.com/office/drawing/2014/main" id="{19E6ADEB-6362-AE18-7325-DB716DF28F29}"/>
              </a:ext>
            </a:extLst>
          </p:cNvPr>
          <p:cNvSpPr>
            <a:spLocks noGrp="1"/>
          </p:cNvSpPr>
          <p:nvPr>
            <p:ph type="sldNum" sz="quarter" idx="12"/>
          </p:nvPr>
        </p:nvSpPr>
        <p:spPr/>
        <p:txBody>
          <a:bodyPr/>
          <a:lstStyle/>
          <a:p>
            <a:fld id="{E431986A-80BA-5C47-860B-2F2875E2D975}" type="slidenum">
              <a:rPr lang="en-CH" smtClean="0"/>
              <a:t>27</a:t>
            </a:fld>
            <a:endParaRPr lang="en-CH"/>
          </a:p>
        </p:txBody>
      </p:sp>
    </p:spTree>
    <p:extLst>
      <p:ext uri="{BB962C8B-B14F-4D97-AF65-F5344CB8AC3E}">
        <p14:creationId xmlns:p14="http://schemas.microsoft.com/office/powerpoint/2010/main" val="334786764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2016.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87029" y="1117756"/>
            <a:ext cx="6121239" cy="4937987"/>
          </a:xfrm>
          <a:prstGeom prst="rect">
            <a:avLst/>
          </a:prstGeom>
        </p:spPr>
      </p:pic>
      <p:sp>
        <p:nvSpPr>
          <p:cNvPr id="4" name="Freeform 3">
            <a:extLst>
              <a:ext uri="{FF2B5EF4-FFF2-40B4-BE49-F238E27FC236}">
                <a16:creationId xmlns:a16="http://schemas.microsoft.com/office/drawing/2014/main" id="{CFA9068F-BA3B-9C23-BEB2-41A6B90FAA1D}"/>
              </a:ext>
            </a:extLst>
          </p:cNvPr>
          <p:cNvSpPr/>
          <p:nvPr/>
        </p:nvSpPr>
        <p:spPr>
          <a:xfrm>
            <a:off x="3471620" y="2975675"/>
            <a:ext cx="2495227" cy="2216257"/>
          </a:xfrm>
          <a:custGeom>
            <a:avLst/>
            <a:gdLst>
              <a:gd name="connsiteX0" fmla="*/ 0 w 2513323"/>
              <a:gd name="connsiteY0" fmla="*/ 2273229 h 2273229"/>
              <a:gd name="connsiteX1" fmla="*/ 0 w 2513323"/>
              <a:gd name="connsiteY1" fmla="*/ 2273229 h 2273229"/>
              <a:gd name="connsiteX2" fmla="*/ 10217 w 2513323"/>
              <a:gd name="connsiteY2" fmla="*/ 2201712 h 2273229"/>
              <a:gd name="connsiteX3" fmla="*/ 15326 w 2513323"/>
              <a:gd name="connsiteY3" fmla="*/ 2186387 h 2273229"/>
              <a:gd name="connsiteX4" fmla="*/ 35759 w 2513323"/>
              <a:gd name="connsiteY4" fmla="*/ 2155737 h 2273229"/>
              <a:gd name="connsiteX5" fmla="*/ 45976 w 2513323"/>
              <a:gd name="connsiteY5" fmla="*/ 2135303 h 2273229"/>
              <a:gd name="connsiteX6" fmla="*/ 61301 w 2513323"/>
              <a:gd name="connsiteY6" fmla="*/ 2114870 h 2273229"/>
              <a:gd name="connsiteX7" fmla="*/ 71518 w 2513323"/>
              <a:gd name="connsiteY7" fmla="*/ 2094436 h 2273229"/>
              <a:gd name="connsiteX8" fmla="*/ 102168 w 2513323"/>
              <a:gd name="connsiteY8" fmla="*/ 2053569 h 2273229"/>
              <a:gd name="connsiteX9" fmla="*/ 137927 w 2513323"/>
              <a:gd name="connsiteY9" fmla="*/ 2002485 h 2273229"/>
              <a:gd name="connsiteX10" fmla="*/ 173685 w 2513323"/>
              <a:gd name="connsiteY10" fmla="*/ 1951401 h 2273229"/>
              <a:gd name="connsiteX11" fmla="*/ 199227 w 2513323"/>
              <a:gd name="connsiteY11" fmla="*/ 1925859 h 2273229"/>
              <a:gd name="connsiteX12" fmla="*/ 240094 w 2513323"/>
              <a:gd name="connsiteY12" fmla="*/ 1874776 h 2273229"/>
              <a:gd name="connsiteX13" fmla="*/ 280961 w 2513323"/>
              <a:gd name="connsiteY13" fmla="*/ 1823692 h 2273229"/>
              <a:gd name="connsiteX14" fmla="*/ 301395 w 2513323"/>
              <a:gd name="connsiteY14" fmla="*/ 1798150 h 2273229"/>
              <a:gd name="connsiteX15" fmla="*/ 321828 w 2513323"/>
              <a:gd name="connsiteY15" fmla="*/ 1772608 h 2273229"/>
              <a:gd name="connsiteX16" fmla="*/ 342262 w 2513323"/>
              <a:gd name="connsiteY16" fmla="*/ 1752175 h 2273229"/>
              <a:gd name="connsiteX17" fmla="*/ 362695 w 2513323"/>
              <a:gd name="connsiteY17" fmla="*/ 1726633 h 2273229"/>
              <a:gd name="connsiteX18" fmla="*/ 403562 w 2513323"/>
              <a:gd name="connsiteY18" fmla="*/ 1685766 h 2273229"/>
              <a:gd name="connsiteX19" fmla="*/ 423996 w 2513323"/>
              <a:gd name="connsiteY19" fmla="*/ 1665332 h 2273229"/>
              <a:gd name="connsiteX20" fmla="*/ 439321 w 2513323"/>
              <a:gd name="connsiteY20" fmla="*/ 1644899 h 2273229"/>
              <a:gd name="connsiteX21" fmla="*/ 459755 w 2513323"/>
              <a:gd name="connsiteY21" fmla="*/ 1629573 h 2273229"/>
              <a:gd name="connsiteX22" fmla="*/ 490405 w 2513323"/>
              <a:gd name="connsiteY22" fmla="*/ 1598923 h 2273229"/>
              <a:gd name="connsiteX23" fmla="*/ 510838 w 2513323"/>
              <a:gd name="connsiteY23" fmla="*/ 1573381 h 2273229"/>
              <a:gd name="connsiteX24" fmla="*/ 541489 w 2513323"/>
              <a:gd name="connsiteY24" fmla="*/ 1552948 h 2273229"/>
              <a:gd name="connsiteX25" fmla="*/ 556814 w 2513323"/>
              <a:gd name="connsiteY25" fmla="*/ 1512081 h 2273229"/>
              <a:gd name="connsiteX26" fmla="*/ 602789 w 2513323"/>
              <a:gd name="connsiteY26" fmla="*/ 1440563 h 2273229"/>
              <a:gd name="connsiteX27" fmla="*/ 618114 w 2513323"/>
              <a:gd name="connsiteY27" fmla="*/ 1415021 h 2273229"/>
              <a:gd name="connsiteX28" fmla="*/ 669198 w 2513323"/>
              <a:gd name="connsiteY28" fmla="*/ 1348613 h 2273229"/>
              <a:gd name="connsiteX29" fmla="*/ 684523 w 2513323"/>
              <a:gd name="connsiteY29" fmla="*/ 1328179 h 2273229"/>
              <a:gd name="connsiteX30" fmla="*/ 699848 w 2513323"/>
              <a:gd name="connsiteY30" fmla="*/ 1307745 h 2273229"/>
              <a:gd name="connsiteX31" fmla="*/ 715174 w 2513323"/>
              <a:gd name="connsiteY31" fmla="*/ 1292420 h 2273229"/>
              <a:gd name="connsiteX32" fmla="*/ 735607 w 2513323"/>
              <a:gd name="connsiteY32" fmla="*/ 1261770 h 2273229"/>
              <a:gd name="connsiteX33" fmla="*/ 756041 w 2513323"/>
              <a:gd name="connsiteY33" fmla="*/ 1236228 h 2273229"/>
              <a:gd name="connsiteX34" fmla="*/ 776474 w 2513323"/>
              <a:gd name="connsiteY34" fmla="*/ 1205578 h 2273229"/>
              <a:gd name="connsiteX35" fmla="*/ 796908 w 2513323"/>
              <a:gd name="connsiteY35" fmla="*/ 1174928 h 2273229"/>
              <a:gd name="connsiteX36" fmla="*/ 807124 w 2513323"/>
              <a:gd name="connsiteY36" fmla="*/ 1159602 h 2273229"/>
              <a:gd name="connsiteX37" fmla="*/ 822450 w 2513323"/>
              <a:gd name="connsiteY37" fmla="*/ 1144277 h 2273229"/>
              <a:gd name="connsiteX38" fmla="*/ 853100 w 2513323"/>
              <a:gd name="connsiteY38" fmla="*/ 1113627 h 2273229"/>
              <a:gd name="connsiteX39" fmla="*/ 878642 w 2513323"/>
              <a:gd name="connsiteY39" fmla="*/ 1082977 h 2273229"/>
              <a:gd name="connsiteX40" fmla="*/ 888858 w 2513323"/>
              <a:gd name="connsiteY40" fmla="*/ 1067652 h 2273229"/>
              <a:gd name="connsiteX41" fmla="*/ 904184 w 2513323"/>
              <a:gd name="connsiteY41" fmla="*/ 1047218 h 2273229"/>
              <a:gd name="connsiteX42" fmla="*/ 919509 w 2513323"/>
              <a:gd name="connsiteY42" fmla="*/ 1031893 h 2273229"/>
              <a:gd name="connsiteX43" fmla="*/ 939942 w 2513323"/>
              <a:gd name="connsiteY43" fmla="*/ 1001243 h 2273229"/>
              <a:gd name="connsiteX44" fmla="*/ 955267 w 2513323"/>
              <a:gd name="connsiteY44" fmla="*/ 985918 h 2273229"/>
              <a:gd name="connsiteX45" fmla="*/ 975701 w 2513323"/>
              <a:gd name="connsiteY45" fmla="*/ 955267 h 2273229"/>
              <a:gd name="connsiteX46" fmla="*/ 1001243 w 2513323"/>
              <a:gd name="connsiteY46" fmla="*/ 924617 h 2273229"/>
              <a:gd name="connsiteX47" fmla="*/ 1006351 w 2513323"/>
              <a:gd name="connsiteY47" fmla="*/ 909292 h 2273229"/>
              <a:gd name="connsiteX48" fmla="*/ 1016568 w 2513323"/>
              <a:gd name="connsiteY48" fmla="*/ 893967 h 2273229"/>
              <a:gd name="connsiteX49" fmla="*/ 1026785 w 2513323"/>
              <a:gd name="connsiteY49" fmla="*/ 853100 h 2273229"/>
              <a:gd name="connsiteX50" fmla="*/ 1037001 w 2513323"/>
              <a:gd name="connsiteY50" fmla="*/ 832666 h 2273229"/>
              <a:gd name="connsiteX51" fmla="*/ 1047218 w 2513323"/>
              <a:gd name="connsiteY51" fmla="*/ 802016 h 2273229"/>
              <a:gd name="connsiteX52" fmla="*/ 1052327 w 2513323"/>
              <a:gd name="connsiteY52" fmla="*/ 786691 h 2273229"/>
              <a:gd name="connsiteX53" fmla="*/ 1072760 w 2513323"/>
              <a:gd name="connsiteY53" fmla="*/ 766257 h 2273229"/>
              <a:gd name="connsiteX54" fmla="*/ 1343504 w 2513323"/>
              <a:gd name="connsiteY54" fmla="*/ 372912 h 2273229"/>
              <a:gd name="connsiteX55" fmla="*/ 1415022 w 2513323"/>
              <a:gd name="connsiteY55" fmla="*/ 153252 h 2273229"/>
              <a:gd name="connsiteX56" fmla="*/ 1415022 w 2513323"/>
              <a:gd name="connsiteY56" fmla="*/ 0 h 2273229"/>
              <a:gd name="connsiteX57" fmla="*/ 1859451 w 2513323"/>
              <a:gd name="connsiteY57" fmla="*/ 91951 h 2273229"/>
              <a:gd name="connsiteX58" fmla="*/ 2191495 w 2513323"/>
              <a:gd name="connsiteY58" fmla="*/ 316720 h 2273229"/>
              <a:gd name="connsiteX59" fmla="*/ 2370289 w 2513323"/>
              <a:gd name="connsiteY59" fmla="*/ 567030 h 2273229"/>
              <a:gd name="connsiteX60" fmla="*/ 2513323 w 2513323"/>
              <a:gd name="connsiteY60" fmla="*/ 899075 h 2273229"/>
              <a:gd name="connsiteX61" fmla="*/ 0 w 2513323"/>
              <a:gd name="connsiteY61" fmla="*/ 2273229 h 2273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2513323" h="2273229">
                <a:moveTo>
                  <a:pt x="0" y="2273229"/>
                </a:moveTo>
                <a:lnTo>
                  <a:pt x="0" y="2273229"/>
                </a:lnTo>
                <a:cubicBezTo>
                  <a:pt x="3178" y="2244633"/>
                  <a:pt x="3713" y="2227728"/>
                  <a:pt x="10217" y="2201712"/>
                </a:cubicBezTo>
                <a:cubicBezTo>
                  <a:pt x="11523" y="2196488"/>
                  <a:pt x="12711" y="2191094"/>
                  <a:pt x="15326" y="2186387"/>
                </a:cubicBezTo>
                <a:cubicBezTo>
                  <a:pt x="21289" y="2175653"/>
                  <a:pt x="30268" y="2166720"/>
                  <a:pt x="35759" y="2155737"/>
                </a:cubicBezTo>
                <a:cubicBezTo>
                  <a:pt x="39165" y="2148926"/>
                  <a:pt x="41940" y="2141761"/>
                  <a:pt x="45976" y="2135303"/>
                </a:cubicBezTo>
                <a:cubicBezTo>
                  <a:pt x="50488" y="2128083"/>
                  <a:pt x="56789" y="2122090"/>
                  <a:pt x="61301" y="2114870"/>
                </a:cubicBezTo>
                <a:cubicBezTo>
                  <a:pt x="65337" y="2108412"/>
                  <a:pt x="67294" y="2100772"/>
                  <a:pt x="71518" y="2094436"/>
                </a:cubicBezTo>
                <a:cubicBezTo>
                  <a:pt x="80963" y="2080268"/>
                  <a:pt x="93407" y="2068170"/>
                  <a:pt x="102168" y="2053569"/>
                </a:cubicBezTo>
                <a:cubicBezTo>
                  <a:pt x="141294" y="1988358"/>
                  <a:pt x="91314" y="2069075"/>
                  <a:pt x="137927" y="2002485"/>
                </a:cubicBezTo>
                <a:cubicBezTo>
                  <a:pt x="163951" y="1965308"/>
                  <a:pt x="141460" y="1987207"/>
                  <a:pt x="173685" y="1951401"/>
                </a:cubicBezTo>
                <a:cubicBezTo>
                  <a:pt x="181740" y="1942451"/>
                  <a:pt x="191341" y="1934958"/>
                  <a:pt x="199227" y="1925859"/>
                </a:cubicBezTo>
                <a:cubicBezTo>
                  <a:pt x="213509" y="1909380"/>
                  <a:pt x="226472" y="1891804"/>
                  <a:pt x="240094" y="1874776"/>
                </a:cubicBezTo>
                <a:lnTo>
                  <a:pt x="280961" y="1823692"/>
                </a:lnTo>
                <a:lnTo>
                  <a:pt x="301395" y="1798150"/>
                </a:lnTo>
                <a:cubicBezTo>
                  <a:pt x="308206" y="1789636"/>
                  <a:pt x="314118" y="1780317"/>
                  <a:pt x="321828" y="1772608"/>
                </a:cubicBezTo>
                <a:cubicBezTo>
                  <a:pt x="328639" y="1765797"/>
                  <a:pt x="335863" y="1759374"/>
                  <a:pt x="342262" y="1752175"/>
                </a:cubicBezTo>
                <a:cubicBezTo>
                  <a:pt x="349506" y="1744026"/>
                  <a:pt x="355300" y="1734645"/>
                  <a:pt x="362695" y="1726633"/>
                </a:cubicBezTo>
                <a:cubicBezTo>
                  <a:pt x="375762" y="1712477"/>
                  <a:pt x="389940" y="1699388"/>
                  <a:pt x="403562" y="1685766"/>
                </a:cubicBezTo>
                <a:cubicBezTo>
                  <a:pt x="410373" y="1678955"/>
                  <a:pt x="418216" y="1673038"/>
                  <a:pt x="423996" y="1665332"/>
                </a:cubicBezTo>
                <a:cubicBezTo>
                  <a:pt x="429104" y="1658521"/>
                  <a:pt x="433301" y="1650919"/>
                  <a:pt x="439321" y="1644899"/>
                </a:cubicBezTo>
                <a:cubicBezTo>
                  <a:pt x="445341" y="1638879"/>
                  <a:pt x="453426" y="1635269"/>
                  <a:pt x="459755" y="1629573"/>
                </a:cubicBezTo>
                <a:cubicBezTo>
                  <a:pt x="470494" y="1619907"/>
                  <a:pt x="481379" y="1610206"/>
                  <a:pt x="490405" y="1598923"/>
                </a:cubicBezTo>
                <a:cubicBezTo>
                  <a:pt x="497216" y="1590409"/>
                  <a:pt x="502734" y="1580675"/>
                  <a:pt x="510838" y="1573381"/>
                </a:cubicBezTo>
                <a:cubicBezTo>
                  <a:pt x="519965" y="1565167"/>
                  <a:pt x="541489" y="1552948"/>
                  <a:pt x="541489" y="1552948"/>
                </a:cubicBezTo>
                <a:cubicBezTo>
                  <a:pt x="545142" y="1541988"/>
                  <a:pt x="552013" y="1520374"/>
                  <a:pt x="556814" y="1512081"/>
                </a:cubicBezTo>
                <a:cubicBezTo>
                  <a:pt x="571013" y="1487555"/>
                  <a:pt x="588208" y="1464865"/>
                  <a:pt x="602789" y="1440563"/>
                </a:cubicBezTo>
                <a:cubicBezTo>
                  <a:pt x="607897" y="1432049"/>
                  <a:pt x="612462" y="1423184"/>
                  <a:pt x="618114" y="1415021"/>
                </a:cubicBezTo>
                <a:cubicBezTo>
                  <a:pt x="640191" y="1383132"/>
                  <a:pt x="647806" y="1376117"/>
                  <a:pt x="669198" y="1348613"/>
                </a:cubicBezTo>
                <a:cubicBezTo>
                  <a:pt x="674425" y="1341892"/>
                  <a:pt x="679415" y="1334990"/>
                  <a:pt x="684523" y="1328179"/>
                </a:cubicBezTo>
                <a:cubicBezTo>
                  <a:pt x="689631" y="1321368"/>
                  <a:pt x="693827" y="1313765"/>
                  <a:pt x="699848" y="1307745"/>
                </a:cubicBezTo>
                <a:cubicBezTo>
                  <a:pt x="704957" y="1302637"/>
                  <a:pt x="710739" y="1298123"/>
                  <a:pt x="715174" y="1292420"/>
                </a:cubicBezTo>
                <a:cubicBezTo>
                  <a:pt x="722713" y="1282728"/>
                  <a:pt x="727936" y="1271358"/>
                  <a:pt x="735607" y="1261770"/>
                </a:cubicBezTo>
                <a:cubicBezTo>
                  <a:pt x="742418" y="1253256"/>
                  <a:pt x="749628" y="1245046"/>
                  <a:pt x="756041" y="1236228"/>
                </a:cubicBezTo>
                <a:cubicBezTo>
                  <a:pt x="763263" y="1226298"/>
                  <a:pt x="769663" y="1215795"/>
                  <a:pt x="776474" y="1205578"/>
                </a:cubicBezTo>
                <a:lnTo>
                  <a:pt x="796908" y="1174928"/>
                </a:lnTo>
                <a:cubicBezTo>
                  <a:pt x="800314" y="1169819"/>
                  <a:pt x="802783" y="1163943"/>
                  <a:pt x="807124" y="1159602"/>
                </a:cubicBezTo>
                <a:cubicBezTo>
                  <a:pt x="812233" y="1154494"/>
                  <a:pt x="817748" y="1149762"/>
                  <a:pt x="822450" y="1144277"/>
                </a:cubicBezTo>
                <a:cubicBezTo>
                  <a:pt x="847797" y="1114707"/>
                  <a:pt x="826121" y="1131614"/>
                  <a:pt x="853100" y="1113627"/>
                </a:cubicBezTo>
                <a:cubicBezTo>
                  <a:pt x="878471" y="1075571"/>
                  <a:pt x="845859" y="1122317"/>
                  <a:pt x="878642" y="1082977"/>
                </a:cubicBezTo>
                <a:cubicBezTo>
                  <a:pt x="882572" y="1078261"/>
                  <a:pt x="885290" y="1072648"/>
                  <a:pt x="888858" y="1067652"/>
                </a:cubicBezTo>
                <a:cubicBezTo>
                  <a:pt x="893807" y="1060724"/>
                  <a:pt x="898643" y="1053682"/>
                  <a:pt x="904184" y="1047218"/>
                </a:cubicBezTo>
                <a:cubicBezTo>
                  <a:pt x="908886" y="1041733"/>
                  <a:pt x="915074" y="1037596"/>
                  <a:pt x="919509" y="1031893"/>
                </a:cubicBezTo>
                <a:cubicBezTo>
                  <a:pt x="927047" y="1022201"/>
                  <a:pt x="931260" y="1009925"/>
                  <a:pt x="939942" y="1001243"/>
                </a:cubicBezTo>
                <a:cubicBezTo>
                  <a:pt x="945050" y="996135"/>
                  <a:pt x="950832" y="991621"/>
                  <a:pt x="955267" y="985918"/>
                </a:cubicBezTo>
                <a:cubicBezTo>
                  <a:pt x="962806" y="976225"/>
                  <a:pt x="967018" y="963950"/>
                  <a:pt x="975701" y="955267"/>
                </a:cubicBezTo>
                <a:cubicBezTo>
                  <a:pt x="995367" y="935601"/>
                  <a:pt x="987019" y="945953"/>
                  <a:pt x="1001243" y="924617"/>
                </a:cubicBezTo>
                <a:cubicBezTo>
                  <a:pt x="1002946" y="919509"/>
                  <a:pt x="1003943" y="914108"/>
                  <a:pt x="1006351" y="909292"/>
                </a:cubicBezTo>
                <a:cubicBezTo>
                  <a:pt x="1009097" y="903801"/>
                  <a:pt x="1014470" y="899737"/>
                  <a:pt x="1016568" y="893967"/>
                </a:cubicBezTo>
                <a:cubicBezTo>
                  <a:pt x="1021367" y="880771"/>
                  <a:pt x="1020506" y="865659"/>
                  <a:pt x="1026785" y="853100"/>
                </a:cubicBezTo>
                <a:cubicBezTo>
                  <a:pt x="1030190" y="846289"/>
                  <a:pt x="1034173" y="839737"/>
                  <a:pt x="1037001" y="832666"/>
                </a:cubicBezTo>
                <a:cubicBezTo>
                  <a:pt x="1041001" y="822667"/>
                  <a:pt x="1043812" y="812233"/>
                  <a:pt x="1047218" y="802016"/>
                </a:cubicBezTo>
                <a:cubicBezTo>
                  <a:pt x="1048921" y="796908"/>
                  <a:pt x="1048519" y="790499"/>
                  <a:pt x="1052327" y="786691"/>
                </a:cubicBezTo>
                <a:lnTo>
                  <a:pt x="1072760" y="766257"/>
                </a:lnTo>
                <a:lnTo>
                  <a:pt x="1343504" y="372912"/>
                </a:lnTo>
                <a:lnTo>
                  <a:pt x="1415022" y="153252"/>
                </a:lnTo>
                <a:lnTo>
                  <a:pt x="1415022" y="0"/>
                </a:lnTo>
                <a:lnTo>
                  <a:pt x="1859451" y="91951"/>
                </a:lnTo>
                <a:lnTo>
                  <a:pt x="2191495" y="316720"/>
                </a:lnTo>
                <a:lnTo>
                  <a:pt x="2370289" y="567030"/>
                </a:lnTo>
                <a:lnTo>
                  <a:pt x="2513323" y="899075"/>
                </a:lnTo>
                <a:lnTo>
                  <a:pt x="0" y="2273229"/>
                </a:lnTo>
                <a:close/>
              </a:path>
            </a:pathLst>
          </a:custGeom>
          <a:solidFill>
            <a:schemeClr val="accent1">
              <a:alpha val="41000"/>
            </a:schemeClr>
          </a:solidFill>
          <a:ln w="25400">
            <a:solidFill>
              <a:schemeClr val="accent5">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 name="Title 1"/>
          <p:cNvSpPr>
            <a:spLocks noGrp="1"/>
          </p:cNvSpPr>
          <p:nvPr>
            <p:ph type="title"/>
          </p:nvPr>
        </p:nvSpPr>
        <p:spPr>
          <a:xfrm>
            <a:off x="1981200" y="100854"/>
            <a:ext cx="8229600" cy="741362"/>
          </a:xfrm>
        </p:spPr>
        <p:txBody>
          <a:bodyPr>
            <a:normAutofit/>
          </a:bodyPr>
          <a:lstStyle/>
          <a:p>
            <a:r>
              <a:rPr lang="en-US" sz="3600" dirty="0"/>
              <a:t>Footprint RUN1 </a:t>
            </a:r>
            <a:r>
              <a:rPr lang="en-US" sz="3600" dirty="0">
                <a:sym typeface="Wingdings" pitchFamily="2" charset="2"/>
              </a:rPr>
              <a:t></a:t>
            </a:r>
            <a:r>
              <a:rPr lang="en-US" sz="3600" dirty="0"/>
              <a:t> RUN2 </a:t>
            </a:r>
            <a:r>
              <a:rPr lang="en-US" sz="3600" dirty="0">
                <a:sym typeface="Wingdings" pitchFamily="2" charset="2"/>
              </a:rPr>
              <a:t>RUN3HL-LHC</a:t>
            </a:r>
            <a:endParaRPr lang="en-US" sz="3600" dirty="0"/>
          </a:p>
        </p:txBody>
      </p:sp>
      <p:sp>
        <p:nvSpPr>
          <p:cNvPr id="14" name="TextBox 13">
            <a:extLst>
              <a:ext uri="{FF2B5EF4-FFF2-40B4-BE49-F238E27FC236}">
                <a16:creationId xmlns:a16="http://schemas.microsoft.com/office/drawing/2014/main" id="{DFD4E566-EF6D-E5FD-E5E6-F397B8FA5645}"/>
              </a:ext>
            </a:extLst>
          </p:cNvPr>
          <p:cNvSpPr txBox="1"/>
          <p:nvPr/>
        </p:nvSpPr>
        <p:spPr>
          <a:xfrm>
            <a:off x="8959285" y="6550223"/>
            <a:ext cx="3049229" cy="307777"/>
          </a:xfrm>
          <a:prstGeom prst="rect">
            <a:avLst/>
          </a:prstGeom>
          <a:noFill/>
        </p:spPr>
        <p:txBody>
          <a:bodyPr wrap="square">
            <a:spAutoFit/>
          </a:bodyPr>
          <a:lstStyle/>
          <a:p>
            <a:r>
              <a:rPr lang="en-GB" sz="1400" i="1" dirty="0">
                <a:effectLst/>
                <a:latin typeface="Helvetica" pitchFamily="2" charset="0"/>
              </a:rPr>
              <a:t>CERN-ACC-NOTE-2018-035</a:t>
            </a:r>
            <a:endParaRPr lang="en-GB" sz="1400" dirty="0">
              <a:effectLst/>
              <a:latin typeface="Helvetica" pitchFamily="2" charset="0"/>
            </a:endParaRPr>
          </a:p>
        </p:txBody>
      </p:sp>
      <p:pic>
        <p:nvPicPr>
          <p:cNvPr id="3" name="Picture 2">
            <a:extLst>
              <a:ext uri="{FF2B5EF4-FFF2-40B4-BE49-F238E27FC236}">
                <a16:creationId xmlns:a16="http://schemas.microsoft.com/office/drawing/2014/main" id="{984C24B9-B735-E12C-6D03-754E7368BF38}"/>
              </a:ext>
            </a:extLst>
          </p:cNvPr>
          <p:cNvPicPr>
            <a:picLocks noChangeAspect="1"/>
          </p:cNvPicPr>
          <p:nvPr/>
        </p:nvPicPr>
        <p:blipFill>
          <a:blip r:embed="rId4"/>
          <a:stretch>
            <a:fillRect/>
          </a:stretch>
        </p:blipFill>
        <p:spPr>
          <a:xfrm>
            <a:off x="7706141" y="771652"/>
            <a:ext cx="4485859" cy="3364394"/>
          </a:xfrm>
          <a:prstGeom prst="rect">
            <a:avLst/>
          </a:prstGeom>
        </p:spPr>
      </p:pic>
      <p:sp>
        <p:nvSpPr>
          <p:cNvPr id="5" name="Freeform 4">
            <a:extLst>
              <a:ext uri="{FF2B5EF4-FFF2-40B4-BE49-F238E27FC236}">
                <a16:creationId xmlns:a16="http://schemas.microsoft.com/office/drawing/2014/main" id="{1AE804E3-9B22-F37B-7BDB-0147B886CCB2}"/>
              </a:ext>
            </a:extLst>
          </p:cNvPr>
          <p:cNvSpPr/>
          <p:nvPr/>
        </p:nvSpPr>
        <p:spPr>
          <a:xfrm>
            <a:off x="2494934" y="3154108"/>
            <a:ext cx="3309818" cy="3082373"/>
          </a:xfrm>
          <a:custGeom>
            <a:avLst/>
            <a:gdLst>
              <a:gd name="connsiteX0" fmla="*/ 0 w 3296874"/>
              <a:gd name="connsiteY0" fmla="*/ 2986481 h 2997712"/>
              <a:gd name="connsiteX1" fmla="*/ 0 w 3296874"/>
              <a:gd name="connsiteY1" fmla="*/ 2986481 h 2997712"/>
              <a:gd name="connsiteX2" fmla="*/ 33556 w 3296874"/>
              <a:gd name="connsiteY2" fmla="*/ 2919369 h 2997712"/>
              <a:gd name="connsiteX3" fmla="*/ 67112 w 3296874"/>
              <a:gd name="connsiteY3" fmla="*/ 2869035 h 2997712"/>
              <a:gd name="connsiteX4" fmla="*/ 83890 w 3296874"/>
              <a:gd name="connsiteY4" fmla="*/ 2843868 h 2997712"/>
              <a:gd name="connsiteX5" fmla="*/ 134224 w 3296874"/>
              <a:gd name="connsiteY5" fmla="*/ 2776756 h 2997712"/>
              <a:gd name="connsiteX6" fmla="*/ 184558 w 3296874"/>
              <a:gd name="connsiteY6" fmla="*/ 2718033 h 2997712"/>
              <a:gd name="connsiteX7" fmla="*/ 209725 w 3296874"/>
              <a:gd name="connsiteY7" fmla="*/ 2692866 h 2997712"/>
              <a:gd name="connsiteX8" fmla="*/ 251670 w 3296874"/>
              <a:gd name="connsiteY8" fmla="*/ 2634143 h 2997712"/>
              <a:gd name="connsiteX9" fmla="*/ 260059 w 3296874"/>
              <a:gd name="connsiteY9" fmla="*/ 2608976 h 2997712"/>
              <a:gd name="connsiteX10" fmla="*/ 302004 w 3296874"/>
              <a:gd name="connsiteY10" fmla="*/ 2558643 h 2997712"/>
              <a:gd name="connsiteX11" fmla="*/ 310393 w 3296874"/>
              <a:gd name="connsiteY11" fmla="*/ 2533476 h 2997712"/>
              <a:gd name="connsiteX12" fmla="*/ 335560 w 3296874"/>
              <a:gd name="connsiteY12" fmla="*/ 2508309 h 2997712"/>
              <a:gd name="connsiteX13" fmla="*/ 369116 w 3296874"/>
              <a:gd name="connsiteY13" fmla="*/ 2457975 h 2997712"/>
              <a:gd name="connsiteX14" fmla="*/ 419450 w 3296874"/>
              <a:gd name="connsiteY14" fmla="*/ 2407641 h 2997712"/>
              <a:gd name="connsiteX15" fmla="*/ 444617 w 3296874"/>
              <a:gd name="connsiteY15" fmla="*/ 2390863 h 2997712"/>
              <a:gd name="connsiteX16" fmla="*/ 469784 w 3296874"/>
              <a:gd name="connsiteY16" fmla="*/ 2365696 h 2997712"/>
              <a:gd name="connsiteX17" fmla="*/ 503340 w 3296874"/>
              <a:gd name="connsiteY17" fmla="*/ 2315362 h 2997712"/>
              <a:gd name="connsiteX18" fmla="*/ 528507 w 3296874"/>
              <a:gd name="connsiteY18" fmla="*/ 2298584 h 2997712"/>
              <a:gd name="connsiteX19" fmla="*/ 604007 w 3296874"/>
              <a:gd name="connsiteY19" fmla="*/ 2214694 h 2997712"/>
              <a:gd name="connsiteX20" fmla="*/ 629174 w 3296874"/>
              <a:gd name="connsiteY20" fmla="*/ 2189527 h 2997712"/>
              <a:gd name="connsiteX21" fmla="*/ 662730 w 3296874"/>
              <a:gd name="connsiteY21" fmla="*/ 2139193 h 2997712"/>
              <a:gd name="connsiteX22" fmla="*/ 729842 w 3296874"/>
              <a:gd name="connsiteY22" fmla="*/ 2030136 h 2997712"/>
              <a:gd name="connsiteX23" fmla="*/ 755009 w 3296874"/>
              <a:gd name="connsiteY23" fmla="*/ 1996580 h 2997712"/>
              <a:gd name="connsiteX24" fmla="*/ 822121 w 3296874"/>
              <a:gd name="connsiteY24" fmla="*/ 1921079 h 2997712"/>
              <a:gd name="connsiteX25" fmla="*/ 855677 w 3296874"/>
              <a:gd name="connsiteY25" fmla="*/ 1870745 h 2997712"/>
              <a:gd name="connsiteX26" fmla="*/ 872455 w 3296874"/>
              <a:gd name="connsiteY26" fmla="*/ 1845578 h 2997712"/>
              <a:gd name="connsiteX27" fmla="*/ 931178 w 3296874"/>
              <a:gd name="connsiteY27" fmla="*/ 1778466 h 2997712"/>
              <a:gd name="connsiteX28" fmla="*/ 981512 w 3296874"/>
              <a:gd name="connsiteY28" fmla="*/ 1702965 h 2997712"/>
              <a:gd name="connsiteX29" fmla="*/ 998290 w 3296874"/>
              <a:gd name="connsiteY29" fmla="*/ 1677798 h 2997712"/>
              <a:gd name="connsiteX30" fmla="*/ 1023457 w 3296874"/>
              <a:gd name="connsiteY30" fmla="*/ 1661021 h 2997712"/>
              <a:gd name="connsiteX31" fmla="*/ 1057013 w 3296874"/>
              <a:gd name="connsiteY31" fmla="*/ 1627465 h 2997712"/>
              <a:gd name="connsiteX32" fmla="*/ 1065402 w 3296874"/>
              <a:gd name="connsiteY32" fmla="*/ 1602298 h 2997712"/>
              <a:gd name="connsiteX33" fmla="*/ 1107347 w 3296874"/>
              <a:gd name="connsiteY33" fmla="*/ 1535186 h 2997712"/>
              <a:gd name="connsiteX34" fmla="*/ 1166070 w 3296874"/>
              <a:gd name="connsiteY34" fmla="*/ 1442907 h 2997712"/>
              <a:gd name="connsiteX35" fmla="*/ 1166070 w 3296874"/>
              <a:gd name="connsiteY35" fmla="*/ 1442907 h 2997712"/>
              <a:gd name="connsiteX36" fmla="*/ 1208015 w 3296874"/>
              <a:gd name="connsiteY36" fmla="*/ 1375795 h 2997712"/>
              <a:gd name="connsiteX37" fmla="*/ 1258349 w 3296874"/>
              <a:gd name="connsiteY37" fmla="*/ 1291905 h 2997712"/>
              <a:gd name="connsiteX38" fmla="*/ 1333850 w 3296874"/>
              <a:gd name="connsiteY38" fmla="*/ 1216404 h 2997712"/>
              <a:gd name="connsiteX39" fmla="*/ 1359017 w 3296874"/>
              <a:gd name="connsiteY39" fmla="*/ 1191237 h 2997712"/>
              <a:gd name="connsiteX40" fmla="*/ 1384184 w 3296874"/>
              <a:gd name="connsiteY40" fmla="*/ 1157681 h 2997712"/>
              <a:gd name="connsiteX41" fmla="*/ 1409351 w 3296874"/>
              <a:gd name="connsiteY41" fmla="*/ 1115736 h 2997712"/>
              <a:gd name="connsiteX42" fmla="*/ 1451296 w 3296874"/>
              <a:gd name="connsiteY42" fmla="*/ 1073791 h 2997712"/>
              <a:gd name="connsiteX43" fmla="*/ 1526796 w 3296874"/>
              <a:gd name="connsiteY43" fmla="*/ 981512 h 2997712"/>
              <a:gd name="connsiteX44" fmla="*/ 1577130 w 3296874"/>
              <a:gd name="connsiteY44" fmla="*/ 922789 h 2997712"/>
              <a:gd name="connsiteX45" fmla="*/ 1602297 w 3296874"/>
              <a:gd name="connsiteY45" fmla="*/ 897622 h 2997712"/>
              <a:gd name="connsiteX46" fmla="*/ 1635853 w 3296874"/>
              <a:gd name="connsiteY46" fmla="*/ 847288 h 2997712"/>
              <a:gd name="connsiteX47" fmla="*/ 1702965 w 3296874"/>
              <a:gd name="connsiteY47" fmla="*/ 746621 h 2997712"/>
              <a:gd name="connsiteX48" fmla="*/ 1719743 w 3296874"/>
              <a:gd name="connsiteY48" fmla="*/ 721454 h 2997712"/>
              <a:gd name="connsiteX49" fmla="*/ 1736521 w 3296874"/>
              <a:gd name="connsiteY49" fmla="*/ 696287 h 2997712"/>
              <a:gd name="connsiteX50" fmla="*/ 1761688 w 3296874"/>
              <a:gd name="connsiteY50" fmla="*/ 671120 h 2997712"/>
              <a:gd name="connsiteX51" fmla="*/ 1786855 w 3296874"/>
              <a:gd name="connsiteY51" fmla="*/ 620786 h 2997712"/>
              <a:gd name="connsiteX52" fmla="*/ 1828800 w 3296874"/>
              <a:gd name="connsiteY52" fmla="*/ 570452 h 2997712"/>
              <a:gd name="connsiteX53" fmla="*/ 1837189 w 3296874"/>
              <a:gd name="connsiteY53" fmla="*/ 545285 h 2997712"/>
              <a:gd name="connsiteX54" fmla="*/ 1853967 w 3296874"/>
              <a:gd name="connsiteY54" fmla="*/ 520118 h 2997712"/>
              <a:gd name="connsiteX55" fmla="*/ 1879134 w 3296874"/>
              <a:gd name="connsiteY55" fmla="*/ 444617 h 2997712"/>
              <a:gd name="connsiteX56" fmla="*/ 1887523 w 3296874"/>
              <a:gd name="connsiteY56" fmla="*/ 419450 h 2997712"/>
              <a:gd name="connsiteX57" fmla="*/ 1904301 w 3296874"/>
              <a:gd name="connsiteY57" fmla="*/ 385894 h 2997712"/>
              <a:gd name="connsiteX58" fmla="*/ 1912690 w 3296874"/>
              <a:gd name="connsiteY58" fmla="*/ 360727 h 2997712"/>
              <a:gd name="connsiteX59" fmla="*/ 1921079 w 3296874"/>
              <a:gd name="connsiteY59" fmla="*/ 327171 h 2997712"/>
              <a:gd name="connsiteX60" fmla="*/ 1937857 w 3296874"/>
              <a:gd name="connsiteY60" fmla="*/ 302004 h 2997712"/>
              <a:gd name="connsiteX61" fmla="*/ 1954635 w 3296874"/>
              <a:gd name="connsiteY61" fmla="*/ 268448 h 2997712"/>
              <a:gd name="connsiteX62" fmla="*/ 2004969 w 3296874"/>
              <a:gd name="connsiteY62" fmla="*/ 184558 h 2997712"/>
              <a:gd name="connsiteX63" fmla="*/ 2021747 w 3296874"/>
              <a:gd name="connsiteY63" fmla="*/ 134224 h 2997712"/>
              <a:gd name="connsiteX64" fmla="*/ 2046914 w 3296874"/>
              <a:gd name="connsiteY64" fmla="*/ 58723 h 2997712"/>
              <a:gd name="connsiteX65" fmla="*/ 2055303 w 3296874"/>
              <a:gd name="connsiteY65" fmla="*/ 33556 h 2997712"/>
              <a:gd name="connsiteX66" fmla="*/ 2063692 w 3296874"/>
              <a:gd name="connsiteY66" fmla="*/ 8389 h 2997712"/>
              <a:gd name="connsiteX67" fmla="*/ 2088859 w 3296874"/>
              <a:gd name="connsiteY67" fmla="*/ 0 h 2997712"/>
              <a:gd name="connsiteX68" fmla="*/ 2197916 w 3296874"/>
              <a:gd name="connsiteY68" fmla="*/ 8389 h 2997712"/>
              <a:gd name="connsiteX69" fmla="*/ 2223083 w 3296874"/>
              <a:gd name="connsiteY69" fmla="*/ 16778 h 2997712"/>
              <a:gd name="connsiteX70" fmla="*/ 2273417 w 3296874"/>
              <a:gd name="connsiteY70" fmla="*/ 41945 h 2997712"/>
              <a:gd name="connsiteX71" fmla="*/ 2441196 w 3296874"/>
              <a:gd name="connsiteY71" fmla="*/ 50334 h 2997712"/>
              <a:gd name="connsiteX72" fmla="*/ 2525086 w 3296874"/>
              <a:gd name="connsiteY72" fmla="*/ 67112 h 2997712"/>
              <a:gd name="connsiteX73" fmla="*/ 2575420 w 3296874"/>
              <a:gd name="connsiteY73" fmla="*/ 83890 h 2997712"/>
              <a:gd name="connsiteX74" fmla="*/ 2617365 w 3296874"/>
              <a:gd name="connsiteY74" fmla="*/ 92279 h 2997712"/>
              <a:gd name="connsiteX75" fmla="*/ 2667699 w 3296874"/>
              <a:gd name="connsiteY75" fmla="*/ 109057 h 2997712"/>
              <a:gd name="connsiteX76" fmla="*/ 2718033 w 3296874"/>
              <a:gd name="connsiteY76" fmla="*/ 151002 h 2997712"/>
              <a:gd name="connsiteX77" fmla="*/ 2768367 w 3296874"/>
              <a:gd name="connsiteY77" fmla="*/ 167780 h 2997712"/>
              <a:gd name="connsiteX78" fmla="*/ 2793534 w 3296874"/>
              <a:gd name="connsiteY78" fmla="*/ 184558 h 2997712"/>
              <a:gd name="connsiteX79" fmla="*/ 2843868 w 3296874"/>
              <a:gd name="connsiteY79" fmla="*/ 201336 h 2997712"/>
              <a:gd name="connsiteX80" fmla="*/ 2869035 w 3296874"/>
              <a:gd name="connsiteY80" fmla="*/ 218114 h 2997712"/>
              <a:gd name="connsiteX81" fmla="*/ 2894202 w 3296874"/>
              <a:gd name="connsiteY81" fmla="*/ 243281 h 2997712"/>
              <a:gd name="connsiteX82" fmla="*/ 2952925 w 3296874"/>
              <a:gd name="connsiteY82" fmla="*/ 276837 h 2997712"/>
              <a:gd name="connsiteX83" fmla="*/ 3003259 w 3296874"/>
              <a:gd name="connsiteY83" fmla="*/ 327171 h 2997712"/>
              <a:gd name="connsiteX84" fmla="*/ 3020037 w 3296874"/>
              <a:gd name="connsiteY84" fmla="*/ 352338 h 2997712"/>
              <a:gd name="connsiteX85" fmla="*/ 3045204 w 3296874"/>
              <a:gd name="connsiteY85" fmla="*/ 369116 h 2997712"/>
              <a:gd name="connsiteX86" fmla="*/ 3070371 w 3296874"/>
              <a:gd name="connsiteY86" fmla="*/ 402672 h 2997712"/>
              <a:gd name="connsiteX87" fmla="*/ 3095538 w 3296874"/>
              <a:gd name="connsiteY87" fmla="*/ 427839 h 2997712"/>
              <a:gd name="connsiteX88" fmla="*/ 3145872 w 3296874"/>
              <a:gd name="connsiteY88" fmla="*/ 520118 h 2997712"/>
              <a:gd name="connsiteX89" fmla="*/ 3171039 w 3296874"/>
              <a:gd name="connsiteY89" fmla="*/ 553674 h 2997712"/>
              <a:gd name="connsiteX90" fmla="*/ 3221373 w 3296874"/>
              <a:gd name="connsiteY90" fmla="*/ 629175 h 2997712"/>
              <a:gd name="connsiteX91" fmla="*/ 3238151 w 3296874"/>
              <a:gd name="connsiteY91" fmla="*/ 654342 h 2997712"/>
              <a:gd name="connsiteX92" fmla="*/ 3254929 w 3296874"/>
              <a:gd name="connsiteY92" fmla="*/ 679509 h 2997712"/>
              <a:gd name="connsiteX93" fmla="*/ 3271707 w 3296874"/>
              <a:gd name="connsiteY93" fmla="*/ 729843 h 2997712"/>
              <a:gd name="connsiteX94" fmla="*/ 3280096 w 3296874"/>
              <a:gd name="connsiteY94" fmla="*/ 805343 h 2997712"/>
              <a:gd name="connsiteX95" fmla="*/ 3296874 w 3296874"/>
              <a:gd name="connsiteY95" fmla="*/ 855677 h 2997712"/>
              <a:gd name="connsiteX96" fmla="*/ 3254929 w 3296874"/>
              <a:gd name="connsiteY96" fmla="*/ 897622 h 2997712"/>
              <a:gd name="connsiteX97" fmla="*/ 3212984 w 3296874"/>
              <a:gd name="connsiteY97" fmla="*/ 939567 h 2997712"/>
              <a:gd name="connsiteX98" fmla="*/ 3171039 w 3296874"/>
              <a:gd name="connsiteY98" fmla="*/ 981512 h 2997712"/>
              <a:gd name="connsiteX99" fmla="*/ 3154261 w 3296874"/>
              <a:gd name="connsiteY99" fmla="*/ 1006679 h 2997712"/>
              <a:gd name="connsiteX100" fmla="*/ 3129094 w 3296874"/>
              <a:gd name="connsiteY100" fmla="*/ 1031846 h 2997712"/>
              <a:gd name="connsiteX101" fmla="*/ 3112316 w 3296874"/>
              <a:gd name="connsiteY101" fmla="*/ 1057013 h 2997712"/>
              <a:gd name="connsiteX102" fmla="*/ 3078760 w 3296874"/>
              <a:gd name="connsiteY102" fmla="*/ 1082180 h 2997712"/>
              <a:gd name="connsiteX103" fmla="*/ 3003259 w 3296874"/>
              <a:gd name="connsiteY103" fmla="*/ 1149292 h 2997712"/>
              <a:gd name="connsiteX104" fmla="*/ 2986481 w 3296874"/>
              <a:gd name="connsiteY104" fmla="*/ 1174459 h 2997712"/>
              <a:gd name="connsiteX105" fmla="*/ 2961314 w 3296874"/>
              <a:gd name="connsiteY105" fmla="*/ 1182848 h 2997712"/>
              <a:gd name="connsiteX106" fmla="*/ 2927758 w 3296874"/>
              <a:gd name="connsiteY106" fmla="*/ 1233182 h 2997712"/>
              <a:gd name="connsiteX107" fmla="*/ 2902591 w 3296874"/>
              <a:gd name="connsiteY107" fmla="*/ 1258349 h 2997712"/>
              <a:gd name="connsiteX108" fmla="*/ 2885813 w 3296874"/>
              <a:gd name="connsiteY108" fmla="*/ 1283516 h 2997712"/>
              <a:gd name="connsiteX109" fmla="*/ 2860646 w 3296874"/>
              <a:gd name="connsiteY109" fmla="*/ 1300294 h 2997712"/>
              <a:gd name="connsiteX110" fmla="*/ 2818701 w 3296874"/>
              <a:gd name="connsiteY110" fmla="*/ 1342239 h 2997712"/>
              <a:gd name="connsiteX111" fmla="*/ 2768367 w 3296874"/>
              <a:gd name="connsiteY111" fmla="*/ 1392573 h 2997712"/>
              <a:gd name="connsiteX112" fmla="*/ 2743200 w 3296874"/>
              <a:gd name="connsiteY112" fmla="*/ 1409351 h 2997712"/>
              <a:gd name="connsiteX113" fmla="*/ 2701255 w 3296874"/>
              <a:gd name="connsiteY113" fmla="*/ 1459685 h 2997712"/>
              <a:gd name="connsiteX114" fmla="*/ 2676088 w 3296874"/>
              <a:gd name="connsiteY114" fmla="*/ 1476463 h 2997712"/>
              <a:gd name="connsiteX115" fmla="*/ 2625754 w 3296874"/>
              <a:gd name="connsiteY115" fmla="*/ 1526797 h 2997712"/>
              <a:gd name="connsiteX116" fmla="*/ 2600587 w 3296874"/>
              <a:gd name="connsiteY116" fmla="*/ 1551964 h 2997712"/>
              <a:gd name="connsiteX117" fmla="*/ 2575420 w 3296874"/>
              <a:gd name="connsiteY117" fmla="*/ 1568742 h 2997712"/>
              <a:gd name="connsiteX118" fmla="*/ 2525086 w 3296874"/>
              <a:gd name="connsiteY118" fmla="*/ 1619076 h 2997712"/>
              <a:gd name="connsiteX119" fmla="*/ 2499919 w 3296874"/>
              <a:gd name="connsiteY119" fmla="*/ 1644243 h 2997712"/>
              <a:gd name="connsiteX120" fmla="*/ 2449585 w 3296874"/>
              <a:gd name="connsiteY120" fmla="*/ 1677798 h 2997712"/>
              <a:gd name="connsiteX121" fmla="*/ 2424418 w 3296874"/>
              <a:gd name="connsiteY121" fmla="*/ 1702965 h 2997712"/>
              <a:gd name="connsiteX122" fmla="*/ 2374085 w 3296874"/>
              <a:gd name="connsiteY122" fmla="*/ 1736521 h 2997712"/>
              <a:gd name="connsiteX123" fmla="*/ 2323751 w 3296874"/>
              <a:gd name="connsiteY123" fmla="*/ 1770077 h 2997712"/>
              <a:gd name="connsiteX124" fmla="*/ 2298584 w 3296874"/>
              <a:gd name="connsiteY124" fmla="*/ 1786855 h 2997712"/>
              <a:gd name="connsiteX125" fmla="*/ 2273417 w 3296874"/>
              <a:gd name="connsiteY125" fmla="*/ 1812022 h 2997712"/>
              <a:gd name="connsiteX126" fmla="*/ 2197916 w 3296874"/>
              <a:gd name="connsiteY126" fmla="*/ 1837189 h 2997712"/>
              <a:gd name="connsiteX127" fmla="*/ 2172749 w 3296874"/>
              <a:gd name="connsiteY127" fmla="*/ 1845578 h 2997712"/>
              <a:gd name="connsiteX128" fmla="*/ 2097248 w 3296874"/>
              <a:gd name="connsiteY128" fmla="*/ 1895912 h 2997712"/>
              <a:gd name="connsiteX129" fmla="*/ 2072081 w 3296874"/>
              <a:gd name="connsiteY129" fmla="*/ 1912690 h 2997712"/>
              <a:gd name="connsiteX130" fmla="*/ 2021747 w 3296874"/>
              <a:gd name="connsiteY130" fmla="*/ 1937857 h 2997712"/>
              <a:gd name="connsiteX131" fmla="*/ 1996580 w 3296874"/>
              <a:gd name="connsiteY131" fmla="*/ 1946246 h 2997712"/>
              <a:gd name="connsiteX132" fmla="*/ 1971413 w 3296874"/>
              <a:gd name="connsiteY132" fmla="*/ 1963024 h 2997712"/>
              <a:gd name="connsiteX133" fmla="*/ 1946246 w 3296874"/>
              <a:gd name="connsiteY133" fmla="*/ 1971413 h 2997712"/>
              <a:gd name="connsiteX134" fmla="*/ 1921079 w 3296874"/>
              <a:gd name="connsiteY134" fmla="*/ 1988191 h 2997712"/>
              <a:gd name="connsiteX135" fmla="*/ 1887523 w 3296874"/>
              <a:gd name="connsiteY135" fmla="*/ 2004969 h 2997712"/>
              <a:gd name="connsiteX136" fmla="*/ 1862356 w 3296874"/>
              <a:gd name="connsiteY136" fmla="*/ 2021747 h 2997712"/>
              <a:gd name="connsiteX137" fmla="*/ 1812022 w 3296874"/>
              <a:gd name="connsiteY137" fmla="*/ 2038525 h 2997712"/>
              <a:gd name="connsiteX138" fmla="*/ 1786855 w 3296874"/>
              <a:gd name="connsiteY138" fmla="*/ 2046914 h 2997712"/>
              <a:gd name="connsiteX139" fmla="*/ 1761688 w 3296874"/>
              <a:gd name="connsiteY139" fmla="*/ 2055303 h 2997712"/>
              <a:gd name="connsiteX140" fmla="*/ 1728132 w 3296874"/>
              <a:gd name="connsiteY140" fmla="*/ 2063692 h 2997712"/>
              <a:gd name="connsiteX141" fmla="*/ 1652631 w 3296874"/>
              <a:gd name="connsiteY141" fmla="*/ 2088859 h 2997712"/>
              <a:gd name="connsiteX142" fmla="*/ 1627464 w 3296874"/>
              <a:gd name="connsiteY142" fmla="*/ 2097248 h 2997712"/>
              <a:gd name="connsiteX143" fmla="*/ 1593908 w 3296874"/>
              <a:gd name="connsiteY143" fmla="*/ 2105637 h 2997712"/>
              <a:gd name="connsiteX144" fmla="*/ 1518407 w 3296874"/>
              <a:gd name="connsiteY144" fmla="*/ 2139193 h 2997712"/>
              <a:gd name="connsiteX145" fmla="*/ 1493241 w 3296874"/>
              <a:gd name="connsiteY145" fmla="*/ 2147582 h 2997712"/>
              <a:gd name="connsiteX146" fmla="*/ 1442907 w 3296874"/>
              <a:gd name="connsiteY146" fmla="*/ 2181138 h 2997712"/>
              <a:gd name="connsiteX147" fmla="*/ 1417740 w 3296874"/>
              <a:gd name="connsiteY147" fmla="*/ 2189527 h 2997712"/>
              <a:gd name="connsiteX148" fmla="*/ 1392573 w 3296874"/>
              <a:gd name="connsiteY148" fmla="*/ 2206305 h 2997712"/>
              <a:gd name="connsiteX149" fmla="*/ 1342239 w 3296874"/>
              <a:gd name="connsiteY149" fmla="*/ 2223083 h 2997712"/>
              <a:gd name="connsiteX150" fmla="*/ 1317072 w 3296874"/>
              <a:gd name="connsiteY150" fmla="*/ 2231472 h 2997712"/>
              <a:gd name="connsiteX151" fmla="*/ 1216404 w 3296874"/>
              <a:gd name="connsiteY151" fmla="*/ 2298584 h 2997712"/>
              <a:gd name="connsiteX152" fmla="*/ 1191237 w 3296874"/>
              <a:gd name="connsiteY152" fmla="*/ 2315362 h 2997712"/>
              <a:gd name="connsiteX153" fmla="*/ 1166070 w 3296874"/>
              <a:gd name="connsiteY153" fmla="*/ 2332140 h 2997712"/>
              <a:gd name="connsiteX154" fmla="*/ 1140903 w 3296874"/>
              <a:gd name="connsiteY154" fmla="*/ 2340529 h 2997712"/>
              <a:gd name="connsiteX155" fmla="*/ 1115736 w 3296874"/>
              <a:gd name="connsiteY155" fmla="*/ 2357307 h 2997712"/>
              <a:gd name="connsiteX156" fmla="*/ 1040235 w 3296874"/>
              <a:gd name="connsiteY156" fmla="*/ 2382474 h 2997712"/>
              <a:gd name="connsiteX157" fmla="*/ 1015068 w 3296874"/>
              <a:gd name="connsiteY157" fmla="*/ 2390863 h 2997712"/>
              <a:gd name="connsiteX158" fmla="*/ 956345 w 3296874"/>
              <a:gd name="connsiteY158" fmla="*/ 2416030 h 2997712"/>
              <a:gd name="connsiteX159" fmla="*/ 931178 w 3296874"/>
              <a:gd name="connsiteY159" fmla="*/ 2432808 h 2997712"/>
              <a:gd name="connsiteX160" fmla="*/ 906011 w 3296874"/>
              <a:gd name="connsiteY160" fmla="*/ 2441197 h 2997712"/>
              <a:gd name="connsiteX161" fmla="*/ 855677 w 3296874"/>
              <a:gd name="connsiteY161" fmla="*/ 2474753 h 2997712"/>
              <a:gd name="connsiteX162" fmla="*/ 830510 w 3296874"/>
              <a:gd name="connsiteY162" fmla="*/ 2491531 h 2997712"/>
              <a:gd name="connsiteX163" fmla="*/ 805343 w 3296874"/>
              <a:gd name="connsiteY163" fmla="*/ 2508309 h 2997712"/>
              <a:gd name="connsiteX164" fmla="*/ 763398 w 3296874"/>
              <a:gd name="connsiteY164" fmla="*/ 2541865 h 2997712"/>
              <a:gd name="connsiteX165" fmla="*/ 687897 w 3296874"/>
              <a:gd name="connsiteY165" fmla="*/ 2600587 h 2997712"/>
              <a:gd name="connsiteX166" fmla="*/ 662730 w 3296874"/>
              <a:gd name="connsiteY166" fmla="*/ 2608976 h 2997712"/>
              <a:gd name="connsiteX167" fmla="*/ 612396 w 3296874"/>
              <a:gd name="connsiteY167" fmla="*/ 2642532 h 2997712"/>
              <a:gd name="connsiteX168" fmla="*/ 587230 w 3296874"/>
              <a:gd name="connsiteY168" fmla="*/ 2650921 h 2997712"/>
              <a:gd name="connsiteX169" fmla="*/ 536896 w 3296874"/>
              <a:gd name="connsiteY169" fmla="*/ 2684477 h 2997712"/>
              <a:gd name="connsiteX170" fmla="*/ 511729 w 3296874"/>
              <a:gd name="connsiteY170" fmla="*/ 2692866 h 2997712"/>
              <a:gd name="connsiteX171" fmla="*/ 436228 w 3296874"/>
              <a:gd name="connsiteY171" fmla="*/ 2743200 h 2997712"/>
              <a:gd name="connsiteX172" fmla="*/ 411061 w 3296874"/>
              <a:gd name="connsiteY172" fmla="*/ 2759978 h 2997712"/>
              <a:gd name="connsiteX173" fmla="*/ 385894 w 3296874"/>
              <a:gd name="connsiteY173" fmla="*/ 2785145 h 2997712"/>
              <a:gd name="connsiteX174" fmla="*/ 335560 w 3296874"/>
              <a:gd name="connsiteY174" fmla="*/ 2810312 h 2997712"/>
              <a:gd name="connsiteX175" fmla="*/ 285226 w 3296874"/>
              <a:gd name="connsiteY175" fmla="*/ 2835479 h 2997712"/>
              <a:gd name="connsiteX176" fmla="*/ 234892 w 3296874"/>
              <a:gd name="connsiteY176" fmla="*/ 2877424 h 2997712"/>
              <a:gd name="connsiteX177" fmla="*/ 209725 w 3296874"/>
              <a:gd name="connsiteY177" fmla="*/ 2885813 h 2997712"/>
              <a:gd name="connsiteX178" fmla="*/ 159391 w 3296874"/>
              <a:gd name="connsiteY178" fmla="*/ 2919369 h 2997712"/>
              <a:gd name="connsiteX179" fmla="*/ 109057 w 3296874"/>
              <a:gd name="connsiteY179" fmla="*/ 2952925 h 2997712"/>
              <a:gd name="connsiteX180" fmla="*/ 83890 w 3296874"/>
              <a:gd name="connsiteY180" fmla="*/ 2969703 h 2997712"/>
              <a:gd name="connsiteX181" fmla="*/ 58723 w 3296874"/>
              <a:gd name="connsiteY181" fmla="*/ 2978092 h 2997712"/>
              <a:gd name="connsiteX182" fmla="*/ 33556 w 3296874"/>
              <a:gd name="connsiteY182" fmla="*/ 2994870 h 2997712"/>
              <a:gd name="connsiteX183" fmla="*/ 0 w 3296874"/>
              <a:gd name="connsiteY183" fmla="*/ 2986481 h 29977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Lst>
            <a:rect l="l" t="t" r="r" b="b"/>
            <a:pathLst>
              <a:path w="3296874" h="2997712">
                <a:moveTo>
                  <a:pt x="0" y="2986481"/>
                </a:moveTo>
                <a:lnTo>
                  <a:pt x="0" y="2986481"/>
                </a:lnTo>
                <a:cubicBezTo>
                  <a:pt x="11185" y="2964110"/>
                  <a:pt x="21147" y="2941085"/>
                  <a:pt x="33556" y="2919369"/>
                </a:cubicBezTo>
                <a:cubicBezTo>
                  <a:pt x="43560" y="2901861"/>
                  <a:pt x="55927" y="2885813"/>
                  <a:pt x="67112" y="2869035"/>
                </a:cubicBezTo>
                <a:cubicBezTo>
                  <a:pt x="72705" y="2860646"/>
                  <a:pt x="77841" y="2851934"/>
                  <a:pt x="83890" y="2843868"/>
                </a:cubicBezTo>
                <a:cubicBezTo>
                  <a:pt x="100668" y="2821497"/>
                  <a:pt x="114451" y="2796529"/>
                  <a:pt x="134224" y="2776756"/>
                </a:cubicBezTo>
                <a:cubicBezTo>
                  <a:pt x="196673" y="2714307"/>
                  <a:pt x="119987" y="2793365"/>
                  <a:pt x="184558" y="2718033"/>
                </a:cubicBezTo>
                <a:cubicBezTo>
                  <a:pt x="192279" y="2709025"/>
                  <a:pt x="202829" y="2702520"/>
                  <a:pt x="209725" y="2692866"/>
                </a:cubicBezTo>
                <a:cubicBezTo>
                  <a:pt x="264934" y="2615573"/>
                  <a:pt x="186235" y="2699578"/>
                  <a:pt x="251670" y="2634143"/>
                </a:cubicBezTo>
                <a:cubicBezTo>
                  <a:pt x="254466" y="2625754"/>
                  <a:pt x="255154" y="2616334"/>
                  <a:pt x="260059" y="2608976"/>
                </a:cubicBezTo>
                <a:cubicBezTo>
                  <a:pt x="297167" y="2553316"/>
                  <a:pt x="274556" y="2613538"/>
                  <a:pt x="302004" y="2558643"/>
                </a:cubicBezTo>
                <a:cubicBezTo>
                  <a:pt x="305959" y="2550734"/>
                  <a:pt x="305488" y="2540834"/>
                  <a:pt x="310393" y="2533476"/>
                </a:cubicBezTo>
                <a:cubicBezTo>
                  <a:pt x="316974" y="2523605"/>
                  <a:pt x="328276" y="2517674"/>
                  <a:pt x="335560" y="2508309"/>
                </a:cubicBezTo>
                <a:cubicBezTo>
                  <a:pt x="347940" y="2492392"/>
                  <a:pt x="352338" y="2469160"/>
                  <a:pt x="369116" y="2457975"/>
                </a:cubicBezTo>
                <a:cubicBezTo>
                  <a:pt x="428427" y="2418434"/>
                  <a:pt x="357017" y="2470074"/>
                  <a:pt x="419450" y="2407641"/>
                </a:cubicBezTo>
                <a:cubicBezTo>
                  <a:pt x="426579" y="2400512"/>
                  <a:pt x="436872" y="2397318"/>
                  <a:pt x="444617" y="2390863"/>
                </a:cubicBezTo>
                <a:cubicBezTo>
                  <a:pt x="453731" y="2383268"/>
                  <a:pt x="462500" y="2375061"/>
                  <a:pt x="469784" y="2365696"/>
                </a:cubicBezTo>
                <a:cubicBezTo>
                  <a:pt x="482164" y="2349779"/>
                  <a:pt x="486562" y="2326547"/>
                  <a:pt x="503340" y="2315362"/>
                </a:cubicBezTo>
                <a:lnTo>
                  <a:pt x="528507" y="2298584"/>
                </a:lnTo>
                <a:cubicBezTo>
                  <a:pt x="560640" y="2250385"/>
                  <a:pt x="538156" y="2280545"/>
                  <a:pt x="604007" y="2214694"/>
                </a:cubicBezTo>
                <a:cubicBezTo>
                  <a:pt x="612396" y="2206305"/>
                  <a:pt x="622593" y="2199398"/>
                  <a:pt x="629174" y="2189527"/>
                </a:cubicBezTo>
                <a:cubicBezTo>
                  <a:pt x="640359" y="2172749"/>
                  <a:pt x="652355" y="2156484"/>
                  <a:pt x="662730" y="2139193"/>
                </a:cubicBezTo>
                <a:cubicBezTo>
                  <a:pt x="675961" y="2117142"/>
                  <a:pt x="708050" y="2060645"/>
                  <a:pt x="729842" y="2030136"/>
                </a:cubicBezTo>
                <a:cubicBezTo>
                  <a:pt x="737969" y="2018759"/>
                  <a:pt x="745720" y="2007030"/>
                  <a:pt x="755009" y="1996580"/>
                </a:cubicBezTo>
                <a:cubicBezTo>
                  <a:pt x="811753" y="1932743"/>
                  <a:pt x="781616" y="1978943"/>
                  <a:pt x="822121" y="1921079"/>
                </a:cubicBezTo>
                <a:cubicBezTo>
                  <a:pt x="833685" y="1904559"/>
                  <a:pt x="844492" y="1887523"/>
                  <a:pt x="855677" y="1870745"/>
                </a:cubicBezTo>
                <a:cubicBezTo>
                  <a:pt x="861270" y="1862356"/>
                  <a:pt x="865326" y="1852707"/>
                  <a:pt x="872455" y="1845578"/>
                </a:cubicBezTo>
                <a:cubicBezTo>
                  <a:pt x="907184" y="1810849"/>
                  <a:pt x="904222" y="1816975"/>
                  <a:pt x="931178" y="1778466"/>
                </a:cubicBezTo>
                <a:lnTo>
                  <a:pt x="981512" y="1702965"/>
                </a:lnTo>
                <a:cubicBezTo>
                  <a:pt x="987105" y="1694576"/>
                  <a:pt x="989901" y="1683390"/>
                  <a:pt x="998290" y="1677798"/>
                </a:cubicBezTo>
                <a:lnTo>
                  <a:pt x="1023457" y="1661021"/>
                </a:lnTo>
                <a:cubicBezTo>
                  <a:pt x="1045828" y="1593909"/>
                  <a:pt x="1012272" y="1672206"/>
                  <a:pt x="1057013" y="1627465"/>
                </a:cubicBezTo>
                <a:cubicBezTo>
                  <a:pt x="1063266" y="1621212"/>
                  <a:pt x="1061919" y="1610426"/>
                  <a:pt x="1065402" y="1602298"/>
                </a:cubicBezTo>
                <a:cubicBezTo>
                  <a:pt x="1080756" y="1566472"/>
                  <a:pt x="1083260" y="1567302"/>
                  <a:pt x="1107347" y="1535186"/>
                </a:cubicBezTo>
                <a:cubicBezTo>
                  <a:pt x="1124579" y="1483491"/>
                  <a:pt x="1110430" y="1517093"/>
                  <a:pt x="1166070" y="1442907"/>
                </a:cubicBezTo>
                <a:lnTo>
                  <a:pt x="1166070" y="1442907"/>
                </a:lnTo>
                <a:cubicBezTo>
                  <a:pt x="1208582" y="1357884"/>
                  <a:pt x="1153564" y="1462916"/>
                  <a:pt x="1208015" y="1375795"/>
                </a:cubicBezTo>
                <a:cubicBezTo>
                  <a:pt x="1230081" y="1340489"/>
                  <a:pt x="1223870" y="1326384"/>
                  <a:pt x="1258349" y="1291905"/>
                </a:cubicBezTo>
                <a:lnTo>
                  <a:pt x="1333850" y="1216404"/>
                </a:lnTo>
                <a:cubicBezTo>
                  <a:pt x="1342239" y="1208015"/>
                  <a:pt x="1351899" y="1200728"/>
                  <a:pt x="1359017" y="1191237"/>
                </a:cubicBezTo>
                <a:cubicBezTo>
                  <a:pt x="1367406" y="1180052"/>
                  <a:pt x="1376428" y="1169314"/>
                  <a:pt x="1384184" y="1157681"/>
                </a:cubicBezTo>
                <a:cubicBezTo>
                  <a:pt x="1393229" y="1144114"/>
                  <a:pt x="1399165" y="1128468"/>
                  <a:pt x="1409351" y="1115736"/>
                </a:cubicBezTo>
                <a:cubicBezTo>
                  <a:pt x="1421703" y="1100296"/>
                  <a:pt x="1438275" y="1088672"/>
                  <a:pt x="1451296" y="1073791"/>
                </a:cubicBezTo>
                <a:cubicBezTo>
                  <a:pt x="1477467" y="1043881"/>
                  <a:pt x="1498693" y="1009615"/>
                  <a:pt x="1526796" y="981512"/>
                </a:cubicBezTo>
                <a:cubicBezTo>
                  <a:pt x="1627616" y="880692"/>
                  <a:pt x="1513249" y="999446"/>
                  <a:pt x="1577130" y="922789"/>
                </a:cubicBezTo>
                <a:cubicBezTo>
                  <a:pt x="1584725" y="913675"/>
                  <a:pt x="1595013" y="906987"/>
                  <a:pt x="1602297" y="897622"/>
                </a:cubicBezTo>
                <a:cubicBezTo>
                  <a:pt x="1614677" y="881705"/>
                  <a:pt x="1624668" y="864066"/>
                  <a:pt x="1635853" y="847288"/>
                </a:cubicBezTo>
                <a:lnTo>
                  <a:pt x="1702965" y="746621"/>
                </a:lnTo>
                <a:lnTo>
                  <a:pt x="1719743" y="721454"/>
                </a:lnTo>
                <a:cubicBezTo>
                  <a:pt x="1725336" y="713065"/>
                  <a:pt x="1729392" y="703416"/>
                  <a:pt x="1736521" y="696287"/>
                </a:cubicBezTo>
                <a:lnTo>
                  <a:pt x="1761688" y="671120"/>
                </a:lnTo>
                <a:cubicBezTo>
                  <a:pt x="1770096" y="645897"/>
                  <a:pt x="1768786" y="642469"/>
                  <a:pt x="1786855" y="620786"/>
                </a:cubicBezTo>
                <a:cubicBezTo>
                  <a:pt x="1810046" y="592956"/>
                  <a:pt x="1813179" y="601694"/>
                  <a:pt x="1828800" y="570452"/>
                </a:cubicBezTo>
                <a:cubicBezTo>
                  <a:pt x="1832755" y="562543"/>
                  <a:pt x="1833234" y="553194"/>
                  <a:pt x="1837189" y="545285"/>
                </a:cubicBezTo>
                <a:cubicBezTo>
                  <a:pt x="1841698" y="536267"/>
                  <a:pt x="1849872" y="529331"/>
                  <a:pt x="1853967" y="520118"/>
                </a:cubicBezTo>
                <a:lnTo>
                  <a:pt x="1879134" y="444617"/>
                </a:lnTo>
                <a:cubicBezTo>
                  <a:pt x="1881930" y="436228"/>
                  <a:pt x="1883568" y="427359"/>
                  <a:pt x="1887523" y="419450"/>
                </a:cubicBezTo>
                <a:cubicBezTo>
                  <a:pt x="1893116" y="408265"/>
                  <a:pt x="1899375" y="397388"/>
                  <a:pt x="1904301" y="385894"/>
                </a:cubicBezTo>
                <a:cubicBezTo>
                  <a:pt x="1907784" y="377766"/>
                  <a:pt x="1910261" y="369230"/>
                  <a:pt x="1912690" y="360727"/>
                </a:cubicBezTo>
                <a:cubicBezTo>
                  <a:pt x="1915857" y="349641"/>
                  <a:pt x="1916537" y="337768"/>
                  <a:pt x="1921079" y="327171"/>
                </a:cubicBezTo>
                <a:cubicBezTo>
                  <a:pt x="1925051" y="317904"/>
                  <a:pt x="1932855" y="310758"/>
                  <a:pt x="1937857" y="302004"/>
                </a:cubicBezTo>
                <a:cubicBezTo>
                  <a:pt x="1944062" y="291146"/>
                  <a:pt x="1948201" y="279171"/>
                  <a:pt x="1954635" y="268448"/>
                </a:cubicBezTo>
                <a:cubicBezTo>
                  <a:pt x="1978270" y="229057"/>
                  <a:pt x="1989628" y="222910"/>
                  <a:pt x="2004969" y="184558"/>
                </a:cubicBezTo>
                <a:cubicBezTo>
                  <a:pt x="2011537" y="168137"/>
                  <a:pt x="2016154" y="151002"/>
                  <a:pt x="2021747" y="134224"/>
                </a:cubicBezTo>
                <a:lnTo>
                  <a:pt x="2046914" y="58723"/>
                </a:lnTo>
                <a:lnTo>
                  <a:pt x="2055303" y="33556"/>
                </a:lnTo>
                <a:cubicBezTo>
                  <a:pt x="2058099" y="25167"/>
                  <a:pt x="2055303" y="11185"/>
                  <a:pt x="2063692" y="8389"/>
                </a:cubicBezTo>
                <a:lnTo>
                  <a:pt x="2088859" y="0"/>
                </a:lnTo>
                <a:cubicBezTo>
                  <a:pt x="2125211" y="2796"/>
                  <a:pt x="2161738" y="3867"/>
                  <a:pt x="2197916" y="8389"/>
                </a:cubicBezTo>
                <a:cubicBezTo>
                  <a:pt x="2206690" y="9486"/>
                  <a:pt x="2215174" y="12823"/>
                  <a:pt x="2223083" y="16778"/>
                </a:cubicBezTo>
                <a:cubicBezTo>
                  <a:pt x="2245110" y="27792"/>
                  <a:pt x="2247892" y="39725"/>
                  <a:pt x="2273417" y="41945"/>
                </a:cubicBezTo>
                <a:cubicBezTo>
                  <a:pt x="2329203" y="46796"/>
                  <a:pt x="2385270" y="47538"/>
                  <a:pt x="2441196" y="50334"/>
                </a:cubicBezTo>
                <a:cubicBezTo>
                  <a:pt x="2475209" y="56003"/>
                  <a:pt x="2493800" y="57726"/>
                  <a:pt x="2525086" y="67112"/>
                </a:cubicBezTo>
                <a:cubicBezTo>
                  <a:pt x="2542026" y="72194"/>
                  <a:pt x="2558078" y="80422"/>
                  <a:pt x="2575420" y="83890"/>
                </a:cubicBezTo>
                <a:cubicBezTo>
                  <a:pt x="2589402" y="86686"/>
                  <a:pt x="2603609" y="88527"/>
                  <a:pt x="2617365" y="92279"/>
                </a:cubicBezTo>
                <a:cubicBezTo>
                  <a:pt x="2634427" y="96932"/>
                  <a:pt x="2667699" y="109057"/>
                  <a:pt x="2667699" y="109057"/>
                </a:cubicBezTo>
                <a:cubicBezTo>
                  <a:pt x="2683503" y="124861"/>
                  <a:pt x="2697010" y="141658"/>
                  <a:pt x="2718033" y="151002"/>
                </a:cubicBezTo>
                <a:cubicBezTo>
                  <a:pt x="2734194" y="158185"/>
                  <a:pt x="2753652" y="157970"/>
                  <a:pt x="2768367" y="167780"/>
                </a:cubicBezTo>
                <a:cubicBezTo>
                  <a:pt x="2776756" y="173373"/>
                  <a:pt x="2784321" y="180463"/>
                  <a:pt x="2793534" y="184558"/>
                </a:cubicBezTo>
                <a:cubicBezTo>
                  <a:pt x="2809695" y="191741"/>
                  <a:pt x="2829153" y="191526"/>
                  <a:pt x="2843868" y="201336"/>
                </a:cubicBezTo>
                <a:cubicBezTo>
                  <a:pt x="2852257" y="206929"/>
                  <a:pt x="2861290" y="211659"/>
                  <a:pt x="2869035" y="218114"/>
                </a:cubicBezTo>
                <a:cubicBezTo>
                  <a:pt x="2878149" y="225709"/>
                  <a:pt x="2884548" y="236385"/>
                  <a:pt x="2894202" y="243281"/>
                </a:cubicBezTo>
                <a:cubicBezTo>
                  <a:pt x="2932870" y="270901"/>
                  <a:pt x="2920501" y="248016"/>
                  <a:pt x="2952925" y="276837"/>
                </a:cubicBezTo>
                <a:cubicBezTo>
                  <a:pt x="2970659" y="292601"/>
                  <a:pt x="2990097" y="307428"/>
                  <a:pt x="3003259" y="327171"/>
                </a:cubicBezTo>
                <a:cubicBezTo>
                  <a:pt x="3008852" y="335560"/>
                  <a:pt x="3012908" y="345209"/>
                  <a:pt x="3020037" y="352338"/>
                </a:cubicBezTo>
                <a:cubicBezTo>
                  <a:pt x="3027166" y="359467"/>
                  <a:pt x="3038075" y="361987"/>
                  <a:pt x="3045204" y="369116"/>
                </a:cubicBezTo>
                <a:cubicBezTo>
                  <a:pt x="3055091" y="379003"/>
                  <a:pt x="3061272" y="392056"/>
                  <a:pt x="3070371" y="402672"/>
                </a:cubicBezTo>
                <a:cubicBezTo>
                  <a:pt x="3078092" y="411680"/>
                  <a:pt x="3087943" y="418725"/>
                  <a:pt x="3095538" y="427839"/>
                </a:cubicBezTo>
                <a:cubicBezTo>
                  <a:pt x="3133946" y="473928"/>
                  <a:pt x="3088567" y="443711"/>
                  <a:pt x="3145872" y="520118"/>
                </a:cubicBezTo>
                <a:cubicBezTo>
                  <a:pt x="3154261" y="531303"/>
                  <a:pt x="3163021" y="542220"/>
                  <a:pt x="3171039" y="553674"/>
                </a:cubicBezTo>
                <a:cubicBezTo>
                  <a:pt x="3188384" y="578453"/>
                  <a:pt x="3204595" y="604008"/>
                  <a:pt x="3221373" y="629175"/>
                </a:cubicBezTo>
                <a:lnTo>
                  <a:pt x="3238151" y="654342"/>
                </a:lnTo>
                <a:cubicBezTo>
                  <a:pt x="3243744" y="662731"/>
                  <a:pt x="3251741" y="669944"/>
                  <a:pt x="3254929" y="679509"/>
                </a:cubicBezTo>
                <a:lnTo>
                  <a:pt x="3271707" y="729843"/>
                </a:lnTo>
                <a:cubicBezTo>
                  <a:pt x="3274503" y="755010"/>
                  <a:pt x="3275130" y="780513"/>
                  <a:pt x="3280096" y="805343"/>
                </a:cubicBezTo>
                <a:cubicBezTo>
                  <a:pt x="3283564" y="822685"/>
                  <a:pt x="3296874" y="855677"/>
                  <a:pt x="3296874" y="855677"/>
                </a:cubicBezTo>
                <a:cubicBezTo>
                  <a:pt x="3252133" y="922789"/>
                  <a:pt x="3310856" y="841695"/>
                  <a:pt x="3254929" y="897622"/>
                </a:cubicBezTo>
                <a:cubicBezTo>
                  <a:pt x="3199002" y="953549"/>
                  <a:pt x="3280096" y="894826"/>
                  <a:pt x="3212984" y="939567"/>
                </a:cubicBezTo>
                <a:cubicBezTo>
                  <a:pt x="3168243" y="1006679"/>
                  <a:pt x="3226966" y="925585"/>
                  <a:pt x="3171039" y="981512"/>
                </a:cubicBezTo>
                <a:cubicBezTo>
                  <a:pt x="3163910" y="988641"/>
                  <a:pt x="3160716" y="998934"/>
                  <a:pt x="3154261" y="1006679"/>
                </a:cubicBezTo>
                <a:cubicBezTo>
                  <a:pt x="3146666" y="1015793"/>
                  <a:pt x="3136689" y="1022732"/>
                  <a:pt x="3129094" y="1031846"/>
                </a:cubicBezTo>
                <a:cubicBezTo>
                  <a:pt x="3122639" y="1039591"/>
                  <a:pt x="3119445" y="1049884"/>
                  <a:pt x="3112316" y="1057013"/>
                </a:cubicBezTo>
                <a:cubicBezTo>
                  <a:pt x="3102429" y="1066900"/>
                  <a:pt x="3089152" y="1072827"/>
                  <a:pt x="3078760" y="1082180"/>
                </a:cubicBezTo>
                <a:cubicBezTo>
                  <a:pt x="2996670" y="1156061"/>
                  <a:pt x="3058633" y="1112376"/>
                  <a:pt x="3003259" y="1149292"/>
                </a:cubicBezTo>
                <a:cubicBezTo>
                  <a:pt x="2997666" y="1157681"/>
                  <a:pt x="2994354" y="1168161"/>
                  <a:pt x="2986481" y="1174459"/>
                </a:cubicBezTo>
                <a:cubicBezTo>
                  <a:pt x="2979576" y="1179983"/>
                  <a:pt x="2967567" y="1176595"/>
                  <a:pt x="2961314" y="1182848"/>
                </a:cubicBezTo>
                <a:cubicBezTo>
                  <a:pt x="2947055" y="1197107"/>
                  <a:pt x="2942017" y="1218923"/>
                  <a:pt x="2927758" y="1233182"/>
                </a:cubicBezTo>
                <a:cubicBezTo>
                  <a:pt x="2919369" y="1241571"/>
                  <a:pt x="2910186" y="1249235"/>
                  <a:pt x="2902591" y="1258349"/>
                </a:cubicBezTo>
                <a:cubicBezTo>
                  <a:pt x="2896136" y="1266094"/>
                  <a:pt x="2892942" y="1276387"/>
                  <a:pt x="2885813" y="1283516"/>
                </a:cubicBezTo>
                <a:cubicBezTo>
                  <a:pt x="2878684" y="1290645"/>
                  <a:pt x="2869035" y="1294701"/>
                  <a:pt x="2860646" y="1300294"/>
                </a:cubicBezTo>
                <a:cubicBezTo>
                  <a:pt x="2826073" y="1352153"/>
                  <a:pt x="2864459" y="1301565"/>
                  <a:pt x="2818701" y="1342239"/>
                </a:cubicBezTo>
                <a:cubicBezTo>
                  <a:pt x="2800967" y="1358003"/>
                  <a:pt x="2788110" y="1379411"/>
                  <a:pt x="2768367" y="1392573"/>
                </a:cubicBezTo>
                <a:cubicBezTo>
                  <a:pt x="2759978" y="1398166"/>
                  <a:pt x="2750945" y="1402896"/>
                  <a:pt x="2743200" y="1409351"/>
                </a:cubicBezTo>
                <a:cubicBezTo>
                  <a:pt x="2660741" y="1478067"/>
                  <a:pt x="2767244" y="1393696"/>
                  <a:pt x="2701255" y="1459685"/>
                </a:cubicBezTo>
                <a:cubicBezTo>
                  <a:pt x="2694126" y="1466814"/>
                  <a:pt x="2683624" y="1469765"/>
                  <a:pt x="2676088" y="1476463"/>
                </a:cubicBezTo>
                <a:cubicBezTo>
                  <a:pt x="2658354" y="1492227"/>
                  <a:pt x="2642532" y="1510019"/>
                  <a:pt x="2625754" y="1526797"/>
                </a:cubicBezTo>
                <a:cubicBezTo>
                  <a:pt x="2617365" y="1535186"/>
                  <a:pt x="2610458" y="1545383"/>
                  <a:pt x="2600587" y="1551964"/>
                </a:cubicBezTo>
                <a:cubicBezTo>
                  <a:pt x="2592198" y="1557557"/>
                  <a:pt x="2582956" y="1562044"/>
                  <a:pt x="2575420" y="1568742"/>
                </a:cubicBezTo>
                <a:cubicBezTo>
                  <a:pt x="2557686" y="1584506"/>
                  <a:pt x="2541864" y="1602298"/>
                  <a:pt x="2525086" y="1619076"/>
                </a:cubicBezTo>
                <a:cubicBezTo>
                  <a:pt x="2516697" y="1627465"/>
                  <a:pt x="2509790" y="1637662"/>
                  <a:pt x="2499919" y="1644243"/>
                </a:cubicBezTo>
                <a:cubicBezTo>
                  <a:pt x="2483141" y="1655428"/>
                  <a:pt x="2463843" y="1663540"/>
                  <a:pt x="2449585" y="1677798"/>
                </a:cubicBezTo>
                <a:cubicBezTo>
                  <a:pt x="2441196" y="1686187"/>
                  <a:pt x="2433783" y="1695681"/>
                  <a:pt x="2424418" y="1702965"/>
                </a:cubicBezTo>
                <a:cubicBezTo>
                  <a:pt x="2408501" y="1715345"/>
                  <a:pt x="2390863" y="1725336"/>
                  <a:pt x="2374085" y="1736521"/>
                </a:cubicBezTo>
                <a:lnTo>
                  <a:pt x="2323751" y="1770077"/>
                </a:lnTo>
                <a:cubicBezTo>
                  <a:pt x="2315362" y="1775670"/>
                  <a:pt x="2305713" y="1779726"/>
                  <a:pt x="2298584" y="1786855"/>
                </a:cubicBezTo>
                <a:cubicBezTo>
                  <a:pt x="2290195" y="1795244"/>
                  <a:pt x="2283788" y="1806260"/>
                  <a:pt x="2273417" y="1812022"/>
                </a:cubicBezTo>
                <a:lnTo>
                  <a:pt x="2197916" y="1837189"/>
                </a:lnTo>
                <a:cubicBezTo>
                  <a:pt x="2189527" y="1839985"/>
                  <a:pt x="2180107" y="1840673"/>
                  <a:pt x="2172749" y="1845578"/>
                </a:cubicBezTo>
                <a:lnTo>
                  <a:pt x="2097248" y="1895912"/>
                </a:lnTo>
                <a:cubicBezTo>
                  <a:pt x="2088859" y="1901505"/>
                  <a:pt x="2081646" y="1909502"/>
                  <a:pt x="2072081" y="1912690"/>
                </a:cubicBezTo>
                <a:cubicBezTo>
                  <a:pt x="2008823" y="1933776"/>
                  <a:pt x="2086796" y="1905332"/>
                  <a:pt x="2021747" y="1937857"/>
                </a:cubicBezTo>
                <a:cubicBezTo>
                  <a:pt x="2013838" y="1941812"/>
                  <a:pt x="2004489" y="1942291"/>
                  <a:pt x="1996580" y="1946246"/>
                </a:cubicBezTo>
                <a:cubicBezTo>
                  <a:pt x="1987562" y="1950755"/>
                  <a:pt x="1980431" y="1958515"/>
                  <a:pt x="1971413" y="1963024"/>
                </a:cubicBezTo>
                <a:cubicBezTo>
                  <a:pt x="1963504" y="1966979"/>
                  <a:pt x="1954155" y="1967458"/>
                  <a:pt x="1946246" y="1971413"/>
                </a:cubicBezTo>
                <a:cubicBezTo>
                  <a:pt x="1937228" y="1975922"/>
                  <a:pt x="1929833" y="1983189"/>
                  <a:pt x="1921079" y="1988191"/>
                </a:cubicBezTo>
                <a:cubicBezTo>
                  <a:pt x="1910221" y="1994396"/>
                  <a:pt x="1898381" y="1998764"/>
                  <a:pt x="1887523" y="2004969"/>
                </a:cubicBezTo>
                <a:cubicBezTo>
                  <a:pt x="1878769" y="2009971"/>
                  <a:pt x="1871569" y="2017652"/>
                  <a:pt x="1862356" y="2021747"/>
                </a:cubicBezTo>
                <a:cubicBezTo>
                  <a:pt x="1846195" y="2028930"/>
                  <a:pt x="1828800" y="2032932"/>
                  <a:pt x="1812022" y="2038525"/>
                </a:cubicBezTo>
                <a:lnTo>
                  <a:pt x="1786855" y="2046914"/>
                </a:lnTo>
                <a:cubicBezTo>
                  <a:pt x="1778466" y="2049710"/>
                  <a:pt x="1770267" y="2053158"/>
                  <a:pt x="1761688" y="2055303"/>
                </a:cubicBezTo>
                <a:cubicBezTo>
                  <a:pt x="1750503" y="2058099"/>
                  <a:pt x="1739175" y="2060379"/>
                  <a:pt x="1728132" y="2063692"/>
                </a:cubicBezTo>
                <a:lnTo>
                  <a:pt x="1652631" y="2088859"/>
                </a:lnTo>
                <a:cubicBezTo>
                  <a:pt x="1644242" y="2091655"/>
                  <a:pt x="1636043" y="2095103"/>
                  <a:pt x="1627464" y="2097248"/>
                </a:cubicBezTo>
                <a:lnTo>
                  <a:pt x="1593908" y="2105637"/>
                </a:lnTo>
                <a:cubicBezTo>
                  <a:pt x="1554025" y="2132225"/>
                  <a:pt x="1578307" y="2119226"/>
                  <a:pt x="1518407" y="2139193"/>
                </a:cubicBezTo>
                <a:cubicBezTo>
                  <a:pt x="1510018" y="2141989"/>
                  <a:pt x="1500598" y="2142677"/>
                  <a:pt x="1493241" y="2147582"/>
                </a:cubicBezTo>
                <a:cubicBezTo>
                  <a:pt x="1476463" y="2158767"/>
                  <a:pt x="1462037" y="2174761"/>
                  <a:pt x="1442907" y="2181138"/>
                </a:cubicBezTo>
                <a:cubicBezTo>
                  <a:pt x="1434518" y="2183934"/>
                  <a:pt x="1425649" y="2185572"/>
                  <a:pt x="1417740" y="2189527"/>
                </a:cubicBezTo>
                <a:cubicBezTo>
                  <a:pt x="1408722" y="2194036"/>
                  <a:pt x="1401786" y="2202210"/>
                  <a:pt x="1392573" y="2206305"/>
                </a:cubicBezTo>
                <a:cubicBezTo>
                  <a:pt x="1376412" y="2213488"/>
                  <a:pt x="1359017" y="2217490"/>
                  <a:pt x="1342239" y="2223083"/>
                </a:cubicBezTo>
                <a:cubicBezTo>
                  <a:pt x="1333850" y="2225879"/>
                  <a:pt x="1324430" y="2226567"/>
                  <a:pt x="1317072" y="2231472"/>
                </a:cubicBezTo>
                <a:lnTo>
                  <a:pt x="1216404" y="2298584"/>
                </a:lnTo>
                <a:lnTo>
                  <a:pt x="1191237" y="2315362"/>
                </a:lnTo>
                <a:cubicBezTo>
                  <a:pt x="1182848" y="2320955"/>
                  <a:pt x="1175635" y="2328952"/>
                  <a:pt x="1166070" y="2332140"/>
                </a:cubicBezTo>
                <a:cubicBezTo>
                  <a:pt x="1157681" y="2334936"/>
                  <a:pt x="1148812" y="2336574"/>
                  <a:pt x="1140903" y="2340529"/>
                </a:cubicBezTo>
                <a:cubicBezTo>
                  <a:pt x="1131885" y="2345038"/>
                  <a:pt x="1124949" y="2353212"/>
                  <a:pt x="1115736" y="2357307"/>
                </a:cubicBezTo>
                <a:lnTo>
                  <a:pt x="1040235" y="2382474"/>
                </a:lnTo>
                <a:cubicBezTo>
                  <a:pt x="1031846" y="2385270"/>
                  <a:pt x="1022426" y="2385958"/>
                  <a:pt x="1015068" y="2390863"/>
                </a:cubicBezTo>
                <a:cubicBezTo>
                  <a:pt x="980308" y="2414036"/>
                  <a:pt x="999682" y="2405196"/>
                  <a:pt x="956345" y="2416030"/>
                </a:cubicBezTo>
                <a:cubicBezTo>
                  <a:pt x="947956" y="2421623"/>
                  <a:pt x="940196" y="2428299"/>
                  <a:pt x="931178" y="2432808"/>
                </a:cubicBezTo>
                <a:cubicBezTo>
                  <a:pt x="923269" y="2436763"/>
                  <a:pt x="913741" y="2436903"/>
                  <a:pt x="906011" y="2441197"/>
                </a:cubicBezTo>
                <a:cubicBezTo>
                  <a:pt x="888384" y="2450990"/>
                  <a:pt x="872455" y="2463568"/>
                  <a:pt x="855677" y="2474753"/>
                </a:cubicBezTo>
                <a:lnTo>
                  <a:pt x="830510" y="2491531"/>
                </a:lnTo>
                <a:lnTo>
                  <a:pt x="805343" y="2508309"/>
                </a:lnTo>
                <a:cubicBezTo>
                  <a:pt x="767820" y="2564594"/>
                  <a:pt x="812023" y="2509449"/>
                  <a:pt x="763398" y="2541865"/>
                </a:cubicBezTo>
                <a:cubicBezTo>
                  <a:pt x="719967" y="2570819"/>
                  <a:pt x="754910" y="2578249"/>
                  <a:pt x="687897" y="2600587"/>
                </a:cubicBezTo>
                <a:cubicBezTo>
                  <a:pt x="679508" y="2603383"/>
                  <a:pt x="670460" y="2604682"/>
                  <a:pt x="662730" y="2608976"/>
                </a:cubicBezTo>
                <a:cubicBezTo>
                  <a:pt x="645103" y="2618769"/>
                  <a:pt x="631526" y="2636155"/>
                  <a:pt x="612396" y="2642532"/>
                </a:cubicBezTo>
                <a:cubicBezTo>
                  <a:pt x="604007" y="2645328"/>
                  <a:pt x="594960" y="2646627"/>
                  <a:pt x="587230" y="2650921"/>
                </a:cubicBezTo>
                <a:cubicBezTo>
                  <a:pt x="569603" y="2660714"/>
                  <a:pt x="556026" y="2678100"/>
                  <a:pt x="536896" y="2684477"/>
                </a:cubicBezTo>
                <a:cubicBezTo>
                  <a:pt x="528507" y="2687273"/>
                  <a:pt x="519459" y="2688572"/>
                  <a:pt x="511729" y="2692866"/>
                </a:cubicBezTo>
                <a:lnTo>
                  <a:pt x="436228" y="2743200"/>
                </a:lnTo>
                <a:cubicBezTo>
                  <a:pt x="427839" y="2748793"/>
                  <a:pt x="418190" y="2752849"/>
                  <a:pt x="411061" y="2759978"/>
                </a:cubicBezTo>
                <a:cubicBezTo>
                  <a:pt x="402672" y="2768367"/>
                  <a:pt x="395008" y="2777550"/>
                  <a:pt x="385894" y="2785145"/>
                </a:cubicBezTo>
                <a:cubicBezTo>
                  <a:pt x="349831" y="2815197"/>
                  <a:pt x="373395" y="2791395"/>
                  <a:pt x="335560" y="2810312"/>
                </a:cubicBezTo>
                <a:cubicBezTo>
                  <a:pt x="270511" y="2842837"/>
                  <a:pt x="348484" y="2814393"/>
                  <a:pt x="285226" y="2835479"/>
                </a:cubicBezTo>
                <a:cubicBezTo>
                  <a:pt x="266673" y="2854032"/>
                  <a:pt x="258251" y="2865745"/>
                  <a:pt x="234892" y="2877424"/>
                </a:cubicBezTo>
                <a:cubicBezTo>
                  <a:pt x="226983" y="2881379"/>
                  <a:pt x="217455" y="2881519"/>
                  <a:pt x="209725" y="2885813"/>
                </a:cubicBezTo>
                <a:cubicBezTo>
                  <a:pt x="192098" y="2895606"/>
                  <a:pt x="176169" y="2908184"/>
                  <a:pt x="159391" y="2919369"/>
                </a:cubicBezTo>
                <a:lnTo>
                  <a:pt x="109057" y="2952925"/>
                </a:lnTo>
                <a:cubicBezTo>
                  <a:pt x="100668" y="2958518"/>
                  <a:pt x="93455" y="2966515"/>
                  <a:pt x="83890" y="2969703"/>
                </a:cubicBezTo>
                <a:cubicBezTo>
                  <a:pt x="75501" y="2972499"/>
                  <a:pt x="66632" y="2974137"/>
                  <a:pt x="58723" y="2978092"/>
                </a:cubicBezTo>
                <a:cubicBezTo>
                  <a:pt x="49705" y="2982601"/>
                  <a:pt x="42574" y="2990361"/>
                  <a:pt x="33556" y="2994870"/>
                </a:cubicBezTo>
                <a:cubicBezTo>
                  <a:pt x="15009" y="3004143"/>
                  <a:pt x="5593" y="2987879"/>
                  <a:pt x="0" y="2986481"/>
                </a:cubicBezTo>
                <a:close/>
              </a:path>
            </a:pathLst>
          </a:custGeom>
          <a:solidFill>
            <a:schemeClr val="accent6">
              <a:lumMod val="60000"/>
              <a:lumOff val="40000"/>
              <a:alpha val="49681"/>
            </a:schemeClr>
          </a:solidFill>
          <a:ln w="25400">
            <a:solidFill>
              <a:schemeClr val="accent6">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8" name="TextBox 7">
            <a:extLst>
              <a:ext uri="{FF2B5EF4-FFF2-40B4-BE49-F238E27FC236}">
                <a16:creationId xmlns:a16="http://schemas.microsoft.com/office/drawing/2014/main" id="{04B98B48-8A15-75E5-C41C-0A4B8B0BEC77}"/>
              </a:ext>
            </a:extLst>
          </p:cNvPr>
          <p:cNvSpPr txBox="1"/>
          <p:nvPr/>
        </p:nvSpPr>
        <p:spPr>
          <a:xfrm>
            <a:off x="7443954" y="4172666"/>
            <a:ext cx="4884114" cy="1938992"/>
          </a:xfrm>
          <a:prstGeom prst="rect">
            <a:avLst/>
          </a:prstGeom>
          <a:noFill/>
        </p:spPr>
        <p:txBody>
          <a:bodyPr wrap="square" rtlCol="0">
            <a:spAutoFit/>
          </a:bodyPr>
          <a:lstStyle/>
          <a:p>
            <a:r>
              <a:rPr lang="en-CH" sz="2000" dirty="0"/>
              <a:t>IP1,5 and 8 in HO collision</a:t>
            </a:r>
          </a:p>
          <a:p>
            <a:endParaRPr lang="en-CH" sz="2000" dirty="0"/>
          </a:p>
          <a:p>
            <a:r>
              <a:rPr lang="en-CH" sz="2000" dirty="0"/>
              <a:t>Separation levelling for IP1 and 5 might be reconsidered to help reducing HO limit?! </a:t>
            </a:r>
          </a:p>
          <a:p>
            <a:endParaRPr lang="en-CH" sz="2000" dirty="0"/>
          </a:p>
          <a:p>
            <a:r>
              <a:rPr lang="en-CH" sz="2000" dirty="0"/>
              <a:t>Stability needs to be mantained</a:t>
            </a:r>
          </a:p>
        </p:txBody>
      </p:sp>
      <p:sp>
        <p:nvSpPr>
          <p:cNvPr id="6" name="TextBox 5">
            <a:extLst>
              <a:ext uri="{FF2B5EF4-FFF2-40B4-BE49-F238E27FC236}">
                <a16:creationId xmlns:a16="http://schemas.microsoft.com/office/drawing/2014/main" id="{17DEF8AB-C236-2454-626D-CF4ECF0478AE}"/>
              </a:ext>
            </a:extLst>
          </p:cNvPr>
          <p:cNvSpPr txBox="1"/>
          <p:nvPr/>
        </p:nvSpPr>
        <p:spPr>
          <a:xfrm>
            <a:off x="8550462" y="807401"/>
            <a:ext cx="2133580" cy="369332"/>
          </a:xfrm>
          <a:prstGeom prst="rect">
            <a:avLst/>
          </a:prstGeom>
          <a:solidFill>
            <a:schemeClr val="bg1"/>
          </a:solidFill>
        </p:spPr>
        <p:txBody>
          <a:bodyPr wrap="square" rtlCol="0">
            <a:spAutoFit/>
          </a:bodyPr>
          <a:lstStyle/>
          <a:p>
            <a:r>
              <a:rPr lang="en-CH" b="1" dirty="0"/>
              <a:t>IP1, P5 AND IP8</a:t>
            </a:r>
          </a:p>
        </p:txBody>
      </p:sp>
      <p:sp>
        <p:nvSpPr>
          <p:cNvPr id="9" name="Slide Number Placeholder 8">
            <a:extLst>
              <a:ext uri="{FF2B5EF4-FFF2-40B4-BE49-F238E27FC236}">
                <a16:creationId xmlns:a16="http://schemas.microsoft.com/office/drawing/2014/main" id="{3DB6AC7C-D228-98C0-FD43-74FDD5C452AB}"/>
              </a:ext>
            </a:extLst>
          </p:cNvPr>
          <p:cNvSpPr>
            <a:spLocks noGrp="1"/>
          </p:cNvSpPr>
          <p:nvPr>
            <p:ph type="sldNum" sz="quarter" idx="12"/>
          </p:nvPr>
        </p:nvSpPr>
        <p:spPr/>
        <p:txBody>
          <a:bodyPr/>
          <a:lstStyle/>
          <a:p>
            <a:fld id="{E431986A-80BA-5C47-860B-2F2875E2D975}" type="slidenum">
              <a:rPr lang="en-CH" smtClean="0"/>
              <a:t>28</a:t>
            </a:fld>
            <a:endParaRPr lang="en-CH"/>
          </a:p>
        </p:txBody>
      </p:sp>
    </p:spTree>
    <p:extLst>
      <p:ext uri="{BB962C8B-B14F-4D97-AF65-F5344CB8AC3E}">
        <p14:creationId xmlns:p14="http://schemas.microsoft.com/office/powerpoint/2010/main" val="294083323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2016.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87029" y="1117756"/>
            <a:ext cx="6121239" cy="4937987"/>
          </a:xfrm>
          <a:prstGeom prst="rect">
            <a:avLst/>
          </a:prstGeom>
        </p:spPr>
      </p:pic>
      <p:sp>
        <p:nvSpPr>
          <p:cNvPr id="4" name="Freeform 3">
            <a:extLst>
              <a:ext uri="{FF2B5EF4-FFF2-40B4-BE49-F238E27FC236}">
                <a16:creationId xmlns:a16="http://schemas.microsoft.com/office/drawing/2014/main" id="{CFA9068F-BA3B-9C23-BEB2-41A6B90FAA1D}"/>
              </a:ext>
            </a:extLst>
          </p:cNvPr>
          <p:cNvSpPr/>
          <p:nvPr/>
        </p:nvSpPr>
        <p:spPr>
          <a:xfrm>
            <a:off x="3471620" y="2975675"/>
            <a:ext cx="2495227" cy="2216257"/>
          </a:xfrm>
          <a:custGeom>
            <a:avLst/>
            <a:gdLst>
              <a:gd name="connsiteX0" fmla="*/ 0 w 2513323"/>
              <a:gd name="connsiteY0" fmla="*/ 2273229 h 2273229"/>
              <a:gd name="connsiteX1" fmla="*/ 0 w 2513323"/>
              <a:gd name="connsiteY1" fmla="*/ 2273229 h 2273229"/>
              <a:gd name="connsiteX2" fmla="*/ 10217 w 2513323"/>
              <a:gd name="connsiteY2" fmla="*/ 2201712 h 2273229"/>
              <a:gd name="connsiteX3" fmla="*/ 15326 w 2513323"/>
              <a:gd name="connsiteY3" fmla="*/ 2186387 h 2273229"/>
              <a:gd name="connsiteX4" fmla="*/ 35759 w 2513323"/>
              <a:gd name="connsiteY4" fmla="*/ 2155737 h 2273229"/>
              <a:gd name="connsiteX5" fmla="*/ 45976 w 2513323"/>
              <a:gd name="connsiteY5" fmla="*/ 2135303 h 2273229"/>
              <a:gd name="connsiteX6" fmla="*/ 61301 w 2513323"/>
              <a:gd name="connsiteY6" fmla="*/ 2114870 h 2273229"/>
              <a:gd name="connsiteX7" fmla="*/ 71518 w 2513323"/>
              <a:gd name="connsiteY7" fmla="*/ 2094436 h 2273229"/>
              <a:gd name="connsiteX8" fmla="*/ 102168 w 2513323"/>
              <a:gd name="connsiteY8" fmla="*/ 2053569 h 2273229"/>
              <a:gd name="connsiteX9" fmla="*/ 137927 w 2513323"/>
              <a:gd name="connsiteY9" fmla="*/ 2002485 h 2273229"/>
              <a:gd name="connsiteX10" fmla="*/ 173685 w 2513323"/>
              <a:gd name="connsiteY10" fmla="*/ 1951401 h 2273229"/>
              <a:gd name="connsiteX11" fmla="*/ 199227 w 2513323"/>
              <a:gd name="connsiteY11" fmla="*/ 1925859 h 2273229"/>
              <a:gd name="connsiteX12" fmla="*/ 240094 w 2513323"/>
              <a:gd name="connsiteY12" fmla="*/ 1874776 h 2273229"/>
              <a:gd name="connsiteX13" fmla="*/ 280961 w 2513323"/>
              <a:gd name="connsiteY13" fmla="*/ 1823692 h 2273229"/>
              <a:gd name="connsiteX14" fmla="*/ 301395 w 2513323"/>
              <a:gd name="connsiteY14" fmla="*/ 1798150 h 2273229"/>
              <a:gd name="connsiteX15" fmla="*/ 321828 w 2513323"/>
              <a:gd name="connsiteY15" fmla="*/ 1772608 h 2273229"/>
              <a:gd name="connsiteX16" fmla="*/ 342262 w 2513323"/>
              <a:gd name="connsiteY16" fmla="*/ 1752175 h 2273229"/>
              <a:gd name="connsiteX17" fmla="*/ 362695 w 2513323"/>
              <a:gd name="connsiteY17" fmla="*/ 1726633 h 2273229"/>
              <a:gd name="connsiteX18" fmla="*/ 403562 w 2513323"/>
              <a:gd name="connsiteY18" fmla="*/ 1685766 h 2273229"/>
              <a:gd name="connsiteX19" fmla="*/ 423996 w 2513323"/>
              <a:gd name="connsiteY19" fmla="*/ 1665332 h 2273229"/>
              <a:gd name="connsiteX20" fmla="*/ 439321 w 2513323"/>
              <a:gd name="connsiteY20" fmla="*/ 1644899 h 2273229"/>
              <a:gd name="connsiteX21" fmla="*/ 459755 w 2513323"/>
              <a:gd name="connsiteY21" fmla="*/ 1629573 h 2273229"/>
              <a:gd name="connsiteX22" fmla="*/ 490405 w 2513323"/>
              <a:gd name="connsiteY22" fmla="*/ 1598923 h 2273229"/>
              <a:gd name="connsiteX23" fmla="*/ 510838 w 2513323"/>
              <a:gd name="connsiteY23" fmla="*/ 1573381 h 2273229"/>
              <a:gd name="connsiteX24" fmla="*/ 541489 w 2513323"/>
              <a:gd name="connsiteY24" fmla="*/ 1552948 h 2273229"/>
              <a:gd name="connsiteX25" fmla="*/ 556814 w 2513323"/>
              <a:gd name="connsiteY25" fmla="*/ 1512081 h 2273229"/>
              <a:gd name="connsiteX26" fmla="*/ 602789 w 2513323"/>
              <a:gd name="connsiteY26" fmla="*/ 1440563 h 2273229"/>
              <a:gd name="connsiteX27" fmla="*/ 618114 w 2513323"/>
              <a:gd name="connsiteY27" fmla="*/ 1415021 h 2273229"/>
              <a:gd name="connsiteX28" fmla="*/ 669198 w 2513323"/>
              <a:gd name="connsiteY28" fmla="*/ 1348613 h 2273229"/>
              <a:gd name="connsiteX29" fmla="*/ 684523 w 2513323"/>
              <a:gd name="connsiteY29" fmla="*/ 1328179 h 2273229"/>
              <a:gd name="connsiteX30" fmla="*/ 699848 w 2513323"/>
              <a:gd name="connsiteY30" fmla="*/ 1307745 h 2273229"/>
              <a:gd name="connsiteX31" fmla="*/ 715174 w 2513323"/>
              <a:gd name="connsiteY31" fmla="*/ 1292420 h 2273229"/>
              <a:gd name="connsiteX32" fmla="*/ 735607 w 2513323"/>
              <a:gd name="connsiteY32" fmla="*/ 1261770 h 2273229"/>
              <a:gd name="connsiteX33" fmla="*/ 756041 w 2513323"/>
              <a:gd name="connsiteY33" fmla="*/ 1236228 h 2273229"/>
              <a:gd name="connsiteX34" fmla="*/ 776474 w 2513323"/>
              <a:gd name="connsiteY34" fmla="*/ 1205578 h 2273229"/>
              <a:gd name="connsiteX35" fmla="*/ 796908 w 2513323"/>
              <a:gd name="connsiteY35" fmla="*/ 1174928 h 2273229"/>
              <a:gd name="connsiteX36" fmla="*/ 807124 w 2513323"/>
              <a:gd name="connsiteY36" fmla="*/ 1159602 h 2273229"/>
              <a:gd name="connsiteX37" fmla="*/ 822450 w 2513323"/>
              <a:gd name="connsiteY37" fmla="*/ 1144277 h 2273229"/>
              <a:gd name="connsiteX38" fmla="*/ 853100 w 2513323"/>
              <a:gd name="connsiteY38" fmla="*/ 1113627 h 2273229"/>
              <a:gd name="connsiteX39" fmla="*/ 878642 w 2513323"/>
              <a:gd name="connsiteY39" fmla="*/ 1082977 h 2273229"/>
              <a:gd name="connsiteX40" fmla="*/ 888858 w 2513323"/>
              <a:gd name="connsiteY40" fmla="*/ 1067652 h 2273229"/>
              <a:gd name="connsiteX41" fmla="*/ 904184 w 2513323"/>
              <a:gd name="connsiteY41" fmla="*/ 1047218 h 2273229"/>
              <a:gd name="connsiteX42" fmla="*/ 919509 w 2513323"/>
              <a:gd name="connsiteY42" fmla="*/ 1031893 h 2273229"/>
              <a:gd name="connsiteX43" fmla="*/ 939942 w 2513323"/>
              <a:gd name="connsiteY43" fmla="*/ 1001243 h 2273229"/>
              <a:gd name="connsiteX44" fmla="*/ 955267 w 2513323"/>
              <a:gd name="connsiteY44" fmla="*/ 985918 h 2273229"/>
              <a:gd name="connsiteX45" fmla="*/ 975701 w 2513323"/>
              <a:gd name="connsiteY45" fmla="*/ 955267 h 2273229"/>
              <a:gd name="connsiteX46" fmla="*/ 1001243 w 2513323"/>
              <a:gd name="connsiteY46" fmla="*/ 924617 h 2273229"/>
              <a:gd name="connsiteX47" fmla="*/ 1006351 w 2513323"/>
              <a:gd name="connsiteY47" fmla="*/ 909292 h 2273229"/>
              <a:gd name="connsiteX48" fmla="*/ 1016568 w 2513323"/>
              <a:gd name="connsiteY48" fmla="*/ 893967 h 2273229"/>
              <a:gd name="connsiteX49" fmla="*/ 1026785 w 2513323"/>
              <a:gd name="connsiteY49" fmla="*/ 853100 h 2273229"/>
              <a:gd name="connsiteX50" fmla="*/ 1037001 w 2513323"/>
              <a:gd name="connsiteY50" fmla="*/ 832666 h 2273229"/>
              <a:gd name="connsiteX51" fmla="*/ 1047218 w 2513323"/>
              <a:gd name="connsiteY51" fmla="*/ 802016 h 2273229"/>
              <a:gd name="connsiteX52" fmla="*/ 1052327 w 2513323"/>
              <a:gd name="connsiteY52" fmla="*/ 786691 h 2273229"/>
              <a:gd name="connsiteX53" fmla="*/ 1072760 w 2513323"/>
              <a:gd name="connsiteY53" fmla="*/ 766257 h 2273229"/>
              <a:gd name="connsiteX54" fmla="*/ 1343504 w 2513323"/>
              <a:gd name="connsiteY54" fmla="*/ 372912 h 2273229"/>
              <a:gd name="connsiteX55" fmla="*/ 1415022 w 2513323"/>
              <a:gd name="connsiteY55" fmla="*/ 153252 h 2273229"/>
              <a:gd name="connsiteX56" fmla="*/ 1415022 w 2513323"/>
              <a:gd name="connsiteY56" fmla="*/ 0 h 2273229"/>
              <a:gd name="connsiteX57" fmla="*/ 1859451 w 2513323"/>
              <a:gd name="connsiteY57" fmla="*/ 91951 h 2273229"/>
              <a:gd name="connsiteX58" fmla="*/ 2191495 w 2513323"/>
              <a:gd name="connsiteY58" fmla="*/ 316720 h 2273229"/>
              <a:gd name="connsiteX59" fmla="*/ 2370289 w 2513323"/>
              <a:gd name="connsiteY59" fmla="*/ 567030 h 2273229"/>
              <a:gd name="connsiteX60" fmla="*/ 2513323 w 2513323"/>
              <a:gd name="connsiteY60" fmla="*/ 899075 h 2273229"/>
              <a:gd name="connsiteX61" fmla="*/ 0 w 2513323"/>
              <a:gd name="connsiteY61" fmla="*/ 2273229 h 2273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2513323" h="2273229">
                <a:moveTo>
                  <a:pt x="0" y="2273229"/>
                </a:moveTo>
                <a:lnTo>
                  <a:pt x="0" y="2273229"/>
                </a:lnTo>
                <a:cubicBezTo>
                  <a:pt x="3178" y="2244633"/>
                  <a:pt x="3713" y="2227728"/>
                  <a:pt x="10217" y="2201712"/>
                </a:cubicBezTo>
                <a:cubicBezTo>
                  <a:pt x="11523" y="2196488"/>
                  <a:pt x="12711" y="2191094"/>
                  <a:pt x="15326" y="2186387"/>
                </a:cubicBezTo>
                <a:cubicBezTo>
                  <a:pt x="21289" y="2175653"/>
                  <a:pt x="30268" y="2166720"/>
                  <a:pt x="35759" y="2155737"/>
                </a:cubicBezTo>
                <a:cubicBezTo>
                  <a:pt x="39165" y="2148926"/>
                  <a:pt x="41940" y="2141761"/>
                  <a:pt x="45976" y="2135303"/>
                </a:cubicBezTo>
                <a:cubicBezTo>
                  <a:pt x="50488" y="2128083"/>
                  <a:pt x="56789" y="2122090"/>
                  <a:pt x="61301" y="2114870"/>
                </a:cubicBezTo>
                <a:cubicBezTo>
                  <a:pt x="65337" y="2108412"/>
                  <a:pt x="67294" y="2100772"/>
                  <a:pt x="71518" y="2094436"/>
                </a:cubicBezTo>
                <a:cubicBezTo>
                  <a:pt x="80963" y="2080268"/>
                  <a:pt x="93407" y="2068170"/>
                  <a:pt x="102168" y="2053569"/>
                </a:cubicBezTo>
                <a:cubicBezTo>
                  <a:pt x="141294" y="1988358"/>
                  <a:pt x="91314" y="2069075"/>
                  <a:pt x="137927" y="2002485"/>
                </a:cubicBezTo>
                <a:cubicBezTo>
                  <a:pt x="163951" y="1965308"/>
                  <a:pt x="141460" y="1987207"/>
                  <a:pt x="173685" y="1951401"/>
                </a:cubicBezTo>
                <a:cubicBezTo>
                  <a:pt x="181740" y="1942451"/>
                  <a:pt x="191341" y="1934958"/>
                  <a:pt x="199227" y="1925859"/>
                </a:cubicBezTo>
                <a:cubicBezTo>
                  <a:pt x="213509" y="1909380"/>
                  <a:pt x="226472" y="1891804"/>
                  <a:pt x="240094" y="1874776"/>
                </a:cubicBezTo>
                <a:lnTo>
                  <a:pt x="280961" y="1823692"/>
                </a:lnTo>
                <a:lnTo>
                  <a:pt x="301395" y="1798150"/>
                </a:lnTo>
                <a:cubicBezTo>
                  <a:pt x="308206" y="1789636"/>
                  <a:pt x="314118" y="1780317"/>
                  <a:pt x="321828" y="1772608"/>
                </a:cubicBezTo>
                <a:cubicBezTo>
                  <a:pt x="328639" y="1765797"/>
                  <a:pt x="335863" y="1759374"/>
                  <a:pt x="342262" y="1752175"/>
                </a:cubicBezTo>
                <a:cubicBezTo>
                  <a:pt x="349506" y="1744026"/>
                  <a:pt x="355300" y="1734645"/>
                  <a:pt x="362695" y="1726633"/>
                </a:cubicBezTo>
                <a:cubicBezTo>
                  <a:pt x="375762" y="1712477"/>
                  <a:pt x="389940" y="1699388"/>
                  <a:pt x="403562" y="1685766"/>
                </a:cubicBezTo>
                <a:cubicBezTo>
                  <a:pt x="410373" y="1678955"/>
                  <a:pt x="418216" y="1673038"/>
                  <a:pt x="423996" y="1665332"/>
                </a:cubicBezTo>
                <a:cubicBezTo>
                  <a:pt x="429104" y="1658521"/>
                  <a:pt x="433301" y="1650919"/>
                  <a:pt x="439321" y="1644899"/>
                </a:cubicBezTo>
                <a:cubicBezTo>
                  <a:pt x="445341" y="1638879"/>
                  <a:pt x="453426" y="1635269"/>
                  <a:pt x="459755" y="1629573"/>
                </a:cubicBezTo>
                <a:cubicBezTo>
                  <a:pt x="470494" y="1619907"/>
                  <a:pt x="481379" y="1610206"/>
                  <a:pt x="490405" y="1598923"/>
                </a:cubicBezTo>
                <a:cubicBezTo>
                  <a:pt x="497216" y="1590409"/>
                  <a:pt x="502734" y="1580675"/>
                  <a:pt x="510838" y="1573381"/>
                </a:cubicBezTo>
                <a:cubicBezTo>
                  <a:pt x="519965" y="1565167"/>
                  <a:pt x="541489" y="1552948"/>
                  <a:pt x="541489" y="1552948"/>
                </a:cubicBezTo>
                <a:cubicBezTo>
                  <a:pt x="545142" y="1541988"/>
                  <a:pt x="552013" y="1520374"/>
                  <a:pt x="556814" y="1512081"/>
                </a:cubicBezTo>
                <a:cubicBezTo>
                  <a:pt x="571013" y="1487555"/>
                  <a:pt x="588208" y="1464865"/>
                  <a:pt x="602789" y="1440563"/>
                </a:cubicBezTo>
                <a:cubicBezTo>
                  <a:pt x="607897" y="1432049"/>
                  <a:pt x="612462" y="1423184"/>
                  <a:pt x="618114" y="1415021"/>
                </a:cubicBezTo>
                <a:cubicBezTo>
                  <a:pt x="640191" y="1383132"/>
                  <a:pt x="647806" y="1376117"/>
                  <a:pt x="669198" y="1348613"/>
                </a:cubicBezTo>
                <a:cubicBezTo>
                  <a:pt x="674425" y="1341892"/>
                  <a:pt x="679415" y="1334990"/>
                  <a:pt x="684523" y="1328179"/>
                </a:cubicBezTo>
                <a:cubicBezTo>
                  <a:pt x="689631" y="1321368"/>
                  <a:pt x="693827" y="1313765"/>
                  <a:pt x="699848" y="1307745"/>
                </a:cubicBezTo>
                <a:cubicBezTo>
                  <a:pt x="704957" y="1302637"/>
                  <a:pt x="710739" y="1298123"/>
                  <a:pt x="715174" y="1292420"/>
                </a:cubicBezTo>
                <a:cubicBezTo>
                  <a:pt x="722713" y="1282728"/>
                  <a:pt x="727936" y="1271358"/>
                  <a:pt x="735607" y="1261770"/>
                </a:cubicBezTo>
                <a:cubicBezTo>
                  <a:pt x="742418" y="1253256"/>
                  <a:pt x="749628" y="1245046"/>
                  <a:pt x="756041" y="1236228"/>
                </a:cubicBezTo>
                <a:cubicBezTo>
                  <a:pt x="763263" y="1226298"/>
                  <a:pt x="769663" y="1215795"/>
                  <a:pt x="776474" y="1205578"/>
                </a:cubicBezTo>
                <a:lnTo>
                  <a:pt x="796908" y="1174928"/>
                </a:lnTo>
                <a:cubicBezTo>
                  <a:pt x="800314" y="1169819"/>
                  <a:pt x="802783" y="1163943"/>
                  <a:pt x="807124" y="1159602"/>
                </a:cubicBezTo>
                <a:cubicBezTo>
                  <a:pt x="812233" y="1154494"/>
                  <a:pt x="817748" y="1149762"/>
                  <a:pt x="822450" y="1144277"/>
                </a:cubicBezTo>
                <a:cubicBezTo>
                  <a:pt x="847797" y="1114707"/>
                  <a:pt x="826121" y="1131614"/>
                  <a:pt x="853100" y="1113627"/>
                </a:cubicBezTo>
                <a:cubicBezTo>
                  <a:pt x="878471" y="1075571"/>
                  <a:pt x="845859" y="1122317"/>
                  <a:pt x="878642" y="1082977"/>
                </a:cubicBezTo>
                <a:cubicBezTo>
                  <a:pt x="882572" y="1078261"/>
                  <a:pt x="885290" y="1072648"/>
                  <a:pt x="888858" y="1067652"/>
                </a:cubicBezTo>
                <a:cubicBezTo>
                  <a:pt x="893807" y="1060724"/>
                  <a:pt x="898643" y="1053682"/>
                  <a:pt x="904184" y="1047218"/>
                </a:cubicBezTo>
                <a:cubicBezTo>
                  <a:pt x="908886" y="1041733"/>
                  <a:pt x="915074" y="1037596"/>
                  <a:pt x="919509" y="1031893"/>
                </a:cubicBezTo>
                <a:cubicBezTo>
                  <a:pt x="927047" y="1022201"/>
                  <a:pt x="931260" y="1009925"/>
                  <a:pt x="939942" y="1001243"/>
                </a:cubicBezTo>
                <a:cubicBezTo>
                  <a:pt x="945050" y="996135"/>
                  <a:pt x="950832" y="991621"/>
                  <a:pt x="955267" y="985918"/>
                </a:cubicBezTo>
                <a:cubicBezTo>
                  <a:pt x="962806" y="976225"/>
                  <a:pt x="967018" y="963950"/>
                  <a:pt x="975701" y="955267"/>
                </a:cubicBezTo>
                <a:cubicBezTo>
                  <a:pt x="995367" y="935601"/>
                  <a:pt x="987019" y="945953"/>
                  <a:pt x="1001243" y="924617"/>
                </a:cubicBezTo>
                <a:cubicBezTo>
                  <a:pt x="1002946" y="919509"/>
                  <a:pt x="1003943" y="914108"/>
                  <a:pt x="1006351" y="909292"/>
                </a:cubicBezTo>
                <a:cubicBezTo>
                  <a:pt x="1009097" y="903801"/>
                  <a:pt x="1014470" y="899737"/>
                  <a:pt x="1016568" y="893967"/>
                </a:cubicBezTo>
                <a:cubicBezTo>
                  <a:pt x="1021367" y="880771"/>
                  <a:pt x="1020506" y="865659"/>
                  <a:pt x="1026785" y="853100"/>
                </a:cubicBezTo>
                <a:cubicBezTo>
                  <a:pt x="1030190" y="846289"/>
                  <a:pt x="1034173" y="839737"/>
                  <a:pt x="1037001" y="832666"/>
                </a:cubicBezTo>
                <a:cubicBezTo>
                  <a:pt x="1041001" y="822667"/>
                  <a:pt x="1043812" y="812233"/>
                  <a:pt x="1047218" y="802016"/>
                </a:cubicBezTo>
                <a:cubicBezTo>
                  <a:pt x="1048921" y="796908"/>
                  <a:pt x="1048519" y="790499"/>
                  <a:pt x="1052327" y="786691"/>
                </a:cubicBezTo>
                <a:lnTo>
                  <a:pt x="1072760" y="766257"/>
                </a:lnTo>
                <a:lnTo>
                  <a:pt x="1343504" y="372912"/>
                </a:lnTo>
                <a:lnTo>
                  <a:pt x="1415022" y="153252"/>
                </a:lnTo>
                <a:lnTo>
                  <a:pt x="1415022" y="0"/>
                </a:lnTo>
                <a:lnTo>
                  <a:pt x="1859451" y="91951"/>
                </a:lnTo>
                <a:lnTo>
                  <a:pt x="2191495" y="316720"/>
                </a:lnTo>
                <a:lnTo>
                  <a:pt x="2370289" y="567030"/>
                </a:lnTo>
                <a:lnTo>
                  <a:pt x="2513323" y="899075"/>
                </a:lnTo>
                <a:lnTo>
                  <a:pt x="0" y="2273229"/>
                </a:lnTo>
                <a:close/>
              </a:path>
            </a:pathLst>
          </a:custGeom>
          <a:solidFill>
            <a:schemeClr val="accent1">
              <a:alpha val="41000"/>
            </a:schemeClr>
          </a:solidFill>
          <a:ln w="25400">
            <a:solidFill>
              <a:schemeClr val="accent5">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 name="Title 1"/>
          <p:cNvSpPr>
            <a:spLocks noGrp="1"/>
          </p:cNvSpPr>
          <p:nvPr>
            <p:ph type="title"/>
          </p:nvPr>
        </p:nvSpPr>
        <p:spPr>
          <a:xfrm>
            <a:off x="1981200" y="100854"/>
            <a:ext cx="8229600" cy="741362"/>
          </a:xfrm>
        </p:spPr>
        <p:txBody>
          <a:bodyPr>
            <a:normAutofit/>
          </a:bodyPr>
          <a:lstStyle/>
          <a:p>
            <a:r>
              <a:rPr lang="en-US" sz="3600" dirty="0"/>
              <a:t>Footprint RUN1 </a:t>
            </a:r>
            <a:r>
              <a:rPr lang="en-US" sz="3600" dirty="0">
                <a:sym typeface="Wingdings" pitchFamily="2" charset="2"/>
              </a:rPr>
              <a:t></a:t>
            </a:r>
            <a:r>
              <a:rPr lang="en-US" sz="3600" dirty="0"/>
              <a:t> RUN2 </a:t>
            </a:r>
            <a:r>
              <a:rPr lang="en-US" sz="3600" dirty="0">
                <a:sym typeface="Wingdings" pitchFamily="2" charset="2"/>
              </a:rPr>
              <a:t>RUN3HL-LHC</a:t>
            </a:r>
            <a:endParaRPr lang="en-US" sz="3600" dirty="0"/>
          </a:p>
        </p:txBody>
      </p:sp>
      <p:sp>
        <p:nvSpPr>
          <p:cNvPr id="14" name="TextBox 13">
            <a:extLst>
              <a:ext uri="{FF2B5EF4-FFF2-40B4-BE49-F238E27FC236}">
                <a16:creationId xmlns:a16="http://schemas.microsoft.com/office/drawing/2014/main" id="{DFD4E566-EF6D-E5FD-E5E6-F397B8FA5645}"/>
              </a:ext>
            </a:extLst>
          </p:cNvPr>
          <p:cNvSpPr txBox="1"/>
          <p:nvPr/>
        </p:nvSpPr>
        <p:spPr>
          <a:xfrm>
            <a:off x="8959285" y="6550223"/>
            <a:ext cx="3049229" cy="307777"/>
          </a:xfrm>
          <a:prstGeom prst="rect">
            <a:avLst/>
          </a:prstGeom>
          <a:noFill/>
        </p:spPr>
        <p:txBody>
          <a:bodyPr wrap="square">
            <a:spAutoFit/>
          </a:bodyPr>
          <a:lstStyle/>
          <a:p>
            <a:r>
              <a:rPr lang="en-GB" sz="1400" i="1" dirty="0">
                <a:effectLst/>
                <a:latin typeface="Helvetica" pitchFamily="2" charset="0"/>
              </a:rPr>
              <a:t>CERN-ACC-NOTE-2018-035</a:t>
            </a:r>
            <a:endParaRPr lang="en-GB" sz="1400" dirty="0">
              <a:effectLst/>
              <a:latin typeface="Helvetica" pitchFamily="2" charset="0"/>
            </a:endParaRPr>
          </a:p>
        </p:txBody>
      </p:sp>
      <p:pic>
        <p:nvPicPr>
          <p:cNvPr id="3" name="Picture 2">
            <a:extLst>
              <a:ext uri="{FF2B5EF4-FFF2-40B4-BE49-F238E27FC236}">
                <a16:creationId xmlns:a16="http://schemas.microsoft.com/office/drawing/2014/main" id="{984C24B9-B735-E12C-6D03-754E7368BF38}"/>
              </a:ext>
            </a:extLst>
          </p:cNvPr>
          <p:cNvPicPr>
            <a:picLocks noChangeAspect="1"/>
          </p:cNvPicPr>
          <p:nvPr/>
        </p:nvPicPr>
        <p:blipFill>
          <a:blip r:embed="rId4"/>
          <a:stretch>
            <a:fillRect/>
          </a:stretch>
        </p:blipFill>
        <p:spPr>
          <a:xfrm>
            <a:off x="7706141" y="771652"/>
            <a:ext cx="4485859" cy="3364394"/>
          </a:xfrm>
          <a:prstGeom prst="rect">
            <a:avLst/>
          </a:prstGeom>
        </p:spPr>
      </p:pic>
      <p:sp>
        <p:nvSpPr>
          <p:cNvPr id="5" name="Freeform 4">
            <a:extLst>
              <a:ext uri="{FF2B5EF4-FFF2-40B4-BE49-F238E27FC236}">
                <a16:creationId xmlns:a16="http://schemas.microsoft.com/office/drawing/2014/main" id="{1AE804E3-9B22-F37B-7BDB-0147B886CCB2}"/>
              </a:ext>
            </a:extLst>
          </p:cNvPr>
          <p:cNvSpPr/>
          <p:nvPr/>
        </p:nvSpPr>
        <p:spPr>
          <a:xfrm>
            <a:off x="2494934" y="3154108"/>
            <a:ext cx="3309818" cy="3082373"/>
          </a:xfrm>
          <a:custGeom>
            <a:avLst/>
            <a:gdLst>
              <a:gd name="connsiteX0" fmla="*/ 0 w 3296874"/>
              <a:gd name="connsiteY0" fmla="*/ 2986481 h 2997712"/>
              <a:gd name="connsiteX1" fmla="*/ 0 w 3296874"/>
              <a:gd name="connsiteY1" fmla="*/ 2986481 h 2997712"/>
              <a:gd name="connsiteX2" fmla="*/ 33556 w 3296874"/>
              <a:gd name="connsiteY2" fmla="*/ 2919369 h 2997712"/>
              <a:gd name="connsiteX3" fmla="*/ 67112 w 3296874"/>
              <a:gd name="connsiteY3" fmla="*/ 2869035 h 2997712"/>
              <a:gd name="connsiteX4" fmla="*/ 83890 w 3296874"/>
              <a:gd name="connsiteY4" fmla="*/ 2843868 h 2997712"/>
              <a:gd name="connsiteX5" fmla="*/ 134224 w 3296874"/>
              <a:gd name="connsiteY5" fmla="*/ 2776756 h 2997712"/>
              <a:gd name="connsiteX6" fmla="*/ 184558 w 3296874"/>
              <a:gd name="connsiteY6" fmla="*/ 2718033 h 2997712"/>
              <a:gd name="connsiteX7" fmla="*/ 209725 w 3296874"/>
              <a:gd name="connsiteY7" fmla="*/ 2692866 h 2997712"/>
              <a:gd name="connsiteX8" fmla="*/ 251670 w 3296874"/>
              <a:gd name="connsiteY8" fmla="*/ 2634143 h 2997712"/>
              <a:gd name="connsiteX9" fmla="*/ 260059 w 3296874"/>
              <a:gd name="connsiteY9" fmla="*/ 2608976 h 2997712"/>
              <a:gd name="connsiteX10" fmla="*/ 302004 w 3296874"/>
              <a:gd name="connsiteY10" fmla="*/ 2558643 h 2997712"/>
              <a:gd name="connsiteX11" fmla="*/ 310393 w 3296874"/>
              <a:gd name="connsiteY11" fmla="*/ 2533476 h 2997712"/>
              <a:gd name="connsiteX12" fmla="*/ 335560 w 3296874"/>
              <a:gd name="connsiteY12" fmla="*/ 2508309 h 2997712"/>
              <a:gd name="connsiteX13" fmla="*/ 369116 w 3296874"/>
              <a:gd name="connsiteY13" fmla="*/ 2457975 h 2997712"/>
              <a:gd name="connsiteX14" fmla="*/ 419450 w 3296874"/>
              <a:gd name="connsiteY14" fmla="*/ 2407641 h 2997712"/>
              <a:gd name="connsiteX15" fmla="*/ 444617 w 3296874"/>
              <a:gd name="connsiteY15" fmla="*/ 2390863 h 2997712"/>
              <a:gd name="connsiteX16" fmla="*/ 469784 w 3296874"/>
              <a:gd name="connsiteY16" fmla="*/ 2365696 h 2997712"/>
              <a:gd name="connsiteX17" fmla="*/ 503340 w 3296874"/>
              <a:gd name="connsiteY17" fmla="*/ 2315362 h 2997712"/>
              <a:gd name="connsiteX18" fmla="*/ 528507 w 3296874"/>
              <a:gd name="connsiteY18" fmla="*/ 2298584 h 2997712"/>
              <a:gd name="connsiteX19" fmla="*/ 604007 w 3296874"/>
              <a:gd name="connsiteY19" fmla="*/ 2214694 h 2997712"/>
              <a:gd name="connsiteX20" fmla="*/ 629174 w 3296874"/>
              <a:gd name="connsiteY20" fmla="*/ 2189527 h 2997712"/>
              <a:gd name="connsiteX21" fmla="*/ 662730 w 3296874"/>
              <a:gd name="connsiteY21" fmla="*/ 2139193 h 2997712"/>
              <a:gd name="connsiteX22" fmla="*/ 729842 w 3296874"/>
              <a:gd name="connsiteY22" fmla="*/ 2030136 h 2997712"/>
              <a:gd name="connsiteX23" fmla="*/ 755009 w 3296874"/>
              <a:gd name="connsiteY23" fmla="*/ 1996580 h 2997712"/>
              <a:gd name="connsiteX24" fmla="*/ 822121 w 3296874"/>
              <a:gd name="connsiteY24" fmla="*/ 1921079 h 2997712"/>
              <a:gd name="connsiteX25" fmla="*/ 855677 w 3296874"/>
              <a:gd name="connsiteY25" fmla="*/ 1870745 h 2997712"/>
              <a:gd name="connsiteX26" fmla="*/ 872455 w 3296874"/>
              <a:gd name="connsiteY26" fmla="*/ 1845578 h 2997712"/>
              <a:gd name="connsiteX27" fmla="*/ 931178 w 3296874"/>
              <a:gd name="connsiteY27" fmla="*/ 1778466 h 2997712"/>
              <a:gd name="connsiteX28" fmla="*/ 981512 w 3296874"/>
              <a:gd name="connsiteY28" fmla="*/ 1702965 h 2997712"/>
              <a:gd name="connsiteX29" fmla="*/ 998290 w 3296874"/>
              <a:gd name="connsiteY29" fmla="*/ 1677798 h 2997712"/>
              <a:gd name="connsiteX30" fmla="*/ 1023457 w 3296874"/>
              <a:gd name="connsiteY30" fmla="*/ 1661021 h 2997712"/>
              <a:gd name="connsiteX31" fmla="*/ 1057013 w 3296874"/>
              <a:gd name="connsiteY31" fmla="*/ 1627465 h 2997712"/>
              <a:gd name="connsiteX32" fmla="*/ 1065402 w 3296874"/>
              <a:gd name="connsiteY32" fmla="*/ 1602298 h 2997712"/>
              <a:gd name="connsiteX33" fmla="*/ 1107347 w 3296874"/>
              <a:gd name="connsiteY33" fmla="*/ 1535186 h 2997712"/>
              <a:gd name="connsiteX34" fmla="*/ 1166070 w 3296874"/>
              <a:gd name="connsiteY34" fmla="*/ 1442907 h 2997712"/>
              <a:gd name="connsiteX35" fmla="*/ 1166070 w 3296874"/>
              <a:gd name="connsiteY35" fmla="*/ 1442907 h 2997712"/>
              <a:gd name="connsiteX36" fmla="*/ 1208015 w 3296874"/>
              <a:gd name="connsiteY36" fmla="*/ 1375795 h 2997712"/>
              <a:gd name="connsiteX37" fmla="*/ 1258349 w 3296874"/>
              <a:gd name="connsiteY37" fmla="*/ 1291905 h 2997712"/>
              <a:gd name="connsiteX38" fmla="*/ 1333850 w 3296874"/>
              <a:gd name="connsiteY38" fmla="*/ 1216404 h 2997712"/>
              <a:gd name="connsiteX39" fmla="*/ 1359017 w 3296874"/>
              <a:gd name="connsiteY39" fmla="*/ 1191237 h 2997712"/>
              <a:gd name="connsiteX40" fmla="*/ 1384184 w 3296874"/>
              <a:gd name="connsiteY40" fmla="*/ 1157681 h 2997712"/>
              <a:gd name="connsiteX41" fmla="*/ 1409351 w 3296874"/>
              <a:gd name="connsiteY41" fmla="*/ 1115736 h 2997712"/>
              <a:gd name="connsiteX42" fmla="*/ 1451296 w 3296874"/>
              <a:gd name="connsiteY42" fmla="*/ 1073791 h 2997712"/>
              <a:gd name="connsiteX43" fmla="*/ 1526796 w 3296874"/>
              <a:gd name="connsiteY43" fmla="*/ 981512 h 2997712"/>
              <a:gd name="connsiteX44" fmla="*/ 1577130 w 3296874"/>
              <a:gd name="connsiteY44" fmla="*/ 922789 h 2997712"/>
              <a:gd name="connsiteX45" fmla="*/ 1602297 w 3296874"/>
              <a:gd name="connsiteY45" fmla="*/ 897622 h 2997712"/>
              <a:gd name="connsiteX46" fmla="*/ 1635853 w 3296874"/>
              <a:gd name="connsiteY46" fmla="*/ 847288 h 2997712"/>
              <a:gd name="connsiteX47" fmla="*/ 1702965 w 3296874"/>
              <a:gd name="connsiteY47" fmla="*/ 746621 h 2997712"/>
              <a:gd name="connsiteX48" fmla="*/ 1719743 w 3296874"/>
              <a:gd name="connsiteY48" fmla="*/ 721454 h 2997712"/>
              <a:gd name="connsiteX49" fmla="*/ 1736521 w 3296874"/>
              <a:gd name="connsiteY49" fmla="*/ 696287 h 2997712"/>
              <a:gd name="connsiteX50" fmla="*/ 1761688 w 3296874"/>
              <a:gd name="connsiteY50" fmla="*/ 671120 h 2997712"/>
              <a:gd name="connsiteX51" fmla="*/ 1786855 w 3296874"/>
              <a:gd name="connsiteY51" fmla="*/ 620786 h 2997712"/>
              <a:gd name="connsiteX52" fmla="*/ 1828800 w 3296874"/>
              <a:gd name="connsiteY52" fmla="*/ 570452 h 2997712"/>
              <a:gd name="connsiteX53" fmla="*/ 1837189 w 3296874"/>
              <a:gd name="connsiteY53" fmla="*/ 545285 h 2997712"/>
              <a:gd name="connsiteX54" fmla="*/ 1853967 w 3296874"/>
              <a:gd name="connsiteY54" fmla="*/ 520118 h 2997712"/>
              <a:gd name="connsiteX55" fmla="*/ 1879134 w 3296874"/>
              <a:gd name="connsiteY55" fmla="*/ 444617 h 2997712"/>
              <a:gd name="connsiteX56" fmla="*/ 1887523 w 3296874"/>
              <a:gd name="connsiteY56" fmla="*/ 419450 h 2997712"/>
              <a:gd name="connsiteX57" fmla="*/ 1904301 w 3296874"/>
              <a:gd name="connsiteY57" fmla="*/ 385894 h 2997712"/>
              <a:gd name="connsiteX58" fmla="*/ 1912690 w 3296874"/>
              <a:gd name="connsiteY58" fmla="*/ 360727 h 2997712"/>
              <a:gd name="connsiteX59" fmla="*/ 1921079 w 3296874"/>
              <a:gd name="connsiteY59" fmla="*/ 327171 h 2997712"/>
              <a:gd name="connsiteX60" fmla="*/ 1937857 w 3296874"/>
              <a:gd name="connsiteY60" fmla="*/ 302004 h 2997712"/>
              <a:gd name="connsiteX61" fmla="*/ 1954635 w 3296874"/>
              <a:gd name="connsiteY61" fmla="*/ 268448 h 2997712"/>
              <a:gd name="connsiteX62" fmla="*/ 2004969 w 3296874"/>
              <a:gd name="connsiteY62" fmla="*/ 184558 h 2997712"/>
              <a:gd name="connsiteX63" fmla="*/ 2021747 w 3296874"/>
              <a:gd name="connsiteY63" fmla="*/ 134224 h 2997712"/>
              <a:gd name="connsiteX64" fmla="*/ 2046914 w 3296874"/>
              <a:gd name="connsiteY64" fmla="*/ 58723 h 2997712"/>
              <a:gd name="connsiteX65" fmla="*/ 2055303 w 3296874"/>
              <a:gd name="connsiteY65" fmla="*/ 33556 h 2997712"/>
              <a:gd name="connsiteX66" fmla="*/ 2063692 w 3296874"/>
              <a:gd name="connsiteY66" fmla="*/ 8389 h 2997712"/>
              <a:gd name="connsiteX67" fmla="*/ 2088859 w 3296874"/>
              <a:gd name="connsiteY67" fmla="*/ 0 h 2997712"/>
              <a:gd name="connsiteX68" fmla="*/ 2197916 w 3296874"/>
              <a:gd name="connsiteY68" fmla="*/ 8389 h 2997712"/>
              <a:gd name="connsiteX69" fmla="*/ 2223083 w 3296874"/>
              <a:gd name="connsiteY69" fmla="*/ 16778 h 2997712"/>
              <a:gd name="connsiteX70" fmla="*/ 2273417 w 3296874"/>
              <a:gd name="connsiteY70" fmla="*/ 41945 h 2997712"/>
              <a:gd name="connsiteX71" fmla="*/ 2441196 w 3296874"/>
              <a:gd name="connsiteY71" fmla="*/ 50334 h 2997712"/>
              <a:gd name="connsiteX72" fmla="*/ 2525086 w 3296874"/>
              <a:gd name="connsiteY72" fmla="*/ 67112 h 2997712"/>
              <a:gd name="connsiteX73" fmla="*/ 2575420 w 3296874"/>
              <a:gd name="connsiteY73" fmla="*/ 83890 h 2997712"/>
              <a:gd name="connsiteX74" fmla="*/ 2617365 w 3296874"/>
              <a:gd name="connsiteY74" fmla="*/ 92279 h 2997712"/>
              <a:gd name="connsiteX75" fmla="*/ 2667699 w 3296874"/>
              <a:gd name="connsiteY75" fmla="*/ 109057 h 2997712"/>
              <a:gd name="connsiteX76" fmla="*/ 2718033 w 3296874"/>
              <a:gd name="connsiteY76" fmla="*/ 151002 h 2997712"/>
              <a:gd name="connsiteX77" fmla="*/ 2768367 w 3296874"/>
              <a:gd name="connsiteY77" fmla="*/ 167780 h 2997712"/>
              <a:gd name="connsiteX78" fmla="*/ 2793534 w 3296874"/>
              <a:gd name="connsiteY78" fmla="*/ 184558 h 2997712"/>
              <a:gd name="connsiteX79" fmla="*/ 2843868 w 3296874"/>
              <a:gd name="connsiteY79" fmla="*/ 201336 h 2997712"/>
              <a:gd name="connsiteX80" fmla="*/ 2869035 w 3296874"/>
              <a:gd name="connsiteY80" fmla="*/ 218114 h 2997712"/>
              <a:gd name="connsiteX81" fmla="*/ 2894202 w 3296874"/>
              <a:gd name="connsiteY81" fmla="*/ 243281 h 2997712"/>
              <a:gd name="connsiteX82" fmla="*/ 2952925 w 3296874"/>
              <a:gd name="connsiteY82" fmla="*/ 276837 h 2997712"/>
              <a:gd name="connsiteX83" fmla="*/ 3003259 w 3296874"/>
              <a:gd name="connsiteY83" fmla="*/ 327171 h 2997712"/>
              <a:gd name="connsiteX84" fmla="*/ 3020037 w 3296874"/>
              <a:gd name="connsiteY84" fmla="*/ 352338 h 2997712"/>
              <a:gd name="connsiteX85" fmla="*/ 3045204 w 3296874"/>
              <a:gd name="connsiteY85" fmla="*/ 369116 h 2997712"/>
              <a:gd name="connsiteX86" fmla="*/ 3070371 w 3296874"/>
              <a:gd name="connsiteY86" fmla="*/ 402672 h 2997712"/>
              <a:gd name="connsiteX87" fmla="*/ 3095538 w 3296874"/>
              <a:gd name="connsiteY87" fmla="*/ 427839 h 2997712"/>
              <a:gd name="connsiteX88" fmla="*/ 3145872 w 3296874"/>
              <a:gd name="connsiteY88" fmla="*/ 520118 h 2997712"/>
              <a:gd name="connsiteX89" fmla="*/ 3171039 w 3296874"/>
              <a:gd name="connsiteY89" fmla="*/ 553674 h 2997712"/>
              <a:gd name="connsiteX90" fmla="*/ 3221373 w 3296874"/>
              <a:gd name="connsiteY90" fmla="*/ 629175 h 2997712"/>
              <a:gd name="connsiteX91" fmla="*/ 3238151 w 3296874"/>
              <a:gd name="connsiteY91" fmla="*/ 654342 h 2997712"/>
              <a:gd name="connsiteX92" fmla="*/ 3254929 w 3296874"/>
              <a:gd name="connsiteY92" fmla="*/ 679509 h 2997712"/>
              <a:gd name="connsiteX93" fmla="*/ 3271707 w 3296874"/>
              <a:gd name="connsiteY93" fmla="*/ 729843 h 2997712"/>
              <a:gd name="connsiteX94" fmla="*/ 3280096 w 3296874"/>
              <a:gd name="connsiteY94" fmla="*/ 805343 h 2997712"/>
              <a:gd name="connsiteX95" fmla="*/ 3296874 w 3296874"/>
              <a:gd name="connsiteY95" fmla="*/ 855677 h 2997712"/>
              <a:gd name="connsiteX96" fmla="*/ 3254929 w 3296874"/>
              <a:gd name="connsiteY96" fmla="*/ 897622 h 2997712"/>
              <a:gd name="connsiteX97" fmla="*/ 3212984 w 3296874"/>
              <a:gd name="connsiteY97" fmla="*/ 939567 h 2997712"/>
              <a:gd name="connsiteX98" fmla="*/ 3171039 w 3296874"/>
              <a:gd name="connsiteY98" fmla="*/ 981512 h 2997712"/>
              <a:gd name="connsiteX99" fmla="*/ 3154261 w 3296874"/>
              <a:gd name="connsiteY99" fmla="*/ 1006679 h 2997712"/>
              <a:gd name="connsiteX100" fmla="*/ 3129094 w 3296874"/>
              <a:gd name="connsiteY100" fmla="*/ 1031846 h 2997712"/>
              <a:gd name="connsiteX101" fmla="*/ 3112316 w 3296874"/>
              <a:gd name="connsiteY101" fmla="*/ 1057013 h 2997712"/>
              <a:gd name="connsiteX102" fmla="*/ 3078760 w 3296874"/>
              <a:gd name="connsiteY102" fmla="*/ 1082180 h 2997712"/>
              <a:gd name="connsiteX103" fmla="*/ 3003259 w 3296874"/>
              <a:gd name="connsiteY103" fmla="*/ 1149292 h 2997712"/>
              <a:gd name="connsiteX104" fmla="*/ 2986481 w 3296874"/>
              <a:gd name="connsiteY104" fmla="*/ 1174459 h 2997712"/>
              <a:gd name="connsiteX105" fmla="*/ 2961314 w 3296874"/>
              <a:gd name="connsiteY105" fmla="*/ 1182848 h 2997712"/>
              <a:gd name="connsiteX106" fmla="*/ 2927758 w 3296874"/>
              <a:gd name="connsiteY106" fmla="*/ 1233182 h 2997712"/>
              <a:gd name="connsiteX107" fmla="*/ 2902591 w 3296874"/>
              <a:gd name="connsiteY107" fmla="*/ 1258349 h 2997712"/>
              <a:gd name="connsiteX108" fmla="*/ 2885813 w 3296874"/>
              <a:gd name="connsiteY108" fmla="*/ 1283516 h 2997712"/>
              <a:gd name="connsiteX109" fmla="*/ 2860646 w 3296874"/>
              <a:gd name="connsiteY109" fmla="*/ 1300294 h 2997712"/>
              <a:gd name="connsiteX110" fmla="*/ 2818701 w 3296874"/>
              <a:gd name="connsiteY110" fmla="*/ 1342239 h 2997712"/>
              <a:gd name="connsiteX111" fmla="*/ 2768367 w 3296874"/>
              <a:gd name="connsiteY111" fmla="*/ 1392573 h 2997712"/>
              <a:gd name="connsiteX112" fmla="*/ 2743200 w 3296874"/>
              <a:gd name="connsiteY112" fmla="*/ 1409351 h 2997712"/>
              <a:gd name="connsiteX113" fmla="*/ 2701255 w 3296874"/>
              <a:gd name="connsiteY113" fmla="*/ 1459685 h 2997712"/>
              <a:gd name="connsiteX114" fmla="*/ 2676088 w 3296874"/>
              <a:gd name="connsiteY114" fmla="*/ 1476463 h 2997712"/>
              <a:gd name="connsiteX115" fmla="*/ 2625754 w 3296874"/>
              <a:gd name="connsiteY115" fmla="*/ 1526797 h 2997712"/>
              <a:gd name="connsiteX116" fmla="*/ 2600587 w 3296874"/>
              <a:gd name="connsiteY116" fmla="*/ 1551964 h 2997712"/>
              <a:gd name="connsiteX117" fmla="*/ 2575420 w 3296874"/>
              <a:gd name="connsiteY117" fmla="*/ 1568742 h 2997712"/>
              <a:gd name="connsiteX118" fmla="*/ 2525086 w 3296874"/>
              <a:gd name="connsiteY118" fmla="*/ 1619076 h 2997712"/>
              <a:gd name="connsiteX119" fmla="*/ 2499919 w 3296874"/>
              <a:gd name="connsiteY119" fmla="*/ 1644243 h 2997712"/>
              <a:gd name="connsiteX120" fmla="*/ 2449585 w 3296874"/>
              <a:gd name="connsiteY120" fmla="*/ 1677798 h 2997712"/>
              <a:gd name="connsiteX121" fmla="*/ 2424418 w 3296874"/>
              <a:gd name="connsiteY121" fmla="*/ 1702965 h 2997712"/>
              <a:gd name="connsiteX122" fmla="*/ 2374085 w 3296874"/>
              <a:gd name="connsiteY122" fmla="*/ 1736521 h 2997712"/>
              <a:gd name="connsiteX123" fmla="*/ 2323751 w 3296874"/>
              <a:gd name="connsiteY123" fmla="*/ 1770077 h 2997712"/>
              <a:gd name="connsiteX124" fmla="*/ 2298584 w 3296874"/>
              <a:gd name="connsiteY124" fmla="*/ 1786855 h 2997712"/>
              <a:gd name="connsiteX125" fmla="*/ 2273417 w 3296874"/>
              <a:gd name="connsiteY125" fmla="*/ 1812022 h 2997712"/>
              <a:gd name="connsiteX126" fmla="*/ 2197916 w 3296874"/>
              <a:gd name="connsiteY126" fmla="*/ 1837189 h 2997712"/>
              <a:gd name="connsiteX127" fmla="*/ 2172749 w 3296874"/>
              <a:gd name="connsiteY127" fmla="*/ 1845578 h 2997712"/>
              <a:gd name="connsiteX128" fmla="*/ 2097248 w 3296874"/>
              <a:gd name="connsiteY128" fmla="*/ 1895912 h 2997712"/>
              <a:gd name="connsiteX129" fmla="*/ 2072081 w 3296874"/>
              <a:gd name="connsiteY129" fmla="*/ 1912690 h 2997712"/>
              <a:gd name="connsiteX130" fmla="*/ 2021747 w 3296874"/>
              <a:gd name="connsiteY130" fmla="*/ 1937857 h 2997712"/>
              <a:gd name="connsiteX131" fmla="*/ 1996580 w 3296874"/>
              <a:gd name="connsiteY131" fmla="*/ 1946246 h 2997712"/>
              <a:gd name="connsiteX132" fmla="*/ 1971413 w 3296874"/>
              <a:gd name="connsiteY132" fmla="*/ 1963024 h 2997712"/>
              <a:gd name="connsiteX133" fmla="*/ 1946246 w 3296874"/>
              <a:gd name="connsiteY133" fmla="*/ 1971413 h 2997712"/>
              <a:gd name="connsiteX134" fmla="*/ 1921079 w 3296874"/>
              <a:gd name="connsiteY134" fmla="*/ 1988191 h 2997712"/>
              <a:gd name="connsiteX135" fmla="*/ 1887523 w 3296874"/>
              <a:gd name="connsiteY135" fmla="*/ 2004969 h 2997712"/>
              <a:gd name="connsiteX136" fmla="*/ 1862356 w 3296874"/>
              <a:gd name="connsiteY136" fmla="*/ 2021747 h 2997712"/>
              <a:gd name="connsiteX137" fmla="*/ 1812022 w 3296874"/>
              <a:gd name="connsiteY137" fmla="*/ 2038525 h 2997712"/>
              <a:gd name="connsiteX138" fmla="*/ 1786855 w 3296874"/>
              <a:gd name="connsiteY138" fmla="*/ 2046914 h 2997712"/>
              <a:gd name="connsiteX139" fmla="*/ 1761688 w 3296874"/>
              <a:gd name="connsiteY139" fmla="*/ 2055303 h 2997712"/>
              <a:gd name="connsiteX140" fmla="*/ 1728132 w 3296874"/>
              <a:gd name="connsiteY140" fmla="*/ 2063692 h 2997712"/>
              <a:gd name="connsiteX141" fmla="*/ 1652631 w 3296874"/>
              <a:gd name="connsiteY141" fmla="*/ 2088859 h 2997712"/>
              <a:gd name="connsiteX142" fmla="*/ 1627464 w 3296874"/>
              <a:gd name="connsiteY142" fmla="*/ 2097248 h 2997712"/>
              <a:gd name="connsiteX143" fmla="*/ 1593908 w 3296874"/>
              <a:gd name="connsiteY143" fmla="*/ 2105637 h 2997712"/>
              <a:gd name="connsiteX144" fmla="*/ 1518407 w 3296874"/>
              <a:gd name="connsiteY144" fmla="*/ 2139193 h 2997712"/>
              <a:gd name="connsiteX145" fmla="*/ 1493241 w 3296874"/>
              <a:gd name="connsiteY145" fmla="*/ 2147582 h 2997712"/>
              <a:gd name="connsiteX146" fmla="*/ 1442907 w 3296874"/>
              <a:gd name="connsiteY146" fmla="*/ 2181138 h 2997712"/>
              <a:gd name="connsiteX147" fmla="*/ 1417740 w 3296874"/>
              <a:gd name="connsiteY147" fmla="*/ 2189527 h 2997712"/>
              <a:gd name="connsiteX148" fmla="*/ 1392573 w 3296874"/>
              <a:gd name="connsiteY148" fmla="*/ 2206305 h 2997712"/>
              <a:gd name="connsiteX149" fmla="*/ 1342239 w 3296874"/>
              <a:gd name="connsiteY149" fmla="*/ 2223083 h 2997712"/>
              <a:gd name="connsiteX150" fmla="*/ 1317072 w 3296874"/>
              <a:gd name="connsiteY150" fmla="*/ 2231472 h 2997712"/>
              <a:gd name="connsiteX151" fmla="*/ 1216404 w 3296874"/>
              <a:gd name="connsiteY151" fmla="*/ 2298584 h 2997712"/>
              <a:gd name="connsiteX152" fmla="*/ 1191237 w 3296874"/>
              <a:gd name="connsiteY152" fmla="*/ 2315362 h 2997712"/>
              <a:gd name="connsiteX153" fmla="*/ 1166070 w 3296874"/>
              <a:gd name="connsiteY153" fmla="*/ 2332140 h 2997712"/>
              <a:gd name="connsiteX154" fmla="*/ 1140903 w 3296874"/>
              <a:gd name="connsiteY154" fmla="*/ 2340529 h 2997712"/>
              <a:gd name="connsiteX155" fmla="*/ 1115736 w 3296874"/>
              <a:gd name="connsiteY155" fmla="*/ 2357307 h 2997712"/>
              <a:gd name="connsiteX156" fmla="*/ 1040235 w 3296874"/>
              <a:gd name="connsiteY156" fmla="*/ 2382474 h 2997712"/>
              <a:gd name="connsiteX157" fmla="*/ 1015068 w 3296874"/>
              <a:gd name="connsiteY157" fmla="*/ 2390863 h 2997712"/>
              <a:gd name="connsiteX158" fmla="*/ 956345 w 3296874"/>
              <a:gd name="connsiteY158" fmla="*/ 2416030 h 2997712"/>
              <a:gd name="connsiteX159" fmla="*/ 931178 w 3296874"/>
              <a:gd name="connsiteY159" fmla="*/ 2432808 h 2997712"/>
              <a:gd name="connsiteX160" fmla="*/ 906011 w 3296874"/>
              <a:gd name="connsiteY160" fmla="*/ 2441197 h 2997712"/>
              <a:gd name="connsiteX161" fmla="*/ 855677 w 3296874"/>
              <a:gd name="connsiteY161" fmla="*/ 2474753 h 2997712"/>
              <a:gd name="connsiteX162" fmla="*/ 830510 w 3296874"/>
              <a:gd name="connsiteY162" fmla="*/ 2491531 h 2997712"/>
              <a:gd name="connsiteX163" fmla="*/ 805343 w 3296874"/>
              <a:gd name="connsiteY163" fmla="*/ 2508309 h 2997712"/>
              <a:gd name="connsiteX164" fmla="*/ 763398 w 3296874"/>
              <a:gd name="connsiteY164" fmla="*/ 2541865 h 2997712"/>
              <a:gd name="connsiteX165" fmla="*/ 687897 w 3296874"/>
              <a:gd name="connsiteY165" fmla="*/ 2600587 h 2997712"/>
              <a:gd name="connsiteX166" fmla="*/ 662730 w 3296874"/>
              <a:gd name="connsiteY166" fmla="*/ 2608976 h 2997712"/>
              <a:gd name="connsiteX167" fmla="*/ 612396 w 3296874"/>
              <a:gd name="connsiteY167" fmla="*/ 2642532 h 2997712"/>
              <a:gd name="connsiteX168" fmla="*/ 587230 w 3296874"/>
              <a:gd name="connsiteY168" fmla="*/ 2650921 h 2997712"/>
              <a:gd name="connsiteX169" fmla="*/ 536896 w 3296874"/>
              <a:gd name="connsiteY169" fmla="*/ 2684477 h 2997712"/>
              <a:gd name="connsiteX170" fmla="*/ 511729 w 3296874"/>
              <a:gd name="connsiteY170" fmla="*/ 2692866 h 2997712"/>
              <a:gd name="connsiteX171" fmla="*/ 436228 w 3296874"/>
              <a:gd name="connsiteY171" fmla="*/ 2743200 h 2997712"/>
              <a:gd name="connsiteX172" fmla="*/ 411061 w 3296874"/>
              <a:gd name="connsiteY172" fmla="*/ 2759978 h 2997712"/>
              <a:gd name="connsiteX173" fmla="*/ 385894 w 3296874"/>
              <a:gd name="connsiteY173" fmla="*/ 2785145 h 2997712"/>
              <a:gd name="connsiteX174" fmla="*/ 335560 w 3296874"/>
              <a:gd name="connsiteY174" fmla="*/ 2810312 h 2997712"/>
              <a:gd name="connsiteX175" fmla="*/ 285226 w 3296874"/>
              <a:gd name="connsiteY175" fmla="*/ 2835479 h 2997712"/>
              <a:gd name="connsiteX176" fmla="*/ 234892 w 3296874"/>
              <a:gd name="connsiteY176" fmla="*/ 2877424 h 2997712"/>
              <a:gd name="connsiteX177" fmla="*/ 209725 w 3296874"/>
              <a:gd name="connsiteY177" fmla="*/ 2885813 h 2997712"/>
              <a:gd name="connsiteX178" fmla="*/ 159391 w 3296874"/>
              <a:gd name="connsiteY178" fmla="*/ 2919369 h 2997712"/>
              <a:gd name="connsiteX179" fmla="*/ 109057 w 3296874"/>
              <a:gd name="connsiteY179" fmla="*/ 2952925 h 2997712"/>
              <a:gd name="connsiteX180" fmla="*/ 83890 w 3296874"/>
              <a:gd name="connsiteY180" fmla="*/ 2969703 h 2997712"/>
              <a:gd name="connsiteX181" fmla="*/ 58723 w 3296874"/>
              <a:gd name="connsiteY181" fmla="*/ 2978092 h 2997712"/>
              <a:gd name="connsiteX182" fmla="*/ 33556 w 3296874"/>
              <a:gd name="connsiteY182" fmla="*/ 2994870 h 2997712"/>
              <a:gd name="connsiteX183" fmla="*/ 0 w 3296874"/>
              <a:gd name="connsiteY183" fmla="*/ 2986481 h 29977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Lst>
            <a:rect l="l" t="t" r="r" b="b"/>
            <a:pathLst>
              <a:path w="3296874" h="2997712">
                <a:moveTo>
                  <a:pt x="0" y="2986481"/>
                </a:moveTo>
                <a:lnTo>
                  <a:pt x="0" y="2986481"/>
                </a:lnTo>
                <a:cubicBezTo>
                  <a:pt x="11185" y="2964110"/>
                  <a:pt x="21147" y="2941085"/>
                  <a:pt x="33556" y="2919369"/>
                </a:cubicBezTo>
                <a:cubicBezTo>
                  <a:pt x="43560" y="2901861"/>
                  <a:pt x="55927" y="2885813"/>
                  <a:pt x="67112" y="2869035"/>
                </a:cubicBezTo>
                <a:cubicBezTo>
                  <a:pt x="72705" y="2860646"/>
                  <a:pt x="77841" y="2851934"/>
                  <a:pt x="83890" y="2843868"/>
                </a:cubicBezTo>
                <a:cubicBezTo>
                  <a:pt x="100668" y="2821497"/>
                  <a:pt x="114451" y="2796529"/>
                  <a:pt x="134224" y="2776756"/>
                </a:cubicBezTo>
                <a:cubicBezTo>
                  <a:pt x="196673" y="2714307"/>
                  <a:pt x="119987" y="2793365"/>
                  <a:pt x="184558" y="2718033"/>
                </a:cubicBezTo>
                <a:cubicBezTo>
                  <a:pt x="192279" y="2709025"/>
                  <a:pt x="202829" y="2702520"/>
                  <a:pt x="209725" y="2692866"/>
                </a:cubicBezTo>
                <a:cubicBezTo>
                  <a:pt x="264934" y="2615573"/>
                  <a:pt x="186235" y="2699578"/>
                  <a:pt x="251670" y="2634143"/>
                </a:cubicBezTo>
                <a:cubicBezTo>
                  <a:pt x="254466" y="2625754"/>
                  <a:pt x="255154" y="2616334"/>
                  <a:pt x="260059" y="2608976"/>
                </a:cubicBezTo>
                <a:cubicBezTo>
                  <a:pt x="297167" y="2553316"/>
                  <a:pt x="274556" y="2613538"/>
                  <a:pt x="302004" y="2558643"/>
                </a:cubicBezTo>
                <a:cubicBezTo>
                  <a:pt x="305959" y="2550734"/>
                  <a:pt x="305488" y="2540834"/>
                  <a:pt x="310393" y="2533476"/>
                </a:cubicBezTo>
                <a:cubicBezTo>
                  <a:pt x="316974" y="2523605"/>
                  <a:pt x="328276" y="2517674"/>
                  <a:pt x="335560" y="2508309"/>
                </a:cubicBezTo>
                <a:cubicBezTo>
                  <a:pt x="347940" y="2492392"/>
                  <a:pt x="352338" y="2469160"/>
                  <a:pt x="369116" y="2457975"/>
                </a:cubicBezTo>
                <a:cubicBezTo>
                  <a:pt x="428427" y="2418434"/>
                  <a:pt x="357017" y="2470074"/>
                  <a:pt x="419450" y="2407641"/>
                </a:cubicBezTo>
                <a:cubicBezTo>
                  <a:pt x="426579" y="2400512"/>
                  <a:pt x="436872" y="2397318"/>
                  <a:pt x="444617" y="2390863"/>
                </a:cubicBezTo>
                <a:cubicBezTo>
                  <a:pt x="453731" y="2383268"/>
                  <a:pt x="462500" y="2375061"/>
                  <a:pt x="469784" y="2365696"/>
                </a:cubicBezTo>
                <a:cubicBezTo>
                  <a:pt x="482164" y="2349779"/>
                  <a:pt x="486562" y="2326547"/>
                  <a:pt x="503340" y="2315362"/>
                </a:cubicBezTo>
                <a:lnTo>
                  <a:pt x="528507" y="2298584"/>
                </a:lnTo>
                <a:cubicBezTo>
                  <a:pt x="560640" y="2250385"/>
                  <a:pt x="538156" y="2280545"/>
                  <a:pt x="604007" y="2214694"/>
                </a:cubicBezTo>
                <a:cubicBezTo>
                  <a:pt x="612396" y="2206305"/>
                  <a:pt x="622593" y="2199398"/>
                  <a:pt x="629174" y="2189527"/>
                </a:cubicBezTo>
                <a:cubicBezTo>
                  <a:pt x="640359" y="2172749"/>
                  <a:pt x="652355" y="2156484"/>
                  <a:pt x="662730" y="2139193"/>
                </a:cubicBezTo>
                <a:cubicBezTo>
                  <a:pt x="675961" y="2117142"/>
                  <a:pt x="708050" y="2060645"/>
                  <a:pt x="729842" y="2030136"/>
                </a:cubicBezTo>
                <a:cubicBezTo>
                  <a:pt x="737969" y="2018759"/>
                  <a:pt x="745720" y="2007030"/>
                  <a:pt x="755009" y="1996580"/>
                </a:cubicBezTo>
                <a:cubicBezTo>
                  <a:pt x="811753" y="1932743"/>
                  <a:pt x="781616" y="1978943"/>
                  <a:pt x="822121" y="1921079"/>
                </a:cubicBezTo>
                <a:cubicBezTo>
                  <a:pt x="833685" y="1904559"/>
                  <a:pt x="844492" y="1887523"/>
                  <a:pt x="855677" y="1870745"/>
                </a:cubicBezTo>
                <a:cubicBezTo>
                  <a:pt x="861270" y="1862356"/>
                  <a:pt x="865326" y="1852707"/>
                  <a:pt x="872455" y="1845578"/>
                </a:cubicBezTo>
                <a:cubicBezTo>
                  <a:pt x="907184" y="1810849"/>
                  <a:pt x="904222" y="1816975"/>
                  <a:pt x="931178" y="1778466"/>
                </a:cubicBezTo>
                <a:lnTo>
                  <a:pt x="981512" y="1702965"/>
                </a:lnTo>
                <a:cubicBezTo>
                  <a:pt x="987105" y="1694576"/>
                  <a:pt x="989901" y="1683390"/>
                  <a:pt x="998290" y="1677798"/>
                </a:cubicBezTo>
                <a:lnTo>
                  <a:pt x="1023457" y="1661021"/>
                </a:lnTo>
                <a:cubicBezTo>
                  <a:pt x="1045828" y="1593909"/>
                  <a:pt x="1012272" y="1672206"/>
                  <a:pt x="1057013" y="1627465"/>
                </a:cubicBezTo>
                <a:cubicBezTo>
                  <a:pt x="1063266" y="1621212"/>
                  <a:pt x="1061919" y="1610426"/>
                  <a:pt x="1065402" y="1602298"/>
                </a:cubicBezTo>
                <a:cubicBezTo>
                  <a:pt x="1080756" y="1566472"/>
                  <a:pt x="1083260" y="1567302"/>
                  <a:pt x="1107347" y="1535186"/>
                </a:cubicBezTo>
                <a:cubicBezTo>
                  <a:pt x="1124579" y="1483491"/>
                  <a:pt x="1110430" y="1517093"/>
                  <a:pt x="1166070" y="1442907"/>
                </a:cubicBezTo>
                <a:lnTo>
                  <a:pt x="1166070" y="1442907"/>
                </a:lnTo>
                <a:cubicBezTo>
                  <a:pt x="1208582" y="1357884"/>
                  <a:pt x="1153564" y="1462916"/>
                  <a:pt x="1208015" y="1375795"/>
                </a:cubicBezTo>
                <a:cubicBezTo>
                  <a:pt x="1230081" y="1340489"/>
                  <a:pt x="1223870" y="1326384"/>
                  <a:pt x="1258349" y="1291905"/>
                </a:cubicBezTo>
                <a:lnTo>
                  <a:pt x="1333850" y="1216404"/>
                </a:lnTo>
                <a:cubicBezTo>
                  <a:pt x="1342239" y="1208015"/>
                  <a:pt x="1351899" y="1200728"/>
                  <a:pt x="1359017" y="1191237"/>
                </a:cubicBezTo>
                <a:cubicBezTo>
                  <a:pt x="1367406" y="1180052"/>
                  <a:pt x="1376428" y="1169314"/>
                  <a:pt x="1384184" y="1157681"/>
                </a:cubicBezTo>
                <a:cubicBezTo>
                  <a:pt x="1393229" y="1144114"/>
                  <a:pt x="1399165" y="1128468"/>
                  <a:pt x="1409351" y="1115736"/>
                </a:cubicBezTo>
                <a:cubicBezTo>
                  <a:pt x="1421703" y="1100296"/>
                  <a:pt x="1438275" y="1088672"/>
                  <a:pt x="1451296" y="1073791"/>
                </a:cubicBezTo>
                <a:cubicBezTo>
                  <a:pt x="1477467" y="1043881"/>
                  <a:pt x="1498693" y="1009615"/>
                  <a:pt x="1526796" y="981512"/>
                </a:cubicBezTo>
                <a:cubicBezTo>
                  <a:pt x="1627616" y="880692"/>
                  <a:pt x="1513249" y="999446"/>
                  <a:pt x="1577130" y="922789"/>
                </a:cubicBezTo>
                <a:cubicBezTo>
                  <a:pt x="1584725" y="913675"/>
                  <a:pt x="1595013" y="906987"/>
                  <a:pt x="1602297" y="897622"/>
                </a:cubicBezTo>
                <a:cubicBezTo>
                  <a:pt x="1614677" y="881705"/>
                  <a:pt x="1624668" y="864066"/>
                  <a:pt x="1635853" y="847288"/>
                </a:cubicBezTo>
                <a:lnTo>
                  <a:pt x="1702965" y="746621"/>
                </a:lnTo>
                <a:lnTo>
                  <a:pt x="1719743" y="721454"/>
                </a:lnTo>
                <a:cubicBezTo>
                  <a:pt x="1725336" y="713065"/>
                  <a:pt x="1729392" y="703416"/>
                  <a:pt x="1736521" y="696287"/>
                </a:cubicBezTo>
                <a:lnTo>
                  <a:pt x="1761688" y="671120"/>
                </a:lnTo>
                <a:cubicBezTo>
                  <a:pt x="1770096" y="645897"/>
                  <a:pt x="1768786" y="642469"/>
                  <a:pt x="1786855" y="620786"/>
                </a:cubicBezTo>
                <a:cubicBezTo>
                  <a:pt x="1810046" y="592956"/>
                  <a:pt x="1813179" y="601694"/>
                  <a:pt x="1828800" y="570452"/>
                </a:cubicBezTo>
                <a:cubicBezTo>
                  <a:pt x="1832755" y="562543"/>
                  <a:pt x="1833234" y="553194"/>
                  <a:pt x="1837189" y="545285"/>
                </a:cubicBezTo>
                <a:cubicBezTo>
                  <a:pt x="1841698" y="536267"/>
                  <a:pt x="1849872" y="529331"/>
                  <a:pt x="1853967" y="520118"/>
                </a:cubicBezTo>
                <a:lnTo>
                  <a:pt x="1879134" y="444617"/>
                </a:lnTo>
                <a:cubicBezTo>
                  <a:pt x="1881930" y="436228"/>
                  <a:pt x="1883568" y="427359"/>
                  <a:pt x="1887523" y="419450"/>
                </a:cubicBezTo>
                <a:cubicBezTo>
                  <a:pt x="1893116" y="408265"/>
                  <a:pt x="1899375" y="397388"/>
                  <a:pt x="1904301" y="385894"/>
                </a:cubicBezTo>
                <a:cubicBezTo>
                  <a:pt x="1907784" y="377766"/>
                  <a:pt x="1910261" y="369230"/>
                  <a:pt x="1912690" y="360727"/>
                </a:cubicBezTo>
                <a:cubicBezTo>
                  <a:pt x="1915857" y="349641"/>
                  <a:pt x="1916537" y="337768"/>
                  <a:pt x="1921079" y="327171"/>
                </a:cubicBezTo>
                <a:cubicBezTo>
                  <a:pt x="1925051" y="317904"/>
                  <a:pt x="1932855" y="310758"/>
                  <a:pt x="1937857" y="302004"/>
                </a:cubicBezTo>
                <a:cubicBezTo>
                  <a:pt x="1944062" y="291146"/>
                  <a:pt x="1948201" y="279171"/>
                  <a:pt x="1954635" y="268448"/>
                </a:cubicBezTo>
                <a:cubicBezTo>
                  <a:pt x="1978270" y="229057"/>
                  <a:pt x="1989628" y="222910"/>
                  <a:pt x="2004969" y="184558"/>
                </a:cubicBezTo>
                <a:cubicBezTo>
                  <a:pt x="2011537" y="168137"/>
                  <a:pt x="2016154" y="151002"/>
                  <a:pt x="2021747" y="134224"/>
                </a:cubicBezTo>
                <a:lnTo>
                  <a:pt x="2046914" y="58723"/>
                </a:lnTo>
                <a:lnTo>
                  <a:pt x="2055303" y="33556"/>
                </a:lnTo>
                <a:cubicBezTo>
                  <a:pt x="2058099" y="25167"/>
                  <a:pt x="2055303" y="11185"/>
                  <a:pt x="2063692" y="8389"/>
                </a:cubicBezTo>
                <a:lnTo>
                  <a:pt x="2088859" y="0"/>
                </a:lnTo>
                <a:cubicBezTo>
                  <a:pt x="2125211" y="2796"/>
                  <a:pt x="2161738" y="3867"/>
                  <a:pt x="2197916" y="8389"/>
                </a:cubicBezTo>
                <a:cubicBezTo>
                  <a:pt x="2206690" y="9486"/>
                  <a:pt x="2215174" y="12823"/>
                  <a:pt x="2223083" y="16778"/>
                </a:cubicBezTo>
                <a:cubicBezTo>
                  <a:pt x="2245110" y="27792"/>
                  <a:pt x="2247892" y="39725"/>
                  <a:pt x="2273417" y="41945"/>
                </a:cubicBezTo>
                <a:cubicBezTo>
                  <a:pt x="2329203" y="46796"/>
                  <a:pt x="2385270" y="47538"/>
                  <a:pt x="2441196" y="50334"/>
                </a:cubicBezTo>
                <a:cubicBezTo>
                  <a:pt x="2475209" y="56003"/>
                  <a:pt x="2493800" y="57726"/>
                  <a:pt x="2525086" y="67112"/>
                </a:cubicBezTo>
                <a:cubicBezTo>
                  <a:pt x="2542026" y="72194"/>
                  <a:pt x="2558078" y="80422"/>
                  <a:pt x="2575420" y="83890"/>
                </a:cubicBezTo>
                <a:cubicBezTo>
                  <a:pt x="2589402" y="86686"/>
                  <a:pt x="2603609" y="88527"/>
                  <a:pt x="2617365" y="92279"/>
                </a:cubicBezTo>
                <a:cubicBezTo>
                  <a:pt x="2634427" y="96932"/>
                  <a:pt x="2667699" y="109057"/>
                  <a:pt x="2667699" y="109057"/>
                </a:cubicBezTo>
                <a:cubicBezTo>
                  <a:pt x="2683503" y="124861"/>
                  <a:pt x="2697010" y="141658"/>
                  <a:pt x="2718033" y="151002"/>
                </a:cubicBezTo>
                <a:cubicBezTo>
                  <a:pt x="2734194" y="158185"/>
                  <a:pt x="2753652" y="157970"/>
                  <a:pt x="2768367" y="167780"/>
                </a:cubicBezTo>
                <a:cubicBezTo>
                  <a:pt x="2776756" y="173373"/>
                  <a:pt x="2784321" y="180463"/>
                  <a:pt x="2793534" y="184558"/>
                </a:cubicBezTo>
                <a:cubicBezTo>
                  <a:pt x="2809695" y="191741"/>
                  <a:pt x="2829153" y="191526"/>
                  <a:pt x="2843868" y="201336"/>
                </a:cubicBezTo>
                <a:cubicBezTo>
                  <a:pt x="2852257" y="206929"/>
                  <a:pt x="2861290" y="211659"/>
                  <a:pt x="2869035" y="218114"/>
                </a:cubicBezTo>
                <a:cubicBezTo>
                  <a:pt x="2878149" y="225709"/>
                  <a:pt x="2884548" y="236385"/>
                  <a:pt x="2894202" y="243281"/>
                </a:cubicBezTo>
                <a:cubicBezTo>
                  <a:pt x="2932870" y="270901"/>
                  <a:pt x="2920501" y="248016"/>
                  <a:pt x="2952925" y="276837"/>
                </a:cubicBezTo>
                <a:cubicBezTo>
                  <a:pt x="2970659" y="292601"/>
                  <a:pt x="2990097" y="307428"/>
                  <a:pt x="3003259" y="327171"/>
                </a:cubicBezTo>
                <a:cubicBezTo>
                  <a:pt x="3008852" y="335560"/>
                  <a:pt x="3012908" y="345209"/>
                  <a:pt x="3020037" y="352338"/>
                </a:cubicBezTo>
                <a:cubicBezTo>
                  <a:pt x="3027166" y="359467"/>
                  <a:pt x="3038075" y="361987"/>
                  <a:pt x="3045204" y="369116"/>
                </a:cubicBezTo>
                <a:cubicBezTo>
                  <a:pt x="3055091" y="379003"/>
                  <a:pt x="3061272" y="392056"/>
                  <a:pt x="3070371" y="402672"/>
                </a:cubicBezTo>
                <a:cubicBezTo>
                  <a:pt x="3078092" y="411680"/>
                  <a:pt x="3087943" y="418725"/>
                  <a:pt x="3095538" y="427839"/>
                </a:cubicBezTo>
                <a:cubicBezTo>
                  <a:pt x="3133946" y="473928"/>
                  <a:pt x="3088567" y="443711"/>
                  <a:pt x="3145872" y="520118"/>
                </a:cubicBezTo>
                <a:cubicBezTo>
                  <a:pt x="3154261" y="531303"/>
                  <a:pt x="3163021" y="542220"/>
                  <a:pt x="3171039" y="553674"/>
                </a:cubicBezTo>
                <a:cubicBezTo>
                  <a:pt x="3188384" y="578453"/>
                  <a:pt x="3204595" y="604008"/>
                  <a:pt x="3221373" y="629175"/>
                </a:cubicBezTo>
                <a:lnTo>
                  <a:pt x="3238151" y="654342"/>
                </a:lnTo>
                <a:cubicBezTo>
                  <a:pt x="3243744" y="662731"/>
                  <a:pt x="3251741" y="669944"/>
                  <a:pt x="3254929" y="679509"/>
                </a:cubicBezTo>
                <a:lnTo>
                  <a:pt x="3271707" y="729843"/>
                </a:lnTo>
                <a:cubicBezTo>
                  <a:pt x="3274503" y="755010"/>
                  <a:pt x="3275130" y="780513"/>
                  <a:pt x="3280096" y="805343"/>
                </a:cubicBezTo>
                <a:cubicBezTo>
                  <a:pt x="3283564" y="822685"/>
                  <a:pt x="3296874" y="855677"/>
                  <a:pt x="3296874" y="855677"/>
                </a:cubicBezTo>
                <a:cubicBezTo>
                  <a:pt x="3252133" y="922789"/>
                  <a:pt x="3310856" y="841695"/>
                  <a:pt x="3254929" y="897622"/>
                </a:cubicBezTo>
                <a:cubicBezTo>
                  <a:pt x="3199002" y="953549"/>
                  <a:pt x="3280096" y="894826"/>
                  <a:pt x="3212984" y="939567"/>
                </a:cubicBezTo>
                <a:cubicBezTo>
                  <a:pt x="3168243" y="1006679"/>
                  <a:pt x="3226966" y="925585"/>
                  <a:pt x="3171039" y="981512"/>
                </a:cubicBezTo>
                <a:cubicBezTo>
                  <a:pt x="3163910" y="988641"/>
                  <a:pt x="3160716" y="998934"/>
                  <a:pt x="3154261" y="1006679"/>
                </a:cubicBezTo>
                <a:cubicBezTo>
                  <a:pt x="3146666" y="1015793"/>
                  <a:pt x="3136689" y="1022732"/>
                  <a:pt x="3129094" y="1031846"/>
                </a:cubicBezTo>
                <a:cubicBezTo>
                  <a:pt x="3122639" y="1039591"/>
                  <a:pt x="3119445" y="1049884"/>
                  <a:pt x="3112316" y="1057013"/>
                </a:cubicBezTo>
                <a:cubicBezTo>
                  <a:pt x="3102429" y="1066900"/>
                  <a:pt x="3089152" y="1072827"/>
                  <a:pt x="3078760" y="1082180"/>
                </a:cubicBezTo>
                <a:cubicBezTo>
                  <a:pt x="2996670" y="1156061"/>
                  <a:pt x="3058633" y="1112376"/>
                  <a:pt x="3003259" y="1149292"/>
                </a:cubicBezTo>
                <a:cubicBezTo>
                  <a:pt x="2997666" y="1157681"/>
                  <a:pt x="2994354" y="1168161"/>
                  <a:pt x="2986481" y="1174459"/>
                </a:cubicBezTo>
                <a:cubicBezTo>
                  <a:pt x="2979576" y="1179983"/>
                  <a:pt x="2967567" y="1176595"/>
                  <a:pt x="2961314" y="1182848"/>
                </a:cubicBezTo>
                <a:cubicBezTo>
                  <a:pt x="2947055" y="1197107"/>
                  <a:pt x="2942017" y="1218923"/>
                  <a:pt x="2927758" y="1233182"/>
                </a:cubicBezTo>
                <a:cubicBezTo>
                  <a:pt x="2919369" y="1241571"/>
                  <a:pt x="2910186" y="1249235"/>
                  <a:pt x="2902591" y="1258349"/>
                </a:cubicBezTo>
                <a:cubicBezTo>
                  <a:pt x="2896136" y="1266094"/>
                  <a:pt x="2892942" y="1276387"/>
                  <a:pt x="2885813" y="1283516"/>
                </a:cubicBezTo>
                <a:cubicBezTo>
                  <a:pt x="2878684" y="1290645"/>
                  <a:pt x="2869035" y="1294701"/>
                  <a:pt x="2860646" y="1300294"/>
                </a:cubicBezTo>
                <a:cubicBezTo>
                  <a:pt x="2826073" y="1352153"/>
                  <a:pt x="2864459" y="1301565"/>
                  <a:pt x="2818701" y="1342239"/>
                </a:cubicBezTo>
                <a:cubicBezTo>
                  <a:pt x="2800967" y="1358003"/>
                  <a:pt x="2788110" y="1379411"/>
                  <a:pt x="2768367" y="1392573"/>
                </a:cubicBezTo>
                <a:cubicBezTo>
                  <a:pt x="2759978" y="1398166"/>
                  <a:pt x="2750945" y="1402896"/>
                  <a:pt x="2743200" y="1409351"/>
                </a:cubicBezTo>
                <a:cubicBezTo>
                  <a:pt x="2660741" y="1478067"/>
                  <a:pt x="2767244" y="1393696"/>
                  <a:pt x="2701255" y="1459685"/>
                </a:cubicBezTo>
                <a:cubicBezTo>
                  <a:pt x="2694126" y="1466814"/>
                  <a:pt x="2683624" y="1469765"/>
                  <a:pt x="2676088" y="1476463"/>
                </a:cubicBezTo>
                <a:cubicBezTo>
                  <a:pt x="2658354" y="1492227"/>
                  <a:pt x="2642532" y="1510019"/>
                  <a:pt x="2625754" y="1526797"/>
                </a:cubicBezTo>
                <a:cubicBezTo>
                  <a:pt x="2617365" y="1535186"/>
                  <a:pt x="2610458" y="1545383"/>
                  <a:pt x="2600587" y="1551964"/>
                </a:cubicBezTo>
                <a:cubicBezTo>
                  <a:pt x="2592198" y="1557557"/>
                  <a:pt x="2582956" y="1562044"/>
                  <a:pt x="2575420" y="1568742"/>
                </a:cubicBezTo>
                <a:cubicBezTo>
                  <a:pt x="2557686" y="1584506"/>
                  <a:pt x="2541864" y="1602298"/>
                  <a:pt x="2525086" y="1619076"/>
                </a:cubicBezTo>
                <a:cubicBezTo>
                  <a:pt x="2516697" y="1627465"/>
                  <a:pt x="2509790" y="1637662"/>
                  <a:pt x="2499919" y="1644243"/>
                </a:cubicBezTo>
                <a:cubicBezTo>
                  <a:pt x="2483141" y="1655428"/>
                  <a:pt x="2463843" y="1663540"/>
                  <a:pt x="2449585" y="1677798"/>
                </a:cubicBezTo>
                <a:cubicBezTo>
                  <a:pt x="2441196" y="1686187"/>
                  <a:pt x="2433783" y="1695681"/>
                  <a:pt x="2424418" y="1702965"/>
                </a:cubicBezTo>
                <a:cubicBezTo>
                  <a:pt x="2408501" y="1715345"/>
                  <a:pt x="2390863" y="1725336"/>
                  <a:pt x="2374085" y="1736521"/>
                </a:cubicBezTo>
                <a:lnTo>
                  <a:pt x="2323751" y="1770077"/>
                </a:lnTo>
                <a:cubicBezTo>
                  <a:pt x="2315362" y="1775670"/>
                  <a:pt x="2305713" y="1779726"/>
                  <a:pt x="2298584" y="1786855"/>
                </a:cubicBezTo>
                <a:cubicBezTo>
                  <a:pt x="2290195" y="1795244"/>
                  <a:pt x="2283788" y="1806260"/>
                  <a:pt x="2273417" y="1812022"/>
                </a:cubicBezTo>
                <a:lnTo>
                  <a:pt x="2197916" y="1837189"/>
                </a:lnTo>
                <a:cubicBezTo>
                  <a:pt x="2189527" y="1839985"/>
                  <a:pt x="2180107" y="1840673"/>
                  <a:pt x="2172749" y="1845578"/>
                </a:cubicBezTo>
                <a:lnTo>
                  <a:pt x="2097248" y="1895912"/>
                </a:lnTo>
                <a:cubicBezTo>
                  <a:pt x="2088859" y="1901505"/>
                  <a:pt x="2081646" y="1909502"/>
                  <a:pt x="2072081" y="1912690"/>
                </a:cubicBezTo>
                <a:cubicBezTo>
                  <a:pt x="2008823" y="1933776"/>
                  <a:pt x="2086796" y="1905332"/>
                  <a:pt x="2021747" y="1937857"/>
                </a:cubicBezTo>
                <a:cubicBezTo>
                  <a:pt x="2013838" y="1941812"/>
                  <a:pt x="2004489" y="1942291"/>
                  <a:pt x="1996580" y="1946246"/>
                </a:cubicBezTo>
                <a:cubicBezTo>
                  <a:pt x="1987562" y="1950755"/>
                  <a:pt x="1980431" y="1958515"/>
                  <a:pt x="1971413" y="1963024"/>
                </a:cubicBezTo>
                <a:cubicBezTo>
                  <a:pt x="1963504" y="1966979"/>
                  <a:pt x="1954155" y="1967458"/>
                  <a:pt x="1946246" y="1971413"/>
                </a:cubicBezTo>
                <a:cubicBezTo>
                  <a:pt x="1937228" y="1975922"/>
                  <a:pt x="1929833" y="1983189"/>
                  <a:pt x="1921079" y="1988191"/>
                </a:cubicBezTo>
                <a:cubicBezTo>
                  <a:pt x="1910221" y="1994396"/>
                  <a:pt x="1898381" y="1998764"/>
                  <a:pt x="1887523" y="2004969"/>
                </a:cubicBezTo>
                <a:cubicBezTo>
                  <a:pt x="1878769" y="2009971"/>
                  <a:pt x="1871569" y="2017652"/>
                  <a:pt x="1862356" y="2021747"/>
                </a:cubicBezTo>
                <a:cubicBezTo>
                  <a:pt x="1846195" y="2028930"/>
                  <a:pt x="1828800" y="2032932"/>
                  <a:pt x="1812022" y="2038525"/>
                </a:cubicBezTo>
                <a:lnTo>
                  <a:pt x="1786855" y="2046914"/>
                </a:lnTo>
                <a:cubicBezTo>
                  <a:pt x="1778466" y="2049710"/>
                  <a:pt x="1770267" y="2053158"/>
                  <a:pt x="1761688" y="2055303"/>
                </a:cubicBezTo>
                <a:cubicBezTo>
                  <a:pt x="1750503" y="2058099"/>
                  <a:pt x="1739175" y="2060379"/>
                  <a:pt x="1728132" y="2063692"/>
                </a:cubicBezTo>
                <a:lnTo>
                  <a:pt x="1652631" y="2088859"/>
                </a:lnTo>
                <a:cubicBezTo>
                  <a:pt x="1644242" y="2091655"/>
                  <a:pt x="1636043" y="2095103"/>
                  <a:pt x="1627464" y="2097248"/>
                </a:cubicBezTo>
                <a:lnTo>
                  <a:pt x="1593908" y="2105637"/>
                </a:lnTo>
                <a:cubicBezTo>
                  <a:pt x="1554025" y="2132225"/>
                  <a:pt x="1578307" y="2119226"/>
                  <a:pt x="1518407" y="2139193"/>
                </a:cubicBezTo>
                <a:cubicBezTo>
                  <a:pt x="1510018" y="2141989"/>
                  <a:pt x="1500598" y="2142677"/>
                  <a:pt x="1493241" y="2147582"/>
                </a:cubicBezTo>
                <a:cubicBezTo>
                  <a:pt x="1476463" y="2158767"/>
                  <a:pt x="1462037" y="2174761"/>
                  <a:pt x="1442907" y="2181138"/>
                </a:cubicBezTo>
                <a:cubicBezTo>
                  <a:pt x="1434518" y="2183934"/>
                  <a:pt x="1425649" y="2185572"/>
                  <a:pt x="1417740" y="2189527"/>
                </a:cubicBezTo>
                <a:cubicBezTo>
                  <a:pt x="1408722" y="2194036"/>
                  <a:pt x="1401786" y="2202210"/>
                  <a:pt x="1392573" y="2206305"/>
                </a:cubicBezTo>
                <a:cubicBezTo>
                  <a:pt x="1376412" y="2213488"/>
                  <a:pt x="1359017" y="2217490"/>
                  <a:pt x="1342239" y="2223083"/>
                </a:cubicBezTo>
                <a:cubicBezTo>
                  <a:pt x="1333850" y="2225879"/>
                  <a:pt x="1324430" y="2226567"/>
                  <a:pt x="1317072" y="2231472"/>
                </a:cubicBezTo>
                <a:lnTo>
                  <a:pt x="1216404" y="2298584"/>
                </a:lnTo>
                <a:lnTo>
                  <a:pt x="1191237" y="2315362"/>
                </a:lnTo>
                <a:cubicBezTo>
                  <a:pt x="1182848" y="2320955"/>
                  <a:pt x="1175635" y="2328952"/>
                  <a:pt x="1166070" y="2332140"/>
                </a:cubicBezTo>
                <a:cubicBezTo>
                  <a:pt x="1157681" y="2334936"/>
                  <a:pt x="1148812" y="2336574"/>
                  <a:pt x="1140903" y="2340529"/>
                </a:cubicBezTo>
                <a:cubicBezTo>
                  <a:pt x="1131885" y="2345038"/>
                  <a:pt x="1124949" y="2353212"/>
                  <a:pt x="1115736" y="2357307"/>
                </a:cubicBezTo>
                <a:lnTo>
                  <a:pt x="1040235" y="2382474"/>
                </a:lnTo>
                <a:cubicBezTo>
                  <a:pt x="1031846" y="2385270"/>
                  <a:pt x="1022426" y="2385958"/>
                  <a:pt x="1015068" y="2390863"/>
                </a:cubicBezTo>
                <a:cubicBezTo>
                  <a:pt x="980308" y="2414036"/>
                  <a:pt x="999682" y="2405196"/>
                  <a:pt x="956345" y="2416030"/>
                </a:cubicBezTo>
                <a:cubicBezTo>
                  <a:pt x="947956" y="2421623"/>
                  <a:pt x="940196" y="2428299"/>
                  <a:pt x="931178" y="2432808"/>
                </a:cubicBezTo>
                <a:cubicBezTo>
                  <a:pt x="923269" y="2436763"/>
                  <a:pt x="913741" y="2436903"/>
                  <a:pt x="906011" y="2441197"/>
                </a:cubicBezTo>
                <a:cubicBezTo>
                  <a:pt x="888384" y="2450990"/>
                  <a:pt x="872455" y="2463568"/>
                  <a:pt x="855677" y="2474753"/>
                </a:cubicBezTo>
                <a:lnTo>
                  <a:pt x="830510" y="2491531"/>
                </a:lnTo>
                <a:lnTo>
                  <a:pt x="805343" y="2508309"/>
                </a:lnTo>
                <a:cubicBezTo>
                  <a:pt x="767820" y="2564594"/>
                  <a:pt x="812023" y="2509449"/>
                  <a:pt x="763398" y="2541865"/>
                </a:cubicBezTo>
                <a:cubicBezTo>
                  <a:pt x="719967" y="2570819"/>
                  <a:pt x="754910" y="2578249"/>
                  <a:pt x="687897" y="2600587"/>
                </a:cubicBezTo>
                <a:cubicBezTo>
                  <a:pt x="679508" y="2603383"/>
                  <a:pt x="670460" y="2604682"/>
                  <a:pt x="662730" y="2608976"/>
                </a:cubicBezTo>
                <a:cubicBezTo>
                  <a:pt x="645103" y="2618769"/>
                  <a:pt x="631526" y="2636155"/>
                  <a:pt x="612396" y="2642532"/>
                </a:cubicBezTo>
                <a:cubicBezTo>
                  <a:pt x="604007" y="2645328"/>
                  <a:pt x="594960" y="2646627"/>
                  <a:pt x="587230" y="2650921"/>
                </a:cubicBezTo>
                <a:cubicBezTo>
                  <a:pt x="569603" y="2660714"/>
                  <a:pt x="556026" y="2678100"/>
                  <a:pt x="536896" y="2684477"/>
                </a:cubicBezTo>
                <a:cubicBezTo>
                  <a:pt x="528507" y="2687273"/>
                  <a:pt x="519459" y="2688572"/>
                  <a:pt x="511729" y="2692866"/>
                </a:cubicBezTo>
                <a:lnTo>
                  <a:pt x="436228" y="2743200"/>
                </a:lnTo>
                <a:cubicBezTo>
                  <a:pt x="427839" y="2748793"/>
                  <a:pt x="418190" y="2752849"/>
                  <a:pt x="411061" y="2759978"/>
                </a:cubicBezTo>
                <a:cubicBezTo>
                  <a:pt x="402672" y="2768367"/>
                  <a:pt x="395008" y="2777550"/>
                  <a:pt x="385894" y="2785145"/>
                </a:cubicBezTo>
                <a:cubicBezTo>
                  <a:pt x="349831" y="2815197"/>
                  <a:pt x="373395" y="2791395"/>
                  <a:pt x="335560" y="2810312"/>
                </a:cubicBezTo>
                <a:cubicBezTo>
                  <a:pt x="270511" y="2842837"/>
                  <a:pt x="348484" y="2814393"/>
                  <a:pt x="285226" y="2835479"/>
                </a:cubicBezTo>
                <a:cubicBezTo>
                  <a:pt x="266673" y="2854032"/>
                  <a:pt x="258251" y="2865745"/>
                  <a:pt x="234892" y="2877424"/>
                </a:cubicBezTo>
                <a:cubicBezTo>
                  <a:pt x="226983" y="2881379"/>
                  <a:pt x="217455" y="2881519"/>
                  <a:pt x="209725" y="2885813"/>
                </a:cubicBezTo>
                <a:cubicBezTo>
                  <a:pt x="192098" y="2895606"/>
                  <a:pt x="176169" y="2908184"/>
                  <a:pt x="159391" y="2919369"/>
                </a:cubicBezTo>
                <a:lnTo>
                  <a:pt x="109057" y="2952925"/>
                </a:lnTo>
                <a:cubicBezTo>
                  <a:pt x="100668" y="2958518"/>
                  <a:pt x="93455" y="2966515"/>
                  <a:pt x="83890" y="2969703"/>
                </a:cubicBezTo>
                <a:cubicBezTo>
                  <a:pt x="75501" y="2972499"/>
                  <a:pt x="66632" y="2974137"/>
                  <a:pt x="58723" y="2978092"/>
                </a:cubicBezTo>
                <a:cubicBezTo>
                  <a:pt x="49705" y="2982601"/>
                  <a:pt x="42574" y="2990361"/>
                  <a:pt x="33556" y="2994870"/>
                </a:cubicBezTo>
                <a:cubicBezTo>
                  <a:pt x="15009" y="3004143"/>
                  <a:pt x="5593" y="2987879"/>
                  <a:pt x="0" y="2986481"/>
                </a:cubicBezTo>
                <a:close/>
              </a:path>
            </a:pathLst>
          </a:custGeom>
          <a:solidFill>
            <a:schemeClr val="accent6">
              <a:lumMod val="60000"/>
              <a:lumOff val="40000"/>
              <a:alpha val="49681"/>
            </a:schemeClr>
          </a:solidFill>
          <a:ln w="25400">
            <a:solidFill>
              <a:schemeClr val="accent6">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8" name="TextBox 7">
            <a:extLst>
              <a:ext uri="{FF2B5EF4-FFF2-40B4-BE49-F238E27FC236}">
                <a16:creationId xmlns:a16="http://schemas.microsoft.com/office/drawing/2014/main" id="{04B98B48-8A15-75E5-C41C-0A4B8B0BEC77}"/>
              </a:ext>
            </a:extLst>
          </p:cNvPr>
          <p:cNvSpPr txBox="1"/>
          <p:nvPr/>
        </p:nvSpPr>
        <p:spPr>
          <a:xfrm>
            <a:off x="7443954" y="4172666"/>
            <a:ext cx="4884114" cy="2123658"/>
          </a:xfrm>
          <a:prstGeom prst="rect">
            <a:avLst/>
          </a:prstGeom>
          <a:noFill/>
        </p:spPr>
        <p:txBody>
          <a:bodyPr wrap="square" rtlCol="0">
            <a:spAutoFit/>
          </a:bodyPr>
          <a:lstStyle/>
          <a:p>
            <a:r>
              <a:rPr lang="en-CH" sz="2200" dirty="0"/>
              <a:t>IP1,5 and 8 in HO collision</a:t>
            </a:r>
          </a:p>
          <a:p>
            <a:r>
              <a:rPr lang="en-CH" sz="2200" dirty="0"/>
              <a:t>Tunes might need adjustment in collision</a:t>
            </a:r>
          </a:p>
          <a:p>
            <a:r>
              <a:rPr lang="en-CH" sz="2200" dirty="0"/>
              <a:t>LR contribution very small</a:t>
            </a:r>
          </a:p>
          <a:p>
            <a:r>
              <a:rPr lang="en-CH" sz="2200" dirty="0"/>
              <a:t>Separation levelling for IP1 and 5 might be reconsidered to help reducing HO </a:t>
            </a:r>
          </a:p>
          <a:p>
            <a:r>
              <a:rPr lang="en-CH" sz="2200" dirty="0"/>
              <a:t>Stability needs to be mantained</a:t>
            </a:r>
          </a:p>
        </p:txBody>
      </p:sp>
      <p:sp>
        <p:nvSpPr>
          <p:cNvPr id="6" name="TextBox 5">
            <a:extLst>
              <a:ext uri="{FF2B5EF4-FFF2-40B4-BE49-F238E27FC236}">
                <a16:creationId xmlns:a16="http://schemas.microsoft.com/office/drawing/2014/main" id="{17DEF8AB-C236-2454-626D-CF4ECF0478AE}"/>
              </a:ext>
            </a:extLst>
          </p:cNvPr>
          <p:cNvSpPr txBox="1"/>
          <p:nvPr/>
        </p:nvSpPr>
        <p:spPr>
          <a:xfrm>
            <a:off x="8550462" y="807401"/>
            <a:ext cx="2133580" cy="369332"/>
          </a:xfrm>
          <a:prstGeom prst="rect">
            <a:avLst/>
          </a:prstGeom>
          <a:solidFill>
            <a:schemeClr val="bg1"/>
          </a:solidFill>
        </p:spPr>
        <p:txBody>
          <a:bodyPr wrap="square" rtlCol="0">
            <a:spAutoFit/>
          </a:bodyPr>
          <a:lstStyle/>
          <a:p>
            <a:r>
              <a:rPr lang="en-CH" b="1" dirty="0"/>
              <a:t>IP1, P5 AND IP8</a:t>
            </a:r>
          </a:p>
        </p:txBody>
      </p:sp>
      <p:sp>
        <p:nvSpPr>
          <p:cNvPr id="9" name="TextBox 8">
            <a:extLst>
              <a:ext uri="{FF2B5EF4-FFF2-40B4-BE49-F238E27FC236}">
                <a16:creationId xmlns:a16="http://schemas.microsoft.com/office/drawing/2014/main" id="{D5DD2843-3636-0534-C8BF-FACD20171735}"/>
              </a:ext>
            </a:extLst>
          </p:cNvPr>
          <p:cNvSpPr txBox="1"/>
          <p:nvPr/>
        </p:nvSpPr>
        <p:spPr>
          <a:xfrm>
            <a:off x="1138989" y="5092708"/>
            <a:ext cx="10443411" cy="1200329"/>
          </a:xfrm>
          <a:prstGeom prst="rect">
            <a:avLst/>
          </a:prstGeom>
          <a:solidFill>
            <a:schemeClr val="accent4">
              <a:lumMod val="60000"/>
              <a:lumOff val="40000"/>
            </a:schemeClr>
          </a:solidFill>
        </p:spPr>
        <p:txBody>
          <a:bodyPr wrap="square" rtlCol="0">
            <a:spAutoFit/>
          </a:bodyPr>
          <a:lstStyle/>
          <a:p>
            <a:pPr algn="ctr"/>
            <a:r>
              <a:rPr lang="en-CH" sz="2400" dirty="0"/>
              <a:t>We have to explore the limits of HO and LR to be ready for HL-LHC!</a:t>
            </a:r>
          </a:p>
          <a:p>
            <a:pPr algn="ctr"/>
            <a:r>
              <a:rPr lang="en-CH" sz="2400" dirty="0"/>
              <a:t>Pushed tests and extensive benchmark of models versus observations</a:t>
            </a:r>
          </a:p>
          <a:p>
            <a:pPr algn="ctr"/>
            <a:r>
              <a:rPr lang="en-CH" sz="2400" dirty="0"/>
              <a:t>Need observations ahead of time to understand and improve models!</a:t>
            </a:r>
          </a:p>
        </p:txBody>
      </p:sp>
      <p:sp>
        <p:nvSpPr>
          <p:cNvPr id="10" name="Slide Number Placeholder 9">
            <a:extLst>
              <a:ext uri="{FF2B5EF4-FFF2-40B4-BE49-F238E27FC236}">
                <a16:creationId xmlns:a16="http://schemas.microsoft.com/office/drawing/2014/main" id="{66103448-8A83-DCFD-58C7-99A3FD0D7233}"/>
              </a:ext>
            </a:extLst>
          </p:cNvPr>
          <p:cNvSpPr>
            <a:spLocks noGrp="1"/>
          </p:cNvSpPr>
          <p:nvPr>
            <p:ph type="sldNum" sz="quarter" idx="12"/>
          </p:nvPr>
        </p:nvSpPr>
        <p:spPr/>
        <p:txBody>
          <a:bodyPr/>
          <a:lstStyle/>
          <a:p>
            <a:fld id="{E431986A-80BA-5C47-860B-2F2875E2D975}" type="slidenum">
              <a:rPr lang="en-CH" smtClean="0"/>
              <a:t>29</a:t>
            </a:fld>
            <a:endParaRPr lang="en-CH"/>
          </a:p>
        </p:txBody>
      </p:sp>
    </p:spTree>
    <p:extLst>
      <p:ext uri="{BB962C8B-B14F-4D97-AF65-F5344CB8AC3E}">
        <p14:creationId xmlns:p14="http://schemas.microsoft.com/office/powerpoint/2010/main" val="14595177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F7DB52-72B5-7319-A640-CB6195C90AD0}"/>
              </a:ext>
            </a:extLst>
          </p:cNvPr>
          <p:cNvSpPr>
            <a:spLocks noGrp="1"/>
          </p:cNvSpPr>
          <p:nvPr>
            <p:ph type="title"/>
          </p:nvPr>
        </p:nvSpPr>
        <p:spPr>
          <a:xfrm>
            <a:off x="838200" y="169177"/>
            <a:ext cx="10515600" cy="1325563"/>
          </a:xfrm>
        </p:spPr>
        <p:txBody>
          <a:bodyPr/>
          <a:lstStyle/>
          <a:p>
            <a:r>
              <a:rPr lang="en-CH" dirty="0"/>
              <a:t>Outlook</a:t>
            </a:r>
          </a:p>
        </p:txBody>
      </p:sp>
      <p:sp>
        <p:nvSpPr>
          <p:cNvPr id="3" name="Content Placeholder 2">
            <a:extLst>
              <a:ext uri="{FF2B5EF4-FFF2-40B4-BE49-F238E27FC236}">
                <a16:creationId xmlns:a16="http://schemas.microsoft.com/office/drawing/2014/main" id="{6B963347-F939-5BF3-43BF-020EC59CC693}"/>
              </a:ext>
            </a:extLst>
          </p:cNvPr>
          <p:cNvSpPr>
            <a:spLocks noGrp="1"/>
          </p:cNvSpPr>
          <p:nvPr>
            <p:ph idx="1"/>
          </p:nvPr>
        </p:nvSpPr>
        <p:spPr>
          <a:xfrm>
            <a:off x="838200" y="1436914"/>
            <a:ext cx="10515600" cy="5055961"/>
          </a:xfrm>
        </p:spPr>
        <p:txBody>
          <a:bodyPr>
            <a:normAutofit/>
          </a:bodyPr>
          <a:lstStyle/>
          <a:p>
            <a:r>
              <a:rPr lang="en-CH" dirty="0"/>
              <a:t>The Large Hadron Collider Beam-beam effects</a:t>
            </a:r>
          </a:p>
          <a:p>
            <a:pPr lvl="1"/>
            <a:r>
              <a:rPr lang="en-CH" dirty="0"/>
              <a:t>Strong BB effects in 2012</a:t>
            </a:r>
          </a:p>
          <a:p>
            <a:pPr lvl="1"/>
            <a:r>
              <a:rPr lang="en-GB" dirty="0"/>
              <a:t>L</a:t>
            </a:r>
            <a:r>
              <a:rPr lang="en-CH" dirty="0"/>
              <a:t>uminosity levelling </a:t>
            </a:r>
            <a:endParaRPr lang="en-CH" dirty="0">
              <a:solidFill>
                <a:schemeClr val="bg1">
                  <a:lumMod val="75000"/>
                </a:schemeClr>
              </a:solidFill>
            </a:endParaRPr>
          </a:p>
          <a:p>
            <a:pPr lvl="1"/>
            <a:r>
              <a:rPr lang="en-CH" dirty="0">
                <a:solidFill>
                  <a:schemeClr val="bg1">
                    <a:lumMod val="75000"/>
                  </a:schemeClr>
                </a:solidFill>
              </a:rPr>
              <a:t>LHC 2012</a:t>
            </a:r>
            <a:r>
              <a:rPr lang="en-CH" dirty="0">
                <a:solidFill>
                  <a:schemeClr val="bg1">
                    <a:lumMod val="75000"/>
                  </a:schemeClr>
                </a:solidFill>
                <a:sym typeface="Wingdings" pitchFamily="2" charset="2"/>
              </a:rPr>
              <a:t></a:t>
            </a:r>
            <a:r>
              <a:rPr lang="en-CH" dirty="0">
                <a:solidFill>
                  <a:schemeClr val="bg1">
                    <a:lumMod val="75000"/>
                  </a:schemeClr>
                </a:solidFill>
              </a:rPr>
              <a:t>2024 controlled BB</a:t>
            </a:r>
          </a:p>
          <a:p>
            <a:pPr lvl="1"/>
            <a:r>
              <a:rPr lang="en-CH" dirty="0">
                <a:solidFill>
                  <a:schemeClr val="bg1">
                    <a:lumMod val="75000"/>
                  </a:schemeClr>
                </a:solidFill>
              </a:rPr>
              <a:t>HL-LHC what is still missing?</a:t>
            </a:r>
          </a:p>
          <a:p>
            <a:pPr lvl="1"/>
            <a:r>
              <a:rPr lang="en-CH" dirty="0">
                <a:solidFill>
                  <a:schemeClr val="bg1">
                    <a:lumMod val="75000"/>
                  </a:schemeClr>
                </a:solidFill>
              </a:rPr>
              <a:t>Coherent effects and stability</a:t>
            </a:r>
          </a:p>
          <a:p>
            <a:pPr lvl="1"/>
            <a:r>
              <a:rPr lang="en-CH" dirty="0">
                <a:solidFill>
                  <a:schemeClr val="bg1">
                    <a:lumMod val="75000"/>
                  </a:schemeClr>
                </a:solidFill>
              </a:rPr>
              <a:t>Interplay, optics, collimation and modelling</a:t>
            </a:r>
          </a:p>
          <a:p>
            <a:pPr marL="0" indent="0">
              <a:buNone/>
            </a:pPr>
            <a:endParaRPr lang="en-CH" dirty="0">
              <a:solidFill>
                <a:schemeClr val="bg1">
                  <a:lumMod val="75000"/>
                </a:schemeClr>
              </a:solidFill>
            </a:endParaRPr>
          </a:p>
          <a:p>
            <a:r>
              <a:rPr lang="en-CH" dirty="0">
                <a:solidFill>
                  <a:schemeClr val="bg1">
                    <a:lumMod val="75000"/>
                  </a:schemeClr>
                </a:solidFill>
              </a:rPr>
              <a:t>Far future FCC-hh </a:t>
            </a:r>
          </a:p>
          <a:p>
            <a:endParaRPr lang="en-CH" dirty="0">
              <a:solidFill>
                <a:schemeClr val="bg1">
                  <a:lumMod val="75000"/>
                </a:schemeClr>
              </a:solidFill>
              <a:sym typeface="Wingdings" pitchFamily="2" charset="2"/>
            </a:endParaRPr>
          </a:p>
          <a:p>
            <a:r>
              <a:rPr lang="en-CH" dirty="0">
                <a:solidFill>
                  <a:schemeClr val="bg1">
                    <a:lumMod val="75000"/>
                  </a:schemeClr>
                </a:solidFill>
                <a:sym typeface="Wingdings" pitchFamily="2" charset="2"/>
              </a:rPr>
              <a:t>Conclusions </a:t>
            </a:r>
          </a:p>
          <a:p>
            <a:pPr marL="457200" lvl="1" indent="0">
              <a:buNone/>
            </a:pPr>
            <a:endParaRPr lang="en-CH" dirty="0">
              <a:solidFill>
                <a:schemeClr val="bg1">
                  <a:lumMod val="75000"/>
                </a:schemeClr>
              </a:solidFill>
            </a:endParaRPr>
          </a:p>
        </p:txBody>
      </p:sp>
      <p:sp>
        <p:nvSpPr>
          <p:cNvPr id="4" name="Slide Number Placeholder 3">
            <a:extLst>
              <a:ext uri="{FF2B5EF4-FFF2-40B4-BE49-F238E27FC236}">
                <a16:creationId xmlns:a16="http://schemas.microsoft.com/office/drawing/2014/main" id="{FB959A7D-10A1-27C0-8C63-9B6659921A21}"/>
              </a:ext>
            </a:extLst>
          </p:cNvPr>
          <p:cNvSpPr>
            <a:spLocks noGrp="1"/>
          </p:cNvSpPr>
          <p:nvPr>
            <p:ph type="sldNum" sz="quarter" idx="12"/>
          </p:nvPr>
        </p:nvSpPr>
        <p:spPr/>
        <p:txBody>
          <a:bodyPr/>
          <a:lstStyle/>
          <a:p>
            <a:fld id="{E431986A-80BA-5C47-860B-2F2875E2D975}" type="slidenum">
              <a:rPr lang="en-CH" smtClean="0"/>
              <a:t>3</a:t>
            </a:fld>
            <a:endParaRPr lang="en-CH"/>
          </a:p>
        </p:txBody>
      </p:sp>
    </p:spTree>
    <p:extLst>
      <p:ext uri="{BB962C8B-B14F-4D97-AF65-F5344CB8AC3E}">
        <p14:creationId xmlns:p14="http://schemas.microsoft.com/office/powerpoint/2010/main" val="41632629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F7DB52-72B5-7319-A640-CB6195C90AD0}"/>
              </a:ext>
            </a:extLst>
          </p:cNvPr>
          <p:cNvSpPr>
            <a:spLocks noGrp="1"/>
          </p:cNvSpPr>
          <p:nvPr>
            <p:ph type="title"/>
          </p:nvPr>
        </p:nvSpPr>
        <p:spPr>
          <a:xfrm>
            <a:off x="838200" y="169177"/>
            <a:ext cx="10515600" cy="1325563"/>
          </a:xfrm>
        </p:spPr>
        <p:txBody>
          <a:bodyPr/>
          <a:lstStyle/>
          <a:p>
            <a:r>
              <a:rPr lang="en-CH" dirty="0"/>
              <a:t>Outlook</a:t>
            </a:r>
          </a:p>
        </p:txBody>
      </p:sp>
      <p:sp>
        <p:nvSpPr>
          <p:cNvPr id="3" name="Content Placeholder 2">
            <a:extLst>
              <a:ext uri="{FF2B5EF4-FFF2-40B4-BE49-F238E27FC236}">
                <a16:creationId xmlns:a16="http://schemas.microsoft.com/office/drawing/2014/main" id="{6B963347-F939-5BF3-43BF-020EC59CC693}"/>
              </a:ext>
            </a:extLst>
          </p:cNvPr>
          <p:cNvSpPr>
            <a:spLocks noGrp="1"/>
          </p:cNvSpPr>
          <p:nvPr>
            <p:ph idx="1"/>
          </p:nvPr>
        </p:nvSpPr>
        <p:spPr>
          <a:xfrm>
            <a:off x="838200" y="1436914"/>
            <a:ext cx="10515600" cy="5055961"/>
          </a:xfrm>
        </p:spPr>
        <p:txBody>
          <a:bodyPr>
            <a:normAutofit/>
          </a:bodyPr>
          <a:lstStyle/>
          <a:p>
            <a:r>
              <a:rPr lang="en-CH" dirty="0"/>
              <a:t>The Large Hadron Collider Beam-beam effects</a:t>
            </a:r>
          </a:p>
          <a:p>
            <a:pPr lvl="1"/>
            <a:r>
              <a:rPr lang="en-CH" dirty="0">
                <a:solidFill>
                  <a:schemeClr val="bg1">
                    <a:lumMod val="75000"/>
                  </a:schemeClr>
                </a:solidFill>
              </a:rPr>
              <a:t>Strong BB effects in 2012</a:t>
            </a:r>
          </a:p>
          <a:p>
            <a:pPr lvl="1"/>
            <a:r>
              <a:rPr lang="en-GB" dirty="0">
                <a:solidFill>
                  <a:schemeClr val="bg1">
                    <a:lumMod val="75000"/>
                  </a:schemeClr>
                </a:solidFill>
              </a:rPr>
              <a:t>L</a:t>
            </a:r>
            <a:r>
              <a:rPr lang="en-CH" dirty="0">
                <a:solidFill>
                  <a:schemeClr val="bg1">
                    <a:lumMod val="75000"/>
                  </a:schemeClr>
                </a:solidFill>
              </a:rPr>
              <a:t>uminosity levelling </a:t>
            </a:r>
          </a:p>
          <a:p>
            <a:pPr lvl="1"/>
            <a:r>
              <a:rPr lang="en-CH" dirty="0">
                <a:solidFill>
                  <a:schemeClr val="bg1">
                    <a:lumMod val="75000"/>
                  </a:schemeClr>
                </a:solidFill>
              </a:rPr>
              <a:t>LHC 2012</a:t>
            </a:r>
            <a:r>
              <a:rPr lang="en-CH" dirty="0">
                <a:solidFill>
                  <a:schemeClr val="bg1">
                    <a:lumMod val="75000"/>
                  </a:schemeClr>
                </a:solidFill>
                <a:sym typeface="Wingdings" pitchFamily="2" charset="2"/>
              </a:rPr>
              <a:t></a:t>
            </a:r>
            <a:r>
              <a:rPr lang="en-CH" dirty="0">
                <a:solidFill>
                  <a:schemeClr val="bg1">
                    <a:lumMod val="75000"/>
                  </a:schemeClr>
                </a:solidFill>
              </a:rPr>
              <a:t>2024 controlled BB</a:t>
            </a:r>
          </a:p>
          <a:p>
            <a:pPr lvl="1"/>
            <a:r>
              <a:rPr lang="en-CH" dirty="0">
                <a:solidFill>
                  <a:schemeClr val="bg1">
                    <a:lumMod val="75000"/>
                  </a:schemeClr>
                </a:solidFill>
              </a:rPr>
              <a:t>HL-LHC what is still missing?</a:t>
            </a:r>
          </a:p>
          <a:p>
            <a:pPr lvl="1"/>
            <a:r>
              <a:rPr lang="en-CH" dirty="0"/>
              <a:t>Coherent effects and stability</a:t>
            </a:r>
          </a:p>
          <a:p>
            <a:pPr lvl="1"/>
            <a:r>
              <a:rPr lang="en-CH" dirty="0"/>
              <a:t>Interplay, optics, collimation and modelling</a:t>
            </a:r>
          </a:p>
          <a:p>
            <a:pPr marL="0" indent="0">
              <a:buNone/>
            </a:pPr>
            <a:endParaRPr lang="en-CH" dirty="0">
              <a:solidFill>
                <a:schemeClr val="bg1">
                  <a:lumMod val="75000"/>
                </a:schemeClr>
              </a:solidFill>
            </a:endParaRPr>
          </a:p>
          <a:p>
            <a:r>
              <a:rPr lang="en-CH" dirty="0">
                <a:solidFill>
                  <a:schemeClr val="bg1">
                    <a:lumMod val="75000"/>
                  </a:schemeClr>
                </a:solidFill>
              </a:rPr>
              <a:t>Far future FCC-hh </a:t>
            </a:r>
          </a:p>
          <a:p>
            <a:endParaRPr lang="en-CH" dirty="0">
              <a:solidFill>
                <a:schemeClr val="bg1">
                  <a:lumMod val="75000"/>
                </a:schemeClr>
              </a:solidFill>
              <a:sym typeface="Wingdings" pitchFamily="2" charset="2"/>
            </a:endParaRPr>
          </a:p>
          <a:p>
            <a:r>
              <a:rPr lang="en-CH" dirty="0">
                <a:solidFill>
                  <a:schemeClr val="bg1">
                    <a:lumMod val="75000"/>
                  </a:schemeClr>
                </a:solidFill>
                <a:sym typeface="Wingdings" pitchFamily="2" charset="2"/>
              </a:rPr>
              <a:t>Conclusions </a:t>
            </a:r>
          </a:p>
          <a:p>
            <a:pPr marL="457200" lvl="1" indent="0">
              <a:buNone/>
            </a:pPr>
            <a:endParaRPr lang="en-CH" dirty="0"/>
          </a:p>
        </p:txBody>
      </p:sp>
      <p:sp>
        <p:nvSpPr>
          <p:cNvPr id="4" name="Slide Number Placeholder 3">
            <a:extLst>
              <a:ext uri="{FF2B5EF4-FFF2-40B4-BE49-F238E27FC236}">
                <a16:creationId xmlns:a16="http://schemas.microsoft.com/office/drawing/2014/main" id="{F3A05673-FE7F-FF4D-3B8F-CAFA4A3910E4}"/>
              </a:ext>
            </a:extLst>
          </p:cNvPr>
          <p:cNvSpPr>
            <a:spLocks noGrp="1"/>
          </p:cNvSpPr>
          <p:nvPr>
            <p:ph type="sldNum" sz="quarter" idx="12"/>
          </p:nvPr>
        </p:nvSpPr>
        <p:spPr/>
        <p:txBody>
          <a:bodyPr/>
          <a:lstStyle/>
          <a:p>
            <a:fld id="{E431986A-80BA-5C47-860B-2F2875E2D975}" type="slidenum">
              <a:rPr lang="en-CH" smtClean="0"/>
              <a:t>30</a:t>
            </a:fld>
            <a:endParaRPr lang="en-CH"/>
          </a:p>
        </p:txBody>
      </p:sp>
    </p:spTree>
    <p:extLst>
      <p:ext uri="{BB962C8B-B14F-4D97-AF65-F5344CB8AC3E}">
        <p14:creationId xmlns:p14="http://schemas.microsoft.com/office/powerpoint/2010/main" val="190052436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BEFB5F-D15C-9015-926C-7E498872BACD}"/>
              </a:ext>
            </a:extLst>
          </p:cNvPr>
          <p:cNvSpPr>
            <a:spLocks noGrp="1"/>
          </p:cNvSpPr>
          <p:nvPr>
            <p:ph type="title"/>
          </p:nvPr>
        </p:nvSpPr>
        <p:spPr/>
        <p:txBody>
          <a:bodyPr/>
          <a:lstStyle/>
          <a:p>
            <a:r>
              <a:rPr lang="en-CH" dirty="0"/>
              <a:t>Beam-beam coherent effects</a:t>
            </a:r>
          </a:p>
        </p:txBody>
      </p:sp>
      <p:sp>
        <p:nvSpPr>
          <p:cNvPr id="3" name="Content Placeholder 2">
            <a:extLst>
              <a:ext uri="{FF2B5EF4-FFF2-40B4-BE49-F238E27FC236}">
                <a16:creationId xmlns:a16="http://schemas.microsoft.com/office/drawing/2014/main" id="{985B5DED-5748-C4C6-E724-F522204DC172}"/>
              </a:ext>
            </a:extLst>
          </p:cNvPr>
          <p:cNvSpPr>
            <a:spLocks noGrp="1"/>
          </p:cNvSpPr>
          <p:nvPr>
            <p:ph idx="1"/>
          </p:nvPr>
        </p:nvSpPr>
        <p:spPr/>
        <p:txBody>
          <a:bodyPr/>
          <a:lstStyle/>
          <a:p>
            <a:r>
              <a:rPr lang="en-CH" dirty="0"/>
              <a:t>Coherent modes</a:t>
            </a:r>
          </a:p>
          <a:p>
            <a:r>
              <a:rPr lang="en-CH" dirty="0"/>
              <a:t>Landau damping of impedance driven modes</a:t>
            </a:r>
          </a:p>
          <a:p>
            <a:r>
              <a:rPr lang="en-CH" dirty="0"/>
              <a:t>High feedback operation </a:t>
            </a:r>
            <a:r>
              <a:rPr lang="en-CH" dirty="0">
                <a:sym typeface="Wingdings" pitchFamily="2" charset="2"/>
              </a:rPr>
              <a:t> </a:t>
            </a:r>
            <a:r>
              <a:rPr lang="en-CH" dirty="0"/>
              <a:t>Noise + beam-beam</a:t>
            </a:r>
          </a:p>
          <a:p>
            <a:r>
              <a:rPr lang="en-CH" dirty="0"/>
              <a:t>Beam-beam + Impedance mode coupling</a:t>
            </a:r>
          </a:p>
          <a:p>
            <a:r>
              <a:rPr lang="en-CH" dirty="0"/>
              <a:t>Orbit effects</a:t>
            </a:r>
          </a:p>
          <a:p>
            <a:r>
              <a:rPr lang="en-CH" dirty="0"/>
              <a:t>Optics and collimation</a:t>
            </a:r>
          </a:p>
        </p:txBody>
      </p:sp>
      <p:sp>
        <p:nvSpPr>
          <p:cNvPr id="4" name="TextBox 3">
            <a:extLst>
              <a:ext uri="{FF2B5EF4-FFF2-40B4-BE49-F238E27FC236}">
                <a16:creationId xmlns:a16="http://schemas.microsoft.com/office/drawing/2014/main" id="{FB1AE4A1-2261-B06C-3405-789306D16A8B}"/>
              </a:ext>
            </a:extLst>
          </p:cNvPr>
          <p:cNvSpPr txBox="1"/>
          <p:nvPr/>
        </p:nvSpPr>
        <p:spPr>
          <a:xfrm>
            <a:off x="1138989" y="5188960"/>
            <a:ext cx="10443411" cy="461665"/>
          </a:xfrm>
          <a:prstGeom prst="rect">
            <a:avLst/>
          </a:prstGeom>
          <a:solidFill>
            <a:schemeClr val="accent4">
              <a:lumMod val="60000"/>
              <a:lumOff val="40000"/>
            </a:schemeClr>
          </a:solidFill>
        </p:spPr>
        <p:txBody>
          <a:bodyPr wrap="square" rtlCol="0">
            <a:spAutoFit/>
          </a:bodyPr>
          <a:lstStyle/>
          <a:p>
            <a:pPr algn="ctr"/>
            <a:r>
              <a:rPr lang="en-CH" sz="2400" dirty="0"/>
              <a:t>Any effect visible is an opportunity to benchmark models! </a:t>
            </a:r>
          </a:p>
        </p:txBody>
      </p:sp>
      <p:sp>
        <p:nvSpPr>
          <p:cNvPr id="5" name="TextBox 4">
            <a:extLst>
              <a:ext uri="{FF2B5EF4-FFF2-40B4-BE49-F238E27FC236}">
                <a16:creationId xmlns:a16="http://schemas.microsoft.com/office/drawing/2014/main" id="{580EBD26-0B65-541A-C474-6A9E8086F2B2}"/>
              </a:ext>
            </a:extLst>
          </p:cNvPr>
          <p:cNvSpPr txBox="1"/>
          <p:nvPr/>
        </p:nvSpPr>
        <p:spPr>
          <a:xfrm>
            <a:off x="10185479" y="859282"/>
            <a:ext cx="1443793" cy="369332"/>
          </a:xfrm>
          <a:prstGeom prst="rect">
            <a:avLst/>
          </a:prstGeom>
          <a:noFill/>
        </p:spPr>
        <p:txBody>
          <a:bodyPr wrap="none" rtlCol="0">
            <a:spAutoFit/>
          </a:bodyPr>
          <a:lstStyle/>
          <a:p>
            <a:r>
              <a:rPr lang="en-GB" b="1" dirty="0"/>
              <a:t>T</a:t>
            </a:r>
            <a:r>
              <a:rPr lang="en-CH" b="1" dirty="0"/>
              <a:t>alk X. Buffat</a:t>
            </a:r>
          </a:p>
        </p:txBody>
      </p:sp>
      <p:sp>
        <p:nvSpPr>
          <p:cNvPr id="6" name="Slide Number Placeholder 5">
            <a:extLst>
              <a:ext uri="{FF2B5EF4-FFF2-40B4-BE49-F238E27FC236}">
                <a16:creationId xmlns:a16="http://schemas.microsoft.com/office/drawing/2014/main" id="{E395C2AC-78CE-CCF6-DC9A-2967BDBFDA4F}"/>
              </a:ext>
            </a:extLst>
          </p:cNvPr>
          <p:cNvSpPr>
            <a:spLocks noGrp="1"/>
          </p:cNvSpPr>
          <p:nvPr>
            <p:ph type="sldNum" sz="quarter" idx="12"/>
          </p:nvPr>
        </p:nvSpPr>
        <p:spPr/>
        <p:txBody>
          <a:bodyPr/>
          <a:lstStyle/>
          <a:p>
            <a:fld id="{E431986A-80BA-5C47-860B-2F2875E2D975}" type="slidenum">
              <a:rPr lang="en-CH" smtClean="0"/>
              <a:t>31</a:t>
            </a:fld>
            <a:endParaRPr lang="en-CH"/>
          </a:p>
        </p:txBody>
      </p:sp>
    </p:spTree>
    <p:extLst>
      <p:ext uri="{BB962C8B-B14F-4D97-AF65-F5344CB8AC3E}">
        <p14:creationId xmlns:p14="http://schemas.microsoft.com/office/powerpoint/2010/main" val="265443393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F0EC9B-68AF-1266-F813-B340419B5A44}"/>
              </a:ext>
            </a:extLst>
          </p:cNvPr>
          <p:cNvSpPr>
            <a:spLocks noGrp="1"/>
          </p:cNvSpPr>
          <p:nvPr>
            <p:ph type="title"/>
          </p:nvPr>
        </p:nvSpPr>
        <p:spPr>
          <a:xfrm>
            <a:off x="838200" y="169179"/>
            <a:ext cx="10515600" cy="1325563"/>
          </a:xfrm>
        </p:spPr>
        <p:txBody>
          <a:bodyPr/>
          <a:lstStyle/>
          <a:p>
            <a:r>
              <a:rPr lang="en-CH" dirty="0"/>
              <a:t>Beam-beam coherent modes</a:t>
            </a:r>
          </a:p>
        </p:txBody>
      </p:sp>
      <p:sp>
        <p:nvSpPr>
          <p:cNvPr id="3" name="Content Placeholder 2">
            <a:extLst>
              <a:ext uri="{FF2B5EF4-FFF2-40B4-BE49-F238E27FC236}">
                <a16:creationId xmlns:a16="http://schemas.microsoft.com/office/drawing/2014/main" id="{9CEA052E-8D80-1339-E7E8-B9D8DB01F68B}"/>
              </a:ext>
            </a:extLst>
          </p:cNvPr>
          <p:cNvSpPr>
            <a:spLocks noGrp="1"/>
          </p:cNvSpPr>
          <p:nvPr>
            <p:ph idx="1"/>
          </p:nvPr>
        </p:nvSpPr>
        <p:spPr>
          <a:xfrm>
            <a:off x="310244" y="1303847"/>
            <a:ext cx="5785756" cy="4926461"/>
          </a:xfrm>
        </p:spPr>
        <p:txBody>
          <a:bodyPr>
            <a:noAutofit/>
          </a:bodyPr>
          <a:lstStyle/>
          <a:p>
            <a:r>
              <a:rPr lang="en-CH" sz="2200" dirty="0"/>
              <a:t>Measured several times in the LHC, well reproduced</a:t>
            </a:r>
          </a:p>
          <a:p>
            <a:r>
              <a:rPr lang="en-CH" sz="2200" dirty="0"/>
              <a:t>No bad impact to performances</a:t>
            </a:r>
          </a:p>
          <a:p>
            <a:r>
              <a:rPr lang="en-CH" sz="2200" dirty="0"/>
              <a:t>No instabilities due to only coherent BB modes</a:t>
            </a:r>
          </a:p>
          <a:p>
            <a:r>
              <a:rPr lang="en-GB" sz="2200" dirty="0"/>
              <a:t>M</a:t>
            </a:r>
            <a:r>
              <a:rPr lang="en-CH" sz="2200" dirty="0"/>
              <a:t>ost of the time due to strong non-linearities, many long-ranges and strong transverse feedback </a:t>
            </a:r>
            <a:r>
              <a:rPr lang="en-CH" sz="2200" dirty="0">
                <a:sym typeface="Wingdings" pitchFamily="2" charset="2"/>
              </a:rPr>
              <a:t> they are suppressed</a:t>
            </a:r>
          </a:p>
          <a:p>
            <a:r>
              <a:rPr lang="en-CH" sz="2200" dirty="0">
                <a:sym typeface="Wingdings" pitchFamily="2" charset="2"/>
              </a:rPr>
              <a:t>Proved very large beam-beam tune shift not impossible but limits are in incoherent effects lifetimes, losses, emittance blow-up.</a:t>
            </a:r>
          </a:p>
          <a:p>
            <a:r>
              <a:rPr lang="en-CH" sz="2200" dirty="0">
                <a:sym typeface="Wingdings" pitchFamily="2" charset="2"/>
              </a:rPr>
              <a:t>Recently experimentally proved one can suppress them with optics corrections  possible improvement of spectra, disentagling coherent from incoherent effects. (test to be prepared)</a:t>
            </a:r>
          </a:p>
          <a:p>
            <a:pPr marL="0" indent="0">
              <a:buNone/>
            </a:pPr>
            <a:endParaRPr lang="en-CH" sz="2200" dirty="0"/>
          </a:p>
        </p:txBody>
      </p:sp>
      <p:pic>
        <p:nvPicPr>
          <p:cNvPr id="5" name="Picture 4">
            <a:extLst>
              <a:ext uri="{FF2B5EF4-FFF2-40B4-BE49-F238E27FC236}">
                <a16:creationId xmlns:a16="http://schemas.microsoft.com/office/drawing/2014/main" id="{0FD9A282-8F72-2B7F-FBF0-AAEA36A71E5F}"/>
              </a:ext>
            </a:extLst>
          </p:cNvPr>
          <p:cNvPicPr>
            <a:picLocks noChangeAspect="1"/>
          </p:cNvPicPr>
          <p:nvPr/>
        </p:nvPicPr>
        <p:blipFill>
          <a:blip r:embed="rId2"/>
          <a:stretch>
            <a:fillRect/>
          </a:stretch>
        </p:blipFill>
        <p:spPr>
          <a:xfrm>
            <a:off x="6096000" y="1062711"/>
            <a:ext cx="4591179" cy="2950937"/>
          </a:xfrm>
          <a:prstGeom prst="rect">
            <a:avLst/>
          </a:prstGeom>
        </p:spPr>
      </p:pic>
      <p:sp>
        <p:nvSpPr>
          <p:cNvPr id="6" name="TextBox 5">
            <a:extLst>
              <a:ext uri="{FF2B5EF4-FFF2-40B4-BE49-F238E27FC236}">
                <a16:creationId xmlns:a16="http://schemas.microsoft.com/office/drawing/2014/main" id="{024C1A59-3F8E-85CB-75BB-FA2326FCA05B}"/>
              </a:ext>
            </a:extLst>
          </p:cNvPr>
          <p:cNvSpPr txBox="1"/>
          <p:nvPr/>
        </p:nvSpPr>
        <p:spPr>
          <a:xfrm>
            <a:off x="10346414" y="1614849"/>
            <a:ext cx="1739002" cy="923330"/>
          </a:xfrm>
          <a:prstGeom prst="rect">
            <a:avLst/>
          </a:prstGeom>
          <a:noFill/>
        </p:spPr>
        <p:txBody>
          <a:bodyPr wrap="none" rtlCol="0">
            <a:spAutoFit/>
          </a:bodyPr>
          <a:lstStyle/>
          <a:p>
            <a:r>
              <a:rPr lang="en-CH" b="1" dirty="0"/>
              <a:t>LHC test 2011</a:t>
            </a:r>
          </a:p>
          <a:p>
            <a:r>
              <a:rPr lang="en-CH" b="1" dirty="0"/>
              <a:t>W. Herr and Co. </a:t>
            </a:r>
          </a:p>
          <a:p>
            <a:r>
              <a:rPr lang="en-CH" b="1" dirty="0">
                <a:latin typeface="Symbol" pitchFamily="2" charset="2"/>
              </a:rPr>
              <a:t>D</a:t>
            </a:r>
            <a:r>
              <a:rPr lang="en-CH" b="1" dirty="0"/>
              <a:t>Q~-0.04</a:t>
            </a:r>
          </a:p>
        </p:txBody>
      </p:sp>
      <p:pic>
        <p:nvPicPr>
          <p:cNvPr id="8" name="Picture 7">
            <a:extLst>
              <a:ext uri="{FF2B5EF4-FFF2-40B4-BE49-F238E27FC236}">
                <a16:creationId xmlns:a16="http://schemas.microsoft.com/office/drawing/2014/main" id="{544F3396-1A49-8873-C5C9-983425B9F095}"/>
              </a:ext>
            </a:extLst>
          </p:cNvPr>
          <p:cNvPicPr>
            <a:picLocks noChangeAspect="1"/>
          </p:cNvPicPr>
          <p:nvPr/>
        </p:nvPicPr>
        <p:blipFill>
          <a:blip r:embed="rId3"/>
          <a:stretch>
            <a:fillRect/>
          </a:stretch>
        </p:blipFill>
        <p:spPr>
          <a:xfrm>
            <a:off x="7200900" y="4046031"/>
            <a:ext cx="3545561" cy="2853535"/>
          </a:xfrm>
          <a:prstGeom prst="rect">
            <a:avLst/>
          </a:prstGeom>
        </p:spPr>
      </p:pic>
      <p:sp>
        <p:nvSpPr>
          <p:cNvPr id="9" name="TextBox 8">
            <a:extLst>
              <a:ext uri="{FF2B5EF4-FFF2-40B4-BE49-F238E27FC236}">
                <a16:creationId xmlns:a16="http://schemas.microsoft.com/office/drawing/2014/main" id="{84FB8AAD-60CB-D6B7-3E62-FE41FCAF5F6C}"/>
              </a:ext>
            </a:extLst>
          </p:cNvPr>
          <p:cNvSpPr txBox="1"/>
          <p:nvPr/>
        </p:nvSpPr>
        <p:spPr>
          <a:xfrm>
            <a:off x="10007231" y="5463944"/>
            <a:ext cx="2192780" cy="369332"/>
          </a:xfrm>
          <a:prstGeom prst="rect">
            <a:avLst/>
          </a:prstGeom>
          <a:noFill/>
        </p:spPr>
        <p:txBody>
          <a:bodyPr wrap="none" rtlCol="0">
            <a:spAutoFit/>
          </a:bodyPr>
          <a:lstStyle/>
          <a:p>
            <a:r>
              <a:rPr lang="en-CH" dirty="0"/>
              <a:t>J. Wacsky EPFL Thesis</a:t>
            </a:r>
          </a:p>
        </p:txBody>
      </p:sp>
      <p:sp>
        <p:nvSpPr>
          <p:cNvPr id="7" name="Slide Number Placeholder 6">
            <a:extLst>
              <a:ext uri="{FF2B5EF4-FFF2-40B4-BE49-F238E27FC236}">
                <a16:creationId xmlns:a16="http://schemas.microsoft.com/office/drawing/2014/main" id="{BDBF971F-09EE-B75B-20DC-A6E8CE5E56D3}"/>
              </a:ext>
            </a:extLst>
          </p:cNvPr>
          <p:cNvSpPr>
            <a:spLocks noGrp="1"/>
          </p:cNvSpPr>
          <p:nvPr>
            <p:ph type="sldNum" sz="quarter" idx="12"/>
          </p:nvPr>
        </p:nvSpPr>
        <p:spPr/>
        <p:txBody>
          <a:bodyPr/>
          <a:lstStyle/>
          <a:p>
            <a:fld id="{E431986A-80BA-5C47-860B-2F2875E2D975}" type="slidenum">
              <a:rPr lang="en-CH" smtClean="0"/>
              <a:t>32</a:t>
            </a:fld>
            <a:endParaRPr lang="en-CH"/>
          </a:p>
        </p:txBody>
      </p:sp>
    </p:spTree>
    <p:extLst>
      <p:ext uri="{BB962C8B-B14F-4D97-AF65-F5344CB8AC3E}">
        <p14:creationId xmlns:p14="http://schemas.microsoft.com/office/powerpoint/2010/main" val="155031007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ADB0E0-1409-56C1-58F4-1E5056D9FFD0}"/>
              </a:ext>
            </a:extLst>
          </p:cNvPr>
          <p:cNvSpPr>
            <a:spLocks noGrp="1"/>
          </p:cNvSpPr>
          <p:nvPr>
            <p:ph type="title"/>
          </p:nvPr>
        </p:nvSpPr>
        <p:spPr/>
        <p:txBody>
          <a:bodyPr/>
          <a:lstStyle/>
          <a:p>
            <a:r>
              <a:rPr lang="en-CH" dirty="0"/>
              <a:t>Beam-beam and Landau damping</a:t>
            </a:r>
          </a:p>
        </p:txBody>
      </p:sp>
      <p:sp>
        <p:nvSpPr>
          <p:cNvPr id="3" name="Content Placeholder 2">
            <a:extLst>
              <a:ext uri="{FF2B5EF4-FFF2-40B4-BE49-F238E27FC236}">
                <a16:creationId xmlns:a16="http://schemas.microsoft.com/office/drawing/2014/main" id="{A42DD4B0-B69E-6B72-D817-393186A20ECE}"/>
              </a:ext>
            </a:extLst>
          </p:cNvPr>
          <p:cNvSpPr>
            <a:spLocks noGrp="1"/>
          </p:cNvSpPr>
          <p:nvPr>
            <p:ph idx="1"/>
          </p:nvPr>
        </p:nvSpPr>
        <p:spPr/>
        <p:txBody>
          <a:bodyPr/>
          <a:lstStyle/>
          <a:p>
            <a:pPr marL="0" indent="0">
              <a:buNone/>
            </a:pPr>
            <a:r>
              <a:rPr lang="en-CH" dirty="0">
                <a:sym typeface="Wingdings" pitchFamily="2" charset="2"/>
              </a:rPr>
              <a:t>HO beam-beam spread very effective in stabilizing coherent instabilities (impedance driven) </a:t>
            </a:r>
            <a:r>
              <a:rPr lang="en-CH" dirty="0"/>
              <a:t>Landau damping contribution</a:t>
            </a:r>
          </a:p>
        </p:txBody>
      </p:sp>
      <p:pic>
        <p:nvPicPr>
          <p:cNvPr id="6" name="Picture 5" descr="fr.png">
            <a:extLst>
              <a:ext uri="{FF2B5EF4-FFF2-40B4-BE49-F238E27FC236}">
                <a16:creationId xmlns:a16="http://schemas.microsoft.com/office/drawing/2014/main" id="{A1D3B9FD-E585-BE4E-EE41-B7BC8AE931B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40100" y="2927255"/>
            <a:ext cx="4294003" cy="3307075"/>
          </a:xfrm>
          <a:prstGeom prst="rect">
            <a:avLst/>
          </a:prstGeom>
        </p:spPr>
      </p:pic>
      <p:sp>
        <p:nvSpPr>
          <p:cNvPr id="7" name="Oval 6">
            <a:extLst>
              <a:ext uri="{FF2B5EF4-FFF2-40B4-BE49-F238E27FC236}">
                <a16:creationId xmlns:a16="http://schemas.microsoft.com/office/drawing/2014/main" id="{0CEEC100-0E96-4C0F-F2A3-187398D01B0B}"/>
              </a:ext>
            </a:extLst>
          </p:cNvPr>
          <p:cNvSpPr/>
          <p:nvPr/>
        </p:nvSpPr>
        <p:spPr>
          <a:xfrm>
            <a:off x="4569532" y="4875838"/>
            <a:ext cx="1993292" cy="564517"/>
          </a:xfrm>
          <a:prstGeom prst="ellipse">
            <a:avLst/>
          </a:prstGeom>
          <a:noFill/>
          <a:ln w="317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53A9C655-A735-C937-E2C2-68F35EFBDC4D}"/>
              </a:ext>
            </a:extLst>
          </p:cNvPr>
          <p:cNvPicPr>
            <a:picLocks noChangeAspect="1"/>
          </p:cNvPicPr>
          <p:nvPr/>
        </p:nvPicPr>
        <p:blipFill>
          <a:blip r:embed="rId3"/>
          <a:stretch>
            <a:fillRect/>
          </a:stretch>
        </p:blipFill>
        <p:spPr>
          <a:xfrm>
            <a:off x="355628" y="4423659"/>
            <a:ext cx="7486754" cy="894065"/>
          </a:xfrm>
          <a:prstGeom prst="rect">
            <a:avLst/>
          </a:prstGeom>
        </p:spPr>
      </p:pic>
      <p:sp>
        <p:nvSpPr>
          <p:cNvPr id="9" name="TextBox 8">
            <a:extLst>
              <a:ext uri="{FF2B5EF4-FFF2-40B4-BE49-F238E27FC236}">
                <a16:creationId xmlns:a16="http://schemas.microsoft.com/office/drawing/2014/main" id="{ED9D6C5C-EF7C-20DE-A2E7-81AF23A4D186}"/>
              </a:ext>
            </a:extLst>
          </p:cNvPr>
          <p:cNvSpPr txBox="1"/>
          <p:nvPr/>
        </p:nvSpPr>
        <p:spPr>
          <a:xfrm>
            <a:off x="827584" y="3125290"/>
            <a:ext cx="5314275" cy="369332"/>
          </a:xfrm>
          <a:prstGeom prst="rect">
            <a:avLst/>
          </a:prstGeom>
          <a:noFill/>
        </p:spPr>
        <p:txBody>
          <a:bodyPr wrap="none" rtlCol="0">
            <a:spAutoFit/>
          </a:bodyPr>
          <a:lstStyle/>
          <a:p>
            <a:r>
              <a:rPr lang="en-US" b="1" dirty="0"/>
              <a:t>Larger frequency spread </a:t>
            </a:r>
            <a:r>
              <a:rPr lang="en-US" b="1" dirty="0">
                <a:sym typeface="Wingdings"/>
              </a:rPr>
              <a:t> Stronger Landau damping</a:t>
            </a:r>
            <a:endParaRPr lang="en-US" b="1" dirty="0"/>
          </a:p>
        </p:txBody>
      </p:sp>
      <p:sp>
        <p:nvSpPr>
          <p:cNvPr id="10" name="TextBox 9">
            <a:extLst>
              <a:ext uri="{FF2B5EF4-FFF2-40B4-BE49-F238E27FC236}">
                <a16:creationId xmlns:a16="http://schemas.microsoft.com/office/drawing/2014/main" id="{02D99ADF-6619-D076-4226-CB73BBF6FB8B}"/>
              </a:ext>
            </a:extLst>
          </p:cNvPr>
          <p:cNvSpPr txBox="1"/>
          <p:nvPr/>
        </p:nvSpPr>
        <p:spPr>
          <a:xfrm>
            <a:off x="381015" y="3577902"/>
            <a:ext cx="7090816" cy="369332"/>
          </a:xfrm>
          <a:prstGeom prst="rect">
            <a:avLst/>
          </a:prstGeom>
          <a:noFill/>
        </p:spPr>
        <p:txBody>
          <a:bodyPr wrap="none" rtlCol="0">
            <a:spAutoFit/>
          </a:bodyPr>
          <a:lstStyle/>
          <a:p>
            <a:r>
              <a:rPr lang="en-US" b="1" dirty="0"/>
              <a:t>A way to quantify the Landau damping is by use of the Stability Diagram</a:t>
            </a:r>
          </a:p>
        </p:txBody>
      </p:sp>
      <p:sp>
        <p:nvSpPr>
          <p:cNvPr id="11" name="TextBox 10">
            <a:extLst>
              <a:ext uri="{FF2B5EF4-FFF2-40B4-BE49-F238E27FC236}">
                <a16:creationId xmlns:a16="http://schemas.microsoft.com/office/drawing/2014/main" id="{CBC4B839-4E1D-3200-51A9-CA185C72B0A4}"/>
              </a:ext>
            </a:extLst>
          </p:cNvPr>
          <p:cNvSpPr txBox="1"/>
          <p:nvPr/>
        </p:nvSpPr>
        <p:spPr>
          <a:xfrm>
            <a:off x="3218180" y="3869022"/>
            <a:ext cx="4695996" cy="338554"/>
          </a:xfrm>
          <a:prstGeom prst="rect">
            <a:avLst/>
          </a:prstGeom>
          <a:noFill/>
        </p:spPr>
        <p:txBody>
          <a:bodyPr wrap="square" rtlCol="0">
            <a:spAutoFit/>
          </a:bodyPr>
          <a:lstStyle/>
          <a:p>
            <a:r>
              <a:rPr lang="en-US" sz="1600" dirty="0"/>
              <a:t>Several references Prof. </a:t>
            </a:r>
            <a:r>
              <a:rPr lang="en-US" sz="1600" dirty="0" err="1"/>
              <a:t>Vaccaro</a:t>
            </a:r>
            <a:r>
              <a:rPr lang="en-US" sz="1600" dirty="0"/>
              <a:t>, Berg-Ruggiero</a:t>
            </a:r>
          </a:p>
        </p:txBody>
      </p:sp>
      <p:sp>
        <p:nvSpPr>
          <p:cNvPr id="12" name="TextBox 11">
            <a:extLst>
              <a:ext uri="{FF2B5EF4-FFF2-40B4-BE49-F238E27FC236}">
                <a16:creationId xmlns:a16="http://schemas.microsoft.com/office/drawing/2014/main" id="{7E256EC9-6009-FACB-86E0-5B351BED2078}"/>
              </a:ext>
            </a:extLst>
          </p:cNvPr>
          <p:cNvSpPr txBox="1"/>
          <p:nvPr/>
        </p:nvSpPr>
        <p:spPr>
          <a:xfrm>
            <a:off x="133602" y="5977176"/>
            <a:ext cx="8318944" cy="707886"/>
          </a:xfrm>
          <a:prstGeom prst="rect">
            <a:avLst/>
          </a:prstGeom>
          <a:solidFill>
            <a:schemeClr val="accent4">
              <a:lumMod val="40000"/>
              <a:lumOff val="60000"/>
            </a:schemeClr>
          </a:solidFill>
        </p:spPr>
        <p:txBody>
          <a:bodyPr wrap="none" rtlCol="0">
            <a:spAutoFit/>
          </a:bodyPr>
          <a:lstStyle/>
          <a:p>
            <a:r>
              <a:rPr lang="en-CH" sz="2000" dirty="0"/>
              <a:t>Beam-beam effects do contribute to stability! </a:t>
            </a:r>
          </a:p>
          <a:p>
            <a:r>
              <a:rPr lang="en-CH" sz="2000" dirty="0"/>
              <a:t>Quote by A. Chao from BB2013 “Colliding beams will never become unstable” </a:t>
            </a:r>
          </a:p>
        </p:txBody>
      </p:sp>
      <p:sp>
        <p:nvSpPr>
          <p:cNvPr id="4" name="TextBox 3">
            <a:extLst>
              <a:ext uri="{FF2B5EF4-FFF2-40B4-BE49-F238E27FC236}">
                <a16:creationId xmlns:a16="http://schemas.microsoft.com/office/drawing/2014/main" id="{36D8D989-8F96-58C1-1E65-A192B3420905}"/>
              </a:ext>
            </a:extLst>
          </p:cNvPr>
          <p:cNvSpPr txBox="1"/>
          <p:nvPr/>
        </p:nvSpPr>
        <p:spPr>
          <a:xfrm>
            <a:off x="9684843" y="6408487"/>
            <a:ext cx="2329036" cy="338554"/>
          </a:xfrm>
          <a:prstGeom prst="rect">
            <a:avLst/>
          </a:prstGeom>
          <a:noFill/>
        </p:spPr>
        <p:txBody>
          <a:bodyPr wrap="none" rtlCol="0">
            <a:spAutoFit/>
          </a:bodyPr>
          <a:lstStyle/>
          <a:p>
            <a:r>
              <a:rPr lang="en-CH" sz="1600" b="1" dirty="0"/>
              <a:t>X. B</a:t>
            </a:r>
            <a:r>
              <a:rPr lang="en-GB" sz="1600" b="1" dirty="0"/>
              <a:t>u</a:t>
            </a:r>
            <a:r>
              <a:rPr lang="en-CH" sz="1600" b="1" dirty="0"/>
              <a:t>ffat EPFL PhD Thesis</a:t>
            </a:r>
          </a:p>
        </p:txBody>
      </p:sp>
      <p:sp>
        <p:nvSpPr>
          <p:cNvPr id="5" name="Slide Number Placeholder 4">
            <a:extLst>
              <a:ext uri="{FF2B5EF4-FFF2-40B4-BE49-F238E27FC236}">
                <a16:creationId xmlns:a16="http://schemas.microsoft.com/office/drawing/2014/main" id="{C38571FF-666B-7EED-93EB-B6CFF81D042C}"/>
              </a:ext>
            </a:extLst>
          </p:cNvPr>
          <p:cNvSpPr>
            <a:spLocks noGrp="1"/>
          </p:cNvSpPr>
          <p:nvPr>
            <p:ph type="sldNum" sz="quarter" idx="12"/>
          </p:nvPr>
        </p:nvSpPr>
        <p:spPr/>
        <p:txBody>
          <a:bodyPr/>
          <a:lstStyle/>
          <a:p>
            <a:fld id="{E431986A-80BA-5C47-860B-2F2875E2D975}" type="slidenum">
              <a:rPr lang="en-CH" smtClean="0"/>
              <a:t>33</a:t>
            </a:fld>
            <a:endParaRPr lang="en-CH"/>
          </a:p>
        </p:txBody>
      </p:sp>
    </p:spTree>
    <p:extLst>
      <p:ext uri="{BB962C8B-B14F-4D97-AF65-F5344CB8AC3E}">
        <p14:creationId xmlns:p14="http://schemas.microsoft.com/office/powerpoint/2010/main" val="192738507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EFED1-F4FB-1A4D-6160-F1CA1EC126A2}"/>
              </a:ext>
            </a:extLst>
          </p:cNvPr>
          <p:cNvSpPr>
            <a:spLocks noGrp="1"/>
          </p:cNvSpPr>
          <p:nvPr>
            <p:ph type="title"/>
          </p:nvPr>
        </p:nvSpPr>
        <p:spPr>
          <a:xfrm>
            <a:off x="838200" y="250822"/>
            <a:ext cx="10515600" cy="1325563"/>
          </a:xfrm>
        </p:spPr>
        <p:txBody>
          <a:bodyPr>
            <a:normAutofit/>
          </a:bodyPr>
          <a:lstStyle/>
          <a:p>
            <a:r>
              <a:rPr lang="en-CH" dirty="0"/>
              <a:t>Coherent instabilities and noise</a:t>
            </a:r>
          </a:p>
        </p:txBody>
      </p:sp>
      <p:sp>
        <p:nvSpPr>
          <p:cNvPr id="3" name="Content Placeholder 2">
            <a:extLst>
              <a:ext uri="{FF2B5EF4-FFF2-40B4-BE49-F238E27FC236}">
                <a16:creationId xmlns:a16="http://schemas.microsoft.com/office/drawing/2014/main" id="{95D63F9A-D1E0-4708-BFE1-BA26D3CA06B1}"/>
              </a:ext>
            </a:extLst>
          </p:cNvPr>
          <p:cNvSpPr>
            <a:spLocks noGrp="1"/>
          </p:cNvSpPr>
          <p:nvPr>
            <p:ph idx="1"/>
          </p:nvPr>
        </p:nvSpPr>
        <p:spPr>
          <a:xfrm>
            <a:off x="341330" y="4368332"/>
            <a:ext cx="7402705" cy="2175669"/>
          </a:xfrm>
        </p:spPr>
        <p:txBody>
          <a:bodyPr>
            <a:normAutofit lnSpcReduction="10000"/>
          </a:bodyPr>
          <a:lstStyle/>
          <a:p>
            <a:pPr marL="0" indent="0">
              <a:buNone/>
            </a:pPr>
            <a:r>
              <a:rPr lang="en-CH" sz="2200" b="1" dirty="0"/>
              <a:t>Transverse feedback intrinsic Noise and high gain operation</a:t>
            </a:r>
          </a:p>
          <a:p>
            <a:r>
              <a:rPr lang="en-CH" sz="2200" dirty="0"/>
              <a:t>Extensive use of feedback to damp coherent instabilities </a:t>
            </a:r>
            <a:r>
              <a:rPr lang="en-CH" sz="2200" dirty="0">
                <a:sym typeface="Wingdings" pitchFamily="2" charset="2"/>
              </a:rPr>
              <a:t> drive emittance blow-up due to intrisic noise</a:t>
            </a:r>
            <a:endParaRPr lang="en-CH" sz="2200" dirty="0"/>
          </a:p>
          <a:p>
            <a:r>
              <a:rPr lang="en-CH" sz="2200" dirty="0"/>
              <a:t>Larger Beam-beam parameter </a:t>
            </a:r>
            <a:r>
              <a:rPr lang="en-CH" sz="2200" dirty="0">
                <a:sym typeface="Wingdings" pitchFamily="2" charset="2"/>
              </a:rPr>
              <a:t></a:t>
            </a:r>
            <a:r>
              <a:rPr lang="en-CH" sz="2200" dirty="0"/>
              <a:t> larger emittance growth</a:t>
            </a:r>
          </a:p>
          <a:p>
            <a:r>
              <a:rPr lang="en-CH" sz="2200" dirty="0"/>
              <a:t>LHC 2024</a:t>
            </a:r>
            <a:r>
              <a:rPr lang="en-CH" sz="2200" dirty="0">
                <a:sym typeface="Wingdings" pitchFamily="2" charset="2"/>
              </a:rPr>
              <a:t> </a:t>
            </a:r>
            <a:r>
              <a:rPr lang="en-CH" sz="2200" dirty="0"/>
              <a:t>emittance growth </a:t>
            </a:r>
            <a:r>
              <a:rPr lang="en-CH" sz="2200" dirty="0">
                <a:sym typeface="Wingdings" pitchFamily="2" charset="2"/>
              </a:rPr>
              <a:t>minor thanks to optimized transverse feedback noise level and gain</a:t>
            </a:r>
          </a:p>
          <a:p>
            <a:pPr marL="0" indent="0">
              <a:buNone/>
            </a:pPr>
            <a:endParaRPr lang="en-CH" sz="2200" dirty="0">
              <a:sym typeface="Wingdings" pitchFamily="2" charset="2"/>
            </a:endParaRPr>
          </a:p>
        </p:txBody>
      </p:sp>
      <p:sp>
        <p:nvSpPr>
          <p:cNvPr id="6" name="TextBox 5">
            <a:extLst>
              <a:ext uri="{FF2B5EF4-FFF2-40B4-BE49-F238E27FC236}">
                <a16:creationId xmlns:a16="http://schemas.microsoft.com/office/drawing/2014/main" id="{9267A157-55D3-34D7-CF4F-D47B85307814}"/>
              </a:ext>
            </a:extLst>
          </p:cNvPr>
          <p:cNvSpPr txBox="1"/>
          <p:nvPr/>
        </p:nvSpPr>
        <p:spPr>
          <a:xfrm>
            <a:off x="392189" y="1473377"/>
            <a:ext cx="11221800" cy="769441"/>
          </a:xfrm>
          <a:prstGeom prst="rect">
            <a:avLst/>
          </a:prstGeom>
          <a:noFill/>
        </p:spPr>
        <p:txBody>
          <a:bodyPr wrap="square" rtlCol="0">
            <a:spAutoFit/>
          </a:bodyPr>
          <a:lstStyle/>
          <a:p>
            <a:r>
              <a:rPr lang="en-CH" sz="2200" b="1" dirty="0">
                <a:hlinkClick r:id="rId2"/>
              </a:rPr>
              <a:t>Transverse Mode Coupling</a:t>
            </a:r>
            <a:r>
              <a:rPr lang="en-CH" sz="2200" dirty="0">
                <a:hlinkClick r:id="rId2"/>
              </a:rPr>
              <a:t> BB </a:t>
            </a:r>
            <a:r>
              <a:rPr lang="en-CH" sz="2200" dirty="0"/>
              <a:t>and impedance has been proved experimentally and in simulations but fully cured by transverse feedback</a:t>
            </a:r>
          </a:p>
        </p:txBody>
      </p:sp>
      <p:pic>
        <p:nvPicPr>
          <p:cNvPr id="8" name="Picture 7">
            <a:extLst>
              <a:ext uri="{FF2B5EF4-FFF2-40B4-BE49-F238E27FC236}">
                <a16:creationId xmlns:a16="http://schemas.microsoft.com/office/drawing/2014/main" id="{D87B6BF4-D2E5-95E0-C4E6-E64E449834AD}"/>
              </a:ext>
            </a:extLst>
          </p:cNvPr>
          <p:cNvPicPr>
            <a:picLocks noChangeAspect="1"/>
          </p:cNvPicPr>
          <p:nvPr/>
        </p:nvPicPr>
        <p:blipFill>
          <a:blip r:embed="rId3"/>
          <a:stretch>
            <a:fillRect/>
          </a:stretch>
        </p:blipFill>
        <p:spPr>
          <a:xfrm>
            <a:off x="578011" y="2250364"/>
            <a:ext cx="5531169" cy="2053889"/>
          </a:xfrm>
          <a:prstGeom prst="rect">
            <a:avLst/>
          </a:prstGeom>
        </p:spPr>
      </p:pic>
      <p:pic>
        <p:nvPicPr>
          <p:cNvPr id="10" name="Picture 9">
            <a:extLst>
              <a:ext uri="{FF2B5EF4-FFF2-40B4-BE49-F238E27FC236}">
                <a16:creationId xmlns:a16="http://schemas.microsoft.com/office/drawing/2014/main" id="{21559F35-97FF-1E7F-EAD1-6C763335D9EB}"/>
              </a:ext>
            </a:extLst>
          </p:cNvPr>
          <p:cNvPicPr>
            <a:picLocks noChangeAspect="1"/>
          </p:cNvPicPr>
          <p:nvPr/>
        </p:nvPicPr>
        <p:blipFill>
          <a:blip r:embed="rId4"/>
          <a:stretch>
            <a:fillRect/>
          </a:stretch>
        </p:blipFill>
        <p:spPr>
          <a:xfrm>
            <a:off x="7744035" y="3429000"/>
            <a:ext cx="4437350" cy="3380013"/>
          </a:xfrm>
          <a:prstGeom prst="rect">
            <a:avLst/>
          </a:prstGeom>
        </p:spPr>
      </p:pic>
      <p:sp>
        <p:nvSpPr>
          <p:cNvPr id="9" name="TextBox 8">
            <a:extLst>
              <a:ext uri="{FF2B5EF4-FFF2-40B4-BE49-F238E27FC236}">
                <a16:creationId xmlns:a16="http://schemas.microsoft.com/office/drawing/2014/main" id="{B2FCC08F-15A4-BB38-3D7A-164F91E3445D}"/>
              </a:ext>
            </a:extLst>
          </p:cNvPr>
          <p:cNvSpPr txBox="1"/>
          <p:nvPr/>
        </p:nvSpPr>
        <p:spPr>
          <a:xfrm>
            <a:off x="1964315" y="6544001"/>
            <a:ext cx="6104864" cy="338554"/>
          </a:xfrm>
          <a:prstGeom prst="rect">
            <a:avLst/>
          </a:prstGeom>
          <a:noFill/>
        </p:spPr>
        <p:txBody>
          <a:bodyPr wrap="square">
            <a:spAutoFit/>
          </a:bodyPr>
          <a:lstStyle/>
          <a:p>
            <a:r>
              <a:rPr lang="en-GB" sz="1600" b="1" dirty="0">
                <a:effectLst/>
                <a:latin typeface="CMBX12"/>
              </a:rPr>
              <a:t>2017 CERN-ACC-NOTE-2017-0044 CERN-ACC-NOTE-2017-0030 </a:t>
            </a:r>
            <a:endParaRPr lang="en-GB" sz="1600" b="1" dirty="0"/>
          </a:p>
        </p:txBody>
      </p:sp>
      <p:sp>
        <p:nvSpPr>
          <p:cNvPr id="12" name="Slide Number Placeholder 11">
            <a:extLst>
              <a:ext uri="{FF2B5EF4-FFF2-40B4-BE49-F238E27FC236}">
                <a16:creationId xmlns:a16="http://schemas.microsoft.com/office/drawing/2014/main" id="{B32D125E-F5C8-FDCF-4476-69310F88A318}"/>
              </a:ext>
            </a:extLst>
          </p:cNvPr>
          <p:cNvSpPr>
            <a:spLocks noGrp="1"/>
          </p:cNvSpPr>
          <p:nvPr>
            <p:ph type="sldNum" sz="quarter" idx="12"/>
          </p:nvPr>
        </p:nvSpPr>
        <p:spPr/>
        <p:txBody>
          <a:bodyPr/>
          <a:lstStyle/>
          <a:p>
            <a:fld id="{E431986A-80BA-5C47-860B-2F2875E2D975}" type="slidenum">
              <a:rPr lang="en-CH" smtClean="0"/>
              <a:t>34</a:t>
            </a:fld>
            <a:endParaRPr lang="en-CH"/>
          </a:p>
        </p:txBody>
      </p:sp>
    </p:spTree>
    <p:extLst>
      <p:ext uri="{BB962C8B-B14F-4D97-AF65-F5344CB8AC3E}">
        <p14:creationId xmlns:p14="http://schemas.microsoft.com/office/powerpoint/2010/main" val="24547372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06BFE2-3CEF-CED5-1C64-BCCA684179F7}"/>
              </a:ext>
            </a:extLst>
          </p:cNvPr>
          <p:cNvSpPr>
            <a:spLocks noGrp="1"/>
          </p:cNvSpPr>
          <p:nvPr>
            <p:ph type="title"/>
          </p:nvPr>
        </p:nvSpPr>
        <p:spPr>
          <a:xfrm>
            <a:off x="838200" y="365126"/>
            <a:ext cx="10515600" cy="810532"/>
          </a:xfrm>
        </p:spPr>
        <p:txBody>
          <a:bodyPr/>
          <a:lstStyle/>
          <a:p>
            <a:r>
              <a:rPr lang="en-CH" dirty="0"/>
              <a:t>Beam-beam orbit effects </a:t>
            </a:r>
          </a:p>
        </p:txBody>
      </p:sp>
      <p:pic>
        <p:nvPicPr>
          <p:cNvPr id="5" name="Content Placeholder 4">
            <a:extLst>
              <a:ext uri="{FF2B5EF4-FFF2-40B4-BE49-F238E27FC236}">
                <a16:creationId xmlns:a16="http://schemas.microsoft.com/office/drawing/2014/main" id="{670A3C9E-6AD7-2B3C-9056-C1CC76D6886E}"/>
              </a:ext>
            </a:extLst>
          </p:cNvPr>
          <p:cNvPicPr>
            <a:picLocks noGrp="1" noChangeAspect="1"/>
          </p:cNvPicPr>
          <p:nvPr>
            <p:ph idx="1"/>
          </p:nvPr>
        </p:nvPicPr>
        <p:blipFill>
          <a:blip r:embed="rId2"/>
          <a:stretch>
            <a:fillRect/>
          </a:stretch>
        </p:blipFill>
        <p:spPr>
          <a:xfrm>
            <a:off x="4366010" y="2849890"/>
            <a:ext cx="7825990" cy="3430707"/>
          </a:xfrm>
        </p:spPr>
      </p:pic>
      <p:sp>
        <p:nvSpPr>
          <p:cNvPr id="6" name="TextBox 5">
            <a:extLst>
              <a:ext uri="{FF2B5EF4-FFF2-40B4-BE49-F238E27FC236}">
                <a16:creationId xmlns:a16="http://schemas.microsoft.com/office/drawing/2014/main" id="{21BBBE03-3C51-331C-574A-790EB01FBC7B}"/>
              </a:ext>
            </a:extLst>
          </p:cNvPr>
          <p:cNvSpPr txBox="1"/>
          <p:nvPr/>
        </p:nvSpPr>
        <p:spPr>
          <a:xfrm>
            <a:off x="151856" y="1283158"/>
            <a:ext cx="4214154" cy="5170646"/>
          </a:xfrm>
          <a:prstGeom prst="rect">
            <a:avLst/>
          </a:prstGeom>
          <a:noFill/>
        </p:spPr>
        <p:txBody>
          <a:bodyPr wrap="square" rtlCol="0">
            <a:spAutoFit/>
          </a:bodyPr>
          <a:lstStyle/>
          <a:p>
            <a:pPr marL="342900" indent="-342900">
              <a:buFont typeface="Arial" panose="020B0604020202020204" pitchFamily="34" charset="0"/>
              <a:buChar char="•"/>
            </a:pPr>
            <a:r>
              <a:rPr lang="en-CH" sz="2200" dirty="0"/>
              <a:t>Long range beam-beam interactions will modify the closed orbit </a:t>
            </a:r>
            <a:r>
              <a:rPr lang="en-CH" sz="2200" dirty="0">
                <a:sym typeface="Wingdings" pitchFamily="2" charset="2"/>
              </a:rPr>
              <a:t> offsets at the collision points</a:t>
            </a:r>
          </a:p>
          <a:p>
            <a:pPr marL="342900" indent="-342900">
              <a:buFont typeface="Arial" panose="020B0604020202020204" pitchFamily="34" charset="0"/>
              <a:buChar char="•"/>
            </a:pPr>
            <a:endParaRPr lang="en-CH" sz="2200" dirty="0"/>
          </a:p>
          <a:p>
            <a:pPr marL="342900" indent="-342900">
              <a:buFont typeface="Arial" panose="020B0604020202020204" pitchFamily="34" charset="0"/>
              <a:buChar char="•"/>
            </a:pPr>
            <a:r>
              <a:rPr lang="en-CH" sz="2200" dirty="0"/>
              <a:t>Self consistent calculations are used to compute the orbit changes (PyTRAIN)</a:t>
            </a:r>
          </a:p>
          <a:p>
            <a:pPr marL="342900" indent="-342900">
              <a:buFont typeface="Arial" panose="020B0604020202020204" pitchFamily="34" charset="0"/>
              <a:buChar char="•"/>
            </a:pPr>
            <a:endParaRPr lang="en-CH" sz="2200" dirty="0"/>
          </a:p>
          <a:p>
            <a:pPr marL="342900" indent="-342900">
              <a:buFont typeface="Arial" panose="020B0604020202020204" pitchFamily="34" charset="0"/>
              <a:buChar char="•"/>
            </a:pPr>
            <a:r>
              <a:rPr lang="en-CH" sz="2200" dirty="0"/>
              <a:t>Benchmark of model to detectors measurements show excellent agreement between orbit model and reality</a:t>
            </a:r>
          </a:p>
          <a:p>
            <a:pPr marL="342900" indent="-342900">
              <a:buFont typeface="Arial" panose="020B0604020202020204" pitchFamily="34" charset="0"/>
              <a:buChar char="•"/>
            </a:pPr>
            <a:endParaRPr lang="en-CH" sz="2200" dirty="0"/>
          </a:p>
          <a:p>
            <a:pPr marL="342900" indent="-342900">
              <a:buFont typeface="Arial" panose="020B0604020202020204" pitchFamily="34" charset="0"/>
              <a:buChar char="•"/>
            </a:pPr>
            <a:r>
              <a:rPr lang="en-GB" sz="2200" dirty="0"/>
              <a:t>M</a:t>
            </a:r>
            <a:r>
              <a:rPr lang="en-CH" sz="2200" dirty="0"/>
              <a:t>inor impact to luminosity</a:t>
            </a:r>
          </a:p>
        </p:txBody>
      </p:sp>
      <p:pic>
        <p:nvPicPr>
          <p:cNvPr id="7" name="Picture 6">
            <a:extLst>
              <a:ext uri="{FF2B5EF4-FFF2-40B4-BE49-F238E27FC236}">
                <a16:creationId xmlns:a16="http://schemas.microsoft.com/office/drawing/2014/main" id="{81989E8D-5BFA-1600-492A-0FF2CB0ED129}"/>
              </a:ext>
            </a:extLst>
          </p:cNvPr>
          <p:cNvPicPr>
            <a:picLocks noChangeAspect="1"/>
          </p:cNvPicPr>
          <p:nvPr/>
        </p:nvPicPr>
        <p:blipFill>
          <a:blip r:embed="rId3"/>
          <a:stretch>
            <a:fillRect/>
          </a:stretch>
        </p:blipFill>
        <p:spPr>
          <a:xfrm>
            <a:off x="7574588" y="472626"/>
            <a:ext cx="4202916" cy="1640865"/>
          </a:xfrm>
          <a:prstGeom prst="rect">
            <a:avLst/>
          </a:prstGeom>
        </p:spPr>
      </p:pic>
      <p:sp>
        <p:nvSpPr>
          <p:cNvPr id="8" name="TextBox 7">
            <a:extLst>
              <a:ext uri="{FF2B5EF4-FFF2-40B4-BE49-F238E27FC236}">
                <a16:creationId xmlns:a16="http://schemas.microsoft.com/office/drawing/2014/main" id="{30B63014-BFEA-AFFD-D85D-102D3E8FCAA8}"/>
              </a:ext>
            </a:extLst>
          </p:cNvPr>
          <p:cNvSpPr txBox="1"/>
          <p:nvPr/>
        </p:nvSpPr>
        <p:spPr>
          <a:xfrm>
            <a:off x="9676046" y="6368469"/>
            <a:ext cx="2174506" cy="369332"/>
          </a:xfrm>
          <a:prstGeom prst="rect">
            <a:avLst/>
          </a:prstGeom>
          <a:noFill/>
        </p:spPr>
        <p:txBody>
          <a:bodyPr wrap="none" rtlCol="0">
            <a:spAutoFit/>
          </a:bodyPr>
          <a:lstStyle/>
          <a:p>
            <a:r>
              <a:rPr lang="en-GB" b="1" dirty="0"/>
              <a:t>T</a:t>
            </a:r>
            <a:r>
              <a:rPr lang="en-CH" b="1" dirty="0"/>
              <a:t>alk by M. Hostettler</a:t>
            </a:r>
          </a:p>
        </p:txBody>
      </p:sp>
      <p:sp>
        <p:nvSpPr>
          <p:cNvPr id="3" name="TextBox 2">
            <a:extLst>
              <a:ext uri="{FF2B5EF4-FFF2-40B4-BE49-F238E27FC236}">
                <a16:creationId xmlns:a16="http://schemas.microsoft.com/office/drawing/2014/main" id="{27504FA5-26D3-CCB4-C97D-52CECFE6BDF2}"/>
              </a:ext>
            </a:extLst>
          </p:cNvPr>
          <p:cNvSpPr txBox="1"/>
          <p:nvPr/>
        </p:nvSpPr>
        <p:spPr>
          <a:xfrm>
            <a:off x="3270787" y="6376638"/>
            <a:ext cx="6351025" cy="369332"/>
          </a:xfrm>
          <a:prstGeom prst="rect">
            <a:avLst/>
          </a:prstGeom>
          <a:solidFill>
            <a:schemeClr val="accent4">
              <a:lumMod val="60000"/>
              <a:lumOff val="40000"/>
            </a:schemeClr>
          </a:solidFill>
        </p:spPr>
        <p:txBody>
          <a:bodyPr wrap="square" rtlCol="0">
            <a:spAutoFit/>
          </a:bodyPr>
          <a:lstStyle/>
          <a:p>
            <a:pPr algn="ctr"/>
            <a:r>
              <a:rPr lang="en-CH" dirty="0"/>
              <a:t>New observable luminous regions from detectors</a:t>
            </a:r>
          </a:p>
        </p:txBody>
      </p:sp>
      <p:sp>
        <p:nvSpPr>
          <p:cNvPr id="4" name="Slide Number Placeholder 3">
            <a:extLst>
              <a:ext uri="{FF2B5EF4-FFF2-40B4-BE49-F238E27FC236}">
                <a16:creationId xmlns:a16="http://schemas.microsoft.com/office/drawing/2014/main" id="{DA6D3D7B-571D-D55B-4951-7FFDC9898698}"/>
              </a:ext>
            </a:extLst>
          </p:cNvPr>
          <p:cNvSpPr>
            <a:spLocks noGrp="1"/>
          </p:cNvSpPr>
          <p:nvPr>
            <p:ph type="sldNum" sz="quarter" idx="12"/>
          </p:nvPr>
        </p:nvSpPr>
        <p:spPr/>
        <p:txBody>
          <a:bodyPr/>
          <a:lstStyle/>
          <a:p>
            <a:fld id="{E431986A-80BA-5C47-860B-2F2875E2D975}" type="slidenum">
              <a:rPr lang="en-CH" smtClean="0"/>
              <a:t>35</a:t>
            </a:fld>
            <a:endParaRPr lang="en-CH"/>
          </a:p>
        </p:txBody>
      </p:sp>
    </p:spTree>
    <p:extLst>
      <p:ext uri="{BB962C8B-B14F-4D97-AF65-F5344CB8AC3E}">
        <p14:creationId xmlns:p14="http://schemas.microsoft.com/office/powerpoint/2010/main" val="401149838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AB6A1F-DF60-FB1E-2B6B-A77980BB7AB7}"/>
              </a:ext>
            </a:extLst>
          </p:cNvPr>
          <p:cNvSpPr>
            <a:spLocks noGrp="1"/>
          </p:cNvSpPr>
          <p:nvPr>
            <p:ph type="title"/>
          </p:nvPr>
        </p:nvSpPr>
        <p:spPr/>
        <p:txBody>
          <a:bodyPr>
            <a:normAutofit/>
          </a:bodyPr>
          <a:lstStyle/>
          <a:p>
            <a:r>
              <a:rPr lang="en-CH" sz="4000" dirty="0"/>
              <a:t>Beam-beam effects: modelling, collimation, optics</a:t>
            </a:r>
          </a:p>
        </p:txBody>
      </p:sp>
      <p:sp>
        <p:nvSpPr>
          <p:cNvPr id="3" name="Content Placeholder 2">
            <a:extLst>
              <a:ext uri="{FF2B5EF4-FFF2-40B4-BE49-F238E27FC236}">
                <a16:creationId xmlns:a16="http://schemas.microsoft.com/office/drawing/2014/main" id="{77A9F9CC-277F-2D49-A48C-D4F97D7553DC}"/>
              </a:ext>
            </a:extLst>
          </p:cNvPr>
          <p:cNvSpPr>
            <a:spLocks noGrp="1"/>
          </p:cNvSpPr>
          <p:nvPr>
            <p:ph idx="1"/>
          </p:nvPr>
        </p:nvSpPr>
        <p:spPr>
          <a:xfrm>
            <a:off x="577516" y="1825625"/>
            <a:ext cx="11614484" cy="4351338"/>
          </a:xfrm>
        </p:spPr>
        <p:txBody>
          <a:bodyPr>
            <a:normAutofit/>
          </a:bodyPr>
          <a:lstStyle/>
          <a:p>
            <a:r>
              <a:rPr lang="en-CH" dirty="0"/>
              <a:t>Even if LHC seems not to be BB limited “yet” </a:t>
            </a:r>
          </a:p>
          <a:p>
            <a:pPr marL="0" indent="0">
              <a:buNone/>
            </a:pPr>
            <a:r>
              <a:rPr lang="en-CH" dirty="0">
                <a:sym typeface="Wingdings" pitchFamily="2" charset="2"/>
              </a:rPr>
              <a:t> Beam-Beam still defines the dynamics of colliding beams</a:t>
            </a:r>
          </a:p>
          <a:p>
            <a:pPr lvl="1"/>
            <a:r>
              <a:rPr lang="en-CH" dirty="0">
                <a:sym typeface="Wingdings" pitchFamily="2" charset="2"/>
              </a:rPr>
              <a:t>Collimation hierarchy breakage and observations on protection system (</a:t>
            </a:r>
            <a:r>
              <a:rPr lang="en-CH" b="1" dirty="0">
                <a:sym typeface="Wingdings" pitchFamily="2" charset="2"/>
              </a:rPr>
              <a:t>C.E. Montanari, F. van der Veken</a:t>
            </a:r>
            <a:r>
              <a:rPr lang="en-CH" dirty="0">
                <a:sym typeface="Wingdings" pitchFamily="2" charset="2"/>
              </a:rPr>
              <a:t>)  Models with BB and collimation tracking</a:t>
            </a:r>
          </a:p>
          <a:p>
            <a:pPr lvl="1"/>
            <a:r>
              <a:rPr lang="en-CH" dirty="0">
                <a:sym typeface="Wingdings" pitchFamily="2" charset="2"/>
              </a:rPr>
              <a:t> Non-linear dynamics: BB and Optics (</a:t>
            </a:r>
            <a:r>
              <a:rPr lang="en-CH" b="1" dirty="0">
                <a:sym typeface="Wingdings" pitchFamily="2" charset="2"/>
              </a:rPr>
              <a:t>T. Carlier, E. Maclean</a:t>
            </a:r>
            <a:r>
              <a:rPr lang="en-CH" dirty="0">
                <a:sym typeface="Wingdings" pitchFamily="2" charset="2"/>
              </a:rPr>
              <a:t>)</a:t>
            </a:r>
          </a:p>
          <a:p>
            <a:pPr lvl="1"/>
            <a:r>
              <a:rPr lang="en-CH" dirty="0">
                <a:sym typeface="Wingdings" pitchFamily="2" charset="2"/>
              </a:rPr>
              <a:t>Beam-beam and electron cloud interferences (Pop-corn instabilities at end of fill)</a:t>
            </a:r>
          </a:p>
          <a:p>
            <a:pPr lvl="1"/>
            <a:endParaRPr lang="en-CH" dirty="0">
              <a:sym typeface="Wingdings" pitchFamily="2" charset="2"/>
            </a:endParaRPr>
          </a:p>
          <a:p>
            <a:pPr marL="457200" lvl="1" indent="0">
              <a:buNone/>
            </a:pPr>
            <a:endParaRPr lang="en-CH" dirty="0">
              <a:sym typeface="Wingdings" pitchFamily="2" charset="2"/>
            </a:endParaRPr>
          </a:p>
          <a:p>
            <a:pPr marL="457200" lvl="1" indent="0">
              <a:buNone/>
            </a:pPr>
            <a:r>
              <a:rPr lang="en-CH" dirty="0">
                <a:sym typeface="Wingdings" pitchFamily="2" charset="2"/>
              </a:rPr>
              <a:t></a:t>
            </a:r>
            <a:r>
              <a:rPr lang="en-CH" sz="3600" dirty="0">
                <a:sym typeface="Wingdings" pitchFamily="2" charset="2"/>
              </a:rPr>
              <a:t> Modeling  XSUITE (Ji’s talk)</a:t>
            </a:r>
          </a:p>
          <a:p>
            <a:pPr marL="457200" lvl="1" indent="0">
              <a:buNone/>
            </a:pPr>
            <a:r>
              <a:rPr lang="en-GB" dirty="0"/>
              <a:t>F</a:t>
            </a:r>
            <a:r>
              <a:rPr lang="en-CH" dirty="0"/>
              <a:t>undamental to model all effects together and benchmark to reality ! (</a:t>
            </a:r>
            <a:r>
              <a:rPr lang="en-CH" b="1" dirty="0"/>
              <a:t>talk G. Iadarola</a:t>
            </a:r>
            <a:r>
              <a:rPr lang="en-CH" dirty="0"/>
              <a:t>)</a:t>
            </a:r>
          </a:p>
        </p:txBody>
      </p:sp>
      <p:sp>
        <p:nvSpPr>
          <p:cNvPr id="4" name="Slide Number Placeholder 3">
            <a:extLst>
              <a:ext uri="{FF2B5EF4-FFF2-40B4-BE49-F238E27FC236}">
                <a16:creationId xmlns:a16="http://schemas.microsoft.com/office/drawing/2014/main" id="{92D7BEDE-63C3-0125-6CE4-B84E176C25BA}"/>
              </a:ext>
            </a:extLst>
          </p:cNvPr>
          <p:cNvSpPr>
            <a:spLocks noGrp="1"/>
          </p:cNvSpPr>
          <p:nvPr>
            <p:ph type="sldNum" sz="quarter" idx="12"/>
          </p:nvPr>
        </p:nvSpPr>
        <p:spPr/>
        <p:txBody>
          <a:bodyPr/>
          <a:lstStyle/>
          <a:p>
            <a:fld id="{E431986A-80BA-5C47-860B-2F2875E2D975}" type="slidenum">
              <a:rPr lang="en-CH" smtClean="0"/>
              <a:t>36</a:t>
            </a:fld>
            <a:endParaRPr lang="en-CH"/>
          </a:p>
        </p:txBody>
      </p:sp>
    </p:spTree>
    <p:extLst>
      <p:ext uri="{BB962C8B-B14F-4D97-AF65-F5344CB8AC3E}">
        <p14:creationId xmlns:p14="http://schemas.microsoft.com/office/powerpoint/2010/main" val="16465969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F7DB52-72B5-7319-A640-CB6195C90AD0}"/>
              </a:ext>
            </a:extLst>
          </p:cNvPr>
          <p:cNvSpPr>
            <a:spLocks noGrp="1"/>
          </p:cNvSpPr>
          <p:nvPr>
            <p:ph type="title"/>
          </p:nvPr>
        </p:nvSpPr>
        <p:spPr>
          <a:xfrm>
            <a:off x="838200" y="169177"/>
            <a:ext cx="10515600" cy="1325563"/>
          </a:xfrm>
        </p:spPr>
        <p:txBody>
          <a:bodyPr/>
          <a:lstStyle/>
          <a:p>
            <a:r>
              <a:rPr lang="en-CH" dirty="0"/>
              <a:t>Outlook</a:t>
            </a:r>
          </a:p>
        </p:txBody>
      </p:sp>
      <p:sp>
        <p:nvSpPr>
          <p:cNvPr id="3" name="Content Placeholder 2">
            <a:extLst>
              <a:ext uri="{FF2B5EF4-FFF2-40B4-BE49-F238E27FC236}">
                <a16:creationId xmlns:a16="http://schemas.microsoft.com/office/drawing/2014/main" id="{6B963347-F939-5BF3-43BF-020EC59CC693}"/>
              </a:ext>
            </a:extLst>
          </p:cNvPr>
          <p:cNvSpPr>
            <a:spLocks noGrp="1"/>
          </p:cNvSpPr>
          <p:nvPr>
            <p:ph idx="1"/>
          </p:nvPr>
        </p:nvSpPr>
        <p:spPr>
          <a:xfrm>
            <a:off x="838200" y="1436914"/>
            <a:ext cx="10515600" cy="5055961"/>
          </a:xfrm>
        </p:spPr>
        <p:txBody>
          <a:bodyPr>
            <a:normAutofit/>
          </a:bodyPr>
          <a:lstStyle/>
          <a:p>
            <a:r>
              <a:rPr lang="en-CH" dirty="0">
                <a:solidFill>
                  <a:schemeClr val="bg1">
                    <a:lumMod val="75000"/>
                  </a:schemeClr>
                </a:solidFill>
              </a:rPr>
              <a:t>The Large Hadron Collider Beam-beam effects</a:t>
            </a:r>
          </a:p>
          <a:p>
            <a:pPr lvl="1"/>
            <a:r>
              <a:rPr lang="en-CH" dirty="0">
                <a:solidFill>
                  <a:schemeClr val="bg1">
                    <a:lumMod val="75000"/>
                  </a:schemeClr>
                </a:solidFill>
              </a:rPr>
              <a:t>Strong BB effects in 2012</a:t>
            </a:r>
          </a:p>
          <a:p>
            <a:pPr lvl="1"/>
            <a:r>
              <a:rPr lang="en-GB" dirty="0">
                <a:solidFill>
                  <a:schemeClr val="bg1">
                    <a:lumMod val="75000"/>
                  </a:schemeClr>
                </a:solidFill>
              </a:rPr>
              <a:t>L</a:t>
            </a:r>
            <a:r>
              <a:rPr lang="en-CH" dirty="0">
                <a:solidFill>
                  <a:schemeClr val="bg1">
                    <a:lumMod val="75000"/>
                  </a:schemeClr>
                </a:solidFill>
              </a:rPr>
              <a:t>uminosity levelling </a:t>
            </a:r>
          </a:p>
          <a:p>
            <a:pPr lvl="1"/>
            <a:r>
              <a:rPr lang="en-CH" dirty="0">
                <a:solidFill>
                  <a:schemeClr val="bg1">
                    <a:lumMod val="75000"/>
                  </a:schemeClr>
                </a:solidFill>
              </a:rPr>
              <a:t>LHC 2012</a:t>
            </a:r>
            <a:r>
              <a:rPr lang="en-CH" dirty="0">
                <a:solidFill>
                  <a:schemeClr val="bg1">
                    <a:lumMod val="75000"/>
                  </a:schemeClr>
                </a:solidFill>
                <a:sym typeface="Wingdings" pitchFamily="2" charset="2"/>
              </a:rPr>
              <a:t></a:t>
            </a:r>
            <a:r>
              <a:rPr lang="en-CH" dirty="0">
                <a:solidFill>
                  <a:schemeClr val="bg1">
                    <a:lumMod val="75000"/>
                  </a:schemeClr>
                </a:solidFill>
              </a:rPr>
              <a:t>2024 controlled BB</a:t>
            </a:r>
          </a:p>
          <a:p>
            <a:pPr lvl="1"/>
            <a:r>
              <a:rPr lang="en-CH" dirty="0">
                <a:solidFill>
                  <a:schemeClr val="bg1">
                    <a:lumMod val="75000"/>
                  </a:schemeClr>
                </a:solidFill>
              </a:rPr>
              <a:t>HL-LHC what is still missing?</a:t>
            </a:r>
          </a:p>
          <a:p>
            <a:pPr lvl="1"/>
            <a:r>
              <a:rPr lang="en-CH" dirty="0">
                <a:solidFill>
                  <a:schemeClr val="bg1">
                    <a:lumMod val="75000"/>
                  </a:schemeClr>
                </a:solidFill>
              </a:rPr>
              <a:t>Coherent effects and stability</a:t>
            </a:r>
          </a:p>
          <a:p>
            <a:pPr lvl="1"/>
            <a:r>
              <a:rPr lang="en-CH" dirty="0">
                <a:solidFill>
                  <a:schemeClr val="bg1">
                    <a:lumMod val="75000"/>
                  </a:schemeClr>
                </a:solidFill>
              </a:rPr>
              <a:t>Interplay, optics, collimation and modelling</a:t>
            </a:r>
          </a:p>
          <a:p>
            <a:pPr marL="0" indent="0">
              <a:buNone/>
            </a:pPr>
            <a:endParaRPr lang="en-CH" dirty="0"/>
          </a:p>
          <a:p>
            <a:r>
              <a:rPr lang="en-CH" dirty="0"/>
              <a:t>Far future FCC-hh </a:t>
            </a:r>
          </a:p>
          <a:p>
            <a:endParaRPr lang="en-CH" dirty="0">
              <a:solidFill>
                <a:schemeClr val="bg1">
                  <a:lumMod val="75000"/>
                </a:schemeClr>
              </a:solidFill>
              <a:sym typeface="Wingdings" pitchFamily="2" charset="2"/>
            </a:endParaRPr>
          </a:p>
          <a:p>
            <a:r>
              <a:rPr lang="en-CH" dirty="0">
                <a:solidFill>
                  <a:schemeClr val="bg1">
                    <a:lumMod val="75000"/>
                  </a:schemeClr>
                </a:solidFill>
                <a:sym typeface="Wingdings" pitchFamily="2" charset="2"/>
              </a:rPr>
              <a:t>Conclusions </a:t>
            </a:r>
          </a:p>
          <a:p>
            <a:pPr marL="457200" lvl="1" indent="0">
              <a:buNone/>
            </a:pPr>
            <a:endParaRPr lang="en-CH" dirty="0"/>
          </a:p>
        </p:txBody>
      </p:sp>
      <p:sp>
        <p:nvSpPr>
          <p:cNvPr id="4" name="Slide Number Placeholder 3">
            <a:extLst>
              <a:ext uri="{FF2B5EF4-FFF2-40B4-BE49-F238E27FC236}">
                <a16:creationId xmlns:a16="http://schemas.microsoft.com/office/drawing/2014/main" id="{A3A13F00-382E-C53F-434B-7FB3E5AB0929}"/>
              </a:ext>
            </a:extLst>
          </p:cNvPr>
          <p:cNvSpPr>
            <a:spLocks noGrp="1"/>
          </p:cNvSpPr>
          <p:nvPr>
            <p:ph type="sldNum" sz="quarter" idx="12"/>
          </p:nvPr>
        </p:nvSpPr>
        <p:spPr/>
        <p:txBody>
          <a:bodyPr/>
          <a:lstStyle/>
          <a:p>
            <a:fld id="{E431986A-80BA-5C47-860B-2F2875E2D975}" type="slidenum">
              <a:rPr lang="en-CH" smtClean="0"/>
              <a:t>37</a:t>
            </a:fld>
            <a:endParaRPr lang="en-CH"/>
          </a:p>
        </p:txBody>
      </p:sp>
    </p:spTree>
    <p:extLst>
      <p:ext uri="{BB962C8B-B14F-4D97-AF65-F5344CB8AC3E}">
        <p14:creationId xmlns:p14="http://schemas.microsoft.com/office/powerpoint/2010/main" val="388532053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7906255-0B66-25F6-CD94-E73DB8047562}"/>
              </a:ext>
            </a:extLst>
          </p:cNvPr>
          <p:cNvSpPr>
            <a:spLocks noGrp="1"/>
          </p:cNvSpPr>
          <p:nvPr>
            <p:ph type="sldNum" sz="quarter" idx="12"/>
          </p:nvPr>
        </p:nvSpPr>
        <p:spPr/>
        <p:txBody>
          <a:bodyPr/>
          <a:lstStyle/>
          <a:p>
            <a:fld id="{36B5EA5A-BC32-A742-B11B-8E7414D5B535}" type="slidenum">
              <a:rPr lang="en-US" smtClean="0"/>
              <a:pPr/>
              <a:t>38</a:t>
            </a:fld>
            <a:endParaRPr lang="en-US" dirty="0"/>
          </a:p>
        </p:txBody>
      </p:sp>
      <p:pic>
        <p:nvPicPr>
          <p:cNvPr id="5" name="Picture Placeholder 7">
            <a:extLst>
              <a:ext uri="{FF2B5EF4-FFF2-40B4-BE49-F238E27FC236}">
                <a16:creationId xmlns:a16="http://schemas.microsoft.com/office/drawing/2014/main" id="{E4AEE64C-8CB9-325C-5FF7-55C2930D94F3}"/>
              </a:ext>
            </a:extLst>
          </p:cNvPr>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a:xfrm>
            <a:off x="-603200" y="-67883"/>
            <a:ext cx="13053617" cy="7114725"/>
          </a:xfrm>
          <a:prstGeom prst="rect">
            <a:avLst/>
          </a:prstGeom>
          <a:solidFill>
            <a:schemeClr val="bg1">
              <a:lumMod val="50000"/>
              <a:alpha val="50000"/>
            </a:schemeClr>
          </a:solidFill>
        </p:spPr>
      </p:pic>
      <p:sp>
        <p:nvSpPr>
          <p:cNvPr id="6" name="TextBox 5">
            <a:extLst>
              <a:ext uri="{FF2B5EF4-FFF2-40B4-BE49-F238E27FC236}">
                <a16:creationId xmlns:a16="http://schemas.microsoft.com/office/drawing/2014/main" id="{55CD05E9-60B8-1EBB-B197-718141D0DE7E}"/>
              </a:ext>
            </a:extLst>
          </p:cNvPr>
          <p:cNvSpPr txBox="1"/>
          <p:nvPr/>
        </p:nvSpPr>
        <p:spPr>
          <a:xfrm>
            <a:off x="6096000" y="2027582"/>
            <a:ext cx="1115690" cy="276999"/>
          </a:xfrm>
          <a:prstGeom prst="rect">
            <a:avLst/>
          </a:prstGeom>
          <a:noFill/>
        </p:spPr>
        <p:txBody>
          <a:bodyPr wrap="none" lIns="0" tIns="0" rIns="0" bIns="0" rtlCol="0">
            <a:spAutoFit/>
          </a:bodyPr>
          <a:lstStyle/>
          <a:p>
            <a:pPr algn="l"/>
            <a:r>
              <a:rPr lang="en-GB" dirty="0">
                <a:solidFill>
                  <a:schemeClr val="bg1"/>
                </a:solidFill>
              </a:rPr>
              <a:t>FCC </a:t>
            </a:r>
            <a:r>
              <a:rPr lang="en-GB" dirty="0" err="1">
                <a:solidFill>
                  <a:schemeClr val="bg1"/>
                </a:solidFill>
              </a:rPr>
              <a:t>ee</a:t>
            </a:r>
            <a:r>
              <a:rPr lang="en-GB" dirty="0">
                <a:solidFill>
                  <a:schemeClr val="bg1"/>
                </a:solidFill>
              </a:rPr>
              <a:t>/</a:t>
            </a:r>
            <a:r>
              <a:rPr lang="en-GB" dirty="0" err="1">
                <a:solidFill>
                  <a:schemeClr val="bg1"/>
                </a:solidFill>
              </a:rPr>
              <a:t>hh</a:t>
            </a:r>
            <a:endParaRPr lang="en-GB" dirty="0">
              <a:solidFill>
                <a:schemeClr val="bg1"/>
              </a:solidFill>
            </a:endParaRPr>
          </a:p>
        </p:txBody>
      </p:sp>
      <p:sp>
        <p:nvSpPr>
          <p:cNvPr id="7" name="TextBox 6">
            <a:extLst>
              <a:ext uri="{FF2B5EF4-FFF2-40B4-BE49-F238E27FC236}">
                <a16:creationId xmlns:a16="http://schemas.microsoft.com/office/drawing/2014/main" id="{58A5BD8D-F432-E819-837E-FBCC2871CF02}"/>
              </a:ext>
            </a:extLst>
          </p:cNvPr>
          <p:cNvSpPr txBox="1"/>
          <p:nvPr/>
        </p:nvSpPr>
        <p:spPr>
          <a:xfrm>
            <a:off x="1334195" y="6147994"/>
            <a:ext cx="1487587" cy="276999"/>
          </a:xfrm>
          <a:prstGeom prst="rect">
            <a:avLst/>
          </a:prstGeom>
          <a:noFill/>
        </p:spPr>
        <p:txBody>
          <a:bodyPr wrap="none" lIns="0" tIns="0" rIns="0" bIns="0" rtlCol="0">
            <a:spAutoFit/>
          </a:bodyPr>
          <a:lstStyle/>
          <a:p>
            <a:pPr algn="l"/>
            <a:r>
              <a:rPr lang="en-GB" dirty="0">
                <a:solidFill>
                  <a:schemeClr val="bg1"/>
                </a:solidFill>
              </a:rPr>
              <a:t>LHC / HL-LHC</a:t>
            </a:r>
          </a:p>
        </p:txBody>
      </p:sp>
      <p:pic>
        <p:nvPicPr>
          <p:cNvPr id="8" name="Picture 7">
            <a:extLst>
              <a:ext uri="{FF2B5EF4-FFF2-40B4-BE49-F238E27FC236}">
                <a16:creationId xmlns:a16="http://schemas.microsoft.com/office/drawing/2014/main" id="{F051C0E8-56B4-5D3F-299D-8D45888A4F62}"/>
              </a:ext>
            </a:extLst>
          </p:cNvPr>
          <p:cNvPicPr>
            <a:picLocks noChangeAspect="1"/>
          </p:cNvPicPr>
          <p:nvPr/>
        </p:nvPicPr>
        <p:blipFill>
          <a:blip r:embed="rId4"/>
          <a:stretch>
            <a:fillRect/>
          </a:stretch>
        </p:blipFill>
        <p:spPr>
          <a:xfrm>
            <a:off x="-509224" y="433007"/>
            <a:ext cx="3686837" cy="2501782"/>
          </a:xfrm>
          <a:prstGeom prst="rect">
            <a:avLst/>
          </a:prstGeom>
        </p:spPr>
      </p:pic>
    </p:spTree>
    <p:extLst>
      <p:ext uri="{BB962C8B-B14F-4D97-AF65-F5344CB8AC3E}">
        <p14:creationId xmlns:p14="http://schemas.microsoft.com/office/powerpoint/2010/main" val="1100909857"/>
      </p:ext>
    </p:extLst>
  </p:cSld>
  <p:clrMapOvr>
    <a:masterClrMapping/>
  </p:clrMapOvr>
  <p:transition spd="med">
    <p:dissolv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5092B24-DE2E-2403-88C3-B6F24EB0B7D3}"/>
              </a:ext>
            </a:extLst>
          </p:cNvPr>
          <p:cNvSpPr>
            <a:spLocks noGrp="1"/>
          </p:cNvSpPr>
          <p:nvPr>
            <p:ph type="title"/>
          </p:nvPr>
        </p:nvSpPr>
        <p:spPr>
          <a:xfrm>
            <a:off x="5855368" y="365125"/>
            <a:ext cx="5498432" cy="1325563"/>
          </a:xfrm>
        </p:spPr>
        <p:txBody>
          <a:bodyPr/>
          <a:lstStyle/>
          <a:p>
            <a:r>
              <a:rPr lang="en-GB" dirty="0"/>
              <a:t>FCC-</a:t>
            </a:r>
            <a:r>
              <a:rPr lang="en-GB" dirty="0" err="1"/>
              <a:t>hh</a:t>
            </a:r>
            <a:endParaRPr lang="en-GB" dirty="0"/>
          </a:p>
        </p:txBody>
      </p:sp>
      <p:sp>
        <p:nvSpPr>
          <p:cNvPr id="12" name="Content Placeholder 1">
            <a:extLst>
              <a:ext uri="{FF2B5EF4-FFF2-40B4-BE49-F238E27FC236}">
                <a16:creationId xmlns:a16="http://schemas.microsoft.com/office/drawing/2014/main" id="{CAD5BB45-D1C1-63F7-439E-36FE79E3AB3A}"/>
              </a:ext>
            </a:extLst>
          </p:cNvPr>
          <p:cNvSpPr>
            <a:spLocks noGrp="1"/>
          </p:cNvSpPr>
          <p:nvPr>
            <p:ph idx="1"/>
          </p:nvPr>
        </p:nvSpPr>
        <p:spPr>
          <a:xfrm>
            <a:off x="6095998" y="1607708"/>
            <a:ext cx="5688013" cy="3814524"/>
          </a:xfrm>
        </p:spPr>
        <p:txBody>
          <a:bodyPr>
            <a:normAutofit/>
          </a:bodyPr>
          <a:lstStyle/>
          <a:p>
            <a:pPr lvl="1">
              <a:spcBef>
                <a:spcPts val="1000"/>
              </a:spcBef>
            </a:pPr>
            <a:r>
              <a:rPr lang="en-GB" dirty="0"/>
              <a:t>4-fold symmetry with 4 experimental interaction points</a:t>
            </a:r>
          </a:p>
          <a:p>
            <a:pPr lvl="1"/>
            <a:r>
              <a:rPr lang="en-GB" dirty="0"/>
              <a:t>Target for centre of mass energy is 90 </a:t>
            </a:r>
            <a:r>
              <a:rPr lang="en-GB" dirty="0" err="1"/>
              <a:t>TeV</a:t>
            </a:r>
            <a:r>
              <a:rPr lang="en-GB" dirty="0"/>
              <a:t> @ 14T</a:t>
            </a:r>
          </a:p>
          <a:p>
            <a:r>
              <a:rPr lang="en-GB" dirty="0"/>
              <a:t>Main area of R&amp;D for FCC-</a:t>
            </a:r>
            <a:r>
              <a:rPr lang="en-GB" dirty="0" err="1"/>
              <a:t>hh</a:t>
            </a:r>
            <a:r>
              <a:rPr lang="en-GB" dirty="0"/>
              <a:t> is high field superconducting magnets</a:t>
            </a:r>
          </a:p>
          <a:p>
            <a:pPr marL="342900" indent="-342900">
              <a:buFont typeface="Arial" panose="020B0604020202020204" pitchFamily="34" charset="0"/>
              <a:buChar char="•"/>
            </a:pPr>
            <a:r>
              <a:rPr lang="en-GB" sz="1800" b="0" dirty="0"/>
              <a:t>Low temperature, high temperature or hybrid</a:t>
            </a:r>
          </a:p>
          <a:p>
            <a:endParaRPr lang="en-GB" sz="1500" i="1" dirty="0">
              <a:effectLst/>
              <a:highlight>
                <a:srgbClr val="FFFFFF"/>
              </a:highlight>
            </a:endParaRPr>
          </a:p>
          <a:p>
            <a:endParaRPr lang="en-GB" dirty="0">
              <a:effectLst/>
              <a:highlight>
                <a:srgbClr val="FFFFFF"/>
              </a:highlight>
            </a:endParaRPr>
          </a:p>
        </p:txBody>
      </p:sp>
      <p:pic>
        <p:nvPicPr>
          <p:cNvPr id="13" name="Picture 12">
            <a:extLst>
              <a:ext uri="{FF2B5EF4-FFF2-40B4-BE49-F238E27FC236}">
                <a16:creationId xmlns:a16="http://schemas.microsoft.com/office/drawing/2014/main" id="{88C8FE20-C3FE-F444-2649-98BD458F1A45}"/>
              </a:ext>
            </a:extLst>
          </p:cNvPr>
          <p:cNvPicPr>
            <a:picLocks noChangeAspect="1"/>
          </p:cNvPicPr>
          <p:nvPr/>
        </p:nvPicPr>
        <p:blipFill rotWithShape="1">
          <a:blip r:embed="rId2">
            <a:extLst>
              <a:ext uri="{28A0092B-C50C-407E-A947-70E740481C1C}">
                <a14:useLocalDpi xmlns:a14="http://schemas.microsoft.com/office/drawing/2010/main" val="0"/>
              </a:ext>
            </a:extLst>
          </a:blip>
          <a:srcRect l="11701" t="1871" r="1844" b="6438"/>
          <a:stretch/>
        </p:blipFill>
        <p:spPr>
          <a:xfrm>
            <a:off x="567011" y="1612460"/>
            <a:ext cx="4675797" cy="4680000"/>
          </a:xfrm>
          <a:prstGeom prst="rect">
            <a:avLst/>
          </a:prstGeom>
        </p:spPr>
      </p:pic>
      <p:sp>
        <p:nvSpPr>
          <p:cNvPr id="2" name="TextBox 1">
            <a:extLst>
              <a:ext uri="{FF2B5EF4-FFF2-40B4-BE49-F238E27FC236}">
                <a16:creationId xmlns:a16="http://schemas.microsoft.com/office/drawing/2014/main" id="{58B8B7DB-6B3F-9F2B-86F5-0EC1AF7B4F50}"/>
              </a:ext>
            </a:extLst>
          </p:cNvPr>
          <p:cNvSpPr txBox="1"/>
          <p:nvPr/>
        </p:nvSpPr>
        <p:spPr>
          <a:xfrm>
            <a:off x="8375642" y="5969294"/>
            <a:ext cx="3408369" cy="646331"/>
          </a:xfrm>
          <a:prstGeom prst="rect">
            <a:avLst/>
          </a:prstGeom>
          <a:noFill/>
        </p:spPr>
        <p:txBody>
          <a:bodyPr wrap="none" rtlCol="0">
            <a:spAutoFit/>
          </a:bodyPr>
          <a:lstStyle/>
          <a:p>
            <a:r>
              <a:rPr lang="en-US" sz="1800" dirty="0"/>
              <a:t>G. P. </a:t>
            </a:r>
            <a:r>
              <a:rPr lang="en-US" sz="1800" dirty="0" err="1"/>
              <a:t>Segurana</a:t>
            </a:r>
            <a:r>
              <a:rPr lang="en-US" sz="1800" dirty="0"/>
              <a:t> and M. </a:t>
            </a:r>
            <a:r>
              <a:rPr lang="en-US" sz="1800" dirty="0" err="1"/>
              <a:t>Giovannozzi</a:t>
            </a:r>
            <a:endParaRPr lang="en-US" sz="1800" dirty="0"/>
          </a:p>
          <a:p>
            <a:endParaRPr lang="en-CH" dirty="0"/>
          </a:p>
        </p:txBody>
      </p:sp>
      <p:sp>
        <p:nvSpPr>
          <p:cNvPr id="7" name="Slide Number Placeholder 6">
            <a:extLst>
              <a:ext uri="{FF2B5EF4-FFF2-40B4-BE49-F238E27FC236}">
                <a16:creationId xmlns:a16="http://schemas.microsoft.com/office/drawing/2014/main" id="{F59816F2-1DD9-AAFC-A844-30844EFC8F23}"/>
              </a:ext>
            </a:extLst>
          </p:cNvPr>
          <p:cNvSpPr>
            <a:spLocks noGrp="1"/>
          </p:cNvSpPr>
          <p:nvPr>
            <p:ph type="sldNum" sz="quarter" idx="12"/>
          </p:nvPr>
        </p:nvSpPr>
        <p:spPr/>
        <p:txBody>
          <a:bodyPr/>
          <a:lstStyle/>
          <a:p>
            <a:fld id="{36B5EA5A-BC32-A742-B11B-8E7414D5B535}" type="slidenum">
              <a:rPr lang="en-US" smtClean="0"/>
              <a:pPr/>
              <a:t>39</a:t>
            </a:fld>
            <a:endParaRPr lang="en-US" dirty="0"/>
          </a:p>
        </p:txBody>
      </p:sp>
    </p:spTree>
    <p:extLst>
      <p:ext uri="{BB962C8B-B14F-4D97-AF65-F5344CB8AC3E}">
        <p14:creationId xmlns:p14="http://schemas.microsoft.com/office/powerpoint/2010/main" val="31484221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Effect transition="in" filter="dissolve">
                                      <p:cBhvr>
                                        <p:cTn id="7" dur="500"/>
                                        <p:tgtEl>
                                          <p:spTgt spid="12">
                                            <p:txEl>
                                              <p:pRg st="0" end="0"/>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2">
                                            <p:txEl>
                                              <p:pRg st="1" end="1"/>
                                            </p:txEl>
                                          </p:spTgt>
                                        </p:tgtEl>
                                        <p:attrNameLst>
                                          <p:attrName>style.visibility</p:attrName>
                                        </p:attrNameLst>
                                      </p:cBhvr>
                                      <p:to>
                                        <p:strVal val="visible"/>
                                      </p:to>
                                    </p:set>
                                    <p:animEffect transition="in" filter="dissolve">
                                      <p:cBhvr>
                                        <p:cTn id="10" dur="500"/>
                                        <p:tgtEl>
                                          <p:spTgt spid="12">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12">
                                            <p:txEl>
                                              <p:pRg st="2" end="2"/>
                                            </p:txEl>
                                          </p:spTgt>
                                        </p:tgtEl>
                                        <p:attrNameLst>
                                          <p:attrName>style.visibility</p:attrName>
                                        </p:attrNameLst>
                                      </p:cBhvr>
                                      <p:to>
                                        <p:strVal val="visible"/>
                                      </p:to>
                                    </p:set>
                                    <p:animEffect transition="in" filter="dissolve">
                                      <p:cBhvr>
                                        <p:cTn id="15" dur="500"/>
                                        <p:tgtEl>
                                          <p:spTgt spid="12">
                                            <p:txEl>
                                              <p:pRg st="2" end="2"/>
                                            </p:txEl>
                                          </p:spTgt>
                                        </p:tgtEl>
                                      </p:cBhvr>
                                    </p:animEffect>
                                  </p:childTnLst>
                                </p:cTn>
                              </p:par>
                              <p:par>
                                <p:cTn id="16" presetID="9" presetClass="exit" presetSubtype="0" fill="hold" nodeType="withEffect">
                                  <p:stCondLst>
                                    <p:cond delay="0"/>
                                  </p:stCondLst>
                                  <p:childTnLst>
                                    <p:animEffect transition="out" filter="dissolve">
                                      <p:cBhvr>
                                        <p:cTn id="17" dur="500"/>
                                        <p:tgtEl>
                                          <p:spTgt spid="13"/>
                                        </p:tgtEl>
                                      </p:cBhvr>
                                    </p:animEffect>
                                    <p:set>
                                      <p:cBhvr>
                                        <p:cTn id="18" dur="1" fill="hold">
                                          <p:stCondLst>
                                            <p:cond delay="499"/>
                                          </p:stCondLst>
                                        </p:cTn>
                                        <p:tgtEl>
                                          <p:spTgt spid="13"/>
                                        </p:tgtEl>
                                        <p:attrNameLst>
                                          <p:attrName>style.visibility</p:attrName>
                                        </p:attrNameLst>
                                      </p:cBhvr>
                                      <p:to>
                                        <p:strVal val="hidden"/>
                                      </p:to>
                                    </p:set>
                                  </p:childTnLst>
                                </p:cTn>
                              </p:par>
                              <p:par>
                                <p:cTn id="19" presetID="9" presetClass="entr" presetSubtype="0" fill="hold" grpId="0" nodeType="withEffect">
                                  <p:stCondLst>
                                    <p:cond delay="0"/>
                                  </p:stCondLst>
                                  <p:childTnLst>
                                    <p:set>
                                      <p:cBhvr>
                                        <p:cTn id="20" dur="1" fill="hold">
                                          <p:stCondLst>
                                            <p:cond delay="0"/>
                                          </p:stCondLst>
                                        </p:cTn>
                                        <p:tgtEl>
                                          <p:spTgt spid="12">
                                            <p:txEl>
                                              <p:pRg st="3" end="3"/>
                                            </p:txEl>
                                          </p:spTgt>
                                        </p:tgtEl>
                                        <p:attrNameLst>
                                          <p:attrName>style.visibility</p:attrName>
                                        </p:attrNameLst>
                                      </p:cBhvr>
                                      <p:to>
                                        <p:strVal val="visible"/>
                                      </p:to>
                                    </p:set>
                                    <p:animEffect transition="in" filter="dissolve">
                                      <p:cBhvr>
                                        <p:cTn id="21" dur="500"/>
                                        <p:tgtEl>
                                          <p:spTgt spid="1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 name="The Large Hadron Collider (LHC)"/>
          <p:cNvSpPr txBox="1">
            <a:spLocks noGrp="1"/>
          </p:cNvSpPr>
          <p:nvPr>
            <p:ph type="title"/>
          </p:nvPr>
        </p:nvSpPr>
        <p:spPr>
          <a:xfrm>
            <a:off x="1413981" y="63914"/>
            <a:ext cx="9364039" cy="572266"/>
          </a:xfrm>
          <a:prstGeom prst="rect">
            <a:avLst/>
          </a:prstGeom>
        </p:spPr>
        <p:txBody>
          <a:bodyPr>
            <a:normAutofit fontScale="90000"/>
          </a:bodyPr>
          <a:lstStyle/>
          <a:p>
            <a:r>
              <a:t>The Large Hadron Collider (LHC)</a:t>
            </a:r>
          </a:p>
        </p:txBody>
      </p:sp>
      <p:sp>
        <p:nvSpPr>
          <p:cNvPr id="237" name="Slide Number"/>
          <p:cNvSpPr txBox="1">
            <a:spLocks noGrp="1"/>
          </p:cNvSpPr>
          <p:nvPr>
            <p:ph type="sldNum" sz="quarter" idx="2"/>
          </p:nvPr>
        </p:nvSpPr>
        <p:spPr>
          <a:xfrm>
            <a:off x="12055404" y="6680836"/>
            <a:ext cx="84045" cy="160530"/>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4</a:t>
            </a:fld>
            <a:endParaRPr/>
          </a:p>
        </p:txBody>
      </p:sp>
      <p:grpSp>
        <p:nvGrpSpPr>
          <p:cNvPr id="244" name="Group"/>
          <p:cNvGrpSpPr/>
          <p:nvPr/>
        </p:nvGrpSpPr>
        <p:grpSpPr>
          <a:xfrm>
            <a:off x="2214033" y="6052730"/>
            <a:ext cx="3014780" cy="558863"/>
            <a:chOff x="0" y="0"/>
            <a:chExt cx="6029557" cy="1117724"/>
          </a:xfrm>
        </p:grpSpPr>
        <p:pic>
          <p:nvPicPr>
            <p:cNvPr id="238" name="ATLAS_White_560x720_01.jpg" descr="ATLAS_White_560x720_01.jpg"/>
            <p:cNvPicPr>
              <a:picLocks/>
            </p:cNvPicPr>
            <p:nvPr/>
          </p:nvPicPr>
          <p:blipFill>
            <a:blip r:embed="rId2"/>
            <a:stretch>
              <a:fillRect/>
            </a:stretch>
          </p:blipFill>
          <p:spPr>
            <a:xfrm>
              <a:off x="0" y="0"/>
              <a:ext cx="867650" cy="1117725"/>
            </a:xfrm>
            <a:prstGeom prst="rect">
              <a:avLst/>
            </a:prstGeom>
            <a:ln w="12700" cap="flat">
              <a:noFill/>
              <a:miter lim="400000"/>
            </a:ln>
            <a:effectLst/>
          </p:spPr>
        </p:pic>
        <p:pic>
          <p:nvPicPr>
            <p:cNvPr id="239" name="alice-logo.png" descr="alice-logo.png"/>
            <p:cNvPicPr>
              <a:picLocks/>
            </p:cNvPicPr>
            <p:nvPr/>
          </p:nvPicPr>
          <p:blipFill>
            <a:blip r:embed="rId3"/>
            <a:stretch>
              <a:fillRect/>
            </a:stretch>
          </p:blipFill>
          <p:spPr>
            <a:xfrm>
              <a:off x="956185" y="53224"/>
              <a:ext cx="1017055" cy="1019038"/>
            </a:xfrm>
            <a:prstGeom prst="rect">
              <a:avLst/>
            </a:prstGeom>
            <a:ln w="12700" cap="flat">
              <a:noFill/>
              <a:miter lim="400000"/>
            </a:ln>
            <a:effectLst/>
          </p:spPr>
        </p:pic>
        <p:pic>
          <p:nvPicPr>
            <p:cNvPr id="240" name="CMS_logo_col.png" descr="CMS_logo_col.png"/>
            <p:cNvPicPr>
              <a:picLocks/>
            </p:cNvPicPr>
            <p:nvPr/>
          </p:nvPicPr>
          <p:blipFill>
            <a:blip r:embed="rId4"/>
            <a:stretch>
              <a:fillRect/>
            </a:stretch>
          </p:blipFill>
          <p:spPr>
            <a:xfrm>
              <a:off x="2071735" y="26612"/>
              <a:ext cx="1049149" cy="1048977"/>
            </a:xfrm>
            <a:prstGeom prst="rect">
              <a:avLst/>
            </a:prstGeom>
            <a:ln w="12700" cap="flat">
              <a:noFill/>
              <a:miter lim="400000"/>
            </a:ln>
            <a:effectLst/>
          </p:spPr>
        </p:pic>
        <p:pic>
          <p:nvPicPr>
            <p:cNvPr id="241" name="tot_log.jpg" descr="tot_log.jpg"/>
            <p:cNvPicPr>
              <a:picLocks/>
            </p:cNvPicPr>
            <p:nvPr/>
          </p:nvPicPr>
          <p:blipFill>
            <a:blip r:embed="rId5"/>
            <a:stretch>
              <a:fillRect/>
            </a:stretch>
          </p:blipFill>
          <p:spPr>
            <a:xfrm>
              <a:off x="3236254" y="30569"/>
              <a:ext cx="725993" cy="1066719"/>
            </a:xfrm>
            <a:prstGeom prst="rect">
              <a:avLst/>
            </a:prstGeom>
            <a:ln w="12700" cap="flat">
              <a:noFill/>
              <a:miter lim="400000"/>
            </a:ln>
            <a:effectLst/>
          </p:spPr>
        </p:pic>
        <p:pic>
          <p:nvPicPr>
            <p:cNvPr id="242" name="lhcblogo.png" descr="lhcblogo.png"/>
            <p:cNvPicPr>
              <a:picLocks/>
            </p:cNvPicPr>
            <p:nvPr/>
          </p:nvPicPr>
          <p:blipFill>
            <a:blip r:embed="rId6"/>
            <a:stretch>
              <a:fillRect/>
            </a:stretch>
          </p:blipFill>
          <p:spPr>
            <a:xfrm>
              <a:off x="4033075" y="163632"/>
              <a:ext cx="1135471" cy="783960"/>
            </a:xfrm>
            <a:prstGeom prst="rect">
              <a:avLst/>
            </a:prstGeom>
            <a:ln w="12700" cap="flat">
              <a:noFill/>
              <a:miter lim="400000"/>
            </a:ln>
            <a:effectLst/>
          </p:spPr>
        </p:pic>
        <p:pic>
          <p:nvPicPr>
            <p:cNvPr id="243" name="LHCf_logo.png" descr="LHCf_logo.png"/>
            <p:cNvPicPr>
              <a:picLocks/>
            </p:cNvPicPr>
            <p:nvPr/>
          </p:nvPicPr>
          <p:blipFill>
            <a:blip r:embed="rId7"/>
            <a:stretch>
              <a:fillRect/>
            </a:stretch>
          </p:blipFill>
          <p:spPr>
            <a:xfrm>
              <a:off x="5206176" y="281170"/>
              <a:ext cx="823382" cy="541122"/>
            </a:xfrm>
            <a:prstGeom prst="rect">
              <a:avLst/>
            </a:prstGeom>
            <a:ln w="12700" cap="flat">
              <a:noFill/>
              <a:miter lim="400000"/>
            </a:ln>
            <a:effectLst/>
          </p:spPr>
        </p:pic>
      </p:grpSp>
      <p:sp>
        <p:nvSpPr>
          <p:cNvPr id="248" name="8 arcs (~3 km)…"/>
          <p:cNvSpPr/>
          <p:nvPr/>
        </p:nvSpPr>
        <p:spPr>
          <a:xfrm>
            <a:off x="6997969" y="1575847"/>
            <a:ext cx="5141480" cy="27428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400" tIns="25400" rIns="25400" bIns="25400">
            <a:spAutoFit/>
          </a:bodyPr>
          <a:lstStyle/>
          <a:p>
            <a:pPr marL="359649" marR="1600" indent="-342900" defTabSz="457200">
              <a:lnSpc>
                <a:spcPct val="110000"/>
              </a:lnSpc>
              <a:buSzPct val="75000"/>
              <a:buFont typeface="Courier New" panose="02070309020205020404" pitchFamily="49" charset="0"/>
              <a:buChar char="o"/>
              <a:tabLst>
                <a:tab pos="203200" algn="l"/>
              </a:tabLst>
              <a:defRPr sz="3700">
                <a:solidFill>
                  <a:srgbClr val="0433FF"/>
                </a:solidFill>
                <a:uFill>
                  <a:solidFill>
                    <a:srgbClr val="0433FF"/>
                  </a:solidFill>
                </a:uFill>
              </a:defRPr>
            </a:pPr>
            <a:r>
              <a:rPr lang="en-CH" sz="2000" dirty="0">
                <a:solidFill>
                  <a:schemeClr val="tx1">
                    <a:lumMod val="95000"/>
                    <a:lumOff val="5000"/>
                  </a:schemeClr>
                </a:solidFill>
              </a:rPr>
              <a:t>	</a:t>
            </a:r>
            <a:r>
              <a:rPr sz="2000" dirty="0">
                <a:solidFill>
                  <a:schemeClr val="tx1">
                    <a:lumMod val="95000"/>
                    <a:lumOff val="5000"/>
                  </a:schemeClr>
                </a:solidFill>
              </a:rPr>
              <a:t>8 arcs (~3 km)</a:t>
            </a:r>
          </a:p>
          <a:p>
            <a:pPr marL="359649" marR="1600" indent="-342900" defTabSz="457200">
              <a:lnSpc>
                <a:spcPct val="110000"/>
              </a:lnSpc>
              <a:buSzPct val="75000"/>
              <a:buFont typeface="Courier New" panose="02070309020205020404" pitchFamily="49" charset="0"/>
              <a:buChar char="o"/>
              <a:tabLst>
                <a:tab pos="203200" algn="l"/>
              </a:tabLst>
              <a:defRPr sz="3700">
                <a:solidFill>
                  <a:srgbClr val="0433FF"/>
                </a:solidFill>
                <a:uFill>
                  <a:solidFill>
                    <a:srgbClr val="0433FF"/>
                  </a:solidFill>
                </a:uFill>
              </a:defRPr>
            </a:pPr>
            <a:r>
              <a:rPr sz="2000" dirty="0">
                <a:solidFill>
                  <a:schemeClr val="tx1">
                    <a:lumMod val="95000"/>
                    <a:lumOff val="5000"/>
                  </a:schemeClr>
                </a:solidFill>
              </a:rPr>
              <a:t>	8 straight sections (~700 m).</a:t>
            </a:r>
          </a:p>
          <a:p>
            <a:pPr marL="359649" marR="1600" indent="-342900" defTabSz="457200">
              <a:lnSpc>
                <a:spcPct val="110000"/>
              </a:lnSpc>
              <a:buSzPct val="75000"/>
              <a:buFont typeface="Courier New" panose="02070309020205020404" pitchFamily="49" charset="0"/>
              <a:buChar char="o"/>
              <a:tabLst>
                <a:tab pos="203200" algn="l"/>
              </a:tabLst>
              <a:defRPr sz="3700">
                <a:solidFill>
                  <a:srgbClr val="0433FF"/>
                </a:solidFill>
                <a:uFill>
                  <a:solidFill>
                    <a:srgbClr val="0433FF"/>
                  </a:solidFill>
                </a:uFill>
              </a:defRPr>
            </a:pPr>
            <a:r>
              <a:rPr sz="2000" dirty="0">
                <a:solidFill>
                  <a:schemeClr val="tx1">
                    <a:lumMod val="95000"/>
                    <a:lumOff val="5000"/>
                  </a:schemeClr>
                </a:solidFill>
              </a:rPr>
              <a:t>	Two-in-one magnet design</a:t>
            </a:r>
          </a:p>
          <a:p>
            <a:pPr marL="359649" marR="1600" indent="-342900" defTabSz="457200">
              <a:lnSpc>
                <a:spcPct val="110000"/>
              </a:lnSpc>
              <a:buClr>
                <a:srgbClr val="0433FF"/>
              </a:buClr>
              <a:buSzPct val="75000"/>
              <a:buFont typeface="Courier New" panose="02070309020205020404" pitchFamily="49" charset="0"/>
              <a:buChar char="o"/>
              <a:tabLst>
                <a:tab pos="203200" algn="l"/>
              </a:tabLst>
              <a:defRPr sz="3700">
                <a:solidFill>
                  <a:srgbClr val="0433FF"/>
                </a:solidFill>
                <a:uFill>
                  <a:solidFill>
                    <a:srgbClr val="D84FA9"/>
                  </a:solidFill>
                </a:uFill>
              </a:defRPr>
            </a:pPr>
            <a:r>
              <a:rPr sz="2000" dirty="0">
                <a:solidFill>
                  <a:schemeClr val="tx1">
                    <a:lumMod val="95000"/>
                    <a:lumOff val="5000"/>
                  </a:schemeClr>
                </a:solidFill>
              </a:rPr>
              <a:t>	4 interaction points (IPs): IP1, IP2, IP5, IP8</a:t>
            </a:r>
          </a:p>
          <a:p>
            <a:pPr marL="359649" marR="1600" indent="-342900" defTabSz="457200">
              <a:lnSpc>
                <a:spcPct val="110000"/>
              </a:lnSpc>
              <a:buClr>
                <a:srgbClr val="0433FF"/>
              </a:buClr>
              <a:buSzPct val="75000"/>
              <a:buFont typeface="Courier New" panose="02070309020205020404" pitchFamily="49" charset="0"/>
              <a:buChar char="o"/>
              <a:tabLst>
                <a:tab pos="203200" algn="l"/>
              </a:tabLst>
              <a:defRPr sz="3700">
                <a:solidFill>
                  <a:srgbClr val="0433FF"/>
                </a:solidFill>
                <a:uFill>
                  <a:solidFill>
                    <a:srgbClr val="D84FA9"/>
                  </a:solidFill>
                </a:uFill>
              </a:defRPr>
            </a:pPr>
            <a:r>
              <a:rPr sz="2000" dirty="0">
                <a:solidFill>
                  <a:schemeClr val="tx1">
                    <a:lumMod val="95000"/>
                    <a:lumOff val="5000"/>
                  </a:schemeClr>
                </a:solidFill>
              </a:rPr>
              <a:t>	IP2 / IP8: beam injection</a:t>
            </a:r>
          </a:p>
          <a:p>
            <a:pPr marL="359649" marR="1600" indent="-342900" defTabSz="457200">
              <a:lnSpc>
                <a:spcPct val="110000"/>
              </a:lnSpc>
              <a:buClr>
                <a:srgbClr val="0433FF"/>
              </a:buClr>
              <a:buSzPct val="75000"/>
              <a:buFont typeface="Courier New" panose="02070309020205020404" pitchFamily="49" charset="0"/>
              <a:buChar char="o"/>
              <a:tabLst>
                <a:tab pos="203200" algn="l"/>
              </a:tabLst>
              <a:defRPr sz="3700">
                <a:solidFill>
                  <a:srgbClr val="0433FF"/>
                </a:solidFill>
                <a:uFill>
                  <a:solidFill>
                    <a:srgbClr val="D84FA9"/>
                  </a:solidFill>
                </a:uFill>
              </a:defRPr>
            </a:pPr>
            <a:r>
              <a:rPr sz="2000" dirty="0">
                <a:solidFill>
                  <a:schemeClr val="tx1">
                    <a:lumMod val="95000"/>
                    <a:lumOff val="5000"/>
                  </a:schemeClr>
                </a:solidFill>
              </a:rPr>
              <a:t>	IP6: beam dump region</a:t>
            </a:r>
          </a:p>
          <a:p>
            <a:pPr marL="359649" marR="1600" indent="-342900" defTabSz="457200">
              <a:lnSpc>
                <a:spcPct val="110000"/>
              </a:lnSpc>
              <a:buClr>
                <a:srgbClr val="0433FF"/>
              </a:buClr>
              <a:buSzPct val="75000"/>
              <a:buFont typeface="Courier New" panose="02070309020205020404" pitchFamily="49" charset="0"/>
              <a:buChar char="o"/>
              <a:tabLst>
                <a:tab pos="203200" algn="l"/>
              </a:tabLst>
              <a:defRPr sz="3700">
                <a:solidFill>
                  <a:srgbClr val="0433FF"/>
                </a:solidFill>
                <a:uFill>
                  <a:solidFill>
                    <a:srgbClr val="D84FA9"/>
                  </a:solidFill>
                </a:uFill>
              </a:defRPr>
            </a:pPr>
            <a:r>
              <a:rPr sz="2000" dirty="0">
                <a:solidFill>
                  <a:schemeClr val="tx1">
                    <a:lumMod val="95000"/>
                    <a:lumOff val="5000"/>
                  </a:schemeClr>
                </a:solidFill>
              </a:rPr>
              <a:t>	IP4: RF (acceleration)</a:t>
            </a:r>
          </a:p>
          <a:p>
            <a:pPr marL="359649" marR="1600" indent="-342900" defTabSz="457200">
              <a:lnSpc>
                <a:spcPct val="110000"/>
              </a:lnSpc>
              <a:buClr>
                <a:srgbClr val="0433FF"/>
              </a:buClr>
              <a:buSzPct val="75000"/>
              <a:buFont typeface="Courier New" panose="02070309020205020404" pitchFamily="49" charset="0"/>
              <a:buChar char="o"/>
              <a:tabLst>
                <a:tab pos="203200" algn="l"/>
              </a:tabLst>
              <a:defRPr sz="3700">
                <a:solidFill>
                  <a:srgbClr val="0433FF"/>
                </a:solidFill>
                <a:uFill>
                  <a:solidFill>
                    <a:srgbClr val="D84FA9"/>
                  </a:solidFill>
                </a:uFill>
              </a:defRPr>
            </a:pPr>
            <a:r>
              <a:rPr sz="2000" dirty="0">
                <a:solidFill>
                  <a:schemeClr val="tx1">
                    <a:lumMod val="95000"/>
                    <a:lumOff val="5000"/>
                  </a:schemeClr>
                </a:solidFill>
              </a:rPr>
              <a:t>	IP3 / IP7: beam cleaning systems</a:t>
            </a:r>
          </a:p>
        </p:txBody>
      </p:sp>
      <p:pic>
        <p:nvPicPr>
          <p:cNvPr id="249" name="LayoutMassi.tiff" descr="LayoutMassi.tiff"/>
          <p:cNvPicPr>
            <a:picLocks noChangeAspect="1"/>
          </p:cNvPicPr>
          <p:nvPr/>
        </p:nvPicPr>
        <p:blipFill>
          <a:blip r:embed="rId8"/>
          <a:srcRect l="12001" t="2842" r="10750" b="2085"/>
          <a:stretch>
            <a:fillRect/>
          </a:stretch>
        </p:blipFill>
        <p:spPr>
          <a:xfrm>
            <a:off x="71937" y="1015588"/>
            <a:ext cx="6614456" cy="4779881"/>
          </a:xfrm>
          <a:custGeom>
            <a:avLst/>
            <a:gdLst/>
            <a:ahLst/>
            <a:cxnLst>
              <a:cxn ang="0">
                <a:pos x="wd2" y="hd2"/>
              </a:cxn>
              <a:cxn ang="5400000">
                <a:pos x="wd2" y="hd2"/>
              </a:cxn>
              <a:cxn ang="10800000">
                <a:pos x="wd2" y="hd2"/>
              </a:cxn>
              <a:cxn ang="16200000">
                <a:pos x="wd2" y="hd2"/>
              </a:cxn>
            </a:cxnLst>
            <a:rect l="0" t="0" r="r" b="b"/>
            <a:pathLst>
              <a:path w="19679" h="20595" extrusionOk="0">
                <a:moveTo>
                  <a:pt x="9839" y="0"/>
                </a:moveTo>
                <a:cubicBezTo>
                  <a:pt x="7321" y="0"/>
                  <a:pt x="4803" y="1006"/>
                  <a:pt x="2881" y="3016"/>
                </a:cubicBezTo>
                <a:cubicBezTo>
                  <a:pt x="-961" y="7038"/>
                  <a:pt x="-961" y="13557"/>
                  <a:pt x="2881" y="17579"/>
                </a:cubicBezTo>
                <a:cubicBezTo>
                  <a:pt x="6724" y="21600"/>
                  <a:pt x="12954" y="21600"/>
                  <a:pt x="16797" y="17579"/>
                </a:cubicBezTo>
                <a:cubicBezTo>
                  <a:pt x="20639" y="13557"/>
                  <a:pt x="20639" y="7038"/>
                  <a:pt x="16797" y="3016"/>
                </a:cubicBezTo>
                <a:cubicBezTo>
                  <a:pt x="14875" y="1006"/>
                  <a:pt x="12357" y="0"/>
                  <a:pt x="9839" y="0"/>
                </a:cubicBezTo>
                <a:close/>
              </a:path>
            </a:pathLst>
          </a:custGeom>
          <a:ln w="12700">
            <a:miter lim="400000"/>
          </a:ln>
        </p:spPr>
      </p:pic>
      <p:sp>
        <p:nvSpPr>
          <p:cNvPr id="250" name="27km underground tunnel"/>
          <p:cNvSpPr txBox="1"/>
          <p:nvPr/>
        </p:nvSpPr>
        <p:spPr>
          <a:xfrm>
            <a:off x="462871" y="5160920"/>
            <a:ext cx="1386390" cy="697627"/>
          </a:xfrm>
          <a:prstGeom prst="rect">
            <a:avLst/>
          </a:prstGeom>
          <a:ln w="50800">
            <a:solidFill>
              <a:srgbClr val="00F9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400" tIns="25400" rIns="25400" bIns="25400" anchor="ctr">
            <a:spAutoFit/>
          </a:bodyPr>
          <a:lstStyle>
            <a:lvl1pPr defTabSz="584200">
              <a:defRPr sz="2800"/>
            </a:lvl1pPr>
          </a:lstStyle>
          <a:p>
            <a:r>
              <a:rPr sz="1400" dirty="0"/>
              <a:t>27km underground tunnel</a:t>
            </a:r>
          </a:p>
        </p:txBody>
      </p:sp>
      <p:sp>
        <p:nvSpPr>
          <p:cNvPr id="3" name="TextBox 2">
            <a:extLst>
              <a:ext uri="{FF2B5EF4-FFF2-40B4-BE49-F238E27FC236}">
                <a16:creationId xmlns:a16="http://schemas.microsoft.com/office/drawing/2014/main" id="{8F2DFD9E-726B-7593-01FE-76C177B74728}"/>
              </a:ext>
            </a:extLst>
          </p:cNvPr>
          <p:cNvSpPr txBox="1"/>
          <p:nvPr/>
        </p:nvSpPr>
        <p:spPr>
          <a:xfrm>
            <a:off x="6466284" y="5670643"/>
            <a:ext cx="5369011" cy="707886"/>
          </a:xfrm>
          <a:prstGeom prst="rect">
            <a:avLst/>
          </a:prstGeom>
          <a:noFill/>
        </p:spPr>
        <p:txBody>
          <a:bodyPr wrap="square">
            <a:spAutoFit/>
          </a:bodyPr>
          <a:lstStyle/>
          <a:p>
            <a:pPr algn="ctr"/>
            <a:r>
              <a:rPr lang="en-US" sz="2000" dirty="0"/>
              <a:t>Synchrotron: proton beams accelerate from 450 GeV and collide at 4-6.8 </a:t>
            </a:r>
            <a:r>
              <a:rPr lang="en-US" sz="2000" dirty="0" err="1"/>
              <a:t>TeV</a:t>
            </a:r>
            <a:endParaRPr lang="en-US" sz="2000" dirty="0"/>
          </a:p>
        </p:txBody>
      </p:sp>
    </p:spTree>
    <p:extLst>
      <p:ext uri="{BB962C8B-B14F-4D97-AF65-F5344CB8AC3E}">
        <p14:creationId xmlns:p14="http://schemas.microsoft.com/office/powerpoint/2010/main" val="1656163834"/>
      </p:ext>
    </p:extLst>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5092B24-DE2E-2403-88C3-B6F24EB0B7D3}"/>
              </a:ext>
            </a:extLst>
          </p:cNvPr>
          <p:cNvSpPr>
            <a:spLocks noGrp="1"/>
          </p:cNvSpPr>
          <p:nvPr>
            <p:ph type="title"/>
          </p:nvPr>
        </p:nvSpPr>
        <p:spPr>
          <a:xfrm>
            <a:off x="6240378" y="365125"/>
            <a:ext cx="5113421" cy="1325563"/>
          </a:xfrm>
        </p:spPr>
        <p:txBody>
          <a:bodyPr/>
          <a:lstStyle/>
          <a:p>
            <a:r>
              <a:rPr lang="en-GB" dirty="0"/>
              <a:t>FCC-</a:t>
            </a:r>
            <a:r>
              <a:rPr lang="en-GB" dirty="0" err="1"/>
              <a:t>hh</a:t>
            </a:r>
            <a:endParaRPr lang="en-GB" dirty="0"/>
          </a:p>
        </p:txBody>
      </p:sp>
      <p:sp>
        <p:nvSpPr>
          <p:cNvPr id="12" name="Content Placeholder 1">
            <a:extLst>
              <a:ext uri="{FF2B5EF4-FFF2-40B4-BE49-F238E27FC236}">
                <a16:creationId xmlns:a16="http://schemas.microsoft.com/office/drawing/2014/main" id="{CAD5BB45-D1C1-63F7-439E-36FE79E3AB3A}"/>
              </a:ext>
            </a:extLst>
          </p:cNvPr>
          <p:cNvSpPr>
            <a:spLocks noGrp="1"/>
          </p:cNvSpPr>
          <p:nvPr>
            <p:ph idx="1"/>
          </p:nvPr>
        </p:nvSpPr>
        <p:spPr>
          <a:xfrm>
            <a:off x="5550568" y="1283368"/>
            <a:ext cx="6641432" cy="4945146"/>
          </a:xfrm>
        </p:spPr>
        <p:txBody>
          <a:bodyPr>
            <a:normAutofit lnSpcReduction="10000"/>
          </a:bodyPr>
          <a:lstStyle/>
          <a:p>
            <a:pPr marL="0" indent="0">
              <a:buNone/>
            </a:pPr>
            <a:endParaRPr lang="en-GB" sz="2000" dirty="0"/>
          </a:p>
          <a:p>
            <a:pPr marL="0" indent="0">
              <a:buNone/>
            </a:pPr>
            <a:r>
              <a:rPr lang="en-GB" sz="2000" b="0" dirty="0"/>
              <a:t>Beam-beam effects will be even different: </a:t>
            </a:r>
          </a:p>
          <a:p>
            <a:r>
              <a:rPr lang="en-GB" sz="2000" b="0" dirty="0"/>
              <a:t>HO dominated maximum tune shift of 0.024 (LHC today) 2IPs</a:t>
            </a:r>
          </a:p>
          <a:p>
            <a:r>
              <a:rPr lang="en-GB" sz="2000" b="0" dirty="0"/>
              <a:t>2 secondaries at separation levelling</a:t>
            </a:r>
          </a:p>
          <a:p>
            <a:r>
              <a:rPr lang="en-GB" sz="2000" b="0" dirty="0"/>
              <a:t>Relevant damping large BB tune shift middle fill</a:t>
            </a:r>
          </a:p>
          <a:p>
            <a:r>
              <a:rPr lang="en-GB" sz="2000" dirty="0"/>
              <a:t>Long range effects negligible (beta* levelling)</a:t>
            </a:r>
            <a:endParaRPr lang="en-GB" sz="2000" b="0" dirty="0"/>
          </a:p>
          <a:p>
            <a:pPr marL="0" indent="0">
              <a:buNone/>
            </a:pPr>
            <a:endParaRPr lang="en-GB" sz="2000" dirty="0"/>
          </a:p>
          <a:p>
            <a:pPr marL="0" indent="0">
              <a:buNone/>
            </a:pPr>
            <a:r>
              <a:rPr lang="en-GB" sz="2000" dirty="0"/>
              <a:t>LHC has to explore all the effect to make future colliders designed on solid foundations!</a:t>
            </a:r>
            <a:endParaRPr lang="en-GB" sz="2000" b="0" dirty="0"/>
          </a:p>
          <a:p>
            <a:endParaRPr lang="en-GB" sz="1500" i="1" dirty="0">
              <a:effectLst/>
              <a:highlight>
                <a:srgbClr val="FFFFFF"/>
              </a:highlight>
            </a:endParaRPr>
          </a:p>
          <a:p>
            <a:pPr marL="0" indent="0">
              <a:buNone/>
            </a:pPr>
            <a:r>
              <a:rPr lang="en-GB" dirty="0">
                <a:effectLst/>
                <a:highlight>
                  <a:srgbClr val="FFFFFF"/>
                </a:highlight>
              </a:rPr>
              <a:t>Need to explore experimentally where possible, develop more realistic models and benchmark extensively present machines!</a:t>
            </a:r>
          </a:p>
        </p:txBody>
      </p:sp>
      <p:pic>
        <p:nvPicPr>
          <p:cNvPr id="5" name="Picture 4">
            <a:extLst>
              <a:ext uri="{FF2B5EF4-FFF2-40B4-BE49-F238E27FC236}">
                <a16:creationId xmlns:a16="http://schemas.microsoft.com/office/drawing/2014/main" id="{8EAAD82D-4EDE-478B-1E7B-C9ADB4D3C034}"/>
              </a:ext>
            </a:extLst>
          </p:cNvPr>
          <p:cNvPicPr>
            <a:picLocks noChangeAspect="1"/>
          </p:cNvPicPr>
          <p:nvPr/>
        </p:nvPicPr>
        <p:blipFill>
          <a:blip r:embed="rId2"/>
          <a:stretch>
            <a:fillRect/>
          </a:stretch>
        </p:blipFill>
        <p:spPr>
          <a:xfrm>
            <a:off x="407989" y="365125"/>
            <a:ext cx="4869870" cy="5863389"/>
          </a:xfrm>
          <a:prstGeom prst="rect">
            <a:avLst/>
          </a:prstGeom>
        </p:spPr>
      </p:pic>
      <p:sp>
        <p:nvSpPr>
          <p:cNvPr id="6" name="Slide Number Placeholder 5">
            <a:extLst>
              <a:ext uri="{FF2B5EF4-FFF2-40B4-BE49-F238E27FC236}">
                <a16:creationId xmlns:a16="http://schemas.microsoft.com/office/drawing/2014/main" id="{69F069B8-E869-3C2C-C028-7859BB15E133}"/>
              </a:ext>
            </a:extLst>
          </p:cNvPr>
          <p:cNvSpPr>
            <a:spLocks noGrp="1"/>
          </p:cNvSpPr>
          <p:nvPr>
            <p:ph type="sldNum" sz="quarter" idx="12"/>
          </p:nvPr>
        </p:nvSpPr>
        <p:spPr/>
        <p:txBody>
          <a:bodyPr/>
          <a:lstStyle/>
          <a:p>
            <a:fld id="{36B5EA5A-BC32-A742-B11B-8E7414D5B535}" type="slidenum">
              <a:rPr lang="en-US" smtClean="0"/>
              <a:pPr/>
              <a:t>40</a:t>
            </a:fld>
            <a:endParaRPr lang="en-US" dirty="0"/>
          </a:p>
        </p:txBody>
      </p:sp>
    </p:spTree>
    <p:extLst>
      <p:ext uri="{BB962C8B-B14F-4D97-AF65-F5344CB8AC3E}">
        <p14:creationId xmlns:p14="http://schemas.microsoft.com/office/powerpoint/2010/main" val="1391827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12">
                                            <p:txEl>
                                              <p:pRg st="1" end="1"/>
                                            </p:txEl>
                                          </p:spTgt>
                                        </p:tgtEl>
                                        <p:attrNameLst>
                                          <p:attrName>style.visibility</p:attrName>
                                        </p:attrNameLst>
                                      </p:cBhvr>
                                      <p:to>
                                        <p:strVal val="visible"/>
                                      </p:to>
                                    </p:set>
                                    <p:animEffect transition="in" filter="dissolve">
                                      <p:cBhvr>
                                        <p:cTn id="7" dur="500"/>
                                        <p:tgtEl>
                                          <p:spTgt spid="12">
                                            <p:txEl>
                                              <p:pRg st="1" end="1"/>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2">
                                            <p:txEl>
                                              <p:pRg st="2" end="2"/>
                                            </p:txEl>
                                          </p:spTgt>
                                        </p:tgtEl>
                                        <p:attrNameLst>
                                          <p:attrName>style.visibility</p:attrName>
                                        </p:attrNameLst>
                                      </p:cBhvr>
                                      <p:to>
                                        <p:strVal val="visible"/>
                                      </p:to>
                                    </p:set>
                                    <p:animEffect transition="in" filter="dissolve">
                                      <p:cBhvr>
                                        <p:cTn id="10" dur="500"/>
                                        <p:tgtEl>
                                          <p:spTgt spid="12">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12">
                                            <p:txEl>
                                              <p:pRg st="3" end="3"/>
                                            </p:txEl>
                                          </p:spTgt>
                                        </p:tgtEl>
                                        <p:attrNameLst>
                                          <p:attrName>style.visibility</p:attrName>
                                        </p:attrNameLst>
                                      </p:cBhvr>
                                      <p:to>
                                        <p:strVal val="visible"/>
                                      </p:to>
                                    </p:set>
                                    <p:animEffect transition="in" filter="dissolve">
                                      <p:cBhvr>
                                        <p:cTn id="15" dur="500"/>
                                        <p:tgtEl>
                                          <p:spTgt spid="12">
                                            <p:txEl>
                                              <p:pRg st="3" end="3"/>
                                            </p:txEl>
                                          </p:spTgt>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12">
                                            <p:txEl>
                                              <p:pRg st="4" end="4"/>
                                            </p:txEl>
                                          </p:spTgt>
                                        </p:tgtEl>
                                        <p:attrNameLst>
                                          <p:attrName>style.visibility</p:attrName>
                                        </p:attrNameLst>
                                      </p:cBhvr>
                                      <p:to>
                                        <p:strVal val="visible"/>
                                      </p:to>
                                    </p:set>
                                    <p:animEffect transition="in" filter="dissolve">
                                      <p:cBhvr>
                                        <p:cTn id="18" dur="500"/>
                                        <p:tgtEl>
                                          <p:spTgt spid="12">
                                            <p:txEl>
                                              <p:pRg st="4" end="4"/>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grpId="0" nodeType="clickEffect">
                                  <p:stCondLst>
                                    <p:cond delay="0"/>
                                  </p:stCondLst>
                                  <p:childTnLst>
                                    <p:set>
                                      <p:cBhvr>
                                        <p:cTn id="22" dur="1" fill="hold">
                                          <p:stCondLst>
                                            <p:cond delay="0"/>
                                          </p:stCondLst>
                                        </p:cTn>
                                        <p:tgtEl>
                                          <p:spTgt spid="12">
                                            <p:txEl>
                                              <p:pRg st="5" end="5"/>
                                            </p:txEl>
                                          </p:spTgt>
                                        </p:tgtEl>
                                        <p:attrNameLst>
                                          <p:attrName>style.visibility</p:attrName>
                                        </p:attrNameLst>
                                      </p:cBhvr>
                                      <p:to>
                                        <p:strVal val="visible"/>
                                      </p:to>
                                    </p:set>
                                    <p:animEffect transition="in" filter="dissolve">
                                      <p:cBhvr>
                                        <p:cTn id="23" dur="500"/>
                                        <p:tgtEl>
                                          <p:spTgt spid="12">
                                            <p:txEl>
                                              <p:pRg st="5" end="5"/>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grpId="0" nodeType="clickEffect">
                                  <p:stCondLst>
                                    <p:cond delay="0"/>
                                  </p:stCondLst>
                                  <p:childTnLst>
                                    <p:set>
                                      <p:cBhvr>
                                        <p:cTn id="27" dur="1" fill="hold">
                                          <p:stCondLst>
                                            <p:cond delay="0"/>
                                          </p:stCondLst>
                                        </p:cTn>
                                        <p:tgtEl>
                                          <p:spTgt spid="12">
                                            <p:txEl>
                                              <p:pRg st="7" end="7"/>
                                            </p:txEl>
                                          </p:spTgt>
                                        </p:tgtEl>
                                        <p:attrNameLst>
                                          <p:attrName>style.visibility</p:attrName>
                                        </p:attrNameLst>
                                      </p:cBhvr>
                                      <p:to>
                                        <p:strVal val="visible"/>
                                      </p:to>
                                    </p:set>
                                    <p:animEffect transition="in" filter="dissolve">
                                      <p:cBhvr>
                                        <p:cTn id="28" dur="500"/>
                                        <p:tgtEl>
                                          <p:spTgt spid="12">
                                            <p:txEl>
                                              <p:pRg st="7" end="7"/>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9" presetClass="entr" presetSubtype="0" fill="hold" grpId="0" nodeType="clickEffect">
                                  <p:stCondLst>
                                    <p:cond delay="0"/>
                                  </p:stCondLst>
                                  <p:childTnLst>
                                    <p:set>
                                      <p:cBhvr>
                                        <p:cTn id="32" dur="1" fill="hold">
                                          <p:stCondLst>
                                            <p:cond delay="0"/>
                                          </p:stCondLst>
                                        </p:cTn>
                                        <p:tgtEl>
                                          <p:spTgt spid="12">
                                            <p:txEl>
                                              <p:pRg st="9" end="9"/>
                                            </p:txEl>
                                          </p:spTgt>
                                        </p:tgtEl>
                                        <p:attrNameLst>
                                          <p:attrName>style.visibility</p:attrName>
                                        </p:attrNameLst>
                                      </p:cBhvr>
                                      <p:to>
                                        <p:strVal val="visible"/>
                                      </p:to>
                                    </p:set>
                                    <p:animEffect transition="in" filter="dissolve">
                                      <p:cBhvr>
                                        <p:cTn id="33" dur="500"/>
                                        <p:tgtEl>
                                          <p:spTgt spid="1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uiExpand="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F7DB52-72B5-7319-A640-CB6195C90AD0}"/>
              </a:ext>
            </a:extLst>
          </p:cNvPr>
          <p:cNvSpPr>
            <a:spLocks noGrp="1"/>
          </p:cNvSpPr>
          <p:nvPr>
            <p:ph type="title"/>
          </p:nvPr>
        </p:nvSpPr>
        <p:spPr>
          <a:xfrm>
            <a:off x="838200" y="169177"/>
            <a:ext cx="10515600" cy="1325563"/>
          </a:xfrm>
        </p:spPr>
        <p:txBody>
          <a:bodyPr/>
          <a:lstStyle/>
          <a:p>
            <a:r>
              <a:rPr lang="en-CH" dirty="0"/>
              <a:t>Outlook</a:t>
            </a:r>
          </a:p>
        </p:txBody>
      </p:sp>
      <p:sp>
        <p:nvSpPr>
          <p:cNvPr id="3" name="Content Placeholder 2">
            <a:extLst>
              <a:ext uri="{FF2B5EF4-FFF2-40B4-BE49-F238E27FC236}">
                <a16:creationId xmlns:a16="http://schemas.microsoft.com/office/drawing/2014/main" id="{6B963347-F939-5BF3-43BF-020EC59CC693}"/>
              </a:ext>
            </a:extLst>
          </p:cNvPr>
          <p:cNvSpPr>
            <a:spLocks noGrp="1"/>
          </p:cNvSpPr>
          <p:nvPr>
            <p:ph idx="1"/>
          </p:nvPr>
        </p:nvSpPr>
        <p:spPr>
          <a:xfrm>
            <a:off x="838200" y="1436914"/>
            <a:ext cx="10515600" cy="5055961"/>
          </a:xfrm>
        </p:spPr>
        <p:txBody>
          <a:bodyPr>
            <a:normAutofit/>
          </a:bodyPr>
          <a:lstStyle/>
          <a:p>
            <a:r>
              <a:rPr lang="en-CH" dirty="0">
                <a:solidFill>
                  <a:schemeClr val="bg1">
                    <a:lumMod val="75000"/>
                  </a:schemeClr>
                </a:solidFill>
              </a:rPr>
              <a:t>The Large Hadron Collider Beam-beam effects</a:t>
            </a:r>
          </a:p>
          <a:p>
            <a:pPr lvl="1"/>
            <a:r>
              <a:rPr lang="en-CH" dirty="0">
                <a:solidFill>
                  <a:schemeClr val="bg1">
                    <a:lumMod val="75000"/>
                  </a:schemeClr>
                </a:solidFill>
              </a:rPr>
              <a:t>Strong BB effects in 2012</a:t>
            </a:r>
          </a:p>
          <a:p>
            <a:pPr lvl="1"/>
            <a:r>
              <a:rPr lang="en-GB" dirty="0">
                <a:solidFill>
                  <a:schemeClr val="bg1">
                    <a:lumMod val="75000"/>
                  </a:schemeClr>
                </a:solidFill>
              </a:rPr>
              <a:t>L</a:t>
            </a:r>
            <a:r>
              <a:rPr lang="en-CH" dirty="0">
                <a:solidFill>
                  <a:schemeClr val="bg1">
                    <a:lumMod val="75000"/>
                  </a:schemeClr>
                </a:solidFill>
              </a:rPr>
              <a:t>uminosity levelling </a:t>
            </a:r>
          </a:p>
          <a:p>
            <a:pPr lvl="1"/>
            <a:r>
              <a:rPr lang="en-CH" dirty="0">
                <a:solidFill>
                  <a:schemeClr val="bg1">
                    <a:lumMod val="75000"/>
                  </a:schemeClr>
                </a:solidFill>
              </a:rPr>
              <a:t>LHC 2012</a:t>
            </a:r>
            <a:r>
              <a:rPr lang="en-CH" dirty="0">
                <a:solidFill>
                  <a:schemeClr val="bg1">
                    <a:lumMod val="75000"/>
                  </a:schemeClr>
                </a:solidFill>
                <a:sym typeface="Wingdings" pitchFamily="2" charset="2"/>
              </a:rPr>
              <a:t></a:t>
            </a:r>
            <a:r>
              <a:rPr lang="en-CH" dirty="0">
                <a:solidFill>
                  <a:schemeClr val="bg1">
                    <a:lumMod val="75000"/>
                  </a:schemeClr>
                </a:solidFill>
              </a:rPr>
              <a:t>2024 controlled BB</a:t>
            </a:r>
          </a:p>
          <a:p>
            <a:pPr lvl="1"/>
            <a:r>
              <a:rPr lang="en-CH" dirty="0">
                <a:solidFill>
                  <a:schemeClr val="bg1">
                    <a:lumMod val="75000"/>
                  </a:schemeClr>
                </a:solidFill>
              </a:rPr>
              <a:t>HL-LHC what is still missing?</a:t>
            </a:r>
          </a:p>
          <a:p>
            <a:pPr lvl="1"/>
            <a:r>
              <a:rPr lang="en-CH" dirty="0">
                <a:solidFill>
                  <a:schemeClr val="bg1">
                    <a:lumMod val="75000"/>
                  </a:schemeClr>
                </a:solidFill>
              </a:rPr>
              <a:t>Coherent effects and stability</a:t>
            </a:r>
          </a:p>
          <a:p>
            <a:pPr lvl="1"/>
            <a:r>
              <a:rPr lang="en-CH" dirty="0">
                <a:solidFill>
                  <a:schemeClr val="bg1">
                    <a:lumMod val="75000"/>
                  </a:schemeClr>
                </a:solidFill>
              </a:rPr>
              <a:t>Interplay, optics, collimation and modelling</a:t>
            </a:r>
          </a:p>
          <a:p>
            <a:pPr marL="0" indent="0">
              <a:buNone/>
            </a:pPr>
            <a:endParaRPr lang="en-CH" dirty="0">
              <a:solidFill>
                <a:schemeClr val="bg1">
                  <a:lumMod val="75000"/>
                </a:schemeClr>
              </a:solidFill>
            </a:endParaRPr>
          </a:p>
          <a:p>
            <a:r>
              <a:rPr lang="en-CH" dirty="0">
                <a:solidFill>
                  <a:schemeClr val="bg1">
                    <a:lumMod val="75000"/>
                  </a:schemeClr>
                </a:solidFill>
              </a:rPr>
              <a:t>Far future FCC-hh </a:t>
            </a:r>
          </a:p>
          <a:p>
            <a:endParaRPr lang="en-CH" dirty="0">
              <a:sym typeface="Wingdings" pitchFamily="2" charset="2"/>
            </a:endParaRPr>
          </a:p>
          <a:p>
            <a:r>
              <a:rPr lang="en-CH" dirty="0">
                <a:sym typeface="Wingdings" pitchFamily="2" charset="2"/>
              </a:rPr>
              <a:t>Conclusions </a:t>
            </a:r>
          </a:p>
          <a:p>
            <a:pPr marL="457200" lvl="1" indent="0">
              <a:buNone/>
            </a:pPr>
            <a:endParaRPr lang="en-CH" dirty="0"/>
          </a:p>
        </p:txBody>
      </p:sp>
      <p:sp>
        <p:nvSpPr>
          <p:cNvPr id="4" name="Slide Number Placeholder 3">
            <a:extLst>
              <a:ext uri="{FF2B5EF4-FFF2-40B4-BE49-F238E27FC236}">
                <a16:creationId xmlns:a16="http://schemas.microsoft.com/office/drawing/2014/main" id="{0545C59F-D87D-235B-3F76-6522298BAF67}"/>
              </a:ext>
            </a:extLst>
          </p:cNvPr>
          <p:cNvSpPr>
            <a:spLocks noGrp="1"/>
          </p:cNvSpPr>
          <p:nvPr>
            <p:ph type="sldNum" sz="quarter" idx="12"/>
          </p:nvPr>
        </p:nvSpPr>
        <p:spPr/>
        <p:txBody>
          <a:bodyPr/>
          <a:lstStyle/>
          <a:p>
            <a:fld id="{E431986A-80BA-5C47-860B-2F2875E2D975}" type="slidenum">
              <a:rPr lang="en-CH" smtClean="0"/>
              <a:t>41</a:t>
            </a:fld>
            <a:endParaRPr lang="en-CH"/>
          </a:p>
        </p:txBody>
      </p:sp>
    </p:spTree>
    <p:extLst>
      <p:ext uri="{BB962C8B-B14F-4D97-AF65-F5344CB8AC3E}">
        <p14:creationId xmlns:p14="http://schemas.microsoft.com/office/powerpoint/2010/main" val="45451971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05B9FCA7-E370-F5DC-0094-275D0A5269C7}"/>
              </a:ext>
            </a:extLst>
          </p:cNvPr>
          <p:cNvSpPr>
            <a:spLocks noGrp="1"/>
          </p:cNvSpPr>
          <p:nvPr>
            <p:ph type="body" sz="quarter" idx="12"/>
          </p:nvPr>
        </p:nvSpPr>
        <p:spPr>
          <a:xfrm>
            <a:off x="583800" y="1123913"/>
            <a:ext cx="11608200" cy="3663000"/>
          </a:xfrm>
        </p:spPr>
        <p:txBody>
          <a:bodyPr>
            <a:noAutofit/>
          </a:bodyPr>
          <a:lstStyle/>
          <a:p>
            <a:r>
              <a:rPr lang="en-CH" sz="2200" b="1" dirty="0"/>
              <a:t>Several Beam-beam effects </a:t>
            </a:r>
            <a:r>
              <a:rPr lang="en-CH" sz="2200" dirty="0"/>
              <a:t>have been observed in the LHC and mitigated resulting in a collider with excellent performances and not limited by BB</a:t>
            </a:r>
          </a:p>
          <a:p>
            <a:pPr lvl="2"/>
            <a:r>
              <a:rPr lang="en-GB" sz="2200" dirty="0"/>
              <a:t>T</a:t>
            </a:r>
            <a:r>
              <a:rPr lang="en-CH" sz="2200" dirty="0"/>
              <a:t>his was possible thanks to luminosity levelling requests by the experiments </a:t>
            </a:r>
            <a:r>
              <a:rPr lang="en-CH" sz="2200" dirty="0">
                <a:sym typeface="Wingdings" pitchFamily="2" charset="2"/>
              </a:rPr>
              <a:t> knobs exsist to </a:t>
            </a:r>
            <a:r>
              <a:rPr lang="en-CH" sz="2200" b="1" dirty="0">
                <a:sym typeface="Wingdings" pitchFamily="2" charset="2"/>
              </a:rPr>
              <a:t>reduce lumi and consequently the BB effects </a:t>
            </a:r>
            <a:r>
              <a:rPr lang="en-CH" sz="2200" dirty="0">
                <a:sym typeface="Wingdings" pitchFamily="2" charset="2"/>
              </a:rPr>
              <a:t>(relaxed beta, separations, angles)</a:t>
            </a:r>
          </a:p>
          <a:p>
            <a:pPr lvl="2"/>
            <a:r>
              <a:rPr lang="en-CH" sz="2200" b="1" dirty="0">
                <a:sym typeface="Wingdings" pitchFamily="2" charset="2"/>
              </a:rPr>
              <a:t>Losses observed seem to show the head-on </a:t>
            </a:r>
            <a:r>
              <a:rPr lang="en-CH" sz="2200" dirty="0">
                <a:sym typeface="Wingdings" pitchFamily="2" charset="2"/>
              </a:rPr>
              <a:t>effects to be more dominant today</a:t>
            </a:r>
          </a:p>
          <a:p>
            <a:pPr lvl="2"/>
            <a:r>
              <a:rPr lang="en-CH" sz="2200" b="1" dirty="0">
                <a:sym typeface="Wingdings" pitchFamily="2" charset="2"/>
              </a:rPr>
              <a:t>No long-range limitations </a:t>
            </a:r>
            <a:r>
              <a:rPr lang="en-CH" sz="2200" dirty="0">
                <a:sym typeface="Wingdings" pitchFamily="2" charset="2"/>
              </a:rPr>
              <a:t>seem to be present</a:t>
            </a:r>
          </a:p>
          <a:p>
            <a:pPr lvl="2"/>
            <a:endParaRPr lang="en-CH" sz="2200" dirty="0">
              <a:sym typeface="Wingdings" pitchFamily="2" charset="2"/>
            </a:endParaRPr>
          </a:p>
          <a:p>
            <a:pPr lvl="1"/>
            <a:r>
              <a:rPr lang="en-CH" sz="2200" b="1" dirty="0">
                <a:sym typeface="Wingdings" pitchFamily="2" charset="2"/>
              </a:rPr>
              <a:t>Very little experimental tests </a:t>
            </a:r>
            <a:r>
              <a:rPr lang="en-CH" sz="2200" dirty="0">
                <a:sym typeface="Wingdings" pitchFamily="2" charset="2"/>
              </a:rPr>
              <a:t>have been made in the last 8 years: head-on and long range </a:t>
            </a:r>
            <a:r>
              <a:rPr lang="en-CH" sz="2200" b="1" dirty="0">
                <a:sym typeface="Wingdings" pitchFamily="2" charset="2"/>
              </a:rPr>
              <a:t>limits have not be explored and studied sistematically</a:t>
            </a:r>
          </a:p>
          <a:p>
            <a:pPr lvl="2"/>
            <a:r>
              <a:rPr lang="en-GB" sz="2200" dirty="0">
                <a:sym typeface="Wingdings" pitchFamily="2" charset="2"/>
              </a:rPr>
              <a:t>F</a:t>
            </a:r>
            <a:r>
              <a:rPr lang="en-CH" sz="2200" dirty="0">
                <a:sym typeface="Wingdings" pitchFamily="2" charset="2"/>
              </a:rPr>
              <a:t>undamental to </a:t>
            </a:r>
            <a:r>
              <a:rPr lang="en-CH" sz="2200" b="1" dirty="0">
                <a:sym typeface="Wingdings" pitchFamily="2" charset="2"/>
              </a:rPr>
              <a:t>understand the limits </a:t>
            </a:r>
            <a:r>
              <a:rPr lang="en-CH" sz="2200" dirty="0">
                <a:sym typeface="Wingdings" pitchFamily="2" charset="2"/>
              </a:rPr>
              <a:t>and where the margins are</a:t>
            </a:r>
          </a:p>
          <a:p>
            <a:pPr lvl="2"/>
            <a:r>
              <a:rPr lang="en-GB" sz="2200" dirty="0">
                <a:sym typeface="Wingdings" pitchFamily="2" charset="2"/>
              </a:rPr>
              <a:t>P</a:t>
            </a:r>
            <a:r>
              <a:rPr lang="en-CH" sz="2200" dirty="0">
                <a:sym typeface="Wingdings" pitchFamily="2" charset="2"/>
              </a:rPr>
              <a:t>repare possible </a:t>
            </a:r>
            <a:r>
              <a:rPr lang="en-CH" sz="2200" b="1" dirty="0">
                <a:sym typeface="Wingdings" pitchFamily="2" charset="2"/>
              </a:rPr>
              <a:t>mitigation strategies and compensation schemes </a:t>
            </a:r>
            <a:r>
              <a:rPr lang="en-CH" sz="2200" dirty="0">
                <a:sym typeface="Wingdings" pitchFamily="2" charset="2"/>
              </a:rPr>
              <a:t>for the future: HO? LR?</a:t>
            </a:r>
          </a:p>
          <a:p>
            <a:pPr lvl="2"/>
            <a:r>
              <a:rPr lang="en-GB" sz="2200" b="1" dirty="0">
                <a:sym typeface="Wingdings" pitchFamily="2" charset="2"/>
              </a:rPr>
              <a:t>B</a:t>
            </a:r>
            <a:r>
              <a:rPr lang="en-CH" sz="2200" b="1" dirty="0">
                <a:sym typeface="Wingdings" pitchFamily="2" charset="2"/>
              </a:rPr>
              <a:t>enchmark models as much as possible in systematic manner </a:t>
            </a:r>
            <a:r>
              <a:rPr lang="en-CH" sz="2200" dirty="0">
                <a:sym typeface="Wingdings" pitchFamily="2" charset="2"/>
              </a:rPr>
              <a:t>bridge simulations/observables</a:t>
            </a:r>
          </a:p>
        </p:txBody>
      </p:sp>
      <p:sp>
        <p:nvSpPr>
          <p:cNvPr id="4" name="Title 3">
            <a:extLst>
              <a:ext uri="{FF2B5EF4-FFF2-40B4-BE49-F238E27FC236}">
                <a16:creationId xmlns:a16="http://schemas.microsoft.com/office/drawing/2014/main" id="{6F2B8F5E-D048-A5BB-1F21-345DC69BF641}"/>
              </a:ext>
            </a:extLst>
          </p:cNvPr>
          <p:cNvSpPr>
            <a:spLocks noGrp="1"/>
          </p:cNvSpPr>
          <p:nvPr>
            <p:ph type="title"/>
          </p:nvPr>
        </p:nvSpPr>
        <p:spPr>
          <a:xfrm>
            <a:off x="583800" y="198780"/>
            <a:ext cx="11017800" cy="1072088"/>
          </a:xfrm>
        </p:spPr>
        <p:txBody>
          <a:bodyPr/>
          <a:lstStyle/>
          <a:p>
            <a:r>
              <a:rPr lang="en-CH" dirty="0"/>
              <a:t>Conclusions	(I)	</a:t>
            </a:r>
          </a:p>
        </p:txBody>
      </p:sp>
      <p:sp>
        <p:nvSpPr>
          <p:cNvPr id="6" name="Slide Number Placeholder 5">
            <a:extLst>
              <a:ext uri="{FF2B5EF4-FFF2-40B4-BE49-F238E27FC236}">
                <a16:creationId xmlns:a16="http://schemas.microsoft.com/office/drawing/2014/main" id="{9D14DFD2-3157-9800-5B35-67188DB47F60}"/>
              </a:ext>
            </a:extLst>
          </p:cNvPr>
          <p:cNvSpPr>
            <a:spLocks noGrp="1"/>
          </p:cNvSpPr>
          <p:nvPr>
            <p:ph type="sldNum" sz="quarter" idx="10"/>
          </p:nvPr>
        </p:nvSpPr>
        <p:spPr/>
        <p:txBody>
          <a:bodyPr/>
          <a:lstStyle/>
          <a:p>
            <a:fld id="{88A1DFE4-5FC5-43BD-BB7E-75EAD82B965F}" type="slidenum">
              <a:rPr lang="en-US" noProof="0" smtClean="0"/>
              <a:pPr/>
              <a:t>42</a:t>
            </a:fld>
            <a:endParaRPr lang="en-US" noProof="0" dirty="0"/>
          </a:p>
        </p:txBody>
      </p:sp>
    </p:spTree>
    <p:extLst>
      <p:ext uri="{BB962C8B-B14F-4D97-AF65-F5344CB8AC3E}">
        <p14:creationId xmlns:p14="http://schemas.microsoft.com/office/powerpoint/2010/main" val="59212138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05B9FCA7-E370-F5DC-0094-275D0A5269C7}"/>
              </a:ext>
            </a:extLst>
          </p:cNvPr>
          <p:cNvSpPr>
            <a:spLocks noGrp="1"/>
          </p:cNvSpPr>
          <p:nvPr>
            <p:ph type="body" sz="quarter" idx="12"/>
          </p:nvPr>
        </p:nvSpPr>
        <p:spPr>
          <a:xfrm>
            <a:off x="583800" y="1597500"/>
            <a:ext cx="11608200" cy="3663000"/>
          </a:xfrm>
        </p:spPr>
        <p:txBody>
          <a:bodyPr>
            <a:noAutofit/>
          </a:bodyPr>
          <a:lstStyle/>
          <a:p>
            <a:pPr lvl="1"/>
            <a:r>
              <a:rPr lang="en-CH" sz="2200" b="1" dirty="0">
                <a:sym typeface="Wingdings" pitchFamily="2" charset="2"/>
              </a:rPr>
              <a:t>HL-LHC</a:t>
            </a:r>
            <a:r>
              <a:rPr lang="en-CH" sz="2200" dirty="0">
                <a:sym typeface="Wingdings" pitchFamily="2" charset="2"/>
              </a:rPr>
              <a:t> will have 2.2*10</a:t>
            </a:r>
            <a:r>
              <a:rPr lang="en-CH" sz="2200" baseline="30000" dirty="0">
                <a:sym typeface="Wingdings" pitchFamily="2" charset="2"/>
              </a:rPr>
              <a:t>11</a:t>
            </a:r>
            <a:r>
              <a:rPr lang="en-CH" sz="2200" dirty="0">
                <a:sym typeface="Wingdings" pitchFamily="2" charset="2"/>
              </a:rPr>
              <a:t>ppb and crab cavities  </a:t>
            </a:r>
            <a:r>
              <a:rPr lang="en-CH" sz="2200" b="1" dirty="0">
                <a:sym typeface="Wingdings" pitchFamily="2" charset="2"/>
              </a:rPr>
              <a:t>will reserve some observations we need to be ready</a:t>
            </a:r>
          </a:p>
          <a:p>
            <a:pPr lvl="2"/>
            <a:r>
              <a:rPr lang="en-CH" sz="2200" dirty="0">
                <a:sym typeface="Wingdings" pitchFamily="2" charset="2"/>
              </a:rPr>
              <a:t>LHC today is alredy showing what HL-LHC with 2 collisions will be, exploring will prepare us for the RUN4</a:t>
            </a:r>
          </a:p>
          <a:p>
            <a:pPr marL="453588" lvl="2" indent="0">
              <a:buNone/>
            </a:pPr>
            <a:endParaRPr lang="en-CH" sz="2200" dirty="0">
              <a:sym typeface="Wingdings" pitchFamily="2" charset="2"/>
            </a:endParaRPr>
          </a:p>
          <a:p>
            <a:pPr lvl="1"/>
            <a:r>
              <a:rPr lang="en-CH" sz="2200" b="1" dirty="0">
                <a:sym typeface="Wingdings" pitchFamily="2" charset="2"/>
              </a:rPr>
              <a:t>FCC-hh</a:t>
            </a:r>
            <a:r>
              <a:rPr lang="en-CH" sz="2200" dirty="0">
                <a:sym typeface="Wingdings" pitchFamily="2" charset="2"/>
              </a:rPr>
              <a:t> will have beam-beam effects very similar to HL-LHC but with relevant radiation damping (~1h damping time). </a:t>
            </a:r>
          </a:p>
          <a:p>
            <a:pPr lvl="2"/>
            <a:r>
              <a:rPr lang="en-CH" sz="2200" dirty="0">
                <a:sym typeface="Wingdings" pitchFamily="2" charset="2"/>
              </a:rPr>
              <a:t>LHC will be the last hadron collider ever built till FCC-hh. </a:t>
            </a:r>
          </a:p>
          <a:p>
            <a:pPr lvl="2"/>
            <a:r>
              <a:rPr lang="en-CH" sz="2200" dirty="0">
                <a:sym typeface="Wingdings" pitchFamily="2" charset="2"/>
              </a:rPr>
              <a:t>Everything learned at the LHC will represent an unvaluable source of knowledge for who will have to design such collider </a:t>
            </a:r>
          </a:p>
          <a:p>
            <a:pPr lvl="2"/>
            <a:r>
              <a:rPr lang="en-CH" sz="2200" dirty="0">
                <a:sym typeface="Wingdings" pitchFamily="2" charset="2"/>
              </a:rPr>
              <a:t>We need to explore limits in MDs pushing the limits and learning beyond the operational needs</a:t>
            </a:r>
          </a:p>
        </p:txBody>
      </p:sp>
      <p:sp>
        <p:nvSpPr>
          <p:cNvPr id="4" name="Title 3">
            <a:extLst>
              <a:ext uri="{FF2B5EF4-FFF2-40B4-BE49-F238E27FC236}">
                <a16:creationId xmlns:a16="http://schemas.microsoft.com/office/drawing/2014/main" id="{6F2B8F5E-D048-A5BB-1F21-345DC69BF641}"/>
              </a:ext>
            </a:extLst>
          </p:cNvPr>
          <p:cNvSpPr>
            <a:spLocks noGrp="1"/>
          </p:cNvSpPr>
          <p:nvPr>
            <p:ph type="title"/>
          </p:nvPr>
        </p:nvSpPr>
        <p:spPr>
          <a:xfrm>
            <a:off x="583800" y="198780"/>
            <a:ext cx="11017800" cy="1072088"/>
          </a:xfrm>
        </p:spPr>
        <p:txBody>
          <a:bodyPr/>
          <a:lstStyle/>
          <a:p>
            <a:r>
              <a:rPr lang="en-CH" dirty="0"/>
              <a:t>Conclusions	(II)	</a:t>
            </a:r>
          </a:p>
        </p:txBody>
      </p:sp>
      <p:sp>
        <p:nvSpPr>
          <p:cNvPr id="2" name="Slide Number Placeholder 1">
            <a:extLst>
              <a:ext uri="{FF2B5EF4-FFF2-40B4-BE49-F238E27FC236}">
                <a16:creationId xmlns:a16="http://schemas.microsoft.com/office/drawing/2014/main" id="{E5AE8D22-8685-158E-C326-8A4E9B0F49AE}"/>
              </a:ext>
            </a:extLst>
          </p:cNvPr>
          <p:cNvSpPr>
            <a:spLocks noGrp="1"/>
          </p:cNvSpPr>
          <p:nvPr>
            <p:ph type="sldNum" sz="quarter" idx="10"/>
          </p:nvPr>
        </p:nvSpPr>
        <p:spPr/>
        <p:txBody>
          <a:bodyPr/>
          <a:lstStyle/>
          <a:p>
            <a:fld id="{88A1DFE4-5FC5-43BD-BB7E-75EAD82B965F}" type="slidenum">
              <a:rPr lang="en-US" noProof="0" smtClean="0"/>
              <a:pPr/>
              <a:t>43</a:t>
            </a:fld>
            <a:endParaRPr lang="en-US" noProof="0" dirty="0"/>
          </a:p>
        </p:txBody>
      </p:sp>
    </p:spTree>
    <p:extLst>
      <p:ext uri="{BB962C8B-B14F-4D97-AF65-F5344CB8AC3E}">
        <p14:creationId xmlns:p14="http://schemas.microsoft.com/office/powerpoint/2010/main" val="360179292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110CD0D2-BEEF-C9C4-03B4-783A47FEAAB9}"/>
              </a:ext>
            </a:extLst>
          </p:cNvPr>
          <p:cNvSpPr>
            <a:spLocks noGrp="1"/>
          </p:cNvSpPr>
          <p:nvPr>
            <p:ph type="body" sz="quarter" idx="12"/>
          </p:nvPr>
        </p:nvSpPr>
        <p:spPr>
          <a:xfrm>
            <a:off x="574358" y="3689684"/>
            <a:ext cx="11017800" cy="2300716"/>
          </a:xfrm>
        </p:spPr>
        <p:txBody>
          <a:bodyPr>
            <a:normAutofit/>
          </a:bodyPr>
          <a:lstStyle/>
          <a:p>
            <a:pPr marL="0" indent="0" algn="ctr">
              <a:buNone/>
            </a:pPr>
            <a:r>
              <a:rPr lang="en-CH" sz="5000" dirty="0"/>
              <a:t>Thank you!</a:t>
            </a:r>
          </a:p>
        </p:txBody>
      </p:sp>
      <p:sp>
        <p:nvSpPr>
          <p:cNvPr id="6" name="Slide Number Placeholder 5">
            <a:extLst>
              <a:ext uri="{FF2B5EF4-FFF2-40B4-BE49-F238E27FC236}">
                <a16:creationId xmlns:a16="http://schemas.microsoft.com/office/drawing/2014/main" id="{1A9ACDD0-5262-ACD4-8083-C33D152D448D}"/>
              </a:ext>
            </a:extLst>
          </p:cNvPr>
          <p:cNvSpPr>
            <a:spLocks noGrp="1"/>
          </p:cNvSpPr>
          <p:nvPr>
            <p:ph type="sldNum" sz="quarter" idx="10"/>
          </p:nvPr>
        </p:nvSpPr>
        <p:spPr/>
        <p:txBody>
          <a:bodyPr/>
          <a:lstStyle/>
          <a:p>
            <a:fld id="{88A1DFE4-5FC5-43BD-BB7E-75EAD82B965F}" type="slidenum">
              <a:rPr lang="en-US" noProof="0" smtClean="0"/>
              <a:pPr/>
              <a:t>44</a:t>
            </a:fld>
            <a:endParaRPr lang="en-US" noProof="0" dirty="0"/>
          </a:p>
        </p:txBody>
      </p:sp>
    </p:spTree>
    <p:extLst>
      <p:ext uri="{BB962C8B-B14F-4D97-AF65-F5344CB8AC3E}">
        <p14:creationId xmlns:p14="http://schemas.microsoft.com/office/powerpoint/2010/main" val="188499648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5" name="Operational configurations 2023 — challenging!"/>
          <p:cNvSpPr txBox="1">
            <a:spLocks noGrp="1"/>
          </p:cNvSpPr>
          <p:nvPr>
            <p:ph type="title"/>
          </p:nvPr>
        </p:nvSpPr>
        <p:spPr>
          <a:xfrm>
            <a:off x="1725890" y="63914"/>
            <a:ext cx="8740221" cy="572266"/>
          </a:xfrm>
          <a:prstGeom prst="rect">
            <a:avLst/>
          </a:prstGeom>
        </p:spPr>
        <p:txBody>
          <a:bodyPr>
            <a:normAutofit fontScale="90000"/>
          </a:bodyPr>
          <a:lstStyle/>
          <a:p>
            <a:r>
              <a:t>Operational configurations 2023 — challenging!</a:t>
            </a:r>
          </a:p>
        </p:txBody>
      </p:sp>
      <p:sp>
        <p:nvSpPr>
          <p:cNvPr id="306" name="Slide Numb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45</a:t>
            </a:fld>
            <a:endParaRPr/>
          </a:p>
        </p:txBody>
      </p:sp>
      <p:sp>
        <p:nvSpPr>
          <p:cNvPr id="307" name="Deployed already some key features required for the HL-LHC operation!…"/>
          <p:cNvSpPr txBox="1">
            <a:spLocks noGrp="1"/>
          </p:cNvSpPr>
          <p:nvPr>
            <p:ph type="body" sz="quarter" idx="1"/>
          </p:nvPr>
        </p:nvSpPr>
        <p:spPr>
          <a:xfrm>
            <a:off x="1281451" y="5091014"/>
            <a:ext cx="9629099" cy="810224"/>
          </a:xfrm>
          <a:prstGeom prst="rect">
            <a:avLst/>
          </a:prstGeom>
        </p:spPr>
        <p:txBody>
          <a:bodyPr>
            <a:normAutofit fontScale="47500" lnSpcReduction="20000"/>
          </a:bodyPr>
          <a:lstStyle/>
          <a:p>
            <a:pPr>
              <a:defRPr sz="4500"/>
            </a:pPr>
            <a:r>
              <a:t>Deployed already some key features required for the HL-LHC operation! </a:t>
            </a:r>
          </a:p>
          <a:p>
            <a:pPr>
              <a:defRPr sz="4500"/>
            </a:pPr>
            <a:r>
              <a:t>Smoothly put in operation in 2023 and 2024 despite the complexity!</a:t>
            </a:r>
          </a:p>
        </p:txBody>
      </p:sp>
      <p:grpSp>
        <p:nvGrpSpPr>
          <p:cNvPr id="348" name="Group"/>
          <p:cNvGrpSpPr/>
          <p:nvPr/>
        </p:nvGrpSpPr>
        <p:grpSpPr>
          <a:xfrm>
            <a:off x="700252" y="1454704"/>
            <a:ext cx="11166924" cy="2049350"/>
            <a:chOff x="0" y="0"/>
            <a:chExt cx="22333845" cy="4098699"/>
          </a:xfrm>
        </p:grpSpPr>
        <p:pic>
          <p:nvPicPr>
            <p:cNvPr id="308" name="SchemeIP.png" descr="SchemeIP.png"/>
            <p:cNvPicPr>
              <a:picLocks noChangeAspect="1"/>
            </p:cNvPicPr>
            <p:nvPr/>
          </p:nvPicPr>
          <p:blipFill>
            <a:blip r:embed="rId2"/>
            <a:stretch>
              <a:fillRect/>
            </a:stretch>
          </p:blipFill>
          <p:spPr>
            <a:xfrm>
              <a:off x="0" y="0"/>
              <a:ext cx="13463751" cy="4098700"/>
            </a:xfrm>
            <a:prstGeom prst="rect">
              <a:avLst/>
            </a:prstGeom>
            <a:ln w="12700" cap="flat">
              <a:noFill/>
              <a:miter lim="400000"/>
            </a:ln>
            <a:effectLst/>
          </p:spPr>
        </p:pic>
        <p:grpSp>
          <p:nvGrpSpPr>
            <p:cNvPr id="347" name="Group"/>
            <p:cNvGrpSpPr/>
            <p:nvPr/>
          </p:nvGrpSpPr>
          <p:grpSpPr>
            <a:xfrm>
              <a:off x="14915175" y="668050"/>
              <a:ext cx="7418671" cy="2762600"/>
              <a:chOff x="0" y="0"/>
              <a:chExt cx="7418670" cy="2762598"/>
            </a:xfrm>
          </p:grpSpPr>
          <p:grpSp>
            <p:nvGrpSpPr>
              <p:cNvPr id="311" name="Group"/>
              <p:cNvGrpSpPr/>
              <p:nvPr/>
            </p:nvGrpSpPr>
            <p:grpSpPr>
              <a:xfrm rot="20400000">
                <a:off x="4096016" y="934050"/>
                <a:ext cx="321999" cy="463237"/>
                <a:chOff x="0" y="0"/>
                <a:chExt cx="321997" cy="463236"/>
              </a:xfrm>
            </p:grpSpPr>
            <p:sp>
              <p:nvSpPr>
                <p:cNvPr id="309" name="Oval"/>
                <p:cNvSpPr/>
                <p:nvPr/>
              </p:nvSpPr>
              <p:spPr>
                <a:xfrm>
                  <a:off x="0" y="137596"/>
                  <a:ext cx="321998" cy="188520"/>
                </a:xfrm>
                <a:prstGeom prst="ellipse">
                  <a:avLst/>
                </a:prstGeom>
                <a:solidFill>
                  <a:srgbClr val="00BEF3"/>
                </a:solidFill>
                <a:ln w="12700" cap="flat">
                  <a:noFill/>
                  <a:round/>
                </a:ln>
                <a:effectLst/>
              </p:spPr>
              <p:txBody>
                <a:bodyPr wrap="square" lIns="25400" tIns="25400" rIns="25400" bIns="25400" numCol="1" anchor="ctr">
                  <a:noAutofit/>
                </a:bodyPr>
                <a:lstStyle/>
                <a:p>
                  <a:pPr marL="20320" marR="20320" defTabSz="457200">
                    <a:defRPr sz="1800">
                      <a:uFill>
                        <a:solidFill>
                          <a:srgbClr val="000000"/>
                        </a:solidFill>
                      </a:uFill>
                      <a:latin typeface="Comic Sans MS"/>
                      <a:ea typeface="Comic Sans MS"/>
                      <a:cs typeface="Comic Sans MS"/>
                      <a:sym typeface="Comic Sans MS"/>
                    </a:defRPr>
                  </a:pPr>
                  <a:endParaRPr sz="900"/>
                </a:p>
              </p:txBody>
            </p:sp>
            <p:sp>
              <p:nvSpPr>
                <p:cNvPr id="310" name="Rectangle"/>
                <p:cNvSpPr/>
                <p:nvPr/>
              </p:nvSpPr>
              <p:spPr>
                <a:xfrm>
                  <a:off x="47168" y="0"/>
                  <a:ext cx="231986" cy="463237"/>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19050" tIns="19050" rIns="19050" bIns="19050" numCol="1" anchor="ctr">
                  <a:noAutofit/>
                </a:bodyPr>
                <a:lstStyle>
                  <a:lvl1pPr marL="39949" marR="39949" algn="l" defTabSz="914400">
                    <a:buClr>
                      <a:srgbClr val="000000"/>
                    </a:buClr>
                    <a:buFont typeface="Comic Sans MS"/>
                    <a:defRPr sz="1800">
                      <a:uFill>
                        <a:solidFill>
                          <a:srgbClr val="000000"/>
                        </a:solidFill>
                      </a:uFill>
                      <a:latin typeface="Comic Sans MS"/>
                      <a:ea typeface="Comic Sans MS"/>
                      <a:cs typeface="Comic Sans MS"/>
                      <a:sym typeface="Comic Sans MS"/>
                    </a:defRPr>
                  </a:lvl1pPr>
                </a:lstStyle>
                <a:p>
                  <a:r>
                    <a:rPr sz="900"/>
                    <a:t> </a:t>
                  </a:r>
                </a:p>
              </p:txBody>
            </p:sp>
          </p:grpSp>
          <p:grpSp>
            <p:nvGrpSpPr>
              <p:cNvPr id="314" name="Group"/>
              <p:cNvGrpSpPr/>
              <p:nvPr/>
            </p:nvGrpSpPr>
            <p:grpSpPr>
              <a:xfrm rot="20400000">
                <a:off x="5062077" y="573231"/>
                <a:ext cx="482289" cy="463238"/>
                <a:chOff x="0" y="0"/>
                <a:chExt cx="482288" cy="463236"/>
              </a:xfrm>
            </p:grpSpPr>
            <p:sp>
              <p:nvSpPr>
                <p:cNvPr id="312" name="Oval"/>
                <p:cNvSpPr/>
                <p:nvPr/>
              </p:nvSpPr>
              <p:spPr>
                <a:xfrm>
                  <a:off x="0" y="91276"/>
                  <a:ext cx="482289" cy="281394"/>
                </a:xfrm>
                <a:prstGeom prst="ellipse">
                  <a:avLst/>
                </a:prstGeom>
                <a:solidFill>
                  <a:srgbClr val="00BEF3"/>
                </a:solidFill>
                <a:ln w="12700" cap="flat">
                  <a:noFill/>
                  <a:round/>
                </a:ln>
                <a:effectLst/>
              </p:spPr>
              <p:txBody>
                <a:bodyPr wrap="square" lIns="25400" tIns="25400" rIns="25400" bIns="25400" numCol="1" anchor="ctr">
                  <a:noAutofit/>
                </a:bodyPr>
                <a:lstStyle/>
                <a:p>
                  <a:pPr marL="20320" marR="20320" defTabSz="457200">
                    <a:defRPr sz="1800">
                      <a:uFill>
                        <a:solidFill>
                          <a:srgbClr val="000000"/>
                        </a:solidFill>
                      </a:uFill>
                      <a:latin typeface="Comic Sans MS"/>
                      <a:ea typeface="Comic Sans MS"/>
                      <a:cs typeface="Comic Sans MS"/>
                      <a:sym typeface="Comic Sans MS"/>
                    </a:defRPr>
                  </a:pPr>
                  <a:endParaRPr sz="900"/>
                </a:p>
              </p:txBody>
            </p:sp>
            <p:sp>
              <p:nvSpPr>
                <p:cNvPr id="313" name="Rectangle"/>
                <p:cNvSpPr/>
                <p:nvPr/>
              </p:nvSpPr>
              <p:spPr>
                <a:xfrm>
                  <a:off x="70650" y="0"/>
                  <a:ext cx="231985" cy="463237"/>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19050" tIns="19050" rIns="19050" bIns="19050" numCol="1" anchor="ctr">
                  <a:noAutofit/>
                </a:bodyPr>
                <a:lstStyle>
                  <a:lvl1pPr marL="39949" marR="39949" algn="l" defTabSz="914400">
                    <a:buClr>
                      <a:srgbClr val="000000"/>
                    </a:buClr>
                    <a:buFont typeface="Comic Sans MS"/>
                    <a:defRPr sz="1800">
                      <a:uFill>
                        <a:solidFill>
                          <a:srgbClr val="000000"/>
                        </a:solidFill>
                      </a:uFill>
                      <a:latin typeface="Comic Sans MS"/>
                      <a:ea typeface="Comic Sans MS"/>
                      <a:cs typeface="Comic Sans MS"/>
                      <a:sym typeface="Comic Sans MS"/>
                    </a:defRPr>
                  </a:lvl1pPr>
                </a:lstStyle>
                <a:p>
                  <a:r>
                    <a:rPr sz="900"/>
                    <a:t> </a:t>
                  </a:r>
                </a:p>
              </p:txBody>
            </p:sp>
          </p:grpSp>
          <p:grpSp>
            <p:nvGrpSpPr>
              <p:cNvPr id="317" name="Group"/>
              <p:cNvGrpSpPr/>
              <p:nvPr/>
            </p:nvGrpSpPr>
            <p:grpSpPr>
              <a:xfrm rot="20700000">
                <a:off x="6155670" y="148564"/>
                <a:ext cx="642578" cy="463237"/>
                <a:chOff x="0" y="0"/>
                <a:chExt cx="642577" cy="463236"/>
              </a:xfrm>
            </p:grpSpPr>
            <p:sp>
              <p:nvSpPr>
                <p:cNvPr id="315" name="Oval"/>
                <p:cNvSpPr/>
                <p:nvPr/>
              </p:nvSpPr>
              <p:spPr>
                <a:xfrm>
                  <a:off x="0" y="43941"/>
                  <a:ext cx="642578" cy="375653"/>
                </a:xfrm>
                <a:prstGeom prst="ellipse">
                  <a:avLst/>
                </a:prstGeom>
                <a:solidFill>
                  <a:srgbClr val="00BEF3"/>
                </a:solidFill>
                <a:ln w="12700" cap="flat">
                  <a:noFill/>
                  <a:round/>
                </a:ln>
                <a:effectLst/>
              </p:spPr>
              <p:txBody>
                <a:bodyPr wrap="square" lIns="25400" tIns="25400" rIns="25400" bIns="25400" numCol="1" anchor="ctr">
                  <a:noAutofit/>
                </a:bodyPr>
                <a:lstStyle/>
                <a:p>
                  <a:pPr marL="20320" marR="20320" defTabSz="457200">
                    <a:defRPr sz="1800">
                      <a:uFill>
                        <a:solidFill>
                          <a:srgbClr val="000000"/>
                        </a:solidFill>
                      </a:uFill>
                      <a:latin typeface="Comic Sans MS"/>
                      <a:ea typeface="Comic Sans MS"/>
                      <a:cs typeface="Comic Sans MS"/>
                      <a:sym typeface="Comic Sans MS"/>
                    </a:defRPr>
                  </a:pPr>
                  <a:endParaRPr sz="900"/>
                </a:p>
              </p:txBody>
            </p:sp>
            <p:sp>
              <p:nvSpPr>
                <p:cNvPr id="316" name="Rectangle"/>
                <p:cNvSpPr/>
                <p:nvPr/>
              </p:nvSpPr>
              <p:spPr>
                <a:xfrm>
                  <a:off x="94080" y="0"/>
                  <a:ext cx="231986" cy="463237"/>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19050" tIns="19050" rIns="19050" bIns="19050" numCol="1" anchor="ctr">
                  <a:noAutofit/>
                </a:bodyPr>
                <a:lstStyle>
                  <a:lvl1pPr marL="39949" marR="39949" algn="l" defTabSz="914400">
                    <a:buClr>
                      <a:srgbClr val="000000"/>
                    </a:buClr>
                    <a:buFont typeface="Comic Sans MS"/>
                    <a:defRPr sz="1800">
                      <a:uFill>
                        <a:solidFill>
                          <a:srgbClr val="000000"/>
                        </a:solidFill>
                      </a:uFill>
                      <a:latin typeface="Comic Sans MS"/>
                      <a:ea typeface="Comic Sans MS"/>
                      <a:cs typeface="Comic Sans MS"/>
                      <a:sym typeface="Comic Sans MS"/>
                    </a:defRPr>
                  </a:lvl1pPr>
                </a:lstStyle>
                <a:p>
                  <a:r>
                    <a:rPr sz="900"/>
                    <a:t> </a:t>
                  </a:r>
                </a:p>
              </p:txBody>
            </p:sp>
          </p:grpSp>
          <p:grpSp>
            <p:nvGrpSpPr>
              <p:cNvPr id="320" name="Group"/>
              <p:cNvGrpSpPr/>
              <p:nvPr/>
            </p:nvGrpSpPr>
            <p:grpSpPr>
              <a:xfrm rot="1020000">
                <a:off x="430138" y="83815"/>
                <a:ext cx="642579" cy="463237"/>
                <a:chOff x="0" y="0"/>
                <a:chExt cx="642577" cy="463236"/>
              </a:xfrm>
            </p:grpSpPr>
            <p:sp>
              <p:nvSpPr>
                <p:cNvPr id="318" name="Oval"/>
                <p:cNvSpPr/>
                <p:nvPr/>
              </p:nvSpPr>
              <p:spPr>
                <a:xfrm rot="21600000">
                  <a:off x="-1" y="43578"/>
                  <a:ext cx="642579" cy="375653"/>
                </a:xfrm>
                <a:prstGeom prst="ellipse">
                  <a:avLst/>
                </a:prstGeom>
                <a:solidFill>
                  <a:srgbClr val="FF2600"/>
                </a:solidFill>
                <a:ln w="12700" cap="flat">
                  <a:noFill/>
                  <a:round/>
                </a:ln>
                <a:effectLst/>
              </p:spPr>
              <p:txBody>
                <a:bodyPr wrap="square" lIns="25400" tIns="25400" rIns="25400" bIns="25400" numCol="1" anchor="ctr">
                  <a:noAutofit/>
                </a:bodyPr>
                <a:lstStyle/>
                <a:p>
                  <a:pPr marL="20320" marR="20320" defTabSz="457200">
                    <a:defRPr sz="1800">
                      <a:uFill>
                        <a:solidFill>
                          <a:srgbClr val="000000"/>
                        </a:solidFill>
                      </a:uFill>
                      <a:latin typeface="Comic Sans MS"/>
                      <a:ea typeface="Comic Sans MS"/>
                      <a:cs typeface="Comic Sans MS"/>
                      <a:sym typeface="Comic Sans MS"/>
                    </a:defRPr>
                  </a:pPr>
                  <a:endParaRPr sz="900"/>
                </a:p>
              </p:txBody>
            </p:sp>
            <p:sp>
              <p:nvSpPr>
                <p:cNvPr id="319" name="Rectangle"/>
                <p:cNvSpPr/>
                <p:nvPr/>
              </p:nvSpPr>
              <p:spPr>
                <a:xfrm rot="21600000">
                  <a:off x="94249" y="-1"/>
                  <a:ext cx="231985" cy="463238"/>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19050" tIns="19050" rIns="19050" bIns="19050" numCol="1" anchor="ctr">
                  <a:noAutofit/>
                </a:bodyPr>
                <a:lstStyle>
                  <a:lvl1pPr marL="39949" marR="39949" algn="l" defTabSz="914400">
                    <a:buClr>
                      <a:srgbClr val="000000"/>
                    </a:buClr>
                    <a:buFont typeface="Comic Sans MS"/>
                    <a:defRPr sz="1800">
                      <a:uFill>
                        <a:solidFill>
                          <a:srgbClr val="000000"/>
                        </a:solidFill>
                      </a:uFill>
                      <a:latin typeface="Comic Sans MS"/>
                      <a:ea typeface="Comic Sans MS"/>
                      <a:cs typeface="Comic Sans MS"/>
                      <a:sym typeface="Comic Sans MS"/>
                    </a:defRPr>
                  </a:lvl1pPr>
                </a:lstStyle>
                <a:p>
                  <a:r>
                    <a:rPr sz="900"/>
                    <a:t> </a:t>
                  </a:r>
                </a:p>
              </p:txBody>
            </p:sp>
          </p:grpSp>
          <p:grpSp>
            <p:nvGrpSpPr>
              <p:cNvPr id="323" name="Group"/>
              <p:cNvGrpSpPr/>
              <p:nvPr/>
            </p:nvGrpSpPr>
            <p:grpSpPr>
              <a:xfrm rot="1260000">
                <a:off x="1607942" y="517180"/>
                <a:ext cx="482289" cy="463238"/>
                <a:chOff x="0" y="0"/>
                <a:chExt cx="482288" cy="463236"/>
              </a:xfrm>
            </p:grpSpPr>
            <p:sp>
              <p:nvSpPr>
                <p:cNvPr id="321" name="Oval"/>
                <p:cNvSpPr/>
                <p:nvPr/>
              </p:nvSpPr>
              <p:spPr>
                <a:xfrm rot="21600000">
                  <a:off x="-1" y="90995"/>
                  <a:ext cx="482290" cy="281394"/>
                </a:xfrm>
                <a:prstGeom prst="ellipse">
                  <a:avLst/>
                </a:prstGeom>
                <a:solidFill>
                  <a:srgbClr val="FF2600"/>
                </a:solidFill>
                <a:ln w="12700" cap="flat">
                  <a:noFill/>
                  <a:round/>
                </a:ln>
                <a:effectLst/>
              </p:spPr>
              <p:txBody>
                <a:bodyPr wrap="square" lIns="25400" tIns="25400" rIns="25400" bIns="25400" numCol="1" anchor="ctr">
                  <a:noAutofit/>
                </a:bodyPr>
                <a:lstStyle/>
                <a:p>
                  <a:pPr marL="20320" marR="20320" defTabSz="457200">
                    <a:defRPr sz="1800">
                      <a:uFill>
                        <a:solidFill>
                          <a:srgbClr val="000000"/>
                        </a:solidFill>
                      </a:uFill>
                      <a:latin typeface="Comic Sans MS"/>
                      <a:ea typeface="Comic Sans MS"/>
                      <a:cs typeface="Comic Sans MS"/>
                      <a:sym typeface="Comic Sans MS"/>
                    </a:defRPr>
                  </a:pPr>
                  <a:endParaRPr sz="900"/>
                </a:p>
              </p:txBody>
            </p:sp>
            <p:sp>
              <p:nvSpPr>
                <p:cNvPr id="322" name="Rectangle"/>
                <p:cNvSpPr/>
                <p:nvPr/>
              </p:nvSpPr>
              <p:spPr>
                <a:xfrm rot="21600000">
                  <a:off x="70571" y="0"/>
                  <a:ext cx="231985" cy="463237"/>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19050" tIns="19050" rIns="19050" bIns="19050" numCol="1" anchor="ctr">
                  <a:noAutofit/>
                </a:bodyPr>
                <a:lstStyle>
                  <a:lvl1pPr marL="39949" marR="39949" algn="l" defTabSz="914400">
                    <a:buClr>
                      <a:srgbClr val="000000"/>
                    </a:buClr>
                    <a:buFont typeface="Comic Sans MS"/>
                    <a:defRPr sz="1800">
                      <a:uFill>
                        <a:solidFill>
                          <a:srgbClr val="000000"/>
                        </a:solidFill>
                      </a:uFill>
                      <a:latin typeface="Comic Sans MS"/>
                      <a:ea typeface="Comic Sans MS"/>
                      <a:cs typeface="Comic Sans MS"/>
                      <a:sym typeface="Comic Sans MS"/>
                    </a:defRPr>
                  </a:lvl1pPr>
                </a:lstStyle>
                <a:p>
                  <a:r>
                    <a:rPr sz="900"/>
                    <a:t> </a:t>
                  </a:r>
                </a:p>
              </p:txBody>
            </p:sp>
          </p:grpSp>
          <p:grpSp>
            <p:nvGrpSpPr>
              <p:cNvPr id="326" name="Group"/>
              <p:cNvGrpSpPr/>
              <p:nvPr/>
            </p:nvGrpSpPr>
            <p:grpSpPr>
              <a:xfrm rot="1260000">
                <a:off x="2745540" y="914239"/>
                <a:ext cx="321999" cy="463238"/>
                <a:chOff x="0" y="0"/>
                <a:chExt cx="321997" cy="463236"/>
              </a:xfrm>
            </p:grpSpPr>
            <p:sp>
              <p:nvSpPr>
                <p:cNvPr id="324" name="Oval"/>
                <p:cNvSpPr/>
                <p:nvPr/>
              </p:nvSpPr>
              <p:spPr>
                <a:xfrm rot="21600000">
                  <a:off x="-1" y="137408"/>
                  <a:ext cx="321999" cy="188520"/>
                </a:xfrm>
                <a:prstGeom prst="ellipse">
                  <a:avLst/>
                </a:prstGeom>
                <a:solidFill>
                  <a:srgbClr val="FF2600"/>
                </a:solidFill>
                <a:ln w="12700" cap="flat">
                  <a:noFill/>
                  <a:round/>
                </a:ln>
                <a:effectLst/>
              </p:spPr>
              <p:txBody>
                <a:bodyPr wrap="square" lIns="25400" tIns="25400" rIns="25400" bIns="25400" numCol="1" anchor="ctr">
                  <a:noAutofit/>
                </a:bodyPr>
                <a:lstStyle/>
                <a:p>
                  <a:pPr marL="20320" marR="20320" defTabSz="457200">
                    <a:defRPr sz="1800">
                      <a:uFill>
                        <a:solidFill>
                          <a:srgbClr val="000000"/>
                        </a:solidFill>
                      </a:uFill>
                      <a:latin typeface="Comic Sans MS"/>
                      <a:ea typeface="Comic Sans MS"/>
                      <a:cs typeface="Comic Sans MS"/>
                      <a:sym typeface="Comic Sans MS"/>
                    </a:defRPr>
                  </a:pPr>
                  <a:endParaRPr sz="900"/>
                </a:p>
              </p:txBody>
            </p:sp>
            <p:sp>
              <p:nvSpPr>
                <p:cNvPr id="325" name="Rectangle"/>
                <p:cNvSpPr/>
                <p:nvPr/>
              </p:nvSpPr>
              <p:spPr>
                <a:xfrm rot="21600000">
                  <a:off x="47116" y="-1"/>
                  <a:ext cx="231985" cy="463238"/>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19050" tIns="19050" rIns="19050" bIns="19050" numCol="1" anchor="ctr">
                  <a:noAutofit/>
                </a:bodyPr>
                <a:lstStyle>
                  <a:lvl1pPr marL="39949" marR="39949" algn="l" defTabSz="914400">
                    <a:buClr>
                      <a:srgbClr val="000000"/>
                    </a:buClr>
                    <a:buFont typeface="Comic Sans MS"/>
                    <a:defRPr sz="1800">
                      <a:uFill>
                        <a:solidFill>
                          <a:srgbClr val="000000"/>
                        </a:solidFill>
                      </a:uFill>
                      <a:latin typeface="Comic Sans MS"/>
                      <a:ea typeface="Comic Sans MS"/>
                      <a:cs typeface="Comic Sans MS"/>
                      <a:sym typeface="Comic Sans MS"/>
                    </a:defRPr>
                  </a:lvl1pPr>
                </a:lstStyle>
                <a:p>
                  <a:r>
                    <a:rPr sz="900"/>
                    <a:t> </a:t>
                  </a:r>
                </a:p>
              </p:txBody>
            </p:sp>
          </p:grpSp>
          <p:sp>
            <p:nvSpPr>
              <p:cNvPr id="327" name="Line"/>
              <p:cNvSpPr/>
              <p:nvPr/>
            </p:nvSpPr>
            <p:spPr>
              <a:xfrm flipH="1">
                <a:off x="0" y="29475"/>
                <a:ext cx="7418671" cy="2647404"/>
              </a:xfrm>
              <a:prstGeom prst="line">
                <a:avLst/>
              </a:prstGeom>
              <a:noFill/>
              <a:ln w="38100" cap="flat">
                <a:solidFill>
                  <a:srgbClr val="00BEF3"/>
                </a:solidFill>
                <a:prstDash val="solid"/>
                <a:round/>
                <a:tailEnd type="triangle" w="med" len="med"/>
              </a:ln>
              <a:effectLst/>
            </p:spPr>
            <p:txBody>
              <a:bodyPr wrap="square" lIns="0" tIns="0" rIns="0" bIns="0" numCol="1" anchor="t">
                <a:noAutofit/>
              </a:bodyPr>
              <a:lstStyle/>
              <a:p>
                <a:pPr defTabSz="228600">
                  <a:defRPr sz="1200"/>
                </a:pPr>
                <a:endParaRPr sz="600"/>
              </a:p>
            </p:txBody>
          </p:sp>
          <p:sp>
            <p:nvSpPr>
              <p:cNvPr id="328" name="Line"/>
              <p:cNvSpPr/>
              <p:nvPr/>
            </p:nvSpPr>
            <p:spPr>
              <a:xfrm>
                <a:off x="292264" y="136997"/>
                <a:ext cx="6697968" cy="2559889"/>
              </a:xfrm>
              <a:prstGeom prst="line">
                <a:avLst/>
              </a:prstGeom>
              <a:noFill/>
              <a:ln w="38100" cap="flat">
                <a:solidFill>
                  <a:srgbClr val="FF2600"/>
                </a:solidFill>
                <a:prstDash val="solid"/>
                <a:round/>
                <a:tailEnd type="triangle" w="med" len="med"/>
              </a:ln>
              <a:effectLst/>
            </p:spPr>
            <p:txBody>
              <a:bodyPr wrap="square" lIns="0" tIns="0" rIns="0" bIns="0" numCol="1" anchor="t">
                <a:noAutofit/>
              </a:bodyPr>
              <a:lstStyle/>
              <a:p>
                <a:pPr defTabSz="228600">
                  <a:defRPr sz="1200"/>
                </a:pPr>
                <a:endParaRPr sz="600"/>
              </a:p>
            </p:txBody>
          </p:sp>
          <p:grpSp>
            <p:nvGrpSpPr>
              <p:cNvPr id="331" name="Group"/>
              <p:cNvGrpSpPr/>
              <p:nvPr/>
            </p:nvGrpSpPr>
            <p:grpSpPr>
              <a:xfrm rot="1260000">
                <a:off x="5023673" y="1798000"/>
                <a:ext cx="482290" cy="463237"/>
                <a:chOff x="0" y="0"/>
                <a:chExt cx="482288" cy="463236"/>
              </a:xfrm>
            </p:grpSpPr>
            <p:sp>
              <p:nvSpPr>
                <p:cNvPr id="329" name="Oval"/>
                <p:cNvSpPr/>
                <p:nvPr/>
              </p:nvSpPr>
              <p:spPr>
                <a:xfrm rot="21600000">
                  <a:off x="-1" y="90996"/>
                  <a:ext cx="482290" cy="281393"/>
                </a:xfrm>
                <a:prstGeom prst="ellipse">
                  <a:avLst/>
                </a:prstGeom>
                <a:solidFill>
                  <a:srgbClr val="FF2600"/>
                </a:solidFill>
                <a:ln w="12700" cap="flat">
                  <a:noFill/>
                  <a:round/>
                </a:ln>
                <a:effectLst/>
              </p:spPr>
              <p:txBody>
                <a:bodyPr wrap="square" lIns="25400" tIns="25400" rIns="25400" bIns="25400" numCol="1" anchor="ctr">
                  <a:noAutofit/>
                </a:bodyPr>
                <a:lstStyle/>
                <a:p>
                  <a:pPr marL="20320" marR="20320" defTabSz="457200">
                    <a:defRPr sz="1800">
                      <a:uFill>
                        <a:solidFill>
                          <a:srgbClr val="000000"/>
                        </a:solidFill>
                      </a:uFill>
                      <a:latin typeface="Comic Sans MS"/>
                      <a:ea typeface="Comic Sans MS"/>
                      <a:cs typeface="Comic Sans MS"/>
                      <a:sym typeface="Comic Sans MS"/>
                    </a:defRPr>
                  </a:pPr>
                  <a:endParaRPr sz="900"/>
                </a:p>
              </p:txBody>
            </p:sp>
            <p:sp>
              <p:nvSpPr>
                <p:cNvPr id="330" name="Rectangle"/>
                <p:cNvSpPr/>
                <p:nvPr/>
              </p:nvSpPr>
              <p:spPr>
                <a:xfrm rot="21600000">
                  <a:off x="70571" y="0"/>
                  <a:ext cx="231985" cy="463237"/>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19050" tIns="19050" rIns="19050" bIns="19050" numCol="1" anchor="ctr">
                  <a:noAutofit/>
                </a:bodyPr>
                <a:lstStyle>
                  <a:lvl1pPr marL="39949" marR="39949" algn="l" defTabSz="914400">
                    <a:buClr>
                      <a:srgbClr val="000000"/>
                    </a:buClr>
                    <a:buFont typeface="Comic Sans MS"/>
                    <a:defRPr sz="1800">
                      <a:uFill>
                        <a:solidFill>
                          <a:srgbClr val="000000"/>
                        </a:solidFill>
                      </a:uFill>
                      <a:latin typeface="Comic Sans MS"/>
                      <a:ea typeface="Comic Sans MS"/>
                      <a:cs typeface="Comic Sans MS"/>
                      <a:sym typeface="Comic Sans MS"/>
                    </a:defRPr>
                  </a:lvl1pPr>
                </a:lstStyle>
                <a:p>
                  <a:r>
                    <a:rPr sz="900"/>
                    <a:t> </a:t>
                  </a:r>
                </a:p>
              </p:txBody>
            </p:sp>
          </p:grpSp>
          <p:grpSp>
            <p:nvGrpSpPr>
              <p:cNvPr id="334" name="Group"/>
              <p:cNvGrpSpPr/>
              <p:nvPr/>
            </p:nvGrpSpPr>
            <p:grpSpPr>
              <a:xfrm rot="1200000">
                <a:off x="6022683" y="2203443"/>
                <a:ext cx="642579" cy="463237"/>
                <a:chOff x="0" y="0"/>
                <a:chExt cx="642577" cy="463236"/>
              </a:xfrm>
            </p:grpSpPr>
            <p:sp>
              <p:nvSpPr>
                <p:cNvPr id="332" name="Oval"/>
                <p:cNvSpPr/>
                <p:nvPr/>
              </p:nvSpPr>
              <p:spPr>
                <a:xfrm rot="21600000">
                  <a:off x="-1" y="44113"/>
                  <a:ext cx="642579" cy="375653"/>
                </a:xfrm>
                <a:prstGeom prst="ellipse">
                  <a:avLst/>
                </a:prstGeom>
                <a:solidFill>
                  <a:srgbClr val="FF2600"/>
                </a:solidFill>
                <a:ln w="12700" cap="flat">
                  <a:noFill/>
                  <a:round/>
                </a:ln>
                <a:effectLst/>
              </p:spPr>
              <p:txBody>
                <a:bodyPr wrap="square" lIns="25400" tIns="25400" rIns="25400" bIns="25400" numCol="1" anchor="ctr">
                  <a:noAutofit/>
                </a:bodyPr>
                <a:lstStyle/>
                <a:p>
                  <a:pPr marL="20320" marR="20320" defTabSz="457200">
                    <a:defRPr sz="1800">
                      <a:uFill>
                        <a:solidFill>
                          <a:srgbClr val="000000"/>
                        </a:solidFill>
                      </a:uFill>
                      <a:latin typeface="Comic Sans MS"/>
                      <a:ea typeface="Comic Sans MS"/>
                      <a:cs typeface="Comic Sans MS"/>
                      <a:sym typeface="Comic Sans MS"/>
                    </a:defRPr>
                  </a:pPr>
                  <a:endParaRPr sz="900"/>
                </a:p>
              </p:txBody>
            </p:sp>
            <p:sp>
              <p:nvSpPr>
                <p:cNvPr id="333" name="Rectangle"/>
                <p:cNvSpPr/>
                <p:nvPr/>
              </p:nvSpPr>
              <p:spPr>
                <a:xfrm rot="21600000">
                  <a:off x="93864" y="-1"/>
                  <a:ext cx="231985" cy="463238"/>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19050" tIns="19050" rIns="19050" bIns="19050" numCol="1" anchor="ctr">
                  <a:noAutofit/>
                </a:bodyPr>
                <a:lstStyle>
                  <a:lvl1pPr marL="39949" marR="39949" algn="l" defTabSz="914400">
                    <a:buClr>
                      <a:srgbClr val="000000"/>
                    </a:buClr>
                    <a:buFont typeface="Comic Sans MS"/>
                    <a:defRPr sz="1800">
                      <a:uFill>
                        <a:solidFill>
                          <a:srgbClr val="000000"/>
                        </a:solidFill>
                      </a:uFill>
                      <a:latin typeface="Comic Sans MS"/>
                      <a:ea typeface="Comic Sans MS"/>
                      <a:cs typeface="Comic Sans MS"/>
                      <a:sym typeface="Comic Sans MS"/>
                    </a:defRPr>
                  </a:lvl1pPr>
                </a:lstStyle>
                <a:p>
                  <a:r>
                    <a:rPr sz="900"/>
                    <a:t> </a:t>
                  </a:r>
                </a:p>
              </p:txBody>
            </p:sp>
          </p:grpSp>
          <p:grpSp>
            <p:nvGrpSpPr>
              <p:cNvPr id="337" name="Group"/>
              <p:cNvGrpSpPr/>
              <p:nvPr/>
            </p:nvGrpSpPr>
            <p:grpSpPr>
              <a:xfrm rot="1260000">
                <a:off x="4059063" y="1374447"/>
                <a:ext cx="321999" cy="463238"/>
                <a:chOff x="0" y="0"/>
                <a:chExt cx="321997" cy="463236"/>
              </a:xfrm>
            </p:grpSpPr>
            <p:sp>
              <p:nvSpPr>
                <p:cNvPr id="335" name="Oval"/>
                <p:cNvSpPr/>
                <p:nvPr/>
              </p:nvSpPr>
              <p:spPr>
                <a:xfrm rot="21600000">
                  <a:off x="-1" y="137408"/>
                  <a:ext cx="321999" cy="188520"/>
                </a:xfrm>
                <a:prstGeom prst="ellipse">
                  <a:avLst/>
                </a:prstGeom>
                <a:solidFill>
                  <a:srgbClr val="FF2600"/>
                </a:solidFill>
                <a:ln w="12700" cap="flat">
                  <a:noFill/>
                  <a:round/>
                </a:ln>
                <a:effectLst/>
              </p:spPr>
              <p:txBody>
                <a:bodyPr wrap="square" lIns="25400" tIns="25400" rIns="25400" bIns="25400" numCol="1" anchor="ctr">
                  <a:noAutofit/>
                </a:bodyPr>
                <a:lstStyle/>
                <a:p>
                  <a:pPr marL="20320" marR="20320" defTabSz="457200">
                    <a:defRPr sz="1800">
                      <a:uFill>
                        <a:solidFill>
                          <a:srgbClr val="000000"/>
                        </a:solidFill>
                      </a:uFill>
                      <a:latin typeface="Comic Sans MS"/>
                      <a:ea typeface="Comic Sans MS"/>
                      <a:cs typeface="Comic Sans MS"/>
                      <a:sym typeface="Comic Sans MS"/>
                    </a:defRPr>
                  </a:pPr>
                  <a:endParaRPr sz="900"/>
                </a:p>
              </p:txBody>
            </p:sp>
            <p:sp>
              <p:nvSpPr>
                <p:cNvPr id="336" name="Rectangle"/>
                <p:cNvSpPr/>
                <p:nvPr/>
              </p:nvSpPr>
              <p:spPr>
                <a:xfrm rot="21600000">
                  <a:off x="47116" y="-1"/>
                  <a:ext cx="231985" cy="463238"/>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19050" tIns="19050" rIns="19050" bIns="19050" numCol="1" anchor="ctr">
                  <a:noAutofit/>
                </a:bodyPr>
                <a:lstStyle>
                  <a:lvl1pPr marL="39949" marR="39949" algn="l" defTabSz="914400">
                    <a:buClr>
                      <a:srgbClr val="000000"/>
                    </a:buClr>
                    <a:buFont typeface="Comic Sans MS"/>
                    <a:defRPr sz="1800">
                      <a:uFill>
                        <a:solidFill>
                          <a:srgbClr val="000000"/>
                        </a:solidFill>
                      </a:uFill>
                      <a:latin typeface="Comic Sans MS"/>
                      <a:ea typeface="Comic Sans MS"/>
                      <a:cs typeface="Comic Sans MS"/>
                      <a:sym typeface="Comic Sans MS"/>
                    </a:defRPr>
                  </a:lvl1pPr>
                </a:lstStyle>
                <a:p>
                  <a:r>
                    <a:rPr sz="900"/>
                    <a:t> </a:t>
                  </a:r>
                </a:p>
              </p:txBody>
            </p:sp>
          </p:grpSp>
          <p:grpSp>
            <p:nvGrpSpPr>
              <p:cNvPr id="340" name="Group"/>
              <p:cNvGrpSpPr/>
              <p:nvPr/>
            </p:nvGrpSpPr>
            <p:grpSpPr>
              <a:xfrm rot="20400000">
                <a:off x="1652020" y="1768108"/>
                <a:ext cx="482289" cy="463238"/>
                <a:chOff x="0" y="0"/>
                <a:chExt cx="482288" cy="463236"/>
              </a:xfrm>
            </p:grpSpPr>
            <p:sp>
              <p:nvSpPr>
                <p:cNvPr id="338" name="Oval"/>
                <p:cNvSpPr/>
                <p:nvPr/>
              </p:nvSpPr>
              <p:spPr>
                <a:xfrm>
                  <a:off x="0" y="91277"/>
                  <a:ext cx="482289" cy="281393"/>
                </a:xfrm>
                <a:prstGeom prst="ellipse">
                  <a:avLst/>
                </a:prstGeom>
                <a:solidFill>
                  <a:srgbClr val="00BEF3"/>
                </a:solidFill>
                <a:ln w="12700" cap="flat">
                  <a:noFill/>
                  <a:round/>
                </a:ln>
                <a:effectLst/>
              </p:spPr>
              <p:txBody>
                <a:bodyPr wrap="square" lIns="25400" tIns="25400" rIns="25400" bIns="25400" numCol="1" anchor="ctr">
                  <a:noAutofit/>
                </a:bodyPr>
                <a:lstStyle/>
                <a:p>
                  <a:pPr marL="20320" marR="20320" defTabSz="457200">
                    <a:defRPr sz="1800">
                      <a:uFill>
                        <a:solidFill>
                          <a:srgbClr val="000000"/>
                        </a:solidFill>
                      </a:uFill>
                      <a:latin typeface="Comic Sans MS"/>
                      <a:ea typeface="Comic Sans MS"/>
                      <a:cs typeface="Comic Sans MS"/>
                      <a:sym typeface="Comic Sans MS"/>
                    </a:defRPr>
                  </a:pPr>
                  <a:endParaRPr sz="900"/>
                </a:p>
              </p:txBody>
            </p:sp>
            <p:sp>
              <p:nvSpPr>
                <p:cNvPr id="339" name="Rectangle"/>
                <p:cNvSpPr/>
                <p:nvPr/>
              </p:nvSpPr>
              <p:spPr>
                <a:xfrm>
                  <a:off x="70650" y="0"/>
                  <a:ext cx="231985" cy="463237"/>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19050" tIns="19050" rIns="19050" bIns="19050" numCol="1" anchor="ctr">
                  <a:noAutofit/>
                </a:bodyPr>
                <a:lstStyle>
                  <a:lvl1pPr marL="39949" marR="39949" algn="l" defTabSz="914400">
                    <a:buClr>
                      <a:srgbClr val="000000"/>
                    </a:buClr>
                    <a:buFont typeface="Comic Sans MS"/>
                    <a:defRPr sz="1800">
                      <a:uFill>
                        <a:solidFill>
                          <a:srgbClr val="000000"/>
                        </a:solidFill>
                      </a:uFill>
                      <a:latin typeface="Comic Sans MS"/>
                      <a:ea typeface="Comic Sans MS"/>
                      <a:cs typeface="Comic Sans MS"/>
                      <a:sym typeface="Comic Sans MS"/>
                    </a:defRPr>
                  </a:lvl1pPr>
                </a:lstStyle>
                <a:p>
                  <a:r>
                    <a:rPr sz="900"/>
                    <a:t> </a:t>
                  </a:r>
                </a:p>
              </p:txBody>
            </p:sp>
          </p:grpSp>
          <p:grpSp>
            <p:nvGrpSpPr>
              <p:cNvPr id="343" name="Group"/>
              <p:cNvGrpSpPr/>
              <p:nvPr/>
            </p:nvGrpSpPr>
            <p:grpSpPr>
              <a:xfrm rot="20640000">
                <a:off x="493096" y="2126915"/>
                <a:ext cx="642578" cy="463237"/>
                <a:chOff x="0" y="0"/>
                <a:chExt cx="642577" cy="463236"/>
              </a:xfrm>
            </p:grpSpPr>
            <p:sp>
              <p:nvSpPr>
                <p:cNvPr id="341" name="Oval"/>
                <p:cNvSpPr/>
                <p:nvPr/>
              </p:nvSpPr>
              <p:spPr>
                <a:xfrm>
                  <a:off x="0" y="44011"/>
                  <a:ext cx="642578" cy="375653"/>
                </a:xfrm>
                <a:prstGeom prst="ellipse">
                  <a:avLst/>
                </a:prstGeom>
                <a:solidFill>
                  <a:srgbClr val="00BEF3"/>
                </a:solidFill>
                <a:ln w="12700" cap="flat">
                  <a:noFill/>
                  <a:round/>
                </a:ln>
                <a:effectLst/>
              </p:spPr>
              <p:txBody>
                <a:bodyPr wrap="square" lIns="25400" tIns="25400" rIns="25400" bIns="25400" numCol="1" anchor="ctr">
                  <a:noAutofit/>
                </a:bodyPr>
                <a:lstStyle/>
                <a:p>
                  <a:pPr marL="20320" marR="20320" defTabSz="457200">
                    <a:defRPr sz="1800">
                      <a:uFill>
                        <a:solidFill>
                          <a:srgbClr val="000000"/>
                        </a:solidFill>
                      </a:uFill>
                      <a:latin typeface="Comic Sans MS"/>
                      <a:ea typeface="Comic Sans MS"/>
                      <a:cs typeface="Comic Sans MS"/>
                      <a:sym typeface="Comic Sans MS"/>
                    </a:defRPr>
                  </a:pPr>
                  <a:endParaRPr sz="900"/>
                </a:p>
              </p:txBody>
            </p:sp>
            <p:sp>
              <p:nvSpPr>
                <p:cNvPr id="342" name="Rectangle"/>
                <p:cNvSpPr/>
                <p:nvPr/>
              </p:nvSpPr>
              <p:spPr>
                <a:xfrm>
                  <a:off x="94081" y="0"/>
                  <a:ext cx="231985" cy="463237"/>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19050" tIns="19050" rIns="19050" bIns="19050" numCol="1" anchor="ctr">
                  <a:noAutofit/>
                </a:bodyPr>
                <a:lstStyle>
                  <a:lvl1pPr marL="39949" marR="39949" algn="l" defTabSz="914400">
                    <a:buClr>
                      <a:srgbClr val="000000"/>
                    </a:buClr>
                    <a:buFont typeface="Comic Sans MS"/>
                    <a:defRPr sz="1800">
                      <a:uFill>
                        <a:solidFill>
                          <a:srgbClr val="000000"/>
                        </a:solidFill>
                      </a:uFill>
                      <a:latin typeface="Comic Sans MS"/>
                      <a:ea typeface="Comic Sans MS"/>
                      <a:cs typeface="Comic Sans MS"/>
                      <a:sym typeface="Comic Sans MS"/>
                    </a:defRPr>
                  </a:lvl1pPr>
                </a:lstStyle>
                <a:p>
                  <a:r>
                    <a:rPr sz="900"/>
                    <a:t> </a:t>
                  </a:r>
                </a:p>
              </p:txBody>
            </p:sp>
          </p:grpSp>
          <p:grpSp>
            <p:nvGrpSpPr>
              <p:cNvPr id="346" name="Group"/>
              <p:cNvGrpSpPr/>
              <p:nvPr/>
            </p:nvGrpSpPr>
            <p:grpSpPr>
              <a:xfrm rot="20400000">
                <a:off x="2745612" y="1373464"/>
                <a:ext cx="321998" cy="463237"/>
                <a:chOff x="0" y="0"/>
                <a:chExt cx="321997" cy="463236"/>
              </a:xfrm>
            </p:grpSpPr>
            <p:sp>
              <p:nvSpPr>
                <p:cNvPr id="344" name="Oval"/>
                <p:cNvSpPr/>
                <p:nvPr/>
              </p:nvSpPr>
              <p:spPr>
                <a:xfrm>
                  <a:off x="0" y="137596"/>
                  <a:ext cx="321998" cy="188520"/>
                </a:xfrm>
                <a:prstGeom prst="ellipse">
                  <a:avLst/>
                </a:prstGeom>
                <a:solidFill>
                  <a:srgbClr val="00BEF3"/>
                </a:solidFill>
                <a:ln w="12700" cap="flat">
                  <a:noFill/>
                  <a:round/>
                </a:ln>
                <a:effectLst/>
              </p:spPr>
              <p:txBody>
                <a:bodyPr wrap="square" lIns="25400" tIns="25400" rIns="25400" bIns="25400" numCol="1" anchor="ctr">
                  <a:noAutofit/>
                </a:bodyPr>
                <a:lstStyle/>
                <a:p>
                  <a:pPr marL="20320" marR="20320" defTabSz="457200">
                    <a:defRPr sz="1800">
                      <a:uFill>
                        <a:solidFill>
                          <a:srgbClr val="000000"/>
                        </a:solidFill>
                      </a:uFill>
                      <a:latin typeface="Comic Sans MS"/>
                      <a:ea typeface="Comic Sans MS"/>
                      <a:cs typeface="Comic Sans MS"/>
                      <a:sym typeface="Comic Sans MS"/>
                    </a:defRPr>
                  </a:pPr>
                  <a:endParaRPr sz="900"/>
                </a:p>
              </p:txBody>
            </p:sp>
            <p:sp>
              <p:nvSpPr>
                <p:cNvPr id="345" name="Rectangle"/>
                <p:cNvSpPr/>
                <p:nvPr/>
              </p:nvSpPr>
              <p:spPr>
                <a:xfrm>
                  <a:off x="47168" y="0"/>
                  <a:ext cx="231985" cy="463237"/>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19050" tIns="19050" rIns="19050" bIns="19050" numCol="1" anchor="ctr">
                  <a:noAutofit/>
                </a:bodyPr>
                <a:lstStyle>
                  <a:lvl1pPr marL="39949" marR="39949" algn="l" defTabSz="914400">
                    <a:buClr>
                      <a:srgbClr val="000000"/>
                    </a:buClr>
                    <a:buFont typeface="Comic Sans MS"/>
                    <a:defRPr sz="1800">
                      <a:uFill>
                        <a:solidFill>
                          <a:srgbClr val="000000"/>
                        </a:solidFill>
                      </a:uFill>
                      <a:latin typeface="Comic Sans MS"/>
                      <a:ea typeface="Comic Sans MS"/>
                      <a:cs typeface="Comic Sans MS"/>
                      <a:sym typeface="Comic Sans MS"/>
                    </a:defRPr>
                  </a:lvl1pPr>
                </a:lstStyle>
                <a:p>
                  <a:r>
                    <a:rPr sz="900"/>
                    <a:t> </a:t>
                  </a:r>
                </a:p>
              </p:txBody>
            </p:sp>
          </p:grpSp>
        </p:grpSp>
      </p:grpSp>
      <p:grpSp>
        <p:nvGrpSpPr>
          <p:cNvPr id="356" name="Group"/>
          <p:cNvGrpSpPr/>
          <p:nvPr/>
        </p:nvGrpSpPr>
        <p:grpSpPr>
          <a:xfrm>
            <a:off x="618636" y="872012"/>
            <a:ext cx="11330156" cy="3802272"/>
            <a:chOff x="0" y="0"/>
            <a:chExt cx="22660311" cy="7604542"/>
          </a:xfrm>
        </p:grpSpPr>
        <p:pic>
          <p:nvPicPr>
            <p:cNvPr id="349" name="Screenshot 2024-05-27 at 20.20.25.png" descr="Screenshot 2024-05-27 at 20.20.25.png"/>
            <p:cNvPicPr>
              <a:picLocks noChangeAspect="1"/>
            </p:cNvPicPr>
            <p:nvPr/>
          </p:nvPicPr>
          <p:blipFill>
            <a:blip r:embed="rId3"/>
            <a:stretch>
              <a:fillRect/>
            </a:stretch>
          </p:blipFill>
          <p:spPr>
            <a:xfrm>
              <a:off x="0" y="0"/>
              <a:ext cx="22660312" cy="7604543"/>
            </a:xfrm>
            <a:prstGeom prst="rect">
              <a:avLst/>
            </a:prstGeom>
            <a:ln w="12700" cap="flat">
              <a:noFill/>
              <a:miter lim="400000"/>
            </a:ln>
            <a:effectLst/>
          </p:spPr>
        </p:pic>
        <p:grpSp>
          <p:nvGrpSpPr>
            <p:cNvPr id="355" name="Group"/>
            <p:cNvGrpSpPr/>
            <p:nvPr/>
          </p:nvGrpSpPr>
          <p:grpSpPr>
            <a:xfrm>
              <a:off x="103172" y="1793058"/>
              <a:ext cx="22434029" cy="5613870"/>
              <a:chOff x="0" y="0"/>
              <a:chExt cx="22434027" cy="5613868"/>
            </a:xfrm>
          </p:grpSpPr>
          <p:sp>
            <p:nvSpPr>
              <p:cNvPr id="350" name="Rectangle"/>
              <p:cNvSpPr/>
              <p:nvPr/>
            </p:nvSpPr>
            <p:spPr>
              <a:xfrm>
                <a:off x="0" y="4343868"/>
                <a:ext cx="8923804" cy="1270001"/>
              </a:xfrm>
              <a:prstGeom prst="rect">
                <a:avLst/>
              </a:prstGeom>
              <a:noFill/>
              <a:ln w="76200" cap="flat">
                <a:solidFill>
                  <a:srgbClr val="FF2600"/>
                </a:solidFill>
                <a:prstDash val="solid"/>
                <a:miter lim="400000"/>
              </a:ln>
              <a:effectLst/>
            </p:spPr>
            <p:txBody>
              <a:bodyPr wrap="square" lIns="35719" tIns="35719" rIns="35719" bIns="35719" numCol="1" anchor="ctr">
                <a:noAutofit/>
              </a:bodyPr>
              <a:lstStyle/>
              <a:p>
                <a:pPr marL="342900" indent="-342900" defTabSz="457200">
                  <a:spcBef>
                    <a:spcPts val="350"/>
                  </a:spcBef>
                  <a:defRPr sz="3000">
                    <a:solidFill>
                      <a:srgbClr val="0093BE"/>
                    </a:solidFill>
                    <a:latin typeface="Arial"/>
                    <a:ea typeface="Arial"/>
                    <a:cs typeface="Arial"/>
                    <a:sym typeface="Arial"/>
                  </a:defRPr>
                </a:pPr>
                <a:endParaRPr sz="1500"/>
              </a:p>
            </p:txBody>
          </p:sp>
          <p:sp>
            <p:nvSpPr>
              <p:cNvPr id="351" name="Rectangle"/>
              <p:cNvSpPr/>
              <p:nvPr/>
            </p:nvSpPr>
            <p:spPr>
              <a:xfrm>
                <a:off x="12503047" y="4343868"/>
                <a:ext cx="4938556" cy="1270001"/>
              </a:xfrm>
              <a:prstGeom prst="rect">
                <a:avLst/>
              </a:prstGeom>
              <a:noFill/>
              <a:ln w="76200" cap="flat">
                <a:solidFill>
                  <a:srgbClr val="FF2600"/>
                </a:solidFill>
                <a:prstDash val="solid"/>
                <a:miter lim="400000"/>
              </a:ln>
              <a:effectLst/>
            </p:spPr>
            <p:txBody>
              <a:bodyPr wrap="square" lIns="35719" tIns="35719" rIns="35719" bIns="35719" numCol="1" anchor="ctr">
                <a:noAutofit/>
              </a:bodyPr>
              <a:lstStyle/>
              <a:p>
                <a:pPr marL="342900" indent="-342900" defTabSz="457200">
                  <a:spcBef>
                    <a:spcPts val="350"/>
                  </a:spcBef>
                  <a:defRPr sz="3000">
                    <a:solidFill>
                      <a:srgbClr val="0093BE"/>
                    </a:solidFill>
                    <a:latin typeface="Arial"/>
                    <a:ea typeface="Arial"/>
                    <a:cs typeface="Arial"/>
                    <a:sym typeface="Arial"/>
                  </a:defRPr>
                </a:pPr>
                <a:endParaRPr sz="1500"/>
              </a:p>
            </p:txBody>
          </p:sp>
          <p:sp>
            <p:nvSpPr>
              <p:cNvPr id="352" name="Rectangle"/>
              <p:cNvSpPr/>
              <p:nvPr/>
            </p:nvSpPr>
            <p:spPr>
              <a:xfrm>
                <a:off x="74974" y="2050477"/>
                <a:ext cx="3226715" cy="895801"/>
              </a:xfrm>
              <a:prstGeom prst="rect">
                <a:avLst/>
              </a:prstGeom>
              <a:noFill/>
              <a:ln w="76200" cap="flat">
                <a:solidFill>
                  <a:srgbClr val="FF2600"/>
                </a:solidFill>
                <a:prstDash val="solid"/>
                <a:miter lim="400000"/>
              </a:ln>
              <a:effectLst/>
            </p:spPr>
            <p:txBody>
              <a:bodyPr wrap="square" lIns="35719" tIns="35719" rIns="35719" bIns="35719" numCol="1" anchor="ctr">
                <a:noAutofit/>
              </a:bodyPr>
              <a:lstStyle/>
              <a:p>
                <a:pPr marL="342900" indent="-342900" defTabSz="457200">
                  <a:spcBef>
                    <a:spcPts val="350"/>
                  </a:spcBef>
                  <a:defRPr sz="3000">
                    <a:solidFill>
                      <a:srgbClr val="0093BE"/>
                    </a:solidFill>
                    <a:latin typeface="Arial"/>
                    <a:ea typeface="Arial"/>
                    <a:cs typeface="Arial"/>
                    <a:sym typeface="Arial"/>
                  </a:defRPr>
                </a:pPr>
                <a:endParaRPr sz="1500"/>
              </a:p>
            </p:txBody>
          </p:sp>
          <p:sp>
            <p:nvSpPr>
              <p:cNvPr id="353" name="Rectangle"/>
              <p:cNvSpPr/>
              <p:nvPr/>
            </p:nvSpPr>
            <p:spPr>
              <a:xfrm>
                <a:off x="19686649" y="2050477"/>
                <a:ext cx="2747379" cy="895801"/>
              </a:xfrm>
              <a:prstGeom prst="rect">
                <a:avLst/>
              </a:prstGeom>
              <a:noFill/>
              <a:ln w="76200" cap="flat">
                <a:solidFill>
                  <a:srgbClr val="FF2600"/>
                </a:solidFill>
                <a:prstDash val="solid"/>
                <a:miter lim="400000"/>
              </a:ln>
              <a:effectLst/>
            </p:spPr>
            <p:txBody>
              <a:bodyPr wrap="square" lIns="35719" tIns="35719" rIns="35719" bIns="35719" numCol="1" anchor="ctr">
                <a:noAutofit/>
              </a:bodyPr>
              <a:lstStyle/>
              <a:p>
                <a:pPr marL="342900" indent="-342900" defTabSz="457200">
                  <a:spcBef>
                    <a:spcPts val="350"/>
                  </a:spcBef>
                  <a:defRPr sz="3000">
                    <a:solidFill>
                      <a:srgbClr val="0093BE"/>
                    </a:solidFill>
                    <a:latin typeface="Arial"/>
                    <a:ea typeface="Arial"/>
                    <a:cs typeface="Arial"/>
                    <a:sym typeface="Arial"/>
                  </a:defRPr>
                </a:pPr>
                <a:endParaRPr sz="1500"/>
              </a:p>
            </p:txBody>
          </p:sp>
          <p:sp>
            <p:nvSpPr>
              <p:cNvPr id="354" name="Rectangle"/>
              <p:cNvSpPr/>
              <p:nvPr/>
            </p:nvSpPr>
            <p:spPr>
              <a:xfrm>
                <a:off x="28633" y="0"/>
                <a:ext cx="22396700" cy="746363"/>
              </a:xfrm>
              <a:prstGeom prst="rect">
                <a:avLst/>
              </a:prstGeom>
              <a:noFill/>
              <a:ln w="76200" cap="flat">
                <a:solidFill>
                  <a:srgbClr val="FF2600"/>
                </a:solidFill>
                <a:prstDash val="solid"/>
                <a:miter lim="400000"/>
              </a:ln>
              <a:effectLst/>
            </p:spPr>
            <p:txBody>
              <a:bodyPr wrap="square" lIns="35719" tIns="35719" rIns="35719" bIns="35719" numCol="1" anchor="ctr">
                <a:noAutofit/>
              </a:bodyPr>
              <a:lstStyle/>
              <a:p>
                <a:pPr marL="342900" indent="-342900" defTabSz="457200">
                  <a:spcBef>
                    <a:spcPts val="350"/>
                  </a:spcBef>
                  <a:defRPr sz="3000">
                    <a:solidFill>
                      <a:srgbClr val="0093BE"/>
                    </a:solidFill>
                    <a:latin typeface="Arial"/>
                    <a:ea typeface="Arial"/>
                    <a:cs typeface="Arial"/>
                    <a:sym typeface="Arial"/>
                  </a:defRPr>
                </a:pPr>
                <a:endParaRPr sz="1500"/>
              </a:p>
            </p:txBody>
          </p:sp>
        </p:grpSp>
      </p:grpSp>
    </p:spTree>
    <p:extLst>
      <p:ext uri="{BB962C8B-B14F-4D97-AF65-F5344CB8AC3E}">
        <p14:creationId xmlns:p14="http://schemas.microsoft.com/office/powerpoint/2010/main" val="1143480387"/>
      </p:ext>
    </p:extLst>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35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30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 grpId="0" animBg="1" advAuto="0"/>
      <p:bldP spid="356" grpId="0" animBg="1" advAuto="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 name="Luminosity levelling at the LHC"/>
          <p:cNvSpPr txBox="1">
            <a:spLocks noGrp="1"/>
          </p:cNvSpPr>
          <p:nvPr>
            <p:ph type="title"/>
          </p:nvPr>
        </p:nvSpPr>
        <p:spPr>
          <a:xfrm>
            <a:off x="743717" y="-165206"/>
            <a:ext cx="10515600" cy="1325563"/>
          </a:xfrm>
          <a:prstGeom prst="rect">
            <a:avLst/>
          </a:prstGeom>
        </p:spPr>
        <p:txBody>
          <a:bodyPr/>
          <a:lstStyle/>
          <a:p>
            <a:r>
              <a:rPr dirty="0"/>
              <a:t>Luminosity levelling at the LHC</a:t>
            </a:r>
          </a:p>
        </p:txBody>
      </p:sp>
      <p:sp>
        <p:nvSpPr>
          <p:cNvPr id="359" name="Slide Numb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46</a:t>
            </a:fld>
            <a:endParaRPr/>
          </a:p>
        </p:txBody>
      </p:sp>
      <p:sp>
        <p:nvSpPr>
          <p:cNvPr id="360" name="Levelling range 120cm-30cm initially optimised for bunch intensities up to 1.8x1011p…"/>
          <p:cNvSpPr txBox="1">
            <a:spLocks noGrp="1"/>
          </p:cNvSpPr>
          <p:nvPr>
            <p:ph type="body" idx="1"/>
          </p:nvPr>
        </p:nvSpPr>
        <p:spPr>
          <a:xfrm>
            <a:off x="743717" y="4005715"/>
            <a:ext cx="10870136" cy="3302526"/>
          </a:xfrm>
          <a:prstGeom prst="rect">
            <a:avLst/>
          </a:prstGeom>
        </p:spPr>
        <p:txBody>
          <a:bodyPr>
            <a:normAutofit fontScale="55000" lnSpcReduction="20000"/>
          </a:bodyPr>
          <a:lstStyle/>
          <a:p>
            <a:pPr>
              <a:defRPr sz="4500"/>
            </a:pPr>
            <a:r>
              <a:t>Levelling range 120cm-30cm initially optimised for bunch intensities up to 1.8x10</a:t>
            </a:r>
            <a:r>
              <a:rPr baseline="31999"/>
              <a:t>11</a:t>
            </a:r>
            <a:r>
              <a:t>p</a:t>
            </a:r>
          </a:p>
          <a:p>
            <a:pPr>
              <a:defRPr sz="4500"/>
            </a:pPr>
            <a:r>
              <a:t>Most complex operations were deployed starting in 2023 with changes at the same time of the β* functions, the separation bumps and crossing angle. </a:t>
            </a:r>
            <a:br/>
            <a:r>
              <a:t>	IR’s tertiary and physics-debris collimators changing gaps and positions! </a:t>
            </a:r>
          </a:p>
          <a:p>
            <a:pPr>
              <a:defRPr sz="4500"/>
            </a:pPr>
            <a:r>
              <a:t>Target lumi step size ~5% — can do much better by combining separation and β*!</a:t>
            </a:r>
          </a:p>
          <a:p>
            <a:pPr>
              <a:defRPr sz="4500"/>
            </a:pPr>
            <a:r>
              <a:t>Separation levelling in LHCb and ALICE</a:t>
            </a:r>
          </a:p>
        </p:txBody>
      </p:sp>
      <p:grpSp>
        <p:nvGrpSpPr>
          <p:cNvPr id="367" name="Group"/>
          <p:cNvGrpSpPr/>
          <p:nvPr/>
        </p:nvGrpSpPr>
        <p:grpSpPr>
          <a:xfrm>
            <a:off x="1191634" y="780915"/>
            <a:ext cx="9974302" cy="3080065"/>
            <a:chOff x="0" y="0"/>
            <a:chExt cx="19948601" cy="6160128"/>
          </a:xfrm>
        </p:grpSpPr>
        <p:pic>
          <p:nvPicPr>
            <p:cNvPr id="361" name="pasted-movie.png" descr="pasted-movie.png"/>
            <p:cNvPicPr>
              <a:picLocks noChangeAspect="1"/>
            </p:cNvPicPr>
            <p:nvPr/>
          </p:nvPicPr>
          <p:blipFill>
            <a:blip r:embed="rId2"/>
            <a:stretch>
              <a:fillRect/>
            </a:stretch>
          </p:blipFill>
          <p:spPr>
            <a:xfrm>
              <a:off x="0" y="0"/>
              <a:ext cx="19948601" cy="6160128"/>
            </a:xfrm>
            <a:prstGeom prst="rect">
              <a:avLst/>
            </a:prstGeom>
            <a:ln w="12700" cap="flat">
              <a:noFill/>
              <a:miter lim="400000"/>
            </a:ln>
            <a:effectLst/>
          </p:spPr>
        </p:pic>
        <p:sp>
          <p:nvSpPr>
            <p:cNvPr id="362" name="“Emittance scans”"/>
            <p:cNvSpPr txBox="1"/>
            <p:nvPr/>
          </p:nvSpPr>
          <p:spPr>
            <a:xfrm>
              <a:off x="2456944" y="4724658"/>
              <a:ext cx="2882330" cy="590548"/>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numCol="1" anchor="ctr">
              <a:spAutoFit/>
            </a:bodyPr>
            <a:lstStyle>
              <a:lvl1pPr>
                <a:defRPr sz="2900" i="1">
                  <a:solidFill>
                    <a:srgbClr val="0433FF"/>
                  </a:solidFill>
                </a:defRPr>
              </a:lvl1pPr>
            </a:lstStyle>
            <a:p>
              <a:r>
                <a:rPr sz="1450"/>
                <a:t>“Emittance scans”</a:t>
              </a:r>
            </a:p>
          </p:txBody>
        </p:sp>
        <p:sp>
          <p:nvSpPr>
            <p:cNvPr id="363" name="Oval"/>
            <p:cNvSpPr/>
            <p:nvPr/>
          </p:nvSpPr>
          <p:spPr>
            <a:xfrm>
              <a:off x="1871671" y="113640"/>
              <a:ext cx="1094752" cy="2612960"/>
            </a:xfrm>
            <a:prstGeom prst="ellipse">
              <a:avLst/>
            </a:prstGeom>
            <a:noFill/>
            <a:ln w="25400" cap="flat">
              <a:solidFill>
                <a:srgbClr val="0433FF"/>
              </a:solidFill>
              <a:prstDash val="solid"/>
              <a:miter lim="400000"/>
            </a:ln>
            <a:effectLst/>
          </p:spPr>
          <p:txBody>
            <a:bodyPr wrap="square" lIns="35719" tIns="35719" rIns="35719" bIns="35719" numCol="1" anchor="ctr">
              <a:noAutofit/>
            </a:bodyPr>
            <a:lstStyle/>
            <a:p>
              <a:pPr marL="342900" indent="-342900" defTabSz="457200">
                <a:spcBef>
                  <a:spcPts val="350"/>
                </a:spcBef>
                <a:defRPr sz="3000">
                  <a:solidFill>
                    <a:srgbClr val="0093BE"/>
                  </a:solidFill>
                  <a:latin typeface="Arial"/>
                  <a:ea typeface="Arial"/>
                  <a:cs typeface="Arial"/>
                  <a:sym typeface="Arial"/>
                </a:defRPr>
              </a:pPr>
              <a:endParaRPr sz="1500"/>
            </a:p>
          </p:txBody>
        </p:sp>
        <p:sp>
          <p:nvSpPr>
            <p:cNvPr id="364" name="Fast β* change to target luminosity"/>
            <p:cNvSpPr txBox="1"/>
            <p:nvPr/>
          </p:nvSpPr>
          <p:spPr>
            <a:xfrm>
              <a:off x="2394766" y="2141265"/>
              <a:ext cx="2455332" cy="1483100"/>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5719" tIns="35719" rIns="35719" bIns="35719" numCol="1" anchor="ctr">
              <a:spAutoFit/>
            </a:bodyPr>
            <a:lstStyle>
              <a:lvl1pPr>
                <a:defRPr sz="2900" i="1">
                  <a:solidFill>
                    <a:srgbClr val="0433FF"/>
                  </a:solidFill>
                </a:defRPr>
              </a:lvl1pPr>
            </a:lstStyle>
            <a:p>
              <a:r>
                <a:rPr sz="1450"/>
                <a:t>Fast β* change to target luminosity</a:t>
              </a:r>
            </a:p>
          </p:txBody>
        </p:sp>
        <p:sp>
          <p:nvSpPr>
            <p:cNvPr id="365" name="β* levelling"/>
            <p:cNvSpPr txBox="1"/>
            <p:nvPr/>
          </p:nvSpPr>
          <p:spPr>
            <a:xfrm>
              <a:off x="6032009" y="102606"/>
              <a:ext cx="2455332" cy="590548"/>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5719" tIns="35719" rIns="35719" bIns="35719" numCol="1" anchor="ctr">
              <a:spAutoFit/>
            </a:bodyPr>
            <a:lstStyle>
              <a:lvl1pPr>
                <a:defRPr sz="2900" i="1">
                  <a:solidFill>
                    <a:srgbClr val="0433FF"/>
                  </a:solidFill>
                </a:defRPr>
              </a:lvl1pPr>
            </a:lstStyle>
            <a:p>
              <a:r>
                <a:rPr sz="1450"/>
                <a:t>β* levelling</a:t>
              </a:r>
            </a:p>
          </p:txBody>
        </p:sp>
        <p:sp>
          <p:nvSpPr>
            <p:cNvPr id="366" name="Collisions head-on"/>
            <p:cNvSpPr txBox="1"/>
            <p:nvPr/>
          </p:nvSpPr>
          <p:spPr>
            <a:xfrm>
              <a:off x="8092461" y="1076436"/>
              <a:ext cx="2455332" cy="1036824"/>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5719" tIns="35719" rIns="35719" bIns="35719" numCol="1" anchor="ctr">
              <a:spAutoFit/>
            </a:bodyPr>
            <a:lstStyle>
              <a:lvl1pPr>
                <a:defRPr sz="2900" i="1">
                  <a:solidFill>
                    <a:srgbClr val="0433FF"/>
                  </a:solidFill>
                </a:defRPr>
              </a:lvl1pPr>
            </a:lstStyle>
            <a:p>
              <a:r>
                <a:rPr sz="1450"/>
                <a:t>Collisions head-on</a:t>
              </a:r>
            </a:p>
          </p:txBody>
        </p:sp>
      </p:grpSp>
    </p:spTree>
    <p:extLst>
      <p:ext uri="{BB962C8B-B14F-4D97-AF65-F5344CB8AC3E}">
        <p14:creationId xmlns:p14="http://schemas.microsoft.com/office/powerpoint/2010/main" val="274852558"/>
      </p:ext>
    </p:extLst>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36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0" grpId="0" animBg="1" advAuto="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 name="Further improvements in 2024"/>
          <p:cNvSpPr txBox="1">
            <a:spLocks noGrp="1"/>
          </p:cNvSpPr>
          <p:nvPr>
            <p:ph type="title"/>
          </p:nvPr>
        </p:nvSpPr>
        <p:spPr>
          <a:xfrm>
            <a:off x="838200" y="34376"/>
            <a:ext cx="10515600" cy="1325563"/>
          </a:xfrm>
          <a:prstGeom prst="rect">
            <a:avLst/>
          </a:prstGeom>
        </p:spPr>
        <p:txBody>
          <a:bodyPr/>
          <a:lstStyle/>
          <a:p>
            <a:r>
              <a:rPr dirty="0"/>
              <a:t>Further improvements in 2024</a:t>
            </a:r>
          </a:p>
        </p:txBody>
      </p:sp>
      <p:sp>
        <p:nvSpPr>
          <p:cNvPr id="370" name="Slide Numb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47</a:t>
            </a:fld>
            <a:endParaRPr/>
          </a:p>
        </p:txBody>
      </p:sp>
      <p:pic>
        <p:nvPicPr>
          <p:cNvPr id="371" name="pasted-movie.png" descr="pasted-movie.png"/>
          <p:cNvPicPr>
            <a:picLocks noChangeAspect="1"/>
          </p:cNvPicPr>
          <p:nvPr/>
        </p:nvPicPr>
        <p:blipFill>
          <a:blip r:embed="rId2"/>
          <a:stretch>
            <a:fillRect/>
          </a:stretch>
        </p:blipFill>
        <p:spPr>
          <a:xfrm>
            <a:off x="678731" y="3659830"/>
            <a:ext cx="5094915" cy="2413382"/>
          </a:xfrm>
          <a:prstGeom prst="rect">
            <a:avLst/>
          </a:prstGeom>
          <a:ln w="12700">
            <a:miter lim="400000"/>
          </a:ln>
        </p:spPr>
      </p:pic>
      <p:pic>
        <p:nvPicPr>
          <p:cNvPr id="372" name="Screenshot 2024-05-27 at 07.35.18.png" descr="Screenshot 2024-05-27 at 07.35.18.png"/>
          <p:cNvPicPr>
            <a:picLocks noChangeAspect="1"/>
          </p:cNvPicPr>
          <p:nvPr/>
        </p:nvPicPr>
        <p:blipFill>
          <a:blip r:embed="rId3"/>
          <a:srcRect l="2098" t="3078" r="4455" b="12372"/>
          <a:stretch>
            <a:fillRect/>
          </a:stretch>
        </p:blipFill>
        <p:spPr>
          <a:xfrm>
            <a:off x="125900" y="1109429"/>
            <a:ext cx="6200482" cy="2305553"/>
          </a:xfrm>
          <a:prstGeom prst="rect">
            <a:avLst/>
          </a:prstGeom>
          <a:ln w="12700">
            <a:miter lim="400000"/>
          </a:ln>
        </p:spPr>
      </p:pic>
      <p:sp>
        <p:nvSpPr>
          <p:cNvPr id="373" name="Fast levelling to peak luminosity, reached at around 60cm   Branch 120cm-60cm kept in case of   larger bunch currents are accessible   later in the year…"/>
          <p:cNvSpPr txBox="1">
            <a:spLocks noGrp="1"/>
          </p:cNvSpPr>
          <p:nvPr>
            <p:ph type="body" sz="half" idx="1"/>
          </p:nvPr>
        </p:nvSpPr>
        <p:spPr>
          <a:xfrm>
            <a:off x="6606322" y="1597496"/>
            <a:ext cx="5316317" cy="3934311"/>
          </a:xfrm>
          <a:prstGeom prst="rect">
            <a:avLst/>
          </a:prstGeom>
        </p:spPr>
        <p:txBody>
          <a:bodyPr>
            <a:normAutofit fontScale="47500" lnSpcReduction="20000"/>
          </a:bodyPr>
          <a:lstStyle/>
          <a:p>
            <a:pPr marL="315223" indent="-315223" defTabSz="452628">
              <a:lnSpc>
                <a:spcPct val="110000"/>
              </a:lnSpc>
              <a:defRPr sz="4455"/>
            </a:pPr>
            <a:r>
              <a:t>Fast levelling to peak luminosity, reached at around 60cm </a:t>
            </a:r>
            <a:br/>
            <a:r>
              <a:t>	</a:t>
            </a:r>
            <a:r>
              <a:rPr i="1"/>
              <a:t>Branch 120cm-60cm kept in case of </a:t>
            </a:r>
            <a:br>
              <a:rPr i="1"/>
            </a:br>
            <a:r>
              <a:rPr i="1"/>
              <a:t>	larger bunch currents are accessible </a:t>
            </a:r>
            <a:br>
              <a:rPr i="1"/>
            </a:br>
            <a:r>
              <a:rPr i="1"/>
              <a:t>	later in the year</a:t>
            </a:r>
          </a:p>
          <a:p>
            <a:pPr marL="315223" indent="-315223" defTabSz="452628">
              <a:lnSpc>
                <a:spcPct val="110000"/>
              </a:lnSpc>
              <a:defRPr sz="4455"/>
            </a:pPr>
            <a:r>
              <a:t>Finer tuning of pile-up, independently for ATLAS and CMS: new tools to combine separation and β* levelling</a:t>
            </a:r>
            <a:br/>
            <a:r>
              <a:rPr i="1"/>
              <a:t>	Larger-than-needed “virtual” luminosity </a:t>
            </a:r>
            <a:br>
              <a:rPr i="1"/>
            </a:br>
            <a:r>
              <a:rPr i="1"/>
              <a:t>	done with a step in β*, then fine tuning </a:t>
            </a:r>
            <a:br>
              <a:rPr i="1"/>
            </a:br>
            <a:r>
              <a:rPr i="1"/>
              <a:t>	with separation</a:t>
            </a:r>
          </a:p>
        </p:txBody>
      </p:sp>
    </p:spTree>
    <p:extLst>
      <p:ext uri="{BB962C8B-B14F-4D97-AF65-F5344CB8AC3E}">
        <p14:creationId xmlns:p14="http://schemas.microsoft.com/office/powerpoint/2010/main" val="2178308346"/>
      </p:ext>
    </p:extLst>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90ECB04-9269-4177-748A-CE544529818C}"/>
              </a:ext>
            </a:extLst>
          </p:cNvPr>
          <p:cNvSpPr>
            <a:spLocks noGrp="1"/>
          </p:cNvSpPr>
          <p:nvPr>
            <p:ph type="title"/>
          </p:nvPr>
        </p:nvSpPr>
        <p:spPr/>
        <p:txBody>
          <a:bodyPr/>
          <a:lstStyle/>
          <a:p>
            <a:r>
              <a:rPr lang="en-GB" sz="3600" b="1" dirty="0"/>
              <a:t>Collimator Hierarchy</a:t>
            </a:r>
            <a:br>
              <a:rPr lang="en-GB" sz="3600" b="1" dirty="0"/>
            </a:br>
            <a:endParaRPr lang="en-GB" dirty="0"/>
          </a:p>
        </p:txBody>
      </p:sp>
      <p:pic>
        <p:nvPicPr>
          <p:cNvPr id="7" name="Picture 2" descr="Fig. 1. An illustration of multi-stage cleaning in the transverse beam planes. Primary collimators intercept the protons that are lost from the beam core. The leakage from this single-stage cleaning would be well above the quench limit of superconducting magnets. Secondary collimators and absorbers are used in insertion regions IR3 and IR7 to intercept halo protons and hadronic showers produced by beam particles interacting with the collimator jaws during the multi-turn process. Additional tertiary collimators ensure further protection close to the experiments.">
            <a:extLst>
              <a:ext uri="{FF2B5EF4-FFF2-40B4-BE49-F238E27FC236}">
                <a16:creationId xmlns:a16="http://schemas.microsoft.com/office/drawing/2014/main" id="{A19E42AC-E08E-35BB-AF66-F7C9E6F6828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83006" y="1219987"/>
            <a:ext cx="4647737" cy="3399488"/>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a:extLst>
              <a:ext uri="{FF2B5EF4-FFF2-40B4-BE49-F238E27FC236}">
                <a16:creationId xmlns:a16="http://schemas.microsoft.com/office/drawing/2014/main" id="{526E53C2-4BD8-C991-1609-99BAD532B670}"/>
              </a:ext>
            </a:extLst>
          </p:cNvPr>
          <p:cNvSpPr/>
          <p:nvPr/>
        </p:nvSpPr>
        <p:spPr>
          <a:xfrm>
            <a:off x="4097518" y="-19337"/>
            <a:ext cx="4047241" cy="23291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Rectangle 8">
            <a:extLst>
              <a:ext uri="{FF2B5EF4-FFF2-40B4-BE49-F238E27FC236}">
                <a16:creationId xmlns:a16="http://schemas.microsoft.com/office/drawing/2014/main" id="{604BD6C3-352B-A0D8-2493-8992FAA39219}"/>
              </a:ext>
            </a:extLst>
          </p:cNvPr>
          <p:cNvSpPr/>
          <p:nvPr/>
        </p:nvSpPr>
        <p:spPr>
          <a:xfrm>
            <a:off x="8144759" y="-19337"/>
            <a:ext cx="4107246" cy="232913"/>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E7F2F576-3252-6DD9-28BF-8043721B563F}"/>
              </a:ext>
            </a:extLst>
          </p:cNvPr>
          <p:cNvSpPr/>
          <p:nvPr/>
        </p:nvSpPr>
        <p:spPr>
          <a:xfrm>
            <a:off x="-9728" y="-14896"/>
            <a:ext cx="4107246" cy="232913"/>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11" name="Group 10">
            <a:extLst>
              <a:ext uri="{FF2B5EF4-FFF2-40B4-BE49-F238E27FC236}">
                <a16:creationId xmlns:a16="http://schemas.microsoft.com/office/drawing/2014/main" id="{2B523EF4-536F-5611-DB28-FBAB2D96389A}"/>
              </a:ext>
            </a:extLst>
          </p:cNvPr>
          <p:cNvGrpSpPr/>
          <p:nvPr/>
        </p:nvGrpSpPr>
        <p:grpSpPr>
          <a:xfrm>
            <a:off x="838200" y="1684313"/>
            <a:ext cx="4380355" cy="1965882"/>
            <a:chOff x="6404494" y="1283469"/>
            <a:chExt cx="5379517" cy="2327797"/>
          </a:xfrm>
        </p:grpSpPr>
        <p:pic>
          <p:nvPicPr>
            <p:cNvPr id="12" name="Picture 11">
              <a:extLst>
                <a:ext uri="{FF2B5EF4-FFF2-40B4-BE49-F238E27FC236}">
                  <a16:creationId xmlns:a16="http://schemas.microsoft.com/office/drawing/2014/main" id="{480DF6A0-9020-F9C7-5F40-397468F10E21}"/>
                </a:ext>
              </a:extLst>
            </p:cNvPr>
            <p:cNvPicPr>
              <a:picLocks noChangeAspect="1"/>
            </p:cNvPicPr>
            <p:nvPr/>
          </p:nvPicPr>
          <p:blipFill>
            <a:blip r:embed="rId3"/>
            <a:stretch>
              <a:fillRect/>
            </a:stretch>
          </p:blipFill>
          <p:spPr>
            <a:xfrm>
              <a:off x="6404494" y="1283469"/>
              <a:ext cx="5379517" cy="2327797"/>
            </a:xfrm>
            <a:prstGeom prst="rect">
              <a:avLst/>
            </a:prstGeom>
          </p:spPr>
        </p:pic>
        <p:cxnSp>
          <p:nvCxnSpPr>
            <p:cNvPr id="13" name="Straight Arrow Connector 12">
              <a:extLst>
                <a:ext uri="{FF2B5EF4-FFF2-40B4-BE49-F238E27FC236}">
                  <a16:creationId xmlns:a16="http://schemas.microsoft.com/office/drawing/2014/main" id="{148E7692-824D-C830-E455-DEF5A594DD0D}"/>
                </a:ext>
              </a:extLst>
            </p:cNvPr>
            <p:cNvCxnSpPr/>
            <p:nvPr/>
          </p:nvCxnSpPr>
          <p:spPr>
            <a:xfrm>
              <a:off x="7900381" y="1648594"/>
              <a:ext cx="1150706" cy="395963"/>
            </a:xfrm>
            <a:prstGeom prst="straightConnector1">
              <a:avLst/>
            </a:prstGeom>
            <a:ln w="508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grpSp>
      <p:sp>
        <p:nvSpPr>
          <p:cNvPr id="17" name="TextBox 16">
            <a:extLst>
              <a:ext uri="{FF2B5EF4-FFF2-40B4-BE49-F238E27FC236}">
                <a16:creationId xmlns:a16="http://schemas.microsoft.com/office/drawing/2014/main" id="{1E621AD3-7182-558F-8A02-97580B39C3EB}"/>
              </a:ext>
            </a:extLst>
          </p:cNvPr>
          <p:cNvSpPr txBox="1"/>
          <p:nvPr/>
        </p:nvSpPr>
        <p:spPr>
          <a:xfrm>
            <a:off x="261257" y="4184551"/>
            <a:ext cx="11044889" cy="2308324"/>
          </a:xfrm>
          <a:prstGeom prst="rect">
            <a:avLst/>
          </a:prstGeom>
          <a:noFill/>
        </p:spPr>
        <p:txBody>
          <a:bodyPr wrap="square">
            <a:spAutoFit/>
          </a:bodyPr>
          <a:lstStyle/>
          <a:p>
            <a:r>
              <a:rPr lang="en-GB" dirty="0"/>
              <a:t>On 17 April a first breakage in the collimator hierarchy was observed:</a:t>
            </a:r>
          </a:p>
          <a:p>
            <a:r>
              <a:rPr lang="en-GB" dirty="0"/>
              <a:t>With 1800 bunches per beam</a:t>
            </a:r>
          </a:p>
          <a:p>
            <a:r>
              <a:rPr lang="en-GB" dirty="0"/>
              <a:t>Losses on the secondary collimators increased more than the losses on the primary collimators during the 𝛽* squeeze from 36 to 30 cm</a:t>
            </a:r>
          </a:p>
          <a:p>
            <a:r>
              <a:rPr lang="en-GB" dirty="0"/>
              <a:t>The squeeze halted at 36 cm for machine protection reasons </a:t>
            </a:r>
            <a:r>
              <a:rPr lang="en-GB" dirty="0">
                <a:sym typeface="Wingdings" pitchFamily="2" charset="2"/>
              </a:rPr>
              <a:t> </a:t>
            </a:r>
            <a:r>
              <a:rPr lang="en-GB" b="1" dirty="0">
                <a:sym typeface="Wingdings" pitchFamily="2" charset="2"/>
              </a:rPr>
              <a:t>~ 2% loss in luminosity</a:t>
            </a:r>
          </a:p>
          <a:p>
            <a:r>
              <a:rPr lang="en-GB" dirty="0"/>
              <a:t>Studies and tests indicate that off-momentum halo particle with a large vertical </a:t>
            </a:r>
            <a:r>
              <a:rPr lang="en-GB" dirty="0" err="1"/>
              <a:t>betatron</a:t>
            </a:r>
            <a:r>
              <a:rPr lang="en-GB" dirty="0"/>
              <a:t> amplitude are responsible for the breakage</a:t>
            </a:r>
          </a:p>
          <a:p>
            <a:endParaRPr lang="en-GB" b="1" dirty="0"/>
          </a:p>
        </p:txBody>
      </p:sp>
      <p:sp>
        <p:nvSpPr>
          <p:cNvPr id="18" name="Slide Number Placeholder 17">
            <a:extLst>
              <a:ext uri="{FF2B5EF4-FFF2-40B4-BE49-F238E27FC236}">
                <a16:creationId xmlns:a16="http://schemas.microsoft.com/office/drawing/2014/main" id="{E8BD9A90-6AE5-22FE-C018-6810967750C7}"/>
              </a:ext>
            </a:extLst>
          </p:cNvPr>
          <p:cNvSpPr>
            <a:spLocks noGrp="1"/>
          </p:cNvSpPr>
          <p:nvPr>
            <p:ph type="sldNum" sz="quarter" idx="12"/>
          </p:nvPr>
        </p:nvSpPr>
        <p:spPr/>
        <p:txBody>
          <a:bodyPr/>
          <a:lstStyle/>
          <a:p>
            <a:fld id="{36B5EA5A-BC32-A742-B11B-8E7414D5B535}" type="slidenum">
              <a:rPr lang="en-US" smtClean="0"/>
              <a:pPr/>
              <a:t>48</a:t>
            </a:fld>
            <a:endParaRPr lang="en-US" dirty="0"/>
          </a:p>
        </p:txBody>
      </p:sp>
    </p:spTree>
    <p:extLst>
      <p:ext uri="{BB962C8B-B14F-4D97-AF65-F5344CB8AC3E}">
        <p14:creationId xmlns:p14="http://schemas.microsoft.com/office/powerpoint/2010/main" val="112644732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A46A9F1-2975-2FCB-8666-AC4AA84C0ACA}"/>
              </a:ext>
            </a:extLst>
          </p:cNvPr>
          <p:cNvSpPr>
            <a:spLocks noGrp="1"/>
          </p:cNvSpPr>
          <p:nvPr>
            <p:ph type="title"/>
          </p:nvPr>
        </p:nvSpPr>
        <p:spPr/>
        <p:txBody>
          <a:bodyPr/>
          <a:lstStyle/>
          <a:p>
            <a:r>
              <a:rPr lang="en-GB" dirty="0"/>
              <a:t>Standard vs BCMS in the Injectors</a:t>
            </a:r>
          </a:p>
        </p:txBody>
      </p:sp>
      <p:sp>
        <p:nvSpPr>
          <p:cNvPr id="6" name="Slide Number Placeholder 5">
            <a:extLst>
              <a:ext uri="{FF2B5EF4-FFF2-40B4-BE49-F238E27FC236}">
                <a16:creationId xmlns:a16="http://schemas.microsoft.com/office/drawing/2014/main" id="{915B91C5-D06F-3756-5A51-E934244F92BC}"/>
              </a:ext>
            </a:extLst>
          </p:cNvPr>
          <p:cNvSpPr>
            <a:spLocks noGrp="1"/>
          </p:cNvSpPr>
          <p:nvPr>
            <p:ph type="sldNum" sz="quarter" idx="12"/>
          </p:nvPr>
        </p:nvSpPr>
        <p:spPr/>
        <p:txBody>
          <a:bodyPr/>
          <a:lstStyle/>
          <a:p>
            <a:fld id="{36B5EA5A-BC32-A742-B11B-8E7414D5B535}" type="slidenum">
              <a:rPr lang="en-US" smtClean="0"/>
              <a:pPr/>
              <a:t>49</a:t>
            </a:fld>
            <a:endParaRPr lang="en-US" dirty="0"/>
          </a:p>
        </p:txBody>
      </p:sp>
      <p:pic>
        <p:nvPicPr>
          <p:cNvPr id="7" name="Picture 6" descr="A graph of a normalized standard&#10;&#10;Description automatically generated with medium confidence">
            <a:extLst>
              <a:ext uri="{FF2B5EF4-FFF2-40B4-BE49-F238E27FC236}">
                <a16:creationId xmlns:a16="http://schemas.microsoft.com/office/drawing/2014/main" id="{4F8B7D8B-AC3C-428A-8290-E009B605B779}"/>
              </a:ext>
            </a:extLst>
          </p:cNvPr>
          <p:cNvPicPr>
            <a:picLocks noChangeAspect="1"/>
          </p:cNvPicPr>
          <p:nvPr/>
        </p:nvPicPr>
        <p:blipFill>
          <a:blip r:embed="rId2"/>
          <a:stretch>
            <a:fillRect/>
          </a:stretch>
        </p:blipFill>
        <p:spPr>
          <a:xfrm>
            <a:off x="442706" y="1804419"/>
            <a:ext cx="5177288" cy="3864658"/>
          </a:xfrm>
          <a:prstGeom prst="rect">
            <a:avLst/>
          </a:prstGeom>
        </p:spPr>
      </p:pic>
      <p:sp>
        <p:nvSpPr>
          <p:cNvPr id="21" name="Content Placeholder 20">
            <a:extLst>
              <a:ext uri="{FF2B5EF4-FFF2-40B4-BE49-F238E27FC236}">
                <a16:creationId xmlns:a16="http://schemas.microsoft.com/office/drawing/2014/main" id="{70117D20-7C50-B1FE-DF8B-118CD3B336E8}"/>
              </a:ext>
            </a:extLst>
          </p:cNvPr>
          <p:cNvSpPr>
            <a:spLocks noGrp="1"/>
          </p:cNvSpPr>
          <p:nvPr>
            <p:ph idx="1"/>
          </p:nvPr>
        </p:nvSpPr>
        <p:spPr>
          <a:xfrm>
            <a:off x="5950226" y="1890445"/>
            <a:ext cx="5939804" cy="3379505"/>
          </a:xfrm>
        </p:spPr>
        <p:txBody>
          <a:bodyPr/>
          <a:lstStyle/>
          <a:p>
            <a:r>
              <a:rPr lang="en-GB" sz="2400" dirty="0"/>
              <a:t>Splitting factor Standard beam = 12</a:t>
            </a:r>
          </a:p>
          <a:p>
            <a:r>
              <a:rPr lang="en-GB" sz="2400" dirty="0"/>
              <a:t>Splitting factor BCMS beam = 6</a:t>
            </a:r>
          </a:p>
          <a:p>
            <a:r>
              <a:rPr lang="en-GB" sz="2400" dirty="0"/>
              <a:t>BCMS beam requires less protons per bunch injected in the PSB</a:t>
            </a:r>
          </a:p>
          <a:p>
            <a:r>
              <a:rPr lang="en-GB" sz="2400" dirty="0"/>
              <a:t>Transverse emittance is preserved during longitudinal bunch splitting</a:t>
            </a:r>
          </a:p>
          <a:p>
            <a:r>
              <a:rPr lang="en-GB" sz="2400" dirty="0"/>
              <a:t>Therefore, BCMS beam has higher brightness</a:t>
            </a:r>
          </a:p>
        </p:txBody>
      </p:sp>
      <p:sp>
        <p:nvSpPr>
          <p:cNvPr id="22" name="Rectangle 21">
            <a:extLst>
              <a:ext uri="{FF2B5EF4-FFF2-40B4-BE49-F238E27FC236}">
                <a16:creationId xmlns:a16="http://schemas.microsoft.com/office/drawing/2014/main" id="{C0B908EB-2B04-0B23-A7E3-AD324A20CB0A}"/>
              </a:ext>
            </a:extLst>
          </p:cNvPr>
          <p:cNvSpPr/>
          <p:nvPr/>
        </p:nvSpPr>
        <p:spPr>
          <a:xfrm>
            <a:off x="4097518" y="-19337"/>
            <a:ext cx="4047241" cy="23291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3" name="Rectangle 22">
            <a:extLst>
              <a:ext uri="{FF2B5EF4-FFF2-40B4-BE49-F238E27FC236}">
                <a16:creationId xmlns:a16="http://schemas.microsoft.com/office/drawing/2014/main" id="{32927B37-473D-D79B-0E89-CF8F9B26F1E1}"/>
              </a:ext>
            </a:extLst>
          </p:cNvPr>
          <p:cNvSpPr/>
          <p:nvPr/>
        </p:nvSpPr>
        <p:spPr>
          <a:xfrm>
            <a:off x="8144759" y="-19337"/>
            <a:ext cx="4107246" cy="232913"/>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D9E40429-C463-0C40-7A5D-C9B4A22C8130}"/>
              </a:ext>
            </a:extLst>
          </p:cNvPr>
          <p:cNvSpPr/>
          <p:nvPr/>
        </p:nvSpPr>
        <p:spPr>
          <a:xfrm>
            <a:off x="-9728" y="-14896"/>
            <a:ext cx="4107246" cy="232913"/>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24243258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91683" y="1037710"/>
            <a:ext cx="6908414" cy="1132082"/>
          </a:xfrm>
        </p:spPr>
        <p:txBody>
          <a:bodyPr>
            <a:normAutofit/>
          </a:bodyPr>
          <a:lstStyle/>
          <a:p>
            <a:r>
              <a:rPr lang="en-US" sz="2000" dirty="0"/>
              <a:t>Multi-bunches in train structure spaced by 50-25 ns</a:t>
            </a:r>
          </a:p>
          <a:p>
            <a:r>
              <a:rPr lang="en-US" sz="2000" dirty="0"/>
              <a:t>Crossing angle operation needed to avoid multiple collisions</a:t>
            </a:r>
          </a:p>
        </p:txBody>
      </p:sp>
      <p:sp>
        <p:nvSpPr>
          <p:cNvPr id="108" name="Title 1">
            <a:extLst>
              <a:ext uri="{FF2B5EF4-FFF2-40B4-BE49-F238E27FC236}">
                <a16:creationId xmlns:a16="http://schemas.microsoft.com/office/drawing/2014/main" id="{35EC09AE-2035-40A3-D0B8-5CFF7DD440A3}"/>
              </a:ext>
            </a:extLst>
          </p:cNvPr>
          <p:cNvSpPr>
            <a:spLocks noGrp="1"/>
          </p:cNvSpPr>
          <p:nvPr>
            <p:ph type="title"/>
          </p:nvPr>
        </p:nvSpPr>
        <p:spPr>
          <a:xfrm>
            <a:off x="5388166" y="225425"/>
            <a:ext cx="5965634" cy="701675"/>
          </a:xfrm>
        </p:spPr>
        <p:txBody>
          <a:bodyPr/>
          <a:lstStyle/>
          <a:p>
            <a:r>
              <a:rPr lang="en-CH" dirty="0"/>
              <a:t>Beam-Beam effects</a:t>
            </a:r>
          </a:p>
        </p:txBody>
      </p:sp>
      <p:grpSp>
        <p:nvGrpSpPr>
          <p:cNvPr id="109" name="Group 108">
            <a:extLst>
              <a:ext uri="{FF2B5EF4-FFF2-40B4-BE49-F238E27FC236}">
                <a16:creationId xmlns:a16="http://schemas.microsoft.com/office/drawing/2014/main" id="{0ADECBCF-A696-4F6F-3901-956B56AC987A}"/>
              </a:ext>
            </a:extLst>
          </p:cNvPr>
          <p:cNvGrpSpPr/>
          <p:nvPr/>
        </p:nvGrpSpPr>
        <p:grpSpPr>
          <a:xfrm>
            <a:off x="388752" y="485892"/>
            <a:ext cx="6772971" cy="3567676"/>
            <a:chOff x="388752" y="470902"/>
            <a:chExt cx="6772971" cy="3567676"/>
          </a:xfrm>
        </p:grpSpPr>
        <p:sp>
          <p:nvSpPr>
            <p:cNvPr id="110" name="Oval 109">
              <a:extLst>
                <a:ext uri="{FF2B5EF4-FFF2-40B4-BE49-F238E27FC236}">
                  <a16:creationId xmlns:a16="http://schemas.microsoft.com/office/drawing/2014/main" id="{70374DE6-5A00-862D-2E04-699637E5FCFC}"/>
                </a:ext>
              </a:extLst>
            </p:cNvPr>
            <p:cNvSpPr/>
            <p:nvPr/>
          </p:nvSpPr>
          <p:spPr>
            <a:xfrm>
              <a:off x="3376220" y="2757645"/>
              <a:ext cx="3785503" cy="1280933"/>
            </a:xfrm>
            <a:prstGeom prst="ellipse">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11" name="Group 110">
              <a:extLst>
                <a:ext uri="{FF2B5EF4-FFF2-40B4-BE49-F238E27FC236}">
                  <a16:creationId xmlns:a16="http://schemas.microsoft.com/office/drawing/2014/main" id="{76BAA2A6-D228-C2AA-0622-54D840A5A9E6}"/>
                </a:ext>
              </a:extLst>
            </p:cNvPr>
            <p:cNvGrpSpPr/>
            <p:nvPr/>
          </p:nvGrpSpPr>
          <p:grpSpPr>
            <a:xfrm>
              <a:off x="3260709" y="2907926"/>
              <a:ext cx="3376780" cy="931722"/>
              <a:chOff x="3789833" y="846028"/>
              <a:chExt cx="4753260" cy="1305272"/>
            </a:xfrm>
          </p:grpSpPr>
          <p:cxnSp>
            <p:nvCxnSpPr>
              <p:cNvPr id="133" name="Straight Connector 132">
                <a:extLst>
                  <a:ext uri="{FF2B5EF4-FFF2-40B4-BE49-F238E27FC236}">
                    <a16:creationId xmlns:a16="http://schemas.microsoft.com/office/drawing/2014/main" id="{0D226D0D-5D18-AD59-6261-F5E0336B5A84}"/>
                  </a:ext>
                </a:extLst>
              </p:cNvPr>
              <p:cNvCxnSpPr/>
              <p:nvPr/>
            </p:nvCxnSpPr>
            <p:spPr>
              <a:xfrm>
                <a:off x="5228437" y="1648098"/>
                <a:ext cx="3314656" cy="806"/>
              </a:xfrm>
              <a:prstGeom prst="line">
                <a:avLst/>
              </a:prstGeom>
              <a:ln w="25400" cap="flat" cmpd="sng" algn="ctr">
                <a:solidFill>
                  <a:schemeClr val="accent1"/>
                </a:solidFill>
                <a:prstDash val="dot"/>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134" name="Straight Connector 133">
                <a:extLst>
                  <a:ext uri="{FF2B5EF4-FFF2-40B4-BE49-F238E27FC236}">
                    <a16:creationId xmlns:a16="http://schemas.microsoft.com/office/drawing/2014/main" id="{0111087E-A97F-D9EF-E6FE-929C9A3A869E}"/>
                  </a:ext>
                </a:extLst>
              </p:cNvPr>
              <p:cNvCxnSpPr/>
              <p:nvPr/>
            </p:nvCxnSpPr>
            <p:spPr>
              <a:xfrm>
                <a:off x="5533420" y="1146507"/>
                <a:ext cx="2791581" cy="1004793"/>
              </a:xfrm>
              <a:prstGeom prst="line">
                <a:avLst/>
              </a:prstGeom>
            </p:spPr>
            <p:style>
              <a:lnRef idx="2">
                <a:schemeClr val="accent1"/>
              </a:lnRef>
              <a:fillRef idx="0">
                <a:schemeClr val="accent1"/>
              </a:fillRef>
              <a:effectRef idx="1">
                <a:schemeClr val="accent1"/>
              </a:effectRef>
              <a:fontRef idx="minor">
                <a:schemeClr val="tx1"/>
              </a:fontRef>
            </p:style>
          </p:cxnSp>
          <p:cxnSp>
            <p:nvCxnSpPr>
              <p:cNvPr id="135" name="Straight Connector 134">
                <a:extLst>
                  <a:ext uri="{FF2B5EF4-FFF2-40B4-BE49-F238E27FC236}">
                    <a16:creationId xmlns:a16="http://schemas.microsoft.com/office/drawing/2014/main" id="{E8977CFD-891A-F994-876C-A00EE26F728C}"/>
                  </a:ext>
                </a:extLst>
              </p:cNvPr>
              <p:cNvCxnSpPr/>
              <p:nvPr/>
            </p:nvCxnSpPr>
            <p:spPr>
              <a:xfrm rot="10800000" flipV="1">
                <a:off x="5533421" y="1146507"/>
                <a:ext cx="2791580" cy="1004793"/>
              </a:xfrm>
              <a:prstGeom prst="line">
                <a:avLst/>
              </a:prstGeom>
            </p:spPr>
            <p:style>
              <a:lnRef idx="2">
                <a:schemeClr val="accent1"/>
              </a:lnRef>
              <a:fillRef idx="0">
                <a:schemeClr val="accent1"/>
              </a:fillRef>
              <a:effectRef idx="1">
                <a:schemeClr val="accent1"/>
              </a:effectRef>
              <a:fontRef idx="minor">
                <a:schemeClr val="tx1"/>
              </a:fontRef>
            </p:style>
          </p:cxnSp>
          <p:sp>
            <p:nvSpPr>
              <p:cNvPr id="136" name="Oval 135">
                <a:extLst>
                  <a:ext uri="{FF2B5EF4-FFF2-40B4-BE49-F238E27FC236}">
                    <a16:creationId xmlns:a16="http://schemas.microsoft.com/office/drawing/2014/main" id="{299B5B7D-A497-93C0-DB5B-E2A3964C00B3}"/>
                  </a:ext>
                </a:extLst>
              </p:cNvPr>
              <p:cNvSpPr/>
              <p:nvPr/>
            </p:nvSpPr>
            <p:spPr>
              <a:xfrm rot="1315116">
                <a:off x="6756966" y="1581271"/>
                <a:ext cx="361373" cy="14450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7" name="Oval 136">
                <a:extLst>
                  <a:ext uri="{FF2B5EF4-FFF2-40B4-BE49-F238E27FC236}">
                    <a16:creationId xmlns:a16="http://schemas.microsoft.com/office/drawing/2014/main" id="{B033EFB9-F9E3-D47A-6052-FFC0F1DF4D4D}"/>
                  </a:ext>
                </a:extLst>
              </p:cNvPr>
              <p:cNvSpPr/>
              <p:nvPr/>
            </p:nvSpPr>
            <p:spPr>
              <a:xfrm rot="20498547">
                <a:off x="7334356" y="1379908"/>
                <a:ext cx="405035" cy="140443"/>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8" name="Oval 137">
                <a:extLst>
                  <a:ext uri="{FF2B5EF4-FFF2-40B4-BE49-F238E27FC236}">
                    <a16:creationId xmlns:a16="http://schemas.microsoft.com/office/drawing/2014/main" id="{DF8EFFDE-36E2-8A09-5E0E-10D843C7B95E}"/>
                  </a:ext>
                </a:extLst>
              </p:cNvPr>
              <p:cNvSpPr/>
              <p:nvPr/>
            </p:nvSpPr>
            <p:spPr>
              <a:xfrm rot="20630471">
                <a:off x="8071494" y="1116747"/>
                <a:ext cx="381894" cy="119275"/>
              </a:xfrm>
              <a:prstGeom prst="ellipse">
                <a:avLst/>
              </a:prstGeom>
              <a:solidFill>
                <a:srgbClr val="FF0000">
                  <a:alpha val="21000"/>
                </a:srgbClr>
              </a:solidFill>
              <a:ln w="31750">
                <a:prstDash val="sysDot"/>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9" name="Rectangle 138">
                <a:extLst>
                  <a:ext uri="{FF2B5EF4-FFF2-40B4-BE49-F238E27FC236}">
                    <a16:creationId xmlns:a16="http://schemas.microsoft.com/office/drawing/2014/main" id="{03337097-D924-25CA-89F7-67F07BF54CB6}"/>
                  </a:ext>
                </a:extLst>
              </p:cNvPr>
              <p:cNvSpPr/>
              <p:nvPr/>
            </p:nvSpPr>
            <p:spPr>
              <a:xfrm>
                <a:off x="6261574" y="846028"/>
                <a:ext cx="1453597" cy="517406"/>
              </a:xfrm>
              <a:prstGeom prst="rect">
                <a:avLst/>
              </a:prstGeom>
            </p:spPr>
            <p:txBody>
              <a:bodyPr wrap="none">
                <a:spAutoFit/>
              </a:bodyPr>
              <a:lstStyle/>
              <a:p>
                <a:r>
                  <a:rPr lang="en-US" b="1" dirty="0"/>
                  <a:t>Head-On</a:t>
                </a:r>
              </a:p>
            </p:txBody>
          </p:sp>
          <p:sp>
            <p:nvSpPr>
              <p:cNvPr id="140" name="Rectangle 139">
                <a:extLst>
                  <a:ext uri="{FF2B5EF4-FFF2-40B4-BE49-F238E27FC236}">
                    <a16:creationId xmlns:a16="http://schemas.microsoft.com/office/drawing/2014/main" id="{FF7E48E2-3B6C-7E81-6524-947875FEFC63}"/>
                  </a:ext>
                </a:extLst>
              </p:cNvPr>
              <p:cNvSpPr/>
              <p:nvPr/>
            </p:nvSpPr>
            <p:spPr>
              <a:xfrm>
                <a:off x="3789833" y="1190353"/>
                <a:ext cx="1802080" cy="517406"/>
              </a:xfrm>
              <a:prstGeom prst="rect">
                <a:avLst/>
              </a:prstGeom>
            </p:spPr>
            <p:txBody>
              <a:bodyPr wrap="none">
                <a:spAutoFit/>
              </a:bodyPr>
              <a:lstStyle/>
              <a:p>
                <a:r>
                  <a:rPr lang="en-US" b="1" dirty="0"/>
                  <a:t>Long Range</a:t>
                </a:r>
              </a:p>
            </p:txBody>
          </p:sp>
          <p:cxnSp>
            <p:nvCxnSpPr>
              <p:cNvPr id="141" name="Straight Arrow Connector 140">
                <a:extLst>
                  <a:ext uri="{FF2B5EF4-FFF2-40B4-BE49-F238E27FC236}">
                    <a16:creationId xmlns:a16="http://schemas.microsoft.com/office/drawing/2014/main" id="{8FA3418C-10A9-DA49-E9F8-A384631077F9}"/>
                  </a:ext>
                </a:extLst>
              </p:cNvPr>
              <p:cNvCxnSpPr/>
              <p:nvPr/>
            </p:nvCxnSpPr>
            <p:spPr>
              <a:xfrm rot="16200000" flipH="1">
                <a:off x="5185781" y="1657201"/>
                <a:ext cx="782771" cy="5890"/>
              </a:xfrm>
              <a:prstGeom prst="straightConnector1">
                <a:avLst/>
              </a:prstGeom>
              <a:ln>
                <a:solidFill>
                  <a:schemeClr val="tx1"/>
                </a:solidFill>
                <a:prstDash val="sysDash"/>
                <a:headEnd type="arrow" w="med" len="sm"/>
                <a:tailEnd type="arrow" w="med" len="sm"/>
              </a:ln>
            </p:spPr>
            <p:style>
              <a:lnRef idx="2">
                <a:schemeClr val="accent1"/>
              </a:lnRef>
              <a:fillRef idx="0">
                <a:schemeClr val="accent1"/>
              </a:fillRef>
              <a:effectRef idx="1">
                <a:schemeClr val="accent1"/>
              </a:effectRef>
              <a:fontRef idx="minor">
                <a:schemeClr val="tx1"/>
              </a:fontRef>
            </p:style>
          </p:cxnSp>
        </p:grpSp>
        <p:cxnSp>
          <p:nvCxnSpPr>
            <p:cNvPr id="112" name="Straight Connector 111">
              <a:extLst>
                <a:ext uri="{FF2B5EF4-FFF2-40B4-BE49-F238E27FC236}">
                  <a16:creationId xmlns:a16="http://schemas.microsoft.com/office/drawing/2014/main" id="{125D1E73-972C-81BD-2147-3C33729EAE95}"/>
                </a:ext>
              </a:extLst>
            </p:cNvPr>
            <p:cNvCxnSpPr/>
            <p:nvPr/>
          </p:nvCxnSpPr>
          <p:spPr>
            <a:xfrm>
              <a:off x="3192860" y="2689253"/>
              <a:ext cx="183360" cy="743168"/>
            </a:xfrm>
            <a:prstGeom prst="line">
              <a:avLst/>
            </a:prstGeom>
            <a:ln>
              <a:solidFill>
                <a:schemeClr val="tx1"/>
              </a:solidFill>
              <a:prstDash val="sysDash"/>
            </a:ln>
          </p:spPr>
          <p:style>
            <a:lnRef idx="2">
              <a:schemeClr val="accent1"/>
            </a:lnRef>
            <a:fillRef idx="0">
              <a:schemeClr val="accent1"/>
            </a:fillRef>
            <a:effectRef idx="1">
              <a:schemeClr val="accent1"/>
            </a:effectRef>
            <a:fontRef idx="minor">
              <a:schemeClr val="tx1"/>
            </a:fontRef>
          </p:style>
        </p:cxnSp>
        <p:cxnSp>
          <p:nvCxnSpPr>
            <p:cNvPr id="113" name="Straight Connector 112">
              <a:extLst>
                <a:ext uri="{FF2B5EF4-FFF2-40B4-BE49-F238E27FC236}">
                  <a16:creationId xmlns:a16="http://schemas.microsoft.com/office/drawing/2014/main" id="{401C2807-9AB0-DF98-CB4B-F818AF6D51E4}"/>
                </a:ext>
              </a:extLst>
            </p:cNvPr>
            <p:cNvCxnSpPr>
              <a:endCxn id="110" idx="0"/>
            </p:cNvCxnSpPr>
            <p:nvPr/>
          </p:nvCxnSpPr>
          <p:spPr>
            <a:xfrm>
              <a:off x="3273909" y="2552044"/>
              <a:ext cx="1995063" cy="205601"/>
            </a:xfrm>
            <a:prstGeom prst="line">
              <a:avLst/>
            </a:prstGeom>
            <a:ln>
              <a:solidFill>
                <a:schemeClr val="tx1"/>
              </a:solidFill>
              <a:prstDash val="sysDash"/>
            </a:ln>
          </p:spPr>
          <p:style>
            <a:lnRef idx="2">
              <a:schemeClr val="accent1"/>
            </a:lnRef>
            <a:fillRef idx="0">
              <a:schemeClr val="accent1"/>
            </a:fillRef>
            <a:effectRef idx="1">
              <a:schemeClr val="accent1"/>
            </a:effectRef>
            <a:fontRef idx="minor">
              <a:schemeClr val="tx1"/>
            </a:fontRef>
          </p:style>
        </p:cxnSp>
        <p:grpSp>
          <p:nvGrpSpPr>
            <p:cNvPr id="114" name="Group 113">
              <a:extLst>
                <a:ext uri="{FF2B5EF4-FFF2-40B4-BE49-F238E27FC236}">
                  <a16:creationId xmlns:a16="http://schemas.microsoft.com/office/drawing/2014/main" id="{CC8F8008-B587-B1A0-31E8-6C081F65D359}"/>
                </a:ext>
              </a:extLst>
            </p:cNvPr>
            <p:cNvGrpSpPr/>
            <p:nvPr/>
          </p:nvGrpSpPr>
          <p:grpSpPr>
            <a:xfrm>
              <a:off x="556023" y="470902"/>
              <a:ext cx="2895212" cy="2875957"/>
              <a:chOff x="6357308" y="2053450"/>
              <a:chExt cx="2895212" cy="2875957"/>
            </a:xfrm>
          </p:grpSpPr>
          <p:sp>
            <p:nvSpPr>
              <p:cNvPr id="128" name="Oval 18">
                <a:extLst>
                  <a:ext uri="{FF2B5EF4-FFF2-40B4-BE49-F238E27FC236}">
                    <a16:creationId xmlns:a16="http://schemas.microsoft.com/office/drawing/2014/main" id="{3D8E0D3C-81FF-9B2D-0481-57B9C7061F21}"/>
                  </a:ext>
                </a:extLst>
              </p:cNvPr>
              <p:cNvSpPr>
                <a:spLocks noChangeArrowheads="1"/>
              </p:cNvSpPr>
              <p:nvPr/>
            </p:nvSpPr>
            <p:spPr bwMode="auto">
              <a:xfrm>
                <a:off x="6593905" y="2406927"/>
                <a:ext cx="2358091" cy="2240720"/>
              </a:xfrm>
              <a:prstGeom prst="ellipse">
                <a:avLst/>
              </a:prstGeom>
              <a:noFill/>
              <a:ln w="38100">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a:lstStyle/>
              <a:p>
                <a:endParaRPr lang="en-US"/>
              </a:p>
            </p:txBody>
          </p:sp>
          <p:pic>
            <p:nvPicPr>
              <p:cNvPr id="129" name="Picture 128" descr="AliceDet.gif">
                <a:extLst>
                  <a:ext uri="{FF2B5EF4-FFF2-40B4-BE49-F238E27FC236}">
                    <a16:creationId xmlns:a16="http://schemas.microsoft.com/office/drawing/2014/main" id="{47D9364F-89EF-F365-5D8F-BCBA0346AF9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57308" y="3656196"/>
                <a:ext cx="909651" cy="636900"/>
              </a:xfrm>
              <a:prstGeom prst="rect">
                <a:avLst/>
              </a:prstGeom>
            </p:spPr>
          </p:pic>
          <p:pic>
            <p:nvPicPr>
              <p:cNvPr id="130" name="Picture 129" descr="atlasdetector.jpg">
                <a:extLst>
                  <a:ext uri="{FF2B5EF4-FFF2-40B4-BE49-F238E27FC236}">
                    <a16:creationId xmlns:a16="http://schemas.microsoft.com/office/drawing/2014/main" id="{A6A6E7F7-1885-3D27-0A8D-FBB4FC8F689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23540" y="4207365"/>
                <a:ext cx="1031665" cy="722042"/>
              </a:xfrm>
              <a:prstGeom prst="rect">
                <a:avLst/>
              </a:prstGeom>
            </p:spPr>
          </p:pic>
          <p:pic>
            <p:nvPicPr>
              <p:cNvPr id="131" name="Picture 130" descr="cms.gif">
                <a:extLst>
                  <a:ext uri="{FF2B5EF4-FFF2-40B4-BE49-F238E27FC236}">
                    <a16:creationId xmlns:a16="http://schemas.microsoft.com/office/drawing/2014/main" id="{BE8B4A08-C0F5-7A18-AAA4-BE59D23384F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34086" y="2053450"/>
                <a:ext cx="981809" cy="706954"/>
              </a:xfrm>
              <a:prstGeom prst="rect">
                <a:avLst/>
              </a:prstGeom>
            </p:spPr>
          </p:pic>
          <p:pic>
            <p:nvPicPr>
              <p:cNvPr id="132" name="Picture 131" descr="LHCbExperiment.gif">
                <a:extLst>
                  <a:ext uri="{FF2B5EF4-FFF2-40B4-BE49-F238E27FC236}">
                    <a16:creationId xmlns:a16="http://schemas.microsoft.com/office/drawing/2014/main" id="{0BAAD6EB-60A2-4051-2239-D884D8C499E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314359" y="3622037"/>
                <a:ext cx="938161" cy="705184"/>
              </a:xfrm>
              <a:prstGeom prst="rect">
                <a:avLst/>
              </a:prstGeom>
            </p:spPr>
          </p:pic>
        </p:grpSp>
        <p:cxnSp>
          <p:nvCxnSpPr>
            <p:cNvPr id="115" name="Straight Arrow Connector 114">
              <a:extLst>
                <a:ext uri="{FF2B5EF4-FFF2-40B4-BE49-F238E27FC236}">
                  <a16:creationId xmlns:a16="http://schemas.microsoft.com/office/drawing/2014/main" id="{636AA636-5F50-209E-24F8-E3FC3FE88439}"/>
                </a:ext>
              </a:extLst>
            </p:cNvPr>
            <p:cNvCxnSpPr/>
            <p:nvPr/>
          </p:nvCxnSpPr>
          <p:spPr>
            <a:xfrm rot="16200000" flipH="1">
              <a:off x="6339566" y="3516511"/>
              <a:ext cx="558753" cy="4184"/>
            </a:xfrm>
            <a:prstGeom prst="straightConnector1">
              <a:avLst/>
            </a:prstGeom>
            <a:ln>
              <a:solidFill>
                <a:schemeClr val="tx1"/>
              </a:solidFill>
              <a:prstDash val="sysDash"/>
              <a:headEnd type="arrow" w="med" len="sm"/>
              <a:tailEnd type="arrow" w="med" len="sm"/>
            </a:ln>
          </p:spPr>
          <p:style>
            <a:lnRef idx="2">
              <a:schemeClr val="accent1"/>
            </a:lnRef>
            <a:fillRef idx="0">
              <a:schemeClr val="accent1"/>
            </a:fillRef>
            <a:effectRef idx="1">
              <a:schemeClr val="accent1"/>
            </a:effectRef>
            <a:fontRef idx="minor">
              <a:schemeClr val="tx1"/>
            </a:fontRef>
          </p:style>
        </p:cxnSp>
        <p:sp>
          <p:nvSpPr>
            <p:cNvPr id="116" name="TextBox 115">
              <a:extLst>
                <a:ext uri="{FF2B5EF4-FFF2-40B4-BE49-F238E27FC236}">
                  <a16:creationId xmlns:a16="http://schemas.microsoft.com/office/drawing/2014/main" id="{C2692DA0-97C1-4818-FB98-1F01E5C5E7AC}"/>
                </a:ext>
              </a:extLst>
            </p:cNvPr>
            <p:cNvSpPr txBox="1"/>
            <p:nvPr/>
          </p:nvSpPr>
          <p:spPr>
            <a:xfrm>
              <a:off x="1782151" y="3346858"/>
              <a:ext cx="486056" cy="369332"/>
            </a:xfrm>
            <a:prstGeom prst="rect">
              <a:avLst/>
            </a:prstGeom>
            <a:noFill/>
          </p:spPr>
          <p:txBody>
            <a:bodyPr wrap="none" rtlCol="0">
              <a:spAutoFit/>
            </a:bodyPr>
            <a:lstStyle/>
            <a:p>
              <a:r>
                <a:rPr lang="en-US" b="1" dirty="0"/>
                <a:t>IP1</a:t>
              </a:r>
            </a:p>
          </p:txBody>
        </p:sp>
        <p:sp>
          <p:nvSpPr>
            <p:cNvPr id="117" name="TextBox 116">
              <a:extLst>
                <a:ext uri="{FF2B5EF4-FFF2-40B4-BE49-F238E27FC236}">
                  <a16:creationId xmlns:a16="http://schemas.microsoft.com/office/drawing/2014/main" id="{A68210B4-FAD3-F54A-9C41-97731AD8E741}"/>
                </a:ext>
              </a:extLst>
            </p:cNvPr>
            <p:cNvSpPr txBox="1"/>
            <p:nvPr/>
          </p:nvSpPr>
          <p:spPr>
            <a:xfrm>
              <a:off x="388752" y="2710547"/>
              <a:ext cx="486056" cy="369332"/>
            </a:xfrm>
            <a:prstGeom prst="rect">
              <a:avLst/>
            </a:prstGeom>
            <a:noFill/>
          </p:spPr>
          <p:txBody>
            <a:bodyPr wrap="none" rtlCol="0">
              <a:spAutoFit/>
            </a:bodyPr>
            <a:lstStyle/>
            <a:p>
              <a:r>
                <a:rPr lang="en-US" b="1" dirty="0"/>
                <a:t>IP2</a:t>
              </a:r>
            </a:p>
          </p:txBody>
        </p:sp>
        <p:sp>
          <p:nvSpPr>
            <p:cNvPr id="118" name="TextBox 117">
              <a:extLst>
                <a:ext uri="{FF2B5EF4-FFF2-40B4-BE49-F238E27FC236}">
                  <a16:creationId xmlns:a16="http://schemas.microsoft.com/office/drawing/2014/main" id="{9A8E6651-7B26-AD66-7D9B-CFBF37A366F6}"/>
                </a:ext>
              </a:extLst>
            </p:cNvPr>
            <p:cNvSpPr txBox="1"/>
            <p:nvPr/>
          </p:nvSpPr>
          <p:spPr>
            <a:xfrm>
              <a:off x="1714565" y="1177855"/>
              <a:ext cx="486056" cy="369332"/>
            </a:xfrm>
            <a:prstGeom prst="rect">
              <a:avLst/>
            </a:prstGeom>
            <a:noFill/>
          </p:spPr>
          <p:txBody>
            <a:bodyPr wrap="none" rtlCol="0">
              <a:spAutoFit/>
            </a:bodyPr>
            <a:lstStyle/>
            <a:p>
              <a:r>
                <a:rPr lang="en-US" b="1" dirty="0"/>
                <a:t>IP5</a:t>
              </a:r>
            </a:p>
          </p:txBody>
        </p:sp>
        <p:sp>
          <p:nvSpPr>
            <p:cNvPr id="119" name="TextBox 118">
              <a:extLst>
                <a:ext uri="{FF2B5EF4-FFF2-40B4-BE49-F238E27FC236}">
                  <a16:creationId xmlns:a16="http://schemas.microsoft.com/office/drawing/2014/main" id="{989014AA-33AB-1951-A983-79E59FAFC793}"/>
                </a:ext>
              </a:extLst>
            </p:cNvPr>
            <p:cNvSpPr txBox="1"/>
            <p:nvPr/>
          </p:nvSpPr>
          <p:spPr>
            <a:xfrm>
              <a:off x="3434906" y="2073647"/>
              <a:ext cx="486056" cy="369332"/>
            </a:xfrm>
            <a:prstGeom prst="rect">
              <a:avLst/>
            </a:prstGeom>
            <a:noFill/>
          </p:spPr>
          <p:txBody>
            <a:bodyPr wrap="none" rtlCol="0">
              <a:spAutoFit/>
            </a:bodyPr>
            <a:lstStyle/>
            <a:p>
              <a:r>
                <a:rPr lang="en-US" b="1" dirty="0"/>
                <a:t>IP8</a:t>
              </a:r>
            </a:p>
          </p:txBody>
        </p:sp>
        <p:sp>
          <p:nvSpPr>
            <p:cNvPr id="120" name="Oval 119">
              <a:extLst>
                <a:ext uri="{FF2B5EF4-FFF2-40B4-BE49-F238E27FC236}">
                  <a16:creationId xmlns:a16="http://schemas.microsoft.com/office/drawing/2014/main" id="{BED7801D-6493-9C51-6AAF-DBB185FB4EA5}"/>
                </a:ext>
              </a:extLst>
            </p:cNvPr>
            <p:cNvSpPr/>
            <p:nvPr/>
          </p:nvSpPr>
          <p:spPr>
            <a:xfrm rot="1315116">
              <a:off x="5779894" y="3585153"/>
              <a:ext cx="256724" cy="103151"/>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1" name="Oval 120">
              <a:extLst>
                <a:ext uri="{FF2B5EF4-FFF2-40B4-BE49-F238E27FC236}">
                  <a16:creationId xmlns:a16="http://schemas.microsoft.com/office/drawing/2014/main" id="{B7B135B0-4803-4A6D-4BF5-7F47FAE75B90}"/>
                </a:ext>
              </a:extLst>
            </p:cNvPr>
            <p:cNvSpPr/>
            <p:nvPr/>
          </p:nvSpPr>
          <p:spPr>
            <a:xfrm rot="1315116">
              <a:off x="6235252" y="3748574"/>
              <a:ext cx="256724" cy="103151"/>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2" name="Oval 121">
              <a:extLst>
                <a:ext uri="{FF2B5EF4-FFF2-40B4-BE49-F238E27FC236}">
                  <a16:creationId xmlns:a16="http://schemas.microsoft.com/office/drawing/2014/main" id="{5D0FDEEE-9C11-2393-BC89-A117358C5645}"/>
                </a:ext>
              </a:extLst>
            </p:cNvPr>
            <p:cNvSpPr/>
            <p:nvPr/>
          </p:nvSpPr>
          <p:spPr>
            <a:xfrm rot="20498547">
              <a:off x="5352210" y="3437081"/>
              <a:ext cx="287742" cy="100250"/>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3" name="Oval 122">
              <a:extLst>
                <a:ext uri="{FF2B5EF4-FFF2-40B4-BE49-F238E27FC236}">
                  <a16:creationId xmlns:a16="http://schemas.microsoft.com/office/drawing/2014/main" id="{6D882830-C593-F640-6B73-C955CD57AE72}"/>
                </a:ext>
              </a:extLst>
            </p:cNvPr>
            <p:cNvSpPr/>
            <p:nvPr/>
          </p:nvSpPr>
          <p:spPr>
            <a:xfrm rot="20498547">
              <a:off x="4901839" y="3592363"/>
              <a:ext cx="287742" cy="100250"/>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4" name="Oval 123">
              <a:extLst>
                <a:ext uri="{FF2B5EF4-FFF2-40B4-BE49-F238E27FC236}">
                  <a16:creationId xmlns:a16="http://schemas.microsoft.com/office/drawing/2014/main" id="{53D34279-32E8-EC5E-A8BD-9A7646C7B345}"/>
                </a:ext>
              </a:extLst>
            </p:cNvPr>
            <p:cNvSpPr/>
            <p:nvPr/>
          </p:nvSpPr>
          <p:spPr>
            <a:xfrm rot="1315116">
              <a:off x="4887516" y="3255741"/>
              <a:ext cx="256724" cy="103151"/>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5" name="Oval 124">
              <a:extLst>
                <a:ext uri="{FF2B5EF4-FFF2-40B4-BE49-F238E27FC236}">
                  <a16:creationId xmlns:a16="http://schemas.microsoft.com/office/drawing/2014/main" id="{03C75ACD-5C89-D83B-5967-4E250EAF778A}"/>
                </a:ext>
              </a:extLst>
            </p:cNvPr>
            <p:cNvSpPr/>
            <p:nvPr/>
          </p:nvSpPr>
          <p:spPr>
            <a:xfrm rot="1315116">
              <a:off x="4404186" y="3083604"/>
              <a:ext cx="256724" cy="103151"/>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6" name="Oval 125">
              <a:extLst>
                <a:ext uri="{FF2B5EF4-FFF2-40B4-BE49-F238E27FC236}">
                  <a16:creationId xmlns:a16="http://schemas.microsoft.com/office/drawing/2014/main" id="{F974DB68-C887-EAE6-0EA2-8206EC5A14F1}"/>
                </a:ext>
              </a:extLst>
            </p:cNvPr>
            <p:cNvSpPr/>
            <p:nvPr/>
          </p:nvSpPr>
          <p:spPr>
            <a:xfrm rot="20498547">
              <a:off x="4399597" y="3781882"/>
              <a:ext cx="287742" cy="100250"/>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7" name="TextBox 126">
              <a:extLst>
                <a:ext uri="{FF2B5EF4-FFF2-40B4-BE49-F238E27FC236}">
                  <a16:creationId xmlns:a16="http://schemas.microsoft.com/office/drawing/2014/main" id="{5F814DA5-9C25-9E96-53B2-4D7FF0F8A844}"/>
                </a:ext>
              </a:extLst>
            </p:cNvPr>
            <p:cNvSpPr txBox="1"/>
            <p:nvPr/>
          </p:nvSpPr>
          <p:spPr>
            <a:xfrm>
              <a:off x="6615242" y="3323748"/>
              <a:ext cx="306494" cy="369332"/>
            </a:xfrm>
            <a:prstGeom prst="rect">
              <a:avLst/>
            </a:prstGeom>
            <a:noFill/>
          </p:spPr>
          <p:txBody>
            <a:bodyPr wrap="none" rtlCol="0">
              <a:spAutoFit/>
            </a:bodyPr>
            <a:lstStyle/>
            <a:p>
              <a:r>
                <a:rPr lang="en-CH" b="1" dirty="0"/>
                <a:t>d</a:t>
              </a:r>
            </a:p>
          </p:txBody>
        </p:sp>
      </p:grpSp>
      <p:sp>
        <p:nvSpPr>
          <p:cNvPr id="142" name="Slide Number Placeholder 141">
            <a:extLst>
              <a:ext uri="{FF2B5EF4-FFF2-40B4-BE49-F238E27FC236}">
                <a16:creationId xmlns:a16="http://schemas.microsoft.com/office/drawing/2014/main" id="{EB9B7093-08D5-C03A-1CBD-2D9D30462CD5}"/>
              </a:ext>
            </a:extLst>
          </p:cNvPr>
          <p:cNvSpPr>
            <a:spLocks noGrp="1"/>
          </p:cNvSpPr>
          <p:nvPr>
            <p:ph type="sldNum" sz="quarter" idx="12"/>
          </p:nvPr>
        </p:nvSpPr>
        <p:spPr/>
        <p:txBody>
          <a:bodyPr/>
          <a:lstStyle/>
          <a:p>
            <a:fld id="{E431986A-80BA-5C47-860B-2F2875E2D975}" type="slidenum">
              <a:rPr lang="en-CH" smtClean="0"/>
              <a:t>5</a:t>
            </a:fld>
            <a:endParaRPr lang="en-CH"/>
          </a:p>
        </p:txBody>
      </p:sp>
    </p:spTree>
    <p:extLst>
      <p:ext uri="{BB962C8B-B14F-4D97-AF65-F5344CB8AC3E}">
        <p14:creationId xmlns:p14="http://schemas.microsoft.com/office/powerpoint/2010/main" val="85287507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2922382" y="1734421"/>
            <a:ext cx="6511941" cy="4211502"/>
            <a:chOff x="1959539" y="2484177"/>
            <a:chExt cx="5352646" cy="3461744"/>
          </a:xfrm>
        </p:grpSpPr>
        <p:pic>
          <p:nvPicPr>
            <p:cNvPr id="4" name="Picture 3" descr="sepIP1_201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59539" y="2484177"/>
              <a:ext cx="4615658" cy="3461744"/>
            </a:xfrm>
            <a:prstGeom prst="rect">
              <a:avLst/>
            </a:prstGeom>
          </p:spPr>
        </p:pic>
        <p:sp>
          <p:nvSpPr>
            <p:cNvPr id="9" name="TextBox 8"/>
            <p:cNvSpPr txBox="1"/>
            <p:nvPr/>
          </p:nvSpPr>
          <p:spPr>
            <a:xfrm>
              <a:off x="6332169" y="3980130"/>
              <a:ext cx="399504" cy="303581"/>
            </a:xfrm>
            <a:prstGeom prst="rect">
              <a:avLst/>
            </a:prstGeom>
            <a:solidFill>
              <a:srgbClr val="EBFF3C"/>
            </a:solidFill>
          </p:spPr>
          <p:txBody>
            <a:bodyPr wrap="none" rtlCol="0">
              <a:spAutoFit/>
            </a:bodyPr>
            <a:lstStyle/>
            <a:p>
              <a:r>
                <a:rPr lang="en-US" b="1" dirty="0"/>
                <a:t>IP1</a:t>
              </a:r>
            </a:p>
          </p:txBody>
        </p:sp>
        <p:sp>
          <p:nvSpPr>
            <p:cNvPr id="10" name="TextBox 9"/>
            <p:cNvSpPr txBox="1"/>
            <p:nvPr/>
          </p:nvSpPr>
          <p:spPr>
            <a:xfrm>
              <a:off x="6912681" y="3975069"/>
              <a:ext cx="399504" cy="303581"/>
            </a:xfrm>
            <a:prstGeom prst="rect">
              <a:avLst/>
            </a:prstGeom>
            <a:solidFill>
              <a:srgbClr val="EBFF3C"/>
            </a:solidFill>
          </p:spPr>
          <p:txBody>
            <a:bodyPr wrap="none" rtlCol="0">
              <a:spAutoFit/>
            </a:bodyPr>
            <a:lstStyle/>
            <a:p>
              <a:r>
                <a:rPr lang="en-US" b="1" dirty="0"/>
                <a:t>IP5</a:t>
              </a:r>
            </a:p>
          </p:txBody>
        </p:sp>
        <p:sp>
          <p:nvSpPr>
            <p:cNvPr id="3" name="TextBox 2"/>
            <p:cNvSpPr txBox="1"/>
            <p:nvPr/>
          </p:nvSpPr>
          <p:spPr>
            <a:xfrm>
              <a:off x="3343666" y="4848865"/>
              <a:ext cx="536538" cy="303581"/>
            </a:xfrm>
            <a:prstGeom prst="rect">
              <a:avLst/>
            </a:prstGeom>
            <a:noFill/>
          </p:spPr>
          <p:txBody>
            <a:bodyPr wrap="none" rtlCol="0">
              <a:spAutoFit/>
            </a:bodyPr>
            <a:lstStyle/>
            <a:p>
              <a:r>
                <a:rPr lang="en-US" b="1" dirty="0">
                  <a:solidFill>
                    <a:srgbClr val="A629A7"/>
                  </a:solidFill>
                </a:rPr>
                <a:t>2012</a:t>
              </a:r>
            </a:p>
          </p:txBody>
        </p:sp>
        <p:sp>
          <p:nvSpPr>
            <p:cNvPr id="13" name="TextBox 12"/>
            <p:cNvSpPr txBox="1"/>
            <p:nvPr/>
          </p:nvSpPr>
          <p:spPr>
            <a:xfrm>
              <a:off x="4573717" y="3795463"/>
              <a:ext cx="536538" cy="303581"/>
            </a:xfrm>
            <a:prstGeom prst="rect">
              <a:avLst/>
            </a:prstGeom>
            <a:noFill/>
          </p:spPr>
          <p:txBody>
            <a:bodyPr wrap="none" rtlCol="0">
              <a:spAutoFit/>
            </a:bodyPr>
            <a:lstStyle/>
            <a:p>
              <a:r>
                <a:rPr lang="en-US" b="1" dirty="0">
                  <a:solidFill>
                    <a:srgbClr val="1225DC"/>
                  </a:solidFill>
                </a:rPr>
                <a:t>2015</a:t>
              </a:r>
            </a:p>
          </p:txBody>
        </p:sp>
        <p:sp>
          <p:nvSpPr>
            <p:cNvPr id="14" name="TextBox 13"/>
            <p:cNvSpPr txBox="1"/>
            <p:nvPr/>
          </p:nvSpPr>
          <p:spPr>
            <a:xfrm>
              <a:off x="5495868" y="4489297"/>
              <a:ext cx="536538" cy="303581"/>
            </a:xfrm>
            <a:prstGeom prst="rect">
              <a:avLst/>
            </a:prstGeom>
            <a:noFill/>
          </p:spPr>
          <p:txBody>
            <a:bodyPr wrap="none" rtlCol="0">
              <a:spAutoFit/>
            </a:bodyPr>
            <a:lstStyle/>
            <a:p>
              <a:r>
                <a:rPr lang="en-US" b="1" dirty="0">
                  <a:solidFill>
                    <a:srgbClr val="FF0000"/>
                  </a:solidFill>
                </a:rPr>
                <a:t>2016</a:t>
              </a:r>
            </a:p>
          </p:txBody>
        </p:sp>
      </p:grpSp>
      <p:sp>
        <p:nvSpPr>
          <p:cNvPr id="2" name="Title 1"/>
          <p:cNvSpPr>
            <a:spLocks noGrp="1"/>
          </p:cNvSpPr>
          <p:nvPr>
            <p:ph type="title"/>
          </p:nvPr>
        </p:nvSpPr>
        <p:spPr>
          <a:xfrm>
            <a:off x="1981200" y="60453"/>
            <a:ext cx="8229600" cy="673931"/>
          </a:xfrm>
        </p:spPr>
        <p:txBody>
          <a:bodyPr>
            <a:normAutofit/>
          </a:bodyPr>
          <a:lstStyle/>
          <a:p>
            <a:r>
              <a:rPr lang="en-US" sz="3600" dirty="0"/>
              <a:t>LHC configuration RUN I</a:t>
            </a:r>
            <a:r>
              <a:rPr lang="en-US" sz="3600" dirty="0">
                <a:sym typeface="Wingdings"/>
              </a:rPr>
              <a:t>RUN II</a:t>
            </a:r>
            <a:endParaRPr lang="en-US" sz="3600" dirty="0"/>
          </a:p>
        </p:txBody>
      </p:sp>
      <p:sp>
        <p:nvSpPr>
          <p:cNvPr id="11" name="TextBox 10"/>
          <p:cNvSpPr txBox="1"/>
          <p:nvPr/>
        </p:nvSpPr>
        <p:spPr>
          <a:xfrm>
            <a:off x="1526216" y="770598"/>
            <a:ext cx="9251251" cy="1200329"/>
          </a:xfrm>
          <a:prstGeom prst="rect">
            <a:avLst/>
          </a:prstGeom>
          <a:noFill/>
        </p:spPr>
        <p:txBody>
          <a:bodyPr wrap="none" rtlCol="0">
            <a:spAutoFit/>
          </a:bodyPr>
          <a:lstStyle/>
          <a:p>
            <a:pPr marL="285750" indent="-285750">
              <a:buFont typeface="Arial"/>
              <a:buChar char="•"/>
            </a:pPr>
            <a:r>
              <a:rPr lang="en-US" dirty="0">
                <a:sym typeface="Wingdings"/>
              </a:rPr>
              <a:t>Move from </a:t>
            </a:r>
            <a:r>
              <a:rPr lang="en-US" b="1" dirty="0">
                <a:sym typeface="Wingdings"/>
              </a:rPr>
              <a:t>50 to 25 ns spacing </a:t>
            </a:r>
            <a:r>
              <a:rPr lang="en-US" dirty="0">
                <a:sym typeface="Wingdings"/>
              </a:rPr>
              <a:t> </a:t>
            </a:r>
            <a:r>
              <a:rPr lang="en-US" b="1" dirty="0">
                <a:solidFill>
                  <a:srgbClr val="FF0000"/>
                </a:solidFill>
                <a:sym typeface="Wingdings"/>
              </a:rPr>
              <a:t>double long-range numbers</a:t>
            </a:r>
          </a:p>
          <a:p>
            <a:pPr marL="285750" indent="-285750">
              <a:buFont typeface="Arial"/>
              <a:buChar char="•"/>
            </a:pPr>
            <a:r>
              <a:rPr lang="en-US" b="1" dirty="0">
                <a:sym typeface="Wingdings"/>
              </a:rPr>
              <a:t>Electron cloud effects </a:t>
            </a:r>
            <a:r>
              <a:rPr lang="en-US" dirty="0">
                <a:sym typeface="Wingdings"/>
              </a:rPr>
              <a:t> big uncertainty on final </a:t>
            </a:r>
            <a:r>
              <a:rPr lang="en-US" b="1" dirty="0" err="1">
                <a:solidFill>
                  <a:srgbClr val="FF0000"/>
                </a:solidFill>
                <a:sym typeface="Wingdings"/>
              </a:rPr>
              <a:t>emittances</a:t>
            </a:r>
            <a:r>
              <a:rPr lang="en-US" b="1" dirty="0">
                <a:solidFill>
                  <a:srgbClr val="FF0000"/>
                </a:solidFill>
                <a:sym typeface="Wingdings"/>
              </a:rPr>
              <a:t> in collision</a:t>
            </a:r>
          </a:p>
          <a:p>
            <a:pPr marL="285750" indent="-285750">
              <a:buFont typeface="Arial"/>
              <a:buChar char="•"/>
            </a:pPr>
            <a:r>
              <a:rPr lang="en-US" b="1" dirty="0"/>
              <a:t>Instabilities</a:t>
            </a:r>
            <a:r>
              <a:rPr lang="en-US" dirty="0"/>
              <a:t> during squeeze </a:t>
            </a:r>
            <a:r>
              <a:rPr lang="en-US" dirty="0">
                <a:sym typeface="Wingdings"/>
              </a:rPr>
              <a:t> </a:t>
            </a:r>
            <a:r>
              <a:rPr lang="en-US" dirty="0"/>
              <a:t>allow for safe </a:t>
            </a:r>
            <a:r>
              <a:rPr lang="en-US" b="1" dirty="0">
                <a:solidFill>
                  <a:srgbClr val="FF0000"/>
                </a:solidFill>
              </a:rPr>
              <a:t>High chromaticity and high </a:t>
            </a:r>
            <a:r>
              <a:rPr lang="en-US" b="1" dirty="0" err="1">
                <a:solidFill>
                  <a:srgbClr val="FF0000"/>
                </a:solidFill>
              </a:rPr>
              <a:t>octupoles</a:t>
            </a:r>
            <a:r>
              <a:rPr lang="en-US" b="1" dirty="0">
                <a:solidFill>
                  <a:srgbClr val="FF0000"/>
                </a:solidFill>
              </a:rPr>
              <a:t> operation</a:t>
            </a:r>
          </a:p>
          <a:p>
            <a:pPr marL="285750" indent="-285750">
              <a:buFont typeface="Arial"/>
              <a:buChar char="•"/>
            </a:pPr>
            <a:r>
              <a:rPr lang="en-US" b="1" dirty="0">
                <a:latin typeface="Symbol" charset="2"/>
                <a:cs typeface="Symbol" charset="2"/>
              </a:rPr>
              <a:t>b</a:t>
            </a:r>
            <a:r>
              <a:rPr lang="en-US" b="1" dirty="0"/>
              <a:t>*</a:t>
            </a:r>
            <a:r>
              <a:rPr lang="en-US" dirty="0"/>
              <a:t>  </a:t>
            </a:r>
            <a:r>
              <a:rPr lang="en-US" dirty="0">
                <a:sym typeface="Wingdings"/>
              </a:rPr>
              <a:t> to probe potential </a:t>
            </a:r>
            <a:r>
              <a:rPr lang="en-US" b="1" dirty="0">
                <a:solidFill>
                  <a:srgbClr val="FF0000"/>
                </a:solidFill>
                <a:sym typeface="Wingdings"/>
              </a:rPr>
              <a:t>luminosity reach</a:t>
            </a:r>
            <a:r>
              <a:rPr lang="en-US" dirty="0">
                <a:solidFill>
                  <a:srgbClr val="FF0000"/>
                </a:solidFill>
                <a:sym typeface="Wingdings"/>
              </a:rPr>
              <a:t> </a:t>
            </a:r>
            <a:r>
              <a:rPr lang="en-US" dirty="0">
                <a:sym typeface="Wingdings"/>
              </a:rPr>
              <a:t>commissioning the final optics</a:t>
            </a:r>
            <a:endParaRPr lang="en-US" dirty="0">
              <a:solidFill>
                <a:srgbClr val="FF0000"/>
              </a:solidFill>
              <a:sym typeface="Wingdings"/>
            </a:endParaRPr>
          </a:p>
        </p:txBody>
      </p:sp>
      <p:sp>
        <p:nvSpPr>
          <p:cNvPr id="12" name="TextBox 11"/>
          <p:cNvSpPr txBox="1"/>
          <p:nvPr/>
        </p:nvSpPr>
        <p:spPr>
          <a:xfrm>
            <a:off x="1526216" y="5877742"/>
            <a:ext cx="9141785" cy="923330"/>
          </a:xfrm>
          <a:prstGeom prst="rect">
            <a:avLst/>
          </a:prstGeom>
          <a:noFill/>
        </p:spPr>
        <p:txBody>
          <a:bodyPr wrap="square" rtlCol="0">
            <a:spAutoFit/>
          </a:bodyPr>
          <a:lstStyle/>
          <a:p>
            <a:pPr algn="ctr"/>
            <a:r>
              <a:rPr lang="en-US" b="1" dirty="0"/>
              <a:t>IP1 and IP5 at 10 </a:t>
            </a:r>
            <a:r>
              <a:rPr lang="en-US" b="1" dirty="0">
                <a:latin typeface="Symbol" charset="2"/>
                <a:cs typeface="Symbol" charset="2"/>
              </a:rPr>
              <a:t>s</a:t>
            </a:r>
            <a:r>
              <a:rPr lang="en-US" b="1" dirty="0"/>
              <a:t> beam-beam separation for </a:t>
            </a:r>
            <a:r>
              <a:rPr lang="en-US" b="1" dirty="0" err="1"/>
              <a:t>emittance</a:t>
            </a:r>
            <a:r>
              <a:rPr lang="en-US" b="1" dirty="0"/>
              <a:t> of 3.75 </a:t>
            </a:r>
            <a:r>
              <a:rPr lang="en-US" b="1" dirty="0">
                <a:latin typeface="Symbol" charset="2"/>
                <a:cs typeface="Symbol" charset="2"/>
              </a:rPr>
              <a:t>m</a:t>
            </a:r>
            <a:r>
              <a:rPr lang="en-US" b="1" dirty="0"/>
              <a:t>m </a:t>
            </a:r>
            <a:r>
              <a:rPr lang="en-US" b="1" dirty="0">
                <a:sym typeface="Wingdings"/>
              </a:rPr>
              <a:t> relaxed configuration </a:t>
            </a:r>
            <a:r>
              <a:rPr lang="en-US" b="1" dirty="0">
                <a:solidFill>
                  <a:srgbClr val="FF0000"/>
                </a:solidFill>
                <a:sym typeface="Wingdings"/>
              </a:rPr>
              <a:t>Dynamic Aperture from 4 to 5-6 </a:t>
            </a:r>
            <a:r>
              <a:rPr lang="en-US" b="1" dirty="0">
                <a:solidFill>
                  <a:srgbClr val="FF0000"/>
                </a:solidFill>
                <a:latin typeface="Symbol" charset="2"/>
                <a:cs typeface="Symbol" charset="2"/>
                <a:sym typeface="Wingdings"/>
              </a:rPr>
              <a:t>s</a:t>
            </a:r>
            <a:endParaRPr lang="en-US" b="1" dirty="0">
              <a:solidFill>
                <a:srgbClr val="FF0000"/>
              </a:solidFill>
              <a:latin typeface="Symbol" charset="2"/>
              <a:cs typeface="Symbol" charset="2"/>
            </a:endParaRPr>
          </a:p>
          <a:p>
            <a:pPr algn="ctr"/>
            <a:r>
              <a:rPr lang="en-US" b="1" dirty="0">
                <a:solidFill>
                  <a:srgbClr val="FF0000"/>
                </a:solidFill>
              </a:rPr>
              <a:t>When </a:t>
            </a:r>
            <a:r>
              <a:rPr lang="en-US" b="1" dirty="0" err="1">
                <a:solidFill>
                  <a:srgbClr val="FF0000"/>
                </a:solidFill>
              </a:rPr>
              <a:t>emittances</a:t>
            </a:r>
            <a:r>
              <a:rPr lang="en-US" b="1" dirty="0">
                <a:solidFill>
                  <a:srgbClr val="FF0000"/>
                </a:solidFill>
              </a:rPr>
              <a:t> stable and at the smallest values </a:t>
            </a:r>
            <a:r>
              <a:rPr lang="en-US" b="1" dirty="0">
                <a:solidFill>
                  <a:srgbClr val="FF0000"/>
                </a:solidFill>
                <a:sym typeface="Wingdings"/>
              </a:rPr>
              <a:t> </a:t>
            </a:r>
            <a:r>
              <a:rPr lang="en-US" b="1" dirty="0">
                <a:solidFill>
                  <a:srgbClr val="FF0000"/>
                </a:solidFill>
              </a:rPr>
              <a:t>room for reducing crossing angles!</a:t>
            </a:r>
          </a:p>
        </p:txBody>
      </p:sp>
      <p:sp>
        <p:nvSpPr>
          <p:cNvPr id="6" name="Slide Number Placeholder 5">
            <a:extLst>
              <a:ext uri="{FF2B5EF4-FFF2-40B4-BE49-F238E27FC236}">
                <a16:creationId xmlns:a16="http://schemas.microsoft.com/office/drawing/2014/main" id="{589AF3F7-D669-28CA-E4F6-546D41EC2AA8}"/>
              </a:ext>
            </a:extLst>
          </p:cNvPr>
          <p:cNvSpPr>
            <a:spLocks noGrp="1"/>
          </p:cNvSpPr>
          <p:nvPr>
            <p:ph type="sldNum" sz="quarter" idx="12"/>
          </p:nvPr>
        </p:nvSpPr>
        <p:spPr/>
        <p:txBody>
          <a:bodyPr/>
          <a:lstStyle/>
          <a:p>
            <a:fld id="{E431986A-80BA-5C47-860B-2F2875E2D975}" type="slidenum">
              <a:rPr lang="en-CH" smtClean="0"/>
              <a:t>50</a:t>
            </a:fld>
            <a:endParaRPr lang="en-CH"/>
          </a:p>
        </p:txBody>
      </p:sp>
    </p:spTree>
    <p:extLst>
      <p:ext uri="{BB962C8B-B14F-4D97-AF65-F5344CB8AC3E}">
        <p14:creationId xmlns:p14="http://schemas.microsoft.com/office/powerpoint/2010/main" val="305267750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100854"/>
            <a:ext cx="8229600" cy="741362"/>
          </a:xfrm>
        </p:spPr>
        <p:txBody>
          <a:bodyPr>
            <a:normAutofit/>
          </a:bodyPr>
          <a:lstStyle/>
          <a:p>
            <a:r>
              <a:rPr lang="en-US" sz="3600" dirty="0"/>
              <a:t>Footprint RUN1 </a:t>
            </a:r>
            <a:r>
              <a:rPr lang="en-US" sz="3600" dirty="0">
                <a:sym typeface="Wingdings" pitchFamily="2" charset="2"/>
              </a:rPr>
              <a:t></a:t>
            </a:r>
            <a:r>
              <a:rPr lang="en-US" sz="3600" dirty="0"/>
              <a:t> RUN2 </a:t>
            </a:r>
            <a:r>
              <a:rPr lang="en-US" sz="3600" dirty="0">
                <a:sym typeface="Wingdings" pitchFamily="2" charset="2"/>
              </a:rPr>
              <a:t>RUN3HL-LHC</a:t>
            </a:r>
            <a:endParaRPr lang="en-US" sz="3600" dirty="0"/>
          </a:p>
        </p:txBody>
      </p:sp>
      <p:pic>
        <p:nvPicPr>
          <p:cNvPr id="7" name="Picture 6" descr="2016.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87029" y="1117756"/>
            <a:ext cx="6121239" cy="4937987"/>
          </a:xfrm>
          <a:prstGeom prst="rect">
            <a:avLst/>
          </a:prstGeom>
        </p:spPr>
      </p:pic>
      <p:sp>
        <p:nvSpPr>
          <p:cNvPr id="9" name="TextBox 8">
            <a:extLst>
              <a:ext uri="{FF2B5EF4-FFF2-40B4-BE49-F238E27FC236}">
                <a16:creationId xmlns:a16="http://schemas.microsoft.com/office/drawing/2014/main" id="{E5DCA458-9F81-9660-82F7-C276D2E8D5EA}"/>
              </a:ext>
            </a:extLst>
          </p:cNvPr>
          <p:cNvSpPr txBox="1"/>
          <p:nvPr/>
        </p:nvSpPr>
        <p:spPr>
          <a:xfrm>
            <a:off x="8375686" y="4518897"/>
            <a:ext cx="2904962" cy="430887"/>
          </a:xfrm>
          <a:prstGeom prst="rect">
            <a:avLst/>
          </a:prstGeom>
          <a:noFill/>
        </p:spPr>
        <p:txBody>
          <a:bodyPr wrap="none" rtlCol="0">
            <a:spAutoFit/>
          </a:bodyPr>
          <a:lstStyle/>
          <a:p>
            <a:r>
              <a:rPr lang="en-CH" sz="2200" dirty="0"/>
              <a:t>2 IPS end of Fill 10</a:t>
            </a:r>
            <a:r>
              <a:rPr lang="en-CH" sz="2200" baseline="30000" dirty="0"/>
              <a:t>11</a:t>
            </a:r>
            <a:r>
              <a:rPr lang="en-CH" sz="2200" dirty="0"/>
              <a:t>ppb</a:t>
            </a:r>
          </a:p>
        </p:txBody>
      </p:sp>
      <p:sp>
        <p:nvSpPr>
          <p:cNvPr id="12" name="Freeform 11">
            <a:extLst>
              <a:ext uri="{FF2B5EF4-FFF2-40B4-BE49-F238E27FC236}">
                <a16:creationId xmlns:a16="http://schemas.microsoft.com/office/drawing/2014/main" id="{2760D2F0-16AE-1A0A-141F-FBF5384BB641}"/>
              </a:ext>
            </a:extLst>
          </p:cNvPr>
          <p:cNvSpPr/>
          <p:nvPr/>
        </p:nvSpPr>
        <p:spPr>
          <a:xfrm>
            <a:off x="4850884" y="3053896"/>
            <a:ext cx="1058816" cy="1006085"/>
          </a:xfrm>
          <a:custGeom>
            <a:avLst/>
            <a:gdLst>
              <a:gd name="connsiteX0" fmla="*/ 0 w 621680"/>
              <a:gd name="connsiteY0" fmla="*/ 590719 h 590719"/>
              <a:gd name="connsiteX1" fmla="*/ 0 w 621680"/>
              <a:gd name="connsiteY1" fmla="*/ 590719 h 590719"/>
              <a:gd name="connsiteX2" fmla="*/ 32368 w 621680"/>
              <a:gd name="connsiteY2" fmla="*/ 550258 h 590719"/>
              <a:gd name="connsiteX3" fmla="*/ 48552 w 621680"/>
              <a:gd name="connsiteY3" fmla="*/ 513844 h 590719"/>
              <a:gd name="connsiteX4" fmla="*/ 56645 w 621680"/>
              <a:gd name="connsiteY4" fmla="*/ 505752 h 590719"/>
              <a:gd name="connsiteX5" fmla="*/ 76875 w 621680"/>
              <a:gd name="connsiteY5" fmla="*/ 469338 h 590719"/>
              <a:gd name="connsiteX6" fmla="*/ 84967 w 621680"/>
              <a:gd name="connsiteY6" fmla="*/ 457200 h 590719"/>
              <a:gd name="connsiteX7" fmla="*/ 97105 w 621680"/>
              <a:gd name="connsiteY7" fmla="*/ 445062 h 590719"/>
              <a:gd name="connsiteX8" fmla="*/ 113289 w 621680"/>
              <a:gd name="connsiteY8" fmla="*/ 420786 h 590719"/>
              <a:gd name="connsiteX9" fmla="*/ 121381 w 621680"/>
              <a:gd name="connsiteY9" fmla="*/ 408648 h 590719"/>
              <a:gd name="connsiteX10" fmla="*/ 129473 w 621680"/>
              <a:gd name="connsiteY10" fmla="*/ 396510 h 590719"/>
              <a:gd name="connsiteX11" fmla="*/ 149703 w 621680"/>
              <a:gd name="connsiteY11" fmla="*/ 360096 h 590719"/>
              <a:gd name="connsiteX12" fmla="*/ 169933 w 621680"/>
              <a:gd name="connsiteY12" fmla="*/ 343911 h 590719"/>
              <a:gd name="connsiteX13" fmla="*/ 194209 w 621680"/>
              <a:gd name="connsiteY13" fmla="*/ 323681 h 590719"/>
              <a:gd name="connsiteX14" fmla="*/ 222531 w 621680"/>
              <a:gd name="connsiteY14" fmla="*/ 287267 h 590719"/>
              <a:gd name="connsiteX15" fmla="*/ 234669 w 621680"/>
              <a:gd name="connsiteY15" fmla="*/ 262991 h 590719"/>
              <a:gd name="connsiteX16" fmla="*/ 238715 w 621680"/>
              <a:gd name="connsiteY16" fmla="*/ 250853 h 590719"/>
              <a:gd name="connsiteX17" fmla="*/ 258945 w 621680"/>
              <a:gd name="connsiteY17" fmla="*/ 226577 h 590719"/>
              <a:gd name="connsiteX18" fmla="*/ 275129 w 621680"/>
              <a:gd name="connsiteY18" fmla="*/ 169933 h 590719"/>
              <a:gd name="connsiteX19" fmla="*/ 287268 w 621680"/>
              <a:gd name="connsiteY19" fmla="*/ 129473 h 590719"/>
              <a:gd name="connsiteX20" fmla="*/ 295360 w 621680"/>
              <a:gd name="connsiteY20" fmla="*/ 121380 h 590719"/>
              <a:gd name="connsiteX21" fmla="*/ 299406 w 621680"/>
              <a:gd name="connsiteY21" fmla="*/ 109242 h 590719"/>
              <a:gd name="connsiteX22" fmla="*/ 315590 w 621680"/>
              <a:gd name="connsiteY22" fmla="*/ 84966 h 590719"/>
              <a:gd name="connsiteX23" fmla="*/ 323682 w 621680"/>
              <a:gd name="connsiteY23" fmla="*/ 60690 h 590719"/>
              <a:gd name="connsiteX24" fmla="*/ 327728 w 621680"/>
              <a:gd name="connsiteY24" fmla="*/ 8092 h 590719"/>
              <a:gd name="connsiteX25" fmla="*/ 339866 w 621680"/>
              <a:gd name="connsiteY25" fmla="*/ 0 h 590719"/>
              <a:gd name="connsiteX26" fmla="*/ 352004 w 621680"/>
              <a:gd name="connsiteY26" fmla="*/ 8092 h 590719"/>
              <a:gd name="connsiteX27" fmla="*/ 364142 w 621680"/>
              <a:gd name="connsiteY27" fmla="*/ 12138 h 590719"/>
              <a:gd name="connsiteX28" fmla="*/ 376280 w 621680"/>
              <a:gd name="connsiteY28" fmla="*/ 20230 h 590719"/>
              <a:gd name="connsiteX29" fmla="*/ 404602 w 621680"/>
              <a:gd name="connsiteY29" fmla="*/ 28322 h 590719"/>
              <a:gd name="connsiteX30" fmla="*/ 416740 w 621680"/>
              <a:gd name="connsiteY30" fmla="*/ 32368 h 590719"/>
              <a:gd name="connsiteX31" fmla="*/ 457200 w 621680"/>
              <a:gd name="connsiteY31" fmla="*/ 44506 h 590719"/>
              <a:gd name="connsiteX32" fmla="*/ 481476 w 621680"/>
              <a:gd name="connsiteY32" fmla="*/ 56644 h 590719"/>
              <a:gd name="connsiteX33" fmla="*/ 505752 w 621680"/>
              <a:gd name="connsiteY33" fmla="*/ 64736 h 590719"/>
              <a:gd name="connsiteX34" fmla="*/ 513845 w 621680"/>
              <a:gd name="connsiteY34" fmla="*/ 72828 h 590719"/>
              <a:gd name="connsiteX35" fmla="*/ 538121 w 621680"/>
              <a:gd name="connsiteY35" fmla="*/ 89012 h 590719"/>
              <a:gd name="connsiteX36" fmla="*/ 546213 w 621680"/>
              <a:gd name="connsiteY36" fmla="*/ 101150 h 590719"/>
              <a:gd name="connsiteX37" fmla="*/ 558351 w 621680"/>
              <a:gd name="connsiteY37" fmla="*/ 125426 h 590719"/>
              <a:gd name="connsiteX38" fmla="*/ 562397 w 621680"/>
              <a:gd name="connsiteY38" fmla="*/ 137565 h 590719"/>
              <a:gd name="connsiteX39" fmla="*/ 578581 w 621680"/>
              <a:gd name="connsiteY39" fmla="*/ 161841 h 590719"/>
              <a:gd name="connsiteX40" fmla="*/ 590719 w 621680"/>
              <a:gd name="connsiteY40" fmla="*/ 186117 h 590719"/>
              <a:gd name="connsiteX41" fmla="*/ 594765 w 621680"/>
              <a:gd name="connsiteY41" fmla="*/ 198255 h 590719"/>
              <a:gd name="connsiteX42" fmla="*/ 602857 w 621680"/>
              <a:gd name="connsiteY42" fmla="*/ 210393 h 590719"/>
              <a:gd name="connsiteX43" fmla="*/ 610949 w 621680"/>
              <a:gd name="connsiteY43" fmla="*/ 234669 h 590719"/>
              <a:gd name="connsiteX44" fmla="*/ 614995 w 621680"/>
              <a:gd name="connsiteY44" fmla="*/ 246807 h 590719"/>
              <a:gd name="connsiteX45" fmla="*/ 619041 w 621680"/>
              <a:gd name="connsiteY45" fmla="*/ 258945 h 590719"/>
              <a:gd name="connsiteX46" fmla="*/ 614995 w 621680"/>
              <a:gd name="connsiteY46" fmla="*/ 303451 h 590719"/>
              <a:gd name="connsiteX47" fmla="*/ 530029 w 621680"/>
              <a:gd name="connsiteY47" fmla="*/ 307497 h 590719"/>
              <a:gd name="connsiteX48" fmla="*/ 505752 w 621680"/>
              <a:gd name="connsiteY48" fmla="*/ 315589 h 590719"/>
              <a:gd name="connsiteX49" fmla="*/ 493614 w 621680"/>
              <a:gd name="connsiteY49" fmla="*/ 323681 h 590719"/>
              <a:gd name="connsiteX50" fmla="*/ 469338 w 621680"/>
              <a:gd name="connsiteY50" fmla="*/ 335819 h 590719"/>
              <a:gd name="connsiteX51" fmla="*/ 461246 w 621680"/>
              <a:gd name="connsiteY51" fmla="*/ 347957 h 590719"/>
              <a:gd name="connsiteX52" fmla="*/ 449108 w 621680"/>
              <a:gd name="connsiteY52" fmla="*/ 352003 h 590719"/>
              <a:gd name="connsiteX53" fmla="*/ 441016 w 621680"/>
              <a:gd name="connsiteY53" fmla="*/ 360096 h 590719"/>
              <a:gd name="connsiteX54" fmla="*/ 428878 w 621680"/>
              <a:gd name="connsiteY54" fmla="*/ 364142 h 590719"/>
              <a:gd name="connsiteX55" fmla="*/ 416740 w 621680"/>
              <a:gd name="connsiteY55" fmla="*/ 372234 h 590719"/>
              <a:gd name="connsiteX56" fmla="*/ 404602 w 621680"/>
              <a:gd name="connsiteY56" fmla="*/ 376280 h 590719"/>
              <a:gd name="connsiteX57" fmla="*/ 392464 w 621680"/>
              <a:gd name="connsiteY57" fmla="*/ 384372 h 590719"/>
              <a:gd name="connsiteX58" fmla="*/ 380326 w 621680"/>
              <a:gd name="connsiteY58" fmla="*/ 388418 h 590719"/>
              <a:gd name="connsiteX59" fmla="*/ 368188 w 621680"/>
              <a:gd name="connsiteY59" fmla="*/ 396510 h 590719"/>
              <a:gd name="connsiteX60" fmla="*/ 356050 w 621680"/>
              <a:gd name="connsiteY60" fmla="*/ 400556 h 590719"/>
              <a:gd name="connsiteX61" fmla="*/ 331774 w 621680"/>
              <a:gd name="connsiteY61" fmla="*/ 416740 h 590719"/>
              <a:gd name="connsiteX62" fmla="*/ 319636 w 621680"/>
              <a:gd name="connsiteY62" fmla="*/ 424832 h 590719"/>
              <a:gd name="connsiteX63" fmla="*/ 307498 w 621680"/>
              <a:gd name="connsiteY63" fmla="*/ 428878 h 590719"/>
              <a:gd name="connsiteX64" fmla="*/ 271083 w 621680"/>
              <a:gd name="connsiteY64" fmla="*/ 449108 h 590719"/>
              <a:gd name="connsiteX65" fmla="*/ 246807 w 621680"/>
              <a:gd name="connsiteY65" fmla="*/ 465292 h 590719"/>
              <a:gd name="connsiteX66" fmla="*/ 222531 w 621680"/>
              <a:gd name="connsiteY66" fmla="*/ 473384 h 590719"/>
              <a:gd name="connsiteX67" fmla="*/ 210393 w 621680"/>
              <a:gd name="connsiteY67" fmla="*/ 477430 h 590719"/>
              <a:gd name="connsiteX68" fmla="*/ 198255 w 621680"/>
              <a:gd name="connsiteY68" fmla="*/ 485522 h 590719"/>
              <a:gd name="connsiteX69" fmla="*/ 186117 w 621680"/>
              <a:gd name="connsiteY69" fmla="*/ 489568 h 590719"/>
              <a:gd name="connsiteX70" fmla="*/ 149703 w 621680"/>
              <a:gd name="connsiteY70" fmla="*/ 513844 h 590719"/>
              <a:gd name="connsiteX71" fmla="*/ 137565 w 621680"/>
              <a:gd name="connsiteY71" fmla="*/ 521936 h 590719"/>
              <a:gd name="connsiteX72" fmla="*/ 113289 w 621680"/>
              <a:gd name="connsiteY72" fmla="*/ 530028 h 590719"/>
              <a:gd name="connsiteX73" fmla="*/ 89013 w 621680"/>
              <a:gd name="connsiteY73" fmla="*/ 546212 h 590719"/>
              <a:gd name="connsiteX74" fmla="*/ 76875 w 621680"/>
              <a:gd name="connsiteY74" fmla="*/ 550258 h 590719"/>
              <a:gd name="connsiteX75" fmla="*/ 52599 w 621680"/>
              <a:gd name="connsiteY75" fmla="*/ 566442 h 590719"/>
              <a:gd name="connsiteX76" fmla="*/ 0 w 621680"/>
              <a:gd name="connsiteY76" fmla="*/ 590719 h 590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621680" h="590719">
                <a:moveTo>
                  <a:pt x="0" y="590719"/>
                </a:moveTo>
                <a:lnTo>
                  <a:pt x="0" y="590719"/>
                </a:lnTo>
                <a:cubicBezTo>
                  <a:pt x="904" y="589664"/>
                  <a:pt x="27756" y="560634"/>
                  <a:pt x="32368" y="550258"/>
                </a:cubicBezTo>
                <a:cubicBezTo>
                  <a:pt x="43595" y="524998"/>
                  <a:pt x="34818" y="531010"/>
                  <a:pt x="48552" y="513844"/>
                </a:cubicBezTo>
                <a:cubicBezTo>
                  <a:pt x="50935" y="510865"/>
                  <a:pt x="53947" y="508449"/>
                  <a:pt x="56645" y="505752"/>
                </a:cubicBezTo>
                <a:cubicBezTo>
                  <a:pt x="63766" y="484388"/>
                  <a:pt x="58325" y="497163"/>
                  <a:pt x="76875" y="469338"/>
                </a:cubicBezTo>
                <a:cubicBezTo>
                  <a:pt x="79572" y="465292"/>
                  <a:pt x="81529" y="460638"/>
                  <a:pt x="84967" y="457200"/>
                </a:cubicBezTo>
                <a:cubicBezTo>
                  <a:pt x="89013" y="453154"/>
                  <a:pt x="93592" y="449579"/>
                  <a:pt x="97105" y="445062"/>
                </a:cubicBezTo>
                <a:cubicBezTo>
                  <a:pt x="103076" y="437385"/>
                  <a:pt x="107894" y="428878"/>
                  <a:pt x="113289" y="420786"/>
                </a:cubicBezTo>
                <a:lnTo>
                  <a:pt x="121381" y="408648"/>
                </a:lnTo>
                <a:cubicBezTo>
                  <a:pt x="124078" y="404602"/>
                  <a:pt x="127935" y="401123"/>
                  <a:pt x="129473" y="396510"/>
                </a:cubicBezTo>
                <a:cubicBezTo>
                  <a:pt x="134561" y="381246"/>
                  <a:pt x="135790" y="374011"/>
                  <a:pt x="149703" y="360096"/>
                </a:cubicBezTo>
                <a:cubicBezTo>
                  <a:pt x="173237" y="336559"/>
                  <a:pt x="139320" y="369422"/>
                  <a:pt x="169933" y="343911"/>
                </a:cubicBezTo>
                <a:cubicBezTo>
                  <a:pt x="201086" y="317950"/>
                  <a:pt x="164073" y="343772"/>
                  <a:pt x="194209" y="323681"/>
                </a:cubicBezTo>
                <a:cubicBezTo>
                  <a:pt x="213567" y="294644"/>
                  <a:pt x="203516" y="306282"/>
                  <a:pt x="222531" y="287267"/>
                </a:cubicBezTo>
                <a:cubicBezTo>
                  <a:pt x="232701" y="256758"/>
                  <a:pt x="218982" y="294364"/>
                  <a:pt x="234669" y="262991"/>
                </a:cubicBezTo>
                <a:cubicBezTo>
                  <a:pt x="236576" y="259176"/>
                  <a:pt x="236349" y="254402"/>
                  <a:pt x="238715" y="250853"/>
                </a:cubicBezTo>
                <a:cubicBezTo>
                  <a:pt x="251419" y="231797"/>
                  <a:pt x="250120" y="246433"/>
                  <a:pt x="258945" y="226577"/>
                </a:cubicBezTo>
                <a:cubicBezTo>
                  <a:pt x="265579" y="211651"/>
                  <a:pt x="271455" y="184628"/>
                  <a:pt x="275129" y="169933"/>
                </a:cubicBezTo>
                <a:cubicBezTo>
                  <a:pt x="276963" y="162597"/>
                  <a:pt x="283983" y="132759"/>
                  <a:pt x="287268" y="129473"/>
                </a:cubicBezTo>
                <a:lnTo>
                  <a:pt x="295360" y="121380"/>
                </a:lnTo>
                <a:cubicBezTo>
                  <a:pt x="296709" y="117334"/>
                  <a:pt x="297335" y="112970"/>
                  <a:pt x="299406" y="109242"/>
                </a:cubicBezTo>
                <a:cubicBezTo>
                  <a:pt x="304129" y="100740"/>
                  <a:pt x="312515" y="94192"/>
                  <a:pt x="315590" y="84966"/>
                </a:cubicBezTo>
                <a:lnTo>
                  <a:pt x="323682" y="60690"/>
                </a:lnTo>
                <a:cubicBezTo>
                  <a:pt x="325031" y="43157"/>
                  <a:pt x="323197" y="25083"/>
                  <a:pt x="327728" y="8092"/>
                </a:cubicBezTo>
                <a:cubicBezTo>
                  <a:pt x="328981" y="3394"/>
                  <a:pt x="335003" y="0"/>
                  <a:pt x="339866" y="0"/>
                </a:cubicBezTo>
                <a:cubicBezTo>
                  <a:pt x="344729" y="0"/>
                  <a:pt x="347655" y="5917"/>
                  <a:pt x="352004" y="8092"/>
                </a:cubicBezTo>
                <a:cubicBezTo>
                  <a:pt x="355819" y="9999"/>
                  <a:pt x="360327" y="10231"/>
                  <a:pt x="364142" y="12138"/>
                </a:cubicBezTo>
                <a:cubicBezTo>
                  <a:pt x="368491" y="14313"/>
                  <a:pt x="371931" y="18055"/>
                  <a:pt x="376280" y="20230"/>
                </a:cubicBezTo>
                <a:cubicBezTo>
                  <a:pt x="382747" y="23464"/>
                  <a:pt x="398552" y="26594"/>
                  <a:pt x="404602" y="28322"/>
                </a:cubicBezTo>
                <a:cubicBezTo>
                  <a:pt x="408703" y="29494"/>
                  <a:pt x="412639" y="31196"/>
                  <a:pt x="416740" y="32368"/>
                </a:cubicBezTo>
                <a:cubicBezTo>
                  <a:pt x="459543" y="44598"/>
                  <a:pt x="399510" y="25276"/>
                  <a:pt x="457200" y="44506"/>
                </a:cubicBezTo>
                <a:cubicBezTo>
                  <a:pt x="501467" y="59262"/>
                  <a:pt x="434416" y="35729"/>
                  <a:pt x="481476" y="56644"/>
                </a:cubicBezTo>
                <a:cubicBezTo>
                  <a:pt x="489271" y="60108"/>
                  <a:pt x="505752" y="64736"/>
                  <a:pt x="505752" y="64736"/>
                </a:cubicBezTo>
                <a:cubicBezTo>
                  <a:pt x="508450" y="67433"/>
                  <a:pt x="510793" y="70539"/>
                  <a:pt x="513845" y="72828"/>
                </a:cubicBezTo>
                <a:cubicBezTo>
                  <a:pt x="521625" y="78663"/>
                  <a:pt x="538121" y="89012"/>
                  <a:pt x="538121" y="89012"/>
                </a:cubicBezTo>
                <a:cubicBezTo>
                  <a:pt x="540818" y="93058"/>
                  <a:pt x="544038" y="96801"/>
                  <a:pt x="546213" y="101150"/>
                </a:cubicBezTo>
                <a:cubicBezTo>
                  <a:pt x="562964" y="134652"/>
                  <a:pt x="535160" y="90640"/>
                  <a:pt x="558351" y="125426"/>
                </a:cubicBezTo>
                <a:cubicBezTo>
                  <a:pt x="559700" y="129472"/>
                  <a:pt x="560326" y="133837"/>
                  <a:pt x="562397" y="137565"/>
                </a:cubicBezTo>
                <a:cubicBezTo>
                  <a:pt x="567120" y="146067"/>
                  <a:pt x="575506" y="152615"/>
                  <a:pt x="578581" y="161841"/>
                </a:cubicBezTo>
                <a:cubicBezTo>
                  <a:pt x="588751" y="192350"/>
                  <a:pt x="575032" y="154744"/>
                  <a:pt x="590719" y="186117"/>
                </a:cubicBezTo>
                <a:cubicBezTo>
                  <a:pt x="592626" y="189932"/>
                  <a:pt x="592858" y="194440"/>
                  <a:pt x="594765" y="198255"/>
                </a:cubicBezTo>
                <a:cubicBezTo>
                  <a:pt x="596940" y="202604"/>
                  <a:pt x="600882" y="205949"/>
                  <a:pt x="602857" y="210393"/>
                </a:cubicBezTo>
                <a:cubicBezTo>
                  <a:pt x="606321" y="218188"/>
                  <a:pt x="608252" y="226577"/>
                  <a:pt x="610949" y="234669"/>
                </a:cubicBezTo>
                <a:lnTo>
                  <a:pt x="614995" y="246807"/>
                </a:lnTo>
                <a:lnTo>
                  <a:pt x="619041" y="258945"/>
                </a:lnTo>
                <a:cubicBezTo>
                  <a:pt x="617692" y="273780"/>
                  <a:pt x="628073" y="296318"/>
                  <a:pt x="614995" y="303451"/>
                </a:cubicBezTo>
                <a:cubicBezTo>
                  <a:pt x="590103" y="317028"/>
                  <a:pt x="558210" y="304366"/>
                  <a:pt x="530029" y="307497"/>
                </a:cubicBezTo>
                <a:cubicBezTo>
                  <a:pt x="521551" y="308439"/>
                  <a:pt x="505752" y="315589"/>
                  <a:pt x="505752" y="315589"/>
                </a:cubicBezTo>
                <a:cubicBezTo>
                  <a:pt x="501706" y="318286"/>
                  <a:pt x="497963" y="321506"/>
                  <a:pt x="493614" y="323681"/>
                </a:cubicBezTo>
                <a:cubicBezTo>
                  <a:pt x="460112" y="340432"/>
                  <a:pt x="504124" y="312628"/>
                  <a:pt x="469338" y="335819"/>
                </a:cubicBezTo>
                <a:cubicBezTo>
                  <a:pt x="466641" y="339865"/>
                  <a:pt x="465043" y="344919"/>
                  <a:pt x="461246" y="347957"/>
                </a:cubicBezTo>
                <a:cubicBezTo>
                  <a:pt x="457916" y="350621"/>
                  <a:pt x="452765" y="349809"/>
                  <a:pt x="449108" y="352003"/>
                </a:cubicBezTo>
                <a:cubicBezTo>
                  <a:pt x="445837" y="353966"/>
                  <a:pt x="444287" y="358133"/>
                  <a:pt x="441016" y="360096"/>
                </a:cubicBezTo>
                <a:cubicBezTo>
                  <a:pt x="437359" y="362290"/>
                  <a:pt x="432693" y="362235"/>
                  <a:pt x="428878" y="364142"/>
                </a:cubicBezTo>
                <a:cubicBezTo>
                  <a:pt x="424529" y="366317"/>
                  <a:pt x="421089" y="370059"/>
                  <a:pt x="416740" y="372234"/>
                </a:cubicBezTo>
                <a:cubicBezTo>
                  <a:pt x="412925" y="374141"/>
                  <a:pt x="408417" y="374373"/>
                  <a:pt x="404602" y="376280"/>
                </a:cubicBezTo>
                <a:cubicBezTo>
                  <a:pt x="400253" y="378455"/>
                  <a:pt x="396813" y="382197"/>
                  <a:pt x="392464" y="384372"/>
                </a:cubicBezTo>
                <a:cubicBezTo>
                  <a:pt x="388649" y="386279"/>
                  <a:pt x="384141" y="386511"/>
                  <a:pt x="380326" y="388418"/>
                </a:cubicBezTo>
                <a:cubicBezTo>
                  <a:pt x="375977" y="390593"/>
                  <a:pt x="372537" y="394335"/>
                  <a:pt x="368188" y="396510"/>
                </a:cubicBezTo>
                <a:cubicBezTo>
                  <a:pt x="364373" y="398417"/>
                  <a:pt x="359778" y="398485"/>
                  <a:pt x="356050" y="400556"/>
                </a:cubicBezTo>
                <a:cubicBezTo>
                  <a:pt x="347548" y="405279"/>
                  <a:pt x="339866" y="411345"/>
                  <a:pt x="331774" y="416740"/>
                </a:cubicBezTo>
                <a:cubicBezTo>
                  <a:pt x="327728" y="419437"/>
                  <a:pt x="324249" y="423294"/>
                  <a:pt x="319636" y="424832"/>
                </a:cubicBezTo>
                <a:cubicBezTo>
                  <a:pt x="315590" y="426181"/>
                  <a:pt x="311226" y="426807"/>
                  <a:pt x="307498" y="428878"/>
                </a:cubicBezTo>
                <a:cubicBezTo>
                  <a:pt x="265762" y="452064"/>
                  <a:pt x="298549" y="439953"/>
                  <a:pt x="271083" y="449108"/>
                </a:cubicBezTo>
                <a:cubicBezTo>
                  <a:pt x="262991" y="454503"/>
                  <a:pt x="256033" y="462217"/>
                  <a:pt x="246807" y="465292"/>
                </a:cubicBezTo>
                <a:lnTo>
                  <a:pt x="222531" y="473384"/>
                </a:lnTo>
                <a:cubicBezTo>
                  <a:pt x="218485" y="474733"/>
                  <a:pt x="213942" y="475064"/>
                  <a:pt x="210393" y="477430"/>
                </a:cubicBezTo>
                <a:cubicBezTo>
                  <a:pt x="206347" y="480127"/>
                  <a:pt x="202604" y="483347"/>
                  <a:pt x="198255" y="485522"/>
                </a:cubicBezTo>
                <a:cubicBezTo>
                  <a:pt x="194440" y="487429"/>
                  <a:pt x="189845" y="487497"/>
                  <a:pt x="186117" y="489568"/>
                </a:cubicBezTo>
                <a:lnTo>
                  <a:pt x="149703" y="513844"/>
                </a:lnTo>
                <a:cubicBezTo>
                  <a:pt x="145657" y="516541"/>
                  <a:pt x="142178" y="520398"/>
                  <a:pt x="137565" y="521936"/>
                </a:cubicBezTo>
                <a:cubicBezTo>
                  <a:pt x="129473" y="524633"/>
                  <a:pt x="120386" y="525297"/>
                  <a:pt x="113289" y="530028"/>
                </a:cubicBezTo>
                <a:cubicBezTo>
                  <a:pt x="105197" y="535423"/>
                  <a:pt x="98239" y="543137"/>
                  <a:pt x="89013" y="546212"/>
                </a:cubicBezTo>
                <a:cubicBezTo>
                  <a:pt x="84967" y="547561"/>
                  <a:pt x="80603" y="548187"/>
                  <a:pt x="76875" y="550258"/>
                </a:cubicBezTo>
                <a:cubicBezTo>
                  <a:pt x="68373" y="554981"/>
                  <a:pt x="61825" y="563367"/>
                  <a:pt x="52599" y="566442"/>
                </a:cubicBezTo>
                <a:cubicBezTo>
                  <a:pt x="26513" y="575137"/>
                  <a:pt x="8766" y="586673"/>
                  <a:pt x="0" y="590719"/>
                </a:cubicBezTo>
                <a:close/>
              </a:path>
            </a:pathLst>
          </a:custGeom>
          <a:solidFill>
            <a:srgbClr val="FFFF00">
              <a:alpha val="51000"/>
            </a:srgb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13" name="Picture 12">
            <a:extLst>
              <a:ext uri="{FF2B5EF4-FFF2-40B4-BE49-F238E27FC236}">
                <a16:creationId xmlns:a16="http://schemas.microsoft.com/office/drawing/2014/main" id="{17D2A800-6E1C-851F-82A8-E02EF94E219B}"/>
              </a:ext>
            </a:extLst>
          </p:cNvPr>
          <p:cNvPicPr>
            <a:picLocks noChangeAspect="1"/>
          </p:cNvPicPr>
          <p:nvPr/>
        </p:nvPicPr>
        <p:blipFill>
          <a:blip r:embed="rId4"/>
          <a:stretch>
            <a:fillRect/>
          </a:stretch>
        </p:blipFill>
        <p:spPr>
          <a:xfrm>
            <a:off x="7733129" y="1337204"/>
            <a:ext cx="3730091" cy="2984073"/>
          </a:xfrm>
          <a:prstGeom prst="rect">
            <a:avLst/>
          </a:prstGeom>
        </p:spPr>
      </p:pic>
      <p:sp>
        <p:nvSpPr>
          <p:cNvPr id="14" name="TextBox 13">
            <a:extLst>
              <a:ext uri="{FF2B5EF4-FFF2-40B4-BE49-F238E27FC236}">
                <a16:creationId xmlns:a16="http://schemas.microsoft.com/office/drawing/2014/main" id="{7B58EC20-75A7-4652-5DFE-1D8B572E8A9B}"/>
              </a:ext>
            </a:extLst>
          </p:cNvPr>
          <p:cNvSpPr txBox="1"/>
          <p:nvPr/>
        </p:nvSpPr>
        <p:spPr>
          <a:xfrm>
            <a:off x="8931377" y="6449369"/>
            <a:ext cx="3049229" cy="307777"/>
          </a:xfrm>
          <a:prstGeom prst="rect">
            <a:avLst/>
          </a:prstGeom>
          <a:noFill/>
        </p:spPr>
        <p:txBody>
          <a:bodyPr wrap="square">
            <a:spAutoFit/>
          </a:bodyPr>
          <a:lstStyle/>
          <a:p>
            <a:r>
              <a:rPr lang="en-GB" sz="1400" i="1" dirty="0">
                <a:effectLst/>
                <a:latin typeface="Helvetica" pitchFamily="2" charset="0"/>
              </a:rPr>
              <a:t>CERN-ACC-NOTE-2018-035</a:t>
            </a:r>
            <a:endParaRPr lang="en-GB" sz="1400" dirty="0">
              <a:effectLst/>
              <a:latin typeface="Helvetica" pitchFamily="2" charset="0"/>
            </a:endParaRPr>
          </a:p>
        </p:txBody>
      </p:sp>
      <p:sp>
        <p:nvSpPr>
          <p:cNvPr id="15" name="TextBox 14">
            <a:extLst>
              <a:ext uri="{FF2B5EF4-FFF2-40B4-BE49-F238E27FC236}">
                <a16:creationId xmlns:a16="http://schemas.microsoft.com/office/drawing/2014/main" id="{75F35258-A903-595C-978E-8FB29F75B6C5}"/>
              </a:ext>
            </a:extLst>
          </p:cNvPr>
          <p:cNvSpPr txBox="1"/>
          <p:nvPr/>
        </p:nvSpPr>
        <p:spPr>
          <a:xfrm>
            <a:off x="9008809" y="1053728"/>
            <a:ext cx="1253869" cy="369332"/>
          </a:xfrm>
          <a:prstGeom prst="rect">
            <a:avLst/>
          </a:prstGeom>
          <a:noFill/>
        </p:spPr>
        <p:txBody>
          <a:bodyPr wrap="none" rtlCol="0">
            <a:spAutoFit/>
          </a:bodyPr>
          <a:lstStyle/>
          <a:p>
            <a:r>
              <a:rPr lang="en-CH" b="1" dirty="0"/>
              <a:t>IP1 and IP5</a:t>
            </a:r>
          </a:p>
        </p:txBody>
      </p:sp>
      <p:sp>
        <p:nvSpPr>
          <p:cNvPr id="3" name="TextBox 2">
            <a:extLst>
              <a:ext uri="{FF2B5EF4-FFF2-40B4-BE49-F238E27FC236}">
                <a16:creationId xmlns:a16="http://schemas.microsoft.com/office/drawing/2014/main" id="{51097E07-61C8-5A43-23CD-C4C2B402E31B}"/>
              </a:ext>
            </a:extLst>
          </p:cNvPr>
          <p:cNvSpPr txBox="1"/>
          <p:nvPr/>
        </p:nvSpPr>
        <p:spPr>
          <a:xfrm>
            <a:off x="8503559" y="1060379"/>
            <a:ext cx="2041072" cy="646331"/>
          </a:xfrm>
          <a:prstGeom prst="rect">
            <a:avLst/>
          </a:prstGeom>
          <a:solidFill>
            <a:schemeClr val="bg1"/>
          </a:solidFill>
        </p:spPr>
        <p:txBody>
          <a:bodyPr wrap="square" rtlCol="0">
            <a:spAutoFit/>
          </a:bodyPr>
          <a:lstStyle/>
          <a:p>
            <a:pPr algn="ctr"/>
            <a:r>
              <a:rPr lang="en-CH" b="1" dirty="0"/>
              <a:t>IP1 and IP5</a:t>
            </a:r>
          </a:p>
          <a:p>
            <a:pPr algn="ctr"/>
            <a:endParaRPr lang="en-CH" b="1" dirty="0"/>
          </a:p>
        </p:txBody>
      </p:sp>
      <p:sp>
        <p:nvSpPr>
          <p:cNvPr id="4" name="Slide Number Placeholder 3">
            <a:extLst>
              <a:ext uri="{FF2B5EF4-FFF2-40B4-BE49-F238E27FC236}">
                <a16:creationId xmlns:a16="http://schemas.microsoft.com/office/drawing/2014/main" id="{33302FA5-EA75-ABA4-6F15-39649C655C06}"/>
              </a:ext>
            </a:extLst>
          </p:cNvPr>
          <p:cNvSpPr>
            <a:spLocks noGrp="1"/>
          </p:cNvSpPr>
          <p:nvPr>
            <p:ph type="sldNum" sz="quarter" idx="12"/>
          </p:nvPr>
        </p:nvSpPr>
        <p:spPr/>
        <p:txBody>
          <a:bodyPr/>
          <a:lstStyle/>
          <a:p>
            <a:fld id="{E431986A-80BA-5C47-860B-2F2875E2D975}" type="slidenum">
              <a:rPr lang="en-CH" smtClean="0"/>
              <a:t>51</a:t>
            </a:fld>
            <a:endParaRPr lang="en-CH"/>
          </a:p>
        </p:txBody>
      </p:sp>
    </p:spTree>
    <p:extLst>
      <p:ext uri="{BB962C8B-B14F-4D97-AF65-F5344CB8AC3E}">
        <p14:creationId xmlns:p14="http://schemas.microsoft.com/office/powerpoint/2010/main" val="25873090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26">
            <a:extLst>
              <a:ext uri="{FF2B5EF4-FFF2-40B4-BE49-F238E27FC236}">
                <a16:creationId xmlns:a16="http://schemas.microsoft.com/office/drawing/2014/main" id="{027ADED9-52A1-7DE6-9F4E-9B245A043A97}"/>
              </a:ext>
            </a:extLst>
          </p:cNvPr>
          <p:cNvGrpSpPr/>
          <p:nvPr/>
        </p:nvGrpSpPr>
        <p:grpSpPr>
          <a:xfrm>
            <a:off x="388752" y="485892"/>
            <a:ext cx="6772971" cy="3567676"/>
            <a:chOff x="388752" y="470902"/>
            <a:chExt cx="6772971" cy="3567676"/>
          </a:xfrm>
        </p:grpSpPr>
        <p:sp>
          <p:nvSpPr>
            <p:cNvPr id="7" name="Oval 6"/>
            <p:cNvSpPr/>
            <p:nvPr/>
          </p:nvSpPr>
          <p:spPr>
            <a:xfrm>
              <a:off x="3376220" y="2757645"/>
              <a:ext cx="3785503" cy="1280933"/>
            </a:xfrm>
            <a:prstGeom prst="ellipse">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8" name="Group 7"/>
            <p:cNvGrpSpPr/>
            <p:nvPr/>
          </p:nvGrpSpPr>
          <p:grpSpPr>
            <a:xfrm>
              <a:off x="3260709" y="2907926"/>
              <a:ext cx="3376780" cy="931722"/>
              <a:chOff x="3789833" y="846028"/>
              <a:chExt cx="4753260" cy="1305272"/>
            </a:xfrm>
          </p:grpSpPr>
          <p:cxnSp>
            <p:nvCxnSpPr>
              <p:cNvPr id="9" name="Straight Connector 8"/>
              <p:cNvCxnSpPr/>
              <p:nvPr/>
            </p:nvCxnSpPr>
            <p:spPr>
              <a:xfrm>
                <a:off x="5228437" y="1648098"/>
                <a:ext cx="3314656" cy="806"/>
              </a:xfrm>
              <a:prstGeom prst="line">
                <a:avLst/>
              </a:prstGeom>
              <a:ln w="25400" cap="flat" cmpd="sng" algn="ctr">
                <a:solidFill>
                  <a:schemeClr val="accent1"/>
                </a:solidFill>
                <a:prstDash val="dot"/>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a:off x="5533420" y="1146507"/>
                <a:ext cx="2791581" cy="1004793"/>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rot="10800000" flipV="1">
                <a:off x="5533421" y="1146507"/>
                <a:ext cx="2791580" cy="1004793"/>
              </a:xfrm>
              <a:prstGeom prst="line">
                <a:avLst/>
              </a:prstGeom>
            </p:spPr>
            <p:style>
              <a:lnRef idx="2">
                <a:schemeClr val="accent1"/>
              </a:lnRef>
              <a:fillRef idx="0">
                <a:schemeClr val="accent1"/>
              </a:fillRef>
              <a:effectRef idx="1">
                <a:schemeClr val="accent1"/>
              </a:effectRef>
              <a:fontRef idx="minor">
                <a:schemeClr val="tx1"/>
              </a:fontRef>
            </p:style>
          </p:cxnSp>
          <p:sp>
            <p:nvSpPr>
              <p:cNvPr id="12" name="Oval 11"/>
              <p:cNvSpPr/>
              <p:nvPr/>
            </p:nvSpPr>
            <p:spPr>
              <a:xfrm rot="1315116">
                <a:off x="6756966" y="1581271"/>
                <a:ext cx="361373" cy="14450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Oval 17"/>
              <p:cNvSpPr/>
              <p:nvPr/>
            </p:nvSpPr>
            <p:spPr>
              <a:xfrm rot="20498547">
                <a:off x="7334356" y="1379908"/>
                <a:ext cx="405035" cy="140443"/>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rot="20630471">
                <a:off x="8071494" y="1116747"/>
                <a:ext cx="381894" cy="119275"/>
              </a:xfrm>
              <a:prstGeom prst="ellipse">
                <a:avLst/>
              </a:prstGeom>
              <a:solidFill>
                <a:srgbClr val="FF0000">
                  <a:alpha val="21000"/>
                </a:srgbClr>
              </a:solidFill>
              <a:ln w="31750">
                <a:prstDash val="sysDot"/>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Rectangle 21"/>
              <p:cNvSpPr/>
              <p:nvPr/>
            </p:nvSpPr>
            <p:spPr>
              <a:xfrm>
                <a:off x="6261574" y="846028"/>
                <a:ext cx="1453597" cy="517406"/>
              </a:xfrm>
              <a:prstGeom prst="rect">
                <a:avLst/>
              </a:prstGeom>
            </p:spPr>
            <p:txBody>
              <a:bodyPr wrap="none">
                <a:spAutoFit/>
              </a:bodyPr>
              <a:lstStyle/>
              <a:p>
                <a:r>
                  <a:rPr lang="en-US" b="1" dirty="0"/>
                  <a:t>Head-On</a:t>
                </a:r>
              </a:p>
            </p:txBody>
          </p:sp>
          <p:sp>
            <p:nvSpPr>
              <p:cNvPr id="23" name="Rectangle 22"/>
              <p:cNvSpPr/>
              <p:nvPr/>
            </p:nvSpPr>
            <p:spPr>
              <a:xfrm>
                <a:off x="3789833" y="1190353"/>
                <a:ext cx="1802080" cy="517406"/>
              </a:xfrm>
              <a:prstGeom prst="rect">
                <a:avLst/>
              </a:prstGeom>
            </p:spPr>
            <p:txBody>
              <a:bodyPr wrap="none">
                <a:spAutoFit/>
              </a:bodyPr>
              <a:lstStyle/>
              <a:p>
                <a:r>
                  <a:rPr lang="en-US" b="1" dirty="0"/>
                  <a:t>Long Range</a:t>
                </a:r>
              </a:p>
            </p:txBody>
          </p:sp>
          <p:cxnSp>
            <p:nvCxnSpPr>
              <p:cNvPr id="24" name="Straight Arrow Connector 23"/>
              <p:cNvCxnSpPr/>
              <p:nvPr/>
            </p:nvCxnSpPr>
            <p:spPr>
              <a:xfrm rot="16200000" flipH="1">
                <a:off x="5185781" y="1657201"/>
                <a:ext cx="782771" cy="5890"/>
              </a:xfrm>
              <a:prstGeom prst="straightConnector1">
                <a:avLst/>
              </a:prstGeom>
              <a:ln>
                <a:solidFill>
                  <a:schemeClr val="tx1"/>
                </a:solidFill>
                <a:prstDash val="sysDash"/>
                <a:headEnd type="arrow" w="med" len="sm"/>
                <a:tailEnd type="arrow" w="med" len="sm"/>
              </a:ln>
            </p:spPr>
            <p:style>
              <a:lnRef idx="2">
                <a:schemeClr val="accent1"/>
              </a:lnRef>
              <a:fillRef idx="0">
                <a:schemeClr val="accent1"/>
              </a:fillRef>
              <a:effectRef idx="1">
                <a:schemeClr val="accent1"/>
              </a:effectRef>
              <a:fontRef idx="minor">
                <a:schemeClr val="tx1"/>
              </a:fontRef>
            </p:style>
          </p:cxnSp>
        </p:grpSp>
        <p:cxnSp>
          <p:nvCxnSpPr>
            <p:cNvPr id="25" name="Straight Connector 24"/>
            <p:cNvCxnSpPr/>
            <p:nvPr/>
          </p:nvCxnSpPr>
          <p:spPr>
            <a:xfrm>
              <a:off x="3192860" y="2689253"/>
              <a:ext cx="183360" cy="743168"/>
            </a:xfrm>
            <a:prstGeom prst="line">
              <a:avLst/>
            </a:prstGeom>
            <a:ln>
              <a:solidFill>
                <a:schemeClr val="tx1"/>
              </a:solidFill>
              <a:prstDash val="sysDash"/>
            </a:ln>
          </p:spPr>
          <p:style>
            <a:lnRef idx="2">
              <a:schemeClr val="accent1"/>
            </a:lnRef>
            <a:fillRef idx="0">
              <a:schemeClr val="accent1"/>
            </a:fillRef>
            <a:effectRef idx="1">
              <a:schemeClr val="accent1"/>
            </a:effectRef>
            <a:fontRef idx="minor">
              <a:schemeClr val="tx1"/>
            </a:fontRef>
          </p:style>
        </p:cxnSp>
        <p:cxnSp>
          <p:nvCxnSpPr>
            <p:cNvPr id="26" name="Straight Connector 25"/>
            <p:cNvCxnSpPr>
              <a:endCxn id="7" idx="0"/>
            </p:cNvCxnSpPr>
            <p:nvPr/>
          </p:nvCxnSpPr>
          <p:spPr>
            <a:xfrm>
              <a:off x="3273909" y="2552044"/>
              <a:ext cx="1995063" cy="205601"/>
            </a:xfrm>
            <a:prstGeom prst="line">
              <a:avLst/>
            </a:prstGeom>
            <a:ln>
              <a:solidFill>
                <a:schemeClr val="tx1"/>
              </a:solidFill>
              <a:prstDash val="sysDash"/>
            </a:ln>
          </p:spPr>
          <p:style>
            <a:lnRef idx="2">
              <a:schemeClr val="accent1"/>
            </a:lnRef>
            <a:fillRef idx="0">
              <a:schemeClr val="accent1"/>
            </a:fillRef>
            <a:effectRef idx="1">
              <a:schemeClr val="accent1"/>
            </a:effectRef>
            <a:fontRef idx="minor">
              <a:schemeClr val="tx1"/>
            </a:fontRef>
          </p:style>
        </p:cxnSp>
        <p:grpSp>
          <p:nvGrpSpPr>
            <p:cNvPr id="90" name="Group 89"/>
            <p:cNvGrpSpPr/>
            <p:nvPr/>
          </p:nvGrpSpPr>
          <p:grpSpPr>
            <a:xfrm>
              <a:off x="556023" y="470902"/>
              <a:ext cx="2895212" cy="2875957"/>
              <a:chOff x="6357308" y="2053450"/>
              <a:chExt cx="2895212" cy="2875957"/>
            </a:xfrm>
          </p:grpSpPr>
          <p:sp>
            <p:nvSpPr>
              <p:cNvPr id="91" name="Oval 18"/>
              <p:cNvSpPr>
                <a:spLocks noChangeArrowheads="1"/>
              </p:cNvSpPr>
              <p:nvPr/>
            </p:nvSpPr>
            <p:spPr bwMode="auto">
              <a:xfrm>
                <a:off x="6593905" y="2406927"/>
                <a:ext cx="2358091" cy="2240720"/>
              </a:xfrm>
              <a:prstGeom prst="ellipse">
                <a:avLst/>
              </a:prstGeom>
              <a:noFill/>
              <a:ln w="38100">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a:lstStyle/>
              <a:p>
                <a:endParaRPr lang="en-US"/>
              </a:p>
            </p:txBody>
          </p:sp>
          <p:pic>
            <p:nvPicPr>
              <p:cNvPr id="92" name="Picture 91" descr="AliceDet.gi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57308" y="3656196"/>
                <a:ext cx="909651" cy="636900"/>
              </a:xfrm>
              <a:prstGeom prst="rect">
                <a:avLst/>
              </a:prstGeom>
            </p:spPr>
          </p:pic>
          <p:pic>
            <p:nvPicPr>
              <p:cNvPr id="93" name="Picture 92" descr="atlasdetector.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23540" y="4207365"/>
                <a:ext cx="1031665" cy="722042"/>
              </a:xfrm>
              <a:prstGeom prst="rect">
                <a:avLst/>
              </a:prstGeom>
            </p:spPr>
          </p:pic>
          <p:pic>
            <p:nvPicPr>
              <p:cNvPr id="94" name="Picture 93" descr="cms.gi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34086" y="2053450"/>
                <a:ext cx="981809" cy="706954"/>
              </a:xfrm>
              <a:prstGeom prst="rect">
                <a:avLst/>
              </a:prstGeom>
            </p:spPr>
          </p:pic>
          <p:pic>
            <p:nvPicPr>
              <p:cNvPr id="95" name="Picture 94" descr="LHCbExperiment.gi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314359" y="3622037"/>
                <a:ext cx="938161" cy="705184"/>
              </a:xfrm>
              <a:prstGeom prst="rect">
                <a:avLst/>
              </a:prstGeom>
            </p:spPr>
          </p:pic>
        </p:grpSp>
        <p:cxnSp>
          <p:nvCxnSpPr>
            <p:cNvPr id="96" name="Straight Arrow Connector 95"/>
            <p:cNvCxnSpPr/>
            <p:nvPr/>
          </p:nvCxnSpPr>
          <p:spPr>
            <a:xfrm rot="16200000" flipH="1">
              <a:off x="6339566" y="3516511"/>
              <a:ext cx="558753" cy="4184"/>
            </a:xfrm>
            <a:prstGeom prst="straightConnector1">
              <a:avLst/>
            </a:prstGeom>
            <a:ln>
              <a:solidFill>
                <a:schemeClr val="tx1"/>
              </a:solidFill>
              <a:prstDash val="sysDash"/>
              <a:headEnd type="arrow" w="med" len="sm"/>
              <a:tailEnd type="arrow" w="med" len="sm"/>
            </a:ln>
          </p:spPr>
          <p:style>
            <a:lnRef idx="2">
              <a:schemeClr val="accent1"/>
            </a:lnRef>
            <a:fillRef idx="0">
              <a:schemeClr val="accent1"/>
            </a:fillRef>
            <a:effectRef idx="1">
              <a:schemeClr val="accent1"/>
            </a:effectRef>
            <a:fontRef idx="minor">
              <a:schemeClr val="tx1"/>
            </a:fontRef>
          </p:style>
        </p:cxnSp>
        <p:sp>
          <p:nvSpPr>
            <p:cNvPr id="4" name="TextBox 3"/>
            <p:cNvSpPr txBox="1"/>
            <p:nvPr/>
          </p:nvSpPr>
          <p:spPr>
            <a:xfrm>
              <a:off x="1782151" y="3346858"/>
              <a:ext cx="486056" cy="369332"/>
            </a:xfrm>
            <a:prstGeom prst="rect">
              <a:avLst/>
            </a:prstGeom>
            <a:noFill/>
          </p:spPr>
          <p:txBody>
            <a:bodyPr wrap="none" rtlCol="0">
              <a:spAutoFit/>
            </a:bodyPr>
            <a:lstStyle/>
            <a:p>
              <a:r>
                <a:rPr lang="en-US" b="1" dirty="0"/>
                <a:t>IP1</a:t>
              </a:r>
            </a:p>
          </p:txBody>
        </p:sp>
        <p:sp>
          <p:nvSpPr>
            <p:cNvPr id="99" name="TextBox 98"/>
            <p:cNvSpPr txBox="1"/>
            <p:nvPr/>
          </p:nvSpPr>
          <p:spPr>
            <a:xfrm>
              <a:off x="388752" y="2710547"/>
              <a:ext cx="486056" cy="369332"/>
            </a:xfrm>
            <a:prstGeom prst="rect">
              <a:avLst/>
            </a:prstGeom>
            <a:noFill/>
          </p:spPr>
          <p:txBody>
            <a:bodyPr wrap="none" rtlCol="0">
              <a:spAutoFit/>
            </a:bodyPr>
            <a:lstStyle/>
            <a:p>
              <a:r>
                <a:rPr lang="en-US" b="1" dirty="0"/>
                <a:t>IP2</a:t>
              </a:r>
            </a:p>
          </p:txBody>
        </p:sp>
        <p:sp>
          <p:nvSpPr>
            <p:cNvPr id="100" name="TextBox 99"/>
            <p:cNvSpPr txBox="1"/>
            <p:nvPr/>
          </p:nvSpPr>
          <p:spPr>
            <a:xfrm>
              <a:off x="1714565" y="1177855"/>
              <a:ext cx="486056" cy="369332"/>
            </a:xfrm>
            <a:prstGeom prst="rect">
              <a:avLst/>
            </a:prstGeom>
            <a:noFill/>
          </p:spPr>
          <p:txBody>
            <a:bodyPr wrap="none" rtlCol="0">
              <a:spAutoFit/>
            </a:bodyPr>
            <a:lstStyle/>
            <a:p>
              <a:r>
                <a:rPr lang="en-US" b="1" dirty="0"/>
                <a:t>IP5</a:t>
              </a:r>
            </a:p>
          </p:txBody>
        </p:sp>
        <p:sp>
          <p:nvSpPr>
            <p:cNvPr id="101" name="TextBox 100"/>
            <p:cNvSpPr txBox="1"/>
            <p:nvPr/>
          </p:nvSpPr>
          <p:spPr>
            <a:xfrm>
              <a:off x="3434906" y="2073647"/>
              <a:ext cx="486056" cy="369332"/>
            </a:xfrm>
            <a:prstGeom prst="rect">
              <a:avLst/>
            </a:prstGeom>
            <a:noFill/>
          </p:spPr>
          <p:txBody>
            <a:bodyPr wrap="none" rtlCol="0">
              <a:spAutoFit/>
            </a:bodyPr>
            <a:lstStyle/>
            <a:p>
              <a:r>
                <a:rPr lang="en-US" b="1" dirty="0"/>
                <a:t>IP8</a:t>
              </a:r>
            </a:p>
          </p:txBody>
        </p:sp>
        <p:sp>
          <p:nvSpPr>
            <p:cNvPr id="5" name="Oval 4">
              <a:extLst>
                <a:ext uri="{FF2B5EF4-FFF2-40B4-BE49-F238E27FC236}">
                  <a16:creationId xmlns:a16="http://schemas.microsoft.com/office/drawing/2014/main" id="{77E2FAF5-20D4-8F19-236D-D60AD18DBED5}"/>
                </a:ext>
              </a:extLst>
            </p:cNvPr>
            <p:cNvSpPr/>
            <p:nvPr/>
          </p:nvSpPr>
          <p:spPr>
            <a:xfrm rot="1315116">
              <a:off x="5779894" y="3585153"/>
              <a:ext cx="256724" cy="103151"/>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7" name="Oval 86">
              <a:extLst>
                <a:ext uri="{FF2B5EF4-FFF2-40B4-BE49-F238E27FC236}">
                  <a16:creationId xmlns:a16="http://schemas.microsoft.com/office/drawing/2014/main" id="{1893BF30-44B1-77B1-E5D3-C76730A8B246}"/>
                </a:ext>
              </a:extLst>
            </p:cNvPr>
            <p:cNvSpPr/>
            <p:nvPr/>
          </p:nvSpPr>
          <p:spPr>
            <a:xfrm rot="1315116">
              <a:off x="6235252" y="3748574"/>
              <a:ext cx="256724" cy="103151"/>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9" name="Oval 88">
              <a:extLst>
                <a:ext uri="{FF2B5EF4-FFF2-40B4-BE49-F238E27FC236}">
                  <a16:creationId xmlns:a16="http://schemas.microsoft.com/office/drawing/2014/main" id="{70DE8EF9-11E0-9903-B16E-F18E2A543E3A}"/>
                </a:ext>
              </a:extLst>
            </p:cNvPr>
            <p:cNvSpPr/>
            <p:nvPr/>
          </p:nvSpPr>
          <p:spPr>
            <a:xfrm rot="20498547">
              <a:off x="5352210" y="3437081"/>
              <a:ext cx="287742" cy="100250"/>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2" name="Oval 101">
              <a:extLst>
                <a:ext uri="{FF2B5EF4-FFF2-40B4-BE49-F238E27FC236}">
                  <a16:creationId xmlns:a16="http://schemas.microsoft.com/office/drawing/2014/main" id="{DC91A7A5-FB80-C790-FAA2-06BC8BBBEBE8}"/>
                </a:ext>
              </a:extLst>
            </p:cNvPr>
            <p:cNvSpPr/>
            <p:nvPr/>
          </p:nvSpPr>
          <p:spPr>
            <a:xfrm rot="20498547">
              <a:off x="4901839" y="3592363"/>
              <a:ext cx="287742" cy="100250"/>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3" name="Oval 102">
              <a:extLst>
                <a:ext uri="{FF2B5EF4-FFF2-40B4-BE49-F238E27FC236}">
                  <a16:creationId xmlns:a16="http://schemas.microsoft.com/office/drawing/2014/main" id="{48FD8787-95E7-C9AD-E4B8-6502AD7BB1D4}"/>
                </a:ext>
              </a:extLst>
            </p:cNvPr>
            <p:cNvSpPr/>
            <p:nvPr/>
          </p:nvSpPr>
          <p:spPr>
            <a:xfrm rot="1315116">
              <a:off x="4887516" y="3255741"/>
              <a:ext cx="256724" cy="103151"/>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4" name="Oval 103">
              <a:extLst>
                <a:ext uri="{FF2B5EF4-FFF2-40B4-BE49-F238E27FC236}">
                  <a16:creationId xmlns:a16="http://schemas.microsoft.com/office/drawing/2014/main" id="{83AAE68E-709A-1ACC-BB0D-E7EEEA36566D}"/>
                </a:ext>
              </a:extLst>
            </p:cNvPr>
            <p:cNvSpPr/>
            <p:nvPr/>
          </p:nvSpPr>
          <p:spPr>
            <a:xfrm rot="1315116">
              <a:off x="4404186" y="3083604"/>
              <a:ext cx="256724" cy="103151"/>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5" name="Oval 104">
              <a:extLst>
                <a:ext uri="{FF2B5EF4-FFF2-40B4-BE49-F238E27FC236}">
                  <a16:creationId xmlns:a16="http://schemas.microsoft.com/office/drawing/2014/main" id="{F246EB3A-1C0D-0030-8793-9AFA752B68B1}"/>
                </a:ext>
              </a:extLst>
            </p:cNvPr>
            <p:cNvSpPr/>
            <p:nvPr/>
          </p:nvSpPr>
          <p:spPr>
            <a:xfrm rot="20498547">
              <a:off x="4399597" y="3781882"/>
              <a:ext cx="287742" cy="100250"/>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6C6B1C20-5C71-8040-F8E5-B3C73995C38C}"/>
                </a:ext>
              </a:extLst>
            </p:cNvPr>
            <p:cNvSpPr txBox="1"/>
            <p:nvPr/>
          </p:nvSpPr>
          <p:spPr>
            <a:xfrm>
              <a:off x="6615242" y="3323748"/>
              <a:ext cx="306494" cy="369332"/>
            </a:xfrm>
            <a:prstGeom prst="rect">
              <a:avLst/>
            </a:prstGeom>
            <a:noFill/>
          </p:spPr>
          <p:txBody>
            <a:bodyPr wrap="none" rtlCol="0">
              <a:spAutoFit/>
            </a:bodyPr>
            <a:lstStyle/>
            <a:p>
              <a:r>
                <a:rPr lang="en-CH" b="1" dirty="0"/>
                <a:t>d</a:t>
              </a:r>
            </a:p>
          </p:txBody>
        </p:sp>
      </p:grpSp>
      <p:pic>
        <p:nvPicPr>
          <p:cNvPr id="17" name="Picture 16" descr="f1.png">
            <a:extLst>
              <a:ext uri="{FF2B5EF4-FFF2-40B4-BE49-F238E27FC236}">
                <a16:creationId xmlns:a16="http://schemas.microsoft.com/office/drawing/2014/main" id="{B5D826DF-C9AE-44BC-1941-DA95B53BB90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904394" y="3553679"/>
            <a:ext cx="4250036" cy="3302271"/>
          </a:xfrm>
          <a:prstGeom prst="rect">
            <a:avLst/>
          </a:prstGeom>
        </p:spPr>
      </p:pic>
      <p:sp>
        <p:nvSpPr>
          <p:cNvPr id="13" name="Rectangle 12">
            <a:extLst>
              <a:ext uri="{FF2B5EF4-FFF2-40B4-BE49-F238E27FC236}">
                <a16:creationId xmlns:a16="http://schemas.microsoft.com/office/drawing/2014/main" id="{18950C35-F849-D123-A5E2-F9C274D5B693}"/>
              </a:ext>
            </a:extLst>
          </p:cNvPr>
          <p:cNvSpPr/>
          <p:nvPr/>
        </p:nvSpPr>
        <p:spPr>
          <a:xfrm>
            <a:off x="6921736" y="1588874"/>
            <a:ext cx="5587300" cy="923330"/>
          </a:xfrm>
          <a:prstGeom prst="rect">
            <a:avLst/>
          </a:prstGeom>
        </p:spPr>
        <p:txBody>
          <a:bodyPr wrap="square">
            <a:spAutoFit/>
          </a:bodyPr>
          <a:lstStyle/>
          <a:p>
            <a:endParaRPr lang="en-US" dirty="0"/>
          </a:p>
          <a:p>
            <a:r>
              <a:rPr lang="en-US" dirty="0">
                <a:solidFill>
                  <a:srgbClr val="FF0000"/>
                </a:solidFill>
              </a:rPr>
              <a:t>HEAD-ON</a:t>
            </a:r>
            <a:r>
              <a:rPr lang="en-US" dirty="0"/>
              <a:t> beam-beam interaction (core particles mostly affected)</a:t>
            </a:r>
          </a:p>
        </p:txBody>
      </p:sp>
      <p:sp>
        <p:nvSpPr>
          <p:cNvPr id="14" name="Rectangle 13">
            <a:extLst>
              <a:ext uri="{FF2B5EF4-FFF2-40B4-BE49-F238E27FC236}">
                <a16:creationId xmlns:a16="http://schemas.microsoft.com/office/drawing/2014/main" id="{0D13B2EC-5EF0-F2A2-BE13-C64EF57EB5B4}"/>
              </a:ext>
            </a:extLst>
          </p:cNvPr>
          <p:cNvSpPr/>
          <p:nvPr/>
        </p:nvSpPr>
        <p:spPr>
          <a:xfrm>
            <a:off x="6921737" y="2483298"/>
            <a:ext cx="5587300" cy="646331"/>
          </a:xfrm>
          <a:prstGeom prst="rect">
            <a:avLst/>
          </a:prstGeom>
        </p:spPr>
        <p:txBody>
          <a:bodyPr wrap="square">
            <a:spAutoFit/>
          </a:bodyPr>
          <a:lstStyle/>
          <a:p>
            <a:r>
              <a:rPr lang="en-US" dirty="0">
                <a:solidFill>
                  <a:srgbClr val="FF0000"/>
                </a:solidFill>
              </a:rPr>
              <a:t>LONG-RANGE</a:t>
            </a:r>
            <a:r>
              <a:rPr lang="en-US" dirty="0"/>
              <a:t> beam-beam interaction (tail particles affected)</a:t>
            </a:r>
          </a:p>
        </p:txBody>
      </p:sp>
      <p:sp>
        <p:nvSpPr>
          <p:cNvPr id="19" name="Rectangle 18">
            <a:extLst>
              <a:ext uri="{FF2B5EF4-FFF2-40B4-BE49-F238E27FC236}">
                <a16:creationId xmlns:a16="http://schemas.microsoft.com/office/drawing/2014/main" id="{033C9C8D-54DA-8FD7-B635-CCB1CC83B1B9}"/>
              </a:ext>
            </a:extLst>
          </p:cNvPr>
          <p:cNvSpPr/>
          <p:nvPr/>
        </p:nvSpPr>
        <p:spPr>
          <a:xfrm>
            <a:off x="6938675" y="3157478"/>
            <a:ext cx="5610431" cy="369332"/>
          </a:xfrm>
          <a:prstGeom prst="rect">
            <a:avLst/>
          </a:prstGeom>
        </p:spPr>
        <p:txBody>
          <a:bodyPr wrap="square">
            <a:spAutoFit/>
          </a:bodyPr>
          <a:lstStyle/>
          <a:p>
            <a:r>
              <a:rPr lang="en-US" dirty="0">
                <a:solidFill>
                  <a:srgbClr val="FF0000"/>
                </a:solidFill>
              </a:rPr>
              <a:t>OFFSET</a:t>
            </a:r>
            <a:r>
              <a:rPr lang="en-US" dirty="0"/>
              <a:t> beam-beam interaction (mixed state)</a:t>
            </a:r>
          </a:p>
        </p:txBody>
      </p:sp>
      <p:sp>
        <p:nvSpPr>
          <p:cNvPr id="20" name="TextBox 19">
            <a:extLst>
              <a:ext uri="{FF2B5EF4-FFF2-40B4-BE49-F238E27FC236}">
                <a16:creationId xmlns:a16="http://schemas.microsoft.com/office/drawing/2014/main" id="{35E18BF5-7C52-FE88-3583-6BBC21D2BD05}"/>
              </a:ext>
            </a:extLst>
          </p:cNvPr>
          <p:cNvSpPr txBox="1"/>
          <p:nvPr/>
        </p:nvSpPr>
        <p:spPr>
          <a:xfrm>
            <a:off x="97531" y="4698842"/>
            <a:ext cx="7806863" cy="1631216"/>
          </a:xfrm>
          <a:prstGeom prst="rect">
            <a:avLst/>
          </a:prstGeom>
          <a:solidFill>
            <a:schemeClr val="accent3">
              <a:lumMod val="60000"/>
              <a:lumOff val="40000"/>
            </a:schemeClr>
          </a:solidFill>
          <a:ln>
            <a:solidFill>
              <a:schemeClr val="tx1"/>
            </a:solidFill>
          </a:ln>
        </p:spPr>
        <p:txBody>
          <a:bodyPr wrap="square" rtlCol="0">
            <a:spAutoFit/>
          </a:bodyPr>
          <a:lstStyle/>
          <a:p>
            <a:r>
              <a:rPr lang="en-US" sz="2000" dirty="0"/>
              <a:t>Changes:</a:t>
            </a:r>
          </a:p>
          <a:p>
            <a:pPr marL="285750" indent="-285750">
              <a:buFont typeface="Arial"/>
              <a:buChar char="•"/>
            </a:pPr>
            <a:r>
              <a:rPr lang="en-US" sz="2000" dirty="0"/>
              <a:t> the OPTICS (tune shifts, spread, Q’, beating, resonance excitation or enhancement, particle diffusion, distribution modification, reduced dynamic aperture) </a:t>
            </a:r>
          </a:p>
          <a:p>
            <a:pPr marL="285750" indent="-285750">
              <a:buFont typeface="Arial"/>
              <a:buChar char="•"/>
            </a:pPr>
            <a:r>
              <a:rPr lang="en-US" sz="2000" dirty="0"/>
              <a:t>Interplays with the other collective effects (Impedance, electron cloud)</a:t>
            </a:r>
          </a:p>
        </p:txBody>
      </p:sp>
      <p:sp>
        <p:nvSpPr>
          <p:cNvPr id="28" name="TextBox 27">
            <a:extLst>
              <a:ext uri="{FF2B5EF4-FFF2-40B4-BE49-F238E27FC236}">
                <a16:creationId xmlns:a16="http://schemas.microsoft.com/office/drawing/2014/main" id="{566842DD-BFCC-DD78-4D7E-32AFBD02F4AB}"/>
              </a:ext>
            </a:extLst>
          </p:cNvPr>
          <p:cNvSpPr txBox="1"/>
          <p:nvPr/>
        </p:nvSpPr>
        <p:spPr>
          <a:xfrm>
            <a:off x="4550924" y="934381"/>
            <a:ext cx="7326885" cy="707886"/>
          </a:xfrm>
          <a:prstGeom prst="rect">
            <a:avLst/>
          </a:prstGeom>
          <a:noFill/>
        </p:spPr>
        <p:txBody>
          <a:bodyPr wrap="square" rtlCol="0">
            <a:spAutoFit/>
          </a:bodyPr>
          <a:lstStyle/>
          <a:p>
            <a:pPr marL="285750" indent="-285750">
              <a:buFont typeface="Arial"/>
              <a:buChar char="•"/>
            </a:pPr>
            <a:r>
              <a:rPr lang="en-US" sz="2000" dirty="0"/>
              <a:t>Many interactions ( ~124 per turn for 25 ns spacing)</a:t>
            </a:r>
          </a:p>
          <a:p>
            <a:pPr marL="285750" indent="-285750">
              <a:buFont typeface="Arial"/>
              <a:buChar char="•"/>
            </a:pPr>
            <a:r>
              <a:rPr lang="en-US" sz="2000" dirty="0"/>
              <a:t>Different types: Head-on, Offset and Long-Range collisions</a:t>
            </a:r>
          </a:p>
        </p:txBody>
      </p:sp>
      <p:sp>
        <p:nvSpPr>
          <p:cNvPr id="32" name="Title 1">
            <a:extLst>
              <a:ext uri="{FF2B5EF4-FFF2-40B4-BE49-F238E27FC236}">
                <a16:creationId xmlns:a16="http://schemas.microsoft.com/office/drawing/2014/main" id="{5081D12A-CC59-A579-54D1-C53617EBAF2F}"/>
              </a:ext>
            </a:extLst>
          </p:cNvPr>
          <p:cNvSpPr>
            <a:spLocks noGrp="1"/>
          </p:cNvSpPr>
          <p:nvPr>
            <p:ph type="title"/>
          </p:nvPr>
        </p:nvSpPr>
        <p:spPr>
          <a:xfrm>
            <a:off x="5388166" y="225425"/>
            <a:ext cx="5965634" cy="701675"/>
          </a:xfrm>
        </p:spPr>
        <p:txBody>
          <a:bodyPr/>
          <a:lstStyle/>
          <a:p>
            <a:r>
              <a:rPr lang="en-CH" dirty="0"/>
              <a:t>Beam-Beam effects</a:t>
            </a:r>
          </a:p>
        </p:txBody>
      </p:sp>
      <p:sp>
        <p:nvSpPr>
          <p:cNvPr id="33" name="Slide Number Placeholder 32">
            <a:extLst>
              <a:ext uri="{FF2B5EF4-FFF2-40B4-BE49-F238E27FC236}">
                <a16:creationId xmlns:a16="http://schemas.microsoft.com/office/drawing/2014/main" id="{633EC879-9682-3955-585D-CD7BA7FC124F}"/>
              </a:ext>
            </a:extLst>
          </p:cNvPr>
          <p:cNvSpPr>
            <a:spLocks noGrp="1"/>
          </p:cNvSpPr>
          <p:nvPr>
            <p:ph type="sldNum" sz="quarter" idx="12"/>
          </p:nvPr>
        </p:nvSpPr>
        <p:spPr/>
        <p:txBody>
          <a:bodyPr/>
          <a:lstStyle/>
          <a:p>
            <a:fld id="{E431986A-80BA-5C47-860B-2F2875E2D975}" type="slidenum">
              <a:rPr lang="en-CH" smtClean="0"/>
              <a:t>6</a:t>
            </a:fld>
            <a:endParaRPr lang="en-CH"/>
          </a:p>
        </p:txBody>
      </p:sp>
    </p:spTree>
    <p:extLst>
      <p:ext uri="{BB962C8B-B14F-4D97-AF65-F5344CB8AC3E}">
        <p14:creationId xmlns:p14="http://schemas.microsoft.com/office/powerpoint/2010/main" val="34436734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descr="latex-image-1.pdf">
            <a:extLst>
              <a:ext uri="{FF2B5EF4-FFF2-40B4-BE49-F238E27FC236}">
                <a16:creationId xmlns:a16="http://schemas.microsoft.com/office/drawing/2014/main" id="{1529808C-BCAD-DECE-4788-B6C6740A944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79839" y="4904438"/>
            <a:ext cx="3091352" cy="672033"/>
          </a:xfrm>
          <a:prstGeom prst="rect">
            <a:avLst/>
          </a:prstGeom>
        </p:spPr>
      </p:pic>
      <p:sp>
        <p:nvSpPr>
          <p:cNvPr id="15" name="TextBox 14">
            <a:extLst>
              <a:ext uri="{FF2B5EF4-FFF2-40B4-BE49-F238E27FC236}">
                <a16:creationId xmlns:a16="http://schemas.microsoft.com/office/drawing/2014/main" id="{1E5A6E98-0BDA-A083-A24E-49A2B0436788}"/>
              </a:ext>
            </a:extLst>
          </p:cNvPr>
          <p:cNvSpPr txBox="1"/>
          <p:nvPr/>
        </p:nvSpPr>
        <p:spPr>
          <a:xfrm>
            <a:off x="1347135" y="4444584"/>
            <a:ext cx="1249060" cy="369332"/>
          </a:xfrm>
          <a:prstGeom prst="rect">
            <a:avLst/>
          </a:prstGeom>
          <a:noFill/>
        </p:spPr>
        <p:txBody>
          <a:bodyPr wrap="none" rtlCol="0">
            <a:spAutoFit/>
          </a:bodyPr>
          <a:lstStyle/>
          <a:p>
            <a:r>
              <a:rPr lang="en-US" b="1" dirty="0"/>
              <a:t>Luminosity</a:t>
            </a:r>
          </a:p>
        </p:txBody>
      </p:sp>
      <p:sp>
        <p:nvSpPr>
          <p:cNvPr id="16" name="TextBox 15">
            <a:extLst>
              <a:ext uri="{FF2B5EF4-FFF2-40B4-BE49-F238E27FC236}">
                <a16:creationId xmlns:a16="http://schemas.microsoft.com/office/drawing/2014/main" id="{4DE5231E-80BB-4150-266D-526B5E96A7CE}"/>
              </a:ext>
            </a:extLst>
          </p:cNvPr>
          <p:cNvSpPr txBox="1"/>
          <p:nvPr/>
        </p:nvSpPr>
        <p:spPr>
          <a:xfrm>
            <a:off x="5274499" y="4526672"/>
            <a:ext cx="2044149" cy="369332"/>
          </a:xfrm>
          <a:prstGeom prst="rect">
            <a:avLst/>
          </a:prstGeom>
          <a:noFill/>
        </p:spPr>
        <p:txBody>
          <a:bodyPr wrap="none" rtlCol="0">
            <a:spAutoFit/>
          </a:bodyPr>
          <a:lstStyle/>
          <a:p>
            <a:r>
              <a:rPr lang="en-US" b="1" dirty="0"/>
              <a:t>Beam-Beam effects</a:t>
            </a:r>
          </a:p>
        </p:txBody>
      </p:sp>
      <p:sp>
        <p:nvSpPr>
          <p:cNvPr id="19" name="TextBox 18">
            <a:extLst>
              <a:ext uri="{FF2B5EF4-FFF2-40B4-BE49-F238E27FC236}">
                <a16:creationId xmlns:a16="http://schemas.microsoft.com/office/drawing/2014/main" id="{2839220B-5ED6-CC9C-C314-7989BD307119}"/>
              </a:ext>
            </a:extLst>
          </p:cNvPr>
          <p:cNvSpPr txBox="1"/>
          <p:nvPr/>
        </p:nvSpPr>
        <p:spPr>
          <a:xfrm>
            <a:off x="8345879" y="2369242"/>
            <a:ext cx="3446477" cy="2862322"/>
          </a:xfrm>
          <a:prstGeom prst="rect">
            <a:avLst/>
          </a:prstGeom>
          <a:noFill/>
        </p:spPr>
        <p:txBody>
          <a:bodyPr wrap="square" rtlCol="0">
            <a:spAutoFit/>
          </a:bodyPr>
          <a:lstStyle/>
          <a:p>
            <a:r>
              <a:rPr lang="en-US" sz="2000" dirty="0"/>
              <a:t>Luminosity key parameter for collider performance like the beam-beam force it depends on:</a:t>
            </a:r>
          </a:p>
          <a:p>
            <a:r>
              <a:rPr lang="en-US" sz="2000" dirty="0"/>
              <a:t>- </a:t>
            </a:r>
            <a:r>
              <a:rPr lang="en-US" sz="2000" dirty="0">
                <a:latin typeface="Symbol" charset="2"/>
                <a:cs typeface="Symbol" charset="2"/>
              </a:rPr>
              <a:t>b</a:t>
            </a:r>
            <a:r>
              <a:rPr lang="en-US" sz="2000" dirty="0"/>
              <a:t>* </a:t>
            </a:r>
          </a:p>
          <a:p>
            <a:r>
              <a:rPr lang="en-US" sz="2000" dirty="0"/>
              <a:t>- </a:t>
            </a:r>
            <a:r>
              <a:rPr lang="en-US" sz="2000" dirty="0">
                <a:latin typeface="Symbol" pitchFamily="2" charset="2"/>
              </a:rPr>
              <a:t>f</a:t>
            </a:r>
            <a:endParaRPr lang="en-US" sz="2000" dirty="0"/>
          </a:p>
          <a:p>
            <a:r>
              <a:rPr lang="en-US" sz="2000" dirty="0"/>
              <a:t>- beam intensities </a:t>
            </a:r>
            <a:r>
              <a:rPr lang="en-US" sz="2000" i="1" dirty="0">
                <a:latin typeface="Symbol" pitchFamily="2" charset="2"/>
              </a:rPr>
              <a:t>N</a:t>
            </a:r>
            <a:r>
              <a:rPr lang="en-US" sz="2000" i="1" baseline="-25000" dirty="0">
                <a:latin typeface="Symbol" pitchFamily="2" charset="2"/>
              </a:rPr>
              <a:t>1,2</a:t>
            </a:r>
            <a:r>
              <a:rPr lang="en-US" sz="2000" dirty="0"/>
              <a:t> </a:t>
            </a:r>
          </a:p>
          <a:p>
            <a:r>
              <a:rPr lang="en-US" sz="2000" dirty="0"/>
              <a:t>- emittances </a:t>
            </a:r>
            <a:r>
              <a:rPr lang="en-US" sz="2000" dirty="0">
                <a:latin typeface="Symbol" pitchFamily="2" charset="2"/>
              </a:rPr>
              <a:t>e</a:t>
            </a:r>
          </a:p>
          <a:p>
            <a:r>
              <a:rPr lang="en-US" sz="2000" dirty="0"/>
              <a:t>- optics and non-linearities</a:t>
            </a:r>
          </a:p>
        </p:txBody>
      </p:sp>
      <p:pic>
        <p:nvPicPr>
          <p:cNvPr id="106" name="Picture 105">
            <a:extLst>
              <a:ext uri="{FF2B5EF4-FFF2-40B4-BE49-F238E27FC236}">
                <a16:creationId xmlns:a16="http://schemas.microsoft.com/office/drawing/2014/main" id="{4D15FDBF-8432-0DB5-7B3E-AAEFEF8662CB}"/>
              </a:ext>
            </a:extLst>
          </p:cNvPr>
          <p:cNvPicPr>
            <a:picLocks noChangeAspect="1"/>
          </p:cNvPicPr>
          <p:nvPr/>
        </p:nvPicPr>
        <p:blipFill>
          <a:blip r:embed="rId3"/>
          <a:stretch>
            <a:fillRect/>
          </a:stretch>
        </p:blipFill>
        <p:spPr>
          <a:xfrm>
            <a:off x="5354084" y="5842931"/>
            <a:ext cx="2168509" cy="867403"/>
          </a:xfrm>
          <a:prstGeom prst="rect">
            <a:avLst/>
          </a:prstGeom>
        </p:spPr>
      </p:pic>
      <p:grpSp>
        <p:nvGrpSpPr>
          <p:cNvPr id="107" name="Group 106">
            <a:extLst>
              <a:ext uri="{FF2B5EF4-FFF2-40B4-BE49-F238E27FC236}">
                <a16:creationId xmlns:a16="http://schemas.microsoft.com/office/drawing/2014/main" id="{A31C4B7E-2849-62DD-E22D-80FC896CF33D}"/>
              </a:ext>
            </a:extLst>
          </p:cNvPr>
          <p:cNvGrpSpPr/>
          <p:nvPr/>
        </p:nvGrpSpPr>
        <p:grpSpPr>
          <a:xfrm>
            <a:off x="388752" y="485892"/>
            <a:ext cx="6772971" cy="3567676"/>
            <a:chOff x="388752" y="470902"/>
            <a:chExt cx="6772971" cy="3567676"/>
          </a:xfrm>
        </p:grpSpPr>
        <p:sp>
          <p:nvSpPr>
            <p:cNvPr id="108" name="Oval 107">
              <a:extLst>
                <a:ext uri="{FF2B5EF4-FFF2-40B4-BE49-F238E27FC236}">
                  <a16:creationId xmlns:a16="http://schemas.microsoft.com/office/drawing/2014/main" id="{986664C3-8EF1-AD2B-22B8-F54DBED78A75}"/>
                </a:ext>
              </a:extLst>
            </p:cNvPr>
            <p:cNvSpPr/>
            <p:nvPr/>
          </p:nvSpPr>
          <p:spPr>
            <a:xfrm>
              <a:off x="3376220" y="2757645"/>
              <a:ext cx="3785503" cy="1280933"/>
            </a:xfrm>
            <a:prstGeom prst="ellipse">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09" name="Group 108">
              <a:extLst>
                <a:ext uri="{FF2B5EF4-FFF2-40B4-BE49-F238E27FC236}">
                  <a16:creationId xmlns:a16="http://schemas.microsoft.com/office/drawing/2014/main" id="{0D459BCE-3201-3025-B0E5-CB2415511E88}"/>
                </a:ext>
              </a:extLst>
            </p:cNvPr>
            <p:cNvGrpSpPr/>
            <p:nvPr/>
          </p:nvGrpSpPr>
          <p:grpSpPr>
            <a:xfrm>
              <a:off x="3260709" y="2907926"/>
              <a:ext cx="3376780" cy="931722"/>
              <a:chOff x="3789833" y="846028"/>
              <a:chExt cx="4753260" cy="1305272"/>
            </a:xfrm>
          </p:grpSpPr>
          <p:cxnSp>
            <p:nvCxnSpPr>
              <p:cNvPr id="131" name="Straight Connector 130">
                <a:extLst>
                  <a:ext uri="{FF2B5EF4-FFF2-40B4-BE49-F238E27FC236}">
                    <a16:creationId xmlns:a16="http://schemas.microsoft.com/office/drawing/2014/main" id="{07E4B874-87A8-CB3B-F062-45CAA1B42C69}"/>
                  </a:ext>
                </a:extLst>
              </p:cNvPr>
              <p:cNvCxnSpPr/>
              <p:nvPr/>
            </p:nvCxnSpPr>
            <p:spPr>
              <a:xfrm>
                <a:off x="5228437" y="1648098"/>
                <a:ext cx="3314656" cy="806"/>
              </a:xfrm>
              <a:prstGeom prst="line">
                <a:avLst/>
              </a:prstGeom>
              <a:ln w="25400" cap="flat" cmpd="sng" algn="ctr">
                <a:solidFill>
                  <a:schemeClr val="accent1"/>
                </a:solidFill>
                <a:prstDash val="dot"/>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132" name="Straight Connector 131">
                <a:extLst>
                  <a:ext uri="{FF2B5EF4-FFF2-40B4-BE49-F238E27FC236}">
                    <a16:creationId xmlns:a16="http://schemas.microsoft.com/office/drawing/2014/main" id="{D75F54B1-1D4A-57E1-6577-9B4139905101}"/>
                  </a:ext>
                </a:extLst>
              </p:cNvPr>
              <p:cNvCxnSpPr/>
              <p:nvPr/>
            </p:nvCxnSpPr>
            <p:spPr>
              <a:xfrm>
                <a:off x="5533420" y="1146507"/>
                <a:ext cx="2791581" cy="1004793"/>
              </a:xfrm>
              <a:prstGeom prst="line">
                <a:avLst/>
              </a:prstGeom>
            </p:spPr>
            <p:style>
              <a:lnRef idx="2">
                <a:schemeClr val="accent1"/>
              </a:lnRef>
              <a:fillRef idx="0">
                <a:schemeClr val="accent1"/>
              </a:fillRef>
              <a:effectRef idx="1">
                <a:schemeClr val="accent1"/>
              </a:effectRef>
              <a:fontRef idx="minor">
                <a:schemeClr val="tx1"/>
              </a:fontRef>
            </p:style>
          </p:cxnSp>
          <p:cxnSp>
            <p:nvCxnSpPr>
              <p:cNvPr id="133" name="Straight Connector 132">
                <a:extLst>
                  <a:ext uri="{FF2B5EF4-FFF2-40B4-BE49-F238E27FC236}">
                    <a16:creationId xmlns:a16="http://schemas.microsoft.com/office/drawing/2014/main" id="{4DF477E4-A089-EBAB-CE7E-8E4754C88FD8}"/>
                  </a:ext>
                </a:extLst>
              </p:cNvPr>
              <p:cNvCxnSpPr/>
              <p:nvPr/>
            </p:nvCxnSpPr>
            <p:spPr>
              <a:xfrm rot="10800000" flipV="1">
                <a:off x="5533421" y="1146507"/>
                <a:ext cx="2791580" cy="1004793"/>
              </a:xfrm>
              <a:prstGeom prst="line">
                <a:avLst/>
              </a:prstGeom>
            </p:spPr>
            <p:style>
              <a:lnRef idx="2">
                <a:schemeClr val="accent1"/>
              </a:lnRef>
              <a:fillRef idx="0">
                <a:schemeClr val="accent1"/>
              </a:fillRef>
              <a:effectRef idx="1">
                <a:schemeClr val="accent1"/>
              </a:effectRef>
              <a:fontRef idx="minor">
                <a:schemeClr val="tx1"/>
              </a:fontRef>
            </p:style>
          </p:cxnSp>
          <p:sp>
            <p:nvSpPr>
              <p:cNvPr id="134" name="Oval 133">
                <a:extLst>
                  <a:ext uri="{FF2B5EF4-FFF2-40B4-BE49-F238E27FC236}">
                    <a16:creationId xmlns:a16="http://schemas.microsoft.com/office/drawing/2014/main" id="{484273A5-2894-2976-963F-12F1D74A46CB}"/>
                  </a:ext>
                </a:extLst>
              </p:cNvPr>
              <p:cNvSpPr/>
              <p:nvPr/>
            </p:nvSpPr>
            <p:spPr>
              <a:xfrm rot="1315116">
                <a:off x="6756966" y="1581271"/>
                <a:ext cx="361373" cy="14450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5" name="Oval 134">
                <a:extLst>
                  <a:ext uri="{FF2B5EF4-FFF2-40B4-BE49-F238E27FC236}">
                    <a16:creationId xmlns:a16="http://schemas.microsoft.com/office/drawing/2014/main" id="{F45C4087-4C09-6599-6A0C-9E94545C7B21}"/>
                  </a:ext>
                </a:extLst>
              </p:cNvPr>
              <p:cNvSpPr/>
              <p:nvPr/>
            </p:nvSpPr>
            <p:spPr>
              <a:xfrm rot="20498547">
                <a:off x="7334356" y="1379908"/>
                <a:ext cx="405035" cy="140443"/>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6" name="Oval 135">
                <a:extLst>
                  <a:ext uri="{FF2B5EF4-FFF2-40B4-BE49-F238E27FC236}">
                    <a16:creationId xmlns:a16="http://schemas.microsoft.com/office/drawing/2014/main" id="{E64C51C9-E315-C112-80E5-B9D84E478F11}"/>
                  </a:ext>
                </a:extLst>
              </p:cNvPr>
              <p:cNvSpPr/>
              <p:nvPr/>
            </p:nvSpPr>
            <p:spPr>
              <a:xfrm rot="20630471">
                <a:off x="8071494" y="1116747"/>
                <a:ext cx="381894" cy="119275"/>
              </a:xfrm>
              <a:prstGeom prst="ellipse">
                <a:avLst/>
              </a:prstGeom>
              <a:solidFill>
                <a:srgbClr val="FF0000">
                  <a:alpha val="21000"/>
                </a:srgbClr>
              </a:solidFill>
              <a:ln w="31750">
                <a:prstDash val="sysDot"/>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7" name="Rectangle 136">
                <a:extLst>
                  <a:ext uri="{FF2B5EF4-FFF2-40B4-BE49-F238E27FC236}">
                    <a16:creationId xmlns:a16="http://schemas.microsoft.com/office/drawing/2014/main" id="{5772366A-8E64-D4DC-929C-0DD8E7873BF4}"/>
                  </a:ext>
                </a:extLst>
              </p:cNvPr>
              <p:cNvSpPr/>
              <p:nvPr/>
            </p:nvSpPr>
            <p:spPr>
              <a:xfrm>
                <a:off x="6261574" y="846028"/>
                <a:ext cx="1453597" cy="517406"/>
              </a:xfrm>
              <a:prstGeom prst="rect">
                <a:avLst/>
              </a:prstGeom>
            </p:spPr>
            <p:txBody>
              <a:bodyPr wrap="none">
                <a:spAutoFit/>
              </a:bodyPr>
              <a:lstStyle/>
              <a:p>
                <a:r>
                  <a:rPr lang="en-US" b="1" dirty="0"/>
                  <a:t>Head-On</a:t>
                </a:r>
              </a:p>
            </p:txBody>
          </p:sp>
          <p:sp>
            <p:nvSpPr>
              <p:cNvPr id="138" name="Rectangle 137">
                <a:extLst>
                  <a:ext uri="{FF2B5EF4-FFF2-40B4-BE49-F238E27FC236}">
                    <a16:creationId xmlns:a16="http://schemas.microsoft.com/office/drawing/2014/main" id="{94127BD5-7590-B1EC-7ADD-799C284BA2A8}"/>
                  </a:ext>
                </a:extLst>
              </p:cNvPr>
              <p:cNvSpPr/>
              <p:nvPr/>
            </p:nvSpPr>
            <p:spPr>
              <a:xfrm>
                <a:off x="3789833" y="1190353"/>
                <a:ext cx="1802080" cy="517406"/>
              </a:xfrm>
              <a:prstGeom prst="rect">
                <a:avLst/>
              </a:prstGeom>
            </p:spPr>
            <p:txBody>
              <a:bodyPr wrap="none">
                <a:spAutoFit/>
              </a:bodyPr>
              <a:lstStyle/>
              <a:p>
                <a:r>
                  <a:rPr lang="en-US" b="1" dirty="0"/>
                  <a:t>Long Range</a:t>
                </a:r>
              </a:p>
            </p:txBody>
          </p:sp>
          <p:cxnSp>
            <p:nvCxnSpPr>
              <p:cNvPr id="139" name="Straight Arrow Connector 138">
                <a:extLst>
                  <a:ext uri="{FF2B5EF4-FFF2-40B4-BE49-F238E27FC236}">
                    <a16:creationId xmlns:a16="http://schemas.microsoft.com/office/drawing/2014/main" id="{967D36C8-7914-0180-22BA-C8D9CC4DA91B}"/>
                  </a:ext>
                </a:extLst>
              </p:cNvPr>
              <p:cNvCxnSpPr/>
              <p:nvPr/>
            </p:nvCxnSpPr>
            <p:spPr>
              <a:xfrm rot="16200000" flipH="1">
                <a:off x="5185781" y="1657201"/>
                <a:ext cx="782771" cy="5890"/>
              </a:xfrm>
              <a:prstGeom prst="straightConnector1">
                <a:avLst/>
              </a:prstGeom>
              <a:ln>
                <a:solidFill>
                  <a:schemeClr val="tx1"/>
                </a:solidFill>
                <a:prstDash val="sysDash"/>
                <a:headEnd type="arrow" w="med" len="sm"/>
                <a:tailEnd type="arrow" w="med" len="sm"/>
              </a:ln>
            </p:spPr>
            <p:style>
              <a:lnRef idx="2">
                <a:schemeClr val="accent1"/>
              </a:lnRef>
              <a:fillRef idx="0">
                <a:schemeClr val="accent1"/>
              </a:fillRef>
              <a:effectRef idx="1">
                <a:schemeClr val="accent1"/>
              </a:effectRef>
              <a:fontRef idx="minor">
                <a:schemeClr val="tx1"/>
              </a:fontRef>
            </p:style>
          </p:cxnSp>
        </p:grpSp>
        <p:cxnSp>
          <p:nvCxnSpPr>
            <p:cNvPr id="110" name="Straight Connector 109">
              <a:extLst>
                <a:ext uri="{FF2B5EF4-FFF2-40B4-BE49-F238E27FC236}">
                  <a16:creationId xmlns:a16="http://schemas.microsoft.com/office/drawing/2014/main" id="{A41EE732-8C9B-959A-336E-E78A30987EE5}"/>
                </a:ext>
              </a:extLst>
            </p:cNvPr>
            <p:cNvCxnSpPr/>
            <p:nvPr/>
          </p:nvCxnSpPr>
          <p:spPr>
            <a:xfrm>
              <a:off x="3192860" y="2689253"/>
              <a:ext cx="183360" cy="743168"/>
            </a:xfrm>
            <a:prstGeom prst="line">
              <a:avLst/>
            </a:prstGeom>
            <a:ln>
              <a:solidFill>
                <a:schemeClr val="tx1"/>
              </a:solidFill>
              <a:prstDash val="sysDash"/>
            </a:ln>
          </p:spPr>
          <p:style>
            <a:lnRef idx="2">
              <a:schemeClr val="accent1"/>
            </a:lnRef>
            <a:fillRef idx="0">
              <a:schemeClr val="accent1"/>
            </a:fillRef>
            <a:effectRef idx="1">
              <a:schemeClr val="accent1"/>
            </a:effectRef>
            <a:fontRef idx="minor">
              <a:schemeClr val="tx1"/>
            </a:fontRef>
          </p:style>
        </p:cxnSp>
        <p:cxnSp>
          <p:nvCxnSpPr>
            <p:cNvPr id="111" name="Straight Connector 110">
              <a:extLst>
                <a:ext uri="{FF2B5EF4-FFF2-40B4-BE49-F238E27FC236}">
                  <a16:creationId xmlns:a16="http://schemas.microsoft.com/office/drawing/2014/main" id="{BD66E483-1C78-D680-9FE0-8E085AC410B4}"/>
                </a:ext>
              </a:extLst>
            </p:cNvPr>
            <p:cNvCxnSpPr>
              <a:endCxn id="108" idx="0"/>
            </p:cNvCxnSpPr>
            <p:nvPr/>
          </p:nvCxnSpPr>
          <p:spPr>
            <a:xfrm>
              <a:off x="3273909" y="2552044"/>
              <a:ext cx="1995063" cy="205601"/>
            </a:xfrm>
            <a:prstGeom prst="line">
              <a:avLst/>
            </a:prstGeom>
            <a:ln>
              <a:solidFill>
                <a:schemeClr val="tx1"/>
              </a:solidFill>
              <a:prstDash val="sysDash"/>
            </a:ln>
          </p:spPr>
          <p:style>
            <a:lnRef idx="2">
              <a:schemeClr val="accent1"/>
            </a:lnRef>
            <a:fillRef idx="0">
              <a:schemeClr val="accent1"/>
            </a:fillRef>
            <a:effectRef idx="1">
              <a:schemeClr val="accent1"/>
            </a:effectRef>
            <a:fontRef idx="minor">
              <a:schemeClr val="tx1"/>
            </a:fontRef>
          </p:style>
        </p:cxnSp>
        <p:grpSp>
          <p:nvGrpSpPr>
            <p:cNvPr id="112" name="Group 111">
              <a:extLst>
                <a:ext uri="{FF2B5EF4-FFF2-40B4-BE49-F238E27FC236}">
                  <a16:creationId xmlns:a16="http://schemas.microsoft.com/office/drawing/2014/main" id="{0E79A87E-76CD-36A0-A565-73C643941AC9}"/>
                </a:ext>
              </a:extLst>
            </p:cNvPr>
            <p:cNvGrpSpPr/>
            <p:nvPr/>
          </p:nvGrpSpPr>
          <p:grpSpPr>
            <a:xfrm>
              <a:off x="556023" y="470902"/>
              <a:ext cx="2895212" cy="2875957"/>
              <a:chOff x="6357308" y="2053450"/>
              <a:chExt cx="2895212" cy="2875957"/>
            </a:xfrm>
          </p:grpSpPr>
          <p:sp>
            <p:nvSpPr>
              <p:cNvPr id="126" name="Oval 18">
                <a:extLst>
                  <a:ext uri="{FF2B5EF4-FFF2-40B4-BE49-F238E27FC236}">
                    <a16:creationId xmlns:a16="http://schemas.microsoft.com/office/drawing/2014/main" id="{35C3DBAA-C5FB-303D-F2ED-79640E443A2E}"/>
                  </a:ext>
                </a:extLst>
              </p:cNvPr>
              <p:cNvSpPr>
                <a:spLocks noChangeArrowheads="1"/>
              </p:cNvSpPr>
              <p:nvPr/>
            </p:nvSpPr>
            <p:spPr bwMode="auto">
              <a:xfrm>
                <a:off x="6593905" y="2406927"/>
                <a:ext cx="2358091" cy="2240720"/>
              </a:xfrm>
              <a:prstGeom prst="ellipse">
                <a:avLst/>
              </a:prstGeom>
              <a:noFill/>
              <a:ln w="38100">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a:lstStyle/>
              <a:p>
                <a:endParaRPr lang="en-US"/>
              </a:p>
            </p:txBody>
          </p:sp>
          <p:pic>
            <p:nvPicPr>
              <p:cNvPr id="127" name="Picture 126" descr="AliceDet.gif">
                <a:extLst>
                  <a:ext uri="{FF2B5EF4-FFF2-40B4-BE49-F238E27FC236}">
                    <a16:creationId xmlns:a16="http://schemas.microsoft.com/office/drawing/2014/main" id="{09E9E957-57CE-D3CD-5A62-AB164651C5D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57308" y="3656196"/>
                <a:ext cx="909651" cy="636900"/>
              </a:xfrm>
              <a:prstGeom prst="rect">
                <a:avLst/>
              </a:prstGeom>
            </p:spPr>
          </p:pic>
          <p:pic>
            <p:nvPicPr>
              <p:cNvPr id="128" name="Picture 127" descr="atlasdetector.jpg">
                <a:extLst>
                  <a:ext uri="{FF2B5EF4-FFF2-40B4-BE49-F238E27FC236}">
                    <a16:creationId xmlns:a16="http://schemas.microsoft.com/office/drawing/2014/main" id="{DCA29EE9-BC22-D468-C8E9-CD0761FE069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23540" y="4207365"/>
                <a:ext cx="1031665" cy="722042"/>
              </a:xfrm>
              <a:prstGeom prst="rect">
                <a:avLst/>
              </a:prstGeom>
            </p:spPr>
          </p:pic>
          <p:pic>
            <p:nvPicPr>
              <p:cNvPr id="129" name="Picture 128" descr="cms.gif">
                <a:extLst>
                  <a:ext uri="{FF2B5EF4-FFF2-40B4-BE49-F238E27FC236}">
                    <a16:creationId xmlns:a16="http://schemas.microsoft.com/office/drawing/2014/main" id="{32BC12A4-233A-59ED-A3BD-9B84D78932F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334086" y="2053450"/>
                <a:ext cx="981809" cy="706954"/>
              </a:xfrm>
              <a:prstGeom prst="rect">
                <a:avLst/>
              </a:prstGeom>
            </p:spPr>
          </p:pic>
          <p:pic>
            <p:nvPicPr>
              <p:cNvPr id="130" name="Picture 129" descr="LHCbExperiment.gif">
                <a:extLst>
                  <a:ext uri="{FF2B5EF4-FFF2-40B4-BE49-F238E27FC236}">
                    <a16:creationId xmlns:a16="http://schemas.microsoft.com/office/drawing/2014/main" id="{E3DCEC05-CC63-B91F-3462-319B3E53DF6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314359" y="3622037"/>
                <a:ext cx="938161" cy="705184"/>
              </a:xfrm>
              <a:prstGeom prst="rect">
                <a:avLst/>
              </a:prstGeom>
            </p:spPr>
          </p:pic>
        </p:grpSp>
        <p:cxnSp>
          <p:nvCxnSpPr>
            <p:cNvPr id="113" name="Straight Arrow Connector 112">
              <a:extLst>
                <a:ext uri="{FF2B5EF4-FFF2-40B4-BE49-F238E27FC236}">
                  <a16:creationId xmlns:a16="http://schemas.microsoft.com/office/drawing/2014/main" id="{167F0DFE-254F-6E93-3FD6-F06E18E02CA5}"/>
                </a:ext>
              </a:extLst>
            </p:cNvPr>
            <p:cNvCxnSpPr/>
            <p:nvPr/>
          </p:nvCxnSpPr>
          <p:spPr>
            <a:xfrm rot="16200000" flipH="1">
              <a:off x="6339566" y="3516511"/>
              <a:ext cx="558753" cy="4184"/>
            </a:xfrm>
            <a:prstGeom prst="straightConnector1">
              <a:avLst/>
            </a:prstGeom>
            <a:ln>
              <a:solidFill>
                <a:schemeClr val="tx1"/>
              </a:solidFill>
              <a:prstDash val="sysDash"/>
              <a:headEnd type="arrow" w="med" len="sm"/>
              <a:tailEnd type="arrow" w="med" len="sm"/>
            </a:ln>
          </p:spPr>
          <p:style>
            <a:lnRef idx="2">
              <a:schemeClr val="accent1"/>
            </a:lnRef>
            <a:fillRef idx="0">
              <a:schemeClr val="accent1"/>
            </a:fillRef>
            <a:effectRef idx="1">
              <a:schemeClr val="accent1"/>
            </a:effectRef>
            <a:fontRef idx="minor">
              <a:schemeClr val="tx1"/>
            </a:fontRef>
          </p:style>
        </p:cxnSp>
        <p:sp>
          <p:nvSpPr>
            <p:cNvPr id="114" name="TextBox 113">
              <a:extLst>
                <a:ext uri="{FF2B5EF4-FFF2-40B4-BE49-F238E27FC236}">
                  <a16:creationId xmlns:a16="http://schemas.microsoft.com/office/drawing/2014/main" id="{7D05A3BF-431B-2F1E-41B6-D87AA66A0558}"/>
                </a:ext>
              </a:extLst>
            </p:cNvPr>
            <p:cNvSpPr txBox="1"/>
            <p:nvPr/>
          </p:nvSpPr>
          <p:spPr>
            <a:xfrm>
              <a:off x="1782151" y="3346858"/>
              <a:ext cx="486056" cy="369332"/>
            </a:xfrm>
            <a:prstGeom prst="rect">
              <a:avLst/>
            </a:prstGeom>
            <a:noFill/>
          </p:spPr>
          <p:txBody>
            <a:bodyPr wrap="none" rtlCol="0">
              <a:spAutoFit/>
            </a:bodyPr>
            <a:lstStyle/>
            <a:p>
              <a:r>
                <a:rPr lang="en-US" b="1" dirty="0"/>
                <a:t>IP1</a:t>
              </a:r>
            </a:p>
          </p:txBody>
        </p:sp>
        <p:sp>
          <p:nvSpPr>
            <p:cNvPr id="115" name="TextBox 114">
              <a:extLst>
                <a:ext uri="{FF2B5EF4-FFF2-40B4-BE49-F238E27FC236}">
                  <a16:creationId xmlns:a16="http://schemas.microsoft.com/office/drawing/2014/main" id="{6446452E-5E81-748A-AF7D-C6FEE83FE7B8}"/>
                </a:ext>
              </a:extLst>
            </p:cNvPr>
            <p:cNvSpPr txBox="1"/>
            <p:nvPr/>
          </p:nvSpPr>
          <p:spPr>
            <a:xfrm>
              <a:off x="388752" y="2710547"/>
              <a:ext cx="486056" cy="369332"/>
            </a:xfrm>
            <a:prstGeom prst="rect">
              <a:avLst/>
            </a:prstGeom>
            <a:noFill/>
          </p:spPr>
          <p:txBody>
            <a:bodyPr wrap="none" rtlCol="0">
              <a:spAutoFit/>
            </a:bodyPr>
            <a:lstStyle/>
            <a:p>
              <a:r>
                <a:rPr lang="en-US" b="1" dirty="0"/>
                <a:t>IP2</a:t>
              </a:r>
            </a:p>
          </p:txBody>
        </p:sp>
        <p:sp>
          <p:nvSpPr>
            <p:cNvPr id="116" name="TextBox 115">
              <a:extLst>
                <a:ext uri="{FF2B5EF4-FFF2-40B4-BE49-F238E27FC236}">
                  <a16:creationId xmlns:a16="http://schemas.microsoft.com/office/drawing/2014/main" id="{A7C1DE43-5B6B-278C-BF26-FE861B7783F1}"/>
                </a:ext>
              </a:extLst>
            </p:cNvPr>
            <p:cNvSpPr txBox="1"/>
            <p:nvPr/>
          </p:nvSpPr>
          <p:spPr>
            <a:xfrm>
              <a:off x="1714565" y="1177855"/>
              <a:ext cx="486056" cy="369332"/>
            </a:xfrm>
            <a:prstGeom prst="rect">
              <a:avLst/>
            </a:prstGeom>
            <a:noFill/>
          </p:spPr>
          <p:txBody>
            <a:bodyPr wrap="none" rtlCol="0">
              <a:spAutoFit/>
            </a:bodyPr>
            <a:lstStyle/>
            <a:p>
              <a:r>
                <a:rPr lang="en-US" b="1" dirty="0"/>
                <a:t>IP5</a:t>
              </a:r>
            </a:p>
          </p:txBody>
        </p:sp>
        <p:sp>
          <p:nvSpPr>
            <p:cNvPr id="117" name="TextBox 116">
              <a:extLst>
                <a:ext uri="{FF2B5EF4-FFF2-40B4-BE49-F238E27FC236}">
                  <a16:creationId xmlns:a16="http://schemas.microsoft.com/office/drawing/2014/main" id="{14F01400-90FC-D18B-2DCD-47553B6ED162}"/>
                </a:ext>
              </a:extLst>
            </p:cNvPr>
            <p:cNvSpPr txBox="1"/>
            <p:nvPr/>
          </p:nvSpPr>
          <p:spPr>
            <a:xfrm>
              <a:off x="3434906" y="2073647"/>
              <a:ext cx="486056" cy="369332"/>
            </a:xfrm>
            <a:prstGeom prst="rect">
              <a:avLst/>
            </a:prstGeom>
            <a:noFill/>
          </p:spPr>
          <p:txBody>
            <a:bodyPr wrap="none" rtlCol="0">
              <a:spAutoFit/>
            </a:bodyPr>
            <a:lstStyle/>
            <a:p>
              <a:r>
                <a:rPr lang="en-US" b="1" dirty="0"/>
                <a:t>IP8</a:t>
              </a:r>
            </a:p>
          </p:txBody>
        </p:sp>
        <p:sp>
          <p:nvSpPr>
            <p:cNvPr id="118" name="Oval 117">
              <a:extLst>
                <a:ext uri="{FF2B5EF4-FFF2-40B4-BE49-F238E27FC236}">
                  <a16:creationId xmlns:a16="http://schemas.microsoft.com/office/drawing/2014/main" id="{4EBDD39D-5482-D0A4-6D83-58D38C5E4DDE}"/>
                </a:ext>
              </a:extLst>
            </p:cNvPr>
            <p:cNvSpPr/>
            <p:nvPr/>
          </p:nvSpPr>
          <p:spPr>
            <a:xfrm rot="1315116">
              <a:off x="5779894" y="3585153"/>
              <a:ext cx="256724" cy="103151"/>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9" name="Oval 118">
              <a:extLst>
                <a:ext uri="{FF2B5EF4-FFF2-40B4-BE49-F238E27FC236}">
                  <a16:creationId xmlns:a16="http://schemas.microsoft.com/office/drawing/2014/main" id="{8A682E88-D022-E2DC-7C8D-1FF6A8A7D1EE}"/>
                </a:ext>
              </a:extLst>
            </p:cNvPr>
            <p:cNvSpPr/>
            <p:nvPr/>
          </p:nvSpPr>
          <p:spPr>
            <a:xfrm rot="1315116">
              <a:off x="6235252" y="3748574"/>
              <a:ext cx="256724" cy="103151"/>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0" name="Oval 119">
              <a:extLst>
                <a:ext uri="{FF2B5EF4-FFF2-40B4-BE49-F238E27FC236}">
                  <a16:creationId xmlns:a16="http://schemas.microsoft.com/office/drawing/2014/main" id="{2AFA0BCB-4629-DC57-4620-7D903AD5D9F0}"/>
                </a:ext>
              </a:extLst>
            </p:cNvPr>
            <p:cNvSpPr/>
            <p:nvPr/>
          </p:nvSpPr>
          <p:spPr>
            <a:xfrm rot="20498547">
              <a:off x="5352210" y="3437081"/>
              <a:ext cx="287742" cy="100250"/>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1" name="Oval 120">
              <a:extLst>
                <a:ext uri="{FF2B5EF4-FFF2-40B4-BE49-F238E27FC236}">
                  <a16:creationId xmlns:a16="http://schemas.microsoft.com/office/drawing/2014/main" id="{0CB2ABB5-4097-B658-A18B-BC850C985297}"/>
                </a:ext>
              </a:extLst>
            </p:cNvPr>
            <p:cNvSpPr/>
            <p:nvPr/>
          </p:nvSpPr>
          <p:spPr>
            <a:xfrm rot="20498547">
              <a:off x="4901839" y="3592363"/>
              <a:ext cx="287742" cy="100250"/>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2" name="Oval 121">
              <a:extLst>
                <a:ext uri="{FF2B5EF4-FFF2-40B4-BE49-F238E27FC236}">
                  <a16:creationId xmlns:a16="http://schemas.microsoft.com/office/drawing/2014/main" id="{9BD1AB8D-DE48-A5E7-A270-BBFCE9D7741A}"/>
                </a:ext>
              </a:extLst>
            </p:cNvPr>
            <p:cNvSpPr/>
            <p:nvPr/>
          </p:nvSpPr>
          <p:spPr>
            <a:xfrm rot="1315116">
              <a:off x="4887516" y="3255741"/>
              <a:ext cx="256724" cy="103151"/>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3" name="Oval 122">
              <a:extLst>
                <a:ext uri="{FF2B5EF4-FFF2-40B4-BE49-F238E27FC236}">
                  <a16:creationId xmlns:a16="http://schemas.microsoft.com/office/drawing/2014/main" id="{421D7EAB-2101-5A5A-D6A0-CC1990690B3E}"/>
                </a:ext>
              </a:extLst>
            </p:cNvPr>
            <p:cNvSpPr/>
            <p:nvPr/>
          </p:nvSpPr>
          <p:spPr>
            <a:xfrm rot="1315116">
              <a:off x="4404186" y="3083604"/>
              <a:ext cx="256724" cy="103151"/>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4" name="Oval 123">
              <a:extLst>
                <a:ext uri="{FF2B5EF4-FFF2-40B4-BE49-F238E27FC236}">
                  <a16:creationId xmlns:a16="http://schemas.microsoft.com/office/drawing/2014/main" id="{8886D84F-DB2D-5CE9-4A2C-B23BE69189F7}"/>
                </a:ext>
              </a:extLst>
            </p:cNvPr>
            <p:cNvSpPr/>
            <p:nvPr/>
          </p:nvSpPr>
          <p:spPr>
            <a:xfrm rot="20498547">
              <a:off x="4399597" y="3781882"/>
              <a:ext cx="287742" cy="100250"/>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5" name="TextBox 124">
              <a:extLst>
                <a:ext uri="{FF2B5EF4-FFF2-40B4-BE49-F238E27FC236}">
                  <a16:creationId xmlns:a16="http://schemas.microsoft.com/office/drawing/2014/main" id="{C7943692-CF9A-AFEF-E97A-229A7DDC1697}"/>
                </a:ext>
              </a:extLst>
            </p:cNvPr>
            <p:cNvSpPr txBox="1"/>
            <p:nvPr/>
          </p:nvSpPr>
          <p:spPr>
            <a:xfrm>
              <a:off x="6615242" y="3323748"/>
              <a:ext cx="306494" cy="369332"/>
            </a:xfrm>
            <a:prstGeom prst="rect">
              <a:avLst/>
            </a:prstGeom>
            <a:noFill/>
          </p:spPr>
          <p:txBody>
            <a:bodyPr wrap="none" rtlCol="0">
              <a:spAutoFit/>
            </a:bodyPr>
            <a:lstStyle/>
            <a:p>
              <a:r>
                <a:rPr lang="en-CH" b="1" dirty="0"/>
                <a:t>d</a:t>
              </a:r>
            </a:p>
          </p:txBody>
        </p:sp>
      </p:grpSp>
      <p:sp>
        <p:nvSpPr>
          <p:cNvPr id="143" name="TextBox 142">
            <a:extLst>
              <a:ext uri="{FF2B5EF4-FFF2-40B4-BE49-F238E27FC236}">
                <a16:creationId xmlns:a16="http://schemas.microsoft.com/office/drawing/2014/main" id="{5D797236-7565-CD51-7705-A1CDF05D34E1}"/>
              </a:ext>
            </a:extLst>
          </p:cNvPr>
          <p:cNvSpPr txBox="1"/>
          <p:nvPr/>
        </p:nvSpPr>
        <p:spPr>
          <a:xfrm>
            <a:off x="5154214" y="1419103"/>
            <a:ext cx="6100996" cy="461665"/>
          </a:xfrm>
          <a:prstGeom prst="rect">
            <a:avLst/>
          </a:prstGeom>
          <a:noFill/>
        </p:spPr>
        <p:txBody>
          <a:bodyPr wrap="square">
            <a:spAutoFit/>
          </a:bodyPr>
          <a:lstStyle/>
          <a:p>
            <a:r>
              <a:rPr lang="en-US" sz="2400" dirty="0"/>
              <a:t>Complex problem with many parameters!</a:t>
            </a:r>
            <a:endParaRPr lang="is-IS" sz="2400" dirty="0"/>
          </a:p>
        </p:txBody>
      </p:sp>
      <p:sp>
        <p:nvSpPr>
          <p:cNvPr id="147" name="Title 1">
            <a:extLst>
              <a:ext uri="{FF2B5EF4-FFF2-40B4-BE49-F238E27FC236}">
                <a16:creationId xmlns:a16="http://schemas.microsoft.com/office/drawing/2014/main" id="{DAE0F8C3-B38C-400A-6C86-1559CA5F80F1}"/>
              </a:ext>
            </a:extLst>
          </p:cNvPr>
          <p:cNvSpPr>
            <a:spLocks noGrp="1"/>
          </p:cNvSpPr>
          <p:nvPr>
            <p:ph type="title"/>
          </p:nvPr>
        </p:nvSpPr>
        <p:spPr>
          <a:xfrm>
            <a:off x="5388166" y="225425"/>
            <a:ext cx="5965634" cy="701675"/>
          </a:xfrm>
        </p:spPr>
        <p:txBody>
          <a:bodyPr/>
          <a:lstStyle/>
          <a:p>
            <a:r>
              <a:rPr lang="en-CH" dirty="0"/>
              <a:t>Beam-Beam effects</a:t>
            </a:r>
          </a:p>
        </p:txBody>
      </p:sp>
      <p:pic>
        <p:nvPicPr>
          <p:cNvPr id="149" name="Picture 148">
            <a:extLst>
              <a:ext uri="{FF2B5EF4-FFF2-40B4-BE49-F238E27FC236}">
                <a16:creationId xmlns:a16="http://schemas.microsoft.com/office/drawing/2014/main" id="{C0FE7C38-F50D-D26C-2421-A19D23159EF0}"/>
              </a:ext>
            </a:extLst>
          </p:cNvPr>
          <p:cNvPicPr>
            <a:picLocks noChangeAspect="1"/>
          </p:cNvPicPr>
          <p:nvPr/>
        </p:nvPicPr>
        <p:blipFill>
          <a:blip r:embed="rId8"/>
          <a:stretch>
            <a:fillRect/>
          </a:stretch>
        </p:blipFill>
        <p:spPr>
          <a:xfrm>
            <a:off x="563462" y="4896462"/>
            <a:ext cx="4596365" cy="1205195"/>
          </a:xfrm>
          <a:prstGeom prst="rect">
            <a:avLst/>
          </a:prstGeom>
        </p:spPr>
      </p:pic>
      <p:pic>
        <p:nvPicPr>
          <p:cNvPr id="150" name="Picture 149">
            <a:extLst>
              <a:ext uri="{FF2B5EF4-FFF2-40B4-BE49-F238E27FC236}">
                <a16:creationId xmlns:a16="http://schemas.microsoft.com/office/drawing/2014/main" id="{0AAF0CF1-D695-71CA-F339-109BE920B21A}"/>
              </a:ext>
            </a:extLst>
          </p:cNvPr>
          <p:cNvPicPr>
            <a:picLocks noChangeAspect="1"/>
          </p:cNvPicPr>
          <p:nvPr/>
        </p:nvPicPr>
        <p:blipFill>
          <a:blip r:embed="rId9"/>
          <a:stretch>
            <a:fillRect/>
          </a:stretch>
        </p:blipFill>
        <p:spPr>
          <a:xfrm>
            <a:off x="813645" y="6109791"/>
            <a:ext cx="2168509" cy="360168"/>
          </a:xfrm>
          <a:prstGeom prst="rect">
            <a:avLst/>
          </a:prstGeom>
        </p:spPr>
      </p:pic>
      <p:sp>
        <p:nvSpPr>
          <p:cNvPr id="144" name="Rectangle 143">
            <a:extLst>
              <a:ext uri="{FF2B5EF4-FFF2-40B4-BE49-F238E27FC236}">
                <a16:creationId xmlns:a16="http://schemas.microsoft.com/office/drawing/2014/main" id="{8688BB08-C6B4-ED92-91EC-5359119DBE1A}"/>
              </a:ext>
            </a:extLst>
          </p:cNvPr>
          <p:cNvSpPr/>
          <p:nvPr/>
        </p:nvSpPr>
        <p:spPr>
          <a:xfrm>
            <a:off x="332510" y="5672708"/>
            <a:ext cx="11296028" cy="1035318"/>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sz="3000" dirty="0"/>
              <a:t>Best Performances is a trade off of the different parameters involved…plus the experiment requests!</a:t>
            </a:r>
          </a:p>
        </p:txBody>
      </p:sp>
      <p:sp>
        <p:nvSpPr>
          <p:cNvPr id="151" name="Slide Number Placeholder 150">
            <a:extLst>
              <a:ext uri="{FF2B5EF4-FFF2-40B4-BE49-F238E27FC236}">
                <a16:creationId xmlns:a16="http://schemas.microsoft.com/office/drawing/2014/main" id="{5341E4C7-7370-6C4F-22E8-01056A731227}"/>
              </a:ext>
            </a:extLst>
          </p:cNvPr>
          <p:cNvSpPr>
            <a:spLocks noGrp="1"/>
          </p:cNvSpPr>
          <p:nvPr>
            <p:ph type="sldNum" sz="quarter" idx="12"/>
          </p:nvPr>
        </p:nvSpPr>
        <p:spPr/>
        <p:txBody>
          <a:bodyPr/>
          <a:lstStyle/>
          <a:p>
            <a:fld id="{E431986A-80BA-5C47-860B-2F2875E2D975}" type="slidenum">
              <a:rPr lang="en-CH" smtClean="0"/>
              <a:t>7</a:t>
            </a:fld>
            <a:endParaRPr lang="en-CH"/>
          </a:p>
        </p:txBody>
      </p:sp>
    </p:spTree>
    <p:extLst>
      <p:ext uri="{BB962C8B-B14F-4D97-AF65-F5344CB8AC3E}">
        <p14:creationId xmlns:p14="http://schemas.microsoft.com/office/powerpoint/2010/main" val="254828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36927"/>
            <a:ext cx="8229600" cy="677862"/>
          </a:xfrm>
        </p:spPr>
        <p:txBody>
          <a:bodyPr>
            <a:normAutofit/>
          </a:bodyPr>
          <a:lstStyle/>
          <a:p>
            <a:r>
              <a:rPr lang="en-US" sz="3600" b="1" dirty="0"/>
              <a:t>LHC parameters 2012 versus design</a:t>
            </a:r>
          </a:p>
        </p:txBody>
      </p:sp>
      <p:graphicFrame>
        <p:nvGraphicFramePr>
          <p:cNvPr id="4" name="Table 3"/>
          <p:cNvGraphicFramePr>
            <a:graphicFrameLocks noGrp="1"/>
          </p:cNvGraphicFramePr>
          <p:nvPr>
            <p:extLst>
              <p:ext uri="{D42A27DB-BD31-4B8C-83A1-F6EECF244321}">
                <p14:modId xmlns:p14="http://schemas.microsoft.com/office/powerpoint/2010/main" val="1952206845"/>
              </p:ext>
            </p:extLst>
          </p:nvPr>
        </p:nvGraphicFramePr>
        <p:xfrm>
          <a:off x="531750" y="1237621"/>
          <a:ext cx="7303369" cy="4651380"/>
        </p:xfrm>
        <a:graphic>
          <a:graphicData uri="http://schemas.openxmlformats.org/drawingml/2006/table">
            <a:tbl>
              <a:tblPr firstRow="1" bandRow="1">
                <a:tableStyleId>{3C2FFA5D-87B4-456A-9821-1D502468CF0F}</a:tableStyleId>
              </a:tblPr>
              <a:tblGrid>
                <a:gridCol w="3647352">
                  <a:extLst>
                    <a:ext uri="{9D8B030D-6E8A-4147-A177-3AD203B41FA5}">
                      <a16:colId xmlns:a16="http://schemas.microsoft.com/office/drawing/2014/main" val="20000"/>
                    </a:ext>
                  </a:extLst>
                </a:gridCol>
                <a:gridCol w="1603947">
                  <a:extLst>
                    <a:ext uri="{9D8B030D-6E8A-4147-A177-3AD203B41FA5}">
                      <a16:colId xmlns:a16="http://schemas.microsoft.com/office/drawing/2014/main" val="20001"/>
                    </a:ext>
                  </a:extLst>
                </a:gridCol>
                <a:gridCol w="1843790">
                  <a:extLst>
                    <a:ext uri="{9D8B030D-6E8A-4147-A177-3AD203B41FA5}">
                      <a16:colId xmlns:a16="http://schemas.microsoft.com/office/drawing/2014/main" val="20002"/>
                    </a:ext>
                  </a:extLst>
                </a:gridCol>
                <a:gridCol w="208280">
                  <a:extLst>
                    <a:ext uri="{9D8B030D-6E8A-4147-A177-3AD203B41FA5}">
                      <a16:colId xmlns:a16="http://schemas.microsoft.com/office/drawing/2014/main" val="20003"/>
                    </a:ext>
                  </a:extLst>
                </a:gridCol>
              </a:tblGrid>
              <a:tr h="387615">
                <a:tc>
                  <a:txBody>
                    <a:bodyPr/>
                    <a:lstStyle/>
                    <a:p>
                      <a:pPr algn="ctr"/>
                      <a:endParaRPr lang="en-US" b="1" dirty="0"/>
                    </a:p>
                  </a:txBody>
                  <a:tcPr>
                    <a:solidFill>
                      <a:schemeClr val="accent4">
                        <a:lumMod val="20000"/>
                        <a:lumOff val="80000"/>
                      </a:schemeClr>
                    </a:solidFill>
                  </a:tcPr>
                </a:tc>
                <a:tc>
                  <a:txBody>
                    <a:bodyPr/>
                    <a:lstStyle/>
                    <a:p>
                      <a:pPr algn="ctr"/>
                      <a:r>
                        <a:rPr lang="en-US" dirty="0">
                          <a:solidFill>
                            <a:schemeClr val="tx1"/>
                          </a:solidFill>
                        </a:rPr>
                        <a:t>2012</a:t>
                      </a:r>
                    </a:p>
                  </a:txBody>
                  <a:tcPr>
                    <a:solidFill>
                      <a:schemeClr val="accent4">
                        <a:lumMod val="20000"/>
                        <a:lumOff val="80000"/>
                      </a:schemeClr>
                    </a:solidFill>
                  </a:tcPr>
                </a:tc>
                <a:tc>
                  <a:txBody>
                    <a:bodyPr/>
                    <a:lstStyle/>
                    <a:p>
                      <a:pPr algn="ctr"/>
                      <a:r>
                        <a:rPr lang="en-US" dirty="0">
                          <a:solidFill>
                            <a:schemeClr val="tx1"/>
                          </a:solidFill>
                        </a:rPr>
                        <a:t>Design</a:t>
                      </a:r>
                    </a:p>
                  </a:txBody>
                  <a:tcPr>
                    <a:solidFill>
                      <a:schemeClr val="accent4">
                        <a:lumMod val="20000"/>
                        <a:lumOff val="80000"/>
                      </a:schemeClr>
                    </a:solidFill>
                  </a:tcPr>
                </a:tc>
                <a:tc>
                  <a:txBody>
                    <a:bodyPr/>
                    <a:lstStyle/>
                    <a:p>
                      <a:pPr algn="ctr"/>
                      <a:endParaRPr lang="en-US" dirty="0"/>
                    </a:p>
                  </a:txBody>
                  <a:tcPr>
                    <a:solidFill>
                      <a:schemeClr val="accent4">
                        <a:lumMod val="20000"/>
                        <a:lumOff val="80000"/>
                      </a:schemeClr>
                    </a:solidFill>
                  </a:tcPr>
                </a:tc>
                <a:extLst>
                  <a:ext uri="{0D108BD9-81ED-4DB2-BD59-A6C34878D82A}">
                    <a16:rowId xmlns:a16="http://schemas.microsoft.com/office/drawing/2014/main" val="10000"/>
                  </a:ext>
                </a:extLst>
              </a:tr>
              <a:tr h="387615">
                <a:tc>
                  <a:txBody>
                    <a:bodyPr/>
                    <a:lstStyle/>
                    <a:p>
                      <a:pPr algn="ctr"/>
                      <a:r>
                        <a:rPr lang="en-US" b="1" dirty="0"/>
                        <a:t>Intensities protons per bunch</a:t>
                      </a:r>
                    </a:p>
                  </a:txBody>
                  <a:tcPr>
                    <a:solidFill>
                      <a:schemeClr val="accent4">
                        <a:lumMod val="20000"/>
                        <a:lumOff val="80000"/>
                      </a:schemeClr>
                    </a:solidFill>
                  </a:tcPr>
                </a:tc>
                <a:tc>
                  <a:txBody>
                    <a:bodyPr/>
                    <a:lstStyle/>
                    <a:p>
                      <a:pPr algn="ctr"/>
                      <a:r>
                        <a:rPr lang="en-US" dirty="0"/>
                        <a:t>1.6-1.8 10</a:t>
                      </a:r>
                      <a:r>
                        <a:rPr lang="en-US" baseline="30000" dirty="0"/>
                        <a:t>11</a:t>
                      </a:r>
                    </a:p>
                  </a:txBody>
                  <a:tcPr>
                    <a:solidFill>
                      <a:schemeClr val="accent4">
                        <a:lumMod val="20000"/>
                        <a:lumOff val="80000"/>
                      </a:schemeClr>
                    </a:solidFill>
                  </a:tcPr>
                </a:tc>
                <a:tc>
                  <a:txBody>
                    <a:bodyPr/>
                    <a:lstStyle/>
                    <a:p>
                      <a:pPr algn="ctr"/>
                      <a:r>
                        <a:rPr lang="en-US" dirty="0"/>
                        <a:t>1.1</a:t>
                      </a:r>
                    </a:p>
                  </a:txBody>
                  <a:tcPr>
                    <a:solidFill>
                      <a:schemeClr val="accent4">
                        <a:lumMod val="20000"/>
                        <a:lumOff val="80000"/>
                      </a:schemeClr>
                    </a:solidFill>
                  </a:tcPr>
                </a:tc>
                <a:tc>
                  <a:txBody>
                    <a:bodyPr/>
                    <a:lstStyle/>
                    <a:p>
                      <a:pPr algn="ctr"/>
                      <a:endParaRPr lang="en-US" dirty="0"/>
                    </a:p>
                  </a:txBody>
                  <a:tcPr>
                    <a:solidFill>
                      <a:schemeClr val="accent4">
                        <a:lumMod val="20000"/>
                        <a:lumOff val="80000"/>
                      </a:schemeClr>
                    </a:solidFill>
                  </a:tcPr>
                </a:tc>
                <a:extLst>
                  <a:ext uri="{0D108BD9-81ED-4DB2-BD59-A6C34878D82A}">
                    <a16:rowId xmlns:a16="http://schemas.microsoft.com/office/drawing/2014/main" val="10001"/>
                  </a:ext>
                </a:extLst>
              </a:tr>
              <a:tr h="387615">
                <a:tc>
                  <a:txBody>
                    <a:bodyPr/>
                    <a:lstStyle/>
                    <a:p>
                      <a:pPr algn="ctr"/>
                      <a:r>
                        <a:rPr lang="en-US" b="1" dirty="0"/>
                        <a:t>Normalized </a:t>
                      </a:r>
                      <a:r>
                        <a:rPr lang="en-US" b="1" dirty="0" err="1"/>
                        <a:t>Emittances</a:t>
                      </a:r>
                      <a:endParaRPr lang="en-US" b="1" dirty="0"/>
                    </a:p>
                  </a:txBody>
                  <a:tcPr>
                    <a:solidFill>
                      <a:schemeClr val="accent4">
                        <a:lumMod val="20000"/>
                        <a:lumOff val="80000"/>
                      </a:schemeClr>
                    </a:solidFill>
                  </a:tcPr>
                </a:tc>
                <a:tc>
                  <a:txBody>
                    <a:bodyPr/>
                    <a:lstStyle/>
                    <a:p>
                      <a:pPr algn="ctr"/>
                      <a:r>
                        <a:rPr lang="en-US" dirty="0"/>
                        <a:t>2.5 </a:t>
                      </a:r>
                      <a:r>
                        <a:rPr lang="en-US" dirty="0">
                          <a:latin typeface="Symbol" charset="2"/>
                          <a:cs typeface="Symbol" charset="2"/>
                        </a:rPr>
                        <a:t>m</a:t>
                      </a:r>
                      <a:r>
                        <a:rPr lang="en-US" dirty="0"/>
                        <a:t>m</a:t>
                      </a:r>
                    </a:p>
                  </a:txBody>
                  <a:tcPr>
                    <a:solidFill>
                      <a:schemeClr val="accent4">
                        <a:lumMod val="20000"/>
                        <a:lumOff val="80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dirty="0"/>
                        <a:t>3.75 </a:t>
                      </a:r>
                      <a:r>
                        <a:rPr lang="en-US" dirty="0">
                          <a:latin typeface="Symbol" charset="2"/>
                          <a:cs typeface="Symbol" charset="2"/>
                        </a:rPr>
                        <a:t>m</a:t>
                      </a:r>
                      <a:r>
                        <a:rPr lang="en-US" dirty="0"/>
                        <a:t>m</a:t>
                      </a:r>
                    </a:p>
                  </a:txBody>
                  <a:tcPr>
                    <a:solidFill>
                      <a:schemeClr val="accent4">
                        <a:lumMod val="20000"/>
                        <a:lumOff val="80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lang="en-US" dirty="0"/>
                    </a:p>
                  </a:txBody>
                  <a:tcPr>
                    <a:solidFill>
                      <a:schemeClr val="accent4">
                        <a:lumMod val="20000"/>
                        <a:lumOff val="80000"/>
                      </a:schemeClr>
                    </a:solidFill>
                  </a:tcPr>
                </a:tc>
                <a:extLst>
                  <a:ext uri="{0D108BD9-81ED-4DB2-BD59-A6C34878D82A}">
                    <a16:rowId xmlns:a16="http://schemas.microsoft.com/office/drawing/2014/main" val="10002"/>
                  </a:ext>
                </a:extLst>
              </a:tr>
              <a:tr h="387615">
                <a:tc>
                  <a:txBody>
                    <a:bodyPr/>
                    <a:lstStyle/>
                    <a:p>
                      <a:pPr algn="ctr"/>
                      <a:r>
                        <a:rPr lang="en-US" b="1" dirty="0" err="1">
                          <a:latin typeface="Symbol" charset="2"/>
                          <a:cs typeface="Symbol" charset="2"/>
                        </a:rPr>
                        <a:t>x</a:t>
                      </a:r>
                      <a:r>
                        <a:rPr lang="en-US" b="1" baseline="-25000" dirty="0" err="1"/>
                        <a:t>bb</a:t>
                      </a:r>
                      <a:endParaRPr lang="en-US" b="1" baseline="-25000" dirty="0"/>
                    </a:p>
                  </a:txBody>
                  <a:tcPr>
                    <a:solidFill>
                      <a:schemeClr val="accent4">
                        <a:lumMod val="20000"/>
                        <a:lumOff val="80000"/>
                      </a:schemeClr>
                    </a:solidFill>
                  </a:tcPr>
                </a:tc>
                <a:tc>
                  <a:txBody>
                    <a:bodyPr/>
                    <a:lstStyle/>
                    <a:p>
                      <a:pPr algn="ctr"/>
                      <a:r>
                        <a:rPr lang="en-US" b="1" dirty="0">
                          <a:solidFill>
                            <a:srgbClr val="FF0000"/>
                          </a:solidFill>
                        </a:rPr>
                        <a:t>0.008/IP</a:t>
                      </a:r>
                    </a:p>
                  </a:txBody>
                  <a:tcPr>
                    <a:solidFill>
                      <a:schemeClr val="accent4">
                        <a:lumMod val="20000"/>
                        <a:lumOff val="80000"/>
                      </a:schemeClr>
                    </a:solidFill>
                  </a:tcPr>
                </a:tc>
                <a:tc>
                  <a:txBody>
                    <a:bodyPr/>
                    <a:lstStyle/>
                    <a:p>
                      <a:pPr algn="ctr"/>
                      <a:r>
                        <a:rPr lang="en-US" b="1" dirty="0">
                          <a:solidFill>
                            <a:srgbClr val="FF0000"/>
                          </a:solidFill>
                        </a:rPr>
                        <a:t>0.0034/IP</a:t>
                      </a:r>
                    </a:p>
                  </a:txBody>
                  <a:tcPr>
                    <a:solidFill>
                      <a:schemeClr val="accent4">
                        <a:lumMod val="20000"/>
                        <a:lumOff val="80000"/>
                      </a:schemeClr>
                    </a:solidFill>
                  </a:tcPr>
                </a:tc>
                <a:tc>
                  <a:txBody>
                    <a:bodyPr/>
                    <a:lstStyle/>
                    <a:p>
                      <a:pPr algn="ctr"/>
                      <a:endParaRPr lang="en-US" b="1" dirty="0">
                        <a:solidFill>
                          <a:srgbClr val="FF0000"/>
                        </a:solidFill>
                      </a:endParaRPr>
                    </a:p>
                  </a:txBody>
                  <a:tcPr>
                    <a:solidFill>
                      <a:schemeClr val="accent4">
                        <a:lumMod val="20000"/>
                        <a:lumOff val="80000"/>
                      </a:schemeClr>
                    </a:solidFill>
                  </a:tcPr>
                </a:tc>
                <a:extLst>
                  <a:ext uri="{0D108BD9-81ED-4DB2-BD59-A6C34878D82A}">
                    <a16:rowId xmlns:a16="http://schemas.microsoft.com/office/drawing/2014/main" val="10003"/>
                  </a:ext>
                </a:extLst>
              </a:tr>
              <a:tr h="387615">
                <a:tc>
                  <a:txBody>
                    <a:bodyPr/>
                    <a:lstStyle/>
                    <a:p>
                      <a:pPr algn="ctr"/>
                      <a:r>
                        <a:rPr lang="en-US" b="1" dirty="0"/>
                        <a:t>Bunch spacing/ maximum # LR</a:t>
                      </a:r>
                    </a:p>
                  </a:txBody>
                  <a:tcPr>
                    <a:solidFill>
                      <a:schemeClr val="accent4">
                        <a:lumMod val="20000"/>
                        <a:lumOff val="80000"/>
                      </a:schemeClr>
                    </a:solidFill>
                  </a:tcPr>
                </a:tc>
                <a:tc>
                  <a:txBody>
                    <a:bodyPr/>
                    <a:lstStyle/>
                    <a:p>
                      <a:pPr algn="ctr"/>
                      <a:r>
                        <a:rPr lang="en-US" dirty="0"/>
                        <a:t>50 ns / 60</a:t>
                      </a:r>
                    </a:p>
                  </a:txBody>
                  <a:tcPr>
                    <a:solidFill>
                      <a:schemeClr val="accent4">
                        <a:lumMod val="20000"/>
                        <a:lumOff val="80000"/>
                      </a:schemeClr>
                    </a:solidFill>
                  </a:tcPr>
                </a:tc>
                <a:tc>
                  <a:txBody>
                    <a:bodyPr/>
                    <a:lstStyle/>
                    <a:p>
                      <a:pPr algn="ctr"/>
                      <a:r>
                        <a:rPr lang="en-US" dirty="0"/>
                        <a:t>25 ns/120</a:t>
                      </a:r>
                    </a:p>
                  </a:txBody>
                  <a:tcPr>
                    <a:solidFill>
                      <a:schemeClr val="accent4">
                        <a:lumMod val="20000"/>
                        <a:lumOff val="80000"/>
                      </a:schemeClr>
                    </a:solidFill>
                  </a:tcPr>
                </a:tc>
                <a:tc>
                  <a:txBody>
                    <a:bodyPr/>
                    <a:lstStyle/>
                    <a:p>
                      <a:pPr algn="ctr"/>
                      <a:endParaRPr lang="en-US" dirty="0"/>
                    </a:p>
                  </a:txBody>
                  <a:tcPr>
                    <a:solidFill>
                      <a:schemeClr val="accent4">
                        <a:lumMod val="20000"/>
                        <a:lumOff val="80000"/>
                      </a:schemeClr>
                    </a:solidFill>
                  </a:tcPr>
                </a:tc>
                <a:extLst>
                  <a:ext uri="{0D108BD9-81ED-4DB2-BD59-A6C34878D82A}">
                    <a16:rowId xmlns:a16="http://schemas.microsoft.com/office/drawing/2014/main" val="10004"/>
                  </a:ext>
                </a:extLst>
              </a:tr>
              <a:tr h="387615">
                <a:tc>
                  <a:txBody>
                    <a:bodyPr/>
                    <a:lstStyle/>
                    <a:p>
                      <a:pPr algn="ctr"/>
                      <a:r>
                        <a:rPr lang="en-US" b="1" dirty="0"/>
                        <a:t>IP1/IP5</a:t>
                      </a:r>
                      <a:r>
                        <a:rPr lang="en-US" b="1" baseline="0" dirty="0"/>
                        <a:t> LR </a:t>
                      </a:r>
                      <a:r>
                        <a:rPr lang="en-US" b="1" baseline="0" dirty="0" err="1"/>
                        <a:t>sep</a:t>
                      </a:r>
                      <a:endParaRPr lang="en-US" b="1" dirty="0"/>
                    </a:p>
                  </a:txBody>
                  <a:tcPr>
                    <a:solidFill>
                      <a:schemeClr val="accent4">
                        <a:lumMod val="20000"/>
                        <a:lumOff val="80000"/>
                      </a:schemeClr>
                    </a:solidFill>
                  </a:tcPr>
                </a:tc>
                <a:tc>
                  <a:txBody>
                    <a:bodyPr/>
                    <a:lstStyle/>
                    <a:p>
                      <a:pPr algn="ctr"/>
                      <a:r>
                        <a:rPr lang="en-US" b="1" baseline="0" dirty="0">
                          <a:solidFill>
                            <a:srgbClr val="FF0000"/>
                          </a:solidFill>
                        </a:rPr>
                        <a:t>9.5 </a:t>
                      </a:r>
                      <a:r>
                        <a:rPr lang="en-US" b="1" baseline="0" dirty="0">
                          <a:solidFill>
                            <a:srgbClr val="FF0000"/>
                          </a:solidFill>
                          <a:latin typeface="Symbol" charset="2"/>
                          <a:cs typeface="Symbol" charset="2"/>
                        </a:rPr>
                        <a:t>s</a:t>
                      </a:r>
                      <a:endParaRPr lang="en-US" b="1" dirty="0">
                        <a:solidFill>
                          <a:srgbClr val="FF0000"/>
                        </a:solidFill>
                        <a:latin typeface="Symbol" charset="2"/>
                        <a:cs typeface="Symbol" charset="2"/>
                      </a:endParaRPr>
                    </a:p>
                  </a:txBody>
                  <a:tcPr>
                    <a:solidFill>
                      <a:schemeClr val="accent4">
                        <a:lumMod val="20000"/>
                        <a:lumOff val="80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b="1" baseline="0" dirty="0">
                          <a:solidFill>
                            <a:srgbClr val="FF0000"/>
                          </a:solidFill>
                        </a:rPr>
                        <a:t>9.8 </a:t>
                      </a:r>
                      <a:r>
                        <a:rPr lang="en-US" b="1" baseline="0" dirty="0">
                          <a:solidFill>
                            <a:srgbClr val="FF0000"/>
                          </a:solidFill>
                          <a:latin typeface="Symbol" charset="2"/>
                          <a:cs typeface="Symbol" charset="2"/>
                        </a:rPr>
                        <a:t>s</a:t>
                      </a:r>
                      <a:endParaRPr lang="en-US" b="1" dirty="0">
                        <a:solidFill>
                          <a:srgbClr val="FF0000"/>
                        </a:solidFill>
                        <a:latin typeface="Symbol" charset="2"/>
                        <a:cs typeface="Symbol" charset="2"/>
                      </a:endParaRPr>
                    </a:p>
                  </a:txBody>
                  <a:tcPr>
                    <a:solidFill>
                      <a:schemeClr val="accent4">
                        <a:lumMod val="20000"/>
                        <a:lumOff val="80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lang="en-US" b="1" dirty="0">
                        <a:solidFill>
                          <a:srgbClr val="FF0000"/>
                        </a:solidFill>
                        <a:latin typeface="Symbol" charset="2"/>
                        <a:cs typeface="Symbol" charset="2"/>
                      </a:endParaRPr>
                    </a:p>
                  </a:txBody>
                  <a:tcPr>
                    <a:solidFill>
                      <a:schemeClr val="accent4">
                        <a:lumMod val="20000"/>
                        <a:lumOff val="80000"/>
                      </a:schemeClr>
                    </a:solidFill>
                  </a:tcPr>
                </a:tc>
                <a:extLst>
                  <a:ext uri="{0D108BD9-81ED-4DB2-BD59-A6C34878D82A}">
                    <a16:rowId xmlns:a16="http://schemas.microsoft.com/office/drawing/2014/main" val="10005"/>
                  </a:ext>
                </a:extLst>
              </a:tr>
              <a:tr h="387615">
                <a:tc>
                  <a:txBody>
                    <a:bodyPr/>
                    <a:lstStyle/>
                    <a:p>
                      <a:pPr algn="ctr"/>
                      <a:r>
                        <a:rPr lang="en-US" b="1" dirty="0"/>
                        <a:t>IP2 LR </a:t>
                      </a:r>
                      <a:r>
                        <a:rPr lang="en-US" b="1" dirty="0" err="1"/>
                        <a:t>sep</a:t>
                      </a:r>
                      <a:endParaRPr lang="en-US" b="1" dirty="0"/>
                    </a:p>
                  </a:txBody>
                  <a:tcPr>
                    <a:solidFill>
                      <a:schemeClr val="accent4">
                        <a:lumMod val="20000"/>
                        <a:lumOff val="80000"/>
                      </a:schemeClr>
                    </a:solidFill>
                  </a:tcPr>
                </a:tc>
                <a:tc>
                  <a:txBody>
                    <a:bodyPr/>
                    <a:lstStyle/>
                    <a:p>
                      <a:pPr algn="ctr"/>
                      <a:r>
                        <a:rPr lang="en-US" b="1" dirty="0">
                          <a:solidFill>
                            <a:srgbClr val="FF0000"/>
                          </a:solidFill>
                        </a:rPr>
                        <a:t>&gt; 12 </a:t>
                      </a:r>
                      <a:r>
                        <a:rPr lang="en-US" b="1" baseline="0" dirty="0">
                          <a:solidFill>
                            <a:srgbClr val="FF0000"/>
                          </a:solidFill>
                          <a:latin typeface="Symbol" charset="2"/>
                          <a:cs typeface="Symbol" charset="2"/>
                        </a:rPr>
                        <a:t>s</a:t>
                      </a:r>
                      <a:endParaRPr lang="en-US" b="1" dirty="0">
                        <a:solidFill>
                          <a:srgbClr val="FF0000"/>
                        </a:solidFill>
                      </a:endParaRPr>
                    </a:p>
                  </a:txBody>
                  <a:tcPr>
                    <a:solidFill>
                      <a:schemeClr val="accent4">
                        <a:lumMod val="20000"/>
                        <a:lumOff val="80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b="1" dirty="0">
                          <a:solidFill>
                            <a:srgbClr val="008000"/>
                          </a:solidFill>
                        </a:rPr>
                        <a:t>…</a:t>
                      </a:r>
                    </a:p>
                  </a:txBody>
                  <a:tcPr>
                    <a:solidFill>
                      <a:schemeClr val="accent4">
                        <a:lumMod val="20000"/>
                        <a:lumOff val="80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lang="en-US" b="1" dirty="0">
                        <a:solidFill>
                          <a:srgbClr val="008000"/>
                        </a:solidFill>
                      </a:endParaRPr>
                    </a:p>
                  </a:txBody>
                  <a:tcPr>
                    <a:solidFill>
                      <a:schemeClr val="accent4">
                        <a:lumMod val="20000"/>
                        <a:lumOff val="80000"/>
                      </a:schemeClr>
                    </a:solidFill>
                  </a:tcPr>
                </a:tc>
                <a:extLst>
                  <a:ext uri="{0D108BD9-81ED-4DB2-BD59-A6C34878D82A}">
                    <a16:rowId xmlns:a16="http://schemas.microsoft.com/office/drawing/2014/main" val="10006"/>
                  </a:ext>
                </a:extLst>
              </a:tr>
              <a:tr h="387615">
                <a:tc>
                  <a:txBody>
                    <a:bodyPr/>
                    <a:lstStyle/>
                    <a:p>
                      <a:pPr algn="ctr"/>
                      <a:r>
                        <a:rPr lang="en-US" b="1" dirty="0"/>
                        <a:t>IP8 LR </a:t>
                      </a:r>
                      <a:r>
                        <a:rPr lang="en-US" b="1" dirty="0" err="1"/>
                        <a:t>sep</a:t>
                      </a:r>
                      <a:endParaRPr lang="en-US" b="1" dirty="0"/>
                    </a:p>
                  </a:txBody>
                  <a:tcPr>
                    <a:solidFill>
                      <a:schemeClr val="accent4">
                        <a:lumMod val="20000"/>
                        <a:lumOff val="80000"/>
                      </a:schemeClr>
                    </a:solidFill>
                  </a:tcPr>
                </a:tc>
                <a:tc>
                  <a:txBody>
                    <a:bodyPr/>
                    <a:lstStyle/>
                    <a:p>
                      <a:pPr algn="ctr"/>
                      <a:r>
                        <a:rPr lang="en-US" b="1" dirty="0">
                          <a:solidFill>
                            <a:srgbClr val="FF0000"/>
                          </a:solidFill>
                        </a:rPr>
                        <a:t>&gt; 10 </a:t>
                      </a:r>
                      <a:r>
                        <a:rPr lang="en-US" b="1" baseline="0" dirty="0">
                          <a:solidFill>
                            <a:srgbClr val="FF0000"/>
                          </a:solidFill>
                          <a:latin typeface="Symbol" charset="2"/>
                          <a:cs typeface="Symbol" charset="2"/>
                        </a:rPr>
                        <a:t>s</a:t>
                      </a:r>
                      <a:endParaRPr lang="en-US" b="1" dirty="0">
                        <a:solidFill>
                          <a:srgbClr val="FF0000"/>
                        </a:solidFill>
                      </a:endParaRPr>
                    </a:p>
                  </a:txBody>
                  <a:tcPr>
                    <a:solidFill>
                      <a:schemeClr val="accent4">
                        <a:lumMod val="20000"/>
                        <a:lumOff val="80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b="1" dirty="0">
                          <a:solidFill>
                            <a:srgbClr val="008000"/>
                          </a:solidFill>
                        </a:rPr>
                        <a:t>…</a:t>
                      </a:r>
                    </a:p>
                  </a:txBody>
                  <a:tcPr>
                    <a:solidFill>
                      <a:schemeClr val="accent4">
                        <a:lumMod val="20000"/>
                        <a:lumOff val="80000"/>
                      </a:schemeClr>
                    </a:solidFill>
                  </a:tcPr>
                </a:tc>
                <a:tc>
                  <a:txBody>
                    <a:bodyPr/>
                    <a:lstStyle/>
                    <a:p>
                      <a:pPr algn="ctr"/>
                      <a:endParaRPr lang="en-US" b="1" dirty="0">
                        <a:solidFill>
                          <a:srgbClr val="008000"/>
                        </a:solidFill>
                      </a:endParaRPr>
                    </a:p>
                  </a:txBody>
                  <a:tcPr>
                    <a:solidFill>
                      <a:schemeClr val="accent4">
                        <a:lumMod val="20000"/>
                        <a:lumOff val="80000"/>
                      </a:schemeClr>
                    </a:solidFill>
                  </a:tcPr>
                </a:tc>
                <a:extLst>
                  <a:ext uri="{0D108BD9-81ED-4DB2-BD59-A6C34878D82A}">
                    <a16:rowId xmlns:a16="http://schemas.microsoft.com/office/drawing/2014/main" val="10007"/>
                  </a:ext>
                </a:extLst>
              </a:tr>
              <a:tr h="387615">
                <a:tc>
                  <a:txBody>
                    <a:bodyPr/>
                    <a:lstStyle/>
                    <a:p>
                      <a:pPr algn="ctr"/>
                      <a:r>
                        <a:rPr lang="en-US" b="1" dirty="0"/>
                        <a:t>Energy </a:t>
                      </a:r>
                    </a:p>
                  </a:txBody>
                  <a:tcPr>
                    <a:solidFill>
                      <a:schemeClr val="accent4">
                        <a:lumMod val="20000"/>
                        <a:lumOff val="80000"/>
                      </a:schemeClr>
                    </a:solidFill>
                  </a:tcPr>
                </a:tc>
                <a:tc>
                  <a:txBody>
                    <a:bodyPr/>
                    <a:lstStyle/>
                    <a:p>
                      <a:pPr algn="ctr"/>
                      <a:r>
                        <a:rPr lang="en-US" dirty="0"/>
                        <a:t>4 </a:t>
                      </a:r>
                      <a:r>
                        <a:rPr lang="en-US" dirty="0" err="1"/>
                        <a:t>TeV</a:t>
                      </a:r>
                      <a:endParaRPr lang="en-US" dirty="0"/>
                    </a:p>
                  </a:txBody>
                  <a:tcPr>
                    <a:solidFill>
                      <a:schemeClr val="accent4">
                        <a:lumMod val="20000"/>
                        <a:lumOff val="80000"/>
                      </a:schemeClr>
                    </a:solidFill>
                  </a:tcPr>
                </a:tc>
                <a:tc>
                  <a:txBody>
                    <a:bodyPr/>
                    <a:lstStyle/>
                    <a:p>
                      <a:pPr algn="ctr"/>
                      <a:r>
                        <a:rPr lang="en-US" dirty="0"/>
                        <a:t>7 </a:t>
                      </a:r>
                      <a:r>
                        <a:rPr lang="en-US" dirty="0" err="1"/>
                        <a:t>TeV</a:t>
                      </a:r>
                      <a:endParaRPr lang="en-US" dirty="0"/>
                    </a:p>
                  </a:txBody>
                  <a:tcPr>
                    <a:solidFill>
                      <a:schemeClr val="accent4">
                        <a:lumMod val="20000"/>
                        <a:lumOff val="80000"/>
                      </a:schemeClr>
                    </a:solidFill>
                  </a:tcPr>
                </a:tc>
                <a:tc>
                  <a:txBody>
                    <a:bodyPr/>
                    <a:lstStyle/>
                    <a:p>
                      <a:pPr algn="ctr"/>
                      <a:endParaRPr lang="en-US" dirty="0"/>
                    </a:p>
                  </a:txBody>
                  <a:tcPr>
                    <a:solidFill>
                      <a:schemeClr val="accent4">
                        <a:lumMod val="20000"/>
                        <a:lumOff val="80000"/>
                      </a:schemeClr>
                    </a:solidFill>
                  </a:tcPr>
                </a:tc>
                <a:extLst>
                  <a:ext uri="{0D108BD9-81ED-4DB2-BD59-A6C34878D82A}">
                    <a16:rowId xmlns:a16="http://schemas.microsoft.com/office/drawing/2014/main" val="10008"/>
                  </a:ext>
                </a:extLst>
              </a:tr>
              <a:tr h="387615">
                <a:tc>
                  <a:txBody>
                    <a:bodyPr/>
                    <a:lstStyle/>
                    <a:p>
                      <a:pPr algn="ctr"/>
                      <a:r>
                        <a:rPr lang="en-US" b="1" dirty="0"/>
                        <a:t>Peak</a:t>
                      </a:r>
                      <a:r>
                        <a:rPr lang="en-US" b="1" baseline="0" dirty="0"/>
                        <a:t> </a:t>
                      </a:r>
                      <a:r>
                        <a:rPr lang="en-US" b="1" dirty="0"/>
                        <a:t>Luminosity</a:t>
                      </a:r>
                    </a:p>
                  </a:txBody>
                  <a:tcPr>
                    <a:solidFill>
                      <a:schemeClr val="accent4">
                        <a:lumMod val="20000"/>
                        <a:lumOff val="80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dirty="0"/>
                        <a:t>6.6 10</a:t>
                      </a:r>
                      <a:r>
                        <a:rPr lang="en-US" baseline="30000" dirty="0"/>
                        <a:t>33</a:t>
                      </a:r>
                    </a:p>
                  </a:txBody>
                  <a:tcPr>
                    <a:solidFill>
                      <a:schemeClr val="accent4">
                        <a:lumMod val="20000"/>
                        <a:lumOff val="80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dirty="0"/>
                        <a:t>10</a:t>
                      </a:r>
                      <a:r>
                        <a:rPr lang="en-US" baseline="30000" dirty="0"/>
                        <a:t>34</a:t>
                      </a:r>
                    </a:p>
                  </a:txBody>
                  <a:tcPr>
                    <a:solidFill>
                      <a:schemeClr val="accent4">
                        <a:lumMod val="20000"/>
                        <a:lumOff val="80000"/>
                      </a:schemeClr>
                    </a:solidFill>
                  </a:tcPr>
                </a:tc>
                <a:tc>
                  <a:txBody>
                    <a:bodyPr/>
                    <a:lstStyle/>
                    <a:p>
                      <a:pPr algn="ctr"/>
                      <a:endParaRPr lang="en-US" baseline="30000" dirty="0"/>
                    </a:p>
                  </a:txBody>
                  <a:tcPr>
                    <a:solidFill>
                      <a:schemeClr val="accent4">
                        <a:lumMod val="20000"/>
                        <a:lumOff val="80000"/>
                      </a:schemeClr>
                    </a:solidFill>
                  </a:tcPr>
                </a:tc>
                <a:extLst>
                  <a:ext uri="{0D108BD9-81ED-4DB2-BD59-A6C34878D82A}">
                    <a16:rowId xmlns:a16="http://schemas.microsoft.com/office/drawing/2014/main" val="10009"/>
                  </a:ext>
                </a:extLst>
              </a:tr>
              <a:tr h="387615">
                <a:tc>
                  <a:txBody>
                    <a:bodyPr/>
                    <a:lstStyle/>
                    <a:p>
                      <a:pPr algn="ctr"/>
                      <a:r>
                        <a:rPr lang="en-US" b="1" dirty="0" err="1"/>
                        <a:t>Octupole</a:t>
                      </a:r>
                      <a:r>
                        <a:rPr lang="en-US" b="1" dirty="0"/>
                        <a:t> magnets</a:t>
                      </a:r>
                    </a:p>
                  </a:txBody>
                  <a:tcPr>
                    <a:solidFill>
                      <a:schemeClr val="accent4">
                        <a:lumMod val="20000"/>
                        <a:lumOff val="80000"/>
                      </a:schemeClr>
                    </a:solidFill>
                  </a:tcPr>
                </a:tc>
                <a:tc>
                  <a:txBody>
                    <a:bodyPr/>
                    <a:lstStyle/>
                    <a:p>
                      <a:pPr algn="ctr"/>
                      <a:r>
                        <a:rPr lang="en-US" dirty="0"/>
                        <a:t>550 A</a:t>
                      </a:r>
                    </a:p>
                  </a:txBody>
                  <a:tcPr>
                    <a:solidFill>
                      <a:schemeClr val="accent4">
                        <a:lumMod val="20000"/>
                        <a:lumOff val="80000"/>
                      </a:schemeClr>
                    </a:solidFill>
                  </a:tcPr>
                </a:tc>
                <a:tc>
                  <a:txBody>
                    <a:bodyPr/>
                    <a:lstStyle/>
                    <a:p>
                      <a:pPr algn="ctr"/>
                      <a:r>
                        <a:rPr lang="en-US" dirty="0"/>
                        <a:t>…</a:t>
                      </a:r>
                    </a:p>
                  </a:txBody>
                  <a:tcPr>
                    <a:solidFill>
                      <a:schemeClr val="accent4">
                        <a:lumMod val="20000"/>
                        <a:lumOff val="80000"/>
                      </a:schemeClr>
                    </a:solidFill>
                  </a:tcPr>
                </a:tc>
                <a:tc>
                  <a:txBody>
                    <a:bodyPr/>
                    <a:lstStyle/>
                    <a:p>
                      <a:pPr algn="ctr"/>
                      <a:endParaRPr lang="en-US" dirty="0"/>
                    </a:p>
                  </a:txBody>
                  <a:tcPr>
                    <a:solidFill>
                      <a:schemeClr val="accent4">
                        <a:lumMod val="20000"/>
                        <a:lumOff val="80000"/>
                      </a:schemeClr>
                    </a:solidFill>
                  </a:tcPr>
                </a:tc>
                <a:extLst>
                  <a:ext uri="{0D108BD9-81ED-4DB2-BD59-A6C34878D82A}">
                    <a16:rowId xmlns:a16="http://schemas.microsoft.com/office/drawing/2014/main" val="10010"/>
                  </a:ext>
                </a:extLst>
              </a:tr>
              <a:tr h="387615">
                <a:tc>
                  <a:txBody>
                    <a:bodyPr/>
                    <a:lstStyle/>
                    <a:p>
                      <a:pPr algn="ctr"/>
                      <a:r>
                        <a:rPr lang="en-US" b="1" dirty="0"/>
                        <a:t>Chromaticity</a:t>
                      </a:r>
                    </a:p>
                  </a:txBody>
                  <a:tcPr>
                    <a:solidFill>
                      <a:schemeClr val="accent4">
                        <a:lumMod val="20000"/>
                        <a:lumOff val="80000"/>
                      </a:schemeClr>
                    </a:solidFill>
                  </a:tcPr>
                </a:tc>
                <a:tc>
                  <a:txBody>
                    <a:bodyPr/>
                    <a:lstStyle/>
                    <a:p>
                      <a:pPr algn="ctr"/>
                      <a:r>
                        <a:rPr lang="en-US" dirty="0"/>
                        <a:t>&gt;20 units</a:t>
                      </a:r>
                    </a:p>
                  </a:txBody>
                  <a:tcPr>
                    <a:solidFill>
                      <a:schemeClr val="accent4">
                        <a:lumMod val="20000"/>
                        <a:lumOff val="80000"/>
                      </a:schemeClr>
                    </a:solidFill>
                  </a:tcPr>
                </a:tc>
                <a:tc>
                  <a:txBody>
                    <a:bodyPr/>
                    <a:lstStyle/>
                    <a:p>
                      <a:pPr algn="ctr"/>
                      <a:r>
                        <a:rPr lang="en-US" dirty="0"/>
                        <a:t>2 units</a:t>
                      </a:r>
                    </a:p>
                  </a:txBody>
                  <a:tcPr>
                    <a:solidFill>
                      <a:schemeClr val="accent4">
                        <a:lumMod val="20000"/>
                        <a:lumOff val="80000"/>
                      </a:schemeClr>
                    </a:solidFill>
                  </a:tcPr>
                </a:tc>
                <a:tc>
                  <a:txBody>
                    <a:bodyPr/>
                    <a:lstStyle/>
                    <a:p>
                      <a:pPr algn="ctr"/>
                      <a:endParaRPr lang="en-US" dirty="0"/>
                    </a:p>
                  </a:txBody>
                  <a:tcPr>
                    <a:solidFill>
                      <a:schemeClr val="accent4">
                        <a:lumMod val="20000"/>
                        <a:lumOff val="80000"/>
                      </a:schemeClr>
                    </a:solidFill>
                  </a:tcPr>
                </a:tc>
                <a:extLst>
                  <a:ext uri="{0D108BD9-81ED-4DB2-BD59-A6C34878D82A}">
                    <a16:rowId xmlns:a16="http://schemas.microsoft.com/office/drawing/2014/main" val="10011"/>
                  </a:ext>
                </a:extLst>
              </a:tr>
            </a:tbl>
          </a:graphicData>
        </a:graphic>
      </p:graphicFrame>
      <p:sp>
        <p:nvSpPr>
          <p:cNvPr id="7" name="TextBox 6">
            <a:extLst>
              <a:ext uri="{FF2B5EF4-FFF2-40B4-BE49-F238E27FC236}">
                <a16:creationId xmlns:a16="http://schemas.microsoft.com/office/drawing/2014/main" id="{2BD4CB50-6F85-FDA6-5C87-C7E71DDDDACF}"/>
              </a:ext>
            </a:extLst>
          </p:cNvPr>
          <p:cNvSpPr txBox="1"/>
          <p:nvPr/>
        </p:nvSpPr>
        <p:spPr>
          <a:xfrm>
            <a:off x="8016583" y="2164095"/>
            <a:ext cx="4127292" cy="2031325"/>
          </a:xfrm>
          <a:prstGeom prst="rect">
            <a:avLst/>
          </a:prstGeom>
          <a:noFill/>
        </p:spPr>
        <p:txBody>
          <a:bodyPr wrap="square">
            <a:spAutoFit/>
          </a:bodyPr>
          <a:lstStyle/>
          <a:p>
            <a:r>
              <a:rPr lang="en-US" dirty="0">
                <a:solidFill>
                  <a:srgbClr val="FF0000"/>
                </a:solidFill>
              </a:rPr>
              <a:t>2012 Beam-Beam effects were strong! </a:t>
            </a:r>
          </a:p>
          <a:p>
            <a:pPr marL="285750" indent="-285750">
              <a:buFontTx/>
              <a:buChar char="-"/>
            </a:pPr>
            <a:r>
              <a:rPr lang="en-US" dirty="0"/>
              <a:t>2 HO 0.016 total tune shift (almost HL-LHC type)</a:t>
            </a:r>
          </a:p>
          <a:p>
            <a:pPr marL="285750" indent="-285750">
              <a:buFontTx/>
              <a:buChar char="-"/>
            </a:pPr>
            <a:r>
              <a:rPr lang="en-US" dirty="0"/>
              <a:t>IP2 and IP8 with relevant </a:t>
            </a:r>
            <a:r>
              <a:rPr lang="en-US" dirty="0" err="1"/>
              <a:t>efefcts</a:t>
            </a:r>
            <a:endParaRPr lang="en-US" dirty="0"/>
          </a:p>
          <a:p>
            <a:pPr marL="285750" indent="-285750">
              <a:buFontTx/>
              <a:buChar char="-"/>
            </a:pPr>
            <a:r>
              <a:rPr lang="en-US" dirty="0"/>
              <a:t>Transverse Feedback at maximum gain</a:t>
            </a:r>
          </a:p>
          <a:p>
            <a:pPr marL="285750" indent="-285750">
              <a:buFontTx/>
              <a:buChar char="-"/>
            </a:pPr>
            <a:r>
              <a:rPr lang="en-US" dirty="0"/>
              <a:t>Electron cloud signatures on train tails</a:t>
            </a:r>
          </a:p>
          <a:p>
            <a:pPr marL="285750" indent="-285750">
              <a:buFontTx/>
              <a:buChar char="-"/>
            </a:pPr>
            <a:r>
              <a:rPr lang="en-US" dirty="0"/>
              <a:t>Strong Octupoles for Landau damping</a:t>
            </a:r>
          </a:p>
        </p:txBody>
      </p:sp>
      <p:sp>
        <p:nvSpPr>
          <p:cNvPr id="9" name="Slide Number Placeholder 8">
            <a:extLst>
              <a:ext uri="{FF2B5EF4-FFF2-40B4-BE49-F238E27FC236}">
                <a16:creationId xmlns:a16="http://schemas.microsoft.com/office/drawing/2014/main" id="{61229926-C37C-09A1-F2C4-23B6FCAA43B5}"/>
              </a:ext>
            </a:extLst>
          </p:cNvPr>
          <p:cNvSpPr>
            <a:spLocks noGrp="1"/>
          </p:cNvSpPr>
          <p:nvPr>
            <p:ph type="sldNum" sz="quarter" idx="12"/>
          </p:nvPr>
        </p:nvSpPr>
        <p:spPr/>
        <p:txBody>
          <a:bodyPr/>
          <a:lstStyle/>
          <a:p>
            <a:fld id="{E431986A-80BA-5C47-860B-2F2875E2D975}" type="slidenum">
              <a:rPr lang="en-CH" smtClean="0"/>
              <a:t>8</a:t>
            </a:fld>
            <a:endParaRPr lang="en-CH"/>
          </a:p>
        </p:txBody>
      </p:sp>
    </p:spTree>
    <p:extLst>
      <p:ext uri="{BB962C8B-B14F-4D97-AF65-F5344CB8AC3E}">
        <p14:creationId xmlns:p14="http://schemas.microsoft.com/office/powerpoint/2010/main" val="7604603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angle 4"/>
          <p:cNvSpPr>
            <a:spLocks noGrp="1" noChangeArrowheads="1"/>
          </p:cNvSpPr>
          <p:nvPr>
            <p:ph type="title"/>
          </p:nvPr>
        </p:nvSpPr>
        <p:spPr>
          <a:xfrm>
            <a:off x="1524000" y="216566"/>
            <a:ext cx="9144000" cy="762000"/>
          </a:xfrm>
          <a:noFill/>
        </p:spPr>
        <p:txBody>
          <a:bodyPr>
            <a:normAutofit/>
          </a:bodyPr>
          <a:lstStyle/>
          <a:p>
            <a:pPr eaLnBrk="1" hangingPunct="1"/>
            <a:r>
              <a:rPr lang="en-US" sz="3000" b="1" dirty="0">
                <a:solidFill>
                  <a:srgbClr val="FF0000"/>
                </a:solidFill>
              </a:rPr>
              <a:t>Strong Beam-beam Observations 2012 </a:t>
            </a:r>
          </a:p>
        </p:txBody>
      </p:sp>
      <p:pic>
        <p:nvPicPr>
          <p:cNvPr id="19" name="Content Placeholder 3"/>
          <p:cNvPicPr>
            <a:picLocks noGrp="1" noChangeAspect="1"/>
          </p:cNvPicPr>
          <p:nvPr/>
        </p:nvPicPr>
        <p:blipFill rotWithShape="1">
          <a:blip r:embed="rId3" cstate="screen">
            <a:extLst>
              <a:ext uri="{28A0092B-C50C-407E-A947-70E740481C1C}">
                <a14:useLocalDpi xmlns:a14="http://schemas.microsoft.com/office/drawing/2010/main"/>
              </a:ext>
            </a:extLst>
          </a:blip>
          <a:srcRect/>
          <a:stretch/>
        </p:blipFill>
        <p:spPr>
          <a:xfrm>
            <a:off x="179424" y="1329476"/>
            <a:ext cx="5007439" cy="3842132"/>
          </a:xfrm>
          <a:prstGeom prst="rect">
            <a:avLst/>
          </a:prstGeom>
        </p:spPr>
      </p:pic>
      <p:sp>
        <p:nvSpPr>
          <p:cNvPr id="2" name="TextBox 1"/>
          <p:cNvSpPr txBox="1"/>
          <p:nvPr/>
        </p:nvSpPr>
        <p:spPr>
          <a:xfrm>
            <a:off x="1084375" y="960143"/>
            <a:ext cx="3662706" cy="369332"/>
          </a:xfrm>
          <a:prstGeom prst="rect">
            <a:avLst/>
          </a:prstGeom>
          <a:noFill/>
        </p:spPr>
        <p:txBody>
          <a:bodyPr wrap="none" rtlCol="0">
            <a:spAutoFit/>
          </a:bodyPr>
          <a:lstStyle/>
          <a:p>
            <a:r>
              <a:rPr lang="en-US" b="1" dirty="0"/>
              <a:t>Regular Physics Fill of 2012 LHC RUN</a:t>
            </a:r>
          </a:p>
        </p:txBody>
      </p:sp>
      <p:pic>
        <p:nvPicPr>
          <p:cNvPr id="10" name="Picture 9"/>
          <p:cNvPicPr>
            <a:picLocks noChangeAspect="1"/>
          </p:cNvPicPr>
          <p:nvPr/>
        </p:nvPicPr>
        <p:blipFill>
          <a:blip r:embed="rId4" cstate="screen">
            <a:extLst>
              <a:ext uri="{28A0092B-C50C-407E-A947-70E740481C1C}">
                <a14:useLocalDpi xmlns:a14="http://schemas.microsoft.com/office/drawing/2010/main" val="0"/>
              </a:ext>
            </a:extLst>
          </a:blip>
          <a:stretch>
            <a:fillRect/>
          </a:stretch>
        </p:blipFill>
        <p:spPr>
          <a:xfrm>
            <a:off x="6533685" y="2881211"/>
            <a:ext cx="5621773" cy="4002212"/>
          </a:xfrm>
          <a:prstGeom prst="rect">
            <a:avLst/>
          </a:prstGeom>
        </p:spPr>
      </p:pic>
      <p:sp>
        <p:nvSpPr>
          <p:cNvPr id="9" name="TextBox 8"/>
          <p:cNvSpPr txBox="1"/>
          <p:nvPr/>
        </p:nvSpPr>
        <p:spPr>
          <a:xfrm>
            <a:off x="5366479" y="1126884"/>
            <a:ext cx="6825521" cy="1785104"/>
          </a:xfrm>
          <a:prstGeom prst="rect">
            <a:avLst/>
          </a:prstGeom>
          <a:noFill/>
        </p:spPr>
        <p:txBody>
          <a:bodyPr wrap="square" rtlCol="0">
            <a:spAutoFit/>
          </a:bodyPr>
          <a:lstStyle/>
          <a:p>
            <a:r>
              <a:rPr lang="en-US" sz="2200" dirty="0"/>
              <a:t>Intensity lifetimes reduction </a:t>
            </a:r>
            <a:r>
              <a:rPr lang="en-US" sz="2200" dirty="0">
                <a:sym typeface="Wingdings"/>
              </a:rPr>
              <a:t> losses in first 2 hours</a:t>
            </a:r>
          </a:p>
          <a:p>
            <a:r>
              <a:rPr lang="en-US" sz="2200" dirty="0">
                <a:sym typeface="Wingdings"/>
              </a:rPr>
              <a:t>Emittance blow-up  20% in 1h</a:t>
            </a:r>
            <a:endParaRPr lang="en-US" sz="2200" dirty="0"/>
          </a:p>
          <a:p>
            <a:pPr marL="285750" indent="-285750">
              <a:buFont typeface="Wingdings" charset="0"/>
              <a:buChar char="à"/>
            </a:pPr>
            <a:r>
              <a:rPr lang="en-US" sz="2200" dirty="0">
                <a:solidFill>
                  <a:srgbClr val="FF0000"/>
                </a:solidFill>
              </a:rPr>
              <a:t>Luminosity lifetime reduction</a:t>
            </a:r>
          </a:p>
          <a:p>
            <a:r>
              <a:rPr lang="en-US" sz="2200" dirty="0">
                <a:sym typeface="Wingdings"/>
              </a:rPr>
              <a:t>Increased beam brightness  no gain in Int Luminosity </a:t>
            </a:r>
          </a:p>
          <a:p>
            <a:endParaRPr lang="en-US" sz="2200" dirty="0">
              <a:solidFill>
                <a:srgbClr val="008000"/>
              </a:solidFill>
            </a:endParaRPr>
          </a:p>
        </p:txBody>
      </p:sp>
      <p:sp>
        <p:nvSpPr>
          <p:cNvPr id="5" name="TextBox 4">
            <a:extLst>
              <a:ext uri="{FF2B5EF4-FFF2-40B4-BE49-F238E27FC236}">
                <a16:creationId xmlns:a16="http://schemas.microsoft.com/office/drawing/2014/main" id="{D0F90630-E6F0-793A-1018-25B83BE42A00}"/>
              </a:ext>
            </a:extLst>
          </p:cNvPr>
          <p:cNvSpPr txBox="1"/>
          <p:nvPr/>
        </p:nvSpPr>
        <p:spPr>
          <a:xfrm>
            <a:off x="142883" y="5331386"/>
            <a:ext cx="6666131" cy="1107996"/>
          </a:xfrm>
          <a:prstGeom prst="rect">
            <a:avLst/>
          </a:prstGeom>
          <a:noFill/>
        </p:spPr>
        <p:txBody>
          <a:bodyPr wrap="square">
            <a:spAutoFit/>
          </a:bodyPr>
          <a:lstStyle/>
          <a:p>
            <a:r>
              <a:rPr lang="en-US" sz="2200" b="1" dirty="0">
                <a:solidFill>
                  <a:srgbClr val="00B050"/>
                </a:solidFill>
                <a:sym typeface="Wingdings" pitchFamily="2" charset="2"/>
              </a:rPr>
              <a:t>New regime: experiments require levelled luminosity </a:t>
            </a:r>
            <a:r>
              <a:rPr lang="en-US" sz="2200" dirty="0" err="1">
                <a:sym typeface="Wingdings" pitchFamily="2" charset="2"/>
              </a:rPr>
              <a:t>lumi</a:t>
            </a:r>
            <a:r>
              <a:rPr lang="en-US" sz="2200" dirty="0">
                <a:sym typeface="Wingdings" pitchFamily="2" charset="2"/>
              </a:rPr>
              <a:t> constant at a fixed pile-up !</a:t>
            </a:r>
          </a:p>
          <a:p>
            <a:r>
              <a:rPr lang="en-US" sz="2200" b="1" dirty="0">
                <a:solidFill>
                  <a:srgbClr val="00B050"/>
                </a:solidFill>
                <a:sym typeface="Wingdings"/>
              </a:rPr>
              <a:t>Game changer </a:t>
            </a:r>
            <a:r>
              <a:rPr lang="en-US" sz="2200" dirty="0">
                <a:sym typeface="Wingdings" pitchFamily="2" charset="2"/>
              </a:rPr>
              <a:t> allows to relax beam-beam effects!</a:t>
            </a:r>
          </a:p>
        </p:txBody>
      </p:sp>
      <p:sp>
        <p:nvSpPr>
          <p:cNvPr id="6" name="Slide Number Placeholder 5">
            <a:extLst>
              <a:ext uri="{FF2B5EF4-FFF2-40B4-BE49-F238E27FC236}">
                <a16:creationId xmlns:a16="http://schemas.microsoft.com/office/drawing/2014/main" id="{959F5367-8BA7-09A7-9B8F-DDF8A0D9BE83}"/>
              </a:ext>
            </a:extLst>
          </p:cNvPr>
          <p:cNvSpPr>
            <a:spLocks noGrp="1"/>
          </p:cNvSpPr>
          <p:nvPr>
            <p:ph type="sldNum" sz="quarter" idx="12"/>
          </p:nvPr>
        </p:nvSpPr>
        <p:spPr/>
        <p:txBody>
          <a:bodyPr/>
          <a:lstStyle/>
          <a:p>
            <a:fld id="{E431986A-80BA-5C47-860B-2F2875E2D975}" type="slidenum">
              <a:rPr lang="en-CH" smtClean="0"/>
              <a:t>9</a:t>
            </a:fld>
            <a:endParaRPr lang="en-CH"/>
          </a:p>
        </p:txBody>
      </p:sp>
    </p:spTree>
    <p:extLst>
      <p:ext uri="{BB962C8B-B14F-4D97-AF65-F5344CB8AC3E}">
        <p14:creationId xmlns:p14="http://schemas.microsoft.com/office/powerpoint/2010/main" val="215526212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8781</TotalTime>
  <Words>3363</Words>
  <Application>Microsoft Macintosh PowerPoint</Application>
  <PresentationFormat>Widescreen</PresentationFormat>
  <Paragraphs>589</Paragraphs>
  <Slides>51</Slides>
  <Notes>11</Notes>
  <HiddenSlides>1</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51</vt:i4>
      </vt:variant>
    </vt:vector>
  </HeadingPairs>
  <TitlesOfParts>
    <vt:vector size="61" baseType="lpstr">
      <vt:lpstr>Arial</vt:lpstr>
      <vt:lpstr>Calibri</vt:lpstr>
      <vt:lpstr>Calibri Light</vt:lpstr>
      <vt:lpstr>CMBX12</vt:lpstr>
      <vt:lpstr>Comic Sans MS</vt:lpstr>
      <vt:lpstr>Courier New</vt:lpstr>
      <vt:lpstr>Helvetica</vt:lpstr>
      <vt:lpstr>Symbol</vt:lpstr>
      <vt:lpstr>Wingdings</vt:lpstr>
      <vt:lpstr>Office Theme</vt:lpstr>
      <vt:lpstr>PowerPoint Presentation</vt:lpstr>
      <vt:lpstr>Outlook</vt:lpstr>
      <vt:lpstr>Outlook</vt:lpstr>
      <vt:lpstr>The Large Hadron Collider (LHC)</vt:lpstr>
      <vt:lpstr>Beam-Beam effects</vt:lpstr>
      <vt:lpstr>Beam-Beam effects</vt:lpstr>
      <vt:lpstr>Beam-Beam effects</vt:lpstr>
      <vt:lpstr>LHC parameters 2012 versus design</vt:lpstr>
      <vt:lpstr>Strong Beam-beam Observations 2012 </vt:lpstr>
      <vt:lpstr>Luminosity levelling : useful knobs to reduce limits</vt:lpstr>
      <vt:lpstr>Luminosity levelling : useful knobs to reduce limits</vt:lpstr>
      <vt:lpstr>Luminosity levelling : useful knobs to reduce limits</vt:lpstr>
      <vt:lpstr>Luminosity levelling : useful knobs to reduce limits</vt:lpstr>
      <vt:lpstr>Outlook</vt:lpstr>
      <vt:lpstr>Footprint 2012 versus 2016</vt:lpstr>
      <vt:lpstr>LHC parameters and RUN II strategy</vt:lpstr>
      <vt:lpstr>Long Range experiments 2016: LR limits</vt:lpstr>
      <vt:lpstr>Long Range experiments 2016: LR limits</vt:lpstr>
      <vt:lpstr>Footprint in 2024: past versus Present</vt:lpstr>
      <vt:lpstr>Footprint RUN1  RUN2 RUN3</vt:lpstr>
      <vt:lpstr>2024 observations: losses and levelling </vt:lpstr>
      <vt:lpstr>2024 observations: Bunch by bunch signatures?</vt:lpstr>
      <vt:lpstr>2024 observations: IP8 </vt:lpstr>
      <vt:lpstr>Where are the limits?</vt:lpstr>
      <vt:lpstr>Where are the limits?</vt:lpstr>
      <vt:lpstr>The High-Luminosity LHC</vt:lpstr>
      <vt:lpstr>Footprint RUN1  RUN2 RUN3HL-LHC</vt:lpstr>
      <vt:lpstr>Footprint RUN1  RUN2 RUN3HL-LHC</vt:lpstr>
      <vt:lpstr>Footprint RUN1  RUN2 RUN3HL-LHC</vt:lpstr>
      <vt:lpstr>Outlook</vt:lpstr>
      <vt:lpstr>Beam-beam coherent effects</vt:lpstr>
      <vt:lpstr>Beam-beam coherent modes</vt:lpstr>
      <vt:lpstr>Beam-beam and Landau damping</vt:lpstr>
      <vt:lpstr>Coherent instabilities and noise</vt:lpstr>
      <vt:lpstr>Beam-beam orbit effects </vt:lpstr>
      <vt:lpstr>Beam-beam effects: modelling, collimation, optics</vt:lpstr>
      <vt:lpstr>Outlook</vt:lpstr>
      <vt:lpstr>PowerPoint Presentation</vt:lpstr>
      <vt:lpstr>FCC-hh</vt:lpstr>
      <vt:lpstr>FCC-hh</vt:lpstr>
      <vt:lpstr>Outlook</vt:lpstr>
      <vt:lpstr>Conclusions (I) </vt:lpstr>
      <vt:lpstr>Conclusions (II) </vt:lpstr>
      <vt:lpstr>PowerPoint Presentation</vt:lpstr>
      <vt:lpstr>Operational configurations 2023 — challenging!</vt:lpstr>
      <vt:lpstr>Luminosity levelling at the LHC</vt:lpstr>
      <vt:lpstr>Further improvements in 2024</vt:lpstr>
      <vt:lpstr>Collimator Hierarchy </vt:lpstr>
      <vt:lpstr>Standard vs BCMS in the Injectors</vt:lpstr>
      <vt:lpstr>LHC configuration RUN IRUN II</vt:lpstr>
      <vt:lpstr>Footprint RUN1  RUN2 RUN3HL-LHC</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504</cp:revision>
  <dcterms:created xsi:type="dcterms:W3CDTF">2024-08-27T09:28:16Z</dcterms:created>
  <dcterms:modified xsi:type="dcterms:W3CDTF">2024-09-02T11:50:06Z</dcterms:modified>
</cp:coreProperties>
</file>