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4" r:id="rId1"/>
    <p:sldMasterId id="2147483686" r:id="rId2"/>
  </p:sldMasterIdLst>
  <p:notesMasterIdLst>
    <p:notesMasterId r:id="rId21"/>
  </p:notesMasterIdLst>
  <p:sldIdLst>
    <p:sldId id="256" r:id="rId3"/>
    <p:sldId id="4642" r:id="rId4"/>
    <p:sldId id="4643" r:id="rId5"/>
    <p:sldId id="4646" r:id="rId6"/>
    <p:sldId id="581" r:id="rId7"/>
    <p:sldId id="257" r:id="rId8"/>
    <p:sldId id="258" r:id="rId9"/>
    <p:sldId id="775" r:id="rId10"/>
    <p:sldId id="259" r:id="rId11"/>
    <p:sldId id="261" r:id="rId12"/>
    <p:sldId id="262" r:id="rId13"/>
    <p:sldId id="4650" r:id="rId14"/>
    <p:sldId id="4647" r:id="rId15"/>
    <p:sldId id="4649" r:id="rId16"/>
    <p:sldId id="260" r:id="rId17"/>
    <p:sldId id="4648" r:id="rId18"/>
    <p:sldId id="4645" r:id="rId19"/>
    <p:sldId id="454" r:id="rId20"/>
  </p:sldIdLst>
  <p:sldSz cx="12192000" cy="6858000"/>
  <p:notesSz cx="6794500" cy="99314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1pPr>
    <a:lvl2pPr marL="0" marR="0" indent="1143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2pPr>
    <a:lvl3pPr marL="0" marR="0" indent="2286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3pPr>
    <a:lvl4pPr marL="0" marR="0" indent="3429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4pPr>
    <a:lvl5pPr marL="0" marR="0" indent="4572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5pPr>
    <a:lvl6pPr marL="0" marR="0" indent="5715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6pPr>
    <a:lvl7pPr marL="0" marR="0" indent="6858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7pPr>
    <a:lvl8pPr marL="0" marR="0" indent="8001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8pPr>
    <a:lvl9pPr marL="0" marR="0" indent="9144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7C5E"/>
    <a:srgbClr val="003399"/>
    <a:srgbClr val="FFFEBF"/>
    <a:srgbClr val="BB7B52"/>
    <a:srgbClr val="5151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2F2F2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C4C6C6"/>
              </a:solidFill>
              <a:prstDash val="solid"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9E8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satOff val="12166"/>
              <a:lumOff val="-13042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FF8FA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4F728F"/>
              </a:solidFill>
              <a:prstDash val="solid"/>
              <a:miter lim="400000"/>
            </a:ln>
          </a:top>
          <a:bottom>
            <a:ln w="12700" cap="flat">
              <a:solidFill>
                <a:srgbClr val="4F728F"/>
              </a:solidFill>
              <a:prstDash val="solid"/>
              <a:miter lim="400000"/>
            </a:ln>
          </a:bottom>
          <a:insideH>
            <a:ln w="12700" cap="flat">
              <a:solidFill>
                <a:srgbClr val="4F728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4DADF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38EB0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73D59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2F2F2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3C3C1D"/>
              </a:solidFill>
              <a:prstDash val="solid"/>
              <a:miter lim="400000"/>
            </a:ln>
          </a:left>
          <a:right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insideV>
        </a:tcBdr>
        <a:fill>
          <a:solidFill>
            <a:srgbClr val="CFCDBB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C6C6C6"/>
              </a:solidFill>
              <a:prstDash val="solid"/>
              <a:miter lim="400000"/>
            </a:ln>
          </a:left>
          <a:right>
            <a:ln w="12700" cap="flat">
              <a:solidFill>
                <a:srgbClr val="C6C6C6"/>
              </a:solidFill>
              <a:prstDash val="solid"/>
              <a:miter lim="400000"/>
            </a:ln>
          </a:right>
          <a:top>
            <a:ln w="12700" cap="flat">
              <a:solidFill>
                <a:srgbClr val="656839"/>
              </a:solidFill>
              <a:prstDash val="solid"/>
              <a:miter lim="400000"/>
            </a:ln>
          </a:top>
          <a:bottom>
            <a:ln w="12700" cap="flat">
              <a:solidFill>
                <a:srgbClr val="3C3C1D"/>
              </a:solidFill>
              <a:prstDash val="solid"/>
              <a:miter lim="400000"/>
            </a:ln>
          </a:bottom>
          <a:insideH>
            <a:ln w="12700" cap="flat">
              <a:solidFill>
                <a:srgbClr val="C6C6C6"/>
              </a:solidFill>
              <a:prstDash val="solid"/>
              <a:miter lim="400000"/>
            </a:ln>
          </a:insideH>
          <a:insideV>
            <a:ln w="12700" cap="flat">
              <a:solidFill>
                <a:srgbClr val="C6C6C6"/>
              </a:solidFill>
              <a:prstDash val="solid"/>
              <a:miter lim="400000"/>
            </a:ln>
          </a:insideV>
        </a:tcBdr>
        <a:fill>
          <a:solidFill>
            <a:srgbClr val="E8E9E8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left>
          <a:right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rgbClr val="3C3C1D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AAA485"/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insideV>
        </a:tcBdr>
        <a:fill>
          <a:solidFill>
            <a:srgbClr val="656839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1F1F1"/>
          </a:solidFill>
        </a:fill>
      </a:tcStyle>
    </a:wholeTbl>
    <a:band2H>
      <a:tcTxStyle/>
      <a:tcStyle>
        <a:tcBdr/>
        <a:fill>
          <a:solidFill>
            <a:srgbClr val="E4E4E0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515151"/>
              </a:solidFill>
              <a:prstDash val="solid"/>
              <a:miter lim="400000"/>
            </a:ln>
          </a:left>
          <a:right>
            <a:ln w="0" cap="flat">
              <a:noFill/>
              <a:miter lim="400000"/>
            </a:ln>
          </a:right>
          <a:top>
            <a:ln w="12700" cap="flat">
              <a:solidFill>
                <a:srgbClr val="7D7766"/>
              </a:solidFill>
              <a:prstDash val="solid"/>
              <a:miter lim="400000"/>
            </a:ln>
          </a:top>
          <a:bottom>
            <a:ln w="12700" cap="flat">
              <a:solidFill>
                <a:srgbClr val="7D7766"/>
              </a:solidFill>
              <a:prstDash val="solid"/>
              <a:miter lim="400000"/>
            </a:ln>
          </a:bottom>
          <a:insideH>
            <a:ln w="12700" cap="flat">
              <a:solidFill>
                <a:srgbClr val="7D776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F8B7E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515151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1F1F1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15151"/>
              </a:solidFill>
              <a:prstDash val="solid"/>
              <a:miter lim="400000"/>
            </a:ln>
          </a:top>
          <a:bottom>
            <a:ln w="254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E5A4C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747474"/>
              </a:solidFill>
              <a:prstDash val="solid"/>
              <a:miter lim="400000"/>
            </a:ln>
          </a:left>
          <a:right>
            <a:ln w="12700" cap="flat">
              <a:solidFill>
                <a:srgbClr val="747474"/>
              </a:solidFill>
              <a:prstDash val="solid"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solidFill>
                <a:srgbClr val="747474"/>
              </a:solidFill>
              <a:prstDash val="solid"/>
              <a:miter lim="400000"/>
            </a:ln>
          </a:insideH>
          <a:insideV>
            <a:ln w="12700" cap="flat">
              <a:solidFill>
                <a:srgbClr val="74747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2F2F2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747474"/>
              </a:solidFill>
              <a:prstDash val="solid"/>
              <a:miter lim="400000"/>
            </a:ln>
          </a:left>
          <a:right>
            <a:ln w="12700" cap="flat">
              <a:solidFill>
                <a:srgbClr val="747474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777777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2D2D2">
              <a:alpha val="3000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C9C9C9"/>
              </a:solidFill>
              <a:prstDash val="solid"/>
              <a:miter lim="400000"/>
            </a:ln>
          </a:top>
          <a:bottom>
            <a:ln w="12700" cap="flat">
              <a:solidFill>
                <a:srgbClr val="C9C9C9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707" autoAdjust="0"/>
    <p:restoredTop sz="89939" autoAdjust="0"/>
  </p:normalViewPr>
  <p:slideViewPr>
    <p:cSldViewPr snapToGrid="0" snapToObjects="1">
      <p:cViewPr varScale="1">
        <p:scale>
          <a:sx n="99" d="100"/>
          <a:sy n="99" d="100"/>
        </p:scale>
        <p:origin x="1374" y="8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23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/>
          </p:nvPr>
        </p:nvSpPr>
        <p:spPr>
          <a:xfrm>
            <a:off x="87313" y="744538"/>
            <a:ext cx="6619875" cy="3724275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5" name="Shape 125"/>
          <p:cNvSpPr>
            <a:spLocks noGrp="1"/>
          </p:cNvSpPr>
          <p:nvPr>
            <p:ph type="body" sz="quarter" idx="1"/>
          </p:nvPr>
        </p:nvSpPr>
        <p:spPr>
          <a:xfrm>
            <a:off x="905934" y="4717415"/>
            <a:ext cx="4982633" cy="446913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8339735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1pPr>
    <a:lvl2pPr indent="1143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2pPr>
    <a:lvl3pPr indent="2286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3pPr>
    <a:lvl4pPr indent="3429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4pPr>
    <a:lvl5pPr indent="4572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5pPr>
    <a:lvl6pPr indent="5715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6pPr>
    <a:lvl7pPr indent="6858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7pPr>
    <a:lvl8pPr indent="8001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8pPr>
    <a:lvl9pPr indent="9144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7">
            <a:extLst>
              <a:ext uri="{FF2B5EF4-FFF2-40B4-BE49-F238E27FC236}">
                <a16:creationId xmlns:a16="http://schemas.microsoft.com/office/drawing/2014/main" id="{F6EF89FD-2962-2922-80E4-752AB969F6B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>
              <a:defRPr sz="2800">
                <a:solidFill>
                  <a:schemeClr val="accent2"/>
                </a:solidFill>
                <a:latin typeface="Symbol" panose="05050102010706020507" pitchFamily="18" charset="2"/>
              </a:defRPr>
            </a:lvl1pPr>
            <a:lvl2pPr marL="742950" indent="-285750" defTabSz="957263">
              <a:defRPr sz="2800">
                <a:solidFill>
                  <a:schemeClr val="accent2"/>
                </a:solidFill>
                <a:latin typeface="Symbol" panose="05050102010706020507" pitchFamily="18" charset="2"/>
              </a:defRPr>
            </a:lvl2pPr>
            <a:lvl3pPr marL="1143000" indent="-228600" defTabSz="957263">
              <a:defRPr sz="2800">
                <a:solidFill>
                  <a:schemeClr val="accent2"/>
                </a:solidFill>
                <a:latin typeface="Symbol" panose="05050102010706020507" pitchFamily="18" charset="2"/>
              </a:defRPr>
            </a:lvl3pPr>
            <a:lvl4pPr marL="1600200" indent="-228600" defTabSz="957263">
              <a:defRPr sz="2800">
                <a:solidFill>
                  <a:schemeClr val="accent2"/>
                </a:solidFill>
                <a:latin typeface="Symbol" panose="05050102010706020507" pitchFamily="18" charset="2"/>
              </a:defRPr>
            </a:lvl4pPr>
            <a:lvl5pPr marL="2057400" indent="-228600" defTabSz="957263">
              <a:defRPr sz="2800">
                <a:solidFill>
                  <a:schemeClr val="accent2"/>
                </a:solidFill>
                <a:latin typeface="Symbol" panose="05050102010706020507" pitchFamily="18" charset="2"/>
              </a:defRPr>
            </a:lvl5pPr>
            <a:lvl6pPr marL="2514600" indent="-228600" defTabSz="957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2"/>
                </a:solidFill>
                <a:latin typeface="Symbol" panose="05050102010706020507" pitchFamily="18" charset="2"/>
              </a:defRPr>
            </a:lvl6pPr>
            <a:lvl7pPr marL="2971800" indent="-228600" defTabSz="957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2"/>
                </a:solidFill>
                <a:latin typeface="Symbol" panose="05050102010706020507" pitchFamily="18" charset="2"/>
              </a:defRPr>
            </a:lvl7pPr>
            <a:lvl8pPr marL="3429000" indent="-228600" defTabSz="957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2"/>
                </a:solidFill>
                <a:latin typeface="Symbol" panose="05050102010706020507" pitchFamily="18" charset="2"/>
              </a:defRPr>
            </a:lvl8pPr>
            <a:lvl9pPr marL="3886200" indent="-228600" defTabSz="957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2"/>
                </a:solidFill>
                <a:latin typeface="Symbol" panose="05050102010706020507" pitchFamily="18" charset="2"/>
              </a:defRPr>
            </a:lvl9pPr>
          </a:lstStyle>
          <a:p>
            <a:fld id="{6B38FA5B-257F-4B8F-A649-FF5B40A9A380}" type="slidenum">
              <a:rPr lang="fr-FR" altLang="de-DE" sz="1300">
                <a:solidFill>
                  <a:schemeClr val="tx1"/>
                </a:solidFill>
                <a:latin typeface="Times" panose="02020603050405020304" pitchFamily="18" charset="0"/>
              </a:rPr>
              <a:pPr/>
              <a:t>5</a:t>
            </a:fld>
            <a:endParaRPr lang="fr-FR" altLang="de-DE" sz="1300">
              <a:solidFill>
                <a:schemeClr val="tx1"/>
              </a:solidFill>
              <a:latin typeface="Times" panose="02020603050405020304" pitchFamily="18" charset="0"/>
            </a:endParaRPr>
          </a:p>
        </p:txBody>
      </p:sp>
      <p:sp>
        <p:nvSpPr>
          <p:cNvPr id="202755" name="Rectangle 2">
            <a:extLst>
              <a:ext uri="{FF2B5EF4-FFF2-40B4-BE49-F238E27FC236}">
                <a16:creationId xmlns:a16="http://schemas.microsoft.com/office/drawing/2014/main" id="{473CE329-67C0-6540-737E-E27BF82C9A4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3" y="744538"/>
            <a:ext cx="6607175" cy="3717925"/>
          </a:xfrm>
          <a:ln/>
        </p:spPr>
      </p:sp>
      <p:sp>
        <p:nvSpPr>
          <p:cNvPr id="202756" name="Rectangle 3">
            <a:extLst>
              <a:ext uri="{FF2B5EF4-FFF2-40B4-BE49-F238E27FC236}">
                <a16:creationId xmlns:a16="http://schemas.microsoft.com/office/drawing/2014/main" id="{26BE3F60-80F2-7F1B-6354-996AE388B2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A44B0599-BA65-FF8B-D920-4C859310465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>
              <a:lnSpc>
                <a:spcPct val="90000"/>
              </a:lnSpc>
              <a:defRPr sz="1400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  <a:lvl2pPr marL="742950" indent="-285750" defTabSz="957263">
              <a:lnSpc>
                <a:spcPct val="90000"/>
              </a:lnSpc>
              <a:defRPr sz="1400">
                <a:solidFill>
                  <a:schemeClr val="accent2"/>
                </a:solidFill>
                <a:latin typeface="Arial Narrow" panose="020B0606020202030204" pitchFamily="34" charset="0"/>
              </a:defRPr>
            </a:lvl2pPr>
            <a:lvl3pPr marL="1143000" indent="-228600" defTabSz="957263">
              <a:lnSpc>
                <a:spcPct val="90000"/>
              </a:lnSpc>
              <a:defRPr sz="1400">
                <a:solidFill>
                  <a:schemeClr val="accent2"/>
                </a:solidFill>
                <a:latin typeface="Arial Narrow" panose="020B0606020202030204" pitchFamily="34" charset="0"/>
              </a:defRPr>
            </a:lvl3pPr>
            <a:lvl4pPr marL="1600200" indent="-228600" defTabSz="957263">
              <a:lnSpc>
                <a:spcPct val="90000"/>
              </a:lnSpc>
              <a:defRPr sz="1400">
                <a:solidFill>
                  <a:schemeClr val="accent2"/>
                </a:solidFill>
                <a:latin typeface="Arial Narrow" panose="020B0606020202030204" pitchFamily="34" charset="0"/>
              </a:defRPr>
            </a:lvl4pPr>
            <a:lvl5pPr marL="2057400" indent="-228600" defTabSz="957263">
              <a:lnSpc>
                <a:spcPct val="90000"/>
              </a:lnSpc>
              <a:defRPr sz="1400">
                <a:solidFill>
                  <a:schemeClr val="accent2"/>
                </a:solidFill>
                <a:latin typeface="Arial Narrow" panose="020B0606020202030204" pitchFamily="34" charset="0"/>
              </a:defRPr>
            </a:lvl5pPr>
            <a:lvl6pPr marL="2514600" indent="-228600" defTabSz="957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400">
                <a:solidFill>
                  <a:schemeClr val="accent2"/>
                </a:solidFill>
                <a:latin typeface="Arial Narrow" panose="020B0606020202030204" pitchFamily="34" charset="0"/>
              </a:defRPr>
            </a:lvl6pPr>
            <a:lvl7pPr marL="2971800" indent="-228600" defTabSz="957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400">
                <a:solidFill>
                  <a:schemeClr val="accent2"/>
                </a:solidFill>
                <a:latin typeface="Arial Narrow" panose="020B0606020202030204" pitchFamily="34" charset="0"/>
              </a:defRPr>
            </a:lvl7pPr>
            <a:lvl8pPr marL="3429000" indent="-228600" defTabSz="957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400">
                <a:solidFill>
                  <a:schemeClr val="accent2"/>
                </a:solidFill>
                <a:latin typeface="Arial Narrow" panose="020B0606020202030204" pitchFamily="34" charset="0"/>
              </a:defRPr>
            </a:lvl8pPr>
            <a:lvl9pPr marL="3886200" indent="-228600" defTabSz="957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400">
                <a:solidFill>
                  <a:schemeClr val="accent2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100000"/>
              </a:lnSpc>
            </a:pPr>
            <a:fld id="{6AAEB91D-52BE-4D18-97D6-BA757B57BB3C}" type="slidenum">
              <a:rPr lang="fr-FR" altLang="en-US" sz="1300">
                <a:solidFill>
                  <a:srgbClr val="000000"/>
                </a:solidFill>
                <a:latin typeface="Times" panose="02020603050405020304" pitchFamily="18" charset="0"/>
              </a:rPr>
              <a:pPr>
                <a:lnSpc>
                  <a:spcPct val="100000"/>
                </a:lnSpc>
              </a:pPr>
              <a:t>8</a:t>
            </a:fld>
            <a:endParaRPr lang="fr-FR" altLang="en-US" sz="1300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44E69375-825C-4E2E-BE74-48AE4BB62DF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612A2190-A801-4B63-FFF9-CDEA5543D7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305203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A44B0599-BA65-FF8B-D920-4C859310465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>
              <a:lnSpc>
                <a:spcPct val="90000"/>
              </a:lnSpc>
              <a:defRPr sz="1400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  <a:lvl2pPr marL="742950" indent="-285750" defTabSz="957263">
              <a:lnSpc>
                <a:spcPct val="90000"/>
              </a:lnSpc>
              <a:defRPr sz="1400">
                <a:solidFill>
                  <a:schemeClr val="accent2"/>
                </a:solidFill>
                <a:latin typeface="Arial Narrow" panose="020B0606020202030204" pitchFamily="34" charset="0"/>
              </a:defRPr>
            </a:lvl2pPr>
            <a:lvl3pPr marL="1143000" indent="-228600" defTabSz="957263">
              <a:lnSpc>
                <a:spcPct val="90000"/>
              </a:lnSpc>
              <a:defRPr sz="1400">
                <a:solidFill>
                  <a:schemeClr val="accent2"/>
                </a:solidFill>
                <a:latin typeface="Arial Narrow" panose="020B0606020202030204" pitchFamily="34" charset="0"/>
              </a:defRPr>
            </a:lvl3pPr>
            <a:lvl4pPr marL="1600200" indent="-228600" defTabSz="957263">
              <a:lnSpc>
                <a:spcPct val="90000"/>
              </a:lnSpc>
              <a:defRPr sz="1400">
                <a:solidFill>
                  <a:schemeClr val="accent2"/>
                </a:solidFill>
                <a:latin typeface="Arial Narrow" panose="020B0606020202030204" pitchFamily="34" charset="0"/>
              </a:defRPr>
            </a:lvl4pPr>
            <a:lvl5pPr marL="2057400" indent="-228600" defTabSz="957263">
              <a:lnSpc>
                <a:spcPct val="90000"/>
              </a:lnSpc>
              <a:defRPr sz="1400">
                <a:solidFill>
                  <a:schemeClr val="accent2"/>
                </a:solidFill>
                <a:latin typeface="Arial Narrow" panose="020B0606020202030204" pitchFamily="34" charset="0"/>
              </a:defRPr>
            </a:lvl5pPr>
            <a:lvl6pPr marL="2514600" indent="-228600" defTabSz="957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400">
                <a:solidFill>
                  <a:schemeClr val="accent2"/>
                </a:solidFill>
                <a:latin typeface="Arial Narrow" panose="020B0606020202030204" pitchFamily="34" charset="0"/>
              </a:defRPr>
            </a:lvl6pPr>
            <a:lvl7pPr marL="2971800" indent="-228600" defTabSz="957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400">
                <a:solidFill>
                  <a:schemeClr val="accent2"/>
                </a:solidFill>
                <a:latin typeface="Arial Narrow" panose="020B0606020202030204" pitchFamily="34" charset="0"/>
              </a:defRPr>
            </a:lvl7pPr>
            <a:lvl8pPr marL="3429000" indent="-228600" defTabSz="957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400">
                <a:solidFill>
                  <a:schemeClr val="accent2"/>
                </a:solidFill>
                <a:latin typeface="Arial Narrow" panose="020B0606020202030204" pitchFamily="34" charset="0"/>
              </a:defRPr>
            </a:lvl8pPr>
            <a:lvl9pPr marL="3886200" indent="-228600" defTabSz="957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400">
                <a:solidFill>
                  <a:schemeClr val="accent2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100000"/>
              </a:lnSpc>
            </a:pPr>
            <a:fld id="{6AAEB91D-52BE-4D18-97D6-BA757B57BB3C}" type="slidenum">
              <a:rPr lang="fr-FR" altLang="en-US" sz="1300">
                <a:solidFill>
                  <a:srgbClr val="000000"/>
                </a:solidFill>
                <a:latin typeface="Times" panose="02020603050405020304" pitchFamily="18" charset="0"/>
              </a:rPr>
              <a:pPr>
                <a:lnSpc>
                  <a:spcPct val="100000"/>
                </a:lnSpc>
              </a:pPr>
              <a:t>14</a:t>
            </a:fld>
            <a:endParaRPr lang="fr-FR" altLang="en-US" sz="1300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44E69375-825C-4E2E-BE74-48AE4BB62DF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612A2190-A801-4B63-FFF9-CDEA5543D7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4810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533400" y="3340100"/>
            <a:ext cx="11126338" cy="9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25400" tIns="25400" rIns="25400" bIns="25400" anchor="ctr"/>
          <a:lstStyle/>
          <a:p>
            <a:pPr algn="l"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533400" y="927100"/>
            <a:ext cx="11118850" cy="2235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4" name="Shape 14"/>
          <p:cNvSpPr>
            <a:spLocks noGrp="1"/>
          </p:cNvSpPr>
          <p:nvPr>
            <p:ph type="body" sz="quarter" idx="1"/>
          </p:nvPr>
        </p:nvSpPr>
        <p:spPr>
          <a:xfrm>
            <a:off x="533400" y="3524249"/>
            <a:ext cx="11118850" cy="246476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1800">
                <a:solidFill>
                  <a:schemeClr val="tx2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 Neue"/>
              </a:defRPr>
            </a:lvl1pPr>
            <a:lvl2pPr marL="0" indent="114300">
              <a:spcBef>
                <a:spcPts val="0"/>
              </a:spcBef>
              <a:buSzTx/>
              <a:buFontTx/>
              <a:buNone/>
              <a:defRPr sz="1800">
                <a:solidFill>
                  <a:schemeClr val="tx2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 Neue"/>
              </a:defRPr>
            </a:lvl2pPr>
            <a:lvl3pPr marL="0" indent="228600">
              <a:spcBef>
                <a:spcPts val="0"/>
              </a:spcBef>
              <a:buSzTx/>
              <a:buFontTx/>
              <a:buNone/>
              <a:defRPr sz="1800">
                <a:solidFill>
                  <a:schemeClr val="tx2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 Neue"/>
              </a:defRPr>
            </a:lvl3pPr>
            <a:lvl4pPr marL="0" indent="342900">
              <a:spcBef>
                <a:spcPts val="0"/>
              </a:spcBef>
              <a:buSzTx/>
              <a:buFontTx/>
              <a:buNone/>
              <a:defRPr sz="1800">
                <a:solidFill>
                  <a:schemeClr val="tx2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 Neue"/>
              </a:defRPr>
            </a:lvl4pPr>
            <a:lvl5pPr marL="0" indent="457200">
              <a:spcBef>
                <a:spcPts val="0"/>
              </a:spcBef>
              <a:buSzTx/>
              <a:buFontTx/>
              <a:buNone/>
              <a:defRPr sz="1800">
                <a:solidFill>
                  <a:schemeClr val="tx2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15" name="Shape 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81045853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1244" cy="580669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2540" b="1" strike="noStrike" spc="-1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6372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0" y="0"/>
            <a:ext cx="12191244" cy="269269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290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60986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1244" cy="580669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2540" b="1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09562" y="746574"/>
            <a:ext cx="5354133" cy="189713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14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6231903" y="746574"/>
            <a:ext cx="5354133" cy="397781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14" b="0" strike="noStrike" spc="-1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609562" y="2824311"/>
            <a:ext cx="5354133" cy="189713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14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22716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1244" cy="580669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2540" b="1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562" y="746574"/>
            <a:ext cx="5354133" cy="397781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14" b="0" strike="noStrike" spc="-1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903" y="746574"/>
            <a:ext cx="5354133" cy="189713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14" b="0" strike="noStrike" spc="-1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231903" y="2824311"/>
            <a:ext cx="5354133" cy="189713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14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3474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1244" cy="580669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2540" b="1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562" y="746574"/>
            <a:ext cx="5354133" cy="189713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14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31903" y="746574"/>
            <a:ext cx="5354133" cy="189713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14" b="0" strike="noStrike" spc="-1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09562" y="2824311"/>
            <a:ext cx="10971684" cy="189713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14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52440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1244" cy="580669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2540" b="1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562" y="746574"/>
            <a:ext cx="10971684" cy="189713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14" b="0" strike="noStrike" spc="-1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09562" y="2824311"/>
            <a:ext cx="10971684" cy="189713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14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275969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1244" cy="580669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2540" b="1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562" y="746574"/>
            <a:ext cx="5354133" cy="189713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14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231903" y="746574"/>
            <a:ext cx="5354133" cy="189713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14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9562" y="2824311"/>
            <a:ext cx="5354133" cy="189713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14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231903" y="2824311"/>
            <a:ext cx="5354133" cy="189713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14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423545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1244" cy="580669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2540" b="1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609562" y="746574"/>
            <a:ext cx="3532413" cy="189713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14" b="0" strike="noStrike" spc="-1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319184" y="746574"/>
            <a:ext cx="3532413" cy="189713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14" b="0" strike="noStrike" spc="-1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8028370" y="746574"/>
            <a:ext cx="3532413" cy="189713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14" b="0" strike="noStrike" spc="-1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609562" y="2824311"/>
            <a:ext cx="3532413" cy="189713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14" b="0" strike="noStrike" spc="-1"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4319184" y="2824311"/>
            <a:ext cx="3532413" cy="189713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14" b="0" strike="noStrike" spc="-1"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8028370" y="2824311"/>
            <a:ext cx="3532413" cy="189713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14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069184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10456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/>
          </p:cNvSpPr>
          <p:nvPr>
            <p:ph type="title"/>
          </p:nvPr>
        </p:nvSpPr>
        <p:spPr>
          <a:xfrm>
            <a:off x="533400" y="234950"/>
            <a:ext cx="10106340" cy="52805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61" name="Shape 6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62" name="Shape 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5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" t="13467" r="-1" b="23231"/>
          <a:stretch/>
        </p:blipFill>
        <p:spPr>
          <a:xfrm>
            <a:off x="10736630" y="227221"/>
            <a:ext cx="828107" cy="52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84529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9969555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1244" cy="580669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2540" b="1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562" y="746574"/>
            <a:ext cx="10971684" cy="397781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14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1901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74511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9515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1244" cy="580669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2540" b="1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609562" y="746574"/>
            <a:ext cx="10971684" cy="397781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290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89015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1244" cy="580669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2540" b="1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562" y="746574"/>
            <a:ext cx="10971684" cy="397781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14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98149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1244" cy="580669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2540" b="1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562" y="746574"/>
            <a:ext cx="5354133" cy="397781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14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03" y="746574"/>
            <a:ext cx="5354133" cy="397781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14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81509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552201" y="880635"/>
            <a:ext cx="11126349" cy="9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25400" tIns="25400" rIns="25400" bIns="25400" anchor="ctr"/>
          <a:lstStyle/>
          <a:p>
            <a:pPr algn="l"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533400" y="234951"/>
            <a:ext cx="10076062" cy="5220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t">
            <a:normAutofit/>
          </a:bodyPr>
          <a:lstStyle/>
          <a:p>
            <a:r>
              <a:rPr dirty="0" err="1"/>
              <a:t>Titeltext</a:t>
            </a:r>
            <a:endParaRPr dirty="0"/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533400" y="1004406"/>
            <a:ext cx="11118850" cy="54916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rPr dirty="0" err="1"/>
              <a:t>Textebene</a:t>
            </a:r>
            <a:r>
              <a:rPr dirty="0"/>
              <a:t> 1</a:t>
            </a:r>
          </a:p>
          <a:p>
            <a:pPr lvl="1"/>
            <a:r>
              <a:rPr dirty="0" err="1"/>
              <a:t>Textebene</a:t>
            </a:r>
            <a:r>
              <a:rPr dirty="0"/>
              <a:t> 2</a:t>
            </a:r>
          </a:p>
          <a:p>
            <a:pPr lvl="2"/>
            <a:r>
              <a:rPr dirty="0" err="1"/>
              <a:t>Textebene</a:t>
            </a:r>
            <a:r>
              <a:rPr dirty="0"/>
              <a:t> 3</a:t>
            </a:r>
          </a:p>
          <a:p>
            <a:pPr lvl="3"/>
            <a:r>
              <a:rPr dirty="0" err="1"/>
              <a:t>Textebene</a:t>
            </a:r>
            <a:r>
              <a:rPr dirty="0"/>
              <a:t> 4</a:t>
            </a:r>
          </a:p>
          <a:p>
            <a:pPr lvl="4"/>
            <a:r>
              <a:rPr dirty="0" err="1"/>
              <a:t>Textebene</a:t>
            </a:r>
            <a:r>
              <a:rPr dirty="0"/>
              <a:t> 5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11792363" y="6496050"/>
            <a:ext cx="227626" cy="24109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defRPr sz="9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" t="13467" r="-1" b="23231"/>
          <a:stretch/>
        </p:blipFill>
        <p:spPr>
          <a:xfrm>
            <a:off x="10736630" y="227221"/>
            <a:ext cx="828107" cy="52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935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7" r:id="rId2"/>
    <p:sldLayoutId id="2147483683" r:id="rId3"/>
    <p:sldLayoutId id="2147483685" r:id="rId4"/>
    <p:sldLayoutId id="2147483699" r:id="rId5"/>
  </p:sldLayoutIdLst>
  <p:transition spd="med"/>
  <p:hf hdr="0" ftr="0" dt="0"/>
  <p:txStyles>
    <p:titleStyle>
      <a:lvl1pPr marL="0" marR="0" indent="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" panose="020B0604020202020204" pitchFamily="34" charset="0"/>
          <a:ea typeface="+mn-ea"/>
          <a:cs typeface="Helvetica" panose="020B0604020202020204" pitchFamily="34" charset="0"/>
          <a:sym typeface="Helvetica Neue Light"/>
        </a:defRPr>
      </a:lvl1pPr>
      <a:lvl2pPr marL="0" marR="0" indent="1143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2286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3429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4572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5715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6858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8001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914400" algn="l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9pPr>
    </p:titleStyle>
    <p:bodyStyle>
      <a:lvl1pPr marL="3175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000" b="0" i="0" u="none" strike="noStrike" cap="none" spc="0" baseline="0">
          <a:ln>
            <a:noFill/>
          </a:ln>
          <a:solidFill>
            <a:srgbClr val="747474"/>
          </a:solidFill>
          <a:uFillTx/>
          <a:latin typeface="Helvetica" panose="020B0604020202020204" pitchFamily="34" charset="0"/>
          <a:ea typeface="+mn-ea"/>
          <a:cs typeface="Helvetica" panose="020B0604020202020204" pitchFamily="34" charset="0"/>
          <a:sym typeface="Helvetica Neue Light"/>
        </a:defRPr>
      </a:lvl1pPr>
      <a:lvl2pPr marL="6350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000" b="0" i="0" u="none" strike="noStrike" cap="none" spc="0" baseline="0">
          <a:ln>
            <a:noFill/>
          </a:ln>
          <a:solidFill>
            <a:srgbClr val="747474"/>
          </a:solidFill>
          <a:uFillTx/>
          <a:latin typeface="Helvetica" panose="020B0604020202020204" pitchFamily="34" charset="0"/>
          <a:ea typeface="+mn-ea"/>
          <a:cs typeface="Helvetica" panose="020B0604020202020204" pitchFamily="34" charset="0"/>
          <a:sym typeface="Helvetica Neue Light"/>
        </a:defRPr>
      </a:lvl2pPr>
      <a:lvl3pPr marL="9525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000" b="0" i="0" u="none" strike="noStrike" cap="none" spc="0" baseline="0">
          <a:ln>
            <a:noFill/>
          </a:ln>
          <a:solidFill>
            <a:srgbClr val="747474"/>
          </a:solidFill>
          <a:uFillTx/>
          <a:latin typeface="Helvetica" panose="020B0604020202020204" pitchFamily="34" charset="0"/>
          <a:ea typeface="+mn-ea"/>
          <a:cs typeface="Helvetica" panose="020B0604020202020204" pitchFamily="34" charset="0"/>
          <a:sym typeface="Helvetica Neue Light"/>
        </a:defRPr>
      </a:lvl3pPr>
      <a:lvl4pPr marL="12700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000" b="0" i="0" u="none" strike="noStrike" cap="none" spc="0" baseline="0">
          <a:ln>
            <a:noFill/>
          </a:ln>
          <a:solidFill>
            <a:srgbClr val="747474"/>
          </a:solidFill>
          <a:uFillTx/>
          <a:latin typeface="Helvetica" panose="020B0604020202020204" pitchFamily="34" charset="0"/>
          <a:ea typeface="+mn-ea"/>
          <a:cs typeface="Helvetica" panose="020B0604020202020204" pitchFamily="34" charset="0"/>
          <a:sym typeface="Helvetica Neue Light"/>
        </a:defRPr>
      </a:lvl4pPr>
      <a:lvl5pPr marL="15875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000" b="0" i="0" u="none" strike="noStrike" cap="none" spc="0" baseline="0">
          <a:ln>
            <a:noFill/>
          </a:ln>
          <a:solidFill>
            <a:srgbClr val="747474"/>
          </a:solidFill>
          <a:uFillTx/>
          <a:latin typeface="Helvetica" panose="020B0604020202020204" pitchFamily="34" charset="0"/>
          <a:ea typeface="+mn-ea"/>
          <a:cs typeface="Helvetica" panose="020B0604020202020204" pitchFamily="34" charset="0"/>
          <a:sym typeface="Helvetica Neue Light"/>
        </a:defRPr>
      </a:lvl5pPr>
      <a:lvl6pPr marL="19050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5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6pPr>
      <a:lvl7pPr marL="22225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5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7pPr>
      <a:lvl8pPr marL="25400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5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8pPr>
      <a:lvl9pPr marL="2857500" marR="0" indent="-317500" algn="l" defTabSz="412750" rtl="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 typeface="Helvetica Neue"/>
        <a:buChar char="•"/>
        <a:tabLst/>
        <a:defRPr sz="25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9pPr>
    </p:bodyStyle>
    <p:otherStyle>
      <a:lvl1pPr marL="0" marR="0" indent="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1143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2286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3429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4572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5715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6858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8001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914400" algn="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1244" cy="580669"/>
          </a:xfrm>
          <a:prstGeom prst="rect">
            <a:avLst/>
          </a:prstGeom>
          <a:solidFill>
            <a:srgbClr val="004586"/>
          </a:solidFill>
          <a:ln w="0">
            <a:solidFill>
              <a:srgbClr val="3465A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Rectangle 7"/>
          <p:cNvSpPr/>
          <p:nvPr/>
        </p:nvSpPr>
        <p:spPr>
          <a:xfrm>
            <a:off x="0" y="6650913"/>
            <a:ext cx="12191244" cy="207382"/>
          </a:xfrm>
          <a:prstGeom prst="rect">
            <a:avLst/>
          </a:prstGeom>
          <a:solidFill>
            <a:srgbClr val="004586"/>
          </a:solidFill>
          <a:ln w="0">
            <a:solidFill>
              <a:srgbClr val="3465A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1244" cy="580669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2540" b="1" strike="noStrike" spc="-1">
                <a:solidFill>
                  <a:srgbClr val="FFFFFF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562" y="746574"/>
            <a:ext cx="10971684" cy="397781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14" b="0" strike="noStrike" spc="-1">
                <a:latin typeface="Arial"/>
              </a:rPr>
              <a:t>Click to edit the outline text format</a:t>
            </a:r>
          </a:p>
          <a:p>
            <a:pPr marL="783821" lvl="1" indent="-293933">
              <a:spcAft>
                <a:spcPts val="1029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14" b="0" strike="noStrike" spc="-1">
                <a:latin typeface="Arial"/>
              </a:rPr>
              <a:t>Second Outline Level</a:t>
            </a:r>
          </a:p>
          <a:p>
            <a:pPr marL="1175731" lvl="2" indent="-261274">
              <a:spcAft>
                <a:spcPts val="77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14" b="0" strike="noStrike" spc="-1">
                <a:latin typeface="Arial"/>
              </a:rPr>
              <a:t>Third Outline Level</a:t>
            </a:r>
          </a:p>
          <a:p>
            <a:pPr marL="1567642" lvl="3" indent="-195955">
              <a:spcAft>
                <a:spcPts val="514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14" b="0" strike="noStrike" spc="-1">
                <a:latin typeface="Arial"/>
              </a:rPr>
              <a:t>Fourth Outline Level</a:t>
            </a:r>
          </a:p>
          <a:p>
            <a:pPr marL="1959552" lvl="4" indent="-195955">
              <a:spcAft>
                <a:spcPts val="25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14" b="0" strike="noStrike" spc="-1">
                <a:latin typeface="Arial"/>
              </a:rPr>
              <a:t>Fifth Outline Level</a:t>
            </a:r>
          </a:p>
          <a:p>
            <a:pPr marL="2351462" lvl="5" indent="-195955">
              <a:spcAft>
                <a:spcPts val="25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14" b="0" strike="noStrike" spc="-1">
                <a:latin typeface="Arial"/>
              </a:rPr>
              <a:t>Sixth Outline Level</a:t>
            </a:r>
          </a:p>
          <a:p>
            <a:pPr marL="2743373" lvl="6" indent="-195955">
              <a:spcAft>
                <a:spcPts val="25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14" b="0" strike="noStrike" spc="-1">
                <a:latin typeface="Arial"/>
              </a:rPr>
              <a:t>Seventh Outline Level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dt"/>
          </p:nvPr>
        </p:nvSpPr>
        <p:spPr>
          <a:xfrm>
            <a:off x="608256" y="6652872"/>
            <a:ext cx="2842301" cy="207382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DE" sz="1270" b="0" strike="noStrike" spc="-1">
                <a:solidFill>
                  <a:srgbClr val="FFFFFF"/>
                </a:solidFill>
                <a:latin typeface="Arial"/>
              </a:rPr>
              <a:t>&lt;date/time&gt;</a:t>
            </a:r>
            <a:endParaRPr lang="en-US" sz="1270" b="0" strike="noStrike" spc="-1"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/>
          </p:nvPr>
        </p:nvSpPr>
        <p:spPr>
          <a:xfrm>
            <a:off x="4169405" y="6652872"/>
            <a:ext cx="3859835" cy="207382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r>
              <a:rPr lang="en-US" sz="1270" b="0" strike="noStrike" spc="-1">
                <a:solidFill>
                  <a:srgbClr val="FFFFFF"/>
                </a:solidFill>
                <a:latin typeface="Arial"/>
              </a:rPr>
              <a:t>&lt;footer&gt;</a:t>
            </a:r>
            <a:endParaRPr lang="en-US" sz="1270" b="0" strike="noStrike" spc="-1"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/>
          </p:nvPr>
        </p:nvSpPr>
        <p:spPr>
          <a:xfrm>
            <a:off x="8736768" y="6652872"/>
            <a:ext cx="2842301" cy="207382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fld id="{D2B4B013-314F-4D3A-A6CF-2C157A1D7DB9}" type="slidenum">
              <a:rPr lang="en-US" sz="1270" b="0" strike="noStrike" spc="-1">
                <a:solidFill>
                  <a:srgbClr val="FFFFFF"/>
                </a:solidFill>
                <a:latin typeface="Arial"/>
              </a:rPr>
              <a:t>‹#›</a:t>
            </a:fld>
            <a:endParaRPr lang="en-US" sz="127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72410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700" r:id="rId13"/>
  </p:sldLayoutIdLst>
  <p:txStyles>
    <p:titleStyle>
      <a:lvl1pPr algn="l" defTabSz="829544" rtl="0" eaLnBrk="1" latinLnBrk="0" hangingPunct="1">
        <a:lnSpc>
          <a:spcPct val="90000"/>
        </a:lnSpc>
        <a:spcBef>
          <a:spcPct val="0"/>
        </a:spcBef>
        <a:buNone/>
        <a:defRPr sz="39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910" indent="-293933" algn="l" defTabSz="829544" rtl="0" eaLnBrk="1" latinLnBrk="0" hangingPunct="1">
        <a:lnSpc>
          <a:spcPct val="90000"/>
        </a:lnSpc>
        <a:spcBef>
          <a:spcPts val="907"/>
        </a:spcBef>
        <a:spcAft>
          <a:spcPts val="1286"/>
        </a:spcAft>
        <a:buClr>
          <a:srgbClr val="000000"/>
        </a:buClr>
        <a:buSzPct val="45000"/>
        <a:buFont typeface="Wingdings" charset="2"/>
        <a:buChar char=""/>
        <a:defRPr sz="2540" kern="1200">
          <a:solidFill>
            <a:schemeClr val="tx1"/>
          </a:solidFill>
          <a:latin typeface="+mn-lt"/>
          <a:ea typeface="+mn-ea"/>
          <a:cs typeface="+mn-cs"/>
        </a:defRPr>
      </a:lvl1pPr>
      <a:lvl2pPr marL="622158" indent="-207386" algn="l" defTabSz="829544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2pPr>
      <a:lvl3pPr marL="1036930" indent="-207386" algn="l" defTabSz="829544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814" kern="1200">
          <a:solidFill>
            <a:schemeClr val="tx1"/>
          </a:solidFill>
          <a:latin typeface="+mn-lt"/>
          <a:ea typeface="+mn-ea"/>
          <a:cs typeface="+mn-cs"/>
        </a:defRPr>
      </a:lvl3pPr>
      <a:lvl4pPr marL="1451701" indent="-207386" algn="l" defTabSz="829544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866473" indent="-207386" algn="l" defTabSz="829544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281245" indent="-207386" algn="l" defTabSz="829544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696017" indent="-207386" algn="l" defTabSz="829544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3110789" indent="-207386" algn="l" defTabSz="829544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525561" indent="-207386" algn="l" defTabSz="829544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414772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2pPr>
      <a:lvl3pPr marL="829544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244316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659087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073859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488631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2903403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318175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9.JPG"/><Relationship Id="rId4" Type="http://schemas.openxmlformats.org/officeDocument/2006/relationships/image" Target="../media/image38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https://www.slac.stanford.edu/econf/C0106258/" TargetMode="External"/><Relationship Id="rId7" Type="http://schemas.openxmlformats.org/officeDocument/2006/relationships/image" Target="../media/image8.png"/><Relationship Id="rId2" Type="http://schemas.openxmlformats.org/officeDocument/2006/relationships/hyperlink" Target="https://inspirehep.net/conferences/972285?ui-citation-summary=tru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344947/" TargetMode="External"/><Relationship Id="rId5" Type="http://schemas.openxmlformats.org/officeDocument/2006/relationships/hyperlink" Target="https://indico.physics.lbl.gov/event/586/overview" TargetMode="External"/><Relationship Id="rId10" Type="http://schemas.openxmlformats.org/officeDocument/2006/relationships/image" Target="../media/image11.jpeg"/><Relationship Id="rId4" Type="http://schemas.openxmlformats.org/officeDocument/2006/relationships/hyperlink" Target="https://indico.cern.ch/event/189544/" TargetMode="External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6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4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9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27.wmf"/><Relationship Id="rId4" Type="http://schemas.openxmlformats.org/officeDocument/2006/relationships/image" Target="../media/image24.wmf"/><Relationship Id="rId9" Type="http://schemas.openxmlformats.org/officeDocument/2006/relationships/oleObject" Target="../embeddings/oleObject10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536575" y="920840"/>
            <a:ext cx="11118850" cy="223520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5400" dirty="0"/>
              <a:t>Beam-beam effects overview</a:t>
            </a:r>
            <a:br>
              <a:rPr lang="en-US" dirty="0"/>
            </a:br>
            <a:r>
              <a:rPr lang="en-US" dirty="0"/>
              <a:t>and their impact on collider design and performance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533400" y="3524250"/>
            <a:ext cx="11118850" cy="24466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000" dirty="0"/>
              <a:t>Xavier Buffat, Tatiana Pieloni, Lenny Rivkin</a:t>
            </a:r>
          </a:p>
          <a:p>
            <a:endParaRPr lang="en-US" sz="2000" dirty="0"/>
          </a:p>
          <a:p>
            <a:r>
              <a:rPr lang="en-US" sz="2000" dirty="0"/>
              <a:t>EPFL, Lausanne, 2 September 2024</a:t>
            </a:r>
          </a:p>
        </p:txBody>
      </p:sp>
      <p:sp>
        <p:nvSpPr>
          <p:cNvPr id="129" name="Shape 129"/>
          <p:cNvSpPr/>
          <p:nvPr/>
        </p:nvSpPr>
        <p:spPr>
          <a:xfrm>
            <a:off x="290471" y="6273612"/>
            <a:ext cx="3984349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>
              <a:defRPr sz="3600"/>
            </a:lvl1pPr>
          </a:lstStyle>
          <a:p>
            <a:endParaRPr sz="18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421D00C-B482-2FC6-6B25-68439F38B8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0162" y="5812904"/>
            <a:ext cx="952549" cy="952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3CE0B02F-DC1F-A456-B9AE-92638BA60C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738" y="5812905"/>
            <a:ext cx="952549" cy="952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2F14878-D941-4155-26AD-F8B2DB3392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563" y="5812891"/>
            <a:ext cx="952549" cy="943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9DD97C68-CD03-781B-D822-4B58A16B4F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0188" y="5720681"/>
            <a:ext cx="952549" cy="952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>
            <a:extLst>
              <a:ext uri="{FF2B5EF4-FFF2-40B4-BE49-F238E27FC236}">
                <a16:creationId xmlns:a16="http://schemas.microsoft.com/office/drawing/2014/main" id="{DEB774BD-A470-2BA7-B332-D2FA92FEC8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5120" y="5739754"/>
            <a:ext cx="914402" cy="914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blue logo with a white background">
            <a:extLst>
              <a:ext uri="{FF2B5EF4-FFF2-40B4-BE49-F238E27FC236}">
                <a16:creationId xmlns:a16="http://schemas.microsoft.com/office/drawing/2014/main" id="{18438892-39D3-5A77-F4D5-9E879CC3B87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139" y="5738429"/>
            <a:ext cx="2340640" cy="98238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TextBox 357"/>
          <p:cNvSpPr txBox="1"/>
          <p:nvPr/>
        </p:nvSpPr>
        <p:spPr>
          <a:xfrm>
            <a:off x="1523520" y="29393"/>
            <a:ext cx="9144393" cy="58066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defTabSz="829544" hangingPunct="1"/>
            <a:r>
              <a:rPr lang="en-US" sz="3200" b="1" kern="1200" spc="-1" dirty="0">
                <a:solidFill>
                  <a:srgbClr val="0070C0"/>
                </a:solidFill>
                <a:latin typeface="Arial"/>
              </a:rPr>
              <a:t>High intensity regime</a:t>
            </a:r>
          </a:p>
        </p:txBody>
      </p:sp>
      <p:sp>
        <p:nvSpPr>
          <p:cNvPr id="359" name="TextBox 358"/>
          <p:cNvSpPr txBox="1"/>
          <p:nvPr/>
        </p:nvSpPr>
        <p:spPr>
          <a:xfrm>
            <a:off x="167268" y="615941"/>
            <a:ext cx="11931805" cy="141019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391910" indent="-293933" algn="l" defTabSz="829544" hangingPunct="1">
              <a:spcAft>
                <a:spcPts val="128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kern="1200" spc="-1" dirty="0">
                <a:solidFill>
                  <a:prstClr val="black"/>
                </a:solidFill>
                <a:latin typeface="Arial"/>
                <a:ea typeface="Microsoft YaHei"/>
              </a:rPr>
              <a:t>The failure of the 4-beam compensation scheme highlights the importance of understanding collective instabilities [</a:t>
            </a:r>
            <a:r>
              <a:rPr lang="en-US" sz="2000" kern="1200" spc="-1" dirty="0">
                <a:latin typeface="Arial"/>
              </a:rPr>
              <a:t>Derbenev73</a:t>
            </a:r>
            <a:r>
              <a:rPr lang="en-US" sz="2000" kern="1200" spc="-1" dirty="0">
                <a:solidFill>
                  <a:prstClr val="black"/>
                </a:solidFill>
                <a:latin typeface="Arial"/>
              </a:rPr>
              <a:t>]</a:t>
            </a:r>
          </a:p>
          <a:p>
            <a:pPr marL="783821" lvl="1" indent="-293933" algn="l" defTabSz="829544" hangingPunct="1">
              <a:spcAft>
                <a:spcPts val="1029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kern="1200" spc="-1" dirty="0">
                <a:solidFill>
                  <a:prstClr val="black"/>
                </a:solidFill>
                <a:latin typeface="Arial"/>
                <a:ea typeface="Microsoft YaHei"/>
              </a:rPr>
              <a:t>Important work to understand stability (Landau damping) of beam-beam modes [Yokoya90, </a:t>
            </a:r>
            <a:r>
              <a:rPr lang="en-US" sz="2000" kern="1200" spc="-1" dirty="0">
                <a:solidFill>
                  <a:prstClr val="black"/>
                </a:solidFill>
                <a:latin typeface="Arial"/>
              </a:rPr>
              <a:t>Perevdentsev01, Chao05, Alexahin02] → Several measurements of the σ/</a:t>
            </a:r>
            <a:r>
              <a:rPr lang="en-US" sz="2000" kern="1200" spc="-1" dirty="0">
                <a:solidFill>
                  <a:prstClr val="black"/>
                </a:solidFill>
                <a:latin typeface="wasy10"/>
                <a:ea typeface="wasy10"/>
              </a:rPr>
              <a:t>π</a:t>
            </a:r>
            <a:r>
              <a:rPr lang="en-US" sz="2000" kern="1200" spc="-1" dirty="0">
                <a:solidFill>
                  <a:prstClr val="black"/>
                </a:solidFill>
                <a:latin typeface="Arial"/>
              </a:rPr>
              <a:t> modes + flip-flop effect</a:t>
            </a:r>
          </a:p>
        </p:txBody>
      </p:sp>
      <p:grpSp>
        <p:nvGrpSpPr>
          <p:cNvPr id="360" name="Group 359"/>
          <p:cNvGrpSpPr/>
          <p:nvPr/>
        </p:nvGrpSpPr>
        <p:grpSpPr>
          <a:xfrm>
            <a:off x="6831188" y="2117907"/>
            <a:ext cx="2015032" cy="561074"/>
            <a:chOff x="5850720" y="2334600"/>
            <a:chExt cx="2221200" cy="618480"/>
          </a:xfrm>
        </p:grpSpPr>
        <p:grpSp>
          <p:nvGrpSpPr>
            <p:cNvPr id="361" name="Group 360"/>
            <p:cNvGrpSpPr/>
            <p:nvPr/>
          </p:nvGrpSpPr>
          <p:grpSpPr>
            <a:xfrm>
              <a:off x="5850720" y="2334600"/>
              <a:ext cx="2221200" cy="618480"/>
              <a:chOff x="5850720" y="2334600"/>
              <a:chExt cx="2221200" cy="618480"/>
            </a:xfrm>
          </p:grpSpPr>
          <p:sp>
            <p:nvSpPr>
              <p:cNvPr id="362" name="Freeform: Shape 361"/>
              <p:cNvSpPr/>
              <p:nvPr/>
            </p:nvSpPr>
            <p:spPr>
              <a:xfrm>
                <a:off x="5855760" y="2347560"/>
                <a:ext cx="2203200" cy="592560"/>
              </a:xfrm>
              <a:custGeom>
                <a:avLst/>
                <a:gdLst/>
                <a:ahLst/>
                <a:cxnLst/>
                <a:rect l="0" t="0" r="r" b="b"/>
                <a:pathLst>
                  <a:path w="6121" h="1647">
                    <a:moveTo>
                      <a:pt x="3059" y="1646"/>
                    </a:moveTo>
                    <a:cubicBezTo>
                      <a:pt x="2039" y="1646"/>
                      <a:pt x="1020" y="1646"/>
                      <a:pt x="0" y="1646"/>
                    </a:cubicBezTo>
                    <a:cubicBezTo>
                      <a:pt x="0" y="1097"/>
                      <a:pt x="0" y="549"/>
                      <a:pt x="0" y="0"/>
                    </a:cubicBezTo>
                    <a:cubicBezTo>
                      <a:pt x="2040" y="0"/>
                      <a:pt x="4080" y="0"/>
                      <a:pt x="6120" y="0"/>
                    </a:cubicBezTo>
                    <a:cubicBezTo>
                      <a:pt x="6120" y="549"/>
                      <a:pt x="6120" y="1097"/>
                      <a:pt x="6120" y="1646"/>
                    </a:cubicBezTo>
                    <a:cubicBezTo>
                      <a:pt x="5100" y="1646"/>
                      <a:pt x="4079" y="1646"/>
                      <a:pt x="3059" y="1646"/>
                    </a:cubicBez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</a:ln>
            </p:spPr>
          </p:sp>
          <p:sp>
            <p:nvSpPr>
              <p:cNvPr id="363" name="Freeform: Shape 362"/>
              <p:cNvSpPr/>
              <p:nvPr/>
            </p:nvSpPr>
            <p:spPr>
              <a:xfrm>
                <a:off x="5850720" y="2503440"/>
                <a:ext cx="157680" cy="183240"/>
              </a:xfrm>
              <a:custGeom>
                <a:avLst/>
                <a:gdLst/>
                <a:ahLst/>
                <a:cxnLst/>
                <a:rect l="0" t="0" r="r" b="b"/>
                <a:pathLst>
                  <a:path w="439" h="510">
                    <a:moveTo>
                      <a:pt x="104" y="430"/>
                    </a:moveTo>
                    <a:cubicBezTo>
                      <a:pt x="142" y="370"/>
                      <a:pt x="154" y="326"/>
                      <a:pt x="164" y="288"/>
                    </a:cubicBezTo>
                    <a:cubicBezTo>
                      <a:pt x="188" y="192"/>
                      <a:pt x="216" y="106"/>
                      <a:pt x="258" y="58"/>
                    </a:cubicBezTo>
                    <a:cubicBezTo>
                      <a:pt x="268" y="50"/>
                      <a:pt x="272" y="44"/>
                      <a:pt x="296" y="44"/>
                    </a:cubicBezTo>
                    <a:cubicBezTo>
                      <a:pt x="344" y="44"/>
                      <a:pt x="346" y="92"/>
                      <a:pt x="346" y="102"/>
                    </a:cubicBezTo>
                    <a:cubicBezTo>
                      <a:pt x="346" y="114"/>
                      <a:pt x="342" y="124"/>
                      <a:pt x="342" y="128"/>
                    </a:cubicBezTo>
                    <a:cubicBezTo>
                      <a:pt x="342" y="132"/>
                      <a:pt x="345" y="131"/>
                      <a:pt x="346" y="132"/>
                    </a:cubicBezTo>
                    <a:cubicBezTo>
                      <a:pt x="358" y="132"/>
                      <a:pt x="376" y="124"/>
                      <a:pt x="394" y="112"/>
                    </a:cubicBezTo>
                    <a:cubicBezTo>
                      <a:pt x="408" y="102"/>
                      <a:pt x="414" y="96"/>
                      <a:pt x="414" y="66"/>
                    </a:cubicBezTo>
                    <a:cubicBezTo>
                      <a:pt x="414" y="28"/>
                      <a:pt x="394" y="0"/>
                      <a:pt x="354" y="0"/>
                    </a:cubicBezTo>
                    <a:cubicBezTo>
                      <a:pt x="332" y="0"/>
                      <a:pt x="270" y="6"/>
                      <a:pt x="202" y="74"/>
                    </a:cubicBezTo>
                    <a:cubicBezTo>
                      <a:pt x="144" y="132"/>
                      <a:pt x="112" y="258"/>
                      <a:pt x="98" y="312"/>
                    </a:cubicBezTo>
                    <a:cubicBezTo>
                      <a:pt x="86" y="360"/>
                      <a:pt x="80" y="382"/>
                      <a:pt x="60" y="424"/>
                    </a:cubicBezTo>
                    <a:cubicBezTo>
                      <a:pt x="54" y="432"/>
                      <a:pt x="36" y="461"/>
                      <a:pt x="26" y="471"/>
                    </a:cubicBezTo>
                    <a:cubicBezTo>
                      <a:pt x="8" y="489"/>
                      <a:pt x="0" y="501"/>
                      <a:pt x="0" y="505"/>
                    </a:cubicBezTo>
                    <a:cubicBezTo>
                      <a:pt x="0" y="507"/>
                      <a:pt x="2" y="509"/>
                      <a:pt x="6" y="509"/>
                    </a:cubicBezTo>
                    <a:cubicBezTo>
                      <a:pt x="10" y="509"/>
                      <a:pt x="24" y="507"/>
                      <a:pt x="42" y="495"/>
                    </a:cubicBezTo>
                    <a:cubicBezTo>
                      <a:pt x="54" y="487"/>
                      <a:pt x="56" y="485"/>
                      <a:pt x="72" y="469"/>
                    </a:cubicBezTo>
                    <a:cubicBezTo>
                      <a:pt x="108" y="469"/>
                      <a:pt x="132" y="475"/>
                      <a:pt x="176" y="489"/>
                    </a:cubicBezTo>
                    <a:cubicBezTo>
                      <a:pt x="212" y="499"/>
                      <a:pt x="248" y="509"/>
                      <a:pt x="284" y="509"/>
                    </a:cubicBezTo>
                    <a:cubicBezTo>
                      <a:pt x="340" y="509"/>
                      <a:pt x="398" y="467"/>
                      <a:pt x="420" y="436"/>
                    </a:cubicBezTo>
                    <a:cubicBezTo>
                      <a:pt x="434" y="418"/>
                      <a:pt x="438" y="400"/>
                      <a:pt x="438" y="398"/>
                    </a:cubicBezTo>
                    <a:cubicBezTo>
                      <a:pt x="438" y="392"/>
                      <a:pt x="435" y="394"/>
                      <a:pt x="434" y="392"/>
                    </a:cubicBezTo>
                    <a:cubicBezTo>
                      <a:pt x="422" y="392"/>
                      <a:pt x="406" y="400"/>
                      <a:pt x="394" y="408"/>
                    </a:cubicBezTo>
                    <a:cubicBezTo>
                      <a:pt x="374" y="420"/>
                      <a:pt x="374" y="424"/>
                      <a:pt x="370" y="436"/>
                    </a:cubicBezTo>
                    <a:cubicBezTo>
                      <a:pt x="366" y="447"/>
                      <a:pt x="362" y="453"/>
                      <a:pt x="358" y="457"/>
                    </a:cubicBezTo>
                    <a:cubicBezTo>
                      <a:pt x="352" y="465"/>
                      <a:pt x="352" y="465"/>
                      <a:pt x="342" y="465"/>
                    </a:cubicBezTo>
                    <a:cubicBezTo>
                      <a:pt x="308" y="465"/>
                      <a:pt x="272" y="455"/>
                      <a:pt x="226" y="443"/>
                    </a:cubicBezTo>
                    <a:cubicBezTo>
                      <a:pt x="206" y="438"/>
                      <a:pt x="168" y="426"/>
                      <a:pt x="134" y="426"/>
                    </a:cubicBezTo>
                    <a:cubicBezTo>
                      <a:pt x="124" y="426"/>
                      <a:pt x="114" y="428"/>
                      <a:pt x="104" y="43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64" name="Freeform: Shape 363"/>
              <p:cNvSpPr/>
              <p:nvPr/>
            </p:nvSpPr>
            <p:spPr>
              <a:xfrm>
                <a:off x="6101280" y="2559600"/>
                <a:ext cx="169200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471" h="301">
                    <a:moveTo>
                      <a:pt x="470" y="22"/>
                    </a:moveTo>
                    <a:cubicBezTo>
                      <a:pt x="470" y="6"/>
                      <a:pt x="464" y="0"/>
                      <a:pt x="460" y="0"/>
                    </a:cubicBezTo>
                    <a:cubicBezTo>
                      <a:pt x="456" y="0"/>
                      <a:pt x="450" y="2"/>
                      <a:pt x="450" y="20"/>
                    </a:cubicBezTo>
                    <a:cubicBezTo>
                      <a:pt x="448" y="68"/>
                      <a:pt x="398" y="96"/>
                      <a:pt x="352" y="96"/>
                    </a:cubicBezTo>
                    <a:cubicBezTo>
                      <a:pt x="312" y="96"/>
                      <a:pt x="276" y="74"/>
                      <a:pt x="240" y="50"/>
                    </a:cubicBezTo>
                    <a:cubicBezTo>
                      <a:pt x="202" y="24"/>
                      <a:pt x="164" y="0"/>
                      <a:pt x="118" y="0"/>
                    </a:cubicBezTo>
                    <a:cubicBezTo>
                      <a:pt x="52" y="0"/>
                      <a:pt x="0" y="50"/>
                      <a:pt x="0" y="114"/>
                    </a:cubicBezTo>
                    <a:cubicBezTo>
                      <a:pt x="0" y="130"/>
                      <a:pt x="6" y="134"/>
                      <a:pt x="10" y="134"/>
                    </a:cubicBezTo>
                    <a:cubicBezTo>
                      <a:pt x="18" y="134"/>
                      <a:pt x="20" y="122"/>
                      <a:pt x="20" y="118"/>
                    </a:cubicBezTo>
                    <a:cubicBezTo>
                      <a:pt x="24" y="60"/>
                      <a:pt x="82" y="38"/>
                      <a:pt x="118" y="38"/>
                    </a:cubicBezTo>
                    <a:cubicBezTo>
                      <a:pt x="160" y="38"/>
                      <a:pt x="194" y="60"/>
                      <a:pt x="230" y="86"/>
                    </a:cubicBezTo>
                    <a:cubicBezTo>
                      <a:pt x="268" y="110"/>
                      <a:pt x="306" y="136"/>
                      <a:pt x="352" y="136"/>
                    </a:cubicBezTo>
                    <a:cubicBezTo>
                      <a:pt x="418" y="136"/>
                      <a:pt x="470" y="86"/>
                      <a:pt x="470" y="22"/>
                    </a:cubicBezTo>
                    <a:moveTo>
                      <a:pt x="470" y="186"/>
                    </a:moveTo>
                    <a:cubicBezTo>
                      <a:pt x="470" y="166"/>
                      <a:pt x="462" y="164"/>
                      <a:pt x="460" y="164"/>
                    </a:cubicBezTo>
                    <a:cubicBezTo>
                      <a:pt x="456" y="164"/>
                      <a:pt x="450" y="168"/>
                      <a:pt x="450" y="182"/>
                    </a:cubicBezTo>
                    <a:cubicBezTo>
                      <a:pt x="448" y="232"/>
                      <a:pt x="398" y="260"/>
                      <a:pt x="352" y="260"/>
                    </a:cubicBezTo>
                    <a:cubicBezTo>
                      <a:pt x="312" y="260"/>
                      <a:pt x="276" y="238"/>
                      <a:pt x="240" y="214"/>
                    </a:cubicBezTo>
                    <a:cubicBezTo>
                      <a:pt x="202" y="188"/>
                      <a:pt x="164" y="162"/>
                      <a:pt x="118" y="162"/>
                    </a:cubicBezTo>
                    <a:cubicBezTo>
                      <a:pt x="52" y="162"/>
                      <a:pt x="0" y="212"/>
                      <a:pt x="0" y="278"/>
                    </a:cubicBezTo>
                    <a:cubicBezTo>
                      <a:pt x="0" y="292"/>
                      <a:pt x="6" y="298"/>
                      <a:pt x="10" y="298"/>
                    </a:cubicBezTo>
                    <a:cubicBezTo>
                      <a:pt x="18" y="298"/>
                      <a:pt x="20" y="286"/>
                      <a:pt x="20" y="282"/>
                    </a:cubicBezTo>
                    <a:cubicBezTo>
                      <a:pt x="24" y="224"/>
                      <a:pt x="82" y="202"/>
                      <a:pt x="118" y="202"/>
                    </a:cubicBezTo>
                    <a:cubicBezTo>
                      <a:pt x="160" y="202"/>
                      <a:pt x="194" y="224"/>
                      <a:pt x="230" y="248"/>
                    </a:cubicBezTo>
                    <a:cubicBezTo>
                      <a:pt x="268" y="274"/>
                      <a:pt x="306" y="300"/>
                      <a:pt x="352" y="300"/>
                    </a:cubicBezTo>
                    <a:cubicBezTo>
                      <a:pt x="420" y="300"/>
                      <a:pt x="470" y="248"/>
                      <a:pt x="470" y="18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65" name="Freeform: Shape 364"/>
              <p:cNvSpPr/>
              <p:nvPr/>
            </p:nvSpPr>
            <p:spPr>
              <a:xfrm>
                <a:off x="6550200" y="2399400"/>
                <a:ext cx="133200" cy="165240"/>
              </a:xfrm>
              <a:custGeom>
                <a:avLst/>
                <a:gdLst/>
                <a:ahLst/>
                <a:cxnLst/>
                <a:rect l="0" t="0" r="r" b="b"/>
                <a:pathLst>
                  <a:path w="371" h="460">
                    <a:moveTo>
                      <a:pt x="16" y="132"/>
                    </a:moveTo>
                    <a:cubicBezTo>
                      <a:pt x="44" y="50"/>
                      <a:pt x="120" y="50"/>
                      <a:pt x="128" y="50"/>
                    </a:cubicBezTo>
                    <a:cubicBezTo>
                      <a:pt x="234" y="50"/>
                      <a:pt x="242" y="172"/>
                      <a:pt x="242" y="228"/>
                    </a:cubicBezTo>
                    <a:cubicBezTo>
                      <a:pt x="242" y="272"/>
                      <a:pt x="238" y="282"/>
                      <a:pt x="234" y="296"/>
                    </a:cubicBezTo>
                    <a:cubicBezTo>
                      <a:pt x="218" y="348"/>
                      <a:pt x="196" y="430"/>
                      <a:pt x="196" y="447"/>
                    </a:cubicBezTo>
                    <a:cubicBezTo>
                      <a:pt x="196" y="455"/>
                      <a:pt x="200" y="459"/>
                      <a:pt x="206" y="459"/>
                    </a:cubicBezTo>
                    <a:cubicBezTo>
                      <a:pt x="216" y="459"/>
                      <a:pt x="220" y="445"/>
                      <a:pt x="228" y="418"/>
                    </a:cubicBezTo>
                    <a:cubicBezTo>
                      <a:pt x="244" y="360"/>
                      <a:pt x="252" y="320"/>
                      <a:pt x="254" y="298"/>
                    </a:cubicBezTo>
                    <a:cubicBezTo>
                      <a:pt x="256" y="288"/>
                      <a:pt x="258" y="280"/>
                      <a:pt x="260" y="270"/>
                    </a:cubicBezTo>
                    <a:cubicBezTo>
                      <a:pt x="282" y="200"/>
                      <a:pt x="328" y="96"/>
                      <a:pt x="356" y="40"/>
                    </a:cubicBezTo>
                    <a:cubicBezTo>
                      <a:pt x="360" y="32"/>
                      <a:pt x="370" y="16"/>
                      <a:pt x="370" y="14"/>
                    </a:cubicBezTo>
                    <a:cubicBezTo>
                      <a:pt x="370" y="8"/>
                      <a:pt x="362" y="8"/>
                      <a:pt x="360" y="8"/>
                    </a:cubicBezTo>
                    <a:cubicBezTo>
                      <a:pt x="358" y="8"/>
                      <a:pt x="354" y="8"/>
                      <a:pt x="352" y="12"/>
                    </a:cubicBezTo>
                    <a:cubicBezTo>
                      <a:pt x="316" y="78"/>
                      <a:pt x="288" y="148"/>
                      <a:pt x="260" y="220"/>
                    </a:cubicBezTo>
                    <a:cubicBezTo>
                      <a:pt x="258" y="198"/>
                      <a:pt x="258" y="144"/>
                      <a:pt x="230" y="76"/>
                    </a:cubicBezTo>
                    <a:cubicBezTo>
                      <a:pt x="214" y="34"/>
                      <a:pt x="186" y="0"/>
                      <a:pt x="138" y="0"/>
                    </a:cubicBezTo>
                    <a:cubicBezTo>
                      <a:pt x="50" y="0"/>
                      <a:pt x="0" y="106"/>
                      <a:pt x="0" y="128"/>
                    </a:cubicBezTo>
                    <a:cubicBezTo>
                      <a:pt x="0" y="134"/>
                      <a:pt x="6" y="134"/>
                      <a:pt x="14" y="134"/>
                    </a:cubicBezTo>
                    <a:cubicBezTo>
                      <a:pt x="15" y="133"/>
                      <a:pt x="15" y="133"/>
                      <a:pt x="16" y="13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66" name="Freeform: Shape 365"/>
              <p:cNvSpPr/>
              <p:nvPr/>
            </p:nvSpPr>
            <p:spPr>
              <a:xfrm>
                <a:off x="6384960" y="2612880"/>
                <a:ext cx="467280" cy="10080"/>
              </a:xfrm>
              <a:custGeom>
                <a:avLst/>
                <a:gdLst/>
                <a:ahLst/>
                <a:cxnLst/>
                <a:rect l="0" t="0" r="r" b="b"/>
                <a:pathLst>
                  <a:path w="1299" h="29">
                    <a:moveTo>
                      <a:pt x="648" y="28"/>
                    </a:moveTo>
                    <a:cubicBezTo>
                      <a:pt x="432" y="28"/>
                      <a:pt x="216" y="28"/>
                      <a:pt x="0" y="28"/>
                    </a:cubicBezTo>
                    <a:cubicBezTo>
                      <a:pt x="0" y="19"/>
                      <a:pt x="0" y="9"/>
                      <a:pt x="0" y="0"/>
                    </a:cubicBezTo>
                    <a:cubicBezTo>
                      <a:pt x="433" y="0"/>
                      <a:pt x="865" y="0"/>
                      <a:pt x="1298" y="0"/>
                    </a:cubicBezTo>
                    <a:cubicBezTo>
                      <a:pt x="1298" y="9"/>
                      <a:pt x="1298" y="19"/>
                      <a:pt x="1298" y="28"/>
                    </a:cubicBezTo>
                    <a:cubicBezTo>
                      <a:pt x="1081" y="28"/>
                      <a:pt x="864" y="28"/>
                      <a:pt x="648" y="2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67" name="Freeform: Shape 366"/>
              <p:cNvSpPr/>
              <p:nvPr/>
            </p:nvSpPr>
            <p:spPr>
              <a:xfrm>
                <a:off x="6397560" y="2686320"/>
                <a:ext cx="100800" cy="168120"/>
              </a:xfrm>
              <a:custGeom>
                <a:avLst/>
                <a:gdLst/>
                <a:ahLst/>
                <a:cxnLst/>
                <a:rect l="0" t="0" r="r" b="b"/>
                <a:pathLst>
                  <a:path w="281" h="468">
                    <a:moveTo>
                      <a:pt x="54" y="414"/>
                    </a:moveTo>
                    <a:cubicBezTo>
                      <a:pt x="79" y="390"/>
                      <a:pt x="103" y="366"/>
                      <a:pt x="128" y="342"/>
                    </a:cubicBezTo>
                    <a:cubicBezTo>
                      <a:pt x="238" y="244"/>
                      <a:pt x="280" y="206"/>
                      <a:pt x="280" y="136"/>
                    </a:cubicBezTo>
                    <a:cubicBezTo>
                      <a:pt x="280" y="56"/>
                      <a:pt x="216" y="0"/>
                      <a:pt x="130" y="0"/>
                    </a:cubicBezTo>
                    <a:cubicBezTo>
                      <a:pt x="52" y="0"/>
                      <a:pt x="0" y="64"/>
                      <a:pt x="0" y="128"/>
                    </a:cubicBezTo>
                    <a:cubicBezTo>
                      <a:pt x="0" y="166"/>
                      <a:pt x="34" y="166"/>
                      <a:pt x="36" y="166"/>
                    </a:cubicBezTo>
                    <a:cubicBezTo>
                      <a:pt x="48" y="166"/>
                      <a:pt x="74" y="158"/>
                      <a:pt x="74" y="130"/>
                    </a:cubicBezTo>
                    <a:cubicBezTo>
                      <a:pt x="74" y="112"/>
                      <a:pt x="60" y="94"/>
                      <a:pt x="36" y="94"/>
                    </a:cubicBezTo>
                    <a:cubicBezTo>
                      <a:pt x="30" y="94"/>
                      <a:pt x="28" y="94"/>
                      <a:pt x="26" y="94"/>
                    </a:cubicBezTo>
                    <a:cubicBezTo>
                      <a:pt x="42" y="48"/>
                      <a:pt x="80" y="22"/>
                      <a:pt x="122" y="22"/>
                    </a:cubicBezTo>
                    <a:cubicBezTo>
                      <a:pt x="186" y="22"/>
                      <a:pt x="216" y="80"/>
                      <a:pt x="216" y="136"/>
                    </a:cubicBezTo>
                    <a:cubicBezTo>
                      <a:pt x="216" y="192"/>
                      <a:pt x="180" y="248"/>
                      <a:pt x="142" y="292"/>
                    </a:cubicBezTo>
                    <a:cubicBezTo>
                      <a:pt x="97" y="342"/>
                      <a:pt x="53" y="392"/>
                      <a:pt x="8" y="442"/>
                    </a:cubicBezTo>
                    <a:cubicBezTo>
                      <a:pt x="0" y="449"/>
                      <a:pt x="0" y="451"/>
                      <a:pt x="0" y="467"/>
                    </a:cubicBezTo>
                    <a:cubicBezTo>
                      <a:pt x="87" y="467"/>
                      <a:pt x="173" y="467"/>
                      <a:pt x="260" y="467"/>
                    </a:cubicBezTo>
                    <a:cubicBezTo>
                      <a:pt x="267" y="427"/>
                      <a:pt x="273" y="386"/>
                      <a:pt x="280" y="346"/>
                    </a:cubicBezTo>
                    <a:cubicBezTo>
                      <a:pt x="274" y="346"/>
                      <a:pt x="268" y="346"/>
                      <a:pt x="262" y="346"/>
                    </a:cubicBezTo>
                    <a:cubicBezTo>
                      <a:pt x="258" y="366"/>
                      <a:pt x="254" y="398"/>
                      <a:pt x="246" y="408"/>
                    </a:cubicBezTo>
                    <a:cubicBezTo>
                      <a:pt x="242" y="414"/>
                      <a:pt x="196" y="414"/>
                      <a:pt x="180" y="414"/>
                    </a:cubicBezTo>
                    <a:cubicBezTo>
                      <a:pt x="138" y="414"/>
                      <a:pt x="96" y="414"/>
                      <a:pt x="54" y="41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68" name="Freeform: Shape 367"/>
              <p:cNvSpPr/>
              <p:nvPr/>
            </p:nvSpPr>
            <p:spPr>
              <a:xfrm>
                <a:off x="6522840" y="2743200"/>
                <a:ext cx="97200" cy="114480"/>
              </a:xfrm>
              <a:custGeom>
                <a:avLst/>
                <a:gdLst/>
                <a:ahLst/>
                <a:cxnLst/>
                <a:rect l="0" t="0" r="r" b="b"/>
                <a:pathLst>
                  <a:path w="271" h="319">
                    <a:moveTo>
                      <a:pt x="100" y="148"/>
                    </a:moveTo>
                    <a:cubicBezTo>
                      <a:pt x="120" y="148"/>
                      <a:pt x="172" y="146"/>
                      <a:pt x="206" y="132"/>
                    </a:cubicBezTo>
                    <a:cubicBezTo>
                      <a:pt x="256" y="110"/>
                      <a:pt x="260" y="70"/>
                      <a:pt x="260" y="60"/>
                    </a:cubicBezTo>
                    <a:cubicBezTo>
                      <a:pt x="260" y="28"/>
                      <a:pt x="232" y="0"/>
                      <a:pt x="184" y="0"/>
                    </a:cubicBezTo>
                    <a:cubicBezTo>
                      <a:pt x="106" y="0"/>
                      <a:pt x="0" y="68"/>
                      <a:pt x="0" y="190"/>
                    </a:cubicBezTo>
                    <a:cubicBezTo>
                      <a:pt x="0" y="262"/>
                      <a:pt x="42" y="318"/>
                      <a:pt x="110" y="318"/>
                    </a:cubicBezTo>
                    <a:cubicBezTo>
                      <a:pt x="210" y="318"/>
                      <a:pt x="270" y="244"/>
                      <a:pt x="270" y="234"/>
                    </a:cubicBezTo>
                    <a:cubicBezTo>
                      <a:pt x="270" y="230"/>
                      <a:pt x="266" y="226"/>
                      <a:pt x="262" y="226"/>
                    </a:cubicBezTo>
                    <a:cubicBezTo>
                      <a:pt x="258" y="226"/>
                      <a:pt x="256" y="228"/>
                      <a:pt x="252" y="232"/>
                    </a:cubicBezTo>
                    <a:cubicBezTo>
                      <a:pt x="196" y="302"/>
                      <a:pt x="120" y="302"/>
                      <a:pt x="112" y="302"/>
                    </a:cubicBezTo>
                    <a:cubicBezTo>
                      <a:pt x="56" y="302"/>
                      <a:pt x="50" y="244"/>
                      <a:pt x="50" y="220"/>
                    </a:cubicBezTo>
                    <a:cubicBezTo>
                      <a:pt x="50" y="212"/>
                      <a:pt x="52" y="190"/>
                      <a:pt x="62" y="148"/>
                    </a:cubicBezTo>
                    <a:cubicBezTo>
                      <a:pt x="75" y="148"/>
                      <a:pt x="87" y="148"/>
                      <a:pt x="100" y="148"/>
                    </a:cubicBezTo>
                    <a:moveTo>
                      <a:pt x="66" y="132"/>
                    </a:moveTo>
                    <a:cubicBezTo>
                      <a:pt x="94" y="26"/>
                      <a:pt x="166" y="16"/>
                      <a:pt x="184" y="16"/>
                    </a:cubicBezTo>
                    <a:cubicBezTo>
                      <a:pt x="218" y="16"/>
                      <a:pt x="236" y="36"/>
                      <a:pt x="236" y="60"/>
                    </a:cubicBezTo>
                    <a:cubicBezTo>
                      <a:pt x="236" y="132"/>
                      <a:pt x="124" y="132"/>
                      <a:pt x="94" y="132"/>
                    </a:cubicBezTo>
                    <a:cubicBezTo>
                      <a:pt x="85" y="132"/>
                      <a:pt x="75" y="132"/>
                      <a:pt x="66" y="13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69" name="Freeform: Shape 368"/>
              <p:cNvSpPr/>
              <p:nvPr/>
            </p:nvSpPr>
            <p:spPr>
              <a:xfrm>
                <a:off x="6636600" y="2743200"/>
                <a:ext cx="102960" cy="114480"/>
              </a:xfrm>
              <a:custGeom>
                <a:avLst/>
                <a:gdLst/>
                <a:ahLst/>
                <a:cxnLst/>
                <a:rect l="0" t="0" r="r" b="b"/>
                <a:pathLst>
                  <a:path w="287" h="319">
                    <a:moveTo>
                      <a:pt x="40" y="268"/>
                    </a:moveTo>
                    <a:cubicBezTo>
                      <a:pt x="38" y="278"/>
                      <a:pt x="34" y="296"/>
                      <a:pt x="34" y="298"/>
                    </a:cubicBezTo>
                    <a:cubicBezTo>
                      <a:pt x="34" y="312"/>
                      <a:pt x="44" y="318"/>
                      <a:pt x="54" y="318"/>
                    </a:cubicBezTo>
                    <a:cubicBezTo>
                      <a:pt x="64" y="318"/>
                      <a:pt x="76" y="312"/>
                      <a:pt x="80" y="298"/>
                    </a:cubicBezTo>
                    <a:cubicBezTo>
                      <a:pt x="82" y="296"/>
                      <a:pt x="106" y="200"/>
                      <a:pt x="108" y="188"/>
                    </a:cubicBezTo>
                    <a:cubicBezTo>
                      <a:pt x="114" y="164"/>
                      <a:pt x="128" y="114"/>
                      <a:pt x="132" y="96"/>
                    </a:cubicBezTo>
                    <a:cubicBezTo>
                      <a:pt x="134" y="86"/>
                      <a:pt x="154" y="54"/>
                      <a:pt x="170" y="38"/>
                    </a:cubicBezTo>
                    <a:cubicBezTo>
                      <a:pt x="176" y="34"/>
                      <a:pt x="196" y="16"/>
                      <a:pt x="226" y="16"/>
                    </a:cubicBezTo>
                    <a:cubicBezTo>
                      <a:pt x="246" y="16"/>
                      <a:pt x="246" y="21"/>
                      <a:pt x="256" y="24"/>
                    </a:cubicBezTo>
                    <a:cubicBezTo>
                      <a:pt x="236" y="28"/>
                      <a:pt x="220" y="44"/>
                      <a:pt x="220" y="62"/>
                    </a:cubicBezTo>
                    <a:cubicBezTo>
                      <a:pt x="220" y="74"/>
                      <a:pt x="227" y="86"/>
                      <a:pt x="246" y="86"/>
                    </a:cubicBezTo>
                    <a:cubicBezTo>
                      <a:pt x="265" y="86"/>
                      <a:pt x="286" y="70"/>
                      <a:pt x="286" y="46"/>
                    </a:cubicBezTo>
                    <a:cubicBezTo>
                      <a:pt x="286" y="20"/>
                      <a:pt x="262" y="0"/>
                      <a:pt x="226" y="0"/>
                    </a:cubicBezTo>
                    <a:cubicBezTo>
                      <a:pt x="182" y="0"/>
                      <a:pt x="150" y="34"/>
                      <a:pt x="136" y="54"/>
                    </a:cubicBezTo>
                    <a:cubicBezTo>
                      <a:pt x="132" y="22"/>
                      <a:pt x="106" y="0"/>
                      <a:pt x="72" y="0"/>
                    </a:cubicBezTo>
                    <a:cubicBezTo>
                      <a:pt x="40" y="0"/>
                      <a:pt x="28" y="28"/>
                      <a:pt x="20" y="40"/>
                    </a:cubicBezTo>
                    <a:cubicBezTo>
                      <a:pt x="8" y="64"/>
                      <a:pt x="0" y="106"/>
                      <a:pt x="0" y="108"/>
                    </a:cubicBezTo>
                    <a:cubicBezTo>
                      <a:pt x="0" y="114"/>
                      <a:pt x="6" y="114"/>
                      <a:pt x="8" y="114"/>
                    </a:cubicBezTo>
                    <a:cubicBezTo>
                      <a:pt x="14" y="114"/>
                      <a:pt x="16" y="114"/>
                      <a:pt x="20" y="98"/>
                    </a:cubicBezTo>
                    <a:cubicBezTo>
                      <a:pt x="32" y="48"/>
                      <a:pt x="46" y="16"/>
                      <a:pt x="70" y="16"/>
                    </a:cubicBezTo>
                    <a:cubicBezTo>
                      <a:pt x="82" y="16"/>
                      <a:pt x="92" y="20"/>
                      <a:pt x="92" y="48"/>
                    </a:cubicBezTo>
                    <a:cubicBezTo>
                      <a:pt x="92" y="62"/>
                      <a:pt x="90" y="70"/>
                      <a:pt x="82" y="106"/>
                    </a:cubicBezTo>
                    <a:cubicBezTo>
                      <a:pt x="68" y="160"/>
                      <a:pt x="54" y="214"/>
                      <a:pt x="40" y="26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70" name="Freeform: Shape 369"/>
              <p:cNvSpPr/>
              <p:nvPr/>
            </p:nvSpPr>
            <p:spPr>
              <a:xfrm>
                <a:off x="6754680" y="2814120"/>
                <a:ext cx="76320" cy="79920"/>
              </a:xfrm>
              <a:custGeom>
                <a:avLst/>
                <a:gdLst/>
                <a:ahLst/>
                <a:cxnLst/>
                <a:rect l="0" t="0" r="r" b="b"/>
                <a:pathLst>
                  <a:path w="213" h="223">
                    <a:moveTo>
                      <a:pt x="78" y="106"/>
                    </a:moveTo>
                    <a:cubicBezTo>
                      <a:pt x="92" y="106"/>
                      <a:pt x="130" y="104"/>
                      <a:pt x="158" y="94"/>
                    </a:cubicBezTo>
                    <a:cubicBezTo>
                      <a:pt x="194" y="82"/>
                      <a:pt x="200" y="58"/>
                      <a:pt x="200" y="44"/>
                    </a:cubicBezTo>
                    <a:cubicBezTo>
                      <a:pt x="200" y="16"/>
                      <a:pt x="174" y="0"/>
                      <a:pt x="140" y="0"/>
                    </a:cubicBezTo>
                    <a:cubicBezTo>
                      <a:pt x="80" y="0"/>
                      <a:pt x="0" y="46"/>
                      <a:pt x="0" y="130"/>
                    </a:cubicBezTo>
                    <a:cubicBezTo>
                      <a:pt x="0" y="180"/>
                      <a:pt x="32" y="222"/>
                      <a:pt x="90" y="222"/>
                    </a:cubicBezTo>
                    <a:cubicBezTo>
                      <a:pt x="172" y="222"/>
                      <a:pt x="212" y="174"/>
                      <a:pt x="212" y="166"/>
                    </a:cubicBezTo>
                    <a:cubicBezTo>
                      <a:pt x="212" y="164"/>
                      <a:pt x="206" y="158"/>
                      <a:pt x="202" y="158"/>
                    </a:cubicBezTo>
                    <a:cubicBezTo>
                      <a:pt x="200" y="158"/>
                      <a:pt x="198" y="160"/>
                      <a:pt x="196" y="164"/>
                    </a:cubicBezTo>
                    <a:cubicBezTo>
                      <a:pt x="156" y="208"/>
                      <a:pt x="100" y="208"/>
                      <a:pt x="90" y="208"/>
                    </a:cubicBezTo>
                    <a:cubicBezTo>
                      <a:pt x="60" y="208"/>
                      <a:pt x="42" y="188"/>
                      <a:pt x="42" y="148"/>
                    </a:cubicBezTo>
                    <a:cubicBezTo>
                      <a:pt x="42" y="142"/>
                      <a:pt x="42" y="132"/>
                      <a:pt x="48" y="106"/>
                    </a:cubicBezTo>
                    <a:cubicBezTo>
                      <a:pt x="58" y="106"/>
                      <a:pt x="68" y="106"/>
                      <a:pt x="78" y="106"/>
                    </a:cubicBezTo>
                    <a:moveTo>
                      <a:pt x="50" y="92"/>
                    </a:moveTo>
                    <a:cubicBezTo>
                      <a:pt x="72" y="20"/>
                      <a:pt x="126" y="14"/>
                      <a:pt x="140" y="14"/>
                    </a:cubicBezTo>
                    <a:cubicBezTo>
                      <a:pt x="162" y="14"/>
                      <a:pt x="180" y="26"/>
                      <a:pt x="180" y="44"/>
                    </a:cubicBezTo>
                    <a:cubicBezTo>
                      <a:pt x="180" y="92"/>
                      <a:pt x="96" y="92"/>
                      <a:pt x="76" y="92"/>
                    </a:cubicBezTo>
                    <a:cubicBezTo>
                      <a:pt x="67" y="92"/>
                      <a:pt x="59" y="92"/>
                      <a:pt x="50" y="9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71" name="Freeform: Shape 370"/>
              <p:cNvSpPr/>
              <p:nvPr/>
            </p:nvSpPr>
            <p:spPr>
              <a:xfrm>
                <a:off x="6921000" y="2338200"/>
                <a:ext cx="117360" cy="172440"/>
              </a:xfrm>
              <a:custGeom>
                <a:avLst/>
                <a:gdLst/>
                <a:ahLst/>
                <a:cxnLst/>
                <a:rect l="0" t="0" r="r" b="b"/>
                <a:pathLst>
                  <a:path w="327" h="480">
                    <a:moveTo>
                      <a:pt x="238" y="54"/>
                    </a:moveTo>
                    <a:cubicBezTo>
                      <a:pt x="246" y="30"/>
                      <a:pt x="248" y="22"/>
                      <a:pt x="302" y="22"/>
                    </a:cubicBezTo>
                    <a:cubicBezTo>
                      <a:pt x="320" y="22"/>
                      <a:pt x="326" y="22"/>
                      <a:pt x="326" y="8"/>
                    </a:cubicBezTo>
                    <a:cubicBezTo>
                      <a:pt x="326" y="0"/>
                      <a:pt x="318" y="0"/>
                      <a:pt x="314" y="0"/>
                    </a:cubicBezTo>
                    <a:cubicBezTo>
                      <a:pt x="294" y="0"/>
                      <a:pt x="242" y="2"/>
                      <a:pt x="222" y="2"/>
                    </a:cubicBezTo>
                    <a:cubicBezTo>
                      <a:pt x="202" y="2"/>
                      <a:pt x="150" y="0"/>
                      <a:pt x="128" y="0"/>
                    </a:cubicBezTo>
                    <a:cubicBezTo>
                      <a:pt x="124" y="0"/>
                      <a:pt x="114" y="0"/>
                      <a:pt x="114" y="14"/>
                    </a:cubicBezTo>
                    <a:cubicBezTo>
                      <a:pt x="114" y="22"/>
                      <a:pt x="120" y="22"/>
                      <a:pt x="134" y="22"/>
                    </a:cubicBezTo>
                    <a:cubicBezTo>
                      <a:pt x="164" y="22"/>
                      <a:pt x="182" y="22"/>
                      <a:pt x="182" y="36"/>
                    </a:cubicBezTo>
                    <a:cubicBezTo>
                      <a:pt x="182" y="38"/>
                      <a:pt x="182" y="40"/>
                      <a:pt x="182" y="46"/>
                    </a:cubicBezTo>
                    <a:cubicBezTo>
                      <a:pt x="150" y="172"/>
                      <a:pt x="118" y="298"/>
                      <a:pt x="86" y="424"/>
                    </a:cubicBezTo>
                    <a:cubicBezTo>
                      <a:pt x="80" y="449"/>
                      <a:pt x="78" y="457"/>
                      <a:pt x="22" y="457"/>
                    </a:cubicBezTo>
                    <a:cubicBezTo>
                      <a:pt x="6" y="457"/>
                      <a:pt x="0" y="457"/>
                      <a:pt x="0" y="471"/>
                    </a:cubicBezTo>
                    <a:cubicBezTo>
                      <a:pt x="0" y="479"/>
                      <a:pt x="8" y="479"/>
                      <a:pt x="10" y="479"/>
                    </a:cubicBezTo>
                    <a:cubicBezTo>
                      <a:pt x="30" y="479"/>
                      <a:pt x="82" y="477"/>
                      <a:pt x="102" y="477"/>
                    </a:cubicBezTo>
                    <a:cubicBezTo>
                      <a:pt x="124" y="477"/>
                      <a:pt x="176" y="479"/>
                      <a:pt x="196" y="479"/>
                    </a:cubicBezTo>
                    <a:cubicBezTo>
                      <a:pt x="202" y="479"/>
                      <a:pt x="210" y="479"/>
                      <a:pt x="210" y="465"/>
                    </a:cubicBezTo>
                    <a:cubicBezTo>
                      <a:pt x="210" y="457"/>
                      <a:pt x="206" y="457"/>
                      <a:pt x="190" y="457"/>
                    </a:cubicBezTo>
                    <a:cubicBezTo>
                      <a:pt x="178" y="457"/>
                      <a:pt x="174" y="457"/>
                      <a:pt x="160" y="455"/>
                    </a:cubicBezTo>
                    <a:cubicBezTo>
                      <a:pt x="144" y="455"/>
                      <a:pt x="142" y="451"/>
                      <a:pt x="142" y="443"/>
                    </a:cubicBezTo>
                    <a:cubicBezTo>
                      <a:pt x="142" y="438"/>
                      <a:pt x="144" y="434"/>
                      <a:pt x="144" y="428"/>
                    </a:cubicBezTo>
                    <a:cubicBezTo>
                      <a:pt x="175" y="303"/>
                      <a:pt x="207" y="178"/>
                      <a:pt x="238" y="5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72" name="Freeform: Shape 371"/>
              <p:cNvSpPr/>
              <p:nvPr/>
            </p:nvSpPr>
            <p:spPr>
              <a:xfrm>
                <a:off x="7031160" y="2438280"/>
                <a:ext cx="59760" cy="112320"/>
              </a:xfrm>
              <a:custGeom>
                <a:avLst/>
                <a:gdLst/>
                <a:ahLst/>
                <a:cxnLst/>
                <a:rect l="0" t="0" r="r" b="b"/>
                <a:pathLst>
                  <a:path w="167" h="313">
                    <a:moveTo>
                      <a:pt x="100" y="112"/>
                    </a:moveTo>
                    <a:cubicBezTo>
                      <a:pt x="117" y="112"/>
                      <a:pt x="133" y="112"/>
                      <a:pt x="150" y="112"/>
                    </a:cubicBezTo>
                    <a:cubicBezTo>
                      <a:pt x="160" y="112"/>
                      <a:pt x="166" y="112"/>
                      <a:pt x="166" y="102"/>
                    </a:cubicBezTo>
                    <a:cubicBezTo>
                      <a:pt x="166" y="96"/>
                      <a:pt x="160" y="96"/>
                      <a:pt x="152" y="96"/>
                    </a:cubicBezTo>
                    <a:cubicBezTo>
                      <a:pt x="136" y="96"/>
                      <a:pt x="120" y="96"/>
                      <a:pt x="104" y="96"/>
                    </a:cubicBezTo>
                    <a:cubicBezTo>
                      <a:pt x="110" y="71"/>
                      <a:pt x="116" y="47"/>
                      <a:pt x="122" y="22"/>
                    </a:cubicBezTo>
                    <a:cubicBezTo>
                      <a:pt x="124" y="20"/>
                      <a:pt x="124" y="18"/>
                      <a:pt x="124" y="16"/>
                    </a:cubicBezTo>
                    <a:cubicBezTo>
                      <a:pt x="124" y="6"/>
                      <a:pt x="118" y="0"/>
                      <a:pt x="108" y="0"/>
                    </a:cubicBezTo>
                    <a:cubicBezTo>
                      <a:pt x="96" y="0"/>
                      <a:pt x="88" y="8"/>
                      <a:pt x="84" y="20"/>
                    </a:cubicBezTo>
                    <a:cubicBezTo>
                      <a:pt x="80" y="34"/>
                      <a:pt x="88" y="10"/>
                      <a:pt x="66" y="96"/>
                    </a:cubicBezTo>
                    <a:cubicBezTo>
                      <a:pt x="49" y="96"/>
                      <a:pt x="33" y="96"/>
                      <a:pt x="16" y="96"/>
                    </a:cubicBezTo>
                    <a:cubicBezTo>
                      <a:pt x="6" y="96"/>
                      <a:pt x="0" y="96"/>
                      <a:pt x="0" y="106"/>
                    </a:cubicBezTo>
                    <a:cubicBezTo>
                      <a:pt x="0" y="112"/>
                      <a:pt x="6" y="112"/>
                      <a:pt x="14" y="112"/>
                    </a:cubicBezTo>
                    <a:cubicBezTo>
                      <a:pt x="30" y="112"/>
                      <a:pt x="46" y="112"/>
                      <a:pt x="62" y="112"/>
                    </a:cubicBezTo>
                    <a:cubicBezTo>
                      <a:pt x="52" y="150"/>
                      <a:pt x="42" y="189"/>
                      <a:pt x="32" y="228"/>
                    </a:cubicBezTo>
                    <a:cubicBezTo>
                      <a:pt x="30" y="242"/>
                      <a:pt x="24" y="258"/>
                      <a:pt x="24" y="266"/>
                    </a:cubicBezTo>
                    <a:cubicBezTo>
                      <a:pt x="24" y="294"/>
                      <a:pt x="50" y="312"/>
                      <a:pt x="78" y="312"/>
                    </a:cubicBezTo>
                    <a:cubicBezTo>
                      <a:pt x="132" y="312"/>
                      <a:pt x="164" y="243"/>
                      <a:pt x="164" y="236"/>
                    </a:cubicBezTo>
                    <a:cubicBezTo>
                      <a:pt x="164" y="229"/>
                      <a:pt x="159" y="232"/>
                      <a:pt x="156" y="230"/>
                    </a:cubicBezTo>
                    <a:cubicBezTo>
                      <a:pt x="150" y="230"/>
                      <a:pt x="148" y="232"/>
                      <a:pt x="144" y="240"/>
                    </a:cubicBezTo>
                    <a:cubicBezTo>
                      <a:pt x="132" y="270"/>
                      <a:pt x="106" y="298"/>
                      <a:pt x="78" y="298"/>
                    </a:cubicBezTo>
                    <a:cubicBezTo>
                      <a:pt x="68" y="298"/>
                      <a:pt x="62" y="292"/>
                      <a:pt x="62" y="274"/>
                    </a:cubicBezTo>
                    <a:cubicBezTo>
                      <a:pt x="62" y="270"/>
                      <a:pt x="64" y="258"/>
                      <a:pt x="64" y="254"/>
                    </a:cubicBezTo>
                    <a:cubicBezTo>
                      <a:pt x="76" y="206"/>
                      <a:pt x="88" y="159"/>
                      <a:pt x="100" y="1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73" name="Freeform: Shape 372"/>
              <p:cNvSpPr/>
              <p:nvPr/>
            </p:nvSpPr>
            <p:spPr>
              <a:xfrm>
                <a:off x="7111080" y="2470680"/>
                <a:ext cx="82800" cy="79920"/>
              </a:xfrm>
              <a:custGeom>
                <a:avLst/>
                <a:gdLst/>
                <a:ahLst/>
                <a:cxnLst/>
                <a:rect l="0" t="0" r="r" b="b"/>
                <a:pathLst>
                  <a:path w="231" h="223">
                    <a:moveTo>
                      <a:pt x="230" y="86"/>
                    </a:moveTo>
                    <a:cubicBezTo>
                      <a:pt x="230" y="32"/>
                      <a:pt x="190" y="0"/>
                      <a:pt x="142" y="0"/>
                    </a:cubicBezTo>
                    <a:cubicBezTo>
                      <a:pt x="68" y="0"/>
                      <a:pt x="0" y="68"/>
                      <a:pt x="0" y="136"/>
                    </a:cubicBezTo>
                    <a:cubicBezTo>
                      <a:pt x="0" y="184"/>
                      <a:pt x="36" y="222"/>
                      <a:pt x="90" y="222"/>
                    </a:cubicBezTo>
                    <a:cubicBezTo>
                      <a:pt x="160" y="222"/>
                      <a:pt x="230" y="156"/>
                      <a:pt x="230" y="86"/>
                    </a:cubicBezTo>
                    <a:moveTo>
                      <a:pt x="90" y="208"/>
                    </a:moveTo>
                    <a:cubicBezTo>
                      <a:pt x="66" y="208"/>
                      <a:pt x="40" y="192"/>
                      <a:pt x="40" y="154"/>
                    </a:cubicBezTo>
                    <a:cubicBezTo>
                      <a:pt x="40" y="134"/>
                      <a:pt x="50" y="86"/>
                      <a:pt x="70" y="58"/>
                    </a:cubicBezTo>
                    <a:cubicBezTo>
                      <a:pt x="90" y="26"/>
                      <a:pt x="118" y="14"/>
                      <a:pt x="140" y="14"/>
                    </a:cubicBezTo>
                    <a:cubicBezTo>
                      <a:pt x="168" y="14"/>
                      <a:pt x="190" y="32"/>
                      <a:pt x="190" y="68"/>
                    </a:cubicBezTo>
                    <a:cubicBezTo>
                      <a:pt x="190" y="80"/>
                      <a:pt x="184" y="128"/>
                      <a:pt x="162" y="164"/>
                    </a:cubicBezTo>
                    <a:cubicBezTo>
                      <a:pt x="144" y="192"/>
                      <a:pt x="114" y="208"/>
                      <a:pt x="90" y="20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74" name="Freeform: Shape 373"/>
              <p:cNvSpPr/>
              <p:nvPr/>
            </p:nvSpPr>
            <p:spPr>
              <a:xfrm>
                <a:off x="7207560" y="2438280"/>
                <a:ext cx="59760" cy="112320"/>
              </a:xfrm>
              <a:custGeom>
                <a:avLst/>
                <a:gdLst/>
                <a:ahLst/>
                <a:cxnLst/>
                <a:rect l="0" t="0" r="r" b="b"/>
                <a:pathLst>
                  <a:path w="167" h="313">
                    <a:moveTo>
                      <a:pt x="100" y="112"/>
                    </a:moveTo>
                    <a:cubicBezTo>
                      <a:pt x="117" y="112"/>
                      <a:pt x="133" y="112"/>
                      <a:pt x="150" y="112"/>
                    </a:cubicBezTo>
                    <a:cubicBezTo>
                      <a:pt x="160" y="112"/>
                      <a:pt x="166" y="112"/>
                      <a:pt x="166" y="102"/>
                    </a:cubicBezTo>
                    <a:cubicBezTo>
                      <a:pt x="166" y="96"/>
                      <a:pt x="160" y="96"/>
                      <a:pt x="150" y="96"/>
                    </a:cubicBezTo>
                    <a:cubicBezTo>
                      <a:pt x="135" y="96"/>
                      <a:pt x="119" y="96"/>
                      <a:pt x="104" y="96"/>
                    </a:cubicBezTo>
                    <a:cubicBezTo>
                      <a:pt x="110" y="71"/>
                      <a:pt x="116" y="47"/>
                      <a:pt x="122" y="22"/>
                    </a:cubicBezTo>
                    <a:cubicBezTo>
                      <a:pt x="122" y="20"/>
                      <a:pt x="124" y="18"/>
                      <a:pt x="124" y="16"/>
                    </a:cubicBezTo>
                    <a:cubicBezTo>
                      <a:pt x="124" y="6"/>
                      <a:pt x="116" y="0"/>
                      <a:pt x="108" y="0"/>
                    </a:cubicBezTo>
                    <a:cubicBezTo>
                      <a:pt x="94" y="0"/>
                      <a:pt x="88" y="8"/>
                      <a:pt x="84" y="20"/>
                    </a:cubicBezTo>
                    <a:cubicBezTo>
                      <a:pt x="80" y="34"/>
                      <a:pt x="86" y="10"/>
                      <a:pt x="66" y="96"/>
                    </a:cubicBezTo>
                    <a:cubicBezTo>
                      <a:pt x="49" y="96"/>
                      <a:pt x="33" y="96"/>
                      <a:pt x="16" y="96"/>
                    </a:cubicBezTo>
                    <a:cubicBezTo>
                      <a:pt x="6" y="96"/>
                      <a:pt x="0" y="96"/>
                      <a:pt x="0" y="106"/>
                    </a:cubicBezTo>
                    <a:cubicBezTo>
                      <a:pt x="0" y="112"/>
                      <a:pt x="6" y="112"/>
                      <a:pt x="14" y="112"/>
                    </a:cubicBezTo>
                    <a:cubicBezTo>
                      <a:pt x="29" y="112"/>
                      <a:pt x="45" y="112"/>
                      <a:pt x="60" y="112"/>
                    </a:cubicBezTo>
                    <a:cubicBezTo>
                      <a:pt x="51" y="150"/>
                      <a:pt x="41" y="189"/>
                      <a:pt x="32" y="228"/>
                    </a:cubicBezTo>
                    <a:cubicBezTo>
                      <a:pt x="28" y="242"/>
                      <a:pt x="24" y="258"/>
                      <a:pt x="24" y="266"/>
                    </a:cubicBezTo>
                    <a:cubicBezTo>
                      <a:pt x="24" y="294"/>
                      <a:pt x="50" y="312"/>
                      <a:pt x="78" y="312"/>
                    </a:cubicBezTo>
                    <a:cubicBezTo>
                      <a:pt x="132" y="312"/>
                      <a:pt x="162" y="243"/>
                      <a:pt x="162" y="236"/>
                    </a:cubicBezTo>
                    <a:cubicBezTo>
                      <a:pt x="162" y="229"/>
                      <a:pt x="156" y="230"/>
                      <a:pt x="154" y="230"/>
                    </a:cubicBezTo>
                    <a:cubicBezTo>
                      <a:pt x="148" y="230"/>
                      <a:pt x="148" y="232"/>
                      <a:pt x="144" y="240"/>
                    </a:cubicBezTo>
                    <a:cubicBezTo>
                      <a:pt x="130" y="270"/>
                      <a:pt x="106" y="298"/>
                      <a:pt x="78" y="298"/>
                    </a:cubicBezTo>
                    <a:cubicBezTo>
                      <a:pt x="68" y="298"/>
                      <a:pt x="62" y="292"/>
                      <a:pt x="62" y="274"/>
                    </a:cubicBezTo>
                    <a:cubicBezTo>
                      <a:pt x="62" y="270"/>
                      <a:pt x="64" y="258"/>
                      <a:pt x="64" y="254"/>
                    </a:cubicBezTo>
                    <a:cubicBezTo>
                      <a:pt x="76" y="206"/>
                      <a:pt x="88" y="159"/>
                      <a:pt x="100" y="1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75" name="Freeform: Shape 374"/>
              <p:cNvSpPr/>
              <p:nvPr/>
            </p:nvSpPr>
            <p:spPr>
              <a:xfrm>
                <a:off x="7294680" y="2334600"/>
                <a:ext cx="107280" cy="227880"/>
              </a:xfrm>
              <a:custGeom>
                <a:avLst/>
                <a:gdLst/>
                <a:ahLst/>
                <a:cxnLst/>
                <a:rect l="0" t="0" r="r" b="b"/>
                <a:pathLst>
                  <a:path w="299" h="634">
                    <a:moveTo>
                      <a:pt x="92" y="274"/>
                    </a:moveTo>
                    <a:cubicBezTo>
                      <a:pt x="16" y="326"/>
                      <a:pt x="0" y="392"/>
                      <a:pt x="0" y="416"/>
                    </a:cubicBezTo>
                    <a:cubicBezTo>
                      <a:pt x="0" y="449"/>
                      <a:pt x="20" y="469"/>
                      <a:pt x="20" y="471"/>
                    </a:cubicBezTo>
                    <a:cubicBezTo>
                      <a:pt x="44" y="495"/>
                      <a:pt x="50" y="497"/>
                      <a:pt x="102" y="517"/>
                    </a:cubicBezTo>
                    <a:cubicBezTo>
                      <a:pt x="131" y="528"/>
                      <a:pt x="159" y="539"/>
                      <a:pt x="188" y="549"/>
                    </a:cubicBezTo>
                    <a:cubicBezTo>
                      <a:pt x="198" y="555"/>
                      <a:pt x="212" y="559"/>
                      <a:pt x="212" y="579"/>
                    </a:cubicBezTo>
                    <a:cubicBezTo>
                      <a:pt x="212" y="595"/>
                      <a:pt x="200" y="617"/>
                      <a:pt x="178" y="617"/>
                    </a:cubicBezTo>
                    <a:cubicBezTo>
                      <a:pt x="146" y="617"/>
                      <a:pt x="124" y="601"/>
                      <a:pt x="116" y="595"/>
                    </a:cubicBezTo>
                    <a:cubicBezTo>
                      <a:pt x="112" y="591"/>
                      <a:pt x="110" y="591"/>
                      <a:pt x="108" y="591"/>
                    </a:cubicBezTo>
                    <a:cubicBezTo>
                      <a:pt x="102" y="591"/>
                      <a:pt x="100" y="595"/>
                      <a:pt x="100" y="599"/>
                    </a:cubicBezTo>
                    <a:cubicBezTo>
                      <a:pt x="100" y="607"/>
                      <a:pt x="138" y="633"/>
                      <a:pt x="178" y="633"/>
                    </a:cubicBezTo>
                    <a:cubicBezTo>
                      <a:pt x="220" y="633"/>
                      <a:pt x="250" y="591"/>
                      <a:pt x="250" y="557"/>
                    </a:cubicBezTo>
                    <a:cubicBezTo>
                      <a:pt x="250" y="523"/>
                      <a:pt x="224" y="511"/>
                      <a:pt x="216" y="507"/>
                    </a:cubicBezTo>
                    <a:cubicBezTo>
                      <a:pt x="206" y="505"/>
                      <a:pt x="182" y="495"/>
                      <a:pt x="174" y="491"/>
                    </a:cubicBezTo>
                    <a:cubicBezTo>
                      <a:pt x="160" y="485"/>
                      <a:pt x="146" y="481"/>
                      <a:pt x="130" y="475"/>
                    </a:cubicBezTo>
                    <a:cubicBezTo>
                      <a:pt x="116" y="470"/>
                      <a:pt x="102" y="465"/>
                      <a:pt x="88" y="459"/>
                    </a:cubicBezTo>
                    <a:cubicBezTo>
                      <a:pt x="58" y="445"/>
                      <a:pt x="36" y="426"/>
                      <a:pt x="36" y="396"/>
                    </a:cubicBezTo>
                    <a:cubicBezTo>
                      <a:pt x="36" y="368"/>
                      <a:pt x="64" y="308"/>
                      <a:pt x="122" y="278"/>
                    </a:cubicBezTo>
                    <a:cubicBezTo>
                      <a:pt x="148" y="286"/>
                      <a:pt x="170" y="286"/>
                      <a:pt x="184" y="286"/>
                    </a:cubicBezTo>
                    <a:cubicBezTo>
                      <a:pt x="206" y="286"/>
                      <a:pt x="250" y="286"/>
                      <a:pt x="250" y="266"/>
                    </a:cubicBezTo>
                    <a:cubicBezTo>
                      <a:pt x="250" y="248"/>
                      <a:pt x="220" y="246"/>
                      <a:pt x="192" y="246"/>
                    </a:cubicBezTo>
                    <a:cubicBezTo>
                      <a:pt x="180" y="246"/>
                      <a:pt x="160" y="246"/>
                      <a:pt x="134" y="254"/>
                    </a:cubicBezTo>
                    <a:cubicBezTo>
                      <a:pt x="114" y="236"/>
                      <a:pt x="112" y="214"/>
                      <a:pt x="112" y="200"/>
                    </a:cubicBezTo>
                    <a:cubicBezTo>
                      <a:pt x="112" y="160"/>
                      <a:pt x="138" y="106"/>
                      <a:pt x="190" y="80"/>
                    </a:cubicBezTo>
                    <a:cubicBezTo>
                      <a:pt x="202" y="96"/>
                      <a:pt x="218" y="96"/>
                      <a:pt x="234" y="96"/>
                    </a:cubicBezTo>
                    <a:cubicBezTo>
                      <a:pt x="252" y="96"/>
                      <a:pt x="298" y="96"/>
                      <a:pt x="298" y="74"/>
                    </a:cubicBezTo>
                    <a:cubicBezTo>
                      <a:pt x="298" y="56"/>
                      <a:pt x="266" y="56"/>
                      <a:pt x="240" y="56"/>
                    </a:cubicBezTo>
                    <a:cubicBezTo>
                      <a:pt x="230" y="56"/>
                      <a:pt x="214" y="56"/>
                      <a:pt x="194" y="58"/>
                    </a:cubicBezTo>
                    <a:cubicBezTo>
                      <a:pt x="192" y="52"/>
                      <a:pt x="192" y="48"/>
                      <a:pt x="192" y="36"/>
                    </a:cubicBezTo>
                    <a:cubicBezTo>
                      <a:pt x="192" y="26"/>
                      <a:pt x="193" y="19"/>
                      <a:pt x="194" y="10"/>
                    </a:cubicBezTo>
                    <a:cubicBezTo>
                      <a:pt x="194" y="4"/>
                      <a:pt x="192" y="0"/>
                      <a:pt x="186" y="0"/>
                    </a:cubicBezTo>
                    <a:cubicBezTo>
                      <a:pt x="174" y="0"/>
                      <a:pt x="174" y="32"/>
                      <a:pt x="174" y="34"/>
                    </a:cubicBezTo>
                    <a:cubicBezTo>
                      <a:pt x="174" y="48"/>
                      <a:pt x="178" y="60"/>
                      <a:pt x="178" y="62"/>
                    </a:cubicBezTo>
                    <a:cubicBezTo>
                      <a:pt x="104" y="84"/>
                      <a:pt x="56" y="140"/>
                      <a:pt x="56" y="194"/>
                    </a:cubicBezTo>
                    <a:cubicBezTo>
                      <a:pt x="56" y="220"/>
                      <a:pt x="68" y="248"/>
                      <a:pt x="102" y="268"/>
                    </a:cubicBezTo>
                    <a:cubicBezTo>
                      <a:pt x="99" y="270"/>
                      <a:pt x="95" y="272"/>
                      <a:pt x="92" y="274"/>
                    </a:cubicBezTo>
                    <a:moveTo>
                      <a:pt x="206" y="74"/>
                    </a:moveTo>
                    <a:cubicBezTo>
                      <a:pt x="218" y="70"/>
                      <a:pt x="232" y="70"/>
                      <a:pt x="240" y="70"/>
                    </a:cubicBezTo>
                    <a:cubicBezTo>
                      <a:pt x="264" y="70"/>
                      <a:pt x="266" y="72"/>
                      <a:pt x="280" y="74"/>
                    </a:cubicBezTo>
                    <a:cubicBezTo>
                      <a:pt x="274" y="76"/>
                      <a:pt x="266" y="80"/>
                      <a:pt x="236" y="80"/>
                    </a:cubicBezTo>
                    <a:cubicBezTo>
                      <a:pt x="222" y="80"/>
                      <a:pt x="214" y="80"/>
                      <a:pt x="206" y="74"/>
                    </a:cubicBezTo>
                    <a:moveTo>
                      <a:pt x="152" y="266"/>
                    </a:moveTo>
                    <a:cubicBezTo>
                      <a:pt x="168" y="262"/>
                      <a:pt x="182" y="262"/>
                      <a:pt x="192" y="262"/>
                    </a:cubicBezTo>
                    <a:cubicBezTo>
                      <a:pt x="216" y="262"/>
                      <a:pt x="218" y="262"/>
                      <a:pt x="232" y="266"/>
                    </a:cubicBezTo>
                    <a:cubicBezTo>
                      <a:pt x="226" y="268"/>
                      <a:pt x="218" y="272"/>
                      <a:pt x="186" y="272"/>
                    </a:cubicBezTo>
                    <a:cubicBezTo>
                      <a:pt x="170" y="272"/>
                      <a:pt x="164" y="272"/>
                      <a:pt x="152" y="26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76" name="Freeform: Shape 375"/>
              <p:cNvSpPr/>
              <p:nvPr/>
            </p:nvSpPr>
            <p:spPr>
              <a:xfrm>
                <a:off x="7407720" y="2470680"/>
                <a:ext cx="90720" cy="114480"/>
              </a:xfrm>
              <a:custGeom>
                <a:avLst/>
                <a:gdLst/>
                <a:ahLst/>
                <a:cxnLst/>
                <a:rect l="0" t="0" r="r" b="b"/>
                <a:pathLst>
                  <a:path w="253" h="319">
                    <a:moveTo>
                      <a:pt x="250" y="32"/>
                    </a:moveTo>
                    <a:cubicBezTo>
                      <a:pt x="252" y="24"/>
                      <a:pt x="252" y="24"/>
                      <a:pt x="252" y="20"/>
                    </a:cubicBezTo>
                    <a:cubicBezTo>
                      <a:pt x="252" y="12"/>
                      <a:pt x="246" y="6"/>
                      <a:pt x="236" y="6"/>
                    </a:cubicBezTo>
                    <a:cubicBezTo>
                      <a:pt x="232" y="6"/>
                      <a:pt x="222" y="8"/>
                      <a:pt x="216" y="16"/>
                    </a:cubicBezTo>
                    <a:cubicBezTo>
                      <a:pt x="216" y="20"/>
                      <a:pt x="212" y="36"/>
                      <a:pt x="208" y="46"/>
                    </a:cubicBezTo>
                    <a:cubicBezTo>
                      <a:pt x="205" y="59"/>
                      <a:pt x="201" y="73"/>
                      <a:pt x="198" y="86"/>
                    </a:cubicBezTo>
                    <a:cubicBezTo>
                      <a:pt x="196" y="98"/>
                      <a:pt x="180" y="160"/>
                      <a:pt x="178" y="166"/>
                    </a:cubicBezTo>
                    <a:cubicBezTo>
                      <a:pt x="158" y="180"/>
                      <a:pt x="156" y="208"/>
                      <a:pt x="118" y="208"/>
                    </a:cubicBezTo>
                    <a:cubicBezTo>
                      <a:pt x="84" y="208"/>
                      <a:pt x="84" y="176"/>
                      <a:pt x="84" y="168"/>
                    </a:cubicBezTo>
                    <a:cubicBezTo>
                      <a:pt x="84" y="140"/>
                      <a:pt x="96" y="110"/>
                      <a:pt x="110" y="72"/>
                    </a:cubicBezTo>
                    <a:cubicBezTo>
                      <a:pt x="116" y="56"/>
                      <a:pt x="120" y="50"/>
                      <a:pt x="120" y="42"/>
                    </a:cubicBezTo>
                    <a:cubicBezTo>
                      <a:pt x="120" y="18"/>
                      <a:pt x="98" y="0"/>
                      <a:pt x="72" y="0"/>
                    </a:cubicBezTo>
                    <a:cubicBezTo>
                      <a:pt x="22" y="0"/>
                      <a:pt x="0" y="68"/>
                      <a:pt x="0" y="76"/>
                    </a:cubicBezTo>
                    <a:cubicBezTo>
                      <a:pt x="0" y="82"/>
                      <a:pt x="5" y="80"/>
                      <a:pt x="8" y="82"/>
                    </a:cubicBezTo>
                    <a:cubicBezTo>
                      <a:pt x="16" y="82"/>
                      <a:pt x="16" y="80"/>
                      <a:pt x="18" y="74"/>
                    </a:cubicBezTo>
                    <a:cubicBezTo>
                      <a:pt x="30" y="34"/>
                      <a:pt x="52" y="14"/>
                      <a:pt x="70" y="14"/>
                    </a:cubicBezTo>
                    <a:cubicBezTo>
                      <a:pt x="80" y="14"/>
                      <a:pt x="84" y="20"/>
                      <a:pt x="84" y="32"/>
                    </a:cubicBezTo>
                    <a:cubicBezTo>
                      <a:pt x="84" y="42"/>
                      <a:pt x="78" y="54"/>
                      <a:pt x="76" y="60"/>
                    </a:cubicBezTo>
                    <a:cubicBezTo>
                      <a:pt x="52" y="120"/>
                      <a:pt x="48" y="138"/>
                      <a:pt x="48" y="160"/>
                    </a:cubicBezTo>
                    <a:cubicBezTo>
                      <a:pt x="48" y="168"/>
                      <a:pt x="48" y="190"/>
                      <a:pt x="68" y="206"/>
                    </a:cubicBezTo>
                    <a:cubicBezTo>
                      <a:pt x="82" y="220"/>
                      <a:pt x="102" y="222"/>
                      <a:pt x="116" y="222"/>
                    </a:cubicBezTo>
                    <a:cubicBezTo>
                      <a:pt x="136" y="222"/>
                      <a:pt x="154" y="214"/>
                      <a:pt x="170" y="200"/>
                    </a:cubicBezTo>
                    <a:cubicBezTo>
                      <a:pt x="164" y="226"/>
                      <a:pt x="158" y="248"/>
                      <a:pt x="138" y="272"/>
                    </a:cubicBezTo>
                    <a:cubicBezTo>
                      <a:pt x="124" y="288"/>
                      <a:pt x="104" y="304"/>
                      <a:pt x="78" y="304"/>
                    </a:cubicBezTo>
                    <a:cubicBezTo>
                      <a:pt x="74" y="304"/>
                      <a:pt x="52" y="304"/>
                      <a:pt x="42" y="288"/>
                    </a:cubicBezTo>
                    <a:cubicBezTo>
                      <a:pt x="68" y="284"/>
                      <a:pt x="59" y="269"/>
                      <a:pt x="68" y="260"/>
                    </a:cubicBezTo>
                    <a:cubicBezTo>
                      <a:pt x="68" y="244"/>
                      <a:pt x="54" y="242"/>
                      <a:pt x="48" y="242"/>
                    </a:cubicBezTo>
                    <a:cubicBezTo>
                      <a:pt x="36" y="242"/>
                      <a:pt x="20" y="252"/>
                      <a:pt x="20" y="274"/>
                    </a:cubicBezTo>
                    <a:cubicBezTo>
                      <a:pt x="20" y="298"/>
                      <a:pt x="44" y="318"/>
                      <a:pt x="78" y="318"/>
                    </a:cubicBezTo>
                    <a:cubicBezTo>
                      <a:pt x="128" y="318"/>
                      <a:pt x="188" y="278"/>
                      <a:pt x="204" y="218"/>
                    </a:cubicBezTo>
                    <a:cubicBezTo>
                      <a:pt x="219" y="156"/>
                      <a:pt x="235" y="94"/>
                      <a:pt x="250" y="3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77" name="Freeform: Shape 376"/>
              <p:cNvSpPr/>
              <p:nvPr/>
            </p:nvSpPr>
            <p:spPr>
              <a:xfrm>
                <a:off x="6912360" y="2612880"/>
                <a:ext cx="608760" cy="10080"/>
              </a:xfrm>
              <a:custGeom>
                <a:avLst/>
                <a:gdLst/>
                <a:ahLst/>
                <a:cxnLst/>
                <a:rect l="0" t="0" r="r" b="b"/>
                <a:pathLst>
                  <a:path w="1692" h="29">
                    <a:moveTo>
                      <a:pt x="846" y="28"/>
                    </a:moveTo>
                    <a:cubicBezTo>
                      <a:pt x="564" y="28"/>
                      <a:pt x="282" y="28"/>
                      <a:pt x="0" y="28"/>
                    </a:cubicBezTo>
                    <a:cubicBezTo>
                      <a:pt x="0" y="19"/>
                      <a:pt x="0" y="9"/>
                      <a:pt x="0" y="0"/>
                    </a:cubicBezTo>
                    <a:cubicBezTo>
                      <a:pt x="564" y="0"/>
                      <a:pt x="1128" y="0"/>
                      <a:pt x="1691" y="0"/>
                    </a:cubicBezTo>
                    <a:cubicBezTo>
                      <a:pt x="1691" y="9"/>
                      <a:pt x="1691" y="19"/>
                      <a:pt x="1691" y="28"/>
                    </a:cubicBezTo>
                    <a:cubicBezTo>
                      <a:pt x="1410" y="28"/>
                      <a:pt x="1128" y="28"/>
                      <a:pt x="846" y="2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78" name="Freeform: Shape 377"/>
              <p:cNvSpPr/>
              <p:nvPr/>
            </p:nvSpPr>
            <p:spPr>
              <a:xfrm>
                <a:off x="7088040" y="2676240"/>
                <a:ext cx="137520" cy="227160"/>
              </a:xfrm>
              <a:custGeom>
                <a:avLst/>
                <a:gdLst/>
                <a:ahLst/>
                <a:cxnLst/>
                <a:rect l="0" t="0" r="r" b="b"/>
                <a:pathLst>
                  <a:path w="383" h="632">
                    <a:moveTo>
                      <a:pt x="382" y="96"/>
                    </a:moveTo>
                    <a:cubicBezTo>
                      <a:pt x="382" y="44"/>
                      <a:pt x="344" y="0"/>
                      <a:pt x="288" y="0"/>
                    </a:cubicBezTo>
                    <a:cubicBezTo>
                      <a:pt x="246" y="0"/>
                      <a:pt x="226" y="12"/>
                      <a:pt x="202" y="30"/>
                    </a:cubicBezTo>
                    <a:cubicBezTo>
                      <a:pt x="164" y="58"/>
                      <a:pt x="126" y="126"/>
                      <a:pt x="112" y="180"/>
                    </a:cubicBezTo>
                    <a:cubicBezTo>
                      <a:pt x="75" y="328"/>
                      <a:pt x="37" y="475"/>
                      <a:pt x="0" y="623"/>
                    </a:cubicBezTo>
                    <a:cubicBezTo>
                      <a:pt x="0" y="627"/>
                      <a:pt x="2" y="631"/>
                      <a:pt x="8" y="631"/>
                    </a:cubicBezTo>
                    <a:cubicBezTo>
                      <a:pt x="14" y="631"/>
                      <a:pt x="16" y="629"/>
                      <a:pt x="16" y="627"/>
                    </a:cubicBezTo>
                    <a:cubicBezTo>
                      <a:pt x="33" y="563"/>
                      <a:pt x="49" y="498"/>
                      <a:pt x="66" y="434"/>
                    </a:cubicBezTo>
                    <a:cubicBezTo>
                      <a:pt x="80" y="475"/>
                      <a:pt x="110" y="501"/>
                      <a:pt x="162" y="501"/>
                    </a:cubicBezTo>
                    <a:cubicBezTo>
                      <a:pt x="212" y="501"/>
                      <a:pt x="266" y="477"/>
                      <a:pt x="298" y="447"/>
                    </a:cubicBezTo>
                    <a:cubicBezTo>
                      <a:pt x="330" y="416"/>
                      <a:pt x="354" y="370"/>
                      <a:pt x="354" y="318"/>
                    </a:cubicBezTo>
                    <a:cubicBezTo>
                      <a:pt x="354" y="268"/>
                      <a:pt x="328" y="232"/>
                      <a:pt x="302" y="214"/>
                    </a:cubicBezTo>
                    <a:cubicBezTo>
                      <a:pt x="342" y="190"/>
                      <a:pt x="382" y="148"/>
                      <a:pt x="382" y="96"/>
                    </a:cubicBezTo>
                    <a:moveTo>
                      <a:pt x="256" y="214"/>
                    </a:moveTo>
                    <a:cubicBezTo>
                      <a:pt x="248" y="216"/>
                      <a:pt x="240" y="218"/>
                      <a:pt x="222" y="218"/>
                    </a:cubicBezTo>
                    <a:cubicBezTo>
                      <a:pt x="212" y="218"/>
                      <a:pt x="198" y="218"/>
                      <a:pt x="192" y="216"/>
                    </a:cubicBezTo>
                    <a:cubicBezTo>
                      <a:pt x="194" y="208"/>
                      <a:pt x="218" y="210"/>
                      <a:pt x="226" y="210"/>
                    </a:cubicBezTo>
                    <a:cubicBezTo>
                      <a:pt x="242" y="210"/>
                      <a:pt x="248" y="210"/>
                      <a:pt x="256" y="214"/>
                    </a:cubicBezTo>
                    <a:moveTo>
                      <a:pt x="344" y="80"/>
                    </a:moveTo>
                    <a:cubicBezTo>
                      <a:pt x="344" y="130"/>
                      <a:pt x="316" y="180"/>
                      <a:pt x="280" y="202"/>
                    </a:cubicBezTo>
                    <a:cubicBezTo>
                      <a:pt x="262" y="194"/>
                      <a:pt x="248" y="194"/>
                      <a:pt x="226" y="194"/>
                    </a:cubicBezTo>
                    <a:cubicBezTo>
                      <a:pt x="212" y="194"/>
                      <a:pt x="172" y="192"/>
                      <a:pt x="172" y="216"/>
                    </a:cubicBezTo>
                    <a:cubicBezTo>
                      <a:pt x="172" y="236"/>
                      <a:pt x="208" y="234"/>
                      <a:pt x="220" y="234"/>
                    </a:cubicBezTo>
                    <a:cubicBezTo>
                      <a:pt x="246" y="234"/>
                      <a:pt x="258" y="232"/>
                      <a:pt x="278" y="224"/>
                    </a:cubicBezTo>
                    <a:cubicBezTo>
                      <a:pt x="304" y="250"/>
                      <a:pt x="308" y="272"/>
                      <a:pt x="310" y="304"/>
                    </a:cubicBezTo>
                    <a:cubicBezTo>
                      <a:pt x="310" y="344"/>
                      <a:pt x="294" y="396"/>
                      <a:pt x="274" y="424"/>
                    </a:cubicBezTo>
                    <a:cubicBezTo>
                      <a:pt x="246" y="461"/>
                      <a:pt x="200" y="487"/>
                      <a:pt x="160" y="487"/>
                    </a:cubicBezTo>
                    <a:cubicBezTo>
                      <a:pt x="106" y="487"/>
                      <a:pt x="80" y="445"/>
                      <a:pt x="80" y="396"/>
                    </a:cubicBezTo>
                    <a:cubicBezTo>
                      <a:pt x="80" y="390"/>
                      <a:pt x="80" y="380"/>
                      <a:pt x="82" y="366"/>
                    </a:cubicBezTo>
                    <a:cubicBezTo>
                      <a:pt x="97" y="306"/>
                      <a:pt x="113" y="247"/>
                      <a:pt x="128" y="188"/>
                    </a:cubicBezTo>
                    <a:cubicBezTo>
                      <a:pt x="144" y="128"/>
                      <a:pt x="194" y="16"/>
                      <a:pt x="278" y="16"/>
                    </a:cubicBezTo>
                    <a:cubicBezTo>
                      <a:pt x="320" y="16"/>
                      <a:pt x="344" y="38"/>
                      <a:pt x="344" y="8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79" name="Freeform: Shape 378"/>
              <p:cNvSpPr/>
              <p:nvPr/>
            </p:nvSpPr>
            <p:spPr>
              <a:xfrm>
                <a:off x="7252920" y="2699280"/>
                <a:ext cx="71280" cy="76320"/>
              </a:xfrm>
              <a:custGeom>
                <a:avLst/>
                <a:gdLst/>
                <a:ahLst/>
                <a:cxnLst/>
                <a:rect l="0" t="0" r="r" b="b"/>
                <a:pathLst>
                  <a:path w="199" h="213">
                    <a:moveTo>
                      <a:pt x="114" y="106"/>
                    </a:moveTo>
                    <a:cubicBezTo>
                      <a:pt x="154" y="90"/>
                      <a:pt x="172" y="82"/>
                      <a:pt x="186" y="76"/>
                    </a:cubicBezTo>
                    <a:cubicBezTo>
                      <a:pt x="194" y="72"/>
                      <a:pt x="198" y="70"/>
                      <a:pt x="198" y="62"/>
                    </a:cubicBezTo>
                    <a:cubicBezTo>
                      <a:pt x="198" y="52"/>
                      <a:pt x="192" y="46"/>
                      <a:pt x="184" y="46"/>
                    </a:cubicBezTo>
                    <a:cubicBezTo>
                      <a:pt x="180" y="46"/>
                      <a:pt x="180" y="46"/>
                      <a:pt x="174" y="50"/>
                    </a:cubicBezTo>
                    <a:cubicBezTo>
                      <a:pt x="151" y="65"/>
                      <a:pt x="129" y="79"/>
                      <a:pt x="106" y="94"/>
                    </a:cubicBezTo>
                    <a:cubicBezTo>
                      <a:pt x="109" y="70"/>
                      <a:pt x="111" y="46"/>
                      <a:pt x="114" y="22"/>
                    </a:cubicBezTo>
                    <a:cubicBezTo>
                      <a:pt x="114" y="12"/>
                      <a:pt x="114" y="0"/>
                      <a:pt x="100" y="0"/>
                    </a:cubicBezTo>
                    <a:cubicBezTo>
                      <a:pt x="94" y="0"/>
                      <a:pt x="84" y="4"/>
                      <a:pt x="84" y="16"/>
                    </a:cubicBezTo>
                    <a:cubicBezTo>
                      <a:pt x="84" y="20"/>
                      <a:pt x="86" y="34"/>
                      <a:pt x="86" y="40"/>
                    </a:cubicBezTo>
                    <a:cubicBezTo>
                      <a:pt x="88" y="48"/>
                      <a:pt x="90" y="84"/>
                      <a:pt x="92" y="94"/>
                    </a:cubicBezTo>
                    <a:cubicBezTo>
                      <a:pt x="70" y="79"/>
                      <a:pt x="48" y="65"/>
                      <a:pt x="26" y="50"/>
                    </a:cubicBezTo>
                    <a:cubicBezTo>
                      <a:pt x="20" y="46"/>
                      <a:pt x="18" y="46"/>
                      <a:pt x="14" y="46"/>
                    </a:cubicBezTo>
                    <a:cubicBezTo>
                      <a:pt x="6" y="46"/>
                      <a:pt x="0" y="52"/>
                      <a:pt x="0" y="62"/>
                    </a:cubicBezTo>
                    <a:cubicBezTo>
                      <a:pt x="0" y="70"/>
                      <a:pt x="6" y="74"/>
                      <a:pt x="10" y="76"/>
                    </a:cubicBezTo>
                    <a:cubicBezTo>
                      <a:pt x="35" y="86"/>
                      <a:pt x="59" y="96"/>
                      <a:pt x="84" y="106"/>
                    </a:cubicBezTo>
                    <a:cubicBezTo>
                      <a:pt x="44" y="124"/>
                      <a:pt x="26" y="130"/>
                      <a:pt x="14" y="136"/>
                    </a:cubicBezTo>
                    <a:cubicBezTo>
                      <a:pt x="4" y="140"/>
                      <a:pt x="0" y="142"/>
                      <a:pt x="0" y="152"/>
                    </a:cubicBezTo>
                    <a:cubicBezTo>
                      <a:pt x="0" y="160"/>
                      <a:pt x="6" y="168"/>
                      <a:pt x="14" y="168"/>
                    </a:cubicBezTo>
                    <a:cubicBezTo>
                      <a:pt x="18" y="168"/>
                      <a:pt x="18" y="168"/>
                      <a:pt x="24" y="164"/>
                    </a:cubicBezTo>
                    <a:cubicBezTo>
                      <a:pt x="47" y="148"/>
                      <a:pt x="69" y="133"/>
                      <a:pt x="92" y="118"/>
                    </a:cubicBezTo>
                    <a:cubicBezTo>
                      <a:pt x="89" y="145"/>
                      <a:pt x="87" y="171"/>
                      <a:pt x="84" y="198"/>
                    </a:cubicBezTo>
                    <a:cubicBezTo>
                      <a:pt x="84" y="208"/>
                      <a:pt x="95" y="212"/>
                      <a:pt x="100" y="212"/>
                    </a:cubicBezTo>
                    <a:cubicBezTo>
                      <a:pt x="105" y="212"/>
                      <a:pt x="114" y="208"/>
                      <a:pt x="114" y="198"/>
                    </a:cubicBezTo>
                    <a:cubicBezTo>
                      <a:pt x="114" y="194"/>
                      <a:pt x="112" y="178"/>
                      <a:pt x="112" y="174"/>
                    </a:cubicBezTo>
                    <a:cubicBezTo>
                      <a:pt x="110" y="166"/>
                      <a:pt x="108" y="130"/>
                      <a:pt x="106" y="118"/>
                    </a:cubicBezTo>
                    <a:cubicBezTo>
                      <a:pt x="126" y="131"/>
                      <a:pt x="146" y="145"/>
                      <a:pt x="166" y="158"/>
                    </a:cubicBezTo>
                    <a:cubicBezTo>
                      <a:pt x="178" y="168"/>
                      <a:pt x="180" y="168"/>
                      <a:pt x="184" y="168"/>
                    </a:cubicBezTo>
                    <a:cubicBezTo>
                      <a:pt x="192" y="168"/>
                      <a:pt x="198" y="160"/>
                      <a:pt x="198" y="152"/>
                    </a:cubicBezTo>
                    <a:cubicBezTo>
                      <a:pt x="198" y="142"/>
                      <a:pt x="194" y="140"/>
                      <a:pt x="188" y="138"/>
                    </a:cubicBezTo>
                    <a:cubicBezTo>
                      <a:pt x="163" y="127"/>
                      <a:pt x="139" y="117"/>
                      <a:pt x="114" y="10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80" name="Freeform: Shape 379"/>
              <p:cNvSpPr/>
              <p:nvPr/>
            </p:nvSpPr>
            <p:spPr>
              <a:xfrm>
                <a:off x="7232040" y="2838600"/>
                <a:ext cx="90720" cy="114480"/>
              </a:xfrm>
              <a:custGeom>
                <a:avLst/>
                <a:gdLst/>
                <a:ahLst/>
                <a:cxnLst/>
                <a:rect l="0" t="0" r="r" b="b"/>
                <a:pathLst>
                  <a:path w="253" h="319">
                    <a:moveTo>
                      <a:pt x="250" y="32"/>
                    </a:moveTo>
                    <a:cubicBezTo>
                      <a:pt x="252" y="26"/>
                      <a:pt x="252" y="24"/>
                      <a:pt x="252" y="22"/>
                    </a:cubicBezTo>
                    <a:cubicBezTo>
                      <a:pt x="252" y="12"/>
                      <a:pt x="244" y="6"/>
                      <a:pt x="236" y="6"/>
                    </a:cubicBezTo>
                    <a:cubicBezTo>
                      <a:pt x="230" y="6"/>
                      <a:pt x="220" y="8"/>
                      <a:pt x="216" y="18"/>
                    </a:cubicBezTo>
                    <a:cubicBezTo>
                      <a:pt x="214" y="20"/>
                      <a:pt x="210" y="36"/>
                      <a:pt x="208" y="46"/>
                    </a:cubicBezTo>
                    <a:cubicBezTo>
                      <a:pt x="205" y="59"/>
                      <a:pt x="201" y="73"/>
                      <a:pt x="198" y="86"/>
                    </a:cubicBezTo>
                    <a:cubicBezTo>
                      <a:pt x="194" y="98"/>
                      <a:pt x="180" y="160"/>
                      <a:pt x="178" y="166"/>
                    </a:cubicBezTo>
                    <a:cubicBezTo>
                      <a:pt x="158" y="180"/>
                      <a:pt x="156" y="208"/>
                      <a:pt x="118" y="208"/>
                    </a:cubicBezTo>
                    <a:cubicBezTo>
                      <a:pt x="84" y="208"/>
                      <a:pt x="84" y="176"/>
                      <a:pt x="84" y="168"/>
                    </a:cubicBezTo>
                    <a:cubicBezTo>
                      <a:pt x="84" y="142"/>
                      <a:pt x="94" y="110"/>
                      <a:pt x="110" y="72"/>
                    </a:cubicBezTo>
                    <a:cubicBezTo>
                      <a:pt x="116" y="56"/>
                      <a:pt x="118" y="50"/>
                      <a:pt x="118" y="42"/>
                    </a:cubicBezTo>
                    <a:cubicBezTo>
                      <a:pt x="118" y="18"/>
                      <a:pt x="98" y="0"/>
                      <a:pt x="72" y="0"/>
                    </a:cubicBezTo>
                    <a:cubicBezTo>
                      <a:pt x="22" y="0"/>
                      <a:pt x="0" y="68"/>
                      <a:pt x="0" y="76"/>
                    </a:cubicBezTo>
                    <a:cubicBezTo>
                      <a:pt x="0" y="82"/>
                      <a:pt x="6" y="82"/>
                      <a:pt x="8" y="82"/>
                    </a:cubicBezTo>
                    <a:cubicBezTo>
                      <a:pt x="14" y="82"/>
                      <a:pt x="16" y="80"/>
                      <a:pt x="16" y="74"/>
                    </a:cubicBezTo>
                    <a:cubicBezTo>
                      <a:pt x="30" y="34"/>
                      <a:pt x="50" y="14"/>
                      <a:pt x="70" y="14"/>
                    </a:cubicBezTo>
                    <a:cubicBezTo>
                      <a:pt x="78" y="14"/>
                      <a:pt x="82" y="20"/>
                      <a:pt x="82" y="32"/>
                    </a:cubicBezTo>
                    <a:cubicBezTo>
                      <a:pt x="82" y="42"/>
                      <a:pt x="78" y="54"/>
                      <a:pt x="76" y="60"/>
                    </a:cubicBezTo>
                    <a:cubicBezTo>
                      <a:pt x="52" y="120"/>
                      <a:pt x="46" y="138"/>
                      <a:pt x="46" y="160"/>
                    </a:cubicBezTo>
                    <a:cubicBezTo>
                      <a:pt x="46" y="168"/>
                      <a:pt x="46" y="192"/>
                      <a:pt x="66" y="208"/>
                    </a:cubicBezTo>
                    <a:cubicBezTo>
                      <a:pt x="82" y="220"/>
                      <a:pt x="102" y="222"/>
                      <a:pt x="116" y="222"/>
                    </a:cubicBezTo>
                    <a:cubicBezTo>
                      <a:pt x="134" y="222"/>
                      <a:pt x="152" y="214"/>
                      <a:pt x="168" y="200"/>
                    </a:cubicBezTo>
                    <a:cubicBezTo>
                      <a:pt x="162" y="228"/>
                      <a:pt x="156" y="248"/>
                      <a:pt x="136" y="272"/>
                    </a:cubicBezTo>
                    <a:cubicBezTo>
                      <a:pt x="122" y="288"/>
                      <a:pt x="104" y="304"/>
                      <a:pt x="78" y="304"/>
                    </a:cubicBezTo>
                    <a:cubicBezTo>
                      <a:pt x="74" y="304"/>
                      <a:pt x="50" y="304"/>
                      <a:pt x="40" y="288"/>
                    </a:cubicBezTo>
                    <a:cubicBezTo>
                      <a:pt x="66" y="284"/>
                      <a:pt x="66" y="262"/>
                      <a:pt x="66" y="260"/>
                    </a:cubicBezTo>
                    <a:cubicBezTo>
                      <a:pt x="66" y="244"/>
                      <a:pt x="52" y="242"/>
                      <a:pt x="48" y="242"/>
                    </a:cubicBezTo>
                    <a:cubicBezTo>
                      <a:pt x="36" y="242"/>
                      <a:pt x="20" y="252"/>
                      <a:pt x="20" y="274"/>
                    </a:cubicBezTo>
                    <a:cubicBezTo>
                      <a:pt x="20" y="300"/>
                      <a:pt x="42" y="318"/>
                      <a:pt x="78" y="318"/>
                    </a:cubicBezTo>
                    <a:cubicBezTo>
                      <a:pt x="128" y="318"/>
                      <a:pt x="188" y="280"/>
                      <a:pt x="204" y="218"/>
                    </a:cubicBezTo>
                    <a:cubicBezTo>
                      <a:pt x="219" y="156"/>
                      <a:pt x="235" y="94"/>
                      <a:pt x="250" y="3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81" name="Freeform: Shape 380"/>
              <p:cNvSpPr/>
              <p:nvPr/>
            </p:nvSpPr>
            <p:spPr>
              <a:xfrm>
                <a:off x="7561440" y="2509200"/>
                <a:ext cx="180720" cy="177480"/>
              </a:xfrm>
              <a:custGeom>
                <a:avLst/>
                <a:gdLst/>
                <a:ahLst/>
                <a:cxnLst/>
                <a:rect l="0" t="0" r="r" b="b"/>
                <a:pathLst>
                  <a:path w="503" h="494">
                    <a:moveTo>
                      <a:pt x="236" y="48"/>
                    </a:moveTo>
                    <a:cubicBezTo>
                      <a:pt x="240" y="30"/>
                      <a:pt x="242" y="24"/>
                      <a:pt x="254" y="22"/>
                    </a:cubicBezTo>
                    <a:cubicBezTo>
                      <a:pt x="262" y="20"/>
                      <a:pt x="284" y="20"/>
                      <a:pt x="298" y="20"/>
                    </a:cubicBezTo>
                    <a:cubicBezTo>
                      <a:pt x="348" y="20"/>
                      <a:pt x="426" y="20"/>
                      <a:pt x="426" y="90"/>
                    </a:cubicBezTo>
                    <a:cubicBezTo>
                      <a:pt x="426" y="114"/>
                      <a:pt x="414" y="162"/>
                      <a:pt x="386" y="190"/>
                    </a:cubicBezTo>
                    <a:cubicBezTo>
                      <a:pt x="368" y="208"/>
                      <a:pt x="332" y="230"/>
                      <a:pt x="268" y="230"/>
                    </a:cubicBezTo>
                    <a:cubicBezTo>
                      <a:pt x="242" y="230"/>
                      <a:pt x="216" y="230"/>
                      <a:pt x="190" y="230"/>
                    </a:cubicBezTo>
                    <a:cubicBezTo>
                      <a:pt x="205" y="169"/>
                      <a:pt x="221" y="109"/>
                      <a:pt x="236" y="48"/>
                    </a:cubicBezTo>
                    <a:moveTo>
                      <a:pt x="336" y="240"/>
                    </a:moveTo>
                    <a:cubicBezTo>
                      <a:pt x="408" y="224"/>
                      <a:pt x="490" y="176"/>
                      <a:pt x="490" y="104"/>
                    </a:cubicBezTo>
                    <a:cubicBezTo>
                      <a:pt x="490" y="44"/>
                      <a:pt x="428" y="0"/>
                      <a:pt x="336" y="0"/>
                    </a:cubicBezTo>
                    <a:cubicBezTo>
                      <a:pt x="269" y="0"/>
                      <a:pt x="203" y="0"/>
                      <a:pt x="136" y="0"/>
                    </a:cubicBezTo>
                    <a:cubicBezTo>
                      <a:pt x="122" y="0"/>
                      <a:pt x="114" y="0"/>
                      <a:pt x="114" y="14"/>
                    </a:cubicBezTo>
                    <a:cubicBezTo>
                      <a:pt x="114" y="20"/>
                      <a:pt x="122" y="20"/>
                      <a:pt x="134" y="20"/>
                    </a:cubicBezTo>
                    <a:cubicBezTo>
                      <a:pt x="136" y="20"/>
                      <a:pt x="150" y="20"/>
                      <a:pt x="162" y="22"/>
                    </a:cubicBezTo>
                    <a:cubicBezTo>
                      <a:pt x="174" y="24"/>
                      <a:pt x="180" y="24"/>
                      <a:pt x="180" y="34"/>
                    </a:cubicBezTo>
                    <a:cubicBezTo>
                      <a:pt x="180" y="36"/>
                      <a:pt x="180" y="38"/>
                      <a:pt x="178" y="46"/>
                    </a:cubicBezTo>
                    <a:cubicBezTo>
                      <a:pt x="147" y="172"/>
                      <a:pt x="115" y="298"/>
                      <a:pt x="84" y="424"/>
                    </a:cubicBezTo>
                    <a:cubicBezTo>
                      <a:pt x="76" y="451"/>
                      <a:pt x="74" y="455"/>
                      <a:pt x="20" y="455"/>
                    </a:cubicBezTo>
                    <a:cubicBezTo>
                      <a:pt x="6" y="455"/>
                      <a:pt x="0" y="455"/>
                      <a:pt x="0" y="469"/>
                    </a:cubicBezTo>
                    <a:cubicBezTo>
                      <a:pt x="0" y="477"/>
                      <a:pt x="8" y="477"/>
                      <a:pt x="10" y="477"/>
                    </a:cubicBezTo>
                    <a:cubicBezTo>
                      <a:pt x="30" y="477"/>
                      <a:pt x="79" y="475"/>
                      <a:pt x="98" y="475"/>
                    </a:cubicBezTo>
                    <a:cubicBezTo>
                      <a:pt x="117" y="475"/>
                      <a:pt x="168" y="477"/>
                      <a:pt x="188" y="477"/>
                    </a:cubicBezTo>
                    <a:cubicBezTo>
                      <a:pt x="194" y="477"/>
                      <a:pt x="202" y="477"/>
                      <a:pt x="202" y="463"/>
                    </a:cubicBezTo>
                    <a:cubicBezTo>
                      <a:pt x="202" y="455"/>
                      <a:pt x="196" y="455"/>
                      <a:pt x="182" y="455"/>
                    </a:cubicBezTo>
                    <a:cubicBezTo>
                      <a:pt x="156" y="455"/>
                      <a:pt x="136" y="455"/>
                      <a:pt x="136" y="443"/>
                    </a:cubicBezTo>
                    <a:cubicBezTo>
                      <a:pt x="136" y="440"/>
                      <a:pt x="138" y="436"/>
                      <a:pt x="138" y="432"/>
                    </a:cubicBezTo>
                    <a:cubicBezTo>
                      <a:pt x="154" y="370"/>
                      <a:pt x="170" y="308"/>
                      <a:pt x="186" y="246"/>
                    </a:cubicBezTo>
                    <a:cubicBezTo>
                      <a:pt x="213" y="246"/>
                      <a:pt x="241" y="246"/>
                      <a:pt x="268" y="246"/>
                    </a:cubicBezTo>
                    <a:cubicBezTo>
                      <a:pt x="332" y="246"/>
                      <a:pt x="346" y="286"/>
                      <a:pt x="346" y="310"/>
                    </a:cubicBezTo>
                    <a:cubicBezTo>
                      <a:pt x="346" y="320"/>
                      <a:pt x="340" y="342"/>
                      <a:pt x="336" y="358"/>
                    </a:cubicBezTo>
                    <a:cubicBezTo>
                      <a:pt x="330" y="378"/>
                      <a:pt x="324" y="404"/>
                      <a:pt x="324" y="418"/>
                    </a:cubicBezTo>
                    <a:cubicBezTo>
                      <a:pt x="324" y="493"/>
                      <a:pt x="408" y="493"/>
                      <a:pt x="418" y="493"/>
                    </a:cubicBezTo>
                    <a:cubicBezTo>
                      <a:pt x="478" y="493"/>
                      <a:pt x="502" y="422"/>
                      <a:pt x="502" y="414"/>
                    </a:cubicBezTo>
                    <a:cubicBezTo>
                      <a:pt x="502" y="404"/>
                      <a:pt x="497" y="407"/>
                      <a:pt x="494" y="404"/>
                    </a:cubicBezTo>
                    <a:cubicBezTo>
                      <a:pt x="488" y="404"/>
                      <a:pt x="486" y="410"/>
                      <a:pt x="484" y="414"/>
                    </a:cubicBezTo>
                    <a:cubicBezTo>
                      <a:pt x="466" y="465"/>
                      <a:pt x="436" y="477"/>
                      <a:pt x="420" y="477"/>
                    </a:cubicBezTo>
                    <a:cubicBezTo>
                      <a:pt x="398" y="477"/>
                      <a:pt x="392" y="461"/>
                      <a:pt x="392" y="436"/>
                    </a:cubicBezTo>
                    <a:cubicBezTo>
                      <a:pt x="392" y="414"/>
                      <a:pt x="396" y="378"/>
                      <a:pt x="400" y="356"/>
                    </a:cubicBezTo>
                    <a:cubicBezTo>
                      <a:pt x="400" y="346"/>
                      <a:pt x="402" y="332"/>
                      <a:pt x="402" y="322"/>
                    </a:cubicBezTo>
                    <a:cubicBezTo>
                      <a:pt x="402" y="268"/>
                      <a:pt x="356" y="246"/>
                      <a:pt x="336" y="24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82" name="Freeform: Shape 381"/>
              <p:cNvSpPr/>
              <p:nvPr/>
            </p:nvSpPr>
            <p:spPr>
              <a:xfrm>
                <a:off x="7755840" y="2598480"/>
                <a:ext cx="157680" cy="120960"/>
              </a:xfrm>
              <a:custGeom>
                <a:avLst/>
                <a:gdLst/>
                <a:ahLst/>
                <a:cxnLst/>
                <a:rect l="0" t="0" r="r" b="b"/>
                <a:pathLst>
                  <a:path w="439" h="337">
                    <a:moveTo>
                      <a:pt x="378" y="40"/>
                    </a:moveTo>
                    <a:cubicBezTo>
                      <a:pt x="384" y="22"/>
                      <a:pt x="384" y="18"/>
                      <a:pt x="420" y="18"/>
                    </a:cubicBezTo>
                    <a:cubicBezTo>
                      <a:pt x="432" y="18"/>
                      <a:pt x="438" y="18"/>
                      <a:pt x="438" y="8"/>
                    </a:cubicBezTo>
                    <a:cubicBezTo>
                      <a:pt x="438" y="6"/>
                      <a:pt x="436" y="0"/>
                      <a:pt x="430" y="0"/>
                    </a:cubicBezTo>
                    <a:cubicBezTo>
                      <a:pt x="416" y="0"/>
                      <a:pt x="380" y="2"/>
                      <a:pt x="364" y="2"/>
                    </a:cubicBezTo>
                    <a:cubicBezTo>
                      <a:pt x="356" y="2"/>
                      <a:pt x="340" y="2"/>
                      <a:pt x="332" y="2"/>
                    </a:cubicBezTo>
                    <a:cubicBezTo>
                      <a:pt x="322" y="2"/>
                      <a:pt x="310" y="0"/>
                      <a:pt x="300" y="0"/>
                    </a:cubicBezTo>
                    <a:cubicBezTo>
                      <a:pt x="298" y="0"/>
                      <a:pt x="290" y="0"/>
                      <a:pt x="290" y="10"/>
                    </a:cubicBezTo>
                    <a:cubicBezTo>
                      <a:pt x="290" y="18"/>
                      <a:pt x="296" y="18"/>
                      <a:pt x="306" y="18"/>
                    </a:cubicBezTo>
                    <a:cubicBezTo>
                      <a:pt x="312" y="18"/>
                      <a:pt x="316" y="18"/>
                      <a:pt x="324" y="18"/>
                    </a:cubicBezTo>
                    <a:cubicBezTo>
                      <a:pt x="334" y="20"/>
                      <a:pt x="336" y="20"/>
                      <a:pt x="336" y="26"/>
                    </a:cubicBezTo>
                    <a:cubicBezTo>
                      <a:pt x="335" y="29"/>
                      <a:pt x="336" y="30"/>
                      <a:pt x="334" y="36"/>
                    </a:cubicBezTo>
                    <a:cubicBezTo>
                      <a:pt x="324" y="75"/>
                      <a:pt x="314" y="113"/>
                      <a:pt x="304" y="152"/>
                    </a:cubicBezTo>
                    <a:cubicBezTo>
                      <a:pt x="249" y="152"/>
                      <a:pt x="195" y="152"/>
                      <a:pt x="140" y="152"/>
                    </a:cubicBezTo>
                    <a:cubicBezTo>
                      <a:pt x="149" y="114"/>
                      <a:pt x="159" y="76"/>
                      <a:pt x="168" y="38"/>
                    </a:cubicBezTo>
                    <a:cubicBezTo>
                      <a:pt x="172" y="22"/>
                      <a:pt x="174" y="18"/>
                      <a:pt x="212" y="18"/>
                    </a:cubicBezTo>
                    <a:cubicBezTo>
                      <a:pt x="220" y="18"/>
                      <a:pt x="226" y="18"/>
                      <a:pt x="226" y="8"/>
                    </a:cubicBezTo>
                    <a:cubicBezTo>
                      <a:pt x="226" y="6"/>
                      <a:pt x="224" y="0"/>
                      <a:pt x="218" y="0"/>
                    </a:cubicBezTo>
                    <a:cubicBezTo>
                      <a:pt x="204" y="0"/>
                      <a:pt x="168" y="2"/>
                      <a:pt x="154" y="2"/>
                    </a:cubicBezTo>
                    <a:cubicBezTo>
                      <a:pt x="146" y="2"/>
                      <a:pt x="128" y="2"/>
                      <a:pt x="120" y="2"/>
                    </a:cubicBezTo>
                    <a:cubicBezTo>
                      <a:pt x="110" y="2"/>
                      <a:pt x="98" y="0"/>
                      <a:pt x="90" y="0"/>
                    </a:cubicBezTo>
                    <a:cubicBezTo>
                      <a:pt x="86" y="0"/>
                      <a:pt x="78" y="0"/>
                      <a:pt x="78" y="10"/>
                    </a:cubicBezTo>
                    <a:cubicBezTo>
                      <a:pt x="78" y="18"/>
                      <a:pt x="84" y="18"/>
                      <a:pt x="94" y="18"/>
                    </a:cubicBezTo>
                    <a:cubicBezTo>
                      <a:pt x="101" y="18"/>
                      <a:pt x="104" y="18"/>
                      <a:pt x="114" y="18"/>
                    </a:cubicBezTo>
                    <a:cubicBezTo>
                      <a:pt x="124" y="20"/>
                      <a:pt x="124" y="20"/>
                      <a:pt x="124" y="26"/>
                    </a:cubicBezTo>
                    <a:cubicBezTo>
                      <a:pt x="123" y="29"/>
                      <a:pt x="124" y="30"/>
                      <a:pt x="122" y="36"/>
                    </a:cubicBezTo>
                    <a:cubicBezTo>
                      <a:pt x="101" y="123"/>
                      <a:pt x="79" y="210"/>
                      <a:pt x="58" y="298"/>
                    </a:cubicBezTo>
                    <a:cubicBezTo>
                      <a:pt x="54" y="314"/>
                      <a:pt x="52" y="318"/>
                      <a:pt x="14" y="318"/>
                    </a:cubicBezTo>
                    <a:cubicBezTo>
                      <a:pt x="6" y="318"/>
                      <a:pt x="0" y="318"/>
                      <a:pt x="0" y="328"/>
                    </a:cubicBezTo>
                    <a:cubicBezTo>
                      <a:pt x="0" y="334"/>
                      <a:pt x="2" y="336"/>
                      <a:pt x="6" y="336"/>
                    </a:cubicBezTo>
                    <a:cubicBezTo>
                      <a:pt x="22" y="336"/>
                      <a:pt x="56" y="334"/>
                      <a:pt x="70" y="334"/>
                    </a:cubicBezTo>
                    <a:cubicBezTo>
                      <a:pt x="80" y="334"/>
                      <a:pt x="96" y="334"/>
                      <a:pt x="104" y="334"/>
                    </a:cubicBezTo>
                    <a:cubicBezTo>
                      <a:pt x="114" y="334"/>
                      <a:pt x="126" y="336"/>
                      <a:pt x="136" y="336"/>
                    </a:cubicBezTo>
                    <a:cubicBezTo>
                      <a:pt x="138" y="336"/>
                      <a:pt x="146" y="336"/>
                      <a:pt x="146" y="326"/>
                    </a:cubicBezTo>
                    <a:cubicBezTo>
                      <a:pt x="146" y="318"/>
                      <a:pt x="142" y="318"/>
                      <a:pt x="130" y="318"/>
                    </a:cubicBezTo>
                    <a:cubicBezTo>
                      <a:pt x="122" y="318"/>
                      <a:pt x="120" y="318"/>
                      <a:pt x="112" y="318"/>
                    </a:cubicBezTo>
                    <a:cubicBezTo>
                      <a:pt x="100" y="316"/>
                      <a:pt x="100" y="314"/>
                      <a:pt x="100" y="310"/>
                    </a:cubicBezTo>
                    <a:cubicBezTo>
                      <a:pt x="101" y="306"/>
                      <a:pt x="100" y="306"/>
                      <a:pt x="102" y="298"/>
                    </a:cubicBezTo>
                    <a:cubicBezTo>
                      <a:pt x="113" y="255"/>
                      <a:pt x="125" y="212"/>
                      <a:pt x="136" y="170"/>
                    </a:cubicBezTo>
                    <a:cubicBezTo>
                      <a:pt x="191" y="170"/>
                      <a:pt x="245" y="170"/>
                      <a:pt x="300" y="170"/>
                    </a:cubicBezTo>
                    <a:cubicBezTo>
                      <a:pt x="289" y="212"/>
                      <a:pt x="279" y="255"/>
                      <a:pt x="268" y="298"/>
                    </a:cubicBezTo>
                    <a:cubicBezTo>
                      <a:pt x="264" y="314"/>
                      <a:pt x="264" y="318"/>
                      <a:pt x="224" y="318"/>
                    </a:cubicBezTo>
                    <a:cubicBezTo>
                      <a:pt x="216" y="318"/>
                      <a:pt x="210" y="318"/>
                      <a:pt x="210" y="328"/>
                    </a:cubicBezTo>
                    <a:cubicBezTo>
                      <a:pt x="210" y="334"/>
                      <a:pt x="214" y="336"/>
                      <a:pt x="218" y="336"/>
                    </a:cubicBezTo>
                    <a:cubicBezTo>
                      <a:pt x="232" y="336"/>
                      <a:pt x="268" y="334"/>
                      <a:pt x="282" y="334"/>
                    </a:cubicBezTo>
                    <a:cubicBezTo>
                      <a:pt x="290" y="334"/>
                      <a:pt x="308" y="334"/>
                      <a:pt x="316" y="334"/>
                    </a:cubicBezTo>
                    <a:cubicBezTo>
                      <a:pt x="326" y="334"/>
                      <a:pt x="338" y="336"/>
                      <a:pt x="348" y="336"/>
                    </a:cubicBezTo>
                    <a:cubicBezTo>
                      <a:pt x="350" y="336"/>
                      <a:pt x="358" y="336"/>
                      <a:pt x="358" y="326"/>
                    </a:cubicBezTo>
                    <a:cubicBezTo>
                      <a:pt x="358" y="318"/>
                      <a:pt x="352" y="318"/>
                      <a:pt x="342" y="318"/>
                    </a:cubicBezTo>
                    <a:cubicBezTo>
                      <a:pt x="334" y="318"/>
                      <a:pt x="332" y="318"/>
                      <a:pt x="322" y="318"/>
                    </a:cubicBezTo>
                    <a:cubicBezTo>
                      <a:pt x="312" y="316"/>
                      <a:pt x="312" y="314"/>
                      <a:pt x="312" y="310"/>
                    </a:cubicBezTo>
                    <a:cubicBezTo>
                      <a:pt x="312" y="306"/>
                      <a:pt x="314" y="302"/>
                      <a:pt x="314" y="298"/>
                    </a:cubicBezTo>
                    <a:cubicBezTo>
                      <a:pt x="335" y="212"/>
                      <a:pt x="357" y="126"/>
                      <a:pt x="378" y="4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83" name="Freeform: Shape 382"/>
              <p:cNvSpPr/>
              <p:nvPr/>
            </p:nvSpPr>
            <p:spPr>
              <a:xfrm>
                <a:off x="7935120" y="2594880"/>
                <a:ext cx="136800" cy="128160"/>
              </a:xfrm>
              <a:custGeom>
                <a:avLst/>
                <a:gdLst/>
                <a:ahLst/>
                <a:cxnLst/>
                <a:rect l="0" t="0" r="r" b="b"/>
                <a:pathLst>
                  <a:path w="381" h="357">
                    <a:moveTo>
                      <a:pt x="380" y="6"/>
                    </a:moveTo>
                    <a:cubicBezTo>
                      <a:pt x="380" y="4"/>
                      <a:pt x="378" y="0"/>
                      <a:pt x="374" y="0"/>
                    </a:cubicBezTo>
                    <a:cubicBezTo>
                      <a:pt x="370" y="0"/>
                      <a:pt x="368" y="2"/>
                      <a:pt x="364" y="6"/>
                    </a:cubicBezTo>
                    <a:cubicBezTo>
                      <a:pt x="352" y="19"/>
                      <a:pt x="340" y="31"/>
                      <a:pt x="328" y="44"/>
                    </a:cubicBezTo>
                    <a:cubicBezTo>
                      <a:pt x="324" y="38"/>
                      <a:pt x="296" y="0"/>
                      <a:pt x="236" y="0"/>
                    </a:cubicBezTo>
                    <a:cubicBezTo>
                      <a:pt x="116" y="0"/>
                      <a:pt x="0" y="106"/>
                      <a:pt x="0" y="216"/>
                    </a:cubicBezTo>
                    <a:cubicBezTo>
                      <a:pt x="0" y="294"/>
                      <a:pt x="58" y="356"/>
                      <a:pt x="152" y="356"/>
                    </a:cubicBezTo>
                    <a:cubicBezTo>
                      <a:pt x="196" y="356"/>
                      <a:pt x="240" y="344"/>
                      <a:pt x="266" y="316"/>
                    </a:cubicBezTo>
                    <a:cubicBezTo>
                      <a:pt x="272" y="328"/>
                      <a:pt x="284" y="346"/>
                      <a:pt x="290" y="346"/>
                    </a:cubicBezTo>
                    <a:cubicBezTo>
                      <a:pt x="294" y="346"/>
                      <a:pt x="296" y="344"/>
                      <a:pt x="298" y="332"/>
                    </a:cubicBezTo>
                    <a:cubicBezTo>
                      <a:pt x="301" y="320"/>
                      <a:pt x="305" y="308"/>
                      <a:pt x="308" y="296"/>
                    </a:cubicBezTo>
                    <a:cubicBezTo>
                      <a:pt x="310" y="286"/>
                      <a:pt x="318" y="256"/>
                      <a:pt x="318" y="250"/>
                    </a:cubicBezTo>
                    <a:cubicBezTo>
                      <a:pt x="324" y="228"/>
                      <a:pt x="324" y="228"/>
                      <a:pt x="354" y="228"/>
                    </a:cubicBezTo>
                    <a:cubicBezTo>
                      <a:pt x="358" y="228"/>
                      <a:pt x="364" y="228"/>
                      <a:pt x="364" y="218"/>
                    </a:cubicBezTo>
                    <a:cubicBezTo>
                      <a:pt x="364" y="212"/>
                      <a:pt x="362" y="210"/>
                      <a:pt x="358" y="210"/>
                    </a:cubicBezTo>
                    <a:cubicBezTo>
                      <a:pt x="342" y="210"/>
                      <a:pt x="320" y="212"/>
                      <a:pt x="304" y="212"/>
                    </a:cubicBezTo>
                    <a:cubicBezTo>
                      <a:pt x="292" y="212"/>
                      <a:pt x="274" y="212"/>
                      <a:pt x="262" y="212"/>
                    </a:cubicBezTo>
                    <a:cubicBezTo>
                      <a:pt x="250" y="212"/>
                      <a:pt x="236" y="210"/>
                      <a:pt x="224" y="210"/>
                    </a:cubicBezTo>
                    <a:cubicBezTo>
                      <a:pt x="220" y="210"/>
                      <a:pt x="212" y="210"/>
                      <a:pt x="212" y="220"/>
                    </a:cubicBezTo>
                    <a:cubicBezTo>
                      <a:pt x="212" y="228"/>
                      <a:pt x="218" y="228"/>
                      <a:pt x="230" y="228"/>
                    </a:cubicBezTo>
                    <a:cubicBezTo>
                      <a:pt x="240" y="228"/>
                      <a:pt x="250" y="228"/>
                      <a:pt x="260" y="228"/>
                    </a:cubicBezTo>
                    <a:cubicBezTo>
                      <a:pt x="274" y="230"/>
                      <a:pt x="276" y="232"/>
                      <a:pt x="276" y="238"/>
                    </a:cubicBezTo>
                    <a:cubicBezTo>
                      <a:pt x="276" y="240"/>
                      <a:pt x="276" y="242"/>
                      <a:pt x="272" y="254"/>
                    </a:cubicBezTo>
                    <a:cubicBezTo>
                      <a:pt x="268" y="268"/>
                      <a:pt x="262" y="290"/>
                      <a:pt x="262" y="294"/>
                    </a:cubicBezTo>
                    <a:cubicBezTo>
                      <a:pt x="246" y="324"/>
                      <a:pt x="202" y="338"/>
                      <a:pt x="162" y="338"/>
                    </a:cubicBezTo>
                    <a:cubicBezTo>
                      <a:pt x="114" y="338"/>
                      <a:pt x="50" y="314"/>
                      <a:pt x="50" y="232"/>
                    </a:cubicBezTo>
                    <a:cubicBezTo>
                      <a:pt x="50" y="178"/>
                      <a:pt x="74" y="112"/>
                      <a:pt x="110" y="76"/>
                    </a:cubicBezTo>
                    <a:cubicBezTo>
                      <a:pt x="160" y="26"/>
                      <a:pt x="214" y="18"/>
                      <a:pt x="240" y="18"/>
                    </a:cubicBezTo>
                    <a:cubicBezTo>
                      <a:pt x="298" y="18"/>
                      <a:pt x="332" y="60"/>
                      <a:pt x="332" y="114"/>
                    </a:cubicBezTo>
                    <a:cubicBezTo>
                      <a:pt x="332" y="128"/>
                      <a:pt x="330" y="132"/>
                      <a:pt x="330" y="134"/>
                    </a:cubicBezTo>
                    <a:cubicBezTo>
                      <a:pt x="330" y="140"/>
                      <a:pt x="336" y="140"/>
                      <a:pt x="338" y="140"/>
                    </a:cubicBezTo>
                    <a:cubicBezTo>
                      <a:pt x="346" y="140"/>
                      <a:pt x="346" y="140"/>
                      <a:pt x="350" y="130"/>
                    </a:cubicBezTo>
                    <a:cubicBezTo>
                      <a:pt x="360" y="89"/>
                      <a:pt x="370" y="47"/>
                      <a:pt x="380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</p:grpSp>
      </p:grpSp>
      <p:sp>
        <p:nvSpPr>
          <p:cNvPr id="384" name="Oval 383"/>
          <p:cNvSpPr/>
          <p:nvPr/>
        </p:nvSpPr>
        <p:spPr>
          <a:xfrm>
            <a:off x="7731257" y="2002296"/>
            <a:ext cx="447422" cy="451668"/>
          </a:xfrm>
          <a:prstGeom prst="ellipse">
            <a:avLst/>
          </a:prstGeom>
          <a:solidFill>
            <a:srgbClr val="FF0000">
              <a:alpha val="30000"/>
            </a:srgbClr>
          </a:solidFill>
          <a:ln w="381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385" name="Group 384"/>
          <p:cNvGrpSpPr/>
          <p:nvPr/>
        </p:nvGrpSpPr>
        <p:grpSpPr>
          <a:xfrm>
            <a:off x="7355684" y="2699883"/>
            <a:ext cx="988248" cy="238407"/>
            <a:chOff x="6428880" y="2976120"/>
            <a:chExt cx="1089360" cy="262800"/>
          </a:xfrm>
        </p:grpSpPr>
        <p:grpSp>
          <p:nvGrpSpPr>
            <p:cNvPr id="386" name="Group 385"/>
            <p:cNvGrpSpPr/>
            <p:nvPr/>
          </p:nvGrpSpPr>
          <p:grpSpPr>
            <a:xfrm>
              <a:off x="6428880" y="2976120"/>
              <a:ext cx="1089360" cy="262800"/>
              <a:chOff x="6428880" y="2976120"/>
              <a:chExt cx="1089360" cy="262800"/>
            </a:xfrm>
          </p:grpSpPr>
          <p:sp>
            <p:nvSpPr>
              <p:cNvPr id="387" name="Freeform: Shape 386"/>
              <p:cNvSpPr/>
              <p:nvPr/>
            </p:nvSpPr>
            <p:spPr>
              <a:xfrm>
                <a:off x="6428880" y="2989080"/>
                <a:ext cx="1076400" cy="236880"/>
              </a:xfrm>
              <a:custGeom>
                <a:avLst/>
                <a:gdLst/>
                <a:ahLst/>
                <a:cxnLst/>
                <a:rect l="0" t="0" r="r" b="b"/>
                <a:pathLst>
                  <a:path w="2991" h="659">
                    <a:moveTo>
                      <a:pt x="1495" y="658"/>
                    </a:moveTo>
                    <a:cubicBezTo>
                      <a:pt x="997" y="658"/>
                      <a:pt x="498" y="658"/>
                      <a:pt x="0" y="658"/>
                    </a:cubicBezTo>
                    <a:cubicBezTo>
                      <a:pt x="0" y="439"/>
                      <a:pt x="0" y="219"/>
                      <a:pt x="0" y="0"/>
                    </a:cubicBezTo>
                    <a:cubicBezTo>
                      <a:pt x="997" y="0"/>
                      <a:pt x="1993" y="0"/>
                      <a:pt x="2990" y="0"/>
                    </a:cubicBezTo>
                    <a:cubicBezTo>
                      <a:pt x="2990" y="219"/>
                      <a:pt x="2990" y="439"/>
                      <a:pt x="2990" y="658"/>
                    </a:cubicBezTo>
                    <a:cubicBezTo>
                      <a:pt x="2492" y="658"/>
                      <a:pt x="1993" y="658"/>
                      <a:pt x="1495" y="6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</a:ln>
            </p:spPr>
          </p:sp>
          <p:sp>
            <p:nvSpPr>
              <p:cNvPr id="388" name="Freeform: Shape 387"/>
              <p:cNvSpPr/>
              <p:nvPr/>
            </p:nvSpPr>
            <p:spPr>
              <a:xfrm>
                <a:off x="6441120" y="2976120"/>
                <a:ext cx="58320" cy="252000"/>
              </a:xfrm>
              <a:custGeom>
                <a:avLst/>
                <a:gdLst/>
                <a:ahLst/>
                <a:cxnLst/>
                <a:rect l="0" t="0" r="r" b="b"/>
                <a:pathLst>
                  <a:path w="163" h="701">
                    <a:moveTo>
                      <a:pt x="162" y="692"/>
                    </a:moveTo>
                    <a:cubicBezTo>
                      <a:pt x="162" y="690"/>
                      <a:pt x="162" y="690"/>
                      <a:pt x="152" y="678"/>
                    </a:cubicBezTo>
                    <a:cubicBezTo>
                      <a:pt x="64" y="588"/>
                      <a:pt x="40" y="457"/>
                      <a:pt x="40" y="349"/>
                    </a:cubicBezTo>
                    <a:cubicBezTo>
                      <a:pt x="40" y="227"/>
                      <a:pt x="68" y="106"/>
                      <a:pt x="154" y="20"/>
                    </a:cubicBezTo>
                    <a:cubicBezTo>
                      <a:pt x="162" y="10"/>
                      <a:pt x="162" y="10"/>
                      <a:pt x="162" y="8"/>
                    </a:cubicBezTo>
                    <a:cubicBezTo>
                      <a:pt x="162" y="2"/>
                      <a:pt x="160" y="0"/>
                      <a:pt x="156" y="0"/>
                    </a:cubicBezTo>
                    <a:cubicBezTo>
                      <a:pt x="148" y="0"/>
                      <a:pt x="86" y="48"/>
                      <a:pt x="44" y="138"/>
                    </a:cubicBezTo>
                    <a:cubicBezTo>
                      <a:pt x="8" y="213"/>
                      <a:pt x="0" y="291"/>
                      <a:pt x="0" y="349"/>
                    </a:cubicBezTo>
                    <a:cubicBezTo>
                      <a:pt x="0" y="405"/>
                      <a:pt x="8" y="489"/>
                      <a:pt x="46" y="569"/>
                    </a:cubicBezTo>
                    <a:cubicBezTo>
                      <a:pt x="88" y="654"/>
                      <a:pt x="148" y="700"/>
                      <a:pt x="156" y="700"/>
                    </a:cubicBezTo>
                    <a:cubicBezTo>
                      <a:pt x="160" y="700"/>
                      <a:pt x="162" y="698"/>
                      <a:pt x="162" y="69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89" name="Freeform: Shape 388"/>
              <p:cNvSpPr/>
              <p:nvPr/>
            </p:nvSpPr>
            <p:spPr>
              <a:xfrm>
                <a:off x="6523920" y="3056400"/>
                <a:ext cx="133920" cy="111240"/>
              </a:xfrm>
              <a:custGeom>
                <a:avLst/>
                <a:gdLst/>
                <a:ahLst/>
                <a:cxnLst/>
                <a:rect l="0" t="0" r="r" b="b"/>
                <a:pathLst>
                  <a:path w="373" h="310">
                    <a:moveTo>
                      <a:pt x="338" y="40"/>
                    </a:moveTo>
                    <a:cubicBezTo>
                      <a:pt x="346" y="40"/>
                      <a:pt x="372" y="40"/>
                      <a:pt x="372" y="16"/>
                    </a:cubicBezTo>
                    <a:cubicBezTo>
                      <a:pt x="372" y="0"/>
                      <a:pt x="358" y="0"/>
                      <a:pt x="344" y="0"/>
                    </a:cubicBezTo>
                    <a:cubicBezTo>
                      <a:pt x="290" y="0"/>
                      <a:pt x="237" y="0"/>
                      <a:pt x="184" y="0"/>
                    </a:cubicBezTo>
                    <a:cubicBezTo>
                      <a:pt x="78" y="0"/>
                      <a:pt x="0" y="116"/>
                      <a:pt x="0" y="199"/>
                    </a:cubicBezTo>
                    <a:cubicBezTo>
                      <a:pt x="0" y="259"/>
                      <a:pt x="42" y="309"/>
                      <a:pt x="106" y="309"/>
                    </a:cubicBezTo>
                    <a:cubicBezTo>
                      <a:pt x="188" y="309"/>
                      <a:pt x="282" y="225"/>
                      <a:pt x="282" y="118"/>
                    </a:cubicBezTo>
                    <a:cubicBezTo>
                      <a:pt x="282" y="106"/>
                      <a:pt x="282" y="72"/>
                      <a:pt x="260" y="40"/>
                    </a:cubicBezTo>
                    <a:cubicBezTo>
                      <a:pt x="286" y="40"/>
                      <a:pt x="312" y="40"/>
                      <a:pt x="338" y="40"/>
                    </a:cubicBezTo>
                    <a:moveTo>
                      <a:pt x="106" y="293"/>
                    </a:moveTo>
                    <a:cubicBezTo>
                      <a:pt x="72" y="293"/>
                      <a:pt x="44" y="269"/>
                      <a:pt x="44" y="217"/>
                    </a:cubicBezTo>
                    <a:cubicBezTo>
                      <a:pt x="44" y="197"/>
                      <a:pt x="52" y="140"/>
                      <a:pt x="76" y="98"/>
                    </a:cubicBezTo>
                    <a:cubicBezTo>
                      <a:pt x="106" y="50"/>
                      <a:pt x="148" y="40"/>
                      <a:pt x="172" y="40"/>
                    </a:cubicBezTo>
                    <a:cubicBezTo>
                      <a:pt x="232" y="40"/>
                      <a:pt x="238" y="88"/>
                      <a:pt x="238" y="108"/>
                    </a:cubicBezTo>
                    <a:cubicBezTo>
                      <a:pt x="238" y="142"/>
                      <a:pt x="224" y="199"/>
                      <a:pt x="200" y="233"/>
                    </a:cubicBezTo>
                    <a:cubicBezTo>
                      <a:pt x="172" y="275"/>
                      <a:pt x="134" y="293"/>
                      <a:pt x="106" y="2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90" name="Freeform: Shape 389"/>
              <p:cNvSpPr/>
              <p:nvPr/>
            </p:nvSpPr>
            <p:spPr>
              <a:xfrm>
                <a:off x="6667200" y="3125520"/>
                <a:ext cx="90720" cy="113400"/>
              </a:xfrm>
              <a:custGeom>
                <a:avLst/>
                <a:gdLst/>
                <a:ahLst/>
                <a:cxnLst/>
                <a:rect l="0" t="0" r="r" b="b"/>
                <a:pathLst>
                  <a:path w="253" h="316">
                    <a:moveTo>
                      <a:pt x="250" y="30"/>
                    </a:moveTo>
                    <a:cubicBezTo>
                      <a:pt x="252" y="24"/>
                      <a:pt x="252" y="22"/>
                      <a:pt x="252" y="20"/>
                    </a:cubicBezTo>
                    <a:cubicBezTo>
                      <a:pt x="252" y="10"/>
                      <a:pt x="244" y="4"/>
                      <a:pt x="236" y="4"/>
                    </a:cubicBezTo>
                    <a:cubicBezTo>
                      <a:pt x="230" y="4"/>
                      <a:pt x="222" y="6"/>
                      <a:pt x="216" y="16"/>
                    </a:cubicBezTo>
                    <a:cubicBezTo>
                      <a:pt x="214" y="18"/>
                      <a:pt x="210" y="34"/>
                      <a:pt x="208" y="44"/>
                    </a:cubicBezTo>
                    <a:cubicBezTo>
                      <a:pt x="205" y="57"/>
                      <a:pt x="201" y="70"/>
                      <a:pt x="198" y="84"/>
                    </a:cubicBezTo>
                    <a:cubicBezTo>
                      <a:pt x="194" y="96"/>
                      <a:pt x="180" y="158"/>
                      <a:pt x="178" y="164"/>
                    </a:cubicBezTo>
                    <a:cubicBezTo>
                      <a:pt x="158" y="178"/>
                      <a:pt x="156" y="205"/>
                      <a:pt x="118" y="205"/>
                    </a:cubicBezTo>
                    <a:cubicBezTo>
                      <a:pt x="84" y="205"/>
                      <a:pt x="84" y="174"/>
                      <a:pt x="84" y="166"/>
                    </a:cubicBezTo>
                    <a:cubicBezTo>
                      <a:pt x="84" y="140"/>
                      <a:pt x="96" y="108"/>
                      <a:pt x="110" y="70"/>
                    </a:cubicBezTo>
                    <a:cubicBezTo>
                      <a:pt x="116" y="54"/>
                      <a:pt x="118" y="50"/>
                      <a:pt x="118" y="40"/>
                    </a:cubicBezTo>
                    <a:cubicBezTo>
                      <a:pt x="118" y="18"/>
                      <a:pt x="98" y="0"/>
                      <a:pt x="72" y="0"/>
                    </a:cubicBezTo>
                    <a:cubicBezTo>
                      <a:pt x="22" y="0"/>
                      <a:pt x="0" y="66"/>
                      <a:pt x="0" y="74"/>
                    </a:cubicBezTo>
                    <a:cubicBezTo>
                      <a:pt x="0" y="80"/>
                      <a:pt x="5" y="78"/>
                      <a:pt x="8" y="80"/>
                    </a:cubicBezTo>
                    <a:cubicBezTo>
                      <a:pt x="16" y="80"/>
                      <a:pt x="16" y="78"/>
                      <a:pt x="18" y="72"/>
                    </a:cubicBezTo>
                    <a:cubicBezTo>
                      <a:pt x="30" y="32"/>
                      <a:pt x="50" y="12"/>
                      <a:pt x="70" y="12"/>
                    </a:cubicBezTo>
                    <a:cubicBezTo>
                      <a:pt x="78" y="12"/>
                      <a:pt x="82" y="18"/>
                      <a:pt x="82" y="30"/>
                    </a:cubicBezTo>
                    <a:cubicBezTo>
                      <a:pt x="82" y="42"/>
                      <a:pt x="78" y="52"/>
                      <a:pt x="76" y="58"/>
                    </a:cubicBezTo>
                    <a:cubicBezTo>
                      <a:pt x="52" y="118"/>
                      <a:pt x="48" y="136"/>
                      <a:pt x="48" y="158"/>
                    </a:cubicBezTo>
                    <a:cubicBezTo>
                      <a:pt x="48" y="166"/>
                      <a:pt x="48" y="190"/>
                      <a:pt x="66" y="205"/>
                    </a:cubicBezTo>
                    <a:cubicBezTo>
                      <a:pt x="82" y="217"/>
                      <a:pt x="102" y="219"/>
                      <a:pt x="116" y="219"/>
                    </a:cubicBezTo>
                    <a:cubicBezTo>
                      <a:pt x="136" y="219"/>
                      <a:pt x="154" y="213"/>
                      <a:pt x="170" y="197"/>
                    </a:cubicBezTo>
                    <a:cubicBezTo>
                      <a:pt x="162" y="225"/>
                      <a:pt x="158" y="245"/>
                      <a:pt x="136" y="269"/>
                    </a:cubicBezTo>
                    <a:cubicBezTo>
                      <a:pt x="124" y="285"/>
                      <a:pt x="104" y="301"/>
                      <a:pt x="78" y="301"/>
                    </a:cubicBezTo>
                    <a:cubicBezTo>
                      <a:pt x="74" y="301"/>
                      <a:pt x="52" y="301"/>
                      <a:pt x="40" y="285"/>
                    </a:cubicBezTo>
                    <a:cubicBezTo>
                      <a:pt x="68" y="281"/>
                      <a:pt x="68" y="259"/>
                      <a:pt x="68" y="257"/>
                    </a:cubicBezTo>
                    <a:cubicBezTo>
                      <a:pt x="68" y="241"/>
                      <a:pt x="54" y="239"/>
                      <a:pt x="48" y="239"/>
                    </a:cubicBezTo>
                    <a:cubicBezTo>
                      <a:pt x="36" y="239"/>
                      <a:pt x="20" y="249"/>
                      <a:pt x="20" y="271"/>
                    </a:cubicBezTo>
                    <a:cubicBezTo>
                      <a:pt x="20" y="297"/>
                      <a:pt x="44" y="315"/>
                      <a:pt x="78" y="315"/>
                    </a:cubicBezTo>
                    <a:cubicBezTo>
                      <a:pt x="128" y="315"/>
                      <a:pt x="188" y="277"/>
                      <a:pt x="204" y="215"/>
                    </a:cubicBezTo>
                    <a:cubicBezTo>
                      <a:pt x="219" y="154"/>
                      <a:pt x="235" y="92"/>
                      <a:pt x="250" y="3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91" name="Freeform: Shape 390"/>
              <p:cNvSpPr/>
              <p:nvPr/>
            </p:nvSpPr>
            <p:spPr>
              <a:xfrm>
                <a:off x="6864120" y="3022920"/>
                <a:ext cx="224640" cy="158760"/>
              </a:xfrm>
              <a:custGeom>
                <a:avLst/>
                <a:gdLst/>
                <a:ahLst/>
                <a:cxnLst/>
                <a:rect l="0" t="0" r="r" b="b"/>
                <a:pathLst>
                  <a:path w="625" h="442">
                    <a:moveTo>
                      <a:pt x="396" y="28"/>
                    </a:moveTo>
                    <a:cubicBezTo>
                      <a:pt x="406" y="24"/>
                      <a:pt x="410" y="22"/>
                      <a:pt x="410" y="14"/>
                    </a:cubicBezTo>
                    <a:cubicBezTo>
                      <a:pt x="410" y="4"/>
                      <a:pt x="402" y="0"/>
                      <a:pt x="396" y="0"/>
                    </a:cubicBezTo>
                    <a:cubicBezTo>
                      <a:pt x="392" y="0"/>
                      <a:pt x="386" y="2"/>
                      <a:pt x="384" y="4"/>
                    </a:cubicBezTo>
                    <a:cubicBezTo>
                      <a:pt x="260" y="71"/>
                      <a:pt x="137" y="138"/>
                      <a:pt x="14" y="205"/>
                    </a:cubicBezTo>
                    <a:cubicBezTo>
                      <a:pt x="6" y="209"/>
                      <a:pt x="0" y="210"/>
                      <a:pt x="0" y="219"/>
                    </a:cubicBezTo>
                    <a:cubicBezTo>
                      <a:pt x="0" y="228"/>
                      <a:pt x="6" y="231"/>
                      <a:pt x="14" y="235"/>
                    </a:cubicBezTo>
                    <a:cubicBezTo>
                      <a:pt x="137" y="303"/>
                      <a:pt x="260" y="370"/>
                      <a:pt x="384" y="437"/>
                    </a:cubicBezTo>
                    <a:cubicBezTo>
                      <a:pt x="392" y="441"/>
                      <a:pt x="394" y="441"/>
                      <a:pt x="396" y="441"/>
                    </a:cubicBezTo>
                    <a:cubicBezTo>
                      <a:pt x="406" y="441"/>
                      <a:pt x="410" y="435"/>
                      <a:pt x="410" y="427"/>
                    </a:cubicBezTo>
                    <a:cubicBezTo>
                      <a:pt x="410" y="419"/>
                      <a:pt x="406" y="417"/>
                      <a:pt x="396" y="413"/>
                    </a:cubicBezTo>
                    <a:cubicBezTo>
                      <a:pt x="278" y="348"/>
                      <a:pt x="161" y="284"/>
                      <a:pt x="44" y="219"/>
                    </a:cubicBezTo>
                    <a:cubicBezTo>
                      <a:pt x="161" y="156"/>
                      <a:pt x="278" y="92"/>
                      <a:pt x="396" y="28"/>
                    </a:cubicBezTo>
                    <a:moveTo>
                      <a:pt x="610" y="28"/>
                    </a:moveTo>
                    <a:cubicBezTo>
                      <a:pt x="620" y="24"/>
                      <a:pt x="624" y="22"/>
                      <a:pt x="624" y="14"/>
                    </a:cubicBezTo>
                    <a:cubicBezTo>
                      <a:pt x="624" y="4"/>
                      <a:pt x="618" y="0"/>
                      <a:pt x="610" y="0"/>
                    </a:cubicBezTo>
                    <a:cubicBezTo>
                      <a:pt x="606" y="0"/>
                      <a:pt x="602" y="2"/>
                      <a:pt x="598" y="4"/>
                    </a:cubicBezTo>
                    <a:cubicBezTo>
                      <a:pt x="474" y="71"/>
                      <a:pt x="351" y="138"/>
                      <a:pt x="228" y="205"/>
                    </a:cubicBezTo>
                    <a:cubicBezTo>
                      <a:pt x="220" y="209"/>
                      <a:pt x="214" y="210"/>
                      <a:pt x="214" y="219"/>
                    </a:cubicBezTo>
                    <a:cubicBezTo>
                      <a:pt x="214" y="228"/>
                      <a:pt x="220" y="231"/>
                      <a:pt x="228" y="235"/>
                    </a:cubicBezTo>
                    <a:cubicBezTo>
                      <a:pt x="351" y="303"/>
                      <a:pt x="474" y="370"/>
                      <a:pt x="598" y="437"/>
                    </a:cubicBezTo>
                    <a:cubicBezTo>
                      <a:pt x="606" y="441"/>
                      <a:pt x="608" y="441"/>
                      <a:pt x="610" y="441"/>
                    </a:cubicBezTo>
                    <a:cubicBezTo>
                      <a:pt x="620" y="441"/>
                      <a:pt x="624" y="435"/>
                      <a:pt x="624" y="427"/>
                    </a:cubicBezTo>
                    <a:cubicBezTo>
                      <a:pt x="624" y="419"/>
                      <a:pt x="620" y="417"/>
                      <a:pt x="610" y="413"/>
                    </a:cubicBezTo>
                    <a:cubicBezTo>
                      <a:pt x="492" y="348"/>
                      <a:pt x="375" y="284"/>
                      <a:pt x="258" y="219"/>
                    </a:cubicBezTo>
                    <a:cubicBezTo>
                      <a:pt x="375" y="156"/>
                      <a:pt x="492" y="92"/>
                      <a:pt x="610" y="2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92" name="Freeform: Shape 391"/>
              <p:cNvSpPr/>
              <p:nvPr/>
            </p:nvSpPr>
            <p:spPr>
              <a:xfrm>
                <a:off x="7183080" y="3056400"/>
                <a:ext cx="133920" cy="111240"/>
              </a:xfrm>
              <a:custGeom>
                <a:avLst/>
                <a:gdLst/>
                <a:ahLst/>
                <a:cxnLst/>
                <a:rect l="0" t="0" r="r" b="b"/>
                <a:pathLst>
                  <a:path w="373" h="310">
                    <a:moveTo>
                      <a:pt x="338" y="40"/>
                    </a:moveTo>
                    <a:cubicBezTo>
                      <a:pt x="346" y="40"/>
                      <a:pt x="372" y="40"/>
                      <a:pt x="372" y="16"/>
                    </a:cubicBezTo>
                    <a:cubicBezTo>
                      <a:pt x="372" y="0"/>
                      <a:pt x="358" y="0"/>
                      <a:pt x="344" y="0"/>
                    </a:cubicBezTo>
                    <a:cubicBezTo>
                      <a:pt x="290" y="0"/>
                      <a:pt x="237" y="0"/>
                      <a:pt x="184" y="0"/>
                    </a:cubicBezTo>
                    <a:cubicBezTo>
                      <a:pt x="78" y="0"/>
                      <a:pt x="0" y="116"/>
                      <a:pt x="0" y="199"/>
                    </a:cubicBezTo>
                    <a:cubicBezTo>
                      <a:pt x="0" y="259"/>
                      <a:pt x="42" y="309"/>
                      <a:pt x="106" y="309"/>
                    </a:cubicBezTo>
                    <a:cubicBezTo>
                      <a:pt x="188" y="309"/>
                      <a:pt x="282" y="225"/>
                      <a:pt x="282" y="118"/>
                    </a:cubicBezTo>
                    <a:cubicBezTo>
                      <a:pt x="282" y="106"/>
                      <a:pt x="282" y="72"/>
                      <a:pt x="260" y="40"/>
                    </a:cubicBezTo>
                    <a:cubicBezTo>
                      <a:pt x="286" y="40"/>
                      <a:pt x="312" y="40"/>
                      <a:pt x="338" y="40"/>
                    </a:cubicBezTo>
                    <a:moveTo>
                      <a:pt x="106" y="293"/>
                    </a:moveTo>
                    <a:cubicBezTo>
                      <a:pt x="72" y="293"/>
                      <a:pt x="44" y="269"/>
                      <a:pt x="44" y="217"/>
                    </a:cubicBezTo>
                    <a:cubicBezTo>
                      <a:pt x="44" y="197"/>
                      <a:pt x="52" y="140"/>
                      <a:pt x="76" y="98"/>
                    </a:cubicBezTo>
                    <a:cubicBezTo>
                      <a:pt x="106" y="50"/>
                      <a:pt x="148" y="40"/>
                      <a:pt x="172" y="40"/>
                    </a:cubicBezTo>
                    <a:cubicBezTo>
                      <a:pt x="232" y="40"/>
                      <a:pt x="236" y="88"/>
                      <a:pt x="236" y="108"/>
                    </a:cubicBezTo>
                    <a:cubicBezTo>
                      <a:pt x="236" y="142"/>
                      <a:pt x="222" y="199"/>
                      <a:pt x="198" y="233"/>
                    </a:cubicBezTo>
                    <a:cubicBezTo>
                      <a:pt x="172" y="275"/>
                      <a:pt x="134" y="293"/>
                      <a:pt x="106" y="2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93" name="Freeform: Shape 392"/>
              <p:cNvSpPr/>
              <p:nvPr/>
            </p:nvSpPr>
            <p:spPr>
              <a:xfrm>
                <a:off x="7326000" y="3125520"/>
                <a:ext cx="95040" cy="78840"/>
              </a:xfrm>
              <a:custGeom>
                <a:avLst/>
                <a:gdLst/>
                <a:ahLst/>
                <a:cxnLst/>
                <a:rect l="0" t="0" r="r" b="b"/>
                <a:pathLst>
                  <a:path w="265" h="220">
                    <a:moveTo>
                      <a:pt x="100" y="164"/>
                    </a:moveTo>
                    <a:cubicBezTo>
                      <a:pt x="94" y="180"/>
                      <a:pt x="78" y="205"/>
                      <a:pt x="54" y="205"/>
                    </a:cubicBezTo>
                    <a:cubicBezTo>
                      <a:pt x="52" y="205"/>
                      <a:pt x="36" y="205"/>
                      <a:pt x="26" y="199"/>
                    </a:cubicBezTo>
                    <a:cubicBezTo>
                      <a:pt x="46" y="194"/>
                      <a:pt x="48" y="176"/>
                      <a:pt x="48" y="172"/>
                    </a:cubicBezTo>
                    <a:cubicBezTo>
                      <a:pt x="48" y="162"/>
                      <a:pt x="40" y="154"/>
                      <a:pt x="28" y="154"/>
                    </a:cubicBezTo>
                    <a:cubicBezTo>
                      <a:pt x="14" y="154"/>
                      <a:pt x="0" y="166"/>
                      <a:pt x="0" y="184"/>
                    </a:cubicBezTo>
                    <a:cubicBezTo>
                      <a:pt x="0" y="209"/>
                      <a:pt x="28" y="219"/>
                      <a:pt x="52" y="219"/>
                    </a:cubicBezTo>
                    <a:cubicBezTo>
                      <a:pt x="74" y="219"/>
                      <a:pt x="94" y="205"/>
                      <a:pt x="108" y="186"/>
                    </a:cubicBezTo>
                    <a:cubicBezTo>
                      <a:pt x="118" y="211"/>
                      <a:pt x="146" y="219"/>
                      <a:pt x="166" y="219"/>
                    </a:cubicBezTo>
                    <a:cubicBezTo>
                      <a:pt x="222" y="219"/>
                      <a:pt x="252" y="160"/>
                      <a:pt x="252" y="146"/>
                    </a:cubicBezTo>
                    <a:cubicBezTo>
                      <a:pt x="252" y="138"/>
                      <a:pt x="246" y="138"/>
                      <a:pt x="244" y="138"/>
                    </a:cubicBezTo>
                    <a:cubicBezTo>
                      <a:pt x="238" y="138"/>
                      <a:pt x="236" y="142"/>
                      <a:pt x="236" y="148"/>
                    </a:cubicBezTo>
                    <a:cubicBezTo>
                      <a:pt x="224" y="182"/>
                      <a:pt x="196" y="205"/>
                      <a:pt x="168" y="205"/>
                    </a:cubicBezTo>
                    <a:cubicBezTo>
                      <a:pt x="148" y="205"/>
                      <a:pt x="138" y="194"/>
                      <a:pt x="138" y="174"/>
                    </a:cubicBezTo>
                    <a:cubicBezTo>
                      <a:pt x="138" y="162"/>
                      <a:pt x="150" y="118"/>
                      <a:pt x="164" y="62"/>
                    </a:cubicBezTo>
                    <a:cubicBezTo>
                      <a:pt x="174" y="26"/>
                      <a:pt x="196" y="12"/>
                      <a:pt x="212" y="12"/>
                    </a:cubicBezTo>
                    <a:cubicBezTo>
                      <a:pt x="221" y="15"/>
                      <a:pt x="228" y="12"/>
                      <a:pt x="238" y="20"/>
                    </a:cubicBezTo>
                    <a:cubicBezTo>
                      <a:pt x="222" y="24"/>
                      <a:pt x="216" y="38"/>
                      <a:pt x="216" y="46"/>
                    </a:cubicBezTo>
                    <a:cubicBezTo>
                      <a:pt x="216" y="58"/>
                      <a:pt x="224" y="64"/>
                      <a:pt x="236" y="64"/>
                    </a:cubicBezTo>
                    <a:cubicBezTo>
                      <a:pt x="248" y="64"/>
                      <a:pt x="264" y="56"/>
                      <a:pt x="264" y="34"/>
                    </a:cubicBezTo>
                    <a:cubicBezTo>
                      <a:pt x="264" y="8"/>
                      <a:pt x="232" y="0"/>
                      <a:pt x="212" y="0"/>
                    </a:cubicBezTo>
                    <a:cubicBezTo>
                      <a:pt x="188" y="0"/>
                      <a:pt x="168" y="16"/>
                      <a:pt x="158" y="34"/>
                    </a:cubicBezTo>
                    <a:cubicBezTo>
                      <a:pt x="148" y="14"/>
                      <a:pt x="126" y="0"/>
                      <a:pt x="98" y="0"/>
                    </a:cubicBezTo>
                    <a:cubicBezTo>
                      <a:pt x="44" y="0"/>
                      <a:pt x="12" y="60"/>
                      <a:pt x="12" y="74"/>
                    </a:cubicBezTo>
                    <a:cubicBezTo>
                      <a:pt x="12" y="80"/>
                      <a:pt x="18" y="80"/>
                      <a:pt x="20" y="80"/>
                    </a:cubicBezTo>
                    <a:cubicBezTo>
                      <a:pt x="26" y="80"/>
                      <a:pt x="28" y="78"/>
                      <a:pt x="30" y="72"/>
                    </a:cubicBezTo>
                    <a:cubicBezTo>
                      <a:pt x="42" y="34"/>
                      <a:pt x="72" y="12"/>
                      <a:pt x="96" y="12"/>
                    </a:cubicBezTo>
                    <a:cubicBezTo>
                      <a:pt x="114" y="12"/>
                      <a:pt x="126" y="22"/>
                      <a:pt x="126" y="46"/>
                    </a:cubicBezTo>
                    <a:cubicBezTo>
                      <a:pt x="126" y="54"/>
                      <a:pt x="120" y="80"/>
                      <a:pt x="116" y="96"/>
                    </a:cubicBezTo>
                    <a:cubicBezTo>
                      <a:pt x="111" y="118"/>
                      <a:pt x="105" y="141"/>
                      <a:pt x="100" y="16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94" name="Freeform: Shape 393"/>
              <p:cNvSpPr/>
              <p:nvPr/>
            </p:nvSpPr>
            <p:spPr>
              <a:xfrm>
                <a:off x="7459200" y="2976120"/>
                <a:ext cx="59040" cy="252000"/>
              </a:xfrm>
              <a:custGeom>
                <a:avLst/>
                <a:gdLst/>
                <a:ahLst/>
                <a:cxnLst/>
                <a:rect l="0" t="0" r="r" b="b"/>
                <a:pathLst>
                  <a:path w="165" h="701">
                    <a:moveTo>
                      <a:pt x="164" y="349"/>
                    </a:moveTo>
                    <a:cubicBezTo>
                      <a:pt x="164" y="295"/>
                      <a:pt x="156" y="211"/>
                      <a:pt x="118" y="132"/>
                    </a:cubicBezTo>
                    <a:cubicBezTo>
                      <a:pt x="76" y="46"/>
                      <a:pt x="14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0"/>
                      <a:pt x="0" y="10"/>
                      <a:pt x="14" y="24"/>
                    </a:cubicBezTo>
                    <a:cubicBezTo>
                      <a:pt x="82" y="92"/>
                      <a:pt x="122" y="203"/>
                      <a:pt x="122" y="349"/>
                    </a:cubicBezTo>
                    <a:cubicBezTo>
                      <a:pt x="122" y="469"/>
                      <a:pt x="96" y="592"/>
                      <a:pt x="10" y="680"/>
                    </a:cubicBezTo>
                    <a:cubicBezTo>
                      <a:pt x="0" y="690"/>
                      <a:pt x="0" y="690"/>
                      <a:pt x="0" y="692"/>
                    </a:cubicBezTo>
                    <a:cubicBezTo>
                      <a:pt x="0" y="696"/>
                      <a:pt x="4" y="700"/>
                      <a:pt x="8" y="700"/>
                    </a:cubicBezTo>
                    <a:cubicBezTo>
                      <a:pt x="14" y="700"/>
                      <a:pt x="78" y="652"/>
                      <a:pt x="120" y="563"/>
                    </a:cubicBezTo>
                    <a:cubicBezTo>
                      <a:pt x="156" y="487"/>
                      <a:pt x="164" y="409"/>
                      <a:pt x="164" y="349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</p:grpSp>
      </p:grpSp>
      <p:grpSp>
        <p:nvGrpSpPr>
          <p:cNvPr id="395" name="Group 394"/>
          <p:cNvGrpSpPr/>
          <p:nvPr/>
        </p:nvGrpSpPr>
        <p:grpSpPr>
          <a:xfrm>
            <a:off x="3363503" y="2136196"/>
            <a:ext cx="1567610" cy="516005"/>
            <a:chOff x="2028240" y="2354760"/>
            <a:chExt cx="1728000" cy="568800"/>
          </a:xfrm>
        </p:grpSpPr>
        <p:grpSp>
          <p:nvGrpSpPr>
            <p:cNvPr id="396" name="Group 395"/>
            <p:cNvGrpSpPr/>
            <p:nvPr/>
          </p:nvGrpSpPr>
          <p:grpSpPr>
            <a:xfrm>
              <a:off x="2028240" y="2354760"/>
              <a:ext cx="1728000" cy="568800"/>
              <a:chOff x="2028240" y="2354760"/>
              <a:chExt cx="1728000" cy="568800"/>
            </a:xfrm>
          </p:grpSpPr>
          <p:sp>
            <p:nvSpPr>
              <p:cNvPr id="397" name="Freeform: Shape 396"/>
              <p:cNvSpPr/>
              <p:nvPr/>
            </p:nvSpPr>
            <p:spPr>
              <a:xfrm>
                <a:off x="2033280" y="2367720"/>
                <a:ext cx="1710000" cy="542880"/>
              </a:xfrm>
              <a:custGeom>
                <a:avLst/>
                <a:gdLst/>
                <a:ahLst/>
                <a:cxnLst/>
                <a:rect l="0" t="0" r="r" b="b"/>
                <a:pathLst>
                  <a:path w="4751" h="1509">
                    <a:moveTo>
                      <a:pt x="0" y="0"/>
                    </a:moveTo>
                    <a:cubicBezTo>
                      <a:pt x="1583" y="0"/>
                      <a:pt x="3167" y="0"/>
                      <a:pt x="4750" y="0"/>
                    </a:cubicBezTo>
                    <a:cubicBezTo>
                      <a:pt x="4750" y="503"/>
                      <a:pt x="4750" y="1005"/>
                      <a:pt x="4750" y="1508"/>
                    </a:cubicBezTo>
                    <a:cubicBezTo>
                      <a:pt x="3167" y="1508"/>
                      <a:pt x="1583" y="1508"/>
                      <a:pt x="0" y="1508"/>
                    </a:cubicBezTo>
                    <a:cubicBezTo>
                      <a:pt x="0" y="1005"/>
                      <a:pt x="0" y="503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</a:ln>
            </p:spPr>
          </p:sp>
          <p:sp>
            <p:nvSpPr>
              <p:cNvPr id="398" name="Freeform: Shape 397"/>
              <p:cNvSpPr/>
              <p:nvPr/>
            </p:nvSpPr>
            <p:spPr>
              <a:xfrm>
                <a:off x="2028240" y="2523600"/>
                <a:ext cx="157680" cy="183240"/>
              </a:xfrm>
              <a:custGeom>
                <a:avLst/>
                <a:gdLst/>
                <a:ahLst/>
                <a:cxnLst/>
                <a:rect l="0" t="0" r="r" b="b"/>
                <a:pathLst>
                  <a:path w="439" h="510">
                    <a:moveTo>
                      <a:pt x="104" y="427"/>
                    </a:moveTo>
                    <a:cubicBezTo>
                      <a:pt x="142" y="370"/>
                      <a:pt x="154" y="326"/>
                      <a:pt x="164" y="288"/>
                    </a:cubicBezTo>
                    <a:cubicBezTo>
                      <a:pt x="188" y="190"/>
                      <a:pt x="214" y="106"/>
                      <a:pt x="258" y="58"/>
                    </a:cubicBezTo>
                    <a:cubicBezTo>
                      <a:pt x="266" y="50"/>
                      <a:pt x="272" y="42"/>
                      <a:pt x="294" y="42"/>
                    </a:cubicBezTo>
                    <a:cubicBezTo>
                      <a:pt x="344" y="42"/>
                      <a:pt x="344" y="92"/>
                      <a:pt x="344" y="102"/>
                    </a:cubicBezTo>
                    <a:cubicBezTo>
                      <a:pt x="344" y="114"/>
                      <a:pt x="342" y="124"/>
                      <a:pt x="342" y="128"/>
                    </a:cubicBezTo>
                    <a:cubicBezTo>
                      <a:pt x="342" y="132"/>
                      <a:pt x="345" y="131"/>
                      <a:pt x="346" y="132"/>
                    </a:cubicBezTo>
                    <a:cubicBezTo>
                      <a:pt x="358" y="132"/>
                      <a:pt x="376" y="124"/>
                      <a:pt x="394" y="112"/>
                    </a:cubicBezTo>
                    <a:cubicBezTo>
                      <a:pt x="406" y="102"/>
                      <a:pt x="412" y="94"/>
                      <a:pt x="412" y="66"/>
                    </a:cubicBezTo>
                    <a:cubicBezTo>
                      <a:pt x="412" y="28"/>
                      <a:pt x="394" y="0"/>
                      <a:pt x="354" y="0"/>
                    </a:cubicBezTo>
                    <a:cubicBezTo>
                      <a:pt x="332" y="0"/>
                      <a:pt x="270" y="4"/>
                      <a:pt x="200" y="74"/>
                    </a:cubicBezTo>
                    <a:cubicBezTo>
                      <a:pt x="144" y="132"/>
                      <a:pt x="112" y="258"/>
                      <a:pt x="98" y="312"/>
                    </a:cubicBezTo>
                    <a:cubicBezTo>
                      <a:pt x="86" y="360"/>
                      <a:pt x="80" y="382"/>
                      <a:pt x="58" y="423"/>
                    </a:cubicBezTo>
                    <a:cubicBezTo>
                      <a:pt x="54" y="431"/>
                      <a:pt x="36" y="461"/>
                      <a:pt x="26" y="471"/>
                    </a:cubicBezTo>
                    <a:cubicBezTo>
                      <a:pt x="6" y="489"/>
                      <a:pt x="0" y="501"/>
                      <a:pt x="0" y="505"/>
                    </a:cubicBezTo>
                    <a:cubicBezTo>
                      <a:pt x="2" y="507"/>
                      <a:pt x="2" y="509"/>
                      <a:pt x="6" y="509"/>
                    </a:cubicBezTo>
                    <a:cubicBezTo>
                      <a:pt x="8" y="509"/>
                      <a:pt x="24" y="505"/>
                      <a:pt x="42" y="493"/>
                    </a:cubicBezTo>
                    <a:cubicBezTo>
                      <a:pt x="54" y="487"/>
                      <a:pt x="56" y="485"/>
                      <a:pt x="72" y="469"/>
                    </a:cubicBezTo>
                    <a:cubicBezTo>
                      <a:pt x="106" y="469"/>
                      <a:pt x="132" y="475"/>
                      <a:pt x="176" y="489"/>
                    </a:cubicBezTo>
                    <a:cubicBezTo>
                      <a:pt x="212" y="499"/>
                      <a:pt x="248" y="509"/>
                      <a:pt x="282" y="509"/>
                    </a:cubicBezTo>
                    <a:cubicBezTo>
                      <a:pt x="340" y="509"/>
                      <a:pt x="398" y="465"/>
                      <a:pt x="420" y="435"/>
                    </a:cubicBezTo>
                    <a:cubicBezTo>
                      <a:pt x="434" y="417"/>
                      <a:pt x="438" y="399"/>
                      <a:pt x="438" y="397"/>
                    </a:cubicBezTo>
                    <a:cubicBezTo>
                      <a:pt x="438" y="392"/>
                      <a:pt x="435" y="394"/>
                      <a:pt x="434" y="392"/>
                    </a:cubicBezTo>
                    <a:cubicBezTo>
                      <a:pt x="422" y="392"/>
                      <a:pt x="406" y="399"/>
                      <a:pt x="394" y="407"/>
                    </a:cubicBezTo>
                    <a:cubicBezTo>
                      <a:pt x="374" y="419"/>
                      <a:pt x="372" y="423"/>
                      <a:pt x="368" y="435"/>
                    </a:cubicBezTo>
                    <a:cubicBezTo>
                      <a:pt x="366" y="447"/>
                      <a:pt x="360" y="453"/>
                      <a:pt x="358" y="457"/>
                    </a:cubicBezTo>
                    <a:cubicBezTo>
                      <a:pt x="352" y="465"/>
                      <a:pt x="352" y="465"/>
                      <a:pt x="342" y="465"/>
                    </a:cubicBezTo>
                    <a:cubicBezTo>
                      <a:pt x="308" y="465"/>
                      <a:pt x="272" y="455"/>
                      <a:pt x="226" y="441"/>
                    </a:cubicBezTo>
                    <a:cubicBezTo>
                      <a:pt x="206" y="437"/>
                      <a:pt x="168" y="425"/>
                      <a:pt x="132" y="425"/>
                    </a:cubicBezTo>
                    <a:cubicBezTo>
                      <a:pt x="124" y="425"/>
                      <a:pt x="114" y="425"/>
                      <a:pt x="104" y="427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99" name="Freeform: Shape 398"/>
              <p:cNvSpPr/>
              <p:nvPr/>
            </p:nvSpPr>
            <p:spPr>
              <a:xfrm>
                <a:off x="2278800" y="2579760"/>
                <a:ext cx="168480" cy="107280"/>
              </a:xfrm>
              <a:custGeom>
                <a:avLst/>
                <a:gdLst/>
                <a:ahLst/>
                <a:cxnLst/>
                <a:rect l="0" t="0" r="r" b="b"/>
                <a:pathLst>
                  <a:path w="469" h="299">
                    <a:moveTo>
                      <a:pt x="468" y="20"/>
                    </a:moveTo>
                    <a:cubicBezTo>
                      <a:pt x="468" y="6"/>
                      <a:pt x="464" y="0"/>
                      <a:pt x="460" y="0"/>
                    </a:cubicBezTo>
                    <a:cubicBezTo>
                      <a:pt x="456" y="0"/>
                      <a:pt x="450" y="2"/>
                      <a:pt x="450" y="18"/>
                    </a:cubicBezTo>
                    <a:cubicBezTo>
                      <a:pt x="446" y="68"/>
                      <a:pt x="398" y="96"/>
                      <a:pt x="352" y="96"/>
                    </a:cubicBezTo>
                    <a:cubicBezTo>
                      <a:pt x="310" y="96"/>
                      <a:pt x="276" y="74"/>
                      <a:pt x="240" y="50"/>
                    </a:cubicBezTo>
                    <a:cubicBezTo>
                      <a:pt x="202" y="24"/>
                      <a:pt x="164" y="0"/>
                      <a:pt x="118" y="0"/>
                    </a:cubicBezTo>
                    <a:cubicBezTo>
                      <a:pt x="52" y="0"/>
                      <a:pt x="0" y="50"/>
                      <a:pt x="0" y="114"/>
                    </a:cubicBezTo>
                    <a:cubicBezTo>
                      <a:pt x="0" y="130"/>
                      <a:pt x="6" y="134"/>
                      <a:pt x="10" y="134"/>
                    </a:cubicBezTo>
                    <a:cubicBezTo>
                      <a:pt x="18" y="134"/>
                      <a:pt x="20" y="122"/>
                      <a:pt x="20" y="118"/>
                    </a:cubicBezTo>
                    <a:cubicBezTo>
                      <a:pt x="24" y="60"/>
                      <a:pt x="82" y="38"/>
                      <a:pt x="118" y="38"/>
                    </a:cubicBezTo>
                    <a:cubicBezTo>
                      <a:pt x="158" y="38"/>
                      <a:pt x="194" y="60"/>
                      <a:pt x="230" y="84"/>
                    </a:cubicBezTo>
                    <a:cubicBezTo>
                      <a:pt x="268" y="110"/>
                      <a:pt x="306" y="136"/>
                      <a:pt x="352" y="136"/>
                    </a:cubicBezTo>
                    <a:cubicBezTo>
                      <a:pt x="418" y="136"/>
                      <a:pt x="468" y="86"/>
                      <a:pt x="468" y="20"/>
                    </a:cubicBezTo>
                    <a:moveTo>
                      <a:pt x="468" y="186"/>
                    </a:moveTo>
                    <a:cubicBezTo>
                      <a:pt x="468" y="164"/>
                      <a:pt x="462" y="171"/>
                      <a:pt x="460" y="164"/>
                    </a:cubicBezTo>
                    <a:cubicBezTo>
                      <a:pt x="456" y="164"/>
                      <a:pt x="450" y="166"/>
                      <a:pt x="450" y="182"/>
                    </a:cubicBezTo>
                    <a:cubicBezTo>
                      <a:pt x="446" y="230"/>
                      <a:pt x="398" y="260"/>
                      <a:pt x="352" y="260"/>
                    </a:cubicBezTo>
                    <a:cubicBezTo>
                      <a:pt x="310" y="260"/>
                      <a:pt x="276" y="238"/>
                      <a:pt x="240" y="214"/>
                    </a:cubicBezTo>
                    <a:cubicBezTo>
                      <a:pt x="202" y="188"/>
                      <a:pt x="164" y="162"/>
                      <a:pt x="118" y="162"/>
                    </a:cubicBezTo>
                    <a:cubicBezTo>
                      <a:pt x="52" y="162"/>
                      <a:pt x="0" y="212"/>
                      <a:pt x="0" y="278"/>
                    </a:cubicBezTo>
                    <a:cubicBezTo>
                      <a:pt x="0" y="292"/>
                      <a:pt x="6" y="298"/>
                      <a:pt x="10" y="298"/>
                    </a:cubicBezTo>
                    <a:cubicBezTo>
                      <a:pt x="18" y="298"/>
                      <a:pt x="20" y="284"/>
                      <a:pt x="20" y="282"/>
                    </a:cubicBezTo>
                    <a:cubicBezTo>
                      <a:pt x="24" y="224"/>
                      <a:pt x="82" y="202"/>
                      <a:pt x="118" y="202"/>
                    </a:cubicBezTo>
                    <a:cubicBezTo>
                      <a:pt x="158" y="202"/>
                      <a:pt x="194" y="224"/>
                      <a:pt x="230" y="248"/>
                    </a:cubicBezTo>
                    <a:cubicBezTo>
                      <a:pt x="268" y="274"/>
                      <a:pt x="306" y="298"/>
                      <a:pt x="352" y="298"/>
                    </a:cubicBezTo>
                    <a:cubicBezTo>
                      <a:pt x="418" y="298"/>
                      <a:pt x="468" y="246"/>
                      <a:pt x="468" y="18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400" name="Freeform: Shape 399"/>
              <p:cNvSpPr/>
              <p:nvPr/>
            </p:nvSpPr>
            <p:spPr>
              <a:xfrm>
                <a:off x="2570760" y="2358360"/>
                <a:ext cx="116640" cy="172440"/>
              </a:xfrm>
              <a:custGeom>
                <a:avLst/>
                <a:gdLst/>
                <a:ahLst/>
                <a:cxnLst/>
                <a:rect l="0" t="0" r="r" b="b"/>
                <a:pathLst>
                  <a:path w="325" h="480">
                    <a:moveTo>
                      <a:pt x="238" y="54"/>
                    </a:moveTo>
                    <a:cubicBezTo>
                      <a:pt x="244" y="28"/>
                      <a:pt x="246" y="22"/>
                      <a:pt x="302" y="22"/>
                    </a:cubicBezTo>
                    <a:cubicBezTo>
                      <a:pt x="320" y="22"/>
                      <a:pt x="324" y="22"/>
                      <a:pt x="324" y="8"/>
                    </a:cubicBezTo>
                    <a:cubicBezTo>
                      <a:pt x="324" y="0"/>
                      <a:pt x="318" y="0"/>
                      <a:pt x="314" y="0"/>
                    </a:cubicBezTo>
                    <a:cubicBezTo>
                      <a:pt x="294" y="0"/>
                      <a:pt x="242" y="2"/>
                      <a:pt x="222" y="2"/>
                    </a:cubicBezTo>
                    <a:cubicBezTo>
                      <a:pt x="200" y="2"/>
                      <a:pt x="150" y="0"/>
                      <a:pt x="128" y="0"/>
                    </a:cubicBezTo>
                    <a:cubicBezTo>
                      <a:pt x="124" y="0"/>
                      <a:pt x="114" y="0"/>
                      <a:pt x="114" y="14"/>
                    </a:cubicBezTo>
                    <a:cubicBezTo>
                      <a:pt x="114" y="22"/>
                      <a:pt x="120" y="22"/>
                      <a:pt x="134" y="22"/>
                    </a:cubicBezTo>
                    <a:cubicBezTo>
                      <a:pt x="164" y="22"/>
                      <a:pt x="182" y="22"/>
                      <a:pt x="182" y="34"/>
                    </a:cubicBezTo>
                    <a:cubicBezTo>
                      <a:pt x="182" y="38"/>
                      <a:pt x="182" y="40"/>
                      <a:pt x="180" y="46"/>
                    </a:cubicBezTo>
                    <a:cubicBezTo>
                      <a:pt x="149" y="172"/>
                      <a:pt x="117" y="298"/>
                      <a:pt x="86" y="423"/>
                    </a:cubicBezTo>
                    <a:cubicBezTo>
                      <a:pt x="80" y="449"/>
                      <a:pt x="78" y="457"/>
                      <a:pt x="22" y="457"/>
                    </a:cubicBezTo>
                    <a:cubicBezTo>
                      <a:pt x="6" y="457"/>
                      <a:pt x="0" y="457"/>
                      <a:pt x="0" y="471"/>
                    </a:cubicBezTo>
                    <a:cubicBezTo>
                      <a:pt x="0" y="479"/>
                      <a:pt x="8" y="479"/>
                      <a:pt x="10" y="479"/>
                    </a:cubicBezTo>
                    <a:cubicBezTo>
                      <a:pt x="30" y="479"/>
                      <a:pt x="82" y="477"/>
                      <a:pt x="102" y="477"/>
                    </a:cubicBezTo>
                    <a:cubicBezTo>
                      <a:pt x="124" y="477"/>
                      <a:pt x="176" y="479"/>
                      <a:pt x="196" y="479"/>
                    </a:cubicBezTo>
                    <a:cubicBezTo>
                      <a:pt x="202" y="479"/>
                      <a:pt x="210" y="479"/>
                      <a:pt x="210" y="465"/>
                    </a:cubicBezTo>
                    <a:cubicBezTo>
                      <a:pt x="210" y="457"/>
                      <a:pt x="204" y="457"/>
                      <a:pt x="190" y="457"/>
                    </a:cubicBezTo>
                    <a:cubicBezTo>
                      <a:pt x="176" y="457"/>
                      <a:pt x="174" y="457"/>
                      <a:pt x="160" y="455"/>
                    </a:cubicBezTo>
                    <a:cubicBezTo>
                      <a:pt x="144" y="453"/>
                      <a:pt x="142" y="451"/>
                      <a:pt x="142" y="443"/>
                    </a:cubicBezTo>
                    <a:cubicBezTo>
                      <a:pt x="142" y="437"/>
                      <a:pt x="142" y="431"/>
                      <a:pt x="144" y="427"/>
                    </a:cubicBezTo>
                    <a:cubicBezTo>
                      <a:pt x="175" y="303"/>
                      <a:pt x="207" y="178"/>
                      <a:pt x="238" y="5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401" name="Freeform: Shape 400"/>
              <p:cNvSpPr/>
              <p:nvPr/>
            </p:nvSpPr>
            <p:spPr>
              <a:xfrm>
                <a:off x="2680920" y="2458440"/>
                <a:ext cx="59760" cy="112320"/>
              </a:xfrm>
              <a:custGeom>
                <a:avLst/>
                <a:gdLst/>
                <a:ahLst/>
                <a:cxnLst/>
                <a:rect l="0" t="0" r="r" b="b"/>
                <a:pathLst>
                  <a:path w="167" h="313">
                    <a:moveTo>
                      <a:pt x="100" y="112"/>
                    </a:moveTo>
                    <a:cubicBezTo>
                      <a:pt x="117" y="112"/>
                      <a:pt x="133" y="112"/>
                      <a:pt x="150" y="112"/>
                    </a:cubicBezTo>
                    <a:cubicBezTo>
                      <a:pt x="158" y="112"/>
                      <a:pt x="166" y="112"/>
                      <a:pt x="166" y="102"/>
                    </a:cubicBezTo>
                    <a:cubicBezTo>
                      <a:pt x="166" y="94"/>
                      <a:pt x="158" y="94"/>
                      <a:pt x="150" y="94"/>
                    </a:cubicBezTo>
                    <a:cubicBezTo>
                      <a:pt x="135" y="94"/>
                      <a:pt x="119" y="94"/>
                      <a:pt x="104" y="94"/>
                    </a:cubicBezTo>
                    <a:cubicBezTo>
                      <a:pt x="110" y="70"/>
                      <a:pt x="116" y="46"/>
                      <a:pt x="122" y="22"/>
                    </a:cubicBezTo>
                    <a:cubicBezTo>
                      <a:pt x="122" y="20"/>
                      <a:pt x="124" y="18"/>
                      <a:pt x="124" y="16"/>
                    </a:cubicBezTo>
                    <a:cubicBezTo>
                      <a:pt x="124" y="6"/>
                      <a:pt x="116" y="0"/>
                      <a:pt x="106" y="0"/>
                    </a:cubicBezTo>
                    <a:cubicBezTo>
                      <a:pt x="94" y="0"/>
                      <a:pt x="88" y="8"/>
                      <a:pt x="84" y="20"/>
                    </a:cubicBezTo>
                    <a:cubicBezTo>
                      <a:pt x="80" y="32"/>
                      <a:pt x="86" y="10"/>
                      <a:pt x="66" y="94"/>
                    </a:cubicBezTo>
                    <a:cubicBezTo>
                      <a:pt x="49" y="94"/>
                      <a:pt x="31" y="94"/>
                      <a:pt x="14" y="94"/>
                    </a:cubicBezTo>
                    <a:cubicBezTo>
                      <a:pt x="6" y="94"/>
                      <a:pt x="0" y="94"/>
                      <a:pt x="0" y="106"/>
                    </a:cubicBezTo>
                    <a:cubicBezTo>
                      <a:pt x="0" y="112"/>
                      <a:pt x="6" y="112"/>
                      <a:pt x="14" y="112"/>
                    </a:cubicBezTo>
                    <a:cubicBezTo>
                      <a:pt x="29" y="112"/>
                      <a:pt x="45" y="112"/>
                      <a:pt x="60" y="112"/>
                    </a:cubicBezTo>
                    <a:cubicBezTo>
                      <a:pt x="51" y="150"/>
                      <a:pt x="41" y="189"/>
                      <a:pt x="32" y="228"/>
                    </a:cubicBezTo>
                    <a:cubicBezTo>
                      <a:pt x="28" y="240"/>
                      <a:pt x="24" y="258"/>
                      <a:pt x="24" y="264"/>
                    </a:cubicBezTo>
                    <a:cubicBezTo>
                      <a:pt x="24" y="294"/>
                      <a:pt x="48" y="312"/>
                      <a:pt x="76" y="312"/>
                    </a:cubicBezTo>
                    <a:cubicBezTo>
                      <a:pt x="132" y="312"/>
                      <a:pt x="162" y="242"/>
                      <a:pt x="162" y="236"/>
                    </a:cubicBezTo>
                    <a:cubicBezTo>
                      <a:pt x="162" y="230"/>
                      <a:pt x="156" y="230"/>
                      <a:pt x="154" y="230"/>
                    </a:cubicBezTo>
                    <a:cubicBezTo>
                      <a:pt x="148" y="230"/>
                      <a:pt x="148" y="230"/>
                      <a:pt x="144" y="240"/>
                    </a:cubicBezTo>
                    <a:cubicBezTo>
                      <a:pt x="130" y="270"/>
                      <a:pt x="106" y="298"/>
                      <a:pt x="78" y="298"/>
                    </a:cubicBezTo>
                    <a:cubicBezTo>
                      <a:pt x="68" y="298"/>
                      <a:pt x="62" y="292"/>
                      <a:pt x="62" y="274"/>
                    </a:cubicBezTo>
                    <a:cubicBezTo>
                      <a:pt x="62" y="268"/>
                      <a:pt x="64" y="258"/>
                      <a:pt x="64" y="254"/>
                    </a:cubicBezTo>
                    <a:cubicBezTo>
                      <a:pt x="76" y="206"/>
                      <a:pt x="88" y="159"/>
                      <a:pt x="100" y="1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402" name="Freeform: Shape 401"/>
              <p:cNvSpPr/>
              <p:nvPr/>
            </p:nvSpPr>
            <p:spPr>
              <a:xfrm>
                <a:off x="2760840" y="2490840"/>
                <a:ext cx="82800" cy="79920"/>
              </a:xfrm>
              <a:custGeom>
                <a:avLst/>
                <a:gdLst/>
                <a:ahLst/>
                <a:cxnLst/>
                <a:rect l="0" t="0" r="r" b="b"/>
                <a:pathLst>
                  <a:path w="231" h="223">
                    <a:moveTo>
                      <a:pt x="230" y="86"/>
                    </a:moveTo>
                    <a:cubicBezTo>
                      <a:pt x="230" y="32"/>
                      <a:pt x="190" y="0"/>
                      <a:pt x="140" y="0"/>
                    </a:cubicBezTo>
                    <a:cubicBezTo>
                      <a:pt x="68" y="0"/>
                      <a:pt x="0" y="68"/>
                      <a:pt x="0" y="136"/>
                    </a:cubicBezTo>
                    <a:cubicBezTo>
                      <a:pt x="0" y="184"/>
                      <a:pt x="36" y="222"/>
                      <a:pt x="88" y="222"/>
                    </a:cubicBezTo>
                    <a:cubicBezTo>
                      <a:pt x="160" y="222"/>
                      <a:pt x="230" y="156"/>
                      <a:pt x="230" y="86"/>
                    </a:cubicBezTo>
                    <a:moveTo>
                      <a:pt x="90" y="208"/>
                    </a:moveTo>
                    <a:cubicBezTo>
                      <a:pt x="64" y="208"/>
                      <a:pt x="40" y="192"/>
                      <a:pt x="40" y="154"/>
                    </a:cubicBezTo>
                    <a:cubicBezTo>
                      <a:pt x="40" y="134"/>
                      <a:pt x="50" y="84"/>
                      <a:pt x="68" y="56"/>
                    </a:cubicBezTo>
                    <a:cubicBezTo>
                      <a:pt x="90" y="26"/>
                      <a:pt x="118" y="14"/>
                      <a:pt x="140" y="14"/>
                    </a:cubicBezTo>
                    <a:cubicBezTo>
                      <a:pt x="166" y="14"/>
                      <a:pt x="190" y="32"/>
                      <a:pt x="190" y="68"/>
                    </a:cubicBezTo>
                    <a:cubicBezTo>
                      <a:pt x="190" y="80"/>
                      <a:pt x="184" y="128"/>
                      <a:pt x="162" y="164"/>
                    </a:cubicBezTo>
                    <a:cubicBezTo>
                      <a:pt x="144" y="192"/>
                      <a:pt x="114" y="208"/>
                      <a:pt x="90" y="20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403" name="Freeform: Shape 402"/>
              <p:cNvSpPr/>
              <p:nvPr/>
            </p:nvSpPr>
            <p:spPr>
              <a:xfrm>
                <a:off x="2856600" y="2458440"/>
                <a:ext cx="59760" cy="112320"/>
              </a:xfrm>
              <a:custGeom>
                <a:avLst/>
                <a:gdLst/>
                <a:ahLst/>
                <a:cxnLst/>
                <a:rect l="0" t="0" r="r" b="b"/>
                <a:pathLst>
                  <a:path w="167" h="313">
                    <a:moveTo>
                      <a:pt x="102" y="112"/>
                    </a:moveTo>
                    <a:cubicBezTo>
                      <a:pt x="119" y="112"/>
                      <a:pt x="135" y="112"/>
                      <a:pt x="152" y="112"/>
                    </a:cubicBezTo>
                    <a:cubicBezTo>
                      <a:pt x="160" y="112"/>
                      <a:pt x="166" y="112"/>
                      <a:pt x="166" y="102"/>
                    </a:cubicBezTo>
                    <a:cubicBezTo>
                      <a:pt x="166" y="94"/>
                      <a:pt x="160" y="94"/>
                      <a:pt x="152" y="94"/>
                    </a:cubicBezTo>
                    <a:cubicBezTo>
                      <a:pt x="137" y="94"/>
                      <a:pt x="121" y="94"/>
                      <a:pt x="106" y="94"/>
                    </a:cubicBezTo>
                    <a:cubicBezTo>
                      <a:pt x="112" y="70"/>
                      <a:pt x="118" y="46"/>
                      <a:pt x="124" y="22"/>
                    </a:cubicBezTo>
                    <a:cubicBezTo>
                      <a:pt x="124" y="20"/>
                      <a:pt x="126" y="18"/>
                      <a:pt x="126" y="16"/>
                    </a:cubicBezTo>
                    <a:cubicBezTo>
                      <a:pt x="126" y="6"/>
                      <a:pt x="118" y="0"/>
                      <a:pt x="108" y="0"/>
                    </a:cubicBezTo>
                    <a:cubicBezTo>
                      <a:pt x="96" y="0"/>
                      <a:pt x="88" y="8"/>
                      <a:pt x="86" y="20"/>
                    </a:cubicBezTo>
                    <a:cubicBezTo>
                      <a:pt x="82" y="32"/>
                      <a:pt x="88" y="10"/>
                      <a:pt x="66" y="94"/>
                    </a:cubicBezTo>
                    <a:cubicBezTo>
                      <a:pt x="49" y="94"/>
                      <a:pt x="33" y="94"/>
                      <a:pt x="16" y="94"/>
                    </a:cubicBezTo>
                    <a:cubicBezTo>
                      <a:pt x="8" y="94"/>
                      <a:pt x="0" y="94"/>
                      <a:pt x="0" y="106"/>
                    </a:cubicBezTo>
                    <a:cubicBezTo>
                      <a:pt x="0" y="112"/>
                      <a:pt x="6" y="112"/>
                      <a:pt x="16" y="112"/>
                    </a:cubicBezTo>
                    <a:cubicBezTo>
                      <a:pt x="31" y="112"/>
                      <a:pt x="47" y="112"/>
                      <a:pt x="62" y="112"/>
                    </a:cubicBezTo>
                    <a:cubicBezTo>
                      <a:pt x="53" y="150"/>
                      <a:pt x="43" y="189"/>
                      <a:pt x="34" y="228"/>
                    </a:cubicBezTo>
                    <a:cubicBezTo>
                      <a:pt x="30" y="240"/>
                      <a:pt x="26" y="258"/>
                      <a:pt x="26" y="264"/>
                    </a:cubicBezTo>
                    <a:cubicBezTo>
                      <a:pt x="26" y="294"/>
                      <a:pt x="50" y="312"/>
                      <a:pt x="78" y="312"/>
                    </a:cubicBezTo>
                    <a:cubicBezTo>
                      <a:pt x="134" y="312"/>
                      <a:pt x="164" y="242"/>
                      <a:pt x="164" y="236"/>
                    </a:cubicBezTo>
                    <a:cubicBezTo>
                      <a:pt x="164" y="230"/>
                      <a:pt x="158" y="230"/>
                      <a:pt x="156" y="230"/>
                    </a:cubicBezTo>
                    <a:cubicBezTo>
                      <a:pt x="150" y="230"/>
                      <a:pt x="150" y="230"/>
                      <a:pt x="146" y="240"/>
                    </a:cubicBezTo>
                    <a:cubicBezTo>
                      <a:pt x="132" y="270"/>
                      <a:pt x="106" y="298"/>
                      <a:pt x="80" y="298"/>
                    </a:cubicBezTo>
                    <a:cubicBezTo>
                      <a:pt x="70" y="298"/>
                      <a:pt x="62" y="292"/>
                      <a:pt x="62" y="274"/>
                    </a:cubicBezTo>
                    <a:cubicBezTo>
                      <a:pt x="62" y="268"/>
                      <a:pt x="64" y="258"/>
                      <a:pt x="66" y="254"/>
                    </a:cubicBezTo>
                    <a:cubicBezTo>
                      <a:pt x="78" y="206"/>
                      <a:pt x="90" y="159"/>
                      <a:pt x="102" y="1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404" name="Freeform: Shape 403"/>
              <p:cNvSpPr/>
              <p:nvPr/>
            </p:nvSpPr>
            <p:spPr>
              <a:xfrm>
                <a:off x="2943000" y="2419560"/>
                <a:ext cx="132480" cy="165240"/>
              </a:xfrm>
              <a:custGeom>
                <a:avLst/>
                <a:gdLst/>
                <a:ahLst/>
                <a:cxnLst/>
                <a:rect l="0" t="0" r="r" b="b"/>
                <a:pathLst>
                  <a:path w="369" h="460">
                    <a:moveTo>
                      <a:pt x="16" y="132"/>
                    </a:moveTo>
                    <a:cubicBezTo>
                      <a:pt x="44" y="50"/>
                      <a:pt x="120" y="50"/>
                      <a:pt x="128" y="50"/>
                    </a:cubicBezTo>
                    <a:cubicBezTo>
                      <a:pt x="234" y="50"/>
                      <a:pt x="242" y="172"/>
                      <a:pt x="242" y="228"/>
                    </a:cubicBezTo>
                    <a:cubicBezTo>
                      <a:pt x="242" y="270"/>
                      <a:pt x="238" y="282"/>
                      <a:pt x="234" y="296"/>
                    </a:cubicBezTo>
                    <a:cubicBezTo>
                      <a:pt x="218" y="348"/>
                      <a:pt x="196" y="429"/>
                      <a:pt x="196" y="447"/>
                    </a:cubicBezTo>
                    <a:cubicBezTo>
                      <a:pt x="196" y="455"/>
                      <a:pt x="200" y="459"/>
                      <a:pt x="206" y="459"/>
                    </a:cubicBezTo>
                    <a:cubicBezTo>
                      <a:pt x="216" y="459"/>
                      <a:pt x="220" y="443"/>
                      <a:pt x="228" y="417"/>
                    </a:cubicBezTo>
                    <a:cubicBezTo>
                      <a:pt x="244" y="360"/>
                      <a:pt x="252" y="320"/>
                      <a:pt x="254" y="298"/>
                    </a:cubicBezTo>
                    <a:cubicBezTo>
                      <a:pt x="256" y="288"/>
                      <a:pt x="258" y="280"/>
                      <a:pt x="260" y="270"/>
                    </a:cubicBezTo>
                    <a:cubicBezTo>
                      <a:pt x="282" y="200"/>
                      <a:pt x="328" y="96"/>
                      <a:pt x="356" y="40"/>
                    </a:cubicBezTo>
                    <a:cubicBezTo>
                      <a:pt x="360" y="32"/>
                      <a:pt x="368" y="16"/>
                      <a:pt x="368" y="14"/>
                    </a:cubicBezTo>
                    <a:cubicBezTo>
                      <a:pt x="368" y="6"/>
                      <a:pt x="362" y="6"/>
                      <a:pt x="360" y="6"/>
                    </a:cubicBezTo>
                    <a:cubicBezTo>
                      <a:pt x="358" y="6"/>
                      <a:pt x="354" y="6"/>
                      <a:pt x="352" y="12"/>
                    </a:cubicBezTo>
                    <a:cubicBezTo>
                      <a:pt x="316" y="78"/>
                      <a:pt x="288" y="148"/>
                      <a:pt x="260" y="220"/>
                    </a:cubicBezTo>
                    <a:cubicBezTo>
                      <a:pt x="258" y="198"/>
                      <a:pt x="258" y="144"/>
                      <a:pt x="230" y="76"/>
                    </a:cubicBezTo>
                    <a:cubicBezTo>
                      <a:pt x="214" y="34"/>
                      <a:pt x="186" y="0"/>
                      <a:pt x="138" y="0"/>
                    </a:cubicBezTo>
                    <a:cubicBezTo>
                      <a:pt x="50" y="0"/>
                      <a:pt x="0" y="106"/>
                      <a:pt x="0" y="128"/>
                    </a:cubicBezTo>
                    <a:cubicBezTo>
                      <a:pt x="0" y="134"/>
                      <a:pt x="6" y="134"/>
                      <a:pt x="14" y="134"/>
                    </a:cubicBezTo>
                    <a:cubicBezTo>
                      <a:pt x="15" y="133"/>
                      <a:pt x="15" y="132"/>
                      <a:pt x="16" y="13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405" name="Freeform: Shape 404"/>
              <p:cNvSpPr/>
              <p:nvPr/>
            </p:nvSpPr>
            <p:spPr>
              <a:xfrm>
                <a:off x="3089160" y="2354760"/>
                <a:ext cx="107280" cy="227880"/>
              </a:xfrm>
              <a:custGeom>
                <a:avLst/>
                <a:gdLst/>
                <a:ahLst/>
                <a:cxnLst/>
                <a:rect l="0" t="0" r="r" b="b"/>
                <a:pathLst>
                  <a:path w="299" h="634">
                    <a:moveTo>
                      <a:pt x="92" y="274"/>
                    </a:moveTo>
                    <a:cubicBezTo>
                      <a:pt x="16" y="326"/>
                      <a:pt x="0" y="392"/>
                      <a:pt x="0" y="415"/>
                    </a:cubicBezTo>
                    <a:cubicBezTo>
                      <a:pt x="0" y="449"/>
                      <a:pt x="20" y="469"/>
                      <a:pt x="20" y="471"/>
                    </a:cubicBezTo>
                    <a:cubicBezTo>
                      <a:pt x="44" y="493"/>
                      <a:pt x="50" y="497"/>
                      <a:pt x="102" y="517"/>
                    </a:cubicBezTo>
                    <a:cubicBezTo>
                      <a:pt x="131" y="528"/>
                      <a:pt x="159" y="539"/>
                      <a:pt x="188" y="549"/>
                    </a:cubicBezTo>
                    <a:cubicBezTo>
                      <a:pt x="198" y="555"/>
                      <a:pt x="212" y="559"/>
                      <a:pt x="212" y="579"/>
                    </a:cubicBezTo>
                    <a:cubicBezTo>
                      <a:pt x="212" y="595"/>
                      <a:pt x="200" y="617"/>
                      <a:pt x="178" y="617"/>
                    </a:cubicBezTo>
                    <a:cubicBezTo>
                      <a:pt x="146" y="617"/>
                      <a:pt x="124" y="599"/>
                      <a:pt x="116" y="595"/>
                    </a:cubicBezTo>
                    <a:cubicBezTo>
                      <a:pt x="112" y="591"/>
                      <a:pt x="110" y="591"/>
                      <a:pt x="108" y="591"/>
                    </a:cubicBezTo>
                    <a:cubicBezTo>
                      <a:pt x="102" y="591"/>
                      <a:pt x="100" y="595"/>
                      <a:pt x="100" y="599"/>
                    </a:cubicBezTo>
                    <a:cubicBezTo>
                      <a:pt x="100" y="607"/>
                      <a:pt x="138" y="633"/>
                      <a:pt x="178" y="633"/>
                    </a:cubicBezTo>
                    <a:cubicBezTo>
                      <a:pt x="220" y="633"/>
                      <a:pt x="250" y="591"/>
                      <a:pt x="250" y="557"/>
                    </a:cubicBezTo>
                    <a:cubicBezTo>
                      <a:pt x="250" y="523"/>
                      <a:pt x="224" y="511"/>
                      <a:pt x="216" y="507"/>
                    </a:cubicBezTo>
                    <a:cubicBezTo>
                      <a:pt x="206" y="503"/>
                      <a:pt x="184" y="495"/>
                      <a:pt x="174" y="491"/>
                    </a:cubicBezTo>
                    <a:cubicBezTo>
                      <a:pt x="160" y="485"/>
                      <a:pt x="146" y="479"/>
                      <a:pt x="132" y="475"/>
                    </a:cubicBezTo>
                    <a:cubicBezTo>
                      <a:pt x="117" y="470"/>
                      <a:pt x="103" y="465"/>
                      <a:pt x="88" y="459"/>
                    </a:cubicBezTo>
                    <a:cubicBezTo>
                      <a:pt x="58" y="445"/>
                      <a:pt x="36" y="425"/>
                      <a:pt x="36" y="396"/>
                    </a:cubicBezTo>
                    <a:cubicBezTo>
                      <a:pt x="36" y="368"/>
                      <a:pt x="64" y="306"/>
                      <a:pt x="122" y="278"/>
                    </a:cubicBezTo>
                    <a:cubicBezTo>
                      <a:pt x="148" y="286"/>
                      <a:pt x="170" y="286"/>
                      <a:pt x="184" y="286"/>
                    </a:cubicBezTo>
                    <a:cubicBezTo>
                      <a:pt x="206" y="286"/>
                      <a:pt x="250" y="286"/>
                      <a:pt x="250" y="264"/>
                    </a:cubicBezTo>
                    <a:cubicBezTo>
                      <a:pt x="250" y="248"/>
                      <a:pt x="220" y="246"/>
                      <a:pt x="192" y="246"/>
                    </a:cubicBezTo>
                    <a:cubicBezTo>
                      <a:pt x="180" y="246"/>
                      <a:pt x="160" y="246"/>
                      <a:pt x="134" y="254"/>
                    </a:cubicBezTo>
                    <a:cubicBezTo>
                      <a:pt x="114" y="236"/>
                      <a:pt x="112" y="212"/>
                      <a:pt x="112" y="200"/>
                    </a:cubicBezTo>
                    <a:cubicBezTo>
                      <a:pt x="112" y="160"/>
                      <a:pt x="138" y="106"/>
                      <a:pt x="190" y="80"/>
                    </a:cubicBezTo>
                    <a:cubicBezTo>
                      <a:pt x="202" y="96"/>
                      <a:pt x="218" y="96"/>
                      <a:pt x="236" y="96"/>
                    </a:cubicBezTo>
                    <a:cubicBezTo>
                      <a:pt x="252" y="96"/>
                      <a:pt x="298" y="96"/>
                      <a:pt x="298" y="74"/>
                    </a:cubicBezTo>
                    <a:cubicBezTo>
                      <a:pt x="298" y="56"/>
                      <a:pt x="266" y="54"/>
                      <a:pt x="240" y="54"/>
                    </a:cubicBezTo>
                    <a:cubicBezTo>
                      <a:pt x="230" y="54"/>
                      <a:pt x="214" y="54"/>
                      <a:pt x="194" y="58"/>
                    </a:cubicBezTo>
                    <a:cubicBezTo>
                      <a:pt x="192" y="52"/>
                      <a:pt x="192" y="48"/>
                      <a:pt x="192" y="36"/>
                    </a:cubicBezTo>
                    <a:cubicBezTo>
                      <a:pt x="192" y="26"/>
                      <a:pt x="193" y="19"/>
                      <a:pt x="194" y="10"/>
                    </a:cubicBezTo>
                    <a:cubicBezTo>
                      <a:pt x="194" y="4"/>
                      <a:pt x="192" y="0"/>
                      <a:pt x="186" y="0"/>
                    </a:cubicBezTo>
                    <a:cubicBezTo>
                      <a:pt x="174" y="0"/>
                      <a:pt x="174" y="32"/>
                      <a:pt x="174" y="34"/>
                    </a:cubicBezTo>
                    <a:cubicBezTo>
                      <a:pt x="174" y="48"/>
                      <a:pt x="178" y="58"/>
                      <a:pt x="178" y="62"/>
                    </a:cubicBezTo>
                    <a:cubicBezTo>
                      <a:pt x="104" y="82"/>
                      <a:pt x="56" y="140"/>
                      <a:pt x="56" y="194"/>
                    </a:cubicBezTo>
                    <a:cubicBezTo>
                      <a:pt x="56" y="220"/>
                      <a:pt x="68" y="248"/>
                      <a:pt x="102" y="268"/>
                    </a:cubicBezTo>
                    <a:cubicBezTo>
                      <a:pt x="99" y="270"/>
                      <a:pt x="95" y="272"/>
                      <a:pt x="92" y="274"/>
                    </a:cubicBezTo>
                    <a:moveTo>
                      <a:pt x="206" y="74"/>
                    </a:moveTo>
                    <a:cubicBezTo>
                      <a:pt x="218" y="70"/>
                      <a:pt x="232" y="70"/>
                      <a:pt x="240" y="70"/>
                    </a:cubicBezTo>
                    <a:cubicBezTo>
                      <a:pt x="264" y="70"/>
                      <a:pt x="266" y="70"/>
                      <a:pt x="280" y="74"/>
                    </a:cubicBezTo>
                    <a:cubicBezTo>
                      <a:pt x="274" y="76"/>
                      <a:pt x="266" y="80"/>
                      <a:pt x="236" y="80"/>
                    </a:cubicBezTo>
                    <a:cubicBezTo>
                      <a:pt x="222" y="80"/>
                      <a:pt x="214" y="80"/>
                      <a:pt x="206" y="74"/>
                    </a:cubicBezTo>
                    <a:moveTo>
                      <a:pt x="152" y="266"/>
                    </a:moveTo>
                    <a:cubicBezTo>
                      <a:pt x="168" y="262"/>
                      <a:pt x="184" y="262"/>
                      <a:pt x="192" y="262"/>
                    </a:cubicBezTo>
                    <a:cubicBezTo>
                      <a:pt x="216" y="262"/>
                      <a:pt x="218" y="262"/>
                      <a:pt x="232" y="266"/>
                    </a:cubicBezTo>
                    <a:cubicBezTo>
                      <a:pt x="226" y="268"/>
                      <a:pt x="218" y="270"/>
                      <a:pt x="186" y="270"/>
                    </a:cubicBezTo>
                    <a:cubicBezTo>
                      <a:pt x="170" y="270"/>
                      <a:pt x="164" y="270"/>
                      <a:pt x="152" y="26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406" name="Freeform: Shape 405"/>
              <p:cNvSpPr/>
              <p:nvPr/>
            </p:nvSpPr>
            <p:spPr>
              <a:xfrm>
                <a:off x="2562120" y="2633040"/>
                <a:ext cx="643320" cy="10080"/>
              </a:xfrm>
              <a:custGeom>
                <a:avLst/>
                <a:gdLst/>
                <a:ahLst/>
                <a:cxnLst/>
                <a:rect l="0" t="0" r="r" b="b"/>
                <a:pathLst>
                  <a:path w="1788" h="29">
                    <a:moveTo>
                      <a:pt x="0" y="0"/>
                    </a:moveTo>
                    <a:cubicBezTo>
                      <a:pt x="596" y="0"/>
                      <a:pt x="1192" y="0"/>
                      <a:pt x="1787" y="0"/>
                    </a:cubicBezTo>
                    <a:cubicBezTo>
                      <a:pt x="1787" y="9"/>
                      <a:pt x="1787" y="19"/>
                      <a:pt x="1787" y="28"/>
                    </a:cubicBezTo>
                    <a:cubicBezTo>
                      <a:pt x="1192" y="28"/>
                      <a:pt x="596" y="28"/>
                      <a:pt x="0" y="28"/>
                    </a:cubicBezTo>
                    <a:cubicBezTo>
                      <a:pt x="0" y="19"/>
                      <a:pt x="0" y="9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407" name="Freeform: Shape 406"/>
              <p:cNvSpPr/>
              <p:nvPr/>
            </p:nvSpPr>
            <p:spPr>
              <a:xfrm>
                <a:off x="2641320" y="2763360"/>
                <a:ext cx="102960" cy="114480"/>
              </a:xfrm>
              <a:custGeom>
                <a:avLst/>
                <a:gdLst/>
                <a:ahLst/>
                <a:cxnLst/>
                <a:rect l="0" t="0" r="r" b="b"/>
                <a:pathLst>
                  <a:path w="287" h="319">
                    <a:moveTo>
                      <a:pt x="40" y="268"/>
                    </a:moveTo>
                    <a:cubicBezTo>
                      <a:pt x="38" y="278"/>
                      <a:pt x="34" y="296"/>
                      <a:pt x="34" y="298"/>
                    </a:cubicBezTo>
                    <a:cubicBezTo>
                      <a:pt x="34" y="312"/>
                      <a:pt x="44" y="318"/>
                      <a:pt x="54" y="318"/>
                    </a:cubicBezTo>
                    <a:cubicBezTo>
                      <a:pt x="64" y="318"/>
                      <a:pt x="76" y="312"/>
                      <a:pt x="80" y="298"/>
                    </a:cubicBezTo>
                    <a:cubicBezTo>
                      <a:pt x="82" y="296"/>
                      <a:pt x="106" y="200"/>
                      <a:pt x="108" y="186"/>
                    </a:cubicBezTo>
                    <a:cubicBezTo>
                      <a:pt x="114" y="164"/>
                      <a:pt x="128" y="114"/>
                      <a:pt x="132" y="96"/>
                    </a:cubicBezTo>
                    <a:cubicBezTo>
                      <a:pt x="134" y="86"/>
                      <a:pt x="154" y="54"/>
                      <a:pt x="170" y="38"/>
                    </a:cubicBezTo>
                    <a:cubicBezTo>
                      <a:pt x="176" y="34"/>
                      <a:pt x="196" y="14"/>
                      <a:pt x="226" y="14"/>
                    </a:cubicBezTo>
                    <a:cubicBezTo>
                      <a:pt x="246" y="14"/>
                      <a:pt x="246" y="21"/>
                      <a:pt x="256" y="24"/>
                    </a:cubicBezTo>
                    <a:cubicBezTo>
                      <a:pt x="236" y="26"/>
                      <a:pt x="220" y="44"/>
                      <a:pt x="220" y="62"/>
                    </a:cubicBezTo>
                    <a:cubicBezTo>
                      <a:pt x="220" y="74"/>
                      <a:pt x="227" y="86"/>
                      <a:pt x="246" y="86"/>
                    </a:cubicBezTo>
                    <a:cubicBezTo>
                      <a:pt x="265" y="86"/>
                      <a:pt x="286" y="70"/>
                      <a:pt x="286" y="46"/>
                    </a:cubicBezTo>
                    <a:cubicBezTo>
                      <a:pt x="286" y="20"/>
                      <a:pt x="262" y="0"/>
                      <a:pt x="226" y="0"/>
                    </a:cubicBezTo>
                    <a:cubicBezTo>
                      <a:pt x="182" y="0"/>
                      <a:pt x="150" y="34"/>
                      <a:pt x="138" y="54"/>
                    </a:cubicBezTo>
                    <a:cubicBezTo>
                      <a:pt x="132" y="22"/>
                      <a:pt x="106" y="0"/>
                      <a:pt x="74" y="0"/>
                    </a:cubicBezTo>
                    <a:cubicBezTo>
                      <a:pt x="40" y="0"/>
                      <a:pt x="28" y="26"/>
                      <a:pt x="22" y="40"/>
                    </a:cubicBezTo>
                    <a:cubicBezTo>
                      <a:pt x="8" y="64"/>
                      <a:pt x="0" y="106"/>
                      <a:pt x="0" y="108"/>
                    </a:cubicBezTo>
                    <a:cubicBezTo>
                      <a:pt x="0" y="114"/>
                      <a:pt x="6" y="114"/>
                      <a:pt x="8" y="114"/>
                    </a:cubicBezTo>
                    <a:cubicBezTo>
                      <a:pt x="14" y="114"/>
                      <a:pt x="16" y="114"/>
                      <a:pt x="20" y="98"/>
                    </a:cubicBezTo>
                    <a:cubicBezTo>
                      <a:pt x="32" y="48"/>
                      <a:pt x="46" y="14"/>
                      <a:pt x="70" y="14"/>
                    </a:cubicBezTo>
                    <a:cubicBezTo>
                      <a:pt x="82" y="14"/>
                      <a:pt x="92" y="20"/>
                      <a:pt x="92" y="48"/>
                    </a:cubicBezTo>
                    <a:cubicBezTo>
                      <a:pt x="92" y="62"/>
                      <a:pt x="90" y="70"/>
                      <a:pt x="82" y="106"/>
                    </a:cubicBezTo>
                    <a:cubicBezTo>
                      <a:pt x="68" y="160"/>
                      <a:pt x="54" y="214"/>
                      <a:pt x="40" y="26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408" name="Freeform: Shape 407"/>
              <p:cNvSpPr/>
              <p:nvPr/>
            </p:nvSpPr>
            <p:spPr>
              <a:xfrm>
                <a:off x="2757240" y="2794680"/>
                <a:ext cx="82080" cy="120960"/>
              </a:xfrm>
              <a:custGeom>
                <a:avLst/>
                <a:gdLst/>
                <a:ahLst/>
                <a:cxnLst/>
                <a:rect l="0" t="0" r="r" b="b"/>
                <a:pathLst>
                  <a:path w="229" h="337">
                    <a:moveTo>
                      <a:pt x="228" y="170"/>
                    </a:moveTo>
                    <a:cubicBezTo>
                      <a:pt x="228" y="116"/>
                      <a:pt x="222" y="78"/>
                      <a:pt x="198" y="44"/>
                    </a:cubicBezTo>
                    <a:cubicBezTo>
                      <a:pt x="184" y="20"/>
                      <a:pt x="152" y="0"/>
                      <a:pt x="114" y="0"/>
                    </a:cubicBezTo>
                    <a:cubicBezTo>
                      <a:pt x="0" y="0"/>
                      <a:pt x="0" y="134"/>
                      <a:pt x="0" y="170"/>
                    </a:cubicBezTo>
                    <a:cubicBezTo>
                      <a:pt x="0" y="206"/>
                      <a:pt x="0" y="336"/>
                      <a:pt x="114" y="336"/>
                    </a:cubicBezTo>
                    <a:cubicBezTo>
                      <a:pt x="228" y="336"/>
                      <a:pt x="228" y="206"/>
                      <a:pt x="228" y="170"/>
                    </a:cubicBezTo>
                    <a:moveTo>
                      <a:pt x="114" y="324"/>
                    </a:moveTo>
                    <a:cubicBezTo>
                      <a:pt x="90" y="324"/>
                      <a:pt x="60" y="310"/>
                      <a:pt x="52" y="270"/>
                    </a:cubicBezTo>
                    <a:cubicBezTo>
                      <a:pt x="44" y="240"/>
                      <a:pt x="44" y="200"/>
                      <a:pt x="44" y="164"/>
                    </a:cubicBezTo>
                    <a:cubicBezTo>
                      <a:pt x="44" y="128"/>
                      <a:pt x="44" y="90"/>
                      <a:pt x="52" y="64"/>
                    </a:cubicBezTo>
                    <a:cubicBezTo>
                      <a:pt x="62" y="24"/>
                      <a:pt x="94" y="14"/>
                      <a:pt x="114" y="14"/>
                    </a:cubicBezTo>
                    <a:cubicBezTo>
                      <a:pt x="140" y="14"/>
                      <a:pt x="166" y="30"/>
                      <a:pt x="174" y="60"/>
                    </a:cubicBezTo>
                    <a:cubicBezTo>
                      <a:pt x="182" y="86"/>
                      <a:pt x="182" y="122"/>
                      <a:pt x="182" y="164"/>
                    </a:cubicBezTo>
                    <a:cubicBezTo>
                      <a:pt x="182" y="200"/>
                      <a:pt x="182" y="236"/>
                      <a:pt x="176" y="268"/>
                    </a:cubicBezTo>
                    <a:cubicBezTo>
                      <a:pt x="166" y="312"/>
                      <a:pt x="134" y="324"/>
                      <a:pt x="114" y="3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409" name="Freeform: Shape 408"/>
              <p:cNvSpPr/>
              <p:nvPr/>
            </p:nvSpPr>
            <p:spPr>
              <a:xfrm>
                <a:off x="2868840" y="2696400"/>
                <a:ext cx="138240" cy="227160"/>
              </a:xfrm>
              <a:custGeom>
                <a:avLst/>
                <a:gdLst/>
                <a:ahLst/>
                <a:cxnLst/>
                <a:rect l="0" t="0" r="r" b="b"/>
                <a:pathLst>
                  <a:path w="385" h="632">
                    <a:moveTo>
                      <a:pt x="384" y="96"/>
                    </a:moveTo>
                    <a:cubicBezTo>
                      <a:pt x="384" y="44"/>
                      <a:pt x="344" y="0"/>
                      <a:pt x="288" y="0"/>
                    </a:cubicBezTo>
                    <a:cubicBezTo>
                      <a:pt x="246" y="0"/>
                      <a:pt x="228" y="12"/>
                      <a:pt x="202" y="30"/>
                    </a:cubicBezTo>
                    <a:cubicBezTo>
                      <a:pt x="164" y="58"/>
                      <a:pt x="126" y="126"/>
                      <a:pt x="112" y="180"/>
                    </a:cubicBezTo>
                    <a:cubicBezTo>
                      <a:pt x="75" y="328"/>
                      <a:pt x="37" y="475"/>
                      <a:pt x="0" y="623"/>
                    </a:cubicBezTo>
                    <a:cubicBezTo>
                      <a:pt x="0" y="627"/>
                      <a:pt x="3" y="631"/>
                      <a:pt x="8" y="631"/>
                    </a:cubicBezTo>
                    <a:cubicBezTo>
                      <a:pt x="13" y="631"/>
                      <a:pt x="16" y="629"/>
                      <a:pt x="18" y="627"/>
                    </a:cubicBezTo>
                    <a:cubicBezTo>
                      <a:pt x="34" y="563"/>
                      <a:pt x="50" y="498"/>
                      <a:pt x="66" y="433"/>
                    </a:cubicBezTo>
                    <a:cubicBezTo>
                      <a:pt x="80" y="475"/>
                      <a:pt x="110" y="501"/>
                      <a:pt x="162" y="501"/>
                    </a:cubicBezTo>
                    <a:cubicBezTo>
                      <a:pt x="214" y="501"/>
                      <a:pt x="266" y="477"/>
                      <a:pt x="298" y="447"/>
                    </a:cubicBezTo>
                    <a:cubicBezTo>
                      <a:pt x="332" y="415"/>
                      <a:pt x="354" y="370"/>
                      <a:pt x="354" y="318"/>
                    </a:cubicBezTo>
                    <a:cubicBezTo>
                      <a:pt x="354" y="268"/>
                      <a:pt x="328" y="232"/>
                      <a:pt x="302" y="214"/>
                    </a:cubicBezTo>
                    <a:cubicBezTo>
                      <a:pt x="344" y="190"/>
                      <a:pt x="384" y="146"/>
                      <a:pt x="384" y="96"/>
                    </a:cubicBezTo>
                    <a:moveTo>
                      <a:pt x="256" y="212"/>
                    </a:moveTo>
                    <a:cubicBezTo>
                      <a:pt x="248" y="216"/>
                      <a:pt x="240" y="218"/>
                      <a:pt x="222" y="218"/>
                    </a:cubicBezTo>
                    <a:cubicBezTo>
                      <a:pt x="214" y="218"/>
                      <a:pt x="200" y="218"/>
                      <a:pt x="192" y="214"/>
                    </a:cubicBezTo>
                    <a:cubicBezTo>
                      <a:pt x="194" y="208"/>
                      <a:pt x="218" y="210"/>
                      <a:pt x="226" y="210"/>
                    </a:cubicBezTo>
                    <a:cubicBezTo>
                      <a:pt x="242" y="210"/>
                      <a:pt x="248" y="210"/>
                      <a:pt x="256" y="212"/>
                    </a:cubicBezTo>
                    <a:moveTo>
                      <a:pt x="344" y="80"/>
                    </a:moveTo>
                    <a:cubicBezTo>
                      <a:pt x="344" y="130"/>
                      <a:pt x="318" y="180"/>
                      <a:pt x="280" y="202"/>
                    </a:cubicBezTo>
                    <a:cubicBezTo>
                      <a:pt x="262" y="194"/>
                      <a:pt x="248" y="194"/>
                      <a:pt x="226" y="194"/>
                    </a:cubicBezTo>
                    <a:cubicBezTo>
                      <a:pt x="212" y="194"/>
                      <a:pt x="172" y="192"/>
                      <a:pt x="172" y="216"/>
                    </a:cubicBezTo>
                    <a:cubicBezTo>
                      <a:pt x="172" y="236"/>
                      <a:pt x="208" y="234"/>
                      <a:pt x="220" y="234"/>
                    </a:cubicBezTo>
                    <a:cubicBezTo>
                      <a:pt x="246" y="234"/>
                      <a:pt x="258" y="232"/>
                      <a:pt x="278" y="224"/>
                    </a:cubicBezTo>
                    <a:cubicBezTo>
                      <a:pt x="306" y="250"/>
                      <a:pt x="308" y="272"/>
                      <a:pt x="310" y="304"/>
                    </a:cubicBezTo>
                    <a:cubicBezTo>
                      <a:pt x="310" y="344"/>
                      <a:pt x="294" y="396"/>
                      <a:pt x="274" y="423"/>
                    </a:cubicBezTo>
                    <a:cubicBezTo>
                      <a:pt x="246" y="461"/>
                      <a:pt x="200" y="487"/>
                      <a:pt x="160" y="487"/>
                    </a:cubicBezTo>
                    <a:cubicBezTo>
                      <a:pt x="106" y="487"/>
                      <a:pt x="80" y="445"/>
                      <a:pt x="80" y="396"/>
                    </a:cubicBezTo>
                    <a:cubicBezTo>
                      <a:pt x="80" y="390"/>
                      <a:pt x="80" y="380"/>
                      <a:pt x="84" y="366"/>
                    </a:cubicBezTo>
                    <a:cubicBezTo>
                      <a:pt x="99" y="306"/>
                      <a:pt x="113" y="247"/>
                      <a:pt x="128" y="188"/>
                    </a:cubicBezTo>
                    <a:cubicBezTo>
                      <a:pt x="144" y="128"/>
                      <a:pt x="194" y="16"/>
                      <a:pt x="278" y="16"/>
                    </a:cubicBezTo>
                    <a:cubicBezTo>
                      <a:pt x="320" y="16"/>
                      <a:pt x="344" y="38"/>
                      <a:pt x="344" y="8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410" name="Freeform: Shape 409"/>
              <p:cNvSpPr/>
              <p:nvPr/>
            </p:nvSpPr>
            <p:spPr>
              <a:xfrm>
                <a:off x="3033720" y="2719440"/>
                <a:ext cx="72000" cy="76320"/>
              </a:xfrm>
              <a:custGeom>
                <a:avLst/>
                <a:gdLst/>
                <a:ahLst/>
                <a:cxnLst/>
                <a:rect l="0" t="0" r="r" b="b"/>
                <a:pathLst>
                  <a:path w="201" h="213">
                    <a:moveTo>
                      <a:pt x="114" y="106"/>
                    </a:moveTo>
                    <a:cubicBezTo>
                      <a:pt x="154" y="88"/>
                      <a:pt x="172" y="82"/>
                      <a:pt x="186" y="76"/>
                    </a:cubicBezTo>
                    <a:cubicBezTo>
                      <a:pt x="194" y="72"/>
                      <a:pt x="200" y="70"/>
                      <a:pt x="200" y="60"/>
                    </a:cubicBezTo>
                    <a:cubicBezTo>
                      <a:pt x="200" y="52"/>
                      <a:pt x="192" y="46"/>
                      <a:pt x="184" y="46"/>
                    </a:cubicBezTo>
                    <a:cubicBezTo>
                      <a:pt x="180" y="46"/>
                      <a:pt x="180" y="46"/>
                      <a:pt x="174" y="50"/>
                    </a:cubicBezTo>
                    <a:cubicBezTo>
                      <a:pt x="151" y="65"/>
                      <a:pt x="129" y="79"/>
                      <a:pt x="106" y="94"/>
                    </a:cubicBezTo>
                    <a:cubicBezTo>
                      <a:pt x="109" y="70"/>
                      <a:pt x="111" y="46"/>
                      <a:pt x="114" y="22"/>
                    </a:cubicBezTo>
                    <a:cubicBezTo>
                      <a:pt x="114" y="12"/>
                      <a:pt x="114" y="0"/>
                      <a:pt x="100" y="0"/>
                    </a:cubicBezTo>
                    <a:cubicBezTo>
                      <a:pt x="94" y="0"/>
                      <a:pt x="84" y="4"/>
                      <a:pt x="84" y="16"/>
                    </a:cubicBezTo>
                    <a:cubicBezTo>
                      <a:pt x="84" y="20"/>
                      <a:pt x="86" y="34"/>
                      <a:pt x="86" y="40"/>
                    </a:cubicBezTo>
                    <a:cubicBezTo>
                      <a:pt x="88" y="48"/>
                      <a:pt x="90" y="84"/>
                      <a:pt x="92" y="94"/>
                    </a:cubicBezTo>
                    <a:cubicBezTo>
                      <a:pt x="70" y="79"/>
                      <a:pt x="48" y="65"/>
                      <a:pt x="26" y="50"/>
                    </a:cubicBezTo>
                    <a:cubicBezTo>
                      <a:pt x="20" y="46"/>
                      <a:pt x="20" y="46"/>
                      <a:pt x="14" y="46"/>
                    </a:cubicBezTo>
                    <a:cubicBezTo>
                      <a:pt x="6" y="46"/>
                      <a:pt x="0" y="52"/>
                      <a:pt x="0" y="60"/>
                    </a:cubicBezTo>
                    <a:cubicBezTo>
                      <a:pt x="0" y="70"/>
                      <a:pt x="6" y="74"/>
                      <a:pt x="10" y="76"/>
                    </a:cubicBezTo>
                    <a:cubicBezTo>
                      <a:pt x="35" y="86"/>
                      <a:pt x="59" y="96"/>
                      <a:pt x="84" y="106"/>
                    </a:cubicBezTo>
                    <a:cubicBezTo>
                      <a:pt x="44" y="124"/>
                      <a:pt x="26" y="130"/>
                      <a:pt x="14" y="136"/>
                    </a:cubicBezTo>
                    <a:cubicBezTo>
                      <a:pt x="4" y="140"/>
                      <a:pt x="0" y="142"/>
                      <a:pt x="0" y="152"/>
                    </a:cubicBezTo>
                    <a:cubicBezTo>
                      <a:pt x="0" y="160"/>
                      <a:pt x="6" y="168"/>
                      <a:pt x="14" y="168"/>
                    </a:cubicBezTo>
                    <a:cubicBezTo>
                      <a:pt x="18" y="168"/>
                      <a:pt x="20" y="168"/>
                      <a:pt x="24" y="164"/>
                    </a:cubicBezTo>
                    <a:cubicBezTo>
                      <a:pt x="47" y="148"/>
                      <a:pt x="69" y="133"/>
                      <a:pt x="92" y="118"/>
                    </a:cubicBezTo>
                    <a:cubicBezTo>
                      <a:pt x="89" y="144"/>
                      <a:pt x="87" y="171"/>
                      <a:pt x="84" y="198"/>
                    </a:cubicBezTo>
                    <a:cubicBezTo>
                      <a:pt x="84" y="208"/>
                      <a:pt x="94" y="212"/>
                      <a:pt x="100" y="212"/>
                    </a:cubicBezTo>
                    <a:cubicBezTo>
                      <a:pt x="106" y="212"/>
                      <a:pt x="114" y="208"/>
                      <a:pt x="114" y="198"/>
                    </a:cubicBezTo>
                    <a:cubicBezTo>
                      <a:pt x="114" y="194"/>
                      <a:pt x="112" y="178"/>
                      <a:pt x="112" y="174"/>
                    </a:cubicBezTo>
                    <a:cubicBezTo>
                      <a:pt x="112" y="166"/>
                      <a:pt x="108" y="130"/>
                      <a:pt x="106" y="118"/>
                    </a:cubicBezTo>
                    <a:cubicBezTo>
                      <a:pt x="126" y="131"/>
                      <a:pt x="146" y="144"/>
                      <a:pt x="166" y="158"/>
                    </a:cubicBezTo>
                    <a:cubicBezTo>
                      <a:pt x="178" y="168"/>
                      <a:pt x="180" y="168"/>
                      <a:pt x="184" y="168"/>
                    </a:cubicBezTo>
                    <a:cubicBezTo>
                      <a:pt x="192" y="168"/>
                      <a:pt x="200" y="160"/>
                      <a:pt x="200" y="152"/>
                    </a:cubicBezTo>
                    <a:cubicBezTo>
                      <a:pt x="200" y="142"/>
                      <a:pt x="194" y="140"/>
                      <a:pt x="188" y="138"/>
                    </a:cubicBezTo>
                    <a:cubicBezTo>
                      <a:pt x="163" y="127"/>
                      <a:pt x="139" y="117"/>
                      <a:pt x="114" y="10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411" name="Freeform: Shape 410"/>
              <p:cNvSpPr/>
              <p:nvPr/>
            </p:nvSpPr>
            <p:spPr>
              <a:xfrm>
                <a:off x="3246840" y="2528640"/>
                <a:ext cx="180000" cy="178200"/>
              </a:xfrm>
              <a:custGeom>
                <a:avLst/>
                <a:gdLst/>
                <a:ahLst/>
                <a:cxnLst/>
                <a:rect l="0" t="0" r="r" b="b"/>
                <a:pathLst>
                  <a:path w="501" h="496">
                    <a:moveTo>
                      <a:pt x="234" y="50"/>
                    </a:moveTo>
                    <a:cubicBezTo>
                      <a:pt x="238" y="32"/>
                      <a:pt x="240" y="26"/>
                      <a:pt x="254" y="24"/>
                    </a:cubicBezTo>
                    <a:cubicBezTo>
                      <a:pt x="260" y="22"/>
                      <a:pt x="282" y="22"/>
                      <a:pt x="296" y="22"/>
                    </a:cubicBezTo>
                    <a:cubicBezTo>
                      <a:pt x="346" y="22"/>
                      <a:pt x="424" y="22"/>
                      <a:pt x="424" y="92"/>
                    </a:cubicBezTo>
                    <a:cubicBezTo>
                      <a:pt x="424" y="116"/>
                      <a:pt x="412" y="164"/>
                      <a:pt x="386" y="192"/>
                    </a:cubicBezTo>
                    <a:cubicBezTo>
                      <a:pt x="368" y="210"/>
                      <a:pt x="330" y="232"/>
                      <a:pt x="266" y="232"/>
                    </a:cubicBezTo>
                    <a:cubicBezTo>
                      <a:pt x="240" y="232"/>
                      <a:pt x="214" y="232"/>
                      <a:pt x="188" y="232"/>
                    </a:cubicBezTo>
                    <a:cubicBezTo>
                      <a:pt x="203" y="171"/>
                      <a:pt x="219" y="111"/>
                      <a:pt x="234" y="50"/>
                    </a:cubicBezTo>
                    <a:moveTo>
                      <a:pt x="334" y="242"/>
                    </a:moveTo>
                    <a:cubicBezTo>
                      <a:pt x="406" y="226"/>
                      <a:pt x="490" y="176"/>
                      <a:pt x="490" y="106"/>
                    </a:cubicBezTo>
                    <a:cubicBezTo>
                      <a:pt x="490" y="46"/>
                      <a:pt x="426" y="0"/>
                      <a:pt x="334" y="0"/>
                    </a:cubicBezTo>
                    <a:cubicBezTo>
                      <a:pt x="267" y="0"/>
                      <a:pt x="201" y="0"/>
                      <a:pt x="134" y="0"/>
                    </a:cubicBezTo>
                    <a:cubicBezTo>
                      <a:pt x="120" y="0"/>
                      <a:pt x="114" y="0"/>
                      <a:pt x="114" y="14"/>
                    </a:cubicBezTo>
                    <a:cubicBezTo>
                      <a:pt x="114" y="22"/>
                      <a:pt x="120" y="22"/>
                      <a:pt x="134" y="22"/>
                    </a:cubicBezTo>
                    <a:cubicBezTo>
                      <a:pt x="143" y="23"/>
                      <a:pt x="148" y="22"/>
                      <a:pt x="160" y="24"/>
                    </a:cubicBezTo>
                    <a:cubicBezTo>
                      <a:pt x="172" y="26"/>
                      <a:pt x="178" y="26"/>
                      <a:pt x="178" y="36"/>
                    </a:cubicBezTo>
                    <a:cubicBezTo>
                      <a:pt x="178" y="38"/>
                      <a:pt x="178" y="40"/>
                      <a:pt x="176" y="48"/>
                    </a:cubicBezTo>
                    <a:cubicBezTo>
                      <a:pt x="145" y="174"/>
                      <a:pt x="113" y="300"/>
                      <a:pt x="82" y="425"/>
                    </a:cubicBezTo>
                    <a:cubicBezTo>
                      <a:pt x="74" y="451"/>
                      <a:pt x="74" y="457"/>
                      <a:pt x="18" y="457"/>
                    </a:cubicBezTo>
                    <a:cubicBezTo>
                      <a:pt x="6" y="457"/>
                      <a:pt x="0" y="457"/>
                      <a:pt x="0" y="471"/>
                    </a:cubicBezTo>
                    <a:cubicBezTo>
                      <a:pt x="0" y="479"/>
                      <a:pt x="5" y="477"/>
                      <a:pt x="8" y="479"/>
                    </a:cubicBezTo>
                    <a:cubicBezTo>
                      <a:pt x="28" y="479"/>
                      <a:pt x="78" y="477"/>
                      <a:pt x="98" y="477"/>
                    </a:cubicBezTo>
                    <a:cubicBezTo>
                      <a:pt x="118" y="477"/>
                      <a:pt x="166" y="479"/>
                      <a:pt x="186" y="479"/>
                    </a:cubicBezTo>
                    <a:cubicBezTo>
                      <a:pt x="192" y="479"/>
                      <a:pt x="200" y="479"/>
                      <a:pt x="200" y="465"/>
                    </a:cubicBezTo>
                    <a:cubicBezTo>
                      <a:pt x="200" y="457"/>
                      <a:pt x="194" y="457"/>
                      <a:pt x="180" y="457"/>
                    </a:cubicBezTo>
                    <a:cubicBezTo>
                      <a:pt x="154" y="457"/>
                      <a:pt x="136" y="457"/>
                      <a:pt x="136" y="445"/>
                    </a:cubicBezTo>
                    <a:cubicBezTo>
                      <a:pt x="136" y="441"/>
                      <a:pt x="136" y="437"/>
                      <a:pt x="138" y="433"/>
                    </a:cubicBezTo>
                    <a:cubicBezTo>
                      <a:pt x="153" y="372"/>
                      <a:pt x="169" y="310"/>
                      <a:pt x="184" y="248"/>
                    </a:cubicBezTo>
                    <a:cubicBezTo>
                      <a:pt x="212" y="248"/>
                      <a:pt x="240" y="248"/>
                      <a:pt x="268" y="248"/>
                    </a:cubicBezTo>
                    <a:cubicBezTo>
                      <a:pt x="332" y="248"/>
                      <a:pt x="344" y="288"/>
                      <a:pt x="344" y="312"/>
                    </a:cubicBezTo>
                    <a:cubicBezTo>
                      <a:pt x="344" y="322"/>
                      <a:pt x="338" y="344"/>
                      <a:pt x="334" y="360"/>
                    </a:cubicBezTo>
                    <a:cubicBezTo>
                      <a:pt x="330" y="380"/>
                      <a:pt x="322" y="405"/>
                      <a:pt x="322" y="419"/>
                    </a:cubicBezTo>
                    <a:cubicBezTo>
                      <a:pt x="322" y="495"/>
                      <a:pt x="408" y="495"/>
                      <a:pt x="416" y="495"/>
                    </a:cubicBezTo>
                    <a:cubicBezTo>
                      <a:pt x="476" y="495"/>
                      <a:pt x="500" y="423"/>
                      <a:pt x="500" y="413"/>
                    </a:cubicBezTo>
                    <a:cubicBezTo>
                      <a:pt x="500" y="405"/>
                      <a:pt x="494" y="408"/>
                      <a:pt x="492" y="405"/>
                    </a:cubicBezTo>
                    <a:cubicBezTo>
                      <a:pt x="486" y="405"/>
                      <a:pt x="484" y="411"/>
                      <a:pt x="484" y="415"/>
                    </a:cubicBezTo>
                    <a:cubicBezTo>
                      <a:pt x="466" y="467"/>
                      <a:pt x="436" y="479"/>
                      <a:pt x="420" y="479"/>
                    </a:cubicBezTo>
                    <a:cubicBezTo>
                      <a:pt x="396" y="479"/>
                      <a:pt x="392" y="463"/>
                      <a:pt x="392" y="437"/>
                    </a:cubicBezTo>
                    <a:cubicBezTo>
                      <a:pt x="392" y="415"/>
                      <a:pt x="396" y="380"/>
                      <a:pt x="398" y="358"/>
                    </a:cubicBezTo>
                    <a:cubicBezTo>
                      <a:pt x="400" y="348"/>
                      <a:pt x="400" y="334"/>
                      <a:pt x="400" y="324"/>
                    </a:cubicBezTo>
                    <a:cubicBezTo>
                      <a:pt x="400" y="270"/>
                      <a:pt x="354" y="248"/>
                      <a:pt x="334" y="24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412" name="Freeform: Shape 411"/>
              <p:cNvSpPr/>
              <p:nvPr/>
            </p:nvSpPr>
            <p:spPr>
              <a:xfrm>
                <a:off x="3440160" y="2618640"/>
                <a:ext cx="157680" cy="120960"/>
              </a:xfrm>
              <a:custGeom>
                <a:avLst/>
                <a:gdLst/>
                <a:ahLst/>
                <a:cxnLst/>
                <a:rect l="0" t="0" r="r" b="b"/>
                <a:pathLst>
                  <a:path w="439" h="337">
                    <a:moveTo>
                      <a:pt x="380" y="40"/>
                    </a:moveTo>
                    <a:cubicBezTo>
                      <a:pt x="384" y="22"/>
                      <a:pt x="384" y="18"/>
                      <a:pt x="422" y="18"/>
                    </a:cubicBezTo>
                    <a:cubicBezTo>
                      <a:pt x="432" y="18"/>
                      <a:pt x="438" y="18"/>
                      <a:pt x="438" y="6"/>
                    </a:cubicBezTo>
                    <a:cubicBezTo>
                      <a:pt x="438" y="4"/>
                      <a:pt x="436" y="0"/>
                      <a:pt x="430" y="0"/>
                    </a:cubicBezTo>
                    <a:cubicBezTo>
                      <a:pt x="416" y="0"/>
                      <a:pt x="380" y="2"/>
                      <a:pt x="366" y="2"/>
                    </a:cubicBezTo>
                    <a:cubicBezTo>
                      <a:pt x="358" y="2"/>
                      <a:pt x="340" y="2"/>
                      <a:pt x="332" y="2"/>
                    </a:cubicBezTo>
                    <a:cubicBezTo>
                      <a:pt x="322" y="0"/>
                      <a:pt x="310" y="0"/>
                      <a:pt x="300" y="0"/>
                    </a:cubicBezTo>
                    <a:cubicBezTo>
                      <a:pt x="298" y="0"/>
                      <a:pt x="290" y="0"/>
                      <a:pt x="290" y="10"/>
                    </a:cubicBezTo>
                    <a:cubicBezTo>
                      <a:pt x="290" y="18"/>
                      <a:pt x="296" y="18"/>
                      <a:pt x="306" y="18"/>
                    </a:cubicBezTo>
                    <a:cubicBezTo>
                      <a:pt x="312" y="18"/>
                      <a:pt x="316" y="18"/>
                      <a:pt x="324" y="18"/>
                    </a:cubicBezTo>
                    <a:cubicBezTo>
                      <a:pt x="334" y="20"/>
                      <a:pt x="336" y="20"/>
                      <a:pt x="336" y="26"/>
                    </a:cubicBezTo>
                    <a:cubicBezTo>
                      <a:pt x="335" y="29"/>
                      <a:pt x="336" y="28"/>
                      <a:pt x="334" y="36"/>
                    </a:cubicBezTo>
                    <a:cubicBezTo>
                      <a:pt x="324" y="75"/>
                      <a:pt x="314" y="113"/>
                      <a:pt x="304" y="152"/>
                    </a:cubicBezTo>
                    <a:cubicBezTo>
                      <a:pt x="249" y="152"/>
                      <a:pt x="195" y="152"/>
                      <a:pt x="140" y="152"/>
                    </a:cubicBezTo>
                    <a:cubicBezTo>
                      <a:pt x="149" y="114"/>
                      <a:pt x="159" y="76"/>
                      <a:pt x="168" y="38"/>
                    </a:cubicBezTo>
                    <a:cubicBezTo>
                      <a:pt x="174" y="22"/>
                      <a:pt x="174" y="18"/>
                      <a:pt x="212" y="18"/>
                    </a:cubicBezTo>
                    <a:cubicBezTo>
                      <a:pt x="220" y="18"/>
                      <a:pt x="226" y="18"/>
                      <a:pt x="226" y="6"/>
                    </a:cubicBezTo>
                    <a:cubicBezTo>
                      <a:pt x="226" y="4"/>
                      <a:pt x="226" y="0"/>
                      <a:pt x="218" y="0"/>
                    </a:cubicBezTo>
                    <a:cubicBezTo>
                      <a:pt x="204" y="0"/>
                      <a:pt x="168" y="2"/>
                      <a:pt x="154" y="2"/>
                    </a:cubicBezTo>
                    <a:cubicBezTo>
                      <a:pt x="146" y="2"/>
                      <a:pt x="128" y="2"/>
                      <a:pt x="120" y="2"/>
                    </a:cubicBezTo>
                    <a:cubicBezTo>
                      <a:pt x="110" y="0"/>
                      <a:pt x="98" y="0"/>
                      <a:pt x="90" y="0"/>
                    </a:cubicBezTo>
                    <a:cubicBezTo>
                      <a:pt x="86" y="0"/>
                      <a:pt x="80" y="0"/>
                      <a:pt x="80" y="10"/>
                    </a:cubicBezTo>
                    <a:cubicBezTo>
                      <a:pt x="80" y="18"/>
                      <a:pt x="86" y="18"/>
                      <a:pt x="94" y="18"/>
                    </a:cubicBezTo>
                    <a:cubicBezTo>
                      <a:pt x="96" y="18"/>
                      <a:pt x="104" y="18"/>
                      <a:pt x="114" y="18"/>
                    </a:cubicBezTo>
                    <a:cubicBezTo>
                      <a:pt x="124" y="20"/>
                      <a:pt x="124" y="20"/>
                      <a:pt x="124" y="26"/>
                    </a:cubicBezTo>
                    <a:cubicBezTo>
                      <a:pt x="124" y="29"/>
                      <a:pt x="124" y="28"/>
                      <a:pt x="124" y="36"/>
                    </a:cubicBezTo>
                    <a:cubicBezTo>
                      <a:pt x="102" y="123"/>
                      <a:pt x="80" y="210"/>
                      <a:pt x="58" y="298"/>
                    </a:cubicBezTo>
                    <a:cubicBezTo>
                      <a:pt x="54" y="314"/>
                      <a:pt x="52" y="318"/>
                      <a:pt x="14" y="318"/>
                    </a:cubicBezTo>
                    <a:cubicBezTo>
                      <a:pt x="6" y="318"/>
                      <a:pt x="0" y="318"/>
                      <a:pt x="0" y="328"/>
                    </a:cubicBezTo>
                    <a:cubicBezTo>
                      <a:pt x="0" y="334"/>
                      <a:pt x="4" y="336"/>
                      <a:pt x="8" y="336"/>
                    </a:cubicBezTo>
                    <a:cubicBezTo>
                      <a:pt x="22" y="336"/>
                      <a:pt x="58" y="334"/>
                      <a:pt x="72" y="334"/>
                    </a:cubicBezTo>
                    <a:cubicBezTo>
                      <a:pt x="80" y="334"/>
                      <a:pt x="96" y="334"/>
                      <a:pt x="106" y="334"/>
                    </a:cubicBezTo>
                    <a:cubicBezTo>
                      <a:pt x="116" y="334"/>
                      <a:pt x="128" y="336"/>
                      <a:pt x="136" y="336"/>
                    </a:cubicBezTo>
                    <a:cubicBezTo>
                      <a:pt x="140" y="336"/>
                      <a:pt x="148" y="336"/>
                      <a:pt x="148" y="326"/>
                    </a:cubicBezTo>
                    <a:cubicBezTo>
                      <a:pt x="148" y="318"/>
                      <a:pt x="142" y="318"/>
                      <a:pt x="130" y="318"/>
                    </a:cubicBezTo>
                    <a:cubicBezTo>
                      <a:pt x="124" y="318"/>
                      <a:pt x="122" y="318"/>
                      <a:pt x="112" y="316"/>
                    </a:cubicBezTo>
                    <a:cubicBezTo>
                      <a:pt x="102" y="316"/>
                      <a:pt x="102" y="314"/>
                      <a:pt x="102" y="310"/>
                    </a:cubicBezTo>
                    <a:cubicBezTo>
                      <a:pt x="103" y="306"/>
                      <a:pt x="102" y="306"/>
                      <a:pt x="104" y="298"/>
                    </a:cubicBezTo>
                    <a:cubicBezTo>
                      <a:pt x="115" y="255"/>
                      <a:pt x="125" y="212"/>
                      <a:pt x="136" y="170"/>
                    </a:cubicBezTo>
                    <a:cubicBezTo>
                      <a:pt x="191" y="170"/>
                      <a:pt x="245" y="170"/>
                      <a:pt x="300" y="170"/>
                    </a:cubicBezTo>
                    <a:cubicBezTo>
                      <a:pt x="289" y="212"/>
                      <a:pt x="279" y="255"/>
                      <a:pt x="268" y="298"/>
                    </a:cubicBezTo>
                    <a:cubicBezTo>
                      <a:pt x="264" y="314"/>
                      <a:pt x="264" y="318"/>
                      <a:pt x="226" y="318"/>
                    </a:cubicBezTo>
                    <a:cubicBezTo>
                      <a:pt x="216" y="318"/>
                      <a:pt x="210" y="318"/>
                      <a:pt x="210" y="328"/>
                    </a:cubicBezTo>
                    <a:cubicBezTo>
                      <a:pt x="210" y="334"/>
                      <a:pt x="214" y="336"/>
                      <a:pt x="218" y="336"/>
                    </a:cubicBezTo>
                    <a:cubicBezTo>
                      <a:pt x="232" y="336"/>
                      <a:pt x="268" y="334"/>
                      <a:pt x="282" y="334"/>
                    </a:cubicBezTo>
                    <a:cubicBezTo>
                      <a:pt x="290" y="334"/>
                      <a:pt x="308" y="334"/>
                      <a:pt x="316" y="334"/>
                    </a:cubicBezTo>
                    <a:cubicBezTo>
                      <a:pt x="326" y="334"/>
                      <a:pt x="338" y="336"/>
                      <a:pt x="348" y="336"/>
                    </a:cubicBezTo>
                    <a:cubicBezTo>
                      <a:pt x="350" y="336"/>
                      <a:pt x="358" y="336"/>
                      <a:pt x="358" y="326"/>
                    </a:cubicBezTo>
                    <a:cubicBezTo>
                      <a:pt x="358" y="318"/>
                      <a:pt x="354" y="318"/>
                      <a:pt x="342" y="318"/>
                    </a:cubicBezTo>
                    <a:cubicBezTo>
                      <a:pt x="334" y="318"/>
                      <a:pt x="332" y="318"/>
                      <a:pt x="324" y="316"/>
                    </a:cubicBezTo>
                    <a:cubicBezTo>
                      <a:pt x="312" y="316"/>
                      <a:pt x="312" y="314"/>
                      <a:pt x="312" y="310"/>
                    </a:cubicBezTo>
                    <a:cubicBezTo>
                      <a:pt x="312" y="306"/>
                      <a:pt x="314" y="302"/>
                      <a:pt x="314" y="298"/>
                    </a:cubicBezTo>
                    <a:cubicBezTo>
                      <a:pt x="336" y="212"/>
                      <a:pt x="358" y="126"/>
                      <a:pt x="380" y="4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413" name="Freeform: Shape 412"/>
              <p:cNvSpPr/>
              <p:nvPr/>
            </p:nvSpPr>
            <p:spPr>
              <a:xfrm>
                <a:off x="3619440" y="2615040"/>
                <a:ext cx="136800" cy="128160"/>
              </a:xfrm>
              <a:custGeom>
                <a:avLst/>
                <a:gdLst/>
                <a:ahLst/>
                <a:cxnLst/>
                <a:rect l="0" t="0" r="r" b="b"/>
                <a:pathLst>
                  <a:path w="381" h="357">
                    <a:moveTo>
                      <a:pt x="380" y="6"/>
                    </a:moveTo>
                    <a:cubicBezTo>
                      <a:pt x="380" y="4"/>
                      <a:pt x="378" y="0"/>
                      <a:pt x="374" y="0"/>
                    </a:cubicBezTo>
                    <a:cubicBezTo>
                      <a:pt x="370" y="0"/>
                      <a:pt x="370" y="2"/>
                      <a:pt x="364" y="6"/>
                    </a:cubicBezTo>
                    <a:cubicBezTo>
                      <a:pt x="352" y="19"/>
                      <a:pt x="340" y="31"/>
                      <a:pt x="328" y="44"/>
                    </a:cubicBezTo>
                    <a:cubicBezTo>
                      <a:pt x="324" y="38"/>
                      <a:pt x="296" y="0"/>
                      <a:pt x="236" y="0"/>
                    </a:cubicBezTo>
                    <a:cubicBezTo>
                      <a:pt x="116" y="0"/>
                      <a:pt x="0" y="106"/>
                      <a:pt x="0" y="216"/>
                    </a:cubicBezTo>
                    <a:cubicBezTo>
                      <a:pt x="0" y="292"/>
                      <a:pt x="58" y="356"/>
                      <a:pt x="152" y="356"/>
                    </a:cubicBezTo>
                    <a:cubicBezTo>
                      <a:pt x="196" y="356"/>
                      <a:pt x="242" y="344"/>
                      <a:pt x="266" y="316"/>
                    </a:cubicBezTo>
                    <a:cubicBezTo>
                      <a:pt x="272" y="328"/>
                      <a:pt x="286" y="346"/>
                      <a:pt x="290" y="346"/>
                    </a:cubicBezTo>
                    <a:cubicBezTo>
                      <a:pt x="296" y="346"/>
                      <a:pt x="296" y="344"/>
                      <a:pt x="298" y="332"/>
                    </a:cubicBezTo>
                    <a:cubicBezTo>
                      <a:pt x="301" y="319"/>
                      <a:pt x="305" y="306"/>
                      <a:pt x="308" y="294"/>
                    </a:cubicBezTo>
                    <a:cubicBezTo>
                      <a:pt x="310" y="286"/>
                      <a:pt x="318" y="256"/>
                      <a:pt x="320" y="250"/>
                    </a:cubicBezTo>
                    <a:cubicBezTo>
                      <a:pt x="324" y="228"/>
                      <a:pt x="326" y="228"/>
                      <a:pt x="354" y="228"/>
                    </a:cubicBezTo>
                    <a:cubicBezTo>
                      <a:pt x="358" y="228"/>
                      <a:pt x="366" y="228"/>
                      <a:pt x="366" y="218"/>
                    </a:cubicBezTo>
                    <a:cubicBezTo>
                      <a:pt x="366" y="212"/>
                      <a:pt x="362" y="210"/>
                      <a:pt x="358" y="210"/>
                    </a:cubicBezTo>
                    <a:cubicBezTo>
                      <a:pt x="342" y="210"/>
                      <a:pt x="320" y="212"/>
                      <a:pt x="304" y="212"/>
                    </a:cubicBezTo>
                    <a:cubicBezTo>
                      <a:pt x="292" y="212"/>
                      <a:pt x="275" y="213"/>
                      <a:pt x="262" y="212"/>
                    </a:cubicBezTo>
                    <a:cubicBezTo>
                      <a:pt x="249" y="211"/>
                      <a:pt x="236" y="210"/>
                      <a:pt x="224" y="210"/>
                    </a:cubicBezTo>
                    <a:cubicBezTo>
                      <a:pt x="220" y="210"/>
                      <a:pt x="214" y="210"/>
                      <a:pt x="214" y="220"/>
                    </a:cubicBezTo>
                    <a:cubicBezTo>
                      <a:pt x="214" y="228"/>
                      <a:pt x="218" y="228"/>
                      <a:pt x="230" y="228"/>
                    </a:cubicBezTo>
                    <a:cubicBezTo>
                      <a:pt x="240" y="228"/>
                      <a:pt x="250" y="228"/>
                      <a:pt x="260" y="228"/>
                    </a:cubicBezTo>
                    <a:cubicBezTo>
                      <a:pt x="276" y="230"/>
                      <a:pt x="276" y="232"/>
                      <a:pt x="276" y="238"/>
                    </a:cubicBezTo>
                    <a:cubicBezTo>
                      <a:pt x="276" y="240"/>
                      <a:pt x="276" y="240"/>
                      <a:pt x="272" y="254"/>
                    </a:cubicBezTo>
                    <a:cubicBezTo>
                      <a:pt x="268" y="268"/>
                      <a:pt x="264" y="290"/>
                      <a:pt x="262" y="294"/>
                    </a:cubicBezTo>
                    <a:cubicBezTo>
                      <a:pt x="248" y="324"/>
                      <a:pt x="202" y="338"/>
                      <a:pt x="164" y="338"/>
                    </a:cubicBezTo>
                    <a:cubicBezTo>
                      <a:pt x="114" y="338"/>
                      <a:pt x="50" y="314"/>
                      <a:pt x="50" y="232"/>
                    </a:cubicBezTo>
                    <a:cubicBezTo>
                      <a:pt x="50" y="178"/>
                      <a:pt x="74" y="112"/>
                      <a:pt x="110" y="76"/>
                    </a:cubicBezTo>
                    <a:cubicBezTo>
                      <a:pt x="162" y="26"/>
                      <a:pt x="214" y="18"/>
                      <a:pt x="242" y="18"/>
                    </a:cubicBezTo>
                    <a:cubicBezTo>
                      <a:pt x="298" y="18"/>
                      <a:pt x="332" y="60"/>
                      <a:pt x="332" y="114"/>
                    </a:cubicBezTo>
                    <a:cubicBezTo>
                      <a:pt x="332" y="128"/>
                      <a:pt x="330" y="132"/>
                      <a:pt x="330" y="134"/>
                    </a:cubicBezTo>
                    <a:cubicBezTo>
                      <a:pt x="330" y="140"/>
                      <a:pt x="336" y="140"/>
                      <a:pt x="340" y="140"/>
                    </a:cubicBezTo>
                    <a:cubicBezTo>
                      <a:pt x="348" y="140"/>
                      <a:pt x="348" y="140"/>
                      <a:pt x="350" y="130"/>
                    </a:cubicBezTo>
                    <a:cubicBezTo>
                      <a:pt x="360" y="89"/>
                      <a:pt x="370" y="47"/>
                      <a:pt x="380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</p:grpSp>
      </p:grpSp>
      <p:grpSp>
        <p:nvGrpSpPr>
          <p:cNvPr id="414" name="Group 413"/>
          <p:cNvGrpSpPr/>
          <p:nvPr/>
        </p:nvGrpSpPr>
        <p:grpSpPr>
          <a:xfrm>
            <a:off x="3501975" y="2699883"/>
            <a:ext cx="937300" cy="238407"/>
            <a:chOff x="2180880" y="2976120"/>
            <a:chExt cx="1033200" cy="262800"/>
          </a:xfrm>
        </p:grpSpPr>
        <p:grpSp>
          <p:nvGrpSpPr>
            <p:cNvPr id="415" name="Group 414"/>
            <p:cNvGrpSpPr/>
            <p:nvPr/>
          </p:nvGrpSpPr>
          <p:grpSpPr>
            <a:xfrm>
              <a:off x="2180880" y="2976120"/>
              <a:ext cx="1033200" cy="262800"/>
              <a:chOff x="2180880" y="2976120"/>
              <a:chExt cx="1033200" cy="262800"/>
            </a:xfrm>
          </p:grpSpPr>
          <p:sp>
            <p:nvSpPr>
              <p:cNvPr id="416" name="Freeform: Shape 415"/>
              <p:cNvSpPr/>
              <p:nvPr/>
            </p:nvSpPr>
            <p:spPr>
              <a:xfrm>
                <a:off x="2180880" y="2989080"/>
                <a:ext cx="1020240" cy="236880"/>
              </a:xfrm>
              <a:custGeom>
                <a:avLst/>
                <a:gdLst/>
                <a:ahLst/>
                <a:cxnLst/>
                <a:rect l="0" t="0" r="r" b="b"/>
                <a:pathLst>
                  <a:path w="2835" h="659">
                    <a:moveTo>
                      <a:pt x="1417" y="658"/>
                    </a:moveTo>
                    <a:cubicBezTo>
                      <a:pt x="945" y="658"/>
                      <a:pt x="472" y="658"/>
                      <a:pt x="0" y="658"/>
                    </a:cubicBezTo>
                    <a:cubicBezTo>
                      <a:pt x="0" y="439"/>
                      <a:pt x="0" y="219"/>
                      <a:pt x="0" y="0"/>
                    </a:cubicBezTo>
                    <a:cubicBezTo>
                      <a:pt x="945" y="0"/>
                      <a:pt x="1889" y="0"/>
                      <a:pt x="2834" y="0"/>
                    </a:cubicBezTo>
                    <a:cubicBezTo>
                      <a:pt x="2834" y="219"/>
                      <a:pt x="2834" y="439"/>
                      <a:pt x="2834" y="658"/>
                    </a:cubicBezTo>
                    <a:cubicBezTo>
                      <a:pt x="2362" y="658"/>
                      <a:pt x="1889" y="658"/>
                      <a:pt x="1417" y="6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</a:ln>
            </p:spPr>
          </p:sp>
          <p:sp>
            <p:nvSpPr>
              <p:cNvPr id="417" name="Freeform: Shape 416"/>
              <p:cNvSpPr/>
              <p:nvPr/>
            </p:nvSpPr>
            <p:spPr>
              <a:xfrm>
                <a:off x="2193120" y="2976120"/>
                <a:ext cx="58320" cy="252000"/>
              </a:xfrm>
              <a:custGeom>
                <a:avLst/>
                <a:gdLst/>
                <a:ahLst/>
                <a:cxnLst/>
                <a:rect l="0" t="0" r="r" b="b"/>
                <a:pathLst>
                  <a:path w="163" h="701">
                    <a:moveTo>
                      <a:pt x="162" y="692"/>
                    </a:moveTo>
                    <a:cubicBezTo>
                      <a:pt x="162" y="690"/>
                      <a:pt x="162" y="690"/>
                      <a:pt x="152" y="678"/>
                    </a:cubicBezTo>
                    <a:cubicBezTo>
                      <a:pt x="64" y="588"/>
                      <a:pt x="40" y="457"/>
                      <a:pt x="40" y="349"/>
                    </a:cubicBezTo>
                    <a:cubicBezTo>
                      <a:pt x="40" y="227"/>
                      <a:pt x="68" y="106"/>
                      <a:pt x="154" y="20"/>
                    </a:cubicBezTo>
                    <a:cubicBezTo>
                      <a:pt x="162" y="10"/>
                      <a:pt x="162" y="10"/>
                      <a:pt x="162" y="8"/>
                    </a:cubicBezTo>
                    <a:cubicBezTo>
                      <a:pt x="162" y="2"/>
                      <a:pt x="160" y="0"/>
                      <a:pt x="156" y="0"/>
                    </a:cubicBezTo>
                    <a:cubicBezTo>
                      <a:pt x="148" y="0"/>
                      <a:pt x="86" y="48"/>
                      <a:pt x="44" y="138"/>
                    </a:cubicBezTo>
                    <a:cubicBezTo>
                      <a:pt x="8" y="213"/>
                      <a:pt x="0" y="291"/>
                      <a:pt x="0" y="349"/>
                    </a:cubicBezTo>
                    <a:cubicBezTo>
                      <a:pt x="0" y="405"/>
                      <a:pt x="8" y="489"/>
                      <a:pt x="46" y="569"/>
                    </a:cubicBezTo>
                    <a:cubicBezTo>
                      <a:pt x="88" y="654"/>
                      <a:pt x="148" y="700"/>
                      <a:pt x="156" y="700"/>
                    </a:cubicBezTo>
                    <a:cubicBezTo>
                      <a:pt x="160" y="700"/>
                      <a:pt x="162" y="698"/>
                      <a:pt x="162" y="69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418" name="Freeform: Shape 417"/>
              <p:cNvSpPr/>
              <p:nvPr/>
            </p:nvSpPr>
            <p:spPr>
              <a:xfrm>
                <a:off x="2275920" y="3056400"/>
                <a:ext cx="133920" cy="111240"/>
              </a:xfrm>
              <a:custGeom>
                <a:avLst/>
                <a:gdLst/>
                <a:ahLst/>
                <a:cxnLst/>
                <a:rect l="0" t="0" r="r" b="b"/>
                <a:pathLst>
                  <a:path w="373" h="310">
                    <a:moveTo>
                      <a:pt x="338" y="40"/>
                    </a:moveTo>
                    <a:cubicBezTo>
                      <a:pt x="346" y="40"/>
                      <a:pt x="372" y="40"/>
                      <a:pt x="372" y="16"/>
                    </a:cubicBezTo>
                    <a:cubicBezTo>
                      <a:pt x="372" y="0"/>
                      <a:pt x="358" y="0"/>
                      <a:pt x="344" y="0"/>
                    </a:cubicBezTo>
                    <a:cubicBezTo>
                      <a:pt x="290" y="0"/>
                      <a:pt x="237" y="0"/>
                      <a:pt x="184" y="0"/>
                    </a:cubicBezTo>
                    <a:cubicBezTo>
                      <a:pt x="78" y="0"/>
                      <a:pt x="0" y="116"/>
                      <a:pt x="0" y="199"/>
                    </a:cubicBezTo>
                    <a:cubicBezTo>
                      <a:pt x="0" y="259"/>
                      <a:pt x="42" y="309"/>
                      <a:pt x="106" y="309"/>
                    </a:cubicBezTo>
                    <a:cubicBezTo>
                      <a:pt x="188" y="309"/>
                      <a:pt x="282" y="225"/>
                      <a:pt x="282" y="118"/>
                    </a:cubicBezTo>
                    <a:cubicBezTo>
                      <a:pt x="282" y="106"/>
                      <a:pt x="282" y="72"/>
                      <a:pt x="260" y="40"/>
                    </a:cubicBezTo>
                    <a:cubicBezTo>
                      <a:pt x="286" y="40"/>
                      <a:pt x="312" y="40"/>
                      <a:pt x="338" y="40"/>
                    </a:cubicBezTo>
                    <a:moveTo>
                      <a:pt x="106" y="293"/>
                    </a:moveTo>
                    <a:cubicBezTo>
                      <a:pt x="72" y="293"/>
                      <a:pt x="44" y="269"/>
                      <a:pt x="44" y="217"/>
                    </a:cubicBezTo>
                    <a:cubicBezTo>
                      <a:pt x="44" y="197"/>
                      <a:pt x="52" y="140"/>
                      <a:pt x="76" y="98"/>
                    </a:cubicBezTo>
                    <a:cubicBezTo>
                      <a:pt x="106" y="50"/>
                      <a:pt x="148" y="40"/>
                      <a:pt x="172" y="40"/>
                    </a:cubicBezTo>
                    <a:cubicBezTo>
                      <a:pt x="232" y="40"/>
                      <a:pt x="238" y="88"/>
                      <a:pt x="238" y="108"/>
                    </a:cubicBezTo>
                    <a:cubicBezTo>
                      <a:pt x="238" y="142"/>
                      <a:pt x="224" y="199"/>
                      <a:pt x="200" y="233"/>
                    </a:cubicBezTo>
                    <a:cubicBezTo>
                      <a:pt x="172" y="275"/>
                      <a:pt x="134" y="293"/>
                      <a:pt x="106" y="2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419" name="Freeform: Shape 418"/>
              <p:cNvSpPr/>
              <p:nvPr/>
            </p:nvSpPr>
            <p:spPr>
              <a:xfrm>
                <a:off x="2419200" y="3125520"/>
                <a:ext cx="90720" cy="113400"/>
              </a:xfrm>
              <a:custGeom>
                <a:avLst/>
                <a:gdLst/>
                <a:ahLst/>
                <a:cxnLst/>
                <a:rect l="0" t="0" r="r" b="b"/>
                <a:pathLst>
                  <a:path w="253" h="316">
                    <a:moveTo>
                      <a:pt x="250" y="30"/>
                    </a:moveTo>
                    <a:cubicBezTo>
                      <a:pt x="252" y="24"/>
                      <a:pt x="252" y="22"/>
                      <a:pt x="252" y="20"/>
                    </a:cubicBezTo>
                    <a:cubicBezTo>
                      <a:pt x="252" y="10"/>
                      <a:pt x="244" y="4"/>
                      <a:pt x="236" y="4"/>
                    </a:cubicBezTo>
                    <a:cubicBezTo>
                      <a:pt x="230" y="4"/>
                      <a:pt x="222" y="6"/>
                      <a:pt x="216" y="16"/>
                    </a:cubicBezTo>
                    <a:cubicBezTo>
                      <a:pt x="214" y="18"/>
                      <a:pt x="210" y="34"/>
                      <a:pt x="208" y="44"/>
                    </a:cubicBezTo>
                    <a:cubicBezTo>
                      <a:pt x="205" y="57"/>
                      <a:pt x="201" y="70"/>
                      <a:pt x="198" y="84"/>
                    </a:cubicBezTo>
                    <a:cubicBezTo>
                      <a:pt x="194" y="96"/>
                      <a:pt x="180" y="158"/>
                      <a:pt x="178" y="164"/>
                    </a:cubicBezTo>
                    <a:cubicBezTo>
                      <a:pt x="158" y="178"/>
                      <a:pt x="156" y="205"/>
                      <a:pt x="118" y="205"/>
                    </a:cubicBezTo>
                    <a:cubicBezTo>
                      <a:pt x="84" y="205"/>
                      <a:pt x="84" y="174"/>
                      <a:pt x="84" y="166"/>
                    </a:cubicBezTo>
                    <a:cubicBezTo>
                      <a:pt x="84" y="140"/>
                      <a:pt x="96" y="108"/>
                      <a:pt x="110" y="70"/>
                    </a:cubicBezTo>
                    <a:cubicBezTo>
                      <a:pt x="116" y="54"/>
                      <a:pt x="118" y="50"/>
                      <a:pt x="118" y="40"/>
                    </a:cubicBezTo>
                    <a:cubicBezTo>
                      <a:pt x="118" y="18"/>
                      <a:pt x="98" y="0"/>
                      <a:pt x="72" y="0"/>
                    </a:cubicBezTo>
                    <a:cubicBezTo>
                      <a:pt x="22" y="0"/>
                      <a:pt x="0" y="66"/>
                      <a:pt x="0" y="74"/>
                    </a:cubicBezTo>
                    <a:cubicBezTo>
                      <a:pt x="0" y="80"/>
                      <a:pt x="5" y="78"/>
                      <a:pt x="8" y="80"/>
                    </a:cubicBezTo>
                    <a:cubicBezTo>
                      <a:pt x="16" y="80"/>
                      <a:pt x="16" y="78"/>
                      <a:pt x="18" y="72"/>
                    </a:cubicBezTo>
                    <a:cubicBezTo>
                      <a:pt x="30" y="32"/>
                      <a:pt x="50" y="12"/>
                      <a:pt x="70" y="12"/>
                    </a:cubicBezTo>
                    <a:cubicBezTo>
                      <a:pt x="78" y="12"/>
                      <a:pt x="82" y="18"/>
                      <a:pt x="82" y="30"/>
                    </a:cubicBezTo>
                    <a:cubicBezTo>
                      <a:pt x="82" y="42"/>
                      <a:pt x="78" y="52"/>
                      <a:pt x="76" y="58"/>
                    </a:cubicBezTo>
                    <a:cubicBezTo>
                      <a:pt x="52" y="118"/>
                      <a:pt x="48" y="136"/>
                      <a:pt x="48" y="158"/>
                    </a:cubicBezTo>
                    <a:cubicBezTo>
                      <a:pt x="48" y="166"/>
                      <a:pt x="48" y="190"/>
                      <a:pt x="66" y="205"/>
                    </a:cubicBezTo>
                    <a:cubicBezTo>
                      <a:pt x="82" y="217"/>
                      <a:pt x="102" y="219"/>
                      <a:pt x="116" y="219"/>
                    </a:cubicBezTo>
                    <a:cubicBezTo>
                      <a:pt x="136" y="219"/>
                      <a:pt x="154" y="213"/>
                      <a:pt x="170" y="197"/>
                    </a:cubicBezTo>
                    <a:cubicBezTo>
                      <a:pt x="162" y="225"/>
                      <a:pt x="158" y="245"/>
                      <a:pt x="136" y="269"/>
                    </a:cubicBezTo>
                    <a:cubicBezTo>
                      <a:pt x="124" y="285"/>
                      <a:pt x="104" y="301"/>
                      <a:pt x="78" y="301"/>
                    </a:cubicBezTo>
                    <a:cubicBezTo>
                      <a:pt x="74" y="301"/>
                      <a:pt x="52" y="301"/>
                      <a:pt x="40" y="285"/>
                    </a:cubicBezTo>
                    <a:cubicBezTo>
                      <a:pt x="68" y="281"/>
                      <a:pt x="68" y="259"/>
                      <a:pt x="68" y="257"/>
                    </a:cubicBezTo>
                    <a:cubicBezTo>
                      <a:pt x="68" y="241"/>
                      <a:pt x="54" y="239"/>
                      <a:pt x="48" y="239"/>
                    </a:cubicBezTo>
                    <a:cubicBezTo>
                      <a:pt x="36" y="239"/>
                      <a:pt x="20" y="249"/>
                      <a:pt x="20" y="271"/>
                    </a:cubicBezTo>
                    <a:cubicBezTo>
                      <a:pt x="20" y="297"/>
                      <a:pt x="44" y="315"/>
                      <a:pt x="78" y="315"/>
                    </a:cubicBezTo>
                    <a:cubicBezTo>
                      <a:pt x="128" y="315"/>
                      <a:pt x="188" y="277"/>
                      <a:pt x="204" y="215"/>
                    </a:cubicBezTo>
                    <a:cubicBezTo>
                      <a:pt x="219" y="154"/>
                      <a:pt x="235" y="92"/>
                      <a:pt x="250" y="3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420" name="Freeform: Shape 419"/>
              <p:cNvSpPr/>
              <p:nvPr/>
            </p:nvSpPr>
            <p:spPr>
              <a:xfrm>
                <a:off x="2616840" y="3072240"/>
                <a:ext cx="167760" cy="59760"/>
              </a:xfrm>
              <a:custGeom>
                <a:avLst/>
                <a:gdLst/>
                <a:ahLst/>
                <a:cxnLst/>
                <a:rect l="0" t="0" r="r" b="b"/>
                <a:pathLst>
                  <a:path w="467" h="169">
                    <a:moveTo>
                      <a:pt x="442" y="31"/>
                    </a:moveTo>
                    <a:cubicBezTo>
                      <a:pt x="454" y="31"/>
                      <a:pt x="466" y="30"/>
                      <a:pt x="466" y="15"/>
                    </a:cubicBezTo>
                    <a:cubicBezTo>
                      <a:pt x="466" y="0"/>
                      <a:pt x="454" y="1"/>
                      <a:pt x="444" y="1"/>
                    </a:cubicBezTo>
                    <a:cubicBezTo>
                      <a:pt x="303" y="1"/>
                      <a:pt x="163" y="1"/>
                      <a:pt x="22" y="1"/>
                    </a:cubicBezTo>
                    <a:cubicBezTo>
                      <a:pt x="12" y="1"/>
                      <a:pt x="0" y="0"/>
                      <a:pt x="0" y="15"/>
                    </a:cubicBezTo>
                    <a:cubicBezTo>
                      <a:pt x="0" y="30"/>
                      <a:pt x="12" y="31"/>
                      <a:pt x="24" y="31"/>
                    </a:cubicBezTo>
                    <a:cubicBezTo>
                      <a:pt x="163" y="31"/>
                      <a:pt x="302" y="31"/>
                      <a:pt x="442" y="31"/>
                    </a:cubicBezTo>
                    <a:moveTo>
                      <a:pt x="444" y="167"/>
                    </a:moveTo>
                    <a:cubicBezTo>
                      <a:pt x="454" y="167"/>
                      <a:pt x="466" y="168"/>
                      <a:pt x="466" y="153"/>
                    </a:cubicBezTo>
                    <a:cubicBezTo>
                      <a:pt x="466" y="138"/>
                      <a:pt x="454" y="137"/>
                      <a:pt x="442" y="137"/>
                    </a:cubicBezTo>
                    <a:cubicBezTo>
                      <a:pt x="302" y="137"/>
                      <a:pt x="163" y="137"/>
                      <a:pt x="24" y="137"/>
                    </a:cubicBezTo>
                    <a:cubicBezTo>
                      <a:pt x="12" y="137"/>
                      <a:pt x="0" y="138"/>
                      <a:pt x="0" y="153"/>
                    </a:cubicBezTo>
                    <a:cubicBezTo>
                      <a:pt x="0" y="168"/>
                      <a:pt x="12" y="167"/>
                      <a:pt x="22" y="167"/>
                    </a:cubicBezTo>
                    <a:cubicBezTo>
                      <a:pt x="163" y="167"/>
                      <a:pt x="303" y="167"/>
                      <a:pt x="444" y="167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421" name="Freeform: Shape 420"/>
              <p:cNvSpPr/>
              <p:nvPr/>
            </p:nvSpPr>
            <p:spPr>
              <a:xfrm>
                <a:off x="2878920" y="3056400"/>
                <a:ext cx="133920" cy="111240"/>
              </a:xfrm>
              <a:custGeom>
                <a:avLst/>
                <a:gdLst/>
                <a:ahLst/>
                <a:cxnLst/>
                <a:rect l="0" t="0" r="r" b="b"/>
                <a:pathLst>
                  <a:path w="373" h="310">
                    <a:moveTo>
                      <a:pt x="338" y="40"/>
                    </a:moveTo>
                    <a:cubicBezTo>
                      <a:pt x="346" y="40"/>
                      <a:pt x="372" y="40"/>
                      <a:pt x="372" y="16"/>
                    </a:cubicBezTo>
                    <a:cubicBezTo>
                      <a:pt x="372" y="0"/>
                      <a:pt x="356" y="0"/>
                      <a:pt x="344" y="0"/>
                    </a:cubicBezTo>
                    <a:cubicBezTo>
                      <a:pt x="290" y="0"/>
                      <a:pt x="237" y="0"/>
                      <a:pt x="184" y="0"/>
                    </a:cubicBezTo>
                    <a:cubicBezTo>
                      <a:pt x="78" y="0"/>
                      <a:pt x="0" y="116"/>
                      <a:pt x="0" y="199"/>
                    </a:cubicBezTo>
                    <a:cubicBezTo>
                      <a:pt x="0" y="259"/>
                      <a:pt x="42" y="309"/>
                      <a:pt x="106" y="309"/>
                    </a:cubicBezTo>
                    <a:cubicBezTo>
                      <a:pt x="188" y="309"/>
                      <a:pt x="282" y="225"/>
                      <a:pt x="282" y="118"/>
                    </a:cubicBezTo>
                    <a:cubicBezTo>
                      <a:pt x="282" y="106"/>
                      <a:pt x="282" y="72"/>
                      <a:pt x="260" y="40"/>
                    </a:cubicBezTo>
                    <a:cubicBezTo>
                      <a:pt x="286" y="40"/>
                      <a:pt x="312" y="40"/>
                      <a:pt x="338" y="40"/>
                    </a:cubicBezTo>
                    <a:moveTo>
                      <a:pt x="106" y="293"/>
                    </a:moveTo>
                    <a:cubicBezTo>
                      <a:pt x="72" y="293"/>
                      <a:pt x="44" y="269"/>
                      <a:pt x="44" y="217"/>
                    </a:cubicBezTo>
                    <a:cubicBezTo>
                      <a:pt x="44" y="197"/>
                      <a:pt x="52" y="140"/>
                      <a:pt x="76" y="98"/>
                    </a:cubicBezTo>
                    <a:cubicBezTo>
                      <a:pt x="106" y="50"/>
                      <a:pt x="148" y="40"/>
                      <a:pt x="172" y="40"/>
                    </a:cubicBezTo>
                    <a:cubicBezTo>
                      <a:pt x="232" y="40"/>
                      <a:pt x="236" y="88"/>
                      <a:pt x="236" y="108"/>
                    </a:cubicBezTo>
                    <a:cubicBezTo>
                      <a:pt x="236" y="142"/>
                      <a:pt x="222" y="199"/>
                      <a:pt x="198" y="233"/>
                    </a:cubicBezTo>
                    <a:cubicBezTo>
                      <a:pt x="172" y="275"/>
                      <a:pt x="134" y="293"/>
                      <a:pt x="106" y="2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422" name="Freeform: Shape 421"/>
              <p:cNvSpPr/>
              <p:nvPr/>
            </p:nvSpPr>
            <p:spPr>
              <a:xfrm>
                <a:off x="3021840" y="3125520"/>
                <a:ext cx="95040" cy="78840"/>
              </a:xfrm>
              <a:custGeom>
                <a:avLst/>
                <a:gdLst/>
                <a:ahLst/>
                <a:cxnLst/>
                <a:rect l="0" t="0" r="r" b="b"/>
                <a:pathLst>
                  <a:path w="265" h="220">
                    <a:moveTo>
                      <a:pt x="100" y="164"/>
                    </a:moveTo>
                    <a:cubicBezTo>
                      <a:pt x="94" y="180"/>
                      <a:pt x="78" y="205"/>
                      <a:pt x="54" y="205"/>
                    </a:cubicBezTo>
                    <a:cubicBezTo>
                      <a:pt x="52" y="205"/>
                      <a:pt x="36" y="205"/>
                      <a:pt x="26" y="199"/>
                    </a:cubicBezTo>
                    <a:cubicBezTo>
                      <a:pt x="46" y="194"/>
                      <a:pt x="48" y="176"/>
                      <a:pt x="48" y="172"/>
                    </a:cubicBezTo>
                    <a:cubicBezTo>
                      <a:pt x="48" y="162"/>
                      <a:pt x="40" y="154"/>
                      <a:pt x="28" y="154"/>
                    </a:cubicBezTo>
                    <a:cubicBezTo>
                      <a:pt x="14" y="154"/>
                      <a:pt x="0" y="166"/>
                      <a:pt x="0" y="184"/>
                    </a:cubicBezTo>
                    <a:cubicBezTo>
                      <a:pt x="0" y="209"/>
                      <a:pt x="28" y="219"/>
                      <a:pt x="52" y="219"/>
                    </a:cubicBezTo>
                    <a:cubicBezTo>
                      <a:pt x="74" y="219"/>
                      <a:pt x="94" y="205"/>
                      <a:pt x="108" y="186"/>
                    </a:cubicBezTo>
                    <a:cubicBezTo>
                      <a:pt x="118" y="211"/>
                      <a:pt x="146" y="219"/>
                      <a:pt x="166" y="219"/>
                    </a:cubicBezTo>
                    <a:cubicBezTo>
                      <a:pt x="222" y="219"/>
                      <a:pt x="252" y="160"/>
                      <a:pt x="252" y="146"/>
                    </a:cubicBezTo>
                    <a:cubicBezTo>
                      <a:pt x="252" y="138"/>
                      <a:pt x="246" y="138"/>
                      <a:pt x="244" y="138"/>
                    </a:cubicBezTo>
                    <a:cubicBezTo>
                      <a:pt x="238" y="138"/>
                      <a:pt x="236" y="142"/>
                      <a:pt x="236" y="148"/>
                    </a:cubicBezTo>
                    <a:cubicBezTo>
                      <a:pt x="224" y="182"/>
                      <a:pt x="196" y="205"/>
                      <a:pt x="168" y="205"/>
                    </a:cubicBezTo>
                    <a:cubicBezTo>
                      <a:pt x="148" y="205"/>
                      <a:pt x="138" y="194"/>
                      <a:pt x="138" y="174"/>
                    </a:cubicBezTo>
                    <a:cubicBezTo>
                      <a:pt x="138" y="162"/>
                      <a:pt x="150" y="118"/>
                      <a:pt x="164" y="62"/>
                    </a:cubicBezTo>
                    <a:cubicBezTo>
                      <a:pt x="174" y="26"/>
                      <a:pt x="196" y="12"/>
                      <a:pt x="212" y="12"/>
                    </a:cubicBezTo>
                    <a:cubicBezTo>
                      <a:pt x="221" y="15"/>
                      <a:pt x="228" y="12"/>
                      <a:pt x="238" y="20"/>
                    </a:cubicBezTo>
                    <a:cubicBezTo>
                      <a:pt x="222" y="24"/>
                      <a:pt x="216" y="38"/>
                      <a:pt x="216" y="46"/>
                    </a:cubicBezTo>
                    <a:cubicBezTo>
                      <a:pt x="216" y="58"/>
                      <a:pt x="224" y="64"/>
                      <a:pt x="236" y="64"/>
                    </a:cubicBezTo>
                    <a:cubicBezTo>
                      <a:pt x="248" y="64"/>
                      <a:pt x="264" y="56"/>
                      <a:pt x="264" y="34"/>
                    </a:cubicBezTo>
                    <a:cubicBezTo>
                      <a:pt x="264" y="8"/>
                      <a:pt x="232" y="0"/>
                      <a:pt x="212" y="0"/>
                    </a:cubicBezTo>
                    <a:cubicBezTo>
                      <a:pt x="188" y="0"/>
                      <a:pt x="168" y="16"/>
                      <a:pt x="158" y="34"/>
                    </a:cubicBezTo>
                    <a:cubicBezTo>
                      <a:pt x="148" y="14"/>
                      <a:pt x="126" y="0"/>
                      <a:pt x="98" y="0"/>
                    </a:cubicBezTo>
                    <a:cubicBezTo>
                      <a:pt x="44" y="0"/>
                      <a:pt x="12" y="60"/>
                      <a:pt x="12" y="74"/>
                    </a:cubicBezTo>
                    <a:cubicBezTo>
                      <a:pt x="12" y="80"/>
                      <a:pt x="18" y="80"/>
                      <a:pt x="20" y="80"/>
                    </a:cubicBezTo>
                    <a:cubicBezTo>
                      <a:pt x="26" y="80"/>
                      <a:pt x="26" y="78"/>
                      <a:pt x="30" y="72"/>
                    </a:cubicBezTo>
                    <a:cubicBezTo>
                      <a:pt x="42" y="34"/>
                      <a:pt x="72" y="12"/>
                      <a:pt x="96" y="12"/>
                    </a:cubicBezTo>
                    <a:cubicBezTo>
                      <a:pt x="114" y="12"/>
                      <a:pt x="126" y="22"/>
                      <a:pt x="126" y="46"/>
                    </a:cubicBezTo>
                    <a:cubicBezTo>
                      <a:pt x="126" y="54"/>
                      <a:pt x="120" y="80"/>
                      <a:pt x="116" y="96"/>
                    </a:cubicBezTo>
                    <a:cubicBezTo>
                      <a:pt x="111" y="118"/>
                      <a:pt x="105" y="141"/>
                      <a:pt x="100" y="16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423" name="Freeform: Shape 422"/>
              <p:cNvSpPr/>
              <p:nvPr/>
            </p:nvSpPr>
            <p:spPr>
              <a:xfrm>
                <a:off x="3155040" y="2976120"/>
                <a:ext cx="59040" cy="252000"/>
              </a:xfrm>
              <a:custGeom>
                <a:avLst/>
                <a:gdLst/>
                <a:ahLst/>
                <a:cxnLst/>
                <a:rect l="0" t="0" r="r" b="b"/>
                <a:pathLst>
                  <a:path w="165" h="701">
                    <a:moveTo>
                      <a:pt x="164" y="349"/>
                    </a:moveTo>
                    <a:cubicBezTo>
                      <a:pt x="164" y="295"/>
                      <a:pt x="156" y="211"/>
                      <a:pt x="118" y="132"/>
                    </a:cubicBezTo>
                    <a:cubicBezTo>
                      <a:pt x="76" y="46"/>
                      <a:pt x="14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0"/>
                      <a:pt x="0" y="10"/>
                      <a:pt x="14" y="24"/>
                    </a:cubicBezTo>
                    <a:cubicBezTo>
                      <a:pt x="82" y="92"/>
                      <a:pt x="122" y="203"/>
                      <a:pt x="122" y="349"/>
                    </a:cubicBezTo>
                    <a:cubicBezTo>
                      <a:pt x="122" y="469"/>
                      <a:pt x="96" y="592"/>
                      <a:pt x="10" y="680"/>
                    </a:cubicBezTo>
                    <a:cubicBezTo>
                      <a:pt x="0" y="690"/>
                      <a:pt x="0" y="690"/>
                      <a:pt x="0" y="692"/>
                    </a:cubicBezTo>
                    <a:cubicBezTo>
                      <a:pt x="0" y="696"/>
                      <a:pt x="4" y="700"/>
                      <a:pt x="8" y="700"/>
                    </a:cubicBezTo>
                    <a:cubicBezTo>
                      <a:pt x="14" y="700"/>
                      <a:pt x="78" y="652"/>
                      <a:pt x="120" y="563"/>
                    </a:cubicBezTo>
                    <a:cubicBezTo>
                      <a:pt x="156" y="487"/>
                      <a:pt x="164" y="409"/>
                      <a:pt x="164" y="349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</p:grpSp>
      </p:grpSp>
      <p:sp>
        <p:nvSpPr>
          <p:cNvPr id="424" name="Oval 423"/>
          <p:cNvSpPr/>
          <p:nvPr/>
        </p:nvSpPr>
        <p:spPr>
          <a:xfrm>
            <a:off x="3779899" y="2002296"/>
            <a:ext cx="447422" cy="451668"/>
          </a:xfrm>
          <a:prstGeom prst="ellipse">
            <a:avLst/>
          </a:prstGeom>
          <a:solidFill>
            <a:srgbClr val="FF0000">
              <a:alpha val="30000"/>
            </a:srgbClr>
          </a:solidFill>
          <a:ln w="381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5" name="TextBox 424"/>
          <p:cNvSpPr txBox="1"/>
          <p:nvPr/>
        </p:nvSpPr>
        <p:spPr>
          <a:xfrm>
            <a:off x="167269" y="3137181"/>
            <a:ext cx="8297498" cy="101045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391910" indent="-293933" algn="l" defTabSz="829544" hangingPunct="1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kern="1200" spc="-1" dirty="0">
                <a:solidFill>
                  <a:prstClr val="black"/>
                </a:solidFill>
                <a:latin typeface="Arial"/>
              </a:rPr>
              <a:t>The high intensity regime pushes the beam stability</a:t>
            </a:r>
          </a:p>
          <a:p>
            <a:pPr marL="783821" lvl="1" indent="-293933" algn="l" defTabSz="829544" hangingPunct="1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kern="1200" spc="-1" dirty="0">
                <a:solidFill>
                  <a:prstClr val="black"/>
                </a:solidFill>
                <a:latin typeface="Arial"/>
              </a:rPr>
              <a:t>The need for tight collimation and a large number of cavities leads to </a:t>
            </a:r>
            <a:r>
              <a:rPr lang="en-US" sz="2000" b="1" kern="1200" spc="-1" dirty="0">
                <a:solidFill>
                  <a:srgbClr val="FF0000"/>
                </a:solidFill>
                <a:latin typeface="Arial"/>
              </a:rPr>
              <a:t>strong wake fields</a:t>
            </a:r>
          </a:p>
          <a:p>
            <a:pPr marL="783821" lvl="1" indent="-293933" algn="l" defTabSz="829544" hangingPunct="1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kern="1200" spc="-1" dirty="0">
                <a:solidFill>
                  <a:prstClr val="black"/>
                </a:solidFill>
                <a:latin typeface="Arial"/>
              </a:rPr>
              <a:t>Feedback (noise) for the coupled bunch instability</a:t>
            </a:r>
          </a:p>
        </p:txBody>
      </p:sp>
      <p:pic>
        <p:nvPicPr>
          <p:cNvPr id="426" name="Picture 425"/>
          <p:cNvPicPr/>
          <p:nvPr/>
        </p:nvPicPr>
        <p:blipFill>
          <a:blip r:embed="rId3"/>
          <a:stretch/>
        </p:blipFill>
        <p:spPr>
          <a:xfrm>
            <a:off x="8589179" y="3019425"/>
            <a:ext cx="2854640" cy="3252832"/>
          </a:xfrm>
          <a:prstGeom prst="rect">
            <a:avLst/>
          </a:prstGeom>
          <a:ln w="0">
            <a:noFill/>
          </a:ln>
        </p:spPr>
      </p:pic>
      <p:sp>
        <p:nvSpPr>
          <p:cNvPr id="427" name="TextBox 426"/>
          <p:cNvSpPr txBox="1"/>
          <p:nvPr/>
        </p:nvSpPr>
        <p:spPr>
          <a:xfrm>
            <a:off x="6095716" y="6138036"/>
            <a:ext cx="5885890" cy="74657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391910" indent="-293933" algn="l" defTabSz="829544" hangingPunct="1">
              <a:spcAft>
                <a:spcPts val="128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kern="1200" spc="-1" dirty="0">
                <a:solidFill>
                  <a:prstClr val="black"/>
                </a:solidFill>
                <a:latin typeface="Arial"/>
              </a:rPr>
              <a:t>Coupling instability of beam-beam modes caused by longitudinal impedance [Lin22]</a:t>
            </a:r>
          </a:p>
          <a:p>
            <a:pPr marL="783821" lvl="1" indent="-293933" algn="l" defTabSz="829544" hangingPunct="1">
              <a:spcAft>
                <a:spcPts val="1029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endParaRPr lang="en-US" sz="2000" kern="1200" spc="-1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428" name="Picture 427"/>
          <p:cNvPicPr/>
          <p:nvPr/>
        </p:nvPicPr>
        <p:blipFill>
          <a:blip r:embed="rId4"/>
          <a:stretch/>
        </p:blipFill>
        <p:spPr>
          <a:xfrm>
            <a:off x="386096" y="4398929"/>
            <a:ext cx="3373229" cy="2459071"/>
          </a:xfrm>
          <a:prstGeom prst="rect">
            <a:avLst/>
          </a:prstGeom>
          <a:ln w="0">
            <a:noFill/>
          </a:ln>
        </p:spPr>
      </p:pic>
      <p:sp>
        <p:nvSpPr>
          <p:cNvPr id="429" name="TextBox 428"/>
          <p:cNvSpPr txBox="1"/>
          <p:nvPr/>
        </p:nvSpPr>
        <p:spPr>
          <a:xfrm>
            <a:off x="3709684" y="4363835"/>
            <a:ext cx="4755083" cy="19053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391910" indent="-293933" algn="l" defTabSz="829544" hangingPunct="1">
              <a:spcAft>
                <a:spcPts val="128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kern="1200" spc="-1" dirty="0">
                <a:solidFill>
                  <a:prstClr val="black"/>
                </a:solidFill>
                <a:latin typeface="Arial"/>
              </a:rPr>
              <a:t>Coupling instability of beam-beam modes caused by transverse impedance [White14, Zhang23]</a:t>
            </a:r>
          </a:p>
          <a:p>
            <a:pPr marL="391910" indent="-293933" algn="l" defTabSz="829544" hangingPunct="1">
              <a:spcAft>
                <a:spcPts val="128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kern="1200" spc="-1" dirty="0">
                <a:solidFill>
                  <a:prstClr val="black"/>
                </a:solidFill>
                <a:latin typeface="Arial"/>
              </a:rPr>
              <a:t>Loss of Landau damping for weak head-tail modes [Buffat14]</a:t>
            </a:r>
          </a:p>
          <a:p>
            <a:pPr marL="783821" lvl="1" indent="-293933" algn="l" defTabSz="829544" hangingPunct="1">
              <a:spcAft>
                <a:spcPts val="1029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endParaRPr lang="en-US" sz="2000" kern="1200" spc="-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Foliennummernplatzhalter 2">
            <a:extLst>
              <a:ext uri="{FF2B5EF4-FFF2-40B4-BE49-F238E27FC236}">
                <a16:creationId xmlns:a16="http://schemas.microsoft.com/office/drawing/2014/main" id="{099F9CC2-7414-5A02-779C-A2ACAA7AA9A8}"/>
              </a:ext>
            </a:extLst>
          </p:cNvPr>
          <p:cNvSpPr txBox="1">
            <a:spLocks/>
          </p:cNvSpPr>
          <p:nvPr/>
        </p:nvSpPr>
        <p:spPr>
          <a:xfrm>
            <a:off x="11846864" y="6496050"/>
            <a:ext cx="173125" cy="256480"/>
          </a:xfrm>
          <a:prstGeom prst="rect">
            <a:avLst/>
          </a:prstGeom>
        </p:spPr>
        <p:txBody>
          <a:bodyPr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9pPr>
          </a:lstStyle>
          <a:p>
            <a:fld id="{86CB4B4D-7CA3-9044-876B-883B54F8677D}" type="slidenum">
              <a:rPr lang="de-CH" sz="1000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10</a:t>
            </a:fld>
            <a:endParaRPr lang="de-CH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TextBox 429"/>
          <p:cNvSpPr txBox="1"/>
          <p:nvPr/>
        </p:nvSpPr>
        <p:spPr>
          <a:xfrm>
            <a:off x="1523520" y="60416"/>
            <a:ext cx="9144393" cy="58066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defTabSz="829544" hangingPunct="1"/>
            <a:r>
              <a:rPr lang="en-US" sz="3200" b="1" kern="1200" spc="-1">
                <a:solidFill>
                  <a:srgbClr val="0070C0"/>
                </a:solidFill>
                <a:latin typeface="Arial"/>
              </a:rPr>
              <a:t>Beamstrahlung</a:t>
            </a:r>
          </a:p>
        </p:txBody>
      </p:sp>
      <p:sp>
        <p:nvSpPr>
          <p:cNvPr id="431" name="TextBox 430"/>
          <p:cNvSpPr txBox="1"/>
          <p:nvPr/>
        </p:nvSpPr>
        <p:spPr>
          <a:xfrm>
            <a:off x="591014" y="648599"/>
            <a:ext cx="11273883" cy="564078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391910" indent="-293933" algn="l" defTabSz="829544" hangingPunct="1">
              <a:spcAft>
                <a:spcPts val="26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kern="1200" spc="-1" dirty="0" err="1">
                <a:solidFill>
                  <a:prstClr val="black"/>
                </a:solidFill>
                <a:latin typeface="Arial"/>
              </a:rPr>
              <a:t>Beamstrahlung</a:t>
            </a:r>
            <a:r>
              <a:rPr lang="en-US" sz="2000" kern="1200" spc="-1" dirty="0">
                <a:solidFill>
                  <a:prstClr val="black"/>
                </a:solidFill>
                <a:latin typeface="Arial"/>
              </a:rPr>
              <a:t> is no longer exclusive to linear colliders</a:t>
            </a:r>
          </a:p>
          <a:p>
            <a:pPr marL="391910" indent="-293933" algn="l" defTabSz="829544" hangingPunct="1">
              <a:spcAft>
                <a:spcPts val="26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kern="1200" spc="-1" dirty="0">
                <a:solidFill>
                  <a:prstClr val="black"/>
                </a:solidFill>
                <a:latin typeface="Arial"/>
              </a:rPr>
              <a:t>→ The energy spread is no longer defined by the lattice but rather the result from an </a:t>
            </a:r>
            <a:r>
              <a:rPr lang="en-US" sz="2000" b="1" kern="1200" spc="-1" dirty="0">
                <a:solidFill>
                  <a:srgbClr val="FF0000"/>
                </a:solidFill>
                <a:latin typeface="Arial"/>
              </a:rPr>
              <a:t>equilibrium</a:t>
            </a:r>
            <a:r>
              <a:rPr lang="en-US" sz="2000" kern="1200" spc="-1" dirty="0">
                <a:solidFill>
                  <a:prstClr val="black"/>
                </a:solidFill>
                <a:latin typeface="Arial"/>
              </a:rPr>
              <a:t> between the two beams (blow-up of bunch length decreases </a:t>
            </a:r>
            <a:r>
              <a:rPr lang="en-US" sz="2000" kern="1200" spc="-1" dirty="0" err="1">
                <a:solidFill>
                  <a:prstClr val="black"/>
                </a:solidFill>
                <a:latin typeface="Arial"/>
              </a:rPr>
              <a:t>beamstrahlung</a:t>
            </a:r>
            <a:r>
              <a:rPr lang="en-US" sz="2000" kern="1200" spc="-1" dirty="0">
                <a:solidFill>
                  <a:prstClr val="black"/>
                </a:solidFill>
                <a:latin typeface="Arial"/>
              </a:rPr>
              <a:t>)</a:t>
            </a:r>
          </a:p>
        </p:txBody>
      </p:sp>
      <p:sp>
        <p:nvSpPr>
          <p:cNvPr id="432" name="TextBox 431"/>
          <p:cNvSpPr txBox="1"/>
          <p:nvPr/>
        </p:nvSpPr>
        <p:spPr>
          <a:xfrm>
            <a:off x="588322" y="5375030"/>
            <a:ext cx="6055326" cy="114631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391910" indent="-293933" algn="l" defTabSz="829544" hangingPunct="1">
              <a:spcAft>
                <a:spcPts val="128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kern="1200" spc="-1" dirty="0">
                <a:solidFill>
                  <a:prstClr val="black"/>
                </a:solidFill>
                <a:latin typeface="Arial"/>
              </a:rPr>
              <a:t>→ The strength of the beam-beam interaction becomes limited by the lattice momentum acceptance (</a:t>
            </a:r>
            <a:r>
              <a:rPr lang="en-US" sz="2000" kern="1200" spc="-1" dirty="0" err="1">
                <a:solidFill>
                  <a:prstClr val="black"/>
                </a:solidFill>
                <a:latin typeface="Arial"/>
              </a:rPr>
              <a:t>beamstrahlung</a:t>
            </a:r>
            <a:r>
              <a:rPr lang="en-US" sz="2000" kern="1200" spc="-1" dirty="0">
                <a:solidFill>
                  <a:prstClr val="black"/>
                </a:solidFill>
                <a:latin typeface="Arial"/>
              </a:rPr>
              <a:t> lifetime)</a:t>
            </a:r>
          </a:p>
        </p:txBody>
      </p:sp>
      <p:pic>
        <p:nvPicPr>
          <p:cNvPr id="433" name="Picture 432"/>
          <p:cNvPicPr/>
          <p:nvPr/>
        </p:nvPicPr>
        <p:blipFill>
          <a:blip r:embed="rId2"/>
          <a:stretch/>
        </p:blipFill>
        <p:spPr>
          <a:xfrm>
            <a:off x="1531354" y="1613982"/>
            <a:ext cx="3652974" cy="2103490"/>
          </a:xfrm>
          <a:prstGeom prst="rect">
            <a:avLst/>
          </a:prstGeom>
          <a:ln w="0">
            <a:noFill/>
          </a:ln>
        </p:spPr>
      </p:pic>
      <p:sp>
        <p:nvSpPr>
          <p:cNvPr id="434" name="TextBox 433"/>
          <p:cNvSpPr txBox="1"/>
          <p:nvPr/>
        </p:nvSpPr>
        <p:spPr>
          <a:xfrm>
            <a:off x="1863169" y="1448080"/>
            <a:ext cx="1659054" cy="311563"/>
          </a:xfrm>
          <a:prstGeom prst="rect">
            <a:avLst/>
          </a:prstGeom>
          <a:noFill/>
          <a:ln w="0">
            <a:noFill/>
          </a:ln>
        </p:spPr>
        <p:txBody>
          <a:bodyPr lIns="81646" tIns="40823" rIns="81646" bIns="40823">
            <a:noAutofit/>
          </a:bodyPr>
          <a:lstStyle/>
          <a:p>
            <a:pPr algn="l" defTabSz="829544" hangingPunct="1"/>
            <a:r>
              <a:rPr lang="en-US" sz="1633" kern="1200" spc="-1">
                <a:solidFill>
                  <a:prstClr val="black"/>
                </a:solidFill>
                <a:latin typeface="Times New Roman"/>
              </a:rPr>
              <a:t>[Kicsiny24]</a:t>
            </a:r>
          </a:p>
        </p:txBody>
      </p:sp>
      <p:pic>
        <p:nvPicPr>
          <p:cNvPr id="435" name="Picture 434"/>
          <p:cNvPicPr/>
          <p:nvPr/>
        </p:nvPicPr>
        <p:blipFill>
          <a:blip r:embed="rId3"/>
          <a:stretch/>
        </p:blipFill>
        <p:spPr>
          <a:xfrm>
            <a:off x="3791982" y="3860316"/>
            <a:ext cx="7548697" cy="1260620"/>
          </a:xfrm>
          <a:prstGeom prst="rect">
            <a:avLst/>
          </a:prstGeom>
          <a:ln w="0">
            <a:noFill/>
          </a:ln>
        </p:spPr>
      </p:pic>
      <p:pic>
        <p:nvPicPr>
          <p:cNvPr id="436" name="Picture 435"/>
          <p:cNvPicPr/>
          <p:nvPr/>
        </p:nvPicPr>
        <p:blipFill>
          <a:blip r:embed="rId4"/>
          <a:stretch/>
        </p:blipFill>
        <p:spPr>
          <a:xfrm>
            <a:off x="7965092" y="1579858"/>
            <a:ext cx="3375587" cy="1783810"/>
          </a:xfrm>
          <a:prstGeom prst="rect">
            <a:avLst/>
          </a:prstGeom>
          <a:ln w="0">
            <a:noFill/>
          </a:ln>
        </p:spPr>
      </p:pic>
      <p:sp>
        <p:nvSpPr>
          <p:cNvPr id="437" name="TextBox 436"/>
          <p:cNvSpPr txBox="1"/>
          <p:nvPr/>
        </p:nvSpPr>
        <p:spPr>
          <a:xfrm>
            <a:off x="4861877" y="1629009"/>
            <a:ext cx="3095378" cy="149314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391910" indent="-293933" algn="l" defTabSz="829544" hangingPunct="1">
              <a:spcAft>
                <a:spcPts val="128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kern="1200" spc="-1" dirty="0">
                <a:solidFill>
                  <a:prstClr val="black"/>
                </a:solidFill>
                <a:latin typeface="Arial"/>
              </a:rPr>
              <a:t>Bootstrap injection to gradually reach the equilibrium bunch length and maintain good enough symmetry between the beams [Shatilov17]</a:t>
            </a:r>
          </a:p>
        </p:txBody>
      </p:sp>
      <p:sp>
        <p:nvSpPr>
          <p:cNvPr id="438" name="TextBox 437"/>
          <p:cNvSpPr txBox="1">
            <a:spLocks noChangeAspect="1"/>
          </p:cNvSpPr>
          <p:nvPr/>
        </p:nvSpPr>
        <p:spPr>
          <a:xfrm>
            <a:off x="3791982" y="3451354"/>
            <a:ext cx="8400018" cy="71007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391910" indent="-293933" algn="l" defTabSz="829544" hangingPunct="1">
              <a:spcAft>
                <a:spcPts val="128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kern="1200" spc="-1" dirty="0">
                <a:solidFill>
                  <a:prstClr val="black"/>
                </a:solidFill>
                <a:latin typeface="Arial"/>
              </a:rPr>
              <a:t>Bootstrap injection that also mitigate e-cloud instabilities [Bartosik24]</a:t>
            </a:r>
          </a:p>
        </p:txBody>
      </p:sp>
      <p:sp>
        <p:nvSpPr>
          <p:cNvPr id="439" name="Straight Connector 438"/>
          <p:cNvSpPr/>
          <p:nvPr/>
        </p:nvSpPr>
        <p:spPr>
          <a:xfrm flipH="1" flipV="1">
            <a:off x="2883704" y="2592762"/>
            <a:ext cx="663622" cy="165905"/>
          </a:xfrm>
          <a:prstGeom prst="line">
            <a:avLst/>
          </a:prstGeom>
          <a:ln w="0"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0" name="TextBox 439"/>
          <p:cNvSpPr txBox="1"/>
          <p:nvPr/>
        </p:nvSpPr>
        <p:spPr>
          <a:xfrm>
            <a:off x="3532021" y="2410854"/>
            <a:ext cx="1410196" cy="541152"/>
          </a:xfrm>
          <a:prstGeom prst="rect">
            <a:avLst/>
          </a:prstGeom>
          <a:noFill/>
          <a:ln w="0">
            <a:noFill/>
          </a:ln>
        </p:spPr>
        <p:txBody>
          <a:bodyPr lIns="81646" tIns="40823" rIns="81646" bIns="40823">
            <a:noAutofit/>
          </a:bodyPr>
          <a:lstStyle/>
          <a:p>
            <a:pPr algn="l" defTabSz="829544" hangingPunct="1"/>
            <a:r>
              <a:rPr lang="en-US" sz="1800" kern="1200" spc="-1" dirty="0">
                <a:solidFill>
                  <a:prstClr val="black"/>
                </a:solidFill>
                <a:latin typeface="Times New Roman"/>
              </a:rPr>
              <a:t>Onset of 3D flip-flop</a:t>
            </a:r>
          </a:p>
        </p:txBody>
      </p:sp>
      <p:sp>
        <p:nvSpPr>
          <p:cNvPr id="441" name="Straight Connector 440"/>
          <p:cNvSpPr/>
          <p:nvPr/>
        </p:nvSpPr>
        <p:spPr>
          <a:xfrm flipH="1">
            <a:off x="2864642" y="2767485"/>
            <a:ext cx="663948" cy="184521"/>
          </a:xfrm>
          <a:prstGeom prst="line">
            <a:avLst/>
          </a:prstGeom>
          <a:ln w="0"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42" name="Picture 441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7092343" y="4956958"/>
            <a:ext cx="3197206" cy="1901042"/>
          </a:xfrm>
          <a:prstGeom prst="rect">
            <a:avLst/>
          </a:prstGeom>
          <a:ln w="0">
            <a:noFill/>
          </a:ln>
        </p:spPr>
      </p:pic>
      <p:sp>
        <p:nvSpPr>
          <p:cNvPr id="2" name="Foliennummernplatzhalter 2">
            <a:extLst>
              <a:ext uri="{FF2B5EF4-FFF2-40B4-BE49-F238E27FC236}">
                <a16:creationId xmlns:a16="http://schemas.microsoft.com/office/drawing/2014/main" id="{24E20C03-2B1C-5E3F-491A-0BD2DD5DD139}"/>
              </a:ext>
            </a:extLst>
          </p:cNvPr>
          <p:cNvSpPr txBox="1">
            <a:spLocks/>
          </p:cNvSpPr>
          <p:nvPr/>
        </p:nvSpPr>
        <p:spPr>
          <a:xfrm>
            <a:off x="11463454" y="6496050"/>
            <a:ext cx="556535" cy="256480"/>
          </a:xfrm>
          <a:prstGeom prst="rect">
            <a:avLst/>
          </a:prstGeom>
        </p:spPr>
        <p:txBody>
          <a:bodyPr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9pPr>
          </a:lstStyle>
          <a:p>
            <a:fld id="{86CB4B4D-7CA3-9044-876B-883B54F8677D}" type="slidenum">
              <a:rPr lang="de-CH" sz="1000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11</a:t>
            </a:fld>
            <a:endParaRPr lang="de-CH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TextBox 442"/>
          <p:cNvSpPr txBox="1"/>
          <p:nvPr/>
        </p:nvSpPr>
        <p:spPr>
          <a:xfrm>
            <a:off x="1523520" y="0"/>
            <a:ext cx="9144393" cy="58066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defTabSz="829544" hangingPunct="1"/>
            <a:r>
              <a:rPr lang="en-US" sz="2540" b="1" kern="1200" spc="-1" dirty="0">
                <a:solidFill>
                  <a:srgbClr val="FFFFFF"/>
                </a:solidFill>
                <a:latin typeface="Arial"/>
              </a:rPr>
              <a:t>Muon colliders</a:t>
            </a:r>
          </a:p>
        </p:txBody>
      </p:sp>
      <p:sp>
        <p:nvSpPr>
          <p:cNvPr id="444" name="TextBox 443"/>
          <p:cNvSpPr txBox="1"/>
          <p:nvPr/>
        </p:nvSpPr>
        <p:spPr>
          <a:xfrm>
            <a:off x="1980740" y="746575"/>
            <a:ext cx="8229627" cy="397781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algn="l" defTabSz="829544" hangingPunct="1"/>
            <a:endParaRPr lang="en-US" sz="1814" kern="1200" spc="-1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Foliennummernplatzhalter 2">
            <a:extLst>
              <a:ext uri="{FF2B5EF4-FFF2-40B4-BE49-F238E27FC236}">
                <a16:creationId xmlns:a16="http://schemas.microsoft.com/office/drawing/2014/main" id="{42022EC1-9251-A5F5-52BE-1542C3109037}"/>
              </a:ext>
            </a:extLst>
          </p:cNvPr>
          <p:cNvSpPr txBox="1">
            <a:spLocks/>
          </p:cNvSpPr>
          <p:nvPr/>
        </p:nvSpPr>
        <p:spPr>
          <a:xfrm>
            <a:off x="11463454" y="6496050"/>
            <a:ext cx="556535" cy="256480"/>
          </a:xfrm>
          <a:prstGeom prst="rect">
            <a:avLst/>
          </a:prstGeom>
        </p:spPr>
        <p:txBody>
          <a:bodyPr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9pPr>
          </a:lstStyle>
          <a:p>
            <a:fld id="{86CB4B4D-7CA3-9044-876B-883B54F8677D}" type="slidenum">
              <a:rPr lang="de-CH" sz="1000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12</a:t>
            </a:fld>
            <a:endParaRPr lang="de-CH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0E576A-28DF-043A-4B49-BC246678CE21}"/>
              </a:ext>
            </a:extLst>
          </p:cNvPr>
          <p:cNvSpPr txBox="1"/>
          <p:nvPr/>
        </p:nvSpPr>
        <p:spPr>
          <a:xfrm>
            <a:off x="625642" y="1285461"/>
            <a:ext cx="1049153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l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Multibunch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operation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is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disfavored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(The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luminosity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goes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linearly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with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the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number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of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bunches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but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quadratically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with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the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bunch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population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)</a:t>
            </a:r>
            <a:b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endParaRPr lang="de-CH" sz="2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l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With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 '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single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pipe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'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acceleration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chain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there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will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be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beam-beam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interactions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in the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re-circulating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LINACs and rapid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cycling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synchrotrons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not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only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in the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collider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ring.</a:t>
            </a:r>
            <a:b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endParaRPr lang="de-CH" sz="2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l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Due to the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short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lifetime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the beam-beam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force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is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strong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only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for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few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turns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(~100),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much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larger beam-beam tune shift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might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be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tolerable.</a:t>
            </a:r>
            <a:b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endParaRPr lang="de-CH" sz="2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 algn="l">
              <a:buSzPts val="1000"/>
              <a:tabLst>
                <a:tab pos="457200" algn="l"/>
              </a:tabLst>
            </a:pP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To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be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de-CH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studied</a:t>
            </a:r>
            <a:r>
              <a:rPr lang="de-CH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...</a:t>
            </a:r>
            <a:endParaRPr lang="de-CH" sz="2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l"/>
            <a:endParaRPr lang="en-US" sz="2400" dirty="0"/>
          </a:p>
          <a:p>
            <a:pPr algn="l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584200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98FA2-31E6-68B0-E70B-EB2ADAFDE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1813" y="300938"/>
            <a:ext cx="10076062" cy="769455"/>
          </a:xfrm>
        </p:spPr>
        <p:txBody>
          <a:bodyPr>
            <a:normAutofit/>
          </a:bodyPr>
          <a:lstStyle/>
          <a:p>
            <a:r>
              <a:rPr lang="de-CH" altLang="en-US" sz="3200" b="1" dirty="0">
                <a:solidFill>
                  <a:srgbClr val="0070C0"/>
                </a:solidFill>
              </a:rPr>
              <a:t>Beam </a:t>
            </a:r>
            <a:r>
              <a:rPr lang="de-CH" altLang="en-US" sz="3200" b="1" dirty="0" err="1">
                <a:solidFill>
                  <a:srgbClr val="0070C0"/>
                </a:solidFill>
              </a:rPr>
              <a:t>beam</a:t>
            </a:r>
            <a:r>
              <a:rPr lang="de-CH" altLang="en-US" sz="3200" b="1" dirty="0">
                <a:solidFill>
                  <a:srgbClr val="0070C0"/>
                </a:solidFill>
              </a:rPr>
              <a:t> </a:t>
            </a:r>
            <a:r>
              <a:rPr lang="de-CH" altLang="en-US" sz="3200" b="1" dirty="0" err="1">
                <a:solidFill>
                  <a:srgbClr val="0070C0"/>
                </a:solidFill>
              </a:rPr>
              <a:t>limit</a:t>
            </a:r>
            <a:r>
              <a:rPr lang="de-CH" altLang="en-US" sz="3200" b="1" dirty="0">
                <a:solidFill>
                  <a:srgbClr val="0070C0"/>
                </a:solidFill>
              </a:rPr>
              <a:t> at LHC: </a:t>
            </a:r>
            <a:r>
              <a:rPr lang="de-CH" altLang="en-US" sz="3200" b="1" dirty="0" err="1">
                <a:solidFill>
                  <a:srgbClr val="0070C0"/>
                </a:solidFill>
              </a:rPr>
              <a:t>why</a:t>
            </a:r>
            <a:r>
              <a:rPr lang="de-CH" altLang="en-US" sz="3200" b="1" dirty="0">
                <a:solidFill>
                  <a:srgbClr val="0070C0"/>
                </a:solidFill>
              </a:rPr>
              <a:t> so </a:t>
            </a:r>
            <a:r>
              <a:rPr lang="de-CH" altLang="en-US" sz="3200" b="1" dirty="0" err="1">
                <a:solidFill>
                  <a:srgbClr val="0070C0"/>
                </a:solidFill>
              </a:rPr>
              <a:t>much</a:t>
            </a:r>
            <a:r>
              <a:rPr lang="de-CH" altLang="en-US" sz="3200" b="1" dirty="0">
                <a:solidFill>
                  <a:srgbClr val="0070C0"/>
                </a:solidFill>
              </a:rPr>
              <a:t> </a:t>
            </a:r>
            <a:r>
              <a:rPr lang="de-CH" altLang="en-US" sz="3200" b="1" dirty="0" err="1">
                <a:solidFill>
                  <a:srgbClr val="0070C0"/>
                </a:solidFill>
              </a:rPr>
              <a:t>higher</a:t>
            </a:r>
            <a:r>
              <a:rPr lang="de-CH" altLang="en-US" sz="3200" b="1" dirty="0">
                <a:solidFill>
                  <a:srgbClr val="0070C0"/>
                </a:solidFill>
              </a:rPr>
              <a:t>?</a:t>
            </a:r>
            <a:endParaRPr lang="de-CH" sz="3200" b="1" dirty="0">
              <a:solidFill>
                <a:srgbClr val="0070C0"/>
              </a:solidFill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35269DA7-6893-374E-848B-97B2F1EE3A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7679" y="1409700"/>
            <a:ext cx="7818655" cy="3461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0BFAF55-4A03-F5FD-9A2D-CDEBD1B74697}"/>
              </a:ext>
            </a:extLst>
          </p:cNvPr>
          <p:cNvSpPr txBox="1"/>
          <p:nvPr/>
        </p:nvSpPr>
        <p:spPr>
          <a:xfrm>
            <a:off x="9800352" y="4104157"/>
            <a:ext cx="1907574" cy="8720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CH" sz="5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X 2-3?</a:t>
            </a:r>
            <a:endParaRPr kumimoji="0" lang="en-US" sz="5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3180495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BADF6D02-2099-23B9-DA2D-7E1B1962C0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en-US" altLang="en-US" sz="3200" b="1" dirty="0">
                <a:solidFill>
                  <a:srgbClr val="0070C0"/>
                </a:solidFill>
              </a:rPr>
              <a:t>Diagnostics and observables</a:t>
            </a:r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FFB08EFE-7EE4-2AD2-D220-38CE7EC4F8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altLang="en-US" sz="2400" dirty="0">
                <a:solidFill>
                  <a:schemeClr val="tx1"/>
                </a:solidFill>
              </a:rPr>
              <a:t>Beam-beam tune shift: is it a good measure of beam-beam interaction?		</a:t>
            </a:r>
          </a:p>
          <a:p>
            <a:pPr lvl="2"/>
            <a:r>
              <a:rPr lang="en-US" altLang="en-US" sz="2400" dirty="0">
                <a:solidFill>
                  <a:schemeClr val="tx1"/>
                </a:solidFill>
              </a:rPr>
              <a:t>But! Close to integer resonances dynamic beta inflation!</a:t>
            </a:r>
          </a:p>
          <a:p>
            <a:pPr lvl="2"/>
            <a:r>
              <a:rPr lang="en-US" altLang="en-US" sz="2400" b="1" dirty="0">
                <a:solidFill>
                  <a:srgbClr val="3C7C5E"/>
                </a:solidFill>
              </a:rPr>
              <a:t>Why is it larger than expected in the new/higher energy machines???</a:t>
            </a:r>
          </a:p>
          <a:p>
            <a:pPr eaLnBrk="1" hangingPunct="1"/>
            <a:r>
              <a:rPr lang="en-US" altLang="en-US" sz="2400" dirty="0">
                <a:solidFill>
                  <a:schemeClr val="tx1"/>
                </a:solidFill>
              </a:rPr>
              <a:t>Coherent modes (</a:t>
            </a:r>
            <a:r>
              <a:rPr lang="en-US" altLang="en-US" sz="2400" dirty="0">
                <a:solidFill>
                  <a:schemeClr val="tx1"/>
                </a:solidFill>
                <a:latin typeface="Symbol" panose="05050102010706020507" pitchFamily="18" charset="2"/>
              </a:rPr>
              <a:t>s</a:t>
            </a:r>
            <a:r>
              <a:rPr lang="en-US" altLang="en-US" sz="2400" dirty="0">
                <a:solidFill>
                  <a:schemeClr val="tx1"/>
                </a:solidFill>
              </a:rPr>
              <a:t> and </a:t>
            </a:r>
            <a:r>
              <a:rPr lang="en-US" altLang="en-US" sz="2400" dirty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lang="en-US" altLang="en-US" sz="2400" dirty="0">
                <a:solidFill>
                  <a:schemeClr val="tx1"/>
                </a:solidFill>
              </a:rPr>
              <a:t> modes): beautiful observations at LEP</a:t>
            </a:r>
            <a:br>
              <a:rPr lang="en-US" altLang="en-US" sz="2400" dirty="0">
                <a:solidFill>
                  <a:schemeClr val="tx1"/>
                </a:solidFill>
              </a:rPr>
            </a:br>
            <a:br>
              <a:rPr lang="en-US" altLang="en-US" sz="2400" dirty="0">
                <a:solidFill>
                  <a:schemeClr val="tx1"/>
                </a:solidFill>
              </a:rPr>
            </a:br>
            <a:endParaRPr lang="en-US" altLang="en-US" sz="2400" dirty="0">
              <a:solidFill>
                <a:schemeClr val="tx1"/>
              </a:solidFill>
            </a:endParaRPr>
          </a:p>
          <a:p>
            <a:pPr eaLnBrk="1" hangingPunct="1"/>
            <a:endParaRPr lang="en-US" altLang="en-US" sz="2400" dirty="0">
              <a:solidFill>
                <a:schemeClr val="tx1"/>
              </a:solidFill>
            </a:endParaRPr>
          </a:p>
        </p:txBody>
      </p:sp>
      <p:pic>
        <p:nvPicPr>
          <p:cNvPr id="4" name="Picture 3" descr="A diagram of 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3816FD4B-1690-006A-7B04-234EF59699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70" y="4098472"/>
            <a:ext cx="3721100" cy="1974850"/>
          </a:xfrm>
          <a:prstGeom prst="rect">
            <a:avLst/>
          </a:prstGeom>
        </p:spPr>
      </p:pic>
      <p:pic>
        <p:nvPicPr>
          <p:cNvPr id="6" name="Picture 5" descr="A diagram of a beam mode">
            <a:extLst>
              <a:ext uri="{FF2B5EF4-FFF2-40B4-BE49-F238E27FC236}">
                <a16:creationId xmlns:a16="http://schemas.microsoft.com/office/drawing/2014/main" id="{D49A6D04-8E66-A745-1145-34521EB220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585" y="4012747"/>
            <a:ext cx="3994150" cy="2235200"/>
          </a:xfrm>
          <a:prstGeom prst="rect">
            <a:avLst/>
          </a:prstGeom>
        </p:spPr>
      </p:pic>
      <p:pic>
        <p:nvPicPr>
          <p:cNvPr id="8" name="Picture 7" descr="A graph of a graph showing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3E980BF0-FEAC-0C76-83FA-CB156B9BCA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735" y="3806372"/>
            <a:ext cx="3937000" cy="25590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0AD6BFC-5867-F9BB-590B-2E8CF90CFE66}"/>
              </a:ext>
            </a:extLst>
          </p:cNvPr>
          <p:cNvSpPr txBox="1"/>
          <p:nvPr/>
        </p:nvSpPr>
        <p:spPr>
          <a:xfrm>
            <a:off x="857839" y="6247947"/>
            <a:ext cx="10906813" cy="523220"/>
          </a:xfrm>
          <a:prstGeom prst="rect">
            <a:avLst/>
          </a:prstGeom>
          <a:solidFill>
            <a:srgbClr val="FFFF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l" eaLnBrk="1" hangingPunct="1"/>
            <a:r>
              <a:rPr lang="en-US" altLang="en-US" sz="2800" b="1" dirty="0">
                <a:solidFill>
                  <a:srgbClr val="C00000"/>
                </a:solidFill>
              </a:rPr>
              <a:t>Need tools to measure the nonlinear aspects! Usable and be used!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531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TextBox 354"/>
          <p:cNvSpPr txBox="1"/>
          <p:nvPr/>
        </p:nvSpPr>
        <p:spPr>
          <a:xfrm>
            <a:off x="1523520" y="159654"/>
            <a:ext cx="9144393" cy="58066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3200" b="1" spc="-1" dirty="0">
                <a:solidFill>
                  <a:srgbClr val="0070C0"/>
                </a:solidFill>
                <a:latin typeface="Arial"/>
              </a:rPr>
              <a:t>Rise of interplays</a:t>
            </a:r>
          </a:p>
        </p:txBody>
      </p:sp>
      <p:sp>
        <p:nvSpPr>
          <p:cNvPr id="356" name="TextBox 355"/>
          <p:cNvSpPr txBox="1"/>
          <p:nvPr/>
        </p:nvSpPr>
        <p:spPr>
          <a:xfrm>
            <a:off x="1048215" y="2043772"/>
            <a:ext cx="10504448" cy="183685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489888" lvl="1" indent="0" algn="l">
              <a:spcAft>
                <a:spcPts val="1029"/>
              </a:spcAft>
              <a:buClr>
                <a:srgbClr val="000000"/>
              </a:buClr>
              <a:buSzPct val="75000"/>
            </a:pPr>
            <a:r>
              <a:rPr lang="en-US" sz="2000" spc="-1" dirty="0">
                <a:latin typeface="Arial"/>
              </a:rPr>
              <a:t>“Although beam-beam simulations have advanced in the past </a:t>
            </a:r>
            <a:r>
              <a:rPr lang="en-US" sz="2000" b="1" spc="-1" dirty="0">
                <a:solidFill>
                  <a:srgbClr val="C00000"/>
                </a:solidFill>
                <a:latin typeface="Arial"/>
              </a:rPr>
              <a:t>25 years </a:t>
            </a:r>
            <a:r>
              <a:rPr lang="en-US" sz="2000" spc="-1" dirty="0">
                <a:latin typeface="Arial"/>
              </a:rPr>
              <a:t>or so, more ingredients need to be incorporated to make them more realistic, such as non-linear lattice maps, </a:t>
            </a:r>
            <a:r>
              <a:rPr lang="en-US" sz="2000" b="1" spc="-1" dirty="0">
                <a:solidFill>
                  <a:srgbClr val="C00000"/>
                </a:solidFill>
                <a:latin typeface="Arial"/>
              </a:rPr>
              <a:t>field calculations </a:t>
            </a:r>
            <a:r>
              <a:rPr lang="en-US" sz="2000" spc="-1" dirty="0">
                <a:latin typeface="Arial"/>
              </a:rPr>
              <a:t>with bunch length effects, current-dependent effects […] and errors such as jitter and off-center collisions.” </a:t>
            </a:r>
            <a:br>
              <a:rPr lang="en-US" sz="2000" spc="-1" dirty="0">
                <a:latin typeface="Arial"/>
              </a:rPr>
            </a:br>
            <a:r>
              <a:rPr lang="en-US" sz="2000" spc="-1" dirty="0">
                <a:latin typeface="Arial"/>
              </a:rPr>
              <a:t>														(after </a:t>
            </a:r>
            <a:r>
              <a:rPr lang="en-US" sz="2000" i="1" spc="-1" dirty="0">
                <a:latin typeface="Arial"/>
              </a:rPr>
              <a:t>M.A. Furman @ eeFACT97)</a:t>
            </a:r>
            <a:endParaRPr lang="en-US" sz="2000" spc="-1" dirty="0">
              <a:latin typeface="Arial"/>
            </a:endParaRPr>
          </a:p>
          <a:p>
            <a:pPr marL="783821" lvl="1" indent="-293933" algn="l">
              <a:spcAft>
                <a:spcPts val="1029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endParaRPr lang="en-US" sz="2000" spc="-1" dirty="0">
              <a:latin typeface="Arial"/>
            </a:endParaRPr>
          </a:p>
        </p:txBody>
      </p:sp>
      <p:sp>
        <p:nvSpPr>
          <p:cNvPr id="357" name="TextBox 356"/>
          <p:cNvSpPr txBox="1"/>
          <p:nvPr/>
        </p:nvSpPr>
        <p:spPr>
          <a:xfrm>
            <a:off x="1523520" y="4284475"/>
            <a:ext cx="10156290" cy="41476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97977">
              <a:buClr>
                <a:srgbClr val="000000"/>
              </a:buClr>
              <a:buSzPct val="45000"/>
            </a:pPr>
            <a:r>
              <a:rPr lang="en-US" sz="3200" spc="-1" dirty="0">
                <a:solidFill>
                  <a:srgbClr val="C00000"/>
                </a:solidFill>
                <a:latin typeface="Arial"/>
                <a:ea typeface="Microsoft YaHei"/>
              </a:rPr>
              <a:t>Most of these aspects will be discussed this week !</a:t>
            </a:r>
            <a:endParaRPr lang="en-US" sz="3200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" name="Foliennummernplatzhalter 2">
            <a:extLst>
              <a:ext uri="{FF2B5EF4-FFF2-40B4-BE49-F238E27FC236}">
                <a16:creationId xmlns:a16="http://schemas.microsoft.com/office/drawing/2014/main" id="{392087F4-5E09-580A-6555-492E33A6EA0C}"/>
              </a:ext>
            </a:extLst>
          </p:cNvPr>
          <p:cNvSpPr txBox="1">
            <a:spLocks/>
          </p:cNvSpPr>
          <p:nvPr/>
        </p:nvSpPr>
        <p:spPr>
          <a:xfrm>
            <a:off x="11466100" y="6496050"/>
            <a:ext cx="580757" cy="256480"/>
          </a:xfrm>
          <a:prstGeom prst="rect">
            <a:avLst/>
          </a:prstGeom>
        </p:spPr>
        <p:txBody>
          <a:bodyPr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9pPr>
          </a:lstStyle>
          <a:p>
            <a:fld id="{86CB4B4D-7CA3-9044-876B-883B54F8677D}" type="slidenum">
              <a:rPr lang="de-CH" sz="1000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15</a:t>
            </a:fld>
            <a:endParaRPr lang="de-CH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287C1-7E34-216A-1394-4DE298FC4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1428"/>
            <a:ext cx="12191244" cy="580669"/>
          </a:xfrm>
        </p:spPr>
        <p:txBody>
          <a:bodyPr/>
          <a:lstStyle/>
          <a:p>
            <a:pPr algn="ctr"/>
            <a:r>
              <a:rPr lang="de-CH" sz="4800" b="1" dirty="0">
                <a:solidFill>
                  <a:srgbClr val="0070C0"/>
                </a:solidFill>
              </a:rPr>
              <a:t>Challenges to design </a:t>
            </a:r>
            <a:r>
              <a:rPr lang="de-CH" sz="4800" b="1" dirty="0" err="1">
                <a:solidFill>
                  <a:srgbClr val="0070C0"/>
                </a:solidFill>
              </a:rPr>
              <a:t>better</a:t>
            </a:r>
            <a:r>
              <a:rPr lang="de-CH" sz="4800" b="1" dirty="0">
                <a:solidFill>
                  <a:srgbClr val="0070C0"/>
                </a:solidFill>
              </a:rPr>
              <a:t> </a:t>
            </a:r>
            <a:r>
              <a:rPr lang="de-CH" sz="4800" b="1" dirty="0" err="1">
                <a:solidFill>
                  <a:srgbClr val="0070C0"/>
                </a:solidFill>
              </a:rPr>
              <a:t>colliders</a:t>
            </a:r>
            <a:endParaRPr lang="de-CH" sz="4800" b="1" dirty="0">
              <a:solidFill>
                <a:srgbClr val="0070C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0B2C82-4085-9F29-39B2-D5F7AD1DF915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09562" y="1008669"/>
            <a:ext cx="10971684" cy="5740924"/>
          </a:xfrm>
        </p:spPr>
        <p:txBody>
          <a:bodyPr>
            <a:normAutofit/>
          </a:bodyPr>
          <a:lstStyle/>
          <a:p>
            <a:r>
              <a:rPr lang="de-CH" sz="3600" dirty="0"/>
              <a:t>Maximum Integrated vs. </a:t>
            </a:r>
            <a:r>
              <a:rPr lang="de-CH" sz="3600" dirty="0" err="1"/>
              <a:t>peak</a:t>
            </a:r>
            <a:r>
              <a:rPr lang="de-CH" sz="3600" dirty="0"/>
              <a:t> </a:t>
            </a:r>
            <a:r>
              <a:rPr lang="de-CH" sz="3600" dirty="0" err="1"/>
              <a:t>luminosity</a:t>
            </a:r>
            <a:endParaRPr lang="de-CH" sz="3600" dirty="0"/>
          </a:p>
          <a:p>
            <a:pPr lvl="1"/>
            <a:r>
              <a:rPr lang="de-CH" sz="2400" dirty="0"/>
              <a:t>	Hadrons: </a:t>
            </a:r>
            <a:r>
              <a:rPr lang="de-CH" sz="2400" dirty="0" err="1"/>
              <a:t>leveling</a:t>
            </a:r>
            <a:r>
              <a:rPr lang="de-CH" sz="2400" dirty="0"/>
              <a:t> </a:t>
            </a:r>
            <a:r>
              <a:rPr lang="de-CH" sz="2400" dirty="0" err="1"/>
              <a:t>schemes</a:t>
            </a:r>
            <a:r>
              <a:rPr lang="de-CH" sz="2400" dirty="0"/>
              <a:t>, </a:t>
            </a:r>
            <a:r>
              <a:rPr lang="de-CH" sz="2400" dirty="0" err="1"/>
              <a:t>radiation</a:t>
            </a:r>
            <a:r>
              <a:rPr lang="de-CH" sz="2400" dirty="0"/>
              <a:t> </a:t>
            </a:r>
            <a:r>
              <a:rPr lang="de-CH" sz="2400" dirty="0" err="1"/>
              <a:t>damping</a:t>
            </a:r>
            <a:endParaRPr lang="de-CH" sz="2400" dirty="0"/>
          </a:p>
          <a:p>
            <a:pPr lvl="1"/>
            <a:r>
              <a:rPr lang="de-CH" sz="2400" dirty="0"/>
              <a:t>	Leptons:  top-</a:t>
            </a:r>
            <a:r>
              <a:rPr lang="de-CH" sz="2400" dirty="0" err="1"/>
              <a:t>up</a:t>
            </a:r>
            <a:r>
              <a:rPr lang="de-CH" sz="2400" dirty="0"/>
              <a:t> </a:t>
            </a:r>
            <a:r>
              <a:rPr lang="de-CH" sz="2400" dirty="0" err="1"/>
              <a:t>injection</a:t>
            </a:r>
            <a:endParaRPr lang="de-CH" sz="2400" dirty="0"/>
          </a:p>
          <a:p>
            <a:pPr lvl="1"/>
            <a:endParaRPr lang="de-CH" dirty="0"/>
          </a:p>
          <a:p>
            <a:r>
              <a:rPr lang="de-CH" sz="3600" dirty="0" err="1"/>
              <a:t>Machine</a:t>
            </a:r>
            <a:r>
              <a:rPr lang="de-CH" sz="3600" dirty="0"/>
              <a:t> </a:t>
            </a:r>
            <a:r>
              <a:rPr lang="de-CH" sz="3600" dirty="0" err="1"/>
              <a:t>Detector</a:t>
            </a:r>
            <a:r>
              <a:rPr lang="de-CH" sz="3600" dirty="0"/>
              <a:t> Interface (MDI)</a:t>
            </a:r>
          </a:p>
          <a:p>
            <a:pPr lvl="1"/>
            <a:r>
              <a:rPr lang="de-CH" sz="2400" dirty="0"/>
              <a:t>	Hadrons: pile-</a:t>
            </a:r>
            <a:r>
              <a:rPr lang="de-CH" sz="2400" dirty="0" err="1"/>
              <a:t>up</a:t>
            </a:r>
            <a:r>
              <a:rPr lang="de-CH" sz="2400" dirty="0"/>
              <a:t>: 10</a:t>
            </a:r>
            <a:r>
              <a:rPr lang="de-CH" sz="2400" baseline="30000" dirty="0"/>
              <a:t>9</a:t>
            </a:r>
            <a:r>
              <a:rPr lang="de-CH" sz="2400" dirty="0"/>
              <a:t> – 10</a:t>
            </a:r>
            <a:r>
              <a:rPr lang="de-CH" sz="2400" baseline="30000" dirty="0"/>
              <a:t>11</a:t>
            </a:r>
            <a:r>
              <a:rPr lang="de-CH" sz="2400" dirty="0"/>
              <a:t> </a:t>
            </a:r>
            <a:r>
              <a:rPr lang="de-CH" sz="2400" dirty="0" err="1"/>
              <a:t>interactions</a:t>
            </a:r>
            <a:r>
              <a:rPr lang="de-CH" sz="2400" dirty="0"/>
              <a:t>/s, x100 </a:t>
            </a:r>
            <a:r>
              <a:rPr lang="de-CH" sz="2400" dirty="0" err="1"/>
              <a:t>particles</a:t>
            </a:r>
            <a:r>
              <a:rPr lang="de-CH" sz="2400" dirty="0"/>
              <a:t>/s</a:t>
            </a:r>
          </a:p>
          <a:p>
            <a:pPr lvl="1"/>
            <a:r>
              <a:rPr lang="de-CH" sz="2400" dirty="0"/>
              <a:t>	Hadrons &amp; Leptons: Backgrounds in the </a:t>
            </a:r>
            <a:r>
              <a:rPr lang="de-CH" sz="2400" dirty="0" err="1"/>
              <a:t>detectors</a:t>
            </a:r>
            <a:r>
              <a:rPr lang="de-CH" sz="2400" dirty="0"/>
              <a:t>!</a:t>
            </a:r>
          </a:p>
          <a:p>
            <a:pPr lvl="1"/>
            <a:endParaRPr lang="de-CH" dirty="0"/>
          </a:p>
          <a:p>
            <a:r>
              <a:rPr lang="de-CH" sz="3600" dirty="0" err="1"/>
              <a:t>Improved</a:t>
            </a:r>
            <a:r>
              <a:rPr lang="de-CH" sz="3600" dirty="0"/>
              <a:t> </a:t>
            </a:r>
            <a:r>
              <a:rPr lang="de-CH" sz="3600" dirty="0" err="1"/>
              <a:t>simulation</a:t>
            </a:r>
            <a:r>
              <a:rPr lang="de-CH" sz="3600" dirty="0"/>
              <a:t> </a:t>
            </a:r>
            <a:r>
              <a:rPr lang="de-CH" sz="3600" dirty="0" err="1"/>
              <a:t>tools</a:t>
            </a:r>
            <a:r>
              <a:rPr lang="de-CH" sz="3600" dirty="0"/>
              <a:t> and </a:t>
            </a:r>
          </a:p>
          <a:p>
            <a:r>
              <a:rPr lang="de-CH" sz="3600" dirty="0"/>
              <a:t>… </a:t>
            </a:r>
            <a:r>
              <a:rPr lang="de-CH" sz="3600" dirty="0" err="1"/>
              <a:t>their</a:t>
            </a:r>
            <a:r>
              <a:rPr lang="de-CH" sz="3600" dirty="0"/>
              <a:t> </a:t>
            </a:r>
            <a:r>
              <a:rPr lang="de-CH" sz="3600" dirty="0" err="1">
                <a:solidFill>
                  <a:srgbClr val="FF0000"/>
                </a:solidFill>
                <a:highlight>
                  <a:srgbClr val="FFFF00"/>
                </a:highlight>
              </a:rPr>
              <a:t>benchmarking</a:t>
            </a:r>
            <a:r>
              <a:rPr lang="de-CH" sz="3600" dirty="0"/>
              <a:t> (LHC, SUPERKEKB, etc.)</a:t>
            </a:r>
            <a:br>
              <a:rPr lang="de-CH" sz="3600" dirty="0"/>
            </a:br>
            <a:endParaRPr lang="de-CH" sz="3600" dirty="0"/>
          </a:p>
          <a:p>
            <a:pPr algn="ctr"/>
            <a:r>
              <a:rPr lang="de-CH" sz="3200" b="1" dirty="0">
                <a:solidFill>
                  <a:srgbClr val="C00000"/>
                </a:solidFill>
              </a:rPr>
              <a:t>Relevant observables!</a:t>
            </a:r>
            <a:endParaRPr lang="de-CH" sz="3200" b="1" dirty="0">
              <a:solidFill>
                <a:srgbClr val="7030A0"/>
              </a:solidFill>
            </a:endParaRP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808825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B44EE-9298-A216-3C31-E0D8A5ABA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CH" sz="3200" b="1" dirty="0">
                <a:solidFill>
                  <a:srgbClr val="0070C0"/>
                </a:solidFill>
              </a:rPr>
              <a:t>References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770EDB-4F39-B06D-A971-CE106E365609}"/>
              </a:ext>
            </a:extLst>
          </p:cNvPr>
          <p:cNvSpPr txBox="1"/>
          <p:nvPr/>
        </p:nvSpPr>
        <p:spPr>
          <a:xfrm>
            <a:off x="157597" y="580669"/>
            <a:ext cx="11876049" cy="621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432000" indent="-324000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  <a:ea typeface="Microsoft YaHei"/>
              </a:rPr>
              <a:t>[</a:t>
            </a:r>
            <a:r>
              <a:rPr lang="en-US" sz="1400" b="0" strike="noStrike" spc="-1" dirty="0">
                <a:latin typeface="Arial"/>
              </a:rPr>
              <a:t>Derbenev73] Y. S. </a:t>
            </a:r>
            <a:r>
              <a:rPr lang="en-US" sz="1400" b="0" strike="noStrike" spc="-1" dirty="0" err="1">
                <a:latin typeface="Arial"/>
              </a:rPr>
              <a:t>Derbenev</a:t>
            </a:r>
            <a:r>
              <a:rPr lang="en-US" sz="1400" b="0" strike="noStrike" spc="-1" dirty="0">
                <a:latin typeface="Arial"/>
              </a:rPr>
              <a:t>, SLAC TRANS-151, 1973</a:t>
            </a:r>
          </a:p>
          <a:p>
            <a:pPr marL="432000" indent="-324000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</a:rPr>
              <a:t>[Danilov96] </a:t>
            </a:r>
            <a:r>
              <a:rPr lang="en-US" sz="1400" b="0" strike="noStrike" spc="-1" dirty="0" err="1">
                <a:latin typeface="Arial"/>
              </a:rPr>
              <a:t>V.V.Danilov</a:t>
            </a:r>
            <a:r>
              <a:rPr lang="en-US" sz="1400" b="0" strike="noStrike" spc="-1" dirty="0">
                <a:latin typeface="Arial"/>
              </a:rPr>
              <a:t>, et. al, "The Concept of Round Colliding Beams", EPAC'96,. Barcelona (1996)</a:t>
            </a:r>
          </a:p>
          <a:p>
            <a:pPr marL="432000" indent="-324000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  <a:ea typeface="Microsoft YaHei"/>
              </a:rPr>
              <a:t>[Shwartz16] </a:t>
            </a:r>
            <a:r>
              <a:rPr lang="en-US" sz="1400" b="0" strike="noStrike" spc="-1" dirty="0">
                <a:latin typeface="Arial"/>
              </a:rPr>
              <a:t>D. Shwartz, et al., “Implementation of round colliding beams concept at VEPP-2000”, eeFACT2016, Daresbury, UK</a:t>
            </a:r>
          </a:p>
          <a:p>
            <a:pPr marL="432000" indent="-324000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</a:rPr>
              <a:t>[Funakoshi13] Y. Funakoshi, et al., “Operational experience with crab cavities at KEKB”, BB13, Geneva, 2013 (CERN–2014–004)</a:t>
            </a:r>
          </a:p>
          <a:p>
            <a:pPr marL="432000" indent="-324000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</a:rPr>
              <a:t>[Raimondi06] P. Raimondi, 2nd </a:t>
            </a:r>
            <a:r>
              <a:rPr lang="en-US" sz="1400" b="0" strike="noStrike" spc="-1" dirty="0" err="1">
                <a:latin typeface="Arial"/>
              </a:rPr>
              <a:t>SuperB</a:t>
            </a:r>
            <a:r>
              <a:rPr lang="en-US" sz="1400" b="0" strike="noStrike" spc="-1" dirty="0">
                <a:latin typeface="Arial"/>
              </a:rPr>
              <a:t> Workshop, 2006.</a:t>
            </a:r>
          </a:p>
          <a:p>
            <a:pPr marL="432000" indent="-324000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</a:rPr>
              <a:t>[Zobov10] </a:t>
            </a:r>
            <a:r>
              <a:rPr lang="en-US" sz="1400" b="0" strike="noStrike" spc="-1" dirty="0" err="1">
                <a:latin typeface="Arial"/>
              </a:rPr>
              <a:t>M.Zobov</a:t>
            </a:r>
            <a:r>
              <a:rPr lang="en-US" sz="1400" b="0" strike="noStrike" spc="-1" dirty="0">
                <a:latin typeface="Arial"/>
              </a:rPr>
              <a:t>, et al., Phys. Rev. Lett. 104:174801, 2010.</a:t>
            </a:r>
          </a:p>
          <a:p>
            <a:pPr marL="432000" indent="-324000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</a:rPr>
              <a:t>[Huebner74] K. Hübner and E. Keil, “A Search for a Beam-Beam Effect in the ISR”, HEACC74, CERN-ISR-TH-74-29</a:t>
            </a:r>
          </a:p>
          <a:p>
            <a:pPr marL="432000" indent="-324000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</a:rPr>
              <a:t>[Shiltsev07] V. Shiltsev, et al., Phys. Rev. Lett. 99, 244801 (2007)</a:t>
            </a:r>
          </a:p>
          <a:p>
            <a:pPr marL="432000" indent="-324000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  <a:ea typeface="Microsoft YaHei"/>
              </a:rPr>
              <a:t>[Fischer17] W. Fischer, et al., </a:t>
            </a:r>
            <a:r>
              <a:rPr lang="en-US" sz="1400" b="0" strike="noStrike" spc="-1" dirty="0">
                <a:latin typeface="Arial"/>
              </a:rPr>
              <a:t>Phys. Rev. Accel. Beams 20, 091001 (2017)</a:t>
            </a:r>
          </a:p>
          <a:p>
            <a:pPr marL="432000" indent="-324000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</a:rPr>
              <a:t>[Poyet24] A. Poyet, et al., First experimental evidence of a beam-beam long-range compensation using wires in the Large Hadron Collider, Phys. Rev. Accel. Beams 27, 071003 (2024) </a:t>
            </a:r>
          </a:p>
          <a:p>
            <a:pPr marL="432000" indent="-324000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</a:rPr>
              <a:t>[HL-LHC] High-Luminosity Large Hadron Collider (HL-LHC): Technical design report, CERN-2020-010</a:t>
            </a:r>
          </a:p>
          <a:p>
            <a:pPr marL="432000" indent="-324000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</a:rPr>
              <a:t>[Piwinski87] A. </a:t>
            </a:r>
            <a:r>
              <a:rPr lang="en-US" sz="1400" b="0" strike="noStrike" spc="-1" dirty="0" err="1">
                <a:latin typeface="Arial"/>
              </a:rPr>
              <a:t>Piwinski</a:t>
            </a:r>
            <a:r>
              <a:rPr lang="en-US" sz="1400" b="0" strike="noStrike" spc="-1" dirty="0">
                <a:latin typeface="Arial"/>
              </a:rPr>
              <a:t>, CERN 87-03, 187 (1987)</a:t>
            </a:r>
          </a:p>
          <a:p>
            <a:pPr marL="432000" indent="-324000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</a:rPr>
              <a:t>[Hirata92] K. Hirata, et al, A </a:t>
            </a:r>
            <a:r>
              <a:rPr lang="en-US" sz="1400" b="0" strike="noStrike" spc="-1" dirty="0" err="1">
                <a:latin typeface="Arial"/>
              </a:rPr>
              <a:t>symplectic</a:t>
            </a:r>
            <a:r>
              <a:rPr lang="en-US" sz="1400" b="0" strike="noStrike" spc="-1" dirty="0">
                <a:latin typeface="Arial"/>
              </a:rPr>
              <a:t> beam-beam interaction with energy change, Part. Accel. 40, 1993</a:t>
            </a:r>
          </a:p>
          <a:p>
            <a:pPr marL="432000" indent="-324000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</a:rPr>
              <a:t>[Ohmi17] K. </a:t>
            </a:r>
            <a:r>
              <a:rPr lang="en-US" sz="1400" b="0" strike="noStrike" spc="-1" dirty="0" err="1">
                <a:latin typeface="Arial"/>
              </a:rPr>
              <a:t>Ohmi</a:t>
            </a:r>
            <a:r>
              <a:rPr lang="en-US" sz="1400" b="0" strike="noStrike" spc="-1" dirty="0">
                <a:latin typeface="Arial"/>
              </a:rPr>
              <a:t>, et al., Phys. Rev. Lett. 119, 134801 (2017)</a:t>
            </a:r>
          </a:p>
          <a:p>
            <a:pPr marL="432000" indent="-324000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</a:rPr>
              <a:t>[Xu21] D. Xu, et al., </a:t>
            </a:r>
            <a:r>
              <a:rPr lang="en-US" sz="1400" b="0" strike="noStrike" spc="-1" dirty="0" err="1">
                <a:latin typeface="Arial"/>
              </a:rPr>
              <a:t>Synchrobetatron</a:t>
            </a:r>
            <a:r>
              <a:rPr lang="en-US" sz="1400" b="0" strike="noStrike" spc="-1" dirty="0">
                <a:latin typeface="Arial"/>
              </a:rPr>
              <a:t> resonance of crab crossing scheme with large crossing angle and finite bunch length, Phys. Rev. Accel. Beams 24, 041002 (2021)</a:t>
            </a:r>
          </a:p>
          <a:p>
            <a:pPr marL="432000" indent="-324000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</a:rPr>
              <a:t>[Shatilov17] D. </a:t>
            </a:r>
            <a:r>
              <a:rPr lang="en-US" sz="1400" b="0" strike="noStrike" spc="-1" dirty="0" err="1">
                <a:latin typeface="Arial"/>
              </a:rPr>
              <a:t>Shatilov</a:t>
            </a:r>
            <a:r>
              <a:rPr lang="en-US" sz="1400" b="0" strike="noStrike" spc="-1" dirty="0">
                <a:latin typeface="Arial"/>
              </a:rPr>
              <a:t>, FCC-</a:t>
            </a:r>
            <a:r>
              <a:rPr lang="en-US" sz="1400" b="0" strike="noStrike" spc="-1" dirty="0" err="1">
                <a:latin typeface="Arial"/>
              </a:rPr>
              <a:t>ee</a:t>
            </a:r>
            <a:r>
              <a:rPr lang="en-US" sz="1400" b="0" strike="noStrike" spc="-1" dirty="0">
                <a:latin typeface="Arial"/>
              </a:rPr>
              <a:t> Parameter Optimization, ICFA Beam Dyn. </a:t>
            </a:r>
            <a:r>
              <a:rPr lang="en-US" sz="1400" b="0" strike="noStrike" spc="-1" dirty="0" err="1">
                <a:latin typeface="Arial"/>
              </a:rPr>
              <a:t>Newsl</a:t>
            </a:r>
            <a:r>
              <a:rPr lang="en-US" sz="1400" b="0" strike="noStrike" spc="-1" dirty="0">
                <a:latin typeface="Arial"/>
              </a:rPr>
              <a:t>. 72 (2017)</a:t>
            </a:r>
          </a:p>
          <a:p>
            <a:pPr marL="432000" indent="-324000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</a:rPr>
              <a:t>[Perevdentsev01] E.A. </a:t>
            </a:r>
            <a:r>
              <a:rPr lang="en-US" sz="1400" b="0" strike="noStrike" spc="-1" dirty="0" err="1">
                <a:latin typeface="Arial"/>
              </a:rPr>
              <a:t>Perevedenstsev</a:t>
            </a:r>
            <a:r>
              <a:rPr lang="en-US" sz="1400" b="0" strike="noStrike" spc="-1" dirty="0">
                <a:latin typeface="Arial"/>
              </a:rPr>
              <a:t> and A.A. </a:t>
            </a:r>
            <a:r>
              <a:rPr lang="en-US" sz="1400" b="0" strike="noStrike" spc="-1" dirty="0" err="1">
                <a:latin typeface="Arial"/>
              </a:rPr>
              <a:t>Valishev</a:t>
            </a:r>
            <a:r>
              <a:rPr lang="en-US" sz="1400" b="0" strike="noStrike" spc="-1" dirty="0">
                <a:latin typeface="Arial"/>
              </a:rPr>
              <a:t>, Phys. Rev. ST Accel. Beams 4, 024403 (2001)</a:t>
            </a:r>
          </a:p>
          <a:p>
            <a:pPr marL="432000" indent="-324000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</a:rPr>
              <a:t>[Chao05]  A.W. Chao, “Coherent beam-beam effects”, Particle Beams: Intensity Limitations. Lecture Notes in Physics, vol 400. Springer, Berlin, Heidelberg.</a:t>
            </a:r>
          </a:p>
          <a:p>
            <a:pPr marL="432000" indent="-324000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  <a:ea typeface="Microsoft YaHei"/>
              </a:rPr>
              <a:t>[Yokoya90] </a:t>
            </a:r>
            <a:r>
              <a:rPr lang="en-US" sz="1400" b="0" strike="noStrike" spc="-1" dirty="0">
                <a:latin typeface="Arial"/>
              </a:rPr>
              <a:t>K. </a:t>
            </a:r>
            <a:r>
              <a:rPr lang="en-US" sz="1400" b="0" strike="noStrike" spc="-1" dirty="0" err="1">
                <a:latin typeface="Arial"/>
              </a:rPr>
              <a:t>Yokoya</a:t>
            </a:r>
            <a:r>
              <a:rPr lang="en-US" sz="1400" b="0" strike="noStrike" spc="-1" dirty="0">
                <a:latin typeface="Arial"/>
              </a:rPr>
              <a:t> and H. </a:t>
            </a:r>
            <a:r>
              <a:rPr lang="en-US" sz="1400" b="0" strike="noStrike" spc="-1" dirty="0" err="1">
                <a:latin typeface="Arial"/>
              </a:rPr>
              <a:t>Koiso</a:t>
            </a:r>
            <a:r>
              <a:rPr lang="en-US" sz="1400" b="0" strike="noStrike" spc="-1" dirty="0">
                <a:latin typeface="Arial"/>
              </a:rPr>
              <a:t>, Part. Acc. 27, 181 (1990)</a:t>
            </a:r>
          </a:p>
          <a:p>
            <a:pPr marL="432000" indent="-324000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</a:rPr>
              <a:t>[Alexahin02] Y. </a:t>
            </a:r>
            <a:r>
              <a:rPr lang="en-US" sz="1400" b="0" strike="noStrike" spc="-1" dirty="0" err="1">
                <a:latin typeface="Arial"/>
              </a:rPr>
              <a:t>Alexahin</a:t>
            </a:r>
            <a:r>
              <a:rPr lang="en-US" sz="1400" b="0" strike="noStrike" spc="-1" dirty="0">
                <a:latin typeface="Arial"/>
              </a:rPr>
              <a:t>, NIM-A 480 2-3 (2002)</a:t>
            </a:r>
          </a:p>
          <a:p>
            <a:pPr marL="432000" indent="-324000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</a:rPr>
              <a:t>[White14] S. White, et al., Phys. Rev. ST Accel. Beams 17 04002 (2014)</a:t>
            </a:r>
          </a:p>
          <a:p>
            <a:pPr marL="432000" indent="-324000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</a:rPr>
              <a:t>[Zhang23] Y. Zhang, et al., Phys. Rev. Accel. Beams 26, 064401 (2023)</a:t>
            </a:r>
          </a:p>
          <a:p>
            <a:pPr marL="432000" indent="-324000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</a:rPr>
              <a:t>[Buffat14] X. Buffat, et al., Phys. Rev. ST Accel. Beams 17, 111002 (2014)</a:t>
            </a:r>
          </a:p>
          <a:p>
            <a:pPr marL="432000" indent="-324000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</a:rPr>
              <a:t>[Lin22] C. Lin, et al., Coupling effects of beam-beam interaction and longitudinal impedance, Phys. Rev. Accel. Beams 25, 011001 (2022)</a:t>
            </a:r>
          </a:p>
          <a:p>
            <a:pPr marL="432000" indent="-324000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</a:rPr>
              <a:t>[Kicsiny24] P. </a:t>
            </a:r>
            <a:r>
              <a:rPr lang="en-US" sz="1400" b="0" strike="noStrike" spc="-1" dirty="0" err="1">
                <a:latin typeface="Arial"/>
              </a:rPr>
              <a:t>Kisciny</a:t>
            </a:r>
            <a:r>
              <a:rPr lang="en-US" sz="1400" b="0" strike="noStrike" spc="-1" dirty="0">
                <a:latin typeface="Arial"/>
              </a:rPr>
              <a:t>, PhD Thesis, EPFL (2024)</a:t>
            </a:r>
          </a:p>
          <a:p>
            <a:pPr marL="432000" indent="-324000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</a:rPr>
              <a:t>[Hannes24] H. </a:t>
            </a:r>
            <a:r>
              <a:rPr lang="en-US" sz="1400" b="0" strike="noStrike" spc="-1" dirty="0" err="1">
                <a:latin typeface="Arial"/>
              </a:rPr>
              <a:t>Bartosik</a:t>
            </a:r>
            <a:r>
              <a:rPr lang="en-US" sz="1400" b="0" strike="noStrike" spc="-1" dirty="0">
                <a:latin typeface="Arial"/>
              </a:rPr>
              <a:t>, et al., </a:t>
            </a:r>
            <a:r>
              <a:rPr lang="en-US" sz="1400" b="0" strike="noStrike" spc="-1" dirty="0" err="1">
                <a:latin typeface="Arial"/>
              </a:rPr>
              <a:t>FCCee</a:t>
            </a:r>
            <a:r>
              <a:rPr lang="en-US" sz="1400" b="0" strike="noStrike" spc="-1" dirty="0">
                <a:latin typeface="Arial"/>
              </a:rPr>
              <a:t> filling scheme, FCC Week 2024, San Francisco, USA </a:t>
            </a:r>
          </a:p>
        </p:txBody>
      </p:sp>
      <p:sp>
        <p:nvSpPr>
          <p:cNvPr id="5" name="Foliennummernplatzhalter 2">
            <a:extLst>
              <a:ext uri="{FF2B5EF4-FFF2-40B4-BE49-F238E27FC236}">
                <a16:creationId xmlns:a16="http://schemas.microsoft.com/office/drawing/2014/main" id="{1FB09F51-D7E7-39C9-40A9-4681A98FA534}"/>
              </a:ext>
            </a:extLst>
          </p:cNvPr>
          <p:cNvSpPr txBox="1">
            <a:spLocks/>
          </p:cNvSpPr>
          <p:nvPr/>
        </p:nvSpPr>
        <p:spPr>
          <a:xfrm>
            <a:off x="11463454" y="6496050"/>
            <a:ext cx="556535" cy="256480"/>
          </a:xfrm>
          <a:prstGeom prst="rect">
            <a:avLst/>
          </a:prstGeom>
        </p:spPr>
        <p:txBody>
          <a:bodyPr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9pPr>
          </a:lstStyle>
          <a:p>
            <a:fld id="{86CB4B4D-7CA3-9044-876B-883B54F8677D}" type="slidenum">
              <a:rPr lang="de-CH" sz="1000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17</a:t>
            </a:fld>
            <a:endParaRPr lang="de-CH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4622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endParaRPr lang="en-US" dirty="0">
              <a:solidFill>
                <a:srgbClr val="3C7C5E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dirty="0">
              <a:solidFill>
                <a:srgbClr val="3C7C5E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dirty="0">
              <a:solidFill>
                <a:srgbClr val="3C7C5E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dirty="0">
              <a:solidFill>
                <a:srgbClr val="3C7C5E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dirty="0">
              <a:solidFill>
                <a:srgbClr val="3C7C5E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6000" dirty="0">
                <a:solidFill>
                  <a:srgbClr val="3C7C5E"/>
                </a:solidFill>
              </a:rPr>
              <a:t>Thank You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3600" dirty="0"/>
              <a:t>Wishing you a good workshop</a:t>
            </a:r>
            <a:br>
              <a:rPr lang="en-US" sz="3600" dirty="0"/>
            </a:br>
            <a:r>
              <a:rPr lang="en-US" sz="3600" dirty="0"/>
              <a:t>and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3600" dirty="0"/>
              <a:t>lots of new ideas </a:t>
            </a:r>
          </a:p>
        </p:txBody>
      </p:sp>
      <p:sp>
        <p:nvSpPr>
          <p:cNvPr id="2" name="Foliennummernplatzhalter 2">
            <a:extLst>
              <a:ext uri="{FF2B5EF4-FFF2-40B4-BE49-F238E27FC236}">
                <a16:creationId xmlns:a16="http://schemas.microsoft.com/office/drawing/2014/main" id="{249B2090-7A85-8EE5-994E-55BECFD036A3}"/>
              </a:ext>
            </a:extLst>
          </p:cNvPr>
          <p:cNvSpPr txBox="1">
            <a:spLocks/>
          </p:cNvSpPr>
          <p:nvPr/>
        </p:nvSpPr>
        <p:spPr>
          <a:xfrm>
            <a:off x="11463454" y="6496050"/>
            <a:ext cx="556535" cy="256480"/>
          </a:xfrm>
          <a:prstGeom prst="rect">
            <a:avLst/>
          </a:prstGeom>
        </p:spPr>
        <p:txBody>
          <a:bodyPr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9pPr>
          </a:lstStyle>
          <a:p>
            <a:fld id="{86CB4B4D-7CA3-9044-876B-883B54F8677D}" type="slidenum">
              <a:rPr lang="de-CH" sz="1000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18</a:t>
            </a:fld>
            <a:endParaRPr lang="de-CH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60611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A6DC9-C24D-8FBC-B3BE-3433CD57C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34950"/>
            <a:ext cx="11118850" cy="528059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0070C0"/>
                </a:solidFill>
              </a:rPr>
              <a:t>Workshops on beam-beam effects in circular colliders</a:t>
            </a:r>
            <a:endParaRPr lang="de-CH" sz="3200" b="1" dirty="0">
              <a:solidFill>
                <a:srgbClr val="0070C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9BDA41-3E24-867F-5789-D3B9C33FAE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600" dirty="0">
                <a:hlinkClick r:id="rId2"/>
              </a:rPr>
              <a:t>1999 (CERN)</a:t>
            </a:r>
            <a:br>
              <a:rPr lang="en-US" sz="3600" dirty="0"/>
            </a:br>
            <a:endParaRPr lang="en-US" sz="3600" dirty="0"/>
          </a:p>
          <a:p>
            <a:r>
              <a:rPr lang="en-US" sz="3600" dirty="0">
                <a:hlinkClick r:id="rId3"/>
              </a:rPr>
              <a:t>2001 (Fermilab)</a:t>
            </a:r>
            <a:br>
              <a:rPr lang="en-US" sz="3600" dirty="0"/>
            </a:br>
            <a:endParaRPr lang="en-US" sz="3600" dirty="0"/>
          </a:p>
          <a:p>
            <a:r>
              <a:rPr lang="en-US" sz="3600" dirty="0">
                <a:hlinkClick r:id="rId4"/>
              </a:rPr>
              <a:t>2013 (CERN)</a:t>
            </a:r>
            <a:br>
              <a:rPr lang="en-US" sz="3600" dirty="0">
                <a:hlinkClick r:id="rId4"/>
              </a:rPr>
            </a:br>
            <a:r>
              <a:rPr lang="en-US" sz="3600" dirty="0"/>
              <a:t> </a:t>
            </a:r>
          </a:p>
          <a:p>
            <a:r>
              <a:rPr lang="en-US" sz="3600" dirty="0">
                <a:hlinkClick r:id="rId5"/>
              </a:rPr>
              <a:t>2018 (LBNL) </a:t>
            </a:r>
            <a:br>
              <a:rPr lang="en-US" sz="3600" dirty="0"/>
            </a:br>
            <a:endParaRPr lang="en-US" sz="3600" dirty="0"/>
          </a:p>
          <a:p>
            <a:r>
              <a:rPr lang="en-US" sz="3600" dirty="0">
                <a:hlinkClick r:id="rId6"/>
              </a:rPr>
              <a:t>2024 (EPFL)</a:t>
            </a:r>
            <a:endParaRPr lang="de-CH" sz="3600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626F86AC-26C5-6E70-9C59-83A2FBD14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485" y="2830354"/>
            <a:ext cx="1896704" cy="1790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ICFA mini workshop: Beam-Beam Effects in Circular Colliders BB24">
            <a:extLst>
              <a:ext uri="{FF2B5EF4-FFF2-40B4-BE49-F238E27FC236}">
                <a16:creationId xmlns:a16="http://schemas.microsoft.com/office/drawing/2014/main" id="{04A635A2-33C4-85E8-6EFF-FB6C59E89B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485" y="5172075"/>
            <a:ext cx="1990725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city next to the water&#10;&#10;Description automatically generated">
            <a:extLst>
              <a:ext uri="{FF2B5EF4-FFF2-40B4-BE49-F238E27FC236}">
                <a16:creationId xmlns:a16="http://schemas.microsoft.com/office/drawing/2014/main" id="{87740973-0A1E-EECD-B727-C3EC00B730C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3311" y="4968556"/>
            <a:ext cx="2847975" cy="1898186"/>
          </a:xfrm>
          <a:prstGeom prst="rect">
            <a:avLst/>
          </a:prstGeom>
        </p:spPr>
      </p:pic>
      <p:pic>
        <p:nvPicPr>
          <p:cNvPr id="8" name="Picture 7" descr="A black and white cover&#10;&#10;Description automatically generated">
            <a:extLst>
              <a:ext uri="{FF2B5EF4-FFF2-40B4-BE49-F238E27FC236}">
                <a16:creationId xmlns:a16="http://schemas.microsoft.com/office/drawing/2014/main" id="{133CA990-7408-CD1D-9E9F-F6719848902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6965" y="763009"/>
            <a:ext cx="2735035" cy="3829050"/>
          </a:xfrm>
          <a:prstGeom prst="rect">
            <a:avLst/>
          </a:prstGeom>
        </p:spPr>
      </p:pic>
      <p:sp>
        <p:nvSpPr>
          <p:cNvPr id="9" name="Foliennummernplatzhalter 2">
            <a:extLst>
              <a:ext uri="{FF2B5EF4-FFF2-40B4-BE49-F238E27FC236}">
                <a16:creationId xmlns:a16="http://schemas.microsoft.com/office/drawing/2014/main" id="{4B5F89F6-066A-DF8C-0EA0-D0B474CB183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846864" y="6496050"/>
            <a:ext cx="173125" cy="256480"/>
          </a:xfrm>
        </p:spPr>
        <p:txBody>
          <a:bodyPr/>
          <a:lstStyle/>
          <a:p>
            <a:fld id="{86CB4B4D-7CA3-9044-876B-883B54F8677D}" type="slidenum">
              <a:rPr lang="de-CH" sz="1000" smtClean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fld>
            <a:endParaRPr lang="de-CH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63112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Box 128"/>
          <p:cNvSpPr txBox="1"/>
          <p:nvPr/>
        </p:nvSpPr>
        <p:spPr>
          <a:xfrm>
            <a:off x="1523520" y="0"/>
            <a:ext cx="9144393" cy="58066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3200" b="1" spc="-1" dirty="0">
                <a:solidFill>
                  <a:srgbClr val="0070C0"/>
                </a:solidFill>
                <a:latin typeface="Arial"/>
              </a:rPr>
              <a:t>Electron-positron collider evolution</a:t>
            </a:r>
          </a:p>
        </p:txBody>
      </p:sp>
      <p:pic>
        <p:nvPicPr>
          <p:cNvPr id="130" name="Picture 17"/>
          <p:cNvPicPr/>
          <p:nvPr/>
        </p:nvPicPr>
        <p:blipFill>
          <a:blip r:embed="rId2"/>
          <a:srcRect t="3827"/>
          <a:stretch/>
        </p:blipFill>
        <p:spPr>
          <a:xfrm>
            <a:off x="1750497" y="2995442"/>
            <a:ext cx="4200869" cy="3014384"/>
          </a:xfrm>
          <a:prstGeom prst="rect">
            <a:avLst/>
          </a:prstGeom>
          <a:ln w="0">
            <a:noFill/>
          </a:ln>
        </p:spPr>
      </p:pic>
      <p:sp>
        <p:nvSpPr>
          <p:cNvPr id="131" name="Freeform: Shape 130"/>
          <p:cNvSpPr/>
          <p:nvPr/>
        </p:nvSpPr>
        <p:spPr>
          <a:xfrm>
            <a:off x="2384400" y="6346209"/>
            <a:ext cx="3318108" cy="0"/>
          </a:xfrm>
          <a:custGeom>
            <a:avLst/>
            <a:gdLst/>
            <a:ahLst/>
            <a:cxnLst/>
            <a:rect l="0" t="0" r="r" b="b"/>
            <a:pathLst>
              <a:path w="10161" h="1">
                <a:moveTo>
                  <a:pt x="0" y="0"/>
                </a:moveTo>
                <a:lnTo>
                  <a:pt x="10160" y="0"/>
                </a:lnTo>
              </a:path>
            </a:pathLst>
          </a:custGeom>
          <a:ln w="0">
            <a:solidFill>
              <a:srgbClr val="000000"/>
            </a:solidFill>
            <a:tailEnd type="triangle" w="med" len="med"/>
          </a:ln>
        </p:spPr>
      </p:sp>
      <p:sp>
        <p:nvSpPr>
          <p:cNvPr id="132" name="TextBox 131"/>
          <p:cNvSpPr txBox="1"/>
          <p:nvPr/>
        </p:nvSpPr>
        <p:spPr>
          <a:xfrm>
            <a:off x="2793759" y="6348822"/>
            <a:ext cx="1818607" cy="311563"/>
          </a:xfrm>
          <a:prstGeom prst="rect">
            <a:avLst/>
          </a:prstGeom>
          <a:noFill/>
          <a:ln w="0">
            <a:noFill/>
          </a:ln>
        </p:spPr>
        <p:txBody>
          <a:bodyPr lIns="81646" tIns="40823" rIns="81646" bIns="40823">
            <a:noAutofit/>
          </a:bodyPr>
          <a:lstStyle/>
          <a:p>
            <a:r>
              <a:rPr lang="en-US" sz="1800" spc="-1" dirty="0">
                <a:latin typeface="Times New Roman"/>
              </a:rPr>
              <a:t>Bigger rings</a:t>
            </a:r>
          </a:p>
        </p:txBody>
      </p:sp>
      <p:sp>
        <p:nvSpPr>
          <p:cNvPr id="133" name="Freeform: Shape 132"/>
          <p:cNvSpPr/>
          <p:nvPr/>
        </p:nvSpPr>
        <p:spPr>
          <a:xfrm>
            <a:off x="2799163" y="4838038"/>
            <a:ext cx="300459" cy="1161338"/>
          </a:xfrm>
          <a:custGeom>
            <a:avLst/>
            <a:gdLst/>
            <a:ahLst/>
            <a:cxnLst/>
            <a:rect l="0" t="0" r="r" b="b"/>
            <a:pathLst>
              <a:path w="921" h="3557">
                <a:moveTo>
                  <a:pt x="920" y="0"/>
                </a:moveTo>
                <a:lnTo>
                  <a:pt x="0" y="3556"/>
                </a:lnTo>
              </a:path>
            </a:pathLst>
          </a:custGeom>
          <a:ln w="0">
            <a:solidFill>
              <a:srgbClr val="000000"/>
            </a:solidFill>
            <a:tailEnd type="triangle" w="med" len="med"/>
          </a:ln>
        </p:spPr>
      </p:sp>
      <p:sp>
        <p:nvSpPr>
          <p:cNvPr id="134" name="TextBox 133"/>
          <p:cNvSpPr txBox="1"/>
          <p:nvPr/>
        </p:nvSpPr>
        <p:spPr>
          <a:xfrm>
            <a:off x="2494266" y="5999376"/>
            <a:ext cx="648034" cy="311563"/>
          </a:xfrm>
          <a:prstGeom prst="rect">
            <a:avLst/>
          </a:prstGeom>
          <a:noFill/>
          <a:ln w="0">
            <a:noFill/>
          </a:ln>
        </p:spPr>
        <p:txBody>
          <a:bodyPr lIns="81646" tIns="40823" rIns="81646" bIns="40823">
            <a:noAutofit/>
          </a:bodyPr>
          <a:lstStyle/>
          <a:p>
            <a:r>
              <a:rPr lang="en-US" sz="1800" spc="-1" dirty="0">
                <a:latin typeface="Times New Roman"/>
              </a:rPr>
              <a:t>24m</a:t>
            </a:r>
          </a:p>
        </p:txBody>
      </p:sp>
      <p:sp>
        <p:nvSpPr>
          <p:cNvPr id="135" name="Freeform: Shape 134"/>
          <p:cNvSpPr/>
          <p:nvPr/>
        </p:nvSpPr>
        <p:spPr>
          <a:xfrm>
            <a:off x="4483038" y="4838037"/>
            <a:ext cx="0" cy="1171789"/>
          </a:xfrm>
          <a:custGeom>
            <a:avLst/>
            <a:gdLst/>
            <a:ahLst/>
            <a:cxnLst/>
            <a:rect l="0" t="0" r="r" b="b"/>
            <a:pathLst>
              <a:path w="1" h="3589">
                <a:moveTo>
                  <a:pt x="0" y="0"/>
                </a:moveTo>
                <a:lnTo>
                  <a:pt x="0" y="3588"/>
                </a:lnTo>
              </a:path>
            </a:pathLst>
          </a:custGeom>
          <a:ln w="0">
            <a:solidFill>
              <a:srgbClr val="000000"/>
            </a:solidFill>
            <a:tailEnd type="triangle" w="med" len="med"/>
          </a:ln>
        </p:spPr>
      </p:sp>
      <p:sp>
        <p:nvSpPr>
          <p:cNvPr id="136" name="TextBox 135"/>
          <p:cNvSpPr txBox="1"/>
          <p:nvPr/>
        </p:nvSpPr>
        <p:spPr>
          <a:xfrm>
            <a:off x="3999998" y="6035953"/>
            <a:ext cx="995433" cy="311563"/>
          </a:xfrm>
          <a:prstGeom prst="rect">
            <a:avLst/>
          </a:prstGeom>
          <a:noFill/>
          <a:ln w="0">
            <a:noFill/>
          </a:ln>
        </p:spPr>
        <p:txBody>
          <a:bodyPr lIns="81646" tIns="40823" rIns="81646" bIns="40823">
            <a:noAutofit/>
          </a:bodyPr>
          <a:lstStyle/>
          <a:p>
            <a:r>
              <a:rPr lang="en-US" sz="1633" spc="-1" dirty="0">
                <a:latin typeface="Times New Roman"/>
              </a:rPr>
              <a:t>2.3km</a:t>
            </a:r>
          </a:p>
        </p:txBody>
      </p:sp>
      <p:sp>
        <p:nvSpPr>
          <p:cNvPr id="137" name="Freeform: Shape 136"/>
          <p:cNvSpPr/>
          <p:nvPr/>
        </p:nvSpPr>
        <p:spPr>
          <a:xfrm>
            <a:off x="5038886" y="4589179"/>
            <a:ext cx="64664" cy="1420647"/>
          </a:xfrm>
          <a:custGeom>
            <a:avLst/>
            <a:gdLst/>
            <a:ahLst/>
            <a:cxnLst/>
            <a:rect l="0" t="0" r="r" b="b"/>
            <a:pathLst>
              <a:path w="199" h="4351">
                <a:moveTo>
                  <a:pt x="0" y="0"/>
                </a:moveTo>
                <a:lnTo>
                  <a:pt x="198" y="4350"/>
                </a:lnTo>
              </a:path>
            </a:pathLst>
          </a:custGeom>
          <a:ln w="0">
            <a:solidFill>
              <a:srgbClr val="000000"/>
            </a:solidFill>
            <a:tailEnd type="triangle" w="med" len="med"/>
          </a:ln>
        </p:spPr>
      </p:sp>
      <p:sp>
        <p:nvSpPr>
          <p:cNvPr id="138" name="TextBox 137"/>
          <p:cNvSpPr txBox="1"/>
          <p:nvPr/>
        </p:nvSpPr>
        <p:spPr>
          <a:xfrm>
            <a:off x="4837057" y="6017011"/>
            <a:ext cx="786418" cy="311563"/>
          </a:xfrm>
          <a:prstGeom prst="rect">
            <a:avLst/>
          </a:prstGeom>
          <a:noFill/>
          <a:ln w="0">
            <a:noFill/>
          </a:ln>
        </p:spPr>
        <p:txBody>
          <a:bodyPr lIns="81646" tIns="40823" rIns="81646" bIns="40823">
            <a:noAutofit/>
          </a:bodyPr>
          <a:lstStyle/>
          <a:p>
            <a:r>
              <a:rPr lang="en-US" sz="1800" spc="-1" dirty="0">
                <a:latin typeface="Times New Roman"/>
              </a:rPr>
              <a:t>27km</a:t>
            </a:r>
          </a:p>
        </p:txBody>
      </p:sp>
      <p:sp>
        <p:nvSpPr>
          <p:cNvPr id="139" name="Freeform: Shape 138"/>
          <p:cNvSpPr/>
          <p:nvPr/>
        </p:nvSpPr>
        <p:spPr>
          <a:xfrm>
            <a:off x="3496750" y="4737449"/>
            <a:ext cx="165905" cy="1337694"/>
          </a:xfrm>
          <a:custGeom>
            <a:avLst/>
            <a:gdLst/>
            <a:ahLst/>
            <a:cxnLst/>
            <a:rect l="0" t="0" r="r" b="b"/>
            <a:pathLst>
              <a:path w="509" h="4097">
                <a:moveTo>
                  <a:pt x="0" y="0"/>
                </a:moveTo>
                <a:lnTo>
                  <a:pt x="508" y="4096"/>
                </a:lnTo>
              </a:path>
            </a:pathLst>
          </a:custGeom>
          <a:ln w="0">
            <a:solidFill>
              <a:srgbClr val="000000"/>
            </a:solidFill>
            <a:tailEnd type="triangle" w="med" len="med"/>
          </a:ln>
        </p:spPr>
      </p:sp>
      <p:sp>
        <p:nvSpPr>
          <p:cNvPr id="140" name="TextBox 139"/>
          <p:cNvSpPr txBox="1"/>
          <p:nvPr/>
        </p:nvSpPr>
        <p:spPr>
          <a:xfrm>
            <a:off x="3100825" y="6006235"/>
            <a:ext cx="1298176" cy="311563"/>
          </a:xfrm>
          <a:prstGeom prst="rect">
            <a:avLst/>
          </a:prstGeom>
          <a:noFill/>
          <a:ln w="0">
            <a:noFill/>
          </a:ln>
        </p:spPr>
        <p:txBody>
          <a:bodyPr lIns="81646" tIns="40823" rIns="81646" bIns="40823">
            <a:noAutofit/>
          </a:bodyPr>
          <a:lstStyle/>
          <a:p>
            <a:r>
              <a:rPr lang="en-US" sz="1800" spc="-1" dirty="0">
                <a:latin typeface="Times New Roman"/>
              </a:rPr>
              <a:t>240m</a:t>
            </a:r>
          </a:p>
        </p:txBody>
      </p:sp>
      <p:sp>
        <p:nvSpPr>
          <p:cNvPr id="141" name="Freeform: Shape 140"/>
          <p:cNvSpPr/>
          <p:nvPr/>
        </p:nvSpPr>
        <p:spPr>
          <a:xfrm>
            <a:off x="2270095" y="3842605"/>
            <a:ext cx="2073818" cy="663622"/>
          </a:xfrm>
          <a:custGeom>
            <a:avLst/>
            <a:gdLst/>
            <a:ahLst/>
            <a:cxnLst/>
            <a:rect l="0" t="0" r="r" b="b"/>
            <a:pathLst>
              <a:path w="6351" h="2033">
                <a:moveTo>
                  <a:pt x="0" y="2032"/>
                </a:moveTo>
                <a:lnTo>
                  <a:pt x="6350" y="0"/>
                </a:lnTo>
              </a:path>
            </a:pathLst>
          </a:custGeom>
          <a:ln w="38160">
            <a:solidFill>
              <a:srgbClr val="158466"/>
            </a:solidFill>
            <a:round/>
          </a:ln>
        </p:spPr>
      </p:sp>
      <p:sp>
        <p:nvSpPr>
          <p:cNvPr id="142" name="Freeform: Shape 141"/>
          <p:cNvSpPr/>
          <p:nvPr/>
        </p:nvSpPr>
        <p:spPr>
          <a:xfrm>
            <a:off x="4343913" y="3842605"/>
            <a:ext cx="6221453" cy="0"/>
          </a:xfrm>
          <a:custGeom>
            <a:avLst/>
            <a:gdLst/>
            <a:ahLst/>
            <a:cxnLst/>
            <a:rect l="0" t="0" r="r" b="b"/>
            <a:pathLst>
              <a:path w="19051" h="1">
                <a:moveTo>
                  <a:pt x="0" y="0"/>
                </a:moveTo>
                <a:lnTo>
                  <a:pt x="19050" y="0"/>
                </a:lnTo>
              </a:path>
            </a:pathLst>
          </a:custGeom>
          <a:ln w="38160">
            <a:solidFill>
              <a:srgbClr val="158466"/>
            </a:solidFill>
            <a:round/>
          </a:ln>
        </p:spPr>
      </p:sp>
      <p:sp>
        <p:nvSpPr>
          <p:cNvPr id="143" name="TextBox 142"/>
          <p:cNvSpPr txBox="1"/>
          <p:nvPr/>
        </p:nvSpPr>
        <p:spPr>
          <a:xfrm>
            <a:off x="5709040" y="645333"/>
            <a:ext cx="6043406" cy="262509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391910" indent="-293933" algn="l">
              <a:spcAft>
                <a:spcPts val="128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latin typeface="Arial"/>
              </a:rPr>
              <a:t>Two separate beam pipes “Factories”</a:t>
            </a:r>
          </a:p>
          <a:p>
            <a:pPr marL="783821" lvl="1" indent="-293933" algn="l">
              <a:spcAft>
                <a:spcPts val="1029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spc="-1" dirty="0">
                <a:latin typeface="Arial"/>
              </a:rPr>
              <a:t>Allows for many bunches (reaching total currents of few A) without parasitic encounters</a:t>
            </a:r>
          </a:p>
          <a:p>
            <a:pPr marL="783821" lvl="1" indent="-293933" algn="l">
              <a:spcAft>
                <a:spcPts val="1029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spc="-1" dirty="0">
                <a:latin typeface="Arial"/>
              </a:rPr>
              <a:t>Imposes a large crossing angle</a:t>
            </a:r>
          </a:p>
          <a:p>
            <a:pPr marL="783821" lvl="1" indent="-293933" algn="l">
              <a:spcAft>
                <a:spcPts val="1029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endParaRPr lang="en-US" sz="2000" spc="-1" dirty="0">
              <a:latin typeface="Arial"/>
            </a:endParaRPr>
          </a:p>
          <a:p>
            <a:pPr marL="489888" lvl="1" indent="0" algn="l">
              <a:spcAft>
                <a:spcPts val="1029"/>
              </a:spcAft>
              <a:buClr>
                <a:srgbClr val="000000"/>
              </a:buClr>
              <a:buSzPct val="75000"/>
            </a:pPr>
            <a:endParaRPr lang="en-US" sz="2000" spc="-1" dirty="0">
              <a:latin typeface="Arial"/>
            </a:endParaRPr>
          </a:p>
          <a:p>
            <a:pPr marL="783821" lvl="1" indent="-293933" algn="l">
              <a:spcAft>
                <a:spcPts val="1029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spc="-1" dirty="0">
                <a:latin typeface="Arial"/>
              </a:rPr>
              <a:t>Single bunch current remains limited by the beam-beam tune shift</a:t>
            </a:r>
          </a:p>
          <a:p>
            <a:pPr marL="783821" lvl="1" indent="-293933" algn="l">
              <a:spcAft>
                <a:spcPts val="1029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endParaRPr lang="en-US" sz="2000" spc="-1" dirty="0">
              <a:latin typeface="Arial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5824107" y="3938948"/>
            <a:ext cx="6015663" cy="21361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391910" indent="-293933" algn="l">
              <a:spcAft>
                <a:spcPts val="128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latin typeface="Arial"/>
              </a:rPr>
              <a:t>Single beam pipe</a:t>
            </a:r>
          </a:p>
          <a:p>
            <a:pPr marL="783821" lvl="1" indent="-293933" algn="l">
              <a:spcAft>
                <a:spcPts val="1029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spc="-1" dirty="0">
                <a:latin typeface="Arial"/>
              </a:rPr>
              <a:t>Number of bunches limited by parasitic encounters</a:t>
            </a:r>
          </a:p>
          <a:p>
            <a:pPr marL="783821" lvl="1" indent="-293933" algn="l">
              <a:spcAft>
                <a:spcPts val="1029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spc="-1" dirty="0">
                <a:latin typeface="Arial"/>
              </a:rPr>
              <a:t> Single bunch current limited by the beam-beam tune shift (‘beam-beam limit’)</a:t>
            </a:r>
          </a:p>
        </p:txBody>
      </p:sp>
      <p:sp>
        <p:nvSpPr>
          <p:cNvPr id="145" name="Freeform: Shape 144"/>
          <p:cNvSpPr/>
          <p:nvPr/>
        </p:nvSpPr>
        <p:spPr>
          <a:xfrm>
            <a:off x="7648044" y="2166262"/>
            <a:ext cx="557808" cy="276291"/>
          </a:xfrm>
          <a:custGeom>
            <a:avLst/>
            <a:gdLst/>
            <a:ahLst/>
            <a:cxnLst/>
            <a:rect l="0" t="0" r="r" b="b"/>
            <a:pathLst>
              <a:path w="1709" h="847">
                <a:moveTo>
                  <a:pt x="1708" y="0"/>
                </a:moveTo>
                <a:lnTo>
                  <a:pt x="0" y="846"/>
                </a:lnTo>
              </a:path>
            </a:pathLst>
          </a:custGeom>
          <a:ln w="38160">
            <a:solidFill>
              <a:srgbClr val="F10D0C"/>
            </a:solidFill>
            <a:round/>
            <a:tailEnd type="triangle" w="med" len="med"/>
          </a:ln>
        </p:spPr>
      </p:sp>
      <p:sp>
        <p:nvSpPr>
          <p:cNvPr id="146" name="TextBox 145"/>
          <p:cNvSpPr txBox="1"/>
          <p:nvPr/>
        </p:nvSpPr>
        <p:spPr>
          <a:xfrm>
            <a:off x="6240999" y="2233567"/>
            <a:ext cx="1829902" cy="770742"/>
          </a:xfrm>
          <a:prstGeom prst="rect">
            <a:avLst/>
          </a:prstGeom>
          <a:noFill/>
          <a:ln w="0">
            <a:noFill/>
          </a:ln>
        </p:spPr>
        <p:txBody>
          <a:bodyPr lIns="81646" tIns="40823" rIns="81646" bIns="40823">
            <a:noAutofit/>
          </a:bodyPr>
          <a:lstStyle/>
          <a:p>
            <a:pPr algn="l"/>
            <a:r>
              <a:rPr lang="en-US" sz="1800" spc="-1" dirty="0">
                <a:solidFill>
                  <a:srgbClr val="F10D0C"/>
                </a:solidFill>
                <a:latin typeface="Times New Roman"/>
              </a:rPr>
              <a:t>Crab cavities (KEKB) [Funakoshi13]</a:t>
            </a:r>
            <a:endParaRPr lang="en-US" sz="1800" spc="-1" dirty="0">
              <a:latin typeface="Times New Roman"/>
            </a:endParaRPr>
          </a:p>
        </p:txBody>
      </p:sp>
      <p:sp>
        <p:nvSpPr>
          <p:cNvPr id="147" name="Freeform: Shape 146"/>
          <p:cNvSpPr/>
          <p:nvPr/>
        </p:nvSpPr>
        <p:spPr>
          <a:xfrm>
            <a:off x="8449964" y="2143627"/>
            <a:ext cx="497716" cy="284129"/>
          </a:xfrm>
          <a:custGeom>
            <a:avLst/>
            <a:gdLst/>
            <a:ahLst/>
            <a:cxnLst/>
            <a:rect l="0" t="0" r="r" b="b"/>
            <a:pathLst>
              <a:path w="1525" h="871">
                <a:moveTo>
                  <a:pt x="0" y="0"/>
                </a:moveTo>
                <a:lnTo>
                  <a:pt x="1524" y="870"/>
                </a:lnTo>
              </a:path>
            </a:pathLst>
          </a:custGeom>
          <a:ln w="38160">
            <a:solidFill>
              <a:srgbClr val="158466"/>
            </a:solidFill>
            <a:round/>
            <a:tailEnd type="triangle" w="med" len="med"/>
          </a:ln>
        </p:spPr>
      </p:sp>
      <p:sp>
        <p:nvSpPr>
          <p:cNvPr id="148" name="TextBox 147"/>
          <p:cNvSpPr txBox="1"/>
          <p:nvPr/>
        </p:nvSpPr>
        <p:spPr>
          <a:xfrm>
            <a:off x="8973939" y="2233567"/>
            <a:ext cx="2865831" cy="1000331"/>
          </a:xfrm>
          <a:prstGeom prst="rect">
            <a:avLst/>
          </a:prstGeom>
          <a:noFill/>
          <a:ln w="0">
            <a:noFill/>
          </a:ln>
        </p:spPr>
        <p:txBody>
          <a:bodyPr lIns="81646" tIns="40823" rIns="81646" bIns="40823">
            <a:noAutofit/>
          </a:bodyPr>
          <a:lstStyle/>
          <a:p>
            <a:pPr algn="l"/>
            <a:r>
              <a:rPr lang="en-US" sz="1800" spc="-1" dirty="0">
                <a:solidFill>
                  <a:srgbClr val="158466"/>
                </a:solidFill>
                <a:latin typeface="Times New Roman"/>
              </a:rPr>
              <a:t>Crab waist</a:t>
            </a:r>
            <a:endParaRPr lang="en-US" sz="1800" spc="-1" dirty="0">
              <a:latin typeface="Times New Roman"/>
            </a:endParaRPr>
          </a:p>
          <a:p>
            <a:pPr algn="l"/>
            <a:r>
              <a:rPr lang="en-US" sz="1800" spc="-1" dirty="0">
                <a:solidFill>
                  <a:srgbClr val="158466"/>
                </a:solidFill>
                <a:latin typeface="Times New Roman"/>
              </a:rPr>
              <a:t>(DAPHNE, </a:t>
            </a:r>
            <a:r>
              <a:rPr lang="en-US" sz="1800" spc="-1" dirty="0" err="1">
                <a:solidFill>
                  <a:srgbClr val="158466"/>
                </a:solidFill>
                <a:latin typeface="Times New Roman"/>
              </a:rPr>
              <a:t>SuperKEKB</a:t>
            </a:r>
            <a:r>
              <a:rPr lang="en-US" sz="1800" spc="-1" dirty="0">
                <a:solidFill>
                  <a:srgbClr val="158466"/>
                </a:solidFill>
                <a:latin typeface="Times New Roman"/>
              </a:rPr>
              <a:t>)</a:t>
            </a:r>
            <a:endParaRPr lang="en-US" sz="1800" spc="-1" dirty="0">
              <a:latin typeface="Times New Roman"/>
            </a:endParaRPr>
          </a:p>
          <a:p>
            <a:pPr algn="l"/>
            <a:r>
              <a:rPr lang="en-US" sz="1800" spc="-1" dirty="0">
                <a:solidFill>
                  <a:srgbClr val="158466"/>
                </a:solidFill>
                <a:latin typeface="Times New Roman"/>
              </a:rPr>
              <a:t>[Raimondi06, Zobov10]</a:t>
            </a:r>
            <a:endParaRPr lang="en-US" sz="1800" spc="-1" dirty="0">
              <a:latin typeface="Times New Roman"/>
            </a:endParaRPr>
          </a:p>
        </p:txBody>
      </p:sp>
      <p:sp>
        <p:nvSpPr>
          <p:cNvPr id="149" name="Freeform: Shape 148"/>
          <p:cNvSpPr/>
          <p:nvPr/>
        </p:nvSpPr>
        <p:spPr>
          <a:xfrm>
            <a:off x="8058933" y="5784355"/>
            <a:ext cx="497716" cy="331811"/>
          </a:xfrm>
          <a:custGeom>
            <a:avLst/>
            <a:gdLst/>
            <a:ahLst/>
            <a:cxnLst/>
            <a:rect l="0" t="0" r="r" b="b"/>
            <a:pathLst>
              <a:path w="1525" h="1017">
                <a:moveTo>
                  <a:pt x="0" y="0"/>
                </a:moveTo>
                <a:lnTo>
                  <a:pt x="1524" y="1016"/>
                </a:lnTo>
              </a:path>
            </a:pathLst>
          </a:custGeom>
          <a:ln w="38160">
            <a:solidFill>
              <a:srgbClr val="158466"/>
            </a:solidFill>
            <a:round/>
            <a:tailEnd type="triangle" w="med" len="med"/>
          </a:ln>
        </p:spPr>
      </p:sp>
      <p:sp>
        <p:nvSpPr>
          <p:cNvPr id="150" name="TextBox 149"/>
          <p:cNvSpPr txBox="1"/>
          <p:nvPr/>
        </p:nvSpPr>
        <p:spPr>
          <a:xfrm>
            <a:off x="8295270" y="6191734"/>
            <a:ext cx="3277290" cy="1000331"/>
          </a:xfrm>
          <a:prstGeom prst="rect">
            <a:avLst/>
          </a:prstGeom>
          <a:noFill/>
          <a:ln w="0">
            <a:noFill/>
          </a:ln>
        </p:spPr>
        <p:txBody>
          <a:bodyPr lIns="81646" tIns="40823" rIns="81646" bIns="40823">
            <a:noAutofit/>
          </a:bodyPr>
          <a:lstStyle/>
          <a:p>
            <a:pPr algn="l"/>
            <a:r>
              <a:rPr lang="en-US" sz="1800" spc="-1" dirty="0">
                <a:solidFill>
                  <a:srgbClr val="158466"/>
                </a:solidFill>
                <a:latin typeface="Times New Roman"/>
              </a:rPr>
              <a:t>Round beams (VEPP-2000) [Danilov96, Shwartz16]</a:t>
            </a:r>
            <a:endParaRPr lang="en-US" sz="1800" spc="-1" dirty="0">
              <a:latin typeface="Times New Roman"/>
            </a:endParaRPr>
          </a:p>
        </p:txBody>
      </p:sp>
      <p:sp>
        <p:nvSpPr>
          <p:cNvPr id="151" name="Freeform: Shape 150"/>
          <p:cNvSpPr/>
          <p:nvPr/>
        </p:nvSpPr>
        <p:spPr>
          <a:xfrm>
            <a:off x="7199031" y="5782664"/>
            <a:ext cx="465058" cy="371328"/>
          </a:xfrm>
          <a:custGeom>
            <a:avLst/>
            <a:gdLst/>
            <a:ahLst/>
            <a:cxnLst/>
            <a:rect l="0" t="0" r="r" b="b"/>
            <a:pathLst>
              <a:path w="1425" h="1138">
                <a:moveTo>
                  <a:pt x="1424" y="0"/>
                </a:moveTo>
                <a:lnTo>
                  <a:pt x="0" y="1137"/>
                </a:lnTo>
              </a:path>
            </a:pathLst>
          </a:custGeom>
          <a:ln w="38160">
            <a:solidFill>
              <a:srgbClr val="F10D0C"/>
            </a:solidFill>
            <a:round/>
            <a:tailEnd type="triangle" w="med" len="med"/>
          </a:ln>
        </p:spPr>
      </p:sp>
      <p:sp>
        <p:nvSpPr>
          <p:cNvPr id="152" name="TextBox 151"/>
          <p:cNvSpPr txBox="1"/>
          <p:nvPr/>
        </p:nvSpPr>
        <p:spPr>
          <a:xfrm>
            <a:off x="5832490" y="6180789"/>
            <a:ext cx="2543446" cy="770742"/>
          </a:xfrm>
          <a:prstGeom prst="rect">
            <a:avLst/>
          </a:prstGeom>
          <a:noFill/>
          <a:ln w="0">
            <a:noFill/>
          </a:ln>
        </p:spPr>
        <p:txBody>
          <a:bodyPr lIns="81646" tIns="40823" rIns="81646" bIns="40823">
            <a:noAutofit/>
          </a:bodyPr>
          <a:lstStyle/>
          <a:p>
            <a:pPr algn="l"/>
            <a:r>
              <a:rPr lang="en-US" sz="1800" spc="-1" dirty="0">
                <a:solidFill>
                  <a:srgbClr val="F10D0C"/>
                </a:solidFill>
                <a:latin typeface="Times New Roman"/>
              </a:rPr>
              <a:t>4-beam compensation (DCI) [Derbenev73]</a:t>
            </a:r>
            <a:endParaRPr lang="en-US" sz="1800" spc="-1" dirty="0">
              <a:latin typeface="Times New Roman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8BFE98F-6BA2-DE9F-BEC9-CA61441EB7AE}"/>
              </a:ext>
            </a:extLst>
          </p:cNvPr>
          <p:cNvGrpSpPr/>
          <p:nvPr/>
        </p:nvGrpSpPr>
        <p:grpSpPr>
          <a:xfrm>
            <a:off x="1268263" y="1006210"/>
            <a:ext cx="3401062" cy="1222736"/>
            <a:chOff x="2104189" y="1173749"/>
            <a:chExt cx="3401062" cy="1222736"/>
          </a:xfrm>
        </p:grpSpPr>
        <p:sp>
          <p:nvSpPr>
            <p:cNvPr id="153" name="Freeform: Shape 152"/>
            <p:cNvSpPr/>
            <p:nvPr/>
          </p:nvSpPr>
          <p:spPr>
            <a:xfrm>
              <a:off x="2159382" y="1329203"/>
              <a:ext cx="652191" cy="0"/>
            </a:xfrm>
            <a:custGeom>
              <a:avLst/>
              <a:gdLst/>
              <a:ahLst/>
              <a:cxnLst/>
              <a:rect l="0" t="0" r="r" b="b"/>
              <a:pathLst>
                <a:path w="1998" h="1">
                  <a:moveTo>
                    <a:pt x="0" y="0"/>
                  </a:moveTo>
                  <a:lnTo>
                    <a:pt x="1997" y="0"/>
                  </a:lnTo>
                </a:path>
              </a:pathLst>
            </a:custGeom>
            <a:ln w="29160">
              <a:solidFill>
                <a:srgbClr val="000000"/>
              </a:solidFill>
              <a:round/>
            </a:ln>
          </p:spPr>
        </p:sp>
        <p:sp>
          <p:nvSpPr>
            <p:cNvPr id="154" name="Freeform: Shape 153"/>
            <p:cNvSpPr/>
            <p:nvPr/>
          </p:nvSpPr>
          <p:spPr>
            <a:xfrm>
              <a:off x="4766188" y="2180285"/>
              <a:ext cx="652191" cy="0"/>
            </a:xfrm>
            <a:custGeom>
              <a:avLst/>
              <a:gdLst/>
              <a:ahLst/>
              <a:cxnLst/>
              <a:rect l="0" t="0" r="r" b="b"/>
              <a:pathLst>
                <a:path w="1998" h="1">
                  <a:moveTo>
                    <a:pt x="0" y="0"/>
                  </a:moveTo>
                  <a:lnTo>
                    <a:pt x="1997" y="0"/>
                  </a:lnTo>
                </a:path>
              </a:pathLst>
            </a:custGeom>
            <a:ln w="29160">
              <a:solidFill>
                <a:srgbClr val="000000"/>
              </a:solidFill>
              <a:round/>
            </a:ln>
          </p:spPr>
        </p:sp>
        <p:sp>
          <p:nvSpPr>
            <p:cNvPr id="155" name="Freeform: Shape 154"/>
            <p:cNvSpPr/>
            <p:nvPr/>
          </p:nvSpPr>
          <p:spPr>
            <a:xfrm>
              <a:off x="5149599" y="2265850"/>
              <a:ext cx="355652" cy="0"/>
            </a:xfrm>
            <a:custGeom>
              <a:avLst/>
              <a:gdLst/>
              <a:ahLst/>
              <a:cxnLst/>
              <a:rect l="0" t="0" r="r" b="b"/>
              <a:pathLst>
                <a:path w="1090" h="1">
                  <a:moveTo>
                    <a:pt x="0" y="0"/>
                  </a:moveTo>
                  <a:lnTo>
                    <a:pt x="1089" y="0"/>
                  </a:lnTo>
                </a:path>
              </a:pathLst>
            </a:custGeom>
            <a:ln w="10080">
              <a:solidFill>
                <a:srgbClr val="0066B3"/>
              </a:solidFill>
              <a:round/>
              <a:tailEnd type="triangle" w="med" len="med"/>
            </a:ln>
          </p:spPr>
        </p:sp>
        <p:sp>
          <p:nvSpPr>
            <p:cNvPr id="156" name="Freeform: Shape 155"/>
            <p:cNvSpPr/>
            <p:nvPr/>
          </p:nvSpPr>
          <p:spPr>
            <a:xfrm>
              <a:off x="2193347" y="1262580"/>
              <a:ext cx="140105" cy="0"/>
            </a:xfrm>
            <a:custGeom>
              <a:avLst/>
              <a:gdLst/>
              <a:ahLst/>
              <a:cxnLst/>
              <a:rect l="0" t="0" r="r" b="b"/>
              <a:pathLst>
                <a:path w="430" h="1">
                  <a:moveTo>
                    <a:pt x="0" y="0"/>
                  </a:moveTo>
                  <a:lnTo>
                    <a:pt x="429" y="0"/>
                  </a:lnTo>
                </a:path>
              </a:pathLst>
            </a:custGeom>
            <a:ln w="10080">
              <a:solidFill>
                <a:srgbClr val="0066B3"/>
              </a:solidFill>
              <a:round/>
              <a:tailEnd type="triangle" w="med" len="med"/>
            </a:ln>
          </p:spPr>
        </p:sp>
        <p:sp>
          <p:nvSpPr>
            <p:cNvPr id="157" name="Freeform: Shape 156"/>
            <p:cNvSpPr/>
            <p:nvPr/>
          </p:nvSpPr>
          <p:spPr>
            <a:xfrm>
              <a:off x="4748552" y="1327570"/>
              <a:ext cx="652191" cy="0"/>
            </a:xfrm>
            <a:custGeom>
              <a:avLst/>
              <a:gdLst/>
              <a:ahLst/>
              <a:cxnLst/>
              <a:rect l="0" t="0" r="r" b="b"/>
              <a:pathLst>
                <a:path w="1998" h="1">
                  <a:moveTo>
                    <a:pt x="1997" y="0"/>
                  </a:moveTo>
                  <a:lnTo>
                    <a:pt x="0" y="0"/>
                  </a:lnTo>
                </a:path>
              </a:pathLst>
            </a:custGeom>
            <a:ln w="29160">
              <a:solidFill>
                <a:srgbClr val="000000"/>
              </a:solidFill>
              <a:round/>
            </a:ln>
          </p:spPr>
        </p:sp>
        <p:sp>
          <p:nvSpPr>
            <p:cNvPr id="158" name="Freeform: Shape 157"/>
            <p:cNvSpPr/>
            <p:nvPr/>
          </p:nvSpPr>
          <p:spPr>
            <a:xfrm>
              <a:off x="2159382" y="2180285"/>
              <a:ext cx="652191" cy="0"/>
            </a:xfrm>
            <a:custGeom>
              <a:avLst/>
              <a:gdLst/>
              <a:ahLst/>
              <a:cxnLst/>
              <a:rect l="0" t="0" r="r" b="b"/>
              <a:pathLst>
                <a:path w="1998" h="1">
                  <a:moveTo>
                    <a:pt x="1997" y="0"/>
                  </a:moveTo>
                  <a:lnTo>
                    <a:pt x="0" y="0"/>
                  </a:lnTo>
                </a:path>
              </a:pathLst>
            </a:custGeom>
            <a:ln w="29160">
              <a:solidFill>
                <a:srgbClr val="000000"/>
              </a:solidFill>
              <a:round/>
            </a:ln>
          </p:spPr>
        </p:sp>
        <p:sp>
          <p:nvSpPr>
            <p:cNvPr id="159" name="Freeform: Shape 158"/>
            <p:cNvSpPr/>
            <p:nvPr/>
          </p:nvSpPr>
          <p:spPr>
            <a:xfrm>
              <a:off x="2104189" y="2260952"/>
              <a:ext cx="355652" cy="0"/>
            </a:xfrm>
            <a:custGeom>
              <a:avLst/>
              <a:gdLst/>
              <a:ahLst/>
              <a:cxnLst/>
              <a:rect l="0" t="0" r="r" b="b"/>
              <a:pathLst>
                <a:path w="1090" h="1">
                  <a:moveTo>
                    <a:pt x="1089" y="0"/>
                  </a:moveTo>
                  <a:lnTo>
                    <a:pt x="0" y="0"/>
                  </a:lnTo>
                </a:path>
              </a:pathLst>
            </a:custGeom>
            <a:ln w="10080">
              <a:solidFill>
                <a:srgbClr val="ED1C24"/>
              </a:solidFill>
              <a:round/>
              <a:tailEnd type="triangle" w="med" len="med"/>
            </a:ln>
          </p:spPr>
        </p:sp>
        <p:sp>
          <p:nvSpPr>
            <p:cNvPr id="160" name="Freeform: Shape 159"/>
            <p:cNvSpPr/>
            <p:nvPr/>
          </p:nvSpPr>
          <p:spPr>
            <a:xfrm>
              <a:off x="5122165" y="1262580"/>
              <a:ext cx="210648" cy="0"/>
            </a:xfrm>
            <a:custGeom>
              <a:avLst/>
              <a:gdLst/>
              <a:ahLst/>
              <a:cxnLst/>
              <a:rect l="0" t="0" r="r" b="b"/>
              <a:pathLst>
                <a:path w="646" h="1">
                  <a:moveTo>
                    <a:pt x="645" y="0"/>
                  </a:moveTo>
                  <a:lnTo>
                    <a:pt x="0" y="0"/>
                  </a:lnTo>
                </a:path>
              </a:pathLst>
            </a:custGeom>
            <a:ln w="10080">
              <a:solidFill>
                <a:srgbClr val="ED1C24"/>
              </a:solidFill>
              <a:round/>
              <a:tailEnd type="triangle" w="med" len="med"/>
            </a:ln>
          </p:spPr>
        </p:sp>
        <p:sp>
          <p:nvSpPr>
            <p:cNvPr id="161" name="Freeform: Shape 160"/>
            <p:cNvSpPr/>
            <p:nvPr/>
          </p:nvSpPr>
          <p:spPr>
            <a:xfrm>
              <a:off x="2788059" y="1329203"/>
              <a:ext cx="0" cy="0"/>
            </a:xfrm>
            <a:custGeom>
              <a:avLst/>
              <a:gdLst/>
              <a:ahLst/>
              <a:cxnLst/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9160">
              <a:solidFill>
                <a:srgbClr val="000000"/>
              </a:solidFill>
              <a:round/>
            </a:ln>
          </p:spPr>
        </p:sp>
        <p:sp>
          <p:nvSpPr>
            <p:cNvPr id="162" name="Freeform: Shape 161"/>
            <p:cNvSpPr/>
            <p:nvPr/>
          </p:nvSpPr>
          <p:spPr>
            <a:xfrm>
              <a:off x="2788059" y="1329203"/>
              <a:ext cx="0" cy="0"/>
            </a:xfrm>
            <a:custGeom>
              <a:avLst/>
              <a:gdLst/>
              <a:ahLst/>
              <a:cxnLst/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9160">
              <a:solidFill>
                <a:srgbClr val="000000"/>
              </a:solidFill>
              <a:round/>
            </a:ln>
          </p:spPr>
        </p:sp>
        <p:sp>
          <p:nvSpPr>
            <p:cNvPr id="163" name="Freeform: Shape 162"/>
            <p:cNvSpPr/>
            <p:nvPr/>
          </p:nvSpPr>
          <p:spPr>
            <a:xfrm>
              <a:off x="2146646" y="1173749"/>
              <a:ext cx="3201517" cy="0"/>
            </a:xfrm>
            <a:custGeom>
              <a:avLst/>
              <a:gdLst/>
              <a:ahLst/>
              <a:cxnLst/>
              <a:rect l="0" t="0" r="r" b="b"/>
              <a:pathLst>
                <a:path w="9804" h="1">
                  <a:moveTo>
                    <a:pt x="0" y="0"/>
                  </a:moveTo>
                  <a:lnTo>
                    <a:pt x="9803" y="0"/>
                  </a:lnTo>
                </a:path>
              </a:pathLst>
            </a:custGeom>
            <a:ln w="29160">
              <a:solidFill>
                <a:srgbClr val="000000"/>
              </a:solidFill>
              <a:round/>
            </a:ln>
          </p:spPr>
        </p:sp>
        <p:sp>
          <p:nvSpPr>
            <p:cNvPr id="164" name="Freeform: Shape 163"/>
            <p:cNvSpPr/>
            <p:nvPr/>
          </p:nvSpPr>
          <p:spPr>
            <a:xfrm>
              <a:off x="2159382" y="2396485"/>
              <a:ext cx="3201517" cy="0"/>
            </a:xfrm>
            <a:custGeom>
              <a:avLst/>
              <a:gdLst/>
              <a:ahLst/>
              <a:cxnLst/>
              <a:rect l="0" t="0" r="r" b="b"/>
              <a:pathLst>
                <a:path w="9804" h="1">
                  <a:moveTo>
                    <a:pt x="0" y="0"/>
                  </a:moveTo>
                  <a:lnTo>
                    <a:pt x="9803" y="0"/>
                  </a:lnTo>
                </a:path>
              </a:pathLst>
            </a:custGeom>
            <a:ln w="29160">
              <a:solidFill>
                <a:srgbClr val="000000"/>
              </a:solidFill>
              <a:round/>
            </a:ln>
          </p:spPr>
        </p:sp>
        <p:sp>
          <p:nvSpPr>
            <p:cNvPr id="165" name="Freeform: Shape 164"/>
            <p:cNvSpPr/>
            <p:nvPr/>
          </p:nvSpPr>
          <p:spPr>
            <a:xfrm>
              <a:off x="2170160" y="1262580"/>
              <a:ext cx="3254751" cy="999025"/>
            </a:xfrm>
            <a:custGeom>
              <a:avLst/>
              <a:gdLst/>
              <a:ahLst/>
              <a:cxnLst/>
              <a:rect l="0" t="0" r="r" b="b"/>
              <a:pathLst>
                <a:path w="9967" h="3060">
                  <a:moveTo>
                    <a:pt x="0" y="0"/>
                  </a:moveTo>
                  <a:lnTo>
                    <a:pt x="2236" y="31"/>
                  </a:lnTo>
                  <a:lnTo>
                    <a:pt x="7931" y="3059"/>
                  </a:lnTo>
                  <a:lnTo>
                    <a:pt x="9966" y="3058"/>
                  </a:lnTo>
                </a:path>
              </a:pathLst>
            </a:custGeom>
            <a:ln w="19080">
              <a:solidFill>
                <a:srgbClr val="0066B3"/>
              </a:solidFill>
              <a:round/>
            </a:ln>
          </p:spPr>
        </p:sp>
        <p:sp>
          <p:nvSpPr>
            <p:cNvPr id="166" name="Freeform: Shape 165"/>
            <p:cNvSpPr/>
            <p:nvPr/>
          </p:nvSpPr>
          <p:spPr>
            <a:xfrm>
              <a:off x="2170160" y="1262906"/>
              <a:ext cx="3254424" cy="999025"/>
            </a:xfrm>
            <a:custGeom>
              <a:avLst/>
              <a:gdLst/>
              <a:ahLst/>
              <a:cxnLst/>
              <a:rect l="0" t="0" r="r" b="b"/>
              <a:pathLst>
                <a:path w="9966" h="3060">
                  <a:moveTo>
                    <a:pt x="9965" y="0"/>
                  </a:moveTo>
                  <a:lnTo>
                    <a:pt x="7728" y="31"/>
                  </a:lnTo>
                  <a:lnTo>
                    <a:pt x="2033" y="3059"/>
                  </a:lnTo>
                  <a:lnTo>
                    <a:pt x="0" y="3058"/>
                  </a:lnTo>
                </a:path>
              </a:pathLst>
            </a:custGeom>
            <a:ln w="19080">
              <a:solidFill>
                <a:srgbClr val="ED1C24"/>
              </a:solidFill>
              <a:round/>
            </a:ln>
          </p:spPr>
        </p:sp>
        <p:sp>
          <p:nvSpPr>
            <p:cNvPr id="167" name="Freeform: Shape 166"/>
            <p:cNvSpPr/>
            <p:nvPr/>
          </p:nvSpPr>
          <p:spPr>
            <a:xfrm>
              <a:off x="2811574" y="1329203"/>
              <a:ext cx="620512" cy="851408"/>
            </a:xfrm>
            <a:custGeom>
              <a:avLst/>
              <a:gdLst/>
              <a:ahLst/>
              <a:cxnLst/>
              <a:rect l="0" t="0" r="r" b="b"/>
              <a:pathLst>
                <a:path w="1901" h="2608">
                  <a:moveTo>
                    <a:pt x="0" y="0"/>
                  </a:moveTo>
                  <a:lnTo>
                    <a:pt x="1900" y="1260"/>
                  </a:lnTo>
                  <a:lnTo>
                    <a:pt x="0" y="2607"/>
                  </a:lnTo>
                </a:path>
              </a:pathLst>
            </a:custGeom>
            <a:ln w="29160">
              <a:solidFill>
                <a:srgbClr val="000000"/>
              </a:solidFill>
              <a:round/>
            </a:ln>
          </p:spPr>
        </p:sp>
        <p:sp>
          <p:nvSpPr>
            <p:cNvPr id="168" name="Freeform: Shape 167"/>
            <p:cNvSpPr/>
            <p:nvPr/>
          </p:nvSpPr>
          <p:spPr>
            <a:xfrm>
              <a:off x="4145349" y="1329203"/>
              <a:ext cx="620512" cy="851408"/>
            </a:xfrm>
            <a:custGeom>
              <a:avLst/>
              <a:gdLst/>
              <a:ahLst/>
              <a:cxnLst/>
              <a:rect l="0" t="0" r="r" b="b"/>
              <a:pathLst>
                <a:path w="1901" h="2608">
                  <a:moveTo>
                    <a:pt x="1900" y="0"/>
                  </a:moveTo>
                  <a:lnTo>
                    <a:pt x="0" y="1261"/>
                  </a:lnTo>
                  <a:lnTo>
                    <a:pt x="1900" y="2607"/>
                  </a:lnTo>
                </a:path>
              </a:pathLst>
            </a:custGeom>
            <a:ln w="29160">
              <a:solidFill>
                <a:srgbClr val="000000"/>
              </a:solidFill>
              <a:round/>
            </a:ln>
          </p:spPr>
        </p:sp>
        <p:sp>
          <p:nvSpPr>
            <p:cNvPr id="169" name="Oval 168"/>
            <p:cNvSpPr/>
            <p:nvPr/>
          </p:nvSpPr>
          <p:spPr>
            <a:xfrm rot="1729200">
              <a:off x="3639794" y="1730903"/>
              <a:ext cx="356305" cy="59439"/>
            </a:xfrm>
            <a:prstGeom prst="ellipse">
              <a:avLst/>
            </a:prstGeom>
            <a:solidFill>
              <a:srgbClr val="729FCF"/>
            </a:solidFill>
            <a:ln w="0">
              <a:solidFill>
                <a:srgbClr val="3465A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0" name="Oval 169"/>
            <p:cNvSpPr/>
            <p:nvPr/>
          </p:nvSpPr>
          <p:spPr>
            <a:xfrm rot="19870800" flipH="1">
              <a:off x="3609748" y="1724045"/>
              <a:ext cx="356305" cy="59765"/>
            </a:xfrm>
            <a:prstGeom prst="ellipse">
              <a:avLst/>
            </a:prstGeom>
            <a:solidFill>
              <a:srgbClr val="FCD4D1"/>
            </a:solidFill>
            <a:ln w="0">
              <a:solidFill>
                <a:srgbClr val="ED1C2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1" name="Oval 170"/>
            <p:cNvSpPr/>
            <p:nvPr/>
          </p:nvSpPr>
          <p:spPr>
            <a:xfrm rot="28200" flipH="1">
              <a:off x="4740387" y="1240699"/>
              <a:ext cx="356631" cy="59112"/>
            </a:xfrm>
            <a:prstGeom prst="ellipse">
              <a:avLst/>
            </a:prstGeom>
            <a:solidFill>
              <a:srgbClr val="FCD4D1"/>
            </a:solidFill>
            <a:ln w="0">
              <a:solidFill>
                <a:srgbClr val="ED1C2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2" name="Oval 171"/>
            <p:cNvSpPr/>
            <p:nvPr/>
          </p:nvSpPr>
          <p:spPr>
            <a:xfrm rot="28200" flipH="1">
              <a:off x="2394197" y="2230579"/>
              <a:ext cx="355978" cy="59112"/>
            </a:xfrm>
            <a:prstGeom prst="ellipse">
              <a:avLst/>
            </a:prstGeom>
            <a:solidFill>
              <a:srgbClr val="FCD4D1"/>
            </a:solidFill>
            <a:ln w="0">
              <a:solidFill>
                <a:srgbClr val="ED1C2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3" name="Oval 172"/>
            <p:cNvSpPr/>
            <p:nvPr/>
          </p:nvSpPr>
          <p:spPr>
            <a:xfrm rot="15600">
              <a:off x="4783823" y="2234498"/>
              <a:ext cx="356305" cy="59439"/>
            </a:xfrm>
            <a:prstGeom prst="ellipse">
              <a:avLst/>
            </a:prstGeom>
            <a:solidFill>
              <a:srgbClr val="729FCF"/>
            </a:solidFill>
            <a:ln w="0">
              <a:solidFill>
                <a:srgbClr val="3465A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4" name="Oval 173"/>
            <p:cNvSpPr/>
            <p:nvPr/>
          </p:nvSpPr>
          <p:spPr>
            <a:xfrm rot="15600">
              <a:off x="2389952" y="1240372"/>
              <a:ext cx="355978" cy="59439"/>
            </a:xfrm>
            <a:prstGeom prst="ellipse">
              <a:avLst/>
            </a:prstGeom>
            <a:solidFill>
              <a:srgbClr val="729FCF"/>
            </a:solidFill>
            <a:ln w="0">
              <a:solidFill>
                <a:srgbClr val="3465A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76" name="Oval 175"/>
          <p:cNvSpPr/>
          <p:nvPr/>
        </p:nvSpPr>
        <p:spPr>
          <a:xfrm>
            <a:off x="3212620" y="4524516"/>
            <a:ext cx="580669" cy="275638"/>
          </a:xfrm>
          <a:prstGeom prst="ellipse">
            <a:avLst/>
          </a:prstGeom>
          <a:solidFill>
            <a:srgbClr val="158466">
              <a:alpha val="20000"/>
            </a:srgbClr>
          </a:solidFill>
          <a:ln w="38160">
            <a:solidFill>
              <a:srgbClr val="15846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7" name="Oval 176"/>
          <p:cNvSpPr/>
          <p:nvPr/>
        </p:nvSpPr>
        <p:spPr>
          <a:xfrm>
            <a:off x="3180288" y="3839013"/>
            <a:ext cx="580669" cy="275638"/>
          </a:xfrm>
          <a:prstGeom prst="ellipse">
            <a:avLst/>
          </a:prstGeom>
          <a:solidFill>
            <a:srgbClr val="158466">
              <a:alpha val="20000"/>
            </a:srgbClr>
          </a:solidFill>
          <a:ln w="38160">
            <a:solidFill>
              <a:srgbClr val="15846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461D6F1F-3F2E-1A58-DA59-2BA60E354D72}"/>
              </a:ext>
            </a:extLst>
          </p:cNvPr>
          <p:cNvSpPr txBox="1">
            <a:spLocks/>
          </p:cNvSpPr>
          <p:nvPr/>
        </p:nvSpPr>
        <p:spPr>
          <a:xfrm>
            <a:off x="11792363" y="6496050"/>
            <a:ext cx="227626" cy="241092"/>
          </a:xfrm>
          <a:prstGeom prst="rect">
            <a:avLst/>
          </a:prstGeom>
        </p:spPr>
        <p:txBody>
          <a:bodyPr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9pPr>
          </a:lstStyle>
          <a:p>
            <a:fld id="{86CB4B4D-7CA3-9044-876B-883B54F8677D}" type="slidenum">
              <a:rPr lang="de-CH" sz="1000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3</a:t>
            </a:fld>
            <a:endParaRPr lang="de-CH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TextBox 354"/>
          <p:cNvSpPr txBox="1"/>
          <p:nvPr/>
        </p:nvSpPr>
        <p:spPr>
          <a:xfrm>
            <a:off x="1512495" y="95218"/>
            <a:ext cx="9144393" cy="58066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3200" b="1" spc="-1" dirty="0">
                <a:solidFill>
                  <a:srgbClr val="0070C0"/>
                </a:solidFill>
                <a:latin typeface="Arial"/>
              </a:rPr>
              <a:t>Beam - beam limit</a:t>
            </a:r>
          </a:p>
        </p:txBody>
      </p:sp>
      <p:sp>
        <p:nvSpPr>
          <p:cNvPr id="2" name="Foliennummernplatzhalter 2">
            <a:extLst>
              <a:ext uri="{FF2B5EF4-FFF2-40B4-BE49-F238E27FC236}">
                <a16:creationId xmlns:a16="http://schemas.microsoft.com/office/drawing/2014/main" id="{392087F4-5E09-580A-6555-492E33A6EA0C}"/>
              </a:ext>
            </a:extLst>
          </p:cNvPr>
          <p:cNvSpPr txBox="1">
            <a:spLocks/>
          </p:cNvSpPr>
          <p:nvPr/>
        </p:nvSpPr>
        <p:spPr>
          <a:xfrm>
            <a:off x="11846864" y="6496050"/>
            <a:ext cx="173125" cy="256480"/>
          </a:xfrm>
          <a:prstGeom prst="rect">
            <a:avLst/>
          </a:prstGeom>
        </p:spPr>
        <p:txBody>
          <a:bodyPr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9pPr>
          </a:lstStyle>
          <a:p>
            <a:fld id="{86CB4B4D-7CA3-9044-876B-883B54F8677D}" type="slidenum">
              <a:rPr lang="de-CH" sz="1000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4</a:t>
            </a:fld>
            <a:endParaRPr lang="de-CH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" name="Picture 46">
            <a:extLst>
              <a:ext uri="{FF2B5EF4-FFF2-40B4-BE49-F238E27FC236}">
                <a16:creationId xmlns:a16="http://schemas.microsoft.com/office/drawing/2014/main" id="{00AFEF60-1E04-33DE-FC29-0F5C7F1E2E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188" y="3681413"/>
            <a:ext cx="4203700" cy="262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40">
            <a:extLst>
              <a:ext uri="{FF2B5EF4-FFF2-40B4-BE49-F238E27FC236}">
                <a16:creationId xmlns:a16="http://schemas.microsoft.com/office/drawing/2014/main" id="{7292E9A2-E32B-0F7D-D2E3-436CC91A4B62}"/>
              </a:ext>
            </a:extLst>
          </p:cNvPr>
          <p:cNvGrpSpPr>
            <a:grpSpLocks/>
          </p:cNvGrpSpPr>
          <p:nvPr/>
        </p:nvGrpSpPr>
        <p:grpSpPr bwMode="auto">
          <a:xfrm>
            <a:off x="827088" y="1052513"/>
            <a:ext cx="5975350" cy="5402262"/>
            <a:chOff x="158" y="663"/>
            <a:chExt cx="3764" cy="3403"/>
          </a:xfrm>
        </p:grpSpPr>
        <p:grpSp>
          <p:nvGrpSpPr>
            <p:cNvPr id="5" name="Group 36">
              <a:extLst>
                <a:ext uri="{FF2B5EF4-FFF2-40B4-BE49-F238E27FC236}">
                  <a16:creationId xmlns:a16="http://schemas.microsoft.com/office/drawing/2014/main" id="{A9E299DD-33CF-B2B4-915C-61CEBEA6B8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" y="754"/>
              <a:ext cx="2495" cy="1504"/>
              <a:chOff x="476" y="754"/>
              <a:chExt cx="2495" cy="1504"/>
            </a:xfrm>
          </p:grpSpPr>
          <p:sp>
            <p:nvSpPr>
              <p:cNvPr id="27" name="Freeform 12">
                <a:extLst>
                  <a:ext uri="{FF2B5EF4-FFF2-40B4-BE49-F238E27FC236}">
                    <a16:creationId xmlns:a16="http://schemas.microsoft.com/office/drawing/2014/main" id="{3F011FBE-097B-556F-EE9B-60D9FBB5FC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" y="1933"/>
                <a:ext cx="726" cy="325"/>
              </a:xfrm>
              <a:custGeom>
                <a:avLst/>
                <a:gdLst>
                  <a:gd name="T0" fmla="*/ 0 w 726"/>
                  <a:gd name="T1" fmla="*/ 318 h 325"/>
                  <a:gd name="T2" fmla="*/ 317 w 726"/>
                  <a:gd name="T3" fmla="*/ 272 h 325"/>
                  <a:gd name="T4" fmla="*/ 726 w 726"/>
                  <a:gd name="T5" fmla="*/ 0 h 325"/>
                  <a:gd name="T6" fmla="*/ 0 60000 65536"/>
                  <a:gd name="T7" fmla="*/ 0 60000 65536"/>
                  <a:gd name="T8" fmla="*/ 0 60000 65536"/>
                  <a:gd name="T9" fmla="*/ 0 w 726"/>
                  <a:gd name="T10" fmla="*/ 0 h 325"/>
                  <a:gd name="T11" fmla="*/ 726 w 726"/>
                  <a:gd name="T12" fmla="*/ 325 h 3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6" h="325">
                    <a:moveTo>
                      <a:pt x="0" y="318"/>
                    </a:moveTo>
                    <a:cubicBezTo>
                      <a:pt x="98" y="321"/>
                      <a:pt x="196" y="325"/>
                      <a:pt x="317" y="272"/>
                    </a:cubicBezTo>
                    <a:cubicBezTo>
                      <a:pt x="438" y="219"/>
                      <a:pt x="582" y="109"/>
                      <a:pt x="726" y="0"/>
                    </a:cubicBezTo>
                  </a:path>
                </a:pathLst>
              </a:custGeom>
              <a:noFill/>
              <a:ln w="28575" cap="flat" cmpd="sng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de-CH"/>
              </a:p>
            </p:txBody>
          </p:sp>
          <p:sp>
            <p:nvSpPr>
              <p:cNvPr id="28" name="Line 14">
                <a:extLst>
                  <a:ext uri="{FF2B5EF4-FFF2-40B4-BE49-F238E27FC236}">
                    <a16:creationId xmlns:a16="http://schemas.microsoft.com/office/drawing/2014/main" id="{FAA3DFB1-952C-96B3-8036-773F750D05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02" y="981"/>
                <a:ext cx="1224" cy="952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de-CH"/>
              </a:p>
            </p:txBody>
          </p:sp>
          <p:sp>
            <p:nvSpPr>
              <p:cNvPr id="29" name="Freeform 24">
                <a:extLst>
                  <a:ext uri="{FF2B5EF4-FFF2-40B4-BE49-F238E27FC236}">
                    <a16:creationId xmlns:a16="http://schemas.microsoft.com/office/drawing/2014/main" id="{B12F420E-C248-48C7-BAA3-97E9839CF3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6" y="754"/>
                <a:ext cx="545" cy="227"/>
              </a:xfrm>
              <a:custGeom>
                <a:avLst/>
                <a:gdLst>
                  <a:gd name="T0" fmla="*/ 0 w 545"/>
                  <a:gd name="T1" fmla="*/ 227 h 227"/>
                  <a:gd name="T2" fmla="*/ 227 w 545"/>
                  <a:gd name="T3" fmla="*/ 45 h 227"/>
                  <a:gd name="T4" fmla="*/ 545 w 545"/>
                  <a:gd name="T5" fmla="*/ 0 h 227"/>
                  <a:gd name="T6" fmla="*/ 0 60000 65536"/>
                  <a:gd name="T7" fmla="*/ 0 60000 65536"/>
                  <a:gd name="T8" fmla="*/ 0 60000 65536"/>
                  <a:gd name="T9" fmla="*/ 0 w 545"/>
                  <a:gd name="T10" fmla="*/ 0 h 227"/>
                  <a:gd name="T11" fmla="*/ 545 w 545"/>
                  <a:gd name="T12" fmla="*/ 227 h 2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45" h="227">
                    <a:moveTo>
                      <a:pt x="0" y="227"/>
                    </a:moveTo>
                    <a:cubicBezTo>
                      <a:pt x="68" y="155"/>
                      <a:pt x="136" y="83"/>
                      <a:pt x="227" y="45"/>
                    </a:cubicBezTo>
                    <a:cubicBezTo>
                      <a:pt x="318" y="7"/>
                      <a:pt x="431" y="3"/>
                      <a:pt x="545" y="0"/>
                    </a:cubicBezTo>
                  </a:path>
                </a:pathLst>
              </a:custGeom>
              <a:noFill/>
              <a:ln w="28575" cap="flat" cmpd="sng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de-CH"/>
              </a:p>
            </p:txBody>
          </p:sp>
        </p:grpSp>
        <p:grpSp>
          <p:nvGrpSpPr>
            <p:cNvPr id="6" name="Group 39">
              <a:extLst>
                <a:ext uri="{FF2B5EF4-FFF2-40B4-BE49-F238E27FC236}">
                  <a16:creationId xmlns:a16="http://schemas.microsoft.com/office/drawing/2014/main" id="{CDFC4B04-F9A0-3313-C1D5-7F3E5C7D70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" y="663"/>
              <a:ext cx="3764" cy="3403"/>
              <a:chOff x="158" y="663"/>
              <a:chExt cx="3764" cy="3403"/>
            </a:xfrm>
          </p:grpSpPr>
          <p:grpSp>
            <p:nvGrpSpPr>
              <p:cNvPr id="7" name="Group 38">
                <a:extLst>
                  <a:ext uri="{FF2B5EF4-FFF2-40B4-BE49-F238E27FC236}">
                    <a16:creationId xmlns:a16="http://schemas.microsoft.com/office/drawing/2014/main" id="{315E8331-CCC0-818D-21F5-DB342DBAEE5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6" y="663"/>
                <a:ext cx="3402" cy="3403"/>
                <a:chOff x="476" y="663"/>
                <a:chExt cx="3402" cy="3403"/>
              </a:xfrm>
            </p:grpSpPr>
            <p:grpSp>
              <p:nvGrpSpPr>
                <p:cNvPr id="12" name="Group 18">
                  <a:extLst>
                    <a:ext uri="{FF2B5EF4-FFF2-40B4-BE49-F238E27FC236}">
                      <a16:creationId xmlns:a16="http://schemas.microsoft.com/office/drawing/2014/main" id="{4EF6EE23-1BC4-DB1C-01A6-EA9D200D046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76" y="2478"/>
                  <a:ext cx="3357" cy="1588"/>
                  <a:chOff x="476" y="2478"/>
                  <a:chExt cx="3357" cy="1588"/>
                </a:xfrm>
              </p:grpSpPr>
              <p:sp>
                <p:nvSpPr>
                  <p:cNvPr id="25" name="Line 8">
                    <a:extLst>
                      <a:ext uri="{FF2B5EF4-FFF2-40B4-BE49-F238E27FC236}">
                        <a16:creationId xmlns:a16="http://schemas.microsoft.com/office/drawing/2014/main" id="{23F14C9E-3BFF-7B9C-1EB0-3DB13EC32AB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76" y="4066"/>
                    <a:ext cx="3357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de-CH"/>
                  </a:p>
                </p:txBody>
              </p:sp>
              <p:sp>
                <p:nvSpPr>
                  <p:cNvPr id="26" name="Line 9">
                    <a:extLst>
                      <a:ext uri="{FF2B5EF4-FFF2-40B4-BE49-F238E27FC236}">
                        <a16:creationId xmlns:a16="http://schemas.microsoft.com/office/drawing/2014/main" id="{5792A8C8-7A16-548A-AD6C-05ACF9EE9BC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6" y="2478"/>
                    <a:ext cx="0" cy="15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de-CH"/>
                  </a:p>
                </p:txBody>
              </p:sp>
            </p:grpSp>
            <p:grpSp>
              <p:nvGrpSpPr>
                <p:cNvPr id="13" name="Group 19">
                  <a:extLst>
                    <a:ext uri="{FF2B5EF4-FFF2-40B4-BE49-F238E27FC236}">
                      <a16:creationId xmlns:a16="http://schemas.microsoft.com/office/drawing/2014/main" id="{99E1932E-EF58-8E7B-1AE9-6667EF141D8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76" y="663"/>
                  <a:ext cx="3402" cy="1588"/>
                  <a:chOff x="476" y="663"/>
                  <a:chExt cx="3402" cy="1588"/>
                </a:xfrm>
              </p:grpSpPr>
              <p:grpSp>
                <p:nvGrpSpPr>
                  <p:cNvPr id="21" name="Group 17">
                    <a:extLst>
                      <a:ext uri="{FF2B5EF4-FFF2-40B4-BE49-F238E27FC236}">
                        <a16:creationId xmlns:a16="http://schemas.microsoft.com/office/drawing/2014/main" id="{580AD1B0-0D00-F15D-7A8F-D3EB90CD1BF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476" y="663"/>
                    <a:ext cx="3402" cy="1588"/>
                    <a:chOff x="476" y="663"/>
                    <a:chExt cx="3402" cy="1588"/>
                  </a:xfrm>
                </p:grpSpPr>
                <p:sp>
                  <p:nvSpPr>
                    <p:cNvPr id="23" name="Line 4">
                      <a:extLst>
                        <a:ext uri="{FF2B5EF4-FFF2-40B4-BE49-F238E27FC236}">
                          <a16:creationId xmlns:a16="http://schemas.microsoft.com/office/drawing/2014/main" id="{ED5F7073-B89C-D20D-AD61-EBB3093DB04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6" y="2251"/>
                      <a:ext cx="3402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de-CH"/>
                    </a:p>
                  </p:txBody>
                </p:sp>
                <p:sp>
                  <p:nvSpPr>
                    <p:cNvPr id="24" name="Line 5">
                      <a:extLst>
                        <a:ext uri="{FF2B5EF4-FFF2-40B4-BE49-F238E27FC236}">
                          <a16:creationId xmlns:a16="http://schemas.microsoft.com/office/drawing/2014/main" id="{B2F018FF-6E81-D099-89E8-DE4D257B77F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76" y="663"/>
                      <a:ext cx="0" cy="15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de-CH"/>
                    </a:p>
                  </p:txBody>
                </p:sp>
              </p:grpSp>
              <p:sp>
                <p:nvSpPr>
                  <p:cNvPr id="22" name="Line 10">
                    <a:extLst>
                      <a:ext uri="{FF2B5EF4-FFF2-40B4-BE49-F238E27FC236}">
                        <a16:creationId xmlns:a16="http://schemas.microsoft.com/office/drawing/2014/main" id="{E71B2043-3C69-42EA-79B4-412E5119934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76" y="754"/>
                    <a:ext cx="3357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de-CH"/>
                  </a:p>
                </p:txBody>
              </p:sp>
            </p:grpSp>
            <p:sp>
              <p:nvSpPr>
                <p:cNvPr id="14" name="Line 15">
                  <a:extLst>
                    <a:ext uri="{FF2B5EF4-FFF2-40B4-BE49-F238E27FC236}">
                      <a16:creationId xmlns:a16="http://schemas.microsoft.com/office/drawing/2014/main" id="{E11E615B-C2F9-16CD-1667-DB61DB7ACE7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02" y="1933"/>
                  <a:ext cx="0" cy="213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de-CH"/>
                </a:p>
              </p:txBody>
            </p:sp>
            <p:sp>
              <p:nvSpPr>
                <p:cNvPr id="15" name="Line 16">
                  <a:extLst>
                    <a:ext uri="{FF2B5EF4-FFF2-40B4-BE49-F238E27FC236}">
                      <a16:creationId xmlns:a16="http://schemas.microsoft.com/office/drawing/2014/main" id="{2DDFFAC4-E337-4869-5B3B-84418A586C6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26" y="981"/>
                  <a:ext cx="0" cy="308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de-CH"/>
                </a:p>
              </p:txBody>
            </p:sp>
            <p:grpSp>
              <p:nvGrpSpPr>
                <p:cNvPr id="16" name="Group 37">
                  <a:extLst>
                    <a:ext uri="{FF2B5EF4-FFF2-40B4-BE49-F238E27FC236}">
                      <a16:creationId xmlns:a16="http://schemas.microsoft.com/office/drawing/2014/main" id="{98B7010E-7E37-4EF8-66CA-9AC7D37045C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76" y="3249"/>
                  <a:ext cx="2585" cy="816"/>
                  <a:chOff x="476" y="3249"/>
                  <a:chExt cx="2585" cy="816"/>
                </a:xfrm>
              </p:grpSpPr>
              <p:sp>
                <p:nvSpPr>
                  <p:cNvPr id="17" name="Line 26">
                    <a:extLst>
                      <a:ext uri="{FF2B5EF4-FFF2-40B4-BE49-F238E27FC236}">
                        <a16:creationId xmlns:a16="http://schemas.microsoft.com/office/drawing/2014/main" id="{E05862C9-53D7-4697-8BAC-F3857E13C0A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6" y="3249"/>
                    <a:ext cx="726" cy="81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de-CH"/>
                  </a:p>
                </p:txBody>
              </p:sp>
              <p:sp>
                <p:nvSpPr>
                  <p:cNvPr id="18" name="Line 28">
                    <a:extLst>
                      <a:ext uri="{FF2B5EF4-FFF2-40B4-BE49-F238E27FC236}">
                        <a16:creationId xmlns:a16="http://schemas.microsoft.com/office/drawing/2014/main" id="{042E8FBA-85B9-F9FB-13F6-435497410A1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202" y="3249"/>
                    <a:ext cx="1224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de-CH"/>
                  </a:p>
                </p:txBody>
              </p:sp>
              <p:sp>
                <p:nvSpPr>
                  <p:cNvPr id="19" name="Line 29">
                    <a:extLst>
                      <a:ext uri="{FF2B5EF4-FFF2-40B4-BE49-F238E27FC236}">
                        <a16:creationId xmlns:a16="http://schemas.microsoft.com/office/drawing/2014/main" id="{2594D091-8993-56C0-F3E8-D8BB4CF30A7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3249"/>
                    <a:ext cx="635" cy="9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de-CH"/>
                  </a:p>
                </p:txBody>
              </p:sp>
              <p:sp>
                <p:nvSpPr>
                  <p:cNvPr id="20" name="Line 30">
                    <a:extLst>
                      <a:ext uri="{FF2B5EF4-FFF2-40B4-BE49-F238E27FC236}">
                        <a16:creationId xmlns:a16="http://schemas.microsoft.com/office/drawing/2014/main" id="{0CF4AADC-E950-FA1A-EE89-CD2D50CB811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6" y="3249"/>
                    <a:ext cx="72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de-CH"/>
                  </a:p>
                </p:txBody>
              </p:sp>
            </p:grpSp>
          </p:grpSp>
          <p:sp>
            <p:nvSpPr>
              <p:cNvPr id="8" name="Text Box 31">
                <a:extLst>
                  <a:ext uri="{FF2B5EF4-FFF2-40B4-BE49-F238E27FC236}">
                    <a16:creationId xmlns:a16="http://schemas.microsoft.com/office/drawing/2014/main" id="{E2B83AD8-97DA-0639-62FB-2FD4FB5843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8" y="2404"/>
                <a:ext cx="242" cy="3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SzPct val="7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2000" i="1">
                    <a:solidFill>
                      <a:schemeClr val="tx1"/>
                    </a:solidFill>
                    <a:latin typeface="Palatino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ct val="0"/>
                  </a:spcBef>
                </a:pPr>
                <a:r>
                  <a:rPr lang="en-US" altLang="en-US" sz="3200" b="1">
                    <a:solidFill>
                      <a:srgbClr val="000000"/>
                    </a:solidFill>
                    <a:latin typeface="Symbol" panose="05050102010706020507" pitchFamily="18" charset="2"/>
                  </a:rPr>
                  <a:t>x</a:t>
                </a:r>
              </a:p>
            </p:txBody>
          </p:sp>
          <p:sp>
            <p:nvSpPr>
              <p:cNvPr id="9" name="Text Box 32">
                <a:extLst>
                  <a:ext uri="{FF2B5EF4-FFF2-40B4-BE49-F238E27FC236}">
                    <a16:creationId xmlns:a16="http://schemas.microsoft.com/office/drawing/2014/main" id="{64A06D8B-22B2-B3FD-ADE3-5101B38A1FE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1" y="2886"/>
                <a:ext cx="554" cy="3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SzPct val="7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2000" i="1">
                    <a:solidFill>
                      <a:schemeClr val="tx1"/>
                    </a:solidFill>
                    <a:latin typeface="Palatino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ct val="0"/>
                  </a:spcBef>
                </a:pPr>
                <a:r>
                  <a:rPr lang="en-US" altLang="en-US" sz="3200" b="1">
                    <a:solidFill>
                      <a:srgbClr val="000000"/>
                    </a:solidFill>
                    <a:latin typeface="Symbol" panose="05050102010706020507" pitchFamily="18" charset="2"/>
                  </a:rPr>
                  <a:t>x</a:t>
                </a:r>
                <a:r>
                  <a:rPr lang="en-US" altLang="en-US" sz="3200" baseline="-25000">
                    <a:solidFill>
                      <a:srgbClr val="000000"/>
                    </a:solidFill>
                  </a:rPr>
                  <a:t>max</a:t>
                </a:r>
                <a:endParaRPr lang="en-US" altLang="en-US" sz="3200">
                  <a:solidFill>
                    <a:srgbClr val="000000"/>
                  </a:solidFill>
                  <a:latin typeface="Symbol" panose="05050102010706020507" pitchFamily="18" charset="2"/>
                </a:endParaRPr>
              </a:p>
            </p:txBody>
          </p:sp>
          <p:sp>
            <p:nvSpPr>
              <p:cNvPr id="10" name="Text Box 33">
                <a:extLst>
                  <a:ext uri="{FF2B5EF4-FFF2-40B4-BE49-F238E27FC236}">
                    <a16:creationId xmlns:a16="http://schemas.microsoft.com/office/drawing/2014/main" id="{9E4CBC05-2791-F160-A877-30478F47A8E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38" y="3654"/>
                <a:ext cx="284" cy="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SzPct val="7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2000" i="1">
                    <a:solidFill>
                      <a:schemeClr val="tx1"/>
                    </a:solidFill>
                    <a:latin typeface="Palatino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ct val="0"/>
                  </a:spcBef>
                </a:pPr>
                <a:r>
                  <a:rPr lang="en-US" altLang="en-US" sz="2800" dirty="0" err="1">
                    <a:solidFill>
                      <a:srgbClr val="000000"/>
                    </a:solidFill>
                  </a:rPr>
                  <a:t>I</a:t>
                </a:r>
                <a:r>
                  <a:rPr lang="en-US" altLang="en-US" sz="2800" baseline="-25000" dirty="0" err="1">
                    <a:solidFill>
                      <a:srgbClr val="000000"/>
                    </a:solidFill>
                  </a:rPr>
                  <a:t>b</a:t>
                </a:r>
                <a:endParaRPr lang="en-US" altLang="en-US" sz="28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Text Box 34">
                <a:extLst>
                  <a:ext uri="{FF2B5EF4-FFF2-40B4-BE49-F238E27FC236}">
                    <a16:creationId xmlns:a16="http://schemas.microsoft.com/office/drawing/2014/main" id="{EF046D9A-86C6-7512-AE5C-238C75D8E71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60" y="1842"/>
                <a:ext cx="284" cy="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SzPct val="7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2000" i="1">
                    <a:solidFill>
                      <a:schemeClr val="tx1"/>
                    </a:solidFill>
                    <a:latin typeface="Palatino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ct val="0"/>
                  </a:spcBef>
                </a:pPr>
                <a:r>
                  <a:rPr lang="en-US" altLang="en-US" sz="2800">
                    <a:solidFill>
                      <a:srgbClr val="000000"/>
                    </a:solidFill>
                  </a:rPr>
                  <a:t>I</a:t>
                </a:r>
                <a:r>
                  <a:rPr lang="en-US" altLang="en-US" sz="2800" baseline="-25000">
                    <a:solidFill>
                      <a:srgbClr val="000000"/>
                    </a:solidFill>
                  </a:rPr>
                  <a:t>b</a:t>
                </a:r>
                <a:endParaRPr lang="en-US" altLang="en-US" sz="280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30" name="Text Box 35">
            <a:extLst>
              <a:ext uri="{FF2B5EF4-FFF2-40B4-BE49-F238E27FC236}">
                <a16:creationId xmlns:a16="http://schemas.microsoft.com/office/drawing/2014/main" id="{175C9724-D0F6-7013-67B3-BCDDEB3222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908050"/>
            <a:ext cx="8985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2000" i="1">
                <a:solidFill>
                  <a:schemeClr val="tx1"/>
                </a:solidFill>
                <a:latin typeface="Palatino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en-US" sz="3600" dirty="0" err="1">
                <a:solidFill>
                  <a:srgbClr val="000000"/>
                </a:solidFill>
                <a:latin typeface="Monotype Corsiva" panose="03010101010201010101" pitchFamily="66" charset="0"/>
              </a:rPr>
              <a:t>L</a:t>
            </a:r>
            <a:r>
              <a:rPr lang="en-US" altLang="en-US" sz="2800" baseline="-25000" dirty="0" err="1">
                <a:solidFill>
                  <a:srgbClr val="000000"/>
                </a:solidFill>
              </a:rPr>
              <a:t>max</a:t>
            </a:r>
            <a:endParaRPr lang="en-US" altLang="en-US" sz="3600" dirty="0">
              <a:solidFill>
                <a:srgbClr val="0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1" name="Text Box 41">
            <a:extLst>
              <a:ext uri="{FF2B5EF4-FFF2-40B4-BE49-F238E27FC236}">
                <a16:creationId xmlns:a16="http://schemas.microsoft.com/office/drawing/2014/main" id="{E25B7279-2FD5-14B5-6A1C-F32F5C5C5A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1844675"/>
            <a:ext cx="538162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2000" i="1">
                <a:solidFill>
                  <a:schemeClr val="tx1"/>
                </a:solidFill>
                <a:latin typeface="Palatino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en-US" sz="4800" dirty="0">
                <a:solidFill>
                  <a:srgbClr val="000000"/>
                </a:solidFill>
                <a:latin typeface="Monotype Corsiva" panose="03010101010201010101" pitchFamily="66" charset="0"/>
              </a:rPr>
              <a:t>L</a:t>
            </a:r>
          </a:p>
        </p:txBody>
      </p:sp>
      <p:graphicFrame>
        <p:nvGraphicFramePr>
          <p:cNvPr id="32" name="Object 42">
            <a:extLst>
              <a:ext uri="{FF2B5EF4-FFF2-40B4-BE49-F238E27FC236}">
                <a16:creationId xmlns:a16="http://schemas.microsoft.com/office/drawing/2014/main" id="{15570A86-0E72-1C14-3B57-9FCC3C8C0E0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76375" y="2781300"/>
          <a:ext cx="6604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660113" imgH="482391" progId="Equation.3">
                  <p:embed/>
                </p:oleObj>
              </mc:Choice>
              <mc:Fallback>
                <p:oleObj name="Equation" r:id="rId3" imgW="660113" imgH="482391" progId="Equation.3">
                  <p:embed/>
                  <p:pic>
                    <p:nvPicPr>
                      <p:cNvPr id="33798" name="Object 42">
                        <a:extLst>
                          <a:ext uri="{FF2B5EF4-FFF2-40B4-BE49-F238E27FC236}">
                            <a16:creationId xmlns:a16="http://schemas.microsoft.com/office/drawing/2014/main" id="{E10D2792-A669-7AFA-57B1-7CB63DB79F5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2781300"/>
                        <a:ext cx="660400" cy="4826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43">
            <a:extLst>
              <a:ext uri="{FF2B5EF4-FFF2-40B4-BE49-F238E27FC236}">
                <a16:creationId xmlns:a16="http://schemas.microsoft.com/office/drawing/2014/main" id="{18D152BD-3A39-C501-1C68-A6E46E745B0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35275" y="1795463"/>
          <a:ext cx="5334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533169" imgH="291973" progId="Equation.3">
                  <p:embed/>
                </p:oleObj>
              </mc:Choice>
              <mc:Fallback>
                <p:oleObj name="Equation" r:id="rId5" imgW="533169" imgH="291973" progId="Equation.3">
                  <p:embed/>
                  <p:pic>
                    <p:nvPicPr>
                      <p:cNvPr id="33799" name="Object 43">
                        <a:extLst>
                          <a:ext uri="{FF2B5EF4-FFF2-40B4-BE49-F238E27FC236}">
                            <a16:creationId xmlns:a16="http://schemas.microsoft.com/office/drawing/2014/main" id="{E8453D48-9328-B196-97EF-49FD966EE39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5275" y="1795463"/>
                        <a:ext cx="533400" cy="2921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 Box 44">
            <a:extLst>
              <a:ext uri="{FF2B5EF4-FFF2-40B4-BE49-F238E27FC236}">
                <a16:creationId xmlns:a16="http://schemas.microsoft.com/office/drawing/2014/main" id="{7A49D04D-6809-8B6A-98F9-3D2495D6B7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3800" y="5448300"/>
            <a:ext cx="1433513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2000" i="1">
                <a:solidFill>
                  <a:schemeClr val="tx1"/>
                </a:solidFill>
                <a:latin typeface="Palatino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start of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blow-up</a:t>
            </a:r>
          </a:p>
        </p:txBody>
      </p:sp>
      <p:sp>
        <p:nvSpPr>
          <p:cNvPr id="35" name="Text Box 45">
            <a:extLst>
              <a:ext uri="{FF2B5EF4-FFF2-40B4-BE49-F238E27FC236}">
                <a16:creationId xmlns:a16="http://schemas.microsoft.com/office/drawing/2014/main" id="{B531E98F-9708-2723-A386-3FFDDE5462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9925" y="5448300"/>
            <a:ext cx="1512888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2000" i="1">
                <a:solidFill>
                  <a:schemeClr val="tx1"/>
                </a:solidFill>
                <a:latin typeface="Palatino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aperture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limit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7">
                <a:extLst>
                  <a:ext uri="{FF2B5EF4-FFF2-40B4-BE49-F238E27FC236}">
                    <a16:creationId xmlns:a16="http://schemas.microsoft.com/office/drawing/2014/main" id="{76E5A49F-7574-E754-AE13-9E2AE271B187}"/>
                  </a:ext>
                </a:extLst>
              </p:cNvPr>
              <p:cNvSpPr txBox="1"/>
              <p:nvPr/>
            </p:nvSpPr>
            <p:spPr>
              <a:xfrm>
                <a:off x="8672362" y="765118"/>
                <a:ext cx="1249831" cy="938975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>
                <a:defPPr marL="0" marR="0" indent="0" algn="l" defTabSz="457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9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1275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25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defRPr>
                </a:lvl1pPr>
                <a:lvl2pPr marL="0" marR="0" indent="114300" algn="ctr" defTabSz="41275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25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defRPr>
                </a:lvl2pPr>
                <a:lvl3pPr marL="0" marR="0" indent="228600" algn="ctr" defTabSz="41275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25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defRPr>
                </a:lvl3pPr>
                <a:lvl4pPr marL="0" marR="0" indent="342900" algn="ctr" defTabSz="41275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25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defRPr>
                </a:lvl4pPr>
                <a:lvl5pPr marL="0" marR="0" indent="457200" algn="ctr" defTabSz="41275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25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defRPr>
                </a:lvl5pPr>
                <a:lvl6pPr marL="0" marR="0" indent="571500" algn="ctr" defTabSz="41275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25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defRPr>
                </a:lvl6pPr>
                <a:lvl7pPr marL="0" marR="0" indent="685800" algn="ctr" defTabSz="41275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25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defRPr>
                </a:lvl7pPr>
                <a:lvl8pPr marL="0" marR="0" indent="800100" algn="ctr" defTabSz="41275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25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defRPr>
                </a:lvl8pPr>
                <a:lvl9pPr marL="0" marR="0" indent="914400" algn="ctr" defTabSz="41275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25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en-US" sz="2800" dirty="0">
                          <a:latin typeface="Monotype Corsiva" panose="03010101010201010101" pitchFamily="66" charset="0"/>
                        </a:rPr>
                        <m:t>L</m:t>
                      </m:r>
                      <m:r>
                        <a:rPr lang="de-CH" i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de-CH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de-CH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CH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de-CH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de-CH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lang="de-CH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CH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de-CH" i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36" name="TextBox 37">
                <a:extLst>
                  <a:ext uri="{FF2B5EF4-FFF2-40B4-BE49-F238E27FC236}">
                    <a16:creationId xmlns:a16="http://schemas.microsoft.com/office/drawing/2014/main" id="{76E5A49F-7574-E754-AE13-9E2AE271B1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2362" y="765118"/>
                <a:ext cx="1249831" cy="93897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3808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>
            <a:extLst>
              <a:ext uri="{FF2B5EF4-FFF2-40B4-BE49-F238E27FC236}">
                <a16:creationId xmlns:a16="http://schemas.microsoft.com/office/drawing/2014/main" id="{6D91D524-CA8D-F17D-AE36-D0992E8F05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73381"/>
            <a:ext cx="12191244" cy="580669"/>
          </a:xfrm>
        </p:spPr>
        <p:txBody>
          <a:bodyPr/>
          <a:lstStyle/>
          <a:p>
            <a:pPr algn="ctr" eaLnBrk="1" hangingPunct="1"/>
            <a:r>
              <a:rPr lang="en-US" altLang="de-DE" sz="3200" b="1" dirty="0">
                <a:solidFill>
                  <a:srgbClr val="0070C0"/>
                </a:solidFill>
              </a:rPr>
              <a:t>Beam – beam effects in linear and circular colliders</a:t>
            </a:r>
          </a:p>
        </p:txBody>
      </p:sp>
      <p:sp>
        <p:nvSpPr>
          <p:cNvPr id="158723" name="Rectangle 3">
            <a:extLst>
              <a:ext uri="{FF2B5EF4-FFF2-40B4-BE49-F238E27FC236}">
                <a16:creationId xmlns:a16="http://schemas.microsoft.com/office/drawing/2014/main" id="{41FD5A10-1CE2-BDAA-8A0C-7079B28666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6250" y="896938"/>
            <a:ext cx="9988551" cy="577215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altLang="de-DE"/>
              <a:t>Near the axis the other bunch is equivalent to a focusing lens</a:t>
            </a:r>
          </a:p>
          <a:p>
            <a:pPr eaLnBrk="1" hangingPunct="1"/>
            <a:endParaRPr lang="en-US" altLang="de-DE"/>
          </a:p>
          <a:p>
            <a:pPr eaLnBrk="1" hangingPunct="1"/>
            <a:endParaRPr lang="en-US" altLang="de-DE"/>
          </a:p>
          <a:p>
            <a:pPr eaLnBrk="1" hangingPunct="1"/>
            <a:endParaRPr lang="en-US" altLang="de-DE"/>
          </a:p>
          <a:p>
            <a:pPr eaLnBrk="1" hangingPunct="1"/>
            <a:endParaRPr lang="en-US" altLang="de-DE"/>
          </a:p>
          <a:p>
            <a:pPr eaLnBrk="1" hangingPunct="1"/>
            <a:r>
              <a:rPr lang="en-US" altLang="de-DE"/>
              <a:t>Disruption is defined as:</a:t>
            </a:r>
            <a:br>
              <a:rPr lang="en-US" altLang="de-DE"/>
            </a:br>
            <a:br>
              <a:rPr lang="en-US" altLang="de-DE"/>
            </a:br>
            <a:br>
              <a:rPr lang="en-US" altLang="de-DE"/>
            </a:br>
            <a:endParaRPr lang="en-US" altLang="de-DE"/>
          </a:p>
          <a:p>
            <a:pPr eaLnBrk="1" hangingPunct="1"/>
            <a:r>
              <a:rPr lang="en-US" altLang="de-DE"/>
              <a:t>and it can be viewed as:</a:t>
            </a:r>
            <a:br>
              <a:rPr lang="en-US" altLang="de-DE"/>
            </a:br>
            <a:br>
              <a:rPr lang="en-US" altLang="de-DE"/>
            </a:br>
            <a:br>
              <a:rPr lang="en-US" altLang="de-DE"/>
            </a:br>
            <a:endParaRPr lang="en-US" altLang="de-DE"/>
          </a:p>
          <a:p>
            <a:pPr eaLnBrk="1" hangingPunct="1"/>
            <a:r>
              <a:rPr lang="en-US" altLang="de-DE"/>
              <a:t>to connect it to the storage ring jargon</a:t>
            </a:r>
          </a:p>
        </p:txBody>
      </p:sp>
      <p:grpSp>
        <p:nvGrpSpPr>
          <p:cNvPr id="158724" name="Group 16">
            <a:extLst>
              <a:ext uri="{FF2B5EF4-FFF2-40B4-BE49-F238E27FC236}">
                <a16:creationId xmlns:a16="http://schemas.microsoft.com/office/drawing/2014/main" id="{6D23EEEC-25F2-D026-2B0E-AAFA80BD7466}"/>
              </a:ext>
            </a:extLst>
          </p:cNvPr>
          <p:cNvGrpSpPr>
            <a:grpSpLocks/>
          </p:cNvGrpSpPr>
          <p:nvPr/>
        </p:nvGrpSpPr>
        <p:grpSpPr bwMode="auto">
          <a:xfrm>
            <a:off x="5519739" y="1341438"/>
            <a:ext cx="4959349" cy="2578100"/>
            <a:chOff x="532" y="868"/>
            <a:chExt cx="3124" cy="1624"/>
          </a:xfrm>
        </p:grpSpPr>
        <p:sp>
          <p:nvSpPr>
            <p:cNvPr id="158729" name="Rectangle 17">
              <a:extLst>
                <a:ext uri="{FF2B5EF4-FFF2-40B4-BE49-F238E27FC236}">
                  <a16:creationId xmlns:a16="http://schemas.microsoft.com/office/drawing/2014/main" id="{AEE68491-1372-FEC6-5CFA-F856A0FEFD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0" y="1104"/>
              <a:ext cx="576" cy="1248"/>
            </a:xfrm>
            <a:prstGeom prst="rect">
              <a:avLst/>
            </a:prstGeom>
            <a:solidFill>
              <a:srgbClr val="FFC5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1pPr>
              <a:lvl2pPr marL="742950" indent="-285750"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2pPr>
              <a:lvl3pPr marL="1143000" indent="-228600"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3pPr>
              <a:lvl4pPr marL="1600200" indent="-228600"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4pPr>
              <a:lvl5pPr marL="2057400" indent="-228600"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9pPr>
            </a:lstStyle>
            <a:p>
              <a:endParaRPr lang="en-US" altLang="de-DE"/>
            </a:p>
          </p:txBody>
        </p:sp>
        <p:sp>
          <p:nvSpPr>
            <p:cNvPr id="158730" name="Line 18">
              <a:extLst>
                <a:ext uri="{FF2B5EF4-FFF2-40B4-BE49-F238E27FC236}">
                  <a16:creationId xmlns:a16="http://schemas.microsoft.com/office/drawing/2014/main" id="{B9AA7D3C-A82F-3792-0FD0-58188409F8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2" y="1680"/>
              <a:ext cx="306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58731" name="Line 19">
              <a:extLst>
                <a:ext uri="{FF2B5EF4-FFF2-40B4-BE49-F238E27FC236}">
                  <a16:creationId xmlns:a16="http://schemas.microsoft.com/office/drawing/2014/main" id="{3496D6B8-80C9-0E16-E4FD-9D56811267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868"/>
              <a:ext cx="0" cy="162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58732" name="Line 20">
              <a:extLst>
                <a:ext uri="{FF2B5EF4-FFF2-40B4-BE49-F238E27FC236}">
                  <a16:creationId xmlns:a16="http://schemas.microsoft.com/office/drawing/2014/main" id="{435F0F8C-199E-1728-7460-273AA4A4885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8" y="1200"/>
              <a:ext cx="736" cy="192"/>
            </a:xfrm>
            <a:prstGeom prst="line">
              <a:avLst/>
            </a:prstGeom>
            <a:noFill/>
            <a:ln w="50800">
              <a:solidFill>
                <a:srgbClr val="000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58733" name="Line 21">
              <a:extLst>
                <a:ext uri="{FF2B5EF4-FFF2-40B4-BE49-F238E27FC236}">
                  <a16:creationId xmlns:a16="http://schemas.microsoft.com/office/drawing/2014/main" id="{EEF4DD5E-5838-EEA4-C35B-7BF1A3B098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96" y="1216"/>
              <a:ext cx="1024" cy="1024"/>
            </a:xfrm>
            <a:prstGeom prst="line">
              <a:avLst/>
            </a:prstGeom>
            <a:noFill/>
            <a:ln w="50800">
              <a:solidFill>
                <a:srgbClr val="000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58734" name="Line 22">
              <a:extLst>
                <a:ext uri="{FF2B5EF4-FFF2-40B4-BE49-F238E27FC236}">
                  <a16:creationId xmlns:a16="http://schemas.microsoft.com/office/drawing/2014/main" id="{CA92D69B-98AF-7DF8-D0B6-2DC6DA86A4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84" y="960"/>
              <a:ext cx="1240" cy="2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58735" name="Rectangle 23">
              <a:extLst>
                <a:ext uri="{FF2B5EF4-FFF2-40B4-BE49-F238E27FC236}">
                  <a16:creationId xmlns:a16="http://schemas.microsoft.com/office/drawing/2014/main" id="{0BF7AED3-E4C1-2A37-C3B9-DDA1C1CB6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1" y="1638"/>
              <a:ext cx="215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7" tIns="44450" rIns="90487" bIns="44450">
              <a:spAutoFit/>
            </a:bodyPr>
            <a:lstStyle>
              <a:lvl1pPr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1pPr>
              <a:lvl2pPr marL="742950" indent="-285750"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2pPr>
              <a:lvl3pPr marL="1143000" indent="-228600"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3pPr>
              <a:lvl4pPr marL="1600200" indent="-228600"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4pPr>
              <a:lvl5pPr marL="2057400" indent="-228600"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US" altLang="de-DE" b="1">
                  <a:solidFill>
                    <a:srgbClr val="0000D4"/>
                  </a:solidFill>
                  <a:latin typeface="Times" panose="02020603050405020304" pitchFamily="18" charset="0"/>
                </a:rPr>
                <a:t>z</a:t>
              </a:r>
            </a:p>
          </p:txBody>
        </p:sp>
        <p:sp>
          <p:nvSpPr>
            <p:cNvPr id="158736" name="Line 24">
              <a:extLst>
                <a:ext uri="{FF2B5EF4-FFF2-40B4-BE49-F238E27FC236}">
                  <a16:creationId xmlns:a16="http://schemas.microsoft.com/office/drawing/2014/main" id="{CCD57008-503E-F5A7-30BA-F0FE19A567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1176"/>
              <a:ext cx="0" cy="288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58737" name="Rectangle 25">
              <a:extLst>
                <a:ext uri="{FF2B5EF4-FFF2-40B4-BE49-F238E27FC236}">
                  <a16:creationId xmlns:a16="http://schemas.microsoft.com/office/drawing/2014/main" id="{D4F64163-A87C-2659-A423-45D8B1612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9" y="1206"/>
              <a:ext cx="367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7" tIns="44450" rIns="90487" bIns="44450">
              <a:spAutoFit/>
            </a:bodyPr>
            <a:lstStyle>
              <a:lvl1pPr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1pPr>
              <a:lvl2pPr marL="742950" indent="-285750"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2pPr>
              <a:lvl3pPr marL="1143000" indent="-228600"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3pPr>
              <a:lvl4pPr marL="1600200" indent="-228600"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4pPr>
              <a:lvl5pPr marL="2057400" indent="-228600"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US" altLang="de-DE" b="1" dirty="0">
                  <a:solidFill>
                    <a:srgbClr val="0000D4"/>
                  </a:solidFill>
                </a:rPr>
                <a:t>D</a:t>
              </a:r>
              <a:r>
                <a:rPr lang="en-US" altLang="de-DE" b="1" dirty="0">
                  <a:solidFill>
                    <a:srgbClr val="0000D4"/>
                  </a:solidFill>
                  <a:latin typeface="Times" panose="02020603050405020304" pitchFamily="18" charset="0"/>
                </a:rPr>
                <a:t>y</a:t>
              </a:r>
            </a:p>
          </p:txBody>
        </p:sp>
        <p:sp>
          <p:nvSpPr>
            <p:cNvPr id="158738" name="Rectangle 26">
              <a:extLst>
                <a:ext uri="{FF2B5EF4-FFF2-40B4-BE49-F238E27FC236}">
                  <a16:creationId xmlns:a16="http://schemas.microsoft.com/office/drawing/2014/main" id="{5DEC7585-A7DA-BA48-ED39-32B8FA707A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2" y="1782"/>
              <a:ext cx="442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7" tIns="44450" rIns="90487" bIns="44450">
              <a:spAutoFit/>
            </a:bodyPr>
            <a:lstStyle>
              <a:lvl1pPr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1pPr>
              <a:lvl2pPr marL="742950" indent="-285750"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2pPr>
              <a:lvl3pPr marL="1143000" indent="-228600"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3pPr>
              <a:lvl4pPr marL="1600200" indent="-228600"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4pPr>
              <a:lvl5pPr marL="2057400" indent="-228600"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US" altLang="de-DE" b="1" dirty="0">
                  <a:solidFill>
                    <a:srgbClr val="0000D4"/>
                  </a:solidFill>
                </a:rPr>
                <a:t>D</a:t>
              </a:r>
              <a:r>
                <a:rPr lang="en-US" altLang="de-DE" b="1" dirty="0">
                  <a:solidFill>
                    <a:srgbClr val="0000D4"/>
                  </a:solidFill>
                  <a:latin typeface="Times" panose="02020603050405020304" pitchFamily="18" charset="0"/>
                </a:rPr>
                <a:t>y’</a:t>
              </a:r>
            </a:p>
          </p:txBody>
        </p:sp>
        <p:sp>
          <p:nvSpPr>
            <p:cNvPr id="158739" name="Rectangle 27">
              <a:extLst>
                <a:ext uri="{FF2B5EF4-FFF2-40B4-BE49-F238E27FC236}">
                  <a16:creationId xmlns:a16="http://schemas.microsoft.com/office/drawing/2014/main" id="{12A07717-267C-1983-B434-F5680F8F4E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6" y="2022"/>
              <a:ext cx="318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7" tIns="44450" rIns="90487" bIns="44450">
              <a:spAutoFit/>
            </a:bodyPr>
            <a:lstStyle>
              <a:lvl1pPr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1pPr>
              <a:lvl2pPr marL="742950" indent="-285750"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2pPr>
              <a:lvl3pPr marL="1143000" indent="-228600"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3pPr>
              <a:lvl4pPr marL="1600200" indent="-228600"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4pPr>
              <a:lvl5pPr marL="2057400" indent="-228600"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accent2"/>
                  </a:solidFill>
                  <a:latin typeface="Symbol" panose="05050102010706020507" pitchFamily="18" charset="2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US" altLang="de-DE" b="1" dirty="0" err="1">
                  <a:solidFill>
                    <a:srgbClr val="0000D4"/>
                  </a:solidFill>
                </a:rPr>
                <a:t>s</a:t>
              </a:r>
              <a:r>
                <a:rPr lang="en-US" altLang="de-DE" b="1" baseline="-25000" dirty="0" err="1">
                  <a:solidFill>
                    <a:srgbClr val="0000D4"/>
                  </a:solidFill>
                  <a:latin typeface="Times" panose="02020603050405020304" pitchFamily="18" charset="0"/>
                </a:rPr>
                <a:t>z</a:t>
              </a:r>
              <a:endParaRPr lang="en-US" altLang="de-DE" b="1" baseline="-25000" dirty="0">
                <a:solidFill>
                  <a:srgbClr val="0000D4"/>
                </a:solidFill>
                <a:latin typeface="Times" panose="02020603050405020304" pitchFamily="18" charset="0"/>
              </a:endParaRPr>
            </a:p>
          </p:txBody>
        </p:sp>
      </p:grpSp>
      <p:graphicFrame>
        <p:nvGraphicFramePr>
          <p:cNvPr id="158725" name="Object 28">
            <a:extLst>
              <a:ext uri="{FF2B5EF4-FFF2-40B4-BE49-F238E27FC236}">
                <a16:creationId xmlns:a16="http://schemas.microsoft.com/office/drawing/2014/main" id="{3ABFDD0F-A899-0E67-2EB7-8017CCA8100A}"/>
              </a:ext>
            </a:extLst>
          </p:cNvPr>
          <p:cNvGraphicFramePr>
            <a:graphicFrameLocks/>
          </p:cNvGraphicFramePr>
          <p:nvPr/>
        </p:nvGraphicFramePr>
        <p:xfrm>
          <a:off x="2208213" y="1844675"/>
          <a:ext cx="27686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768600" imgH="812800" progId="Equation">
                  <p:embed/>
                </p:oleObj>
              </mc:Choice>
              <mc:Fallback>
                <p:oleObj name="Equation" r:id="rId3" imgW="2768600" imgH="812800" progId="Equation">
                  <p:embed/>
                  <p:pic>
                    <p:nvPicPr>
                      <p:cNvPr id="158725" name="Object 28">
                        <a:extLst>
                          <a:ext uri="{FF2B5EF4-FFF2-40B4-BE49-F238E27FC236}">
                            <a16:creationId xmlns:a16="http://schemas.microsoft.com/office/drawing/2014/main" id="{3ABFDD0F-A899-0E67-2EB7-8017CCA8100A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8213" y="1844675"/>
                        <a:ext cx="2768600" cy="812800"/>
                      </a:xfrm>
                      <a:prstGeom prst="rect">
                        <a:avLst/>
                      </a:prstGeom>
                      <a:solidFill>
                        <a:srgbClr val="99FFCC"/>
                      </a:solidFill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726" name="Object 29">
            <a:extLst>
              <a:ext uri="{FF2B5EF4-FFF2-40B4-BE49-F238E27FC236}">
                <a16:creationId xmlns:a16="http://schemas.microsoft.com/office/drawing/2014/main" id="{3FA1BA74-0A27-42F7-FCDE-E3E43DC18E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6540712"/>
              </p:ext>
            </p:extLst>
          </p:nvPr>
        </p:nvGraphicFramePr>
        <p:xfrm>
          <a:off x="2989136" y="3911600"/>
          <a:ext cx="65405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6540500" imgH="812800" progId="Equation">
                  <p:embed/>
                </p:oleObj>
              </mc:Choice>
              <mc:Fallback>
                <p:oleObj name="Equation" r:id="rId5" imgW="6540500" imgH="812800" progId="Equation">
                  <p:embed/>
                  <p:pic>
                    <p:nvPicPr>
                      <p:cNvPr id="158726" name="Object 29">
                        <a:extLst>
                          <a:ext uri="{FF2B5EF4-FFF2-40B4-BE49-F238E27FC236}">
                            <a16:creationId xmlns:a16="http://schemas.microsoft.com/office/drawing/2014/main" id="{3FA1BA74-0A27-42F7-FCDE-E3E43DC18E28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9136" y="3911600"/>
                        <a:ext cx="6540500" cy="812800"/>
                      </a:xfrm>
                      <a:prstGeom prst="rect">
                        <a:avLst/>
                      </a:prstGeom>
                      <a:solidFill>
                        <a:srgbClr val="FAFD00"/>
                      </a:solidFill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727" name="Object 30">
            <a:extLst>
              <a:ext uri="{FF2B5EF4-FFF2-40B4-BE49-F238E27FC236}">
                <a16:creationId xmlns:a16="http://schemas.microsoft.com/office/drawing/2014/main" id="{291E4544-6357-C3CD-861C-8BEC90DC3C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9909236"/>
              </p:ext>
            </p:extLst>
          </p:nvPr>
        </p:nvGraphicFramePr>
        <p:xfrm>
          <a:off x="6095622" y="5549900"/>
          <a:ext cx="28448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2844800" imgH="800100" progId="Equation">
                  <p:embed/>
                </p:oleObj>
              </mc:Choice>
              <mc:Fallback>
                <p:oleObj name="Equation" r:id="rId7" imgW="2844800" imgH="800100" progId="Equation">
                  <p:embed/>
                  <p:pic>
                    <p:nvPicPr>
                      <p:cNvPr id="158727" name="Object 30">
                        <a:extLst>
                          <a:ext uri="{FF2B5EF4-FFF2-40B4-BE49-F238E27FC236}">
                            <a16:creationId xmlns:a16="http://schemas.microsoft.com/office/drawing/2014/main" id="{291E4544-6357-C3CD-861C-8BEC90DC3CC3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5622" y="5549900"/>
                        <a:ext cx="2844800" cy="800100"/>
                      </a:xfrm>
                      <a:prstGeom prst="rect">
                        <a:avLst/>
                      </a:prstGeom>
                      <a:solidFill>
                        <a:srgbClr val="FCFEB9"/>
                      </a:solidFill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728" name="Object 31">
            <a:extLst>
              <a:ext uri="{FF2B5EF4-FFF2-40B4-BE49-F238E27FC236}">
                <a16:creationId xmlns:a16="http://schemas.microsoft.com/office/drawing/2014/main" id="{4A291C3C-EE4A-E718-CE27-A3DE16FCB4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4769718"/>
              </p:ext>
            </p:extLst>
          </p:nvPr>
        </p:nvGraphicFramePr>
        <p:xfrm>
          <a:off x="9267825" y="5500688"/>
          <a:ext cx="24892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2489200" imgH="914400" progId="Equation">
                  <p:embed/>
                </p:oleObj>
              </mc:Choice>
              <mc:Fallback>
                <p:oleObj name="Equation" r:id="rId9" imgW="2489200" imgH="914400" progId="Equation">
                  <p:embed/>
                  <p:pic>
                    <p:nvPicPr>
                      <p:cNvPr id="158728" name="Object 31">
                        <a:extLst>
                          <a:ext uri="{FF2B5EF4-FFF2-40B4-BE49-F238E27FC236}">
                            <a16:creationId xmlns:a16="http://schemas.microsoft.com/office/drawing/2014/main" id="{4A291C3C-EE4A-E718-CE27-A3DE16FCB4BB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67825" y="5500688"/>
                        <a:ext cx="2489200" cy="914400"/>
                      </a:xfrm>
                      <a:prstGeom prst="rect">
                        <a:avLst/>
                      </a:prstGeom>
                      <a:solidFill>
                        <a:srgbClr val="FCFEB9"/>
                      </a:solidFill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TextBox 177"/>
          <p:cNvSpPr txBox="1"/>
          <p:nvPr/>
        </p:nvSpPr>
        <p:spPr>
          <a:xfrm>
            <a:off x="1523520" y="0"/>
            <a:ext cx="9144393" cy="58066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defTabSz="829544" hangingPunct="1"/>
            <a:r>
              <a:rPr lang="en-US" sz="3200" b="1" kern="1200" spc="-1" dirty="0">
                <a:solidFill>
                  <a:srgbClr val="0070C0"/>
                </a:solidFill>
                <a:latin typeface="Arial"/>
              </a:rPr>
              <a:t>Hadron collider evolution</a:t>
            </a:r>
          </a:p>
        </p:txBody>
      </p:sp>
      <p:pic>
        <p:nvPicPr>
          <p:cNvPr id="179" name="Picture 17_1"/>
          <p:cNvPicPr/>
          <p:nvPr/>
        </p:nvPicPr>
        <p:blipFill>
          <a:blip r:embed="rId2"/>
          <a:stretch/>
        </p:blipFill>
        <p:spPr>
          <a:xfrm>
            <a:off x="1689426" y="3656451"/>
            <a:ext cx="4538885" cy="2405629"/>
          </a:xfrm>
          <a:prstGeom prst="rect">
            <a:avLst/>
          </a:prstGeom>
          <a:ln w="0">
            <a:noFill/>
          </a:ln>
        </p:spPr>
      </p:pic>
      <p:sp>
        <p:nvSpPr>
          <p:cNvPr id="180" name="Straight Connector 179"/>
          <p:cNvSpPr/>
          <p:nvPr/>
        </p:nvSpPr>
        <p:spPr>
          <a:xfrm>
            <a:off x="2518953" y="6150911"/>
            <a:ext cx="3318108" cy="0"/>
          </a:xfrm>
          <a:prstGeom prst="line">
            <a:avLst/>
          </a:prstGeom>
          <a:ln w="0"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1" name="TextBox 180"/>
          <p:cNvSpPr txBox="1"/>
          <p:nvPr/>
        </p:nvSpPr>
        <p:spPr>
          <a:xfrm>
            <a:off x="2518953" y="6153524"/>
            <a:ext cx="3194332" cy="402352"/>
          </a:xfrm>
          <a:prstGeom prst="rect">
            <a:avLst/>
          </a:prstGeom>
          <a:noFill/>
          <a:ln w="0">
            <a:noFill/>
          </a:ln>
        </p:spPr>
        <p:txBody>
          <a:bodyPr lIns="81646" tIns="40823" rIns="81646" bIns="40823">
            <a:noAutofit/>
          </a:bodyPr>
          <a:lstStyle/>
          <a:p>
            <a:pPr algn="l" defTabSz="829544" hangingPunct="1"/>
            <a:r>
              <a:rPr lang="en-US" sz="1800" kern="1200" spc="-1" dirty="0">
                <a:solidFill>
                  <a:prstClr val="black"/>
                </a:solidFill>
                <a:latin typeface="Times New Roman"/>
              </a:rPr>
              <a:t>Bigger rings + stronger magnets</a:t>
            </a:r>
          </a:p>
        </p:txBody>
      </p:sp>
      <p:sp>
        <p:nvSpPr>
          <p:cNvPr id="182" name="Straight Connector 181"/>
          <p:cNvSpPr/>
          <p:nvPr/>
        </p:nvSpPr>
        <p:spPr>
          <a:xfrm>
            <a:off x="6353719" y="848143"/>
            <a:ext cx="743309" cy="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3" name="Straight Connector 182"/>
          <p:cNvSpPr/>
          <p:nvPr/>
        </p:nvSpPr>
        <p:spPr>
          <a:xfrm>
            <a:off x="9324341" y="1641092"/>
            <a:ext cx="743309" cy="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4" name="Straight Connector 183"/>
          <p:cNvSpPr/>
          <p:nvPr/>
        </p:nvSpPr>
        <p:spPr>
          <a:xfrm>
            <a:off x="9582670" y="1710982"/>
            <a:ext cx="405293" cy="0"/>
          </a:xfrm>
          <a:prstGeom prst="line">
            <a:avLst/>
          </a:prstGeom>
          <a:ln w="19080">
            <a:solidFill>
              <a:srgbClr val="0066B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5" name="Straight Connector 184"/>
          <p:cNvSpPr/>
          <p:nvPr/>
        </p:nvSpPr>
        <p:spPr>
          <a:xfrm>
            <a:off x="6366130" y="786092"/>
            <a:ext cx="405293" cy="0"/>
          </a:xfrm>
          <a:prstGeom prst="line">
            <a:avLst/>
          </a:prstGeom>
          <a:ln w="19080">
            <a:solidFill>
              <a:srgbClr val="0066B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6" name="Freeform: Shape 185"/>
          <p:cNvSpPr/>
          <p:nvPr/>
        </p:nvSpPr>
        <p:spPr>
          <a:xfrm>
            <a:off x="6366130" y="786092"/>
            <a:ext cx="2135542" cy="462118"/>
          </a:xfrm>
          <a:custGeom>
            <a:avLst/>
            <a:gdLst/>
            <a:ahLst/>
            <a:cxnLst/>
            <a:rect l="0" t="0" r="r" b="b"/>
            <a:pathLst>
              <a:path w="6540" h="1416">
                <a:moveTo>
                  <a:pt x="0" y="0"/>
                </a:moveTo>
                <a:lnTo>
                  <a:pt x="2401" y="0"/>
                </a:lnTo>
                <a:lnTo>
                  <a:pt x="4263" y="1415"/>
                </a:lnTo>
                <a:lnTo>
                  <a:pt x="6539" y="1415"/>
                </a:lnTo>
              </a:path>
            </a:pathLst>
          </a:custGeom>
          <a:ln w="29160">
            <a:solidFill>
              <a:srgbClr val="0066B3"/>
            </a:solidFill>
            <a:round/>
          </a:ln>
        </p:spPr>
      </p:sp>
      <p:sp>
        <p:nvSpPr>
          <p:cNvPr id="187" name="Freeform: Shape 186"/>
          <p:cNvSpPr/>
          <p:nvPr/>
        </p:nvSpPr>
        <p:spPr>
          <a:xfrm>
            <a:off x="7823681" y="1248210"/>
            <a:ext cx="2135542" cy="462118"/>
          </a:xfrm>
          <a:custGeom>
            <a:avLst/>
            <a:gdLst/>
            <a:ahLst/>
            <a:cxnLst/>
            <a:rect l="0" t="0" r="r" b="b"/>
            <a:pathLst>
              <a:path w="6540" h="1416">
                <a:moveTo>
                  <a:pt x="0" y="0"/>
                </a:moveTo>
                <a:lnTo>
                  <a:pt x="2401" y="0"/>
                </a:lnTo>
                <a:lnTo>
                  <a:pt x="4263" y="1415"/>
                </a:lnTo>
                <a:lnTo>
                  <a:pt x="6539" y="1415"/>
                </a:lnTo>
              </a:path>
            </a:pathLst>
          </a:custGeom>
          <a:ln w="29160">
            <a:solidFill>
              <a:srgbClr val="0066B3"/>
            </a:solidFill>
            <a:round/>
          </a:ln>
        </p:spPr>
      </p:sp>
      <p:sp>
        <p:nvSpPr>
          <p:cNvPr id="188" name="Straight Connector 187"/>
          <p:cNvSpPr/>
          <p:nvPr/>
        </p:nvSpPr>
        <p:spPr>
          <a:xfrm flipH="1">
            <a:off x="9304092" y="846510"/>
            <a:ext cx="743309" cy="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9" name="Straight Connector 188"/>
          <p:cNvSpPr/>
          <p:nvPr/>
        </p:nvSpPr>
        <p:spPr>
          <a:xfrm flipH="1">
            <a:off x="6353719" y="1641092"/>
            <a:ext cx="743309" cy="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0" name="Straight Connector 189"/>
          <p:cNvSpPr/>
          <p:nvPr/>
        </p:nvSpPr>
        <p:spPr>
          <a:xfrm flipH="1">
            <a:off x="6380499" y="1710982"/>
            <a:ext cx="405293" cy="0"/>
          </a:xfrm>
          <a:prstGeom prst="line">
            <a:avLst/>
          </a:prstGeom>
          <a:ln w="19080">
            <a:solidFill>
              <a:srgbClr val="ED1C24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1" name="Straight Connector 190"/>
          <p:cNvSpPr/>
          <p:nvPr/>
        </p:nvSpPr>
        <p:spPr>
          <a:xfrm flipH="1">
            <a:off x="9597040" y="786092"/>
            <a:ext cx="405293" cy="0"/>
          </a:xfrm>
          <a:prstGeom prst="line">
            <a:avLst/>
          </a:prstGeom>
          <a:ln w="19080">
            <a:solidFill>
              <a:srgbClr val="ED1C24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2" name="Freeform: Shape 191"/>
          <p:cNvSpPr/>
          <p:nvPr/>
        </p:nvSpPr>
        <p:spPr>
          <a:xfrm>
            <a:off x="7866790" y="786092"/>
            <a:ext cx="2135542" cy="462118"/>
          </a:xfrm>
          <a:custGeom>
            <a:avLst/>
            <a:gdLst/>
            <a:ahLst/>
            <a:cxnLst/>
            <a:rect l="0" t="0" r="r" b="b"/>
            <a:pathLst>
              <a:path w="6540" h="1416">
                <a:moveTo>
                  <a:pt x="6539" y="0"/>
                </a:moveTo>
                <a:lnTo>
                  <a:pt x="4138" y="0"/>
                </a:lnTo>
                <a:lnTo>
                  <a:pt x="2276" y="1415"/>
                </a:lnTo>
                <a:lnTo>
                  <a:pt x="0" y="1415"/>
                </a:lnTo>
              </a:path>
            </a:pathLst>
          </a:custGeom>
          <a:ln w="29160">
            <a:solidFill>
              <a:srgbClr val="ED1C24"/>
            </a:solidFill>
            <a:round/>
          </a:ln>
        </p:spPr>
      </p:sp>
      <p:sp>
        <p:nvSpPr>
          <p:cNvPr id="193" name="Freeform: Shape 192"/>
          <p:cNvSpPr/>
          <p:nvPr/>
        </p:nvSpPr>
        <p:spPr>
          <a:xfrm>
            <a:off x="6409239" y="1248210"/>
            <a:ext cx="2135542" cy="462118"/>
          </a:xfrm>
          <a:custGeom>
            <a:avLst/>
            <a:gdLst/>
            <a:ahLst/>
            <a:cxnLst/>
            <a:rect l="0" t="0" r="r" b="b"/>
            <a:pathLst>
              <a:path w="6540" h="1416">
                <a:moveTo>
                  <a:pt x="6539" y="0"/>
                </a:moveTo>
                <a:lnTo>
                  <a:pt x="4138" y="0"/>
                </a:lnTo>
                <a:lnTo>
                  <a:pt x="2276" y="1415"/>
                </a:lnTo>
                <a:lnTo>
                  <a:pt x="0" y="1415"/>
                </a:lnTo>
              </a:path>
            </a:pathLst>
          </a:custGeom>
          <a:ln w="29160">
            <a:solidFill>
              <a:srgbClr val="ED1C24"/>
            </a:solidFill>
            <a:round/>
          </a:ln>
        </p:spPr>
      </p:sp>
      <p:sp>
        <p:nvSpPr>
          <p:cNvPr id="194" name="Straight Connector 193"/>
          <p:cNvSpPr/>
          <p:nvPr/>
        </p:nvSpPr>
        <p:spPr>
          <a:xfrm>
            <a:off x="7070248" y="848143"/>
            <a:ext cx="0" cy="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5" name="Straight Connector 194"/>
          <p:cNvSpPr/>
          <p:nvPr/>
        </p:nvSpPr>
        <p:spPr>
          <a:xfrm>
            <a:off x="7070248" y="848143"/>
            <a:ext cx="0" cy="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6" name="Straight Connector 195"/>
          <p:cNvSpPr/>
          <p:nvPr/>
        </p:nvSpPr>
        <p:spPr>
          <a:xfrm flipV="1">
            <a:off x="7097028" y="848143"/>
            <a:ext cx="0" cy="79295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7" name="Straight Connector 196"/>
          <p:cNvSpPr/>
          <p:nvPr/>
        </p:nvSpPr>
        <p:spPr>
          <a:xfrm flipV="1">
            <a:off x="9312257" y="855001"/>
            <a:ext cx="0" cy="79295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8" name="Straight Connector 197"/>
          <p:cNvSpPr/>
          <p:nvPr/>
        </p:nvSpPr>
        <p:spPr>
          <a:xfrm>
            <a:off x="6339350" y="703466"/>
            <a:ext cx="3648286" cy="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9" name="Straight Connector 198"/>
          <p:cNvSpPr/>
          <p:nvPr/>
        </p:nvSpPr>
        <p:spPr>
          <a:xfrm>
            <a:off x="6353720" y="1781851"/>
            <a:ext cx="3648286" cy="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Oval 199"/>
          <p:cNvSpPr/>
          <p:nvPr/>
        </p:nvSpPr>
        <p:spPr>
          <a:xfrm>
            <a:off x="7164304" y="774988"/>
            <a:ext cx="82953" cy="94383"/>
          </a:xfrm>
          <a:prstGeom prst="ellipse">
            <a:avLst/>
          </a:prstGeom>
          <a:solidFill>
            <a:srgbClr val="729FCF"/>
          </a:solidFill>
          <a:ln w="0">
            <a:solidFill>
              <a:srgbClr val="3465A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1" name="Oval 200"/>
          <p:cNvSpPr/>
          <p:nvPr/>
        </p:nvSpPr>
        <p:spPr>
          <a:xfrm>
            <a:off x="7295265" y="872964"/>
            <a:ext cx="82953" cy="94383"/>
          </a:xfrm>
          <a:prstGeom prst="ellipse">
            <a:avLst/>
          </a:prstGeom>
          <a:solidFill>
            <a:srgbClr val="729FCF"/>
          </a:solidFill>
          <a:ln w="0">
            <a:solidFill>
              <a:srgbClr val="3465A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2" name="Oval 201"/>
          <p:cNvSpPr/>
          <p:nvPr/>
        </p:nvSpPr>
        <p:spPr>
          <a:xfrm>
            <a:off x="7426226" y="970939"/>
            <a:ext cx="82953" cy="94383"/>
          </a:xfrm>
          <a:prstGeom prst="ellipse">
            <a:avLst/>
          </a:prstGeom>
          <a:solidFill>
            <a:srgbClr val="729FCF"/>
          </a:solidFill>
          <a:ln w="0">
            <a:solidFill>
              <a:srgbClr val="3465A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3" name="Oval 202"/>
          <p:cNvSpPr/>
          <p:nvPr/>
        </p:nvSpPr>
        <p:spPr>
          <a:xfrm>
            <a:off x="7556860" y="1068915"/>
            <a:ext cx="82953" cy="94383"/>
          </a:xfrm>
          <a:prstGeom prst="ellipse">
            <a:avLst/>
          </a:prstGeom>
          <a:solidFill>
            <a:srgbClr val="729FCF"/>
          </a:solidFill>
          <a:ln w="0">
            <a:solidFill>
              <a:srgbClr val="3465A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4" name="Oval 203"/>
          <p:cNvSpPr/>
          <p:nvPr/>
        </p:nvSpPr>
        <p:spPr>
          <a:xfrm>
            <a:off x="7687821" y="1166890"/>
            <a:ext cx="82953" cy="94383"/>
          </a:xfrm>
          <a:prstGeom prst="ellipse">
            <a:avLst/>
          </a:prstGeom>
          <a:solidFill>
            <a:srgbClr val="729FCF"/>
          </a:solidFill>
          <a:ln w="0">
            <a:solidFill>
              <a:srgbClr val="3465A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5" name="Oval 204"/>
          <p:cNvSpPr/>
          <p:nvPr/>
        </p:nvSpPr>
        <p:spPr>
          <a:xfrm>
            <a:off x="7851440" y="1199549"/>
            <a:ext cx="82953" cy="94383"/>
          </a:xfrm>
          <a:prstGeom prst="ellipse">
            <a:avLst/>
          </a:prstGeom>
          <a:solidFill>
            <a:srgbClr val="729FCF"/>
          </a:solidFill>
          <a:ln w="19080">
            <a:solidFill>
              <a:srgbClr val="ED1C2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6" name="Oval 205"/>
          <p:cNvSpPr/>
          <p:nvPr/>
        </p:nvSpPr>
        <p:spPr>
          <a:xfrm>
            <a:off x="8015386" y="1199549"/>
            <a:ext cx="82953" cy="94383"/>
          </a:xfrm>
          <a:prstGeom prst="ellipse">
            <a:avLst/>
          </a:prstGeom>
          <a:solidFill>
            <a:srgbClr val="729FCF"/>
          </a:solidFill>
          <a:ln w="19080">
            <a:solidFill>
              <a:srgbClr val="ED1C2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7" name="Oval 206"/>
          <p:cNvSpPr/>
          <p:nvPr/>
        </p:nvSpPr>
        <p:spPr>
          <a:xfrm>
            <a:off x="8179006" y="1199549"/>
            <a:ext cx="82953" cy="94383"/>
          </a:xfrm>
          <a:prstGeom prst="ellipse">
            <a:avLst/>
          </a:prstGeom>
          <a:solidFill>
            <a:srgbClr val="729FCF"/>
          </a:solidFill>
          <a:ln w="19080">
            <a:solidFill>
              <a:srgbClr val="ED1C2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8" name="Oval 207"/>
          <p:cNvSpPr/>
          <p:nvPr/>
        </p:nvSpPr>
        <p:spPr>
          <a:xfrm>
            <a:off x="8342625" y="1199549"/>
            <a:ext cx="82953" cy="94383"/>
          </a:xfrm>
          <a:prstGeom prst="ellipse">
            <a:avLst/>
          </a:prstGeom>
          <a:solidFill>
            <a:srgbClr val="729FCF"/>
          </a:solidFill>
          <a:ln w="19080">
            <a:solidFill>
              <a:srgbClr val="ED1C2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Oval 208"/>
          <p:cNvSpPr/>
          <p:nvPr/>
        </p:nvSpPr>
        <p:spPr>
          <a:xfrm>
            <a:off x="8506244" y="1199549"/>
            <a:ext cx="82953" cy="94383"/>
          </a:xfrm>
          <a:prstGeom prst="ellipse">
            <a:avLst/>
          </a:prstGeom>
          <a:solidFill>
            <a:srgbClr val="729FCF"/>
          </a:solidFill>
          <a:ln w="19080">
            <a:solidFill>
              <a:srgbClr val="ED1C2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0" name="Oval 209"/>
          <p:cNvSpPr/>
          <p:nvPr/>
        </p:nvSpPr>
        <p:spPr>
          <a:xfrm>
            <a:off x="8669863" y="1280216"/>
            <a:ext cx="82953" cy="94383"/>
          </a:xfrm>
          <a:prstGeom prst="ellipse">
            <a:avLst/>
          </a:prstGeom>
          <a:solidFill>
            <a:srgbClr val="729FCF"/>
          </a:solidFill>
          <a:ln w="0">
            <a:solidFill>
              <a:srgbClr val="3465A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1" name="Oval 210"/>
          <p:cNvSpPr/>
          <p:nvPr/>
        </p:nvSpPr>
        <p:spPr>
          <a:xfrm>
            <a:off x="9238122" y="1665586"/>
            <a:ext cx="82953" cy="94383"/>
          </a:xfrm>
          <a:prstGeom prst="ellipse">
            <a:avLst/>
          </a:prstGeom>
          <a:solidFill>
            <a:srgbClr val="729FCF"/>
          </a:solidFill>
          <a:ln w="0">
            <a:solidFill>
              <a:srgbClr val="3465A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2" name="Oval 211"/>
          <p:cNvSpPr/>
          <p:nvPr/>
        </p:nvSpPr>
        <p:spPr>
          <a:xfrm>
            <a:off x="8801151" y="1378191"/>
            <a:ext cx="82953" cy="94383"/>
          </a:xfrm>
          <a:prstGeom prst="ellipse">
            <a:avLst/>
          </a:prstGeom>
          <a:solidFill>
            <a:srgbClr val="729FCF"/>
          </a:solidFill>
          <a:ln w="0">
            <a:solidFill>
              <a:srgbClr val="3465A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3" name="Oval 212"/>
          <p:cNvSpPr/>
          <p:nvPr/>
        </p:nvSpPr>
        <p:spPr>
          <a:xfrm>
            <a:off x="8938970" y="1476167"/>
            <a:ext cx="82953" cy="94383"/>
          </a:xfrm>
          <a:prstGeom prst="ellipse">
            <a:avLst/>
          </a:prstGeom>
          <a:solidFill>
            <a:srgbClr val="729FCF"/>
          </a:solidFill>
          <a:ln w="0">
            <a:solidFill>
              <a:srgbClr val="3465A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4" name="Oval 213"/>
          <p:cNvSpPr/>
          <p:nvPr/>
        </p:nvSpPr>
        <p:spPr>
          <a:xfrm>
            <a:off x="9080708" y="1583287"/>
            <a:ext cx="82953" cy="94383"/>
          </a:xfrm>
          <a:prstGeom prst="ellipse">
            <a:avLst/>
          </a:prstGeom>
          <a:solidFill>
            <a:srgbClr val="729FCF"/>
          </a:solidFill>
          <a:ln w="0">
            <a:solidFill>
              <a:srgbClr val="3465A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5" name="Oval 214"/>
          <p:cNvSpPr/>
          <p:nvPr/>
        </p:nvSpPr>
        <p:spPr>
          <a:xfrm>
            <a:off x="9401742" y="1665586"/>
            <a:ext cx="82953" cy="94383"/>
          </a:xfrm>
          <a:prstGeom prst="ellipse">
            <a:avLst/>
          </a:prstGeom>
          <a:solidFill>
            <a:srgbClr val="729FCF"/>
          </a:solidFill>
          <a:ln w="0">
            <a:solidFill>
              <a:srgbClr val="3465A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Oval 215"/>
          <p:cNvSpPr/>
          <p:nvPr/>
        </p:nvSpPr>
        <p:spPr>
          <a:xfrm>
            <a:off x="9565361" y="1665586"/>
            <a:ext cx="82953" cy="94383"/>
          </a:xfrm>
          <a:prstGeom prst="ellipse">
            <a:avLst/>
          </a:prstGeom>
          <a:solidFill>
            <a:srgbClr val="729FCF"/>
          </a:solidFill>
          <a:ln w="0">
            <a:solidFill>
              <a:srgbClr val="3465A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Oval 216"/>
          <p:cNvSpPr/>
          <p:nvPr/>
        </p:nvSpPr>
        <p:spPr>
          <a:xfrm>
            <a:off x="7033997" y="742329"/>
            <a:ext cx="82953" cy="94383"/>
          </a:xfrm>
          <a:prstGeom prst="ellipse">
            <a:avLst/>
          </a:prstGeom>
          <a:solidFill>
            <a:srgbClr val="729FCF"/>
          </a:solidFill>
          <a:ln w="0">
            <a:solidFill>
              <a:srgbClr val="3465A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Oval 217"/>
          <p:cNvSpPr/>
          <p:nvPr/>
        </p:nvSpPr>
        <p:spPr>
          <a:xfrm>
            <a:off x="6871031" y="742329"/>
            <a:ext cx="82953" cy="94383"/>
          </a:xfrm>
          <a:prstGeom prst="ellipse">
            <a:avLst/>
          </a:prstGeom>
          <a:solidFill>
            <a:srgbClr val="729FCF"/>
          </a:solidFill>
          <a:ln w="0">
            <a:solidFill>
              <a:srgbClr val="3465A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Oval 218"/>
          <p:cNvSpPr/>
          <p:nvPr/>
        </p:nvSpPr>
        <p:spPr>
          <a:xfrm>
            <a:off x="7687821" y="1232208"/>
            <a:ext cx="82953" cy="94383"/>
          </a:xfrm>
          <a:prstGeom prst="ellipse">
            <a:avLst/>
          </a:prstGeom>
          <a:solidFill>
            <a:srgbClr val="F7A19A"/>
          </a:solidFill>
          <a:ln w="0">
            <a:solidFill>
              <a:srgbClr val="ED1C2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0" name="Oval 219"/>
          <p:cNvSpPr/>
          <p:nvPr/>
        </p:nvSpPr>
        <p:spPr>
          <a:xfrm>
            <a:off x="7557513" y="1330183"/>
            <a:ext cx="82953" cy="94383"/>
          </a:xfrm>
          <a:prstGeom prst="ellipse">
            <a:avLst/>
          </a:prstGeom>
          <a:solidFill>
            <a:srgbClr val="F7A19A"/>
          </a:solidFill>
          <a:ln w="0">
            <a:solidFill>
              <a:srgbClr val="ED1C2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1" name="Oval 220"/>
          <p:cNvSpPr/>
          <p:nvPr/>
        </p:nvSpPr>
        <p:spPr>
          <a:xfrm>
            <a:off x="7427206" y="1428159"/>
            <a:ext cx="82953" cy="94383"/>
          </a:xfrm>
          <a:prstGeom prst="ellipse">
            <a:avLst/>
          </a:prstGeom>
          <a:solidFill>
            <a:srgbClr val="F7A19A"/>
          </a:solidFill>
          <a:ln w="0">
            <a:solidFill>
              <a:srgbClr val="ED1C2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2" name="Oval 221"/>
          <p:cNvSpPr/>
          <p:nvPr/>
        </p:nvSpPr>
        <p:spPr>
          <a:xfrm>
            <a:off x="7296898" y="1526134"/>
            <a:ext cx="82953" cy="94383"/>
          </a:xfrm>
          <a:prstGeom prst="ellipse">
            <a:avLst/>
          </a:prstGeom>
          <a:solidFill>
            <a:srgbClr val="F7A19A"/>
          </a:solidFill>
          <a:ln w="0">
            <a:solidFill>
              <a:srgbClr val="ED1C2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3" name="Oval 222"/>
          <p:cNvSpPr/>
          <p:nvPr/>
        </p:nvSpPr>
        <p:spPr>
          <a:xfrm>
            <a:off x="7166591" y="1624110"/>
            <a:ext cx="82953" cy="94383"/>
          </a:xfrm>
          <a:prstGeom prst="ellipse">
            <a:avLst/>
          </a:prstGeom>
          <a:solidFill>
            <a:srgbClr val="F7A19A"/>
          </a:solidFill>
          <a:ln w="0">
            <a:solidFill>
              <a:srgbClr val="ED1C2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4" name="Oval 223"/>
          <p:cNvSpPr/>
          <p:nvPr/>
        </p:nvSpPr>
        <p:spPr>
          <a:xfrm>
            <a:off x="7036283" y="1656769"/>
            <a:ext cx="82953" cy="94383"/>
          </a:xfrm>
          <a:prstGeom prst="ellipse">
            <a:avLst/>
          </a:prstGeom>
          <a:solidFill>
            <a:srgbClr val="F7A19A"/>
          </a:solidFill>
          <a:ln w="0">
            <a:solidFill>
              <a:srgbClr val="ED1C2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5" name="Oval 224"/>
          <p:cNvSpPr/>
          <p:nvPr/>
        </p:nvSpPr>
        <p:spPr>
          <a:xfrm>
            <a:off x="6905975" y="1656769"/>
            <a:ext cx="82953" cy="94383"/>
          </a:xfrm>
          <a:prstGeom prst="ellipse">
            <a:avLst/>
          </a:prstGeom>
          <a:solidFill>
            <a:srgbClr val="F7A19A"/>
          </a:solidFill>
          <a:ln w="0">
            <a:solidFill>
              <a:srgbClr val="ED1C2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6" name="Oval 225"/>
          <p:cNvSpPr/>
          <p:nvPr/>
        </p:nvSpPr>
        <p:spPr>
          <a:xfrm>
            <a:off x="8666598" y="1116923"/>
            <a:ext cx="82953" cy="94383"/>
          </a:xfrm>
          <a:prstGeom prst="ellipse">
            <a:avLst/>
          </a:prstGeom>
          <a:solidFill>
            <a:srgbClr val="F7A19A"/>
          </a:solidFill>
          <a:ln w="0">
            <a:solidFill>
              <a:srgbClr val="ED1C2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7" name="Oval 226"/>
          <p:cNvSpPr/>
          <p:nvPr/>
        </p:nvSpPr>
        <p:spPr>
          <a:xfrm>
            <a:off x="8797558" y="1018947"/>
            <a:ext cx="82953" cy="94383"/>
          </a:xfrm>
          <a:prstGeom prst="ellipse">
            <a:avLst/>
          </a:prstGeom>
          <a:solidFill>
            <a:srgbClr val="F7A19A"/>
          </a:solidFill>
          <a:ln w="0">
            <a:solidFill>
              <a:srgbClr val="ED1C2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8" name="Oval 227"/>
          <p:cNvSpPr/>
          <p:nvPr/>
        </p:nvSpPr>
        <p:spPr>
          <a:xfrm>
            <a:off x="8961178" y="904642"/>
            <a:ext cx="82953" cy="94383"/>
          </a:xfrm>
          <a:prstGeom prst="ellipse">
            <a:avLst/>
          </a:prstGeom>
          <a:solidFill>
            <a:srgbClr val="F7A19A"/>
          </a:solidFill>
          <a:ln w="0">
            <a:solidFill>
              <a:srgbClr val="ED1C2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9" name="Oval 228"/>
          <p:cNvSpPr/>
          <p:nvPr/>
        </p:nvSpPr>
        <p:spPr>
          <a:xfrm>
            <a:off x="9092138" y="790337"/>
            <a:ext cx="82953" cy="94383"/>
          </a:xfrm>
          <a:prstGeom prst="ellipse">
            <a:avLst/>
          </a:prstGeom>
          <a:solidFill>
            <a:srgbClr val="F7A19A"/>
          </a:solidFill>
          <a:ln w="0">
            <a:solidFill>
              <a:srgbClr val="ED1C2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0" name="Oval 229"/>
          <p:cNvSpPr/>
          <p:nvPr/>
        </p:nvSpPr>
        <p:spPr>
          <a:xfrm>
            <a:off x="9238122" y="725020"/>
            <a:ext cx="82953" cy="94383"/>
          </a:xfrm>
          <a:prstGeom prst="ellipse">
            <a:avLst/>
          </a:prstGeom>
          <a:solidFill>
            <a:srgbClr val="F7A19A"/>
          </a:solidFill>
          <a:ln w="0">
            <a:solidFill>
              <a:srgbClr val="ED1C2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1" name="Oval 230"/>
          <p:cNvSpPr/>
          <p:nvPr/>
        </p:nvSpPr>
        <p:spPr>
          <a:xfrm>
            <a:off x="9401742" y="725020"/>
            <a:ext cx="82953" cy="94383"/>
          </a:xfrm>
          <a:prstGeom prst="ellipse">
            <a:avLst/>
          </a:prstGeom>
          <a:solidFill>
            <a:srgbClr val="F7A19A"/>
          </a:solidFill>
          <a:ln w="0">
            <a:solidFill>
              <a:srgbClr val="ED1C2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2" name="Oval 231"/>
          <p:cNvSpPr/>
          <p:nvPr/>
        </p:nvSpPr>
        <p:spPr>
          <a:xfrm>
            <a:off x="9565361" y="725020"/>
            <a:ext cx="82953" cy="94383"/>
          </a:xfrm>
          <a:prstGeom prst="ellipse">
            <a:avLst/>
          </a:prstGeom>
          <a:solidFill>
            <a:srgbClr val="F7A19A"/>
          </a:solidFill>
          <a:ln w="0">
            <a:solidFill>
              <a:srgbClr val="ED1C2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3" name="Oval 232"/>
          <p:cNvSpPr/>
          <p:nvPr/>
        </p:nvSpPr>
        <p:spPr>
          <a:xfrm>
            <a:off x="7607154" y="1068915"/>
            <a:ext cx="1161338" cy="330831"/>
          </a:xfrm>
          <a:prstGeom prst="ellipse">
            <a:avLst/>
          </a:prstGeom>
          <a:noFill/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4" name="Straight Connector 233"/>
          <p:cNvSpPr/>
          <p:nvPr/>
        </p:nvSpPr>
        <p:spPr>
          <a:xfrm>
            <a:off x="8184558" y="1399746"/>
            <a:ext cx="0" cy="927829"/>
          </a:xfrm>
          <a:prstGeom prst="line">
            <a:avLst/>
          </a:prstGeom>
          <a:ln w="0"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5" name="Freeform: Shape 234"/>
          <p:cNvSpPr/>
          <p:nvPr/>
        </p:nvSpPr>
        <p:spPr>
          <a:xfrm>
            <a:off x="9428848" y="2259319"/>
            <a:ext cx="165905" cy="663622"/>
          </a:xfrm>
          <a:custGeom>
            <a:avLst/>
            <a:gdLst/>
            <a:ahLst/>
            <a:cxnLst/>
            <a:rect l="0" t="0" r="r" b="b"/>
            <a:pathLst>
              <a:path w="510" h="2034">
                <a:moveTo>
                  <a:pt x="0" y="404"/>
                </a:moveTo>
                <a:lnTo>
                  <a:pt x="254" y="0"/>
                </a:lnTo>
                <a:lnTo>
                  <a:pt x="509" y="404"/>
                </a:lnTo>
                <a:lnTo>
                  <a:pt x="381" y="404"/>
                </a:lnTo>
                <a:lnTo>
                  <a:pt x="381" y="1628"/>
                </a:lnTo>
                <a:lnTo>
                  <a:pt x="509" y="1628"/>
                </a:lnTo>
                <a:lnTo>
                  <a:pt x="254" y="2033"/>
                </a:lnTo>
                <a:lnTo>
                  <a:pt x="0" y="1628"/>
                </a:lnTo>
                <a:lnTo>
                  <a:pt x="127" y="1628"/>
                </a:lnTo>
                <a:lnTo>
                  <a:pt x="127" y="404"/>
                </a:lnTo>
                <a:lnTo>
                  <a:pt x="0" y="404"/>
                </a:lnTo>
              </a:path>
            </a:pathLst>
          </a:custGeom>
          <a:solidFill>
            <a:srgbClr val="00A65D"/>
          </a:solidFill>
          <a:ln w="0">
            <a:solidFill>
              <a:srgbClr val="00A65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36" name="Picture 235"/>
          <p:cNvPicPr/>
          <p:nvPr/>
        </p:nvPicPr>
        <p:blipFill>
          <a:blip r:embed="rId3"/>
          <a:stretch/>
        </p:blipFill>
        <p:spPr>
          <a:xfrm flipH="1">
            <a:off x="6415118" y="1950369"/>
            <a:ext cx="3538880" cy="1201835"/>
          </a:xfrm>
          <a:prstGeom prst="rect">
            <a:avLst/>
          </a:prstGeom>
          <a:ln w="0">
            <a:noFill/>
          </a:ln>
        </p:spPr>
      </p:pic>
      <p:sp>
        <p:nvSpPr>
          <p:cNvPr id="237" name="Straight Connector 236"/>
          <p:cNvSpPr/>
          <p:nvPr/>
        </p:nvSpPr>
        <p:spPr>
          <a:xfrm flipV="1">
            <a:off x="3680291" y="3006546"/>
            <a:ext cx="0" cy="1653829"/>
          </a:xfrm>
          <a:prstGeom prst="line">
            <a:avLst/>
          </a:prstGeom>
          <a:ln w="381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8" name="Straight Connector 237"/>
          <p:cNvSpPr/>
          <p:nvPr/>
        </p:nvSpPr>
        <p:spPr>
          <a:xfrm flipV="1">
            <a:off x="4924581" y="2737113"/>
            <a:ext cx="1078059" cy="1410523"/>
          </a:xfrm>
          <a:prstGeom prst="line">
            <a:avLst/>
          </a:prstGeom>
          <a:ln w="381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9" name="TextBox 238"/>
          <p:cNvSpPr txBox="1"/>
          <p:nvPr/>
        </p:nvSpPr>
        <p:spPr>
          <a:xfrm>
            <a:off x="6130334" y="4979776"/>
            <a:ext cx="3823664" cy="157610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391910" indent="-293933" algn="l" defTabSz="829544" hangingPunct="1">
              <a:spcAft>
                <a:spcPts val="128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kern="1200" spc="-1" dirty="0">
                <a:solidFill>
                  <a:prstClr val="black"/>
                </a:solidFill>
                <a:latin typeface="Arial"/>
              </a:rPr>
              <a:t>Single pipe p-pbar colliders</a:t>
            </a:r>
          </a:p>
          <a:p>
            <a:pPr marL="783821" lvl="1" indent="-293933" algn="l" defTabSz="829544" hangingPunct="1">
              <a:spcAft>
                <a:spcPts val="1029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kern="1200" spc="-1" dirty="0">
                <a:solidFill>
                  <a:prstClr val="black"/>
                </a:solidFill>
                <a:latin typeface="Arial"/>
              </a:rPr>
              <a:t>Number of bunches limited by parasitic encounters</a:t>
            </a:r>
          </a:p>
          <a:p>
            <a:pPr marL="783821" lvl="1" indent="-293933" algn="l" defTabSz="829544" hangingPunct="1">
              <a:spcAft>
                <a:spcPts val="1029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kern="1200" spc="-1" dirty="0">
                <a:solidFill>
                  <a:prstClr val="black"/>
                </a:solidFill>
                <a:latin typeface="Arial"/>
                <a:ea typeface="Microsoft YaHei"/>
              </a:rPr>
              <a:t>Challenging </a:t>
            </a:r>
            <a:r>
              <a:rPr lang="en-US" sz="1800" kern="1200" spc="-1" dirty="0">
                <a:solidFill>
                  <a:prstClr val="black"/>
                </a:solidFill>
                <a:latin typeface="Arial"/>
              </a:rPr>
              <a:t>p-bar production</a:t>
            </a:r>
          </a:p>
        </p:txBody>
      </p:sp>
      <p:sp>
        <p:nvSpPr>
          <p:cNvPr id="240" name="TextBox 239"/>
          <p:cNvSpPr txBox="1"/>
          <p:nvPr/>
        </p:nvSpPr>
        <p:spPr>
          <a:xfrm>
            <a:off x="1613658" y="1900728"/>
            <a:ext cx="4296253" cy="42194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391910" indent="-293933" algn="l" defTabSz="829544" hangingPunct="1">
              <a:spcAft>
                <a:spcPts val="128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kern="1200" spc="-1" dirty="0">
                <a:solidFill>
                  <a:prstClr val="black"/>
                </a:solidFill>
                <a:latin typeface="Arial"/>
              </a:rPr>
              <a:t>Limited by beam-beam tune shift</a:t>
            </a:r>
          </a:p>
        </p:txBody>
      </p:sp>
      <p:sp>
        <p:nvSpPr>
          <p:cNvPr id="241" name="Straight Connector 240"/>
          <p:cNvSpPr/>
          <p:nvPr/>
        </p:nvSpPr>
        <p:spPr>
          <a:xfrm>
            <a:off x="2041485" y="2370358"/>
            <a:ext cx="580669" cy="0"/>
          </a:xfrm>
          <a:prstGeom prst="line">
            <a:avLst/>
          </a:prstGeom>
          <a:ln w="38160">
            <a:solidFill>
              <a:srgbClr val="158466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2" name="TextBox 241"/>
          <p:cNvSpPr txBox="1"/>
          <p:nvPr/>
        </p:nvSpPr>
        <p:spPr>
          <a:xfrm>
            <a:off x="2684859" y="2239724"/>
            <a:ext cx="2737439" cy="541152"/>
          </a:xfrm>
          <a:prstGeom prst="rect">
            <a:avLst/>
          </a:prstGeom>
          <a:noFill/>
          <a:ln w="0">
            <a:noFill/>
          </a:ln>
        </p:spPr>
        <p:txBody>
          <a:bodyPr lIns="81646" tIns="40823" rIns="81646" bIns="40823">
            <a:noAutofit/>
          </a:bodyPr>
          <a:lstStyle/>
          <a:p>
            <a:pPr algn="l" defTabSz="829544" hangingPunct="1"/>
            <a:r>
              <a:rPr lang="en-US" sz="1800" kern="1200" spc="-1" dirty="0">
                <a:solidFill>
                  <a:srgbClr val="158466"/>
                </a:solidFill>
                <a:latin typeface="Times New Roman"/>
              </a:rPr>
              <a:t>Electron lens ‘non-linear’ compensation [Fischer17]</a:t>
            </a:r>
            <a:endParaRPr lang="en-US" sz="1800" kern="1200" spc="-1" dirty="0">
              <a:solidFill>
                <a:prstClr val="black"/>
              </a:solidFill>
              <a:latin typeface="Times New Roman"/>
            </a:endParaRPr>
          </a:p>
        </p:txBody>
      </p:sp>
      <p:sp>
        <p:nvSpPr>
          <p:cNvPr id="243" name="Straight Connector 242"/>
          <p:cNvSpPr/>
          <p:nvPr/>
        </p:nvSpPr>
        <p:spPr>
          <a:xfrm>
            <a:off x="9155169" y="3617261"/>
            <a:ext cx="231223" cy="414764"/>
          </a:xfrm>
          <a:prstGeom prst="line">
            <a:avLst/>
          </a:prstGeom>
          <a:ln w="381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4" name="TextBox 243"/>
          <p:cNvSpPr txBox="1"/>
          <p:nvPr/>
        </p:nvSpPr>
        <p:spPr>
          <a:xfrm>
            <a:off x="8969010" y="4135062"/>
            <a:ext cx="1644031" cy="541152"/>
          </a:xfrm>
          <a:prstGeom prst="rect">
            <a:avLst/>
          </a:prstGeom>
          <a:noFill/>
          <a:ln w="0">
            <a:noFill/>
          </a:ln>
        </p:spPr>
        <p:txBody>
          <a:bodyPr lIns="81646" tIns="40823" rIns="81646" bIns="40823">
            <a:noAutofit/>
          </a:bodyPr>
          <a:lstStyle/>
          <a:p>
            <a:pPr algn="l" defTabSz="829544" hangingPunct="1"/>
            <a:r>
              <a:rPr lang="en-US" sz="1800" kern="1200" spc="-1" dirty="0">
                <a:latin typeface="Times New Roman"/>
              </a:rPr>
              <a:t>Crab cavity</a:t>
            </a:r>
            <a:endParaRPr lang="en-US" sz="1800" kern="1200" spc="-1" dirty="0">
              <a:solidFill>
                <a:prstClr val="black"/>
              </a:solidFill>
              <a:latin typeface="Times New Roman"/>
            </a:endParaRPr>
          </a:p>
          <a:p>
            <a:pPr algn="l" defTabSz="829544" hangingPunct="1"/>
            <a:r>
              <a:rPr lang="en-US" sz="1800" kern="1200" spc="-1" dirty="0">
                <a:latin typeface="Times New Roman"/>
              </a:rPr>
              <a:t>[HL-LHC]</a:t>
            </a:r>
            <a:endParaRPr lang="en-US" sz="1800" kern="1200" spc="-1" dirty="0">
              <a:solidFill>
                <a:prstClr val="black"/>
              </a:solidFill>
              <a:latin typeface="Times New Roman"/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6251825" y="3264549"/>
            <a:ext cx="3908575" cy="46832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391910" indent="-293933" algn="l" defTabSz="829544" hangingPunct="1">
              <a:spcAft>
                <a:spcPts val="128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kern="1200" spc="-1" dirty="0">
                <a:solidFill>
                  <a:prstClr val="black"/>
                </a:solidFill>
                <a:latin typeface="Arial"/>
              </a:rPr>
              <a:t>Limited by parasitic encounters</a:t>
            </a:r>
          </a:p>
        </p:txBody>
      </p:sp>
      <p:sp>
        <p:nvSpPr>
          <p:cNvPr id="246" name="Straight Connector 245"/>
          <p:cNvSpPr/>
          <p:nvPr/>
        </p:nvSpPr>
        <p:spPr>
          <a:xfrm>
            <a:off x="1944815" y="848143"/>
            <a:ext cx="743309" cy="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7" name="Straight Connector 246"/>
          <p:cNvSpPr/>
          <p:nvPr/>
        </p:nvSpPr>
        <p:spPr>
          <a:xfrm>
            <a:off x="4915437" y="1641092"/>
            <a:ext cx="743309" cy="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8" name="Straight Connector 247"/>
          <p:cNvSpPr/>
          <p:nvPr/>
        </p:nvSpPr>
        <p:spPr>
          <a:xfrm>
            <a:off x="5173766" y="1710982"/>
            <a:ext cx="405293" cy="0"/>
          </a:xfrm>
          <a:prstGeom prst="line">
            <a:avLst/>
          </a:prstGeom>
          <a:ln w="19080">
            <a:solidFill>
              <a:srgbClr val="0066B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9" name="Straight Connector 248"/>
          <p:cNvSpPr/>
          <p:nvPr/>
        </p:nvSpPr>
        <p:spPr>
          <a:xfrm>
            <a:off x="1957226" y="786092"/>
            <a:ext cx="405293" cy="0"/>
          </a:xfrm>
          <a:prstGeom prst="line">
            <a:avLst/>
          </a:prstGeom>
          <a:ln w="19080">
            <a:solidFill>
              <a:srgbClr val="0066B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0" name="Freeform: Shape 249"/>
          <p:cNvSpPr/>
          <p:nvPr/>
        </p:nvSpPr>
        <p:spPr>
          <a:xfrm>
            <a:off x="1957226" y="786092"/>
            <a:ext cx="2135542" cy="462118"/>
          </a:xfrm>
          <a:custGeom>
            <a:avLst/>
            <a:gdLst/>
            <a:ahLst/>
            <a:cxnLst/>
            <a:rect l="0" t="0" r="r" b="b"/>
            <a:pathLst>
              <a:path w="6540" h="1416">
                <a:moveTo>
                  <a:pt x="0" y="0"/>
                </a:moveTo>
                <a:lnTo>
                  <a:pt x="2401" y="0"/>
                </a:lnTo>
                <a:lnTo>
                  <a:pt x="4263" y="1415"/>
                </a:lnTo>
                <a:lnTo>
                  <a:pt x="6539" y="1415"/>
                </a:lnTo>
              </a:path>
            </a:pathLst>
          </a:custGeom>
          <a:ln w="29160">
            <a:solidFill>
              <a:srgbClr val="0066B3"/>
            </a:solidFill>
            <a:round/>
          </a:ln>
        </p:spPr>
      </p:sp>
      <p:sp>
        <p:nvSpPr>
          <p:cNvPr id="251" name="Freeform: Shape 250"/>
          <p:cNvSpPr/>
          <p:nvPr/>
        </p:nvSpPr>
        <p:spPr>
          <a:xfrm>
            <a:off x="3414777" y="1248210"/>
            <a:ext cx="2135542" cy="462118"/>
          </a:xfrm>
          <a:custGeom>
            <a:avLst/>
            <a:gdLst/>
            <a:ahLst/>
            <a:cxnLst/>
            <a:rect l="0" t="0" r="r" b="b"/>
            <a:pathLst>
              <a:path w="6540" h="1416">
                <a:moveTo>
                  <a:pt x="0" y="0"/>
                </a:moveTo>
                <a:lnTo>
                  <a:pt x="2401" y="0"/>
                </a:lnTo>
                <a:lnTo>
                  <a:pt x="4263" y="1415"/>
                </a:lnTo>
                <a:lnTo>
                  <a:pt x="6539" y="1415"/>
                </a:lnTo>
              </a:path>
            </a:pathLst>
          </a:custGeom>
          <a:ln w="29160">
            <a:solidFill>
              <a:srgbClr val="0066B3"/>
            </a:solidFill>
            <a:round/>
          </a:ln>
        </p:spPr>
      </p:sp>
      <p:sp>
        <p:nvSpPr>
          <p:cNvPr id="252" name="Straight Connector 251"/>
          <p:cNvSpPr/>
          <p:nvPr/>
        </p:nvSpPr>
        <p:spPr>
          <a:xfrm flipH="1">
            <a:off x="4895189" y="846510"/>
            <a:ext cx="743309" cy="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3" name="Straight Connector 252"/>
          <p:cNvSpPr/>
          <p:nvPr/>
        </p:nvSpPr>
        <p:spPr>
          <a:xfrm flipH="1">
            <a:off x="1944815" y="1641092"/>
            <a:ext cx="743309" cy="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4" name="Straight Connector 253"/>
          <p:cNvSpPr/>
          <p:nvPr/>
        </p:nvSpPr>
        <p:spPr>
          <a:xfrm flipH="1">
            <a:off x="1971595" y="1710982"/>
            <a:ext cx="405293" cy="0"/>
          </a:xfrm>
          <a:prstGeom prst="line">
            <a:avLst/>
          </a:prstGeom>
          <a:ln w="19080">
            <a:solidFill>
              <a:srgbClr val="ED1C24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5" name="Straight Connector 254"/>
          <p:cNvSpPr/>
          <p:nvPr/>
        </p:nvSpPr>
        <p:spPr>
          <a:xfrm flipH="1">
            <a:off x="5188136" y="786092"/>
            <a:ext cx="405293" cy="0"/>
          </a:xfrm>
          <a:prstGeom prst="line">
            <a:avLst/>
          </a:prstGeom>
          <a:ln w="19080">
            <a:solidFill>
              <a:srgbClr val="ED1C24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6" name="Freeform: Shape 255"/>
          <p:cNvSpPr/>
          <p:nvPr/>
        </p:nvSpPr>
        <p:spPr>
          <a:xfrm>
            <a:off x="3457886" y="786092"/>
            <a:ext cx="2135542" cy="462118"/>
          </a:xfrm>
          <a:custGeom>
            <a:avLst/>
            <a:gdLst/>
            <a:ahLst/>
            <a:cxnLst/>
            <a:rect l="0" t="0" r="r" b="b"/>
            <a:pathLst>
              <a:path w="6540" h="1416">
                <a:moveTo>
                  <a:pt x="6539" y="0"/>
                </a:moveTo>
                <a:lnTo>
                  <a:pt x="4138" y="0"/>
                </a:lnTo>
                <a:lnTo>
                  <a:pt x="2276" y="1415"/>
                </a:lnTo>
                <a:lnTo>
                  <a:pt x="0" y="1415"/>
                </a:lnTo>
              </a:path>
            </a:pathLst>
          </a:custGeom>
          <a:ln w="29160">
            <a:solidFill>
              <a:srgbClr val="ED1C24"/>
            </a:solidFill>
            <a:round/>
          </a:ln>
        </p:spPr>
      </p:sp>
      <p:sp>
        <p:nvSpPr>
          <p:cNvPr id="257" name="Freeform: Shape 256"/>
          <p:cNvSpPr/>
          <p:nvPr/>
        </p:nvSpPr>
        <p:spPr>
          <a:xfrm>
            <a:off x="2000335" y="1248210"/>
            <a:ext cx="2135542" cy="462118"/>
          </a:xfrm>
          <a:custGeom>
            <a:avLst/>
            <a:gdLst/>
            <a:ahLst/>
            <a:cxnLst/>
            <a:rect l="0" t="0" r="r" b="b"/>
            <a:pathLst>
              <a:path w="6540" h="1416">
                <a:moveTo>
                  <a:pt x="6539" y="0"/>
                </a:moveTo>
                <a:lnTo>
                  <a:pt x="4138" y="0"/>
                </a:lnTo>
                <a:lnTo>
                  <a:pt x="2276" y="1415"/>
                </a:lnTo>
                <a:lnTo>
                  <a:pt x="0" y="1415"/>
                </a:lnTo>
              </a:path>
            </a:pathLst>
          </a:custGeom>
          <a:ln w="29160">
            <a:solidFill>
              <a:srgbClr val="ED1C24"/>
            </a:solidFill>
            <a:round/>
          </a:ln>
        </p:spPr>
      </p:sp>
      <p:sp>
        <p:nvSpPr>
          <p:cNvPr id="258" name="Straight Connector 257"/>
          <p:cNvSpPr/>
          <p:nvPr/>
        </p:nvSpPr>
        <p:spPr>
          <a:xfrm flipV="1">
            <a:off x="4903353" y="855001"/>
            <a:ext cx="0" cy="79295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9" name="Straight Connector 258"/>
          <p:cNvSpPr/>
          <p:nvPr/>
        </p:nvSpPr>
        <p:spPr>
          <a:xfrm>
            <a:off x="1930446" y="703466"/>
            <a:ext cx="3648286" cy="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0" name="Straight Connector 259"/>
          <p:cNvSpPr/>
          <p:nvPr/>
        </p:nvSpPr>
        <p:spPr>
          <a:xfrm>
            <a:off x="1944816" y="1781851"/>
            <a:ext cx="3648286" cy="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1" name="Oval 260"/>
          <p:cNvSpPr/>
          <p:nvPr/>
        </p:nvSpPr>
        <p:spPr>
          <a:xfrm>
            <a:off x="3770102" y="1199549"/>
            <a:ext cx="82953" cy="94383"/>
          </a:xfrm>
          <a:prstGeom prst="ellipse">
            <a:avLst/>
          </a:prstGeom>
          <a:solidFill>
            <a:srgbClr val="729FCF"/>
          </a:solidFill>
          <a:ln w="19080">
            <a:solidFill>
              <a:srgbClr val="ED1C2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2" name="Oval 261"/>
          <p:cNvSpPr/>
          <p:nvPr/>
        </p:nvSpPr>
        <p:spPr>
          <a:xfrm>
            <a:off x="4960506" y="1665586"/>
            <a:ext cx="82953" cy="94383"/>
          </a:xfrm>
          <a:prstGeom prst="ellipse">
            <a:avLst/>
          </a:prstGeom>
          <a:solidFill>
            <a:srgbClr val="729FCF"/>
          </a:solidFill>
          <a:ln w="0">
            <a:solidFill>
              <a:srgbClr val="3465A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3" name="Oval 262"/>
          <p:cNvSpPr/>
          <p:nvPr/>
        </p:nvSpPr>
        <p:spPr>
          <a:xfrm>
            <a:off x="2462127" y="742329"/>
            <a:ext cx="82953" cy="94383"/>
          </a:xfrm>
          <a:prstGeom prst="ellipse">
            <a:avLst/>
          </a:prstGeom>
          <a:solidFill>
            <a:srgbClr val="729FCF"/>
          </a:solidFill>
          <a:ln w="0">
            <a:solidFill>
              <a:srgbClr val="3465A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4" name="Oval 263"/>
          <p:cNvSpPr/>
          <p:nvPr/>
        </p:nvSpPr>
        <p:spPr>
          <a:xfrm>
            <a:off x="2497072" y="1656769"/>
            <a:ext cx="82953" cy="94383"/>
          </a:xfrm>
          <a:prstGeom prst="ellipse">
            <a:avLst/>
          </a:prstGeom>
          <a:solidFill>
            <a:srgbClr val="F7A19A"/>
          </a:solidFill>
          <a:ln w="0">
            <a:solidFill>
              <a:srgbClr val="ED1C2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5" name="Oval 264"/>
          <p:cNvSpPr/>
          <p:nvPr/>
        </p:nvSpPr>
        <p:spPr>
          <a:xfrm>
            <a:off x="4927847" y="725020"/>
            <a:ext cx="82953" cy="94383"/>
          </a:xfrm>
          <a:prstGeom prst="ellipse">
            <a:avLst/>
          </a:prstGeom>
          <a:solidFill>
            <a:srgbClr val="F7A19A"/>
          </a:solidFill>
          <a:ln w="0">
            <a:solidFill>
              <a:srgbClr val="ED1C2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6" name="Straight Connector 265"/>
          <p:cNvSpPr/>
          <p:nvPr/>
        </p:nvSpPr>
        <p:spPr>
          <a:xfrm flipV="1">
            <a:off x="2682572" y="855001"/>
            <a:ext cx="0" cy="79295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7" name="Straight Connector 266"/>
          <p:cNvSpPr/>
          <p:nvPr/>
        </p:nvSpPr>
        <p:spPr>
          <a:xfrm>
            <a:off x="4261286" y="5341632"/>
            <a:ext cx="1869049" cy="0"/>
          </a:xfrm>
          <a:prstGeom prst="line">
            <a:avLst/>
          </a:prstGeom>
          <a:ln w="381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8" name="Straight Connector 267"/>
          <p:cNvSpPr/>
          <p:nvPr/>
        </p:nvSpPr>
        <p:spPr>
          <a:xfrm>
            <a:off x="4426865" y="4843916"/>
            <a:ext cx="1703470" cy="299152"/>
          </a:xfrm>
          <a:prstGeom prst="line">
            <a:avLst/>
          </a:prstGeom>
          <a:ln w="381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9" name="Straight Connector 268"/>
          <p:cNvSpPr/>
          <p:nvPr/>
        </p:nvSpPr>
        <p:spPr>
          <a:xfrm flipH="1">
            <a:off x="7448434" y="3674087"/>
            <a:ext cx="231223" cy="414764"/>
          </a:xfrm>
          <a:prstGeom prst="line">
            <a:avLst/>
          </a:prstGeom>
          <a:ln w="38160">
            <a:solidFill>
              <a:srgbClr val="158466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0" name="Straight Connector 269"/>
          <p:cNvSpPr/>
          <p:nvPr/>
        </p:nvSpPr>
        <p:spPr>
          <a:xfrm flipH="1" flipV="1">
            <a:off x="2767811" y="3516673"/>
            <a:ext cx="248858" cy="1161338"/>
          </a:xfrm>
          <a:prstGeom prst="line">
            <a:avLst/>
          </a:prstGeom>
          <a:ln w="381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1" name="TextBox 270"/>
          <p:cNvSpPr txBox="1"/>
          <p:nvPr/>
        </p:nvSpPr>
        <p:spPr>
          <a:xfrm>
            <a:off x="1573815" y="3006546"/>
            <a:ext cx="2156770" cy="541152"/>
          </a:xfrm>
          <a:prstGeom prst="rect">
            <a:avLst/>
          </a:prstGeom>
          <a:noFill/>
          <a:ln w="0">
            <a:noFill/>
          </a:ln>
        </p:spPr>
        <p:txBody>
          <a:bodyPr lIns="81646" tIns="40823" rIns="81646" bIns="40823">
            <a:noAutofit/>
          </a:bodyPr>
          <a:lstStyle/>
          <a:p>
            <a:pPr algn="l" defTabSz="829544" hangingPunct="1"/>
            <a:r>
              <a:rPr lang="en-US" sz="1633" kern="1200" spc="-1" dirty="0">
                <a:solidFill>
                  <a:prstClr val="black"/>
                </a:solidFill>
                <a:latin typeface="Times New Roman"/>
              </a:rPr>
              <a:t>Not limited by beam-beam [Huebner74]</a:t>
            </a:r>
          </a:p>
        </p:txBody>
      </p:sp>
      <p:sp>
        <p:nvSpPr>
          <p:cNvPr id="272" name="TextBox 271"/>
          <p:cNvSpPr txBox="1"/>
          <p:nvPr/>
        </p:nvSpPr>
        <p:spPr>
          <a:xfrm>
            <a:off x="6583635" y="4147636"/>
            <a:ext cx="2217515" cy="770742"/>
          </a:xfrm>
          <a:prstGeom prst="rect">
            <a:avLst/>
          </a:prstGeom>
          <a:noFill/>
          <a:ln w="0">
            <a:noFill/>
          </a:ln>
        </p:spPr>
        <p:txBody>
          <a:bodyPr lIns="81646" tIns="40823" rIns="81646" bIns="40823">
            <a:noAutofit/>
          </a:bodyPr>
          <a:lstStyle/>
          <a:p>
            <a:pPr algn="l" defTabSz="829544" hangingPunct="1"/>
            <a:r>
              <a:rPr lang="en-US" sz="1800" kern="1200" spc="-1" dirty="0">
                <a:solidFill>
                  <a:srgbClr val="158466"/>
                </a:solidFill>
                <a:latin typeface="Times New Roman"/>
              </a:rPr>
              <a:t>Current carrying wire</a:t>
            </a:r>
            <a:endParaRPr lang="en-US" sz="1800" kern="1200" spc="-1" dirty="0">
              <a:solidFill>
                <a:prstClr val="black"/>
              </a:solidFill>
              <a:latin typeface="Times New Roman"/>
            </a:endParaRPr>
          </a:p>
          <a:p>
            <a:pPr algn="l" defTabSz="829544" hangingPunct="1"/>
            <a:r>
              <a:rPr lang="en-US" sz="1800" kern="1200" spc="-1" dirty="0">
                <a:solidFill>
                  <a:srgbClr val="158466"/>
                </a:solidFill>
                <a:latin typeface="Times New Roman"/>
              </a:rPr>
              <a:t>[Sterbini24]</a:t>
            </a:r>
            <a:endParaRPr lang="en-US" sz="1800" kern="1200" spc="-1" dirty="0">
              <a:solidFill>
                <a:prstClr val="black"/>
              </a:solidFill>
              <a:latin typeface="Times New Roman"/>
            </a:endParaRPr>
          </a:p>
        </p:txBody>
      </p:sp>
      <p:sp>
        <p:nvSpPr>
          <p:cNvPr id="273" name="Straight Connector 272"/>
          <p:cNvSpPr/>
          <p:nvPr/>
        </p:nvSpPr>
        <p:spPr>
          <a:xfrm>
            <a:off x="9067645" y="5863672"/>
            <a:ext cx="580669" cy="0"/>
          </a:xfrm>
          <a:prstGeom prst="line">
            <a:avLst/>
          </a:prstGeom>
          <a:ln w="38160">
            <a:solidFill>
              <a:srgbClr val="158466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4" name="TextBox 273"/>
          <p:cNvSpPr txBox="1"/>
          <p:nvPr/>
        </p:nvSpPr>
        <p:spPr>
          <a:xfrm>
            <a:off x="10277970" y="5267660"/>
            <a:ext cx="1726330" cy="1000331"/>
          </a:xfrm>
          <a:prstGeom prst="rect">
            <a:avLst/>
          </a:prstGeom>
          <a:noFill/>
          <a:ln w="0">
            <a:noFill/>
          </a:ln>
        </p:spPr>
        <p:txBody>
          <a:bodyPr lIns="81646" tIns="40823" rIns="81646" bIns="40823">
            <a:noAutofit/>
          </a:bodyPr>
          <a:lstStyle/>
          <a:p>
            <a:pPr algn="l" defTabSz="829544" hangingPunct="1"/>
            <a:r>
              <a:rPr lang="en-US" sz="1800" kern="1200" spc="-1" dirty="0">
                <a:solidFill>
                  <a:srgbClr val="158466"/>
                </a:solidFill>
                <a:latin typeface="Times New Roman"/>
              </a:rPr>
              <a:t>Electron lens ‘tune shift’ compensation [Shiltsev07]</a:t>
            </a:r>
            <a:endParaRPr lang="en-US" sz="1800" kern="1200" spc="-1" dirty="0">
              <a:solidFill>
                <a:prstClr val="black"/>
              </a:solidFill>
              <a:latin typeface="Times New Roman"/>
            </a:endParaRPr>
          </a:p>
        </p:txBody>
      </p:sp>
      <p:sp>
        <p:nvSpPr>
          <p:cNvPr id="2" name="Foliennummernplatzhalter 2">
            <a:extLst>
              <a:ext uri="{FF2B5EF4-FFF2-40B4-BE49-F238E27FC236}">
                <a16:creationId xmlns:a16="http://schemas.microsoft.com/office/drawing/2014/main" id="{47D9D595-11C5-7E7A-2AAD-9318A9C6346B}"/>
              </a:ext>
            </a:extLst>
          </p:cNvPr>
          <p:cNvSpPr txBox="1">
            <a:spLocks/>
          </p:cNvSpPr>
          <p:nvPr/>
        </p:nvSpPr>
        <p:spPr>
          <a:xfrm>
            <a:off x="11846864" y="6496050"/>
            <a:ext cx="173125" cy="256480"/>
          </a:xfrm>
          <a:prstGeom prst="rect">
            <a:avLst/>
          </a:prstGeom>
        </p:spPr>
        <p:txBody>
          <a:bodyPr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9pPr>
          </a:lstStyle>
          <a:p>
            <a:fld id="{86CB4B4D-7CA3-9044-876B-883B54F8677D}" type="slidenum">
              <a:rPr lang="de-CH" sz="1000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6</a:t>
            </a:fld>
            <a:endParaRPr lang="de-CH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Text Box 7">
            <a:extLst>
              <a:ext uri="{FF2B5EF4-FFF2-40B4-BE49-F238E27FC236}">
                <a16:creationId xmlns:a16="http://schemas.microsoft.com/office/drawing/2014/main" id="{0E2E7196-8A6D-2032-53EF-C98486C78D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38952" y="2111456"/>
            <a:ext cx="1719473" cy="275152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2000" i="1">
                <a:solidFill>
                  <a:schemeClr val="tx1"/>
                </a:solidFill>
                <a:latin typeface="Palatino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C00000"/>
                </a:solidFill>
              </a:rPr>
              <a:t>Number!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n-US" altLang="en-US" dirty="0">
              <a:solidFill>
                <a:srgbClr val="C00000"/>
              </a:solidFill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C00000"/>
                </a:solidFill>
              </a:rPr>
              <a:t>Not 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C00000"/>
                </a:solidFill>
              </a:rPr>
              <a:t>same 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C00000"/>
                </a:solidFill>
              </a:rPr>
              <a:t>for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C00000"/>
                </a:solidFill>
              </a:rPr>
              <a:t>each 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C00000"/>
                </a:solidFill>
              </a:rPr>
              <a:t>bunch!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C00000"/>
                </a:solidFill>
              </a:rPr>
              <a:t>“Pacman”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TextBox 274"/>
          <p:cNvSpPr txBox="1"/>
          <p:nvPr/>
        </p:nvSpPr>
        <p:spPr>
          <a:xfrm>
            <a:off x="1523520" y="0"/>
            <a:ext cx="9144393" cy="58066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3200" b="1" spc="-1" dirty="0">
                <a:solidFill>
                  <a:srgbClr val="0070C0"/>
                </a:solidFill>
                <a:latin typeface="Arial"/>
              </a:rPr>
              <a:t>Finite bunch length effect</a:t>
            </a:r>
          </a:p>
        </p:txBody>
      </p:sp>
      <p:sp>
        <p:nvSpPr>
          <p:cNvPr id="276" name="TextBox 275"/>
          <p:cNvSpPr txBox="1"/>
          <p:nvPr/>
        </p:nvSpPr>
        <p:spPr>
          <a:xfrm>
            <a:off x="493987" y="663622"/>
            <a:ext cx="11204026" cy="447944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391910" indent="-293933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latin typeface="Arial"/>
              </a:rPr>
              <a:t>Important development for the understanding of parasitic encounters for both </a:t>
            </a:r>
            <a:r>
              <a:rPr lang="en-US" sz="2000" spc="-1" dirty="0" err="1">
                <a:latin typeface="Arial"/>
              </a:rPr>
              <a:t>e</a:t>
            </a:r>
            <a:r>
              <a:rPr lang="en-US" sz="2000" spc="-1" baseline="33000" dirty="0" err="1">
                <a:latin typeface="Arial"/>
              </a:rPr>
              <a:t>+</a:t>
            </a:r>
            <a:r>
              <a:rPr lang="en-US" sz="2000" spc="-1" dirty="0" err="1">
                <a:latin typeface="Arial"/>
              </a:rPr>
              <a:t>e</a:t>
            </a:r>
            <a:r>
              <a:rPr lang="en-US" sz="2000" spc="-1" baseline="33000" dirty="0">
                <a:latin typeface="Arial"/>
              </a:rPr>
              <a:t>-</a:t>
            </a:r>
            <a:r>
              <a:rPr lang="en-US" sz="2000" spc="-1" dirty="0">
                <a:latin typeface="Arial"/>
              </a:rPr>
              <a:t> and pp (self-consistent orbit / optics, non-linear dynamics)</a:t>
            </a:r>
          </a:p>
          <a:p>
            <a:pPr marL="783821" lvl="1" indent="-293933" algn="l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spc="-1" dirty="0">
                <a:latin typeface="Arial"/>
              </a:rPr>
              <a:t>→ The current trend for either designs (and also e-p) is to increase the number of bunches and minimize number of parasitic encounters by having two separate beam pipes</a:t>
            </a:r>
          </a:p>
          <a:p>
            <a:pPr marL="783821" lvl="1" indent="-293933" algn="l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1" spc="-1" dirty="0">
                <a:latin typeface="Arial"/>
              </a:rPr>
              <a:t>→ Finite bunch length effect (crossing angle, hourglass)</a:t>
            </a:r>
            <a:endParaRPr lang="en-US" sz="2000" spc="-1" dirty="0">
              <a:latin typeface="Arial"/>
            </a:endParaRPr>
          </a:p>
        </p:txBody>
      </p:sp>
      <p:pic>
        <p:nvPicPr>
          <p:cNvPr id="277" name="Picture 276"/>
          <p:cNvPicPr/>
          <p:nvPr/>
        </p:nvPicPr>
        <p:blipFill>
          <a:blip r:embed="rId2"/>
          <a:stretch/>
        </p:blipFill>
        <p:spPr>
          <a:xfrm>
            <a:off x="7852420" y="4507371"/>
            <a:ext cx="3401061" cy="2156770"/>
          </a:xfrm>
          <a:prstGeom prst="rect">
            <a:avLst/>
          </a:prstGeom>
          <a:ln w="0">
            <a:noFill/>
          </a:ln>
        </p:spPr>
      </p:pic>
      <p:sp>
        <p:nvSpPr>
          <p:cNvPr id="278" name="TextBox 277"/>
          <p:cNvSpPr txBox="1"/>
          <p:nvPr/>
        </p:nvSpPr>
        <p:spPr>
          <a:xfrm>
            <a:off x="6002966" y="4991859"/>
            <a:ext cx="1717514" cy="1229921"/>
          </a:xfrm>
          <a:prstGeom prst="rect">
            <a:avLst/>
          </a:prstGeom>
          <a:noFill/>
          <a:ln w="0">
            <a:noFill/>
          </a:ln>
        </p:spPr>
        <p:txBody>
          <a:bodyPr lIns="81646" tIns="40823" rIns="81646" bIns="40823">
            <a:noAutofit/>
          </a:bodyPr>
          <a:lstStyle/>
          <a:p>
            <a:pPr algn="l"/>
            <a:r>
              <a:rPr lang="en-US" sz="1800" spc="-1" dirty="0">
                <a:latin typeface="Times New Roman"/>
              </a:rPr>
              <a:t>EIC with crab cavity, including RF curvature [Xu21]</a:t>
            </a:r>
          </a:p>
        </p:txBody>
      </p:sp>
      <p:pic>
        <p:nvPicPr>
          <p:cNvPr id="279" name="Picture 278"/>
          <p:cNvPicPr/>
          <p:nvPr/>
        </p:nvPicPr>
        <p:blipFill>
          <a:blip r:embed="rId3"/>
          <a:stretch/>
        </p:blipFill>
        <p:spPr>
          <a:xfrm>
            <a:off x="2868398" y="4641597"/>
            <a:ext cx="2753442" cy="2022544"/>
          </a:xfrm>
          <a:prstGeom prst="rect">
            <a:avLst/>
          </a:prstGeom>
          <a:ln w="0">
            <a:noFill/>
          </a:ln>
        </p:spPr>
      </p:pic>
      <p:sp>
        <p:nvSpPr>
          <p:cNvPr id="280" name="TextBox 279"/>
          <p:cNvSpPr txBox="1"/>
          <p:nvPr/>
        </p:nvSpPr>
        <p:spPr>
          <a:xfrm>
            <a:off x="146951" y="5207308"/>
            <a:ext cx="2721447" cy="1000331"/>
          </a:xfrm>
          <a:prstGeom prst="rect">
            <a:avLst/>
          </a:prstGeom>
          <a:noFill/>
          <a:ln w="0">
            <a:noFill/>
          </a:ln>
        </p:spPr>
        <p:txBody>
          <a:bodyPr lIns="81646" tIns="40823" rIns="81646" bIns="40823">
            <a:noAutofit/>
          </a:bodyPr>
          <a:lstStyle/>
          <a:p>
            <a:pPr algn="l"/>
            <a:r>
              <a:rPr lang="en-US" sz="1800" spc="-1" dirty="0">
                <a:latin typeface="Times New Roman"/>
              </a:rPr>
              <a:t>FCC-</a:t>
            </a:r>
            <a:r>
              <a:rPr lang="en-US" sz="1800" spc="-1" dirty="0" err="1">
                <a:latin typeface="Times New Roman"/>
              </a:rPr>
              <a:t>ee</a:t>
            </a:r>
            <a:r>
              <a:rPr lang="en-US" sz="1800" spc="-1" dirty="0">
                <a:latin typeface="Times New Roman"/>
              </a:rPr>
              <a:t> Z horizontal tune scan including crab waist [Shatilov17]</a:t>
            </a:r>
          </a:p>
        </p:txBody>
      </p:sp>
      <p:grpSp>
        <p:nvGrpSpPr>
          <p:cNvPr id="281" name="Group 280"/>
          <p:cNvGrpSpPr/>
          <p:nvPr/>
        </p:nvGrpSpPr>
        <p:grpSpPr>
          <a:xfrm>
            <a:off x="6831188" y="2387993"/>
            <a:ext cx="2015032" cy="561074"/>
            <a:chOff x="5850720" y="2632320"/>
            <a:chExt cx="2221200" cy="618480"/>
          </a:xfrm>
        </p:grpSpPr>
        <p:grpSp>
          <p:nvGrpSpPr>
            <p:cNvPr id="282" name="Group 281"/>
            <p:cNvGrpSpPr/>
            <p:nvPr/>
          </p:nvGrpSpPr>
          <p:grpSpPr>
            <a:xfrm>
              <a:off x="5850720" y="2632320"/>
              <a:ext cx="2221200" cy="618480"/>
              <a:chOff x="5850720" y="2632320"/>
              <a:chExt cx="2221200" cy="618480"/>
            </a:xfrm>
          </p:grpSpPr>
          <p:sp>
            <p:nvSpPr>
              <p:cNvPr id="283" name="Freeform: Shape 282"/>
              <p:cNvSpPr/>
              <p:nvPr/>
            </p:nvSpPr>
            <p:spPr>
              <a:xfrm>
                <a:off x="5855760" y="2645280"/>
                <a:ext cx="2203200" cy="592560"/>
              </a:xfrm>
              <a:custGeom>
                <a:avLst/>
                <a:gdLst/>
                <a:ahLst/>
                <a:cxnLst/>
                <a:rect l="0" t="0" r="r" b="b"/>
                <a:pathLst>
                  <a:path w="6121" h="1647">
                    <a:moveTo>
                      <a:pt x="3059" y="1646"/>
                    </a:moveTo>
                    <a:cubicBezTo>
                      <a:pt x="2039" y="1646"/>
                      <a:pt x="1020" y="1646"/>
                      <a:pt x="0" y="1646"/>
                    </a:cubicBezTo>
                    <a:cubicBezTo>
                      <a:pt x="0" y="1097"/>
                      <a:pt x="0" y="549"/>
                      <a:pt x="0" y="0"/>
                    </a:cubicBezTo>
                    <a:cubicBezTo>
                      <a:pt x="2040" y="0"/>
                      <a:pt x="4080" y="0"/>
                      <a:pt x="6120" y="0"/>
                    </a:cubicBezTo>
                    <a:cubicBezTo>
                      <a:pt x="6120" y="549"/>
                      <a:pt x="6120" y="1097"/>
                      <a:pt x="6120" y="1646"/>
                    </a:cubicBezTo>
                    <a:cubicBezTo>
                      <a:pt x="5100" y="1646"/>
                      <a:pt x="4079" y="1646"/>
                      <a:pt x="3059" y="1646"/>
                    </a:cubicBez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</a:ln>
            </p:spPr>
          </p:sp>
          <p:sp>
            <p:nvSpPr>
              <p:cNvPr id="284" name="Freeform: Shape 283"/>
              <p:cNvSpPr/>
              <p:nvPr/>
            </p:nvSpPr>
            <p:spPr>
              <a:xfrm>
                <a:off x="5850720" y="2801160"/>
                <a:ext cx="157680" cy="183240"/>
              </a:xfrm>
              <a:custGeom>
                <a:avLst/>
                <a:gdLst/>
                <a:ahLst/>
                <a:cxnLst/>
                <a:rect l="0" t="0" r="r" b="b"/>
                <a:pathLst>
                  <a:path w="439" h="510">
                    <a:moveTo>
                      <a:pt x="104" y="430"/>
                    </a:moveTo>
                    <a:cubicBezTo>
                      <a:pt x="142" y="370"/>
                      <a:pt x="154" y="326"/>
                      <a:pt x="164" y="288"/>
                    </a:cubicBezTo>
                    <a:cubicBezTo>
                      <a:pt x="188" y="192"/>
                      <a:pt x="216" y="106"/>
                      <a:pt x="258" y="58"/>
                    </a:cubicBezTo>
                    <a:cubicBezTo>
                      <a:pt x="268" y="50"/>
                      <a:pt x="272" y="44"/>
                      <a:pt x="296" y="44"/>
                    </a:cubicBezTo>
                    <a:cubicBezTo>
                      <a:pt x="344" y="44"/>
                      <a:pt x="346" y="92"/>
                      <a:pt x="346" y="102"/>
                    </a:cubicBezTo>
                    <a:cubicBezTo>
                      <a:pt x="346" y="114"/>
                      <a:pt x="342" y="124"/>
                      <a:pt x="342" y="128"/>
                    </a:cubicBezTo>
                    <a:cubicBezTo>
                      <a:pt x="342" y="132"/>
                      <a:pt x="345" y="131"/>
                      <a:pt x="346" y="132"/>
                    </a:cubicBezTo>
                    <a:cubicBezTo>
                      <a:pt x="358" y="132"/>
                      <a:pt x="376" y="124"/>
                      <a:pt x="394" y="112"/>
                    </a:cubicBezTo>
                    <a:cubicBezTo>
                      <a:pt x="408" y="102"/>
                      <a:pt x="414" y="96"/>
                      <a:pt x="414" y="66"/>
                    </a:cubicBezTo>
                    <a:cubicBezTo>
                      <a:pt x="414" y="28"/>
                      <a:pt x="394" y="0"/>
                      <a:pt x="354" y="0"/>
                    </a:cubicBezTo>
                    <a:cubicBezTo>
                      <a:pt x="332" y="0"/>
                      <a:pt x="270" y="6"/>
                      <a:pt x="202" y="74"/>
                    </a:cubicBezTo>
                    <a:cubicBezTo>
                      <a:pt x="144" y="132"/>
                      <a:pt x="112" y="258"/>
                      <a:pt x="98" y="312"/>
                    </a:cubicBezTo>
                    <a:cubicBezTo>
                      <a:pt x="86" y="360"/>
                      <a:pt x="80" y="382"/>
                      <a:pt x="60" y="424"/>
                    </a:cubicBezTo>
                    <a:cubicBezTo>
                      <a:pt x="54" y="432"/>
                      <a:pt x="36" y="461"/>
                      <a:pt x="26" y="471"/>
                    </a:cubicBezTo>
                    <a:cubicBezTo>
                      <a:pt x="8" y="489"/>
                      <a:pt x="0" y="501"/>
                      <a:pt x="0" y="505"/>
                    </a:cubicBezTo>
                    <a:cubicBezTo>
                      <a:pt x="0" y="507"/>
                      <a:pt x="2" y="509"/>
                      <a:pt x="6" y="509"/>
                    </a:cubicBezTo>
                    <a:cubicBezTo>
                      <a:pt x="10" y="509"/>
                      <a:pt x="24" y="507"/>
                      <a:pt x="42" y="495"/>
                    </a:cubicBezTo>
                    <a:cubicBezTo>
                      <a:pt x="54" y="487"/>
                      <a:pt x="56" y="485"/>
                      <a:pt x="72" y="469"/>
                    </a:cubicBezTo>
                    <a:cubicBezTo>
                      <a:pt x="108" y="469"/>
                      <a:pt x="132" y="475"/>
                      <a:pt x="176" y="489"/>
                    </a:cubicBezTo>
                    <a:cubicBezTo>
                      <a:pt x="212" y="499"/>
                      <a:pt x="248" y="509"/>
                      <a:pt x="284" y="509"/>
                    </a:cubicBezTo>
                    <a:cubicBezTo>
                      <a:pt x="340" y="509"/>
                      <a:pt x="398" y="467"/>
                      <a:pt x="420" y="436"/>
                    </a:cubicBezTo>
                    <a:cubicBezTo>
                      <a:pt x="434" y="418"/>
                      <a:pt x="438" y="400"/>
                      <a:pt x="438" y="398"/>
                    </a:cubicBezTo>
                    <a:cubicBezTo>
                      <a:pt x="438" y="392"/>
                      <a:pt x="435" y="394"/>
                      <a:pt x="434" y="392"/>
                    </a:cubicBezTo>
                    <a:cubicBezTo>
                      <a:pt x="422" y="392"/>
                      <a:pt x="406" y="400"/>
                      <a:pt x="394" y="408"/>
                    </a:cubicBezTo>
                    <a:cubicBezTo>
                      <a:pt x="374" y="420"/>
                      <a:pt x="374" y="424"/>
                      <a:pt x="370" y="436"/>
                    </a:cubicBezTo>
                    <a:cubicBezTo>
                      <a:pt x="366" y="447"/>
                      <a:pt x="362" y="453"/>
                      <a:pt x="358" y="457"/>
                    </a:cubicBezTo>
                    <a:cubicBezTo>
                      <a:pt x="352" y="465"/>
                      <a:pt x="352" y="465"/>
                      <a:pt x="342" y="465"/>
                    </a:cubicBezTo>
                    <a:cubicBezTo>
                      <a:pt x="308" y="465"/>
                      <a:pt x="272" y="455"/>
                      <a:pt x="226" y="443"/>
                    </a:cubicBezTo>
                    <a:cubicBezTo>
                      <a:pt x="206" y="438"/>
                      <a:pt x="168" y="426"/>
                      <a:pt x="134" y="426"/>
                    </a:cubicBezTo>
                    <a:cubicBezTo>
                      <a:pt x="124" y="426"/>
                      <a:pt x="114" y="428"/>
                      <a:pt x="104" y="43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285" name="Freeform: Shape 284"/>
              <p:cNvSpPr/>
              <p:nvPr/>
            </p:nvSpPr>
            <p:spPr>
              <a:xfrm>
                <a:off x="6101280" y="2857320"/>
                <a:ext cx="169200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471" h="301">
                    <a:moveTo>
                      <a:pt x="470" y="22"/>
                    </a:moveTo>
                    <a:cubicBezTo>
                      <a:pt x="470" y="6"/>
                      <a:pt x="464" y="0"/>
                      <a:pt x="460" y="0"/>
                    </a:cubicBezTo>
                    <a:cubicBezTo>
                      <a:pt x="456" y="0"/>
                      <a:pt x="450" y="2"/>
                      <a:pt x="450" y="20"/>
                    </a:cubicBezTo>
                    <a:cubicBezTo>
                      <a:pt x="448" y="68"/>
                      <a:pt x="398" y="96"/>
                      <a:pt x="352" y="96"/>
                    </a:cubicBezTo>
                    <a:cubicBezTo>
                      <a:pt x="312" y="96"/>
                      <a:pt x="276" y="74"/>
                      <a:pt x="240" y="50"/>
                    </a:cubicBezTo>
                    <a:cubicBezTo>
                      <a:pt x="202" y="24"/>
                      <a:pt x="164" y="0"/>
                      <a:pt x="118" y="0"/>
                    </a:cubicBezTo>
                    <a:cubicBezTo>
                      <a:pt x="52" y="0"/>
                      <a:pt x="0" y="50"/>
                      <a:pt x="0" y="114"/>
                    </a:cubicBezTo>
                    <a:cubicBezTo>
                      <a:pt x="0" y="130"/>
                      <a:pt x="6" y="134"/>
                      <a:pt x="10" y="134"/>
                    </a:cubicBezTo>
                    <a:cubicBezTo>
                      <a:pt x="18" y="134"/>
                      <a:pt x="20" y="122"/>
                      <a:pt x="20" y="118"/>
                    </a:cubicBezTo>
                    <a:cubicBezTo>
                      <a:pt x="24" y="60"/>
                      <a:pt x="82" y="38"/>
                      <a:pt x="118" y="38"/>
                    </a:cubicBezTo>
                    <a:cubicBezTo>
                      <a:pt x="160" y="38"/>
                      <a:pt x="194" y="60"/>
                      <a:pt x="230" y="86"/>
                    </a:cubicBezTo>
                    <a:cubicBezTo>
                      <a:pt x="268" y="110"/>
                      <a:pt x="306" y="136"/>
                      <a:pt x="352" y="136"/>
                    </a:cubicBezTo>
                    <a:cubicBezTo>
                      <a:pt x="418" y="136"/>
                      <a:pt x="470" y="86"/>
                      <a:pt x="470" y="22"/>
                    </a:cubicBezTo>
                    <a:moveTo>
                      <a:pt x="470" y="186"/>
                    </a:moveTo>
                    <a:cubicBezTo>
                      <a:pt x="470" y="166"/>
                      <a:pt x="462" y="164"/>
                      <a:pt x="460" y="164"/>
                    </a:cubicBezTo>
                    <a:cubicBezTo>
                      <a:pt x="456" y="164"/>
                      <a:pt x="450" y="168"/>
                      <a:pt x="450" y="182"/>
                    </a:cubicBezTo>
                    <a:cubicBezTo>
                      <a:pt x="448" y="232"/>
                      <a:pt x="398" y="260"/>
                      <a:pt x="352" y="260"/>
                    </a:cubicBezTo>
                    <a:cubicBezTo>
                      <a:pt x="312" y="260"/>
                      <a:pt x="276" y="238"/>
                      <a:pt x="240" y="214"/>
                    </a:cubicBezTo>
                    <a:cubicBezTo>
                      <a:pt x="202" y="188"/>
                      <a:pt x="164" y="162"/>
                      <a:pt x="118" y="162"/>
                    </a:cubicBezTo>
                    <a:cubicBezTo>
                      <a:pt x="52" y="162"/>
                      <a:pt x="0" y="212"/>
                      <a:pt x="0" y="278"/>
                    </a:cubicBezTo>
                    <a:cubicBezTo>
                      <a:pt x="0" y="292"/>
                      <a:pt x="6" y="298"/>
                      <a:pt x="10" y="298"/>
                    </a:cubicBezTo>
                    <a:cubicBezTo>
                      <a:pt x="18" y="298"/>
                      <a:pt x="20" y="286"/>
                      <a:pt x="20" y="282"/>
                    </a:cubicBezTo>
                    <a:cubicBezTo>
                      <a:pt x="24" y="224"/>
                      <a:pt x="82" y="202"/>
                      <a:pt x="118" y="202"/>
                    </a:cubicBezTo>
                    <a:cubicBezTo>
                      <a:pt x="160" y="202"/>
                      <a:pt x="194" y="224"/>
                      <a:pt x="230" y="248"/>
                    </a:cubicBezTo>
                    <a:cubicBezTo>
                      <a:pt x="268" y="274"/>
                      <a:pt x="306" y="300"/>
                      <a:pt x="352" y="300"/>
                    </a:cubicBezTo>
                    <a:cubicBezTo>
                      <a:pt x="420" y="300"/>
                      <a:pt x="470" y="248"/>
                      <a:pt x="470" y="18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286" name="Freeform: Shape 285"/>
              <p:cNvSpPr/>
              <p:nvPr/>
            </p:nvSpPr>
            <p:spPr>
              <a:xfrm>
                <a:off x="6550200" y="2697120"/>
                <a:ext cx="133200" cy="165240"/>
              </a:xfrm>
              <a:custGeom>
                <a:avLst/>
                <a:gdLst/>
                <a:ahLst/>
                <a:cxnLst/>
                <a:rect l="0" t="0" r="r" b="b"/>
                <a:pathLst>
                  <a:path w="371" h="460">
                    <a:moveTo>
                      <a:pt x="16" y="132"/>
                    </a:moveTo>
                    <a:cubicBezTo>
                      <a:pt x="44" y="50"/>
                      <a:pt x="120" y="50"/>
                      <a:pt x="128" y="50"/>
                    </a:cubicBezTo>
                    <a:cubicBezTo>
                      <a:pt x="234" y="50"/>
                      <a:pt x="242" y="172"/>
                      <a:pt x="242" y="228"/>
                    </a:cubicBezTo>
                    <a:cubicBezTo>
                      <a:pt x="242" y="272"/>
                      <a:pt x="238" y="282"/>
                      <a:pt x="234" y="296"/>
                    </a:cubicBezTo>
                    <a:cubicBezTo>
                      <a:pt x="218" y="348"/>
                      <a:pt x="196" y="430"/>
                      <a:pt x="196" y="447"/>
                    </a:cubicBezTo>
                    <a:cubicBezTo>
                      <a:pt x="196" y="455"/>
                      <a:pt x="200" y="459"/>
                      <a:pt x="206" y="459"/>
                    </a:cubicBezTo>
                    <a:cubicBezTo>
                      <a:pt x="216" y="459"/>
                      <a:pt x="220" y="445"/>
                      <a:pt x="228" y="418"/>
                    </a:cubicBezTo>
                    <a:cubicBezTo>
                      <a:pt x="244" y="360"/>
                      <a:pt x="252" y="320"/>
                      <a:pt x="254" y="298"/>
                    </a:cubicBezTo>
                    <a:cubicBezTo>
                      <a:pt x="256" y="288"/>
                      <a:pt x="258" y="280"/>
                      <a:pt x="260" y="270"/>
                    </a:cubicBezTo>
                    <a:cubicBezTo>
                      <a:pt x="282" y="200"/>
                      <a:pt x="328" y="96"/>
                      <a:pt x="356" y="40"/>
                    </a:cubicBezTo>
                    <a:cubicBezTo>
                      <a:pt x="360" y="32"/>
                      <a:pt x="370" y="16"/>
                      <a:pt x="370" y="14"/>
                    </a:cubicBezTo>
                    <a:cubicBezTo>
                      <a:pt x="370" y="8"/>
                      <a:pt x="362" y="8"/>
                      <a:pt x="360" y="8"/>
                    </a:cubicBezTo>
                    <a:cubicBezTo>
                      <a:pt x="358" y="8"/>
                      <a:pt x="354" y="8"/>
                      <a:pt x="352" y="12"/>
                    </a:cubicBezTo>
                    <a:cubicBezTo>
                      <a:pt x="316" y="78"/>
                      <a:pt x="288" y="148"/>
                      <a:pt x="260" y="220"/>
                    </a:cubicBezTo>
                    <a:cubicBezTo>
                      <a:pt x="258" y="198"/>
                      <a:pt x="258" y="144"/>
                      <a:pt x="230" y="76"/>
                    </a:cubicBezTo>
                    <a:cubicBezTo>
                      <a:pt x="214" y="34"/>
                      <a:pt x="186" y="0"/>
                      <a:pt x="138" y="0"/>
                    </a:cubicBezTo>
                    <a:cubicBezTo>
                      <a:pt x="50" y="0"/>
                      <a:pt x="0" y="106"/>
                      <a:pt x="0" y="128"/>
                    </a:cubicBezTo>
                    <a:cubicBezTo>
                      <a:pt x="0" y="134"/>
                      <a:pt x="6" y="134"/>
                      <a:pt x="14" y="134"/>
                    </a:cubicBezTo>
                    <a:cubicBezTo>
                      <a:pt x="15" y="133"/>
                      <a:pt x="15" y="133"/>
                      <a:pt x="16" y="13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287" name="Freeform: Shape 286"/>
              <p:cNvSpPr/>
              <p:nvPr/>
            </p:nvSpPr>
            <p:spPr>
              <a:xfrm>
                <a:off x="6384960" y="2910600"/>
                <a:ext cx="467280" cy="10080"/>
              </a:xfrm>
              <a:custGeom>
                <a:avLst/>
                <a:gdLst/>
                <a:ahLst/>
                <a:cxnLst/>
                <a:rect l="0" t="0" r="r" b="b"/>
                <a:pathLst>
                  <a:path w="1299" h="29">
                    <a:moveTo>
                      <a:pt x="648" y="28"/>
                    </a:moveTo>
                    <a:cubicBezTo>
                      <a:pt x="432" y="28"/>
                      <a:pt x="216" y="28"/>
                      <a:pt x="0" y="28"/>
                    </a:cubicBezTo>
                    <a:cubicBezTo>
                      <a:pt x="0" y="19"/>
                      <a:pt x="0" y="9"/>
                      <a:pt x="0" y="0"/>
                    </a:cubicBezTo>
                    <a:cubicBezTo>
                      <a:pt x="433" y="0"/>
                      <a:pt x="865" y="0"/>
                      <a:pt x="1298" y="0"/>
                    </a:cubicBezTo>
                    <a:cubicBezTo>
                      <a:pt x="1298" y="9"/>
                      <a:pt x="1298" y="19"/>
                      <a:pt x="1298" y="28"/>
                    </a:cubicBezTo>
                    <a:cubicBezTo>
                      <a:pt x="1081" y="28"/>
                      <a:pt x="864" y="28"/>
                      <a:pt x="648" y="2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288" name="Freeform: Shape 287"/>
              <p:cNvSpPr/>
              <p:nvPr/>
            </p:nvSpPr>
            <p:spPr>
              <a:xfrm>
                <a:off x="6397560" y="2984040"/>
                <a:ext cx="100800" cy="168120"/>
              </a:xfrm>
              <a:custGeom>
                <a:avLst/>
                <a:gdLst/>
                <a:ahLst/>
                <a:cxnLst/>
                <a:rect l="0" t="0" r="r" b="b"/>
                <a:pathLst>
                  <a:path w="281" h="468">
                    <a:moveTo>
                      <a:pt x="54" y="414"/>
                    </a:moveTo>
                    <a:cubicBezTo>
                      <a:pt x="79" y="390"/>
                      <a:pt x="103" y="366"/>
                      <a:pt x="128" y="342"/>
                    </a:cubicBezTo>
                    <a:cubicBezTo>
                      <a:pt x="238" y="244"/>
                      <a:pt x="280" y="206"/>
                      <a:pt x="280" y="136"/>
                    </a:cubicBezTo>
                    <a:cubicBezTo>
                      <a:pt x="280" y="56"/>
                      <a:pt x="216" y="0"/>
                      <a:pt x="130" y="0"/>
                    </a:cubicBezTo>
                    <a:cubicBezTo>
                      <a:pt x="52" y="0"/>
                      <a:pt x="0" y="64"/>
                      <a:pt x="0" y="128"/>
                    </a:cubicBezTo>
                    <a:cubicBezTo>
                      <a:pt x="0" y="166"/>
                      <a:pt x="34" y="166"/>
                      <a:pt x="36" y="166"/>
                    </a:cubicBezTo>
                    <a:cubicBezTo>
                      <a:pt x="48" y="166"/>
                      <a:pt x="74" y="158"/>
                      <a:pt x="74" y="130"/>
                    </a:cubicBezTo>
                    <a:cubicBezTo>
                      <a:pt x="74" y="112"/>
                      <a:pt x="60" y="94"/>
                      <a:pt x="36" y="94"/>
                    </a:cubicBezTo>
                    <a:cubicBezTo>
                      <a:pt x="30" y="94"/>
                      <a:pt x="28" y="94"/>
                      <a:pt x="26" y="94"/>
                    </a:cubicBezTo>
                    <a:cubicBezTo>
                      <a:pt x="42" y="48"/>
                      <a:pt x="80" y="22"/>
                      <a:pt x="122" y="22"/>
                    </a:cubicBezTo>
                    <a:cubicBezTo>
                      <a:pt x="186" y="22"/>
                      <a:pt x="216" y="80"/>
                      <a:pt x="216" y="136"/>
                    </a:cubicBezTo>
                    <a:cubicBezTo>
                      <a:pt x="216" y="192"/>
                      <a:pt x="180" y="248"/>
                      <a:pt x="142" y="292"/>
                    </a:cubicBezTo>
                    <a:cubicBezTo>
                      <a:pt x="97" y="342"/>
                      <a:pt x="53" y="392"/>
                      <a:pt x="8" y="442"/>
                    </a:cubicBezTo>
                    <a:cubicBezTo>
                      <a:pt x="0" y="449"/>
                      <a:pt x="0" y="451"/>
                      <a:pt x="0" y="467"/>
                    </a:cubicBezTo>
                    <a:cubicBezTo>
                      <a:pt x="87" y="467"/>
                      <a:pt x="173" y="467"/>
                      <a:pt x="260" y="467"/>
                    </a:cubicBezTo>
                    <a:cubicBezTo>
                      <a:pt x="267" y="427"/>
                      <a:pt x="273" y="386"/>
                      <a:pt x="280" y="346"/>
                    </a:cubicBezTo>
                    <a:cubicBezTo>
                      <a:pt x="274" y="346"/>
                      <a:pt x="268" y="346"/>
                      <a:pt x="262" y="346"/>
                    </a:cubicBezTo>
                    <a:cubicBezTo>
                      <a:pt x="258" y="366"/>
                      <a:pt x="254" y="398"/>
                      <a:pt x="246" y="408"/>
                    </a:cubicBezTo>
                    <a:cubicBezTo>
                      <a:pt x="242" y="414"/>
                      <a:pt x="196" y="414"/>
                      <a:pt x="180" y="414"/>
                    </a:cubicBezTo>
                    <a:cubicBezTo>
                      <a:pt x="138" y="414"/>
                      <a:pt x="96" y="414"/>
                      <a:pt x="54" y="41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289" name="Freeform: Shape 288"/>
              <p:cNvSpPr/>
              <p:nvPr/>
            </p:nvSpPr>
            <p:spPr>
              <a:xfrm>
                <a:off x="6522840" y="3040920"/>
                <a:ext cx="97200" cy="114480"/>
              </a:xfrm>
              <a:custGeom>
                <a:avLst/>
                <a:gdLst/>
                <a:ahLst/>
                <a:cxnLst/>
                <a:rect l="0" t="0" r="r" b="b"/>
                <a:pathLst>
                  <a:path w="271" h="319">
                    <a:moveTo>
                      <a:pt x="100" y="148"/>
                    </a:moveTo>
                    <a:cubicBezTo>
                      <a:pt x="120" y="148"/>
                      <a:pt x="172" y="146"/>
                      <a:pt x="206" y="132"/>
                    </a:cubicBezTo>
                    <a:cubicBezTo>
                      <a:pt x="256" y="110"/>
                      <a:pt x="260" y="70"/>
                      <a:pt x="260" y="60"/>
                    </a:cubicBezTo>
                    <a:cubicBezTo>
                      <a:pt x="260" y="28"/>
                      <a:pt x="232" y="0"/>
                      <a:pt x="184" y="0"/>
                    </a:cubicBezTo>
                    <a:cubicBezTo>
                      <a:pt x="106" y="0"/>
                      <a:pt x="0" y="68"/>
                      <a:pt x="0" y="190"/>
                    </a:cubicBezTo>
                    <a:cubicBezTo>
                      <a:pt x="0" y="262"/>
                      <a:pt x="42" y="318"/>
                      <a:pt x="110" y="318"/>
                    </a:cubicBezTo>
                    <a:cubicBezTo>
                      <a:pt x="210" y="318"/>
                      <a:pt x="270" y="244"/>
                      <a:pt x="270" y="234"/>
                    </a:cubicBezTo>
                    <a:cubicBezTo>
                      <a:pt x="270" y="230"/>
                      <a:pt x="266" y="226"/>
                      <a:pt x="262" y="226"/>
                    </a:cubicBezTo>
                    <a:cubicBezTo>
                      <a:pt x="258" y="226"/>
                      <a:pt x="256" y="228"/>
                      <a:pt x="252" y="232"/>
                    </a:cubicBezTo>
                    <a:cubicBezTo>
                      <a:pt x="196" y="302"/>
                      <a:pt x="120" y="302"/>
                      <a:pt x="112" y="302"/>
                    </a:cubicBezTo>
                    <a:cubicBezTo>
                      <a:pt x="56" y="302"/>
                      <a:pt x="50" y="244"/>
                      <a:pt x="50" y="220"/>
                    </a:cubicBezTo>
                    <a:cubicBezTo>
                      <a:pt x="50" y="212"/>
                      <a:pt x="52" y="190"/>
                      <a:pt x="62" y="148"/>
                    </a:cubicBezTo>
                    <a:cubicBezTo>
                      <a:pt x="75" y="148"/>
                      <a:pt x="87" y="148"/>
                      <a:pt x="100" y="148"/>
                    </a:cubicBezTo>
                    <a:moveTo>
                      <a:pt x="66" y="132"/>
                    </a:moveTo>
                    <a:cubicBezTo>
                      <a:pt x="94" y="26"/>
                      <a:pt x="166" y="16"/>
                      <a:pt x="184" y="16"/>
                    </a:cubicBezTo>
                    <a:cubicBezTo>
                      <a:pt x="218" y="16"/>
                      <a:pt x="236" y="36"/>
                      <a:pt x="236" y="60"/>
                    </a:cubicBezTo>
                    <a:cubicBezTo>
                      <a:pt x="236" y="132"/>
                      <a:pt x="124" y="132"/>
                      <a:pt x="94" y="132"/>
                    </a:cubicBezTo>
                    <a:cubicBezTo>
                      <a:pt x="85" y="132"/>
                      <a:pt x="75" y="132"/>
                      <a:pt x="66" y="13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290" name="Freeform: Shape 289"/>
              <p:cNvSpPr/>
              <p:nvPr/>
            </p:nvSpPr>
            <p:spPr>
              <a:xfrm>
                <a:off x="6636600" y="3040920"/>
                <a:ext cx="102960" cy="114480"/>
              </a:xfrm>
              <a:custGeom>
                <a:avLst/>
                <a:gdLst/>
                <a:ahLst/>
                <a:cxnLst/>
                <a:rect l="0" t="0" r="r" b="b"/>
                <a:pathLst>
                  <a:path w="287" h="319">
                    <a:moveTo>
                      <a:pt x="40" y="268"/>
                    </a:moveTo>
                    <a:cubicBezTo>
                      <a:pt x="38" y="278"/>
                      <a:pt x="34" y="296"/>
                      <a:pt x="34" y="298"/>
                    </a:cubicBezTo>
                    <a:cubicBezTo>
                      <a:pt x="34" y="312"/>
                      <a:pt x="44" y="318"/>
                      <a:pt x="54" y="318"/>
                    </a:cubicBezTo>
                    <a:cubicBezTo>
                      <a:pt x="64" y="318"/>
                      <a:pt x="76" y="312"/>
                      <a:pt x="80" y="298"/>
                    </a:cubicBezTo>
                    <a:cubicBezTo>
                      <a:pt x="82" y="296"/>
                      <a:pt x="106" y="200"/>
                      <a:pt x="108" y="188"/>
                    </a:cubicBezTo>
                    <a:cubicBezTo>
                      <a:pt x="114" y="164"/>
                      <a:pt x="128" y="114"/>
                      <a:pt x="132" y="96"/>
                    </a:cubicBezTo>
                    <a:cubicBezTo>
                      <a:pt x="134" y="86"/>
                      <a:pt x="154" y="54"/>
                      <a:pt x="170" y="38"/>
                    </a:cubicBezTo>
                    <a:cubicBezTo>
                      <a:pt x="176" y="34"/>
                      <a:pt x="196" y="16"/>
                      <a:pt x="226" y="16"/>
                    </a:cubicBezTo>
                    <a:cubicBezTo>
                      <a:pt x="246" y="16"/>
                      <a:pt x="246" y="21"/>
                      <a:pt x="256" y="24"/>
                    </a:cubicBezTo>
                    <a:cubicBezTo>
                      <a:pt x="236" y="28"/>
                      <a:pt x="220" y="44"/>
                      <a:pt x="220" y="62"/>
                    </a:cubicBezTo>
                    <a:cubicBezTo>
                      <a:pt x="220" y="74"/>
                      <a:pt x="227" y="86"/>
                      <a:pt x="246" y="86"/>
                    </a:cubicBezTo>
                    <a:cubicBezTo>
                      <a:pt x="265" y="86"/>
                      <a:pt x="286" y="70"/>
                      <a:pt x="286" y="46"/>
                    </a:cubicBezTo>
                    <a:cubicBezTo>
                      <a:pt x="286" y="20"/>
                      <a:pt x="262" y="0"/>
                      <a:pt x="226" y="0"/>
                    </a:cubicBezTo>
                    <a:cubicBezTo>
                      <a:pt x="182" y="0"/>
                      <a:pt x="150" y="34"/>
                      <a:pt x="136" y="54"/>
                    </a:cubicBezTo>
                    <a:cubicBezTo>
                      <a:pt x="132" y="22"/>
                      <a:pt x="106" y="0"/>
                      <a:pt x="72" y="0"/>
                    </a:cubicBezTo>
                    <a:cubicBezTo>
                      <a:pt x="40" y="0"/>
                      <a:pt x="28" y="28"/>
                      <a:pt x="20" y="40"/>
                    </a:cubicBezTo>
                    <a:cubicBezTo>
                      <a:pt x="8" y="64"/>
                      <a:pt x="0" y="106"/>
                      <a:pt x="0" y="108"/>
                    </a:cubicBezTo>
                    <a:cubicBezTo>
                      <a:pt x="0" y="114"/>
                      <a:pt x="6" y="114"/>
                      <a:pt x="8" y="114"/>
                    </a:cubicBezTo>
                    <a:cubicBezTo>
                      <a:pt x="14" y="114"/>
                      <a:pt x="16" y="114"/>
                      <a:pt x="20" y="98"/>
                    </a:cubicBezTo>
                    <a:cubicBezTo>
                      <a:pt x="32" y="48"/>
                      <a:pt x="46" y="16"/>
                      <a:pt x="70" y="16"/>
                    </a:cubicBezTo>
                    <a:cubicBezTo>
                      <a:pt x="82" y="16"/>
                      <a:pt x="92" y="20"/>
                      <a:pt x="92" y="48"/>
                    </a:cubicBezTo>
                    <a:cubicBezTo>
                      <a:pt x="92" y="62"/>
                      <a:pt x="90" y="70"/>
                      <a:pt x="82" y="106"/>
                    </a:cubicBezTo>
                    <a:cubicBezTo>
                      <a:pt x="68" y="160"/>
                      <a:pt x="54" y="214"/>
                      <a:pt x="40" y="26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291" name="Freeform: Shape 290"/>
              <p:cNvSpPr/>
              <p:nvPr/>
            </p:nvSpPr>
            <p:spPr>
              <a:xfrm>
                <a:off x="6754680" y="3111840"/>
                <a:ext cx="76320" cy="79920"/>
              </a:xfrm>
              <a:custGeom>
                <a:avLst/>
                <a:gdLst/>
                <a:ahLst/>
                <a:cxnLst/>
                <a:rect l="0" t="0" r="r" b="b"/>
                <a:pathLst>
                  <a:path w="213" h="223">
                    <a:moveTo>
                      <a:pt x="78" y="106"/>
                    </a:moveTo>
                    <a:cubicBezTo>
                      <a:pt x="92" y="106"/>
                      <a:pt x="130" y="104"/>
                      <a:pt x="158" y="94"/>
                    </a:cubicBezTo>
                    <a:cubicBezTo>
                      <a:pt x="194" y="82"/>
                      <a:pt x="200" y="58"/>
                      <a:pt x="200" y="44"/>
                    </a:cubicBezTo>
                    <a:cubicBezTo>
                      <a:pt x="200" y="16"/>
                      <a:pt x="174" y="0"/>
                      <a:pt x="140" y="0"/>
                    </a:cubicBezTo>
                    <a:cubicBezTo>
                      <a:pt x="80" y="0"/>
                      <a:pt x="0" y="46"/>
                      <a:pt x="0" y="130"/>
                    </a:cubicBezTo>
                    <a:cubicBezTo>
                      <a:pt x="0" y="180"/>
                      <a:pt x="32" y="222"/>
                      <a:pt x="90" y="222"/>
                    </a:cubicBezTo>
                    <a:cubicBezTo>
                      <a:pt x="172" y="222"/>
                      <a:pt x="212" y="174"/>
                      <a:pt x="212" y="166"/>
                    </a:cubicBezTo>
                    <a:cubicBezTo>
                      <a:pt x="212" y="164"/>
                      <a:pt x="206" y="158"/>
                      <a:pt x="202" y="158"/>
                    </a:cubicBezTo>
                    <a:cubicBezTo>
                      <a:pt x="200" y="158"/>
                      <a:pt x="198" y="160"/>
                      <a:pt x="196" y="164"/>
                    </a:cubicBezTo>
                    <a:cubicBezTo>
                      <a:pt x="156" y="208"/>
                      <a:pt x="100" y="208"/>
                      <a:pt x="90" y="208"/>
                    </a:cubicBezTo>
                    <a:cubicBezTo>
                      <a:pt x="60" y="208"/>
                      <a:pt x="42" y="188"/>
                      <a:pt x="42" y="148"/>
                    </a:cubicBezTo>
                    <a:cubicBezTo>
                      <a:pt x="42" y="142"/>
                      <a:pt x="42" y="132"/>
                      <a:pt x="48" y="106"/>
                    </a:cubicBezTo>
                    <a:cubicBezTo>
                      <a:pt x="58" y="106"/>
                      <a:pt x="68" y="106"/>
                      <a:pt x="78" y="106"/>
                    </a:cubicBezTo>
                    <a:moveTo>
                      <a:pt x="50" y="92"/>
                    </a:moveTo>
                    <a:cubicBezTo>
                      <a:pt x="72" y="20"/>
                      <a:pt x="126" y="14"/>
                      <a:pt x="140" y="14"/>
                    </a:cubicBezTo>
                    <a:cubicBezTo>
                      <a:pt x="162" y="14"/>
                      <a:pt x="180" y="26"/>
                      <a:pt x="180" y="44"/>
                    </a:cubicBezTo>
                    <a:cubicBezTo>
                      <a:pt x="180" y="92"/>
                      <a:pt x="96" y="92"/>
                      <a:pt x="76" y="92"/>
                    </a:cubicBezTo>
                    <a:cubicBezTo>
                      <a:pt x="67" y="92"/>
                      <a:pt x="59" y="92"/>
                      <a:pt x="50" y="9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292" name="Freeform: Shape 291"/>
              <p:cNvSpPr/>
              <p:nvPr/>
            </p:nvSpPr>
            <p:spPr>
              <a:xfrm>
                <a:off x="6921000" y="2635920"/>
                <a:ext cx="117360" cy="172440"/>
              </a:xfrm>
              <a:custGeom>
                <a:avLst/>
                <a:gdLst/>
                <a:ahLst/>
                <a:cxnLst/>
                <a:rect l="0" t="0" r="r" b="b"/>
                <a:pathLst>
                  <a:path w="327" h="480">
                    <a:moveTo>
                      <a:pt x="238" y="54"/>
                    </a:moveTo>
                    <a:cubicBezTo>
                      <a:pt x="246" y="30"/>
                      <a:pt x="248" y="22"/>
                      <a:pt x="302" y="22"/>
                    </a:cubicBezTo>
                    <a:cubicBezTo>
                      <a:pt x="320" y="22"/>
                      <a:pt x="326" y="22"/>
                      <a:pt x="326" y="8"/>
                    </a:cubicBezTo>
                    <a:cubicBezTo>
                      <a:pt x="326" y="0"/>
                      <a:pt x="318" y="0"/>
                      <a:pt x="314" y="0"/>
                    </a:cubicBezTo>
                    <a:cubicBezTo>
                      <a:pt x="294" y="0"/>
                      <a:pt x="242" y="2"/>
                      <a:pt x="222" y="2"/>
                    </a:cubicBezTo>
                    <a:cubicBezTo>
                      <a:pt x="202" y="2"/>
                      <a:pt x="150" y="0"/>
                      <a:pt x="128" y="0"/>
                    </a:cubicBezTo>
                    <a:cubicBezTo>
                      <a:pt x="124" y="0"/>
                      <a:pt x="114" y="0"/>
                      <a:pt x="114" y="14"/>
                    </a:cubicBezTo>
                    <a:cubicBezTo>
                      <a:pt x="114" y="22"/>
                      <a:pt x="120" y="22"/>
                      <a:pt x="134" y="22"/>
                    </a:cubicBezTo>
                    <a:cubicBezTo>
                      <a:pt x="164" y="22"/>
                      <a:pt x="182" y="22"/>
                      <a:pt x="182" y="36"/>
                    </a:cubicBezTo>
                    <a:cubicBezTo>
                      <a:pt x="182" y="38"/>
                      <a:pt x="182" y="40"/>
                      <a:pt x="182" y="46"/>
                    </a:cubicBezTo>
                    <a:cubicBezTo>
                      <a:pt x="150" y="172"/>
                      <a:pt x="118" y="298"/>
                      <a:pt x="86" y="424"/>
                    </a:cubicBezTo>
                    <a:cubicBezTo>
                      <a:pt x="80" y="449"/>
                      <a:pt x="78" y="457"/>
                      <a:pt x="22" y="457"/>
                    </a:cubicBezTo>
                    <a:cubicBezTo>
                      <a:pt x="6" y="457"/>
                      <a:pt x="0" y="457"/>
                      <a:pt x="0" y="471"/>
                    </a:cubicBezTo>
                    <a:cubicBezTo>
                      <a:pt x="0" y="479"/>
                      <a:pt x="8" y="479"/>
                      <a:pt x="10" y="479"/>
                    </a:cubicBezTo>
                    <a:cubicBezTo>
                      <a:pt x="30" y="479"/>
                      <a:pt x="82" y="477"/>
                      <a:pt x="102" y="477"/>
                    </a:cubicBezTo>
                    <a:cubicBezTo>
                      <a:pt x="124" y="477"/>
                      <a:pt x="176" y="479"/>
                      <a:pt x="196" y="479"/>
                    </a:cubicBezTo>
                    <a:cubicBezTo>
                      <a:pt x="202" y="479"/>
                      <a:pt x="210" y="479"/>
                      <a:pt x="210" y="465"/>
                    </a:cubicBezTo>
                    <a:cubicBezTo>
                      <a:pt x="210" y="457"/>
                      <a:pt x="206" y="457"/>
                      <a:pt x="190" y="457"/>
                    </a:cubicBezTo>
                    <a:cubicBezTo>
                      <a:pt x="178" y="457"/>
                      <a:pt x="174" y="457"/>
                      <a:pt x="160" y="455"/>
                    </a:cubicBezTo>
                    <a:cubicBezTo>
                      <a:pt x="144" y="455"/>
                      <a:pt x="142" y="451"/>
                      <a:pt x="142" y="443"/>
                    </a:cubicBezTo>
                    <a:cubicBezTo>
                      <a:pt x="142" y="438"/>
                      <a:pt x="144" y="434"/>
                      <a:pt x="144" y="428"/>
                    </a:cubicBezTo>
                    <a:cubicBezTo>
                      <a:pt x="175" y="303"/>
                      <a:pt x="207" y="178"/>
                      <a:pt x="238" y="5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293" name="Freeform: Shape 292"/>
              <p:cNvSpPr/>
              <p:nvPr/>
            </p:nvSpPr>
            <p:spPr>
              <a:xfrm>
                <a:off x="7031160" y="2736000"/>
                <a:ext cx="59760" cy="112320"/>
              </a:xfrm>
              <a:custGeom>
                <a:avLst/>
                <a:gdLst/>
                <a:ahLst/>
                <a:cxnLst/>
                <a:rect l="0" t="0" r="r" b="b"/>
                <a:pathLst>
                  <a:path w="167" h="313">
                    <a:moveTo>
                      <a:pt x="100" y="112"/>
                    </a:moveTo>
                    <a:cubicBezTo>
                      <a:pt x="117" y="112"/>
                      <a:pt x="133" y="112"/>
                      <a:pt x="150" y="112"/>
                    </a:cubicBezTo>
                    <a:cubicBezTo>
                      <a:pt x="160" y="112"/>
                      <a:pt x="166" y="112"/>
                      <a:pt x="166" y="102"/>
                    </a:cubicBezTo>
                    <a:cubicBezTo>
                      <a:pt x="166" y="96"/>
                      <a:pt x="160" y="96"/>
                      <a:pt x="152" y="96"/>
                    </a:cubicBezTo>
                    <a:cubicBezTo>
                      <a:pt x="136" y="96"/>
                      <a:pt x="120" y="96"/>
                      <a:pt x="104" y="96"/>
                    </a:cubicBezTo>
                    <a:cubicBezTo>
                      <a:pt x="110" y="71"/>
                      <a:pt x="116" y="47"/>
                      <a:pt x="122" y="22"/>
                    </a:cubicBezTo>
                    <a:cubicBezTo>
                      <a:pt x="124" y="20"/>
                      <a:pt x="124" y="18"/>
                      <a:pt x="124" y="16"/>
                    </a:cubicBezTo>
                    <a:cubicBezTo>
                      <a:pt x="124" y="6"/>
                      <a:pt x="118" y="0"/>
                      <a:pt x="108" y="0"/>
                    </a:cubicBezTo>
                    <a:cubicBezTo>
                      <a:pt x="96" y="0"/>
                      <a:pt x="88" y="8"/>
                      <a:pt x="84" y="20"/>
                    </a:cubicBezTo>
                    <a:cubicBezTo>
                      <a:pt x="80" y="34"/>
                      <a:pt x="88" y="10"/>
                      <a:pt x="66" y="96"/>
                    </a:cubicBezTo>
                    <a:cubicBezTo>
                      <a:pt x="49" y="96"/>
                      <a:pt x="33" y="96"/>
                      <a:pt x="16" y="96"/>
                    </a:cubicBezTo>
                    <a:cubicBezTo>
                      <a:pt x="6" y="96"/>
                      <a:pt x="0" y="96"/>
                      <a:pt x="0" y="106"/>
                    </a:cubicBezTo>
                    <a:cubicBezTo>
                      <a:pt x="0" y="112"/>
                      <a:pt x="6" y="112"/>
                      <a:pt x="14" y="112"/>
                    </a:cubicBezTo>
                    <a:cubicBezTo>
                      <a:pt x="30" y="112"/>
                      <a:pt x="46" y="112"/>
                      <a:pt x="62" y="112"/>
                    </a:cubicBezTo>
                    <a:cubicBezTo>
                      <a:pt x="52" y="150"/>
                      <a:pt x="42" y="189"/>
                      <a:pt x="32" y="228"/>
                    </a:cubicBezTo>
                    <a:cubicBezTo>
                      <a:pt x="30" y="242"/>
                      <a:pt x="24" y="258"/>
                      <a:pt x="24" y="266"/>
                    </a:cubicBezTo>
                    <a:cubicBezTo>
                      <a:pt x="24" y="294"/>
                      <a:pt x="50" y="312"/>
                      <a:pt x="78" y="312"/>
                    </a:cubicBezTo>
                    <a:cubicBezTo>
                      <a:pt x="132" y="312"/>
                      <a:pt x="164" y="243"/>
                      <a:pt x="164" y="236"/>
                    </a:cubicBezTo>
                    <a:cubicBezTo>
                      <a:pt x="164" y="229"/>
                      <a:pt x="159" y="232"/>
                      <a:pt x="156" y="230"/>
                    </a:cubicBezTo>
                    <a:cubicBezTo>
                      <a:pt x="150" y="230"/>
                      <a:pt x="148" y="232"/>
                      <a:pt x="144" y="240"/>
                    </a:cubicBezTo>
                    <a:cubicBezTo>
                      <a:pt x="132" y="270"/>
                      <a:pt x="106" y="298"/>
                      <a:pt x="78" y="298"/>
                    </a:cubicBezTo>
                    <a:cubicBezTo>
                      <a:pt x="68" y="298"/>
                      <a:pt x="62" y="292"/>
                      <a:pt x="62" y="274"/>
                    </a:cubicBezTo>
                    <a:cubicBezTo>
                      <a:pt x="62" y="270"/>
                      <a:pt x="64" y="258"/>
                      <a:pt x="64" y="254"/>
                    </a:cubicBezTo>
                    <a:cubicBezTo>
                      <a:pt x="76" y="206"/>
                      <a:pt x="88" y="159"/>
                      <a:pt x="100" y="1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294" name="Freeform: Shape 293"/>
              <p:cNvSpPr/>
              <p:nvPr/>
            </p:nvSpPr>
            <p:spPr>
              <a:xfrm>
                <a:off x="7111080" y="2768400"/>
                <a:ext cx="82800" cy="79920"/>
              </a:xfrm>
              <a:custGeom>
                <a:avLst/>
                <a:gdLst/>
                <a:ahLst/>
                <a:cxnLst/>
                <a:rect l="0" t="0" r="r" b="b"/>
                <a:pathLst>
                  <a:path w="231" h="223">
                    <a:moveTo>
                      <a:pt x="230" y="86"/>
                    </a:moveTo>
                    <a:cubicBezTo>
                      <a:pt x="230" y="32"/>
                      <a:pt x="190" y="0"/>
                      <a:pt x="142" y="0"/>
                    </a:cubicBezTo>
                    <a:cubicBezTo>
                      <a:pt x="68" y="0"/>
                      <a:pt x="0" y="68"/>
                      <a:pt x="0" y="136"/>
                    </a:cubicBezTo>
                    <a:cubicBezTo>
                      <a:pt x="0" y="184"/>
                      <a:pt x="36" y="222"/>
                      <a:pt x="90" y="222"/>
                    </a:cubicBezTo>
                    <a:cubicBezTo>
                      <a:pt x="160" y="222"/>
                      <a:pt x="230" y="156"/>
                      <a:pt x="230" y="86"/>
                    </a:cubicBezTo>
                    <a:moveTo>
                      <a:pt x="90" y="208"/>
                    </a:moveTo>
                    <a:cubicBezTo>
                      <a:pt x="66" y="208"/>
                      <a:pt x="40" y="192"/>
                      <a:pt x="40" y="154"/>
                    </a:cubicBezTo>
                    <a:cubicBezTo>
                      <a:pt x="40" y="134"/>
                      <a:pt x="50" y="86"/>
                      <a:pt x="70" y="58"/>
                    </a:cubicBezTo>
                    <a:cubicBezTo>
                      <a:pt x="90" y="26"/>
                      <a:pt x="118" y="14"/>
                      <a:pt x="140" y="14"/>
                    </a:cubicBezTo>
                    <a:cubicBezTo>
                      <a:pt x="168" y="14"/>
                      <a:pt x="190" y="32"/>
                      <a:pt x="190" y="68"/>
                    </a:cubicBezTo>
                    <a:cubicBezTo>
                      <a:pt x="190" y="80"/>
                      <a:pt x="184" y="128"/>
                      <a:pt x="162" y="164"/>
                    </a:cubicBezTo>
                    <a:cubicBezTo>
                      <a:pt x="144" y="192"/>
                      <a:pt x="114" y="208"/>
                      <a:pt x="90" y="20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295" name="Freeform: Shape 294"/>
              <p:cNvSpPr/>
              <p:nvPr/>
            </p:nvSpPr>
            <p:spPr>
              <a:xfrm>
                <a:off x="7207560" y="2736000"/>
                <a:ext cx="59760" cy="112320"/>
              </a:xfrm>
              <a:custGeom>
                <a:avLst/>
                <a:gdLst/>
                <a:ahLst/>
                <a:cxnLst/>
                <a:rect l="0" t="0" r="r" b="b"/>
                <a:pathLst>
                  <a:path w="167" h="313">
                    <a:moveTo>
                      <a:pt x="100" y="112"/>
                    </a:moveTo>
                    <a:cubicBezTo>
                      <a:pt x="117" y="112"/>
                      <a:pt x="133" y="112"/>
                      <a:pt x="150" y="112"/>
                    </a:cubicBezTo>
                    <a:cubicBezTo>
                      <a:pt x="160" y="112"/>
                      <a:pt x="166" y="112"/>
                      <a:pt x="166" y="102"/>
                    </a:cubicBezTo>
                    <a:cubicBezTo>
                      <a:pt x="166" y="96"/>
                      <a:pt x="160" y="96"/>
                      <a:pt x="150" y="96"/>
                    </a:cubicBezTo>
                    <a:cubicBezTo>
                      <a:pt x="135" y="96"/>
                      <a:pt x="119" y="96"/>
                      <a:pt x="104" y="96"/>
                    </a:cubicBezTo>
                    <a:cubicBezTo>
                      <a:pt x="110" y="71"/>
                      <a:pt x="116" y="47"/>
                      <a:pt x="122" y="22"/>
                    </a:cubicBezTo>
                    <a:cubicBezTo>
                      <a:pt x="122" y="20"/>
                      <a:pt x="124" y="18"/>
                      <a:pt x="124" y="16"/>
                    </a:cubicBezTo>
                    <a:cubicBezTo>
                      <a:pt x="124" y="6"/>
                      <a:pt x="116" y="0"/>
                      <a:pt x="108" y="0"/>
                    </a:cubicBezTo>
                    <a:cubicBezTo>
                      <a:pt x="94" y="0"/>
                      <a:pt x="88" y="8"/>
                      <a:pt x="84" y="20"/>
                    </a:cubicBezTo>
                    <a:cubicBezTo>
                      <a:pt x="80" y="34"/>
                      <a:pt x="86" y="10"/>
                      <a:pt x="66" y="96"/>
                    </a:cubicBezTo>
                    <a:cubicBezTo>
                      <a:pt x="49" y="96"/>
                      <a:pt x="33" y="96"/>
                      <a:pt x="16" y="96"/>
                    </a:cubicBezTo>
                    <a:cubicBezTo>
                      <a:pt x="6" y="96"/>
                      <a:pt x="0" y="96"/>
                      <a:pt x="0" y="106"/>
                    </a:cubicBezTo>
                    <a:cubicBezTo>
                      <a:pt x="0" y="112"/>
                      <a:pt x="6" y="112"/>
                      <a:pt x="14" y="112"/>
                    </a:cubicBezTo>
                    <a:cubicBezTo>
                      <a:pt x="29" y="112"/>
                      <a:pt x="45" y="112"/>
                      <a:pt x="60" y="112"/>
                    </a:cubicBezTo>
                    <a:cubicBezTo>
                      <a:pt x="51" y="150"/>
                      <a:pt x="41" y="189"/>
                      <a:pt x="32" y="228"/>
                    </a:cubicBezTo>
                    <a:cubicBezTo>
                      <a:pt x="28" y="242"/>
                      <a:pt x="24" y="258"/>
                      <a:pt x="24" y="266"/>
                    </a:cubicBezTo>
                    <a:cubicBezTo>
                      <a:pt x="24" y="294"/>
                      <a:pt x="50" y="312"/>
                      <a:pt x="78" y="312"/>
                    </a:cubicBezTo>
                    <a:cubicBezTo>
                      <a:pt x="132" y="312"/>
                      <a:pt x="162" y="243"/>
                      <a:pt x="162" y="236"/>
                    </a:cubicBezTo>
                    <a:cubicBezTo>
                      <a:pt x="162" y="229"/>
                      <a:pt x="156" y="230"/>
                      <a:pt x="154" y="230"/>
                    </a:cubicBezTo>
                    <a:cubicBezTo>
                      <a:pt x="148" y="230"/>
                      <a:pt x="148" y="232"/>
                      <a:pt x="144" y="240"/>
                    </a:cubicBezTo>
                    <a:cubicBezTo>
                      <a:pt x="130" y="270"/>
                      <a:pt x="106" y="298"/>
                      <a:pt x="78" y="298"/>
                    </a:cubicBezTo>
                    <a:cubicBezTo>
                      <a:pt x="68" y="298"/>
                      <a:pt x="62" y="292"/>
                      <a:pt x="62" y="274"/>
                    </a:cubicBezTo>
                    <a:cubicBezTo>
                      <a:pt x="62" y="270"/>
                      <a:pt x="64" y="258"/>
                      <a:pt x="64" y="254"/>
                    </a:cubicBezTo>
                    <a:cubicBezTo>
                      <a:pt x="76" y="206"/>
                      <a:pt x="88" y="159"/>
                      <a:pt x="100" y="1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296" name="Freeform: Shape 295"/>
              <p:cNvSpPr/>
              <p:nvPr/>
            </p:nvSpPr>
            <p:spPr>
              <a:xfrm>
                <a:off x="7294680" y="2632320"/>
                <a:ext cx="107280" cy="227880"/>
              </a:xfrm>
              <a:custGeom>
                <a:avLst/>
                <a:gdLst/>
                <a:ahLst/>
                <a:cxnLst/>
                <a:rect l="0" t="0" r="r" b="b"/>
                <a:pathLst>
                  <a:path w="299" h="634">
                    <a:moveTo>
                      <a:pt x="92" y="274"/>
                    </a:moveTo>
                    <a:cubicBezTo>
                      <a:pt x="16" y="326"/>
                      <a:pt x="0" y="392"/>
                      <a:pt x="0" y="416"/>
                    </a:cubicBezTo>
                    <a:cubicBezTo>
                      <a:pt x="0" y="449"/>
                      <a:pt x="20" y="469"/>
                      <a:pt x="20" y="471"/>
                    </a:cubicBezTo>
                    <a:cubicBezTo>
                      <a:pt x="44" y="495"/>
                      <a:pt x="50" y="497"/>
                      <a:pt x="102" y="517"/>
                    </a:cubicBezTo>
                    <a:cubicBezTo>
                      <a:pt x="131" y="528"/>
                      <a:pt x="159" y="539"/>
                      <a:pt x="188" y="549"/>
                    </a:cubicBezTo>
                    <a:cubicBezTo>
                      <a:pt x="198" y="555"/>
                      <a:pt x="212" y="559"/>
                      <a:pt x="212" y="579"/>
                    </a:cubicBezTo>
                    <a:cubicBezTo>
                      <a:pt x="212" y="595"/>
                      <a:pt x="200" y="617"/>
                      <a:pt x="178" y="617"/>
                    </a:cubicBezTo>
                    <a:cubicBezTo>
                      <a:pt x="146" y="617"/>
                      <a:pt x="124" y="601"/>
                      <a:pt x="116" y="595"/>
                    </a:cubicBezTo>
                    <a:cubicBezTo>
                      <a:pt x="112" y="591"/>
                      <a:pt x="110" y="591"/>
                      <a:pt x="108" y="591"/>
                    </a:cubicBezTo>
                    <a:cubicBezTo>
                      <a:pt x="102" y="591"/>
                      <a:pt x="100" y="595"/>
                      <a:pt x="100" y="599"/>
                    </a:cubicBezTo>
                    <a:cubicBezTo>
                      <a:pt x="100" y="607"/>
                      <a:pt x="138" y="633"/>
                      <a:pt x="178" y="633"/>
                    </a:cubicBezTo>
                    <a:cubicBezTo>
                      <a:pt x="220" y="633"/>
                      <a:pt x="250" y="591"/>
                      <a:pt x="250" y="557"/>
                    </a:cubicBezTo>
                    <a:cubicBezTo>
                      <a:pt x="250" y="523"/>
                      <a:pt x="224" y="511"/>
                      <a:pt x="216" y="507"/>
                    </a:cubicBezTo>
                    <a:cubicBezTo>
                      <a:pt x="206" y="505"/>
                      <a:pt x="182" y="495"/>
                      <a:pt x="174" y="491"/>
                    </a:cubicBezTo>
                    <a:cubicBezTo>
                      <a:pt x="160" y="485"/>
                      <a:pt x="146" y="481"/>
                      <a:pt x="130" y="475"/>
                    </a:cubicBezTo>
                    <a:cubicBezTo>
                      <a:pt x="116" y="470"/>
                      <a:pt x="102" y="465"/>
                      <a:pt x="88" y="459"/>
                    </a:cubicBezTo>
                    <a:cubicBezTo>
                      <a:pt x="58" y="445"/>
                      <a:pt x="36" y="426"/>
                      <a:pt x="36" y="396"/>
                    </a:cubicBezTo>
                    <a:cubicBezTo>
                      <a:pt x="36" y="368"/>
                      <a:pt x="64" y="308"/>
                      <a:pt x="122" y="278"/>
                    </a:cubicBezTo>
                    <a:cubicBezTo>
                      <a:pt x="148" y="286"/>
                      <a:pt x="170" y="286"/>
                      <a:pt x="184" y="286"/>
                    </a:cubicBezTo>
                    <a:cubicBezTo>
                      <a:pt x="206" y="286"/>
                      <a:pt x="250" y="286"/>
                      <a:pt x="250" y="266"/>
                    </a:cubicBezTo>
                    <a:cubicBezTo>
                      <a:pt x="250" y="248"/>
                      <a:pt x="220" y="246"/>
                      <a:pt x="192" y="246"/>
                    </a:cubicBezTo>
                    <a:cubicBezTo>
                      <a:pt x="180" y="246"/>
                      <a:pt x="160" y="246"/>
                      <a:pt x="134" y="254"/>
                    </a:cubicBezTo>
                    <a:cubicBezTo>
                      <a:pt x="114" y="236"/>
                      <a:pt x="112" y="214"/>
                      <a:pt x="112" y="200"/>
                    </a:cubicBezTo>
                    <a:cubicBezTo>
                      <a:pt x="112" y="160"/>
                      <a:pt x="138" y="106"/>
                      <a:pt x="190" y="80"/>
                    </a:cubicBezTo>
                    <a:cubicBezTo>
                      <a:pt x="202" y="96"/>
                      <a:pt x="218" y="96"/>
                      <a:pt x="234" y="96"/>
                    </a:cubicBezTo>
                    <a:cubicBezTo>
                      <a:pt x="252" y="96"/>
                      <a:pt x="298" y="96"/>
                      <a:pt x="298" y="74"/>
                    </a:cubicBezTo>
                    <a:cubicBezTo>
                      <a:pt x="298" y="56"/>
                      <a:pt x="266" y="56"/>
                      <a:pt x="240" y="56"/>
                    </a:cubicBezTo>
                    <a:cubicBezTo>
                      <a:pt x="230" y="56"/>
                      <a:pt x="214" y="56"/>
                      <a:pt x="194" y="58"/>
                    </a:cubicBezTo>
                    <a:cubicBezTo>
                      <a:pt x="192" y="52"/>
                      <a:pt x="192" y="48"/>
                      <a:pt x="192" y="36"/>
                    </a:cubicBezTo>
                    <a:cubicBezTo>
                      <a:pt x="192" y="26"/>
                      <a:pt x="193" y="19"/>
                      <a:pt x="194" y="10"/>
                    </a:cubicBezTo>
                    <a:cubicBezTo>
                      <a:pt x="194" y="4"/>
                      <a:pt x="192" y="0"/>
                      <a:pt x="186" y="0"/>
                    </a:cubicBezTo>
                    <a:cubicBezTo>
                      <a:pt x="174" y="0"/>
                      <a:pt x="174" y="32"/>
                      <a:pt x="174" y="34"/>
                    </a:cubicBezTo>
                    <a:cubicBezTo>
                      <a:pt x="174" y="48"/>
                      <a:pt x="178" y="60"/>
                      <a:pt x="178" y="62"/>
                    </a:cubicBezTo>
                    <a:cubicBezTo>
                      <a:pt x="104" y="84"/>
                      <a:pt x="56" y="140"/>
                      <a:pt x="56" y="194"/>
                    </a:cubicBezTo>
                    <a:cubicBezTo>
                      <a:pt x="56" y="220"/>
                      <a:pt x="68" y="248"/>
                      <a:pt x="102" y="268"/>
                    </a:cubicBezTo>
                    <a:cubicBezTo>
                      <a:pt x="99" y="270"/>
                      <a:pt x="95" y="272"/>
                      <a:pt x="92" y="274"/>
                    </a:cubicBezTo>
                    <a:moveTo>
                      <a:pt x="206" y="74"/>
                    </a:moveTo>
                    <a:cubicBezTo>
                      <a:pt x="218" y="70"/>
                      <a:pt x="232" y="70"/>
                      <a:pt x="240" y="70"/>
                    </a:cubicBezTo>
                    <a:cubicBezTo>
                      <a:pt x="264" y="70"/>
                      <a:pt x="266" y="72"/>
                      <a:pt x="280" y="74"/>
                    </a:cubicBezTo>
                    <a:cubicBezTo>
                      <a:pt x="274" y="76"/>
                      <a:pt x="266" y="80"/>
                      <a:pt x="236" y="80"/>
                    </a:cubicBezTo>
                    <a:cubicBezTo>
                      <a:pt x="222" y="80"/>
                      <a:pt x="214" y="80"/>
                      <a:pt x="206" y="74"/>
                    </a:cubicBezTo>
                    <a:moveTo>
                      <a:pt x="152" y="266"/>
                    </a:moveTo>
                    <a:cubicBezTo>
                      <a:pt x="168" y="262"/>
                      <a:pt x="182" y="262"/>
                      <a:pt x="192" y="262"/>
                    </a:cubicBezTo>
                    <a:cubicBezTo>
                      <a:pt x="216" y="262"/>
                      <a:pt x="218" y="262"/>
                      <a:pt x="232" y="266"/>
                    </a:cubicBezTo>
                    <a:cubicBezTo>
                      <a:pt x="226" y="268"/>
                      <a:pt x="218" y="272"/>
                      <a:pt x="186" y="272"/>
                    </a:cubicBezTo>
                    <a:cubicBezTo>
                      <a:pt x="170" y="272"/>
                      <a:pt x="164" y="272"/>
                      <a:pt x="152" y="26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297" name="Freeform: Shape 296"/>
              <p:cNvSpPr/>
              <p:nvPr/>
            </p:nvSpPr>
            <p:spPr>
              <a:xfrm>
                <a:off x="7407720" y="2768400"/>
                <a:ext cx="90720" cy="114480"/>
              </a:xfrm>
              <a:custGeom>
                <a:avLst/>
                <a:gdLst/>
                <a:ahLst/>
                <a:cxnLst/>
                <a:rect l="0" t="0" r="r" b="b"/>
                <a:pathLst>
                  <a:path w="253" h="319">
                    <a:moveTo>
                      <a:pt x="250" y="32"/>
                    </a:moveTo>
                    <a:cubicBezTo>
                      <a:pt x="252" y="24"/>
                      <a:pt x="252" y="24"/>
                      <a:pt x="252" y="20"/>
                    </a:cubicBezTo>
                    <a:cubicBezTo>
                      <a:pt x="252" y="12"/>
                      <a:pt x="246" y="6"/>
                      <a:pt x="236" y="6"/>
                    </a:cubicBezTo>
                    <a:cubicBezTo>
                      <a:pt x="232" y="6"/>
                      <a:pt x="222" y="8"/>
                      <a:pt x="216" y="16"/>
                    </a:cubicBezTo>
                    <a:cubicBezTo>
                      <a:pt x="216" y="20"/>
                      <a:pt x="212" y="36"/>
                      <a:pt x="208" y="46"/>
                    </a:cubicBezTo>
                    <a:cubicBezTo>
                      <a:pt x="205" y="59"/>
                      <a:pt x="201" y="73"/>
                      <a:pt x="198" y="86"/>
                    </a:cubicBezTo>
                    <a:cubicBezTo>
                      <a:pt x="196" y="98"/>
                      <a:pt x="180" y="160"/>
                      <a:pt x="178" y="166"/>
                    </a:cubicBezTo>
                    <a:cubicBezTo>
                      <a:pt x="158" y="180"/>
                      <a:pt x="156" y="208"/>
                      <a:pt x="118" y="208"/>
                    </a:cubicBezTo>
                    <a:cubicBezTo>
                      <a:pt x="84" y="208"/>
                      <a:pt x="84" y="176"/>
                      <a:pt x="84" y="168"/>
                    </a:cubicBezTo>
                    <a:cubicBezTo>
                      <a:pt x="84" y="140"/>
                      <a:pt x="96" y="110"/>
                      <a:pt x="110" y="72"/>
                    </a:cubicBezTo>
                    <a:cubicBezTo>
                      <a:pt x="116" y="56"/>
                      <a:pt x="120" y="50"/>
                      <a:pt x="120" y="42"/>
                    </a:cubicBezTo>
                    <a:cubicBezTo>
                      <a:pt x="120" y="18"/>
                      <a:pt x="98" y="0"/>
                      <a:pt x="72" y="0"/>
                    </a:cubicBezTo>
                    <a:cubicBezTo>
                      <a:pt x="22" y="0"/>
                      <a:pt x="0" y="68"/>
                      <a:pt x="0" y="76"/>
                    </a:cubicBezTo>
                    <a:cubicBezTo>
                      <a:pt x="0" y="82"/>
                      <a:pt x="5" y="80"/>
                      <a:pt x="8" y="82"/>
                    </a:cubicBezTo>
                    <a:cubicBezTo>
                      <a:pt x="16" y="82"/>
                      <a:pt x="16" y="80"/>
                      <a:pt x="18" y="74"/>
                    </a:cubicBezTo>
                    <a:cubicBezTo>
                      <a:pt x="30" y="34"/>
                      <a:pt x="52" y="14"/>
                      <a:pt x="70" y="14"/>
                    </a:cubicBezTo>
                    <a:cubicBezTo>
                      <a:pt x="80" y="14"/>
                      <a:pt x="84" y="20"/>
                      <a:pt x="84" y="32"/>
                    </a:cubicBezTo>
                    <a:cubicBezTo>
                      <a:pt x="84" y="42"/>
                      <a:pt x="78" y="54"/>
                      <a:pt x="76" y="60"/>
                    </a:cubicBezTo>
                    <a:cubicBezTo>
                      <a:pt x="52" y="120"/>
                      <a:pt x="48" y="138"/>
                      <a:pt x="48" y="160"/>
                    </a:cubicBezTo>
                    <a:cubicBezTo>
                      <a:pt x="48" y="168"/>
                      <a:pt x="48" y="190"/>
                      <a:pt x="68" y="206"/>
                    </a:cubicBezTo>
                    <a:cubicBezTo>
                      <a:pt x="82" y="220"/>
                      <a:pt x="102" y="222"/>
                      <a:pt x="116" y="222"/>
                    </a:cubicBezTo>
                    <a:cubicBezTo>
                      <a:pt x="136" y="222"/>
                      <a:pt x="154" y="214"/>
                      <a:pt x="170" y="200"/>
                    </a:cubicBezTo>
                    <a:cubicBezTo>
                      <a:pt x="164" y="226"/>
                      <a:pt x="158" y="248"/>
                      <a:pt x="138" y="272"/>
                    </a:cubicBezTo>
                    <a:cubicBezTo>
                      <a:pt x="124" y="288"/>
                      <a:pt x="104" y="304"/>
                      <a:pt x="78" y="304"/>
                    </a:cubicBezTo>
                    <a:cubicBezTo>
                      <a:pt x="74" y="304"/>
                      <a:pt x="52" y="304"/>
                      <a:pt x="42" y="288"/>
                    </a:cubicBezTo>
                    <a:cubicBezTo>
                      <a:pt x="68" y="284"/>
                      <a:pt x="59" y="269"/>
                      <a:pt x="68" y="260"/>
                    </a:cubicBezTo>
                    <a:cubicBezTo>
                      <a:pt x="68" y="244"/>
                      <a:pt x="54" y="242"/>
                      <a:pt x="48" y="242"/>
                    </a:cubicBezTo>
                    <a:cubicBezTo>
                      <a:pt x="36" y="242"/>
                      <a:pt x="20" y="252"/>
                      <a:pt x="20" y="274"/>
                    </a:cubicBezTo>
                    <a:cubicBezTo>
                      <a:pt x="20" y="298"/>
                      <a:pt x="44" y="318"/>
                      <a:pt x="78" y="318"/>
                    </a:cubicBezTo>
                    <a:cubicBezTo>
                      <a:pt x="128" y="318"/>
                      <a:pt x="188" y="278"/>
                      <a:pt x="204" y="218"/>
                    </a:cubicBezTo>
                    <a:cubicBezTo>
                      <a:pt x="219" y="156"/>
                      <a:pt x="235" y="94"/>
                      <a:pt x="250" y="3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298" name="Freeform: Shape 297"/>
              <p:cNvSpPr/>
              <p:nvPr/>
            </p:nvSpPr>
            <p:spPr>
              <a:xfrm>
                <a:off x="6912360" y="2910600"/>
                <a:ext cx="608760" cy="10080"/>
              </a:xfrm>
              <a:custGeom>
                <a:avLst/>
                <a:gdLst/>
                <a:ahLst/>
                <a:cxnLst/>
                <a:rect l="0" t="0" r="r" b="b"/>
                <a:pathLst>
                  <a:path w="1692" h="29">
                    <a:moveTo>
                      <a:pt x="846" y="28"/>
                    </a:moveTo>
                    <a:cubicBezTo>
                      <a:pt x="564" y="28"/>
                      <a:pt x="282" y="28"/>
                      <a:pt x="0" y="28"/>
                    </a:cubicBezTo>
                    <a:cubicBezTo>
                      <a:pt x="0" y="19"/>
                      <a:pt x="0" y="9"/>
                      <a:pt x="0" y="0"/>
                    </a:cubicBezTo>
                    <a:cubicBezTo>
                      <a:pt x="564" y="0"/>
                      <a:pt x="1128" y="0"/>
                      <a:pt x="1691" y="0"/>
                    </a:cubicBezTo>
                    <a:cubicBezTo>
                      <a:pt x="1691" y="9"/>
                      <a:pt x="1691" y="19"/>
                      <a:pt x="1691" y="28"/>
                    </a:cubicBezTo>
                    <a:cubicBezTo>
                      <a:pt x="1410" y="28"/>
                      <a:pt x="1128" y="28"/>
                      <a:pt x="846" y="2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299" name="Freeform: Shape 298"/>
              <p:cNvSpPr/>
              <p:nvPr/>
            </p:nvSpPr>
            <p:spPr>
              <a:xfrm>
                <a:off x="7088040" y="2973960"/>
                <a:ext cx="137520" cy="227160"/>
              </a:xfrm>
              <a:custGeom>
                <a:avLst/>
                <a:gdLst/>
                <a:ahLst/>
                <a:cxnLst/>
                <a:rect l="0" t="0" r="r" b="b"/>
                <a:pathLst>
                  <a:path w="383" h="632">
                    <a:moveTo>
                      <a:pt x="382" y="96"/>
                    </a:moveTo>
                    <a:cubicBezTo>
                      <a:pt x="382" y="44"/>
                      <a:pt x="344" y="0"/>
                      <a:pt x="288" y="0"/>
                    </a:cubicBezTo>
                    <a:cubicBezTo>
                      <a:pt x="246" y="0"/>
                      <a:pt x="226" y="12"/>
                      <a:pt x="202" y="30"/>
                    </a:cubicBezTo>
                    <a:cubicBezTo>
                      <a:pt x="164" y="58"/>
                      <a:pt x="126" y="126"/>
                      <a:pt x="112" y="180"/>
                    </a:cubicBezTo>
                    <a:cubicBezTo>
                      <a:pt x="75" y="328"/>
                      <a:pt x="37" y="475"/>
                      <a:pt x="0" y="623"/>
                    </a:cubicBezTo>
                    <a:cubicBezTo>
                      <a:pt x="0" y="627"/>
                      <a:pt x="2" y="631"/>
                      <a:pt x="8" y="631"/>
                    </a:cubicBezTo>
                    <a:cubicBezTo>
                      <a:pt x="14" y="631"/>
                      <a:pt x="16" y="629"/>
                      <a:pt x="16" y="627"/>
                    </a:cubicBezTo>
                    <a:cubicBezTo>
                      <a:pt x="33" y="563"/>
                      <a:pt x="49" y="498"/>
                      <a:pt x="66" y="434"/>
                    </a:cubicBezTo>
                    <a:cubicBezTo>
                      <a:pt x="80" y="475"/>
                      <a:pt x="110" y="501"/>
                      <a:pt x="162" y="501"/>
                    </a:cubicBezTo>
                    <a:cubicBezTo>
                      <a:pt x="212" y="501"/>
                      <a:pt x="266" y="477"/>
                      <a:pt x="298" y="447"/>
                    </a:cubicBezTo>
                    <a:cubicBezTo>
                      <a:pt x="330" y="416"/>
                      <a:pt x="354" y="370"/>
                      <a:pt x="354" y="318"/>
                    </a:cubicBezTo>
                    <a:cubicBezTo>
                      <a:pt x="354" y="268"/>
                      <a:pt x="328" y="232"/>
                      <a:pt x="302" y="214"/>
                    </a:cubicBezTo>
                    <a:cubicBezTo>
                      <a:pt x="342" y="190"/>
                      <a:pt x="382" y="148"/>
                      <a:pt x="382" y="96"/>
                    </a:cubicBezTo>
                    <a:moveTo>
                      <a:pt x="256" y="214"/>
                    </a:moveTo>
                    <a:cubicBezTo>
                      <a:pt x="248" y="216"/>
                      <a:pt x="240" y="218"/>
                      <a:pt x="222" y="218"/>
                    </a:cubicBezTo>
                    <a:cubicBezTo>
                      <a:pt x="212" y="218"/>
                      <a:pt x="198" y="218"/>
                      <a:pt x="192" y="216"/>
                    </a:cubicBezTo>
                    <a:cubicBezTo>
                      <a:pt x="194" y="208"/>
                      <a:pt x="218" y="210"/>
                      <a:pt x="226" y="210"/>
                    </a:cubicBezTo>
                    <a:cubicBezTo>
                      <a:pt x="242" y="210"/>
                      <a:pt x="248" y="210"/>
                      <a:pt x="256" y="214"/>
                    </a:cubicBezTo>
                    <a:moveTo>
                      <a:pt x="344" y="80"/>
                    </a:moveTo>
                    <a:cubicBezTo>
                      <a:pt x="344" y="130"/>
                      <a:pt x="316" y="180"/>
                      <a:pt x="280" y="202"/>
                    </a:cubicBezTo>
                    <a:cubicBezTo>
                      <a:pt x="262" y="194"/>
                      <a:pt x="248" y="194"/>
                      <a:pt x="226" y="194"/>
                    </a:cubicBezTo>
                    <a:cubicBezTo>
                      <a:pt x="212" y="194"/>
                      <a:pt x="172" y="192"/>
                      <a:pt x="172" y="216"/>
                    </a:cubicBezTo>
                    <a:cubicBezTo>
                      <a:pt x="172" y="236"/>
                      <a:pt x="208" y="234"/>
                      <a:pt x="220" y="234"/>
                    </a:cubicBezTo>
                    <a:cubicBezTo>
                      <a:pt x="246" y="234"/>
                      <a:pt x="258" y="232"/>
                      <a:pt x="278" y="224"/>
                    </a:cubicBezTo>
                    <a:cubicBezTo>
                      <a:pt x="304" y="250"/>
                      <a:pt x="308" y="272"/>
                      <a:pt x="310" y="304"/>
                    </a:cubicBezTo>
                    <a:cubicBezTo>
                      <a:pt x="310" y="344"/>
                      <a:pt x="294" y="396"/>
                      <a:pt x="274" y="424"/>
                    </a:cubicBezTo>
                    <a:cubicBezTo>
                      <a:pt x="246" y="461"/>
                      <a:pt x="200" y="487"/>
                      <a:pt x="160" y="487"/>
                    </a:cubicBezTo>
                    <a:cubicBezTo>
                      <a:pt x="106" y="487"/>
                      <a:pt x="80" y="445"/>
                      <a:pt x="80" y="396"/>
                    </a:cubicBezTo>
                    <a:cubicBezTo>
                      <a:pt x="80" y="390"/>
                      <a:pt x="80" y="380"/>
                      <a:pt x="82" y="366"/>
                    </a:cubicBezTo>
                    <a:cubicBezTo>
                      <a:pt x="97" y="306"/>
                      <a:pt x="113" y="247"/>
                      <a:pt x="128" y="188"/>
                    </a:cubicBezTo>
                    <a:cubicBezTo>
                      <a:pt x="144" y="128"/>
                      <a:pt x="194" y="16"/>
                      <a:pt x="278" y="16"/>
                    </a:cubicBezTo>
                    <a:cubicBezTo>
                      <a:pt x="320" y="16"/>
                      <a:pt x="344" y="38"/>
                      <a:pt x="344" y="8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00" name="Freeform: Shape 299"/>
              <p:cNvSpPr/>
              <p:nvPr/>
            </p:nvSpPr>
            <p:spPr>
              <a:xfrm>
                <a:off x="7252920" y="2997000"/>
                <a:ext cx="71280" cy="76320"/>
              </a:xfrm>
              <a:custGeom>
                <a:avLst/>
                <a:gdLst/>
                <a:ahLst/>
                <a:cxnLst/>
                <a:rect l="0" t="0" r="r" b="b"/>
                <a:pathLst>
                  <a:path w="199" h="213">
                    <a:moveTo>
                      <a:pt x="114" y="106"/>
                    </a:moveTo>
                    <a:cubicBezTo>
                      <a:pt x="154" y="90"/>
                      <a:pt x="172" y="82"/>
                      <a:pt x="186" y="76"/>
                    </a:cubicBezTo>
                    <a:cubicBezTo>
                      <a:pt x="194" y="72"/>
                      <a:pt x="198" y="70"/>
                      <a:pt x="198" y="62"/>
                    </a:cubicBezTo>
                    <a:cubicBezTo>
                      <a:pt x="198" y="52"/>
                      <a:pt x="192" y="46"/>
                      <a:pt x="184" y="46"/>
                    </a:cubicBezTo>
                    <a:cubicBezTo>
                      <a:pt x="180" y="46"/>
                      <a:pt x="180" y="46"/>
                      <a:pt x="174" y="50"/>
                    </a:cubicBezTo>
                    <a:cubicBezTo>
                      <a:pt x="151" y="65"/>
                      <a:pt x="129" y="79"/>
                      <a:pt x="106" y="94"/>
                    </a:cubicBezTo>
                    <a:cubicBezTo>
                      <a:pt x="109" y="70"/>
                      <a:pt x="111" y="46"/>
                      <a:pt x="114" y="22"/>
                    </a:cubicBezTo>
                    <a:cubicBezTo>
                      <a:pt x="114" y="12"/>
                      <a:pt x="114" y="0"/>
                      <a:pt x="100" y="0"/>
                    </a:cubicBezTo>
                    <a:cubicBezTo>
                      <a:pt x="94" y="0"/>
                      <a:pt x="84" y="4"/>
                      <a:pt x="84" y="16"/>
                    </a:cubicBezTo>
                    <a:cubicBezTo>
                      <a:pt x="84" y="20"/>
                      <a:pt x="86" y="34"/>
                      <a:pt x="86" y="40"/>
                    </a:cubicBezTo>
                    <a:cubicBezTo>
                      <a:pt x="88" y="48"/>
                      <a:pt x="90" y="84"/>
                      <a:pt x="92" y="94"/>
                    </a:cubicBezTo>
                    <a:cubicBezTo>
                      <a:pt x="70" y="79"/>
                      <a:pt x="48" y="65"/>
                      <a:pt x="26" y="50"/>
                    </a:cubicBezTo>
                    <a:cubicBezTo>
                      <a:pt x="20" y="46"/>
                      <a:pt x="18" y="46"/>
                      <a:pt x="14" y="46"/>
                    </a:cubicBezTo>
                    <a:cubicBezTo>
                      <a:pt x="6" y="46"/>
                      <a:pt x="0" y="52"/>
                      <a:pt x="0" y="62"/>
                    </a:cubicBezTo>
                    <a:cubicBezTo>
                      <a:pt x="0" y="70"/>
                      <a:pt x="6" y="74"/>
                      <a:pt x="10" y="76"/>
                    </a:cubicBezTo>
                    <a:cubicBezTo>
                      <a:pt x="35" y="86"/>
                      <a:pt x="59" y="96"/>
                      <a:pt x="84" y="106"/>
                    </a:cubicBezTo>
                    <a:cubicBezTo>
                      <a:pt x="44" y="124"/>
                      <a:pt x="26" y="130"/>
                      <a:pt x="14" y="136"/>
                    </a:cubicBezTo>
                    <a:cubicBezTo>
                      <a:pt x="4" y="140"/>
                      <a:pt x="0" y="142"/>
                      <a:pt x="0" y="152"/>
                    </a:cubicBezTo>
                    <a:cubicBezTo>
                      <a:pt x="0" y="160"/>
                      <a:pt x="6" y="168"/>
                      <a:pt x="14" y="168"/>
                    </a:cubicBezTo>
                    <a:cubicBezTo>
                      <a:pt x="18" y="168"/>
                      <a:pt x="18" y="168"/>
                      <a:pt x="24" y="164"/>
                    </a:cubicBezTo>
                    <a:cubicBezTo>
                      <a:pt x="47" y="148"/>
                      <a:pt x="69" y="133"/>
                      <a:pt x="92" y="118"/>
                    </a:cubicBezTo>
                    <a:cubicBezTo>
                      <a:pt x="89" y="145"/>
                      <a:pt x="87" y="171"/>
                      <a:pt x="84" y="198"/>
                    </a:cubicBezTo>
                    <a:cubicBezTo>
                      <a:pt x="84" y="208"/>
                      <a:pt x="95" y="212"/>
                      <a:pt x="100" y="212"/>
                    </a:cubicBezTo>
                    <a:cubicBezTo>
                      <a:pt x="105" y="212"/>
                      <a:pt x="114" y="208"/>
                      <a:pt x="114" y="198"/>
                    </a:cubicBezTo>
                    <a:cubicBezTo>
                      <a:pt x="114" y="194"/>
                      <a:pt x="112" y="178"/>
                      <a:pt x="112" y="174"/>
                    </a:cubicBezTo>
                    <a:cubicBezTo>
                      <a:pt x="110" y="166"/>
                      <a:pt x="108" y="130"/>
                      <a:pt x="106" y="118"/>
                    </a:cubicBezTo>
                    <a:cubicBezTo>
                      <a:pt x="126" y="131"/>
                      <a:pt x="146" y="145"/>
                      <a:pt x="166" y="158"/>
                    </a:cubicBezTo>
                    <a:cubicBezTo>
                      <a:pt x="178" y="168"/>
                      <a:pt x="180" y="168"/>
                      <a:pt x="184" y="168"/>
                    </a:cubicBezTo>
                    <a:cubicBezTo>
                      <a:pt x="192" y="168"/>
                      <a:pt x="198" y="160"/>
                      <a:pt x="198" y="152"/>
                    </a:cubicBezTo>
                    <a:cubicBezTo>
                      <a:pt x="198" y="142"/>
                      <a:pt x="194" y="140"/>
                      <a:pt x="188" y="138"/>
                    </a:cubicBezTo>
                    <a:cubicBezTo>
                      <a:pt x="163" y="127"/>
                      <a:pt x="139" y="117"/>
                      <a:pt x="114" y="10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01" name="Freeform: Shape 300"/>
              <p:cNvSpPr/>
              <p:nvPr/>
            </p:nvSpPr>
            <p:spPr>
              <a:xfrm>
                <a:off x="7232040" y="3136320"/>
                <a:ext cx="90720" cy="114480"/>
              </a:xfrm>
              <a:custGeom>
                <a:avLst/>
                <a:gdLst/>
                <a:ahLst/>
                <a:cxnLst/>
                <a:rect l="0" t="0" r="r" b="b"/>
                <a:pathLst>
                  <a:path w="253" h="319">
                    <a:moveTo>
                      <a:pt x="250" y="32"/>
                    </a:moveTo>
                    <a:cubicBezTo>
                      <a:pt x="252" y="26"/>
                      <a:pt x="252" y="24"/>
                      <a:pt x="252" y="22"/>
                    </a:cubicBezTo>
                    <a:cubicBezTo>
                      <a:pt x="252" y="12"/>
                      <a:pt x="244" y="6"/>
                      <a:pt x="236" y="6"/>
                    </a:cubicBezTo>
                    <a:cubicBezTo>
                      <a:pt x="230" y="6"/>
                      <a:pt x="220" y="8"/>
                      <a:pt x="216" y="18"/>
                    </a:cubicBezTo>
                    <a:cubicBezTo>
                      <a:pt x="214" y="20"/>
                      <a:pt x="210" y="36"/>
                      <a:pt x="208" y="46"/>
                    </a:cubicBezTo>
                    <a:cubicBezTo>
                      <a:pt x="205" y="59"/>
                      <a:pt x="201" y="73"/>
                      <a:pt x="198" y="86"/>
                    </a:cubicBezTo>
                    <a:cubicBezTo>
                      <a:pt x="194" y="98"/>
                      <a:pt x="180" y="160"/>
                      <a:pt x="178" y="166"/>
                    </a:cubicBezTo>
                    <a:cubicBezTo>
                      <a:pt x="158" y="180"/>
                      <a:pt x="156" y="208"/>
                      <a:pt x="118" y="208"/>
                    </a:cubicBezTo>
                    <a:cubicBezTo>
                      <a:pt x="84" y="208"/>
                      <a:pt x="84" y="176"/>
                      <a:pt x="84" y="168"/>
                    </a:cubicBezTo>
                    <a:cubicBezTo>
                      <a:pt x="84" y="142"/>
                      <a:pt x="94" y="110"/>
                      <a:pt x="110" y="72"/>
                    </a:cubicBezTo>
                    <a:cubicBezTo>
                      <a:pt x="116" y="56"/>
                      <a:pt x="118" y="50"/>
                      <a:pt x="118" y="42"/>
                    </a:cubicBezTo>
                    <a:cubicBezTo>
                      <a:pt x="118" y="18"/>
                      <a:pt x="98" y="0"/>
                      <a:pt x="72" y="0"/>
                    </a:cubicBezTo>
                    <a:cubicBezTo>
                      <a:pt x="22" y="0"/>
                      <a:pt x="0" y="68"/>
                      <a:pt x="0" y="76"/>
                    </a:cubicBezTo>
                    <a:cubicBezTo>
                      <a:pt x="0" y="82"/>
                      <a:pt x="6" y="82"/>
                      <a:pt x="8" y="82"/>
                    </a:cubicBezTo>
                    <a:cubicBezTo>
                      <a:pt x="14" y="82"/>
                      <a:pt x="16" y="80"/>
                      <a:pt x="16" y="74"/>
                    </a:cubicBezTo>
                    <a:cubicBezTo>
                      <a:pt x="30" y="34"/>
                      <a:pt x="50" y="14"/>
                      <a:pt x="70" y="14"/>
                    </a:cubicBezTo>
                    <a:cubicBezTo>
                      <a:pt x="78" y="14"/>
                      <a:pt x="82" y="20"/>
                      <a:pt x="82" y="32"/>
                    </a:cubicBezTo>
                    <a:cubicBezTo>
                      <a:pt x="82" y="42"/>
                      <a:pt x="78" y="54"/>
                      <a:pt x="76" y="60"/>
                    </a:cubicBezTo>
                    <a:cubicBezTo>
                      <a:pt x="52" y="120"/>
                      <a:pt x="46" y="138"/>
                      <a:pt x="46" y="160"/>
                    </a:cubicBezTo>
                    <a:cubicBezTo>
                      <a:pt x="46" y="168"/>
                      <a:pt x="46" y="192"/>
                      <a:pt x="66" y="208"/>
                    </a:cubicBezTo>
                    <a:cubicBezTo>
                      <a:pt x="82" y="220"/>
                      <a:pt x="102" y="222"/>
                      <a:pt x="116" y="222"/>
                    </a:cubicBezTo>
                    <a:cubicBezTo>
                      <a:pt x="134" y="222"/>
                      <a:pt x="152" y="214"/>
                      <a:pt x="168" y="200"/>
                    </a:cubicBezTo>
                    <a:cubicBezTo>
                      <a:pt x="162" y="228"/>
                      <a:pt x="156" y="248"/>
                      <a:pt x="136" y="272"/>
                    </a:cubicBezTo>
                    <a:cubicBezTo>
                      <a:pt x="122" y="288"/>
                      <a:pt x="104" y="304"/>
                      <a:pt x="78" y="304"/>
                    </a:cubicBezTo>
                    <a:cubicBezTo>
                      <a:pt x="74" y="304"/>
                      <a:pt x="50" y="304"/>
                      <a:pt x="40" y="288"/>
                    </a:cubicBezTo>
                    <a:cubicBezTo>
                      <a:pt x="66" y="284"/>
                      <a:pt x="66" y="262"/>
                      <a:pt x="66" y="260"/>
                    </a:cubicBezTo>
                    <a:cubicBezTo>
                      <a:pt x="66" y="244"/>
                      <a:pt x="52" y="242"/>
                      <a:pt x="48" y="242"/>
                    </a:cubicBezTo>
                    <a:cubicBezTo>
                      <a:pt x="36" y="242"/>
                      <a:pt x="20" y="252"/>
                      <a:pt x="20" y="274"/>
                    </a:cubicBezTo>
                    <a:cubicBezTo>
                      <a:pt x="20" y="300"/>
                      <a:pt x="42" y="318"/>
                      <a:pt x="78" y="318"/>
                    </a:cubicBezTo>
                    <a:cubicBezTo>
                      <a:pt x="128" y="318"/>
                      <a:pt x="188" y="280"/>
                      <a:pt x="204" y="218"/>
                    </a:cubicBezTo>
                    <a:cubicBezTo>
                      <a:pt x="219" y="156"/>
                      <a:pt x="235" y="94"/>
                      <a:pt x="250" y="3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02" name="Freeform: Shape 301"/>
              <p:cNvSpPr/>
              <p:nvPr/>
            </p:nvSpPr>
            <p:spPr>
              <a:xfrm>
                <a:off x="7561440" y="2806920"/>
                <a:ext cx="180720" cy="177480"/>
              </a:xfrm>
              <a:custGeom>
                <a:avLst/>
                <a:gdLst/>
                <a:ahLst/>
                <a:cxnLst/>
                <a:rect l="0" t="0" r="r" b="b"/>
                <a:pathLst>
                  <a:path w="503" h="494">
                    <a:moveTo>
                      <a:pt x="236" y="48"/>
                    </a:moveTo>
                    <a:cubicBezTo>
                      <a:pt x="240" y="30"/>
                      <a:pt x="242" y="24"/>
                      <a:pt x="254" y="22"/>
                    </a:cubicBezTo>
                    <a:cubicBezTo>
                      <a:pt x="262" y="20"/>
                      <a:pt x="284" y="20"/>
                      <a:pt x="298" y="20"/>
                    </a:cubicBezTo>
                    <a:cubicBezTo>
                      <a:pt x="348" y="20"/>
                      <a:pt x="426" y="20"/>
                      <a:pt x="426" y="90"/>
                    </a:cubicBezTo>
                    <a:cubicBezTo>
                      <a:pt x="426" y="114"/>
                      <a:pt x="414" y="162"/>
                      <a:pt x="386" y="190"/>
                    </a:cubicBezTo>
                    <a:cubicBezTo>
                      <a:pt x="368" y="208"/>
                      <a:pt x="332" y="230"/>
                      <a:pt x="268" y="230"/>
                    </a:cubicBezTo>
                    <a:cubicBezTo>
                      <a:pt x="242" y="230"/>
                      <a:pt x="216" y="230"/>
                      <a:pt x="190" y="230"/>
                    </a:cubicBezTo>
                    <a:cubicBezTo>
                      <a:pt x="205" y="169"/>
                      <a:pt x="221" y="109"/>
                      <a:pt x="236" y="48"/>
                    </a:cubicBezTo>
                    <a:moveTo>
                      <a:pt x="336" y="240"/>
                    </a:moveTo>
                    <a:cubicBezTo>
                      <a:pt x="408" y="224"/>
                      <a:pt x="490" y="176"/>
                      <a:pt x="490" y="104"/>
                    </a:cubicBezTo>
                    <a:cubicBezTo>
                      <a:pt x="490" y="44"/>
                      <a:pt x="428" y="0"/>
                      <a:pt x="336" y="0"/>
                    </a:cubicBezTo>
                    <a:cubicBezTo>
                      <a:pt x="269" y="0"/>
                      <a:pt x="203" y="0"/>
                      <a:pt x="136" y="0"/>
                    </a:cubicBezTo>
                    <a:cubicBezTo>
                      <a:pt x="122" y="0"/>
                      <a:pt x="114" y="0"/>
                      <a:pt x="114" y="14"/>
                    </a:cubicBezTo>
                    <a:cubicBezTo>
                      <a:pt x="114" y="20"/>
                      <a:pt x="122" y="20"/>
                      <a:pt x="134" y="20"/>
                    </a:cubicBezTo>
                    <a:cubicBezTo>
                      <a:pt x="136" y="20"/>
                      <a:pt x="150" y="20"/>
                      <a:pt x="162" y="22"/>
                    </a:cubicBezTo>
                    <a:cubicBezTo>
                      <a:pt x="174" y="24"/>
                      <a:pt x="180" y="24"/>
                      <a:pt x="180" y="34"/>
                    </a:cubicBezTo>
                    <a:cubicBezTo>
                      <a:pt x="180" y="36"/>
                      <a:pt x="180" y="38"/>
                      <a:pt x="178" y="46"/>
                    </a:cubicBezTo>
                    <a:cubicBezTo>
                      <a:pt x="147" y="172"/>
                      <a:pt x="115" y="298"/>
                      <a:pt x="84" y="424"/>
                    </a:cubicBezTo>
                    <a:cubicBezTo>
                      <a:pt x="76" y="451"/>
                      <a:pt x="74" y="455"/>
                      <a:pt x="20" y="455"/>
                    </a:cubicBezTo>
                    <a:cubicBezTo>
                      <a:pt x="6" y="455"/>
                      <a:pt x="0" y="455"/>
                      <a:pt x="0" y="469"/>
                    </a:cubicBezTo>
                    <a:cubicBezTo>
                      <a:pt x="0" y="477"/>
                      <a:pt x="8" y="477"/>
                      <a:pt x="10" y="477"/>
                    </a:cubicBezTo>
                    <a:cubicBezTo>
                      <a:pt x="30" y="477"/>
                      <a:pt x="79" y="475"/>
                      <a:pt x="98" y="475"/>
                    </a:cubicBezTo>
                    <a:cubicBezTo>
                      <a:pt x="117" y="475"/>
                      <a:pt x="168" y="477"/>
                      <a:pt x="188" y="477"/>
                    </a:cubicBezTo>
                    <a:cubicBezTo>
                      <a:pt x="194" y="477"/>
                      <a:pt x="202" y="477"/>
                      <a:pt x="202" y="463"/>
                    </a:cubicBezTo>
                    <a:cubicBezTo>
                      <a:pt x="202" y="455"/>
                      <a:pt x="196" y="455"/>
                      <a:pt x="182" y="455"/>
                    </a:cubicBezTo>
                    <a:cubicBezTo>
                      <a:pt x="156" y="455"/>
                      <a:pt x="136" y="455"/>
                      <a:pt x="136" y="443"/>
                    </a:cubicBezTo>
                    <a:cubicBezTo>
                      <a:pt x="136" y="440"/>
                      <a:pt x="138" y="436"/>
                      <a:pt x="138" y="432"/>
                    </a:cubicBezTo>
                    <a:cubicBezTo>
                      <a:pt x="154" y="370"/>
                      <a:pt x="170" y="308"/>
                      <a:pt x="186" y="246"/>
                    </a:cubicBezTo>
                    <a:cubicBezTo>
                      <a:pt x="213" y="246"/>
                      <a:pt x="241" y="246"/>
                      <a:pt x="268" y="246"/>
                    </a:cubicBezTo>
                    <a:cubicBezTo>
                      <a:pt x="332" y="246"/>
                      <a:pt x="346" y="286"/>
                      <a:pt x="346" y="310"/>
                    </a:cubicBezTo>
                    <a:cubicBezTo>
                      <a:pt x="346" y="320"/>
                      <a:pt x="340" y="342"/>
                      <a:pt x="336" y="358"/>
                    </a:cubicBezTo>
                    <a:cubicBezTo>
                      <a:pt x="330" y="378"/>
                      <a:pt x="324" y="404"/>
                      <a:pt x="324" y="418"/>
                    </a:cubicBezTo>
                    <a:cubicBezTo>
                      <a:pt x="324" y="493"/>
                      <a:pt x="408" y="493"/>
                      <a:pt x="418" y="493"/>
                    </a:cubicBezTo>
                    <a:cubicBezTo>
                      <a:pt x="478" y="493"/>
                      <a:pt x="502" y="422"/>
                      <a:pt x="502" y="414"/>
                    </a:cubicBezTo>
                    <a:cubicBezTo>
                      <a:pt x="502" y="404"/>
                      <a:pt x="497" y="407"/>
                      <a:pt x="494" y="404"/>
                    </a:cubicBezTo>
                    <a:cubicBezTo>
                      <a:pt x="488" y="404"/>
                      <a:pt x="486" y="410"/>
                      <a:pt x="484" y="414"/>
                    </a:cubicBezTo>
                    <a:cubicBezTo>
                      <a:pt x="466" y="465"/>
                      <a:pt x="436" y="477"/>
                      <a:pt x="420" y="477"/>
                    </a:cubicBezTo>
                    <a:cubicBezTo>
                      <a:pt x="398" y="477"/>
                      <a:pt x="392" y="461"/>
                      <a:pt x="392" y="436"/>
                    </a:cubicBezTo>
                    <a:cubicBezTo>
                      <a:pt x="392" y="414"/>
                      <a:pt x="396" y="378"/>
                      <a:pt x="400" y="356"/>
                    </a:cubicBezTo>
                    <a:cubicBezTo>
                      <a:pt x="400" y="346"/>
                      <a:pt x="402" y="332"/>
                      <a:pt x="402" y="322"/>
                    </a:cubicBezTo>
                    <a:cubicBezTo>
                      <a:pt x="402" y="268"/>
                      <a:pt x="356" y="246"/>
                      <a:pt x="336" y="24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03" name="Freeform: Shape 302"/>
              <p:cNvSpPr/>
              <p:nvPr/>
            </p:nvSpPr>
            <p:spPr>
              <a:xfrm>
                <a:off x="7755840" y="2896200"/>
                <a:ext cx="157680" cy="120960"/>
              </a:xfrm>
              <a:custGeom>
                <a:avLst/>
                <a:gdLst/>
                <a:ahLst/>
                <a:cxnLst/>
                <a:rect l="0" t="0" r="r" b="b"/>
                <a:pathLst>
                  <a:path w="439" h="337">
                    <a:moveTo>
                      <a:pt x="378" y="40"/>
                    </a:moveTo>
                    <a:cubicBezTo>
                      <a:pt x="384" y="22"/>
                      <a:pt x="384" y="18"/>
                      <a:pt x="420" y="18"/>
                    </a:cubicBezTo>
                    <a:cubicBezTo>
                      <a:pt x="432" y="18"/>
                      <a:pt x="438" y="18"/>
                      <a:pt x="438" y="8"/>
                    </a:cubicBezTo>
                    <a:cubicBezTo>
                      <a:pt x="438" y="6"/>
                      <a:pt x="436" y="0"/>
                      <a:pt x="430" y="0"/>
                    </a:cubicBezTo>
                    <a:cubicBezTo>
                      <a:pt x="416" y="0"/>
                      <a:pt x="380" y="2"/>
                      <a:pt x="364" y="2"/>
                    </a:cubicBezTo>
                    <a:cubicBezTo>
                      <a:pt x="356" y="2"/>
                      <a:pt x="340" y="2"/>
                      <a:pt x="332" y="2"/>
                    </a:cubicBezTo>
                    <a:cubicBezTo>
                      <a:pt x="322" y="2"/>
                      <a:pt x="310" y="0"/>
                      <a:pt x="300" y="0"/>
                    </a:cubicBezTo>
                    <a:cubicBezTo>
                      <a:pt x="298" y="0"/>
                      <a:pt x="290" y="0"/>
                      <a:pt x="290" y="10"/>
                    </a:cubicBezTo>
                    <a:cubicBezTo>
                      <a:pt x="290" y="18"/>
                      <a:pt x="296" y="18"/>
                      <a:pt x="306" y="18"/>
                    </a:cubicBezTo>
                    <a:cubicBezTo>
                      <a:pt x="312" y="18"/>
                      <a:pt x="316" y="18"/>
                      <a:pt x="324" y="18"/>
                    </a:cubicBezTo>
                    <a:cubicBezTo>
                      <a:pt x="334" y="20"/>
                      <a:pt x="336" y="20"/>
                      <a:pt x="336" y="26"/>
                    </a:cubicBezTo>
                    <a:cubicBezTo>
                      <a:pt x="335" y="29"/>
                      <a:pt x="336" y="30"/>
                      <a:pt x="334" y="36"/>
                    </a:cubicBezTo>
                    <a:cubicBezTo>
                      <a:pt x="324" y="75"/>
                      <a:pt x="314" y="113"/>
                      <a:pt x="304" y="152"/>
                    </a:cubicBezTo>
                    <a:cubicBezTo>
                      <a:pt x="249" y="152"/>
                      <a:pt x="195" y="152"/>
                      <a:pt x="140" y="152"/>
                    </a:cubicBezTo>
                    <a:cubicBezTo>
                      <a:pt x="149" y="114"/>
                      <a:pt x="159" y="76"/>
                      <a:pt x="168" y="38"/>
                    </a:cubicBezTo>
                    <a:cubicBezTo>
                      <a:pt x="172" y="22"/>
                      <a:pt x="174" y="18"/>
                      <a:pt x="212" y="18"/>
                    </a:cubicBezTo>
                    <a:cubicBezTo>
                      <a:pt x="220" y="18"/>
                      <a:pt x="226" y="18"/>
                      <a:pt x="226" y="8"/>
                    </a:cubicBezTo>
                    <a:cubicBezTo>
                      <a:pt x="226" y="6"/>
                      <a:pt x="224" y="0"/>
                      <a:pt x="218" y="0"/>
                    </a:cubicBezTo>
                    <a:cubicBezTo>
                      <a:pt x="204" y="0"/>
                      <a:pt x="168" y="2"/>
                      <a:pt x="154" y="2"/>
                    </a:cubicBezTo>
                    <a:cubicBezTo>
                      <a:pt x="146" y="2"/>
                      <a:pt x="128" y="2"/>
                      <a:pt x="120" y="2"/>
                    </a:cubicBezTo>
                    <a:cubicBezTo>
                      <a:pt x="110" y="2"/>
                      <a:pt x="98" y="0"/>
                      <a:pt x="90" y="0"/>
                    </a:cubicBezTo>
                    <a:cubicBezTo>
                      <a:pt x="86" y="0"/>
                      <a:pt x="78" y="0"/>
                      <a:pt x="78" y="10"/>
                    </a:cubicBezTo>
                    <a:cubicBezTo>
                      <a:pt x="78" y="18"/>
                      <a:pt x="84" y="18"/>
                      <a:pt x="94" y="18"/>
                    </a:cubicBezTo>
                    <a:cubicBezTo>
                      <a:pt x="101" y="18"/>
                      <a:pt x="104" y="18"/>
                      <a:pt x="114" y="18"/>
                    </a:cubicBezTo>
                    <a:cubicBezTo>
                      <a:pt x="124" y="20"/>
                      <a:pt x="124" y="20"/>
                      <a:pt x="124" y="26"/>
                    </a:cubicBezTo>
                    <a:cubicBezTo>
                      <a:pt x="123" y="29"/>
                      <a:pt x="124" y="30"/>
                      <a:pt x="122" y="36"/>
                    </a:cubicBezTo>
                    <a:cubicBezTo>
                      <a:pt x="101" y="123"/>
                      <a:pt x="79" y="210"/>
                      <a:pt x="58" y="298"/>
                    </a:cubicBezTo>
                    <a:cubicBezTo>
                      <a:pt x="54" y="314"/>
                      <a:pt x="52" y="318"/>
                      <a:pt x="14" y="318"/>
                    </a:cubicBezTo>
                    <a:cubicBezTo>
                      <a:pt x="6" y="318"/>
                      <a:pt x="0" y="318"/>
                      <a:pt x="0" y="328"/>
                    </a:cubicBezTo>
                    <a:cubicBezTo>
                      <a:pt x="0" y="334"/>
                      <a:pt x="2" y="336"/>
                      <a:pt x="6" y="336"/>
                    </a:cubicBezTo>
                    <a:cubicBezTo>
                      <a:pt x="22" y="336"/>
                      <a:pt x="56" y="334"/>
                      <a:pt x="70" y="334"/>
                    </a:cubicBezTo>
                    <a:cubicBezTo>
                      <a:pt x="80" y="334"/>
                      <a:pt x="96" y="334"/>
                      <a:pt x="104" y="334"/>
                    </a:cubicBezTo>
                    <a:cubicBezTo>
                      <a:pt x="114" y="334"/>
                      <a:pt x="126" y="336"/>
                      <a:pt x="136" y="336"/>
                    </a:cubicBezTo>
                    <a:cubicBezTo>
                      <a:pt x="138" y="336"/>
                      <a:pt x="146" y="336"/>
                      <a:pt x="146" y="326"/>
                    </a:cubicBezTo>
                    <a:cubicBezTo>
                      <a:pt x="146" y="318"/>
                      <a:pt x="142" y="318"/>
                      <a:pt x="130" y="318"/>
                    </a:cubicBezTo>
                    <a:cubicBezTo>
                      <a:pt x="122" y="318"/>
                      <a:pt x="120" y="318"/>
                      <a:pt x="112" y="318"/>
                    </a:cubicBezTo>
                    <a:cubicBezTo>
                      <a:pt x="100" y="316"/>
                      <a:pt x="100" y="314"/>
                      <a:pt x="100" y="310"/>
                    </a:cubicBezTo>
                    <a:cubicBezTo>
                      <a:pt x="101" y="306"/>
                      <a:pt x="100" y="306"/>
                      <a:pt x="102" y="298"/>
                    </a:cubicBezTo>
                    <a:cubicBezTo>
                      <a:pt x="113" y="255"/>
                      <a:pt x="125" y="212"/>
                      <a:pt x="136" y="170"/>
                    </a:cubicBezTo>
                    <a:cubicBezTo>
                      <a:pt x="191" y="170"/>
                      <a:pt x="245" y="170"/>
                      <a:pt x="300" y="170"/>
                    </a:cubicBezTo>
                    <a:cubicBezTo>
                      <a:pt x="289" y="212"/>
                      <a:pt x="279" y="255"/>
                      <a:pt x="268" y="298"/>
                    </a:cubicBezTo>
                    <a:cubicBezTo>
                      <a:pt x="264" y="314"/>
                      <a:pt x="264" y="318"/>
                      <a:pt x="224" y="318"/>
                    </a:cubicBezTo>
                    <a:cubicBezTo>
                      <a:pt x="216" y="318"/>
                      <a:pt x="210" y="318"/>
                      <a:pt x="210" y="328"/>
                    </a:cubicBezTo>
                    <a:cubicBezTo>
                      <a:pt x="210" y="334"/>
                      <a:pt x="214" y="336"/>
                      <a:pt x="218" y="336"/>
                    </a:cubicBezTo>
                    <a:cubicBezTo>
                      <a:pt x="232" y="336"/>
                      <a:pt x="268" y="334"/>
                      <a:pt x="282" y="334"/>
                    </a:cubicBezTo>
                    <a:cubicBezTo>
                      <a:pt x="290" y="334"/>
                      <a:pt x="308" y="334"/>
                      <a:pt x="316" y="334"/>
                    </a:cubicBezTo>
                    <a:cubicBezTo>
                      <a:pt x="326" y="334"/>
                      <a:pt x="338" y="336"/>
                      <a:pt x="348" y="336"/>
                    </a:cubicBezTo>
                    <a:cubicBezTo>
                      <a:pt x="350" y="336"/>
                      <a:pt x="358" y="336"/>
                      <a:pt x="358" y="326"/>
                    </a:cubicBezTo>
                    <a:cubicBezTo>
                      <a:pt x="358" y="318"/>
                      <a:pt x="352" y="318"/>
                      <a:pt x="342" y="318"/>
                    </a:cubicBezTo>
                    <a:cubicBezTo>
                      <a:pt x="334" y="318"/>
                      <a:pt x="332" y="318"/>
                      <a:pt x="322" y="318"/>
                    </a:cubicBezTo>
                    <a:cubicBezTo>
                      <a:pt x="312" y="316"/>
                      <a:pt x="312" y="314"/>
                      <a:pt x="312" y="310"/>
                    </a:cubicBezTo>
                    <a:cubicBezTo>
                      <a:pt x="312" y="306"/>
                      <a:pt x="314" y="302"/>
                      <a:pt x="314" y="298"/>
                    </a:cubicBezTo>
                    <a:cubicBezTo>
                      <a:pt x="335" y="212"/>
                      <a:pt x="357" y="126"/>
                      <a:pt x="378" y="4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04" name="Freeform: Shape 303"/>
              <p:cNvSpPr/>
              <p:nvPr/>
            </p:nvSpPr>
            <p:spPr>
              <a:xfrm>
                <a:off x="7935120" y="2892600"/>
                <a:ext cx="136800" cy="128160"/>
              </a:xfrm>
              <a:custGeom>
                <a:avLst/>
                <a:gdLst/>
                <a:ahLst/>
                <a:cxnLst/>
                <a:rect l="0" t="0" r="r" b="b"/>
                <a:pathLst>
                  <a:path w="381" h="357">
                    <a:moveTo>
                      <a:pt x="380" y="6"/>
                    </a:moveTo>
                    <a:cubicBezTo>
                      <a:pt x="380" y="4"/>
                      <a:pt x="378" y="0"/>
                      <a:pt x="374" y="0"/>
                    </a:cubicBezTo>
                    <a:cubicBezTo>
                      <a:pt x="370" y="0"/>
                      <a:pt x="368" y="2"/>
                      <a:pt x="364" y="6"/>
                    </a:cubicBezTo>
                    <a:cubicBezTo>
                      <a:pt x="352" y="19"/>
                      <a:pt x="340" y="31"/>
                      <a:pt x="328" y="44"/>
                    </a:cubicBezTo>
                    <a:cubicBezTo>
                      <a:pt x="324" y="38"/>
                      <a:pt x="296" y="0"/>
                      <a:pt x="236" y="0"/>
                    </a:cubicBezTo>
                    <a:cubicBezTo>
                      <a:pt x="116" y="0"/>
                      <a:pt x="0" y="106"/>
                      <a:pt x="0" y="216"/>
                    </a:cubicBezTo>
                    <a:cubicBezTo>
                      <a:pt x="0" y="294"/>
                      <a:pt x="58" y="356"/>
                      <a:pt x="152" y="356"/>
                    </a:cubicBezTo>
                    <a:cubicBezTo>
                      <a:pt x="196" y="356"/>
                      <a:pt x="240" y="344"/>
                      <a:pt x="266" y="316"/>
                    </a:cubicBezTo>
                    <a:cubicBezTo>
                      <a:pt x="272" y="328"/>
                      <a:pt x="284" y="346"/>
                      <a:pt x="290" y="346"/>
                    </a:cubicBezTo>
                    <a:cubicBezTo>
                      <a:pt x="294" y="346"/>
                      <a:pt x="296" y="344"/>
                      <a:pt x="298" y="332"/>
                    </a:cubicBezTo>
                    <a:cubicBezTo>
                      <a:pt x="301" y="320"/>
                      <a:pt x="305" y="308"/>
                      <a:pt x="308" y="296"/>
                    </a:cubicBezTo>
                    <a:cubicBezTo>
                      <a:pt x="310" y="286"/>
                      <a:pt x="318" y="256"/>
                      <a:pt x="318" y="250"/>
                    </a:cubicBezTo>
                    <a:cubicBezTo>
                      <a:pt x="324" y="228"/>
                      <a:pt x="324" y="228"/>
                      <a:pt x="354" y="228"/>
                    </a:cubicBezTo>
                    <a:cubicBezTo>
                      <a:pt x="358" y="228"/>
                      <a:pt x="364" y="228"/>
                      <a:pt x="364" y="218"/>
                    </a:cubicBezTo>
                    <a:cubicBezTo>
                      <a:pt x="364" y="212"/>
                      <a:pt x="362" y="210"/>
                      <a:pt x="358" y="210"/>
                    </a:cubicBezTo>
                    <a:cubicBezTo>
                      <a:pt x="342" y="210"/>
                      <a:pt x="320" y="212"/>
                      <a:pt x="304" y="212"/>
                    </a:cubicBezTo>
                    <a:cubicBezTo>
                      <a:pt x="292" y="212"/>
                      <a:pt x="274" y="212"/>
                      <a:pt x="262" y="212"/>
                    </a:cubicBezTo>
                    <a:cubicBezTo>
                      <a:pt x="250" y="212"/>
                      <a:pt x="236" y="210"/>
                      <a:pt x="224" y="210"/>
                    </a:cubicBezTo>
                    <a:cubicBezTo>
                      <a:pt x="220" y="210"/>
                      <a:pt x="212" y="210"/>
                      <a:pt x="212" y="220"/>
                    </a:cubicBezTo>
                    <a:cubicBezTo>
                      <a:pt x="212" y="228"/>
                      <a:pt x="218" y="228"/>
                      <a:pt x="230" y="228"/>
                    </a:cubicBezTo>
                    <a:cubicBezTo>
                      <a:pt x="240" y="228"/>
                      <a:pt x="250" y="228"/>
                      <a:pt x="260" y="228"/>
                    </a:cubicBezTo>
                    <a:cubicBezTo>
                      <a:pt x="274" y="230"/>
                      <a:pt x="276" y="232"/>
                      <a:pt x="276" y="238"/>
                    </a:cubicBezTo>
                    <a:cubicBezTo>
                      <a:pt x="276" y="240"/>
                      <a:pt x="276" y="242"/>
                      <a:pt x="272" y="254"/>
                    </a:cubicBezTo>
                    <a:cubicBezTo>
                      <a:pt x="268" y="268"/>
                      <a:pt x="262" y="290"/>
                      <a:pt x="262" y="294"/>
                    </a:cubicBezTo>
                    <a:cubicBezTo>
                      <a:pt x="246" y="324"/>
                      <a:pt x="202" y="338"/>
                      <a:pt x="162" y="338"/>
                    </a:cubicBezTo>
                    <a:cubicBezTo>
                      <a:pt x="114" y="338"/>
                      <a:pt x="50" y="314"/>
                      <a:pt x="50" y="232"/>
                    </a:cubicBezTo>
                    <a:cubicBezTo>
                      <a:pt x="50" y="178"/>
                      <a:pt x="74" y="112"/>
                      <a:pt x="110" y="76"/>
                    </a:cubicBezTo>
                    <a:cubicBezTo>
                      <a:pt x="160" y="26"/>
                      <a:pt x="214" y="18"/>
                      <a:pt x="240" y="18"/>
                    </a:cubicBezTo>
                    <a:cubicBezTo>
                      <a:pt x="298" y="18"/>
                      <a:pt x="332" y="60"/>
                      <a:pt x="332" y="114"/>
                    </a:cubicBezTo>
                    <a:cubicBezTo>
                      <a:pt x="332" y="128"/>
                      <a:pt x="330" y="132"/>
                      <a:pt x="330" y="134"/>
                    </a:cubicBezTo>
                    <a:cubicBezTo>
                      <a:pt x="330" y="140"/>
                      <a:pt x="336" y="140"/>
                      <a:pt x="338" y="140"/>
                    </a:cubicBezTo>
                    <a:cubicBezTo>
                      <a:pt x="346" y="140"/>
                      <a:pt x="346" y="140"/>
                      <a:pt x="350" y="130"/>
                    </a:cubicBezTo>
                    <a:cubicBezTo>
                      <a:pt x="360" y="89"/>
                      <a:pt x="370" y="47"/>
                      <a:pt x="380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</p:grpSp>
      </p:grpSp>
      <p:sp>
        <p:nvSpPr>
          <p:cNvPr id="305" name="Oval 304"/>
          <p:cNvSpPr/>
          <p:nvPr/>
        </p:nvSpPr>
        <p:spPr>
          <a:xfrm>
            <a:off x="7992525" y="2272382"/>
            <a:ext cx="447422" cy="451668"/>
          </a:xfrm>
          <a:prstGeom prst="ellipse">
            <a:avLst/>
          </a:prstGeom>
          <a:solidFill>
            <a:srgbClr val="FF0000">
              <a:alpha val="30000"/>
            </a:srgbClr>
          </a:solidFill>
          <a:ln w="381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306" name="Group 305"/>
          <p:cNvGrpSpPr/>
          <p:nvPr/>
        </p:nvGrpSpPr>
        <p:grpSpPr>
          <a:xfrm>
            <a:off x="7355684" y="2969969"/>
            <a:ext cx="988248" cy="238407"/>
            <a:chOff x="6428880" y="3273840"/>
            <a:chExt cx="1089360" cy="262800"/>
          </a:xfrm>
        </p:grpSpPr>
        <p:grpSp>
          <p:nvGrpSpPr>
            <p:cNvPr id="307" name="Group 306"/>
            <p:cNvGrpSpPr/>
            <p:nvPr/>
          </p:nvGrpSpPr>
          <p:grpSpPr>
            <a:xfrm>
              <a:off x="6428880" y="3273840"/>
              <a:ext cx="1089360" cy="262800"/>
              <a:chOff x="6428880" y="3273840"/>
              <a:chExt cx="1089360" cy="262800"/>
            </a:xfrm>
          </p:grpSpPr>
          <p:sp>
            <p:nvSpPr>
              <p:cNvPr id="308" name="Freeform: Shape 307"/>
              <p:cNvSpPr/>
              <p:nvPr/>
            </p:nvSpPr>
            <p:spPr>
              <a:xfrm>
                <a:off x="6428880" y="3286800"/>
                <a:ext cx="1076400" cy="236880"/>
              </a:xfrm>
              <a:custGeom>
                <a:avLst/>
                <a:gdLst/>
                <a:ahLst/>
                <a:cxnLst/>
                <a:rect l="0" t="0" r="r" b="b"/>
                <a:pathLst>
                  <a:path w="2991" h="659">
                    <a:moveTo>
                      <a:pt x="1495" y="658"/>
                    </a:moveTo>
                    <a:cubicBezTo>
                      <a:pt x="997" y="658"/>
                      <a:pt x="498" y="658"/>
                      <a:pt x="0" y="658"/>
                    </a:cubicBezTo>
                    <a:cubicBezTo>
                      <a:pt x="0" y="439"/>
                      <a:pt x="0" y="219"/>
                      <a:pt x="0" y="0"/>
                    </a:cubicBezTo>
                    <a:cubicBezTo>
                      <a:pt x="997" y="0"/>
                      <a:pt x="1993" y="0"/>
                      <a:pt x="2990" y="0"/>
                    </a:cubicBezTo>
                    <a:cubicBezTo>
                      <a:pt x="2990" y="219"/>
                      <a:pt x="2990" y="439"/>
                      <a:pt x="2990" y="658"/>
                    </a:cubicBezTo>
                    <a:cubicBezTo>
                      <a:pt x="2492" y="658"/>
                      <a:pt x="1993" y="658"/>
                      <a:pt x="1495" y="6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</a:ln>
            </p:spPr>
          </p:sp>
          <p:sp>
            <p:nvSpPr>
              <p:cNvPr id="309" name="Freeform: Shape 308"/>
              <p:cNvSpPr/>
              <p:nvPr/>
            </p:nvSpPr>
            <p:spPr>
              <a:xfrm>
                <a:off x="6441120" y="3273840"/>
                <a:ext cx="58320" cy="252000"/>
              </a:xfrm>
              <a:custGeom>
                <a:avLst/>
                <a:gdLst/>
                <a:ahLst/>
                <a:cxnLst/>
                <a:rect l="0" t="0" r="r" b="b"/>
                <a:pathLst>
                  <a:path w="163" h="701">
                    <a:moveTo>
                      <a:pt x="162" y="692"/>
                    </a:moveTo>
                    <a:cubicBezTo>
                      <a:pt x="162" y="690"/>
                      <a:pt x="162" y="690"/>
                      <a:pt x="152" y="678"/>
                    </a:cubicBezTo>
                    <a:cubicBezTo>
                      <a:pt x="64" y="588"/>
                      <a:pt x="40" y="457"/>
                      <a:pt x="40" y="349"/>
                    </a:cubicBezTo>
                    <a:cubicBezTo>
                      <a:pt x="40" y="227"/>
                      <a:pt x="68" y="106"/>
                      <a:pt x="154" y="20"/>
                    </a:cubicBezTo>
                    <a:cubicBezTo>
                      <a:pt x="162" y="10"/>
                      <a:pt x="162" y="10"/>
                      <a:pt x="162" y="8"/>
                    </a:cubicBezTo>
                    <a:cubicBezTo>
                      <a:pt x="162" y="2"/>
                      <a:pt x="160" y="0"/>
                      <a:pt x="156" y="0"/>
                    </a:cubicBezTo>
                    <a:cubicBezTo>
                      <a:pt x="148" y="0"/>
                      <a:pt x="86" y="48"/>
                      <a:pt x="44" y="138"/>
                    </a:cubicBezTo>
                    <a:cubicBezTo>
                      <a:pt x="8" y="213"/>
                      <a:pt x="0" y="291"/>
                      <a:pt x="0" y="349"/>
                    </a:cubicBezTo>
                    <a:cubicBezTo>
                      <a:pt x="0" y="405"/>
                      <a:pt x="8" y="489"/>
                      <a:pt x="46" y="569"/>
                    </a:cubicBezTo>
                    <a:cubicBezTo>
                      <a:pt x="88" y="654"/>
                      <a:pt x="148" y="700"/>
                      <a:pt x="156" y="700"/>
                    </a:cubicBezTo>
                    <a:cubicBezTo>
                      <a:pt x="160" y="700"/>
                      <a:pt x="162" y="698"/>
                      <a:pt x="162" y="69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10" name="Freeform: Shape 309"/>
              <p:cNvSpPr/>
              <p:nvPr/>
            </p:nvSpPr>
            <p:spPr>
              <a:xfrm>
                <a:off x="6523920" y="3354120"/>
                <a:ext cx="133920" cy="111240"/>
              </a:xfrm>
              <a:custGeom>
                <a:avLst/>
                <a:gdLst/>
                <a:ahLst/>
                <a:cxnLst/>
                <a:rect l="0" t="0" r="r" b="b"/>
                <a:pathLst>
                  <a:path w="373" h="310">
                    <a:moveTo>
                      <a:pt x="338" y="40"/>
                    </a:moveTo>
                    <a:cubicBezTo>
                      <a:pt x="346" y="40"/>
                      <a:pt x="372" y="40"/>
                      <a:pt x="372" y="16"/>
                    </a:cubicBezTo>
                    <a:cubicBezTo>
                      <a:pt x="372" y="0"/>
                      <a:pt x="358" y="0"/>
                      <a:pt x="344" y="0"/>
                    </a:cubicBezTo>
                    <a:cubicBezTo>
                      <a:pt x="290" y="0"/>
                      <a:pt x="237" y="0"/>
                      <a:pt x="184" y="0"/>
                    </a:cubicBezTo>
                    <a:cubicBezTo>
                      <a:pt x="78" y="0"/>
                      <a:pt x="0" y="116"/>
                      <a:pt x="0" y="199"/>
                    </a:cubicBezTo>
                    <a:cubicBezTo>
                      <a:pt x="0" y="259"/>
                      <a:pt x="42" y="309"/>
                      <a:pt x="106" y="309"/>
                    </a:cubicBezTo>
                    <a:cubicBezTo>
                      <a:pt x="188" y="309"/>
                      <a:pt x="282" y="225"/>
                      <a:pt x="282" y="118"/>
                    </a:cubicBezTo>
                    <a:cubicBezTo>
                      <a:pt x="282" y="106"/>
                      <a:pt x="282" y="72"/>
                      <a:pt x="260" y="40"/>
                    </a:cubicBezTo>
                    <a:cubicBezTo>
                      <a:pt x="286" y="40"/>
                      <a:pt x="312" y="40"/>
                      <a:pt x="338" y="40"/>
                    </a:cubicBezTo>
                    <a:moveTo>
                      <a:pt x="106" y="293"/>
                    </a:moveTo>
                    <a:cubicBezTo>
                      <a:pt x="72" y="293"/>
                      <a:pt x="44" y="269"/>
                      <a:pt x="44" y="217"/>
                    </a:cubicBezTo>
                    <a:cubicBezTo>
                      <a:pt x="44" y="197"/>
                      <a:pt x="52" y="140"/>
                      <a:pt x="76" y="98"/>
                    </a:cubicBezTo>
                    <a:cubicBezTo>
                      <a:pt x="106" y="50"/>
                      <a:pt x="148" y="40"/>
                      <a:pt x="172" y="40"/>
                    </a:cubicBezTo>
                    <a:cubicBezTo>
                      <a:pt x="232" y="40"/>
                      <a:pt x="238" y="88"/>
                      <a:pt x="238" y="108"/>
                    </a:cubicBezTo>
                    <a:cubicBezTo>
                      <a:pt x="238" y="142"/>
                      <a:pt x="224" y="199"/>
                      <a:pt x="200" y="233"/>
                    </a:cubicBezTo>
                    <a:cubicBezTo>
                      <a:pt x="172" y="275"/>
                      <a:pt x="134" y="293"/>
                      <a:pt x="106" y="2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11" name="Freeform: Shape 310"/>
              <p:cNvSpPr/>
              <p:nvPr/>
            </p:nvSpPr>
            <p:spPr>
              <a:xfrm>
                <a:off x="6667200" y="3423240"/>
                <a:ext cx="90720" cy="113400"/>
              </a:xfrm>
              <a:custGeom>
                <a:avLst/>
                <a:gdLst/>
                <a:ahLst/>
                <a:cxnLst/>
                <a:rect l="0" t="0" r="r" b="b"/>
                <a:pathLst>
                  <a:path w="253" h="316">
                    <a:moveTo>
                      <a:pt x="250" y="30"/>
                    </a:moveTo>
                    <a:cubicBezTo>
                      <a:pt x="252" y="24"/>
                      <a:pt x="252" y="22"/>
                      <a:pt x="252" y="20"/>
                    </a:cubicBezTo>
                    <a:cubicBezTo>
                      <a:pt x="252" y="10"/>
                      <a:pt x="244" y="4"/>
                      <a:pt x="236" y="4"/>
                    </a:cubicBezTo>
                    <a:cubicBezTo>
                      <a:pt x="230" y="4"/>
                      <a:pt x="222" y="6"/>
                      <a:pt x="216" y="16"/>
                    </a:cubicBezTo>
                    <a:cubicBezTo>
                      <a:pt x="214" y="18"/>
                      <a:pt x="210" y="34"/>
                      <a:pt x="208" y="44"/>
                    </a:cubicBezTo>
                    <a:cubicBezTo>
                      <a:pt x="205" y="57"/>
                      <a:pt x="201" y="70"/>
                      <a:pt x="198" y="84"/>
                    </a:cubicBezTo>
                    <a:cubicBezTo>
                      <a:pt x="194" y="96"/>
                      <a:pt x="180" y="158"/>
                      <a:pt x="178" y="164"/>
                    </a:cubicBezTo>
                    <a:cubicBezTo>
                      <a:pt x="158" y="178"/>
                      <a:pt x="156" y="205"/>
                      <a:pt x="118" y="205"/>
                    </a:cubicBezTo>
                    <a:cubicBezTo>
                      <a:pt x="84" y="205"/>
                      <a:pt x="84" y="174"/>
                      <a:pt x="84" y="166"/>
                    </a:cubicBezTo>
                    <a:cubicBezTo>
                      <a:pt x="84" y="140"/>
                      <a:pt x="96" y="108"/>
                      <a:pt x="110" y="70"/>
                    </a:cubicBezTo>
                    <a:cubicBezTo>
                      <a:pt x="116" y="54"/>
                      <a:pt x="118" y="50"/>
                      <a:pt x="118" y="40"/>
                    </a:cubicBezTo>
                    <a:cubicBezTo>
                      <a:pt x="118" y="18"/>
                      <a:pt x="98" y="0"/>
                      <a:pt x="72" y="0"/>
                    </a:cubicBezTo>
                    <a:cubicBezTo>
                      <a:pt x="22" y="0"/>
                      <a:pt x="0" y="66"/>
                      <a:pt x="0" y="74"/>
                    </a:cubicBezTo>
                    <a:cubicBezTo>
                      <a:pt x="0" y="80"/>
                      <a:pt x="5" y="78"/>
                      <a:pt x="8" y="80"/>
                    </a:cubicBezTo>
                    <a:cubicBezTo>
                      <a:pt x="16" y="80"/>
                      <a:pt x="16" y="78"/>
                      <a:pt x="18" y="72"/>
                    </a:cubicBezTo>
                    <a:cubicBezTo>
                      <a:pt x="30" y="32"/>
                      <a:pt x="50" y="12"/>
                      <a:pt x="70" y="12"/>
                    </a:cubicBezTo>
                    <a:cubicBezTo>
                      <a:pt x="78" y="12"/>
                      <a:pt x="82" y="18"/>
                      <a:pt x="82" y="30"/>
                    </a:cubicBezTo>
                    <a:cubicBezTo>
                      <a:pt x="82" y="42"/>
                      <a:pt x="78" y="52"/>
                      <a:pt x="76" y="58"/>
                    </a:cubicBezTo>
                    <a:cubicBezTo>
                      <a:pt x="52" y="118"/>
                      <a:pt x="48" y="136"/>
                      <a:pt x="48" y="158"/>
                    </a:cubicBezTo>
                    <a:cubicBezTo>
                      <a:pt x="48" y="166"/>
                      <a:pt x="48" y="190"/>
                      <a:pt x="66" y="205"/>
                    </a:cubicBezTo>
                    <a:cubicBezTo>
                      <a:pt x="82" y="217"/>
                      <a:pt x="102" y="219"/>
                      <a:pt x="116" y="219"/>
                    </a:cubicBezTo>
                    <a:cubicBezTo>
                      <a:pt x="136" y="219"/>
                      <a:pt x="154" y="213"/>
                      <a:pt x="170" y="197"/>
                    </a:cubicBezTo>
                    <a:cubicBezTo>
                      <a:pt x="162" y="225"/>
                      <a:pt x="158" y="245"/>
                      <a:pt x="136" y="269"/>
                    </a:cubicBezTo>
                    <a:cubicBezTo>
                      <a:pt x="124" y="285"/>
                      <a:pt x="104" y="301"/>
                      <a:pt x="78" y="301"/>
                    </a:cubicBezTo>
                    <a:cubicBezTo>
                      <a:pt x="74" y="301"/>
                      <a:pt x="52" y="301"/>
                      <a:pt x="40" y="285"/>
                    </a:cubicBezTo>
                    <a:cubicBezTo>
                      <a:pt x="68" y="281"/>
                      <a:pt x="68" y="259"/>
                      <a:pt x="68" y="257"/>
                    </a:cubicBezTo>
                    <a:cubicBezTo>
                      <a:pt x="68" y="241"/>
                      <a:pt x="54" y="239"/>
                      <a:pt x="48" y="239"/>
                    </a:cubicBezTo>
                    <a:cubicBezTo>
                      <a:pt x="36" y="239"/>
                      <a:pt x="20" y="249"/>
                      <a:pt x="20" y="271"/>
                    </a:cubicBezTo>
                    <a:cubicBezTo>
                      <a:pt x="20" y="297"/>
                      <a:pt x="44" y="315"/>
                      <a:pt x="78" y="315"/>
                    </a:cubicBezTo>
                    <a:cubicBezTo>
                      <a:pt x="128" y="315"/>
                      <a:pt x="188" y="277"/>
                      <a:pt x="204" y="215"/>
                    </a:cubicBezTo>
                    <a:cubicBezTo>
                      <a:pt x="219" y="154"/>
                      <a:pt x="235" y="92"/>
                      <a:pt x="250" y="3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12" name="Freeform: Shape 311"/>
              <p:cNvSpPr/>
              <p:nvPr/>
            </p:nvSpPr>
            <p:spPr>
              <a:xfrm>
                <a:off x="6864120" y="3320640"/>
                <a:ext cx="224640" cy="158760"/>
              </a:xfrm>
              <a:custGeom>
                <a:avLst/>
                <a:gdLst/>
                <a:ahLst/>
                <a:cxnLst/>
                <a:rect l="0" t="0" r="r" b="b"/>
                <a:pathLst>
                  <a:path w="625" h="442">
                    <a:moveTo>
                      <a:pt x="396" y="28"/>
                    </a:moveTo>
                    <a:cubicBezTo>
                      <a:pt x="406" y="24"/>
                      <a:pt x="410" y="22"/>
                      <a:pt x="410" y="14"/>
                    </a:cubicBezTo>
                    <a:cubicBezTo>
                      <a:pt x="410" y="4"/>
                      <a:pt x="402" y="0"/>
                      <a:pt x="396" y="0"/>
                    </a:cubicBezTo>
                    <a:cubicBezTo>
                      <a:pt x="392" y="0"/>
                      <a:pt x="386" y="2"/>
                      <a:pt x="384" y="4"/>
                    </a:cubicBezTo>
                    <a:cubicBezTo>
                      <a:pt x="260" y="71"/>
                      <a:pt x="137" y="138"/>
                      <a:pt x="14" y="205"/>
                    </a:cubicBezTo>
                    <a:cubicBezTo>
                      <a:pt x="6" y="209"/>
                      <a:pt x="0" y="210"/>
                      <a:pt x="0" y="219"/>
                    </a:cubicBezTo>
                    <a:cubicBezTo>
                      <a:pt x="0" y="228"/>
                      <a:pt x="6" y="231"/>
                      <a:pt x="14" y="235"/>
                    </a:cubicBezTo>
                    <a:cubicBezTo>
                      <a:pt x="137" y="303"/>
                      <a:pt x="260" y="370"/>
                      <a:pt x="384" y="437"/>
                    </a:cubicBezTo>
                    <a:cubicBezTo>
                      <a:pt x="392" y="441"/>
                      <a:pt x="394" y="441"/>
                      <a:pt x="396" y="441"/>
                    </a:cubicBezTo>
                    <a:cubicBezTo>
                      <a:pt x="406" y="441"/>
                      <a:pt x="410" y="435"/>
                      <a:pt x="410" y="427"/>
                    </a:cubicBezTo>
                    <a:cubicBezTo>
                      <a:pt x="410" y="419"/>
                      <a:pt x="406" y="417"/>
                      <a:pt x="396" y="413"/>
                    </a:cubicBezTo>
                    <a:cubicBezTo>
                      <a:pt x="278" y="348"/>
                      <a:pt x="161" y="284"/>
                      <a:pt x="44" y="219"/>
                    </a:cubicBezTo>
                    <a:cubicBezTo>
                      <a:pt x="161" y="156"/>
                      <a:pt x="278" y="92"/>
                      <a:pt x="396" y="28"/>
                    </a:cubicBezTo>
                    <a:moveTo>
                      <a:pt x="610" y="28"/>
                    </a:moveTo>
                    <a:cubicBezTo>
                      <a:pt x="620" y="24"/>
                      <a:pt x="624" y="22"/>
                      <a:pt x="624" y="14"/>
                    </a:cubicBezTo>
                    <a:cubicBezTo>
                      <a:pt x="624" y="4"/>
                      <a:pt x="618" y="0"/>
                      <a:pt x="610" y="0"/>
                    </a:cubicBezTo>
                    <a:cubicBezTo>
                      <a:pt x="606" y="0"/>
                      <a:pt x="602" y="2"/>
                      <a:pt x="598" y="4"/>
                    </a:cubicBezTo>
                    <a:cubicBezTo>
                      <a:pt x="474" y="71"/>
                      <a:pt x="351" y="138"/>
                      <a:pt x="228" y="205"/>
                    </a:cubicBezTo>
                    <a:cubicBezTo>
                      <a:pt x="220" y="209"/>
                      <a:pt x="214" y="210"/>
                      <a:pt x="214" y="219"/>
                    </a:cubicBezTo>
                    <a:cubicBezTo>
                      <a:pt x="214" y="228"/>
                      <a:pt x="220" y="231"/>
                      <a:pt x="228" y="235"/>
                    </a:cubicBezTo>
                    <a:cubicBezTo>
                      <a:pt x="351" y="303"/>
                      <a:pt x="474" y="370"/>
                      <a:pt x="598" y="437"/>
                    </a:cubicBezTo>
                    <a:cubicBezTo>
                      <a:pt x="606" y="441"/>
                      <a:pt x="608" y="441"/>
                      <a:pt x="610" y="441"/>
                    </a:cubicBezTo>
                    <a:cubicBezTo>
                      <a:pt x="620" y="441"/>
                      <a:pt x="624" y="435"/>
                      <a:pt x="624" y="427"/>
                    </a:cubicBezTo>
                    <a:cubicBezTo>
                      <a:pt x="624" y="419"/>
                      <a:pt x="620" y="417"/>
                      <a:pt x="610" y="413"/>
                    </a:cubicBezTo>
                    <a:cubicBezTo>
                      <a:pt x="492" y="348"/>
                      <a:pt x="375" y="284"/>
                      <a:pt x="258" y="219"/>
                    </a:cubicBezTo>
                    <a:cubicBezTo>
                      <a:pt x="375" y="156"/>
                      <a:pt x="492" y="92"/>
                      <a:pt x="610" y="2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13" name="Freeform: Shape 312"/>
              <p:cNvSpPr/>
              <p:nvPr/>
            </p:nvSpPr>
            <p:spPr>
              <a:xfrm>
                <a:off x="7183080" y="3354120"/>
                <a:ext cx="133920" cy="111240"/>
              </a:xfrm>
              <a:custGeom>
                <a:avLst/>
                <a:gdLst/>
                <a:ahLst/>
                <a:cxnLst/>
                <a:rect l="0" t="0" r="r" b="b"/>
                <a:pathLst>
                  <a:path w="373" h="310">
                    <a:moveTo>
                      <a:pt x="338" y="40"/>
                    </a:moveTo>
                    <a:cubicBezTo>
                      <a:pt x="346" y="40"/>
                      <a:pt x="372" y="40"/>
                      <a:pt x="372" y="16"/>
                    </a:cubicBezTo>
                    <a:cubicBezTo>
                      <a:pt x="372" y="0"/>
                      <a:pt x="358" y="0"/>
                      <a:pt x="344" y="0"/>
                    </a:cubicBezTo>
                    <a:cubicBezTo>
                      <a:pt x="290" y="0"/>
                      <a:pt x="237" y="0"/>
                      <a:pt x="184" y="0"/>
                    </a:cubicBezTo>
                    <a:cubicBezTo>
                      <a:pt x="78" y="0"/>
                      <a:pt x="0" y="116"/>
                      <a:pt x="0" y="199"/>
                    </a:cubicBezTo>
                    <a:cubicBezTo>
                      <a:pt x="0" y="259"/>
                      <a:pt x="42" y="309"/>
                      <a:pt x="106" y="309"/>
                    </a:cubicBezTo>
                    <a:cubicBezTo>
                      <a:pt x="188" y="309"/>
                      <a:pt x="282" y="225"/>
                      <a:pt x="282" y="118"/>
                    </a:cubicBezTo>
                    <a:cubicBezTo>
                      <a:pt x="282" y="106"/>
                      <a:pt x="282" y="72"/>
                      <a:pt x="260" y="40"/>
                    </a:cubicBezTo>
                    <a:cubicBezTo>
                      <a:pt x="286" y="40"/>
                      <a:pt x="312" y="40"/>
                      <a:pt x="338" y="40"/>
                    </a:cubicBezTo>
                    <a:moveTo>
                      <a:pt x="106" y="293"/>
                    </a:moveTo>
                    <a:cubicBezTo>
                      <a:pt x="72" y="293"/>
                      <a:pt x="44" y="269"/>
                      <a:pt x="44" y="217"/>
                    </a:cubicBezTo>
                    <a:cubicBezTo>
                      <a:pt x="44" y="197"/>
                      <a:pt x="52" y="140"/>
                      <a:pt x="76" y="98"/>
                    </a:cubicBezTo>
                    <a:cubicBezTo>
                      <a:pt x="106" y="50"/>
                      <a:pt x="148" y="40"/>
                      <a:pt x="172" y="40"/>
                    </a:cubicBezTo>
                    <a:cubicBezTo>
                      <a:pt x="232" y="40"/>
                      <a:pt x="236" y="88"/>
                      <a:pt x="236" y="108"/>
                    </a:cubicBezTo>
                    <a:cubicBezTo>
                      <a:pt x="236" y="142"/>
                      <a:pt x="222" y="199"/>
                      <a:pt x="198" y="233"/>
                    </a:cubicBezTo>
                    <a:cubicBezTo>
                      <a:pt x="172" y="275"/>
                      <a:pt x="134" y="293"/>
                      <a:pt x="106" y="2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14" name="Freeform: Shape 313"/>
              <p:cNvSpPr/>
              <p:nvPr/>
            </p:nvSpPr>
            <p:spPr>
              <a:xfrm>
                <a:off x="7326000" y="3423240"/>
                <a:ext cx="95040" cy="78840"/>
              </a:xfrm>
              <a:custGeom>
                <a:avLst/>
                <a:gdLst/>
                <a:ahLst/>
                <a:cxnLst/>
                <a:rect l="0" t="0" r="r" b="b"/>
                <a:pathLst>
                  <a:path w="265" h="220">
                    <a:moveTo>
                      <a:pt x="100" y="164"/>
                    </a:moveTo>
                    <a:cubicBezTo>
                      <a:pt x="94" y="180"/>
                      <a:pt x="78" y="205"/>
                      <a:pt x="54" y="205"/>
                    </a:cubicBezTo>
                    <a:cubicBezTo>
                      <a:pt x="52" y="205"/>
                      <a:pt x="36" y="205"/>
                      <a:pt x="26" y="199"/>
                    </a:cubicBezTo>
                    <a:cubicBezTo>
                      <a:pt x="46" y="194"/>
                      <a:pt x="48" y="176"/>
                      <a:pt x="48" y="172"/>
                    </a:cubicBezTo>
                    <a:cubicBezTo>
                      <a:pt x="48" y="162"/>
                      <a:pt x="40" y="154"/>
                      <a:pt x="28" y="154"/>
                    </a:cubicBezTo>
                    <a:cubicBezTo>
                      <a:pt x="14" y="154"/>
                      <a:pt x="0" y="166"/>
                      <a:pt x="0" y="184"/>
                    </a:cubicBezTo>
                    <a:cubicBezTo>
                      <a:pt x="0" y="209"/>
                      <a:pt x="28" y="219"/>
                      <a:pt x="52" y="219"/>
                    </a:cubicBezTo>
                    <a:cubicBezTo>
                      <a:pt x="74" y="219"/>
                      <a:pt x="94" y="205"/>
                      <a:pt x="108" y="186"/>
                    </a:cubicBezTo>
                    <a:cubicBezTo>
                      <a:pt x="118" y="211"/>
                      <a:pt x="146" y="219"/>
                      <a:pt x="166" y="219"/>
                    </a:cubicBezTo>
                    <a:cubicBezTo>
                      <a:pt x="222" y="219"/>
                      <a:pt x="252" y="160"/>
                      <a:pt x="252" y="146"/>
                    </a:cubicBezTo>
                    <a:cubicBezTo>
                      <a:pt x="252" y="138"/>
                      <a:pt x="246" y="138"/>
                      <a:pt x="244" y="138"/>
                    </a:cubicBezTo>
                    <a:cubicBezTo>
                      <a:pt x="238" y="138"/>
                      <a:pt x="236" y="142"/>
                      <a:pt x="236" y="148"/>
                    </a:cubicBezTo>
                    <a:cubicBezTo>
                      <a:pt x="224" y="182"/>
                      <a:pt x="196" y="205"/>
                      <a:pt x="168" y="205"/>
                    </a:cubicBezTo>
                    <a:cubicBezTo>
                      <a:pt x="148" y="205"/>
                      <a:pt x="138" y="194"/>
                      <a:pt x="138" y="174"/>
                    </a:cubicBezTo>
                    <a:cubicBezTo>
                      <a:pt x="138" y="162"/>
                      <a:pt x="150" y="118"/>
                      <a:pt x="164" y="62"/>
                    </a:cubicBezTo>
                    <a:cubicBezTo>
                      <a:pt x="174" y="26"/>
                      <a:pt x="196" y="12"/>
                      <a:pt x="212" y="12"/>
                    </a:cubicBezTo>
                    <a:cubicBezTo>
                      <a:pt x="221" y="15"/>
                      <a:pt x="228" y="12"/>
                      <a:pt x="238" y="20"/>
                    </a:cubicBezTo>
                    <a:cubicBezTo>
                      <a:pt x="222" y="24"/>
                      <a:pt x="216" y="38"/>
                      <a:pt x="216" y="46"/>
                    </a:cubicBezTo>
                    <a:cubicBezTo>
                      <a:pt x="216" y="58"/>
                      <a:pt x="224" y="64"/>
                      <a:pt x="236" y="64"/>
                    </a:cubicBezTo>
                    <a:cubicBezTo>
                      <a:pt x="248" y="64"/>
                      <a:pt x="264" y="56"/>
                      <a:pt x="264" y="34"/>
                    </a:cubicBezTo>
                    <a:cubicBezTo>
                      <a:pt x="264" y="8"/>
                      <a:pt x="232" y="0"/>
                      <a:pt x="212" y="0"/>
                    </a:cubicBezTo>
                    <a:cubicBezTo>
                      <a:pt x="188" y="0"/>
                      <a:pt x="168" y="16"/>
                      <a:pt x="158" y="34"/>
                    </a:cubicBezTo>
                    <a:cubicBezTo>
                      <a:pt x="148" y="14"/>
                      <a:pt x="126" y="0"/>
                      <a:pt x="98" y="0"/>
                    </a:cubicBezTo>
                    <a:cubicBezTo>
                      <a:pt x="44" y="0"/>
                      <a:pt x="12" y="60"/>
                      <a:pt x="12" y="74"/>
                    </a:cubicBezTo>
                    <a:cubicBezTo>
                      <a:pt x="12" y="80"/>
                      <a:pt x="18" y="80"/>
                      <a:pt x="20" y="80"/>
                    </a:cubicBezTo>
                    <a:cubicBezTo>
                      <a:pt x="26" y="80"/>
                      <a:pt x="28" y="78"/>
                      <a:pt x="30" y="72"/>
                    </a:cubicBezTo>
                    <a:cubicBezTo>
                      <a:pt x="42" y="34"/>
                      <a:pt x="72" y="12"/>
                      <a:pt x="96" y="12"/>
                    </a:cubicBezTo>
                    <a:cubicBezTo>
                      <a:pt x="114" y="12"/>
                      <a:pt x="126" y="22"/>
                      <a:pt x="126" y="46"/>
                    </a:cubicBezTo>
                    <a:cubicBezTo>
                      <a:pt x="126" y="54"/>
                      <a:pt x="120" y="80"/>
                      <a:pt x="116" y="96"/>
                    </a:cubicBezTo>
                    <a:cubicBezTo>
                      <a:pt x="111" y="118"/>
                      <a:pt x="105" y="141"/>
                      <a:pt x="100" y="16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15" name="Freeform: Shape 314"/>
              <p:cNvSpPr/>
              <p:nvPr/>
            </p:nvSpPr>
            <p:spPr>
              <a:xfrm>
                <a:off x="7459200" y="3273840"/>
                <a:ext cx="59040" cy="252000"/>
              </a:xfrm>
              <a:custGeom>
                <a:avLst/>
                <a:gdLst/>
                <a:ahLst/>
                <a:cxnLst/>
                <a:rect l="0" t="0" r="r" b="b"/>
                <a:pathLst>
                  <a:path w="165" h="701">
                    <a:moveTo>
                      <a:pt x="164" y="349"/>
                    </a:moveTo>
                    <a:cubicBezTo>
                      <a:pt x="164" y="295"/>
                      <a:pt x="156" y="211"/>
                      <a:pt x="118" y="132"/>
                    </a:cubicBezTo>
                    <a:cubicBezTo>
                      <a:pt x="76" y="46"/>
                      <a:pt x="14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0"/>
                      <a:pt x="0" y="10"/>
                      <a:pt x="14" y="24"/>
                    </a:cubicBezTo>
                    <a:cubicBezTo>
                      <a:pt x="82" y="92"/>
                      <a:pt x="122" y="203"/>
                      <a:pt x="122" y="349"/>
                    </a:cubicBezTo>
                    <a:cubicBezTo>
                      <a:pt x="122" y="469"/>
                      <a:pt x="96" y="592"/>
                      <a:pt x="10" y="680"/>
                    </a:cubicBezTo>
                    <a:cubicBezTo>
                      <a:pt x="0" y="690"/>
                      <a:pt x="0" y="690"/>
                      <a:pt x="0" y="692"/>
                    </a:cubicBezTo>
                    <a:cubicBezTo>
                      <a:pt x="0" y="696"/>
                      <a:pt x="4" y="700"/>
                      <a:pt x="8" y="700"/>
                    </a:cubicBezTo>
                    <a:cubicBezTo>
                      <a:pt x="14" y="700"/>
                      <a:pt x="78" y="652"/>
                      <a:pt x="120" y="563"/>
                    </a:cubicBezTo>
                    <a:cubicBezTo>
                      <a:pt x="156" y="487"/>
                      <a:pt x="164" y="409"/>
                      <a:pt x="164" y="349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</p:grpSp>
      </p:grpSp>
      <p:sp>
        <p:nvSpPr>
          <p:cNvPr id="316" name="TextBox 315"/>
          <p:cNvSpPr txBox="1"/>
          <p:nvPr/>
        </p:nvSpPr>
        <p:spPr>
          <a:xfrm>
            <a:off x="493987" y="3250179"/>
            <a:ext cx="10184378" cy="124690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391910" indent="-293933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900" spc="-1" dirty="0">
                <a:latin typeface="Arial"/>
                <a:ea typeface="Microsoft YaHei"/>
              </a:rPr>
              <a:t>Large efforts to understand and increase the maximum beam-beam tune shift including </a:t>
            </a:r>
            <a:r>
              <a:rPr lang="en-US" sz="1900" spc="-1" dirty="0" err="1">
                <a:latin typeface="Arial"/>
                <a:ea typeface="Microsoft YaHei"/>
              </a:rPr>
              <a:t>synchrobetatron</a:t>
            </a:r>
            <a:r>
              <a:rPr lang="en-US" sz="1900" spc="-1" dirty="0">
                <a:latin typeface="Arial"/>
                <a:ea typeface="Microsoft YaHei"/>
              </a:rPr>
              <a:t> effects [</a:t>
            </a:r>
            <a:r>
              <a:rPr lang="en-US" sz="1900" spc="-1" dirty="0">
                <a:latin typeface="Arial"/>
              </a:rPr>
              <a:t>Piwinski87, …, Hirata92, …, Xu21]</a:t>
            </a:r>
          </a:p>
          <a:p>
            <a:pPr marL="783821" lvl="1" indent="-293933" algn="l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900" spc="-1" dirty="0">
                <a:latin typeface="Arial"/>
                <a:ea typeface="Microsoft YaHei"/>
              </a:rPr>
              <a:t>→ Constraints on transverse/longitudinal tunes, </a:t>
            </a:r>
            <a:r>
              <a:rPr lang="en-US" sz="1900" spc="-1" dirty="0" err="1">
                <a:latin typeface="Arial"/>
                <a:ea typeface="Microsoft YaHei"/>
              </a:rPr>
              <a:t>Piwinski</a:t>
            </a:r>
            <a:r>
              <a:rPr lang="en-US" sz="1900" spc="-1" dirty="0">
                <a:latin typeface="Arial"/>
                <a:ea typeface="Microsoft YaHei"/>
              </a:rPr>
              <a:t> angle, hourglass parameter, lattice driven resonances</a:t>
            </a:r>
            <a:endParaRPr lang="en-US" sz="1900" spc="-1" dirty="0">
              <a:latin typeface="Arial"/>
            </a:endParaRPr>
          </a:p>
          <a:p>
            <a:pPr marL="783821" lvl="1" indent="-293933" algn="l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900" spc="-1" dirty="0">
                <a:latin typeface="Arial"/>
                <a:ea typeface="Microsoft YaHei"/>
              </a:rPr>
              <a:t>→ (Partial) mitigation: crab waist tuning, </a:t>
            </a:r>
            <a:r>
              <a:rPr lang="en-US" sz="1900" spc="-1" dirty="0">
                <a:latin typeface="Arial"/>
              </a:rPr>
              <a:t>Crab cavity frequency</a:t>
            </a:r>
          </a:p>
        </p:txBody>
      </p:sp>
      <p:grpSp>
        <p:nvGrpSpPr>
          <p:cNvPr id="317" name="Group 316"/>
          <p:cNvGrpSpPr/>
          <p:nvPr/>
        </p:nvGrpSpPr>
        <p:grpSpPr>
          <a:xfrm>
            <a:off x="3363503" y="2406282"/>
            <a:ext cx="1567610" cy="516005"/>
            <a:chOff x="2028240" y="2652480"/>
            <a:chExt cx="1728000" cy="568800"/>
          </a:xfrm>
        </p:grpSpPr>
        <p:grpSp>
          <p:nvGrpSpPr>
            <p:cNvPr id="318" name="Group 317"/>
            <p:cNvGrpSpPr/>
            <p:nvPr/>
          </p:nvGrpSpPr>
          <p:grpSpPr>
            <a:xfrm>
              <a:off x="2028240" y="2652480"/>
              <a:ext cx="1728000" cy="568800"/>
              <a:chOff x="2028240" y="2652480"/>
              <a:chExt cx="1728000" cy="568800"/>
            </a:xfrm>
          </p:grpSpPr>
          <p:sp>
            <p:nvSpPr>
              <p:cNvPr id="319" name="Freeform: Shape 318"/>
              <p:cNvSpPr/>
              <p:nvPr/>
            </p:nvSpPr>
            <p:spPr>
              <a:xfrm>
                <a:off x="2033280" y="2665440"/>
                <a:ext cx="1710000" cy="542880"/>
              </a:xfrm>
              <a:custGeom>
                <a:avLst/>
                <a:gdLst/>
                <a:ahLst/>
                <a:cxnLst/>
                <a:rect l="0" t="0" r="r" b="b"/>
                <a:pathLst>
                  <a:path w="4751" h="1509">
                    <a:moveTo>
                      <a:pt x="0" y="0"/>
                    </a:moveTo>
                    <a:cubicBezTo>
                      <a:pt x="1583" y="0"/>
                      <a:pt x="3167" y="0"/>
                      <a:pt x="4750" y="0"/>
                    </a:cubicBezTo>
                    <a:cubicBezTo>
                      <a:pt x="4750" y="503"/>
                      <a:pt x="4750" y="1005"/>
                      <a:pt x="4750" y="1508"/>
                    </a:cubicBezTo>
                    <a:cubicBezTo>
                      <a:pt x="3167" y="1508"/>
                      <a:pt x="1583" y="1508"/>
                      <a:pt x="0" y="1508"/>
                    </a:cubicBezTo>
                    <a:cubicBezTo>
                      <a:pt x="0" y="1005"/>
                      <a:pt x="0" y="503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</a:ln>
            </p:spPr>
          </p:sp>
          <p:sp>
            <p:nvSpPr>
              <p:cNvPr id="320" name="Freeform: Shape 319"/>
              <p:cNvSpPr/>
              <p:nvPr/>
            </p:nvSpPr>
            <p:spPr>
              <a:xfrm>
                <a:off x="2028240" y="2821320"/>
                <a:ext cx="157680" cy="183240"/>
              </a:xfrm>
              <a:custGeom>
                <a:avLst/>
                <a:gdLst/>
                <a:ahLst/>
                <a:cxnLst/>
                <a:rect l="0" t="0" r="r" b="b"/>
                <a:pathLst>
                  <a:path w="439" h="510">
                    <a:moveTo>
                      <a:pt x="104" y="427"/>
                    </a:moveTo>
                    <a:cubicBezTo>
                      <a:pt x="142" y="370"/>
                      <a:pt x="154" y="326"/>
                      <a:pt x="164" y="288"/>
                    </a:cubicBezTo>
                    <a:cubicBezTo>
                      <a:pt x="188" y="190"/>
                      <a:pt x="214" y="106"/>
                      <a:pt x="258" y="58"/>
                    </a:cubicBezTo>
                    <a:cubicBezTo>
                      <a:pt x="266" y="50"/>
                      <a:pt x="272" y="42"/>
                      <a:pt x="294" y="42"/>
                    </a:cubicBezTo>
                    <a:cubicBezTo>
                      <a:pt x="344" y="42"/>
                      <a:pt x="344" y="92"/>
                      <a:pt x="344" y="102"/>
                    </a:cubicBezTo>
                    <a:cubicBezTo>
                      <a:pt x="344" y="114"/>
                      <a:pt x="342" y="124"/>
                      <a:pt x="342" y="128"/>
                    </a:cubicBezTo>
                    <a:cubicBezTo>
                      <a:pt x="342" y="132"/>
                      <a:pt x="345" y="131"/>
                      <a:pt x="346" y="132"/>
                    </a:cubicBezTo>
                    <a:cubicBezTo>
                      <a:pt x="358" y="132"/>
                      <a:pt x="376" y="124"/>
                      <a:pt x="394" y="112"/>
                    </a:cubicBezTo>
                    <a:cubicBezTo>
                      <a:pt x="406" y="102"/>
                      <a:pt x="412" y="94"/>
                      <a:pt x="412" y="66"/>
                    </a:cubicBezTo>
                    <a:cubicBezTo>
                      <a:pt x="412" y="28"/>
                      <a:pt x="394" y="0"/>
                      <a:pt x="354" y="0"/>
                    </a:cubicBezTo>
                    <a:cubicBezTo>
                      <a:pt x="332" y="0"/>
                      <a:pt x="270" y="4"/>
                      <a:pt x="200" y="74"/>
                    </a:cubicBezTo>
                    <a:cubicBezTo>
                      <a:pt x="144" y="132"/>
                      <a:pt x="112" y="258"/>
                      <a:pt x="98" y="312"/>
                    </a:cubicBezTo>
                    <a:cubicBezTo>
                      <a:pt x="86" y="360"/>
                      <a:pt x="80" y="382"/>
                      <a:pt x="58" y="423"/>
                    </a:cubicBezTo>
                    <a:cubicBezTo>
                      <a:pt x="54" y="431"/>
                      <a:pt x="36" y="461"/>
                      <a:pt x="26" y="471"/>
                    </a:cubicBezTo>
                    <a:cubicBezTo>
                      <a:pt x="6" y="489"/>
                      <a:pt x="0" y="501"/>
                      <a:pt x="0" y="505"/>
                    </a:cubicBezTo>
                    <a:cubicBezTo>
                      <a:pt x="2" y="507"/>
                      <a:pt x="2" y="509"/>
                      <a:pt x="6" y="509"/>
                    </a:cubicBezTo>
                    <a:cubicBezTo>
                      <a:pt x="8" y="509"/>
                      <a:pt x="24" y="505"/>
                      <a:pt x="42" y="493"/>
                    </a:cubicBezTo>
                    <a:cubicBezTo>
                      <a:pt x="54" y="487"/>
                      <a:pt x="56" y="485"/>
                      <a:pt x="72" y="469"/>
                    </a:cubicBezTo>
                    <a:cubicBezTo>
                      <a:pt x="106" y="469"/>
                      <a:pt x="132" y="475"/>
                      <a:pt x="176" y="489"/>
                    </a:cubicBezTo>
                    <a:cubicBezTo>
                      <a:pt x="212" y="499"/>
                      <a:pt x="248" y="509"/>
                      <a:pt x="282" y="509"/>
                    </a:cubicBezTo>
                    <a:cubicBezTo>
                      <a:pt x="340" y="509"/>
                      <a:pt x="398" y="465"/>
                      <a:pt x="420" y="435"/>
                    </a:cubicBezTo>
                    <a:cubicBezTo>
                      <a:pt x="434" y="417"/>
                      <a:pt x="438" y="399"/>
                      <a:pt x="438" y="397"/>
                    </a:cubicBezTo>
                    <a:cubicBezTo>
                      <a:pt x="438" y="392"/>
                      <a:pt x="435" y="394"/>
                      <a:pt x="434" y="392"/>
                    </a:cubicBezTo>
                    <a:cubicBezTo>
                      <a:pt x="422" y="392"/>
                      <a:pt x="406" y="399"/>
                      <a:pt x="394" y="407"/>
                    </a:cubicBezTo>
                    <a:cubicBezTo>
                      <a:pt x="374" y="419"/>
                      <a:pt x="372" y="423"/>
                      <a:pt x="368" y="435"/>
                    </a:cubicBezTo>
                    <a:cubicBezTo>
                      <a:pt x="366" y="447"/>
                      <a:pt x="360" y="453"/>
                      <a:pt x="358" y="457"/>
                    </a:cubicBezTo>
                    <a:cubicBezTo>
                      <a:pt x="352" y="465"/>
                      <a:pt x="352" y="465"/>
                      <a:pt x="342" y="465"/>
                    </a:cubicBezTo>
                    <a:cubicBezTo>
                      <a:pt x="308" y="465"/>
                      <a:pt x="272" y="455"/>
                      <a:pt x="226" y="441"/>
                    </a:cubicBezTo>
                    <a:cubicBezTo>
                      <a:pt x="206" y="437"/>
                      <a:pt x="168" y="425"/>
                      <a:pt x="132" y="425"/>
                    </a:cubicBezTo>
                    <a:cubicBezTo>
                      <a:pt x="124" y="425"/>
                      <a:pt x="114" y="425"/>
                      <a:pt x="104" y="427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21" name="Freeform: Shape 320"/>
              <p:cNvSpPr/>
              <p:nvPr/>
            </p:nvSpPr>
            <p:spPr>
              <a:xfrm>
                <a:off x="2278800" y="2877480"/>
                <a:ext cx="168480" cy="107280"/>
              </a:xfrm>
              <a:custGeom>
                <a:avLst/>
                <a:gdLst/>
                <a:ahLst/>
                <a:cxnLst/>
                <a:rect l="0" t="0" r="r" b="b"/>
                <a:pathLst>
                  <a:path w="469" h="299">
                    <a:moveTo>
                      <a:pt x="468" y="20"/>
                    </a:moveTo>
                    <a:cubicBezTo>
                      <a:pt x="468" y="6"/>
                      <a:pt x="464" y="0"/>
                      <a:pt x="460" y="0"/>
                    </a:cubicBezTo>
                    <a:cubicBezTo>
                      <a:pt x="456" y="0"/>
                      <a:pt x="450" y="2"/>
                      <a:pt x="450" y="18"/>
                    </a:cubicBezTo>
                    <a:cubicBezTo>
                      <a:pt x="446" y="68"/>
                      <a:pt x="398" y="96"/>
                      <a:pt x="352" y="96"/>
                    </a:cubicBezTo>
                    <a:cubicBezTo>
                      <a:pt x="310" y="96"/>
                      <a:pt x="276" y="74"/>
                      <a:pt x="240" y="50"/>
                    </a:cubicBezTo>
                    <a:cubicBezTo>
                      <a:pt x="202" y="24"/>
                      <a:pt x="164" y="0"/>
                      <a:pt x="118" y="0"/>
                    </a:cubicBezTo>
                    <a:cubicBezTo>
                      <a:pt x="52" y="0"/>
                      <a:pt x="0" y="50"/>
                      <a:pt x="0" y="114"/>
                    </a:cubicBezTo>
                    <a:cubicBezTo>
                      <a:pt x="0" y="130"/>
                      <a:pt x="6" y="134"/>
                      <a:pt x="10" y="134"/>
                    </a:cubicBezTo>
                    <a:cubicBezTo>
                      <a:pt x="18" y="134"/>
                      <a:pt x="20" y="122"/>
                      <a:pt x="20" y="118"/>
                    </a:cubicBezTo>
                    <a:cubicBezTo>
                      <a:pt x="24" y="60"/>
                      <a:pt x="82" y="38"/>
                      <a:pt x="118" y="38"/>
                    </a:cubicBezTo>
                    <a:cubicBezTo>
                      <a:pt x="158" y="38"/>
                      <a:pt x="194" y="60"/>
                      <a:pt x="230" y="84"/>
                    </a:cubicBezTo>
                    <a:cubicBezTo>
                      <a:pt x="268" y="110"/>
                      <a:pt x="306" y="136"/>
                      <a:pt x="352" y="136"/>
                    </a:cubicBezTo>
                    <a:cubicBezTo>
                      <a:pt x="418" y="136"/>
                      <a:pt x="468" y="86"/>
                      <a:pt x="468" y="20"/>
                    </a:cubicBezTo>
                    <a:moveTo>
                      <a:pt x="468" y="186"/>
                    </a:moveTo>
                    <a:cubicBezTo>
                      <a:pt x="468" y="164"/>
                      <a:pt x="462" y="171"/>
                      <a:pt x="460" y="164"/>
                    </a:cubicBezTo>
                    <a:cubicBezTo>
                      <a:pt x="456" y="164"/>
                      <a:pt x="450" y="166"/>
                      <a:pt x="450" y="182"/>
                    </a:cubicBezTo>
                    <a:cubicBezTo>
                      <a:pt x="446" y="230"/>
                      <a:pt x="398" y="260"/>
                      <a:pt x="352" y="260"/>
                    </a:cubicBezTo>
                    <a:cubicBezTo>
                      <a:pt x="310" y="260"/>
                      <a:pt x="276" y="238"/>
                      <a:pt x="240" y="214"/>
                    </a:cubicBezTo>
                    <a:cubicBezTo>
                      <a:pt x="202" y="188"/>
                      <a:pt x="164" y="162"/>
                      <a:pt x="118" y="162"/>
                    </a:cubicBezTo>
                    <a:cubicBezTo>
                      <a:pt x="52" y="162"/>
                      <a:pt x="0" y="212"/>
                      <a:pt x="0" y="278"/>
                    </a:cubicBezTo>
                    <a:cubicBezTo>
                      <a:pt x="0" y="292"/>
                      <a:pt x="6" y="298"/>
                      <a:pt x="10" y="298"/>
                    </a:cubicBezTo>
                    <a:cubicBezTo>
                      <a:pt x="18" y="298"/>
                      <a:pt x="20" y="284"/>
                      <a:pt x="20" y="282"/>
                    </a:cubicBezTo>
                    <a:cubicBezTo>
                      <a:pt x="24" y="224"/>
                      <a:pt x="82" y="202"/>
                      <a:pt x="118" y="202"/>
                    </a:cubicBezTo>
                    <a:cubicBezTo>
                      <a:pt x="158" y="202"/>
                      <a:pt x="194" y="224"/>
                      <a:pt x="230" y="248"/>
                    </a:cubicBezTo>
                    <a:cubicBezTo>
                      <a:pt x="268" y="274"/>
                      <a:pt x="306" y="298"/>
                      <a:pt x="352" y="298"/>
                    </a:cubicBezTo>
                    <a:cubicBezTo>
                      <a:pt x="418" y="298"/>
                      <a:pt x="468" y="246"/>
                      <a:pt x="468" y="18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22" name="Freeform: Shape 321"/>
              <p:cNvSpPr/>
              <p:nvPr/>
            </p:nvSpPr>
            <p:spPr>
              <a:xfrm>
                <a:off x="2570760" y="2656080"/>
                <a:ext cx="116640" cy="172440"/>
              </a:xfrm>
              <a:custGeom>
                <a:avLst/>
                <a:gdLst/>
                <a:ahLst/>
                <a:cxnLst/>
                <a:rect l="0" t="0" r="r" b="b"/>
                <a:pathLst>
                  <a:path w="325" h="480">
                    <a:moveTo>
                      <a:pt x="238" y="54"/>
                    </a:moveTo>
                    <a:cubicBezTo>
                      <a:pt x="244" y="28"/>
                      <a:pt x="246" y="22"/>
                      <a:pt x="302" y="22"/>
                    </a:cubicBezTo>
                    <a:cubicBezTo>
                      <a:pt x="320" y="22"/>
                      <a:pt x="324" y="22"/>
                      <a:pt x="324" y="8"/>
                    </a:cubicBezTo>
                    <a:cubicBezTo>
                      <a:pt x="324" y="0"/>
                      <a:pt x="318" y="0"/>
                      <a:pt x="314" y="0"/>
                    </a:cubicBezTo>
                    <a:cubicBezTo>
                      <a:pt x="294" y="0"/>
                      <a:pt x="242" y="2"/>
                      <a:pt x="222" y="2"/>
                    </a:cubicBezTo>
                    <a:cubicBezTo>
                      <a:pt x="200" y="2"/>
                      <a:pt x="150" y="0"/>
                      <a:pt x="128" y="0"/>
                    </a:cubicBezTo>
                    <a:cubicBezTo>
                      <a:pt x="124" y="0"/>
                      <a:pt x="114" y="0"/>
                      <a:pt x="114" y="14"/>
                    </a:cubicBezTo>
                    <a:cubicBezTo>
                      <a:pt x="114" y="22"/>
                      <a:pt x="120" y="22"/>
                      <a:pt x="134" y="22"/>
                    </a:cubicBezTo>
                    <a:cubicBezTo>
                      <a:pt x="164" y="22"/>
                      <a:pt x="182" y="22"/>
                      <a:pt x="182" y="34"/>
                    </a:cubicBezTo>
                    <a:cubicBezTo>
                      <a:pt x="182" y="38"/>
                      <a:pt x="182" y="40"/>
                      <a:pt x="180" y="46"/>
                    </a:cubicBezTo>
                    <a:cubicBezTo>
                      <a:pt x="149" y="172"/>
                      <a:pt x="117" y="298"/>
                      <a:pt x="86" y="423"/>
                    </a:cubicBezTo>
                    <a:cubicBezTo>
                      <a:pt x="80" y="449"/>
                      <a:pt x="78" y="457"/>
                      <a:pt x="22" y="457"/>
                    </a:cubicBezTo>
                    <a:cubicBezTo>
                      <a:pt x="6" y="457"/>
                      <a:pt x="0" y="457"/>
                      <a:pt x="0" y="471"/>
                    </a:cubicBezTo>
                    <a:cubicBezTo>
                      <a:pt x="0" y="479"/>
                      <a:pt x="8" y="479"/>
                      <a:pt x="10" y="479"/>
                    </a:cubicBezTo>
                    <a:cubicBezTo>
                      <a:pt x="30" y="479"/>
                      <a:pt x="82" y="477"/>
                      <a:pt x="102" y="477"/>
                    </a:cubicBezTo>
                    <a:cubicBezTo>
                      <a:pt x="124" y="477"/>
                      <a:pt x="176" y="479"/>
                      <a:pt x="196" y="479"/>
                    </a:cubicBezTo>
                    <a:cubicBezTo>
                      <a:pt x="202" y="479"/>
                      <a:pt x="210" y="479"/>
                      <a:pt x="210" y="465"/>
                    </a:cubicBezTo>
                    <a:cubicBezTo>
                      <a:pt x="210" y="457"/>
                      <a:pt x="204" y="457"/>
                      <a:pt x="190" y="457"/>
                    </a:cubicBezTo>
                    <a:cubicBezTo>
                      <a:pt x="176" y="457"/>
                      <a:pt x="174" y="457"/>
                      <a:pt x="160" y="455"/>
                    </a:cubicBezTo>
                    <a:cubicBezTo>
                      <a:pt x="144" y="453"/>
                      <a:pt x="142" y="451"/>
                      <a:pt x="142" y="443"/>
                    </a:cubicBezTo>
                    <a:cubicBezTo>
                      <a:pt x="142" y="437"/>
                      <a:pt x="142" y="431"/>
                      <a:pt x="144" y="427"/>
                    </a:cubicBezTo>
                    <a:cubicBezTo>
                      <a:pt x="175" y="303"/>
                      <a:pt x="207" y="178"/>
                      <a:pt x="238" y="5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23" name="Freeform: Shape 322"/>
              <p:cNvSpPr/>
              <p:nvPr/>
            </p:nvSpPr>
            <p:spPr>
              <a:xfrm>
                <a:off x="2680920" y="2756160"/>
                <a:ext cx="59760" cy="112320"/>
              </a:xfrm>
              <a:custGeom>
                <a:avLst/>
                <a:gdLst/>
                <a:ahLst/>
                <a:cxnLst/>
                <a:rect l="0" t="0" r="r" b="b"/>
                <a:pathLst>
                  <a:path w="167" h="313">
                    <a:moveTo>
                      <a:pt x="100" y="112"/>
                    </a:moveTo>
                    <a:cubicBezTo>
                      <a:pt x="117" y="112"/>
                      <a:pt x="133" y="112"/>
                      <a:pt x="150" y="112"/>
                    </a:cubicBezTo>
                    <a:cubicBezTo>
                      <a:pt x="158" y="112"/>
                      <a:pt x="166" y="112"/>
                      <a:pt x="166" y="102"/>
                    </a:cubicBezTo>
                    <a:cubicBezTo>
                      <a:pt x="166" y="94"/>
                      <a:pt x="158" y="94"/>
                      <a:pt x="150" y="94"/>
                    </a:cubicBezTo>
                    <a:cubicBezTo>
                      <a:pt x="135" y="94"/>
                      <a:pt x="119" y="94"/>
                      <a:pt x="104" y="94"/>
                    </a:cubicBezTo>
                    <a:cubicBezTo>
                      <a:pt x="110" y="70"/>
                      <a:pt x="116" y="46"/>
                      <a:pt x="122" y="22"/>
                    </a:cubicBezTo>
                    <a:cubicBezTo>
                      <a:pt x="122" y="20"/>
                      <a:pt x="124" y="18"/>
                      <a:pt x="124" y="16"/>
                    </a:cubicBezTo>
                    <a:cubicBezTo>
                      <a:pt x="124" y="6"/>
                      <a:pt x="116" y="0"/>
                      <a:pt x="106" y="0"/>
                    </a:cubicBezTo>
                    <a:cubicBezTo>
                      <a:pt x="94" y="0"/>
                      <a:pt x="88" y="8"/>
                      <a:pt x="84" y="20"/>
                    </a:cubicBezTo>
                    <a:cubicBezTo>
                      <a:pt x="80" y="32"/>
                      <a:pt x="86" y="10"/>
                      <a:pt x="66" y="94"/>
                    </a:cubicBezTo>
                    <a:cubicBezTo>
                      <a:pt x="49" y="94"/>
                      <a:pt x="31" y="94"/>
                      <a:pt x="14" y="94"/>
                    </a:cubicBezTo>
                    <a:cubicBezTo>
                      <a:pt x="6" y="94"/>
                      <a:pt x="0" y="94"/>
                      <a:pt x="0" y="106"/>
                    </a:cubicBezTo>
                    <a:cubicBezTo>
                      <a:pt x="0" y="112"/>
                      <a:pt x="6" y="112"/>
                      <a:pt x="14" y="112"/>
                    </a:cubicBezTo>
                    <a:cubicBezTo>
                      <a:pt x="29" y="112"/>
                      <a:pt x="45" y="112"/>
                      <a:pt x="60" y="112"/>
                    </a:cubicBezTo>
                    <a:cubicBezTo>
                      <a:pt x="51" y="150"/>
                      <a:pt x="41" y="189"/>
                      <a:pt x="32" y="228"/>
                    </a:cubicBezTo>
                    <a:cubicBezTo>
                      <a:pt x="28" y="240"/>
                      <a:pt x="24" y="258"/>
                      <a:pt x="24" y="264"/>
                    </a:cubicBezTo>
                    <a:cubicBezTo>
                      <a:pt x="24" y="294"/>
                      <a:pt x="48" y="312"/>
                      <a:pt x="76" y="312"/>
                    </a:cubicBezTo>
                    <a:cubicBezTo>
                      <a:pt x="132" y="312"/>
                      <a:pt x="162" y="242"/>
                      <a:pt x="162" y="236"/>
                    </a:cubicBezTo>
                    <a:cubicBezTo>
                      <a:pt x="162" y="230"/>
                      <a:pt x="156" y="230"/>
                      <a:pt x="154" y="230"/>
                    </a:cubicBezTo>
                    <a:cubicBezTo>
                      <a:pt x="148" y="230"/>
                      <a:pt x="148" y="230"/>
                      <a:pt x="144" y="240"/>
                    </a:cubicBezTo>
                    <a:cubicBezTo>
                      <a:pt x="130" y="270"/>
                      <a:pt x="106" y="298"/>
                      <a:pt x="78" y="298"/>
                    </a:cubicBezTo>
                    <a:cubicBezTo>
                      <a:pt x="68" y="298"/>
                      <a:pt x="62" y="292"/>
                      <a:pt x="62" y="274"/>
                    </a:cubicBezTo>
                    <a:cubicBezTo>
                      <a:pt x="62" y="268"/>
                      <a:pt x="64" y="258"/>
                      <a:pt x="64" y="254"/>
                    </a:cubicBezTo>
                    <a:cubicBezTo>
                      <a:pt x="76" y="206"/>
                      <a:pt x="88" y="159"/>
                      <a:pt x="100" y="1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24" name="Freeform: Shape 323"/>
              <p:cNvSpPr/>
              <p:nvPr/>
            </p:nvSpPr>
            <p:spPr>
              <a:xfrm>
                <a:off x="2760840" y="2788560"/>
                <a:ext cx="82800" cy="79920"/>
              </a:xfrm>
              <a:custGeom>
                <a:avLst/>
                <a:gdLst/>
                <a:ahLst/>
                <a:cxnLst/>
                <a:rect l="0" t="0" r="r" b="b"/>
                <a:pathLst>
                  <a:path w="231" h="223">
                    <a:moveTo>
                      <a:pt x="230" y="86"/>
                    </a:moveTo>
                    <a:cubicBezTo>
                      <a:pt x="230" y="32"/>
                      <a:pt x="190" y="0"/>
                      <a:pt x="140" y="0"/>
                    </a:cubicBezTo>
                    <a:cubicBezTo>
                      <a:pt x="68" y="0"/>
                      <a:pt x="0" y="68"/>
                      <a:pt x="0" y="136"/>
                    </a:cubicBezTo>
                    <a:cubicBezTo>
                      <a:pt x="0" y="184"/>
                      <a:pt x="36" y="222"/>
                      <a:pt x="88" y="222"/>
                    </a:cubicBezTo>
                    <a:cubicBezTo>
                      <a:pt x="160" y="222"/>
                      <a:pt x="230" y="156"/>
                      <a:pt x="230" y="86"/>
                    </a:cubicBezTo>
                    <a:moveTo>
                      <a:pt x="90" y="208"/>
                    </a:moveTo>
                    <a:cubicBezTo>
                      <a:pt x="64" y="208"/>
                      <a:pt x="40" y="192"/>
                      <a:pt x="40" y="154"/>
                    </a:cubicBezTo>
                    <a:cubicBezTo>
                      <a:pt x="40" y="134"/>
                      <a:pt x="50" y="84"/>
                      <a:pt x="68" y="56"/>
                    </a:cubicBezTo>
                    <a:cubicBezTo>
                      <a:pt x="90" y="26"/>
                      <a:pt x="118" y="14"/>
                      <a:pt x="140" y="14"/>
                    </a:cubicBezTo>
                    <a:cubicBezTo>
                      <a:pt x="166" y="14"/>
                      <a:pt x="190" y="32"/>
                      <a:pt x="190" y="68"/>
                    </a:cubicBezTo>
                    <a:cubicBezTo>
                      <a:pt x="190" y="80"/>
                      <a:pt x="184" y="128"/>
                      <a:pt x="162" y="164"/>
                    </a:cubicBezTo>
                    <a:cubicBezTo>
                      <a:pt x="144" y="192"/>
                      <a:pt x="114" y="208"/>
                      <a:pt x="90" y="20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25" name="Freeform: Shape 324"/>
              <p:cNvSpPr/>
              <p:nvPr/>
            </p:nvSpPr>
            <p:spPr>
              <a:xfrm>
                <a:off x="2856600" y="2756160"/>
                <a:ext cx="59760" cy="112320"/>
              </a:xfrm>
              <a:custGeom>
                <a:avLst/>
                <a:gdLst/>
                <a:ahLst/>
                <a:cxnLst/>
                <a:rect l="0" t="0" r="r" b="b"/>
                <a:pathLst>
                  <a:path w="167" h="313">
                    <a:moveTo>
                      <a:pt x="102" y="112"/>
                    </a:moveTo>
                    <a:cubicBezTo>
                      <a:pt x="119" y="112"/>
                      <a:pt x="135" y="112"/>
                      <a:pt x="152" y="112"/>
                    </a:cubicBezTo>
                    <a:cubicBezTo>
                      <a:pt x="160" y="112"/>
                      <a:pt x="166" y="112"/>
                      <a:pt x="166" y="102"/>
                    </a:cubicBezTo>
                    <a:cubicBezTo>
                      <a:pt x="166" y="94"/>
                      <a:pt x="160" y="94"/>
                      <a:pt x="152" y="94"/>
                    </a:cubicBezTo>
                    <a:cubicBezTo>
                      <a:pt x="137" y="94"/>
                      <a:pt x="121" y="94"/>
                      <a:pt x="106" y="94"/>
                    </a:cubicBezTo>
                    <a:cubicBezTo>
                      <a:pt x="112" y="70"/>
                      <a:pt x="118" y="46"/>
                      <a:pt x="124" y="22"/>
                    </a:cubicBezTo>
                    <a:cubicBezTo>
                      <a:pt x="124" y="20"/>
                      <a:pt x="126" y="18"/>
                      <a:pt x="126" y="16"/>
                    </a:cubicBezTo>
                    <a:cubicBezTo>
                      <a:pt x="126" y="6"/>
                      <a:pt x="118" y="0"/>
                      <a:pt x="108" y="0"/>
                    </a:cubicBezTo>
                    <a:cubicBezTo>
                      <a:pt x="96" y="0"/>
                      <a:pt x="88" y="8"/>
                      <a:pt x="86" y="20"/>
                    </a:cubicBezTo>
                    <a:cubicBezTo>
                      <a:pt x="82" y="32"/>
                      <a:pt x="88" y="10"/>
                      <a:pt x="66" y="94"/>
                    </a:cubicBezTo>
                    <a:cubicBezTo>
                      <a:pt x="49" y="94"/>
                      <a:pt x="33" y="94"/>
                      <a:pt x="16" y="94"/>
                    </a:cubicBezTo>
                    <a:cubicBezTo>
                      <a:pt x="8" y="94"/>
                      <a:pt x="0" y="94"/>
                      <a:pt x="0" y="106"/>
                    </a:cubicBezTo>
                    <a:cubicBezTo>
                      <a:pt x="0" y="112"/>
                      <a:pt x="6" y="112"/>
                      <a:pt x="16" y="112"/>
                    </a:cubicBezTo>
                    <a:cubicBezTo>
                      <a:pt x="31" y="112"/>
                      <a:pt x="47" y="112"/>
                      <a:pt x="62" y="112"/>
                    </a:cubicBezTo>
                    <a:cubicBezTo>
                      <a:pt x="53" y="150"/>
                      <a:pt x="43" y="189"/>
                      <a:pt x="34" y="228"/>
                    </a:cubicBezTo>
                    <a:cubicBezTo>
                      <a:pt x="30" y="240"/>
                      <a:pt x="26" y="258"/>
                      <a:pt x="26" y="264"/>
                    </a:cubicBezTo>
                    <a:cubicBezTo>
                      <a:pt x="26" y="294"/>
                      <a:pt x="50" y="312"/>
                      <a:pt x="78" y="312"/>
                    </a:cubicBezTo>
                    <a:cubicBezTo>
                      <a:pt x="134" y="312"/>
                      <a:pt x="164" y="242"/>
                      <a:pt x="164" y="236"/>
                    </a:cubicBezTo>
                    <a:cubicBezTo>
                      <a:pt x="164" y="230"/>
                      <a:pt x="158" y="230"/>
                      <a:pt x="156" y="230"/>
                    </a:cubicBezTo>
                    <a:cubicBezTo>
                      <a:pt x="150" y="230"/>
                      <a:pt x="150" y="230"/>
                      <a:pt x="146" y="240"/>
                    </a:cubicBezTo>
                    <a:cubicBezTo>
                      <a:pt x="132" y="270"/>
                      <a:pt x="106" y="298"/>
                      <a:pt x="80" y="298"/>
                    </a:cubicBezTo>
                    <a:cubicBezTo>
                      <a:pt x="70" y="298"/>
                      <a:pt x="62" y="292"/>
                      <a:pt x="62" y="274"/>
                    </a:cubicBezTo>
                    <a:cubicBezTo>
                      <a:pt x="62" y="268"/>
                      <a:pt x="64" y="258"/>
                      <a:pt x="66" y="254"/>
                    </a:cubicBezTo>
                    <a:cubicBezTo>
                      <a:pt x="78" y="206"/>
                      <a:pt x="90" y="159"/>
                      <a:pt x="102" y="1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26" name="Freeform: Shape 325"/>
              <p:cNvSpPr/>
              <p:nvPr/>
            </p:nvSpPr>
            <p:spPr>
              <a:xfrm>
                <a:off x="2943000" y="2717280"/>
                <a:ext cx="132480" cy="165240"/>
              </a:xfrm>
              <a:custGeom>
                <a:avLst/>
                <a:gdLst/>
                <a:ahLst/>
                <a:cxnLst/>
                <a:rect l="0" t="0" r="r" b="b"/>
                <a:pathLst>
                  <a:path w="369" h="460">
                    <a:moveTo>
                      <a:pt x="16" y="132"/>
                    </a:moveTo>
                    <a:cubicBezTo>
                      <a:pt x="44" y="50"/>
                      <a:pt x="120" y="50"/>
                      <a:pt x="128" y="50"/>
                    </a:cubicBezTo>
                    <a:cubicBezTo>
                      <a:pt x="234" y="50"/>
                      <a:pt x="242" y="172"/>
                      <a:pt x="242" y="228"/>
                    </a:cubicBezTo>
                    <a:cubicBezTo>
                      <a:pt x="242" y="270"/>
                      <a:pt x="238" y="282"/>
                      <a:pt x="234" y="296"/>
                    </a:cubicBezTo>
                    <a:cubicBezTo>
                      <a:pt x="218" y="348"/>
                      <a:pt x="196" y="429"/>
                      <a:pt x="196" y="447"/>
                    </a:cubicBezTo>
                    <a:cubicBezTo>
                      <a:pt x="196" y="455"/>
                      <a:pt x="200" y="459"/>
                      <a:pt x="206" y="459"/>
                    </a:cubicBezTo>
                    <a:cubicBezTo>
                      <a:pt x="216" y="459"/>
                      <a:pt x="220" y="443"/>
                      <a:pt x="228" y="417"/>
                    </a:cubicBezTo>
                    <a:cubicBezTo>
                      <a:pt x="244" y="360"/>
                      <a:pt x="252" y="320"/>
                      <a:pt x="254" y="298"/>
                    </a:cubicBezTo>
                    <a:cubicBezTo>
                      <a:pt x="256" y="288"/>
                      <a:pt x="258" y="280"/>
                      <a:pt x="260" y="270"/>
                    </a:cubicBezTo>
                    <a:cubicBezTo>
                      <a:pt x="282" y="200"/>
                      <a:pt x="328" y="96"/>
                      <a:pt x="356" y="40"/>
                    </a:cubicBezTo>
                    <a:cubicBezTo>
                      <a:pt x="360" y="32"/>
                      <a:pt x="368" y="16"/>
                      <a:pt x="368" y="14"/>
                    </a:cubicBezTo>
                    <a:cubicBezTo>
                      <a:pt x="368" y="6"/>
                      <a:pt x="362" y="6"/>
                      <a:pt x="360" y="6"/>
                    </a:cubicBezTo>
                    <a:cubicBezTo>
                      <a:pt x="358" y="6"/>
                      <a:pt x="354" y="6"/>
                      <a:pt x="352" y="12"/>
                    </a:cubicBezTo>
                    <a:cubicBezTo>
                      <a:pt x="316" y="78"/>
                      <a:pt x="288" y="148"/>
                      <a:pt x="260" y="220"/>
                    </a:cubicBezTo>
                    <a:cubicBezTo>
                      <a:pt x="258" y="198"/>
                      <a:pt x="258" y="144"/>
                      <a:pt x="230" y="76"/>
                    </a:cubicBezTo>
                    <a:cubicBezTo>
                      <a:pt x="214" y="34"/>
                      <a:pt x="186" y="0"/>
                      <a:pt x="138" y="0"/>
                    </a:cubicBezTo>
                    <a:cubicBezTo>
                      <a:pt x="50" y="0"/>
                      <a:pt x="0" y="106"/>
                      <a:pt x="0" y="128"/>
                    </a:cubicBezTo>
                    <a:cubicBezTo>
                      <a:pt x="0" y="134"/>
                      <a:pt x="6" y="134"/>
                      <a:pt x="14" y="134"/>
                    </a:cubicBezTo>
                    <a:cubicBezTo>
                      <a:pt x="15" y="133"/>
                      <a:pt x="15" y="132"/>
                      <a:pt x="16" y="13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27" name="Freeform: Shape 326"/>
              <p:cNvSpPr/>
              <p:nvPr/>
            </p:nvSpPr>
            <p:spPr>
              <a:xfrm>
                <a:off x="3089160" y="2652480"/>
                <a:ext cx="107280" cy="227880"/>
              </a:xfrm>
              <a:custGeom>
                <a:avLst/>
                <a:gdLst/>
                <a:ahLst/>
                <a:cxnLst/>
                <a:rect l="0" t="0" r="r" b="b"/>
                <a:pathLst>
                  <a:path w="299" h="634">
                    <a:moveTo>
                      <a:pt x="92" y="274"/>
                    </a:moveTo>
                    <a:cubicBezTo>
                      <a:pt x="16" y="326"/>
                      <a:pt x="0" y="392"/>
                      <a:pt x="0" y="415"/>
                    </a:cubicBezTo>
                    <a:cubicBezTo>
                      <a:pt x="0" y="449"/>
                      <a:pt x="20" y="469"/>
                      <a:pt x="20" y="471"/>
                    </a:cubicBezTo>
                    <a:cubicBezTo>
                      <a:pt x="44" y="493"/>
                      <a:pt x="50" y="497"/>
                      <a:pt x="102" y="517"/>
                    </a:cubicBezTo>
                    <a:cubicBezTo>
                      <a:pt x="131" y="528"/>
                      <a:pt x="159" y="539"/>
                      <a:pt x="188" y="549"/>
                    </a:cubicBezTo>
                    <a:cubicBezTo>
                      <a:pt x="198" y="555"/>
                      <a:pt x="212" y="559"/>
                      <a:pt x="212" y="579"/>
                    </a:cubicBezTo>
                    <a:cubicBezTo>
                      <a:pt x="212" y="595"/>
                      <a:pt x="200" y="617"/>
                      <a:pt x="178" y="617"/>
                    </a:cubicBezTo>
                    <a:cubicBezTo>
                      <a:pt x="146" y="617"/>
                      <a:pt x="124" y="599"/>
                      <a:pt x="116" y="595"/>
                    </a:cubicBezTo>
                    <a:cubicBezTo>
                      <a:pt x="112" y="591"/>
                      <a:pt x="110" y="591"/>
                      <a:pt x="108" y="591"/>
                    </a:cubicBezTo>
                    <a:cubicBezTo>
                      <a:pt x="102" y="591"/>
                      <a:pt x="100" y="595"/>
                      <a:pt x="100" y="599"/>
                    </a:cubicBezTo>
                    <a:cubicBezTo>
                      <a:pt x="100" y="607"/>
                      <a:pt x="138" y="633"/>
                      <a:pt x="178" y="633"/>
                    </a:cubicBezTo>
                    <a:cubicBezTo>
                      <a:pt x="220" y="633"/>
                      <a:pt x="250" y="591"/>
                      <a:pt x="250" y="557"/>
                    </a:cubicBezTo>
                    <a:cubicBezTo>
                      <a:pt x="250" y="523"/>
                      <a:pt x="224" y="511"/>
                      <a:pt x="216" y="507"/>
                    </a:cubicBezTo>
                    <a:cubicBezTo>
                      <a:pt x="206" y="503"/>
                      <a:pt x="184" y="495"/>
                      <a:pt x="174" y="491"/>
                    </a:cubicBezTo>
                    <a:cubicBezTo>
                      <a:pt x="160" y="485"/>
                      <a:pt x="146" y="479"/>
                      <a:pt x="132" y="475"/>
                    </a:cubicBezTo>
                    <a:cubicBezTo>
                      <a:pt x="117" y="470"/>
                      <a:pt x="103" y="465"/>
                      <a:pt x="88" y="459"/>
                    </a:cubicBezTo>
                    <a:cubicBezTo>
                      <a:pt x="58" y="445"/>
                      <a:pt x="36" y="425"/>
                      <a:pt x="36" y="396"/>
                    </a:cubicBezTo>
                    <a:cubicBezTo>
                      <a:pt x="36" y="368"/>
                      <a:pt x="64" y="306"/>
                      <a:pt x="122" y="278"/>
                    </a:cubicBezTo>
                    <a:cubicBezTo>
                      <a:pt x="148" y="286"/>
                      <a:pt x="170" y="286"/>
                      <a:pt x="184" y="286"/>
                    </a:cubicBezTo>
                    <a:cubicBezTo>
                      <a:pt x="206" y="286"/>
                      <a:pt x="250" y="286"/>
                      <a:pt x="250" y="264"/>
                    </a:cubicBezTo>
                    <a:cubicBezTo>
                      <a:pt x="250" y="248"/>
                      <a:pt x="220" y="246"/>
                      <a:pt x="192" y="246"/>
                    </a:cubicBezTo>
                    <a:cubicBezTo>
                      <a:pt x="180" y="246"/>
                      <a:pt x="160" y="246"/>
                      <a:pt x="134" y="254"/>
                    </a:cubicBezTo>
                    <a:cubicBezTo>
                      <a:pt x="114" y="236"/>
                      <a:pt x="112" y="212"/>
                      <a:pt x="112" y="200"/>
                    </a:cubicBezTo>
                    <a:cubicBezTo>
                      <a:pt x="112" y="160"/>
                      <a:pt x="138" y="106"/>
                      <a:pt x="190" y="80"/>
                    </a:cubicBezTo>
                    <a:cubicBezTo>
                      <a:pt x="202" y="96"/>
                      <a:pt x="218" y="96"/>
                      <a:pt x="236" y="96"/>
                    </a:cubicBezTo>
                    <a:cubicBezTo>
                      <a:pt x="252" y="96"/>
                      <a:pt x="298" y="96"/>
                      <a:pt x="298" y="74"/>
                    </a:cubicBezTo>
                    <a:cubicBezTo>
                      <a:pt x="298" y="56"/>
                      <a:pt x="266" y="54"/>
                      <a:pt x="240" y="54"/>
                    </a:cubicBezTo>
                    <a:cubicBezTo>
                      <a:pt x="230" y="54"/>
                      <a:pt x="214" y="54"/>
                      <a:pt x="194" y="58"/>
                    </a:cubicBezTo>
                    <a:cubicBezTo>
                      <a:pt x="192" y="52"/>
                      <a:pt x="192" y="48"/>
                      <a:pt x="192" y="36"/>
                    </a:cubicBezTo>
                    <a:cubicBezTo>
                      <a:pt x="192" y="26"/>
                      <a:pt x="193" y="19"/>
                      <a:pt x="194" y="10"/>
                    </a:cubicBezTo>
                    <a:cubicBezTo>
                      <a:pt x="194" y="4"/>
                      <a:pt x="192" y="0"/>
                      <a:pt x="186" y="0"/>
                    </a:cubicBezTo>
                    <a:cubicBezTo>
                      <a:pt x="174" y="0"/>
                      <a:pt x="174" y="32"/>
                      <a:pt x="174" y="34"/>
                    </a:cubicBezTo>
                    <a:cubicBezTo>
                      <a:pt x="174" y="48"/>
                      <a:pt x="178" y="58"/>
                      <a:pt x="178" y="62"/>
                    </a:cubicBezTo>
                    <a:cubicBezTo>
                      <a:pt x="104" y="82"/>
                      <a:pt x="56" y="140"/>
                      <a:pt x="56" y="194"/>
                    </a:cubicBezTo>
                    <a:cubicBezTo>
                      <a:pt x="56" y="220"/>
                      <a:pt x="68" y="248"/>
                      <a:pt x="102" y="268"/>
                    </a:cubicBezTo>
                    <a:cubicBezTo>
                      <a:pt x="99" y="270"/>
                      <a:pt x="95" y="272"/>
                      <a:pt x="92" y="274"/>
                    </a:cubicBezTo>
                    <a:moveTo>
                      <a:pt x="206" y="74"/>
                    </a:moveTo>
                    <a:cubicBezTo>
                      <a:pt x="218" y="70"/>
                      <a:pt x="232" y="70"/>
                      <a:pt x="240" y="70"/>
                    </a:cubicBezTo>
                    <a:cubicBezTo>
                      <a:pt x="264" y="70"/>
                      <a:pt x="266" y="70"/>
                      <a:pt x="280" y="74"/>
                    </a:cubicBezTo>
                    <a:cubicBezTo>
                      <a:pt x="274" y="76"/>
                      <a:pt x="266" y="80"/>
                      <a:pt x="236" y="80"/>
                    </a:cubicBezTo>
                    <a:cubicBezTo>
                      <a:pt x="222" y="80"/>
                      <a:pt x="214" y="80"/>
                      <a:pt x="206" y="74"/>
                    </a:cubicBezTo>
                    <a:moveTo>
                      <a:pt x="152" y="266"/>
                    </a:moveTo>
                    <a:cubicBezTo>
                      <a:pt x="168" y="262"/>
                      <a:pt x="184" y="262"/>
                      <a:pt x="192" y="262"/>
                    </a:cubicBezTo>
                    <a:cubicBezTo>
                      <a:pt x="216" y="262"/>
                      <a:pt x="218" y="262"/>
                      <a:pt x="232" y="266"/>
                    </a:cubicBezTo>
                    <a:cubicBezTo>
                      <a:pt x="226" y="268"/>
                      <a:pt x="218" y="270"/>
                      <a:pt x="186" y="270"/>
                    </a:cubicBezTo>
                    <a:cubicBezTo>
                      <a:pt x="170" y="270"/>
                      <a:pt x="164" y="270"/>
                      <a:pt x="152" y="26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28" name="Freeform: Shape 327"/>
              <p:cNvSpPr/>
              <p:nvPr/>
            </p:nvSpPr>
            <p:spPr>
              <a:xfrm>
                <a:off x="2562120" y="2930760"/>
                <a:ext cx="643320" cy="10080"/>
              </a:xfrm>
              <a:custGeom>
                <a:avLst/>
                <a:gdLst/>
                <a:ahLst/>
                <a:cxnLst/>
                <a:rect l="0" t="0" r="r" b="b"/>
                <a:pathLst>
                  <a:path w="1788" h="29">
                    <a:moveTo>
                      <a:pt x="0" y="0"/>
                    </a:moveTo>
                    <a:cubicBezTo>
                      <a:pt x="596" y="0"/>
                      <a:pt x="1192" y="0"/>
                      <a:pt x="1787" y="0"/>
                    </a:cubicBezTo>
                    <a:cubicBezTo>
                      <a:pt x="1787" y="9"/>
                      <a:pt x="1787" y="19"/>
                      <a:pt x="1787" y="28"/>
                    </a:cubicBezTo>
                    <a:cubicBezTo>
                      <a:pt x="1192" y="28"/>
                      <a:pt x="596" y="28"/>
                      <a:pt x="0" y="28"/>
                    </a:cubicBezTo>
                    <a:cubicBezTo>
                      <a:pt x="0" y="19"/>
                      <a:pt x="0" y="9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29" name="Freeform: Shape 328"/>
              <p:cNvSpPr/>
              <p:nvPr/>
            </p:nvSpPr>
            <p:spPr>
              <a:xfrm>
                <a:off x="2641320" y="3061080"/>
                <a:ext cx="102960" cy="114480"/>
              </a:xfrm>
              <a:custGeom>
                <a:avLst/>
                <a:gdLst/>
                <a:ahLst/>
                <a:cxnLst/>
                <a:rect l="0" t="0" r="r" b="b"/>
                <a:pathLst>
                  <a:path w="287" h="319">
                    <a:moveTo>
                      <a:pt x="40" y="268"/>
                    </a:moveTo>
                    <a:cubicBezTo>
                      <a:pt x="38" y="278"/>
                      <a:pt x="34" y="296"/>
                      <a:pt x="34" y="298"/>
                    </a:cubicBezTo>
                    <a:cubicBezTo>
                      <a:pt x="34" y="312"/>
                      <a:pt x="44" y="318"/>
                      <a:pt x="54" y="318"/>
                    </a:cubicBezTo>
                    <a:cubicBezTo>
                      <a:pt x="64" y="318"/>
                      <a:pt x="76" y="312"/>
                      <a:pt x="80" y="298"/>
                    </a:cubicBezTo>
                    <a:cubicBezTo>
                      <a:pt x="82" y="296"/>
                      <a:pt x="106" y="200"/>
                      <a:pt x="108" y="186"/>
                    </a:cubicBezTo>
                    <a:cubicBezTo>
                      <a:pt x="114" y="164"/>
                      <a:pt x="128" y="114"/>
                      <a:pt x="132" y="96"/>
                    </a:cubicBezTo>
                    <a:cubicBezTo>
                      <a:pt x="134" y="86"/>
                      <a:pt x="154" y="54"/>
                      <a:pt x="170" y="38"/>
                    </a:cubicBezTo>
                    <a:cubicBezTo>
                      <a:pt x="176" y="34"/>
                      <a:pt x="196" y="14"/>
                      <a:pt x="226" y="14"/>
                    </a:cubicBezTo>
                    <a:cubicBezTo>
                      <a:pt x="246" y="14"/>
                      <a:pt x="246" y="21"/>
                      <a:pt x="256" y="24"/>
                    </a:cubicBezTo>
                    <a:cubicBezTo>
                      <a:pt x="236" y="26"/>
                      <a:pt x="220" y="44"/>
                      <a:pt x="220" y="62"/>
                    </a:cubicBezTo>
                    <a:cubicBezTo>
                      <a:pt x="220" y="74"/>
                      <a:pt x="227" y="86"/>
                      <a:pt x="246" y="86"/>
                    </a:cubicBezTo>
                    <a:cubicBezTo>
                      <a:pt x="265" y="86"/>
                      <a:pt x="286" y="70"/>
                      <a:pt x="286" y="46"/>
                    </a:cubicBezTo>
                    <a:cubicBezTo>
                      <a:pt x="286" y="20"/>
                      <a:pt x="262" y="0"/>
                      <a:pt x="226" y="0"/>
                    </a:cubicBezTo>
                    <a:cubicBezTo>
                      <a:pt x="182" y="0"/>
                      <a:pt x="150" y="34"/>
                      <a:pt x="138" y="54"/>
                    </a:cubicBezTo>
                    <a:cubicBezTo>
                      <a:pt x="132" y="22"/>
                      <a:pt x="106" y="0"/>
                      <a:pt x="74" y="0"/>
                    </a:cubicBezTo>
                    <a:cubicBezTo>
                      <a:pt x="40" y="0"/>
                      <a:pt x="28" y="26"/>
                      <a:pt x="22" y="40"/>
                    </a:cubicBezTo>
                    <a:cubicBezTo>
                      <a:pt x="8" y="64"/>
                      <a:pt x="0" y="106"/>
                      <a:pt x="0" y="108"/>
                    </a:cubicBezTo>
                    <a:cubicBezTo>
                      <a:pt x="0" y="114"/>
                      <a:pt x="6" y="114"/>
                      <a:pt x="8" y="114"/>
                    </a:cubicBezTo>
                    <a:cubicBezTo>
                      <a:pt x="14" y="114"/>
                      <a:pt x="16" y="114"/>
                      <a:pt x="20" y="98"/>
                    </a:cubicBezTo>
                    <a:cubicBezTo>
                      <a:pt x="32" y="48"/>
                      <a:pt x="46" y="14"/>
                      <a:pt x="70" y="14"/>
                    </a:cubicBezTo>
                    <a:cubicBezTo>
                      <a:pt x="82" y="14"/>
                      <a:pt x="92" y="20"/>
                      <a:pt x="92" y="48"/>
                    </a:cubicBezTo>
                    <a:cubicBezTo>
                      <a:pt x="92" y="62"/>
                      <a:pt x="90" y="70"/>
                      <a:pt x="82" y="106"/>
                    </a:cubicBezTo>
                    <a:cubicBezTo>
                      <a:pt x="68" y="160"/>
                      <a:pt x="54" y="214"/>
                      <a:pt x="40" y="26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30" name="Freeform: Shape 329"/>
              <p:cNvSpPr/>
              <p:nvPr/>
            </p:nvSpPr>
            <p:spPr>
              <a:xfrm>
                <a:off x="2757240" y="3092400"/>
                <a:ext cx="82080" cy="120960"/>
              </a:xfrm>
              <a:custGeom>
                <a:avLst/>
                <a:gdLst/>
                <a:ahLst/>
                <a:cxnLst/>
                <a:rect l="0" t="0" r="r" b="b"/>
                <a:pathLst>
                  <a:path w="229" h="337">
                    <a:moveTo>
                      <a:pt x="228" y="170"/>
                    </a:moveTo>
                    <a:cubicBezTo>
                      <a:pt x="228" y="116"/>
                      <a:pt x="222" y="78"/>
                      <a:pt x="198" y="44"/>
                    </a:cubicBezTo>
                    <a:cubicBezTo>
                      <a:pt x="184" y="20"/>
                      <a:pt x="152" y="0"/>
                      <a:pt x="114" y="0"/>
                    </a:cubicBezTo>
                    <a:cubicBezTo>
                      <a:pt x="0" y="0"/>
                      <a:pt x="0" y="134"/>
                      <a:pt x="0" y="170"/>
                    </a:cubicBezTo>
                    <a:cubicBezTo>
                      <a:pt x="0" y="206"/>
                      <a:pt x="0" y="336"/>
                      <a:pt x="114" y="336"/>
                    </a:cubicBezTo>
                    <a:cubicBezTo>
                      <a:pt x="228" y="336"/>
                      <a:pt x="228" y="206"/>
                      <a:pt x="228" y="170"/>
                    </a:cubicBezTo>
                    <a:moveTo>
                      <a:pt x="114" y="324"/>
                    </a:moveTo>
                    <a:cubicBezTo>
                      <a:pt x="90" y="324"/>
                      <a:pt x="60" y="310"/>
                      <a:pt x="52" y="270"/>
                    </a:cubicBezTo>
                    <a:cubicBezTo>
                      <a:pt x="44" y="240"/>
                      <a:pt x="44" y="200"/>
                      <a:pt x="44" y="164"/>
                    </a:cubicBezTo>
                    <a:cubicBezTo>
                      <a:pt x="44" y="128"/>
                      <a:pt x="44" y="90"/>
                      <a:pt x="52" y="64"/>
                    </a:cubicBezTo>
                    <a:cubicBezTo>
                      <a:pt x="62" y="24"/>
                      <a:pt x="94" y="14"/>
                      <a:pt x="114" y="14"/>
                    </a:cubicBezTo>
                    <a:cubicBezTo>
                      <a:pt x="140" y="14"/>
                      <a:pt x="166" y="30"/>
                      <a:pt x="174" y="60"/>
                    </a:cubicBezTo>
                    <a:cubicBezTo>
                      <a:pt x="182" y="86"/>
                      <a:pt x="182" y="122"/>
                      <a:pt x="182" y="164"/>
                    </a:cubicBezTo>
                    <a:cubicBezTo>
                      <a:pt x="182" y="200"/>
                      <a:pt x="182" y="236"/>
                      <a:pt x="176" y="268"/>
                    </a:cubicBezTo>
                    <a:cubicBezTo>
                      <a:pt x="166" y="312"/>
                      <a:pt x="134" y="324"/>
                      <a:pt x="114" y="3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31" name="Freeform: Shape 330"/>
              <p:cNvSpPr/>
              <p:nvPr/>
            </p:nvSpPr>
            <p:spPr>
              <a:xfrm>
                <a:off x="2868840" y="2994120"/>
                <a:ext cx="138240" cy="227160"/>
              </a:xfrm>
              <a:custGeom>
                <a:avLst/>
                <a:gdLst/>
                <a:ahLst/>
                <a:cxnLst/>
                <a:rect l="0" t="0" r="r" b="b"/>
                <a:pathLst>
                  <a:path w="385" h="632">
                    <a:moveTo>
                      <a:pt x="384" y="96"/>
                    </a:moveTo>
                    <a:cubicBezTo>
                      <a:pt x="384" y="44"/>
                      <a:pt x="344" y="0"/>
                      <a:pt x="288" y="0"/>
                    </a:cubicBezTo>
                    <a:cubicBezTo>
                      <a:pt x="246" y="0"/>
                      <a:pt x="228" y="12"/>
                      <a:pt x="202" y="30"/>
                    </a:cubicBezTo>
                    <a:cubicBezTo>
                      <a:pt x="164" y="58"/>
                      <a:pt x="126" y="126"/>
                      <a:pt x="112" y="180"/>
                    </a:cubicBezTo>
                    <a:cubicBezTo>
                      <a:pt x="75" y="328"/>
                      <a:pt x="37" y="475"/>
                      <a:pt x="0" y="623"/>
                    </a:cubicBezTo>
                    <a:cubicBezTo>
                      <a:pt x="0" y="627"/>
                      <a:pt x="3" y="631"/>
                      <a:pt x="8" y="631"/>
                    </a:cubicBezTo>
                    <a:cubicBezTo>
                      <a:pt x="13" y="631"/>
                      <a:pt x="16" y="629"/>
                      <a:pt x="18" y="627"/>
                    </a:cubicBezTo>
                    <a:cubicBezTo>
                      <a:pt x="34" y="563"/>
                      <a:pt x="50" y="498"/>
                      <a:pt x="66" y="433"/>
                    </a:cubicBezTo>
                    <a:cubicBezTo>
                      <a:pt x="80" y="475"/>
                      <a:pt x="110" y="501"/>
                      <a:pt x="162" y="501"/>
                    </a:cubicBezTo>
                    <a:cubicBezTo>
                      <a:pt x="214" y="501"/>
                      <a:pt x="266" y="477"/>
                      <a:pt x="298" y="447"/>
                    </a:cubicBezTo>
                    <a:cubicBezTo>
                      <a:pt x="332" y="415"/>
                      <a:pt x="354" y="370"/>
                      <a:pt x="354" y="318"/>
                    </a:cubicBezTo>
                    <a:cubicBezTo>
                      <a:pt x="354" y="268"/>
                      <a:pt x="328" y="232"/>
                      <a:pt x="302" y="214"/>
                    </a:cubicBezTo>
                    <a:cubicBezTo>
                      <a:pt x="344" y="190"/>
                      <a:pt x="384" y="146"/>
                      <a:pt x="384" y="96"/>
                    </a:cubicBezTo>
                    <a:moveTo>
                      <a:pt x="256" y="212"/>
                    </a:moveTo>
                    <a:cubicBezTo>
                      <a:pt x="248" y="216"/>
                      <a:pt x="240" y="218"/>
                      <a:pt x="222" y="218"/>
                    </a:cubicBezTo>
                    <a:cubicBezTo>
                      <a:pt x="214" y="218"/>
                      <a:pt x="200" y="218"/>
                      <a:pt x="192" y="214"/>
                    </a:cubicBezTo>
                    <a:cubicBezTo>
                      <a:pt x="194" y="208"/>
                      <a:pt x="218" y="210"/>
                      <a:pt x="226" y="210"/>
                    </a:cubicBezTo>
                    <a:cubicBezTo>
                      <a:pt x="242" y="210"/>
                      <a:pt x="248" y="210"/>
                      <a:pt x="256" y="212"/>
                    </a:cubicBezTo>
                    <a:moveTo>
                      <a:pt x="344" y="80"/>
                    </a:moveTo>
                    <a:cubicBezTo>
                      <a:pt x="344" y="130"/>
                      <a:pt x="318" y="180"/>
                      <a:pt x="280" y="202"/>
                    </a:cubicBezTo>
                    <a:cubicBezTo>
                      <a:pt x="262" y="194"/>
                      <a:pt x="248" y="194"/>
                      <a:pt x="226" y="194"/>
                    </a:cubicBezTo>
                    <a:cubicBezTo>
                      <a:pt x="212" y="194"/>
                      <a:pt x="172" y="192"/>
                      <a:pt x="172" y="216"/>
                    </a:cubicBezTo>
                    <a:cubicBezTo>
                      <a:pt x="172" y="236"/>
                      <a:pt x="208" y="234"/>
                      <a:pt x="220" y="234"/>
                    </a:cubicBezTo>
                    <a:cubicBezTo>
                      <a:pt x="246" y="234"/>
                      <a:pt x="258" y="232"/>
                      <a:pt x="278" y="224"/>
                    </a:cubicBezTo>
                    <a:cubicBezTo>
                      <a:pt x="306" y="250"/>
                      <a:pt x="308" y="272"/>
                      <a:pt x="310" y="304"/>
                    </a:cubicBezTo>
                    <a:cubicBezTo>
                      <a:pt x="310" y="344"/>
                      <a:pt x="294" y="396"/>
                      <a:pt x="274" y="423"/>
                    </a:cubicBezTo>
                    <a:cubicBezTo>
                      <a:pt x="246" y="461"/>
                      <a:pt x="200" y="487"/>
                      <a:pt x="160" y="487"/>
                    </a:cubicBezTo>
                    <a:cubicBezTo>
                      <a:pt x="106" y="487"/>
                      <a:pt x="80" y="445"/>
                      <a:pt x="80" y="396"/>
                    </a:cubicBezTo>
                    <a:cubicBezTo>
                      <a:pt x="80" y="390"/>
                      <a:pt x="80" y="380"/>
                      <a:pt x="84" y="366"/>
                    </a:cubicBezTo>
                    <a:cubicBezTo>
                      <a:pt x="99" y="306"/>
                      <a:pt x="113" y="247"/>
                      <a:pt x="128" y="188"/>
                    </a:cubicBezTo>
                    <a:cubicBezTo>
                      <a:pt x="144" y="128"/>
                      <a:pt x="194" y="16"/>
                      <a:pt x="278" y="16"/>
                    </a:cubicBezTo>
                    <a:cubicBezTo>
                      <a:pt x="320" y="16"/>
                      <a:pt x="344" y="38"/>
                      <a:pt x="344" y="8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32" name="Freeform: Shape 331"/>
              <p:cNvSpPr/>
              <p:nvPr/>
            </p:nvSpPr>
            <p:spPr>
              <a:xfrm>
                <a:off x="3033720" y="3017160"/>
                <a:ext cx="72000" cy="76320"/>
              </a:xfrm>
              <a:custGeom>
                <a:avLst/>
                <a:gdLst/>
                <a:ahLst/>
                <a:cxnLst/>
                <a:rect l="0" t="0" r="r" b="b"/>
                <a:pathLst>
                  <a:path w="201" h="213">
                    <a:moveTo>
                      <a:pt x="114" y="106"/>
                    </a:moveTo>
                    <a:cubicBezTo>
                      <a:pt x="154" y="88"/>
                      <a:pt x="172" y="82"/>
                      <a:pt x="186" y="76"/>
                    </a:cubicBezTo>
                    <a:cubicBezTo>
                      <a:pt x="194" y="72"/>
                      <a:pt x="200" y="70"/>
                      <a:pt x="200" y="60"/>
                    </a:cubicBezTo>
                    <a:cubicBezTo>
                      <a:pt x="200" y="52"/>
                      <a:pt x="192" y="46"/>
                      <a:pt x="184" y="46"/>
                    </a:cubicBezTo>
                    <a:cubicBezTo>
                      <a:pt x="180" y="46"/>
                      <a:pt x="180" y="46"/>
                      <a:pt x="174" y="50"/>
                    </a:cubicBezTo>
                    <a:cubicBezTo>
                      <a:pt x="151" y="65"/>
                      <a:pt x="129" y="79"/>
                      <a:pt x="106" y="94"/>
                    </a:cubicBezTo>
                    <a:cubicBezTo>
                      <a:pt x="109" y="70"/>
                      <a:pt x="111" y="46"/>
                      <a:pt x="114" y="22"/>
                    </a:cubicBezTo>
                    <a:cubicBezTo>
                      <a:pt x="114" y="12"/>
                      <a:pt x="114" y="0"/>
                      <a:pt x="100" y="0"/>
                    </a:cubicBezTo>
                    <a:cubicBezTo>
                      <a:pt x="94" y="0"/>
                      <a:pt x="84" y="4"/>
                      <a:pt x="84" y="16"/>
                    </a:cubicBezTo>
                    <a:cubicBezTo>
                      <a:pt x="84" y="20"/>
                      <a:pt x="86" y="34"/>
                      <a:pt x="86" y="40"/>
                    </a:cubicBezTo>
                    <a:cubicBezTo>
                      <a:pt x="88" y="48"/>
                      <a:pt x="90" y="84"/>
                      <a:pt x="92" y="94"/>
                    </a:cubicBezTo>
                    <a:cubicBezTo>
                      <a:pt x="70" y="79"/>
                      <a:pt x="48" y="65"/>
                      <a:pt x="26" y="50"/>
                    </a:cubicBezTo>
                    <a:cubicBezTo>
                      <a:pt x="20" y="46"/>
                      <a:pt x="20" y="46"/>
                      <a:pt x="14" y="46"/>
                    </a:cubicBezTo>
                    <a:cubicBezTo>
                      <a:pt x="6" y="46"/>
                      <a:pt x="0" y="52"/>
                      <a:pt x="0" y="60"/>
                    </a:cubicBezTo>
                    <a:cubicBezTo>
                      <a:pt x="0" y="70"/>
                      <a:pt x="6" y="74"/>
                      <a:pt x="10" y="76"/>
                    </a:cubicBezTo>
                    <a:cubicBezTo>
                      <a:pt x="35" y="86"/>
                      <a:pt x="59" y="96"/>
                      <a:pt x="84" y="106"/>
                    </a:cubicBezTo>
                    <a:cubicBezTo>
                      <a:pt x="44" y="124"/>
                      <a:pt x="26" y="130"/>
                      <a:pt x="14" y="136"/>
                    </a:cubicBezTo>
                    <a:cubicBezTo>
                      <a:pt x="4" y="140"/>
                      <a:pt x="0" y="142"/>
                      <a:pt x="0" y="152"/>
                    </a:cubicBezTo>
                    <a:cubicBezTo>
                      <a:pt x="0" y="160"/>
                      <a:pt x="6" y="168"/>
                      <a:pt x="14" y="168"/>
                    </a:cubicBezTo>
                    <a:cubicBezTo>
                      <a:pt x="18" y="168"/>
                      <a:pt x="20" y="168"/>
                      <a:pt x="24" y="164"/>
                    </a:cubicBezTo>
                    <a:cubicBezTo>
                      <a:pt x="47" y="148"/>
                      <a:pt x="69" y="133"/>
                      <a:pt x="92" y="118"/>
                    </a:cubicBezTo>
                    <a:cubicBezTo>
                      <a:pt x="89" y="144"/>
                      <a:pt x="87" y="171"/>
                      <a:pt x="84" y="198"/>
                    </a:cubicBezTo>
                    <a:cubicBezTo>
                      <a:pt x="84" y="208"/>
                      <a:pt x="94" y="212"/>
                      <a:pt x="100" y="212"/>
                    </a:cubicBezTo>
                    <a:cubicBezTo>
                      <a:pt x="106" y="212"/>
                      <a:pt x="114" y="208"/>
                      <a:pt x="114" y="198"/>
                    </a:cubicBezTo>
                    <a:cubicBezTo>
                      <a:pt x="114" y="194"/>
                      <a:pt x="112" y="178"/>
                      <a:pt x="112" y="174"/>
                    </a:cubicBezTo>
                    <a:cubicBezTo>
                      <a:pt x="112" y="166"/>
                      <a:pt x="108" y="130"/>
                      <a:pt x="106" y="118"/>
                    </a:cubicBezTo>
                    <a:cubicBezTo>
                      <a:pt x="126" y="131"/>
                      <a:pt x="146" y="144"/>
                      <a:pt x="166" y="158"/>
                    </a:cubicBezTo>
                    <a:cubicBezTo>
                      <a:pt x="178" y="168"/>
                      <a:pt x="180" y="168"/>
                      <a:pt x="184" y="168"/>
                    </a:cubicBezTo>
                    <a:cubicBezTo>
                      <a:pt x="192" y="168"/>
                      <a:pt x="200" y="160"/>
                      <a:pt x="200" y="152"/>
                    </a:cubicBezTo>
                    <a:cubicBezTo>
                      <a:pt x="200" y="142"/>
                      <a:pt x="194" y="140"/>
                      <a:pt x="188" y="138"/>
                    </a:cubicBezTo>
                    <a:cubicBezTo>
                      <a:pt x="163" y="127"/>
                      <a:pt x="139" y="117"/>
                      <a:pt x="114" y="10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33" name="Freeform: Shape 332"/>
              <p:cNvSpPr/>
              <p:nvPr/>
            </p:nvSpPr>
            <p:spPr>
              <a:xfrm>
                <a:off x="3246840" y="2826360"/>
                <a:ext cx="180000" cy="178200"/>
              </a:xfrm>
              <a:custGeom>
                <a:avLst/>
                <a:gdLst/>
                <a:ahLst/>
                <a:cxnLst/>
                <a:rect l="0" t="0" r="r" b="b"/>
                <a:pathLst>
                  <a:path w="501" h="496">
                    <a:moveTo>
                      <a:pt x="234" y="50"/>
                    </a:moveTo>
                    <a:cubicBezTo>
                      <a:pt x="238" y="32"/>
                      <a:pt x="240" y="26"/>
                      <a:pt x="254" y="24"/>
                    </a:cubicBezTo>
                    <a:cubicBezTo>
                      <a:pt x="260" y="22"/>
                      <a:pt x="282" y="22"/>
                      <a:pt x="296" y="22"/>
                    </a:cubicBezTo>
                    <a:cubicBezTo>
                      <a:pt x="346" y="22"/>
                      <a:pt x="424" y="22"/>
                      <a:pt x="424" y="92"/>
                    </a:cubicBezTo>
                    <a:cubicBezTo>
                      <a:pt x="424" y="116"/>
                      <a:pt x="412" y="164"/>
                      <a:pt x="386" y="192"/>
                    </a:cubicBezTo>
                    <a:cubicBezTo>
                      <a:pt x="368" y="210"/>
                      <a:pt x="330" y="232"/>
                      <a:pt x="266" y="232"/>
                    </a:cubicBezTo>
                    <a:cubicBezTo>
                      <a:pt x="240" y="232"/>
                      <a:pt x="214" y="232"/>
                      <a:pt x="188" y="232"/>
                    </a:cubicBezTo>
                    <a:cubicBezTo>
                      <a:pt x="203" y="171"/>
                      <a:pt x="219" y="111"/>
                      <a:pt x="234" y="50"/>
                    </a:cubicBezTo>
                    <a:moveTo>
                      <a:pt x="334" y="242"/>
                    </a:moveTo>
                    <a:cubicBezTo>
                      <a:pt x="406" y="226"/>
                      <a:pt x="490" y="176"/>
                      <a:pt x="490" y="106"/>
                    </a:cubicBezTo>
                    <a:cubicBezTo>
                      <a:pt x="490" y="46"/>
                      <a:pt x="426" y="0"/>
                      <a:pt x="334" y="0"/>
                    </a:cubicBezTo>
                    <a:cubicBezTo>
                      <a:pt x="267" y="0"/>
                      <a:pt x="201" y="0"/>
                      <a:pt x="134" y="0"/>
                    </a:cubicBezTo>
                    <a:cubicBezTo>
                      <a:pt x="120" y="0"/>
                      <a:pt x="114" y="0"/>
                      <a:pt x="114" y="14"/>
                    </a:cubicBezTo>
                    <a:cubicBezTo>
                      <a:pt x="114" y="22"/>
                      <a:pt x="120" y="22"/>
                      <a:pt x="134" y="22"/>
                    </a:cubicBezTo>
                    <a:cubicBezTo>
                      <a:pt x="143" y="23"/>
                      <a:pt x="148" y="22"/>
                      <a:pt x="160" y="24"/>
                    </a:cubicBezTo>
                    <a:cubicBezTo>
                      <a:pt x="172" y="26"/>
                      <a:pt x="178" y="26"/>
                      <a:pt x="178" y="36"/>
                    </a:cubicBezTo>
                    <a:cubicBezTo>
                      <a:pt x="178" y="38"/>
                      <a:pt x="178" y="40"/>
                      <a:pt x="176" y="48"/>
                    </a:cubicBezTo>
                    <a:cubicBezTo>
                      <a:pt x="145" y="174"/>
                      <a:pt x="113" y="300"/>
                      <a:pt x="82" y="425"/>
                    </a:cubicBezTo>
                    <a:cubicBezTo>
                      <a:pt x="74" y="451"/>
                      <a:pt x="74" y="457"/>
                      <a:pt x="18" y="457"/>
                    </a:cubicBezTo>
                    <a:cubicBezTo>
                      <a:pt x="6" y="457"/>
                      <a:pt x="0" y="457"/>
                      <a:pt x="0" y="471"/>
                    </a:cubicBezTo>
                    <a:cubicBezTo>
                      <a:pt x="0" y="479"/>
                      <a:pt x="5" y="477"/>
                      <a:pt x="8" y="479"/>
                    </a:cubicBezTo>
                    <a:cubicBezTo>
                      <a:pt x="28" y="479"/>
                      <a:pt x="78" y="477"/>
                      <a:pt x="98" y="477"/>
                    </a:cubicBezTo>
                    <a:cubicBezTo>
                      <a:pt x="118" y="477"/>
                      <a:pt x="166" y="479"/>
                      <a:pt x="186" y="479"/>
                    </a:cubicBezTo>
                    <a:cubicBezTo>
                      <a:pt x="192" y="479"/>
                      <a:pt x="200" y="479"/>
                      <a:pt x="200" y="465"/>
                    </a:cubicBezTo>
                    <a:cubicBezTo>
                      <a:pt x="200" y="457"/>
                      <a:pt x="194" y="457"/>
                      <a:pt x="180" y="457"/>
                    </a:cubicBezTo>
                    <a:cubicBezTo>
                      <a:pt x="154" y="457"/>
                      <a:pt x="136" y="457"/>
                      <a:pt x="136" y="445"/>
                    </a:cubicBezTo>
                    <a:cubicBezTo>
                      <a:pt x="136" y="441"/>
                      <a:pt x="136" y="437"/>
                      <a:pt x="138" y="433"/>
                    </a:cubicBezTo>
                    <a:cubicBezTo>
                      <a:pt x="153" y="372"/>
                      <a:pt x="169" y="310"/>
                      <a:pt x="184" y="248"/>
                    </a:cubicBezTo>
                    <a:cubicBezTo>
                      <a:pt x="212" y="248"/>
                      <a:pt x="240" y="248"/>
                      <a:pt x="268" y="248"/>
                    </a:cubicBezTo>
                    <a:cubicBezTo>
                      <a:pt x="332" y="248"/>
                      <a:pt x="344" y="288"/>
                      <a:pt x="344" y="312"/>
                    </a:cubicBezTo>
                    <a:cubicBezTo>
                      <a:pt x="344" y="322"/>
                      <a:pt x="338" y="344"/>
                      <a:pt x="334" y="360"/>
                    </a:cubicBezTo>
                    <a:cubicBezTo>
                      <a:pt x="330" y="380"/>
                      <a:pt x="322" y="405"/>
                      <a:pt x="322" y="419"/>
                    </a:cubicBezTo>
                    <a:cubicBezTo>
                      <a:pt x="322" y="495"/>
                      <a:pt x="408" y="495"/>
                      <a:pt x="416" y="495"/>
                    </a:cubicBezTo>
                    <a:cubicBezTo>
                      <a:pt x="476" y="495"/>
                      <a:pt x="500" y="423"/>
                      <a:pt x="500" y="413"/>
                    </a:cubicBezTo>
                    <a:cubicBezTo>
                      <a:pt x="500" y="405"/>
                      <a:pt x="494" y="408"/>
                      <a:pt x="492" y="405"/>
                    </a:cubicBezTo>
                    <a:cubicBezTo>
                      <a:pt x="486" y="405"/>
                      <a:pt x="484" y="411"/>
                      <a:pt x="484" y="415"/>
                    </a:cubicBezTo>
                    <a:cubicBezTo>
                      <a:pt x="466" y="467"/>
                      <a:pt x="436" y="479"/>
                      <a:pt x="420" y="479"/>
                    </a:cubicBezTo>
                    <a:cubicBezTo>
                      <a:pt x="396" y="479"/>
                      <a:pt x="392" y="463"/>
                      <a:pt x="392" y="437"/>
                    </a:cubicBezTo>
                    <a:cubicBezTo>
                      <a:pt x="392" y="415"/>
                      <a:pt x="396" y="380"/>
                      <a:pt x="398" y="358"/>
                    </a:cubicBezTo>
                    <a:cubicBezTo>
                      <a:pt x="400" y="348"/>
                      <a:pt x="400" y="334"/>
                      <a:pt x="400" y="324"/>
                    </a:cubicBezTo>
                    <a:cubicBezTo>
                      <a:pt x="400" y="270"/>
                      <a:pt x="354" y="248"/>
                      <a:pt x="334" y="24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34" name="Freeform: Shape 333"/>
              <p:cNvSpPr/>
              <p:nvPr/>
            </p:nvSpPr>
            <p:spPr>
              <a:xfrm>
                <a:off x="3440160" y="2916360"/>
                <a:ext cx="157680" cy="120960"/>
              </a:xfrm>
              <a:custGeom>
                <a:avLst/>
                <a:gdLst/>
                <a:ahLst/>
                <a:cxnLst/>
                <a:rect l="0" t="0" r="r" b="b"/>
                <a:pathLst>
                  <a:path w="439" h="337">
                    <a:moveTo>
                      <a:pt x="380" y="40"/>
                    </a:moveTo>
                    <a:cubicBezTo>
                      <a:pt x="384" y="22"/>
                      <a:pt x="384" y="18"/>
                      <a:pt x="422" y="18"/>
                    </a:cubicBezTo>
                    <a:cubicBezTo>
                      <a:pt x="432" y="18"/>
                      <a:pt x="438" y="18"/>
                      <a:pt x="438" y="6"/>
                    </a:cubicBezTo>
                    <a:cubicBezTo>
                      <a:pt x="438" y="4"/>
                      <a:pt x="436" y="0"/>
                      <a:pt x="430" y="0"/>
                    </a:cubicBezTo>
                    <a:cubicBezTo>
                      <a:pt x="416" y="0"/>
                      <a:pt x="380" y="2"/>
                      <a:pt x="366" y="2"/>
                    </a:cubicBezTo>
                    <a:cubicBezTo>
                      <a:pt x="358" y="2"/>
                      <a:pt x="340" y="2"/>
                      <a:pt x="332" y="2"/>
                    </a:cubicBezTo>
                    <a:cubicBezTo>
                      <a:pt x="322" y="0"/>
                      <a:pt x="310" y="0"/>
                      <a:pt x="300" y="0"/>
                    </a:cubicBezTo>
                    <a:cubicBezTo>
                      <a:pt x="298" y="0"/>
                      <a:pt x="290" y="0"/>
                      <a:pt x="290" y="10"/>
                    </a:cubicBezTo>
                    <a:cubicBezTo>
                      <a:pt x="290" y="18"/>
                      <a:pt x="296" y="18"/>
                      <a:pt x="306" y="18"/>
                    </a:cubicBezTo>
                    <a:cubicBezTo>
                      <a:pt x="312" y="18"/>
                      <a:pt x="316" y="18"/>
                      <a:pt x="324" y="18"/>
                    </a:cubicBezTo>
                    <a:cubicBezTo>
                      <a:pt x="334" y="20"/>
                      <a:pt x="336" y="20"/>
                      <a:pt x="336" y="26"/>
                    </a:cubicBezTo>
                    <a:cubicBezTo>
                      <a:pt x="335" y="29"/>
                      <a:pt x="336" y="28"/>
                      <a:pt x="334" y="36"/>
                    </a:cubicBezTo>
                    <a:cubicBezTo>
                      <a:pt x="324" y="75"/>
                      <a:pt x="314" y="113"/>
                      <a:pt x="304" y="152"/>
                    </a:cubicBezTo>
                    <a:cubicBezTo>
                      <a:pt x="249" y="152"/>
                      <a:pt x="195" y="152"/>
                      <a:pt x="140" y="152"/>
                    </a:cubicBezTo>
                    <a:cubicBezTo>
                      <a:pt x="149" y="114"/>
                      <a:pt x="159" y="76"/>
                      <a:pt x="168" y="38"/>
                    </a:cubicBezTo>
                    <a:cubicBezTo>
                      <a:pt x="174" y="22"/>
                      <a:pt x="174" y="18"/>
                      <a:pt x="212" y="18"/>
                    </a:cubicBezTo>
                    <a:cubicBezTo>
                      <a:pt x="220" y="18"/>
                      <a:pt x="226" y="18"/>
                      <a:pt x="226" y="6"/>
                    </a:cubicBezTo>
                    <a:cubicBezTo>
                      <a:pt x="226" y="4"/>
                      <a:pt x="226" y="0"/>
                      <a:pt x="218" y="0"/>
                    </a:cubicBezTo>
                    <a:cubicBezTo>
                      <a:pt x="204" y="0"/>
                      <a:pt x="168" y="2"/>
                      <a:pt x="154" y="2"/>
                    </a:cubicBezTo>
                    <a:cubicBezTo>
                      <a:pt x="146" y="2"/>
                      <a:pt x="128" y="2"/>
                      <a:pt x="120" y="2"/>
                    </a:cubicBezTo>
                    <a:cubicBezTo>
                      <a:pt x="110" y="0"/>
                      <a:pt x="98" y="0"/>
                      <a:pt x="90" y="0"/>
                    </a:cubicBezTo>
                    <a:cubicBezTo>
                      <a:pt x="86" y="0"/>
                      <a:pt x="80" y="0"/>
                      <a:pt x="80" y="10"/>
                    </a:cubicBezTo>
                    <a:cubicBezTo>
                      <a:pt x="80" y="18"/>
                      <a:pt x="86" y="18"/>
                      <a:pt x="94" y="18"/>
                    </a:cubicBezTo>
                    <a:cubicBezTo>
                      <a:pt x="96" y="18"/>
                      <a:pt x="104" y="18"/>
                      <a:pt x="114" y="18"/>
                    </a:cubicBezTo>
                    <a:cubicBezTo>
                      <a:pt x="124" y="20"/>
                      <a:pt x="124" y="20"/>
                      <a:pt x="124" y="26"/>
                    </a:cubicBezTo>
                    <a:cubicBezTo>
                      <a:pt x="124" y="29"/>
                      <a:pt x="124" y="28"/>
                      <a:pt x="124" y="36"/>
                    </a:cubicBezTo>
                    <a:cubicBezTo>
                      <a:pt x="102" y="123"/>
                      <a:pt x="80" y="210"/>
                      <a:pt x="58" y="298"/>
                    </a:cubicBezTo>
                    <a:cubicBezTo>
                      <a:pt x="54" y="314"/>
                      <a:pt x="52" y="318"/>
                      <a:pt x="14" y="318"/>
                    </a:cubicBezTo>
                    <a:cubicBezTo>
                      <a:pt x="6" y="318"/>
                      <a:pt x="0" y="318"/>
                      <a:pt x="0" y="328"/>
                    </a:cubicBezTo>
                    <a:cubicBezTo>
                      <a:pt x="0" y="334"/>
                      <a:pt x="4" y="336"/>
                      <a:pt x="8" y="336"/>
                    </a:cubicBezTo>
                    <a:cubicBezTo>
                      <a:pt x="22" y="336"/>
                      <a:pt x="58" y="334"/>
                      <a:pt x="72" y="334"/>
                    </a:cubicBezTo>
                    <a:cubicBezTo>
                      <a:pt x="80" y="334"/>
                      <a:pt x="96" y="334"/>
                      <a:pt x="106" y="334"/>
                    </a:cubicBezTo>
                    <a:cubicBezTo>
                      <a:pt x="116" y="334"/>
                      <a:pt x="128" y="336"/>
                      <a:pt x="136" y="336"/>
                    </a:cubicBezTo>
                    <a:cubicBezTo>
                      <a:pt x="140" y="336"/>
                      <a:pt x="148" y="336"/>
                      <a:pt x="148" y="326"/>
                    </a:cubicBezTo>
                    <a:cubicBezTo>
                      <a:pt x="148" y="318"/>
                      <a:pt x="142" y="318"/>
                      <a:pt x="130" y="318"/>
                    </a:cubicBezTo>
                    <a:cubicBezTo>
                      <a:pt x="124" y="318"/>
                      <a:pt x="122" y="318"/>
                      <a:pt x="112" y="316"/>
                    </a:cubicBezTo>
                    <a:cubicBezTo>
                      <a:pt x="102" y="316"/>
                      <a:pt x="102" y="314"/>
                      <a:pt x="102" y="310"/>
                    </a:cubicBezTo>
                    <a:cubicBezTo>
                      <a:pt x="103" y="306"/>
                      <a:pt x="102" y="306"/>
                      <a:pt x="104" y="298"/>
                    </a:cubicBezTo>
                    <a:cubicBezTo>
                      <a:pt x="115" y="255"/>
                      <a:pt x="125" y="212"/>
                      <a:pt x="136" y="170"/>
                    </a:cubicBezTo>
                    <a:cubicBezTo>
                      <a:pt x="191" y="170"/>
                      <a:pt x="245" y="170"/>
                      <a:pt x="300" y="170"/>
                    </a:cubicBezTo>
                    <a:cubicBezTo>
                      <a:pt x="289" y="212"/>
                      <a:pt x="279" y="255"/>
                      <a:pt x="268" y="298"/>
                    </a:cubicBezTo>
                    <a:cubicBezTo>
                      <a:pt x="264" y="314"/>
                      <a:pt x="264" y="318"/>
                      <a:pt x="226" y="318"/>
                    </a:cubicBezTo>
                    <a:cubicBezTo>
                      <a:pt x="216" y="318"/>
                      <a:pt x="210" y="318"/>
                      <a:pt x="210" y="328"/>
                    </a:cubicBezTo>
                    <a:cubicBezTo>
                      <a:pt x="210" y="334"/>
                      <a:pt x="214" y="336"/>
                      <a:pt x="218" y="336"/>
                    </a:cubicBezTo>
                    <a:cubicBezTo>
                      <a:pt x="232" y="336"/>
                      <a:pt x="268" y="334"/>
                      <a:pt x="282" y="334"/>
                    </a:cubicBezTo>
                    <a:cubicBezTo>
                      <a:pt x="290" y="334"/>
                      <a:pt x="308" y="334"/>
                      <a:pt x="316" y="334"/>
                    </a:cubicBezTo>
                    <a:cubicBezTo>
                      <a:pt x="326" y="334"/>
                      <a:pt x="338" y="336"/>
                      <a:pt x="348" y="336"/>
                    </a:cubicBezTo>
                    <a:cubicBezTo>
                      <a:pt x="350" y="336"/>
                      <a:pt x="358" y="336"/>
                      <a:pt x="358" y="326"/>
                    </a:cubicBezTo>
                    <a:cubicBezTo>
                      <a:pt x="358" y="318"/>
                      <a:pt x="354" y="318"/>
                      <a:pt x="342" y="318"/>
                    </a:cubicBezTo>
                    <a:cubicBezTo>
                      <a:pt x="334" y="318"/>
                      <a:pt x="332" y="318"/>
                      <a:pt x="324" y="316"/>
                    </a:cubicBezTo>
                    <a:cubicBezTo>
                      <a:pt x="312" y="316"/>
                      <a:pt x="312" y="314"/>
                      <a:pt x="312" y="310"/>
                    </a:cubicBezTo>
                    <a:cubicBezTo>
                      <a:pt x="312" y="306"/>
                      <a:pt x="314" y="302"/>
                      <a:pt x="314" y="298"/>
                    </a:cubicBezTo>
                    <a:cubicBezTo>
                      <a:pt x="336" y="212"/>
                      <a:pt x="358" y="126"/>
                      <a:pt x="380" y="4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35" name="Freeform: Shape 334"/>
              <p:cNvSpPr/>
              <p:nvPr/>
            </p:nvSpPr>
            <p:spPr>
              <a:xfrm>
                <a:off x="3619440" y="2912760"/>
                <a:ext cx="136800" cy="128160"/>
              </a:xfrm>
              <a:custGeom>
                <a:avLst/>
                <a:gdLst/>
                <a:ahLst/>
                <a:cxnLst/>
                <a:rect l="0" t="0" r="r" b="b"/>
                <a:pathLst>
                  <a:path w="381" h="357">
                    <a:moveTo>
                      <a:pt x="380" y="6"/>
                    </a:moveTo>
                    <a:cubicBezTo>
                      <a:pt x="380" y="4"/>
                      <a:pt x="378" y="0"/>
                      <a:pt x="374" y="0"/>
                    </a:cubicBezTo>
                    <a:cubicBezTo>
                      <a:pt x="370" y="0"/>
                      <a:pt x="370" y="2"/>
                      <a:pt x="364" y="6"/>
                    </a:cubicBezTo>
                    <a:cubicBezTo>
                      <a:pt x="352" y="19"/>
                      <a:pt x="340" y="31"/>
                      <a:pt x="328" y="44"/>
                    </a:cubicBezTo>
                    <a:cubicBezTo>
                      <a:pt x="324" y="38"/>
                      <a:pt x="296" y="0"/>
                      <a:pt x="236" y="0"/>
                    </a:cubicBezTo>
                    <a:cubicBezTo>
                      <a:pt x="116" y="0"/>
                      <a:pt x="0" y="106"/>
                      <a:pt x="0" y="216"/>
                    </a:cubicBezTo>
                    <a:cubicBezTo>
                      <a:pt x="0" y="292"/>
                      <a:pt x="58" y="356"/>
                      <a:pt x="152" y="356"/>
                    </a:cubicBezTo>
                    <a:cubicBezTo>
                      <a:pt x="196" y="356"/>
                      <a:pt x="242" y="344"/>
                      <a:pt x="266" y="316"/>
                    </a:cubicBezTo>
                    <a:cubicBezTo>
                      <a:pt x="272" y="328"/>
                      <a:pt x="286" y="346"/>
                      <a:pt x="290" y="346"/>
                    </a:cubicBezTo>
                    <a:cubicBezTo>
                      <a:pt x="296" y="346"/>
                      <a:pt x="296" y="344"/>
                      <a:pt x="298" y="332"/>
                    </a:cubicBezTo>
                    <a:cubicBezTo>
                      <a:pt x="301" y="319"/>
                      <a:pt x="305" y="306"/>
                      <a:pt x="308" y="294"/>
                    </a:cubicBezTo>
                    <a:cubicBezTo>
                      <a:pt x="310" y="286"/>
                      <a:pt x="318" y="256"/>
                      <a:pt x="320" y="250"/>
                    </a:cubicBezTo>
                    <a:cubicBezTo>
                      <a:pt x="324" y="228"/>
                      <a:pt x="326" y="228"/>
                      <a:pt x="354" y="228"/>
                    </a:cubicBezTo>
                    <a:cubicBezTo>
                      <a:pt x="358" y="228"/>
                      <a:pt x="366" y="228"/>
                      <a:pt x="366" y="218"/>
                    </a:cubicBezTo>
                    <a:cubicBezTo>
                      <a:pt x="366" y="212"/>
                      <a:pt x="362" y="210"/>
                      <a:pt x="358" y="210"/>
                    </a:cubicBezTo>
                    <a:cubicBezTo>
                      <a:pt x="342" y="210"/>
                      <a:pt x="320" y="212"/>
                      <a:pt x="304" y="212"/>
                    </a:cubicBezTo>
                    <a:cubicBezTo>
                      <a:pt x="292" y="212"/>
                      <a:pt x="275" y="213"/>
                      <a:pt x="262" y="212"/>
                    </a:cubicBezTo>
                    <a:cubicBezTo>
                      <a:pt x="249" y="211"/>
                      <a:pt x="236" y="210"/>
                      <a:pt x="224" y="210"/>
                    </a:cubicBezTo>
                    <a:cubicBezTo>
                      <a:pt x="220" y="210"/>
                      <a:pt x="214" y="210"/>
                      <a:pt x="214" y="220"/>
                    </a:cubicBezTo>
                    <a:cubicBezTo>
                      <a:pt x="214" y="228"/>
                      <a:pt x="218" y="228"/>
                      <a:pt x="230" y="228"/>
                    </a:cubicBezTo>
                    <a:cubicBezTo>
                      <a:pt x="240" y="228"/>
                      <a:pt x="250" y="228"/>
                      <a:pt x="260" y="228"/>
                    </a:cubicBezTo>
                    <a:cubicBezTo>
                      <a:pt x="276" y="230"/>
                      <a:pt x="276" y="232"/>
                      <a:pt x="276" y="238"/>
                    </a:cubicBezTo>
                    <a:cubicBezTo>
                      <a:pt x="276" y="240"/>
                      <a:pt x="276" y="240"/>
                      <a:pt x="272" y="254"/>
                    </a:cubicBezTo>
                    <a:cubicBezTo>
                      <a:pt x="268" y="268"/>
                      <a:pt x="264" y="290"/>
                      <a:pt x="262" y="294"/>
                    </a:cubicBezTo>
                    <a:cubicBezTo>
                      <a:pt x="248" y="324"/>
                      <a:pt x="202" y="338"/>
                      <a:pt x="164" y="338"/>
                    </a:cubicBezTo>
                    <a:cubicBezTo>
                      <a:pt x="114" y="338"/>
                      <a:pt x="50" y="314"/>
                      <a:pt x="50" y="232"/>
                    </a:cubicBezTo>
                    <a:cubicBezTo>
                      <a:pt x="50" y="178"/>
                      <a:pt x="74" y="112"/>
                      <a:pt x="110" y="76"/>
                    </a:cubicBezTo>
                    <a:cubicBezTo>
                      <a:pt x="162" y="26"/>
                      <a:pt x="214" y="18"/>
                      <a:pt x="242" y="18"/>
                    </a:cubicBezTo>
                    <a:cubicBezTo>
                      <a:pt x="298" y="18"/>
                      <a:pt x="332" y="60"/>
                      <a:pt x="332" y="114"/>
                    </a:cubicBezTo>
                    <a:cubicBezTo>
                      <a:pt x="332" y="128"/>
                      <a:pt x="330" y="132"/>
                      <a:pt x="330" y="134"/>
                    </a:cubicBezTo>
                    <a:cubicBezTo>
                      <a:pt x="330" y="140"/>
                      <a:pt x="336" y="140"/>
                      <a:pt x="340" y="140"/>
                    </a:cubicBezTo>
                    <a:cubicBezTo>
                      <a:pt x="348" y="140"/>
                      <a:pt x="348" y="140"/>
                      <a:pt x="350" y="130"/>
                    </a:cubicBezTo>
                    <a:cubicBezTo>
                      <a:pt x="360" y="89"/>
                      <a:pt x="370" y="47"/>
                      <a:pt x="380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</p:grpSp>
      </p:grpSp>
      <p:grpSp>
        <p:nvGrpSpPr>
          <p:cNvPr id="336" name="Group 335"/>
          <p:cNvGrpSpPr/>
          <p:nvPr/>
        </p:nvGrpSpPr>
        <p:grpSpPr>
          <a:xfrm>
            <a:off x="3501975" y="2969969"/>
            <a:ext cx="937300" cy="238407"/>
            <a:chOff x="2180880" y="3273840"/>
            <a:chExt cx="1033200" cy="262800"/>
          </a:xfrm>
        </p:grpSpPr>
        <p:grpSp>
          <p:nvGrpSpPr>
            <p:cNvPr id="337" name="Group 336"/>
            <p:cNvGrpSpPr/>
            <p:nvPr/>
          </p:nvGrpSpPr>
          <p:grpSpPr>
            <a:xfrm>
              <a:off x="2180880" y="3273840"/>
              <a:ext cx="1033200" cy="262800"/>
              <a:chOff x="2180880" y="3273840"/>
              <a:chExt cx="1033200" cy="262800"/>
            </a:xfrm>
          </p:grpSpPr>
          <p:sp>
            <p:nvSpPr>
              <p:cNvPr id="338" name="Freeform: Shape 337"/>
              <p:cNvSpPr/>
              <p:nvPr/>
            </p:nvSpPr>
            <p:spPr>
              <a:xfrm>
                <a:off x="2180880" y="3286800"/>
                <a:ext cx="1020240" cy="236880"/>
              </a:xfrm>
              <a:custGeom>
                <a:avLst/>
                <a:gdLst/>
                <a:ahLst/>
                <a:cxnLst/>
                <a:rect l="0" t="0" r="r" b="b"/>
                <a:pathLst>
                  <a:path w="2835" h="659">
                    <a:moveTo>
                      <a:pt x="1417" y="658"/>
                    </a:moveTo>
                    <a:cubicBezTo>
                      <a:pt x="945" y="658"/>
                      <a:pt x="472" y="658"/>
                      <a:pt x="0" y="658"/>
                    </a:cubicBezTo>
                    <a:cubicBezTo>
                      <a:pt x="0" y="439"/>
                      <a:pt x="0" y="219"/>
                      <a:pt x="0" y="0"/>
                    </a:cubicBezTo>
                    <a:cubicBezTo>
                      <a:pt x="945" y="0"/>
                      <a:pt x="1889" y="0"/>
                      <a:pt x="2834" y="0"/>
                    </a:cubicBezTo>
                    <a:cubicBezTo>
                      <a:pt x="2834" y="219"/>
                      <a:pt x="2834" y="439"/>
                      <a:pt x="2834" y="658"/>
                    </a:cubicBezTo>
                    <a:cubicBezTo>
                      <a:pt x="2362" y="658"/>
                      <a:pt x="1889" y="658"/>
                      <a:pt x="1417" y="6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</a:ln>
            </p:spPr>
          </p:sp>
          <p:sp>
            <p:nvSpPr>
              <p:cNvPr id="339" name="Freeform: Shape 338"/>
              <p:cNvSpPr/>
              <p:nvPr/>
            </p:nvSpPr>
            <p:spPr>
              <a:xfrm>
                <a:off x="2193120" y="3273840"/>
                <a:ext cx="58320" cy="252000"/>
              </a:xfrm>
              <a:custGeom>
                <a:avLst/>
                <a:gdLst/>
                <a:ahLst/>
                <a:cxnLst/>
                <a:rect l="0" t="0" r="r" b="b"/>
                <a:pathLst>
                  <a:path w="163" h="701">
                    <a:moveTo>
                      <a:pt x="162" y="692"/>
                    </a:moveTo>
                    <a:cubicBezTo>
                      <a:pt x="162" y="690"/>
                      <a:pt x="162" y="690"/>
                      <a:pt x="152" y="678"/>
                    </a:cubicBezTo>
                    <a:cubicBezTo>
                      <a:pt x="64" y="588"/>
                      <a:pt x="40" y="457"/>
                      <a:pt x="40" y="349"/>
                    </a:cubicBezTo>
                    <a:cubicBezTo>
                      <a:pt x="40" y="227"/>
                      <a:pt x="68" y="106"/>
                      <a:pt x="154" y="20"/>
                    </a:cubicBezTo>
                    <a:cubicBezTo>
                      <a:pt x="162" y="10"/>
                      <a:pt x="162" y="10"/>
                      <a:pt x="162" y="8"/>
                    </a:cubicBezTo>
                    <a:cubicBezTo>
                      <a:pt x="162" y="2"/>
                      <a:pt x="160" y="0"/>
                      <a:pt x="156" y="0"/>
                    </a:cubicBezTo>
                    <a:cubicBezTo>
                      <a:pt x="148" y="0"/>
                      <a:pt x="86" y="48"/>
                      <a:pt x="44" y="138"/>
                    </a:cubicBezTo>
                    <a:cubicBezTo>
                      <a:pt x="8" y="213"/>
                      <a:pt x="0" y="291"/>
                      <a:pt x="0" y="349"/>
                    </a:cubicBezTo>
                    <a:cubicBezTo>
                      <a:pt x="0" y="405"/>
                      <a:pt x="8" y="489"/>
                      <a:pt x="46" y="569"/>
                    </a:cubicBezTo>
                    <a:cubicBezTo>
                      <a:pt x="88" y="654"/>
                      <a:pt x="148" y="700"/>
                      <a:pt x="156" y="700"/>
                    </a:cubicBezTo>
                    <a:cubicBezTo>
                      <a:pt x="160" y="700"/>
                      <a:pt x="162" y="698"/>
                      <a:pt x="162" y="69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40" name="Freeform: Shape 339"/>
              <p:cNvSpPr/>
              <p:nvPr/>
            </p:nvSpPr>
            <p:spPr>
              <a:xfrm>
                <a:off x="2275920" y="3354120"/>
                <a:ext cx="133920" cy="111240"/>
              </a:xfrm>
              <a:custGeom>
                <a:avLst/>
                <a:gdLst/>
                <a:ahLst/>
                <a:cxnLst/>
                <a:rect l="0" t="0" r="r" b="b"/>
                <a:pathLst>
                  <a:path w="373" h="310">
                    <a:moveTo>
                      <a:pt x="338" y="40"/>
                    </a:moveTo>
                    <a:cubicBezTo>
                      <a:pt x="346" y="40"/>
                      <a:pt x="372" y="40"/>
                      <a:pt x="372" y="16"/>
                    </a:cubicBezTo>
                    <a:cubicBezTo>
                      <a:pt x="372" y="0"/>
                      <a:pt x="358" y="0"/>
                      <a:pt x="344" y="0"/>
                    </a:cubicBezTo>
                    <a:cubicBezTo>
                      <a:pt x="290" y="0"/>
                      <a:pt x="237" y="0"/>
                      <a:pt x="184" y="0"/>
                    </a:cubicBezTo>
                    <a:cubicBezTo>
                      <a:pt x="78" y="0"/>
                      <a:pt x="0" y="116"/>
                      <a:pt x="0" y="199"/>
                    </a:cubicBezTo>
                    <a:cubicBezTo>
                      <a:pt x="0" y="259"/>
                      <a:pt x="42" y="309"/>
                      <a:pt x="106" y="309"/>
                    </a:cubicBezTo>
                    <a:cubicBezTo>
                      <a:pt x="188" y="309"/>
                      <a:pt x="282" y="225"/>
                      <a:pt x="282" y="118"/>
                    </a:cubicBezTo>
                    <a:cubicBezTo>
                      <a:pt x="282" y="106"/>
                      <a:pt x="282" y="72"/>
                      <a:pt x="260" y="40"/>
                    </a:cubicBezTo>
                    <a:cubicBezTo>
                      <a:pt x="286" y="40"/>
                      <a:pt x="312" y="40"/>
                      <a:pt x="338" y="40"/>
                    </a:cubicBezTo>
                    <a:moveTo>
                      <a:pt x="106" y="293"/>
                    </a:moveTo>
                    <a:cubicBezTo>
                      <a:pt x="72" y="293"/>
                      <a:pt x="44" y="269"/>
                      <a:pt x="44" y="217"/>
                    </a:cubicBezTo>
                    <a:cubicBezTo>
                      <a:pt x="44" y="197"/>
                      <a:pt x="52" y="140"/>
                      <a:pt x="76" y="98"/>
                    </a:cubicBezTo>
                    <a:cubicBezTo>
                      <a:pt x="106" y="50"/>
                      <a:pt x="148" y="40"/>
                      <a:pt x="172" y="40"/>
                    </a:cubicBezTo>
                    <a:cubicBezTo>
                      <a:pt x="232" y="40"/>
                      <a:pt x="238" y="88"/>
                      <a:pt x="238" y="108"/>
                    </a:cubicBezTo>
                    <a:cubicBezTo>
                      <a:pt x="238" y="142"/>
                      <a:pt x="224" y="199"/>
                      <a:pt x="200" y="233"/>
                    </a:cubicBezTo>
                    <a:cubicBezTo>
                      <a:pt x="172" y="275"/>
                      <a:pt x="134" y="293"/>
                      <a:pt x="106" y="2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41" name="Freeform: Shape 340"/>
              <p:cNvSpPr/>
              <p:nvPr/>
            </p:nvSpPr>
            <p:spPr>
              <a:xfrm>
                <a:off x="2419200" y="3423240"/>
                <a:ext cx="90720" cy="113400"/>
              </a:xfrm>
              <a:custGeom>
                <a:avLst/>
                <a:gdLst/>
                <a:ahLst/>
                <a:cxnLst/>
                <a:rect l="0" t="0" r="r" b="b"/>
                <a:pathLst>
                  <a:path w="253" h="316">
                    <a:moveTo>
                      <a:pt x="250" y="30"/>
                    </a:moveTo>
                    <a:cubicBezTo>
                      <a:pt x="252" y="24"/>
                      <a:pt x="252" y="22"/>
                      <a:pt x="252" y="20"/>
                    </a:cubicBezTo>
                    <a:cubicBezTo>
                      <a:pt x="252" y="10"/>
                      <a:pt x="244" y="4"/>
                      <a:pt x="236" y="4"/>
                    </a:cubicBezTo>
                    <a:cubicBezTo>
                      <a:pt x="230" y="4"/>
                      <a:pt x="222" y="6"/>
                      <a:pt x="216" y="16"/>
                    </a:cubicBezTo>
                    <a:cubicBezTo>
                      <a:pt x="214" y="18"/>
                      <a:pt x="210" y="34"/>
                      <a:pt x="208" y="44"/>
                    </a:cubicBezTo>
                    <a:cubicBezTo>
                      <a:pt x="205" y="57"/>
                      <a:pt x="201" y="70"/>
                      <a:pt x="198" y="84"/>
                    </a:cubicBezTo>
                    <a:cubicBezTo>
                      <a:pt x="194" y="96"/>
                      <a:pt x="180" y="158"/>
                      <a:pt x="178" y="164"/>
                    </a:cubicBezTo>
                    <a:cubicBezTo>
                      <a:pt x="158" y="178"/>
                      <a:pt x="156" y="205"/>
                      <a:pt x="118" y="205"/>
                    </a:cubicBezTo>
                    <a:cubicBezTo>
                      <a:pt x="84" y="205"/>
                      <a:pt x="84" y="174"/>
                      <a:pt x="84" y="166"/>
                    </a:cubicBezTo>
                    <a:cubicBezTo>
                      <a:pt x="84" y="140"/>
                      <a:pt x="96" y="108"/>
                      <a:pt x="110" y="70"/>
                    </a:cubicBezTo>
                    <a:cubicBezTo>
                      <a:pt x="116" y="54"/>
                      <a:pt x="118" y="50"/>
                      <a:pt x="118" y="40"/>
                    </a:cubicBezTo>
                    <a:cubicBezTo>
                      <a:pt x="118" y="18"/>
                      <a:pt x="98" y="0"/>
                      <a:pt x="72" y="0"/>
                    </a:cubicBezTo>
                    <a:cubicBezTo>
                      <a:pt x="22" y="0"/>
                      <a:pt x="0" y="66"/>
                      <a:pt x="0" y="74"/>
                    </a:cubicBezTo>
                    <a:cubicBezTo>
                      <a:pt x="0" y="80"/>
                      <a:pt x="5" y="78"/>
                      <a:pt x="8" y="80"/>
                    </a:cubicBezTo>
                    <a:cubicBezTo>
                      <a:pt x="16" y="80"/>
                      <a:pt x="16" y="78"/>
                      <a:pt x="18" y="72"/>
                    </a:cubicBezTo>
                    <a:cubicBezTo>
                      <a:pt x="30" y="32"/>
                      <a:pt x="50" y="12"/>
                      <a:pt x="70" y="12"/>
                    </a:cubicBezTo>
                    <a:cubicBezTo>
                      <a:pt x="78" y="12"/>
                      <a:pt x="82" y="18"/>
                      <a:pt x="82" y="30"/>
                    </a:cubicBezTo>
                    <a:cubicBezTo>
                      <a:pt x="82" y="42"/>
                      <a:pt x="78" y="52"/>
                      <a:pt x="76" y="58"/>
                    </a:cubicBezTo>
                    <a:cubicBezTo>
                      <a:pt x="52" y="118"/>
                      <a:pt x="48" y="136"/>
                      <a:pt x="48" y="158"/>
                    </a:cubicBezTo>
                    <a:cubicBezTo>
                      <a:pt x="48" y="166"/>
                      <a:pt x="48" y="190"/>
                      <a:pt x="66" y="205"/>
                    </a:cubicBezTo>
                    <a:cubicBezTo>
                      <a:pt x="82" y="217"/>
                      <a:pt x="102" y="219"/>
                      <a:pt x="116" y="219"/>
                    </a:cubicBezTo>
                    <a:cubicBezTo>
                      <a:pt x="136" y="219"/>
                      <a:pt x="154" y="213"/>
                      <a:pt x="170" y="197"/>
                    </a:cubicBezTo>
                    <a:cubicBezTo>
                      <a:pt x="162" y="225"/>
                      <a:pt x="158" y="245"/>
                      <a:pt x="136" y="269"/>
                    </a:cubicBezTo>
                    <a:cubicBezTo>
                      <a:pt x="124" y="285"/>
                      <a:pt x="104" y="301"/>
                      <a:pt x="78" y="301"/>
                    </a:cubicBezTo>
                    <a:cubicBezTo>
                      <a:pt x="74" y="301"/>
                      <a:pt x="52" y="301"/>
                      <a:pt x="40" y="285"/>
                    </a:cubicBezTo>
                    <a:cubicBezTo>
                      <a:pt x="68" y="281"/>
                      <a:pt x="68" y="259"/>
                      <a:pt x="68" y="257"/>
                    </a:cubicBezTo>
                    <a:cubicBezTo>
                      <a:pt x="68" y="241"/>
                      <a:pt x="54" y="239"/>
                      <a:pt x="48" y="239"/>
                    </a:cubicBezTo>
                    <a:cubicBezTo>
                      <a:pt x="36" y="239"/>
                      <a:pt x="20" y="249"/>
                      <a:pt x="20" y="271"/>
                    </a:cubicBezTo>
                    <a:cubicBezTo>
                      <a:pt x="20" y="297"/>
                      <a:pt x="44" y="315"/>
                      <a:pt x="78" y="315"/>
                    </a:cubicBezTo>
                    <a:cubicBezTo>
                      <a:pt x="128" y="315"/>
                      <a:pt x="188" y="277"/>
                      <a:pt x="204" y="215"/>
                    </a:cubicBezTo>
                    <a:cubicBezTo>
                      <a:pt x="219" y="154"/>
                      <a:pt x="235" y="92"/>
                      <a:pt x="250" y="3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42" name="Freeform: Shape 341"/>
              <p:cNvSpPr/>
              <p:nvPr/>
            </p:nvSpPr>
            <p:spPr>
              <a:xfrm>
                <a:off x="2616840" y="3369960"/>
                <a:ext cx="167760" cy="59760"/>
              </a:xfrm>
              <a:custGeom>
                <a:avLst/>
                <a:gdLst/>
                <a:ahLst/>
                <a:cxnLst/>
                <a:rect l="0" t="0" r="r" b="b"/>
                <a:pathLst>
                  <a:path w="467" h="169">
                    <a:moveTo>
                      <a:pt x="442" y="31"/>
                    </a:moveTo>
                    <a:cubicBezTo>
                      <a:pt x="454" y="31"/>
                      <a:pt x="466" y="30"/>
                      <a:pt x="466" y="15"/>
                    </a:cubicBezTo>
                    <a:cubicBezTo>
                      <a:pt x="466" y="0"/>
                      <a:pt x="454" y="1"/>
                      <a:pt x="444" y="1"/>
                    </a:cubicBezTo>
                    <a:cubicBezTo>
                      <a:pt x="303" y="1"/>
                      <a:pt x="163" y="1"/>
                      <a:pt x="22" y="1"/>
                    </a:cubicBezTo>
                    <a:cubicBezTo>
                      <a:pt x="12" y="1"/>
                      <a:pt x="0" y="0"/>
                      <a:pt x="0" y="15"/>
                    </a:cubicBezTo>
                    <a:cubicBezTo>
                      <a:pt x="0" y="30"/>
                      <a:pt x="12" y="31"/>
                      <a:pt x="24" y="31"/>
                    </a:cubicBezTo>
                    <a:cubicBezTo>
                      <a:pt x="163" y="31"/>
                      <a:pt x="302" y="31"/>
                      <a:pt x="442" y="31"/>
                    </a:cubicBezTo>
                    <a:moveTo>
                      <a:pt x="444" y="167"/>
                    </a:moveTo>
                    <a:cubicBezTo>
                      <a:pt x="454" y="167"/>
                      <a:pt x="466" y="168"/>
                      <a:pt x="466" y="153"/>
                    </a:cubicBezTo>
                    <a:cubicBezTo>
                      <a:pt x="466" y="138"/>
                      <a:pt x="454" y="137"/>
                      <a:pt x="442" y="137"/>
                    </a:cubicBezTo>
                    <a:cubicBezTo>
                      <a:pt x="302" y="137"/>
                      <a:pt x="163" y="137"/>
                      <a:pt x="24" y="137"/>
                    </a:cubicBezTo>
                    <a:cubicBezTo>
                      <a:pt x="12" y="137"/>
                      <a:pt x="0" y="138"/>
                      <a:pt x="0" y="153"/>
                    </a:cubicBezTo>
                    <a:cubicBezTo>
                      <a:pt x="0" y="168"/>
                      <a:pt x="12" y="167"/>
                      <a:pt x="22" y="167"/>
                    </a:cubicBezTo>
                    <a:cubicBezTo>
                      <a:pt x="163" y="167"/>
                      <a:pt x="303" y="167"/>
                      <a:pt x="444" y="167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43" name="Freeform: Shape 342"/>
              <p:cNvSpPr/>
              <p:nvPr/>
            </p:nvSpPr>
            <p:spPr>
              <a:xfrm>
                <a:off x="2878920" y="3354120"/>
                <a:ext cx="133920" cy="111240"/>
              </a:xfrm>
              <a:custGeom>
                <a:avLst/>
                <a:gdLst/>
                <a:ahLst/>
                <a:cxnLst/>
                <a:rect l="0" t="0" r="r" b="b"/>
                <a:pathLst>
                  <a:path w="373" h="310">
                    <a:moveTo>
                      <a:pt x="338" y="40"/>
                    </a:moveTo>
                    <a:cubicBezTo>
                      <a:pt x="346" y="40"/>
                      <a:pt x="372" y="40"/>
                      <a:pt x="372" y="16"/>
                    </a:cubicBezTo>
                    <a:cubicBezTo>
                      <a:pt x="372" y="0"/>
                      <a:pt x="356" y="0"/>
                      <a:pt x="344" y="0"/>
                    </a:cubicBezTo>
                    <a:cubicBezTo>
                      <a:pt x="290" y="0"/>
                      <a:pt x="237" y="0"/>
                      <a:pt x="184" y="0"/>
                    </a:cubicBezTo>
                    <a:cubicBezTo>
                      <a:pt x="78" y="0"/>
                      <a:pt x="0" y="116"/>
                      <a:pt x="0" y="199"/>
                    </a:cubicBezTo>
                    <a:cubicBezTo>
                      <a:pt x="0" y="259"/>
                      <a:pt x="42" y="309"/>
                      <a:pt x="106" y="309"/>
                    </a:cubicBezTo>
                    <a:cubicBezTo>
                      <a:pt x="188" y="309"/>
                      <a:pt x="282" y="225"/>
                      <a:pt x="282" y="118"/>
                    </a:cubicBezTo>
                    <a:cubicBezTo>
                      <a:pt x="282" y="106"/>
                      <a:pt x="282" y="72"/>
                      <a:pt x="260" y="40"/>
                    </a:cubicBezTo>
                    <a:cubicBezTo>
                      <a:pt x="286" y="40"/>
                      <a:pt x="312" y="40"/>
                      <a:pt x="338" y="40"/>
                    </a:cubicBezTo>
                    <a:moveTo>
                      <a:pt x="106" y="293"/>
                    </a:moveTo>
                    <a:cubicBezTo>
                      <a:pt x="72" y="293"/>
                      <a:pt x="44" y="269"/>
                      <a:pt x="44" y="217"/>
                    </a:cubicBezTo>
                    <a:cubicBezTo>
                      <a:pt x="44" y="197"/>
                      <a:pt x="52" y="140"/>
                      <a:pt x="76" y="98"/>
                    </a:cubicBezTo>
                    <a:cubicBezTo>
                      <a:pt x="106" y="50"/>
                      <a:pt x="148" y="40"/>
                      <a:pt x="172" y="40"/>
                    </a:cubicBezTo>
                    <a:cubicBezTo>
                      <a:pt x="232" y="40"/>
                      <a:pt x="236" y="88"/>
                      <a:pt x="236" y="108"/>
                    </a:cubicBezTo>
                    <a:cubicBezTo>
                      <a:pt x="236" y="142"/>
                      <a:pt x="222" y="199"/>
                      <a:pt x="198" y="233"/>
                    </a:cubicBezTo>
                    <a:cubicBezTo>
                      <a:pt x="172" y="275"/>
                      <a:pt x="134" y="293"/>
                      <a:pt x="106" y="2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44" name="Freeform: Shape 343"/>
              <p:cNvSpPr/>
              <p:nvPr/>
            </p:nvSpPr>
            <p:spPr>
              <a:xfrm>
                <a:off x="3021840" y="3423240"/>
                <a:ext cx="95040" cy="78840"/>
              </a:xfrm>
              <a:custGeom>
                <a:avLst/>
                <a:gdLst/>
                <a:ahLst/>
                <a:cxnLst/>
                <a:rect l="0" t="0" r="r" b="b"/>
                <a:pathLst>
                  <a:path w="265" h="220">
                    <a:moveTo>
                      <a:pt x="100" y="164"/>
                    </a:moveTo>
                    <a:cubicBezTo>
                      <a:pt x="94" y="180"/>
                      <a:pt x="78" y="205"/>
                      <a:pt x="54" y="205"/>
                    </a:cubicBezTo>
                    <a:cubicBezTo>
                      <a:pt x="52" y="205"/>
                      <a:pt x="36" y="205"/>
                      <a:pt x="26" y="199"/>
                    </a:cubicBezTo>
                    <a:cubicBezTo>
                      <a:pt x="46" y="194"/>
                      <a:pt x="48" y="176"/>
                      <a:pt x="48" y="172"/>
                    </a:cubicBezTo>
                    <a:cubicBezTo>
                      <a:pt x="48" y="162"/>
                      <a:pt x="40" y="154"/>
                      <a:pt x="28" y="154"/>
                    </a:cubicBezTo>
                    <a:cubicBezTo>
                      <a:pt x="14" y="154"/>
                      <a:pt x="0" y="166"/>
                      <a:pt x="0" y="184"/>
                    </a:cubicBezTo>
                    <a:cubicBezTo>
                      <a:pt x="0" y="209"/>
                      <a:pt x="28" y="219"/>
                      <a:pt x="52" y="219"/>
                    </a:cubicBezTo>
                    <a:cubicBezTo>
                      <a:pt x="74" y="219"/>
                      <a:pt x="94" y="205"/>
                      <a:pt x="108" y="186"/>
                    </a:cubicBezTo>
                    <a:cubicBezTo>
                      <a:pt x="118" y="211"/>
                      <a:pt x="146" y="219"/>
                      <a:pt x="166" y="219"/>
                    </a:cubicBezTo>
                    <a:cubicBezTo>
                      <a:pt x="222" y="219"/>
                      <a:pt x="252" y="160"/>
                      <a:pt x="252" y="146"/>
                    </a:cubicBezTo>
                    <a:cubicBezTo>
                      <a:pt x="252" y="138"/>
                      <a:pt x="246" y="138"/>
                      <a:pt x="244" y="138"/>
                    </a:cubicBezTo>
                    <a:cubicBezTo>
                      <a:pt x="238" y="138"/>
                      <a:pt x="236" y="142"/>
                      <a:pt x="236" y="148"/>
                    </a:cubicBezTo>
                    <a:cubicBezTo>
                      <a:pt x="224" y="182"/>
                      <a:pt x="196" y="205"/>
                      <a:pt x="168" y="205"/>
                    </a:cubicBezTo>
                    <a:cubicBezTo>
                      <a:pt x="148" y="205"/>
                      <a:pt x="138" y="194"/>
                      <a:pt x="138" y="174"/>
                    </a:cubicBezTo>
                    <a:cubicBezTo>
                      <a:pt x="138" y="162"/>
                      <a:pt x="150" y="118"/>
                      <a:pt x="164" y="62"/>
                    </a:cubicBezTo>
                    <a:cubicBezTo>
                      <a:pt x="174" y="26"/>
                      <a:pt x="196" y="12"/>
                      <a:pt x="212" y="12"/>
                    </a:cubicBezTo>
                    <a:cubicBezTo>
                      <a:pt x="221" y="15"/>
                      <a:pt x="228" y="12"/>
                      <a:pt x="238" y="20"/>
                    </a:cubicBezTo>
                    <a:cubicBezTo>
                      <a:pt x="222" y="24"/>
                      <a:pt x="216" y="38"/>
                      <a:pt x="216" y="46"/>
                    </a:cubicBezTo>
                    <a:cubicBezTo>
                      <a:pt x="216" y="58"/>
                      <a:pt x="224" y="64"/>
                      <a:pt x="236" y="64"/>
                    </a:cubicBezTo>
                    <a:cubicBezTo>
                      <a:pt x="248" y="64"/>
                      <a:pt x="264" y="56"/>
                      <a:pt x="264" y="34"/>
                    </a:cubicBezTo>
                    <a:cubicBezTo>
                      <a:pt x="264" y="8"/>
                      <a:pt x="232" y="0"/>
                      <a:pt x="212" y="0"/>
                    </a:cubicBezTo>
                    <a:cubicBezTo>
                      <a:pt x="188" y="0"/>
                      <a:pt x="168" y="16"/>
                      <a:pt x="158" y="34"/>
                    </a:cubicBezTo>
                    <a:cubicBezTo>
                      <a:pt x="148" y="14"/>
                      <a:pt x="126" y="0"/>
                      <a:pt x="98" y="0"/>
                    </a:cubicBezTo>
                    <a:cubicBezTo>
                      <a:pt x="44" y="0"/>
                      <a:pt x="12" y="60"/>
                      <a:pt x="12" y="74"/>
                    </a:cubicBezTo>
                    <a:cubicBezTo>
                      <a:pt x="12" y="80"/>
                      <a:pt x="18" y="80"/>
                      <a:pt x="20" y="80"/>
                    </a:cubicBezTo>
                    <a:cubicBezTo>
                      <a:pt x="26" y="80"/>
                      <a:pt x="26" y="78"/>
                      <a:pt x="30" y="72"/>
                    </a:cubicBezTo>
                    <a:cubicBezTo>
                      <a:pt x="42" y="34"/>
                      <a:pt x="72" y="12"/>
                      <a:pt x="96" y="12"/>
                    </a:cubicBezTo>
                    <a:cubicBezTo>
                      <a:pt x="114" y="12"/>
                      <a:pt x="126" y="22"/>
                      <a:pt x="126" y="46"/>
                    </a:cubicBezTo>
                    <a:cubicBezTo>
                      <a:pt x="126" y="54"/>
                      <a:pt x="120" y="80"/>
                      <a:pt x="116" y="96"/>
                    </a:cubicBezTo>
                    <a:cubicBezTo>
                      <a:pt x="111" y="118"/>
                      <a:pt x="105" y="141"/>
                      <a:pt x="100" y="16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  <p:sp>
            <p:nvSpPr>
              <p:cNvPr id="345" name="Freeform: Shape 344"/>
              <p:cNvSpPr/>
              <p:nvPr/>
            </p:nvSpPr>
            <p:spPr>
              <a:xfrm>
                <a:off x="3155040" y="3273840"/>
                <a:ext cx="59040" cy="252000"/>
              </a:xfrm>
              <a:custGeom>
                <a:avLst/>
                <a:gdLst/>
                <a:ahLst/>
                <a:cxnLst/>
                <a:rect l="0" t="0" r="r" b="b"/>
                <a:pathLst>
                  <a:path w="165" h="701">
                    <a:moveTo>
                      <a:pt x="164" y="349"/>
                    </a:moveTo>
                    <a:cubicBezTo>
                      <a:pt x="164" y="295"/>
                      <a:pt x="156" y="211"/>
                      <a:pt x="118" y="132"/>
                    </a:cubicBezTo>
                    <a:cubicBezTo>
                      <a:pt x="76" y="46"/>
                      <a:pt x="14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0"/>
                      <a:pt x="0" y="10"/>
                      <a:pt x="14" y="24"/>
                    </a:cubicBezTo>
                    <a:cubicBezTo>
                      <a:pt x="82" y="92"/>
                      <a:pt x="122" y="203"/>
                      <a:pt x="122" y="349"/>
                    </a:cubicBezTo>
                    <a:cubicBezTo>
                      <a:pt x="122" y="469"/>
                      <a:pt x="96" y="592"/>
                      <a:pt x="10" y="680"/>
                    </a:cubicBezTo>
                    <a:cubicBezTo>
                      <a:pt x="0" y="690"/>
                      <a:pt x="0" y="690"/>
                      <a:pt x="0" y="692"/>
                    </a:cubicBezTo>
                    <a:cubicBezTo>
                      <a:pt x="0" y="696"/>
                      <a:pt x="4" y="700"/>
                      <a:pt x="8" y="700"/>
                    </a:cubicBezTo>
                    <a:cubicBezTo>
                      <a:pt x="14" y="700"/>
                      <a:pt x="78" y="652"/>
                      <a:pt x="120" y="563"/>
                    </a:cubicBezTo>
                    <a:cubicBezTo>
                      <a:pt x="156" y="487"/>
                      <a:pt x="164" y="409"/>
                      <a:pt x="164" y="349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</p:sp>
        </p:grpSp>
      </p:grpSp>
      <p:sp>
        <p:nvSpPr>
          <p:cNvPr id="346" name="Oval 345"/>
          <p:cNvSpPr/>
          <p:nvPr/>
        </p:nvSpPr>
        <p:spPr>
          <a:xfrm>
            <a:off x="4171802" y="2272382"/>
            <a:ext cx="447422" cy="451668"/>
          </a:xfrm>
          <a:prstGeom prst="ellipse">
            <a:avLst/>
          </a:prstGeom>
          <a:solidFill>
            <a:srgbClr val="FF0000">
              <a:alpha val="30000"/>
            </a:srgbClr>
          </a:solidFill>
          <a:ln w="381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Foliennummernplatzhalter 2">
            <a:extLst>
              <a:ext uri="{FF2B5EF4-FFF2-40B4-BE49-F238E27FC236}">
                <a16:creationId xmlns:a16="http://schemas.microsoft.com/office/drawing/2014/main" id="{7F60E96F-79E3-0741-1922-1FD17AF39DE4}"/>
              </a:ext>
            </a:extLst>
          </p:cNvPr>
          <p:cNvSpPr txBox="1">
            <a:spLocks/>
          </p:cNvSpPr>
          <p:nvPr/>
        </p:nvSpPr>
        <p:spPr>
          <a:xfrm>
            <a:off x="11846864" y="6496050"/>
            <a:ext cx="173125" cy="256480"/>
          </a:xfrm>
          <a:prstGeom prst="rect">
            <a:avLst/>
          </a:prstGeom>
        </p:spPr>
        <p:txBody>
          <a:bodyPr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9pPr>
          </a:lstStyle>
          <a:p>
            <a:fld id="{86CB4B4D-7CA3-9044-876B-883B54F8677D}" type="slidenum">
              <a:rPr lang="de-CH" sz="1000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7</a:t>
            </a:fld>
            <a:endParaRPr lang="de-CH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BADF6D02-2099-23B9-DA2D-7E1B1962C0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en-US" altLang="en-US" sz="3200" b="1" dirty="0">
                <a:solidFill>
                  <a:srgbClr val="0070C0"/>
                </a:solidFill>
              </a:rPr>
              <a:t>Classic “Mini – </a:t>
            </a:r>
            <a:r>
              <a:rPr lang="en-US" altLang="en-US" sz="3200" b="1" dirty="0">
                <a:solidFill>
                  <a:srgbClr val="0070C0"/>
                </a:solidFill>
                <a:latin typeface="Symbol" panose="05050102010706020507" pitchFamily="18" charset="2"/>
              </a:rPr>
              <a:t>b</a:t>
            </a:r>
            <a:r>
              <a:rPr lang="en-US" altLang="en-US" sz="3200" b="1" dirty="0">
                <a:solidFill>
                  <a:srgbClr val="0070C0"/>
                </a:solidFill>
              </a:rPr>
              <a:t>” schemes</a:t>
            </a:r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FFB08EFE-7EE4-2AD2-D220-38CE7EC4F8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altLang="en-US" sz="2400" dirty="0">
                <a:solidFill>
                  <a:schemeClr val="tx1"/>
                </a:solidFill>
              </a:rPr>
              <a:t>Luminosity</a:t>
            </a:r>
            <a:br>
              <a:rPr lang="en-US" altLang="en-US" sz="2400" dirty="0">
                <a:solidFill>
                  <a:schemeClr val="tx1"/>
                </a:solidFill>
              </a:rPr>
            </a:br>
            <a:br>
              <a:rPr lang="en-US" altLang="en-US" sz="2400" dirty="0">
                <a:solidFill>
                  <a:schemeClr val="tx1"/>
                </a:solidFill>
              </a:rPr>
            </a:br>
            <a:endParaRPr lang="en-US" altLang="en-US" sz="2400" dirty="0">
              <a:solidFill>
                <a:schemeClr val="tx1"/>
              </a:solidFill>
            </a:endParaRPr>
          </a:p>
          <a:p>
            <a:pPr eaLnBrk="1" hangingPunct="1"/>
            <a:r>
              <a:rPr lang="en-US" altLang="en-US" sz="2400" dirty="0">
                <a:solidFill>
                  <a:schemeClr val="tx1"/>
                </a:solidFill>
              </a:rPr>
              <a:t>Tune shift</a:t>
            </a:r>
            <a:br>
              <a:rPr lang="en-US" altLang="en-US" sz="2400" dirty="0">
                <a:solidFill>
                  <a:schemeClr val="tx1"/>
                </a:solidFill>
              </a:rPr>
            </a:br>
            <a:endParaRPr lang="en-US" altLang="en-US" sz="2400" dirty="0">
              <a:solidFill>
                <a:schemeClr val="tx1"/>
              </a:solidFill>
            </a:endParaRPr>
          </a:p>
          <a:p>
            <a:pPr eaLnBrk="1" hangingPunct="1"/>
            <a:endParaRPr lang="en-US" altLang="en-US" sz="2400" dirty="0">
              <a:solidFill>
                <a:schemeClr val="tx1"/>
              </a:solidFill>
            </a:endParaRPr>
          </a:p>
          <a:p>
            <a:pPr eaLnBrk="1" hangingPunct="1"/>
            <a:r>
              <a:rPr lang="en-US" altLang="en-US" sz="2400" dirty="0">
                <a:solidFill>
                  <a:schemeClr val="tx1"/>
                </a:solidFill>
              </a:rPr>
              <a:t>Required large emittance: “fill the aperture” </a:t>
            </a:r>
          </a:p>
          <a:p>
            <a:pPr eaLnBrk="1" hangingPunct="1"/>
            <a:r>
              <a:rPr lang="en-US" altLang="en-US" sz="2400" dirty="0">
                <a:solidFill>
                  <a:schemeClr val="tx1"/>
                </a:solidFill>
              </a:rPr>
              <a:t>With the advent of small emittance collider rings</a:t>
            </a:r>
          </a:p>
        </p:txBody>
      </p:sp>
      <p:graphicFrame>
        <p:nvGraphicFramePr>
          <p:cNvPr id="39940" name="Object 4">
            <a:extLst>
              <a:ext uri="{FF2B5EF4-FFF2-40B4-BE49-F238E27FC236}">
                <a16:creationId xmlns:a16="http://schemas.microsoft.com/office/drawing/2014/main" id="{D261D87A-725F-2A7C-77CA-30D3E5B233C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7148222"/>
              </p:ext>
            </p:extLst>
          </p:nvPr>
        </p:nvGraphicFramePr>
        <p:xfrm>
          <a:off x="3007063" y="1137030"/>
          <a:ext cx="11176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117600" imgH="876300" progId="Equation.3">
                  <p:embed/>
                </p:oleObj>
              </mc:Choice>
              <mc:Fallback>
                <p:oleObj name="Equation" r:id="rId3" imgW="1117600" imgH="876300" progId="Equation.3">
                  <p:embed/>
                  <p:pic>
                    <p:nvPicPr>
                      <p:cNvPr id="39940" name="Object 4">
                        <a:extLst>
                          <a:ext uri="{FF2B5EF4-FFF2-40B4-BE49-F238E27FC236}">
                            <a16:creationId xmlns:a16="http://schemas.microsoft.com/office/drawing/2014/main" id="{D261D87A-725F-2A7C-77CA-30D3E5B233C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7063" y="1137030"/>
                        <a:ext cx="1117600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1" name="Object 5">
            <a:extLst>
              <a:ext uri="{FF2B5EF4-FFF2-40B4-BE49-F238E27FC236}">
                <a16:creationId xmlns:a16="http://schemas.microsoft.com/office/drawing/2014/main" id="{2DEFB156-29FA-D0D5-20A2-0C435A046B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064442"/>
              </p:ext>
            </p:extLst>
          </p:nvPr>
        </p:nvGraphicFramePr>
        <p:xfrm>
          <a:off x="5310526" y="1352930"/>
          <a:ext cx="1866900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866900" imgH="520700" progId="Equation.3">
                  <p:embed/>
                </p:oleObj>
              </mc:Choice>
              <mc:Fallback>
                <p:oleObj name="Equation" r:id="rId5" imgW="1866900" imgH="520700" progId="Equation.3">
                  <p:embed/>
                  <p:pic>
                    <p:nvPicPr>
                      <p:cNvPr id="39941" name="Object 5">
                        <a:extLst>
                          <a:ext uri="{FF2B5EF4-FFF2-40B4-BE49-F238E27FC236}">
                            <a16:creationId xmlns:a16="http://schemas.microsoft.com/office/drawing/2014/main" id="{2DEFB156-29FA-D0D5-20A2-0C435A046BC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0526" y="1352930"/>
                        <a:ext cx="1866900" cy="52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2" name="Object 6">
            <a:extLst>
              <a:ext uri="{FF2B5EF4-FFF2-40B4-BE49-F238E27FC236}">
                <a16:creationId xmlns:a16="http://schemas.microsoft.com/office/drawing/2014/main" id="{24AEC1A7-BCBA-A5A0-E478-B2E87D0125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1909049"/>
              </p:ext>
            </p:extLst>
          </p:nvPr>
        </p:nvGraphicFramePr>
        <p:xfrm>
          <a:off x="3007063" y="2447149"/>
          <a:ext cx="41275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4127500" imgH="825500" progId="Equation.3">
                  <p:embed/>
                </p:oleObj>
              </mc:Choice>
              <mc:Fallback>
                <p:oleObj name="Equation" r:id="rId7" imgW="4127500" imgH="825500" progId="Equation.3">
                  <p:embed/>
                  <p:pic>
                    <p:nvPicPr>
                      <p:cNvPr id="39942" name="Object 6">
                        <a:extLst>
                          <a:ext uri="{FF2B5EF4-FFF2-40B4-BE49-F238E27FC236}">
                            <a16:creationId xmlns:a16="http://schemas.microsoft.com/office/drawing/2014/main" id="{24AEC1A7-BCBA-A5A0-E478-B2E87D01251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7063" y="2447149"/>
                        <a:ext cx="41275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3" name="Text Box 7">
            <a:extLst>
              <a:ext uri="{FF2B5EF4-FFF2-40B4-BE49-F238E27FC236}">
                <a16:creationId xmlns:a16="http://schemas.microsoft.com/office/drawing/2014/main" id="{7554A8FD-185C-0254-936F-8430DD8397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7433" y="2400111"/>
            <a:ext cx="4427143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2000" i="1">
                <a:solidFill>
                  <a:schemeClr val="tx1"/>
                </a:solidFill>
                <a:latin typeface="Palatino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>
              <a:lnSpc>
                <a:spcPct val="90000"/>
              </a:lnSpc>
              <a:spcBef>
                <a:spcPct val="0"/>
              </a:spcBef>
            </a:pPr>
            <a:r>
              <a:rPr lang="en-US" altLang="en-US" sz="2800" dirty="0">
                <a:solidFill>
                  <a:srgbClr val="0000FF"/>
                </a:solidFill>
              </a:rPr>
              <a:t>We want large current,  </a:t>
            </a:r>
            <a:br>
              <a:rPr lang="en-US" altLang="en-US" sz="2800" dirty="0">
                <a:solidFill>
                  <a:srgbClr val="0000FF"/>
                </a:solidFill>
              </a:rPr>
            </a:br>
            <a:r>
              <a:rPr lang="en-US" altLang="en-US" sz="2800" dirty="0">
                <a:solidFill>
                  <a:srgbClr val="0000FF"/>
                </a:solidFill>
              </a:rPr>
              <a:t>fill large collision area!</a:t>
            </a:r>
          </a:p>
        </p:txBody>
      </p:sp>
      <p:graphicFrame>
        <p:nvGraphicFramePr>
          <p:cNvPr id="39944" name="Object 8">
            <a:extLst>
              <a:ext uri="{FF2B5EF4-FFF2-40B4-BE49-F238E27FC236}">
                <a16:creationId xmlns:a16="http://schemas.microsoft.com/office/drawing/2014/main" id="{C7231689-B73A-2AB3-CDC1-82C8537C07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6068443"/>
              </p:ext>
            </p:extLst>
          </p:nvPr>
        </p:nvGraphicFramePr>
        <p:xfrm>
          <a:off x="7336578" y="4213511"/>
          <a:ext cx="1465262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977476" imgH="393529" progId="Equation.3">
                  <p:embed/>
                </p:oleObj>
              </mc:Choice>
              <mc:Fallback>
                <p:oleObj name="Equation" r:id="rId9" imgW="977476" imgH="393529" progId="Equation.3">
                  <p:embed/>
                  <p:pic>
                    <p:nvPicPr>
                      <p:cNvPr id="39944" name="Object 8">
                        <a:extLst>
                          <a:ext uri="{FF2B5EF4-FFF2-40B4-BE49-F238E27FC236}">
                            <a16:creationId xmlns:a16="http://schemas.microsoft.com/office/drawing/2014/main" id="{C7231689-B73A-2AB3-CDC1-82C8537C073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6578" y="4213511"/>
                        <a:ext cx="1465262" cy="5905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 Box 7">
            <a:extLst>
              <a:ext uri="{FF2B5EF4-FFF2-40B4-BE49-F238E27FC236}">
                <a16:creationId xmlns:a16="http://schemas.microsoft.com/office/drawing/2014/main" id="{19F7F369-29E2-7121-5630-16A26B9EC9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2242" y="5625461"/>
            <a:ext cx="5325497" cy="1255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2000" i="1">
                <a:solidFill>
                  <a:schemeClr val="tx1"/>
                </a:solidFill>
                <a:latin typeface="Palatino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l">
              <a:lnSpc>
                <a:spcPct val="90000"/>
              </a:lnSpc>
              <a:spcBef>
                <a:spcPct val="0"/>
              </a:spcBef>
            </a:pPr>
            <a:r>
              <a:rPr lang="en-US" altLang="en-US" sz="2800" dirty="0">
                <a:solidFill>
                  <a:srgbClr val="0000FF"/>
                </a:solidFill>
              </a:rPr>
              <a:t>Luminosity per unit power!</a:t>
            </a:r>
          </a:p>
          <a:p>
            <a:pPr algn="l">
              <a:lnSpc>
                <a:spcPct val="90000"/>
              </a:lnSpc>
              <a:spcBef>
                <a:spcPct val="0"/>
              </a:spcBef>
            </a:pPr>
            <a:r>
              <a:rPr lang="en-US" altLang="en-US" sz="2800" dirty="0">
                <a:solidFill>
                  <a:srgbClr val="0000FF"/>
                </a:solidFill>
              </a:rPr>
              <a:t>Fill dynamic aperture</a:t>
            </a:r>
          </a:p>
          <a:p>
            <a:pPr algn="l">
              <a:lnSpc>
                <a:spcPct val="90000"/>
              </a:lnSpc>
              <a:spcBef>
                <a:spcPct val="0"/>
              </a:spcBef>
            </a:pPr>
            <a:r>
              <a:rPr lang="en-US" altLang="en-US" sz="2800" dirty="0">
                <a:solidFill>
                  <a:srgbClr val="0000FF"/>
                </a:solidFill>
              </a:rPr>
              <a:t>to the limit of transverse density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TextBox 346"/>
          <p:cNvSpPr txBox="1"/>
          <p:nvPr/>
        </p:nvSpPr>
        <p:spPr>
          <a:xfrm>
            <a:off x="1523520" y="124429"/>
            <a:ext cx="9144393" cy="58066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3200" b="1" spc="-1" dirty="0">
                <a:solidFill>
                  <a:srgbClr val="0070C0"/>
                </a:solidFill>
                <a:latin typeface="Arial"/>
              </a:rPr>
              <a:t>Rise of beam-beam compensation</a:t>
            </a:r>
          </a:p>
        </p:txBody>
      </p:sp>
      <p:sp>
        <p:nvSpPr>
          <p:cNvPr id="348" name="TextBox 347"/>
          <p:cNvSpPr txBox="1"/>
          <p:nvPr/>
        </p:nvSpPr>
        <p:spPr>
          <a:xfrm>
            <a:off x="668811" y="485306"/>
            <a:ext cx="10939256" cy="158851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391910" indent="-293933" algn="l">
              <a:spcAft>
                <a:spcPts val="128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000" spc="-1" dirty="0">
              <a:latin typeface="Arial"/>
            </a:endParaRPr>
          </a:p>
          <a:p>
            <a:pPr marL="391910" indent="-293933" algn="l">
              <a:spcAft>
                <a:spcPts val="128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latin typeface="Arial"/>
              </a:rPr>
              <a:t>In the last 20 years, we observe a rise in successful compensation scheme, based on detailed understanding of side effects such as noise (e-lens), feed-down and non-linear optics control (wire, crab waist, resonance compensation)</a:t>
            </a:r>
          </a:p>
        </p:txBody>
      </p:sp>
      <p:pic>
        <p:nvPicPr>
          <p:cNvPr id="349" name="Picture 348"/>
          <p:cNvPicPr/>
          <p:nvPr/>
        </p:nvPicPr>
        <p:blipFill>
          <a:blip r:embed="rId2"/>
          <a:stretch/>
        </p:blipFill>
        <p:spPr>
          <a:xfrm>
            <a:off x="1855331" y="1839330"/>
            <a:ext cx="4252796" cy="2474212"/>
          </a:xfrm>
          <a:prstGeom prst="rect">
            <a:avLst/>
          </a:prstGeom>
          <a:ln w="0">
            <a:noFill/>
          </a:ln>
        </p:spPr>
      </p:pic>
      <p:sp>
        <p:nvSpPr>
          <p:cNvPr id="350" name="Freeform: Shape 349"/>
          <p:cNvSpPr/>
          <p:nvPr/>
        </p:nvSpPr>
        <p:spPr>
          <a:xfrm>
            <a:off x="3068923" y="2886690"/>
            <a:ext cx="1483678" cy="211627"/>
          </a:xfrm>
          <a:custGeom>
            <a:avLst/>
            <a:gdLst/>
            <a:ahLst/>
            <a:cxnLst/>
            <a:rect l="0" t="0" r="r" b="b"/>
            <a:pathLst>
              <a:path w="4545" h="650">
                <a:moveTo>
                  <a:pt x="0" y="324"/>
                </a:moveTo>
                <a:lnTo>
                  <a:pt x="904" y="0"/>
                </a:lnTo>
                <a:lnTo>
                  <a:pt x="904" y="162"/>
                </a:lnTo>
                <a:lnTo>
                  <a:pt x="3639" y="162"/>
                </a:lnTo>
                <a:lnTo>
                  <a:pt x="3639" y="0"/>
                </a:lnTo>
                <a:lnTo>
                  <a:pt x="4544" y="324"/>
                </a:lnTo>
                <a:lnTo>
                  <a:pt x="3639" y="649"/>
                </a:lnTo>
                <a:lnTo>
                  <a:pt x="3639" y="486"/>
                </a:lnTo>
                <a:lnTo>
                  <a:pt x="904" y="486"/>
                </a:lnTo>
                <a:lnTo>
                  <a:pt x="904" y="649"/>
                </a:lnTo>
                <a:lnTo>
                  <a:pt x="0" y="324"/>
                </a:lnTo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1" name="Freeform: Shape 350"/>
          <p:cNvSpPr/>
          <p:nvPr/>
        </p:nvSpPr>
        <p:spPr>
          <a:xfrm>
            <a:off x="2837374" y="3168859"/>
            <a:ext cx="648272" cy="211627"/>
          </a:xfrm>
          <a:custGeom>
            <a:avLst/>
            <a:gdLst/>
            <a:ahLst/>
            <a:cxnLst/>
            <a:rect l="0" t="0" r="r" b="b"/>
            <a:pathLst>
              <a:path w="1987" h="650">
                <a:moveTo>
                  <a:pt x="0" y="324"/>
                </a:moveTo>
                <a:lnTo>
                  <a:pt x="395" y="0"/>
                </a:lnTo>
                <a:lnTo>
                  <a:pt x="395" y="162"/>
                </a:lnTo>
                <a:lnTo>
                  <a:pt x="1590" y="162"/>
                </a:lnTo>
                <a:lnTo>
                  <a:pt x="1590" y="0"/>
                </a:lnTo>
                <a:lnTo>
                  <a:pt x="1986" y="324"/>
                </a:lnTo>
                <a:lnTo>
                  <a:pt x="1590" y="649"/>
                </a:lnTo>
                <a:lnTo>
                  <a:pt x="1590" y="486"/>
                </a:lnTo>
                <a:lnTo>
                  <a:pt x="395" y="486"/>
                </a:lnTo>
                <a:lnTo>
                  <a:pt x="395" y="649"/>
                </a:lnTo>
                <a:lnTo>
                  <a:pt x="0" y="324"/>
                </a:lnTo>
              </a:path>
            </a:pathLst>
          </a:custGeom>
          <a:solidFill>
            <a:srgbClr val="65C295"/>
          </a:solidFill>
          <a:ln w="29160">
            <a:solidFill>
              <a:srgbClr val="006C3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52" name="Picture 351"/>
          <p:cNvPicPr/>
          <p:nvPr/>
        </p:nvPicPr>
        <p:blipFill>
          <a:blip r:embed="rId3"/>
          <a:stretch/>
        </p:blipFill>
        <p:spPr>
          <a:xfrm>
            <a:off x="5441097" y="4614164"/>
            <a:ext cx="5955939" cy="1916077"/>
          </a:xfrm>
          <a:prstGeom prst="rect">
            <a:avLst/>
          </a:prstGeom>
          <a:ln w="0">
            <a:noFill/>
          </a:ln>
        </p:spPr>
      </p:pic>
      <p:sp>
        <p:nvSpPr>
          <p:cNvPr id="353" name="TextBox 352"/>
          <p:cNvSpPr txBox="1"/>
          <p:nvPr/>
        </p:nvSpPr>
        <p:spPr>
          <a:xfrm>
            <a:off x="5987943" y="1907913"/>
            <a:ext cx="5708061" cy="207381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391910" indent="-293933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latin typeface="Arial"/>
              </a:rPr>
              <a:t>Tune spread reduction measured by beam transfer function with and without electron lens [Fischer17]</a:t>
            </a:r>
          </a:p>
          <a:p>
            <a:pPr marL="391910" indent="-293933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latin typeface="Arial"/>
              </a:rPr>
              <a:t>Compensation of </a:t>
            </a:r>
            <a:r>
              <a:rPr lang="en-US" sz="2000" b="1" spc="-1" dirty="0">
                <a:latin typeface="Arial"/>
              </a:rPr>
              <a:t>half</a:t>
            </a:r>
            <a:r>
              <a:rPr lang="en-US" sz="2000" spc="-1" dirty="0">
                <a:latin typeface="Arial"/>
              </a:rPr>
              <a:t> the tune shift in order to maintain Landau damping</a:t>
            </a:r>
          </a:p>
          <a:p>
            <a:pPr marL="391910" indent="-293933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1" spc="-1" dirty="0">
                <a:latin typeface="Arial"/>
                <a:ea typeface="Microsoft YaHei"/>
              </a:rPr>
              <a:t>→  Two fold increase of luminosity</a:t>
            </a:r>
            <a:endParaRPr lang="en-US" sz="2000" spc="-1" dirty="0">
              <a:latin typeface="Arial"/>
            </a:endParaRPr>
          </a:p>
        </p:txBody>
      </p:sp>
      <p:sp>
        <p:nvSpPr>
          <p:cNvPr id="354" name="TextBox 353"/>
          <p:cNvSpPr txBox="1"/>
          <p:nvPr/>
        </p:nvSpPr>
        <p:spPr>
          <a:xfrm>
            <a:off x="668811" y="5115962"/>
            <a:ext cx="4337126" cy="91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391910" indent="-293933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latin typeface="Arial"/>
                <a:ea typeface="Microsoft YaHei"/>
              </a:rPr>
              <a:t>Loss reduction with wires at the LHC (partial system deployed in operation, cf. Guido’s talk)</a:t>
            </a:r>
            <a:endParaRPr lang="en-US" sz="2000" spc="-1" dirty="0">
              <a:latin typeface="Arial"/>
            </a:endParaRPr>
          </a:p>
        </p:txBody>
      </p:sp>
      <p:sp>
        <p:nvSpPr>
          <p:cNvPr id="2" name="Foliennummernplatzhalter 2">
            <a:extLst>
              <a:ext uri="{FF2B5EF4-FFF2-40B4-BE49-F238E27FC236}">
                <a16:creationId xmlns:a16="http://schemas.microsoft.com/office/drawing/2014/main" id="{D01EC46E-AC42-5984-7EB1-AC97B2806BF8}"/>
              </a:ext>
            </a:extLst>
          </p:cNvPr>
          <p:cNvSpPr txBox="1">
            <a:spLocks/>
          </p:cNvSpPr>
          <p:nvPr/>
        </p:nvSpPr>
        <p:spPr>
          <a:xfrm>
            <a:off x="11846864" y="6496050"/>
            <a:ext cx="173125" cy="256480"/>
          </a:xfrm>
          <a:prstGeom prst="rect">
            <a:avLst/>
          </a:prstGeom>
        </p:spPr>
        <p:txBody>
          <a:bodyPr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1pPr>
            <a:lvl2pPr marL="0" marR="0" indent="1143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2pPr>
            <a:lvl3pPr marL="0" marR="0" indent="2286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3pPr>
            <a:lvl4pPr marL="0" marR="0" indent="3429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4pPr>
            <a:lvl5pPr marL="0" marR="0" indent="4572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5pPr>
            <a:lvl6pPr marL="0" marR="0" indent="5715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6pPr>
            <a:lvl7pPr marL="0" marR="0" indent="6858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7pPr>
            <a:lvl8pPr marL="0" marR="0" indent="8001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8pPr>
            <a:lvl9pPr marL="0" marR="0" indent="914400" algn="ctr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defRPr>
            </a:lvl9pPr>
          </a:lstStyle>
          <a:p>
            <a:fld id="{86CB4B4D-7CA3-9044-876B-883B54F8677D}" type="slidenum">
              <a:rPr lang="de-CH" sz="1000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9</a:t>
            </a:fld>
            <a:endParaRPr lang="de-CH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ModernPortfolio">
  <a:themeElements>
    <a:clrScheme name="ModernPortfolio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Helvetica Neue Light"/>
        <a:ea typeface="Helvetica Neue Light"/>
        <a:cs typeface="Helvetica Neue Light"/>
      </a:majorFont>
      <a:minorFont>
        <a:latin typeface="Helvetica Neue Light"/>
        <a:ea typeface="Helvetica Neue Light"/>
        <a:cs typeface="Helvetica Neue Light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12166"/>
            <a:lumOff val="-13042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ABABAB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LHC Experiments and Computing" id="{F44B9864-0517-8543-B39E-A81441CAE881}" vid="{ED26A8EB-2414-D846-8ACC-E9548BAF627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dernPortfolio">
  <a:themeElements>
    <a:clrScheme name="ModernPortfolio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Helvetica Neue Light"/>
        <a:ea typeface="Helvetica Neue Light"/>
        <a:cs typeface="Helvetica Neue Light"/>
      </a:majorFont>
      <a:minorFont>
        <a:latin typeface="Helvetica Neue Light"/>
        <a:ea typeface="Helvetica Neue Light"/>
        <a:cs typeface="Helvetica Neue Light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12166"/>
            <a:lumOff val="-13042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ABABAB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1799</Words>
  <Application>Microsoft Office PowerPoint</Application>
  <PresentationFormat>Widescreen</PresentationFormat>
  <Paragraphs>199</Paragraphs>
  <Slides>18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4" baseType="lpstr">
      <vt:lpstr>Arial</vt:lpstr>
      <vt:lpstr>Calibri</vt:lpstr>
      <vt:lpstr>Cambria Math</vt:lpstr>
      <vt:lpstr>Helvetica</vt:lpstr>
      <vt:lpstr>Helvetica Neue</vt:lpstr>
      <vt:lpstr>Helvetica Neue Light</vt:lpstr>
      <vt:lpstr>Monotype Corsiva</vt:lpstr>
      <vt:lpstr>Symbol</vt:lpstr>
      <vt:lpstr>Tahoma</vt:lpstr>
      <vt:lpstr>Times</vt:lpstr>
      <vt:lpstr>Times New Roman</vt:lpstr>
      <vt:lpstr>wasy10</vt:lpstr>
      <vt:lpstr>Wingdings</vt:lpstr>
      <vt:lpstr>1_ModernPortfolio</vt:lpstr>
      <vt:lpstr>Office Theme</vt:lpstr>
      <vt:lpstr>Equation</vt:lpstr>
      <vt:lpstr>Beam-beam effects overview and their impact on collider design and performance</vt:lpstr>
      <vt:lpstr>Workshops on beam-beam effects in circular colliders</vt:lpstr>
      <vt:lpstr>PowerPoint Presentation</vt:lpstr>
      <vt:lpstr>PowerPoint Presentation</vt:lpstr>
      <vt:lpstr>Beam – beam effects in linear and circular colliders</vt:lpstr>
      <vt:lpstr>PowerPoint Presentation</vt:lpstr>
      <vt:lpstr>PowerPoint Presentation</vt:lpstr>
      <vt:lpstr>Classic “Mini – b” schemes</vt:lpstr>
      <vt:lpstr>PowerPoint Presentation</vt:lpstr>
      <vt:lpstr>PowerPoint Presentation</vt:lpstr>
      <vt:lpstr>PowerPoint Presentation</vt:lpstr>
      <vt:lpstr>PowerPoint Presentation</vt:lpstr>
      <vt:lpstr>Beam beam limit at LHC: why so much higher?</vt:lpstr>
      <vt:lpstr>Diagnostics and observables</vt:lpstr>
      <vt:lpstr>PowerPoint Presentation</vt:lpstr>
      <vt:lpstr>Challenges to design better colliders</vt:lpstr>
      <vt:lpstr>References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Accelerators</dc:title>
  <dc:subject/>
  <dc:creator>Leonid Rivkin</dc:creator>
  <cp:keywords/>
  <dc:description/>
  <cp:lastModifiedBy>Rivkin Leonid</cp:lastModifiedBy>
  <cp:revision>615</cp:revision>
  <cp:lastPrinted>2020-10-21T10:26:55Z</cp:lastPrinted>
  <dcterms:created xsi:type="dcterms:W3CDTF">2017-08-14T13:29:33Z</dcterms:created>
  <dcterms:modified xsi:type="dcterms:W3CDTF">2024-09-01T11:19:09Z</dcterms:modified>
  <cp:category/>
</cp:coreProperties>
</file>