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sldIdLst>
    <p:sldId id="425" r:id="rId2"/>
    <p:sldId id="582" r:id="rId3"/>
    <p:sldId id="584" r:id="rId4"/>
    <p:sldId id="583" r:id="rId5"/>
    <p:sldId id="585" r:id="rId6"/>
    <p:sldId id="586" r:id="rId7"/>
    <p:sldId id="587" r:id="rId8"/>
    <p:sldId id="588" r:id="rId9"/>
    <p:sldId id="589" r:id="rId10"/>
    <p:sldId id="590" r:id="rId11"/>
    <p:sldId id="591" r:id="rId12"/>
    <p:sldId id="592" r:id="rId13"/>
    <p:sldId id="593" r:id="rId14"/>
    <p:sldId id="594" r:id="rId15"/>
    <p:sldId id="595" r:id="rId16"/>
    <p:sldId id="596" r:id="rId17"/>
    <p:sldId id="597" r:id="rId18"/>
    <p:sldId id="598" r:id="rId19"/>
    <p:sldId id="599" r:id="rId20"/>
    <p:sldId id="600" r:id="rId21"/>
    <p:sldId id="603" r:id="rId22"/>
    <p:sldId id="602" r:id="rId23"/>
    <p:sldId id="604" r:id="rId24"/>
    <p:sldId id="605" r:id="rId25"/>
    <p:sldId id="606" r:id="rId26"/>
    <p:sldId id="607" r:id="rId27"/>
    <p:sldId id="608" r:id="rId28"/>
    <p:sldId id="609" r:id="rId29"/>
    <p:sldId id="610" r:id="rId30"/>
    <p:sldId id="611" r:id="rId31"/>
    <p:sldId id="612" r:id="rId32"/>
    <p:sldId id="613" r:id="rId33"/>
    <p:sldId id="616" r:id="rId34"/>
    <p:sldId id="615" r:id="rId35"/>
    <p:sldId id="578" r:id="rId36"/>
    <p:sldId id="579" r:id="rId3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11"/>
    <p:restoredTop sz="96064"/>
  </p:normalViewPr>
  <p:slideViewPr>
    <p:cSldViewPr snapToGrid="0" snapToObjects="1">
      <p:cViewPr>
        <p:scale>
          <a:sx n="121" d="100"/>
          <a:sy n="121" d="100"/>
        </p:scale>
        <p:origin x="1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33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0F2D9-5415-574F-9AE3-CF8585AFB932}" type="datetimeFigureOut">
              <a:rPr lang="it-IT" smtClean="0"/>
              <a:t>11/09/23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2023B3-9ECD-1E47-A3FB-9E8BF791AF5A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9520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99520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10743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02025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37955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05960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02021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67920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99722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41087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4771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879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88618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47372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86166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51899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7128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82777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520329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EE030-C56B-524E-A669-7CEDF695A65E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344907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EE030-C56B-524E-A669-7CEDF695A65E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437794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EE030-C56B-524E-A669-7CEDF695A65E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340432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EE030-C56B-524E-A669-7CEDF695A65E}" type="slidenum">
              <a:rPr lang="it-IT" smtClean="0"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84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0113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EE030-C56B-524E-A669-7CEDF695A65E}" type="slidenum">
              <a:rPr lang="it-IT" smtClean="0"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95708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271652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EE030-C56B-524E-A669-7CEDF695A65E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92591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EE030-C56B-524E-A669-7CEDF695A65E}" type="slidenum">
              <a:rPr lang="it-IT" smtClean="0"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97838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EE030-C56B-524E-A669-7CEDF695A65E}" type="slidenum">
              <a:rPr lang="it-IT" smtClean="0"/>
              <a:t>34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93159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6232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24326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8304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53584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39265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7744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it-IT" dirty="0" smtClean="0"/>
              <a:t>FCCIS 2022 Workshop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t="21037" r="9524" b="20578"/>
          <a:stretch/>
        </p:blipFill>
        <p:spPr>
          <a:xfrm>
            <a:off x="10871194" y="2540"/>
            <a:ext cx="1320799" cy="52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231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it-IT" dirty="0" smtClean="0"/>
              <a:t>FCCIS 2022 Workshop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0632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it-IT" dirty="0" smtClean="0"/>
              <a:t>FCCIS 2022 Workshop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292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Fare clic per modificare lo stile del titolo dello schema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685800" indent="-228600">
              <a:buFont typeface="Courier New" charset="0"/>
              <a:buChar char="o"/>
              <a:defRPr/>
            </a:lvl2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FCCIS 2022 Workshop</a:t>
            </a:r>
            <a:endParaRPr lang="it-IT" dirty="0" smtClean="0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t="21037" r="9524" b="20578"/>
          <a:stretch/>
        </p:blipFill>
        <p:spPr>
          <a:xfrm>
            <a:off x="10871194" y="2540"/>
            <a:ext cx="1320799" cy="52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080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it-IT" dirty="0" smtClean="0"/>
              <a:t>FCCIS 2022 Workshop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027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it-IT" dirty="0" smtClean="0"/>
              <a:t>FCCIS 2022 Workshop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3810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GB" dirty="0" smtClean="0"/>
              <a:t>FCCIS 2022 Workshop</a:t>
            </a:r>
            <a:endParaRPr lang="it-IT" dirty="0" smtClean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7714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GB" dirty="0" smtClean="0"/>
              <a:t>FCCIS 2022 Workshop</a:t>
            </a:r>
            <a:endParaRPr lang="it-IT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8454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it-IT" dirty="0" smtClean="0"/>
              <a:t>FCCIS 2022 Workshop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2800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it-IT" dirty="0" smtClean="0"/>
              <a:t>FCCIS 2022 Workshop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9233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it-IT" dirty="0" smtClean="0"/>
              <a:t>FCCIS 2022 Workshop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4994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2022 Workshop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t="21037" r="9524" b="20578"/>
          <a:stretch/>
        </p:blipFill>
        <p:spPr>
          <a:xfrm>
            <a:off x="10871194" y="2540"/>
            <a:ext cx="1320799" cy="525463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145" y="20548"/>
            <a:ext cx="1389600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231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44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488848"/>
            <a:ext cx="9144000" cy="2387600"/>
          </a:xfrm>
        </p:spPr>
        <p:txBody>
          <a:bodyPr>
            <a:normAutofit/>
          </a:bodyPr>
          <a:lstStyle/>
          <a:p>
            <a:r>
              <a:rPr lang="it-IT" sz="5400" dirty="0" smtClean="0"/>
              <a:t>Update on the Electron </a:t>
            </a:r>
            <a:r>
              <a:rPr lang="it-IT" sz="5400" dirty="0" err="1" smtClean="0"/>
              <a:t>Cloud</a:t>
            </a:r>
            <a:r>
              <a:rPr lang="it-IT" sz="5400" dirty="0" smtClean="0"/>
              <a:t> </a:t>
            </a:r>
            <a:r>
              <a:rPr lang="it-IT" sz="5400" dirty="0" err="1" smtClean="0"/>
              <a:t>Studies</a:t>
            </a:r>
            <a:r>
              <a:rPr lang="it-IT" sz="5400" dirty="0"/>
              <a:t> </a:t>
            </a:r>
            <a:r>
              <a:rPr lang="it-IT" sz="5400" dirty="0" smtClean="0"/>
              <a:t>for FCC-</a:t>
            </a:r>
            <a:r>
              <a:rPr lang="it-IT" sz="5400" dirty="0" err="1" smtClean="0"/>
              <a:t>ee</a:t>
            </a:r>
            <a:endParaRPr lang="en-GB" sz="5300" dirty="0"/>
          </a:p>
        </p:txBody>
      </p:sp>
      <p:sp>
        <p:nvSpPr>
          <p:cNvPr id="6" name="Sottotitolo 2"/>
          <p:cNvSpPr>
            <a:spLocks noGrp="1"/>
          </p:cNvSpPr>
          <p:nvPr>
            <p:ph type="subTitle" idx="1"/>
          </p:nvPr>
        </p:nvSpPr>
        <p:spPr>
          <a:xfrm>
            <a:off x="641268" y="2846090"/>
            <a:ext cx="10818420" cy="3138436"/>
          </a:xfrm>
        </p:spPr>
        <p:txBody>
          <a:bodyPr>
            <a:normAutofit/>
          </a:bodyPr>
          <a:lstStyle/>
          <a:p>
            <a:r>
              <a:rPr lang="it-IT" sz="2800" dirty="0" smtClean="0"/>
              <a:t>Sabato Luca</a:t>
            </a:r>
            <a:endParaRPr lang="it-IT" sz="2800" baseline="30000" dirty="0"/>
          </a:p>
          <a:p>
            <a:pPr algn="r"/>
            <a:r>
              <a:rPr lang="en-GB" sz="1800" dirty="0" smtClean="0"/>
              <a:t>12</a:t>
            </a:r>
            <a:r>
              <a:rPr lang="en-GB" sz="1800" baseline="30000" dirty="0" smtClean="0"/>
              <a:t>th</a:t>
            </a:r>
            <a:r>
              <a:rPr lang="en-GB" sz="1800" dirty="0" smtClean="0"/>
              <a:t> </a:t>
            </a:r>
            <a:r>
              <a:rPr lang="en-GB" sz="1800" dirty="0" smtClean="0"/>
              <a:t>September 2023</a:t>
            </a:r>
            <a:endParaRPr lang="en-GB" sz="1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 smtClean="0"/>
              <a:t> </a:t>
            </a:r>
            <a:fld id="{9F7E5C5A-3969-704F-AEA7-11C99A8BC4C7}" type="slidenum">
              <a:rPr lang="it-IT" smtClean="0"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7208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6" t="52963"/>
          <a:stretch/>
        </p:blipFill>
        <p:spPr>
          <a:xfrm>
            <a:off x="3574057" y="2119116"/>
            <a:ext cx="5023843" cy="2664000"/>
          </a:xfrm>
          <a:prstGeom prst="rect">
            <a:avLst/>
          </a:prstGeom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37507" y="994943"/>
            <a:ext cx="11527430" cy="55962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Case 3: No </a:t>
            </a:r>
            <a:r>
              <a:rPr lang="en-GB" sz="2400" dirty="0" err="1" smtClean="0"/>
              <a:t>multipacting</a:t>
            </a:r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10</a:t>
            </a:fld>
            <a:endParaRPr lang="it-IT"/>
          </a:p>
        </p:txBody>
      </p:sp>
      <p:sp>
        <p:nvSpPr>
          <p:cNvPr id="15" name="Titolo 1"/>
          <p:cNvSpPr txBox="1">
            <a:spLocks/>
          </p:cNvSpPr>
          <p:nvPr/>
        </p:nvSpPr>
        <p:spPr>
          <a:xfrm>
            <a:off x="679176" y="197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Strategy</a:t>
            </a:r>
          </a:p>
        </p:txBody>
      </p:sp>
      <p:sp>
        <p:nvSpPr>
          <p:cNvPr id="16" name="Parentesi graffa chiusa 15"/>
          <p:cNvSpPr/>
          <p:nvPr/>
        </p:nvSpPr>
        <p:spPr>
          <a:xfrm rot="16200000">
            <a:off x="5110040" y="396886"/>
            <a:ext cx="577049" cy="3149601"/>
          </a:xfrm>
          <a:prstGeom prst="rightBrace">
            <a:avLst>
              <a:gd name="adj1" fmla="val 3914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5081397" y="1314859"/>
            <a:ext cx="643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1"/>
                </a:solidFill>
              </a:rPr>
              <a:t>Train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18" name="Parentesi graffa chiusa 17"/>
          <p:cNvSpPr/>
          <p:nvPr/>
        </p:nvSpPr>
        <p:spPr>
          <a:xfrm rot="16200000">
            <a:off x="7109759" y="1546766"/>
            <a:ext cx="577049" cy="849839"/>
          </a:xfrm>
          <a:prstGeom prst="rightBrace">
            <a:avLst>
              <a:gd name="adj1" fmla="val 3914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>
            <a:off x="7123145" y="1313831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>
                <a:solidFill>
                  <a:schemeClr val="accent1"/>
                </a:solidFill>
              </a:rPr>
              <a:t>Gap</a:t>
            </a:r>
            <a:endParaRPr lang="it-IT" dirty="0">
              <a:solidFill>
                <a:schemeClr val="accent1"/>
              </a:solidFill>
            </a:endParaRPr>
          </a:p>
        </p:txBody>
      </p:sp>
      <p:cxnSp>
        <p:nvCxnSpPr>
          <p:cNvPr id="21" name="Connettore 1 20"/>
          <p:cNvCxnSpPr/>
          <p:nvPr/>
        </p:nvCxnSpPr>
        <p:spPr>
          <a:xfrm>
            <a:off x="3823764" y="2184012"/>
            <a:ext cx="0" cy="19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1 21"/>
          <p:cNvCxnSpPr/>
          <p:nvPr/>
        </p:nvCxnSpPr>
        <p:spPr>
          <a:xfrm>
            <a:off x="6973364" y="2184012"/>
            <a:ext cx="0" cy="19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1 22"/>
          <p:cNvCxnSpPr/>
          <p:nvPr/>
        </p:nvCxnSpPr>
        <p:spPr>
          <a:xfrm>
            <a:off x="7810503" y="2184012"/>
            <a:ext cx="0" cy="19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Update on the Electron </a:t>
            </a:r>
            <a:r>
              <a:rPr lang="it-IT" sz="1400" dirty="0" err="1"/>
              <a:t>Cloud</a:t>
            </a:r>
            <a:r>
              <a:rPr lang="it-IT" sz="1400" dirty="0"/>
              <a:t> </a:t>
            </a:r>
            <a:r>
              <a:rPr lang="it-IT" sz="1400" dirty="0" err="1"/>
              <a:t>Studies</a:t>
            </a:r>
            <a:r>
              <a:rPr lang="it-IT" sz="1400" dirty="0"/>
              <a:t> for FCC-</a:t>
            </a:r>
            <a:r>
              <a:rPr lang="it-IT" sz="1400" dirty="0" err="1"/>
              <a:t>ee</a:t>
            </a:r>
            <a:r>
              <a:rPr lang="en-GB" sz="1400" dirty="0" smtClean="0"/>
              <a:t>	</a:t>
            </a:r>
            <a:r>
              <a:rPr lang="it-IT" sz="1400" dirty="0" smtClean="0"/>
              <a:t>	</a:t>
            </a:r>
            <a:r>
              <a:rPr lang="it-IT" sz="1400" smtClean="0"/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12/09/2023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90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37507" y="994943"/>
            <a:ext cx="11527430" cy="55962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Element:</a:t>
            </a:r>
          </a:p>
          <a:p>
            <a:pPr lvl="1">
              <a:buFont typeface="Arial" charset="0"/>
              <a:buChar char="•"/>
            </a:pPr>
            <a:r>
              <a:rPr lang="en-GB" sz="2000" dirty="0" smtClean="0"/>
              <a:t>Drift Space</a:t>
            </a:r>
          </a:p>
          <a:p>
            <a:pPr lvl="1">
              <a:buFont typeface="Arial" charset="0"/>
              <a:buChar char="•"/>
            </a:pPr>
            <a:r>
              <a:rPr lang="en-GB" sz="2000" dirty="0" smtClean="0"/>
              <a:t>Dipole (</a:t>
            </a:r>
            <a:r>
              <a:rPr lang="it-IT" sz="2000" dirty="0" smtClean="0"/>
              <a:t>14.15 </a:t>
            </a:r>
            <a:r>
              <a:rPr lang="it-IT" sz="2000" dirty="0" err="1" smtClean="0"/>
              <a:t>mT</a:t>
            </a:r>
            <a:r>
              <a:rPr lang="it-IT" sz="2000" dirty="0" smtClean="0"/>
              <a:t>)</a:t>
            </a:r>
            <a:endParaRPr lang="en-GB" sz="2000" dirty="0" smtClean="0"/>
          </a:p>
          <a:p>
            <a:pPr lvl="1">
              <a:buFont typeface="Arial" charset="0"/>
              <a:buChar char="•"/>
            </a:pPr>
            <a:r>
              <a:rPr lang="en-GB" sz="2000" dirty="0" smtClean="0"/>
              <a:t>Quadrupole (</a:t>
            </a:r>
            <a:r>
              <a:rPr lang="it-IT" sz="2000" dirty="0" smtClean="0"/>
              <a:t>5.65 T/m)</a:t>
            </a:r>
            <a:endParaRPr lang="en-GB" sz="2000" dirty="0" smtClean="0"/>
          </a:p>
          <a:p>
            <a:pPr lvl="1">
              <a:buFont typeface="Arial" charset="0"/>
              <a:buChar char="•"/>
            </a:pPr>
            <a:endParaRPr lang="en-GB" sz="2000" dirty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11</a:t>
            </a:fld>
            <a:endParaRPr lang="it-IT"/>
          </a:p>
        </p:txBody>
      </p:sp>
      <p:sp>
        <p:nvSpPr>
          <p:cNvPr id="15" name="Titolo 1"/>
          <p:cNvSpPr txBox="1">
            <a:spLocks/>
          </p:cNvSpPr>
          <p:nvPr/>
        </p:nvSpPr>
        <p:spPr>
          <a:xfrm>
            <a:off x="679176" y="197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Simulation Results</a:t>
            </a:r>
            <a:endParaRPr lang="en-GB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Update on the Electron </a:t>
            </a:r>
            <a:r>
              <a:rPr lang="it-IT" sz="1400" dirty="0" err="1"/>
              <a:t>Cloud</a:t>
            </a:r>
            <a:r>
              <a:rPr lang="it-IT" sz="1400" dirty="0"/>
              <a:t> </a:t>
            </a:r>
            <a:r>
              <a:rPr lang="it-IT" sz="1400" dirty="0" err="1"/>
              <a:t>Studies</a:t>
            </a:r>
            <a:r>
              <a:rPr lang="it-IT" sz="1400" dirty="0"/>
              <a:t> for FCC-</a:t>
            </a:r>
            <a:r>
              <a:rPr lang="it-IT" sz="1400" dirty="0" err="1"/>
              <a:t>ee</a:t>
            </a:r>
            <a:r>
              <a:rPr lang="en-GB" sz="1400" dirty="0" smtClean="0"/>
              <a:t>	</a:t>
            </a:r>
            <a:r>
              <a:rPr lang="it-IT" sz="1400" dirty="0" smtClean="0"/>
              <a:t>	</a:t>
            </a:r>
            <a:r>
              <a:rPr lang="it-IT" sz="1400" smtClean="0"/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12/09/2023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45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12</a:t>
            </a:fld>
            <a:endParaRPr lang="it-IT"/>
          </a:p>
        </p:txBody>
      </p:sp>
      <p:sp>
        <p:nvSpPr>
          <p:cNvPr id="15" name="Titolo 1"/>
          <p:cNvSpPr txBox="1">
            <a:spLocks/>
          </p:cNvSpPr>
          <p:nvPr/>
        </p:nvSpPr>
        <p:spPr>
          <a:xfrm>
            <a:off x="679176" y="-308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Simulation Results: Drift Space</a:t>
            </a:r>
            <a:endParaRPr lang="en-GB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296821" y="5701723"/>
            <a:ext cx="10041403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r>
              <a:rPr lang="en-GB" sz="2000" dirty="0" smtClean="0"/>
              <a:t>Filling scheme </a:t>
            </a:r>
            <a:r>
              <a:rPr lang="en-GB" sz="2000" dirty="0" smtClean="0">
                <a:solidFill>
                  <a:schemeClr val="accent1"/>
                </a:solidFill>
              </a:rPr>
              <a:t>3</a:t>
            </a:r>
            <a:r>
              <a:rPr lang="en-GB" sz="2000" dirty="0" smtClean="0"/>
              <a:t> and </a:t>
            </a:r>
            <a:r>
              <a:rPr lang="en-GB" sz="2000" dirty="0" smtClean="0">
                <a:solidFill>
                  <a:schemeClr val="accent1"/>
                </a:solidFill>
              </a:rPr>
              <a:t>4</a:t>
            </a:r>
            <a:r>
              <a:rPr lang="en-GB" sz="2000" dirty="0" smtClean="0"/>
              <a:t> (with longer bunch spacing) are better: </a:t>
            </a:r>
            <a:r>
              <a:rPr lang="en-GB" sz="2000" dirty="0" err="1" smtClean="0">
                <a:solidFill>
                  <a:schemeClr val="accent1"/>
                </a:solidFill>
              </a:rPr>
              <a:t>multipacting</a:t>
            </a:r>
            <a:r>
              <a:rPr lang="en-GB" sz="2000" dirty="0" smtClean="0">
                <a:solidFill>
                  <a:schemeClr val="accent1"/>
                </a:solidFill>
              </a:rPr>
              <a:t> threshold higher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dirty="0" smtClean="0"/>
              <a:t>Considering the nominal bunch intensity the filling scheme 4 is preferable</a:t>
            </a:r>
            <a:endParaRPr lang="en-GB" sz="2000" dirty="0"/>
          </a:p>
        </p:txBody>
      </p:sp>
      <p:graphicFrame>
        <p:nvGraphicFramePr>
          <p:cNvPr id="24" name="Tabella 23"/>
          <p:cNvGraphicFramePr>
            <a:graphicFrameLocks noGrp="1"/>
          </p:cNvGraphicFramePr>
          <p:nvPr>
            <p:extLst/>
          </p:nvPr>
        </p:nvGraphicFramePr>
        <p:xfrm>
          <a:off x="933255" y="4223364"/>
          <a:ext cx="10268145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8695"/>
                <a:gridCol w="1714500"/>
                <a:gridCol w="1703070"/>
                <a:gridCol w="1783080"/>
                <a:gridCol w="1828800"/>
              </a:tblGrid>
              <a:tr h="370840"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Filling Scheme 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Filling Scheme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Filling Scheme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Filling Scheme 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SEY threshold</a:t>
                      </a:r>
                    </a:p>
                    <a:p>
                      <a:r>
                        <a:rPr lang="en-GB" noProof="0" dirty="0" smtClean="0"/>
                        <a:t>(nominal</a:t>
                      </a:r>
                      <a:r>
                        <a:rPr lang="en-GB" baseline="0" noProof="0" dirty="0" smtClean="0"/>
                        <a:t> intensity</a:t>
                      </a:r>
                      <a:r>
                        <a:rPr lang="en-GB" noProof="0" dirty="0" smtClean="0"/>
                        <a:t>)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1.5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SEY threshold</a:t>
                      </a:r>
                    </a:p>
                    <a:p>
                      <a:r>
                        <a:rPr lang="en-GB" noProof="0" dirty="0" smtClean="0"/>
                        <a:t>(all </a:t>
                      </a:r>
                      <a:r>
                        <a:rPr lang="en-GB" baseline="0" noProof="0" dirty="0" smtClean="0"/>
                        <a:t>intensity below nominal one</a:t>
                      </a:r>
                      <a:r>
                        <a:rPr lang="en-GB" noProof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5" name="Immagin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" y="977174"/>
            <a:ext cx="3600000" cy="3240000"/>
          </a:xfrm>
          <a:prstGeom prst="rect">
            <a:avLst/>
          </a:prstGeom>
        </p:spPr>
      </p:pic>
      <p:pic>
        <p:nvPicPr>
          <p:cNvPr id="26" name="Immagin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047" y="977174"/>
            <a:ext cx="3600000" cy="3240000"/>
          </a:xfrm>
          <a:prstGeom prst="rect">
            <a:avLst/>
          </a:prstGeom>
        </p:spPr>
      </p:pic>
      <p:pic>
        <p:nvPicPr>
          <p:cNvPr id="27" name="Immagin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148" y="980790"/>
            <a:ext cx="3600000" cy="3240000"/>
          </a:xfrm>
          <a:prstGeom prst="rect">
            <a:avLst/>
          </a:prstGeom>
        </p:spPr>
      </p:pic>
      <p:pic>
        <p:nvPicPr>
          <p:cNvPr id="28" name="Immagine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656" y="980790"/>
            <a:ext cx="3600000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05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13</a:t>
            </a:fld>
            <a:endParaRPr lang="it-IT"/>
          </a:p>
        </p:txBody>
      </p:sp>
      <p:sp>
        <p:nvSpPr>
          <p:cNvPr id="15" name="Titolo 1"/>
          <p:cNvSpPr txBox="1">
            <a:spLocks/>
          </p:cNvSpPr>
          <p:nvPr/>
        </p:nvSpPr>
        <p:spPr>
          <a:xfrm>
            <a:off x="679176" y="197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Simulation Results: Dipole</a:t>
            </a:r>
            <a:endParaRPr lang="en-GB" dirty="0"/>
          </a:p>
        </p:txBody>
      </p:sp>
      <p:graphicFrame>
        <p:nvGraphicFramePr>
          <p:cNvPr id="20" name="Tabella 19"/>
          <p:cNvGraphicFramePr>
            <a:graphicFrameLocks noGrp="1"/>
          </p:cNvGraphicFramePr>
          <p:nvPr>
            <p:extLst/>
          </p:nvPr>
        </p:nvGraphicFramePr>
        <p:xfrm>
          <a:off x="933255" y="4223364"/>
          <a:ext cx="10268145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8695"/>
                <a:gridCol w="1714500"/>
                <a:gridCol w="1703070"/>
                <a:gridCol w="1783080"/>
                <a:gridCol w="1828800"/>
              </a:tblGrid>
              <a:tr h="370840"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Filling Scheme 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Filling Scheme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Filling Scheme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Filling Scheme 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SEY threshold</a:t>
                      </a:r>
                    </a:p>
                    <a:p>
                      <a:r>
                        <a:rPr lang="en-GB" noProof="0" dirty="0" smtClean="0"/>
                        <a:t>(nominal</a:t>
                      </a:r>
                      <a:r>
                        <a:rPr lang="en-GB" baseline="0" noProof="0" dirty="0" smtClean="0"/>
                        <a:t> intensity</a:t>
                      </a:r>
                      <a:r>
                        <a:rPr lang="en-GB" noProof="0" dirty="0" smtClean="0"/>
                        <a:t>)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1.5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SEY threshold</a:t>
                      </a:r>
                    </a:p>
                    <a:p>
                      <a:r>
                        <a:rPr lang="en-GB" noProof="0" dirty="0" smtClean="0"/>
                        <a:t>(all </a:t>
                      </a:r>
                      <a:r>
                        <a:rPr lang="en-GB" baseline="0" noProof="0" dirty="0" smtClean="0"/>
                        <a:t>intensity below nominal one</a:t>
                      </a:r>
                      <a:r>
                        <a:rPr lang="en-GB" noProof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2" name="Immagin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3" y="982880"/>
            <a:ext cx="3600000" cy="3240000"/>
          </a:xfrm>
          <a:prstGeom prst="rect">
            <a:avLst/>
          </a:prstGeom>
        </p:spPr>
      </p:pic>
      <p:pic>
        <p:nvPicPr>
          <p:cNvPr id="23" name="Immagin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653" y="990237"/>
            <a:ext cx="3600000" cy="3240000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140" y="990237"/>
            <a:ext cx="3600000" cy="3240000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8341" y="994531"/>
            <a:ext cx="3600000" cy="3240000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296821" y="5701723"/>
            <a:ext cx="10041403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r>
              <a:rPr lang="en-GB" sz="2000" dirty="0" smtClean="0"/>
              <a:t>Filling scheme </a:t>
            </a:r>
            <a:r>
              <a:rPr lang="en-GB" sz="2000" dirty="0" smtClean="0">
                <a:solidFill>
                  <a:schemeClr val="accent1"/>
                </a:solidFill>
              </a:rPr>
              <a:t>3</a:t>
            </a:r>
            <a:r>
              <a:rPr lang="en-GB" sz="2000" dirty="0" smtClean="0"/>
              <a:t> and </a:t>
            </a:r>
            <a:r>
              <a:rPr lang="en-GB" sz="2000" dirty="0" smtClean="0">
                <a:solidFill>
                  <a:schemeClr val="accent1"/>
                </a:solidFill>
              </a:rPr>
              <a:t>4</a:t>
            </a:r>
            <a:r>
              <a:rPr lang="en-GB" sz="2000" dirty="0" smtClean="0"/>
              <a:t> (with longer bunch spacing) are better: </a:t>
            </a:r>
            <a:r>
              <a:rPr lang="en-GB" sz="2000" dirty="0" err="1" smtClean="0">
                <a:solidFill>
                  <a:schemeClr val="accent1"/>
                </a:solidFill>
              </a:rPr>
              <a:t>multipacting</a:t>
            </a:r>
            <a:r>
              <a:rPr lang="en-GB" sz="2000" dirty="0" smtClean="0">
                <a:solidFill>
                  <a:schemeClr val="accent1"/>
                </a:solidFill>
              </a:rPr>
              <a:t> threshold higher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dirty="0" smtClean="0"/>
              <a:t>Considering the nominal bunch intensity the filling scheme 4 is preferable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8621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14</a:t>
            </a:fld>
            <a:endParaRPr lang="it-IT"/>
          </a:p>
        </p:txBody>
      </p:sp>
      <p:sp>
        <p:nvSpPr>
          <p:cNvPr id="15" name="Titolo 1"/>
          <p:cNvSpPr txBox="1">
            <a:spLocks/>
          </p:cNvSpPr>
          <p:nvPr/>
        </p:nvSpPr>
        <p:spPr>
          <a:xfrm>
            <a:off x="679176" y="197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Simulation Results: Quadrupole</a:t>
            </a:r>
            <a:endParaRPr lang="en-GB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237507" y="6385023"/>
            <a:ext cx="5670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23/06/2023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6412523" y="5025134"/>
            <a:ext cx="3440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Gap does not suppress the e-cloud</a:t>
            </a:r>
            <a:endParaRPr lang="en-GB" dirty="0"/>
          </a:p>
        </p:txBody>
      </p:sp>
      <p:pic>
        <p:nvPicPr>
          <p:cNvPr id="30" name="Immagin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8" y="1003300"/>
            <a:ext cx="3600000" cy="3240000"/>
          </a:xfrm>
          <a:prstGeom prst="rect">
            <a:avLst/>
          </a:prstGeom>
        </p:spPr>
      </p:pic>
      <p:sp>
        <p:nvSpPr>
          <p:cNvPr id="19" name="Anello 18"/>
          <p:cNvSpPr/>
          <p:nvPr/>
        </p:nvSpPr>
        <p:spPr>
          <a:xfrm>
            <a:off x="2195745" y="2434318"/>
            <a:ext cx="360000" cy="360000"/>
          </a:xfrm>
          <a:prstGeom prst="donut">
            <a:avLst>
              <a:gd name="adj" fmla="val 12739"/>
            </a:avLst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1" name="Anello 20"/>
          <p:cNvSpPr/>
          <p:nvPr/>
        </p:nvSpPr>
        <p:spPr>
          <a:xfrm>
            <a:off x="388920" y="2328863"/>
            <a:ext cx="360000" cy="360000"/>
          </a:xfrm>
          <a:prstGeom prst="donut">
            <a:avLst>
              <a:gd name="adj" fmla="val 12739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2" name="Anello 21"/>
          <p:cNvSpPr/>
          <p:nvPr/>
        </p:nvSpPr>
        <p:spPr>
          <a:xfrm>
            <a:off x="762094" y="2235650"/>
            <a:ext cx="360000" cy="360000"/>
          </a:xfrm>
          <a:prstGeom prst="donut">
            <a:avLst>
              <a:gd name="adj" fmla="val 12739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31" name="Immagin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268" y="1003300"/>
            <a:ext cx="3600000" cy="3240000"/>
          </a:xfrm>
          <a:prstGeom prst="rect">
            <a:avLst/>
          </a:prstGeom>
        </p:spPr>
      </p:pic>
      <p:pic>
        <p:nvPicPr>
          <p:cNvPr id="32" name="Immagin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603" y="1003300"/>
            <a:ext cx="3600000" cy="3240000"/>
          </a:xfrm>
          <a:prstGeom prst="rect">
            <a:avLst/>
          </a:prstGeom>
        </p:spPr>
      </p:pic>
      <p:pic>
        <p:nvPicPr>
          <p:cNvPr id="33" name="Immagine 3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827" y="1003300"/>
            <a:ext cx="3600000" cy="3240000"/>
          </a:xfrm>
          <a:prstGeom prst="rect">
            <a:avLst/>
          </a:prstGeom>
        </p:spPr>
      </p:pic>
      <p:sp>
        <p:nvSpPr>
          <p:cNvPr id="24" name="Anello 23"/>
          <p:cNvSpPr/>
          <p:nvPr/>
        </p:nvSpPr>
        <p:spPr>
          <a:xfrm>
            <a:off x="10028805" y="2674471"/>
            <a:ext cx="360000" cy="360000"/>
          </a:xfrm>
          <a:prstGeom prst="donut">
            <a:avLst>
              <a:gd name="adj" fmla="val 12739"/>
            </a:avLst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Update on the Electron </a:t>
            </a:r>
            <a:r>
              <a:rPr lang="it-IT" sz="1400" dirty="0" err="1"/>
              <a:t>Cloud</a:t>
            </a:r>
            <a:r>
              <a:rPr lang="it-IT" sz="1400" dirty="0"/>
              <a:t> </a:t>
            </a:r>
            <a:r>
              <a:rPr lang="it-IT" sz="1400" dirty="0" err="1"/>
              <a:t>Studies</a:t>
            </a:r>
            <a:r>
              <a:rPr lang="it-IT" sz="1400" dirty="0"/>
              <a:t> for FCC-</a:t>
            </a:r>
            <a:r>
              <a:rPr lang="it-IT" sz="1400" dirty="0" err="1"/>
              <a:t>ee</a:t>
            </a:r>
            <a:r>
              <a:rPr lang="en-GB" sz="1400" dirty="0" smtClean="0"/>
              <a:t>	</a:t>
            </a:r>
            <a:r>
              <a:rPr lang="it-IT" sz="1400" dirty="0" smtClean="0"/>
              <a:t>	</a:t>
            </a:r>
            <a:r>
              <a:rPr lang="it-IT" sz="1400" smtClean="0"/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12/09/2023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9" t="50940" r="8746"/>
          <a:stretch/>
        </p:blipFill>
        <p:spPr>
          <a:xfrm>
            <a:off x="0" y="4243300"/>
            <a:ext cx="6506342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80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15</a:t>
            </a:fld>
            <a:endParaRPr lang="it-IT"/>
          </a:p>
        </p:txBody>
      </p:sp>
      <p:sp>
        <p:nvSpPr>
          <p:cNvPr id="15" name="Titolo 1"/>
          <p:cNvSpPr txBox="1">
            <a:spLocks/>
          </p:cNvSpPr>
          <p:nvPr/>
        </p:nvSpPr>
        <p:spPr>
          <a:xfrm>
            <a:off x="679176" y="197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Simulation Results: Quadrupole</a:t>
            </a:r>
            <a:endParaRPr lang="en-GB" dirty="0"/>
          </a:p>
        </p:txBody>
      </p:sp>
      <p:graphicFrame>
        <p:nvGraphicFramePr>
          <p:cNvPr id="20" name="Tabella 19"/>
          <p:cNvGraphicFramePr>
            <a:graphicFrameLocks noGrp="1"/>
          </p:cNvGraphicFramePr>
          <p:nvPr>
            <p:extLst/>
          </p:nvPr>
        </p:nvGraphicFramePr>
        <p:xfrm>
          <a:off x="933255" y="4223364"/>
          <a:ext cx="10268145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8695"/>
                <a:gridCol w="1714500"/>
                <a:gridCol w="1703070"/>
                <a:gridCol w="1783080"/>
                <a:gridCol w="1828800"/>
              </a:tblGrid>
              <a:tr h="370840"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Filling Scheme 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Filling Scheme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Filling Scheme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Filling Scheme 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SEY threshold</a:t>
                      </a:r>
                    </a:p>
                    <a:p>
                      <a:r>
                        <a:rPr lang="en-GB" noProof="0" dirty="0" smtClean="0"/>
                        <a:t>(nominal</a:t>
                      </a:r>
                      <a:r>
                        <a:rPr lang="en-GB" baseline="0" noProof="0" dirty="0" smtClean="0"/>
                        <a:t> intensity</a:t>
                      </a:r>
                      <a:r>
                        <a:rPr lang="en-GB" noProof="0" dirty="0" smtClean="0"/>
                        <a:t>)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&lt;1.0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SEY threshold</a:t>
                      </a:r>
                    </a:p>
                    <a:p>
                      <a:r>
                        <a:rPr lang="en-GB" noProof="0" dirty="0" smtClean="0"/>
                        <a:t>(all </a:t>
                      </a:r>
                      <a:r>
                        <a:rPr lang="en-GB" baseline="0" noProof="0" dirty="0" smtClean="0"/>
                        <a:t>intensity below nominal one</a:t>
                      </a:r>
                      <a:r>
                        <a:rPr lang="en-GB" noProof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&lt;1.0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CasellaDiTesto 20"/>
          <p:cNvSpPr txBox="1"/>
          <p:nvPr/>
        </p:nvSpPr>
        <p:spPr>
          <a:xfrm>
            <a:off x="296821" y="5701723"/>
            <a:ext cx="8126840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r>
              <a:rPr lang="en-GB" sz="2000" dirty="0" smtClean="0"/>
              <a:t>The SEY threshold is the smallest for the filling scheme 1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dirty="0" smtClean="0"/>
              <a:t>Considering the nominal bunch intensity the filling scheme 4 is preferable</a:t>
            </a:r>
            <a:endParaRPr lang="en-GB" sz="2000" dirty="0"/>
          </a:p>
        </p:txBody>
      </p:sp>
      <p:pic>
        <p:nvPicPr>
          <p:cNvPr id="22" name="Immagin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8" y="1003300"/>
            <a:ext cx="3600000" cy="3240000"/>
          </a:xfrm>
          <a:prstGeom prst="rect">
            <a:avLst/>
          </a:prstGeom>
        </p:spPr>
      </p:pic>
      <p:pic>
        <p:nvPicPr>
          <p:cNvPr id="23" name="Immagin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268" y="1003300"/>
            <a:ext cx="3600000" cy="3240000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603" y="1003300"/>
            <a:ext cx="3600000" cy="3240000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827" y="1003300"/>
            <a:ext cx="3600000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20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16</a:t>
            </a:fld>
            <a:endParaRPr lang="it-IT"/>
          </a:p>
        </p:txBody>
      </p:sp>
      <p:sp>
        <p:nvSpPr>
          <p:cNvPr id="15" name="Titolo 1"/>
          <p:cNvSpPr txBox="1">
            <a:spLocks/>
          </p:cNvSpPr>
          <p:nvPr/>
        </p:nvSpPr>
        <p:spPr>
          <a:xfrm>
            <a:off x="679176" y="197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22" name="Segnaposto contenuto 2"/>
          <p:cNvSpPr>
            <a:spLocks noGrp="1"/>
          </p:cNvSpPr>
          <p:nvPr>
            <p:ph idx="1"/>
          </p:nvPr>
        </p:nvSpPr>
        <p:spPr>
          <a:xfrm>
            <a:off x="237507" y="1096543"/>
            <a:ext cx="11527430" cy="5259807"/>
          </a:xfrm>
        </p:spPr>
        <p:txBody>
          <a:bodyPr>
            <a:normAutofit/>
          </a:bodyPr>
          <a:lstStyle/>
          <a:p>
            <a:r>
              <a:rPr lang="en-GB" sz="2400" dirty="0" smtClean="0"/>
              <a:t>Filling scheme 4 is preferable</a:t>
            </a:r>
          </a:p>
          <a:p>
            <a:pPr lvl="1"/>
            <a:r>
              <a:rPr lang="en-GB" sz="2000" dirty="0" smtClean="0"/>
              <a:t>With larger bunch spacing the required SEY threshold (</a:t>
            </a:r>
            <a:r>
              <a:rPr lang="en-GB" sz="2000" dirty="0"/>
              <a:t>to suppress the e-cloud </a:t>
            </a:r>
            <a:r>
              <a:rPr lang="en-GB" sz="2000" dirty="0" smtClean="0"/>
              <a:t>build-up) is higher</a:t>
            </a:r>
          </a:p>
          <a:p>
            <a:pPr lvl="1"/>
            <a:endParaRPr lang="en-GB" sz="2000" dirty="0"/>
          </a:p>
          <a:p>
            <a:pPr lvl="1"/>
            <a:r>
              <a:rPr lang="en-GB" sz="2000" dirty="0" smtClean="0"/>
              <a:t> </a:t>
            </a:r>
          </a:p>
          <a:p>
            <a:pPr lvl="1"/>
            <a:endParaRPr lang="en-GB" sz="2000" b="1" dirty="0"/>
          </a:p>
          <a:p>
            <a:pPr lvl="1"/>
            <a:endParaRPr lang="en-GB" sz="2000" b="1" dirty="0" smtClean="0"/>
          </a:p>
          <a:p>
            <a:pPr lvl="1"/>
            <a:endParaRPr lang="en-GB" sz="2000" b="1" dirty="0" smtClean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Quadrupoles have the lowest thresholds</a:t>
            </a:r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27536"/>
              </p:ext>
            </p:extLst>
          </p:nvPr>
        </p:nvGraphicFramePr>
        <p:xfrm>
          <a:off x="647289" y="1964321"/>
          <a:ext cx="10579374" cy="340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7000"/>
                <a:gridCol w="2103120"/>
                <a:gridCol w="1710268"/>
                <a:gridCol w="1768536"/>
                <a:gridCol w="1783080"/>
                <a:gridCol w="181737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Element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SEY </a:t>
                      </a:r>
                      <a:r>
                        <a:rPr lang="it-IT" dirty="0" err="1" smtClean="0"/>
                        <a:t>Threshold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Filling Scheme 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Filling Scheme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Filling Scheme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Filling Scheme 4</a:t>
                      </a: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GB" noProof="0" dirty="0" smtClean="0"/>
                        <a:t>Drift Space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nominal</a:t>
                      </a:r>
                      <a:r>
                        <a:rPr lang="en-GB" baseline="0" noProof="0" dirty="0" smtClean="0"/>
                        <a:t> intensity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1.5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all </a:t>
                      </a:r>
                      <a:r>
                        <a:rPr lang="en-GB" baseline="0" noProof="0" dirty="0" smtClean="0"/>
                        <a:t>intensity below nominal one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GB" noProof="0" dirty="0" smtClean="0"/>
                        <a:t>Dipole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nominal</a:t>
                      </a:r>
                      <a:r>
                        <a:rPr lang="en-GB" baseline="0" noProof="0" dirty="0" smtClean="0"/>
                        <a:t> intensity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1.5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all </a:t>
                      </a:r>
                      <a:r>
                        <a:rPr lang="en-GB" baseline="0" noProof="0" dirty="0" smtClean="0"/>
                        <a:t>intensity below nominal one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GB" noProof="0" dirty="0" smtClean="0"/>
                        <a:t>Quadrupole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nominal</a:t>
                      </a:r>
                      <a:r>
                        <a:rPr lang="en-GB" baseline="0" noProof="0" dirty="0" smtClean="0"/>
                        <a:t> intensity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&lt;1.0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all </a:t>
                      </a:r>
                      <a:r>
                        <a:rPr lang="en-GB" baseline="0" noProof="0" dirty="0" smtClean="0"/>
                        <a:t>intensity below nominal one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&lt;1.0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Update on the Electron </a:t>
            </a:r>
            <a:r>
              <a:rPr lang="it-IT" sz="1400" dirty="0" err="1"/>
              <a:t>Cloud</a:t>
            </a:r>
            <a:r>
              <a:rPr lang="it-IT" sz="1400" dirty="0"/>
              <a:t> </a:t>
            </a:r>
            <a:r>
              <a:rPr lang="it-IT" sz="1400" dirty="0" err="1"/>
              <a:t>Studies</a:t>
            </a:r>
            <a:r>
              <a:rPr lang="it-IT" sz="1400" dirty="0"/>
              <a:t> for FCC-</a:t>
            </a:r>
            <a:r>
              <a:rPr lang="it-IT" sz="1400" dirty="0" err="1"/>
              <a:t>ee</a:t>
            </a:r>
            <a:r>
              <a:rPr lang="en-GB" sz="1400" dirty="0" smtClean="0"/>
              <a:t>	</a:t>
            </a:r>
            <a:r>
              <a:rPr lang="it-IT" sz="1400" dirty="0" smtClean="0"/>
              <a:t>	</a:t>
            </a:r>
            <a:r>
              <a:rPr lang="it-IT" sz="1400" smtClean="0"/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12/09/2023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27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79176" y="1096575"/>
            <a:ext cx="10515600" cy="5155943"/>
          </a:xfrm>
        </p:spPr>
        <p:txBody>
          <a:bodyPr>
            <a:normAutofit/>
          </a:bodyPr>
          <a:lstStyle/>
          <a:p>
            <a:r>
              <a:rPr lang="en-GB" b="1" dirty="0" smtClean="0"/>
              <a:t>Possible Filling Schemes</a:t>
            </a:r>
          </a:p>
          <a:p>
            <a:pPr lvl="1"/>
            <a:r>
              <a:rPr lang="en-GB" dirty="0" smtClean="0"/>
              <a:t>E-cloud </a:t>
            </a:r>
            <a:r>
              <a:rPr lang="en-GB" dirty="0" smtClean="0"/>
              <a:t>Density</a:t>
            </a:r>
            <a:endParaRPr lang="en-GB" dirty="0" smtClean="0"/>
          </a:p>
          <a:p>
            <a:pPr lvl="1"/>
            <a:r>
              <a:rPr lang="en-GB" u="sng" dirty="0" smtClean="0"/>
              <a:t>Heat </a:t>
            </a:r>
            <a:r>
              <a:rPr lang="en-GB" u="sng" dirty="0"/>
              <a:t>L</a:t>
            </a:r>
            <a:r>
              <a:rPr lang="en-GB" u="sng" dirty="0" smtClean="0"/>
              <a:t>oads</a:t>
            </a:r>
            <a:endParaRPr lang="en-GB" u="sng" dirty="0" smtClean="0"/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17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Update on the Electron </a:t>
            </a:r>
            <a:r>
              <a:rPr lang="it-IT" sz="1400" dirty="0" err="1"/>
              <a:t>Cloud</a:t>
            </a:r>
            <a:r>
              <a:rPr lang="it-IT" sz="1400" dirty="0"/>
              <a:t> </a:t>
            </a:r>
            <a:r>
              <a:rPr lang="it-IT" sz="1400" dirty="0" err="1"/>
              <a:t>Studies</a:t>
            </a:r>
            <a:r>
              <a:rPr lang="it-IT" sz="1400" dirty="0"/>
              <a:t> for FCC-</a:t>
            </a:r>
            <a:r>
              <a:rPr lang="it-IT" sz="1400" dirty="0" err="1"/>
              <a:t>ee</a:t>
            </a:r>
            <a:r>
              <a:rPr lang="en-GB" sz="1400" dirty="0" smtClean="0"/>
              <a:t>	</a:t>
            </a:r>
            <a:r>
              <a:rPr lang="it-IT" sz="1400" dirty="0" smtClean="0"/>
              <a:t>	</a:t>
            </a:r>
            <a:r>
              <a:rPr lang="it-IT" sz="1400" smtClean="0"/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12/09/2023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14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18</a:t>
            </a:fld>
            <a:endParaRPr lang="it-IT"/>
          </a:p>
        </p:txBody>
      </p:sp>
      <p:sp>
        <p:nvSpPr>
          <p:cNvPr id="15" name="Titolo 1"/>
          <p:cNvSpPr txBox="1">
            <a:spLocks/>
          </p:cNvSpPr>
          <p:nvPr/>
        </p:nvSpPr>
        <p:spPr>
          <a:xfrm>
            <a:off x="679176" y="197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Simulation Results: Drift Space</a:t>
            </a:r>
            <a:endParaRPr lang="en-GB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554432" y="4495823"/>
            <a:ext cx="11324143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/>
              <a:t>Synchrotron radiation </a:t>
            </a:r>
            <a:r>
              <a:rPr lang="en-GB" dirty="0" smtClean="0"/>
              <a:t>~50 MW per beam</a:t>
            </a:r>
          </a:p>
          <a:p>
            <a:pPr marL="285750" lvl="1" indent="-285750">
              <a:buFont typeface="Arial" charset="0"/>
              <a:buChar char="•"/>
            </a:pPr>
            <a:r>
              <a:rPr lang="en-GB" dirty="0" err="1" smtClean="0"/>
              <a:t>L</a:t>
            </a:r>
            <a:r>
              <a:rPr lang="en-GB" baseline="-25000" dirty="0" err="1" smtClean="0"/>
              <a:t>drift</a:t>
            </a:r>
            <a:r>
              <a:rPr lang="en-GB" dirty="0" smtClean="0"/>
              <a:t> = 17.4  km in the arcs </a:t>
            </a:r>
            <a:r>
              <a:rPr lang="nb-NO" dirty="0"/>
              <a:t>(</a:t>
            </a:r>
            <a:r>
              <a:rPr lang="nb-NO" dirty="0" err="1"/>
              <a:t>L</a:t>
            </a:r>
            <a:r>
              <a:rPr lang="nb-NO" baseline="-25000" dirty="0" err="1"/>
              <a:t>drift</a:t>
            </a:r>
            <a:r>
              <a:rPr lang="nb-NO" dirty="0"/>
              <a:t> /L = </a:t>
            </a:r>
            <a:r>
              <a:rPr lang="nb-NO" dirty="0" smtClean="0"/>
              <a:t>19.2%)</a:t>
            </a:r>
            <a:endParaRPr lang="en-GB" dirty="0" smtClean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For the max simulated SEY and for the nominal bunch intensity (in most of the cases there is </a:t>
            </a:r>
            <a:r>
              <a:rPr lang="en-GB" dirty="0" err="1" smtClean="0"/>
              <a:t>multipacting</a:t>
            </a:r>
            <a:r>
              <a:rPr lang="en-GB" dirty="0" smtClean="0"/>
              <a:t>), t</a:t>
            </a:r>
            <a:r>
              <a:rPr lang="en-GB" dirty="0" smtClean="0"/>
              <a:t>he heat load is in the order of: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sz="1600" dirty="0" smtClean="0"/>
              <a:t>Filling scheme 1: </a:t>
            </a:r>
            <a:r>
              <a:rPr lang="en-GB" sz="1600" dirty="0"/>
              <a:t>~ </a:t>
            </a:r>
            <a:r>
              <a:rPr lang="en-GB" sz="1600" dirty="0" smtClean="0"/>
              <a:t>0.7 MW</a:t>
            </a:r>
            <a:endParaRPr lang="en-GB" sz="1600" dirty="0"/>
          </a:p>
          <a:p>
            <a:pPr marL="742950" lvl="1" indent="-285750">
              <a:buFont typeface="Courier New" charset="0"/>
              <a:buChar char="o"/>
            </a:pPr>
            <a:r>
              <a:rPr lang="en-GB" sz="1600" dirty="0"/>
              <a:t>Filling scheme </a:t>
            </a:r>
            <a:r>
              <a:rPr lang="en-GB" sz="1600" dirty="0" smtClean="0"/>
              <a:t>2: </a:t>
            </a:r>
            <a:r>
              <a:rPr lang="en-GB" sz="1600" dirty="0"/>
              <a:t>~ </a:t>
            </a:r>
            <a:r>
              <a:rPr lang="en-GB" sz="1600" dirty="0" smtClean="0"/>
              <a:t>0.7 MW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sz="1600" dirty="0"/>
              <a:t>Filling scheme </a:t>
            </a:r>
            <a:r>
              <a:rPr lang="en-GB" sz="1600" dirty="0" smtClean="0"/>
              <a:t>3: </a:t>
            </a:r>
            <a:r>
              <a:rPr lang="en-GB" sz="1600" dirty="0"/>
              <a:t>~ </a:t>
            </a:r>
            <a:r>
              <a:rPr lang="en-GB" sz="1600" dirty="0" smtClean="0"/>
              <a:t>0.5 MW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sz="1600" dirty="0"/>
              <a:t>Filling scheme </a:t>
            </a:r>
            <a:r>
              <a:rPr lang="en-GB" sz="1600" dirty="0" smtClean="0"/>
              <a:t>4: </a:t>
            </a:r>
            <a:r>
              <a:rPr lang="en-GB" sz="1600" dirty="0"/>
              <a:t>~ </a:t>
            </a:r>
            <a:r>
              <a:rPr lang="en-GB" sz="1600" dirty="0" smtClean="0"/>
              <a:t>0.2 MW</a:t>
            </a:r>
            <a:endParaRPr lang="en-GB" sz="16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" y="1003300"/>
            <a:ext cx="3600000" cy="360000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292" y="1003300"/>
            <a:ext cx="3600000" cy="36000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221" y="1003300"/>
            <a:ext cx="3600000" cy="360000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080" y="100330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80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19</a:t>
            </a:fld>
            <a:endParaRPr lang="it-IT"/>
          </a:p>
        </p:txBody>
      </p:sp>
      <p:sp>
        <p:nvSpPr>
          <p:cNvPr id="15" name="Titolo 1"/>
          <p:cNvSpPr txBox="1">
            <a:spLocks/>
          </p:cNvSpPr>
          <p:nvPr/>
        </p:nvSpPr>
        <p:spPr>
          <a:xfrm>
            <a:off x="679176" y="197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Simulation Results: Dipole</a:t>
            </a:r>
            <a:endParaRPr lang="en-GB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554432" y="4495823"/>
            <a:ext cx="1132414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/>
              <a:t>Synchrotron radiation </a:t>
            </a:r>
            <a:r>
              <a:rPr lang="en-GB" dirty="0" smtClean="0"/>
              <a:t>~50 MW per beam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err="1"/>
              <a:t>L</a:t>
            </a:r>
            <a:r>
              <a:rPr lang="en-GB" baseline="-25000" dirty="0" err="1"/>
              <a:t>dipole</a:t>
            </a:r>
            <a:r>
              <a:rPr lang="en-GB" dirty="0"/>
              <a:t> = 62.8  km </a:t>
            </a:r>
            <a:r>
              <a:rPr lang="en-GB" dirty="0" smtClean="0"/>
              <a:t>in the arcs </a:t>
            </a:r>
            <a:r>
              <a:rPr lang="en-GB" dirty="0"/>
              <a:t>(</a:t>
            </a:r>
            <a:r>
              <a:rPr lang="en-GB" dirty="0" err="1"/>
              <a:t>L</a:t>
            </a:r>
            <a:r>
              <a:rPr lang="en-GB" baseline="-25000" dirty="0" err="1"/>
              <a:t>dipole</a:t>
            </a:r>
            <a:r>
              <a:rPr lang="en-GB" baseline="-25000" dirty="0"/>
              <a:t> </a:t>
            </a:r>
            <a:r>
              <a:rPr lang="en-GB" dirty="0"/>
              <a:t>/L = </a:t>
            </a:r>
            <a:r>
              <a:rPr lang="en-GB" dirty="0" smtClean="0"/>
              <a:t>69.2%)</a:t>
            </a:r>
            <a:endParaRPr lang="en-GB" dirty="0" smtClean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For the max simulated SEY and for the nominal bunch intensity (in most of the cases there is </a:t>
            </a:r>
            <a:r>
              <a:rPr lang="en-GB" dirty="0" err="1" smtClean="0"/>
              <a:t>multipacting</a:t>
            </a:r>
            <a:r>
              <a:rPr lang="en-GB" dirty="0" smtClean="0"/>
              <a:t>), t</a:t>
            </a:r>
            <a:r>
              <a:rPr lang="en-GB" dirty="0" smtClean="0"/>
              <a:t>he heat load is in the order of: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sz="1600" dirty="0" smtClean="0"/>
              <a:t>Filling scheme 1: </a:t>
            </a:r>
            <a:r>
              <a:rPr lang="en-GB" sz="1600" dirty="0"/>
              <a:t>~ </a:t>
            </a:r>
            <a:r>
              <a:rPr lang="en-GB" sz="1600" dirty="0" smtClean="0"/>
              <a:t>2.5 MW</a:t>
            </a:r>
            <a:endParaRPr lang="en-GB" sz="1600" dirty="0"/>
          </a:p>
          <a:p>
            <a:pPr marL="742950" lvl="1" indent="-285750">
              <a:buFont typeface="Courier New" charset="0"/>
              <a:buChar char="o"/>
            </a:pPr>
            <a:r>
              <a:rPr lang="en-GB" sz="1600" dirty="0"/>
              <a:t>Filling scheme </a:t>
            </a:r>
            <a:r>
              <a:rPr lang="en-GB" sz="1600" dirty="0" smtClean="0"/>
              <a:t>2: </a:t>
            </a:r>
            <a:r>
              <a:rPr lang="en-GB" sz="1600" dirty="0"/>
              <a:t>~ </a:t>
            </a:r>
            <a:r>
              <a:rPr lang="en-GB" sz="1600" dirty="0" smtClean="0"/>
              <a:t>2.5 MW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sz="1600" dirty="0"/>
              <a:t>Filling scheme </a:t>
            </a:r>
            <a:r>
              <a:rPr lang="en-GB" sz="1600" dirty="0" smtClean="0"/>
              <a:t>3: </a:t>
            </a:r>
            <a:r>
              <a:rPr lang="en-GB" sz="1600" dirty="0"/>
              <a:t>~ </a:t>
            </a:r>
            <a:r>
              <a:rPr lang="en-GB" sz="1600" dirty="0" smtClean="0"/>
              <a:t>1.9 MW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sz="1600" dirty="0"/>
              <a:t>Filling scheme </a:t>
            </a:r>
            <a:r>
              <a:rPr lang="en-GB" sz="1600" dirty="0" smtClean="0"/>
              <a:t>4: </a:t>
            </a:r>
            <a:r>
              <a:rPr lang="en-GB" sz="1600" dirty="0"/>
              <a:t>~ </a:t>
            </a:r>
            <a:r>
              <a:rPr lang="en-GB" sz="1600" dirty="0" smtClean="0"/>
              <a:t>0.4 MW</a:t>
            </a:r>
            <a:endParaRPr lang="en-GB" sz="1600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2" y="1003300"/>
            <a:ext cx="3600000" cy="36000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293" y="1003300"/>
            <a:ext cx="3600000" cy="360000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072" y="1003300"/>
            <a:ext cx="3600000" cy="360000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4459" y="100330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60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79176" y="1096575"/>
            <a:ext cx="10515600" cy="5155943"/>
          </a:xfrm>
        </p:spPr>
        <p:txBody>
          <a:bodyPr>
            <a:normAutofit/>
          </a:bodyPr>
          <a:lstStyle/>
          <a:p>
            <a:r>
              <a:rPr lang="en-GB" dirty="0" smtClean="0"/>
              <a:t>Possible Filling Schemes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Dispersion</a:t>
            </a:r>
          </a:p>
          <a:p>
            <a:endParaRPr lang="en-GB" dirty="0" smtClean="0"/>
          </a:p>
          <a:p>
            <a:r>
              <a:rPr lang="en-GB" dirty="0" smtClean="0"/>
              <a:t>Bunch Length</a:t>
            </a:r>
          </a:p>
          <a:p>
            <a:endParaRPr lang="en-GB" dirty="0" smtClean="0"/>
          </a:p>
          <a:p>
            <a:r>
              <a:rPr lang="en-GB" dirty="0" smtClean="0"/>
              <a:t>Stability</a:t>
            </a:r>
          </a:p>
          <a:p>
            <a:endParaRPr lang="en-GB" dirty="0"/>
          </a:p>
          <a:p>
            <a:r>
              <a:rPr lang="it-IT" dirty="0"/>
              <a:t>FCC </a:t>
            </a:r>
            <a:r>
              <a:rPr lang="it-IT" dirty="0" err="1"/>
              <a:t>Mid-term</a:t>
            </a:r>
            <a:r>
              <a:rPr lang="it-IT" dirty="0"/>
              <a:t> </a:t>
            </a:r>
            <a:r>
              <a:rPr lang="it-IT" dirty="0" smtClean="0"/>
              <a:t>report</a:t>
            </a: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Update on the Electron </a:t>
            </a:r>
            <a:r>
              <a:rPr lang="it-IT" sz="1400" dirty="0" err="1"/>
              <a:t>Cloud</a:t>
            </a:r>
            <a:r>
              <a:rPr lang="it-IT" sz="1400" dirty="0"/>
              <a:t> </a:t>
            </a:r>
            <a:r>
              <a:rPr lang="it-IT" sz="1400" dirty="0" err="1"/>
              <a:t>Studies</a:t>
            </a:r>
            <a:r>
              <a:rPr lang="it-IT" sz="1400" dirty="0"/>
              <a:t> for FCC-</a:t>
            </a:r>
            <a:r>
              <a:rPr lang="it-IT" sz="1400" dirty="0" err="1"/>
              <a:t>ee</a:t>
            </a:r>
            <a:r>
              <a:rPr lang="en-GB" sz="1400" dirty="0" smtClean="0"/>
              <a:t>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12/09/2023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74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20</a:t>
            </a:fld>
            <a:endParaRPr lang="it-IT"/>
          </a:p>
        </p:txBody>
      </p:sp>
      <p:sp>
        <p:nvSpPr>
          <p:cNvPr id="15" name="Titolo 1"/>
          <p:cNvSpPr txBox="1">
            <a:spLocks/>
          </p:cNvSpPr>
          <p:nvPr/>
        </p:nvSpPr>
        <p:spPr>
          <a:xfrm>
            <a:off x="679176" y="197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Simulation Results: Quadrupole</a:t>
            </a:r>
            <a:endParaRPr lang="en-GB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554432" y="4495823"/>
            <a:ext cx="1132414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/>
              <a:t>Synchrotron radiation </a:t>
            </a:r>
            <a:r>
              <a:rPr lang="en-GB" dirty="0" smtClean="0"/>
              <a:t>~50 MW per beam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err="1" smtClean="0"/>
              <a:t>L</a:t>
            </a:r>
            <a:r>
              <a:rPr lang="en-GB" baseline="-25000" dirty="0" err="1" smtClean="0"/>
              <a:t>quad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it-IT" dirty="0" smtClean="0"/>
              <a:t>4.77</a:t>
            </a:r>
            <a:r>
              <a:rPr lang="en-GB" dirty="0" smtClean="0"/>
              <a:t> </a:t>
            </a:r>
            <a:r>
              <a:rPr lang="en-GB" dirty="0"/>
              <a:t>km </a:t>
            </a:r>
            <a:r>
              <a:rPr lang="en-GB" dirty="0" smtClean="0"/>
              <a:t>in the arcs </a:t>
            </a:r>
            <a:r>
              <a:rPr lang="en-GB" dirty="0"/>
              <a:t>(</a:t>
            </a:r>
            <a:r>
              <a:rPr lang="en-GB" dirty="0" err="1" smtClean="0"/>
              <a:t>L</a:t>
            </a:r>
            <a:r>
              <a:rPr lang="en-GB" baseline="-25000" dirty="0" err="1" smtClean="0"/>
              <a:t>quad</a:t>
            </a:r>
            <a:r>
              <a:rPr lang="en-GB" baseline="-25000" dirty="0" smtClean="0"/>
              <a:t> </a:t>
            </a:r>
            <a:r>
              <a:rPr lang="en-GB" dirty="0"/>
              <a:t>/L = </a:t>
            </a:r>
            <a:r>
              <a:rPr lang="it-IT" dirty="0" smtClean="0"/>
              <a:t>5.26</a:t>
            </a:r>
            <a:r>
              <a:rPr lang="en-GB" dirty="0" smtClean="0"/>
              <a:t>%)</a:t>
            </a:r>
            <a:endParaRPr lang="en-GB" dirty="0" smtClean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For the max simulated SEY and for the nominal bunch intensity (in most of the cases there is </a:t>
            </a:r>
            <a:r>
              <a:rPr lang="en-GB" dirty="0" err="1" smtClean="0"/>
              <a:t>multipacting</a:t>
            </a:r>
            <a:r>
              <a:rPr lang="en-GB" dirty="0" smtClean="0"/>
              <a:t>), t</a:t>
            </a:r>
            <a:r>
              <a:rPr lang="en-GB" dirty="0" smtClean="0"/>
              <a:t>he heat load is in the order of: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sz="1600" dirty="0" smtClean="0"/>
              <a:t>Filling scheme 1: </a:t>
            </a:r>
            <a:r>
              <a:rPr lang="en-GB" sz="1600" dirty="0"/>
              <a:t>~ </a:t>
            </a:r>
            <a:r>
              <a:rPr lang="it-IT" sz="1600" dirty="0" smtClean="0"/>
              <a:t>0.1</a:t>
            </a:r>
            <a:r>
              <a:rPr lang="en-GB" sz="1600" dirty="0" smtClean="0"/>
              <a:t> MW</a:t>
            </a:r>
            <a:endParaRPr lang="en-GB" sz="1600" dirty="0"/>
          </a:p>
          <a:p>
            <a:pPr marL="742950" lvl="1" indent="-285750">
              <a:buFont typeface="Courier New" charset="0"/>
              <a:buChar char="o"/>
            </a:pPr>
            <a:r>
              <a:rPr lang="en-GB" sz="1600" dirty="0"/>
              <a:t>Filling scheme </a:t>
            </a:r>
            <a:r>
              <a:rPr lang="en-GB" sz="1600" dirty="0" smtClean="0"/>
              <a:t>2: </a:t>
            </a:r>
            <a:r>
              <a:rPr lang="en-GB" sz="1600" dirty="0"/>
              <a:t>~ </a:t>
            </a:r>
            <a:r>
              <a:rPr lang="it-IT" sz="1600" dirty="0" smtClean="0"/>
              <a:t>0.1</a:t>
            </a:r>
            <a:r>
              <a:rPr lang="en-GB" sz="1600" dirty="0" smtClean="0"/>
              <a:t> MW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sz="1600" dirty="0"/>
              <a:t>Filling scheme </a:t>
            </a:r>
            <a:r>
              <a:rPr lang="en-GB" sz="1600" dirty="0" smtClean="0"/>
              <a:t>3: </a:t>
            </a:r>
            <a:r>
              <a:rPr lang="en-GB" sz="1600" dirty="0"/>
              <a:t>~ </a:t>
            </a:r>
            <a:r>
              <a:rPr lang="it-IT" sz="1600" dirty="0" smtClean="0"/>
              <a:t>0.1</a:t>
            </a:r>
            <a:r>
              <a:rPr lang="en-GB" sz="1600" dirty="0" smtClean="0"/>
              <a:t> MW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sz="1600" dirty="0"/>
              <a:t>Filling scheme </a:t>
            </a:r>
            <a:r>
              <a:rPr lang="en-GB" sz="1600" dirty="0" smtClean="0"/>
              <a:t>4: </a:t>
            </a:r>
            <a:r>
              <a:rPr lang="en-GB" sz="1600" dirty="0"/>
              <a:t>~ </a:t>
            </a:r>
            <a:r>
              <a:rPr lang="it-IT" sz="1600" dirty="0" smtClean="0"/>
              <a:t>0.1</a:t>
            </a:r>
            <a:r>
              <a:rPr lang="en-GB" sz="1600" dirty="0" smtClean="0"/>
              <a:t> MW</a:t>
            </a:r>
            <a:endParaRPr lang="en-GB" sz="1600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" y="1003300"/>
            <a:ext cx="3600000" cy="36000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2432" y="1003300"/>
            <a:ext cx="3600000" cy="360000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146" y="1003300"/>
            <a:ext cx="3600000" cy="360000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1076" y="100330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4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79176" y="1096575"/>
            <a:ext cx="10515600" cy="515594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2"/>
                </a:solidFill>
              </a:rPr>
              <a:t>Possible Filling Schemes</a:t>
            </a:r>
          </a:p>
          <a:p>
            <a:pPr lvl="1"/>
            <a:endParaRPr lang="en-GB" dirty="0" smtClean="0"/>
          </a:p>
          <a:p>
            <a:r>
              <a:rPr lang="en-GB" b="1" dirty="0" smtClean="0"/>
              <a:t>Dispersion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chemeClr val="bg2"/>
                </a:solidFill>
              </a:rPr>
              <a:t>Bunch Length</a:t>
            </a:r>
          </a:p>
          <a:p>
            <a:endParaRPr lang="en-GB" dirty="0" smtClean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Stability</a:t>
            </a:r>
          </a:p>
          <a:p>
            <a:endParaRPr lang="en-GB" dirty="0">
              <a:solidFill>
                <a:schemeClr val="bg2"/>
              </a:solidFill>
            </a:endParaRPr>
          </a:p>
          <a:p>
            <a:r>
              <a:rPr lang="it-IT" dirty="0">
                <a:solidFill>
                  <a:schemeClr val="bg2">
                    <a:lumMod val="90000"/>
                  </a:schemeClr>
                </a:solidFill>
              </a:rPr>
              <a:t>FCC </a:t>
            </a:r>
            <a:r>
              <a:rPr lang="it-IT" dirty="0" err="1">
                <a:solidFill>
                  <a:schemeClr val="bg2">
                    <a:lumMod val="90000"/>
                  </a:schemeClr>
                </a:solidFill>
              </a:rPr>
              <a:t>Mid-term</a:t>
            </a:r>
            <a:r>
              <a:rPr lang="it-IT" dirty="0">
                <a:solidFill>
                  <a:schemeClr val="bg2">
                    <a:lumMod val="90000"/>
                  </a:schemeClr>
                </a:solidFill>
              </a:rPr>
              <a:t> report</a:t>
            </a:r>
            <a:endParaRPr lang="en-GB" dirty="0">
              <a:solidFill>
                <a:schemeClr val="bg2">
                  <a:lumMod val="90000"/>
                </a:schemeClr>
              </a:solidFill>
            </a:endParaRPr>
          </a:p>
          <a:p>
            <a:endParaRPr lang="en-GB" dirty="0" smtClean="0">
              <a:solidFill>
                <a:schemeClr val="bg2"/>
              </a:solidFill>
            </a:endParaRP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21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Update on the Electron </a:t>
            </a:r>
            <a:r>
              <a:rPr lang="it-IT" sz="1400" dirty="0" err="1"/>
              <a:t>Cloud</a:t>
            </a:r>
            <a:r>
              <a:rPr lang="it-IT" sz="1400" dirty="0"/>
              <a:t> </a:t>
            </a:r>
            <a:r>
              <a:rPr lang="it-IT" sz="1400" dirty="0" err="1"/>
              <a:t>Studies</a:t>
            </a:r>
            <a:r>
              <a:rPr lang="it-IT" sz="1400" dirty="0"/>
              <a:t> for FCC-</a:t>
            </a:r>
            <a:r>
              <a:rPr lang="it-IT" sz="1400" dirty="0" err="1"/>
              <a:t>ee</a:t>
            </a:r>
            <a:r>
              <a:rPr lang="en-GB" sz="1400" dirty="0" smtClean="0"/>
              <a:t>	</a:t>
            </a:r>
            <a:r>
              <a:rPr lang="it-IT" sz="1400" dirty="0" smtClean="0"/>
              <a:t>	</a:t>
            </a:r>
            <a:r>
              <a:rPr lang="it-IT" sz="1400" smtClean="0"/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12/09/2023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90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magin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70"/>
          <a:stretch/>
        </p:blipFill>
        <p:spPr>
          <a:xfrm>
            <a:off x="6134768" y="1544836"/>
            <a:ext cx="3600000" cy="3230270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56"/>
          <a:stretch/>
        </p:blipFill>
        <p:spPr>
          <a:xfrm>
            <a:off x="2094059" y="1526325"/>
            <a:ext cx="3600000" cy="324878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Dispersion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22</a:t>
            </a:fld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679176" y="1099571"/>
            <a:ext cx="3410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Dipole, bunch spacing 15 ns</a:t>
            </a:r>
            <a:endParaRPr lang="en-GB" sz="16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37507" y="4775106"/>
            <a:ext cx="10693248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000" dirty="0" smtClean="0"/>
              <a:t> </a:t>
            </a:r>
            <a:r>
              <a:rPr lang="en-GB" sz="2000" dirty="0" smtClean="0">
                <a:solidFill>
                  <a:schemeClr val="accent1"/>
                </a:solidFill>
              </a:rPr>
              <a:t>Dispersion</a:t>
            </a:r>
            <a:r>
              <a:rPr lang="en-GB" sz="2000" dirty="0" smtClean="0"/>
              <a:t> has a </a:t>
            </a:r>
            <a:r>
              <a:rPr lang="en-GB" sz="2000" dirty="0" smtClean="0">
                <a:solidFill>
                  <a:schemeClr val="accent1"/>
                </a:solidFill>
              </a:rPr>
              <a:t>negligible effect </a:t>
            </a:r>
            <a:r>
              <a:rPr lang="en-GB" sz="2000" dirty="0" smtClean="0"/>
              <a:t>on the </a:t>
            </a:r>
            <a:r>
              <a:rPr lang="en-GB" sz="2000" dirty="0" smtClean="0">
                <a:solidFill>
                  <a:schemeClr val="accent1"/>
                </a:solidFill>
              </a:rPr>
              <a:t>e-cloud</a:t>
            </a:r>
            <a:r>
              <a:rPr lang="en-GB" sz="2000" dirty="0" smtClean="0"/>
              <a:t> formation process</a:t>
            </a:r>
          </a:p>
          <a:p>
            <a:pPr marL="800100" lvl="1" indent="-342900">
              <a:buFont typeface="Courier New" charset="0"/>
              <a:buChar char="o"/>
            </a:pPr>
            <a:r>
              <a:rPr lang="en-GB" dirty="0"/>
              <a:t>the </a:t>
            </a:r>
            <a:r>
              <a:rPr lang="en-GB" dirty="0" err="1" smtClean="0"/>
              <a:t>multipacting</a:t>
            </a:r>
            <a:r>
              <a:rPr lang="en-GB" dirty="0" smtClean="0"/>
              <a:t> thresholds </a:t>
            </a:r>
            <a:r>
              <a:rPr lang="en-GB" dirty="0"/>
              <a:t>are not </a:t>
            </a:r>
            <a:r>
              <a:rPr lang="en-GB" dirty="0" smtClean="0"/>
              <a:t>modified</a:t>
            </a:r>
          </a:p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The same conclusion can be observed for </a:t>
            </a:r>
            <a:r>
              <a:rPr lang="en-GB" sz="2000" dirty="0" smtClean="0"/>
              <a:t>both the </a:t>
            </a:r>
            <a:r>
              <a:rPr lang="en-GB" sz="2000" dirty="0" smtClean="0">
                <a:solidFill>
                  <a:schemeClr val="accent1"/>
                </a:solidFill>
              </a:rPr>
              <a:t>drift spaces</a:t>
            </a:r>
            <a:r>
              <a:rPr lang="en-GB" sz="2000" dirty="0" smtClean="0"/>
              <a:t> and the </a:t>
            </a:r>
            <a:r>
              <a:rPr lang="en-GB" sz="2000" dirty="0" smtClean="0">
                <a:solidFill>
                  <a:schemeClr val="accent1"/>
                </a:solidFill>
              </a:rPr>
              <a:t>quadrupoles</a:t>
            </a:r>
          </a:p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It was expected:</a:t>
            </a:r>
          </a:p>
          <a:p>
            <a:r>
              <a:rPr lang="en-GB" sz="2000" dirty="0" smtClean="0"/>
              <a:t>		introducing the dispersion -&gt; the horizontal dimension becomes larger</a:t>
            </a:r>
          </a:p>
          <a:p>
            <a:r>
              <a:rPr lang="en-GB" sz="2000" dirty="0"/>
              <a:t>	</a:t>
            </a:r>
            <a:r>
              <a:rPr lang="en-GB" sz="2000" dirty="0" smtClean="0"/>
              <a:t>	variation of the beta-functions -&gt; negligible effect </a:t>
            </a:r>
            <a:r>
              <a:rPr lang="en-GB" sz="2000" dirty="0"/>
              <a:t>on the e-cloud formation </a:t>
            </a:r>
            <a:r>
              <a:rPr lang="en-GB" sz="2000" dirty="0" smtClean="0"/>
              <a:t>process</a:t>
            </a:r>
            <a:endParaRPr lang="en-GB" sz="2000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2534768" y="1538683"/>
            <a:ext cx="2024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Without Dispersion</a:t>
            </a:r>
            <a:endParaRPr lang="en-GB" sz="1600" b="1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6678400" y="1538683"/>
            <a:ext cx="2024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With Dispersion</a:t>
            </a:r>
            <a:endParaRPr lang="en-GB" sz="1600" b="1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9734768" y="2413889"/>
            <a:ext cx="1962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Average in the arcs</a:t>
            </a:r>
          </a:p>
          <a:p>
            <a:r>
              <a:rPr lang="en-GB" dirty="0" err="1" smtClean="0"/>
              <a:t>D</a:t>
            </a:r>
            <a:r>
              <a:rPr lang="en-GB" baseline="-25000" dirty="0" err="1" smtClean="0"/>
              <a:t>x</a:t>
            </a:r>
            <a:r>
              <a:rPr lang="en-GB" dirty="0" smtClean="0"/>
              <a:t> = 0.433 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025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79176" y="1096575"/>
            <a:ext cx="10515600" cy="515594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2"/>
                </a:solidFill>
              </a:rPr>
              <a:t>Possible Filling Schemes</a:t>
            </a:r>
          </a:p>
          <a:p>
            <a:pPr lvl="1"/>
            <a:endParaRPr lang="en-GB" dirty="0" smtClean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Dispersion</a:t>
            </a:r>
          </a:p>
          <a:p>
            <a:endParaRPr lang="en-GB" b="1" dirty="0" smtClean="0"/>
          </a:p>
          <a:p>
            <a:r>
              <a:rPr lang="en-GB" b="1" dirty="0" smtClean="0"/>
              <a:t>Bunch Length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chemeClr val="bg2"/>
                </a:solidFill>
              </a:rPr>
              <a:t>Stability</a:t>
            </a:r>
          </a:p>
          <a:p>
            <a:endParaRPr lang="en-GB" dirty="0">
              <a:solidFill>
                <a:schemeClr val="bg2"/>
              </a:solidFill>
            </a:endParaRPr>
          </a:p>
          <a:p>
            <a:r>
              <a:rPr lang="it-IT" dirty="0">
                <a:solidFill>
                  <a:schemeClr val="bg2">
                    <a:lumMod val="90000"/>
                  </a:schemeClr>
                </a:solidFill>
              </a:rPr>
              <a:t>FCC </a:t>
            </a:r>
            <a:r>
              <a:rPr lang="it-IT" dirty="0" err="1">
                <a:solidFill>
                  <a:schemeClr val="bg2">
                    <a:lumMod val="90000"/>
                  </a:schemeClr>
                </a:solidFill>
              </a:rPr>
              <a:t>Mid-term</a:t>
            </a:r>
            <a:r>
              <a:rPr lang="it-IT" dirty="0">
                <a:solidFill>
                  <a:schemeClr val="bg2">
                    <a:lumMod val="90000"/>
                  </a:schemeClr>
                </a:solidFill>
              </a:rPr>
              <a:t> report</a:t>
            </a:r>
            <a:endParaRPr lang="en-GB" dirty="0">
              <a:solidFill>
                <a:schemeClr val="bg2">
                  <a:lumMod val="90000"/>
                </a:schemeClr>
              </a:solidFill>
            </a:endParaRPr>
          </a:p>
          <a:p>
            <a:endParaRPr lang="en-GB" dirty="0" smtClean="0">
              <a:solidFill>
                <a:schemeClr val="bg2"/>
              </a:solidFill>
            </a:endParaRP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23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Update on the Electron </a:t>
            </a:r>
            <a:r>
              <a:rPr lang="it-IT" sz="1400" dirty="0" err="1"/>
              <a:t>Cloud</a:t>
            </a:r>
            <a:r>
              <a:rPr lang="it-IT" sz="1400" dirty="0"/>
              <a:t> </a:t>
            </a:r>
            <a:r>
              <a:rPr lang="it-IT" sz="1400" dirty="0" err="1"/>
              <a:t>Studies</a:t>
            </a:r>
            <a:r>
              <a:rPr lang="it-IT" sz="1400" dirty="0"/>
              <a:t> for FCC-</a:t>
            </a:r>
            <a:r>
              <a:rPr lang="it-IT" sz="1400" dirty="0" err="1"/>
              <a:t>ee</a:t>
            </a:r>
            <a:r>
              <a:rPr lang="en-GB" sz="1400" dirty="0" smtClean="0"/>
              <a:t>	</a:t>
            </a:r>
            <a:r>
              <a:rPr lang="it-IT" sz="1400" dirty="0" smtClean="0"/>
              <a:t>	</a:t>
            </a:r>
            <a:r>
              <a:rPr lang="it-IT" sz="1400" smtClean="0"/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12/09/2023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87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90"/>
          <a:stretch/>
        </p:blipFill>
        <p:spPr>
          <a:xfrm>
            <a:off x="2046978" y="1441841"/>
            <a:ext cx="3600000" cy="3236757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Bunch Length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24</a:t>
            </a:fld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679176" y="1099571"/>
            <a:ext cx="3410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Quadrupole, bunch spacing 25 ns</a:t>
            </a:r>
            <a:endParaRPr lang="en-GB" sz="1600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70"/>
          <a:stretch/>
        </p:blipFill>
        <p:spPr>
          <a:xfrm>
            <a:off x="6188676" y="1444189"/>
            <a:ext cx="3600000" cy="3230270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237507" y="4775106"/>
            <a:ext cx="10944022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000" dirty="0" smtClean="0"/>
              <a:t>The </a:t>
            </a:r>
            <a:r>
              <a:rPr lang="en-GB" sz="2000" dirty="0">
                <a:solidFill>
                  <a:schemeClr val="accent1"/>
                </a:solidFill>
              </a:rPr>
              <a:t>largest effect </a:t>
            </a:r>
            <a:r>
              <a:rPr lang="en-GB" sz="2000" dirty="0"/>
              <a:t>can be observed in the </a:t>
            </a:r>
            <a:r>
              <a:rPr lang="en-GB" sz="2000" dirty="0">
                <a:solidFill>
                  <a:schemeClr val="accent1"/>
                </a:solidFill>
              </a:rPr>
              <a:t>quadrupole magnets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dirty="0"/>
              <a:t>The variation of the bunch length </a:t>
            </a:r>
            <a:r>
              <a:rPr lang="en-GB" sz="2000" dirty="0" smtClean="0"/>
              <a:t>has </a:t>
            </a:r>
            <a:r>
              <a:rPr lang="en-GB" sz="2000" dirty="0"/>
              <a:t>a </a:t>
            </a:r>
            <a:r>
              <a:rPr lang="en-GB" sz="2000" dirty="0" smtClean="0">
                <a:solidFill>
                  <a:schemeClr val="accent1"/>
                </a:solidFill>
              </a:rPr>
              <a:t>small contribution </a:t>
            </a:r>
            <a:r>
              <a:rPr lang="en-GB" sz="2000" dirty="0"/>
              <a:t>on the e-cloud build-up formation </a:t>
            </a:r>
            <a:r>
              <a:rPr lang="en-GB" sz="2000" dirty="0" smtClean="0"/>
              <a:t>process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dirty="0" smtClean="0"/>
              <a:t>the SEY </a:t>
            </a:r>
            <a:r>
              <a:rPr lang="en-GB" dirty="0" smtClean="0"/>
              <a:t>thresholds </a:t>
            </a:r>
            <a:r>
              <a:rPr lang="en-GB" dirty="0" smtClean="0"/>
              <a:t>are not modified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dirty="0" smtClean="0"/>
              <a:t>with </a:t>
            </a:r>
            <a:r>
              <a:rPr lang="en-GB" dirty="0"/>
              <a:t>the lowest bunch length, the e-cloud </a:t>
            </a:r>
            <a:r>
              <a:rPr lang="en-GB" dirty="0" smtClean="0"/>
              <a:t>density </a:t>
            </a:r>
            <a:r>
              <a:rPr lang="en-GB" dirty="0"/>
              <a:t>is larger in most of the cases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dirty="0"/>
              <a:t>this difference decreases with increasing the bunch intensity</a:t>
            </a:r>
            <a:endParaRPr lang="en-GB" sz="2000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2534768" y="1476898"/>
            <a:ext cx="2024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5.4 mm</a:t>
            </a:r>
            <a:endParaRPr lang="en-GB" sz="1600" b="1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6678400" y="1476898"/>
            <a:ext cx="2024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11.8 mm</a:t>
            </a:r>
            <a:endParaRPr lang="en-GB" sz="1600" b="1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Update on the Electron </a:t>
            </a:r>
            <a:r>
              <a:rPr lang="it-IT" sz="1400" dirty="0" err="1"/>
              <a:t>Cloud</a:t>
            </a:r>
            <a:r>
              <a:rPr lang="it-IT" sz="1400" dirty="0"/>
              <a:t> </a:t>
            </a:r>
            <a:r>
              <a:rPr lang="it-IT" sz="1400" dirty="0" err="1"/>
              <a:t>Studies</a:t>
            </a:r>
            <a:r>
              <a:rPr lang="it-IT" sz="1400" dirty="0"/>
              <a:t> for FCC-</a:t>
            </a:r>
            <a:r>
              <a:rPr lang="it-IT" sz="1400" dirty="0" err="1"/>
              <a:t>ee</a:t>
            </a:r>
            <a:r>
              <a:rPr lang="en-GB" sz="1400" dirty="0" smtClean="0"/>
              <a:t>	</a:t>
            </a:r>
            <a:r>
              <a:rPr lang="it-IT" sz="1400" dirty="0" smtClean="0"/>
              <a:t>	</a:t>
            </a:r>
            <a:r>
              <a:rPr lang="it-IT" sz="1400" smtClean="0"/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12/09/2023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95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79176" y="1096575"/>
            <a:ext cx="10515600" cy="515594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2"/>
                </a:solidFill>
              </a:rPr>
              <a:t>Possible Filling Schemes</a:t>
            </a:r>
          </a:p>
          <a:p>
            <a:pPr lvl="1"/>
            <a:endParaRPr lang="en-GB" dirty="0" smtClean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Dispersion</a:t>
            </a:r>
          </a:p>
          <a:p>
            <a:endParaRPr lang="en-GB" dirty="0" smtClean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Bunch Length</a:t>
            </a:r>
          </a:p>
          <a:p>
            <a:endParaRPr lang="en-GB" dirty="0" smtClean="0"/>
          </a:p>
          <a:p>
            <a:r>
              <a:rPr lang="en-GB" b="1" dirty="0" smtClean="0"/>
              <a:t>Stability</a:t>
            </a:r>
          </a:p>
          <a:p>
            <a:pPr lvl="1"/>
            <a:r>
              <a:rPr lang="en-GB" dirty="0" smtClean="0"/>
              <a:t>Theoretical Threshold</a:t>
            </a:r>
            <a:endParaRPr lang="en-GB" dirty="0"/>
          </a:p>
          <a:p>
            <a:pPr lvl="1"/>
            <a:r>
              <a:rPr lang="en-GB" dirty="0" smtClean="0"/>
              <a:t>Simulation </a:t>
            </a:r>
            <a:r>
              <a:rPr lang="en-GB" dirty="0"/>
              <a:t>Threshold</a:t>
            </a:r>
            <a:endParaRPr lang="en-GB" dirty="0" smtClean="0"/>
          </a:p>
          <a:p>
            <a:pPr lvl="1"/>
            <a:endParaRPr lang="en-GB" dirty="0"/>
          </a:p>
          <a:p>
            <a:r>
              <a:rPr lang="it-IT" dirty="0">
                <a:solidFill>
                  <a:schemeClr val="bg2">
                    <a:lumMod val="90000"/>
                  </a:schemeClr>
                </a:solidFill>
              </a:rPr>
              <a:t>FCC </a:t>
            </a:r>
            <a:r>
              <a:rPr lang="it-IT" dirty="0" err="1">
                <a:solidFill>
                  <a:schemeClr val="bg2">
                    <a:lumMod val="90000"/>
                  </a:schemeClr>
                </a:solidFill>
              </a:rPr>
              <a:t>Mid-term</a:t>
            </a:r>
            <a:r>
              <a:rPr lang="it-IT" dirty="0">
                <a:solidFill>
                  <a:schemeClr val="bg2">
                    <a:lumMod val="90000"/>
                  </a:schemeClr>
                </a:solidFill>
              </a:rPr>
              <a:t> report</a:t>
            </a:r>
            <a:endParaRPr lang="en-GB" dirty="0">
              <a:solidFill>
                <a:schemeClr val="bg2">
                  <a:lumMod val="90000"/>
                </a:schemeClr>
              </a:solidFill>
            </a:endParaRP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25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Update on the Electron </a:t>
            </a:r>
            <a:r>
              <a:rPr lang="it-IT" sz="1400" dirty="0" err="1"/>
              <a:t>Cloud</a:t>
            </a:r>
            <a:r>
              <a:rPr lang="it-IT" sz="1400" dirty="0"/>
              <a:t> </a:t>
            </a:r>
            <a:r>
              <a:rPr lang="it-IT" sz="1400" dirty="0" err="1"/>
              <a:t>Studies</a:t>
            </a:r>
            <a:r>
              <a:rPr lang="it-IT" sz="1400" dirty="0"/>
              <a:t> for FCC-</a:t>
            </a:r>
            <a:r>
              <a:rPr lang="it-IT" sz="1400" dirty="0" err="1"/>
              <a:t>ee</a:t>
            </a:r>
            <a:r>
              <a:rPr lang="en-GB" sz="1400" dirty="0" smtClean="0"/>
              <a:t>	</a:t>
            </a:r>
            <a:r>
              <a:rPr lang="it-IT" sz="1400" dirty="0" smtClean="0"/>
              <a:t>	</a:t>
            </a:r>
            <a:r>
              <a:rPr lang="it-IT" sz="1400" smtClean="0"/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12/09/2023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34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0040" y="0"/>
            <a:ext cx="10515600" cy="1325563"/>
          </a:xfrm>
        </p:spPr>
        <p:txBody>
          <a:bodyPr/>
          <a:lstStyle/>
          <a:p>
            <a:r>
              <a:rPr lang="en-GB" smtClean="0"/>
              <a:t>E-Cloud </a:t>
            </a:r>
            <a:r>
              <a:rPr lang="en-GB" dirty="0"/>
              <a:t>Stability Theoretical Threshold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320040" y="1307841"/>
            <a:ext cx="118293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From </a:t>
            </a:r>
            <a:r>
              <a:rPr lang="en-GB" sz="1400" b="1" i="1" dirty="0" smtClean="0"/>
              <a:t>[1]</a:t>
            </a:r>
            <a:endParaRPr lang="en-GB" sz="1400" b="1" i="1" dirty="0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26</a:t>
            </a:fld>
            <a:endParaRPr lang="it-IT" dirty="0"/>
          </a:p>
        </p:txBody>
      </p:sp>
      <p:sp>
        <p:nvSpPr>
          <p:cNvPr id="13" name="Segnaposto contenuto 2"/>
          <p:cNvSpPr txBox="1">
            <a:spLocks/>
          </p:cNvSpPr>
          <p:nvPr/>
        </p:nvSpPr>
        <p:spPr>
          <a:xfrm>
            <a:off x="156570" y="2067373"/>
            <a:ext cx="11603308" cy="453053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GB" sz="2000" i="1" dirty="0" smtClean="0"/>
              <a:t>𝛾 = E/E</a:t>
            </a:r>
            <a:r>
              <a:rPr lang="en-GB" sz="2000" i="1" baseline="-25000" dirty="0" smtClean="0"/>
              <a:t>0</a:t>
            </a:r>
            <a:r>
              <a:rPr lang="en-GB" sz="2000" i="1" dirty="0" smtClean="0"/>
              <a:t> </a:t>
            </a:r>
            <a:r>
              <a:rPr lang="en-GB" sz="2000" dirty="0" smtClean="0"/>
              <a:t>, where </a:t>
            </a:r>
            <a:r>
              <a:rPr lang="en-GB" sz="2000" i="1" dirty="0" smtClean="0"/>
              <a:t>E</a:t>
            </a:r>
            <a:r>
              <a:rPr lang="en-GB" sz="2000" dirty="0" smtClean="0"/>
              <a:t> is the beam energy, </a:t>
            </a:r>
            <a:r>
              <a:rPr lang="en-GB" sz="2000" i="1" dirty="0" smtClean="0"/>
              <a:t>E</a:t>
            </a:r>
            <a:r>
              <a:rPr lang="en-GB" sz="2000" i="1" baseline="-25000" dirty="0" smtClean="0"/>
              <a:t>0</a:t>
            </a:r>
            <a:r>
              <a:rPr lang="en-GB" sz="2000" dirty="0" smtClean="0"/>
              <a:t> is the particle rest energy.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i="1" dirty="0" smtClean="0"/>
              <a:t>𝜈</a:t>
            </a:r>
            <a:r>
              <a:rPr lang="en-GB" sz="2000" i="1" baseline="-25000" dirty="0" smtClean="0"/>
              <a:t>s</a:t>
            </a:r>
            <a:r>
              <a:rPr lang="en-GB" sz="2000" i="1" dirty="0" smtClean="0"/>
              <a:t> </a:t>
            </a:r>
            <a:r>
              <a:rPr lang="en-GB" sz="2000" dirty="0" smtClean="0"/>
              <a:t>is the synchrotron tune.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i="1" dirty="0" err="1"/>
              <a:t>σ</a:t>
            </a:r>
            <a:r>
              <a:rPr lang="en-GB" sz="2000" i="1" baseline="-25000" dirty="0" err="1"/>
              <a:t>z</a:t>
            </a:r>
            <a:r>
              <a:rPr lang="en-GB" sz="2000" dirty="0"/>
              <a:t> is the bunch length.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i="1" dirty="0"/>
              <a:t>c</a:t>
            </a:r>
            <a:r>
              <a:rPr lang="en-GB" sz="2000" dirty="0"/>
              <a:t> is the light velocity</a:t>
            </a:r>
            <a:r>
              <a:rPr lang="en-GB" sz="2000" dirty="0" smtClean="0"/>
              <a:t>.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i="1" dirty="0"/>
              <a:t>r</a:t>
            </a:r>
            <a:r>
              <a:rPr lang="en-GB" sz="2000" i="1" baseline="-25000" dirty="0"/>
              <a:t>e</a:t>
            </a:r>
            <a:r>
              <a:rPr lang="en-GB" sz="2000" i="1" dirty="0"/>
              <a:t> </a:t>
            </a:r>
            <a:r>
              <a:rPr lang="en-GB" sz="2000" dirty="0"/>
              <a:t>is the classical electron radius.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i="1" dirty="0" err="1"/>
              <a:t>σ</a:t>
            </a:r>
            <a:r>
              <a:rPr lang="en-GB" sz="2000" i="1" baseline="-25000" dirty="0" err="1"/>
              <a:t>x</a:t>
            </a:r>
            <a:r>
              <a:rPr lang="en-GB" sz="2000" i="1" dirty="0"/>
              <a:t> and </a:t>
            </a:r>
            <a:r>
              <a:rPr lang="en-GB" sz="2000" i="1" dirty="0" err="1"/>
              <a:t>σ</a:t>
            </a:r>
            <a:r>
              <a:rPr lang="en-GB" sz="2000" i="1" baseline="-25000" dirty="0" err="1"/>
              <a:t>y</a:t>
            </a:r>
            <a:r>
              <a:rPr lang="en-GB" sz="2000" i="1" dirty="0"/>
              <a:t> </a:t>
            </a:r>
            <a:r>
              <a:rPr lang="en-GB" sz="2000" dirty="0"/>
              <a:t>are the bunch horizontal and vertical dimension, respectively.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i="1" dirty="0" err="1"/>
              <a:t>λ</a:t>
            </a:r>
            <a:r>
              <a:rPr lang="en-GB" sz="2000" i="1" baseline="-25000" dirty="0" err="1"/>
              <a:t>p</a:t>
            </a:r>
            <a:r>
              <a:rPr lang="en-GB" sz="2000" i="1" dirty="0"/>
              <a:t> </a:t>
            </a:r>
            <a:r>
              <a:rPr lang="en-GB" sz="2000" dirty="0"/>
              <a:t>is the line density of the proton bunch</a:t>
            </a:r>
            <a:r>
              <a:rPr lang="en-GB" sz="2000" dirty="0" smtClean="0"/>
              <a:t>.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i="1" dirty="0" err="1" smtClean="0"/>
              <a:t>ω</a:t>
            </a:r>
            <a:r>
              <a:rPr lang="en-GB" sz="2000" i="1" baseline="-25000" dirty="0" err="1" smtClean="0"/>
              <a:t>e</a:t>
            </a:r>
            <a:r>
              <a:rPr lang="en-GB" sz="2000" dirty="0" smtClean="0"/>
              <a:t> is the electron angular oscillation frequency.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i="1" dirty="0" smtClean="0"/>
              <a:t>K</a:t>
            </a:r>
            <a:r>
              <a:rPr lang="en-GB" sz="2000" dirty="0" smtClean="0"/>
              <a:t> characterizes how many electrons contribute to the instability.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i="1" dirty="0" smtClean="0"/>
              <a:t>Q </a:t>
            </a:r>
            <a:r>
              <a:rPr lang="en-GB" sz="2000" dirty="0" smtClean="0"/>
              <a:t>is the quality factor of the wake field.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i="1" dirty="0" smtClean="0"/>
              <a:t>𝛽</a:t>
            </a:r>
            <a:r>
              <a:rPr lang="en-GB" sz="2000" i="1" baseline="-25000" dirty="0" smtClean="0"/>
              <a:t>y</a:t>
            </a:r>
            <a:r>
              <a:rPr lang="en-GB" sz="2000" i="1" dirty="0" smtClean="0"/>
              <a:t> </a:t>
            </a:r>
            <a:r>
              <a:rPr lang="en-GB" sz="2000" dirty="0" smtClean="0"/>
              <a:t> is the vertical beta function.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i="1" dirty="0" smtClean="0"/>
              <a:t>L </a:t>
            </a:r>
            <a:r>
              <a:rPr lang="en-GB" sz="2000" dirty="0" smtClean="0"/>
              <a:t>is the circumference length.</a:t>
            </a:r>
          </a:p>
          <a:p>
            <a:pPr marL="285750" indent="-285750">
              <a:buFont typeface="Arial" charset="0"/>
              <a:buChar char="•"/>
            </a:pPr>
            <a:endParaRPr lang="en-GB" sz="2000" dirty="0"/>
          </a:p>
          <a:p>
            <a:pPr marL="0" indent="0">
              <a:buNone/>
            </a:pPr>
            <a:r>
              <a:rPr lang="it-IT" sz="1600" b="1" dirty="0"/>
              <a:t>[1] </a:t>
            </a:r>
            <a:r>
              <a:rPr lang="en-GB" sz="1600" i="1" dirty="0"/>
              <a:t>K. </a:t>
            </a:r>
            <a:r>
              <a:rPr lang="en-GB" sz="1600" i="1" dirty="0" err="1"/>
              <a:t>Ohmi</a:t>
            </a:r>
            <a:r>
              <a:rPr lang="en-GB" sz="1600" i="1" dirty="0"/>
              <a:t> et al., “Study of Electron Cloud Instabilities in FCC-</a:t>
            </a:r>
            <a:r>
              <a:rPr lang="en-GB" sz="1600" i="1" dirty="0" err="1"/>
              <a:t>hh</a:t>
            </a:r>
            <a:r>
              <a:rPr lang="en-GB" sz="1600" i="1" dirty="0"/>
              <a:t>”, Proc. of IPAC2015</a:t>
            </a:r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/>
              <p:cNvSpPr txBox="1"/>
              <p:nvPr/>
            </p:nvSpPr>
            <p:spPr>
              <a:xfrm>
                <a:off x="5488658" y="1022573"/>
                <a:ext cx="1989711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it-IT" b="0" i="1" smtClean="0">
                              <a:latin typeface="Cambria Math" charset="0"/>
                            </a:rPr>
                            <m:t>𝑒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b="0" i="1" smtClean="0">
                              <a:latin typeface="Cambria Math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bg-BG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𝑝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𝑒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is-IS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ra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" name="CasellaDiTes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8658" y="1022573"/>
                <a:ext cx="1989711" cy="818366"/>
              </a:xfrm>
              <a:prstGeom prst="rect">
                <a:avLst/>
              </a:prstGeom>
              <a:blipFill rotWithShape="0">
                <a:blip r:embed="rId3"/>
                <a:stretch>
                  <a:fillRect b="-74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/>
              <p:cNvSpPr txBox="1"/>
              <p:nvPr/>
            </p:nvSpPr>
            <p:spPr>
              <a:xfrm>
                <a:off x="8092583" y="1174265"/>
                <a:ext cx="1476493" cy="5330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cs-CZ" i="1" smtClean="0">
                              <a:latin typeface="Cambria Math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it-IT" b="0" i="1" smtClean="0">
                                <a:latin typeface="Cambria Math" charset="0"/>
                              </a:rPr>
                              <m:t>𝐾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charset="0"/>
                                  </a:rPr>
                                  <m:t>𝑒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b="0" i="1" smtClean="0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charset="0"/>
                                  </a:rPr>
                                  <m:t>𝑧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it-IT" b="0" i="1" smtClean="0">
                                <a:latin typeface="Cambria Math" charset="0"/>
                              </a:rPr>
                              <m:t>/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𝑐</m:t>
                            </m:r>
                          </m:e>
                        </m:mr>
                        <m:mr>
                          <m:e>
                            <m:r>
                              <a:rPr lang="it-IT" b="0" i="1" smtClean="0">
                                <a:latin typeface="Cambria Math" charset="0"/>
                              </a:rPr>
                              <m:t>𝑄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=</m:t>
                            </m:r>
                            <m:r>
                              <m:rPr>
                                <m:sty m:val="p"/>
                              </m:rPr>
                              <a:rPr lang="it-IT" b="0" i="0" smtClean="0">
                                <a:latin typeface="Cambria Math" charset="0"/>
                              </a:rPr>
                              <m:t>min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⁡</m:t>
                            </m:r>
                            <m:d>
                              <m:dPr>
                                <m:ctrlPr>
                                  <a:rPr lang="is-IS" b="0" i="1" smtClean="0">
                                    <a:latin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it-IT" i="1" smtClean="0">
                                    <a:latin typeface="Cambria Math" charset="0"/>
                                  </a:rPr>
                                  <m:t>𝐾</m:t>
                                </m:r>
                                <m:r>
                                  <a:rPr lang="it-IT" b="0" i="1" smtClean="0">
                                    <a:latin typeface="Cambria Math" charset="0"/>
                                  </a:rPr>
                                  <m:t>,7</m:t>
                                </m:r>
                              </m:e>
                            </m:d>
                          </m:e>
                        </m:mr>
                      </m:m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5" name="CasellaDiTes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2583" y="1174265"/>
                <a:ext cx="1476493" cy="533095"/>
              </a:xfrm>
              <a:prstGeom prst="rect">
                <a:avLst/>
              </a:prstGeom>
              <a:blipFill rotWithShape="0">
                <a:blip r:embed="rId4"/>
                <a:stretch>
                  <a:fillRect b="-114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/>
              <p:cNvSpPr txBox="1"/>
              <p:nvPr/>
            </p:nvSpPr>
            <p:spPr>
              <a:xfrm>
                <a:off x="2250071" y="1054673"/>
                <a:ext cx="2624373" cy="8510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𝜌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charset="0"/>
                            </a:rPr>
                            <m:t>𝑒</m:t>
                          </m:r>
                          <m:r>
                            <a:rPr lang="it-IT" sz="2400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lang="it-IT" sz="2400" b="0" i="1" smtClean="0">
                              <a:latin typeface="Cambria Math" charset="0"/>
                            </a:rPr>
                            <m:t>𝑡h</m:t>
                          </m:r>
                        </m:sub>
                      </m:sSub>
                      <m:r>
                        <a:rPr lang="it-IT" sz="2400" b="0" i="0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it-IT" sz="2400" b="0" i="1" smtClean="0">
                              <a:latin typeface="Cambria Math" charset="0"/>
                            </a:rPr>
                            <m:t>2</m:t>
                          </m:r>
                          <m:r>
                            <a:rPr lang="it-IT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it-IT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/</m:t>
                          </m:r>
                          <m:r>
                            <a:rPr lang="it-IT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𝑐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bg-BG" sz="2400" b="0" i="1" smtClean="0">
                                  <a:latin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3</m:t>
                              </m:r>
                            </m:e>
                          </m:rad>
                          <m:r>
                            <a:rPr lang="it-IT" sz="2400" b="0" i="1" smtClean="0">
                              <a:latin typeface="Cambria Math" charset="0"/>
                            </a:rPr>
                            <m:t>𝐾𝑄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it-IT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11" name="CasellaDiTes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0071" y="1054673"/>
                <a:ext cx="2624373" cy="85100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/>
              <p:cNvSpPr txBox="1"/>
              <p:nvPr/>
            </p:nvSpPr>
            <p:spPr>
              <a:xfrm>
                <a:off x="10004191" y="1142557"/>
                <a:ext cx="1286121" cy="5965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𝜆</m:t>
                          </m:r>
                        </m:e>
                        <m:sub>
                          <m:r>
                            <a:rPr lang="it-IT" b="0" i="1" smtClean="0">
                              <a:latin typeface="Cambria Math" charset="0"/>
                            </a:rPr>
                            <m:t>𝑝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ad>
                                <m:radPr>
                                  <m:degHide m:val="on"/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  <m:r>
                                    <a:rPr lang="it-IT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𝜋</m:t>
                                  </m:r>
                                </m:e>
                              </m:rad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r>
                        <a:rPr lang="it-IT" b="0" i="1" smtClean="0">
                          <a:latin typeface="Cambria Math" charset="0"/>
                        </a:rPr>
                        <m:t> 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9" name="CasellaDiTes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4191" y="1142557"/>
                <a:ext cx="1286121" cy="59651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asellaDiTesto 14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Update on the Electron </a:t>
            </a:r>
            <a:r>
              <a:rPr lang="it-IT" sz="1400" dirty="0" err="1"/>
              <a:t>Cloud</a:t>
            </a:r>
            <a:r>
              <a:rPr lang="it-IT" sz="1400" dirty="0"/>
              <a:t> </a:t>
            </a:r>
            <a:r>
              <a:rPr lang="it-IT" sz="1400" dirty="0" err="1"/>
              <a:t>Studies</a:t>
            </a:r>
            <a:r>
              <a:rPr lang="it-IT" sz="1400" dirty="0"/>
              <a:t> for FCC-</a:t>
            </a:r>
            <a:r>
              <a:rPr lang="it-IT" sz="1400" dirty="0" err="1"/>
              <a:t>ee</a:t>
            </a:r>
            <a:r>
              <a:rPr lang="en-GB" sz="1400" dirty="0" smtClean="0"/>
              <a:t>	</a:t>
            </a:r>
            <a:r>
              <a:rPr lang="it-IT" sz="1400" dirty="0" smtClean="0"/>
              <a:t>	</a:t>
            </a:r>
            <a:r>
              <a:rPr lang="it-IT" sz="1400" smtClean="0"/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12/09/2023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02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0040" y="0"/>
            <a:ext cx="10515600" cy="1325563"/>
          </a:xfrm>
        </p:spPr>
        <p:txBody>
          <a:bodyPr/>
          <a:lstStyle/>
          <a:p>
            <a:r>
              <a:rPr lang="en-GB" smtClean="0"/>
              <a:t>E-Cloud </a:t>
            </a:r>
            <a:r>
              <a:rPr lang="en-GB" dirty="0"/>
              <a:t>Stability Theoretical Threshold</a:t>
            </a:r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27</a:t>
            </a:fld>
            <a:endParaRPr lang="it-IT" dirty="0"/>
          </a:p>
        </p:txBody>
      </p:sp>
      <p:sp>
        <p:nvSpPr>
          <p:cNvPr id="13" name="Segnaposto contenuto 2"/>
          <p:cNvSpPr txBox="1">
            <a:spLocks/>
          </p:cNvSpPr>
          <p:nvPr/>
        </p:nvSpPr>
        <p:spPr>
          <a:xfrm>
            <a:off x="156570" y="2581429"/>
            <a:ext cx="11603308" cy="63208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charset="2"/>
              <a:buChar char="Ø"/>
            </a:pPr>
            <a:r>
              <a:rPr lang="en-GB" sz="2000" dirty="0" smtClean="0"/>
              <a:t>⍴</a:t>
            </a:r>
            <a:r>
              <a:rPr lang="en-GB" sz="2000" baseline="-25000" dirty="0" err="1" smtClean="0"/>
              <a:t>e,th</a:t>
            </a:r>
            <a:r>
              <a:rPr lang="en-GB" sz="2000" dirty="0"/>
              <a:t> </a:t>
            </a:r>
            <a:r>
              <a:rPr lang="en-GB" sz="2000" dirty="0" smtClean="0"/>
              <a:t>= 1.89⋅10</a:t>
            </a:r>
            <a:r>
              <a:rPr lang="en-GB" sz="2000" baseline="30000" dirty="0" smtClean="0"/>
              <a:t>10</a:t>
            </a:r>
            <a:r>
              <a:rPr lang="en-GB" sz="2000" dirty="0" smtClean="0"/>
              <a:t>  e</a:t>
            </a:r>
            <a:r>
              <a:rPr lang="en-GB" sz="2000" baseline="30000" dirty="0" smtClean="0"/>
              <a:t>-</a:t>
            </a:r>
            <a:r>
              <a:rPr lang="en-GB" sz="2000" dirty="0" smtClean="0"/>
              <a:t>/</a:t>
            </a:r>
            <a:r>
              <a:rPr lang="en-GB" sz="2000" dirty="0" smtClean="0"/>
              <a:t>m</a:t>
            </a:r>
            <a:r>
              <a:rPr lang="en-GB" sz="2000" baseline="30000" dirty="0" smtClean="0"/>
              <a:t>3</a:t>
            </a:r>
            <a:r>
              <a:rPr lang="en-GB" sz="2000" dirty="0" smtClean="0"/>
              <a:t>			considering the full circumference L = 90.7 km</a:t>
            </a:r>
            <a:endParaRPr lang="en-GB" sz="2000" baseline="30000" dirty="0" smtClean="0"/>
          </a:p>
          <a:p>
            <a:pPr lvl="1">
              <a:buFont typeface="Wingdings" charset="2"/>
              <a:buChar char="Ø"/>
            </a:pPr>
            <a:endParaRPr lang="en-GB" sz="1600" dirty="0" smtClean="0"/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/>
              <p:cNvSpPr txBox="1"/>
              <p:nvPr/>
            </p:nvSpPr>
            <p:spPr>
              <a:xfrm>
                <a:off x="5488658" y="1022573"/>
                <a:ext cx="1989711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it-IT" b="0" i="1" smtClean="0">
                              <a:latin typeface="Cambria Math" charset="0"/>
                            </a:rPr>
                            <m:t>𝑒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b="0" i="1" smtClean="0">
                              <a:latin typeface="Cambria Math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bg-BG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𝑝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𝑒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is-IS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ra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8" name="CasellaDiTes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8658" y="1022573"/>
                <a:ext cx="1989711" cy="818366"/>
              </a:xfrm>
              <a:prstGeom prst="rect">
                <a:avLst/>
              </a:prstGeom>
              <a:blipFill rotWithShape="0">
                <a:blip r:embed="rId3"/>
                <a:stretch>
                  <a:fillRect b="-74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/>
              <p:cNvSpPr txBox="1"/>
              <p:nvPr/>
            </p:nvSpPr>
            <p:spPr>
              <a:xfrm>
                <a:off x="8092583" y="1174265"/>
                <a:ext cx="1476493" cy="5330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cs-CZ" i="1" smtClean="0">
                              <a:latin typeface="Cambria Math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it-IT" b="0" i="1" smtClean="0">
                                <a:latin typeface="Cambria Math" charset="0"/>
                              </a:rPr>
                              <m:t>𝐾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charset="0"/>
                                  </a:rPr>
                                  <m:t>𝑒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b="0" i="1" smtClean="0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charset="0"/>
                                  </a:rPr>
                                  <m:t>𝑧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it-IT" b="0" i="1" smtClean="0">
                                <a:latin typeface="Cambria Math" charset="0"/>
                              </a:rPr>
                              <m:t>/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𝑐</m:t>
                            </m:r>
                          </m:e>
                        </m:mr>
                        <m:mr>
                          <m:e>
                            <m:r>
                              <a:rPr lang="it-IT" b="0" i="1" smtClean="0">
                                <a:latin typeface="Cambria Math" charset="0"/>
                              </a:rPr>
                              <m:t>𝑄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=</m:t>
                            </m:r>
                            <m:r>
                              <m:rPr>
                                <m:sty m:val="p"/>
                              </m:rPr>
                              <a:rPr lang="it-IT" b="0" i="0" smtClean="0">
                                <a:latin typeface="Cambria Math" charset="0"/>
                              </a:rPr>
                              <m:t>min</m:t>
                            </m:r>
                            <m:r>
                              <a:rPr lang="it-IT" b="0" i="1" smtClean="0">
                                <a:latin typeface="Cambria Math" charset="0"/>
                              </a:rPr>
                              <m:t>⁡</m:t>
                            </m:r>
                            <m:d>
                              <m:dPr>
                                <m:ctrlPr>
                                  <a:rPr lang="is-IS" b="0" i="1" smtClean="0">
                                    <a:latin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it-IT" i="1" smtClean="0">
                                    <a:latin typeface="Cambria Math" charset="0"/>
                                  </a:rPr>
                                  <m:t>𝐾</m:t>
                                </m:r>
                                <m:r>
                                  <a:rPr lang="it-IT" b="0" i="1" smtClean="0">
                                    <a:latin typeface="Cambria Math" charset="0"/>
                                  </a:rPr>
                                  <m:t>,7</m:t>
                                </m:r>
                              </m:e>
                            </m:d>
                          </m:e>
                        </m:mr>
                      </m:m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9" name="CasellaDiTes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2583" y="1174265"/>
                <a:ext cx="1476493" cy="533095"/>
              </a:xfrm>
              <a:prstGeom prst="rect">
                <a:avLst/>
              </a:prstGeom>
              <a:blipFill rotWithShape="0">
                <a:blip r:embed="rId4"/>
                <a:stretch>
                  <a:fillRect b="-114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/>
              <p:cNvSpPr txBox="1"/>
              <p:nvPr/>
            </p:nvSpPr>
            <p:spPr>
              <a:xfrm>
                <a:off x="2250071" y="1054673"/>
                <a:ext cx="2624373" cy="8510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𝜌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charset="0"/>
                            </a:rPr>
                            <m:t>𝑒</m:t>
                          </m:r>
                          <m:r>
                            <a:rPr lang="it-IT" sz="2400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lang="it-IT" sz="2400" b="0" i="1" smtClean="0">
                              <a:latin typeface="Cambria Math" charset="0"/>
                            </a:rPr>
                            <m:t>𝑡h</m:t>
                          </m:r>
                        </m:sub>
                      </m:sSub>
                      <m:r>
                        <a:rPr lang="it-IT" sz="2400" b="0" i="0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it-IT" sz="2400" b="0" i="1" smtClean="0">
                              <a:latin typeface="Cambria Math" charset="0"/>
                            </a:rPr>
                            <m:t>2</m:t>
                          </m:r>
                          <m:r>
                            <a:rPr lang="it-IT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it-IT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/</m:t>
                          </m:r>
                          <m:r>
                            <a:rPr lang="it-IT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𝑐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bg-BG" sz="2400" b="0" i="1" smtClean="0">
                                  <a:latin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3</m:t>
                              </m:r>
                            </m:e>
                          </m:rad>
                          <m:r>
                            <a:rPr lang="it-IT" sz="2400" b="0" i="1" smtClean="0">
                              <a:latin typeface="Cambria Math" charset="0"/>
                            </a:rPr>
                            <m:t>𝐾𝑄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it-IT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10" name="CasellaDiTes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0071" y="1054673"/>
                <a:ext cx="2624373" cy="85100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/>
              <p:cNvSpPr txBox="1"/>
              <p:nvPr/>
            </p:nvSpPr>
            <p:spPr>
              <a:xfrm>
                <a:off x="10004191" y="1142557"/>
                <a:ext cx="1286121" cy="5965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𝜆</m:t>
                          </m:r>
                        </m:e>
                        <m:sub>
                          <m:r>
                            <a:rPr lang="it-IT" b="0" i="1" smtClean="0">
                              <a:latin typeface="Cambria Math" charset="0"/>
                            </a:rPr>
                            <m:t>𝑝</m:t>
                          </m:r>
                        </m:sub>
                      </m:sSub>
                      <m:r>
                        <a:rPr lang="it-IT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ad>
                                <m:radPr>
                                  <m:degHide m:val="on"/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  <m:r>
                                    <a:rPr lang="it-IT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𝜋</m:t>
                                  </m:r>
                                </m:e>
                              </m:rad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r>
                        <a:rPr lang="it-IT" b="0" i="1" smtClean="0">
                          <a:latin typeface="Cambria Math" charset="0"/>
                        </a:rPr>
                        <m:t> 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4" name="CasellaDiTes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4191" y="1142557"/>
                <a:ext cx="1286121" cy="59651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asellaDiTesto 14"/>
          <p:cNvSpPr txBox="1"/>
          <p:nvPr/>
        </p:nvSpPr>
        <p:spPr>
          <a:xfrm>
            <a:off x="320040" y="1307841"/>
            <a:ext cx="118293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From </a:t>
            </a:r>
            <a:r>
              <a:rPr lang="en-GB" sz="1400" b="1" i="1" dirty="0" smtClean="0"/>
              <a:t>[1]</a:t>
            </a:r>
            <a:endParaRPr lang="en-GB" sz="1400" b="1" i="1" dirty="0"/>
          </a:p>
        </p:txBody>
      </p:sp>
      <p:sp>
        <p:nvSpPr>
          <p:cNvPr id="16" name="Segnaposto contenuto 2"/>
          <p:cNvSpPr txBox="1">
            <a:spLocks/>
          </p:cNvSpPr>
          <p:nvPr/>
        </p:nvSpPr>
        <p:spPr>
          <a:xfrm>
            <a:off x="156570" y="5622322"/>
            <a:ext cx="11603308" cy="87672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endParaRPr lang="en-GB" sz="2000" dirty="0"/>
          </a:p>
          <a:p>
            <a:pPr marL="0" indent="0">
              <a:buNone/>
            </a:pPr>
            <a:r>
              <a:rPr lang="it-IT" sz="1400" b="1" dirty="0"/>
              <a:t>[1] </a:t>
            </a:r>
            <a:r>
              <a:rPr lang="en-GB" sz="1400" i="1" dirty="0"/>
              <a:t>K. </a:t>
            </a:r>
            <a:r>
              <a:rPr lang="en-GB" sz="1400" i="1" dirty="0" err="1"/>
              <a:t>Ohmi</a:t>
            </a:r>
            <a:r>
              <a:rPr lang="en-GB" sz="1400" i="1" dirty="0"/>
              <a:t> et al., “Study of Electron Cloud Instabilities in FCC-</a:t>
            </a:r>
            <a:r>
              <a:rPr lang="en-GB" sz="1400" i="1" dirty="0" err="1"/>
              <a:t>hh</a:t>
            </a:r>
            <a:r>
              <a:rPr lang="en-GB" sz="1400" i="1" dirty="0"/>
              <a:t>”, Proc. of IPAC2015</a:t>
            </a:r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</p:txBody>
      </p:sp>
      <p:sp>
        <p:nvSpPr>
          <p:cNvPr id="17" name="CasellaDiTesto 16"/>
          <p:cNvSpPr txBox="1"/>
          <p:nvPr/>
        </p:nvSpPr>
        <p:spPr>
          <a:xfrm>
            <a:off x="237507" y="6385023"/>
            <a:ext cx="5670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12/09/2023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9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45" b="72830"/>
          <a:stretch/>
        </p:blipFill>
        <p:spPr>
          <a:xfrm>
            <a:off x="1572580" y="2483765"/>
            <a:ext cx="7920000" cy="249359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0040" y="0"/>
            <a:ext cx="10515600" cy="1325563"/>
          </a:xfrm>
        </p:spPr>
        <p:txBody>
          <a:bodyPr/>
          <a:lstStyle/>
          <a:p>
            <a:r>
              <a:rPr lang="en-GB" dirty="0" smtClean="0"/>
              <a:t>E-Cloud </a:t>
            </a:r>
            <a:r>
              <a:rPr lang="en-GB" dirty="0"/>
              <a:t>Stability Simulation Threshold</a:t>
            </a:r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28</a:t>
            </a:fld>
            <a:endParaRPr lang="it-IT" dirty="0"/>
          </a:p>
        </p:txBody>
      </p:sp>
      <p:sp>
        <p:nvSpPr>
          <p:cNvPr id="13" name="Segnaposto contenuto 2"/>
          <p:cNvSpPr txBox="1">
            <a:spLocks/>
          </p:cNvSpPr>
          <p:nvPr/>
        </p:nvSpPr>
        <p:spPr>
          <a:xfrm>
            <a:off x="320040" y="1136452"/>
            <a:ext cx="11603308" cy="414004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Drift Space</a:t>
            </a:r>
          </a:p>
          <a:p>
            <a:pPr lvl="1">
              <a:buFont typeface="Wingdings" charset="2"/>
              <a:buChar char="Ø"/>
            </a:pPr>
            <a:r>
              <a:rPr lang="en-GB" sz="2000" dirty="0" smtClean="0"/>
              <a:t>⍴</a:t>
            </a:r>
            <a:r>
              <a:rPr lang="en-GB" sz="2000" baseline="-25000" dirty="0" err="1" smtClean="0"/>
              <a:t>e,th</a:t>
            </a:r>
            <a:r>
              <a:rPr lang="en-GB" sz="2000" dirty="0"/>
              <a:t> </a:t>
            </a:r>
            <a:r>
              <a:rPr lang="en-GB" sz="2000" dirty="0" smtClean="0"/>
              <a:t>= </a:t>
            </a:r>
            <a:r>
              <a:rPr lang="it-IT" sz="2000" dirty="0" smtClean="0"/>
              <a:t>9.85</a:t>
            </a:r>
            <a:r>
              <a:rPr lang="en-GB" sz="2000" dirty="0" smtClean="0"/>
              <a:t> </a:t>
            </a:r>
            <a:r>
              <a:rPr lang="en-GB" sz="2000" dirty="0"/>
              <a:t>⋅</a:t>
            </a:r>
            <a:r>
              <a:rPr lang="en-GB" sz="2000" dirty="0" smtClean="0"/>
              <a:t>10</a:t>
            </a:r>
            <a:r>
              <a:rPr lang="en-GB" sz="2000" baseline="30000" dirty="0" smtClean="0"/>
              <a:t>10</a:t>
            </a:r>
            <a:r>
              <a:rPr lang="en-GB" sz="2000" dirty="0" smtClean="0"/>
              <a:t> </a:t>
            </a:r>
            <a:r>
              <a:rPr lang="en-GB" sz="2000" dirty="0"/>
              <a:t>e</a:t>
            </a:r>
            <a:r>
              <a:rPr lang="en-GB" sz="2000" baseline="30000" dirty="0"/>
              <a:t>-</a:t>
            </a:r>
            <a:r>
              <a:rPr lang="en-GB" sz="2000" dirty="0"/>
              <a:t>/</a:t>
            </a:r>
            <a:r>
              <a:rPr lang="en-GB" sz="2000" dirty="0" smtClean="0"/>
              <a:t>m</a:t>
            </a:r>
            <a:r>
              <a:rPr lang="en-GB" sz="2000" baseline="30000" dirty="0" smtClean="0"/>
              <a:t>3 </a:t>
            </a:r>
            <a:r>
              <a:rPr lang="en-GB" sz="2000" dirty="0"/>
              <a:t>	</a:t>
            </a:r>
            <a:r>
              <a:rPr lang="en-GB" sz="2000" dirty="0" smtClean="0"/>
              <a:t>	considering only the drift length </a:t>
            </a:r>
            <a:r>
              <a:rPr lang="en-GB" sz="2000" dirty="0" err="1" smtClean="0"/>
              <a:t>L</a:t>
            </a:r>
            <a:r>
              <a:rPr lang="en-GB" sz="2000" baseline="-25000" dirty="0" err="1" smtClean="0"/>
              <a:t>drift</a:t>
            </a:r>
            <a:r>
              <a:rPr lang="en-GB" sz="2000" dirty="0" smtClean="0"/>
              <a:t> </a:t>
            </a:r>
            <a:r>
              <a:rPr lang="en-GB" sz="2000" dirty="0"/>
              <a:t>= </a:t>
            </a:r>
            <a:r>
              <a:rPr lang="en-GB" sz="2000" dirty="0" smtClean="0"/>
              <a:t>17.4  km (</a:t>
            </a:r>
            <a:r>
              <a:rPr lang="en-GB" sz="2000" dirty="0" err="1" smtClean="0"/>
              <a:t>L</a:t>
            </a:r>
            <a:r>
              <a:rPr lang="en-GB" sz="2000" baseline="-25000" dirty="0" err="1" smtClean="0"/>
              <a:t>drift</a:t>
            </a:r>
            <a:r>
              <a:rPr lang="en-GB" sz="2000" baseline="-25000" dirty="0" smtClean="0"/>
              <a:t> </a:t>
            </a:r>
            <a:r>
              <a:rPr lang="en-GB" sz="2000" dirty="0" smtClean="0"/>
              <a:t>/L = </a:t>
            </a:r>
            <a:r>
              <a:rPr lang="en-GB" sz="2000" dirty="0" smtClean="0"/>
              <a:t>19.2%)</a:t>
            </a:r>
            <a:endParaRPr lang="en-GB" sz="2000" baseline="30000" dirty="0"/>
          </a:p>
          <a:p>
            <a:pPr lvl="1">
              <a:buFont typeface="Wingdings" charset="2"/>
              <a:buChar char="Ø"/>
            </a:pPr>
            <a:endParaRPr lang="en-GB" sz="2000" baseline="30000" dirty="0" smtClean="0"/>
          </a:p>
          <a:p>
            <a:pPr lvl="1">
              <a:buFont typeface="Wingdings" charset="2"/>
              <a:buChar char="Ø"/>
            </a:pPr>
            <a:endParaRPr lang="en-GB" sz="1600" dirty="0" smtClean="0"/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</p:txBody>
      </p:sp>
      <p:sp>
        <p:nvSpPr>
          <p:cNvPr id="7" name="Cornice 6"/>
          <p:cNvSpPr/>
          <p:nvPr/>
        </p:nvSpPr>
        <p:spPr>
          <a:xfrm>
            <a:off x="8372676" y="3653712"/>
            <a:ext cx="1237343" cy="832340"/>
          </a:xfrm>
          <a:prstGeom prst="frame">
            <a:avLst>
              <a:gd name="adj1" fmla="val 22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4" name="Cornice 13"/>
          <p:cNvSpPr/>
          <p:nvPr/>
        </p:nvSpPr>
        <p:spPr>
          <a:xfrm>
            <a:off x="8372676" y="3443129"/>
            <a:ext cx="1237343" cy="198234"/>
          </a:xfrm>
          <a:prstGeom prst="frame">
            <a:avLst>
              <a:gd name="adj1" fmla="val 7832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9" name="Connettore 2 8"/>
          <p:cNvCxnSpPr/>
          <p:nvPr/>
        </p:nvCxnSpPr>
        <p:spPr>
          <a:xfrm>
            <a:off x="9602428" y="4060136"/>
            <a:ext cx="306000" cy="0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9848828" y="3906247"/>
            <a:ext cx="1519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</a:rPr>
              <a:t>Unstable &lt; 6 turns</a:t>
            </a: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Cornice 16"/>
          <p:cNvSpPr/>
          <p:nvPr/>
        </p:nvSpPr>
        <p:spPr>
          <a:xfrm>
            <a:off x="8372676" y="2861715"/>
            <a:ext cx="1237343" cy="567380"/>
          </a:xfrm>
          <a:prstGeom prst="frame">
            <a:avLst>
              <a:gd name="adj1" fmla="val 2223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18" name="Connettore 2 17"/>
          <p:cNvCxnSpPr/>
          <p:nvPr/>
        </p:nvCxnSpPr>
        <p:spPr>
          <a:xfrm>
            <a:off x="9603062" y="3144692"/>
            <a:ext cx="306527" cy="713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/>
          <p:cNvSpPr txBox="1"/>
          <p:nvPr/>
        </p:nvSpPr>
        <p:spPr>
          <a:xfrm>
            <a:off x="9861720" y="2980089"/>
            <a:ext cx="637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>
                <a:solidFill>
                  <a:srgbClr val="C00000"/>
                </a:solidFill>
              </a:rPr>
              <a:t>Stable</a:t>
            </a:r>
            <a:endParaRPr lang="it-IT" sz="1400" dirty="0">
              <a:solidFill>
                <a:srgbClr val="C00000"/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3188243" y="2190274"/>
            <a:ext cx="1149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Horizontal</a:t>
            </a:r>
            <a:endParaRPr lang="en-GB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6589520" y="2212023"/>
            <a:ext cx="889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Vertical</a:t>
            </a:r>
            <a:endParaRPr lang="it-IT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489591" y="3095802"/>
            <a:ext cx="1082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Centroid</a:t>
            </a:r>
            <a:r>
              <a:rPr lang="it-IT" dirty="0" smtClean="0"/>
              <a:t>/</a:t>
            </a:r>
          </a:p>
          <a:p>
            <a:r>
              <a:rPr lang="it-IT" dirty="0" smtClean="0"/>
              <a:t>Sigma</a:t>
            </a:r>
            <a:endParaRPr lang="it-IT" dirty="0"/>
          </a:p>
        </p:txBody>
      </p:sp>
      <p:cxnSp>
        <p:nvCxnSpPr>
          <p:cNvPr id="31" name="Connettore 2 30"/>
          <p:cNvCxnSpPr/>
          <p:nvPr/>
        </p:nvCxnSpPr>
        <p:spPr>
          <a:xfrm>
            <a:off x="9615742" y="3551829"/>
            <a:ext cx="306000" cy="0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sellaDiTesto 31"/>
          <p:cNvSpPr txBox="1"/>
          <p:nvPr/>
        </p:nvSpPr>
        <p:spPr>
          <a:xfrm>
            <a:off x="9848828" y="3386513"/>
            <a:ext cx="834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>
                <a:solidFill>
                  <a:schemeClr val="accent6">
                    <a:lumMod val="75000"/>
                  </a:schemeClr>
                </a:solidFill>
              </a:rPr>
              <a:t>Unstable</a:t>
            </a:r>
            <a:endParaRPr lang="it-IT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441434" y="5602014"/>
            <a:ext cx="6009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More simulations between 3.16⋅10</a:t>
            </a:r>
            <a:r>
              <a:rPr lang="en-GB" baseline="30000" dirty="0" smtClean="0"/>
              <a:t>11</a:t>
            </a:r>
            <a:r>
              <a:rPr lang="en-GB" dirty="0" smtClean="0"/>
              <a:t> and 3.16⋅10</a:t>
            </a:r>
            <a:r>
              <a:rPr lang="en-GB" baseline="30000" dirty="0" smtClean="0"/>
              <a:t>12</a:t>
            </a:r>
            <a:r>
              <a:rPr lang="en-GB" dirty="0" smtClean="0"/>
              <a:t> e</a:t>
            </a:r>
            <a:r>
              <a:rPr lang="en-GB" baseline="30000" dirty="0" smtClean="0"/>
              <a:t>-</a:t>
            </a:r>
            <a:r>
              <a:rPr lang="en-GB" dirty="0" smtClean="0"/>
              <a:t>/m</a:t>
            </a:r>
            <a:r>
              <a:rPr lang="en-GB" baseline="30000" dirty="0" smtClean="0"/>
              <a:t>3</a:t>
            </a:r>
            <a:endParaRPr lang="en-GB" baseline="30000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Update on the Electron </a:t>
            </a:r>
            <a:r>
              <a:rPr lang="it-IT" sz="1400" dirty="0" err="1"/>
              <a:t>Cloud</a:t>
            </a:r>
            <a:r>
              <a:rPr lang="it-IT" sz="1400" dirty="0"/>
              <a:t> </a:t>
            </a:r>
            <a:r>
              <a:rPr lang="it-IT" sz="1400" dirty="0" err="1"/>
              <a:t>Studies</a:t>
            </a:r>
            <a:r>
              <a:rPr lang="it-IT" sz="1400" dirty="0"/>
              <a:t> for FCC-</a:t>
            </a:r>
            <a:r>
              <a:rPr lang="it-IT" sz="1400" dirty="0" err="1"/>
              <a:t>ee</a:t>
            </a:r>
            <a:r>
              <a:rPr lang="en-GB" sz="1400" dirty="0" smtClean="0"/>
              <a:t>	</a:t>
            </a:r>
            <a:r>
              <a:rPr lang="it-IT" sz="1400" dirty="0" smtClean="0"/>
              <a:t>	</a:t>
            </a:r>
            <a:r>
              <a:rPr lang="it-IT" sz="1400" smtClean="0"/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12/09/2023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86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29" b="73384"/>
          <a:stretch/>
        </p:blipFill>
        <p:spPr>
          <a:xfrm>
            <a:off x="1553243" y="2511590"/>
            <a:ext cx="7920000" cy="2413586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0040" y="0"/>
            <a:ext cx="10515600" cy="1325563"/>
          </a:xfrm>
        </p:spPr>
        <p:txBody>
          <a:bodyPr/>
          <a:lstStyle/>
          <a:p>
            <a:r>
              <a:rPr lang="en-GB" dirty="0" smtClean="0"/>
              <a:t>E-Cloud </a:t>
            </a:r>
            <a:r>
              <a:rPr lang="en-GB" dirty="0"/>
              <a:t>Stability Simulation Threshold</a:t>
            </a:r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29</a:t>
            </a:fld>
            <a:endParaRPr lang="it-IT" dirty="0"/>
          </a:p>
        </p:txBody>
      </p:sp>
      <p:sp>
        <p:nvSpPr>
          <p:cNvPr id="13" name="Segnaposto contenuto 2"/>
          <p:cNvSpPr txBox="1">
            <a:spLocks/>
          </p:cNvSpPr>
          <p:nvPr/>
        </p:nvSpPr>
        <p:spPr>
          <a:xfrm>
            <a:off x="320040" y="1136452"/>
            <a:ext cx="11603308" cy="414004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Dipole</a:t>
            </a:r>
          </a:p>
          <a:p>
            <a:pPr lvl="1">
              <a:buFont typeface="Wingdings" charset="2"/>
              <a:buChar char="Ø"/>
            </a:pPr>
            <a:r>
              <a:rPr lang="en-GB" sz="2000" dirty="0" smtClean="0"/>
              <a:t>⍴</a:t>
            </a:r>
            <a:r>
              <a:rPr lang="en-GB" sz="2000" baseline="-25000" dirty="0" err="1" smtClean="0"/>
              <a:t>e,th</a:t>
            </a:r>
            <a:r>
              <a:rPr lang="en-GB" sz="2000" dirty="0"/>
              <a:t> </a:t>
            </a:r>
            <a:r>
              <a:rPr lang="en-GB" sz="2000" dirty="0" smtClean="0"/>
              <a:t>= 2</a:t>
            </a:r>
            <a:r>
              <a:rPr lang="it-IT" sz="2000" dirty="0" smtClean="0"/>
              <a:t>.73</a:t>
            </a:r>
            <a:r>
              <a:rPr lang="en-GB" sz="2000" dirty="0" smtClean="0"/>
              <a:t> </a:t>
            </a:r>
            <a:r>
              <a:rPr lang="en-GB" sz="2000" dirty="0"/>
              <a:t>⋅</a:t>
            </a:r>
            <a:r>
              <a:rPr lang="en-GB" sz="2000" dirty="0" smtClean="0"/>
              <a:t>10</a:t>
            </a:r>
            <a:r>
              <a:rPr lang="en-GB" sz="2000" baseline="30000" dirty="0" smtClean="0"/>
              <a:t>10</a:t>
            </a:r>
            <a:r>
              <a:rPr lang="en-GB" sz="2000" dirty="0" smtClean="0"/>
              <a:t> </a:t>
            </a:r>
            <a:r>
              <a:rPr lang="en-GB" sz="2000" dirty="0"/>
              <a:t>e</a:t>
            </a:r>
            <a:r>
              <a:rPr lang="en-GB" sz="2000" baseline="30000" dirty="0"/>
              <a:t>-</a:t>
            </a:r>
            <a:r>
              <a:rPr lang="en-GB" sz="2000" dirty="0"/>
              <a:t>/</a:t>
            </a:r>
            <a:r>
              <a:rPr lang="en-GB" sz="2000" dirty="0" smtClean="0"/>
              <a:t>m</a:t>
            </a:r>
            <a:r>
              <a:rPr lang="en-GB" sz="2000" baseline="30000" dirty="0" smtClean="0"/>
              <a:t>3 </a:t>
            </a:r>
            <a:r>
              <a:rPr lang="en-GB" sz="2000" dirty="0"/>
              <a:t>	</a:t>
            </a:r>
            <a:r>
              <a:rPr lang="en-GB" sz="2000" dirty="0" smtClean="0"/>
              <a:t>considering </a:t>
            </a:r>
            <a:r>
              <a:rPr lang="en-GB" sz="2000" dirty="0"/>
              <a:t>only the </a:t>
            </a:r>
            <a:r>
              <a:rPr lang="en-GB" sz="2000" dirty="0" smtClean="0"/>
              <a:t>dipole length </a:t>
            </a:r>
            <a:r>
              <a:rPr lang="en-GB" sz="2000" dirty="0" err="1"/>
              <a:t>L</a:t>
            </a:r>
            <a:r>
              <a:rPr lang="en-GB" sz="2000" baseline="-25000" dirty="0" err="1"/>
              <a:t>dipole</a:t>
            </a:r>
            <a:r>
              <a:rPr lang="en-GB" sz="2000" dirty="0"/>
              <a:t> = 62.8  km (</a:t>
            </a:r>
            <a:r>
              <a:rPr lang="en-GB" sz="2000" dirty="0" err="1"/>
              <a:t>L</a:t>
            </a:r>
            <a:r>
              <a:rPr lang="en-GB" sz="2000" baseline="-25000" dirty="0" err="1"/>
              <a:t>dipole</a:t>
            </a:r>
            <a:r>
              <a:rPr lang="en-GB" sz="2000" baseline="-25000" dirty="0"/>
              <a:t> </a:t>
            </a:r>
            <a:r>
              <a:rPr lang="en-GB" sz="2000" dirty="0"/>
              <a:t>/L = </a:t>
            </a:r>
            <a:r>
              <a:rPr lang="en-GB" sz="2000" dirty="0" smtClean="0"/>
              <a:t>69.2%)</a:t>
            </a:r>
            <a:endParaRPr lang="en-GB" sz="2000" baseline="30000" dirty="0"/>
          </a:p>
          <a:p>
            <a:pPr lvl="1">
              <a:buFont typeface="Wingdings" charset="2"/>
              <a:buChar char="Ø"/>
            </a:pPr>
            <a:endParaRPr lang="en-GB" sz="2000" baseline="30000" dirty="0"/>
          </a:p>
          <a:p>
            <a:pPr lvl="1">
              <a:buFont typeface="Wingdings" charset="2"/>
              <a:buChar char="Ø"/>
            </a:pPr>
            <a:endParaRPr lang="en-GB" sz="2000" baseline="30000" dirty="0" smtClean="0"/>
          </a:p>
          <a:p>
            <a:pPr lvl="1">
              <a:buFont typeface="Wingdings" charset="2"/>
              <a:buChar char="Ø"/>
            </a:pPr>
            <a:endParaRPr lang="en-GB" sz="1600" dirty="0" smtClean="0"/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</p:txBody>
      </p:sp>
      <p:sp>
        <p:nvSpPr>
          <p:cNvPr id="21" name="CasellaDiTesto 20"/>
          <p:cNvSpPr txBox="1"/>
          <p:nvPr/>
        </p:nvSpPr>
        <p:spPr>
          <a:xfrm>
            <a:off x="489591" y="3095802"/>
            <a:ext cx="1082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Centroid</a:t>
            </a:r>
            <a:r>
              <a:rPr lang="it-IT" dirty="0" smtClean="0"/>
              <a:t>/</a:t>
            </a:r>
          </a:p>
          <a:p>
            <a:r>
              <a:rPr lang="it-IT" dirty="0" smtClean="0"/>
              <a:t>Sigma</a:t>
            </a:r>
            <a:endParaRPr lang="it-IT" dirty="0"/>
          </a:p>
        </p:txBody>
      </p:sp>
      <p:sp>
        <p:nvSpPr>
          <p:cNvPr id="22" name="Cornice 21"/>
          <p:cNvSpPr/>
          <p:nvPr/>
        </p:nvSpPr>
        <p:spPr>
          <a:xfrm>
            <a:off x="8372676" y="3444972"/>
            <a:ext cx="1237343" cy="1041080"/>
          </a:xfrm>
          <a:prstGeom prst="frame">
            <a:avLst>
              <a:gd name="adj1" fmla="val 22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3" name="Cornice 22"/>
          <p:cNvSpPr/>
          <p:nvPr/>
        </p:nvSpPr>
        <p:spPr>
          <a:xfrm>
            <a:off x="8372676" y="3239933"/>
            <a:ext cx="1237343" cy="198234"/>
          </a:xfrm>
          <a:prstGeom prst="frame">
            <a:avLst>
              <a:gd name="adj1" fmla="val 7832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24" name="Connettore 2 23"/>
          <p:cNvCxnSpPr/>
          <p:nvPr/>
        </p:nvCxnSpPr>
        <p:spPr>
          <a:xfrm>
            <a:off x="9602428" y="3943533"/>
            <a:ext cx="306000" cy="0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/>
          <p:cNvSpPr txBox="1"/>
          <p:nvPr/>
        </p:nvSpPr>
        <p:spPr>
          <a:xfrm>
            <a:off x="9848828" y="3795781"/>
            <a:ext cx="16103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</a:rPr>
              <a:t>Unstable &lt; 32 turns</a:t>
            </a: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8" name="Cornice 27"/>
          <p:cNvSpPr/>
          <p:nvPr/>
        </p:nvSpPr>
        <p:spPr>
          <a:xfrm>
            <a:off x="8372676" y="2861716"/>
            <a:ext cx="1237343" cy="366082"/>
          </a:xfrm>
          <a:prstGeom prst="frame">
            <a:avLst>
              <a:gd name="adj1" fmla="val 2223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33" name="Connettore 2 32"/>
          <p:cNvCxnSpPr/>
          <p:nvPr/>
        </p:nvCxnSpPr>
        <p:spPr>
          <a:xfrm>
            <a:off x="9603062" y="3083322"/>
            <a:ext cx="306527" cy="713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33"/>
          <p:cNvSpPr txBox="1"/>
          <p:nvPr/>
        </p:nvSpPr>
        <p:spPr>
          <a:xfrm>
            <a:off x="9861720" y="2924856"/>
            <a:ext cx="637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>
                <a:solidFill>
                  <a:srgbClr val="C00000"/>
                </a:solidFill>
              </a:rPr>
              <a:t>Stable</a:t>
            </a:r>
            <a:endParaRPr lang="it-IT" sz="1400" dirty="0">
              <a:solidFill>
                <a:srgbClr val="C00000"/>
              </a:solidFill>
            </a:endParaRPr>
          </a:p>
        </p:txBody>
      </p:sp>
      <p:cxnSp>
        <p:nvCxnSpPr>
          <p:cNvPr id="35" name="Connettore 2 34"/>
          <p:cNvCxnSpPr/>
          <p:nvPr/>
        </p:nvCxnSpPr>
        <p:spPr>
          <a:xfrm>
            <a:off x="9615742" y="3348633"/>
            <a:ext cx="306000" cy="0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asellaDiTesto 35"/>
          <p:cNvSpPr txBox="1"/>
          <p:nvPr/>
        </p:nvSpPr>
        <p:spPr>
          <a:xfrm>
            <a:off x="9848828" y="3202669"/>
            <a:ext cx="834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>
                <a:solidFill>
                  <a:schemeClr val="accent6">
                    <a:lumMod val="75000"/>
                  </a:schemeClr>
                </a:solidFill>
              </a:rPr>
              <a:t>Unstable</a:t>
            </a:r>
            <a:endParaRPr lang="it-IT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>
            <a:off x="3188243" y="2190274"/>
            <a:ext cx="1149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Horizontal</a:t>
            </a:r>
            <a:endParaRPr lang="en-GB" dirty="0"/>
          </a:p>
        </p:txBody>
      </p:sp>
      <p:sp>
        <p:nvSpPr>
          <p:cNvPr id="40" name="CasellaDiTesto 39"/>
          <p:cNvSpPr txBox="1"/>
          <p:nvPr/>
        </p:nvSpPr>
        <p:spPr>
          <a:xfrm>
            <a:off x="6589520" y="2212023"/>
            <a:ext cx="889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Vertical</a:t>
            </a:r>
            <a:endParaRPr lang="it-IT" dirty="0"/>
          </a:p>
        </p:txBody>
      </p:sp>
      <p:sp>
        <p:nvSpPr>
          <p:cNvPr id="41" name="CasellaDiTesto 40"/>
          <p:cNvSpPr txBox="1"/>
          <p:nvPr/>
        </p:nvSpPr>
        <p:spPr>
          <a:xfrm>
            <a:off x="441434" y="5602014"/>
            <a:ext cx="6009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More simulations between 3.16⋅10</a:t>
            </a:r>
            <a:r>
              <a:rPr lang="en-GB" baseline="30000" dirty="0" smtClean="0"/>
              <a:t>10</a:t>
            </a:r>
            <a:r>
              <a:rPr lang="en-GB" dirty="0" smtClean="0"/>
              <a:t> and 3.16⋅10</a:t>
            </a:r>
            <a:r>
              <a:rPr lang="en-GB" baseline="30000" dirty="0" smtClean="0"/>
              <a:t>12</a:t>
            </a:r>
            <a:r>
              <a:rPr lang="en-GB" dirty="0" smtClean="0"/>
              <a:t> e</a:t>
            </a:r>
            <a:r>
              <a:rPr lang="en-GB" baseline="30000" dirty="0" smtClean="0"/>
              <a:t>-</a:t>
            </a:r>
            <a:r>
              <a:rPr lang="en-GB" dirty="0" smtClean="0"/>
              <a:t>/m</a:t>
            </a:r>
            <a:r>
              <a:rPr lang="en-GB" baseline="30000" dirty="0" smtClean="0"/>
              <a:t>3</a:t>
            </a:r>
            <a:endParaRPr lang="en-GB" baseline="30000" dirty="0"/>
          </a:p>
        </p:txBody>
      </p:sp>
      <p:sp>
        <p:nvSpPr>
          <p:cNvPr id="42" name="CasellaDiTesto 41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Update on the Electron </a:t>
            </a:r>
            <a:r>
              <a:rPr lang="it-IT" sz="1400" dirty="0" err="1"/>
              <a:t>Cloud</a:t>
            </a:r>
            <a:r>
              <a:rPr lang="it-IT" sz="1400" dirty="0"/>
              <a:t> </a:t>
            </a:r>
            <a:r>
              <a:rPr lang="it-IT" sz="1400" dirty="0" err="1"/>
              <a:t>Studies</a:t>
            </a:r>
            <a:r>
              <a:rPr lang="it-IT" sz="1400" dirty="0"/>
              <a:t> for FCC-</a:t>
            </a:r>
            <a:r>
              <a:rPr lang="it-IT" sz="1400" dirty="0" err="1"/>
              <a:t>ee</a:t>
            </a:r>
            <a:r>
              <a:rPr lang="en-GB" sz="1400" dirty="0" smtClean="0"/>
              <a:t>	</a:t>
            </a:r>
            <a:r>
              <a:rPr lang="it-IT" sz="1400" dirty="0" smtClean="0"/>
              <a:t>	</a:t>
            </a:r>
            <a:r>
              <a:rPr lang="it-IT" sz="1400" smtClean="0"/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12/09/2023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15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79176" y="1096575"/>
            <a:ext cx="10515600" cy="5155943"/>
          </a:xfrm>
        </p:spPr>
        <p:txBody>
          <a:bodyPr>
            <a:normAutofit lnSpcReduction="10000"/>
          </a:bodyPr>
          <a:lstStyle/>
          <a:p>
            <a:r>
              <a:rPr lang="en-GB" b="1" dirty="0" smtClean="0"/>
              <a:t>Possible Filling Schemes</a:t>
            </a:r>
          </a:p>
          <a:p>
            <a:pPr lvl="1"/>
            <a:r>
              <a:rPr lang="en-GB" u="sng" dirty="0" smtClean="0"/>
              <a:t>E-cloud </a:t>
            </a:r>
            <a:r>
              <a:rPr lang="en-GB" u="sng" dirty="0" smtClean="0"/>
              <a:t>Density</a:t>
            </a:r>
            <a:endParaRPr lang="en-GB" u="sng" dirty="0" smtClean="0"/>
          </a:p>
          <a:p>
            <a:pPr lvl="1"/>
            <a:r>
              <a:rPr lang="en-GB" dirty="0" smtClean="0"/>
              <a:t>Heat </a:t>
            </a:r>
            <a:r>
              <a:rPr lang="en-GB" dirty="0" smtClean="0"/>
              <a:t>Loads</a:t>
            </a:r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>
                <a:solidFill>
                  <a:schemeClr val="bg2"/>
                </a:solidFill>
              </a:rPr>
              <a:t>Dispersion</a:t>
            </a:r>
          </a:p>
          <a:p>
            <a:endParaRPr lang="en-GB" dirty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Bunch </a:t>
            </a:r>
            <a:r>
              <a:rPr lang="en-GB" dirty="0">
                <a:solidFill>
                  <a:schemeClr val="bg2"/>
                </a:solidFill>
              </a:rPr>
              <a:t>Length</a:t>
            </a:r>
          </a:p>
          <a:p>
            <a:endParaRPr lang="en-GB" dirty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Stability</a:t>
            </a:r>
          </a:p>
          <a:p>
            <a:endParaRPr lang="en-GB" dirty="0">
              <a:solidFill>
                <a:schemeClr val="bg2"/>
              </a:solidFill>
            </a:endParaRPr>
          </a:p>
          <a:p>
            <a:r>
              <a:rPr lang="it-IT" dirty="0">
                <a:solidFill>
                  <a:schemeClr val="bg2">
                    <a:lumMod val="90000"/>
                  </a:schemeClr>
                </a:solidFill>
              </a:rPr>
              <a:t>FCC </a:t>
            </a:r>
            <a:r>
              <a:rPr lang="it-IT" dirty="0" err="1">
                <a:solidFill>
                  <a:schemeClr val="bg2">
                    <a:lumMod val="90000"/>
                  </a:schemeClr>
                </a:solidFill>
              </a:rPr>
              <a:t>Mid-term</a:t>
            </a:r>
            <a:r>
              <a:rPr lang="it-IT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bg2">
                    <a:lumMod val="90000"/>
                  </a:schemeClr>
                </a:solidFill>
              </a:rPr>
              <a:t>report</a:t>
            </a:r>
            <a:endParaRPr lang="en-GB" dirty="0">
              <a:solidFill>
                <a:schemeClr val="bg2">
                  <a:lumMod val="90000"/>
                </a:schemeClr>
              </a:solidFill>
            </a:endParaRP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Update on the Electron </a:t>
            </a:r>
            <a:r>
              <a:rPr lang="it-IT" sz="1400" dirty="0" err="1"/>
              <a:t>Cloud</a:t>
            </a:r>
            <a:r>
              <a:rPr lang="it-IT" sz="1400" dirty="0"/>
              <a:t> </a:t>
            </a:r>
            <a:r>
              <a:rPr lang="it-IT" sz="1400" dirty="0" err="1"/>
              <a:t>Studies</a:t>
            </a:r>
            <a:r>
              <a:rPr lang="it-IT" sz="1400" dirty="0"/>
              <a:t> for FCC-</a:t>
            </a:r>
            <a:r>
              <a:rPr lang="it-IT" sz="1400" dirty="0" err="1"/>
              <a:t>ee</a:t>
            </a:r>
            <a:r>
              <a:rPr lang="en-GB" sz="1400" dirty="0" smtClean="0"/>
              <a:t>	</a:t>
            </a:r>
            <a:r>
              <a:rPr lang="it-IT" sz="1400" dirty="0" smtClean="0"/>
              <a:t>	</a:t>
            </a:r>
            <a:r>
              <a:rPr lang="it-IT" sz="1400" smtClean="0"/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12/09/2023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3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0040" y="0"/>
            <a:ext cx="10515600" cy="1325563"/>
          </a:xfrm>
        </p:spPr>
        <p:txBody>
          <a:bodyPr/>
          <a:lstStyle/>
          <a:p>
            <a:r>
              <a:rPr lang="en-GB" dirty="0" smtClean="0"/>
              <a:t>E-Cloud </a:t>
            </a:r>
            <a:r>
              <a:rPr lang="en-GB" dirty="0"/>
              <a:t>Stability </a:t>
            </a:r>
            <a:r>
              <a:rPr lang="en-GB" dirty="0" smtClean="0"/>
              <a:t>vs Build-up Simulation</a:t>
            </a:r>
            <a:endParaRPr lang="en-GB" dirty="0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30</a:t>
            </a:fld>
            <a:endParaRPr lang="it-IT" dirty="0"/>
          </a:p>
        </p:txBody>
      </p:sp>
      <p:pic>
        <p:nvPicPr>
          <p:cNvPr id="21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543"/>
          <a:stretch/>
        </p:blipFill>
        <p:spPr>
          <a:xfrm>
            <a:off x="1728045" y="1626955"/>
            <a:ext cx="9000000" cy="2052254"/>
          </a:xfrm>
          <a:prstGeom prst="rect">
            <a:avLst/>
          </a:prstGeom>
        </p:spPr>
      </p:pic>
      <p:sp>
        <p:nvSpPr>
          <p:cNvPr id="22" name="TextBox 7"/>
          <p:cNvSpPr txBox="1"/>
          <p:nvPr/>
        </p:nvSpPr>
        <p:spPr>
          <a:xfrm>
            <a:off x="0" y="118631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E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-cloud distribution in the LHC arc magnets</a:t>
            </a:r>
            <a:endParaRPr lang="en-US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449606" y="3830613"/>
            <a:ext cx="1148742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In drift space, all the electrons are free to move</a:t>
            </a:r>
          </a:p>
          <a:p>
            <a:pPr marL="285750" lvl="0" indent="-285750">
              <a:buFont typeface="Arial" charset="0"/>
              <a:buChar char="•"/>
            </a:pPr>
            <a:r>
              <a:rPr lang="en-GB" dirty="0" smtClean="0"/>
              <a:t>In magnetic elements, electron trajectories are strongly influenced by externally applied magnetic fields (electrons spin around the field lines)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dirty="0" smtClean="0"/>
              <a:t>Dipole:</a:t>
            </a:r>
          </a:p>
          <a:p>
            <a:pPr marL="1200150" lvl="2" indent="-285750">
              <a:buFont typeface="Wingdings" charset="2"/>
              <a:buChar char="§"/>
            </a:pPr>
            <a:r>
              <a:rPr lang="en-GB" dirty="0" smtClean="0"/>
              <a:t>the electrons are trapped in two vertical strips</a:t>
            </a:r>
          </a:p>
          <a:p>
            <a:pPr marL="1200150" lvl="2" indent="-285750">
              <a:buFont typeface="Wingdings" charset="2"/>
              <a:buChar char="§"/>
            </a:pPr>
            <a:r>
              <a:rPr lang="en-GB" dirty="0" smtClean="0"/>
              <a:t>only the electrons in the area between the two strips are close to the bunch and free </a:t>
            </a:r>
            <a:r>
              <a:rPr lang="en-GB" dirty="0"/>
              <a:t>to </a:t>
            </a:r>
            <a:r>
              <a:rPr lang="en-GB" dirty="0" smtClean="0"/>
              <a:t>move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dirty="0" smtClean="0"/>
              <a:t>Quadrupole:</a:t>
            </a:r>
          </a:p>
          <a:p>
            <a:pPr marL="1200150" lvl="2" indent="-285750">
              <a:buFont typeface="Wingdings" charset="2"/>
              <a:buChar char="§"/>
            </a:pPr>
            <a:r>
              <a:rPr lang="en-GB" dirty="0"/>
              <a:t>the electrons are trapped in </a:t>
            </a:r>
            <a:r>
              <a:rPr lang="en-GB" dirty="0" smtClean="0"/>
              <a:t>an </a:t>
            </a:r>
            <a:r>
              <a:rPr lang="en-GB" dirty="0" smtClean="0"/>
              <a:t>area with a shape of a cross passing through the vacuum chamber centre</a:t>
            </a:r>
            <a:endParaRPr lang="en-GB" dirty="0"/>
          </a:p>
          <a:p>
            <a:pPr marL="1200150" lvl="2" indent="-285750">
              <a:buFont typeface="Wingdings" charset="2"/>
              <a:buChar char="§"/>
            </a:pPr>
            <a:r>
              <a:rPr lang="en-GB" dirty="0"/>
              <a:t>the </a:t>
            </a:r>
            <a:r>
              <a:rPr lang="en-GB" dirty="0" smtClean="0"/>
              <a:t>real e-cloud </a:t>
            </a:r>
            <a:r>
              <a:rPr lang="en-GB" dirty="0"/>
              <a:t>map has to be </a:t>
            </a:r>
            <a:r>
              <a:rPr lang="en-GB" dirty="0" smtClean="0"/>
              <a:t>simulated</a:t>
            </a:r>
            <a:endParaRPr lang="en-GB" dirty="0"/>
          </a:p>
          <a:p>
            <a:pPr lvl="0"/>
            <a:endParaRPr lang="it-IT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10102576" y="3345664"/>
            <a:ext cx="1019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Courtesy</a:t>
            </a:r>
            <a:r>
              <a:rPr lang="it-IT" sz="1400" dirty="0" smtClean="0"/>
              <a:t> of</a:t>
            </a:r>
          </a:p>
          <a:p>
            <a:r>
              <a:rPr lang="it-IT" sz="1400" dirty="0" smtClean="0"/>
              <a:t>P. </a:t>
            </a:r>
            <a:r>
              <a:rPr lang="it-IT" sz="1400" dirty="0" err="1" smtClean="0"/>
              <a:t>Dijkstal</a:t>
            </a:r>
            <a:endParaRPr lang="it-IT" sz="1400" dirty="0" smtClean="0"/>
          </a:p>
        </p:txBody>
      </p:sp>
      <p:sp>
        <p:nvSpPr>
          <p:cNvPr id="25" name="CasellaDiTesto 24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Update on the Electron </a:t>
            </a:r>
            <a:r>
              <a:rPr lang="it-IT" sz="1400" dirty="0" err="1"/>
              <a:t>Cloud</a:t>
            </a:r>
            <a:r>
              <a:rPr lang="it-IT" sz="1400" dirty="0"/>
              <a:t> </a:t>
            </a:r>
            <a:r>
              <a:rPr lang="it-IT" sz="1400" dirty="0" err="1"/>
              <a:t>Studies</a:t>
            </a:r>
            <a:r>
              <a:rPr lang="it-IT" sz="1400" dirty="0"/>
              <a:t> for FCC-</a:t>
            </a:r>
            <a:r>
              <a:rPr lang="it-IT" sz="1400" dirty="0" err="1"/>
              <a:t>ee</a:t>
            </a:r>
            <a:r>
              <a:rPr lang="en-GB" sz="1400" dirty="0" smtClean="0"/>
              <a:t>	</a:t>
            </a:r>
            <a:r>
              <a:rPr lang="it-IT" sz="1400" dirty="0" smtClean="0"/>
              <a:t>	</a:t>
            </a:r>
            <a:r>
              <a:rPr lang="it-IT" sz="1400" smtClean="0"/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12/09/2023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6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79176" y="1096575"/>
            <a:ext cx="10515600" cy="515594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2">
                    <a:lumMod val="90000"/>
                  </a:schemeClr>
                </a:solidFill>
              </a:rPr>
              <a:t>Possible Filling Schemes</a:t>
            </a:r>
          </a:p>
          <a:p>
            <a:pPr lvl="1"/>
            <a:endParaRPr lang="en-GB" dirty="0" smtClean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GB" dirty="0" smtClean="0">
                <a:solidFill>
                  <a:schemeClr val="bg2">
                    <a:lumMod val="90000"/>
                  </a:schemeClr>
                </a:solidFill>
              </a:rPr>
              <a:t>Dispersion</a:t>
            </a:r>
          </a:p>
          <a:p>
            <a:endParaRPr lang="en-GB" dirty="0" smtClean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GB" dirty="0" smtClean="0">
                <a:solidFill>
                  <a:schemeClr val="bg2">
                    <a:lumMod val="90000"/>
                  </a:schemeClr>
                </a:solidFill>
              </a:rPr>
              <a:t>Bunch Length</a:t>
            </a:r>
          </a:p>
          <a:p>
            <a:endParaRPr lang="en-GB" dirty="0" smtClean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GB" dirty="0" smtClean="0">
                <a:solidFill>
                  <a:schemeClr val="bg2">
                    <a:lumMod val="90000"/>
                  </a:schemeClr>
                </a:solidFill>
              </a:rPr>
              <a:t>Stability</a:t>
            </a:r>
          </a:p>
          <a:p>
            <a:endParaRPr lang="en-GB" dirty="0"/>
          </a:p>
          <a:p>
            <a:r>
              <a:rPr lang="it-IT" b="1" dirty="0" smtClean="0"/>
              <a:t>FCC </a:t>
            </a:r>
            <a:r>
              <a:rPr lang="it-IT" b="1" dirty="0" err="1" smtClean="0"/>
              <a:t>Mid-term</a:t>
            </a:r>
            <a:r>
              <a:rPr lang="it-IT" b="1" dirty="0" smtClean="0"/>
              <a:t> report</a:t>
            </a:r>
            <a:endParaRPr lang="en-GB" b="1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31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Update on the Electron </a:t>
            </a:r>
            <a:r>
              <a:rPr lang="it-IT" sz="1400" dirty="0" err="1"/>
              <a:t>Cloud</a:t>
            </a:r>
            <a:r>
              <a:rPr lang="it-IT" sz="1400" dirty="0"/>
              <a:t> </a:t>
            </a:r>
            <a:r>
              <a:rPr lang="it-IT" sz="1400" dirty="0" err="1"/>
              <a:t>Studies</a:t>
            </a:r>
            <a:r>
              <a:rPr lang="it-IT" sz="1400" dirty="0"/>
              <a:t> for FCC-</a:t>
            </a:r>
            <a:r>
              <a:rPr lang="it-IT" sz="1400" dirty="0" err="1"/>
              <a:t>ee</a:t>
            </a:r>
            <a:r>
              <a:rPr lang="en-GB" sz="1400" dirty="0" smtClean="0"/>
              <a:t>	</a:t>
            </a:r>
            <a:r>
              <a:rPr lang="it-IT" sz="1400" dirty="0" smtClean="0"/>
              <a:t>	</a:t>
            </a:r>
            <a:r>
              <a:rPr lang="it-IT" sz="1400" smtClean="0"/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12/09/2023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62"/>
          <a:stretch/>
        </p:blipFill>
        <p:spPr>
          <a:xfrm>
            <a:off x="7775640" y="1479784"/>
            <a:ext cx="3060000" cy="2755173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15"/>
          <a:stretch/>
        </p:blipFill>
        <p:spPr>
          <a:xfrm>
            <a:off x="4214264" y="1470026"/>
            <a:ext cx="3060000" cy="2750483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62"/>
          <a:stretch/>
        </p:blipFill>
        <p:spPr>
          <a:xfrm>
            <a:off x="631869" y="1484765"/>
            <a:ext cx="3060000" cy="2755173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0040" y="0"/>
            <a:ext cx="10515600" cy="1325563"/>
          </a:xfrm>
        </p:spPr>
        <p:txBody>
          <a:bodyPr/>
          <a:lstStyle/>
          <a:p>
            <a:r>
              <a:rPr lang="en-GB" dirty="0" smtClean="0"/>
              <a:t>FCC Mid-term Report</a:t>
            </a:r>
            <a:endParaRPr lang="en-GB" dirty="0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32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420794" y="4586511"/>
            <a:ext cx="110469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Updated plots with also lower bunch intensities</a:t>
            </a:r>
            <a:endParaRPr lang="en-GB" dirty="0"/>
          </a:p>
          <a:p>
            <a:pPr lvl="0"/>
            <a:endParaRPr lang="it-IT" dirty="0"/>
          </a:p>
        </p:txBody>
      </p:sp>
      <p:cxnSp>
        <p:nvCxnSpPr>
          <p:cNvPr id="11" name="Connettore 1 10"/>
          <p:cNvCxnSpPr/>
          <p:nvPr/>
        </p:nvCxnSpPr>
        <p:spPr>
          <a:xfrm>
            <a:off x="1823091" y="1529737"/>
            <a:ext cx="0" cy="234000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>
            <a:off x="5399411" y="1529737"/>
            <a:ext cx="0" cy="234000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1 13"/>
          <p:cNvCxnSpPr/>
          <p:nvPr/>
        </p:nvCxnSpPr>
        <p:spPr>
          <a:xfrm>
            <a:off x="8965571" y="1551489"/>
            <a:ext cx="0" cy="234000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959746" y="1475738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Drift</a:t>
            </a:r>
            <a:r>
              <a:rPr lang="it-IT" b="1" dirty="0" smtClean="0"/>
              <a:t> </a:t>
            </a:r>
            <a:r>
              <a:rPr lang="it-IT" b="1" dirty="0" err="1" smtClean="0"/>
              <a:t>space</a:t>
            </a:r>
            <a:endParaRPr lang="it-IT" sz="1600" b="1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4539074" y="1475738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Dipole</a:t>
            </a:r>
            <a:endParaRPr lang="it-IT" sz="1600" b="1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8153933" y="1475738"/>
            <a:ext cx="1397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Quadrupole</a:t>
            </a:r>
            <a:endParaRPr lang="it-IT" sz="1600" b="1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Update on the Electron </a:t>
            </a:r>
            <a:r>
              <a:rPr lang="it-IT" sz="1400" dirty="0" err="1"/>
              <a:t>Cloud</a:t>
            </a:r>
            <a:r>
              <a:rPr lang="it-IT" sz="1400" dirty="0"/>
              <a:t> </a:t>
            </a:r>
            <a:r>
              <a:rPr lang="it-IT" sz="1400" dirty="0" err="1"/>
              <a:t>Studies</a:t>
            </a:r>
            <a:r>
              <a:rPr lang="it-IT" sz="1400" dirty="0"/>
              <a:t> for FCC-</a:t>
            </a:r>
            <a:r>
              <a:rPr lang="it-IT" sz="1400" dirty="0" err="1"/>
              <a:t>ee</a:t>
            </a:r>
            <a:r>
              <a:rPr lang="en-GB" sz="1400" dirty="0" smtClean="0"/>
              <a:t>	</a:t>
            </a:r>
            <a:r>
              <a:rPr lang="it-IT" sz="1400" dirty="0" smtClean="0"/>
              <a:t>	</a:t>
            </a:r>
            <a:r>
              <a:rPr lang="it-IT" sz="1400" smtClean="0"/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12/09/2023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5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0040" y="0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33</a:t>
            </a:fld>
            <a:endParaRPr lang="it-IT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Update on the Electron </a:t>
            </a:r>
            <a:r>
              <a:rPr lang="it-IT" sz="1400" dirty="0" err="1"/>
              <a:t>Cloud</a:t>
            </a:r>
            <a:r>
              <a:rPr lang="it-IT" sz="1400" dirty="0"/>
              <a:t> </a:t>
            </a:r>
            <a:r>
              <a:rPr lang="it-IT" sz="1400" dirty="0" err="1"/>
              <a:t>Studies</a:t>
            </a:r>
            <a:r>
              <a:rPr lang="it-IT" sz="1400" dirty="0"/>
              <a:t> for FCC-</a:t>
            </a:r>
            <a:r>
              <a:rPr lang="it-IT" sz="1400" dirty="0" err="1"/>
              <a:t>ee</a:t>
            </a:r>
            <a:r>
              <a:rPr lang="en-GB" sz="1400" dirty="0" smtClean="0"/>
              <a:t>	</a:t>
            </a:r>
            <a:r>
              <a:rPr lang="it-IT" sz="1400" dirty="0" smtClean="0"/>
              <a:t>	</a:t>
            </a:r>
            <a:r>
              <a:rPr lang="it-IT" sz="1400" smtClean="0"/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12/09/2023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Segnaposto contenuto 2"/>
          <p:cNvSpPr txBox="1">
            <a:spLocks/>
          </p:cNvSpPr>
          <p:nvPr/>
        </p:nvSpPr>
        <p:spPr>
          <a:xfrm>
            <a:off x="237507" y="916519"/>
            <a:ext cx="11527430" cy="312936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The impact of photoemission has to be assessed (it can raise the e-cloud density) </a:t>
            </a:r>
          </a:p>
          <a:p>
            <a:r>
              <a:rPr lang="en-GB" sz="2400" dirty="0"/>
              <a:t>The EPFL student Lucas </a:t>
            </a:r>
            <a:r>
              <a:rPr lang="en-GB" sz="2400" dirty="0" err="1" smtClean="0"/>
              <a:t>Pyziak</a:t>
            </a:r>
            <a:r>
              <a:rPr lang="en-GB" sz="2400" dirty="0" smtClean="0"/>
              <a:t> will start the TP IV project in the next week</a:t>
            </a:r>
          </a:p>
          <a:p>
            <a:r>
              <a:rPr lang="en-GB" sz="2400" dirty="0" smtClean="0"/>
              <a:t>From the previous chamber design parameters</a:t>
            </a:r>
          </a:p>
          <a:p>
            <a:endParaRPr lang="en-GB" sz="2400" dirty="0" smtClean="0"/>
          </a:p>
          <a:p>
            <a:pPr marL="0" indent="0">
              <a:buFont typeface="Arial"/>
              <a:buNone/>
            </a:pPr>
            <a:r>
              <a:rPr lang="en-GB" sz="2400" dirty="0" smtClean="0"/>
              <a:t> </a:t>
            </a: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</p:txBody>
      </p:sp>
      <p:pic>
        <p:nvPicPr>
          <p:cNvPr id="19" name="Immagin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784" y="2502864"/>
            <a:ext cx="7920000" cy="3725623"/>
          </a:xfrm>
          <a:prstGeom prst="rect">
            <a:avLst/>
          </a:prstGeom>
        </p:spPr>
      </p:pic>
      <p:sp>
        <p:nvSpPr>
          <p:cNvPr id="20" name="CasellaDiTesto 19"/>
          <p:cNvSpPr txBox="1"/>
          <p:nvPr/>
        </p:nvSpPr>
        <p:spPr>
          <a:xfrm>
            <a:off x="1233146" y="5705267"/>
            <a:ext cx="1019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Courtesy</a:t>
            </a:r>
            <a:r>
              <a:rPr lang="it-IT" sz="1400" dirty="0" smtClean="0"/>
              <a:t> of</a:t>
            </a:r>
          </a:p>
          <a:p>
            <a:r>
              <a:rPr lang="it-IT" sz="1400" dirty="0"/>
              <a:t>R</a:t>
            </a:r>
            <a:r>
              <a:rPr lang="it-IT" sz="1400" dirty="0" smtClean="0"/>
              <a:t>. </a:t>
            </a:r>
            <a:r>
              <a:rPr lang="it-IT" sz="1400" dirty="0" err="1" smtClean="0"/>
              <a:t>Kersevan</a:t>
            </a:r>
            <a:endParaRPr lang="it-IT" sz="1400" dirty="0" smtClean="0"/>
          </a:p>
        </p:txBody>
      </p:sp>
    </p:spTree>
    <p:extLst>
      <p:ext uri="{BB962C8B-B14F-4D97-AF65-F5344CB8AC3E}">
        <p14:creationId xmlns:p14="http://schemas.microsoft.com/office/powerpoint/2010/main" val="165991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Thank you for your attention</a:t>
            </a:r>
            <a:endParaRPr lang="en-GB" b="1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34</a:t>
            </a:fld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Update on the Electron </a:t>
            </a:r>
            <a:r>
              <a:rPr lang="it-IT" sz="1400" dirty="0" err="1"/>
              <a:t>Cloud</a:t>
            </a:r>
            <a:r>
              <a:rPr lang="it-IT" sz="1400" dirty="0"/>
              <a:t> </a:t>
            </a:r>
            <a:r>
              <a:rPr lang="it-IT" sz="1400" dirty="0" err="1"/>
              <a:t>Studies</a:t>
            </a:r>
            <a:r>
              <a:rPr lang="it-IT" sz="1400" dirty="0"/>
              <a:t> for FCC-</a:t>
            </a:r>
            <a:r>
              <a:rPr lang="it-IT" sz="1400" dirty="0" err="1"/>
              <a:t>ee</a:t>
            </a:r>
            <a:r>
              <a:rPr lang="en-GB" sz="1400" dirty="0" smtClean="0"/>
              <a:t>	</a:t>
            </a:r>
            <a:r>
              <a:rPr lang="it-IT" sz="1400" dirty="0" smtClean="0"/>
              <a:t>	</a:t>
            </a:r>
            <a:r>
              <a:rPr lang="it-IT" sz="1400" smtClean="0"/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12/09/2023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82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35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42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36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182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32770" y="1104026"/>
            <a:ext cx="11527430" cy="2835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From Tor </a:t>
            </a:r>
            <a:r>
              <a:rPr lang="en-GB" sz="2400" dirty="0" err="1" smtClean="0"/>
              <a:t>Raubenheimer</a:t>
            </a: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Filling schemes (with constant total number of particles per beam)</a:t>
            </a: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4</a:t>
            </a:fld>
            <a:endParaRPr lang="it-IT"/>
          </a:p>
        </p:txBody>
      </p:sp>
      <p:sp>
        <p:nvSpPr>
          <p:cNvPr id="15" name="Titolo 1"/>
          <p:cNvSpPr txBox="1">
            <a:spLocks/>
          </p:cNvSpPr>
          <p:nvPr/>
        </p:nvSpPr>
        <p:spPr>
          <a:xfrm>
            <a:off x="679176" y="197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Filling Schemes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/>
          </p:nvPr>
        </p:nvGraphicFramePr>
        <p:xfrm>
          <a:off x="1504673" y="2070468"/>
          <a:ext cx="9956642" cy="26571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6"/>
                <a:gridCol w="1695711"/>
                <a:gridCol w="1586108"/>
                <a:gridCol w="1766170"/>
                <a:gridCol w="1039660"/>
                <a:gridCol w="2154477"/>
              </a:tblGrid>
              <a:tr h="1173773"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Filling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Scheme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Number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Bunch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Intensity</a:t>
                      </a:r>
                      <a:endParaRPr lang="it-IT" dirty="0" smtClean="0"/>
                    </a:p>
                    <a:p>
                      <a:r>
                        <a:rPr lang="it-IT" dirty="0" smtClean="0"/>
                        <a:t>[x10</a:t>
                      </a:r>
                      <a:r>
                        <a:rPr lang="it-IT" baseline="30000" dirty="0" smtClean="0"/>
                        <a:t>11 </a:t>
                      </a:r>
                      <a:r>
                        <a:rPr lang="it-IT" baseline="0" dirty="0" err="1" smtClean="0"/>
                        <a:t>ppb</a:t>
                      </a:r>
                      <a:r>
                        <a:rPr lang="it-IT" dirty="0" smtClean="0"/>
                        <a:t>]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Bunch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Spacing</a:t>
                      </a:r>
                      <a:endParaRPr lang="it-IT" dirty="0" smtClean="0"/>
                    </a:p>
                    <a:p>
                      <a:r>
                        <a:rPr lang="it-IT" dirty="0" smtClean="0"/>
                        <a:t>[ns]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Number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bunches</a:t>
                      </a:r>
                      <a:r>
                        <a:rPr lang="it-IT" dirty="0" smtClean="0"/>
                        <a:t> /</a:t>
                      </a:r>
                      <a:r>
                        <a:rPr lang="it-IT" baseline="0" dirty="0" smtClean="0"/>
                        <a:t> Train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Number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Trains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Gap </a:t>
                      </a:r>
                      <a:r>
                        <a:rPr lang="it-IT" dirty="0" err="1" smtClean="0"/>
                        <a:t>Length</a:t>
                      </a:r>
                      <a:r>
                        <a:rPr lang="it-IT" baseline="0" dirty="0" smtClean="0"/>
                        <a:t> </a:t>
                      </a:r>
                      <a:r>
                        <a:rPr lang="it-IT" dirty="0" smtClean="0"/>
                        <a:t>[ns]</a:t>
                      </a:r>
                    </a:p>
                    <a:p>
                      <a:r>
                        <a:rPr lang="it-IT" dirty="0" smtClean="0"/>
                        <a:t>(gap/</a:t>
                      </a:r>
                      <a:r>
                        <a:rPr lang="it-IT" dirty="0" err="1" smtClean="0"/>
                        <a:t>bunch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spacing</a:t>
                      </a:r>
                      <a:r>
                        <a:rPr lang="it-IT" dirty="0" smtClean="0"/>
                        <a:t>)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1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1.51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320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50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1275 (85)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2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2.15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280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40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1980 (99)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3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2.15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560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1175 (47)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4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2.43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255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40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1225 (49)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Segnaposto contenuto 2"/>
          <p:cNvSpPr txBox="1">
            <a:spLocks/>
          </p:cNvSpPr>
          <p:nvPr/>
        </p:nvSpPr>
        <p:spPr>
          <a:xfrm>
            <a:off x="232770" y="4803057"/>
            <a:ext cx="11527430" cy="19432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Good to understand the impact of </a:t>
            </a:r>
            <a:r>
              <a:rPr lang="en-US" sz="2400" dirty="0" smtClean="0">
                <a:solidFill>
                  <a:schemeClr val="accent1"/>
                </a:solidFill>
              </a:rPr>
              <a:t>lower bunch intensity</a:t>
            </a:r>
            <a:r>
              <a:rPr lang="en-US" sz="2400" dirty="0" smtClean="0"/>
              <a:t> (we will need to </a:t>
            </a:r>
            <a:r>
              <a:rPr lang="en-US" sz="2400" dirty="0" smtClean="0">
                <a:solidFill>
                  <a:schemeClr val="accent1"/>
                </a:solidFill>
              </a:rPr>
              <a:t>fill the ring</a:t>
            </a:r>
            <a:r>
              <a:rPr lang="en-US" sz="2400" dirty="0" smtClean="0"/>
              <a:t>)</a:t>
            </a:r>
            <a:endParaRPr lang="en-US" dirty="0" smtClean="0">
              <a:solidFill>
                <a:schemeClr val="accent1"/>
              </a:solidFill>
            </a:endParaRPr>
          </a:p>
          <a:p>
            <a:endParaRPr lang="en-US" dirty="0" smtClean="0">
              <a:solidFill>
                <a:schemeClr val="accent1"/>
              </a:solidFill>
            </a:endParaRPr>
          </a:p>
          <a:p>
            <a:endParaRPr lang="en-US" dirty="0" smtClean="0">
              <a:solidFill>
                <a:schemeClr val="accent1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Update on the Electron </a:t>
            </a:r>
            <a:r>
              <a:rPr lang="it-IT" sz="1400" dirty="0" err="1"/>
              <a:t>Cloud</a:t>
            </a:r>
            <a:r>
              <a:rPr lang="it-IT" sz="1400" dirty="0"/>
              <a:t> </a:t>
            </a:r>
            <a:r>
              <a:rPr lang="it-IT" sz="1400" dirty="0" err="1"/>
              <a:t>Studies</a:t>
            </a:r>
            <a:r>
              <a:rPr lang="it-IT" sz="1400" dirty="0"/>
              <a:t> for FCC-</a:t>
            </a:r>
            <a:r>
              <a:rPr lang="it-IT" sz="1400" dirty="0" err="1"/>
              <a:t>ee</a:t>
            </a:r>
            <a:r>
              <a:rPr lang="en-GB" sz="1400" dirty="0" smtClean="0"/>
              <a:t>	</a:t>
            </a:r>
            <a:r>
              <a:rPr lang="it-IT" sz="1400" dirty="0" smtClean="0"/>
              <a:t>	</a:t>
            </a:r>
            <a:r>
              <a:rPr lang="it-IT" sz="1400" smtClean="0"/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12/09/2023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40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5</a:t>
            </a:fld>
            <a:endParaRPr lang="it-IT"/>
          </a:p>
        </p:txBody>
      </p:sp>
      <p:sp>
        <p:nvSpPr>
          <p:cNvPr id="15" name="Titolo 1"/>
          <p:cNvSpPr txBox="1">
            <a:spLocks/>
          </p:cNvSpPr>
          <p:nvPr/>
        </p:nvSpPr>
        <p:spPr>
          <a:xfrm>
            <a:off x="679176" y="197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Strategy</a:t>
            </a:r>
            <a:endParaRPr lang="en-GB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93" b="47778"/>
          <a:stretch/>
        </p:blipFill>
        <p:spPr>
          <a:xfrm>
            <a:off x="5334000" y="3295650"/>
            <a:ext cx="6858000" cy="3060700"/>
          </a:xfrm>
          <a:prstGeom prst="rect">
            <a:avLst/>
          </a:prstGeom>
        </p:spPr>
      </p:pic>
      <p:sp>
        <p:nvSpPr>
          <p:cNvPr id="5" name="Parentesi graffa chiusa 4"/>
          <p:cNvSpPr/>
          <p:nvPr/>
        </p:nvSpPr>
        <p:spPr>
          <a:xfrm rot="16200000">
            <a:off x="8191465" y="1208838"/>
            <a:ext cx="577049" cy="4020424"/>
          </a:xfrm>
          <a:prstGeom prst="rightBrace">
            <a:avLst>
              <a:gd name="adj1" fmla="val 3914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8158266" y="2568858"/>
            <a:ext cx="643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1"/>
                </a:solidFill>
              </a:rPr>
              <a:t>Train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12" name="Parentesi graffa chiusa 11"/>
          <p:cNvSpPr/>
          <p:nvPr/>
        </p:nvSpPr>
        <p:spPr>
          <a:xfrm rot="16200000">
            <a:off x="10591131" y="2829596"/>
            <a:ext cx="577049" cy="778906"/>
          </a:xfrm>
          <a:prstGeom prst="rightBrace">
            <a:avLst>
              <a:gd name="adj1" fmla="val 3914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/>
          <p:cNvSpPr txBox="1"/>
          <p:nvPr/>
        </p:nvSpPr>
        <p:spPr>
          <a:xfrm>
            <a:off x="10604533" y="2568858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>
                <a:solidFill>
                  <a:schemeClr val="accent1"/>
                </a:solidFill>
              </a:rPr>
              <a:t>Gap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32770" y="1104026"/>
            <a:ext cx="11527430" cy="283545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To simulate </a:t>
            </a:r>
            <a:r>
              <a:rPr lang="en-GB" sz="2400" dirty="0"/>
              <a:t>the 4 filling </a:t>
            </a:r>
            <a:r>
              <a:rPr lang="en-GB" sz="2400" dirty="0" smtClean="0"/>
              <a:t>schemes</a:t>
            </a:r>
          </a:p>
          <a:p>
            <a:pPr lvl="1"/>
            <a:r>
              <a:rPr lang="en-GB" sz="2000" dirty="0" smtClean="0"/>
              <a:t>In the different element: drift </a:t>
            </a:r>
            <a:r>
              <a:rPr lang="en-GB" sz="2000" dirty="0" smtClean="0"/>
              <a:t>spaces, </a:t>
            </a:r>
            <a:r>
              <a:rPr lang="en-GB" sz="2000" dirty="0" smtClean="0"/>
              <a:t>dipoles, </a:t>
            </a:r>
            <a:r>
              <a:rPr lang="en-GB" sz="2000" dirty="0" smtClean="0"/>
              <a:t>quadrupoles</a:t>
            </a:r>
            <a:r>
              <a:rPr lang="en-GB" sz="2000" dirty="0" smtClean="0"/>
              <a:t>;</a:t>
            </a:r>
          </a:p>
          <a:p>
            <a:pPr lvl="1"/>
            <a:r>
              <a:rPr lang="en-GB" sz="2000" dirty="0" smtClean="0"/>
              <a:t>For the different bunch intensity;</a:t>
            </a:r>
          </a:p>
          <a:p>
            <a:pPr lvl="1"/>
            <a:r>
              <a:rPr lang="en-GB" sz="2000" dirty="0" smtClean="0"/>
              <a:t>For the different values of the SEY;</a:t>
            </a:r>
          </a:p>
          <a:p>
            <a:r>
              <a:rPr lang="en-GB" sz="2400" dirty="0" smtClean="0"/>
              <a:t>To keep simulation time reasonable</a:t>
            </a:r>
          </a:p>
          <a:p>
            <a:pPr marL="457200" lvl="1" indent="0">
              <a:buNone/>
            </a:pPr>
            <a:r>
              <a:rPr lang="en-GB" dirty="0" smtClean="0"/>
              <a:t>I simulated the passage of one train + the gap</a:t>
            </a: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Update on the Electron </a:t>
            </a:r>
            <a:r>
              <a:rPr lang="it-IT" sz="1400" dirty="0" err="1"/>
              <a:t>Cloud</a:t>
            </a:r>
            <a:r>
              <a:rPr lang="it-IT" sz="1400" dirty="0"/>
              <a:t> </a:t>
            </a:r>
            <a:r>
              <a:rPr lang="it-IT" sz="1400" dirty="0" err="1"/>
              <a:t>Studies</a:t>
            </a:r>
            <a:r>
              <a:rPr lang="it-IT" sz="1400" dirty="0"/>
              <a:t> for FCC-</a:t>
            </a:r>
            <a:r>
              <a:rPr lang="it-IT" sz="1400" dirty="0" err="1"/>
              <a:t>ee</a:t>
            </a:r>
            <a:r>
              <a:rPr lang="en-GB" sz="1400" dirty="0" smtClean="0"/>
              <a:t>	</a:t>
            </a:r>
            <a:r>
              <a:rPr lang="it-IT" sz="1400" dirty="0" smtClean="0"/>
              <a:t>	</a:t>
            </a:r>
            <a:r>
              <a:rPr lang="it-IT" sz="1400" smtClean="0"/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12/09/2023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75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6</a:t>
            </a:fld>
            <a:endParaRPr lang="it-IT"/>
          </a:p>
        </p:txBody>
      </p:sp>
      <p:sp>
        <p:nvSpPr>
          <p:cNvPr id="15" name="Titolo 1"/>
          <p:cNvSpPr txBox="1">
            <a:spLocks/>
          </p:cNvSpPr>
          <p:nvPr/>
        </p:nvSpPr>
        <p:spPr>
          <a:xfrm>
            <a:off x="679176" y="197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Simulation Result Example</a:t>
            </a:r>
            <a:endParaRPr lang="en-GB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237507" y="6385023"/>
            <a:ext cx="5670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23/06/2023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3"/>
          <a:stretch/>
        </p:blipFill>
        <p:spPr>
          <a:xfrm>
            <a:off x="2946400" y="1787777"/>
            <a:ext cx="5498183" cy="5040000"/>
          </a:xfrm>
          <a:prstGeom prst="rect">
            <a:avLst/>
          </a:prstGeom>
        </p:spPr>
      </p:pic>
      <p:sp>
        <p:nvSpPr>
          <p:cNvPr id="16" name="Parentesi graffa chiusa 15"/>
          <p:cNvSpPr/>
          <p:nvPr/>
        </p:nvSpPr>
        <p:spPr>
          <a:xfrm rot="16200000">
            <a:off x="5141259" y="10068"/>
            <a:ext cx="577049" cy="3212039"/>
          </a:xfrm>
          <a:prstGeom prst="rightBrace">
            <a:avLst>
              <a:gd name="adj1" fmla="val 3914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5157597" y="959259"/>
            <a:ext cx="643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1"/>
                </a:solidFill>
              </a:rPr>
              <a:t>Train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18" name="Parentesi graffa chiusa 17"/>
          <p:cNvSpPr/>
          <p:nvPr/>
        </p:nvSpPr>
        <p:spPr>
          <a:xfrm rot="16200000">
            <a:off x="7090709" y="1286418"/>
            <a:ext cx="577049" cy="659339"/>
          </a:xfrm>
          <a:prstGeom prst="rightBrace">
            <a:avLst>
              <a:gd name="adj1" fmla="val 3914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>
            <a:off x="7097745" y="958231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>
                <a:solidFill>
                  <a:schemeClr val="accent1"/>
                </a:solidFill>
              </a:rPr>
              <a:t>Gap</a:t>
            </a:r>
            <a:endParaRPr lang="it-IT" dirty="0">
              <a:solidFill>
                <a:schemeClr val="accent1"/>
              </a:solidFill>
            </a:endParaRPr>
          </a:p>
        </p:txBody>
      </p:sp>
      <p:cxnSp>
        <p:nvCxnSpPr>
          <p:cNvPr id="10" name="Connettore 1 9"/>
          <p:cNvCxnSpPr/>
          <p:nvPr/>
        </p:nvCxnSpPr>
        <p:spPr>
          <a:xfrm>
            <a:off x="7049564" y="1892300"/>
            <a:ext cx="0" cy="432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1 19"/>
          <p:cNvCxnSpPr/>
          <p:nvPr/>
        </p:nvCxnSpPr>
        <p:spPr>
          <a:xfrm>
            <a:off x="7708903" y="1892300"/>
            <a:ext cx="0" cy="432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1 20"/>
          <p:cNvCxnSpPr/>
          <p:nvPr/>
        </p:nvCxnSpPr>
        <p:spPr>
          <a:xfrm>
            <a:off x="3823764" y="1917312"/>
            <a:ext cx="0" cy="432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532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7</a:t>
            </a:fld>
            <a:endParaRPr lang="it-IT"/>
          </a:p>
        </p:txBody>
      </p:sp>
      <p:sp>
        <p:nvSpPr>
          <p:cNvPr id="15" name="Titolo 1"/>
          <p:cNvSpPr txBox="1">
            <a:spLocks/>
          </p:cNvSpPr>
          <p:nvPr/>
        </p:nvSpPr>
        <p:spPr>
          <a:xfrm>
            <a:off x="679176" y="197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Strategy</a:t>
            </a:r>
            <a:endParaRPr lang="en-GB" dirty="0"/>
          </a:p>
        </p:txBody>
      </p:sp>
      <p:sp>
        <p:nvSpPr>
          <p:cNvPr id="22" name="Segnaposto contenuto 2"/>
          <p:cNvSpPr>
            <a:spLocks noGrp="1"/>
          </p:cNvSpPr>
          <p:nvPr>
            <p:ph idx="1"/>
          </p:nvPr>
        </p:nvSpPr>
        <p:spPr>
          <a:xfrm>
            <a:off x="237507" y="1096543"/>
            <a:ext cx="11527430" cy="5139157"/>
          </a:xfrm>
        </p:spPr>
        <p:txBody>
          <a:bodyPr>
            <a:normAutofit/>
          </a:bodyPr>
          <a:lstStyle/>
          <a:p>
            <a:r>
              <a:rPr lang="en-GB" sz="2400" dirty="0" smtClean="0"/>
              <a:t>Case 1: </a:t>
            </a:r>
            <a:r>
              <a:rPr lang="en-GB" sz="2400" dirty="0" err="1" smtClean="0"/>
              <a:t>Multipacting</a:t>
            </a:r>
            <a:r>
              <a:rPr lang="en-GB" sz="2400" dirty="0" smtClean="0"/>
              <a:t> occurs and the saturation is reached after 1 train</a:t>
            </a:r>
          </a:p>
          <a:p>
            <a:endParaRPr lang="en-GB" sz="2400" dirty="0"/>
          </a:p>
          <a:p>
            <a:r>
              <a:rPr lang="en-GB" sz="2400" dirty="0"/>
              <a:t>Case 2: </a:t>
            </a:r>
            <a:r>
              <a:rPr lang="en-GB" sz="2400" dirty="0" err="1"/>
              <a:t>Multipacting</a:t>
            </a:r>
            <a:r>
              <a:rPr lang="en-GB" sz="2400" dirty="0"/>
              <a:t> occurs and the saturation is not reached after 1 train</a:t>
            </a:r>
          </a:p>
          <a:p>
            <a:endParaRPr lang="en-GB" sz="2400" dirty="0" smtClean="0"/>
          </a:p>
          <a:p>
            <a:r>
              <a:rPr lang="en-GB" sz="2400" dirty="0"/>
              <a:t>Case 3: No </a:t>
            </a:r>
            <a:r>
              <a:rPr lang="en-GB" sz="2400" dirty="0" err="1"/>
              <a:t>multipacting</a:t>
            </a:r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</p:txBody>
      </p:sp>
      <p:sp>
        <p:nvSpPr>
          <p:cNvPr id="7" name="CasellaDiTesto 6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Update on the Electron </a:t>
            </a:r>
            <a:r>
              <a:rPr lang="it-IT" sz="1400" dirty="0" err="1"/>
              <a:t>Cloud</a:t>
            </a:r>
            <a:r>
              <a:rPr lang="it-IT" sz="1400" dirty="0"/>
              <a:t> </a:t>
            </a:r>
            <a:r>
              <a:rPr lang="it-IT" sz="1400" dirty="0" err="1"/>
              <a:t>Studies</a:t>
            </a:r>
            <a:r>
              <a:rPr lang="it-IT" sz="1400" dirty="0"/>
              <a:t> for FCC-</a:t>
            </a:r>
            <a:r>
              <a:rPr lang="it-IT" sz="1400" dirty="0" err="1"/>
              <a:t>ee</a:t>
            </a:r>
            <a:r>
              <a:rPr lang="en-GB" sz="1400" dirty="0" smtClean="0"/>
              <a:t>	</a:t>
            </a:r>
            <a:r>
              <a:rPr lang="it-IT" sz="1400" dirty="0" smtClean="0"/>
              <a:t>	</a:t>
            </a:r>
            <a:r>
              <a:rPr lang="it-IT" sz="1400" smtClean="0"/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12/09/2023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38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37507" y="1096543"/>
            <a:ext cx="11527430" cy="5139157"/>
          </a:xfrm>
        </p:spPr>
        <p:txBody>
          <a:bodyPr>
            <a:normAutofit/>
          </a:bodyPr>
          <a:lstStyle/>
          <a:p>
            <a:r>
              <a:rPr lang="en-GB" sz="2400" dirty="0"/>
              <a:t>Case 1: </a:t>
            </a:r>
            <a:r>
              <a:rPr lang="en-GB" sz="2400" dirty="0" err="1"/>
              <a:t>Multipacting</a:t>
            </a:r>
            <a:r>
              <a:rPr lang="en-GB" sz="2400" dirty="0"/>
              <a:t> occurs and the saturation is reached after 1 train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  <a:p>
            <a:r>
              <a:rPr lang="en-GB" sz="2400" dirty="0" smtClean="0"/>
              <a:t>Average of the e-cloud density after saturation</a:t>
            </a: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8</a:t>
            </a:fld>
            <a:endParaRPr lang="it-IT"/>
          </a:p>
        </p:txBody>
      </p:sp>
      <p:sp>
        <p:nvSpPr>
          <p:cNvPr id="15" name="Titolo 1"/>
          <p:cNvSpPr txBox="1">
            <a:spLocks/>
          </p:cNvSpPr>
          <p:nvPr/>
        </p:nvSpPr>
        <p:spPr>
          <a:xfrm>
            <a:off x="679176" y="197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Strategy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600"/>
          <a:stretch/>
        </p:blipFill>
        <p:spPr>
          <a:xfrm>
            <a:off x="2946400" y="2363265"/>
            <a:ext cx="5498183" cy="2661112"/>
          </a:xfrm>
          <a:prstGeom prst="rect">
            <a:avLst/>
          </a:prstGeom>
        </p:spPr>
      </p:pic>
      <p:sp>
        <p:nvSpPr>
          <p:cNvPr id="16" name="Parentesi graffa chiusa 15"/>
          <p:cNvSpPr/>
          <p:nvPr/>
        </p:nvSpPr>
        <p:spPr>
          <a:xfrm rot="16200000">
            <a:off x="5141259" y="645068"/>
            <a:ext cx="577049" cy="3212039"/>
          </a:xfrm>
          <a:prstGeom prst="rightBrace">
            <a:avLst>
              <a:gd name="adj1" fmla="val 3914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5157597" y="1594259"/>
            <a:ext cx="643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1"/>
                </a:solidFill>
              </a:rPr>
              <a:t>Train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18" name="Parentesi graffa chiusa 17"/>
          <p:cNvSpPr/>
          <p:nvPr/>
        </p:nvSpPr>
        <p:spPr>
          <a:xfrm rot="16200000">
            <a:off x="7090709" y="1921418"/>
            <a:ext cx="577049" cy="659339"/>
          </a:xfrm>
          <a:prstGeom prst="rightBrace">
            <a:avLst>
              <a:gd name="adj1" fmla="val 3914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>
            <a:off x="7097745" y="1593231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>
                <a:solidFill>
                  <a:schemeClr val="accent1"/>
                </a:solidFill>
              </a:rPr>
              <a:t>Gap</a:t>
            </a:r>
            <a:endParaRPr lang="it-IT" dirty="0">
              <a:solidFill>
                <a:schemeClr val="accent1"/>
              </a:solidFill>
            </a:endParaRPr>
          </a:p>
        </p:txBody>
      </p:sp>
      <p:cxnSp>
        <p:nvCxnSpPr>
          <p:cNvPr id="21" name="Connettore 1 20"/>
          <p:cNvCxnSpPr/>
          <p:nvPr/>
        </p:nvCxnSpPr>
        <p:spPr>
          <a:xfrm>
            <a:off x="3823764" y="2463412"/>
            <a:ext cx="0" cy="19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1 21"/>
          <p:cNvCxnSpPr/>
          <p:nvPr/>
        </p:nvCxnSpPr>
        <p:spPr>
          <a:xfrm>
            <a:off x="7049564" y="2463412"/>
            <a:ext cx="0" cy="19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1 22"/>
          <p:cNvCxnSpPr/>
          <p:nvPr/>
        </p:nvCxnSpPr>
        <p:spPr>
          <a:xfrm>
            <a:off x="7708903" y="2463412"/>
            <a:ext cx="0" cy="19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/>
          <p:cNvCxnSpPr/>
          <p:nvPr/>
        </p:nvCxnSpPr>
        <p:spPr>
          <a:xfrm flipH="1" flipV="1">
            <a:off x="7884102" y="2811985"/>
            <a:ext cx="1115578" cy="281841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ttangolo 30"/>
          <p:cNvSpPr/>
          <p:nvPr/>
        </p:nvSpPr>
        <p:spPr>
          <a:xfrm>
            <a:off x="8961523" y="2943085"/>
            <a:ext cx="1163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Parameter</a:t>
            </a:r>
          </a:p>
        </p:txBody>
      </p:sp>
      <p:cxnSp>
        <p:nvCxnSpPr>
          <p:cNvPr id="32" name="Connettore 1 31"/>
          <p:cNvCxnSpPr/>
          <p:nvPr/>
        </p:nvCxnSpPr>
        <p:spPr>
          <a:xfrm flipH="1">
            <a:off x="3637932" y="2792517"/>
            <a:ext cx="4212000" cy="0"/>
          </a:xfrm>
          <a:prstGeom prst="line">
            <a:avLst/>
          </a:prstGeom>
          <a:ln w="317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1 32"/>
          <p:cNvCxnSpPr/>
          <p:nvPr/>
        </p:nvCxnSpPr>
        <p:spPr>
          <a:xfrm flipH="1">
            <a:off x="3676032" y="2995717"/>
            <a:ext cx="4212000" cy="0"/>
          </a:xfrm>
          <a:prstGeom prst="line">
            <a:avLst/>
          </a:prstGeom>
          <a:ln w="31750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1 33"/>
          <p:cNvCxnSpPr/>
          <p:nvPr/>
        </p:nvCxnSpPr>
        <p:spPr>
          <a:xfrm flipH="1">
            <a:off x="3682343" y="2577712"/>
            <a:ext cx="4212000" cy="0"/>
          </a:xfrm>
          <a:prstGeom prst="line">
            <a:avLst/>
          </a:prstGeom>
          <a:ln w="31750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Update on the Electron </a:t>
            </a:r>
            <a:r>
              <a:rPr lang="it-IT" sz="1400" dirty="0" err="1"/>
              <a:t>Cloud</a:t>
            </a:r>
            <a:r>
              <a:rPr lang="it-IT" sz="1400" dirty="0"/>
              <a:t> </a:t>
            </a:r>
            <a:r>
              <a:rPr lang="it-IT" sz="1400" dirty="0" err="1"/>
              <a:t>Studies</a:t>
            </a:r>
            <a:r>
              <a:rPr lang="it-IT" sz="1400" dirty="0"/>
              <a:t> for FCC-</a:t>
            </a:r>
            <a:r>
              <a:rPr lang="it-IT" sz="1400" dirty="0" err="1"/>
              <a:t>ee</a:t>
            </a:r>
            <a:r>
              <a:rPr lang="en-GB" sz="1400" dirty="0" smtClean="0"/>
              <a:t>	</a:t>
            </a:r>
            <a:r>
              <a:rPr lang="it-IT" sz="1400" dirty="0" smtClean="0"/>
              <a:t>	</a:t>
            </a:r>
            <a:r>
              <a:rPr lang="it-IT" sz="1400" smtClean="0"/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12/09/2023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55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37507" y="994943"/>
            <a:ext cx="11527430" cy="5726532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Case </a:t>
            </a:r>
            <a:r>
              <a:rPr lang="en-GB" sz="2400" dirty="0" smtClean="0"/>
              <a:t>2: </a:t>
            </a:r>
            <a:r>
              <a:rPr lang="en-GB" sz="2400" dirty="0" err="1"/>
              <a:t>Multipacting</a:t>
            </a:r>
            <a:r>
              <a:rPr lang="en-GB" sz="2400" dirty="0"/>
              <a:t> occurs and the saturation </a:t>
            </a:r>
            <a:r>
              <a:rPr lang="en-GB" sz="2400" dirty="0" smtClean="0"/>
              <a:t>is not </a:t>
            </a:r>
            <a:r>
              <a:rPr lang="en-GB" sz="2400" dirty="0"/>
              <a:t>reached after 1 train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  <a:p>
            <a:r>
              <a:rPr lang="en-GB" sz="2400" dirty="0" smtClean="0"/>
              <a:t>Case 2.1: e-cloud after the gap is smaller than at the start of the simulation -&gt;</a:t>
            </a:r>
          </a:p>
          <a:p>
            <a:pPr marL="457200" lvl="1" indent="0">
              <a:buNone/>
            </a:pPr>
            <a:r>
              <a:rPr lang="en-GB" sz="2000" dirty="0" smtClean="0"/>
              <a:t>the length of the </a:t>
            </a:r>
            <a:r>
              <a:rPr lang="en-GB" sz="2000" dirty="0" smtClean="0">
                <a:solidFill>
                  <a:schemeClr val="accent1"/>
                </a:solidFill>
              </a:rPr>
              <a:t>gap</a:t>
            </a:r>
            <a:r>
              <a:rPr lang="en-GB" sz="2000" dirty="0" smtClean="0"/>
              <a:t> is </a:t>
            </a:r>
            <a:r>
              <a:rPr lang="en-GB" sz="2000" dirty="0" smtClean="0">
                <a:solidFill>
                  <a:schemeClr val="accent1"/>
                </a:solidFill>
              </a:rPr>
              <a:t>sufficient</a:t>
            </a:r>
            <a:r>
              <a:rPr lang="en-GB" sz="2000" dirty="0" smtClean="0"/>
              <a:t> to clean the e-cloud -&gt; e-cloud value at the end of the train</a:t>
            </a:r>
          </a:p>
          <a:p>
            <a:r>
              <a:rPr lang="en-GB" sz="2400" dirty="0" smtClean="0"/>
              <a:t>Case 2.2: </a:t>
            </a:r>
            <a:r>
              <a:rPr lang="en-GB" sz="2400" dirty="0"/>
              <a:t>e-cloud after the gap is </a:t>
            </a:r>
            <a:r>
              <a:rPr lang="en-GB" sz="2400" dirty="0" smtClean="0"/>
              <a:t>larger than </a:t>
            </a:r>
            <a:r>
              <a:rPr lang="en-GB" sz="2400" dirty="0"/>
              <a:t>at the start of the simulation </a:t>
            </a:r>
            <a:r>
              <a:rPr lang="en-GB" sz="2400" dirty="0" smtClean="0"/>
              <a:t>-&gt;</a:t>
            </a:r>
          </a:p>
          <a:p>
            <a:pPr marL="457200" lvl="1" indent="0">
              <a:buNone/>
            </a:pPr>
            <a:r>
              <a:rPr lang="en-GB" sz="2000" dirty="0" smtClean="0"/>
              <a:t>the </a:t>
            </a:r>
            <a:r>
              <a:rPr lang="en-GB" sz="2000" dirty="0"/>
              <a:t>length of the </a:t>
            </a:r>
            <a:r>
              <a:rPr lang="en-GB" sz="2000" dirty="0">
                <a:solidFill>
                  <a:schemeClr val="accent1"/>
                </a:solidFill>
              </a:rPr>
              <a:t>gap is </a:t>
            </a:r>
            <a:r>
              <a:rPr lang="en-GB" sz="2000" dirty="0" smtClean="0">
                <a:solidFill>
                  <a:schemeClr val="accent1"/>
                </a:solidFill>
              </a:rPr>
              <a:t>not sufficient </a:t>
            </a:r>
            <a:r>
              <a:rPr lang="en-GB" sz="2000" dirty="0"/>
              <a:t>to </a:t>
            </a:r>
            <a:r>
              <a:rPr lang="en-GB" sz="2000" dirty="0" smtClean="0"/>
              <a:t>suppress the </a:t>
            </a:r>
            <a:r>
              <a:rPr lang="en-GB" sz="2000" dirty="0"/>
              <a:t>e-cloud -&gt; </a:t>
            </a:r>
            <a:r>
              <a:rPr lang="en-GB" sz="2000" dirty="0" smtClean="0"/>
              <a:t>the saturation value can be reached with the following trains -&gt; e-cloud larger than the value at the end of the train</a:t>
            </a:r>
            <a:endParaRPr lang="en-GB" sz="2400" dirty="0" smtClean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9</a:t>
            </a:fld>
            <a:endParaRPr lang="it-IT"/>
          </a:p>
        </p:txBody>
      </p:sp>
      <p:sp>
        <p:nvSpPr>
          <p:cNvPr id="15" name="Titolo 1"/>
          <p:cNvSpPr txBox="1">
            <a:spLocks/>
          </p:cNvSpPr>
          <p:nvPr/>
        </p:nvSpPr>
        <p:spPr>
          <a:xfrm>
            <a:off x="679176" y="197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Strategy</a:t>
            </a:r>
          </a:p>
        </p:txBody>
      </p:sp>
      <p:sp>
        <p:nvSpPr>
          <p:cNvPr id="16" name="Parentesi graffa chiusa 15"/>
          <p:cNvSpPr/>
          <p:nvPr/>
        </p:nvSpPr>
        <p:spPr>
          <a:xfrm rot="16200000">
            <a:off x="5110040" y="396886"/>
            <a:ext cx="577049" cy="3149601"/>
          </a:xfrm>
          <a:prstGeom prst="rightBrace">
            <a:avLst>
              <a:gd name="adj1" fmla="val 3914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5081397" y="1314859"/>
            <a:ext cx="643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1"/>
                </a:solidFill>
              </a:rPr>
              <a:t>Train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18" name="Parentesi graffa chiusa 17"/>
          <p:cNvSpPr/>
          <p:nvPr/>
        </p:nvSpPr>
        <p:spPr>
          <a:xfrm rot="16200000">
            <a:off x="7109759" y="1546766"/>
            <a:ext cx="577049" cy="849839"/>
          </a:xfrm>
          <a:prstGeom prst="rightBrace">
            <a:avLst>
              <a:gd name="adj1" fmla="val 3914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148"/>
          <a:stretch/>
        </p:blipFill>
        <p:spPr>
          <a:xfrm>
            <a:off x="2907239" y="2141018"/>
            <a:ext cx="5686008" cy="2664000"/>
          </a:xfrm>
          <a:prstGeom prst="rect">
            <a:avLst/>
          </a:prstGeom>
        </p:spPr>
      </p:pic>
      <p:sp>
        <p:nvSpPr>
          <p:cNvPr id="19" name="CasellaDiTesto 18"/>
          <p:cNvSpPr txBox="1"/>
          <p:nvPr/>
        </p:nvSpPr>
        <p:spPr>
          <a:xfrm>
            <a:off x="7123145" y="1313831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>
                <a:solidFill>
                  <a:schemeClr val="accent1"/>
                </a:solidFill>
              </a:rPr>
              <a:t>Gap</a:t>
            </a:r>
            <a:endParaRPr lang="it-IT" dirty="0">
              <a:solidFill>
                <a:schemeClr val="accent1"/>
              </a:solidFill>
            </a:endParaRPr>
          </a:p>
        </p:txBody>
      </p:sp>
      <p:cxnSp>
        <p:nvCxnSpPr>
          <p:cNvPr id="21" name="Connettore 1 20"/>
          <p:cNvCxnSpPr/>
          <p:nvPr/>
        </p:nvCxnSpPr>
        <p:spPr>
          <a:xfrm>
            <a:off x="3823764" y="2184012"/>
            <a:ext cx="0" cy="19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1 21"/>
          <p:cNvCxnSpPr/>
          <p:nvPr/>
        </p:nvCxnSpPr>
        <p:spPr>
          <a:xfrm>
            <a:off x="6973364" y="2184012"/>
            <a:ext cx="0" cy="19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1 22"/>
          <p:cNvCxnSpPr/>
          <p:nvPr/>
        </p:nvCxnSpPr>
        <p:spPr>
          <a:xfrm>
            <a:off x="7810503" y="2184012"/>
            <a:ext cx="0" cy="19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/>
          <p:nvPr/>
        </p:nvCxnSpPr>
        <p:spPr>
          <a:xfrm flipH="1" flipV="1">
            <a:off x="8036502" y="2354785"/>
            <a:ext cx="1115578" cy="281841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ttangolo 24"/>
          <p:cNvSpPr/>
          <p:nvPr/>
        </p:nvSpPr>
        <p:spPr>
          <a:xfrm>
            <a:off x="9139323" y="2511285"/>
            <a:ext cx="1163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Parameter</a:t>
            </a:r>
          </a:p>
        </p:txBody>
      </p:sp>
      <p:cxnSp>
        <p:nvCxnSpPr>
          <p:cNvPr id="26" name="Connettore 1 25"/>
          <p:cNvCxnSpPr/>
          <p:nvPr/>
        </p:nvCxnSpPr>
        <p:spPr>
          <a:xfrm flipH="1" flipV="1">
            <a:off x="3637932" y="2335317"/>
            <a:ext cx="4398570" cy="0"/>
          </a:xfrm>
          <a:prstGeom prst="line">
            <a:avLst/>
          </a:prstGeom>
          <a:ln w="317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/>
          <p:cNvSpPr txBox="1"/>
          <p:nvPr/>
        </p:nvSpPr>
        <p:spPr>
          <a:xfrm>
            <a:off x="237507" y="6385023"/>
            <a:ext cx="7516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Update on the Electron </a:t>
            </a:r>
            <a:r>
              <a:rPr lang="it-IT" sz="1400" dirty="0" err="1"/>
              <a:t>Cloud</a:t>
            </a:r>
            <a:r>
              <a:rPr lang="it-IT" sz="1400" dirty="0"/>
              <a:t> </a:t>
            </a:r>
            <a:r>
              <a:rPr lang="it-IT" sz="1400" dirty="0" err="1"/>
              <a:t>Studies</a:t>
            </a:r>
            <a:r>
              <a:rPr lang="it-IT" sz="1400" dirty="0"/>
              <a:t> for FCC-</a:t>
            </a:r>
            <a:r>
              <a:rPr lang="it-IT" sz="1400" dirty="0" err="1"/>
              <a:t>ee</a:t>
            </a:r>
            <a:r>
              <a:rPr lang="en-GB" sz="1400" dirty="0" smtClean="0"/>
              <a:t>	</a:t>
            </a:r>
            <a:r>
              <a:rPr lang="it-IT" sz="1400" dirty="0" smtClean="0"/>
              <a:t>	</a:t>
            </a:r>
            <a:r>
              <a:rPr lang="it-IT" sz="1400" smtClean="0"/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12/09/2023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51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173910</TotalTime>
  <Words>2051</Words>
  <Application>Microsoft Macintosh PowerPoint</Application>
  <PresentationFormat>Widescreen</PresentationFormat>
  <Paragraphs>555</Paragraphs>
  <Slides>36</Slides>
  <Notes>34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36</vt:i4>
      </vt:variant>
    </vt:vector>
  </HeadingPairs>
  <TitlesOfParts>
    <vt:vector size="43" baseType="lpstr">
      <vt:lpstr>Calibri</vt:lpstr>
      <vt:lpstr>Calibri Light</vt:lpstr>
      <vt:lpstr>Cambria Math</vt:lpstr>
      <vt:lpstr>Courier New</vt:lpstr>
      <vt:lpstr>Wingdings</vt:lpstr>
      <vt:lpstr>Arial</vt:lpstr>
      <vt:lpstr>Tema di Office</vt:lpstr>
      <vt:lpstr>Update on the Electron Cloud Studies for FCC-ee</vt:lpstr>
      <vt:lpstr>Outline</vt:lpstr>
      <vt:lpstr>Outline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Outline</vt:lpstr>
      <vt:lpstr>Presentazione di PowerPoint</vt:lpstr>
      <vt:lpstr>Presentazione di PowerPoint</vt:lpstr>
      <vt:lpstr>Presentazione di PowerPoint</vt:lpstr>
      <vt:lpstr>Outline</vt:lpstr>
      <vt:lpstr>Dispersion</vt:lpstr>
      <vt:lpstr>Outline</vt:lpstr>
      <vt:lpstr>Bunch Length</vt:lpstr>
      <vt:lpstr>Outline</vt:lpstr>
      <vt:lpstr>E-Cloud Stability Theoretical Threshold</vt:lpstr>
      <vt:lpstr>E-Cloud Stability Theoretical Threshold</vt:lpstr>
      <vt:lpstr>E-Cloud Stability Simulation Threshold</vt:lpstr>
      <vt:lpstr>E-Cloud Stability Simulation Threshold</vt:lpstr>
      <vt:lpstr>E-Cloud Stability vs Build-up Simulation</vt:lpstr>
      <vt:lpstr>Outline</vt:lpstr>
      <vt:lpstr>FCC Mid-term Report</vt:lpstr>
      <vt:lpstr>Outline</vt:lpstr>
      <vt:lpstr>Thank you for your attention</vt:lpstr>
      <vt:lpstr>Presentazione di PowerPoint</vt:lpstr>
      <vt:lpstr>Presentazione di PowerPoint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Luca Sabato</dc:creator>
  <cp:lastModifiedBy>Luca Sabato</cp:lastModifiedBy>
  <cp:revision>1062</cp:revision>
  <dcterms:created xsi:type="dcterms:W3CDTF">2022-05-13T12:49:25Z</dcterms:created>
  <dcterms:modified xsi:type="dcterms:W3CDTF">2023-09-12T14:37:39Z</dcterms:modified>
</cp:coreProperties>
</file>