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73" r:id="rId3"/>
    <p:sldId id="272" r:id="rId4"/>
    <p:sldId id="261" r:id="rId5"/>
    <p:sldId id="298" r:id="rId6"/>
    <p:sldId id="299" r:id="rId7"/>
    <p:sldId id="282" r:id="rId8"/>
    <p:sldId id="307" r:id="rId9"/>
    <p:sldId id="300" r:id="rId10"/>
    <p:sldId id="283" r:id="rId11"/>
    <p:sldId id="309" r:id="rId12"/>
    <p:sldId id="292" r:id="rId13"/>
    <p:sldId id="284" r:id="rId14"/>
    <p:sldId id="293" r:id="rId15"/>
    <p:sldId id="285" r:id="rId16"/>
    <p:sldId id="310" r:id="rId17"/>
    <p:sldId id="304" r:id="rId18"/>
    <p:sldId id="306" r:id="rId19"/>
    <p:sldId id="311" r:id="rId20"/>
    <p:sldId id="312" r:id="rId21"/>
    <p:sldId id="263" r:id="rId22"/>
    <p:sldId id="314" r:id="rId23"/>
    <p:sldId id="313" r:id="rId24"/>
    <p:sldId id="315" r:id="rId25"/>
    <p:sldId id="265" r:id="rId26"/>
    <p:sldId id="257" r:id="rId27"/>
  </p:sldIdLst>
  <p:sldSz cx="9144000" cy="5143500" type="screen16x9"/>
  <p:notesSz cx="6858000" cy="91440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9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73" userDrawn="1">
          <p15:clr>
            <a:srgbClr val="A4A3A4"/>
          </p15:clr>
        </p15:guide>
        <p15:guide id="4" pos="136" userDrawn="1">
          <p15:clr>
            <a:srgbClr val="A4A3A4"/>
          </p15:clr>
        </p15:guide>
        <p15:guide id="5" pos="419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7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89718"/>
  </p:normalViewPr>
  <p:slideViewPr>
    <p:cSldViewPr snapToGrid="0" snapToObjects="1" showGuides="1">
      <p:cViewPr>
        <p:scale>
          <a:sx n="125" d="100"/>
          <a:sy n="125" d="100"/>
        </p:scale>
        <p:origin x="1122" y="86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22" d="100"/>
          <a:sy n="122" d="100"/>
        </p:scale>
        <p:origin x="5072" y="208"/>
      </p:cViewPr>
      <p:guideLst>
        <p:guide orient="horz" pos="2890"/>
        <p:guide pos="2160"/>
        <p:guide orient="horz" pos="373"/>
        <p:guide pos="136"/>
        <p:guide pos="419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CH">
                <a:latin typeface="Arial" panose="020B0604020202020204" pitchFamily="34" charset="0"/>
              </a:rPr>
              <a:t>NAME EVENT / NAME PRESENTATION</a:t>
            </a:r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96A92-D786-8E43-B631-AC8CCE197032}" type="datetime1">
              <a:rPr lang="fr-CH" smtClean="0">
                <a:latin typeface="Arial" panose="020B0604020202020204" pitchFamily="34" charset="0"/>
              </a:rPr>
              <a:t>03.10.2023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CH">
                <a:latin typeface="Arial" panose="020B0604020202020204" pitchFamily="34" charset="0"/>
              </a:rPr>
              <a:t>Speaker</a:t>
            </a:r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r>
              <a:rPr lang="fr-FR"/>
              <a:t>NAME EVENT / NAME PRESENTATION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62D5A2E6-BF77-514A-A699-CC694C3BD51F}" type="datetime1">
              <a:rPr lang="fr-CH" smtClean="0"/>
              <a:t>03.10.2023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0518" y="619273"/>
            <a:ext cx="6436964" cy="362079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210518" y="4400549"/>
            <a:ext cx="6436964" cy="420100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11138" y="619125"/>
            <a:ext cx="6435725" cy="36210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08DC05-305F-594F-9F18-9CF1E4DB5A2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4551F9A-4701-CE42-97CC-9260CE132552}" type="datetime1">
              <a:rPr lang="fr-CH" smtClean="0"/>
              <a:t>03.10.2023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F2F41A5-B12E-1843-83F7-B86B38C0CE9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7" name="Espace réservé de l'en-tête 6">
            <a:extLst>
              <a:ext uri="{FF2B5EF4-FFF2-40B4-BE49-F238E27FC236}">
                <a16:creationId xmlns:a16="http://schemas.microsoft.com/office/drawing/2014/main" id="{4D206A73-DDB0-2740-9475-00E48E475A1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NAME EVENT / NAME PRESENTATION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361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2f85dbc7f8_2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g12f85dbc7f8_2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39131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2f85dbc7f8_2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g12f85dbc7f8_2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49585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2f85dbc7f8_2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g12f85dbc7f8_2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332368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2f85dbc7f8_2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g12f85dbc7f8_2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200943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2f85dbc7f8_2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g12f85dbc7f8_2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363077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2f85dbc7f8_2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g12f85dbc7f8_2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387500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2f85dbc7f8_2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g12f85dbc7f8_2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07317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Facul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/>
              <a:t>Click to edit Master subtitle style</a:t>
            </a:r>
            <a:endParaRPr lang="en-GB" noProof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E187583-F16A-6F41-8B68-000F9C9C20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2550" y="4440264"/>
            <a:ext cx="698500" cy="507975"/>
          </a:xfrm>
        </p:spPr>
        <p:txBody>
          <a:bodyPr lIns="0" tIns="0" rIns="0" bIns="0" anchor="b" anchorCtr="0">
            <a:noAutofit/>
          </a:bodyPr>
          <a:lstStyle>
            <a:lvl1pPr marL="114300" indent="-107950">
              <a:buFontTx/>
              <a:buBlip>
                <a:blip r:embed="rId3"/>
              </a:buBlip>
              <a:tabLst/>
              <a:defRPr sz="7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Im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1563688"/>
            <a:ext cx="3144838" cy="35798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C026A30B-6F8E-1445-88F0-A5FB77E1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826567D5-4A83-9E48-B441-CCB2A72BA6D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830A539-93F1-2541-B9F0-330893BD51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name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82F21D18-8706-7E4D-8FBE-C1E2584541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454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4875" y="1563688"/>
            <a:ext cx="3671466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9772" y="1563688"/>
            <a:ext cx="3671466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6897D737-724C-984A-82E1-2A2DBD5F6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9FF6AA9-AC16-D748-B815-56221BFF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name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D59D891-3F23-D04C-AB43-6FA4220A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670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84C64CE-C88F-2044-AD84-19F588F18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name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7726363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5563" y="2571750"/>
            <a:ext cx="2738437" cy="2111375"/>
          </a:xfrm>
          <a:solidFill>
            <a:schemeClr val="accent2"/>
          </a:solidFill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5EA1C-63CE-2C4F-B9F4-39FDBC14B9A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name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0948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7726363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1E6F4EB-CC02-6E4D-9146-CE4A7A789A9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D4AA2C-29B3-CA42-B7C3-C932911A75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name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FE7A1E3-AAEC-7641-B6C5-8D9FC0B6A2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172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Image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3114674"/>
            <a:ext cx="8239125" cy="202882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904875" y="1563688"/>
            <a:ext cx="7646988" cy="1436687"/>
          </a:xfrm>
        </p:spPr>
        <p:txBody>
          <a:bodyPr/>
          <a:lstStyle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37CF3032-2465-874C-B786-95E1B594A5AB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AF73E2A-22D7-894A-9267-185CB4E4B1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Speaker name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9D9777C-EC90-1141-9E30-4B4F669C2BE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0E011164-727C-4C46-B34E-7729CB350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1156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8101AB-8ACE-BB4C-9D61-B4AABFE11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9CFC1D-0B2A-0A4E-9C0D-682EECA55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name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622065-A833-2340-B0FD-ACB065A3B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484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E36A4-98C2-4D41-9302-F97B2C424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806B22-0493-417E-959D-932E8E0CE2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EDC43-331D-4A87-B1FC-C7005934F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03/10/2023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62AB7-DF19-496F-BF3A-AD432F509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CC91AD-B47D-4B90-A45E-142887061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5CFCC-43FE-4727-9350-F8B24C0D6F3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01865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EPF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5041849-939B-E04F-AABC-A900B2B4E3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0025" y="4579268"/>
            <a:ext cx="561543" cy="36738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2865CD0-FD83-AF44-9C32-763AAD652C05}"/>
              </a:ext>
            </a:extLst>
          </p:cNvPr>
          <p:cNvSpPr/>
          <p:nvPr userDrawn="1"/>
        </p:nvSpPr>
        <p:spPr>
          <a:xfrm rot="16200000">
            <a:off x="89679" y="4591427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56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26">
          <p15:clr>
            <a:srgbClr val="FBAE40"/>
          </p15:clr>
        </p15:guide>
        <p15:guide id="5" orient="horz" pos="123">
          <p15:clr>
            <a:srgbClr val="FBAE40"/>
          </p15:clr>
        </p15:guide>
        <p15:guide id="6" orient="horz" pos="3117">
          <p15:clr>
            <a:srgbClr val="FBAE40"/>
          </p15:clr>
        </p15:guide>
        <p15:guide id="7" pos="83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ec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 name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886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ec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 name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817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ection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 name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222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ection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Speaker name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595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30C78BE-DAD0-D748-8B93-AD898D00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31A8490-33AC-9443-A9FC-9A5E9322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875139C-6471-774D-89EF-2B93FAD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name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942AF23-4BDC-8C4A-9212-AF88439C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962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875" y="1563688"/>
            <a:ext cx="4581525" cy="3386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86400" y="0"/>
            <a:ext cx="3144838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5F20A3C-6DA6-684F-8F84-A7C8F133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B633A2CC-2D27-AE47-AE09-87A5F61228B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ABC000E-4E22-1A40-9D3F-FE2F141E5C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name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AF49D93-C78A-F646-92B0-A7932C43D9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318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144838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name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6" y="131032"/>
            <a:ext cx="3144520" cy="10727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895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79552"/>
            <a:ext cx="3667125" cy="1072753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en-GB" noProof="0"/>
              <a:t>Modifiez le style du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en-GB" noProof="0" dirty="0"/>
              <a:t>Modifier les styles du </a:t>
            </a:r>
            <a:r>
              <a:rPr lang="en-GB" noProof="0" dirty="0" err="1"/>
              <a:t>texte</a:t>
            </a:r>
            <a:r>
              <a:rPr lang="en-GB" noProof="0" dirty="0"/>
              <a:t> du masque</a:t>
            </a:r>
          </a:p>
          <a:p>
            <a:pPr lvl="1"/>
            <a:r>
              <a:rPr lang="en-GB" noProof="0" dirty="0" err="1"/>
              <a:t>Deuxième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Troisième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r>
              <a:rPr lang="en-GB" noProof="0" dirty="0"/>
              <a:t>
</a:t>
            </a:r>
            <a:r>
              <a:rPr lang="en-GB" noProof="0" dirty="0" err="1"/>
              <a:t>Quatrième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r>
              <a:rPr lang="en-GB" noProof="0" dirty="0"/>
              <a:t>
</a:t>
            </a:r>
            <a:r>
              <a:rPr lang="en-GB" noProof="0" dirty="0" err="1"/>
              <a:t>Cinquième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221413" y="2778452"/>
            <a:ext cx="3341052" cy="911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fr-CH" noProof="0"/>
              <a:t>WELCOME TO EPFL</a:t>
            </a:r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15989" y="1874064"/>
            <a:ext cx="3543260" cy="512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en-GB" noProof="0"/>
              <a:t>Speaker name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1238" y="195263"/>
            <a:ext cx="512762" cy="163552"/>
          </a:xfrm>
          <a:prstGeom prst="rect">
            <a:avLst/>
          </a:prstGeom>
        </p:spPr>
        <p:txBody>
          <a:bodyPr vert="horz" lIns="90000" tIns="0" rIns="9000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en-GB" noProof="0" smtClean="0"/>
              <a:pPr/>
              <a:t>‹#›</a:t>
            </a:fld>
            <a:endParaRPr lang="en-GB" noProof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 userDrawn="1"/>
        </p:nvSpPr>
        <p:spPr>
          <a:xfrm rot="16200000">
            <a:off x="430003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4" r:id="rId2"/>
    <p:sldLayoutId id="2147483663" r:id="rId3"/>
    <p:sldLayoutId id="2147483681" r:id="rId4"/>
    <p:sldLayoutId id="2147483673" r:id="rId5"/>
    <p:sldLayoutId id="2147483685" r:id="rId6"/>
    <p:sldLayoutId id="2147483662" r:id="rId7"/>
    <p:sldLayoutId id="2147483674" r:id="rId8"/>
    <p:sldLayoutId id="2147483675" r:id="rId9"/>
    <p:sldLayoutId id="2147483676" r:id="rId10"/>
    <p:sldLayoutId id="2147483664" r:id="rId11"/>
    <p:sldLayoutId id="2147483666" r:id="rId12"/>
    <p:sldLayoutId id="2147483677" r:id="rId13"/>
    <p:sldLayoutId id="2147483678" r:id="rId14"/>
    <p:sldLayoutId id="2147483679" r:id="rId15"/>
    <p:sldLayoutId id="2147483667" r:id="rId16"/>
    <p:sldLayoutId id="2147483686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685800" rtl="0" eaLnBrk="1" latinLnBrk="0" hangingPunct="1">
        <a:lnSpc>
          <a:spcPct val="8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64327/contributions/4888531/" TargetMode="External"/><Relationship Id="rId2" Type="http://schemas.openxmlformats.org/officeDocument/2006/relationships/hyperlink" Target="https://indico.cern.ch/event/1133146/#3-comparisons-of-radiation-and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1225615/#1-mad-x-modules-review-for-fcc" TargetMode="External"/><Relationship Id="rId5" Type="http://schemas.openxmlformats.org/officeDocument/2006/relationships/hyperlink" Target="https://indico.in2p3.fr/event/27968/" TargetMode="External"/><Relationship Id="rId4" Type="http://schemas.openxmlformats.org/officeDocument/2006/relationships/hyperlink" Target="https://indico.cern.ch/event/1172667/#1-round-table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242395/contributions/5419054/attachments/2674146/4636983/optic_tuning_Yi.pdf" TargetMode="External"/><Relationship Id="rId3" Type="http://schemas.openxmlformats.org/officeDocument/2006/relationships/hyperlink" Target="https://indico.cern.ch/event/1223987/contributions/5149147/attachments/2568348/4428399/EPOL_Dec.pdf" TargetMode="External"/><Relationship Id="rId7" Type="http://schemas.openxmlformats.org/officeDocument/2006/relationships/hyperlink" Target="https://indico.cern.ch/event/1202105/contributions/5390923/attachments/2661382/4611071/FCC_Week_Yi.pdf" TargetMode="External"/><Relationship Id="rId2" Type="http://schemas.openxmlformats.org/officeDocument/2006/relationships/hyperlink" Target="https://indico.cern.ch/event/1181966/contributions/5051868/attachments/2514025/4321752/Yi_EPOL2022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1267213/contributions/5339522/attachments/2628732/4546319/EPOL_April.pdf" TargetMode="External"/><Relationship Id="rId5" Type="http://schemas.openxmlformats.org/officeDocument/2006/relationships/hyperlink" Target="https://indico.cern.ch/event/1252332/contributions/5261220/attachments/2594909/4479016/Yi_EPOL_Tuning.pdf" TargetMode="External"/><Relationship Id="rId4" Type="http://schemas.openxmlformats.org/officeDocument/2006/relationships/hyperlink" Target="https://indico.belle2.org/event/7500/contributions/56267/attachments/21033/31106/workshop_Yi.pd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202105/contributions/5395361/" TargetMode="External"/><Relationship Id="rId3" Type="http://schemas.openxmlformats.org/officeDocument/2006/relationships/hyperlink" Target="https://indico.cern.ch/event/1186798/contributions/5092216/" TargetMode="External"/><Relationship Id="rId7" Type="http://schemas.openxmlformats.org/officeDocument/2006/relationships/hyperlink" Target="https://indico.cern.ch/event/1192040/" TargetMode="External"/><Relationship Id="rId2" Type="http://schemas.openxmlformats.org/officeDocument/2006/relationships/hyperlink" Target="https://indico.cern.ch/event/1064327/contributions/4893328/attachments/2454297/4206242/FCC%20Software%20framework%20developments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1180867/" TargetMode="External"/><Relationship Id="rId11" Type="http://schemas.openxmlformats.org/officeDocument/2006/relationships/hyperlink" Target="https://indico.cern.ch/event/1252545/contributions/5469451/attachments/2710621/4706772/Simulation%20Tools%20for%20Future%20Colliders.pdf" TargetMode="External"/><Relationship Id="rId5" Type="http://schemas.openxmlformats.org/officeDocument/2006/relationships/hyperlink" Target="https://indico.cern.ch/event/1222043/" TargetMode="External"/><Relationship Id="rId10" Type="http://schemas.openxmlformats.org/officeDocument/2006/relationships/hyperlink" Target="https://indico.cern.ch/event/1242395/contributions/5419139/attachments/2673916/4636065/230627_IP_Tuning.pdf" TargetMode="External"/><Relationship Id="rId4" Type="http://schemas.openxmlformats.org/officeDocument/2006/relationships/hyperlink" Target="https://indico.cern.ch/event/1186798/contributions/5062644/" TargetMode="External"/><Relationship Id="rId9" Type="http://schemas.openxmlformats.org/officeDocument/2006/relationships/hyperlink" Target="https://indico.cern.ch/event/1202105/contributions/5395360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pac23.org/preproc/pdf/MOPL066.pdf" TargetMode="External"/><Relationship Id="rId3" Type="http://schemas.openxmlformats.org/officeDocument/2006/relationships/hyperlink" Target="https://indico.cern.ch/event/1194337/#2-optics-matching-with-arc-err" TargetMode="External"/><Relationship Id="rId7" Type="http://schemas.openxmlformats.org/officeDocument/2006/relationships/hyperlink" Target="https://www.ipac23.org/preproc/pdf/MOPL065.pdf" TargetMode="External"/><Relationship Id="rId2" Type="http://schemas.openxmlformats.org/officeDocument/2006/relationships/hyperlink" Target="https://indico.cern.ch/event/1167740/#2-impact-of-dipole-b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cceleratingnews.web.cern.ch/news/issue-43/future-circular-collider-fcc/combined-function-magnets-constant-partition-numbers" TargetMode="External"/><Relationship Id="rId11" Type="http://schemas.openxmlformats.org/officeDocument/2006/relationships/hyperlink" Target="https://indico.cern.ch/event/1252545/contributions/5469450/attachments/2710613/4706746/go" TargetMode="External"/><Relationship Id="rId5" Type="http://schemas.openxmlformats.org/officeDocument/2006/relationships/hyperlink" Target="https://indico.cern.ch/event/1203316/contributions/5125522/" TargetMode="External"/><Relationship Id="rId10" Type="http://schemas.openxmlformats.org/officeDocument/2006/relationships/hyperlink" Target="https://indi.to/m4H7C" TargetMode="External"/><Relationship Id="rId4" Type="http://schemas.openxmlformats.org/officeDocument/2006/relationships/hyperlink" Target="https://indico.cern.ch/event/1200206/#1-phd-status-repor" TargetMode="External"/><Relationship Id="rId9" Type="http://schemas.openxmlformats.org/officeDocument/2006/relationships/hyperlink" Target="https://indi.to/9PbJW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064327/contributions/4893176/attachments/2452357/4206534/pkicsiny_fccweek_01062022.pdf" TargetMode="External"/><Relationship Id="rId13" Type="http://schemas.openxmlformats.org/officeDocument/2006/relationships/hyperlink" Target="https://indico.cern.ch/event/1202105/contributions/5390946/" TargetMode="External"/><Relationship Id="rId3" Type="http://schemas.openxmlformats.org/officeDocument/2006/relationships/hyperlink" Target="https://indico.cern.ch/event/1118296/contributions/4696103/attachments/2389663/4084866/pkicsiny_lpap_meeting_110222.pdf" TargetMode="External"/><Relationship Id="rId7" Type="http://schemas.openxmlformats.org/officeDocument/2006/relationships/hyperlink" Target="https://indico.cern.ch/event/1119258/contributions/4868416/attachments/2469360/4236988/pkicsiny_sps_27062022.pdf" TargetMode="External"/><Relationship Id="rId12" Type="http://schemas.openxmlformats.org/officeDocument/2006/relationships/hyperlink" Target="https://doi.org/10.18429/JACoW-IPAC2023-MOPL062" TargetMode="External"/><Relationship Id="rId2" Type="http://schemas.openxmlformats.org/officeDocument/2006/relationships/hyperlink" Target="https://indico.cern.ch/event/1085318/contributions/4582729/subcontributions/355430/attachments/2356471/4021479/pkicsiny_beambeam_6d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1022020/contributions/4420960/attachments/2278155/3870432/08072021.pdf" TargetMode="External"/><Relationship Id="rId11" Type="http://schemas.openxmlformats.org/officeDocument/2006/relationships/hyperlink" Target="https://www.ipac23.org/preproc/doi/jacow-ipac2023-mopl063/index.html" TargetMode="External"/><Relationship Id="rId5" Type="http://schemas.openxmlformats.org/officeDocument/2006/relationships/hyperlink" Target="https://indico.cern.ch/event/1088545/contributions/4576202/attachments/2343936/3998220/pkicsiny_beambeam_6d.pdf" TargetMode="External"/><Relationship Id="rId10" Type="http://schemas.openxmlformats.org/officeDocument/2006/relationships/hyperlink" Target="https://indico.cern.ch/event/1203316/contributions/5125335/" TargetMode="External"/><Relationship Id="rId4" Type="http://schemas.openxmlformats.org/officeDocument/2006/relationships/hyperlink" Target="https://indico.cern.ch/event/1116357/contributions/4689466/attachments/2375227/4057641/pkicsiny_beambeam_6d-converted.pdf" TargetMode="External"/><Relationship Id="rId9" Type="http://schemas.openxmlformats.org/officeDocument/2006/relationships/hyperlink" Target="https://doi.org/10.18429/JACoW-eeFACT2022-WEZAT0102" TargetMode="External"/><Relationship Id="rId14" Type="http://schemas.openxmlformats.org/officeDocument/2006/relationships/hyperlink" Target="https://indico.cern.ch/event/1308036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pour une image  6">
            <a:extLst>
              <a:ext uri="{FF2B5EF4-FFF2-40B4-BE49-F238E27FC236}">
                <a16:creationId xmlns:a16="http://schemas.microsoft.com/office/drawing/2014/main" id="{E960A335-C256-A843-B598-1911C29BAB6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7675" b="7675"/>
          <a:stretch>
            <a:fillRect/>
          </a:stretch>
        </p:blipFill>
        <p:spPr/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6AF2DA65-CF00-774A-9D7C-EEFA627B2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24390" y="973394"/>
            <a:ext cx="2519610" cy="2151528"/>
          </a:xfrm>
        </p:spPr>
        <p:txBody>
          <a:bodyPr>
            <a:normAutofit fontScale="90000"/>
          </a:bodyPr>
          <a:lstStyle/>
          <a:p>
            <a:r>
              <a:rPr lang="fr-FR" sz="4400" dirty="0" err="1"/>
              <a:t>FCCee</a:t>
            </a:r>
            <a:r>
              <a:rPr lang="fr-FR" sz="4400" dirty="0"/>
              <a:t>-Beam Dynamics Simulations </a:t>
            </a:r>
          </a:p>
        </p:txBody>
      </p:sp>
      <p:sp>
        <p:nvSpPr>
          <p:cNvPr id="10" name="Sous-titre 9">
            <a:extLst>
              <a:ext uri="{FF2B5EF4-FFF2-40B4-BE49-F238E27FC236}">
                <a16:creationId xmlns:a16="http://schemas.microsoft.com/office/drawing/2014/main" id="{2F4A7CFE-65FA-E249-9125-D938BCA440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00353" y="3124922"/>
            <a:ext cx="1828800" cy="1568450"/>
          </a:xfrm>
        </p:spPr>
        <p:txBody>
          <a:bodyPr lIns="90000">
            <a:normAutofit/>
          </a:bodyPr>
          <a:lstStyle/>
          <a:p>
            <a:r>
              <a:rPr lang="fr-FR" sz="1400" b="1" dirty="0"/>
              <a:t>Leon van Riesen-Haupt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AF0A55C-66AB-F046-AA02-AFC919A1C1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624390" y="4683125"/>
            <a:ext cx="1828800" cy="460375"/>
          </a:xfrm>
        </p:spPr>
        <p:txBody>
          <a:bodyPr/>
          <a:lstStyle/>
          <a:p>
            <a:r>
              <a:rPr lang="en-GB" b="1" dirty="0"/>
              <a:t>October 2023</a:t>
            </a:r>
          </a:p>
        </p:txBody>
      </p:sp>
    </p:spTree>
    <p:extLst>
      <p:ext uri="{BB962C8B-B14F-4D97-AF65-F5344CB8AC3E}">
        <p14:creationId xmlns:p14="http://schemas.microsoft.com/office/powerpoint/2010/main" val="213017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681068-7C1E-42EF-B7C4-D84875B7CA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Efforts led by G. Simon, R. De Maria, A. </a:t>
            </a:r>
            <a:r>
              <a:rPr lang="en-GB" dirty="0" err="1"/>
              <a:t>Faus-Golfe</a:t>
            </a:r>
            <a:r>
              <a:rPr lang="en-GB" dirty="0"/>
              <a:t> and F. Schmidt</a:t>
            </a:r>
          </a:p>
          <a:p>
            <a:r>
              <a:rPr lang="en-GB" dirty="0"/>
              <a:t>Ongoing </a:t>
            </a:r>
            <a:r>
              <a:rPr lang="en-GB" b="1" dirty="0"/>
              <a:t>review</a:t>
            </a:r>
            <a:r>
              <a:rPr lang="en-GB" dirty="0"/>
              <a:t> of </a:t>
            </a:r>
            <a:r>
              <a:rPr lang="en-GB" b="1" dirty="0"/>
              <a:t>MAD-X</a:t>
            </a:r>
            <a:r>
              <a:rPr lang="en-GB" dirty="0"/>
              <a:t> for FCC-</a:t>
            </a:r>
            <a:r>
              <a:rPr lang="en-GB" dirty="0" err="1"/>
              <a:t>ee</a:t>
            </a:r>
            <a:r>
              <a:rPr lang="en-GB" dirty="0"/>
              <a:t> simulations</a:t>
            </a:r>
          </a:p>
          <a:p>
            <a:pPr lvl="1"/>
            <a:r>
              <a:rPr lang="en-GB" dirty="0"/>
              <a:t>Investigation of </a:t>
            </a:r>
            <a:r>
              <a:rPr lang="en-GB" b="1" dirty="0"/>
              <a:t>Twiss</a:t>
            </a:r>
            <a:r>
              <a:rPr lang="en-GB" dirty="0"/>
              <a:t>, </a:t>
            </a:r>
            <a:r>
              <a:rPr lang="en-GB" b="1" dirty="0"/>
              <a:t>Emit</a:t>
            </a:r>
            <a:r>
              <a:rPr lang="en-GB" dirty="0"/>
              <a:t> and </a:t>
            </a:r>
            <a:r>
              <a:rPr lang="en-GB" b="1" dirty="0"/>
              <a:t>Track</a:t>
            </a:r>
            <a:r>
              <a:rPr lang="en-GB" dirty="0"/>
              <a:t> modules</a:t>
            </a:r>
          </a:p>
          <a:p>
            <a:pPr lvl="1"/>
            <a:r>
              <a:rPr lang="en-GB" dirty="0"/>
              <a:t>Improved </a:t>
            </a:r>
            <a:r>
              <a:rPr lang="en-GB" dirty="0" err="1"/>
              <a:t>modeling</a:t>
            </a:r>
            <a:r>
              <a:rPr lang="en-GB" dirty="0"/>
              <a:t> in presence of energy deviations  (</a:t>
            </a:r>
            <a:r>
              <a:rPr lang="en-GB" b="1" dirty="0"/>
              <a:t>tapering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Implement more accurate </a:t>
            </a:r>
            <a:r>
              <a:rPr lang="en-GB" dirty="0" err="1"/>
              <a:t>twiss</a:t>
            </a:r>
            <a:r>
              <a:rPr lang="en-GB" b="1" dirty="0"/>
              <a:t> computation </a:t>
            </a:r>
            <a:r>
              <a:rPr lang="en-GB" dirty="0"/>
              <a:t>considering </a:t>
            </a:r>
            <a:r>
              <a:rPr lang="en-GB" b="1" dirty="0"/>
              <a:t>energy offset</a:t>
            </a:r>
          </a:p>
          <a:p>
            <a:pPr lvl="1"/>
            <a:r>
              <a:rPr lang="en-GB" dirty="0"/>
              <a:t>Review of </a:t>
            </a:r>
            <a:r>
              <a:rPr lang="en-GB" b="1" dirty="0"/>
              <a:t>radiation damping </a:t>
            </a:r>
            <a:r>
              <a:rPr lang="en-GB" dirty="0"/>
              <a:t>modelling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E21C8F8-AFAB-4551-825E-D225F8E15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MAD-X for FCC-</a:t>
            </a:r>
            <a:r>
              <a:rPr lang="en-US" dirty="0" err="1"/>
              <a:t>ee</a:t>
            </a:r>
            <a:br>
              <a:rPr lang="en-US" dirty="0"/>
            </a:br>
            <a:endParaRPr lang="en-CH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4D41A1D1-CEF4-43DE-8672-804820232760}"/>
              </a:ext>
            </a:extLst>
          </p:cNvPr>
          <p:cNvGraphicFramePr>
            <a:graphicFrameLocks noGrp="1"/>
          </p:cNvGraphicFramePr>
          <p:nvPr/>
        </p:nvGraphicFramePr>
        <p:xfrm>
          <a:off x="5371039" y="1864678"/>
          <a:ext cx="3772961" cy="987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7">
                  <a:extLst>
                    <a:ext uri="{9D8B030D-6E8A-4147-A177-3AD203B41FA5}">
                      <a16:colId xmlns:a16="http://schemas.microsoft.com/office/drawing/2014/main" val="3632498105"/>
                    </a:ext>
                  </a:extLst>
                </a:gridCol>
                <a:gridCol w="1451056">
                  <a:extLst>
                    <a:ext uri="{9D8B030D-6E8A-4147-A177-3AD203B41FA5}">
                      <a16:colId xmlns:a16="http://schemas.microsoft.com/office/drawing/2014/main" val="1156879224"/>
                    </a:ext>
                  </a:extLst>
                </a:gridCol>
                <a:gridCol w="1509098">
                  <a:extLst>
                    <a:ext uri="{9D8B030D-6E8A-4147-A177-3AD203B41FA5}">
                      <a16:colId xmlns:a16="http://schemas.microsoft.com/office/drawing/2014/main" val="3025304554"/>
                    </a:ext>
                  </a:extLst>
                </a:gridCol>
              </a:tblGrid>
              <a:tr h="278788">
                <a:tc>
                  <a:txBody>
                    <a:bodyPr/>
                    <a:lstStyle/>
                    <a:p>
                      <a:r>
                        <a:rPr lang="fr-FR" sz="1100" dirty="0"/>
                        <a:t>TWISS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/>
                        <a:t>N</a:t>
                      </a:r>
                      <a:r>
                        <a:rPr lang="en-GB" sz="1100"/>
                        <a:t>o tapering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Tapering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50989562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GB" sz="1100"/>
                        <a:t>5.07.00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0.2240 0.3600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0.2240 0.3593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373054972"/>
                  </a:ext>
                </a:extLst>
              </a:tr>
              <a:tr h="231023">
                <a:tc>
                  <a:txBody>
                    <a:bodyPr/>
                    <a:lstStyle/>
                    <a:p>
                      <a:r>
                        <a:rPr lang="en-GB" sz="1100"/>
                        <a:t>5.08.01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0.2240 0.3600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0.2153 0.3509</a:t>
                      </a:r>
                      <a:endParaRPr lang="en-GB" sz="1100" b="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34280956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100"/>
                        <a:t>5.09.00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0.2240 0.3600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0.2153 0.3509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812533133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7C455FD-00FF-4C7E-B5FE-E694B9350012}"/>
              </a:ext>
            </a:extLst>
          </p:cNvPr>
          <p:cNvGraphicFramePr>
            <a:graphicFrameLocks noGrp="1"/>
          </p:cNvGraphicFramePr>
          <p:nvPr/>
        </p:nvGraphicFramePr>
        <p:xfrm>
          <a:off x="5371039" y="2831688"/>
          <a:ext cx="3772960" cy="987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5481">
                  <a:extLst>
                    <a:ext uri="{9D8B030D-6E8A-4147-A177-3AD203B41FA5}">
                      <a16:colId xmlns:a16="http://schemas.microsoft.com/office/drawing/2014/main" val="3632498105"/>
                    </a:ext>
                  </a:extLst>
                </a:gridCol>
                <a:gridCol w="1442760">
                  <a:extLst>
                    <a:ext uri="{9D8B030D-6E8A-4147-A177-3AD203B41FA5}">
                      <a16:colId xmlns:a16="http://schemas.microsoft.com/office/drawing/2014/main" val="1156879224"/>
                    </a:ext>
                  </a:extLst>
                </a:gridCol>
                <a:gridCol w="1494719">
                  <a:extLst>
                    <a:ext uri="{9D8B030D-6E8A-4147-A177-3AD203B41FA5}">
                      <a16:colId xmlns:a16="http://schemas.microsoft.com/office/drawing/2014/main" val="3025304554"/>
                    </a:ext>
                  </a:extLst>
                </a:gridCol>
              </a:tblGrid>
              <a:tr h="278788">
                <a:tc>
                  <a:txBody>
                    <a:bodyPr/>
                    <a:lstStyle/>
                    <a:p>
                      <a:r>
                        <a:rPr lang="fr-FR" sz="1100" dirty="0"/>
                        <a:t>TRACK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100" dirty="0"/>
                        <a:t>N</a:t>
                      </a:r>
                      <a:r>
                        <a:rPr lang="en-GB" sz="1100" dirty="0"/>
                        <a:t>o tapering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Tapering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50989562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GB" sz="1100"/>
                        <a:t>5.07.00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0.2240 0.3600 0.101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0.1797 0.3942 0.0833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373054972"/>
                  </a:ext>
                </a:extLst>
              </a:tr>
              <a:tr h="229207">
                <a:tc>
                  <a:txBody>
                    <a:bodyPr/>
                    <a:lstStyle/>
                    <a:p>
                      <a:r>
                        <a:rPr lang="en-GB" sz="1100"/>
                        <a:t>5.08.01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0.2240 0.3600 0.101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0.2236 0.3588 0.0815</a:t>
                      </a:r>
                      <a:endParaRPr lang="en-GB" sz="1100" b="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34280956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fr-FR" sz="1100"/>
                        <a:t>5.09.00</a:t>
                      </a:r>
                      <a:endParaRPr lang="en-GB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0.2240 0.3600 0.101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0.2236 0.3588 0.0815</a:t>
                      </a:r>
                      <a:endParaRPr lang="en-GB" sz="1100" b="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812533133"/>
                  </a:ext>
                </a:extLst>
              </a:tr>
            </a:tbl>
          </a:graphicData>
        </a:graphic>
      </p:graphicFrame>
      <p:sp>
        <p:nvSpPr>
          <p:cNvPr id="7" name="Oval 6">
            <a:extLst>
              <a:ext uri="{FF2B5EF4-FFF2-40B4-BE49-F238E27FC236}">
                <a16:creationId xmlns:a16="http://schemas.microsoft.com/office/drawing/2014/main" id="{C89AE991-409D-49ED-8993-3E3A08120257}"/>
              </a:ext>
            </a:extLst>
          </p:cNvPr>
          <p:cNvSpPr/>
          <p:nvPr/>
        </p:nvSpPr>
        <p:spPr>
          <a:xfrm>
            <a:off x="7606665" y="3086100"/>
            <a:ext cx="1040130" cy="2743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013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C58C56B-897F-478A-83FF-ED36EBEADA99}"/>
              </a:ext>
            </a:extLst>
          </p:cNvPr>
          <p:cNvSpPr/>
          <p:nvPr/>
        </p:nvSpPr>
        <p:spPr>
          <a:xfrm>
            <a:off x="7606665" y="3528278"/>
            <a:ext cx="1040130" cy="27432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013"/>
          </a:p>
        </p:txBody>
      </p:sp>
    </p:spTree>
    <p:extLst>
      <p:ext uri="{BB962C8B-B14F-4D97-AF65-F5344CB8AC3E}">
        <p14:creationId xmlns:p14="http://schemas.microsoft.com/office/powerpoint/2010/main" val="3859247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E7B6C94-8704-4F1F-B5AF-15D7E0568C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G. Simon,  “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Realistic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Optics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&amp; Simulation Modelling in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FCC-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Era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: update”, BIMP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meeting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at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Université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Paris-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Saclay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8th March 2022:.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G. Simon, “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Comparisons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of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radiation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 and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damping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EPFL-LPAP FCC-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Software Framework Meeting, 24th March 2022. 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G. Simon, “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SR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radiation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issues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 in FCC-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ee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 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“, FCC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week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2022, 2nd June 2022.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G. Simon, “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Synchrotron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radiation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improvements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 in MAD-X for FCC-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eestudies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EPFL CERN FCC Coffee, 20th June 2022.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G. Simon,  “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Synchrotron Radiation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issues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 in MADX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FCC- France &amp;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Italy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workshop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2022, 22nd November 2022. 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G. Simon, “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MAD-X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modules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 review for FCC-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ee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LNO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section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meeting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on MADX and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Xsuite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for FCC-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9th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December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2022.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ACEA0AE-0B7C-4BCF-97E6-EEFF78995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Relevant Publications</a:t>
            </a:r>
            <a:endParaRPr lang="en-CH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F53EEB-3EA0-4C5B-9BFB-A678A2D63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972466-4534-4C24-827B-BE25C2365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name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F2E83B-B8F9-4472-885B-08A130DAD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46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Google Shape;256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4776" y="4719200"/>
            <a:ext cx="1404503" cy="405025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Title 2">
            <a:extLst>
              <a:ext uri="{FF2B5EF4-FFF2-40B4-BE49-F238E27FC236}">
                <a16:creationId xmlns:a16="http://schemas.microsoft.com/office/drawing/2014/main" id="{90973C23-E6CA-487C-9BF2-6CDDAFAE5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6" y="179553"/>
            <a:ext cx="3667125" cy="1072753"/>
          </a:xfrm>
        </p:spPr>
        <p:txBody>
          <a:bodyPr/>
          <a:lstStyle/>
          <a:p>
            <a:r>
              <a:rPr lang="en-US" dirty="0"/>
              <a:t>Electron Cloud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EAD80512-E7E7-44DC-BE16-BA866D9398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126"/>
          <a:stretch/>
        </p:blipFill>
        <p:spPr bwMode="auto">
          <a:xfrm>
            <a:off x="1148874" y="828676"/>
            <a:ext cx="7251785" cy="2375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Google Shape;236;p39">
            <a:extLst>
              <a:ext uri="{FF2B5EF4-FFF2-40B4-BE49-F238E27FC236}">
                <a16:creationId xmlns:a16="http://schemas.microsoft.com/office/drawing/2014/main" id="{5EBEF083-F17F-4E6C-8B1B-B4B37D1660E9}"/>
              </a:ext>
            </a:extLst>
          </p:cNvPr>
          <p:cNvSpPr/>
          <p:nvPr/>
        </p:nvSpPr>
        <p:spPr>
          <a:xfrm rot="5400000">
            <a:off x="5557689" y="3337257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254;p39">
            <a:extLst>
              <a:ext uri="{FF2B5EF4-FFF2-40B4-BE49-F238E27FC236}">
                <a16:creationId xmlns:a16="http://schemas.microsoft.com/office/drawing/2014/main" id="{342ADE70-C7CE-4F73-868D-FCD4513E5954}"/>
              </a:ext>
            </a:extLst>
          </p:cNvPr>
          <p:cNvSpPr txBox="1"/>
          <p:nvPr/>
        </p:nvSpPr>
        <p:spPr>
          <a:xfrm rot="19021072">
            <a:off x="4810411" y="3898796"/>
            <a:ext cx="1385657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L. Sabato, L. Mether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Google Shape;201;p35">
            <a:extLst>
              <a:ext uri="{FF2B5EF4-FFF2-40B4-BE49-F238E27FC236}">
                <a16:creationId xmlns:a16="http://schemas.microsoft.com/office/drawing/2014/main" id="{BE14ECB5-C453-47C0-A03F-55A0AA38B72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b="33600"/>
          <a:stretch/>
        </p:blipFill>
        <p:spPr>
          <a:xfrm>
            <a:off x="68446" y="1449912"/>
            <a:ext cx="792869" cy="4629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A picture containing graphics, drawing, sketch, art&#10;&#10;Description automatically generated">
            <a:extLst>
              <a:ext uri="{FF2B5EF4-FFF2-40B4-BE49-F238E27FC236}">
                <a16:creationId xmlns:a16="http://schemas.microsoft.com/office/drawing/2014/main" id="{DBFB76E0-CBAA-4F4C-9C3D-BD2D543748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44" y="2016522"/>
            <a:ext cx="728663" cy="40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7395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7FB6DDA-901A-4DC1-98EF-91B6C195E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Efforts by </a:t>
            </a:r>
            <a:r>
              <a:rPr lang="en-US" b="1" dirty="0"/>
              <a:t>L. Sabato </a:t>
            </a:r>
            <a:r>
              <a:rPr lang="en-US" dirty="0"/>
              <a:t>and </a:t>
            </a:r>
            <a:r>
              <a:rPr lang="en-US" b="1" dirty="0"/>
              <a:t>L. </a:t>
            </a:r>
            <a:r>
              <a:rPr lang="en-US" b="1" dirty="0" err="1"/>
              <a:t>Mether</a:t>
            </a:r>
            <a:endParaRPr lang="en-US" b="1" dirty="0"/>
          </a:p>
          <a:p>
            <a:r>
              <a:rPr lang="en-US" dirty="0"/>
              <a:t>Provide </a:t>
            </a:r>
            <a:r>
              <a:rPr lang="en-US" b="1" dirty="0"/>
              <a:t>feedback</a:t>
            </a:r>
            <a:r>
              <a:rPr lang="en-US" dirty="0"/>
              <a:t> for </a:t>
            </a:r>
            <a:r>
              <a:rPr lang="en-US" b="1" dirty="0"/>
              <a:t>vacuum design</a:t>
            </a:r>
            <a:endParaRPr lang="en-US" dirty="0"/>
          </a:p>
          <a:p>
            <a:r>
              <a:rPr lang="en-US" dirty="0"/>
              <a:t>Cloud formation using </a:t>
            </a:r>
            <a:r>
              <a:rPr lang="en-US" b="1" dirty="0" err="1"/>
              <a:t>pyECLOUD</a:t>
            </a:r>
            <a:endParaRPr lang="en-US" b="1" dirty="0"/>
          </a:p>
          <a:p>
            <a:pPr lvl="1"/>
            <a:r>
              <a:rPr lang="en-US" b="1" dirty="0"/>
              <a:t>Improved</a:t>
            </a:r>
            <a:r>
              <a:rPr lang="en-US" dirty="0"/>
              <a:t> electron cloud </a:t>
            </a:r>
            <a:r>
              <a:rPr lang="en-US" b="1" dirty="0"/>
              <a:t>models</a:t>
            </a:r>
            <a:r>
              <a:rPr lang="en-US" dirty="0"/>
              <a:t> based on LHC</a:t>
            </a:r>
          </a:p>
          <a:p>
            <a:pPr lvl="1"/>
            <a:r>
              <a:rPr lang="en-US" dirty="0"/>
              <a:t>Systematically </a:t>
            </a:r>
            <a:r>
              <a:rPr lang="en-US" b="1" dirty="0"/>
              <a:t>reduce computational load</a:t>
            </a:r>
            <a:r>
              <a:rPr lang="en-US" dirty="0"/>
              <a:t> by identifying </a:t>
            </a:r>
            <a:r>
              <a:rPr lang="en-US" b="1" dirty="0"/>
              <a:t>parameter range</a:t>
            </a:r>
          </a:p>
          <a:p>
            <a:r>
              <a:rPr lang="en-US" dirty="0"/>
              <a:t>Beam </a:t>
            </a:r>
            <a:r>
              <a:rPr lang="en-US" b="1" dirty="0"/>
              <a:t>stability simulations </a:t>
            </a:r>
            <a:r>
              <a:rPr lang="en-US" dirty="0"/>
              <a:t>with</a:t>
            </a:r>
            <a:r>
              <a:rPr lang="en-US" b="1" dirty="0"/>
              <a:t>  </a:t>
            </a:r>
            <a:r>
              <a:rPr lang="en-US" b="1" dirty="0" err="1"/>
              <a:t>pyHeadTail</a:t>
            </a:r>
            <a:endParaRPr lang="en-CH" b="1" dirty="0"/>
          </a:p>
          <a:p>
            <a:pPr lvl="1"/>
            <a:r>
              <a:rPr lang="en-US" dirty="0"/>
              <a:t>Using distributions from </a:t>
            </a:r>
            <a:r>
              <a:rPr lang="en-US" dirty="0" err="1"/>
              <a:t>pyECLOUD</a:t>
            </a:r>
            <a:endParaRPr lang="en-US" dirty="0"/>
          </a:p>
          <a:p>
            <a:r>
              <a:rPr lang="en-US" dirty="0"/>
              <a:t>Possible aim to </a:t>
            </a:r>
            <a:r>
              <a:rPr lang="en-US" b="1" dirty="0"/>
              <a:t>integrate</a:t>
            </a:r>
            <a:r>
              <a:rPr lang="en-US" dirty="0"/>
              <a:t> with other (python) </a:t>
            </a:r>
            <a:r>
              <a:rPr lang="en-US" b="1" dirty="0"/>
              <a:t>codes</a:t>
            </a:r>
            <a:r>
              <a:rPr lang="en-US" dirty="0"/>
              <a:t> for </a:t>
            </a:r>
            <a:r>
              <a:rPr lang="en-US" b="1" dirty="0"/>
              <a:t>multiple effects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7CF3659-D82A-4FA9-820D-A1394C9D4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Cloud</a:t>
            </a:r>
            <a:br>
              <a:rPr lang="en-US" dirty="0"/>
            </a:br>
            <a:endParaRPr lang="en-CH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550E41E-C2C7-4E37-B957-9F71C2AB4D4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2"/>
          <a:stretch/>
        </p:blipFill>
        <p:spPr>
          <a:xfrm>
            <a:off x="6230939" y="0"/>
            <a:ext cx="2654382" cy="2490537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AE550B17-DECE-4BE5-9D27-C3E56C3AF6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18"/>
          <a:stretch/>
        </p:blipFill>
        <p:spPr>
          <a:xfrm>
            <a:off x="6219939" y="2442411"/>
            <a:ext cx="2665381" cy="238771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612AEBF-12D2-4581-A3FB-8C266E30EC63}"/>
              </a:ext>
            </a:extLst>
          </p:cNvPr>
          <p:cNvSpPr txBox="1"/>
          <p:nvPr/>
        </p:nvSpPr>
        <p:spPr>
          <a:xfrm>
            <a:off x="6132195" y="4788012"/>
            <a:ext cx="2891489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Electron cloud formation in dipoles for two design iterations with different bunch spacing</a:t>
            </a:r>
            <a:endParaRPr lang="en-CH" sz="1013" dirty="0"/>
          </a:p>
        </p:txBody>
      </p:sp>
    </p:spTree>
    <p:extLst>
      <p:ext uri="{BB962C8B-B14F-4D97-AF65-F5344CB8AC3E}">
        <p14:creationId xmlns:p14="http://schemas.microsoft.com/office/powerpoint/2010/main" val="3205481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Google Shape;256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4776" y="4719200"/>
            <a:ext cx="1404503" cy="405025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Title 2">
            <a:extLst>
              <a:ext uri="{FF2B5EF4-FFF2-40B4-BE49-F238E27FC236}">
                <a16:creationId xmlns:a16="http://schemas.microsoft.com/office/drawing/2014/main" id="{90973C23-E6CA-487C-9BF2-6CDDAFAE5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6" y="179553"/>
            <a:ext cx="3667125" cy="1072753"/>
          </a:xfrm>
        </p:spPr>
        <p:txBody>
          <a:bodyPr/>
          <a:lstStyle/>
          <a:p>
            <a:r>
              <a:rPr lang="en-US" dirty="0"/>
              <a:t>Spin </a:t>
            </a:r>
            <a:r>
              <a:rPr lang="en-US" dirty="0" err="1"/>
              <a:t>Polarisation</a:t>
            </a:r>
            <a:endParaRPr lang="en-US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16BE92AC-52CF-4926-83A8-CB1C22F949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126"/>
          <a:stretch/>
        </p:blipFill>
        <p:spPr bwMode="auto">
          <a:xfrm>
            <a:off x="1148874" y="828676"/>
            <a:ext cx="7251785" cy="2375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Google Shape;260;p39">
            <a:extLst>
              <a:ext uri="{FF2B5EF4-FFF2-40B4-BE49-F238E27FC236}">
                <a16:creationId xmlns:a16="http://schemas.microsoft.com/office/drawing/2014/main" id="{A528370A-C8F1-4EF3-9228-EB49CAB54741}"/>
              </a:ext>
            </a:extLst>
          </p:cNvPr>
          <p:cNvSpPr/>
          <p:nvPr/>
        </p:nvSpPr>
        <p:spPr>
          <a:xfrm rot="5400000">
            <a:off x="8088188" y="3216800"/>
            <a:ext cx="8640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261;p39">
            <a:extLst>
              <a:ext uri="{FF2B5EF4-FFF2-40B4-BE49-F238E27FC236}">
                <a16:creationId xmlns:a16="http://schemas.microsoft.com/office/drawing/2014/main" id="{A8351F11-E7E9-42BD-98CC-F790F815FA30}"/>
              </a:ext>
            </a:extLst>
          </p:cNvPr>
          <p:cNvSpPr txBox="1"/>
          <p:nvPr/>
        </p:nvSpPr>
        <p:spPr>
          <a:xfrm rot="19021074">
            <a:off x="8288882" y="3633961"/>
            <a:ext cx="741012" cy="954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Y. Wu, 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F. Carlier,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T. Pieloni 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EPOL team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262;p39">
            <a:extLst>
              <a:ext uri="{FF2B5EF4-FFF2-40B4-BE49-F238E27FC236}">
                <a16:creationId xmlns:a16="http://schemas.microsoft.com/office/drawing/2014/main" id="{59D4F4A5-F229-45B4-A882-AF0362015FEC}"/>
              </a:ext>
            </a:extLst>
          </p:cNvPr>
          <p:cNvSpPr txBox="1"/>
          <p:nvPr/>
        </p:nvSpPr>
        <p:spPr>
          <a:xfrm rot="19021639">
            <a:off x="8187800" y="2151747"/>
            <a:ext cx="1136793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Polarization</a:t>
            </a:r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 and SPIN </a:t>
            </a:r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tracking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267;p39">
            <a:extLst>
              <a:ext uri="{FF2B5EF4-FFF2-40B4-BE49-F238E27FC236}">
                <a16:creationId xmlns:a16="http://schemas.microsoft.com/office/drawing/2014/main" id="{A163D6EF-1301-4014-90E3-51F300DE6950}"/>
              </a:ext>
            </a:extLst>
          </p:cNvPr>
          <p:cNvSpPr/>
          <p:nvPr/>
        </p:nvSpPr>
        <p:spPr>
          <a:xfrm rot="5400000">
            <a:off x="8606588" y="3514688"/>
            <a:ext cx="2718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268;p39">
            <a:extLst>
              <a:ext uri="{FF2B5EF4-FFF2-40B4-BE49-F238E27FC236}">
                <a16:creationId xmlns:a16="http://schemas.microsoft.com/office/drawing/2014/main" id="{A80C24FD-BF2E-4DF1-ADBB-E189E076C09E}"/>
              </a:ext>
            </a:extLst>
          </p:cNvPr>
          <p:cNvSpPr txBox="1"/>
          <p:nvPr/>
        </p:nvSpPr>
        <p:spPr>
          <a:xfrm rot="19020669">
            <a:off x="8630508" y="2978187"/>
            <a:ext cx="670963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SITROS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" name="Google Shape;201;p35">
            <a:extLst>
              <a:ext uri="{FF2B5EF4-FFF2-40B4-BE49-F238E27FC236}">
                <a16:creationId xmlns:a16="http://schemas.microsoft.com/office/drawing/2014/main" id="{B0CB622F-AD59-4840-8F45-59481D8782F6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b="33600"/>
          <a:stretch/>
        </p:blipFill>
        <p:spPr>
          <a:xfrm>
            <a:off x="68446" y="1449912"/>
            <a:ext cx="792869" cy="4629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A picture containing graphics, drawing, sketch, art&#10;&#10;Description automatically generated">
            <a:extLst>
              <a:ext uri="{FF2B5EF4-FFF2-40B4-BE49-F238E27FC236}">
                <a16:creationId xmlns:a16="http://schemas.microsoft.com/office/drawing/2014/main" id="{26C7170F-7FFC-419B-8892-2EF45C839F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44" y="2016522"/>
            <a:ext cx="728663" cy="40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6534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C066AA-5C6E-4F6B-86BC-DD19C64FD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6" y="1563688"/>
            <a:ext cx="4402931" cy="3386772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Lead by </a:t>
            </a:r>
            <a:r>
              <a:rPr lang="en-GB" b="1" dirty="0"/>
              <a:t>Y. Wu, D. Barber</a:t>
            </a:r>
          </a:p>
          <a:p>
            <a:r>
              <a:rPr lang="en-GB" dirty="0"/>
              <a:t>Spin polarisation required for </a:t>
            </a:r>
            <a:r>
              <a:rPr lang="en-GB" b="1" dirty="0"/>
              <a:t>energy calibration</a:t>
            </a:r>
            <a:r>
              <a:rPr lang="en-GB" dirty="0"/>
              <a:t> by spin tune measurement</a:t>
            </a:r>
          </a:p>
          <a:p>
            <a:r>
              <a:rPr lang="en-GB" b="1" dirty="0"/>
              <a:t>Polarisation levels and times </a:t>
            </a:r>
            <a:r>
              <a:rPr lang="en-GB" dirty="0"/>
              <a:t>determined from simulations</a:t>
            </a:r>
          </a:p>
          <a:p>
            <a:pPr lvl="1"/>
            <a:r>
              <a:rPr lang="en-GB" dirty="0"/>
              <a:t>Currently done in </a:t>
            </a:r>
            <a:r>
              <a:rPr lang="en-GB" b="1" dirty="0" err="1"/>
              <a:t>Bmad</a:t>
            </a:r>
            <a:endParaRPr lang="en-GB" b="1" dirty="0"/>
          </a:p>
          <a:p>
            <a:r>
              <a:rPr lang="en-GB" dirty="0"/>
              <a:t>Software framework </a:t>
            </a:r>
            <a:r>
              <a:rPr lang="en-GB" b="1" dirty="0"/>
              <a:t>requirements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Simulate and optimise polarisation with </a:t>
            </a:r>
            <a:r>
              <a:rPr lang="en-GB" b="1" dirty="0"/>
              <a:t>realistic lattice errors </a:t>
            </a:r>
            <a:r>
              <a:rPr lang="en-GB" dirty="0"/>
              <a:t>and</a:t>
            </a:r>
            <a:r>
              <a:rPr lang="en-GB" b="1" dirty="0"/>
              <a:t> corrections</a:t>
            </a:r>
          </a:p>
          <a:p>
            <a:pPr lvl="1"/>
            <a:r>
              <a:rPr lang="en-GB" dirty="0"/>
              <a:t>Understand how </a:t>
            </a:r>
            <a:r>
              <a:rPr lang="en-GB" b="1" dirty="0"/>
              <a:t>spin optimisation affects</a:t>
            </a:r>
            <a:r>
              <a:rPr lang="en-GB" dirty="0"/>
              <a:t> other </a:t>
            </a:r>
            <a:r>
              <a:rPr lang="en-GB" b="1" dirty="0"/>
              <a:t>properties</a:t>
            </a:r>
          </a:p>
          <a:p>
            <a:pPr lvl="1"/>
            <a:r>
              <a:rPr lang="en-GB" dirty="0"/>
              <a:t>Accurate </a:t>
            </a:r>
            <a:r>
              <a:rPr lang="en-GB" b="1" dirty="0"/>
              <a:t>representation</a:t>
            </a:r>
            <a:r>
              <a:rPr lang="en-GB" dirty="0"/>
              <a:t> and </a:t>
            </a:r>
            <a:r>
              <a:rPr lang="en-GB" b="1" dirty="0"/>
              <a:t>propagation</a:t>
            </a:r>
            <a:r>
              <a:rPr lang="en-GB" dirty="0"/>
              <a:t> of changes between codes</a:t>
            </a:r>
          </a:p>
          <a:p>
            <a:pPr lvl="1"/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191804-7E31-4501-B290-DD2AA843D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 </a:t>
            </a:r>
            <a:r>
              <a:rPr lang="en-US" dirty="0" err="1"/>
              <a:t>Polarisation</a:t>
            </a:r>
            <a:endParaRPr lang="en-CH" i="1" dirty="0"/>
          </a:p>
        </p:txBody>
      </p:sp>
      <p:pic>
        <p:nvPicPr>
          <p:cNvPr id="8" name="Picture 7" descr="A picture containing text, diagram, screenshot, line&#10;&#10;Description automatically generated">
            <a:extLst>
              <a:ext uri="{FF2B5EF4-FFF2-40B4-BE49-F238E27FC236}">
                <a16:creationId xmlns:a16="http://schemas.microsoft.com/office/drawing/2014/main" id="{FB5A1070-F294-495B-B3EC-B944757EEA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934" y="1252306"/>
            <a:ext cx="3893066" cy="30015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79CEFD-2EB1-440A-B013-64AC4F1F1458}"/>
              </a:ext>
            </a:extLst>
          </p:cNvPr>
          <p:cNvSpPr txBox="1"/>
          <p:nvPr/>
        </p:nvSpPr>
        <p:spPr>
          <a:xfrm>
            <a:off x="5479256" y="4253830"/>
            <a:ext cx="3557588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3" dirty="0"/>
              <a:t>Polarisation levels before and after implementing orbit bumps using </a:t>
            </a:r>
            <a:r>
              <a:rPr lang="en-GB" sz="1013" dirty="0">
                <a:latin typeface="Arial" panose="020B0604020202020204" pitchFamily="34" charset="0"/>
              </a:rPr>
              <a:t>harmonic spin matching.</a:t>
            </a:r>
            <a:endParaRPr lang="en-GB" sz="1013" dirty="0"/>
          </a:p>
        </p:txBody>
      </p:sp>
    </p:spTree>
    <p:extLst>
      <p:ext uri="{BB962C8B-B14F-4D97-AF65-F5344CB8AC3E}">
        <p14:creationId xmlns:p14="http://schemas.microsoft.com/office/powerpoint/2010/main" val="88897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E7B6C94-8704-4F1F-B5AF-15D7E0568C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Y. Wu, “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Spin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Polarization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Simulations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 for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the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 Future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Circular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 Collider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e+e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-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using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 BMAD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 2nd FCC Energy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Calibration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Polarization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and Mono-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chromatisation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(EPOL)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workshop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CERN, 22 Sep 2022.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Y. Wu, “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First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trials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of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harmonic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spin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matching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 in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the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 FCC-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ee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 FCC-FS EPOL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group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and FCCIS WP2.5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meeting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16, CERN, 15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Dec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2022.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Y. Wu, “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Spin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Polarization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Simulations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 for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the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 Future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Circular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 Collider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e+e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-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using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 BMAD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 Workshop on Beam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Polarization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Hiroshima University, 9 Feb 2023,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hlinkClick r:id="rId4"/>
              </a:rPr>
              <a:t> </a:t>
            </a:r>
            <a:endParaRPr lang="de-DE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Y. Wu, “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Updates on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the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 Exploration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of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 Harmonic Spin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Matching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 in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the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 FCC-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ee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 FCC-FS EPOL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group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and FCCIS WP2.5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meeting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18 - Joint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with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FCC-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tuning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meeting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CERN, 16 Feb 2023.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Y. Wu, “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Updates on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the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 Exploration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of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the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 Possible Spin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Matching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 Methods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used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 in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the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 FCC-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ee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 FCC-FS EPOL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group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and FCCIS WP2.5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meeting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21, CERN, 13 Apr 2023,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hlinkClick r:id="rId6"/>
              </a:rPr>
              <a:t> </a:t>
            </a:r>
            <a:endParaRPr lang="de-DE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Y. Wu, “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Comparison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of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 Harmonic Spin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Matching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 Schemes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using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 Orbit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Bumps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 in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the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 FCC-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ee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 FCC Week 2023, London, 5–9 Jun 2023.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Y. Wu, “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Comparison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of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 Harmonic Spin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Matching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 Schemes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using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 Orbit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Bumps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 in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the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 FCC-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ee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Optics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Tuning and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Corrections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for Future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colliders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workshop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CERN, 26–28 Jun 2023.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Y. Wu et al., “Spin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polarization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simulations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for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Future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Circular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Collider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e+e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using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Bmad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in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Proc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 eeFACT'22, Frascati,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Italy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September 2022, TUZAS0104, pp. 103-107, 2023.</a:t>
            </a:r>
          </a:p>
          <a:p>
            <a:pPr algn="just" rtl="0" fontAlgn="base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Y. Wu et al., “Spin-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polarization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simulations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for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Future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Circular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Collider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e+e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using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Bmad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in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Proc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 IPAC'23, Venice,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Italy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May 2023,  SUPM010,  MOPL055, 2023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ACEA0AE-0B7C-4BCF-97E6-EEFF78995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Relevant Publications</a:t>
            </a:r>
            <a:endParaRPr lang="en-CH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F53EEB-3EA0-4C5B-9BFB-A678A2D63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972466-4534-4C24-827B-BE25C2365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name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F2E83B-B8F9-4472-885B-08A130DAD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959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6D230780-F8D8-4241-BDC3-796BA966B1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126"/>
          <a:stretch/>
        </p:blipFill>
        <p:spPr bwMode="auto">
          <a:xfrm>
            <a:off x="1148874" y="828676"/>
            <a:ext cx="7251785" cy="2375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2" name="Google Shape;242;p39"/>
          <p:cNvSpPr/>
          <p:nvPr/>
        </p:nvSpPr>
        <p:spPr>
          <a:xfrm rot="5400000">
            <a:off x="2654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39"/>
          <p:cNvSpPr txBox="1"/>
          <p:nvPr/>
        </p:nvSpPr>
        <p:spPr>
          <a:xfrm rot="-2579331">
            <a:off x="35771" y="3592664"/>
            <a:ext cx="670963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39"/>
          <p:cNvSpPr txBox="1"/>
          <p:nvPr/>
        </p:nvSpPr>
        <p:spPr>
          <a:xfrm rot="-2579302">
            <a:off x="286114" y="3644109"/>
            <a:ext cx="821882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BMAD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39"/>
          <p:cNvSpPr/>
          <p:nvPr/>
        </p:nvSpPr>
        <p:spPr>
          <a:xfrm rot="5400000">
            <a:off x="5702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39"/>
          <p:cNvSpPr/>
          <p:nvPr/>
        </p:nvSpPr>
        <p:spPr>
          <a:xfrm rot="5400000">
            <a:off x="8750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9"/>
          <p:cNvSpPr txBox="1"/>
          <p:nvPr/>
        </p:nvSpPr>
        <p:spPr>
          <a:xfrm rot="-2579302">
            <a:off x="590914" y="3644109"/>
            <a:ext cx="821882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PyAT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39"/>
          <p:cNvSpPr/>
          <p:nvPr/>
        </p:nvSpPr>
        <p:spPr>
          <a:xfrm>
            <a:off x="230001" y="3230604"/>
            <a:ext cx="1613087" cy="1719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50" name="Google Shape;250;p39"/>
          <p:cNvSpPr txBox="1"/>
          <p:nvPr/>
        </p:nvSpPr>
        <p:spPr>
          <a:xfrm rot="-2578799">
            <a:off x="7348421" y="3649441"/>
            <a:ext cx="1059197" cy="954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D. Di Croce,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 G. Iadarola,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 F. Vanderveken,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T. Pieloni,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SDSC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39"/>
          <p:cNvSpPr/>
          <p:nvPr/>
        </p:nvSpPr>
        <p:spPr>
          <a:xfrm rot="5400000">
            <a:off x="7595269" y="3221400"/>
            <a:ext cx="8640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39"/>
          <p:cNvSpPr txBox="1"/>
          <p:nvPr/>
        </p:nvSpPr>
        <p:spPr>
          <a:xfrm rot="-2578635">
            <a:off x="7721280" y="2219232"/>
            <a:ext cx="938715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ML for DA </a:t>
            </a:r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optimization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6" name="Google Shape;25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44776" y="4719200"/>
            <a:ext cx="1404503" cy="405025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39"/>
          <p:cNvSpPr txBox="1"/>
          <p:nvPr/>
        </p:nvSpPr>
        <p:spPr>
          <a:xfrm rot="-2579331">
            <a:off x="946946" y="3705987"/>
            <a:ext cx="670963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MADX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39"/>
          <p:cNvSpPr/>
          <p:nvPr/>
        </p:nvSpPr>
        <p:spPr>
          <a:xfrm rot="5400000">
            <a:off x="11798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39"/>
          <p:cNvSpPr/>
          <p:nvPr/>
        </p:nvSpPr>
        <p:spPr>
          <a:xfrm rot="5400000">
            <a:off x="8088188" y="3216800"/>
            <a:ext cx="8640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39"/>
          <p:cNvSpPr txBox="1"/>
          <p:nvPr/>
        </p:nvSpPr>
        <p:spPr>
          <a:xfrm rot="-2578926">
            <a:off x="8288882" y="3633961"/>
            <a:ext cx="741012" cy="954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Y. Wu, 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F. Carlier,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T. Pieloni 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EPOL team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39"/>
          <p:cNvSpPr txBox="1"/>
          <p:nvPr/>
        </p:nvSpPr>
        <p:spPr>
          <a:xfrm rot="-2578361">
            <a:off x="8187800" y="2151747"/>
            <a:ext cx="1136793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Polarization</a:t>
            </a:r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 and SPIN </a:t>
            </a:r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tracking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39"/>
          <p:cNvSpPr txBox="1"/>
          <p:nvPr/>
        </p:nvSpPr>
        <p:spPr>
          <a:xfrm rot="-2578635">
            <a:off x="357790" y="2491853"/>
            <a:ext cx="823373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Xsequence</a:t>
            </a:r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,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Xconverter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(F. Carlier)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39"/>
          <p:cNvSpPr/>
          <p:nvPr/>
        </p:nvSpPr>
        <p:spPr>
          <a:xfrm>
            <a:off x="464881" y="4077269"/>
            <a:ext cx="960400" cy="1719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66" name="Google Shape;266;p39"/>
          <p:cNvSpPr txBox="1"/>
          <p:nvPr/>
        </p:nvSpPr>
        <p:spPr>
          <a:xfrm rot="-2579168">
            <a:off x="86419" y="4178179"/>
            <a:ext cx="1082673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 dirty="0">
                <a:latin typeface="Calibri"/>
                <a:ea typeface="Calibri"/>
                <a:cs typeface="Calibri"/>
                <a:sym typeface="Calibri"/>
              </a:rPr>
              <a:t>Tapering</a:t>
            </a:r>
            <a:endParaRPr sz="12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F. Carlier, L. van Riesen-Haupt, G. Simon, S. White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39"/>
          <p:cNvSpPr/>
          <p:nvPr/>
        </p:nvSpPr>
        <p:spPr>
          <a:xfrm rot="5400000">
            <a:off x="8606588" y="3514688"/>
            <a:ext cx="2718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39"/>
          <p:cNvSpPr txBox="1"/>
          <p:nvPr/>
        </p:nvSpPr>
        <p:spPr>
          <a:xfrm rot="-2579331">
            <a:off x="8630508" y="2978187"/>
            <a:ext cx="670963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SITROS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" name="Google Shape;201;p35">
            <a:extLst>
              <a:ext uri="{FF2B5EF4-FFF2-40B4-BE49-F238E27FC236}">
                <a16:creationId xmlns:a16="http://schemas.microsoft.com/office/drawing/2014/main" id="{BD18E471-3C2E-AE7A-BF45-A8A1C3A29EA6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b="33600"/>
          <a:stretch/>
        </p:blipFill>
        <p:spPr>
          <a:xfrm>
            <a:off x="68446" y="1449912"/>
            <a:ext cx="792869" cy="462984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Title 2">
            <a:extLst>
              <a:ext uri="{FF2B5EF4-FFF2-40B4-BE49-F238E27FC236}">
                <a16:creationId xmlns:a16="http://schemas.microsoft.com/office/drawing/2014/main" id="{90973C23-E6CA-487C-9BF2-6CDDAFAE5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6" y="179553"/>
            <a:ext cx="3667125" cy="1072753"/>
          </a:xfrm>
        </p:spPr>
        <p:txBody>
          <a:bodyPr/>
          <a:lstStyle/>
          <a:p>
            <a:r>
              <a:rPr lang="en-US" dirty="0" err="1"/>
              <a:t>XSuite</a:t>
            </a:r>
            <a:endParaRPr lang="en-US" dirty="0"/>
          </a:p>
        </p:txBody>
      </p:sp>
      <p:sp>
        <p:nvSpPr>
          <p:cNvPr id="43" name="Google Shape;233;p39">
            <a:extLst>
              <a:ext uri="{FF2B5EF4-FFF2-40B4-BE49-F238E27FC236}">
                <a16:creationId xmlns:a16="http://schemas.microsoft.com/office/drawing/2014/main" id="{E9441DDD-748C-4E91-98C5-B3431F48054A}"/>
              </a:ext>
            </a:extLst>
          </p:cNvPr>
          <p:cNvSpPr/>
          <p:nvPr/>
        </p:nvSpPr>
        <p:spPr>
          <a:xfrm rot="5400000">
            <a:off x="1717457" y="3365652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257;p39">
            <a:extLst>
              <a:ext uri="{FF2B5EF4-FFF2-40B4-BE49-F238E27FC236}">
                <a16:creationId xmlns:a16="http://schemas.microsoft.com/office/drawing/2014/main" id="{BBE0AB29-C10D-4E0F-B31D-C5A796AA6CB7}"/>
              </a:ext>
            </a:extLst>
          </p:cNvPr>
          <p:cNvSpPr txBox="1"/>
          <p:nvPr/>
        </p:nvSpPr>
        <p:spPr>
          <a:xfrm rot="19021052">
            <a:off x="999432" y="3939236"/>
            <a:ext cx="1415821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fr" sz="1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G. Simon, R. De Maria, G. </a:t>
            </a:r>
            <a:r>
              <a:rPr lang="fr" sz="1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Iadarola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234;p39">
            <a:extLst>
              <a:ext uri="{FF2B5EF4-FFF2-40B4-BE49-F238E27FC236}">
                <a16:creationId xmlns:a16="http://schemas.microsoft.com/office/drawing/2014/main" id="{9E0D8A77-4FFE-4BC6-B00F-C710EEEA922E}"/>
              </a:ext>
            </a:extLst>
          </p:cNvPr>
          <p:cNvSpPr/>
          <p:nvPr/>
        </p:nvSpPr>
        <p:spPr>
          <a:xfrm rot="5400000">
            <a:off x="2871038" y="3341066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235;p39">
            <a:extLst>
              <a:ext uri="{FF2B5EF4-FFF2-40B4-BE49-F238E27FC236}">
                <a16:creationId xmlns:a16="http://schemas.microsoft.com/office/drawing/2014/main" id="{B0C2EF5A-BA14-4656-B197-746C2C09CA43}"/>
              </a:ext>
            </a:extLst>
          </p:cNvPr>
          <p:cNvSpPr/>
          <p:nvPr/>
        </p:nvSpPr>
        <p:spPr>
          <a:xfrm rot="5400000">
            <a:off x="3121549" y="3341066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264;p39">
            <a:extLst>
              <a:ext uri="{FF2B5EF4-FFF2-40B4-BE49-F238E27FC236}">
                <a16:creationId xmlns:a16="http://schemas.microsoft.com/office/drawing/2014/main" id="{1A1B3F3F-137A-454E-979A-3A219F2D695A}"/>
              </a:ext>
            </a:extLst>
          </p:cNvPr>
          <p:cNvSpPr txBox="1"/>
          <p:nvPr/>
        </p:nvSpPr>
        <p:spPr>
          <a:xfrm rot="19021072">
            <a:off x="2324097" y="3864794"/>
            <a:ext cx="1385657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P. Kicsiny, X. </a:t>
            </a:r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Buffat</a:t>
            </a:r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T.Pieloni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235;p39">
            <a:extLst>
              <a:ext uri="{FF2B5EF4-FFF2-40B4-BE49-F238E27FC236}">
                <a16:creationId xmlns:a16="http://schemas.microsoft.com/office/drawing/2014/main" id="{05BE33D7-9AFB-466D-85E3-234FA90FF5F3}"/>
              </a:ext>
            </a:extLst>
          </p:cNvPr>
          <p:cNvSpPr/>
          <p:nvPr/>
        </p:nvSpPr>
        <p:spPr>
          <a:xfrm rot="5400000">
            <a:off x="4860531" y="3337257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255;p39">
            <a:extLst>
              <a:ext uri="{FF2B5EF4-FFF2-40B4-BE49-F238E27FC236}">
                <a16:creationId xmlns:a16="http://schemas.microsoft.com/office/drawing/2014/main" id="{AB904A92-5A27-4A66-85A9-F5F04CE03917}"/>
              </a:ext>
            </a:extLst>
          </p:cNvPr>
          <p:cNvSpPr txBox="1"/>
          <p:nvPr/>
        </p:nvSpPr>
        <p:spPr>
          <a:xfrm rot="19020491">
            <a:off x="4174517" y="3806301"/>
            <a:ext cx="1362463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X. Buffat, R. </a:t>
            </a:r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Soos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236;p39">
            <a:extLst>
              <a:ext uri="{FF2B5EF4-FFF2-40B4-BE49-F238E27FC236}">
                <a16:creationId xmlns:a16="http://schemas.microsoft.com/office/drawing/2014/main" id="{D654E0C1-9A2C-4FD0-8424-ED2604360BBF}"/>
              </a:ext>
            </a:extLst>
          </p:cNvPr>
          <p:cNvSpPr/>
          <p:nvPr/>
        </p:nvSpPr>
        <p:spPr>
          <a:xfrm rot="5400000">
            <a:off x="5557689" y="3337257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254;p39">
            <a:extLst>
              <a:ext uri="{FF2B5EF4-FFF2-40B4-BE49-F238E27FC236}">
                <a16:creationId xmlns:a16="http://schemas.microsoft.com/office/drawing/2014/main" id="{AF34572E-9F87-4C89-BBB1-384B09D8DD6F}"/>
              </a:ext>
            </a:extLst>
          </p:cNvPr>
          <p:cNvSpPr txBox="1"/>
          <p:nvPr/>
        </p:nvSpPr>
        <p:spPr>
          <a:xfrm rot="19021072">
            <a:off x="4811959" y="3887371"/>
            <a:ext cx="1385657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L. Sabato, L. </a:t>
            </a:r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Mether</a:t>
            </a:r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, </a:t>
            </a: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G. </a:t>
            </a:r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Iadarola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237;p39">
            <a:extLst>
              <a:ext uri="{FF2B5EF4-FFF2-40B4-BE49-F238E27FC236}">
                <a16:creationId xmlns:a16="http://schemas.microsoft.com/office/drawing/2014/main" id="{97B957AF-2B1C-498A-9470-2735246E1604}"/>
              </a:ext>
            </a:extLst>
          </p:cNvPr>
          <p:cNvSpPr/>
          <p:nvPr/>
        </p:nvSpPr>
        <p:spPr>
          <a:xfrm rot="5400000">
            <a:off x="5814867" y="3337257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238;p39">
            <a:extLst>
              <a:ext uri="{FF2B5EF4-FFF2-40B4-BE49-F238E27FC236}">
                <a16:creationId xmlns:a16="http://schemas.microsoft.com/office/drawing/2014/main" id="{3F367912-37BA-4C2B-B16E-55E13C045534}"/>
              </a:ext>
            </a:extLst>
          </p:cNvPr>
          <p:cNvSpPr/>
          <p:nvPr/>
        </p:nvSpPr>
        <p:spPr>
          <a:xfrm rot="5400000">
            <a:off x="6058707" y="3337257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251;p39">
            <a:extLst>
              <a:ext uri="{FF2B5EF4-FFF2-40B4-BE49-F238E27FC236}">
                <a16:creationId xmlns:a16="http://schemas.microsoft.com/office/drawing/2014/main" id="{59451EAE-63A3-4DD7-9653-563BD873008B}"/>
              </a:ext>
            </a:extLst>
          </p:cNvPr>
          <p:cNvSpPr txBox="1"/>
          <p:nvPr/>
        </p:nvSpPr>
        <p:spPr>
          <a:xfrm rot="19021072">
            <a:off x="5402405" y="3834302"/>
            <a:ext cx="1385657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P. </a:t>
            </a:r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Kicsiny</a:t>
            </a:r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, X. </a:t>
            </a:r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Buffat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239;p39">
            <a:extLst>
              <a:ext uri="{FF2B5EF4-FFF2-40B4-BE49-F238E27FC236}">
                <a16:creationId xmlns:a16="http://schemas.microsoft.com/office/drawing/2014/main" id="{BDE3DD33-2E97-4081-B9D9-76596250FFD8}"/>
              </a:ext>
            </a:extLst>
          </p:cNvPr>
          <p:cNvSpPr/>
          <p:nvPr/>
        </p:nvSpPr>
        <p:spPr>
          <a:xfrm rot="5400000">
            <a:off x="6829554" y="3340405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255;p39">
            <a:extLst>
              <a:ext uri="{FF2B5EF4-FFF2-40B4-BE49-F238E27FC236}">
                <a16:creationId xmlns:a16="http://schemas.microsoft.com/office/drawing/2014/main" id="{E3FC9932-F5EC-4AD8-8A15-AA76AB4390F7}"/>
              </a:ext>
            </a:extLst>
          </p:cNvPr>
          <p:cNvSpPr txBox="1"/>
          <p:nvPr/>
        </p:nvSpPr>
        <p:spPr>
          <a:xfrm rot="19020491">
            <a:off x="6558098" y="3730861"/>
            <a:ext cx="780913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P. Kicsiny, 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X. Buffat, 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D. Schulte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240;p39">
            <a:extLst>
              <a:ext uri="{FF2B5EF4-FFF2-40B4-BE49-F238E27FC236}">
                <a16:creationId xmlns:a16="http://schemas.microsoft.com/office/drawing/2014/main" id="{1B6F0076-A185-4096-84BE-D7D646F504FB}"/>
              </a:ext>
            </a:extLst>
          </p:cNvPr>
          <p:cNvSpPr/>
          <p:nvPr/>
        </p:nvSpPr>
        <p:spPr>
          <a:xfrm rot="5400000">
            <a:off x="7175339" y="3337257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241;p39">
            <a:extLst>
              <a:ext uri="{FF2B5EF4-FFF2-40B4-BE49-F238E27FC236}">
                <a16:creationId xmlns:a16="http://schemas.microsoft.com/office/drawing/2014/main" id="{ED91616D-C635-4133-B1A5-12DA9E6D58B1}"/>
              </a:ext>
            </a:extLst>
          </p:cNvPr>
          <p:cNvSpPr/>
          <p:nvPr/>
        </p:nvSpPr>
        <p:spPr>
          <a:xfrm rot="5400000">
            <a:off x="7400129" y="3337257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" name="Picture 58" descr="A picture containing graphics, drawing, sketch, art&#10;&#10;Description automatically generated">
            <a:extLst>
              <a:ext uri="{FF2B5EF4-FFF2-40B4-BE49-F238E27FC236}">
                <a16:creationId xmlns:a16="http://schemas.microsoft.com/office/drawing/2014/main" id="{5D1FC818-FB88-4F84-B70D-F718E2C176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44" y="2016522"/>
            <a:ext cx="728663" cy="40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0539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6D230780-F8D8-4241-BDC3-796BA966B1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126"/>
          <a:stretch/>
        </p:blipFill>
        <p:spPr bwMode="auto">
          <a:xfrm>
            <a:off x="1148874" y="828676"/>
            <a:ext cx="7251785" cy="2375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2" name="Google Shape;242;p39"/>
          <p:cNvSpPr/>
          <p:nvPr/>
        </p:nvSpPr>
        <p:spPr>
          <a:xfrm rot="5400000">
            <a:off x="2654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39"/>
          <p:cNvSpPr txBox="1"/>
          <p:nvPr/>
        </p:nvSpPr>
        <p:spPr>
          <a:xfrm rot="-2579331">
            <a:off x="35771" y="3592664"/>
            <a:ext cx="670963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39"/>
          <p:cNvSpPr txBox="1"/>
          <p:nvPr/>
        </p:nvSpPr>
        <p:spPr>
          <a:xfrm rot="-2579302">
            <a:off x="286114" y="3644109"/>
            <a:ext cx="821882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BMAD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39"/>
          <p:cNvSpPr/>
          <p:nvPr/>
        </p:nvSpPr>
        <p:spPr>
          <a:xfrm rot="5400000">
            <a:off x="5702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39"/>
          <p:cNvSpPr/>
          <p:nvPr/>
        </p:nvSpPr>
        <p:spPr>
          <a:xfrm rot="5400000">
            <a:off x="8750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9"/>
          <p:cNvSpPr txBox="1"/>
          <p:nvPr/>
        </p:nvSpPr>
        <p:spPr>
          <a:xfrm rot="-2579302">
            <a:off x="590914" y="3644109"/>
            <a:ext cx="821882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PyAT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39"/>
          <p:cNvSpPr/>
          <p:nvPr/>
        </p:nvSpPr>
        <p:spPr>
          <a:xfrm>
            <a:off x="230001" y="3230604"/>
            <a:ext cx="1613087" cy="1719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8900000" scaled="1"/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50" name="Google Shape;250;p39"/>
          <p:cNvSpPr txBox="1"/>
          <p:nvPr/>
        </p:nvSpPr>
        <p:spPr>
          <a:xfrm rot="-2578799">
            <a:off x="7348421" y="3649441"/>
            <a:ext cx="1059197" cy="954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D. Di Croce,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 G. Iadarola,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 F. Vanderveken,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T. Pieloni,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SDSC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39"/>
          <p:cNvSpPr/>
          <p:nvPr/>
        </p:nvSpPr>
        <p:spPr>
          <a:xfrm rot="5400000">
            <a:off x="7595269" y="3221400"/>
            <a:ext cx="864000" cy="1995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1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  <a:tint val="23500"/>
                  <a:satMod val="160000"/>
                </a:schemeClr>
              </a:gs>
            </a:gsLst>
            <a:lin ang="18900000" scaled="1"/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39"/>
          <p:cNvSpPr txBox="1"/>
          <p:nvPr/>
        </p:nvSpPr>
        <p:spPr>
          <a:xfrm rot="-2578635">
            <a:off x="7721280" y="2219232"/>
            <a:ext cx="938715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ML for DA </a:t>
            </a:r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optimization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6" name="Google Shape;25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44776" y="4719200"/>
            <a:ext cx="1404503" cy="405025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39"/>
          <p:cNvSpPr txBox="1"/>
          <p:nvPr/>
        </p:nvSpPr>
        <p:spPr>
          <a:xfrm rot="-2579331">
            <a:off x="946946" y="3705987"/>
            <a:ext cx="670963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MADX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39"/>
          <p:cNvSpPr/>
          <p:nvPr/>
        </p:nvSpPr>
        <p:spPr>
          <a:xfrm rot="5400000">
            <a:off x="11798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39"/>
          <p:cNvSpPr/>
          <p:nvPr/>
        </p:nvSpPr>
        <p:spPr>
          <a:xfrm rot="5400000">
            <a:off x="8088188" y="3216800"/>
            <a:ext cx="8640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39"/>
          <p:cNvSpPr txBox="1"/>
          <p:nvPr/>
        </p:nvSpPr>
        <p:spPr>
          <a:xfrm rot="-2578926">
            <a:off x="8288882" y="3633961"/>
            <a:ext cx="741012" cy="954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Y. Wu, 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F. Carlier,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T. Pieloni 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EPOL team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39"/>
          <p:cNvSpPr txBox="1"/>
          <p:nvPr/>
        </p:nvSpPr>
        <p:spPr>
          <a:xfrm rot="-2578361">
            <a:off x="8187800" y="2151747"/>
            <a:ext cx="1136793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Polarization</a:t>
            </a:r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 and SPIN </a:t>
            </a:r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tracking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39"/>
          <p:cNvSpPr txBox="1"/>
          <p:nvPr/>
        </p:nvSpPr>
        <p:spPr>
          <a:xfrm rot="-2578635">
            <a:off x="357790" y="2491853"/>
            <a:ext cx="823373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Xsequence</a:t>
            </a:r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,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Xconverter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(F. Carlier)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39"/>
          <p:cNvSpPr/>
          <p:nvPr/>
        </p:nvSpPr>
        <p:spPr>
          <a:xfrm>
            <a:off x="464881" y="4077269"/>
            <a:ext cx="960400" cy="171900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66" name="Google Shape;266;p39"/>
          <p:cNvSpPr txBox="1"/>
          <p:nvPr/>
        </p:nvSpPr>
        <p:spPr>
          <a:xfrm rot="-2579168">
            <a:off x="86419" y="4178179"/>
            <a:ext cx="1082673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 dirty="0">
                <a:latin typeface="Calibri"/>
                <a:ea typeface="Calibri"/>
                <a:cs typeface="Calibri"/>
                <a:sym typeface="Calibri"/>
              </a:rPr>
              <a:t>Tapering</a:t>
            </a:r>
            <a:endParaRPr sz="12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F. Carlier, L. van Riesen-Haupt, G. Simon, S. White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39"/>
          <p:cNvSpPr/>
          <p:nvPr/>
        </p:nvSpPr>
        <p:spPr>
          <a:xfrm rot="5400000">
            <a:off x="8606588" y="3514688"/>
            <a:ext cx="2718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39"/>
          <p:cNvSpPr txBox="1"/>
          <p:nvPr/>
        </p:nvSpPr>
        <p:spPr>
          <a:xfrm rot="-2579331">
            <a:off x="8630508" y="2978187"/>
            <a:ext cx="670963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SITROS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" name="Google Shape;201;p35">
            <a:extLst>
              <a:ext uri="{FF2B5EF4-FFF2-40B4-BE49-F238E27FC236}">
                <a16:creationId xmlns:a16="http://schemas.microsoft.com/office/drawing/2014/main" id="{BD18E471-3C2E-AE7A-BF45-A8A1C3A29EA6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b="33600"/>
          <a:stretch/>
        </p:blipFill>
        <p:spPr>
          <a:xfrm>
            <a:off x="68446" y="1449912"/>
            <a:ext cx="792869" cy="462984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Title 2">
            <a:extLst>
              <a:ext uri="{FF2B5EF4-FFF2-40B4-BE49-F238E27FC236}">
                <a16:creationId xmlns:a16="http://schemas.microsoft.com/office/drawing/2014/main" id="{90973C23-E6CA-487C-9BF2-6CDDAFAE5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6" y="179553"/>
            <a:ext cx="3667125" cy="1072753"/>
          </a:xfrm>
        </p:spPr>
        <p:txBody>
          <a:bodyPr/>
          <a:lstStyle/>
          <a:p>
            <a:r>
              <a:rPr lang="en-US" dirty="0"/>
              <a:t>Great Progress</a:t>
            </a:r>
          </a:p>
        </p:txBody>
      </p:sp>
      <p:sp>
        <p:nvSpPr>
          <p:cNvPr id="43" name="Google Shape;233;p39">
            <a:extLst>
              <a:ext uri="{FF2B5EF4-FFF2-40B4-BE49-F238E27FC236}">
                <a16:creationId xmlns:a16="http://schemas.microsoft.com/office/drawing/2014/main" id="{E9441DDD-748C-4E91-98C5-B3431F48054A}"/>
              </a:ext>
            </a:extLst>
          </p:cNvPr>
          <p:cNvSpPr/>
          <p:nvPr/>
        </p:nvSpPr>
        <p:spPr>
          <a:xfrm rot="5400000">
            <a:off x="1717457" y="3365652"/>
            <a:ext cx="522600" cy="199500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257;p39">
            <a:extLst>
              <a:ext uri="{FF2B5EF4-FFF2-40B4-BE49-F238E27FC236}">
                <a16:creationId xmlns:a16="http://schemas.microsoft.com/office/drawing/2014/main" id="{BBE0AB29-C10D-4E0F-B31D-C5A796AA6CB7}"/>
              </a:ext>
            </a:extLst>
          </p:cNvPr>
          <p:cNvSpPr txBox="1"/>
          <p:nvPr/>
        </p:nvSpPr>
        <p:spPr>
          <a:xfrm rot="19021052">
            <a:off x="999432" y="3939236"/>
            <a:ext cx="1415821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fr" sz="1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G. Simon, R. De Maria, G. </a:t>
            </a:r>
            <a:r>
              <a:rPr lang="fr" sz="1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Iadarola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234;p39">
            <a:extLst>
              <a:ext uri="{FF2B5EF4-FFF2-40B4-BE49-F238E27FC236}">
                <a16:creationId xmlns:a16="http://schemas.microsoft.com/office/drawing/2014/main" id="{9E0D8A77-4FFE-4BC6-B00F-C710EEEA922E}"/>
              </a:ext>
            </a:extLst>
          </p:cNvPr>
          <p:cNvSpPr/>
          <p:nvPr/>
        </p:nvSpPr>
        <p:spPr>
          <a:xfrm rot="5400000">
            <a:off x="2871038" y="3341066"/>
            <a:ext cx="522600" cy="199500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235;p39">
            <a:extLst>
              <a:ext uri="{FF2B5EF4-FFF2-40B4-BE49-F238E27FC236}">
                <a16:creationId xmlns:a16="http://schemas.microsoft.com/office/drawing/2014/main" id="{B0C2EF5A-BA14-4656-B197-746C2C09CA43}"/>
              </a:ext>
            </a:extLst>
          </p:cNvPr>
          <p:cNvSpPr/>
          <p:nvPr/>
        </p:nvSpPr>
        <p:spPr>
          <a:xfrm rot="5400000">
            <a:off x="3121549" y="3341066"/>
            <a:ext cx="522600" cy="199500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264;p39">
            <a:extLst>
              <a:ext uri="{FF2B5EF4-FFF2-40B4-BE49-F238E27FC236}">
                <a16:creationId xmlns:a16="http://schemas.microsoft.com/office/drawing/2014/main" id="{1A1B3F3F-137A-454E-979A-3A219F2D695A}"/>
              </a:ext>
            </a:extLst>
          </p:cNvPr>
          <p:cNvSpPr txBox="1"/>
          <p:nvPr/>
        </p:nvSpPr>
        <p:spPr>
          <a:xfrm rot="19021072">
            <a:off x="2324097" y="3864794"/>
            <a:ext cx="1385657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P. Kicsiny, X. </a:t>
            </a:r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Buffat</a:t>
            </a:r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T.Pieloni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235;p39">
            <a:extLst>
              <a:ext uri="{FF2B5EF4-FFF2-40B4-BE49-F238E27FC236}">
                <a16:creationId xmlns:a16="http://schemas.microsoft.com/office/drawing/2014/main" id="{05BE33D7-9AFB-466D-85E3-234FA90FF5F3}"/>
              </a:ext>
            </a:extLst>
          </p:cNvPr>
          <p:cNvSpPr/>
          <p:nvPr/>
        </p:nvSpPr>
        <p:spPr>
          <a:xfrm rot="5400000">
            <a:off x="4860531" y="3337257"/>
            <a:ext cx="522600" cy="1995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1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  <a:tint val="23500"/>
                  <a:satMod val="160000"/>
                </a:schemeClr>
              </a:gs>
            </a:gsLst>
            <a:lin ang="18900000" scaled="1"/>
            <a:tileRect/>
          </a:gradFill>
          <a:ln w="12700" cap="flat" cmpd="sng">
            <a:solidFill>
              <a:srgbClr val="FF818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255;p39">
            <a:extLst>
              <a:ext uri="{FF2B5EF4-FFF2-40B4-BE49-F238E27FC236}">
                <a16:creationId xmlns:a16="http://schemas.microsoft.com/office/drawing/2014/main" id="{AB904A92-5A27-4A66-85A9-F5F04CE03917}"/>
              </a:ext>
            </a:extLst>
          </p:cNvPr>
          <p:cNvSpPr txBox="1"/>
          <p:nvPr/>
        </p:nvSpPr>
        <p:spPr>
          <a:xfrm rot="19020491">
            <a:off x="4174517" y="3806301"/>
            <a:ext cx="1362463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X. Buffat, R. </a:t>
            </a:r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Soos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236;p39">
            <a:extLst>
              <a:ext uri="{FF2B5EF4-FFF2-40B4-BE49-F238E27FC236}">
                <a16:creationId xmlns:a16="http://schemas.microsoft.com/office/drawing/2014/main" id="{D654E0C1-9A2C-4FD0-8424-ED2604360BBF}"/>
              </a:ext>
            </a:extLst>
          </p:cNvPr>
          <p:cNvSpPr/>
          <p:nvPr/>
        </p:nvSpPr>
        <p:spPr>
          <a:xfrm rot="5400000">
            <a:off x="5557689" y="3337257"/>
            <a:ext cx="522600" cy="1995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1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  <a:tint val="23500"/>
                  <a:satMod val="160000"/>
                </a:schemeClr>
              </a:gs>
            </a:gsLst>
            <a:lin ang="18900000" scaled="1"/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254;p39">
            <a:extLst>
              <a:ext uri="{FF2B5EF4-FFF2-40B4-BE49-F238E27FC236}">
                <a16:creationId xmlns:a16="http://schemas.microsoft.com/office/drawing/2014/main" id="{AF34572E-9F87-4C89-BBB1-384B09D8DD6F}"/>
              </a:ext>
            </a:extLst>
          </p:cNvPr>
          <p:cNvSpPr txBox="1"/>
          <p:nvPr/>
        </p:nvSpPr>
        <p:spPr>
          <a:xfrm rot="19021072">
            <a:off x="4811959" y="3887371"/>
            <a:ext cx="1385657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L. Sabato, L. </a:t>
            </a:r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Mether</a:t>
            </a:r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, </a:t>
            </a: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G. </a:t>
            </a:r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Iadarola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237;p39">
            <a:extLst>
              <a:ext uri="{FF2B5EF4-FFF2-40B4-BE49-F238E27FC236}">
                <a16:creationId xmlns:a16="http://schemas.microsoft.com/office/drawing/2014/main" id="{97B957AF-2B1C-498A-9470-2735246E1604}"/>
              </a:ext>
            </a:extLst>
          </p:cNvPr>
          <p:cNvSpPr/>
          <p:nvPr/>
        </p:nvSpPr>
        <p:spPr>
          <a:xfrm rot="5400000">
            <a:off x="5814867" y="3337257"/>
            <a:ext cx="522600" cy="199500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238;p39">
            <a:extLst>
              <a:ext uri="{FF2B5EF4-FFF2-40B4-BE49-F238E27FC236}">
                <a16:creationId xmlns:a16="http://schemas.microsoft.com/office/drawing/2014/main" id="{3F367912-37BA-4C2B-B16E-55E13C045534}"/>
              </a:ext>
            </a:extLst>
          </p:cNvPr>
          <p:cNvSpPr/>
          <p:nvPr/>
        </p:nvSpPr>
        <p:spPr>
          <a:xfrm rot="5400000">
            <a:off x="6058707" y="3337257"/>
            <a:ext cx="522600" cy="199500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251;p39">
            <a:extLst>
              <a:ext uri="{FF2B5EF4-FFF2-40B4-BE49-F238E27FC236}">
                <a16:creationId xmlns:a16="http://schemas.microsoft.com/office/drawing/2014/main" id="{59451EAE-63A3-4DD7-9653-563BD873008B}"/>
              </a:ext>
            </a:extLst>
          </p:cNvPr>
          <p:cNvSpPr txBox="1"/>
          <p:nvPr/>
        </p:nvSpPr>
        <p:spPr>
          <a:xfrm rot="19021072">
            <a:off x="5402405" y="3834302"/>
            <a:ext cx="1385657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P. </a:t>
            </a:r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Kicsiny</a:t>
            </a:r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, X. </a:t>
            </a:r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Buffat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239;p39">
            <a:extLst>
              <a:ext uri="{FF2B5EF4-FFF2-40B4-BE49-F238E27FC236}">
                <a16:creationId xmlns:a16="http://schemas.microsoft.com/office/drawing/2014/main" id="{BDE3DD33-2E97-4081-B9D9-76596250FFD8}"/>
              </a:ext>
            </a:extLst>
          </p:cNvPr>
          <p:cNvSpPr/>
          <p:nvPr/>
        </p:nvSpPr>
        <p:spPr>
          <a:xfrm rot="5400000">
            <a:off x="6829554" y="3340405"/>
            <a:ext cx="522600" cy="199500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255;p39">
            <a:extLst>
              <a:ext uri="{FF2B5EF4-FFF2-40B4-BE49-F238E27FC236}">
                <a16:creationId xmlns:a16="http://schemas.microsoft.com/office/drawing/2014/main" id="{E3FC9932-F5EC-4AD8-8A15-AA76AB4390F7}"/>
              </a:ext>
            </a:extLst>
          </p:cNvPr>
          <p:cNvSpPr txBox="1"/>
          <p:nvPr/>
        </p:nvSpPr>
        <p:spPr>
          <a:xfrm rot="19020491">
            <a:off x="6558098" y="3730861"/>
            <a:ext cx="780913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P. Kicsiny, 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X. Buffat, 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D. Schulte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240;p39">
            <a:extLst>
              <a:ext uri="{FF2B5EF4-FFF2-40B4-BE49-F238E27FC236}">
                <a16:creationId xmlns:a16="http://schemas.microsoft.com/office/drawing/2014/main" id="{1B6F0076-A185-4096-84BE-D7D646F504FB}"/>
              </a:ext>
            </a:extLst>
          </p:cNvPr>
          <p:cNvSpPr/>
          <p:nvPr/>
        </p:nvSpPr>
        <p:spPr>
          <a:xfrm rot="5400000">
            <a:off x="7175339" y="3337257"/>
            <a:ext cx="522600" cy="1995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1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1">
                  <a:lumMod val="40000"/>
                  <a:lumOff val="60000"/>
                  <a:tint val="23500"/>
                  <a:satMod val="160000"/>
                </a:schemeClr>
              </a:gs>
            </a:gsLst>
            <a:lin ang="18900000" scaled="1"/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241;p39">
            <a:extLst>
              <a:ext uri="{FF2B5EF4-FFF2-40B4-BE49-F238E27FC236}">
                <a16:creationId xmlns:a16="http://schemas.microsoft.com/office/drawing/2014/main" id="{ED91616D-C635-4133-B1A5-12DA9E6D58B1}"/>
              </a:ext>
            </a:extLst>
          </p:cNvPr>
          <p:cNvSpPr/>
          <p:nvPr/>
        </p:nvSpPr>
        <p:spPr>
          <a:xfrm rot="5400000">
            <a:off x="7400129" y="3337257"/>
            <a:ext cx="522600" cy="199500"/>
          </a:xfrm>
          <a:prstGeom prst="rect">
            <a:avLst/>
          </a:prstGeom>
          <a:solidFill>
            <a:srgbClr val="60D165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" name="Picture 58" descr="A picture containing graphics, drawing, sketch, art&#10;&#10;Description automatically generated">
            <a:extLst>
              <a:ext uri="{FF2B5EF4-FFF2-40B4-BE49-F238E27FC236}">
                <a16:creationId xmlns:a16="http://schemas.microsoft.com/office/drawing/2014/main" id="{5D1FC818-FB88-4F84-B70D-F718E2C176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44" y="2016522"/>
            <a:ext cx="728663" cy="40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2128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7E2379-C33A-4DDA-935A-2BF45B3E0A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Important to </a:t>
            </a:r>
            <a:r>
              <a:rPr lang="en-US" b="1" dirty="0"/>
              <a:t>benchmark</a:t>
            </a:r>
            <a:r>
              <a:rPr lang="en-US" dirty="0"/>
              <a:t> new tools with existing codes</a:t>
            </a:r>
          </a:p>
          <a:p>
            <a:pPr lvl="1"/>
            <a:r>
              <a:rPr lang="en-US" dirty="0"/>
              <a:t>Simple examples before </a:t>
            </a:r>
            <a:r>
              <a:rPr lang="en-US" b="1" dirty="0"/>
              <a:t>multiple effects</a:t>
            </a:r>
          </a:p>
          <a:p>
            <a:pPr lvl="1"/>
            <a:r>
              <a:rPr lang="en-US" b="1" dirty="0"/>
              <a:t>Understand</a:t>
            </a:r>
            <a:r>
              <a:rPr lang="en-US" dirty="0"/>
              <a:t> possible inconsistencies</a:t>
            </a:r>
          </a:p>
          <a:p>
            <a:r>
              <a:rPr lang="en-US" dirty="0"/>
              <a:t>Extensive study benchmarking </a:t>
            </a:r>
            <a:r>
              <a:rPr lang="en-US" b="1" dirty="0" err="1"/>
              <a:t>XSuite</a:t>
            </a:r>
            <a:r>
              <a:rPr lang="en-US" dirty="0"/>
              <a:t> since this is a primary tool</a:t>
            </a:r>
          </a:p>
          <a:p>
            <a:pPr lvl="1"/>
            <a:r>
              <a:rPr lang="en-US" b="1" dirty="0"/>
              <a:t>Optics</a:t>
            </a:r>
            <a:r>
              <a:rPr lang="en-US" dirty="0"/>
              <a:t> with radiation and tapering compared to optics codes (MADX,SAD)</a:t>
            </a:r>
          </a:p>
          <a:p>
            <a:pPr lvl="1"/>
            <a:r>
              <a:rPr lang="en-US" b="1" dirty="0"/>
              <a:t>Dynamic</a:t>
            </a:r>
            <a:r>
              <a:rPr lang="en-US" dirty="0"/>
              <a:t> aperture with and without radiation (MADX, SAD, MADX-PTC)</a:t>
            </a:r>
          </a:p>
          <a:p>
            <a:pPr lvl="1"/>
            <a:r>
              <a:rPr lang="en-US" b="1" dirty="0"/>
              <a:t>Emittance</a:t>
            </a:r>
            <a:r>
              <a:rPr lang="en-US" dirty="0"/>
              <a:t> from tracking</a:t>
            </a:r>
          </a:p>
          <a:p>
            <a:pPr lvl="2"/>
            <a:r>
              <a:rPr lang="en-US" dirty="0"/>
              <a:t>Compared to other </a:t>
            </a:r>
            <a:r>
              <a:rPr lang="en-US" b="1" dirty="0"/>
              <a:t>tracking</a:t>
            </a:r>
            <a:r>
              <a:rPr lang="en-US" dirty="0"/>
              <a:t> codes</a:t>
            </a:r>
          </a:p>
          <a:p>
            <a:pPr lvl="2"/>
            <a:r>
              <a:rPr lang="en-US" dirty="0"/>
              <a:t>Compared to matrix </a:t>
            </a:r>
            <a:r>
              <a:rPr lang="en-US" b="1" dirty="0"/>
              <a:t>methods</a:t>
            </a:r>
          </a:p>
          <a:p>
            <a:pPr lvl="1"/>
            <a:r>
              <a:rPr lang="en-US" dirty="0"/>
              <a:t>Radiated </a:t>
            </a:r>
            <a:r>
              <a:rPr lang="en-US" b="1" dirty="0"/>
              <a:t>photon spectrum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BCC74F-8350-43B1-95E8-144F3E436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Consistency - Benchmarking</a:t>
            </a:r>
            <a:endParaRPr lang="en-CH" dirty="0"/>
          </a:p>
        </p:txBody>
      </p:sp>
      <p:pic>
        <p:nvPicPr>
          <p:cNvPr id="8" name="Content Placeholder 10">
            <a:extLst>
              <a:ext uri="{FF2B5EF4-FFF2-40B4-BE49-F238E27FC236}">
                <a16:creationId xmlns:a16="http://schemas.microsoft.com/office/drawing/2014/main" id="{566A42A0-034B-4931-8976-C0FCA4EB3C8D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2"/>
          <a:srcRect l="2871" t="11285" r="6828"/>
          <a:stretch/>
        </p:blipFill>
        <p:spPr>
          <a:xfrm>
            <a:off x="5827455" y="2366010"/>
            <a:ext cx="3248698" cy="238807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FD212B-810C-4513-AA3F-517C10AFC939}"/>
              </a:ext>
            </a:extLst>
          </p:cNvPr>
          <p:cNvSpPr txBox="1"/>
          <p:nvPr/>
        </p:nvSpPr>
        <p:spPr>
          <a:xfrm>
            <a:off x="5937885" y="4704273"/>
            <a:ext cx="3169137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FCC-</a:t>
            </a:r>
            <a:r>
              <a:rPr lang="en-US" sz="1013" dirty="0" err="1"/>
              <a:t>ee</a:t>
            </a:r>
            <a:r>
              <a:rPr lang="en-US" sz="1013" dirty="0"/>
              <a:t> survival plot with radiation using SAD (top) and </a:t>
            </a:r>
            <a:r>
              <a:rPr lang="en-US" sz="1013" dirty="0" err="1"/>
              <a:t>Xtrack</a:t>
            </a:r>
            <a:r>
              <a:rPr lang="en-US" sz="1013" dirty="0"/>
              <a:t> (bottom)</a:t>
            </a:r>
            <a:endParaRPr lang="en-CH" sz="1013" dirty="0"/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EE009DFD-C892-40A3-91F1-16F3C5B91167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3"/>
          <a:srcRect t="5712" b="855"/>
          <a:stretch/>
        </p:blipFill>
        <p:spPr>
          <a:xfrm>
            <a:off x="5833020" y="1787"/>
            <a:ext cx="3310980" cy="2340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05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5C1B7C-FF62-402B-B366-10146852DD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6" y="940753"/>
            <a:ext cx="7913369" cy="1225232"/>
          </a:xfrm>
        </p:spPr>
        <p:txBody>
          <a:bodyPr>
            <a:normAutofit/>
          </a:bodyPr>
          <a:lstStyle/>
          <a:p>
            <a:r>
              <a:rPr lang="en-US" dirty="0"/>
              <a:t>Challenges set out by Future Circular electron-positron Collider (</a:t>
            </a:r>
            <a:r>
              <a:rPr lang="en-US" b="1" dirty="0"/>
              <a:t>FCC-</a:t>
            </a:r>
            <a:r>
              <a:rPr lang="en-US" b="1" dirty="0" err="1"/>
              <a:t>ee</a:t>
            </a:r>
            <a:r>
              <a:rPr lang="en-US" dirty="0"/>
              <a:t>)</a:t>
            </a:r>
          </a:p>
          <a:p>
            <a:pPr lvl="1"/>
            <a:r>
              <a:rPr lang="en-US" b="1" dirty="0"/>
              <a:t>Large</a:t>
            </a:r>
            <a:r>
              <a:rPr lang="en-US" dirty="0"/>
              <a:t> and </a:t>
            </a:r>
            <a:r>
              <a:rPr lang="en-US" b="1" dirty="0"/>
              <a:t>complex</a:t>
            </a:r>
            <a:r>
              <a:rPr lang="en-US" dirty="0"/>
              <a:t> machine with many components</a:t>
            </a:r>
          </a:p>
          <a:p>
            <a:pPr lvl="1"/>
            <a:r>
              <a:rPr lang="en-US" dirty="0"/>
              <a:t>Challenging </a:t>
            </a:r>
            <a:r>
              <a:rPr lang="en-US" b="1" dirty="0"/>
              <a:t>collision parameters </a:t>
            </a:r>
            <a:r>
              <a:rPr lang="en-US" dirty="0"/>
              <a:t>and insertion region design</a:t>
            </a:r>
          </a:p>
          <a:p>
            <a:pPr lvl="1"/>
            <a:r>
              <a:rPr lang="en-US" dirty="0"/>
              <a:t>Tight </a:t>
            </a:r>
            <a:r>
              <a:rPr lang="en-US" b="1" dirty="0"/>
              <a:t>alignment</a:t>
            </a:r>
            <a:r>
              <a:rPr lang="en-US" dirty="0"/>
              <a:t>, </a:t>
            </a:r>
            <a:r>
              <a:rPr lang="en-US" b="1" dirty="0"/>
              <a:t>manufacturing</a:t>
            </a:r>
            <a:r>
              <a:rPr lang="en-US" dirty="0"/>
              <a:t> and </a:t>
            </a:r>
            <a:r>
              <a:rPr lang="en-US" b="1" dirty="0"/>
              <a:t>correction</a:t>
            </a:r>
            <a:r>
              <a:rPr lang="en-US" dirty="0"/>
              <a:t> tolerances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1A3C7D3-BB5B-491B-95CC-6C4ABA19F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en-CH" dirty="0"/>
          </a:p>
        </p:txBody>
      </p:sp>
      <p:pic>
        <p:nvPicPr>
          <p:cNvPr id="11" name="Picture 10" descr="A map of land with green lines&#10;&#10;Description automatically generated with medium confidence">
            <a:extLst>
              <a:ext uri="{FF2B5EF4-FFF2-40B4-BE49-F238E27FC236}">
                <a16:creationId xmlns:a16="http://schemas.microsoft.com/office/drawing/2014/main" id="{C6F6F564-1A46-4BBF-B5DC-1B5BF5A486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180" y="2201125"/>
            <a:ext cx="5417820" cy="2594497"/>
          </a:xfrm>
          <a:prstGeom prst="ellipse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4A34A42-7227-4E13-B1A5-AD30E0DE2B29}"/>
              </a:ext>
            </a:extLst>
          </p:cNvPr>
          <p:cNvSpPr txBox="1"/>
          <p:nvPr/>
        </p:nvSpPr>
        <p:spPr>
          <a:xfrm>
            <a:off x="904875" y="2165985"/>
            <a:ext cx="3324225" cy="2379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46" indent="-171446" defTabSz="685783">
              <a:lnSpc>
                <a:spcPct val="90000"/>
              </a:lnSpc>
              <a:spcBef>
                <a:spcPts val="750"/>
              </a:spcBef>
              <a:buClr>
                <a:srgbClr val="E30613"/>
              </a:buClr>
              <a:buSzPct val="90000"/>
              <a:buFont typeface="Wingdings" pitchFamily="2" charset="2"/>
              <a:buChar char="§"/>
              <a:defRPr/>
            </a:pPr>
            <a:r>
              <a:rPr lang="en-US" sz="1800" dirty="0">
                <a:solidFill>
                  <a:srgbClr val="413C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Challenges unique to </a:t>
            </a:r>
            <a:r>
              <a:rPr lang="en-US" sz="1800" b="1" dirty="0">
                <a:solidFill>
                  <a:srgbClr val="413C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lepton colliders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E30613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413C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</a:t>
            </a:r>
            <a:r>
              <a:rPr lang="en-US" sz="1600" b="1" dirty="0">
                <a:solidFill>
                  <a:srgbClr val="413C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synchrotron radiation </a:t>
            </a:r>
            <a:r>
              <a:rPr lang="en-US" sz="1600" dirty="0">
                <a:solidFill>
                  <a:srgbClr val="413C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effects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E30613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413C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Recent focus in CERN         on </a:t>
            </a:r>
            <a:r>
              <a:rPr lang="en-US" sz="1600" b="1" dirty="0">
                <a:solidFill>
                  <a:srgbClr val="413C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hadron machines </a:t>
            </a:r>
          </a:p>
          <a:p>
            <a:pPr marL="171437" indent="-171446" defTabSz="685783">
              <a:lnSpc>
                <a:spcPct val="90000"/>
              </a:lnSpc>
              <a:spcBef>
                <a:spcPts val="375"/>
              </a:spcBef>
              <a:buClr>
                <a:srgbClr val="E30613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413C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with </a:t>
            </a:r>
            <a:r>
              <a:rPr lang="en-US" sz="1800" b="1" dirty="0">
                <a:solidFill>
                  <a:srgbClr val="413C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experts</a:t>
            </a:r>
            <a:r>
              <a:rPr lang="en-US" sz="1800" dirty="0">
                <a:solidFill>
                  <a:srgbClr val="413C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en-US" sz="1800" b="1" dirty="0">
                <a:solidFill>
                  <a:srgbClr val="413C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</a:t>
            </a:r>
            <a:r>
              <a:rPr lang="en-US" sz="1800" dirty="0">
                <a:solidFill>
                  <a:srgbClr val="413C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create </a:t>
            </a:r>
            <a:r>
              <a:rPr lang="en-US" sz="1800" b="1" dirty="0">
                <a:solidFill>
                  <a:srgbClr val="413C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tools</a:t>
            </a:r>
            <a:r>
              <a:rPr lang="en-US" sz="1800" dirty="0">
                <a:solidFill>
                  <a:srgbClr val="413C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the broader community</a:t>
            </a:r>
            <a:endParaRPr lang="en-CH" sz="1800" dirty="0">
              <a:solidFill>
                <a:srgbClr val="413C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367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7E2379-C33A-4DDA-935A-2BF45B3E0A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Important to </a:t>
            </a:r>
            <a:r>
              <a:rPr lang="en-US" b="1" dirty="0"/>
              <a:t>benchmark</a:t>
            </a:r>
            <a:r>
              <a:rPr lang="en-US" dirty="0"/>
              <a:t> new tools with existing codes</a:t>
            </a:r>
          </a:p>
          <a:p>
            <a:pPr lvl="1"/>
            <a:r>
              <a:rPr lang="en-US" dirty="0"/>
              <a:t>Simple examples before </a:t>
            </a:r>
            <a:r>
              <a:rPr lang="en-US" b="1" dirty="0"/>
              <a:t>multiple effects</a:t>
            </a:r>
          </a:p>
          <a:p>
            <a:pPr lvl="1"/>
            <a:r>
              <a:rPr lang="en-US" b="1" dirty="0"/>
              <a:t>Understand</a:t>
            </a:r>
            <a:r>
              <a:rPr lang="en-US" dirty="0"/>
              <a:t> possible inconsistencies</a:t>
            </a:r>
          </a:p>
          <a:p>
            <a:r>
              <a:rPr lang="en-US" dirty="0"/>
              <a:t>Extensive study benchmarking </a:t>
            </a:r>
            <a:r>
              <a:rPr lang="en-US" b="1" dirty="0" err="1"/>
              <a:t>XSuite</a:t>
            </a:r>
            <a:r>
              <a:rPr lang="en-US" dirty="0"/>
              <a:t> since this is a primary tool</a:t>
            </a:r>
          </a:p>
          <a:p>
            <a:pPr lvl="1"/>
            <a:r>
              <a:rPr lang="en-US" b="1" dirty="0"/>
              <a:t>Optics</a:t>
            </a:r>
            <a:r>
              <a:rPr lang="en-US" dirty="0"/>
              <a:t> with radiation and tapering compared to optics codes (MADX,SAD)</a:t>
            </a:r>
          </a:p>
          <a:p>
            <a:pPr lvl="1"/>
            <a:r>
              <a:rPr lang="en-US" b="1" dirty="0"/>
              <a:t>Dynamic</a:t>
            </a:r>
            <a:r>
              <a:rPr lang="en-US" dirty="0"/>
              <a:t> aperture with and without radiation (MADX, SAD, MADX-PTC)</a:t>
            </a:r>
          </a:p>
          <a:p>
            <a:pPr lvl="1"/>
            <a:r>
              <a:rPr lang="en-US" b="1" dirty="0"/>
              <a:t>Emittance</a:t>
            </a:r>
            <a:r>
              <a:rPr lang="en-US" dirty="0"/>
              <a:t> from tracking</a:t>
            </a:r>
          </a:p>
          <a:p>
            <a:pPr lvl="2"/>
            <a:r>
              <a:rPr lang="en-US" dirty="0"/>
              <a:t>Compared to other </a:t>
            </a:r>
            <a:r>
              <a:rPr lang="en-US" b="1" dirty="0"/>
              <a:t>tracking</a:t>
            </a:r>
            <a:r>
              <a:rPr lang="en-US" dirty="0"/>
              <a:t> codes</a:t>
            </a:r>
          </a:p>
          <a:p>
            <a:pPr lvl="2"/>
            <a:r>
              <a:rPr lang="en-US" dirty="0"/>
              <a:t>Compared to matrix </a:t>
            </a:r>
            <a:r>
              <a:rPr lang="en-US" b="1" dirty="0"/>
              <a:t>methods</a:t>
            </a:r>
          </a:p>
          <a:p>
            <a:pPr lvl="1"/>
            <a:r>
              <a:rPr lang="en-US" dirty="0"/>
              <a:t>Radiated </a:t>
            </a:r>
            <a:r>
              <a:rPr lang="en-US" b="1" dirty="0"/>
              <a:t>photon spectrum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BCC74F-8350-43B1-95E8-144F3E436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Consistency - Benchmarking</a:t>
            </a:r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FD212B-810C-4513-AA3F-517C10AFC939}"/>
              </a:ext>
            </a:extLst>
          </p:cNvPr>
          <p:cNvSpPr txBox="1"/>
          <p:nvPr/>
        </p:nvSpPr>
        <p:spPr>
          <a:xfrm>
            <a:off x="5937885" y="4391454"/>
            <a:ext cx="3169137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Power spectrum of photons emitted in 2T dipole at different energies in </a:t>
            </a:r>
            <a:r>
              <a:rPr lang="en-US" sz="1013" dirty="0" err="1"/>
              <a:t>XSuite</a:t>
            </a:r>
            <a:endParaRPr lang="en-CH" sz="1013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1F03BD-C904-47CC-8FBB-9DB7CA2B59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0"/>
          <a:stretch/>
        </p:blipFill>
        <p:spPr>
          <a:xfrm>
            <a:off x="5378677" y="322944"/>
            <a:ext cx="3765323" cy="403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00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2E74069-C86A-4CEE-A759-81454D247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6" y="179553"/>
            <a:ext cx="4488656" cy="1072753"/>
          </a:xfrm>
        </p:spPr>
        <p:txBody>
          <a:bodyPr>
            <a:normAutofit/>
          </a:bodyPr>
          <a:lstStyle/>
          <a:p>
            <a:r>
              <a:rPr lang="en-US" dirty="0"/>
              <a:t>First Results: Optics, Beam-Beam and Emittance</a:t>
            </a:r>
            <a:endParaRPr lang="en-CH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89F8AB5-A2E8-49EF-9F60-04551AC5C11E}"/>
              </a:ext>
            </a:extLst>
          </p:cNvPr>
          <p:cNvGrpSpPr/>
          <p:nvPr/>
        </p:nvGrpSpPr>
        <p:grpSpPr>
          <a:xfrm>
            <a:off x="4745127" y="892969"/>
            <a:ext cx="4398874" cy="3165257"/>
            <a:chOff x="6326835" y="1190625"/>
            <a:chExt cx="5865165" cy="4220343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4F4CCEE2-802A-480F-B51C-6890F81CEFBA}"/>
                </a:ext>
              </a:extLst>
            </p:cNvPr>
            <p:cNvGrpSpPr/>
            <p:nvPr/>
          </p:nvGrpSpPr>
          <p:grpSpPr>
            <a:xfrm>
              <a:off x="6326835" y="1190625"/>
              <a:ext cx="5865165" cy="4220343"/>
              <a:chOff x="6326835" y="1190625"/>
              <a:chExt cx="5865165" cy="4220343"/>
            </a:xfrm>
          </p:grpSpPr>
          <p:pic>
            <p:nvPicPr>
              <p:cNvPr id="16" name="Picture 15" descr="A graph with numbers and lines&#10;&#10;Description automatically generated">
                <a:extLst>
                  <a:ext uri="{FF2B5EF4-FFF2-40B4-BE49-F238E27FC236}">
                    <a16:creationId xmlns:a16="http://schemas.microsoft.com/office/drawing/2014/main" id="{C9D82509-F216-4649-BFFD-4E56DD3B4F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26835" y="1190625"/>
                <a:ext cx="5865165" cy="4220343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A0AE01C-B789-4E31-B169-BB081E36933D}"/>
                  </a:ext>
                </a:extLst>
              </p:cNvPr>
              <p:cNvSpPr/>
              <p:nvPr/>
            </p:nvSpPr>
            <p:spPr>
              <a:xfrm>
                <a:off x="8829675" y="2238375"/>
                <a:ext cx="1038225" cy="3238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sz="1013"/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8E08577-85A6-472B-BC0E-29EB3997F295}"/>
                </a:ext>
              </a:extLst>
            </p:cNvPr>
            <p:cNvSpPr txBox="1"/>
            <p:nvPr/>
          </p:nvSpPr>
          <p:spPr>
            <a:xfrm>
              <a:off x="7800975" y="1400808"/>
              <a:ext cx="952500" cy="4770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725" dirty="0"/>
                <a:t>SAD</a:t>
              </a:r>
              <a:endParaRPr lang="en-CH" sz="1725" dirty="0"/>
            </a:p>
          </p:txBody>
        </p:sp>
      </p:grp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C88784-615D-45D2-A5B7-C3A09726C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6" y="1563688"/>
            <a:ext cx="4183907" cy="3386772"/>
          </a:xfrm>
        </p:spPr>
        <p:txBody>
          <a:bodyPr>
            <a:normAutofit/>
          </a:bodyPr>
          <a:lstStyle/>
          <a:p>
            <a:r>
              <a:rPr lang="en-US" dirty="0"/>
              <a:t>First example of “</a:t>
            </a:r>
            <a:r>
              <a:rPr lang="en-US" b="1" dirty="0"/>
              <a:t>bringing it together</a:t>
            </a:r>
            <a:r>
              <a:rPr lang="en-US" dirty="0"/>
              <a:t>”</a:t>
            </a:r>
          </a:p>
          <a:p>
            <a:pPr lvl="1"/>
            <a:r>
              <a:rPr lang="en-US" dirty="0" err="1"/>
              <a:t>Optimising</a:t>
            </a:r>
            <a:r>
              <a:rPr lang="en-US" dirty="0"/>
              <a:t> optics of the machine</a:t>
            </a:r>
          </a:p>
          <a:p>
            <a:pPr lvl="1"/>
            <a:r>
              <a:rPr lang="en-US" dirty="0"/>
              <a:t>Including beam-beam effects</a:t>
            </a:r>
          </a:p>
          <a:p>
            <a:pPr lvl="1"/>
            <a:r>
              <a:rPr lang="en-US" dirty="0"/>
              <a:t>Tracking in lattice for emittance and beam-beam</a:t>
            </a:r>
          </a:p>
          <a:p>
            <a:r>
              <a:rPr lang="en-US" dirty="0"/>
              <a:t>Full </a:t>
            </a:r>
            <a:r>
              <a:rPr lang="en-US" b="1" dirty="0"/>
              <a:t>benchmarking </a:t>
            </a:r>
            <a:r>
              <a:rPr lang="en-US" dirty="0"/>
              <a:t>with previous studies </a:t>
            </a:r>
          </a:p>
          <a:p>
            <a:r>
              <a:rPr lang="en-US" dirty="0"/>
              <a:t>Many upcoming studies for FCC-</a:t>
            </a:r>
            <a:r>
              <a:rPr lang="en-US" dirty="0" err="1"/>
              <a:t>ee</a:t>
            </a:r>
            <a:endParaRPr lang="en-US" dirty="0"/>
          </a:p>
          <a:p>
            <a:pPr lvl="1"/>
            <a:r>
              <a:rPr lang="en-US" b="1" dirty="0"/>
              <a:t>Tune spread </a:t>
            </a:r>
            <a:r>
              <a:rPr lang="en-US" dirty="0"/>
              <a:t>of particles in beam</a:t>
            </a:r>
          </a:p>
          <a:p>
            <a:pPr lvl="1"/>
            <a:r>
              <a:rPr lang="en-US" b="1" dirty="0"/>
              <a:t>Dynamic aperture </a:t>
            </a:r>
          </a:p>
          <a:p>
            <a:pPr lvl="1"/>
            <a:r>
              <a:rPr lang="en-US" b="1" dirty="0"/>
              <a:t>Emittance</a:t>
            </a:r>
            <a:r>
              <a:rPr lang="en-US" dirty="0"/>
              <a:t> evolution</a:t>
            </a:r>
          </a:p>
          <a:p>
            <a:endParaRPr lang="en-CH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1FE2DC7-C7DD-4DDA-B535-81E8C7F5B697}"/>
              </a:ext>
            </a:extLst>
          </p:cNvPr>
          <p:cNvSpPr txBox="1"/>
          <p:nvPr/>
        </p:nvSpPr>
        <p:spPr>
          <a:xfrm>
            <a:off x="5157787" y="4058226"/>
            <a:ext cx="3986213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Emittance increase due to beam-beam from tracking in </a:t>
            </a:r>
            <a:r>
              <a:rPr lang="en-US" sz="1013" dirty="0" err="1"/>
              <a:t>XSuite</a:t>
            </a:r>
            <a:r>
              <a:rPr lang="en-US" sz="1013" dirty="0"/>
              <a:t> for various lattice emittances compared to SAD results. (Preliminary)</a:t>
            </a:r>
            <a:endParaRPr lang="en-CH" sz="1013" dirty="0"/>
          </a:p>
        </p:txBody>
      </p:sp>
    </p:spTree>
    <p:extLst>
      <p:ext uri="{BB962C8B-B14F-4D97-AF65-F5344CB8AC3E}">
        <p14:creationId xmlns:p14="http://schemas.microsoft.com/office/powerpoint/2010/main" val="249538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E7B6C94-8704-4F1F-B5AF-15D7E0568C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F.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Carlier,”Code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developments”, EPFL-LPAP Activity Meeting, EPFL.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T. Pieloni and F. Carlier, “</a:t>
            </a:r>
            <a:r>
              <a:rPr lang="en-US" sz="1200" b="1" i="0" u="sng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2"/>
              </a:rPr>
              <a:t>Overview of the Software framework and developments for the FCC-</a:t>
            </a:r>
            <a:r>
              <a:rPr lang="en-US" sz="1200" b="1" i="0" u="sng" strike="noStrike" dirty="0" err="1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2"/>
              </a:rPr>
              <a:t>ee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FCC week 2022, 30 May-3 June, Paris, France.</a:t>
            </a:r>
            <a:endParaRPr lang="de-DE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L. van Riesen-Haupt, “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EPFL-CERN Software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Collaboration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FCC-EIC Joint &amp;MDI Workshop 2022, 19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Oct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2022, CERN. 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L. van Riesen-Haupt, “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IP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Optics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Corrections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 in FCC-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ee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FCC-EIC Joint &amp;MDI Workshop 2022, 21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Oct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2022 , CERN. 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L. van Riesen-Haupt, “IP Tuning”, FCCIS 2022 Workshop, 6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Dec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2022 , CERN. 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L. van Riesen-Haupt, “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Testing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the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 New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Exact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 Solenoid in MAD-X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LNO Meeting, 16 Nov 2022 , CERN. 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L. van Riesen-Haupt, “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FCC-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ee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 IR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matching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 and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tuning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knobs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FCC-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Tuning Meeting, 14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July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2022 , CERN. 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L. van Riesen-Haupt, “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FCC-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ee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 IR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matching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with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errors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FCC-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Tuning Meeting, 25 Aug 2022 , CERN.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L. van Riesen-Haupt, “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Code Development Status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”. FCC Week 2023. London. 08.06.2023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L. van Riesen-Haupt,“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Simulations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 for IR Tuning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”. FCC Week 2023. London. 08.06.2023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L. van Riesen-Haupt, “I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0"/>
              </a:rPr>
              <a:t>P Tuning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”. FCC-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Tuning Meeting, 09 June 2022 , CERN.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dirty="0">
                <a:solidFill>
                  <a:srgbClr val="000000"/>
                </a:solidFill>
              </a:rPr>
              <a:t>L. van Riesen-Haupt, </a:t>
            </a:r>
            <a:r>
              <a:rPr lang="en-GB" sz="1200" dirty="0">
                <a:solidFill>
                  <a:srgbClr val="000000"/>
                </a:solidFill>
              </a:rPr>
              <a:t>“</a:t>
            </a:r>
            <a:r>
              <a:rPr lang="en-US" sz="1200" dirty="0">
                <a:hlinkClick r:id="rId11"/>
              </a:rPr>
              <a:t>Simulation Tools for Future Colliders</a:t>
            </a:r>
            <a:r>
              <a:rPr lang="en-US" sz="1200" dirty="0"/>
              <a:t>” Joint Annual Meeting of SPS and ÖPG, 4 - 8 September 2023, Basel.</a:t>
            </a:r>
            <a:endParaRPr lang="de-DE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ACEA0AE-0B7C-4BCF-97E6-EEFF78995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Relevant Publications</a:t>
            </a:r>
            <a:endParaRPr lang="en-CH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F53EEB-3EA0-4C5B-9BFB-A678A2D63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972466-4534-4C24-827B-BE25C2365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name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F2E83B-B8F9-4472-885B-08A130DAD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634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D23865-273F-4BA4-88C6-599A068E20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Effort by </a:t>
            </a:r>
            <a:r>
              <a:rPr lang="en-US" b="1" dirty="0"/>
              <a:t>C. </a:t>
            </a:r>
            <a:r>
              <a:rPr lang="de-DE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García-Jaimes</a:t>
            </a:r>
            <a:r>
              <a:rPr lang="de-DE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T. Pieloni, L. van Riesen-Haupt, R. Tomas</a:t>
            </a:r>
          </a:p>
          <a:p>
            <a:r>
              <a:rPr lang="en-US" dirty="0"/>
              <a:t>Arc </a:t>
            </a:r>
            <a:r>
              <a:rPr lang="en-US" dirty="0" err="1"/>
              <a:t>optimisation</a:t>
            </a:r>
            <a:r>
              <a:rPr lang="en-US" dirty="0"/>
              <a:t> using </a:t>
            </a:r>
            <a:r>
              <a:rPr lang="en-US" b="1" dirty="0"/>
              <a:t>combined function magnets</a:t>
            </a:r>
          </a:p>
          <a:p>
            <a:pPr lvl="1"/>
            <a:r>
              <a:rPr lang="en-US" dirty="0"/>
              <a:t>Allow </a:t>
            </a:r>
            <a:r>
              <a:rPr lang="en-US" b="1" dirty="0"/>
              <a:t>overlapping</a:t>
            </a:r>
            <a:r>
              <a:rPr lang="en-US" dirty="0"/>
              <a:t> dipole, quadrupole and </a:t>
            </a:r>
            <a:r>
              <a:rPr lang="en-US" dirty="0" err="1"/>
              <a:t>sextupole</a:t>
            </a:r>
            <a:r>
              <a:rPr lang="en-US" dirty="0"/>
              <a:t> </a:t>
            </a:r>
            <a:r>
              <a:rPr lang="en-US" b="1" dirty="0"/>
              <a:t>fields</a:t>
            </a:r>
          </a:p>
          <a:p>
            <a:pPr lvl="1"/>
            <a:r>
              <a:rPr lang="en-US" b="1" dirty="0"/>
              <a:t>17% reduction </a:t>
            </a:r>
            <a:r>
              <a:rPr lang="en-US" dirty="0"/>
              <a:t>in synchrotron radiation power</a:t>
            </a:r>
          </a:p>
          <a:p>
            <a:r>
              <a:rPr lang="en-US" b="1" dirty="0"/>
              <a:t>Extensive studies </a:t>
            </a:r>
            <a:r>
              <a:rPr lang="en-US" dirty="0"/>
              <a:t>required to investigate properties </a:t>
            </a:r>
            <a:r>
              <a:rPr lang="en-US" b="1" dirty="0"/>
              <a:t>compared</a:t>
            </a:r>
            <a:r>
              <a:rPr lang="en-US" dirty="0"/>
              <a:t> to </a:t>
            </a:r>
            <a:r>
              <a:rPr lang="en-US" b="1" dirty="0"/>
              <a:t>baseline</a:t>
            </a:r>
          </a:p>
          <a:p>
            <a:pPr lvl="1"/>
            <a:r>
              <a:rPr lang="en-US" dirty="0"/>
              <a:t>Optics, emittance, dynamic aperture…</a:t>
            </a:r>
          </a:p>
          <a:p>
            <a:pPr lvl="1"/>
            <a:r>
              <a:rPr lang="en-US" dirty="0"/>
              <a:t>Benefits from </a:t>
            </a:r>
            <a:r>
              <a:rPr lang="en-US" b="1" dirty="0"/>
              <a:t>software framework</a:t>
            </a:r>
            <a:endParaRPr lang="en-CH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369F102-3517-4160-8C4B-782466ED9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 </a:t>
            </a:r>
            <a:r>
              <a:rPr lang="en-US" dirty="0" err="1"/>
              <a:t>Optimisation</a:t>
            </a:r>
            <a:r>
              <a:rPr lang="en-US" dirty="0"/>
              <a:t> Studies</a:t>
            </a:r>
            <a:endParaRPr lang="en-CH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463839-1126-4E41-99AB-EA8ACAE252D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8874C2-6BEE-4E4C-A2B9-997B1256323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Speaker name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DFC878-CBB8-4BCB-970F-230B6C10365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23</a:t>
            </a:fld>
            <a:endParaRPr lang="fr-F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BD39DFF-88A9-4D69-BED0-95CF65D441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24" b="37002"/>
          <a:stretch/>
        </p:blipFill>
        <p:spPr bwMode="auto">
          <a:xfrm>
            <a:off x="5642708" y="1692904"/>
            <a:ext cx="3501292" cy="137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4AE28DC0-E1E2-4221-8181-97E8735669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2708" y="3109132"/>
            <a:ext cx="3501292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76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E7B6C94-8704-4F1F-B5AF-15D7E0568C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C. García-Jaimes, “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Impact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of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dipole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 b2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FCC-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Tuning Meeting, 09 June 2022, CERN. 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C. García-Jaimes, “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Optics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Matching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with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 Arc Errors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FCC-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Tuning Meeting, 29 Aug 2022, CERN. 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C. García-Jaimes, “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PHD Status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report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FCC-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Tuning Meeting, 30 Sep 2022, CERN.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C. García-Jaimes, “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Optics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Matching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with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 Arc Errors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FCCIS 2022 Workshop, 08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Dic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2022 , CERN. 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C. García-Jaimes, T. Pieloni, L. van Riesen-Haupt, R. Tomas, “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Combined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function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magnets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with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constant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partition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numbers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lattice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 for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the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 Future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Circular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lepton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 Collide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r”,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Accelerating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News,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No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 43, Mar. 2023.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C. García-Jaimes, T. Pieloni, L. van Riesen-Haupt, M. Seidel, R. Tomas, “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Impact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of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dipole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quadrupolar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errors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 in FCC-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ee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”. IPAC’23, Venice,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Italy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May 2023. 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C. García-Jaimes, T. Pieloni, L. van Riesen-Haupt, M. Seidel, R. Tomas, “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Exploring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 FCC-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ee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optics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designs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with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combined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function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8"/>
              </a:rPr>
              <a:t>magnets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”. IPAC’23, Venice,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Italy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May 2023</a:t>
            </a:r>
            <a:r>
              <a:rPr lang="de-DE" sz="1200" b="0" i="0" u="none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.</a:t>
            </a:r>
            <a:endParaRPr lang="de-DE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C. García-Jaimes, “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Combined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function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lattice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with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constant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partition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numbers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 for FCC-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ee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”. FCC Week 2023. London. 08.06.2023. 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C. García-Jaimes, “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0"/>
              </a:rPr>
              <a:t>HTS FCC-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0"/>
              </a:rPr>
              <a:t>ee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0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0"/>
              </a:rPr>
              <a:t>energy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0"/>
              </a:rPr>
              <a:t>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0"/>
              </a:rPr>
              <a:t>efficient</a:t>
            </a:r>
            <a:r>
              <a:rPr lang="de-DE" sz="12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0"/>
              </a:rPr>
              <a:t> beam </a:t>
            </a:r>
            <a:r>
              <a:rPr lang="de-DE" sz="12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0"/>
              </a:rPr>
              <a:t>optics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”. CHIPP/CHART Workshop on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Sustainability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in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Particle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Physics and CHIPP 2023 </a:t>
            </a:r>
            <a:r>
              <a:rPr lang="de-DE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plenary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Sursee. 14.06.2023 </a:t>
            </a:r>
          </a:p>
          <a:p>
            <a:pPr algn="just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200" dirty="0">
                <a:solidFill>
                  <a:srgbClr val="000000"/>
                </a:solidFill>
              </a:rPr>
              <a:t>C. </a:t>
            </a:r>
            <a:r>
              <a:rPr lang="de-DE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García-Jaimes, </a:t>
            </a:r>
            <a:r>
              <a:rPr lang="en-GB" sz="1200" dirty="0">
                <a:solidFill>
                  <a:srgbClr val="000000"/>
                </a:solidFill>
              </a:rPr>
              <a:t>“</a:t>
            </a:r>
            <a:r>
              <a:rPr lang="en-US" sz="1200" dirty="0">
                <a:hlinkClick r:id="rId11"/>
              </a:rPr>
              <a:t>HTS FCC-</a:t>
            </a:r>
            <a:r>
              <a:rPr lang="en-US" sz="1200" dirty="0" err="1">
                <a:hlinkClick r:id="rId11"/>
              </a:rPr>
              <a:t>ee</a:t>
            </a:r>
            <a:r>
              <a:rPr lang="en-US" sz="1200" dirty="0">
                <a:hlinkClick r:id="rId11"/>
              </a:rPr>
              <a:t> energy efficient beam optics</a:t>
            </a:r>
            <a:r>
              <a:rPr lang="en-US" sz="1200" dirty="0"/>
              <a:t>”. Joint Annual Meeting of SPS and ÖPG, 4 - 8 September 2023, Basel.</a:t>
            </a:r>
            <a:endParaRPr lang="de-DE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ACEA0AE-0B7C-4BCF-97E6-EEFF78995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Relevant Publications</a:t>
            </a:r>
            <a:endParaRPr lang="en-CH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F53EEB-3EA0-4C5B-9BFB-A678A2D63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972466-4534-4C24-827B-BE25C2365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name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F2E83B-B8F9-4472-885B-08A130DAD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226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177AB6-042E-4E7A-BD34-66CE2393C9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Large amount of different software used for FCC-</a:t>
            </a:r>
            <a:r>
              <a:rPr lang="en-GB" dirty="0" err="1"/>
              <a:t>ee</a:t>
            </a:r>
            <a:r>
              <a:rPr lang="en-GB" dirty="0"/>
              <a:t> and accelerators in general</a:t>
            </a:r>
          </a:p>
          <a:p>
            <a:pPr lvl="1"/>
            <a:r>
              <a:rPr lang="en-GB" dirty="0"/>
              <a:t>Many different unique purposes</a:t>
            </a:r>
          </a:p>
          <a:p>
            <a:pPr lvl="1"/>
            <a:r>
              <a:rPr lang="en-GB" dirty="0"/>
              <a:t>Dependent on specialised development and knowledge of few experts/labs</a:t>
            </a:r>
          </a:p>
          <a:p>
            <a:r>
              <a:rPr lang="en-GB" dirty="0"/>
              <a:t>Improved interoperability by</a:t>
            </a:r>
          </a:p>
          <a:p>
            <a:pPr lvl="1"/>
            <a:r>
              <a:rPr lang="en-GB" dirty="0"/>
              <a:t>Facilitating conversion and model management</a:t>
            </a:r>
          </a:p>
          <a:p>
            <a:pPr lvl="1"/>
            <a:r>
              <a:rPr lang="en-GB" dirty="0"/>
              <a:t>Contribute to the development of modern broader tools</a:t>
            </a:r>
          </a:p>
          <a:p>
            <a:pPr lvl="2"/>
            <a:r>
              <a:rPr lang="en-GB" dirty="0"/>
              <a:t>Steer towards and use for FCC-</a:t>
            </a:r>
            <a:r>
              <a:rPr lang="en-GB" dirty="0" err="1"/>
              <a:t>ee</a:t>
            </a:r>
            <a:r>
              <a:rPr lang="en-GB" dirty="0"/>
              <a:t> purposes</a:t>
            </a:r>
          </a:p>
          <a:p>
            <a:pPr lvl="2"/>
            <a:r>
              <a:rPr lang="en-GB" dirty="0"/>
              <a:t>Benchmark against established codes</a:t>
            </a:r>
          </a:p>
          <a:p>
            <a:pPr lvl="2"/>
            <a:r>
              <a:rPr lang="en-GB" dirty="0"/>
              <a:t>Many meaningful contributions by CHART colleagues</a:t>
            </a:r>
          </a:p>
          <a:p>
            <a:r>
              <a:rPr lang="en-GB" dirty="0"/>
              <a:t>First studies using new tools underway contributing to the FCC-</a:t>
            </a:r>
            <a:r>
              <a:rPr lang="en-GB" dirty="0" err="1"/>
              <a:t>ee</a:t>
            </a:r>
            <a:r>
              <a:rPr lang="en-GB" dirty="0"/>
              <a:t> study</a:t>
            </a:r>
          </a:p>
          <a:p>
            <a:r>
              <a:rPr lang="en-GB" dirty="0"/>
              <a:t>Arc optimisation studies using combined function magnets to reduce synchrotron power consumption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F89E9B-88A3-45BF-AD31-4D5D3D520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862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F5F25A7-FB44-4332-B602-D6B66E3BFE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59A049-B0A4-4DA3-8C04-C914EDFC2E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Many Thanks</a:t>
            </a:r>
            <a:endParaRPr lang="en-CH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611138CF-9695-4C90-9451-2BCC19E7C2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C9C21E-B690-4D8D-A2E7-A104A180D8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82612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7">
            <a:extLst>
              <a:ext uri="{FF2B5EF4-FFF2-40B4-BE49-F238E27FC236}">
                <a16:creationId xmlns:a16="http://schemas.microsoft.com/office/drawing/2014/main" id="{13112DF1-81D6-4C84-A833-1CD8D7CFCA2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904879" y="1563686"/>
            <a:ext cx="7300656" cy="3386775"/>
          </a:xfrm>
        </p:spPr>
        <p:txBody>
          <a:bodyPr/>
          <a:lstStyle/>
          <a:p>
            <a:pPr lvl="0"/>
            <a:r>
              <a:rPr lang="en-GB" dirty="0"/>
              <a:t>Large </a:t>
            </a:r>
            <a:r>
              <a:rPr lang="en-GB" b="1" dirty="0"/>
              <a:t>number of tools </a:t>
            </a:r>
            <a:r>
              <a:rPr lang="en-GB" dirty="0"/>
              <a:t>used in FCC study</a:t>
            </a:r>
          </a:p>
          <a:p>
            <a:pPr lvl="1"/>
            <a:r>
              <a:rPr lang="en-GB" dirty="0"/>
              <a:t>Often </a:t>
            </a:r>
            <a:r>
              <a:rPr lang="en-GB" b="1" dirty="0"/>
              <a:t>specialised</a:t>
            </a:r>
            <a:r>
              <a:rPr lang="en-GB" dirty="0"/>
              <a:t> to one purpose/aspect of beam physics</a:t>
            </a:r>
          </a:p>
          <a:p>
            <a:pPr lvl="1"/>
            <a:r>
              <a:rPr lang="en-GB" dirty="0"/>
              <a:t>Sometimes tools with </a:t>
            </a:r>
            <a:r>
              <a:rPr lang="en-GB" b="1" dirty="0"/>
              <a:t>overlapping purpose </a:t>
            </a:r>
            <a:r>
              <a:rPr lang="en-GB" dirty="0"/>
              <a:t>used, depending on the </a:t>
            </a:r>
            <a:r>
              <a:rPr lang="en-GB" b="1" dirty="0"/>
              <a:t>user’s expertise</a:t>
            </a:r>
          </a:p>
          <a:p>
            <a:pPr lvl="0"/>
            <a:r>
              <a:rPr lang="en-GB" dirty="0"/>
              <a:t>Vast and very active community in the </a:t>
            </a:r>
            <a:r>
              <a:rPr lang="en-GB" b="1" dirty="0"/>
              <a:t>CERN ABP Computing Working Group</a:t>
            </a:r>
          </a:p>
          <a:p>
            <a:pPr lvl="1"/>
            <a:r>
              <a:rPr lang="en-GB" dirty="0"/>
              <a:t>Maintenance, improvement, complement </a:t>
            </a:r>
            <a:r>
              <a:rPr lang="en-GB" b="1" dirty="0"/>
              <a:t>existing codes</a:t>
            </a:r>
          </a:p>
          <a:p>
            <a:pPr lvl="1"/>
            <a:r>
              <a:rPr lang="en-GB" b="1" dirty="0"/>
              <a:t>Development</a:t>
            </a:r>
            <a:r>
              <a:rPr lang="en-GB" dirty="0"/>
              <a:t> of modern, robust and broad tools for the </a:t>
            </a:r>
            <a:r>
              <a:rPr lang="en-GB" b="1" dirty="0"/>
              <a:t>entire accelerator community</a:t>
            </a:r>
          </a:p>
          <a:p>
            <a:pPr lvl="0"/>
            <a:r>
              <a:rPr lang="en-GB" b="1" dirty="0"/>
              <a:t>Large community </a:t>
            </a:r>
            <a:r>
              <a:rPr lang="en-GB" dirty="0"/>
              <a:t>outside of FCC and CERN with overlapping interests</a:t>
            </a:r>
          </a:p>
          <a:p>
            <a:pPr lvl="1"/>
            <a:r>
              <a:rPr lang="en-GB" b="1" dirty="0"/>
              <a:t>Potential for synergies </a:t>
            </a:r>
            <a:r>
              <a:rPr lang="en-GB" dirty="0"/>
              <a:t>and </a:t>
            </a:r>
            <a:r>
              <a:rPr lang="en-GB" b="1" dirty="0"/>
              <a:t>cooperation</a:t>
            </a: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95A7017F-CD9F-46F1-92FD-5547689F177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Introduction</a:t>
            </a:r>
            <a:endParaRPr lang="en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C20F06-B8EA-4D0F-ACE1-B8B4F2BB871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904879" y="1563686"/>
            <a:ext cx="7594350" cy="3386775"/>
          </a:xfrm>
        </p:spPr>
        <p:txBody>
          <a:bodyPr>
            <a:normAutofit fontScale="92500"/>
          </a:bodyPr>
          <a:lstStyle/>
          <a:p>
            <a:pPr lvl="0">
              <a:lnSpc>
                <a:spcPct val="80000"/>
              </a:lnSpc>
            </a:pPr>
            <a:r>
              <a:rPr lang="en-US" b="1" dirty="0"/>
              <a:t>Understand requirements </a:t>
            </a:r>
            <a:r>
              <a:rPr lang="en-US" dirty="0"/>
              <a:t>for the development and simulation of FCC</a:t>
            </a:r>
          </a:p>
          <a:p>
            <a:pPr lvl="1">
              <a:lnSpc>
                <a:spcPct val="80000"/>
              </a:lnSpc>
            </a:pPr>
            <a:r>
              <a:rPr lang="en-US" b="1" dirty="0"/>
              <a:t>Which effects </a:t>
            </a:r>
            <a:r>
              <a:rPr lang="en-US" dirty="0"/>
              <a:t>need to simulated and which </a:t>
            </a:r>
            <a:r>
              <a:rPr lang="en-US" b="1" dirty="0"/>
              <a:t>tools exist </a:t>
            </a:r>
            <a:r>
              <a:rPr lang="en-US" dirty="0"/>
              <a:t>or </a:t>
            </a:r>
            <a:r>
              <a:rPr lang="en-US" b="1" dirty="0"/>
              <a:t>need to be developed/</a:t>
            </a:r>
            <a:r>
              <a:rPr lang="en-US" b="1" dirty="0" err="1"/>
              <a:t>optimised</a:t>
            </a:r>
            <a:r>
              <a:rPr lang="en-US" dirty="0"/>
              <a:t> for these purposes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Identify which simulations need to </a:t>
            </a:r>
            <a:r>
              <a:rPr lang="en-US" b="1" dirty="0"/>
              <a:t>interplay/overlap </a:t>
            </a:r>
            <a:r>
              <a:rPr lang="en-US" dirty="0"/>
              <a:t>and understand how they fit together in the </a:t>
            </a:r>
            <a:r>
              <a:rPr lang="en-US" b="1" dirty="0"/>
              <a:t>“bigger picture”</a:t>
            </a:r>
          </a:p>
          <a:p>
            <a:pPr lvl="0">
              <a:lnSpc>
                <a:spcPct val="80000"/>
              </a:lnSpc>
            </a:pPr>
            <a:r>
              <a:rPr lang="en-US" dirty="0"/>
              <a:t>Ensure that the needs of the FCC study are met by</a:t>
            </a:r>
          </a:p>
          <a:p>
            <a:pPr marL="685793" lvl="1" indent="-342900">
              <a:lnSpc>
                <a:spcPct val="80000"/>
              </a:lnSpc>
              <a:buFont typeface="Calibri Light"/>
              <a:buAutoNum type="arabicPeriod"/>
            </a:pPr>
            <a:r>
              <a:rPr lang="en-US" b="1" dirty="0"/>
              <a:t>Maintaining, benchmarking</a:t>
            </a:r>
            <a:r>
              <a:rPr lang="en-US" dirty="0"/>
              <a:t> and </a:t>
            </a:r>
            <a:r>
              <a:rPr lang="en-US" b="1" dirty="0"/>
              <a:t>improving</a:t>
            </a:r>
            <a:r>
              <a:rPr lang="en-US" dirty="0"/>
              <a:t> </a:t>
            </a:r>
            <a:r>
              <a:rPr lang="en-US" b="1" dirty="0"/>
              <a:t>current simulation tools</a:t>
            </a:r>
          </a:p>
          <a:p>
            <a:pPr marL="685793" lvl="1" indent="-342900">
              <a:lnSpc>
                <a:spcPct val="80000"/>
              </a:lnSpc>
              <a:buFont typeface="Calibri Light"/>
              <a:buAutoNum type="arabicPeriod"/>
            </a:pPr>
            <a:r>
              <a:rPr lang="en-US" dirty="0"/>
              <a:t>Actively contributing to the </a:t>
            </a:r>
            <a:r>
              <a:rPr lang="en-US" b="1" dirty="0"/>
              <a:t>development</a:t>
            </a:r>
            <a:r>
              <a:rPr lang="en-US" dirty="0"/>
              <a:t> of </a:t>
            </a:r>
            <a:r>
              <a:rPr lang="en-US" b="1" dirty="0"/>
              <a:t>new simulations tools</a:t>
            </a:r>
          </a:p>
          <a:p>
            <a:pPr marL="685793" lvl="1" indent="-342900">
              <a:lnSpc>
                <a:spcPct val="80000"/>
              </a:lnSpc>
              <a:buFont typeface="Calibri Light"/>
              <a:buAutoNum type="arabicPeriod"/>
            </a:pPr>
            <a:r>
              <a:rPr lang="en-US" dirty="0"/>
              <a:t>Create tools to allow for </a:t>
            </a:r>
            <a:r>
              <a:rPr lang="en-US" b="1" dirty="0"/>
              <a:t>interfacing</a:t>
            </a:r>
            <a:r>
              <a:rPr lang="en-US" dirty="0"/>
              <a:t> between different simulation tools</a:t>
            </a:r>
          </a:p>
          <a:p>
            <a:pPr lvl="0">
              <a:lnSpc>
                <a:spcPct val="80000"/>
              </a:lnSpc>
            </a:pPr>
            <a:r>
              <a:rPr lang="en-US" dirty="0"/>
              <a:t> Work closely with the </a:t>
            </a:r>
            <a:r>
              <a:rPr lang="en-US" b="1" dirty="0"/>
              <a:t>ABP Computing WG </a:t>
            </a:r>
            <a:r>
              <a:rPr lang="en-US" dirty="0"/>
              <a:t>and identify synergies and come up with a </a:t>
            </a:r>
            <a:r>
              <a:rPr lang="en-US" b="1" dirty="0"/>
              <a:t>common strategy</a:t>
            </a:r>
          </a:p>
          <a:p>
            <a:pPr lvl="0">
              <a:lnSpc>
                <a:spcPct val="80000"/>
              </a:lnSpc>
            </a:pPr>
            <a:r>
              <a:rPr lang="en-US" dirty="0"/>
              <a:t>Offer a </a:t>
            </a:r>
            <a:r>
              <a:rPr lang="en-US" b="1" dirty="0"/>
              <a:t>first point of contact </a:t>
            </a:r>
            <a:r>
              <a:rPr lang="en-US" dirty="0"/>
              <a:t>for external collaborators that see synergies</a:t>
            </a:r>
          </a:p>
          <a:p>
            <a:pPr lvl="0">
              <a:lnSpc>
                <a:spcPct val="80000"/>
              </a:lnSpc>
            </a:pPr>
            <a:r>
              <a:rPr lang="en-US" dirty="0"/>
              <a:t>Perform simulations to realistically model FCC using advanced techniques</a:t>
            </a:r>
            <a:endParaRPr lang="en-CH" dirty="0"/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D3C225BA-3FF7-4912-BE47-C8AEA9C1A35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FCC Software Framework Project</a:t>
            </a:r>
            <a:endParaRPr lang="en-CH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6D230780-F8D8-4241-BDC3-796BA966B1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126"/>
          <a:stretch/>
        </p:blipFill>
        <p:spPr bwMode="auto">
          <a:xfrm>
            <a:off x="1148874" y="828676"/>
            <a:ext cx="7251785" cy="2375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2" name="Google Shape;242;p39"/>
          <p:cNvSpPr/>
          <p:nvPr/>
        </p:nvSpPr>
        <p:spPr>
          <a:xfrm rot="5400000">
            <a:off x="2654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39"/>
          <p:cNvSpPr txBox="1"/>
          <p:nvPr/>
        </p:nvSpPr>
        <p:spPr>
          <a:xfrm rot="-2579331">
            <a:off x="35771" y="3592664"/>
            <a:ext cx="670963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39"/>
          <p:cNvSpPr txBox="1"/>
          <p:nvPr/>
        </p:nvSpPr>
        <p:spPr>
          <a:xfrm rot="-2579302">
            <a:off x="286114" y="3644109"/>
            <a:ext cx="821882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BMAD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39"/>
          <p:cNvSpPr/>
          <p:nvPr/>
        </p:nvSpPr>
        <p:spPr>
          <a:xfrm rot="5400000">
            <a:off x="5702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39"/>
          <p:cNvSpPr/>
          <p:nvPr/>
        </p:nvSpPr>
        <p:spPr>
          <a:xfrm rot="5400000">
            <a:off x="8750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9"/>
          <p:cNvSpPr txBox="1"/>
          <p:nvPr/>
        </p:nvSpPr>
        <p:spPr>
          <a:xfrm rot="-2579302">
            <a:off x="590914" y="3644109"/>
            <a:ext cx="821882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PyAT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39"/>
          <p:cNvSpPr/>
          <p:nvPr/>
        </p:nvSpPr>
        <p:spPr>
          <a:xfrm>
            <a:off x="230001" y="3230604"/>
            <a:ext cx="1613087" cy="1719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50" name="Google Shape;250;p39"/>
          <p:cNvSpPr txBox="1"/>
          <p:nvPr/>
        </p:nvSpPr>
        <p:spPr>
          <a:xfrm rot="-2578799">
            <a:off x="7348421" y="3649441"/>
            <a:ext cx="1059197" cy="954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D. Di Croce,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 G. Iadarola,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 F. Vanderveken,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T. Pieloni,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SDSC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39"/>
          <p:cNvSpPr/>
          <p:nvPr/>
        </p:nvSpPr>
        <p:spPr>
          <a:xfrm rot="5400000">
            <a:off x="7595269" y="3221400"/>
            <a:ext cx="8640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39"/>
          <p:cNvSpPr txBox="1"/>
          <p:nvPr/>
        </p:nvSpPr>
        <p:spPr>
          <a:xfrm rot="-2578635">
            <a:off x="7721280" y="2219232"/>
            <a:ext cx="938715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ML for DA </a:t>
            </a:r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optimization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6" name="Google Shape;25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44776" y="4719200"/>
            <a:ext cx="1404503" cy="405025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39"/>
          <p:cNvSpPr txBox="1"/>
          <p:nvPr/>
        </p:nvSpPr>
        <p:spPr>
          <a:xfrm rot="-2579331">
            <a:off x="946946" y="3705987"/>
            <a:ext cx="670963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MADX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39"/>
          <p:cNvSpPr/>
          <p:nvPr/>
        </p:nvSpPr>
        <p:spPr>
          <a:xfrm rot="5400000">
            <a:off x="11798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39"/>
          <p:cNvSpPr/>
          <p:nvPr/>
        </p:nvSpPr>
        <p:spPr>
          <a:xfrm rot="5400000">
            <a:off x="8088188" y="3216800"/>
            <a:ext cx="8640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39"/>
          <p:cNvSpPr txBox="1"/>
          <p:nvPr/>
        </p:nvSpPr>
        <p:spPr>
          <a:xfrm rot="-2578926">
            <a:off x="8288882" y="3633961"/>
            <a:ext cx="741012" cy="954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Y. Wu, 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F. Carlier,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T. Pieloni 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EPOL team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39"/>
          <p:cNvSpPr txBox="1"/>
          <p:nvPr/>
        </p:nvSpPr>
        <p:spPr>
          <a:xfrm rot="-2578361">
            <a:off x="8187800" y="2151747"/>
            <a:ext cx="1136793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Polarization</a:t>
            </a:r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 and SPIN </a:t>
            </a:r>
            <a:r>
              <a:rPr lang="fr" sz="1000" dirty="0" err="1">
                <a:latin typeface="Calibri"/>
                <a:ea typeface="Calibri"/>
                <a:cs typeface="Calibri"/>
                <a:sym typeface="Calibri"/>
              </a:rPr>
              <a:t>tracking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39"/>
          <p:cNvSpPr txBox="1"/>
          <p:nvPr/>
        </p:nvSpPr>
        <p:spPr>
          <a:xfrm rot="-2578635">
            <a:off x="357790" y="2491853"/>
            <a:ext cx="823373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Xsequence,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Xconverter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(F. Carlier)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39"/>
          <p:cNvSpPr/>
          <p:nvPr/>
        </p:nvSpPr>
        <p:spPr>
          <a:xfrm>
            <a:off x="464881" y="4077269"/>
            <a:ext cx="960400" cy="1719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66" name="Google Shape;266;p39"/>
          <p:cNvSpPr txBox="1"/>
          <p:nvPr/>
        </p:nvSpPr>
        <p:spPr>
          <a:xfrm rot="-2579168">
            <a:off x="86419" y="4178179"/>
            <a:ext cx="1082673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 dirty="0">
                <a:latin typeface="Calibri"/>
                <a:ea typeface="Calibri"/>
                <a:cs typeface="Calibri"/>
                <a:sym typeface="Calibri"/>
              </a:rPr>
              <a:t>Tapering</a:t>
            </a:r>
            <a:endParaRPr sz="12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F. Carlier, L. van Riesen-Haupt, G. Simon, S. White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39"/>
          <p:cNvSpPr/>
          <p:nvPr/>
        </p:nvSpPr>
        <p:spPr>
          <a:xfrm rot="5400000">
            <a:off x="8606588" y="3514688"/>
            <a:ext cx="2718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39"/>
          <p:cNvSpPr txBox="1"/>
          <p:nvPr/>
        </p:nvSpPr>
        <p:spPr>
          <a:xfrm rot="-2579331">
            <a:off x="8630508" y="2978187"/>
            <a:ext cx="670963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SITROS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" name="Google Shape;201;p35">
            <a:extLst>
              <a:ext uri="{FF2B5EF4-FFF2-40B4-BE49-F238E27FC236}">
                <a16:creationId xmlns:a16="http://schemas.microsoft.com/office/drawing/2014/main" id="{BD18E471-3C2E-AE7A-BF45-A8A1C3A29EA6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b="33600"/>
          <a:stretch/>
        </p:blipFill>
        <p:spPr>
          <a:xfrm>
            <a:off x="68446" y="1449912"/>
            <a:ext cx="792869" cy="462984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Title 2">
            <a:extLst>
              <a:ext uri="{FF2B5EF4-FFF2-40B4-BE49-F238E27FC236}">
                <a16:creationId xmlns:a16="http://schemas.microsoft.com/office/drawing/2014/main" id="{90973C23-E6CA-487C-9BF2-6CDDAFAE5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6" y="179553"/>
            <a:ext cx="3667125" cy="1072753"/>
          </a:xfrm>
        </p:spPr>
        <p:txBody>
          <a:bodyPr/>
          <a:lstStyle/>
          <a:p>
            <a:r>
              <a:rPr lang="en-US" dirty="0"/>
              <a:t>Synergies and New Developments</a:t>
            </a:r>
          </a:p>
        </p:txBody>
      </p:sp>
      <p:sp>
        <p:nvSpPr>
          <p:cNvPr id="43" name="Google Shape;233;p39">
            <a:extLst>
              <a:ext uri="{FF2B5EF4-FFF2-40B4-BE49-F238E27FC236}">
                <a16:creationId xmlns:a16="http://schemas.microsoft.com/office/drawing/2014/main" id="{E9441DDD-748C-4E91-98C5-B3431F48054A}"/>
              </a:ext>
            </a:extLst>
          </p:cNvPr>
          <p:cNvSpPr/>
          <p:nvPr/>
        </p:nvSpPr>
        <p:spPr>
          <a:xfrm rot="5400000">
            <a:off x="1717457" y="3365652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257;p39">
            <a:extLst>
              <a:ext uri="{FF2B5EF4-FFF2-40B4-BE49-F238E27FC236}">
                <a16:creationId xmlns:a16="http://schemas.microsoft.com/office/drawing/2014/main" id="{BBE0AB29-C10D-4E0F-B31D-C5A796AA6CB7}"/>
              </a:ext>
            </a:extLst>
          </p:cNvPr>
          <p:cNvSpPr txBox="1"/>
          <p:nvPr/>
        </p:nvSpPr>
        <p:spPr>
          <a:xfrm rot="19021052">
            <a:off x="896003" y="3973260"/>
            <a:ext cx="1494336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fr" sz="1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G. Simon, R. De Maria, </a:t>
            </a:r>
            <a:endParaRPr sz="1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buClr>
                <a:schemeClr val="dk1"/>
              </a:buClr>
              <a:buSzPts val="1100"/>
            </a:pPr>
            <a:r>
              <a:rPr lang="fr" sz="1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F. Schmidt, A. Faus-Golfe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234;p39">
            <a:extLst>
              <a:ext uri="{FF2B5EF4-FFF2-40B4-BE49-F238E27FC236}">
                <a16:creationId xmlns:a16="http://schemas.microsoft.com/office/drawing/2014/main" id="{9E0D8A77-4FFE-4BC6-B00F-C710EEEA922E}"/>
              </a:ext>
            </a:extLst>
          </p:cNvPr>
          <p:cNvSpPr/>
          <p:nvPr/>
        </p:nvSpPr>
        <p:spPr>
          <a:xfrm rot="5400000">
            <a:off x="2871038" y="3341066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235;p39">
            <a:extLst>
              <a:ext uri="{FF2B5EF4-FFF2-40B4-BE49-F238E27FC236}">
                <a16:creationId xmlns:a16="http://schemas.microsoft.com/office/drawing/2014/main" id="{B0C2EF5A-BA14-4656-B197-746C2C09CA43}"/>
              </a:ext>
            </a:extLst>
          </p:cNvPr>
          <p:cNvSpPr/>
          <p:nvPr/>
        </p:nvSpPr>
        <p:spPr>
          <a:xfrm rot="5400000">
            <a:off x="3121549" y="3341066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264;p39">
            <a:extLst>
              <a:ext uri="{FF2B5EF4-FFF2-40B4-BE49-F238E27FC236}">
                <a16:creationId xmlns:a16="http://schemas.microsoft.com/office/drawing/2014/main" id="{1A1B3F3F-137A-454E-979A-3A219F2D695A}"/>
              </a:ext>
            </a:extLst>
          </p:cNvPr>
          <p:cNvSpPr txBox="1"/>
          <p:nvPr/>
        </p:nvSpPr>
        <p:spPr>
          <a:xfrm rot="19021072">
            <a:off x="2331077" y="3829236"/>
            <a:ext cx="1385657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235;p39">
            <a:extLst>
              <a:ext uri="{FF2B5EF4-FFF2-40B4-BE49-F238E27FC236}">
                <a16:creationId xmlns:a16="http://schemas.microsoft.com/office/drawing/2014/main" id="{05BE33D7-9AFB-466D-85E3-234FA90FF5F3}"/>
              </a:ext>
            </a:extLst>
          </p:cNvPr>
          <p:cNvSpPr/>
          <p:nvPr/>
        </p:nvSpPr>
        <p:spPr>
          <a:xfrm rot="5400000">
            <a:off x="4860531" y="3337257"/>
            <a:ext cx="522600" cy="199500"/>
          </a:xfrm>
          <a:prstGeom prst="rect">
            <a:avLst/>
          </a:prstGeom>
          <a:solidFill>
            <a:srgbClr val="FF8181"/>
          </a:solidFill>
          <a:ln w="12700" cap="flat" cmpd="sng">
            <a:solidFill>
              <a:srgbClr val="FF818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255;p39">
            <a:extLst>
              <a:ext uri="{FF2B5EF4-FFF2-40B4-BE49-F238E27FC236}">
                <a16:creationId xmlns:a16="http://schemas.microsoft.com/office/drawing/2014/main" id="{AB904A92-5A27-4A66-85A9-F5F04CE03917}"/>
              </a:ext>
            </a:extLst>
          </p:cNvPr>
          <p:cNvSpPr txBox="1"/>
          <p:nvPr/>
        </p:nvSpPr>
        <p:spPr>
          <a:xfrm rot="19020491">
            <a:off x="4041704" y="3858606"/>
            <a:ext cx="1515875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X. Buffat, G Iadarola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236;p39">
            <a:extLst>
              <a:ext uri="{FF2B5EF4-FFF2-40B4-BE49-F238E27FC236}">
                <a16:creationId xmlns:a16="http://schemas.microsoft.com/office/drawing/2014/main" id="{D654E0C1-9A2C-4FD0-8424-ED2604360BBF}"/>
              </a:ext>
            </a:extLst>
          </p:cNvPr>
          <p:cNvSpPr/>
          <p:nvPr/>
        </p:nvSpPr>
        <p:spPr>
          <a:xfrm rot="5400000">
            <a:off x="5557689" y="3337257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254;p39">
            <a:extLst>
              <a:ext uri="{FF2B5EF4-FFF2-40B4-BE49-F238E27FC236}">
                <a16:creationId xmlns:a16="http://schemas.microsoft.com/office/drawing/2014/main" id="{AF34572E-9F87-4C89-BBB1-384B09D8DD6F}"/>
              </a:ext>
            </a:extLst>
          </p:cNvPr>
          <p:cNvSpPr txBox="1"/>
          <p:nvPr/>
        </p:nvSpPr>
        <p:spPr>
          <a:xfrm rot="19021072">
            <a:off x="4810411" y="3898796"/>
            <a:ext cx="1385657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L. Sabato, L. Mether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237;p39">
            <a:extLst>
              <a:ext uri="{FF2B5EF4-FFF2-40B4-BE49-F238E27FC236}">
                <a16:creationId xmlns:a16="http://schemas.microsoft.com/office/drawing/2014/main" id="{97B957AF-2B1C-498A-9470-2735246E1604}"/>
              </a:ext>
            </a:extLst>
          </p:cNvPr>
          <p:cNvSpPr/>
          <p:nvPr/>
        </p:nvSpPr>
        <p:spPr>
          <a:xfrm rot="5400000">
            <a:off x="5814867" y="3337257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238;p39">
            <a:extLst>
              <a:ext uri="{FF2B5EF4-FFF2-40B4-BE49-F238E27FC236}">
                <a16:creationId xmlns:a16="http://schemas.microsoft.com/office/drawing/2014/main" id="{3F367912-37BA-4C2B-B16E-55E13C045534}"/>
              </a:ext>
            </a:extLst>
          </p:cNvPr>
          <p:cNvSpPr/>
          <p:nvPr/>
        </p:nvSpPr>
        <p:spPr>
          <a:xfrm rot="5400000">
            <a:off x="6058707" y="3337257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251;p39">
            <a:extLst>
              <a:ext uri="{FF2B5EF4-FFF2-40B4-BE49-F238E27FC236}">
                <a16:creationId xmlns:a16="http://schemas.microsoft.com/office/drawing/2014/main" id="{59451EAE-63A3-4DD7-9653-563BD873008B}"/>
              </a:ext>
            </a:extLst>
          </p:cNvPr>
          <p:cNvSpPr txBox="1"/>
          <p:nvPr/>
        </p:nvSpPr>
        <p:spPr>
          <a:xfrm rot="19021072">
            <a:off x="5258089" y="3835931"/>
            <a:ext cx="1385657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239;p39">
            <a:extLst>
              <a:ext uri="{FF2B5EF4-FFF2-40B4-BE49-F238E27FC236}">
                <a16:creationId xmlns:a16="http://schemas.microsoft.com/office/drawing/2014/main" id="{BDE3DD33-2E97-4081-B9D9-76596250FFD8}"/>
              </a:ext>
            </a:extLst>
          </p:cNvPr>
          <p:cNvSpPr/>
          <p:nvPr/>
        </p:nvSpPr>
        <p:spPr>
          <a:xfrm rot="5400000">
            <a:off x="6829554" y="3340405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255;p39">
            <a:extLst>
              <a:ext uri="{FF2B5EF4-FFF2-40B4-BE49-F238E27FC236}">
                <a16:creationId xmlns:a16="http://schemas.microsoft.com/office/drawing/2014/main" id="{E3FC9932-F5EC-4AD8-8A15-AA76AB4390F7}"/>
              </a:ext>
            </a:extLst>
          </p:cNvPr>
          <p:cNvSpPr txBox="1"/>
          <p:nvPr/>
        </p:nvSpPr>
        <p:spPr>
          <a:xfrm rot="19020491">
            <a:off x="6558098" y="3730861"/>
            <a:ext cx="780913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P. Kicsiny, 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X. Buffat, 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D. Schulte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240;p39">
            <a:extLst>
              <a:ext uri="{FF2B5EF4-FFF2-40B4-BE49-F238E27FC236}">
                <a16:creationId xmlns:a16="http://schemas.microsoft.com/office/drawing/2014/main" id="{1B6F0076-A185-4096-84BE-D7D646F504FB}"/>
              </a:ext>
            </a:extLst>
          </p:cNvPr>
          <p:cNvSpPr/>
          <p:nvPr/>
        </p:nvSpPr>
        <p:spPr>
          <a:xfrm rot="5400000">
            <a:off x="7175339" y="3337257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241;p39">
            <a:extLst>
              <a:ext uri="{FF2B5EF4-FFF2-40B4-BE49-F238E27FC236}">
                <a16:creationId xmlns:a16="http://schemas.microsoft.com/office/drawing/2014/main" id="{ED91616D-C635-4133-B1A5-12DA9E6D58B1}"/>
              </a:ext>
            </a:extLst>
          </p:cNvPr>
          <p:cNvSpPr/>
          <p:nvPr/>
        </p:nvSpPr>
        <p:spPr>
          <a:xfrm rot="5400000">
            <a:off x="7400129" y="3337257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" name="Picture 58" descr="A picture containing graphics, drawing, sketch, art&#10;&#10;Description automatically generated">
            <a:extLst>
              <a:ext uri="{FF2B5EF4-FFF2-40B4-BE49-F238E27FC236}">
                <a16:creationId xmlns:a16="http://schemas.microsoft.com/office/drawing/2014/main" id="{5D1FC818-FB88-4F84-B70D-F718E2C176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44" y="2016522"/>
            <a:ext cx="728663" cy="40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020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6D230780-F8D8-4241-BDC3-796BA966B1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126"/>
          <a:stretch/>
        </p:blipFill>
        <p:spPr bwMode="auto">
          <a:xfrm>
            <a:off x="1148874" y="828676"/>
            <a:ext cx="7251785" cy="2375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" name="Google Shape;25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44776" y="4719200"/>
            <a:ext cx="1404503" cy="405025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9"/>
          <p:cNvSpPr txBox="1"/>
          <p:nvPr/>
        </p:nvSpPr>
        <p:spPr>
          <a:xfrm rot="-2578635">
            <a:off x="357790" y="2491853"/>
            <a:ext cx="823373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Xsequence,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Xconverter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(F. Carlier)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Title 2">
            <a:extLst>
              <a:ext uri="{FF2B5EF4-FFF2-40B4-BE49-F238E27FC236}">
                <a16:creationId xmlns:a16="http://schemas.microsoft.com/office/drawing/2014/main" id="{90973C23-E6CA-487C-9BF2-6CDDAFAE5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79553"/>
            <a:ext cx="7495783" cy="1072753"/>
          </a:xfrm>
        </p:spPr>
        <p:txBody>
          <a:bodyPr/>
          <a:lstStyle/>
          <a:p>
            <a:r>
              <a:rPr lang="de-DE" dirty="0"/>
              <a:t>Beam-Beam, </a:t>
            </a:r>
            <a:r>
              <a:rPr lang="de-DE" dirty="0" err="1"/>
              <a:t>Beamstralung</a:t>
            </a:r>
            <a:r>
              <a:rPr lang="de-DE" dirty="0"/>
              <a:t>, </a:t>
            </a:r>
            <a:r>
              <a:rPr lang="de-DE" dirty="0" err="1"/>
              <a:t>bhabha</a:t>
            </a:r>
            <a:r>
              <a:rPr lang="de-DE" dirty="0"/>
              <a:t> </a:t>
            </a:r>
            <a:r>
              <a:rPr lang="de-DE" dirty="0" err="1"/>
              <a:t>scattering</a:t>
            </a:r>
            <a:r>
              <a:rPr lang="de-DE" dirty="0"/>
              <a:t> Code</a:t>
            </a:r>
            <a:endParaRPr lang="en-US" dirty="0"/>
          </a:p>
        </p:txBody>
      </p:sp>
      <p:sp>
        <p:nvSpPr>
          <p:cNvPr id="45" name="Google Shape;234;p39">
            <a:extLst>
              <a:ext uri="{FF2B5EF4-FFF2-40B4-BE49-F238E27FC236}">
                <a16:creationId xmlns:a16="http://schemas.microsoft.com/office/drawing/2014/main" id="{9E0D8A77-4FFE-4BC6-B00F-C710EEEA922E}"/>
              </a:ext>
            </a:extLst>
          </p:cNvPr>
          <p:cNvSpPr/>
          <p:nvPr/>
        </p:nvSpPr>
        <p:spPr>
          <a:xfrm rot="5400000">
            <a:off x="2871038" y="3341066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235;p39">
            <a:extLst>
              <a:ext uri="{FF2B5EF4-FFF2-40B4-BE49-F238E27FC236}">
                <a16:creationId xmlns:a16="http://schemas.microsoft.com/office/drawing/2014/main" id="{B0C2EF5A-BA14-4656-B197-746C2C09CA43}"/>
              </a:ext>
            </a:extLst>
          </p:cNvPr>
          <p:cNvSpPr/>
          <p:nvPr/>
        </p:nvSpPr>
        <p:spPr>
          <a:xfrm rot="5400000">
            <a:off x="3121549" y="3341066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264;p39">
            <a:extLst>
              <a:ext uri="{FF2B5EF4-FFF2-40B4-BE49-F238E27FC236}">
                <a16:creationId xmlns:a16="http://schemas.microsoft.com/office/drawing/2014/main" id="{1A1B3F3F-137A-454E-979A-3A219F2D695A}"/>
              </a:ext>
            </a:extLst>
          </p:cNvPr>
          <p:cNvSpPr txBox="1"/>
          <p:nvPr/>
        </p:nvSpPr>
        <p:spPr>
          <a:xfrm rot="19021072">
            <a:off x="2331077" y="3829236"/>
            <a:ext cx="1385657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237;p39">
            <a:extLst>
              <a:ext uri="{FF2B5EF4-FFF2-40B4-BE49-F238E27FC236}">
                <a16:creationId xmlns:a16="http://schemas.microsoft.com/office/drawing/2014/main" id="{97B957AF-2B1C-498A-9470-2735246E1604}"/>
              </a:ext>
            </a:extLst>
          </p:cNvPr>
          <p:cNvSpPr/>
          <p:nvPr/>
        </p:nvSpPr>
        <p:spPr>
          <a:xfrm rot="5400000">
            <a:off x="5814867" y="3337257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238;p39">
            <a:extLst>
              <a:ext uri="{FF2B5EF4-FFF2-40B4-BE49-F238E27FC236}">
                <a16:creationId xmlns:a16="http://schemas.microsoft.com/office/drawing/2014/main" id="{3F367912-37BA-4C2B-B16E-55E13C045534}"/>
              </a:ext>
            </a:extLst>
          </p:cNvPr>
          <p:cNvSpPr/>
          <p:nvPr/>
        </p:nvSpPr>
        <p:spPr>
          <a:xfrm rot="5400000">
            <a:off x="6058707" y="3337257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251;p39">
            <a:extLst>
              <a:ext uri="{FF2B5EF4-FFF2-40B4-BE49-F238E27FC236}">
                <a16:creationId xmlns:a16="http://schemas.microsoft.com/office/drawing/2014/main" id="{59451EAE-63A3-4DD7-9653-563BD873008B}"/>
              </a:ext>
            </a:extLst>
          </p:cNvPr>
          <p:cNvSpPr txBox="1"/>
          <p:nvPr/>
        </p:nvSpPr>
        <p:spPr>
          <a:xfrm rot="19021072">
            <a:off x="5258089" y="3835931"/>
            <a:ext cx="1385657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239;p39">
            <a:extLst>
              <a:ext uri="{FF2B5EF4-FFF2-40B4-BE49-F238E27FC236}">
                <a16:creationId xmlns:a16="http://schemas.microsoft.com/office/drawing/2014/main" id="{BDE3DD33-2E97-4081-B9D9-76596250FFD8}"/>
              </a:ext>
            </a:extLst>
          </p:cNvPr>
          <p:cNvSpPr/>
          <p:nvPr/>
        </p:nvSpPr>
        <p:spPr>
          <a:xfrm rot="5400000">
            <a:off x="6829554" y="3340405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255;p39">
            <a:extLst>
              <a:ext uri="{FF2B5EF4-FFF2-40B4-BE49-F238E27FC236}">
                <a16:creationId xmlns:a16="http://schemas.microsoft.com/office/drawing/2014/main" id="{E3FC9932-F5EC-4AD8-8A15-AA76AB4390F7}"/>
              </a:ext>
            </a:extLst>
          </p:cNvPr>
          <p:cNvSpPr txBox="1"/>
          <p:nvPr/>
        </p:nvSpPr>
        <p:spPr>
          <a:xfrm rot="19020491">
            <a:off x="6558098" y="3730861"/>
            <a:ext cx="780913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P. Kicsiny, 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X. Buffat, 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D. Schulte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" name="Google Shape;201;p35">
            <a:extLst>
              <a:ext uri="{FF2B5EF4-FFF2-40B4-BE49-F238E27FC236}">
                <a16:creationId xmlns:a16="http://schemas.microsoft.com/office/drawing/2014/main" id="{1F3F7990-C6D3-4CBC-97DD-780C52659BE0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b="33600"/>
          <a:stretch/>
        </p:blipFill>
        <p:spPr>
          <a:xfrm>
            <a:off x="68446" y="1449912"/>
            <a:ext cx="792869" cy="4629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Picture 58" descr="A picture containing graphics, drawing, sketch, art&#10;&#10;Description automatically generated">
            <a:extLst>
              <a:ext uri="{FF2B5EF4-FFF2-40B4-BE49-F238E27FC236}">
                <a16:creationId xmlns:a16="http://schemas.microsoft.com/office/drawing/2014/main" id="{2897DE19-FC84-456B-82F7-30093A91BEB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44" y="2016522"/>
            <a:ext cx="728663" cy="40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065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FDE3F1-2546-4459-84E1-1F13A1530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6" y="1563688"/>
            <a:ext cx="4733924" cy="3386772"/>
          </a:xfrm>
        </p:spPr>
        <p:txBody>
          <a:bodyPr>
            <a:normAutofit fontScale="92500"/>
          </a:bodyPr>
          <a:lstStyle/>
          <a:p>
            <a:r>
              <a:rPr lang="en-US" dirty="0"/>
              <a:t>Efforts led by </a:t>
            </a:r>
            <a:r>
              <a:rPr lang="en-US" b="1" dirty="0"/>
              <a:t>P. Kicsiny</a:t>
            </a:r>
            <a:r>
              <a:rPr lang="en-US" dirty="0"/>
              <a:t>, </a:t>
            </a:r>
            <a:r>
              <a:rPr lang="en-US" b="1" dirty="0"/>
              <a:t>X. Buffat, D. Schulte</a:t>
            </a:r>
          </a:p>
          <a:p>
            <a:r>
              <a:rPr lang="en-US" dirty="0"/>
              <a:t>Aim to simulate </a:t>
            </a:r>
            <a:r>
              <a:rPr lang="en-US" b="1" dirty="0"/>
              <a:t>beam-beam</a:t>
            </a:r>
            <a:r>
              <a:rPr lang="en-US" dirty="0"/>
              <a:t>, </a:t>
            </a:r>
            <a:r>
              <a:rPr lang="en-US" b="1" dirty="0" err="1"/>
              <a:t>beamstrahlung</a:t>
            </a:r>
            <a:r>
              <a:rPr lang="en-US" dirty="0"/>
              <a:t>, </a:t>
            </a:r>
            <a:r>
              <a:rPr lang="en-US" b="1" dirty="0" err="1"/>
              <a:t>bhabha</a:t>
            </a:r>
            <a:r>
              <a:rPr lang="en-US" dirty="0"/>
              <a:t> </a:t>
            </a:r>
            <a:r>
              <a:rPr lang="en-US" b="1" dirty="0"/>
              <a:t>scattering</a:t>
            </a:r>
          </a:p>
          <a:p>
            <a:r>
              <a:rPr lang="en-US" dirty="0"/>
              <a:t>Implement different </a:t>
            </a:r>
            <a:r>
              <a:rPr lang="en-US" b="1" dirty="0"/>
              <a:t>beam-beam models </a:t>
            </a:r>
            <a:r>
              <a:rPr lang="en-US" dirty="0"/>
              <a:t>in (WS, QSS, SS)</a:t>
            </a:r>
          </a:p>
          <a:p>
            <a:pPr lvl="1"/>
            <a:r>
              <a:rPr lang="en-US" b="1" dirty="0"/>
              <a:t>Benchmarking</a:t>
            </a:r>
            <a:r>
              <a:rPr lang="en-US" dirty="0"/>
              <a:t> against other codes (</a:t>
            </a:r>
            <a:r>
              <a:rPr lang="en-US" dirty="0" err="1"/>
              <a:t>lifetrac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Make use of modern </a:t>
            </a:r>
            <a:r>
              <a:rPr lang="en-US" b="1" dirty="0"/>
              <a:t>technologies</a:t>
            </a:r>
            <a:r>
              <a:rPr lang="en-US" dirty="0"/>
              <a:t> such as </a:t>
            </a:r>
            <a:r>
              <a:rPr lang="en-US" b="1" dirty="0"/>
              <a:t>GPUs, open MP</a:t>
            </a:r>
          </a:p>
          <a:p>
            <a:r>
              <a:rPr lang="en-US" dirty="0"/>
              <a:t>Xsuite implementation can be combined with </a:t>
            </a:r>
            <a:r>
              <a:rPr lang="en-US" b="1" dirty="0"/>
              <a:t>other effects</a:t>
            </a:r>
          </a:p>
          <a:p>
            <a:pPr lvl="1"/>
            <a:r>
              <a:rPr lang="en-US" dirty="0"/>
              <a:t>E.g. errors, radiation in the arcs, impedance …</a:t>
            </a:r>
          </a:p>
          <a:p>
            <a:endParaRPr lang="en-CH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C71C78-F23D-4567-991A-D30D62412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Beam-Beam Code</a:t>
            </a:r>
            <a:br>
              <a:rPr lang="en-US" dirty="0"/>
            </a:br>
            <a:endParaRPr lang="en-CH" dirty="0"/>
          </a:p>
        </p:txBody>
      </p:sp>
      <p:pic>
        <p:nvPicPr>
          <p:cNvPr id="5" name="Picture 4" descr="A picture containing dark, light&#10;&#10;Description automatically generated">
            <a:extLst>
              <a:ext uri="{FF2B5EF4-FFF2-40B4-BE49-F238E27FC236}">
                <a16:creationId xmlns:a16="http://schemas.microsoft.com/office/drawing/2014/main" id="{B45D2C08-0616-41B0-8EE2-E07A1634F3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946" y="1727751"/>
            <a:ext cx="3571049" cy="2479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0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E7B6C94-8704-4F1F-B5AF-15D7E0568C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P. Kicsiny, “</a:t>
            </a:r>
            <a:r>
              <a:rPr lang="de-DE" sz="140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6D Beam-beam Modelling in </a:t>
            </a:r>
            <a:r>
              <a:rPr lang="de-DE" sz="140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Xsuite</a:t>
            </a:r>
            <a:r>
              <a:rPr lang="de-DE" sz="1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FCCIS WP2 Workshop 2021, 1. </a:t>
            </a:r>
            <a:r>
              <a:rPr lang="de-DE" sz="140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Dec</a:t>
            </a:r>
            <a:r>
              <a:rPr lang="de-DE" sz="1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 2021. (Oral </a:t>
            </a:r>
            <a:r>
              <a:rPr lang="de-DE" sz="140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Presentation</a:t>
            </a:r>
            <a:r>
              <a:rPr lang="de-DE" sz="1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pPr algn="just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P. Kicsiny “</a:t>
            </a:r>
            <a:r>
              <a:rPr lang="de-DE" sz="1400" b="0" i="0" u="sng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3"/>
              </a:rPr>
              <a:t>Beam-beam </a:t>
            </a:r>
            <a:r>
              <a:rPr lang="de-DE" sz="1400" b="0" i="0" u="sng" strike="noStrike" dirty="0" err="1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3"/>
              </a:rPr>
              <a:t>effects</a:t>
            </a:r>
            <a:r>
              <a:rPr lang="de-DE" sz="1400" b="0" i="0" u="sng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3"/>
              </a:rPr>
              <a:t> in </a:t>
            </a:r>
            <a:r>
              <a:rPr lang="de-DE" sz="1400" b="0" i="0" u="sng" strike="noStrike" dirty="0" err="1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3"/>
              </a:rPr>
              <a:t>future</a:t>
            </a:r>
            <a:r>
              <a:rPr lang="de-DE" sz="1400" b="0" i="0" u="sng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3"/>
              </a:rPr>
              <a:t> </a:t>
            </a:r>
            <a:r>
              <a:rPr lang="de-DE" sz="1400" b="0" i="0" u="sng" strike="noStrike" dirty="0" err="1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3"/>
              </a:rPr>
              <a:t>circular</a:t>
            </a:r>
            <a:r>
              <a:rPr lang="de-DE" sz="1400" b="0" i="0" u="sng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3"/>
              </a:rPr>
              <a:t> </a:t>
            </a:r>
            <a:r>
              <a:rPr lang="de-DE" sz="1400" b="0" i="0" u="sng" strike="noStrike" dirty="0" err="1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3"/>
              </a:rPr>
              <a:t>lepton</a:t>
            </a:r>
            <a:r>
              <a:rPr lang="de-DE" sz="1400" b="0" i="0" u="sng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3"/>
              </a:rPr>
              <a:t> </a:t>
            </a:r>
            <a:r>
              <a:rPr lang="de-DE" sz="1400" b="0" i="0" u="sng" strike="noStrike" dirty="0" err="1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3"/>
              </a:rPr>
              <a:t>colliders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EPFL-LPAP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Activity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Meeting, EPFL, 11/02/2022. (Oral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Presentation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pPr algn="just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P. Kicsiny “</a:t>
            </a:r>
            <a:r>
              <a:rPr lang="de-DE" sz="1400" b="0" i="0" u="sng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4"/>
              </a:rPr>
              <a:t>6D beam-beam </a:t>
            </a:r>
            <a:r>
              <a:rPr lang="de-DE" sz="1400" b="0" i="0" u="sng" strike="noStrike" dirty="0" err="1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4"/>
              </a:rPr>
              <a:t>modeling</a:t>
            </a:r>
            <a:r>
              <a:rPr lang="de-DE" sz="1400" b="0" i="0" u="sng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4"/>
              </a:rPr>
              <a:t> in </a:t>
            </a:r>
            <a:r>
              <a:rPr lang="de-DE" sz="1400" b="0" i="0" u="sng" strike="noStrike" dirty="0" err="1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4"/>
              </a:rPr>
              <a:t>Xsuite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“, BE-ABP-CEI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section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meeting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CERN,17/01/2022. (Oral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Presentation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pPr algn="just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P. Kicsiny “</a:t>
            </a:r>
            <a:r>
              <a:rPr lang="de-DE" sz="1400" b="0" i="0" u="sng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5"/>
              </a:rPr>
              <a:t>6D beam-beam </a:t>
            </a:r>
            <a:r>
              <a:rPr lang="de-DE" sz="1400" b="0" i="0" u="sng" strike="noStrike" dirty="0" err="1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5"/>
              </a:rPr>
              <a:t>modeling</a:t>
            </a:r>
            <a:r>
              <a:rPr lang="de-DE" sz="1400" b="0" i="0" u="sng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5"/>
              </a:rPr>
              <a:t> in </a:t>
            </a:r>
            <a:r>
              <a:rPr lang="de-DE" sz="1400" b="0" i="0" u="sng" strike="noStrike" dirty="0" err="1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5"/>
              </a:rPr>
              <a:t>Xsuite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EPFL-LPAP FCC-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ee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Software Framework Meeting, EPFL, 11/11/2021. (Oral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Presentation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pPr algn="just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P. Kicsiny “</a:t>
            </a:r>
            <a:r>
              <a:rPr lang="de-DE" sz="1400" i="0" u="sng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6"/>
              </a:rPr>
              <a:t>Beam-beam </a:t>
            </a:r>
            <a:r>
              <a:rPr lang="de-DE" sz="1400" i="0" u="sng" strike="noStrike" dirty="0" err="1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6"/>
              </a:rPr>
              <a:t>studies</a:t>
            </a:r>
            <a:r>
              <a:rPr lang="de-DE" sz="1400" i="0" u="sng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6"/>
              </a:rPr>
              <a:t> </a:t>
            </a:r>
            <a:r>
              <a:rPr lang="de-DE" sz="1400" i="0" u="sng" strike="noStrike" dirty="0" err="1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6"/>
              </a:rPr>
              <a:t>with</a:t>
            </a:r>
            <a:r>
              <a:rPr lang="de-DE" sz="1400" i="0" u="sng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6"/>
              </a:rPr>
              <a:t> </a:t>
            </a:r>
            <a:r>
              <a:rPr lang="de-DE" sz="1400" i="0" u="sng" strike="noStrike" dirty="0" err="1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6"/>
              </a:rPr>
              <a:t>MadX</a:t>
            </a:r>
            <a:r>
              <a:rPr lang="de-DE" sz="1400" i="0" u="sng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6"/>
              </a:rPr>
              <a:t> and </a:t>
            </a:r>
            <a:r>
              <a:rPr lang="de-DE" sz="1400" i="0" u="sng" strike="noStrike" dirty="0" err="1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6"/>
              </a:rPr>
              <a:t>first</a:t>
            </a:r>
            <a:r>
              <a:rPr lang="de-DE" sz="1400" i="0" u="sng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6"/>
              </a:rPr>
              <a:t> </a:t>
            </a:r>
            <a:r>
              <a:rPr lang="de-DE" sz="1400" i="0" u="sng" strike="noStrike" dirty="0" err="1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6"/>
              </a:rPr>
              <a:t>steps</a:t>
            </a:r>
            <a:r>
              <a:rPr lang="de-DE" sz="1400" i="0" u="sng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6"/>
              </a:rPr>
              <a:t> </a:t>
            </a:r>
            <a:r>
              <a:rPr lang="de-DE" sz="1400" i="0" u="sng" strike="noStrike" dirty="0" err="1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6"/>
              </a:rPr>
              <a:t>with</a:t>
            </a:r>
            <a:r>
              <a:rPr lang="de-DE" sz="1400" i="0" u="sng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6"/>
              </a:rPr>
              <a:t> </a:t>
            </a:r>
            <a:r>
              <a:rPr lang="de-DE" sz="1400" i="0" u="sng" strike="noStrike" dirty="0" err="1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6"/>
              </a:rPr>
              <a:t>PyHEADTAIL</a:t>
            </a:r>
            <a:r>
              <a:rPr lang="de-DE" sz="1400" i="0" u="sng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6"/>
              </a:rPr>
              <a:t> and </a:t>
            </a:r>
            <a:r>
              <a:rPr lang="de-DE" sz="1400" i="0" u="sng" strike="noStrike" dirty="0" err="1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6"/>
              </a:rPr>
              <a:t>xsuite</a:t>
            </a:r>
            <a:r>
              <a:rPr lang="de-DE" sz="1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“, EPFL-LPAP FCC-</a:t>
            </a:r>
            <a:r>
              <a:rPr lang="de-DE" sz="140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ee</a:t>
            </a:r>
            <a:r>
              <a:rPr lang="de-DE" sz="1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Software Framework Meeting, EPFL, 08/07/2021. (Oral </a:t>
            </a:r>
            <a:r>
              <a:rPr lang="de-DE" sz="140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Presentation</a:t>
            </a:r>
            <a:r>
              <a:rPr lang="de-DE" sz="1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pPr algn="just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P. Kicsiny, “</a:t>
            </a:r>
            <a:r>
              <a:rPr lang="de-DE" sz="140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Modelling </a:t>
            </a:r>
            <a:r>
              <a:rPr lang="de-DE" sz="140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of</a:t>
            </a:r>
            <a:r>
              <a:rPr lang="de-DE" sz="140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 beam-beam </a:t>
            </a:r>
            <a:r>
              <a:rPr lang="de-DE" sz="140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effects</a:t>
            </a:r>
            <a:r>
              <a:rPr lang="de-DE" sz="140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 in </a:t>
            </a:r>
            <a:r>
              <a:rPr lang="de-DE" sz="140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future</a:t>
            </a:r>
            <a:r>
              <a:rPr lang="de-DE" sz="140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 </a:t>
            </a:r>
            <a:r>
              <a:rPr lang="de-DE" sz="140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lepton</a:t>
            </a:r>
            <a:r>
              <a:rPr lang="de-DE" sz="140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 </a:t>
            </a:r>
            <a:r>
              <a:rPr lang="de-DE" sz="140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7"/>
              </a:rPr>
              <a:t>colliders</a:t>
            </a:r>
            <a:r>
              <a:rPr lang="de-DE" sz="1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Swiss </a:t>
            </a:r>
            <a:r>
              <a:rPr lang="de-DE" sz="140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Physical</a:t>
            </a:r>
            <a:r>
              <a:rPr lang="de-DE" sz="1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Society Meeting 2022, Fribourg, CH. (Oral </a:t>
            </a:r>
            <a:r>
              <a:rPr lang="de-DE" sz="140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presentation</a:t>
            </a:r>
            <a:r>
              <a:rPr lang="de-DE" sz="14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pPr algn="just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P. Kicsiny et al., “</a:t>
            </a:r>
            <a:r>
              <a:rPr lang="en-US" sz="1400" b="1" i="0" u="sng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8"/>
              </a:rPr>
              <a:t>Simulations of FCC-</a:t>
            </a:r>
            <a:r>
              <a:rPr lang="en-US" sz="1400" b="1" i="0" u="sng" strike="noStrike" dirty="0" err="1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8"/>
              </a:rPr>
              <a:t>ee</a:t>
            </a:r>
            <a:r>
              <a:rPr lang="en-US" sz="1400" b="1" i="0" u="sng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8"/>
              </a:rPr>
              <a:t> beam-beam effects with </a:t>
            </a:r>
            <a:r>
              <a:rPr lang="en-US" sz="1400" b="1" i="0" u="sng" strike="noStrike" dirty="0" err="1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8"/>
              </a:rPr>
              <a:t>xsuite</a:t>
            </a:r>
            <a:r>
              <a:rPr lang="en-US" sz="1400" b="1" i="0" u="none" strike="noStrike" dirty="0">
                <a:solidFill>
                  <a:srgbClr val="1A63A0"/>
                </a:solidFill>
                <a:effectLst/>
                <a:latin typeface="Arial" panose="020B0604020202020204" pitchFamily="34" charset="0"/>
              </a:rPr>
              <a:t>”, 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FCC week 2022, 30 May-3 June, Paris, France.</a:t>
            </a:r>
          </a:p>
          <a:p>
            <a:pPr algn="just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P. Kicsiny, “</a:t>
            </a:r>
            <a:r>
              <a:rPr lang="de-DE" sz="14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Towards</a:t>
            </a:r>
            <a:r>
              <a:rPr lang="de-DE" sz="14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 beam-beam </a:t>
            </a:r>
            <a:r>
              <a:rPr lang="de-DE" sz="14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simulations</a:t>
            </a:r>
            <a:r>
              <a:rPr lang="de-DE" sz="14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 for </a:t>
            </a:r>
            <a:r>
              <a:rPr lang="de-DE" sz="14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the</a:t>
            </a:r>
            <a:r>
              <a:rPr lang="de-DE" sz="14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 FCC-</a:t>
            </a:r>
            <a:r>
              <a:rPr lang="de-DE" sz="14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9"/>
              </a:rPr>
              <a:t>ee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presentation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&amp;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publication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at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ICFA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Advanced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Beam Dynamics Workshop on High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Luminosity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Circular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e+e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 Colliders (eeFACT2022), 12-16 Sept. 2022 INFN Frascati </a:t>
            </a:r>
          </a:p>
          <a:p>
            <a:pPr algn="just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P. Kicsiny, “</a:t>
            </a:r>
            <a:r>
              <a:rPr lang="de-DE" sz="14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0"/>
              </a:rPr>
              <a:t>Towards</a:t>
            </a:r>
            <a:r>
              <a:rPr lang="de-DE" sz="14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0"/>
              </a:rPr>
              <a:t> beam-beam </a:t>
            </a:r>
            <a:r>
              <a:rPr lang="de-DE" sz="14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0"/>
              </a:rPr>
              <a:t>simulations</a:t>
            </a:r>
            <a:r>
              <a:rPr lang="de-DE" sz="14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0"/>
              </a:rPr>
              <a:t> for FCC-</a:t>
            </a:r>
            <a:r>
              <a:rPr lang="de-DE" sz="14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0"/>
              </a:rPr>
              <a:t>ee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FCCIS 2022 Workshop, 06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Dec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2022. (Oral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Presentation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pPr algn="just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P. Kicsiny, “</a:t>
            </a:r>
            <a:r>
              <a:rPr lang="de-DE" sz="14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1"/>
              </a:rPr>
              <a:t>Benchmark and </a:t>
            </a:r>
            <a:r>
              <a:rPr lang="de-DE" sz="14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1"/>
              </a:rPr>
              <a:t>performance</a:t>
            </a:r>
            <a:r>
              <a:rPr lang="de-DE" sz="14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1"/>
              </a:rPr>
              <a:t> </a:t>
            </a:r>
            <a:r>
              <a:rPr lang="de-DE" sz="14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1"/>
              </a:rPr>
              <a:t>of</a:t>
            </a:r>
            <a:r>
              <a:rPr lang="de-DE" sz="14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1"/>
              </a:rPr>
              <a:t> beam-beam </a:t>
            </a:r>
            <a:r>
              <a:rPr lang="de-DE" sz="14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1"/>
              </a:rPr>
              <a:t>interaction</a:t>
            </a:r>
            <a:r>
              <a:rPr lang="de-DE" sz="14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1"/>
              </a:rPr>
              <a:t> </a:t>
            </a:r>
            <a:r>
              <a:rPr lang="de-DE" sz="14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1"/>
              </a:rPr>
              <a:t>models</a:t>
            </a:r>
            <a:r>
              <a:rPr lang="de-DE" sz="14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1"/>
              </a:rPr>
              <a:t> for XSUITE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IPAC’23, Venice,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Italy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May 2023. </a:t>
            </a:r>
          </a:p>
          <a:p>
            <a:pPr algn="just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P. Kicsiny, “</a:t>
            </a:r>
            <a:r>
              <a:rPr lang="de-DE" sz="14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2"/>
              </a:rPr>
              <a:t>Bhabha</a:t>
            </a:r>
            <a:r>
              <a:rPr lang="de-DE" sz="14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2"/>
              </a:rPr>
              <a:t> </a:t>
            </a:r>
            <a:r>
              <a:rPr lang="de-DE" sz="14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2"/>
              </a:rPr>
              <a:t>scattering</a:t>
            </a:r>
            <a:r>
              <a:rPr lang="de-DE" sz="14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2"/>
              </a:rPr>
              <a:t> </a:t>
            </a:r>
            <a:r>
              <a:rPr lang="de-DE" sz="14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2"/>
              </a:rPr>
              <a:t>model</a:t>
            </a:r>
            <a:r>
              <a:rPr lang="de-DE" sz="14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2"/>
              </a:rPr>
              <a:t> for multiturn </a:t>
            </a:r>
            <a:r>
              <a:rPr lang="de-DE" sz="14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2"/>
              </a:rPr>
              <a:t>tracking</a:t>
            </a:r>
            <a:r>
              <a:rPr lang="de-DE" sz="14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2"/>
              </a:rPr>
              <a:t> </a:t>
            </a:r>
            <a:r>
              <a:rPr lang="de-DE" sz="14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2"/>
              </a:rPr>
              <a:t>simulations</a:t>
            </a:r>
            <a:r>
              <a:rPr lang="de-DE" sz="14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2"/>
              </a:rPr>
              <a:t> at </a:t>
            </a:r>
            <a:r>
              <a:rPr lang="de-DE" sz="14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2"/>
              </a:rPr>
              <a:t>the</a:t>
            </a:r>
            <a:r>
              <a:rPr lang="de-DE" sz="14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2"/>
              </a:rPr>
              <a:t> FCC-</a:t>
            </a:r>
            <a:r>
              <a:rPr lang="de-DE" sz="14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2"/>
              </a:rPr>
              <a:t>ee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IPAC’23, Venice,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Italy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May 2023. </a:t>
            </a:r>
          </a:p>
          <a:p>
            <a:pPr algn="just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P. Kicsiny, “</a:t>
            </a:r>
            <a:r>
              <a:rPr lang="de-DE" sz="14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3"/>
              </a:rPr>
              <a:t>Beam-beam code </a:t>
            </a:r>
            <a:r>
              <a:rPr lang="de-DE" sz="1400" b="0" i="0" u="sng" strike="noStrike" dirty="0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13"/>
              </a:rPr>
              <a:t>progress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”, FCC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week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2023, London, United Kingdom, June, 2023. (Oral </a:t>
            </a:r>
            <a:r>
              <a:rPr lang="de-DE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Presentation</a:t>
            </a:r>
            <a:r>
              <a:rPr lang="de-DE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pPr algn="just" rtl="0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de-DE" sz="1400" dirty="0">
                <a:solidFill>
                  <a:srgbClr val="000000"/>
                </a:solidFill>
              </a:rPr>
              <a:t>P. Kicsiny, </a:t>
            </a:r>
            <a:r>
              <a:rPr lang="en-GB" sz="1400" dirty="0">
                <a:solidFill>
                  <a:srgbClr val="000000"/>
                </a:solidFill>
              </a:rPr>
              <a:t>“</a:t>
            </a:r>
            <a:r>
              <a:rPr lang="en-US" sz="1400" dirty="0">
                <a:solidFill>
                  <a:srgbClr val="000000"/>
                </a:solidFill>
                <a:hlinkClick r:id="rId14"/>
              </a:rPr>
              <a:t>Simulation of beam-beam effects at the FCC-</a:t>
            </a:r>
            <a:r>
              <a:rPr lang="en-US" sz="1400" dirty="0" err="1">
                <a:solidFill>
                  <a:srgbClr val="000000"/>
                </a:solidFill>
                <a:hlinkClick r:id="rId14"/>
              </a:rPr>
              <a:t>ee</a:t>
            </a:r>
            <a:r>
              <a:rPr lang="en-US" sz="1400" dirty="0">
                <a:solidFill>
                  <a:srgbClr val="000000"/>
                </a:solidFill>
                <a:hlinkClick r:id="rId14"/>
              </a:rPr>
              <a:t> using Xsuite</a:t>
            </a:r>
            <a:r>
              <a:rPr lang="en-GB" sz="1400" dirty="0">
                <a:solidFill>
                  <a:srgbClr val="000000"/>
                </a:solidFill>
              </a:rPr>
              <a:t>”,</a:t>
            </a:r>
            <a:r>
              <a:rPr lang="en-US" sz="1400" dirty="0">
                <a:solidFill>
                  <a:srgbClr val="000000"/>
                </a:solidFill>
              </a:rPr>
              <a:t> ABP Group Information Meeting, CERN, August 2023</a:t>
            </a:r>
            <a:endParaRPr lang="de-DE" sz="1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ACEA0AE-0B7C-4BCF-97E6-EEFF78995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Relevant Publications</a:t>
            </a:r>
            <a:endParaRPr lang="en-CH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F53EEB-3EA0-4C5B-9BFB-A678A2D63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972466-4534-4C24-827B-BE25C2365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Speaker name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F2E83B-B8F9-4472-885B-08A130DAD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426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6D230780-F8D8-4241-BDC3-796BA966B1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126"/>
          <a:stretch/>
        </p:blipFill>
        <p:spPr bwMode="auto">
          <a:xfrm>
            <a:off x="1148874" y="828676"/>
            <a:ext cx="7251785" cy="2375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2" name="Google Shape;242;p39"/>
          <p:cNvSpPr/>
          <p:nvPr/>
        </p:nvSpPr>
        <p:spPr>
          <a:xfrm rot="5400000">
            <a:off x="2654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39"/>
          <p:cNvSpPr txBox="1"/>
          <p:nvPr/>
        </p:nvSpPr>
        <p:spPr>
          <a:xfrm rot="-2579331">
            <a:off x="35771" y="3592664"/>
            <a:ext cx="670963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39"/>
          <p:cNvSpPr txBox="1"/>
          <p:nvPr/>
        </p:nvSpPr>
        <p:spPr>
          <a:xfrm rot="-2579302">
            <a:off x="286114" y="3644109"/>
            <a:ext cx="821882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BMAD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39"/>
          <p:cNvSpPr/>
          <p:nvPr/>
        </p:nvSpPr>
        <p:spPr>
          <a:xfrm rot="5400000">
            <a:off x="5702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39"/>
          <p:cNvSpPr/>
          <p:nvPr/>
        </p:nvSpPr>
        <p:spPr>
          <a:xfrm rot="5400000">
            <a:off x="8750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9"/>
          <p:cNvSpPr txBox="1"/>
          <p:nvPr/>
        </p:nvSpPr>
        <p:spPr>
          <a:xfrm rot="-2579302">
            <a:off x="590914" y="3644109"/>
            <a:ext cx="821882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PyAT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6" name="Google Shape;25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44776" y="4719200"/>
            <a:ext cx="1404503" cy="405025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39"/>
          <p:cNvSpPr txBox="1"/>
          <p:nvPr/>
        </p:nvSpPr>
        <p:spPr>
          <a:xfrm rot="-2579331">
            <a:off x="946946" y="3705987"/>
            <a:ext cx="670963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MADX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39"/>
          <p:cNvSpPr/>
          <p:nvPr/>
        </p:nvSpPr>
        <p:spPr>
          <a:xfrm rot="5400000">
            <a:off x="11798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39"/>
          <p:cNvSpPr/>
          <p:nvPr/>
        </p:nvSpPr>
        <p:spPr>
          <a:xfrm>
            <a:off x="464881" y="4077269"/>
            <a:ext cx="960400" cy="1719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66" name="Google Shape;266;p39"/>
          <p:cNvSpPr txBox="1"/>
          <p:nvPr/>
        </p:nvSpPr>
        <p:spPr>
          <a:xfrm rot="-2579168">
            <a:off x="86419" y="4178179"/>
            <a:ext cx="1082673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200" dirty="0">
                <a:latin typeface="Calibri"/>
                <a:ea typeface="Calibri"/>
                <a:cs typeface="Calibri"/>
                <a:sym typeface="Calibri"/>
              </a:rPr>
              <a:t>Tapering</a:t>
            </a:r>
            <a:endParaRPr sz="1200" dirty="0">
              <a:latin typeface="Calibri"/>
              <a:ea typeface="Calibri"/>
              <a:cs typeface="Calibri"/>
              <a:sym typeface="Calibri"/>
            </a:endParaRPr>
          </a:p>
          <a:p>
            <a:r>
              <a:rPr lang="fr" sz="1000" dirty="0">
                <a:latin typeface="Calibri"/>
                <a:ea typeface="Calibri"/>
                <a:cs typeface="Calibri"/>
                <a:sym typeface="Calibri"/>
              </a:rPr>
              <a:t>F. Carlier, L. van Riesen-Haupt, G. Simon, S. White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Title 2">
            <a:extLst>
              <a:ext uri="{FF2B5EF4-FFF2-40B4-BE49-F238E27FC236}">
                <a16:creationId xmlns:a16="http://schemas.microsoft.com/office/drawing/2014/main" id="{90973C23-E6CA-487C-9BF2-6CDDAFAE5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6" y="179553"/>
            <a:ext cx="3667125" cy="1072753"/>
          </a:xfrm>
        </p:spPr>
        <p:txBody>
          <a:bodyPr/>
          <a:lstStyle/>
          <a:p>
            <a:r>
              <a:rPr lang="en-US" dirty="0"/>
              <a:t>MAD-X for FCC-</a:t>
            </a:r>
            <a:r>
              <a:rPr lang="en-US" dirty="0" err="1"/>
              <a:t>ee</a:t>
            </a:r>
            <a:endParaRPr lang="en-US" dirty="0"/>
          </a:p>
        </p:txBody>
      </p:sp>
      <p:sp>
        <p:nvSpPr>
          <p:cNvPr id="43" name="Google Shape;233;p39">
            <a:extLst>
              <a:ext uri="{FF2B5EF4-FFF2-40B4-BE49-F238E27FC236}">
                <a16:creationId xmlns:a16="http://schemas.microsoft.com/office/drawing/2014/main" id="{E9441DDD-748C-4E91-98C5-B3431F48054A}"/>
              </a:ext>
            </a:extLst>
          </p:cNvPr>
          <p:cNvSpPr/>
          <p:nvPr/>
        </p:nvSpPr>
        <p:spPr>
          <a:xfrm rot="5400000">
            <a:off x="1717457" y="3365652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257;p39">
            <a:extLst>
              <a:ext uri="{FF2B5EF4-FFF2-40B4-BE49-F238E27FC236}">
                <a16:creationId xmlns:a16="http://schemas.microsoft.com/office/drawing/2014/main" id="{BBE0AB29-C10D-4E0F-B31D-C5A796AA6CB7}"/>
              </a:ext>
            </a:extLst>
          </p:cNvPr>
          <p:cNvSpPr txBox="1"/>
          <p:nvPr/>
        </p:nvSpPr>
        <p:spPr>
          <a:xfrm rot="19021052">
            <a:off x="896003" y="3973260"/>
            <a:ext cx="1494336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fr" sz="1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G. Simon, R. De Maria, </a:t>
            </a:r>
            <a:endParaRPr sz="1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buClr>
                <a:schemeClr val="dk1"/>
              </a:buClr>
              <a:buSzPts val="1100"/>
            </a:pPr>
            <a:r>
              <a:rPr lang="fr" sz="1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F. Schmidt, A. Faus-Golfe</a:t>
            </a:r>
            <a:endParaRPr sz="10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" name="Google Shape;201;p35">
            <a:extLst>
              <a:ext uri="{FF2B5EF4-FFF2-40B4-BE49-F238E27FC236}">
                <a16:creationId xmlns:a16="http://schemas.microsoft.com/office/drawing/2014/main" id="{75835BFC-E0AB-41C3-A0DB-4F4911370F9F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b="33600"/>
          <a:stretch/>
        </p:blipFill>
        <p:spPr>
          <a:xfrm>
            <a:off x="68446" y="1449912"/>
            <a:ext cx="792869" cy="462984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Picture 61" descr="A picture containing graphics, drawing, sketch, art&#10;&#10;Description automatically generated">
            <a:extLst>
              <a:ext uri="{FF2B5EF4-FFF2-40B4-BE49-F238E27FC236}">
                <a16:creationId xmlns:a16="http://schemas.microsoft.com/office/drawing/2014/main" id="{F9EE3D35-9300-47FB-875A-8C998BEFE8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44" y="2016522"/>
            <a:ext cx="728663" cy="40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0112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EPFL - New Colors 2019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ED6E9C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PFL_General_presentation_2022.02" id="{E2ACBBD9-D07A-4309-97EE-10903A76A4B2}" vid="{D047A042-427C-4B19-AF9D-9D97C216CD6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EPFL_General_presentation_2022.02</Template>
  <TotalTime>2561</TotalTime>
  <Words>2889</Words>
  <Application>Microsoft Office PowerPoint</Application>
  <PresentationFormat>On-screen Show (16:9)</PresentationFormat>
  <Paragraphs>345</Paragraphs>
  <Slides>26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Franklin Gothic Demi Cond</vt:lpstr>
      <vt:lpstr>Wingdings</vt:lpstr>
      <vt:lpstr>Thème Office</vt:lpstr>
      <vt:lpstr>FCCee-Beam Dynamics Simulations </vt:lpstr>
      <vt:lpstr>Motivation</vt:lpstr>
      <vt:lpstr>Introduction</vt:lpstr>
      <vt:lpstr>FCC Software Framework Project</vt:lpstr>
      <vt:lpstr>Synergies and New Developments</vt:lpstr>
      <vt:lpstr>Beam-Beam, Beamstralung, bhabha scattering Code</vt:lpstr>
      <vt:lpstr>Beam-Beam Code </vt:lpstr>
      <vt:lpstr>Relevant Publications</vt:lpstr>
      <vt:lpstr>MAD-X for FCC-ee</vt:lpstr>
      <vt:lpstr>MAD-X for FCC-ee </vt:lpstr>
      <vt:lpstr>Relevant Publications</vt:lpstr>
      <vt:lpstr>Electron Cloud</vt:lpstr>
      <vt:lpstr>Electron Cloud </vt:lpstr>
      <vt:lpstr>Spin Polarisation</vt:lpstr>
      <vt:lpstr>Spin Polarisation</vt:lpstr>
      <vt:lpstr>Relevant Publications</vt:lpstr>
      <vt:lpstr>XSuite</vt:lpstr>
      <vt:lpstr>Great Progress</vt:lpstr>
      <vt:lpstr>Consistency - Benchmarking</vt:lpstr>
      <vt:lpstr>Consistency - Benchmarking</vt:lpstr>
      <vt:lpstr>First Results: Optics, Beam-Beam and Emittance</vt:lpstr>
      <vt:lpstr>Relevant Publications</vt:lpstr>
      <vt:lpstr>Arc Optimisation Studies</vt:lpstr>
      <vt:lpstr>Relevant Publications</vt:lpstr>
      <vt:lpstr>Conclusion</vt:lpstr>
      <vt:lpstr>Many Thanks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FCCee-Beam Dynamics Simulations </dc:title>
  <dc:creator>Léon Van Riesen-Haupt</dc:creator>
  <cp:lastModifiedBy>Léon Van Riesen-Haupt</cp:lastModifiedBy>
  <cp:revision>20</cp:revision>
  <cp:lastPrinted>2019-06-19T13:21:30Z</cp:lastPrinted>
  <dcterms:created xsi:type="dcterms:W3CDTF">2023-10-03T12:52:45Z</dcterms:created>
  <dcterms:modified xsi:type="dcterms:W3CDTF">2023-10-05T07:34:13Z</dcterms:modified>
</cp:coreProperties>
</file>