
<file path=[Content_Types].xml><?xml version="1.0" encoding="utf-8"?>
<Types xmlns="http://schemas.openxmlformats.org/package/2006/content-types">
  <Default Extension="gif" ContentType="image/gif"/>
  <Default Extension="iix" ContentType="image/pn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18.xml" ContentType="application/vnd.openxmlformats-officedocument.presentationml.notesSlide+xml"/>
  <Override PartName="/ppt/tags/tag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0" r:id="rId1"/>
    <p:sldMasterId id="2147483675" r:id="rId2"/>
  </p:sldMasterIdLst>
  <p:notesMasterIdLst>
    <p:notesMasterId r:id="rId23"/>
  </p:notesMasterIdLst>
  <p:handoutMasterIdLst>
    <p:handoutMasterId r:id="rId24"/>
  </p:handoutMasterIdLst>
  <p:sldIdLst>
    <p:sldId id="281" r:id="rId3"/>
    <p:sldId id="337" r:id="rId4"/>
    <p:sldId id="378" r:id="rId5"/>
    <p:sldId id="425" r:id="rId6"/>
    <p:sldId id="417" r:id="rId7"/>
    <p:sldId id="409" r:id="rId8"/>
    <p:sldId id="419" r:id="rId9"/>
    <p:sldId id="427" r:id="rId10"/>
    <p:sldId id="420" r:id="rId11"/>
    <p:sldId id="421" r:id="rId12"/>
    <p:sldId id="428" r:id="rId13"/>
    <p:sldId id="412" r:id="rId14"/>
    <p:sldId id="424" r:id="rId15"/>
    <p:sldId id="423" r:id="rId16"/>
    <p:sldId id="274" r:id="rId17"/>
    <p:sldId id="422" r:id="rId18"/>
    <p:sldId id="351" r:id="rId19"/>
    <p:sldId id="429" r:id="rId20"/>
    <p:sldId id="418" r:id="rId21"/>
    <p:sldId id="397" r:id="rId22"/>
  </p:sldIdLst>
  <p:sldSz cx="9144000" cy="5145088"/>
  <p:notesSz cx="12192000" cy="6858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userDrawn="1">
          <p15:clr>
            <a:srgbClr val="A4A3A4"/>
          </p15:clr>
        </p15:guide>
        <p15:guide id="2" pos="16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6DB"/>
    <a:srgbClr val="000000"/>
    <a:srgbClr val="FF9300"/>
    <a:srgbClr val="FFB000"/>
    <a:srgbClr val="FFAF00"/>
    <a:srgbClr val="0F124A"/>
    <a:srgbClr val="0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927"/>
    <p:restoredTop sz="95890"/>
  </p:normalViewPr>
  <p:slideViewPr>
    <p:cSldViewPr>
      <p:cViewPr>
        <p:scale>
          <a:sx n="123" d="100"/>
          <a:sy n="123" d="100"/>
        </p:scale>
        <p:origin x="904" y="648"/>
      </p:cViewPr>
      <p:guideLst>
        <p:guide orient="horz" pos="2161"/>
        <p:guide pos="16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126" d="100"/>
          <a:sy n="126" d="100"/>
        </p:scale>
        <p:origin x="208" y="3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5D6F62-5AF7-B34C-ACD6-0CCCD56E1E7C}"/>
              </a:ext>
            </a:extLst>
          </p:cNvPr>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CH"/>
          </a:p>
        </p:txBody>
      </p:sp>
      <p:sp>
        <p:nvSpPr>
          <p:cNvPr id="3" name="Date Placeholder 2">
            <a:extLst>
              <a:ext uri="{FF2B5EF4-FFF2-40B4-BE49-F238E27FC236}">
                <a16:creationId xmlns:a16="http://schemas.microsoft.com/office/drawing/2014/main" id="{732AE91B-4818-0F48-A5DB-E83F94700712}"/>
              </a:ext>
            </a:extLst>
          </p:cNvPr>
          <p:cNvSpPr>
            <a:spLocks noGrp="1"/>
          </p:cNvSpPr>
          <p:nvPr>
            <p:ph type="dt" sz="quarter" idx="1"/>
          </p:nvPr>
        </p:nvSpPr>
        <p:spPr>
          <a:xfrm>
            <a:off x="6905625" y="0"/>
            <a:ext cx="5283200" cy="344488"/>
          </a:xfrm>
          <a:prstGeom prst="rect">
            <a:avLst/>
          </a:prstGeom>
        </p:spPr>
        <p:txBody>
          <a:bodyPr vert="horz" lIns="91440" tIns="45720" rIns="91440" bIns="45720" rtlCol="0"/>
          <a:lstStyle>
            <a:lvl1pPr algn="r">
              <a:defRPr sz="1200"/>
            </a:lvl1pPr>
          </a:lstStyle>
          <a:p>
            <a:fld id="{A840A5F6-D253-F842-B54C-7FE4D9196F24}" type="datetimeFigureOut">
              <a:rPr lang="en-CH" smtClean="0"/>
              <a:t>30.05.23</a:t>
            </a:fld>
            <a:endParaRPr lang="en-CH"/>
          </a:p>
        </p:txBody>
      </p:sp>
      <p:sp>
        <p:nvSpPr>
          <p:cNvPr id="4" name="Footer Placeholder 3">
            <a:extLst>
              <a:ext uri="{FF2B5EF4-FFF2-40B4-BE49-F238E27FC236}">
                <a16:creationId xmlns:a16="http://schemas.microsoft.com/office/drawing/2014/main" id="{E41A6A33-62AE-E24A-86CC-363025936546}"/>
              </a:ext>
            </a:extLst>
          </p:cNvPr>
          <p:cNvSpPr>
            <a:spLocks noGrp="1"/>
          </p:cNvSpPr>
          <p:nvPr>
            <p:ph type="ftr" sz="quarter" idx="2"/>
          </p:nvPr>
        </p:nvSpPr>
        <p:spPr>
          <a:xfrm>
            <a:off x="0" y="6513513"/>
            <a:ext cx="5283200" cy="344487"/>
          </a:xfrm>
          <a:prstGeom prst="rect">
            <a:avLst/>
          </a:prstGeom>
        </p:spPr>
        <p:txBody>
          <a:bodyPr vert="horz" lIns="91440" tIns="45720" rIns="91440" bIns="45720" rtlCol="0" anchor="b"/>
          <a:lstStyle>
            <a:lvl1pPr algn="l">
              <a:defRPr sz="1200"/>
            </a:lvl1pPr>
          </a:lstStyle>
          <a:p>
            <a:endParaRPr lang="en-CH"/>
          </a:p>
        </p:txBody>
      </p:sp>
      <p:sp>
        <p:nvSpPr>
          <p:cNvPr id="5" name="Slide Number Placeholder 4">
            <a:extLst>
              <a:ext uri="{FF2B5EF4-FFF2-40B4-BE49-F238E27FC236}">
                <a16:creationId xmlns:a16="http://schemas.microsoft.com/office/drawing/2014/main" id="{C2D6057F-5A1A-0E4E-8465-78315358B3EF}"/>
              </a:ext>
            </a:extLst>
          </p:cNvPr>
          <p:cNvSpPr>
            <a:spLocks noGrp="1"/>
          </p:cNvSpPr>
          <p:nvPr>
            <p:ph type="sldNum" sz="quarter" idx="3"/>
          </p:nvPr>
        </p:nvSpPr>
        <p:spPr>
          <a:xfrm>
            <a:off x="6905625" y="6513513"/>
            <a:ext cx="5283200" cy="344487"/>
          </a:xfrm>
          <a:prstGeom prst="rect">
            <a:avLst/>
          </a:prstGeom>
        </p:spPr>
        <p:txBody>
          <a:bodyPr vert="horz" lIns="91440" tIns="45720" rIns="91440" bIns="45720" rtlCol="0" anchor="b"/>
          <a:lstStyle>
            <a:lvl1pPr algn="r">
              <a:defRPr sz="1200"/>
            </a:lvl1pPr>
          </a:lstStyle>
          <a:p>
            <a:fld id="{31A2386A-622E-5C49-8236-E8E3187D8515}" type="slidenum">
              <a:rPr lang="en-CH" smtClean="0"/>
              <a:t>‹#›</a:t>
            </a:fld>
            <a:endParaRPr lang="en-CH"/>
          </a:p>
        </p:txBody>
      </p:sp>
    </p:spTree>
    <p:extLst>
      <p:ext uri="{BB962C8B-B14F-4D97-AF65-F5344CB8AC3E}">
        <p14:creationId xmlns:p14="http://schemas.microsoft.com/office/powerpoint/2010/main" val="6186594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8F56F835-5744-A049-B9D2-4D472CAF89C4}" type="datetimeFigureOut">
              <a:rPr lang="en-CH" smtClean="0"/>
              <a:t>30.05.23</a:t>
            </a:fld>
            <a:endParaRPr lang="en-CH"/>
          </a:p>
        </p:txBody>
      </p:sp>
      <p:sp>
        <p:nvSpPr>
          <p:cNvPr id="4" name="Slide Image Placeholder 3"/>
          <p:cNvSpPr>
            <a:spLocks noGrp="1" noRot="1" noChangeAspect="1"/>
          </p:cNvSpPr>
          <p:nvPr>
            <p:ph type="sldImg" idx="2"/>
          </p:nvPr>
        </p:nvSpPr>
        <p:spPr>
          <a:xfrm>
            <a:off x="4040188" y="857250"/>
            <a:ext cx="4111625" cy="23145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5C68A8F8-81AF-DF44-9431-14AFBFCFA52F}" type="slidenum">
              <a:rPr lang="en-CH" smtClean="0"/>
              <a:t>‹#›</a:t>
            </a:fld>
            <a:endParaRPr lang="en-CH"/>
          </a:p>
        </p:txBody>
      </p:sp>
    </p:spTree>
    <p:extLst>
      <p:ext uri="{BB962C8B-B14F-4D97-AF65-F5344CB8AC3E}">
        <p14:creationId xmlns:p14="http://schemas.microsoft.com/office/powerpoint/2010/main" val="377931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C68A8F8-81AF-DF44-9431-14AFBFCFA52F}" type="slidenum">
              <a:rPr lang="en-CH" smtClean="0"/>
              <a:t>1</a:t>
            </a:fld>
            <a:endParaRPr lang="en-CH"/>
          </a:p>
        </p:txBody>
      </p:sp>
    </p:spTree>
    <p:extLst>
      <p:ext uri="{BB962C8B-B14F-4D97-AF65-F5344CB8AC3E}">
        <p14:creationId xmlns:p14="http://schemas.microsoft.com/office/powerpoint/2010/main" val="3221159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first order efect modeled maximum</a:t>
            </a:r>
          </a:p>
          <a:p>
            <a:endParaRPr lang="en-CH" sz="1600" dirty="0"/>
          </a:p>
          <a:p>
            <a:r>
              <a:rPr lang="en-CH" sz="1600" dirty="0"/>
              <a:t>other effects not captured by the formula</a:t>
            </a:r>
          </a:p>
          <a:p>
            <a:endParaRPr lang="en-CH" sz="1600" dirty="0"/>
          </a:p>
          <a:p>
            <a:r>
              <a:rPr lang="en-CH" sz="1600" dirty="0"/>
              <a:t>cannot rely on formula</a:t>
            </a:r>
          </a:p>
          <a:p>
            <a:endParaRPr lang="en-CH" sz="1600" dirty="0"/>
          </a:p>
          <a:p>
            <a:r>
              <a:rPr lang="en-CH" sz="1600" dirty="0"/>
              <a:t>at 10% asymm the formula causes a factor 2 discrepancy</a:t>
            </a:r>
          </a:p>
          <a:p>
            <a:endParaRPr lang="en-CH" sz="1600" dirty="0"/>
          </a:p>
          <a:p>
            <a:r>
              <a:rPr lang="en-CH" sz="1600" dirty="0"/>
              <a:t>in the end tracking is conclusive</a:t>
            </a:r>
          </a:p>
          <a:p>
            <a:endParaRPr lang="en-CH" sz="1600" dirty="0"/>
          </a:p>
          <a:p>
            <a:r>
              <a:rPr lang="en-CH" sz="1600" dirty="0"/>
              <a:t>put khois plot from supplement including y</a:t>
            </a:r>
          </a:p>
          <a:p>
            <a:endParaRPr lang="en-CH" sz="1600" dirty="0"/>
          </a:p>
          <a:p>
            <a:r>
              <a:rPr lang="en-CH" sz="1600" dirty="0"/>
              <a:t>explaing linear model 1D 3D switching point</a:t>
            </a:r>
          </a:p>
          <a:p>
            <a:endParaRPr lang="en-CH" sz="1600" dirty="0"/>
          </a:p>
          <a:p>
            <a:r>
              <a:rPr lang="en-CH" sz="1600" dirty="0"/>
              <a:t>resonance lines not captured in khois linear model</a:t>
            </a:r>
          </a:p>
        </p:txBody>
      </p:sp>
      <p:sp>
        <p:nvSpPr>
          <p:cNvPr id="4" name="Slide Number Placeholder 3"/>
          <p:cNvSpPr>
            <a:spLocks noGrp="1"/>
          </p:cNvSpPr>
          <p:nvPr>
            <p:ph type="sldNum" sz="quarter" idx="5"/>
          </p:nvPr>
        </p:nvSpPr>
        <p:spPr/>
        <p:txBody>
          <a:bodyPr/>
          <a:lstStyle/>
          <a:p>
            <a:fld id="{5C68A8F8-81AF-DF44-9431-14AFBFCFA52F}" type="slidenum">
              <a:rPr lang="en-CH" smtClean="0"/>
              <a:t>10</a:t>
            </a:fld>
            <a:endParaRPr lang="en-CH"/>
          </a:p>
        </p:txBody>
      </p:sp>
    </p:spTree>
    <p:extLst>
      <p:ext uri="{BB962C8B-B14F-4D97-AF65-F5344CB8AC3E}">
        <p14:creationId xmlns:p14="http://schemas.microsoft.com/office/powerpoint/2010/main" val="1060491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first order efect modeled maximum</a:t>
            </a:r>
          </a:p>
          <a:p>
            <a:endParaRPr lang="en-CH" sz="1600" dirty="0"/>
          </a:p>
          <a:p>
            <a:r>
              <a:rPr lang="en-CH" sz="1600" dirty="0"/>
              <a:t>other effects not captured by the formula</a:t>
            </a:r>
          </a:p>
          <a:p>
            <a:endParaRPr lang="en-CH" sz="1600" dirty="0"/>
          </a:p>
          <a:p>
            <a:r>
              <a:rPr lang="en-CH" sz="1600" dirty="0"/>
              <a:t>cannot rely on formula</a:t>
            </a:r>
          </a:p>
          <a:p>
            <a:endParaRPr lang="en-CH" sz="1600" dirty="0"/>
          </a:p>
          <a:p>
            <a:r>
              <a:rPr lang="en-CH" sz="1600" dirty="0"/>
              <a:t>at 10% asymm the formula causes a factor 2 discrepancy</a:t>
            </a:r>
          </a:p>
          <a:p>
            <a:endParaRPr lang="en-CH" sz="1600" dirty="0"/>
          </a:p>
          <a:p>
            <a:r>
              <a:rPr lang="en-CH" sz="1600" dirty="0"/>
              <a:t>in the end tracking is conclusive</a:t>
            </a:r>
          </a:p>
          <a:p>
            <a:endParaRPr lang="en-CH" sz="1600" dirty="0"/>
          </a:p>
          <a:p>
            <a:r>
              <a:rPr lang="en-CH" sz="1600" dirty="0"/>
              <a:t>put khois plot from supplement including y</a:t>
            </a:r>
          </a:p>
          <a:p>
            <a:endParaRPr lang="en-CH" sz="1600" dirty="0"/>
          </a:p>
          <a:p>
            <a:r>
              <a:rPr lang="en-CH" sz="1600" dirty="0"/>
              <a:t>explaing linear model 1D 3D switching point</a:t>
            </a:r>
          </a:p>
          <a:p>
            <a:endParaRPr lang="en-CH" sz="1600" dirty="0"/>
          </a:p>
          <a:p>
            <a:r>
              <a:rPr lang="en-CH" sz="1600" dirty="0"/>
              <a:t>resonance lines not captured in khois linear model</a:t>
            </a:r>
          </a:p>
        </p:txBody>
      </p:sp>
      <p:sp>
        <p:nvSpPr>
          <p:cNvPr id="4" name="Slide Number Placeholder 3"/>
          <p:cNvSpPr>
            <a:spLocks noGrp="1"/>
          </p:cNvSpPr>
          <p:nvPr>
            <p:ph type="sldNum" sz="quarter" idx="5"/>
          </p:nvPr>
        </p:nvSpPr>
        <p:spPr/>
        <p:txBody>
          <a:bodyPr/>
          <a:lstStyle/>
          <a:p>
            <a:fld id="{5C68A8F8-81AF-DF44-9431-14AFBFCFA52F}" type="slidenum">
              <a:rPr lang="en-CH" smtClean="0"/>
              <a:t>11</a:t>
            </a:fld>
            <a:endParaRPr lang="en-CH"/>
          </a:p>
        </p:txBody>
      </p:sp>
    </p:spTree>
    <p:extLst>
      <p:ext uri="{BB962C8B-B14F-4D97-AF65-F5344CB8AC3E}">
        <p14:creationId xmlns:p14="http://schemas.microsoft.com/office/powerpoint/2010/main" val="465951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one of our main interests is to study the 3D flip flop instability that can play a role during the top up injection. We have derived an analytical approximation for the equilibrium bunch size with a given asymmetry in the bunch intensity. This will be discussed in the next talk. We then compared these predictions to the bunch length obtained from tracking. The plot shows the bunch length as a function of the initial bunch asymmetry. We see that the first results are promising. The symmetric case has a blowup since our working point is unstable, likely due to the low statistics. Here we need more macroparticles but such a simulation will take longer in the order of weeks or even months. For this we are trying to improve the parallelization in xsuite. </a:t>
            </a:r>
          </a:p>
        </p:txBody>
      </p:sp>
      <p:sp>
        <p:nvSpPr>
          <p:cNvPr id="4" name="Slide Number Placeholder 3"/>
          <p:cNvSpPr>
            <a:spLocks noGrp="1"/>
          </p:cNvSpPr>
          <p:nvPr>
            <p:ph type="sldNum" sz="quarter" idx="5"/>
          </p:nvPr>
        </p:nvSpPr>
        <p:spPr/>
        <p:txBody>
          <a:bodyPr/>
          <a:lstStyle/>
          <a:p>
            <a:fld id="{5C68A8F8-81AF-DF44-9431-14AFBFCFA52F}" type="slidenum">
              <a:rPr lang="en-CH" smtClean="0"/>
              <a:t>12</a:t>
            </a:fld>
            <a:endParaRPr lang="en-CH"/>
          </a:p>
        </p:txBody>
      </p:sp>
    </p:spTree>
    <p:extLst>
      <p:ext uri="{BB962C8B-B14F-4D97-AF65-F5344CB8AC3E}">
        <p14:creationId xmlns:p14="http://schemas.microsoft.com/office/powerpoint/2010/main" val="301355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one of our main interests is to study the 3D flip flop instability that can play a role during the top up injection. We have derived an analytical approximation for the equilibrium bunch size with a given asymmetry in the bunch intensity. This will be discussed in the next talk. We then compared these predictions to the bunch length obtained from tracking. The plot shows the bunch length as a function of the initial bunch asymmetry. We see that the first results are promising. The symmetric case has a blowup since our working point is unstable, likely due to the low statistics. Here we need more macroparticles but such a simulation will take longer in the order of weeks or even months. For this we are trying to improve the parallelization in xsuite. </a:t>
            </a:r>
          </a:p>
        </p:txBody>
      </p:sp>
      <p:sp>
        <p:nvSpPr>
          <p:cNvPr id="4" name="Slide Number Placeholder 3"/>
          <p:cNvSpPr>
            <a:spLocks noGrp="1"/>
          </p:cNvSpPr>
          <p:nvPr>
            <p:ph type="sldNum" sz="quarter" idx="5"/>
          </p:nvPr>
        </p:nvSpPr>
        <p:spPr/>
        <p:txBody>
          <a:bodyPr/>
          <a:lstStyle/>
          <a:p>
            <a:fld id="{5C68A8F8-81AF-DF44-9431-14AFBFCFA52F}" type="slidenum">
              <a:rPr lang="en-CH" smtClean="0"/>
              <a:t>13</a:t>
            </a:fld>
            <a:endParaRPr lang="en-CH"/>
          </a:p>
        </p:txBody>
      </p:sp>
    </p:spTree>
    <p:extLst>
      <p:ext uri="{BB962C8B-B14F-4D97-AF65-F5344CB8AC3E}">
        <p14:creationId xmlns:p14="http://schemas.microsoft.com/office/powerpoint/2010/main" val="2867042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one of our main interests is to study the 3D flip flop instability that can play a role during the top up injection. We have derived an analytical approximation for the equilibrium bunch size with a given asymmetry in the bunch intensity. This will be discussed in the next talk. We then compared these predictions to the bunch length obtained from tracking. The plot shows the bunch length as a function of the initial bunch asymmetry. We see that the first results are promising. The symmetric case has a blowup since our working point is unstable, likely due to the low statistics. Here we need more macroparticles but such a simulation will take longer in the order of weeks or even months. For this we are trying to improve the parallelization in xsuite. </a:t>
            </a:r>
          </a:p>
        </p:txBody>
      </p:sp>
      <p:sp>
        <p:nvSpPr>
          <p:cNvPr id="4" name="Slide Number Placeholder 3"/>
          <p:cNvSpPr>
            <a:spLocks noGrp="1"/>
          </p:cNvSpPr>
          <p:nvPr>
            <p:ph type="sldNum" sz="quarter" idx="5"/>
          </p:nvPr>
        </p:nvSpPr>
        <p:spPr/>
        <p:txBody>
          <a:bodyPr/>
          <a:lstStyle/>
          <a:p>
            <a:fld id="{5C68A8F8-81AF-DF44-9431-14AFBFCFA52F}" type="slidenum">
              <a:rPr lang="en-CH" smtClean="0"/>
              <a:t>14</a:t>
            </a:fld>
            <a:endParaRPr lang="en-CH"/>
          </a:p>
        </p:txBody>
      </p:sp>
    </p:spTree>
    <p:extLst>
      <p:ext uri="{BB962C8B-B14F-4D97-AF65-F5344CB8AC3E}">
        <p14:creationId xmlns:p14="http://schemas.microsoft.com/office/powerpoint/2010/main" val="1090449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68A8F8-81AF-DF44-9431-14AFBFCFA52F}" type="slidenum">
              <a:rPr lang="en-CH" smtClean="0"/>
              <a:t>15</a:t>
            </a:fld>
            <a:endParaRPr lang="en-CH"/>
          </a:p>
        </p:txBody>
      </p:sp>
    </p:spTree>
    <p:extLst>
      <p:ext uri="{BB962C8B-B14F-4D97-AF65-F5344CB8AC3E}">
        <p14:creationId xmlns:p14="http://schemas.microsoft.com/office/powerpoint/2010/main" val="13058555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16</a:t>
            </a:fld>
            <a:endParaRPr lang="en-CH"/>
          </a:p>
        </p:txBody>
      </p:sp>
    </p:spTree>
    <p:extLst>
      <p:ext uri="{BB962C8B-B14F-4D97-AF65-F5344CB8AC3E}">
        <p14:creationId xmlns:p14="http://schemas.microsoft.com/office/powerpoint/2010/main" val="4263103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C68A8F8-81AF-DF44-9431-14AFBFCFA52F}" type="slidenum">
              <a:rPr lang="en-CH" smtClean="0"/>
              <a:t>17</a:t>
            </a:fld>
            <a:endParaRPr lang="en-CH"/>
          </a:p>
        </p:txBody>
      </p:sp>
    </p:spTree>
    <p:extLst>
      <p:ext uri="{BB962C8B-B14F-4D97-AF65-F5344CB8AC3E}">
        <p14:creationId xmlns:p14="http://schemas.microsoft.com/office/powerpoint/2010/main" val="109676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first order efect modeled maximum</a:t>
            </a:r>
          </a:p>
          <a:p>
            <a:endParaRPr lang="en-CH" sz="1600" dirty="0"/>
          </a:p>
          <a:p>
            <a:r>
              <a:rPr lang="en-CH" sz="1600" dirty="0"/>
              <a:t>other effects not captured by the formula</a:t>
            </a:r>
          </a:p>
          <a:p>
            <a:endParaRPr lang="en-CH" sz="1600" dirty="0"/>
          </a:p>
          <a:p>
            <a:r>
              <a:rPr lang="en-CH" sz="1600" dirty="0"/>
              <a:t>cannot rely on formula</a:t>
            </a:r>
          </a:p>
          <a:p>
            <a:endParaRPr lang="en-CH" sz="1600" dirty="0"/>
          </a:p>
          <a:p>
            <a:r>
              <a:rPr lang="en-CH" sz="1600" dirty="0"/>
              <a:t>at 10% asymm the formula causes a factor 2 discrepancy</a:t>
            </a:r>
          </a:p>
          <a:p>
            <a:endParaRPr lang="en-CH" sz="1600" dirty="0"/>
          </a:p>
          <a:p>
            <a:r>
              <a:rPr lang="en-CH" sz="1600" dirty="0"/>
              <a:t>in the end tracking is conclusive</a:t>
            </a:r>
          </a:p>
          <a:p>
            <a:endParaRPr lang="en-CH" sz="1600" dirty="0"/>
          </a:p>
          <a:p>
            <a:r>
              <a:rPr lang="en-CH" sz="1600" dirty="0"/>
              <a:t>put khois plot from supplement including y</a:t>
            </a:r>
          </a:p>
          <a:p>
            <a:endParaRPr lang="en-CH" sz="1600" dirty="0"/>
          </a:p>
          <a:p>
            <a:r>
              <a:rPr lang="en-CH" sz="1600" dirty="0"/>
              <a:t>explaing linear model 1D 3D switching point</a:t>
            </a:r>
          </a:p>
          <a:p>
            <a:endParaRPr lang="en-CH" sz="1600" dirty="0"/>
          </a:p>
          <a:p>
            <a:r>
              <a:rPr lang="en-CH" sz="1600" dirty="0"/>
              <a:t>resonance lines not captured in khois linear model</a:t>
            </a:r>
          </a:p>
        </p:txBody>
      </p:sp>
      <p:sp>
        <p:nvSpPr>
          <p:cNvPr id="4" name="Slide Number Placeholder 3"/>
          <p:cNvSpPr>
            <a:spLocks noGrp="1"/>
          </p:cNvSpPr>
          <p:nvPr>
            <p:ph type="sldNum" sz="quarter" idx="5"/>
          </p:nvPr>
        </p:nvSpPr>
        <p:spPr/>
        <p:txBody>
          <a:bodyPr/>
          <a:lstStyle/>
          <a:p>
            <a:fld id="{5C68A8F8-81AF-DF44-9431-14AFBFCFA52F}" type="slidenum">
              <a:rPr lang="en-CH" smtClean="0"/>
              <a:t>18</a:t>
            </a:fld>
            <a:endParaRPr lang="en-CH"/>
          </a:p>
        </p:txBody>
      </p:sp>
    </p:spTree>
    <p:extLst>
      <p:ext uri="{BB962C8B-B14F-4D97-AF65-F5344CB8AC3E}">
        <p14:creationId xmlns:p14="http://schemas.microsoft.com/office/powerpoint/2010/main" val="966479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400" dirty="0"/>
              <a:t>Then we can add a colormap to the footprint representing the diffusion that is computed from the standard deviation of a number of tunes using an fft window. Here the left plot shows the footprint of xsuite and the right one shows lifetrac. In conclusion the shape and boundaries of the footprints agree up to an accuracy of 1e-7, so the benchmark can be considered successful.</a:t>
            </a:r>
          </a:p>
        </p:txBody>
      </p:sp>
      <p:sp>
        <p:nvSpPr>
          <p:cNvPr id="4" name="Slide Number Placeholder 3"/>
          <p:cNvSpPr>
            <a:spLocks noGrp="1"/>
          </p:cNvSpPr>
          <p:nvPr>
            <p:ph type="sldNum" sz="quarter" idx="5"/>
          </p:nvPr>
        </p:nvSpPr>
        <p:spPr/>
        <p:txBody>
          <a:bodyPr/>
          <a:lstStyle/>
          <a:p>
            <a:fld id="{5C68A8F8-81AF-DF44-9431-14AFBFCFA52F}" type="slidenum">
              <a:rPr lang="en-CH" smtClean="0"/>
              <a:t>19</a:t>
            </a:fld>
            <a:endParaRPr lang="en-CH"/>
          </a:p>
        </p:txBody>
      </p:sp>
    </p:spTree>
    <p:extLst>
      <p:ext uri="{BB962C8B-B14F-4D97-AF65-F5344CB8AC3E}">
        <p14:creationId xmlns:p14="http://schemas.microsoft.com/office/powerpoint/2010/main" val="393375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C68A8F8-81AF-DF44-9431-14AFBFCFA52F}" type="slidenum">
              <a:rPr lang="en-CH" smtClean="0"/>
              <a:t>2</a:t>
            </a:fld>
            <a:endParaRPr lang="en-CH"/>
          </a:p>
        </p:txBody>
      </p:sp>
    </p:spTree>
    <p:extLst>
      <p:ext uri="{BB962C8B-B14F-4D97-AF65-F5344CB8AC3E}">
        <p14:creationId xmlns:p14="http://schemas.microsoft.com/office/powerpoint/2010/main" val="3827318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800" b="0" dirty="0"/>
              <a:t>This plot just shows the tune footprint for the other FCCee energies. The big red cross on the plots indicates the bare tune for half period and the big blue cross indicates the incoherent tune shift of the test particle with 1% sigma initial transverse coordinates.</a:t>
            </a:r>
            <a:endParaRPr lang="en-CH" sz="1400" b="0" dirty="0"/>
          </a:p>
        </p:txBody>
      </p:sp>
      <p:sp>
        <p:nvSpPr>
          <p:cNvPr id="4" name="Slide Number Placeholder 3"/>
          <p:cNvSpPr>
            <a:spLocks noGrp="1"/>
          </p:cNvSpPr>
          <p:nvPr>
            <p:ph type="sldNum" sz="quarter" idx="5"/>
          </p:nvPr>
        </p:nvSpPr>
        <p:spPr/>
        <p:txBody>
          <a:bodyPr/>
          <a:lstStyle/>
          <a:p>
            <a:fld id="{5C68A8F8-81AF-DF44-9431-14AFBFCFA52F}" type="slidenum">
              <a:rPr lang="en-CH" smtClean="0"/>
              <a:t>20</a:t>
            </a:fld>
            <a:endParaRPr lang="en-CH"/>
          </a:p>
        </p:txBody>
      </p:sp>
    </p:spTree>
    <p:extLst>
      <p:ext uri="{BB962C8B-B14F-4D97-AF65-F5344CB8AC3E}">
        <p14:creationId xmlns:p14="http://schemas.microsoft.com/office/powerpoint/2010/main" val="795677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200" b="0" dirty="0">
              <a:solidFill>
                <a:schemeClr val="accent5"/>
              </a:solidFill>
            </a:endParaRPr>
          </a:p>
        </p:txBody>
      </p:sp>
      <p:sp>
        <p:nvSpPr>
          <p:cNvPr id="4" name="Slide Number Placeholder 3"/>
          <p:cNvSpPr>
            <a:spLocks noGrp="1"/>
          </p:cNvSpPr>
          <p:nvPr>
            <p:ph type="sldNum" sz="quarter" idx="5"/>
          </p:nvPr>
        </p:nvSpPr>
        <p:spPr/>
        <p:txBody>
          <a:bodyPr/>
          <a:lstStyle/>
          <a:p>
            <a:fld id="{5C68A8F8-81AF-DF44-9431-14AFBFCFA52F}" type="slidenum">
              <a:rPr lang="en-CH" smtClean="0"/>
              <a:t>3</a:t>
            </a:fld>
            <a:endParaRPr lang="en-CH"/>
          </a:p>
        </p:txBody>
      </p:sp>
    </p:spTree>
    <p:extLst>
      <p:ext uri="{BB962C8B-B14F-4D97-AF65-F5344CB8AC3E}">
        <p14:creationId xmlns:p14="http://schemas.microsoft.com/office/powerpoint/2010/main" val="2725311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b="0" dirty="0"/>
              <a:t>Then in the next step we have moved to simplified tracking simulations. </a:t>
            </a:r>
          </a:p>
          <a:p>
            <a:endParaRPr lang="en-CH" sz="1600" b="0" dirty="0"/>
          </a:p>
          <a:p>
            <a:r>
              <a:rPr lang="en-CH" sz="1600" b="0" dirty="0"/>
              <a:t>We exploited the periodicity of the baseline design with 2 ips so the simulations consist of 1 ip followed by tracking with a linear transfer map over the fcc half arc. </a:t>
            </a:r>
          </a:p>
          <a:p>
            <a:endParaRPr lang="en-CH" sz="1600" b="0" dirty="0"/>
          </a:p>
          <a:p>
            <a:r>
              <a:rPr lang="en-CH" sz="1600" b="0" dirty="0"/>
              <a:t>The arc is split into 3 segments and 2 sextupoles are inserted between the segments to implement the crab waist scheme. </a:t>
            </a:r>
          </a:p>
          <a:p>
            <a:endParaRPr lang="en-CH" sz="1600" b="0" dirty="0"/>
          </a:p>
          <a:p>
            <a:r>
              <a:rPr lang="en-CH" sz="1600" b="0" dirty="0"/>
              <a:t>Then each tracking turn begins in front of the right sextupole and this point is chosen of observation of the beam emittances. </a:t>
            </a:r>
          </a:p>
          <a:p>
            <a:endParaRPr lang="en-CH" sz="1600" b="0" dirty="0"/>
          </a:p>
          <a:p>
            <a:r>
              <a:rPr lang="en-CH" sz="1600" b="0" dirty="0">
                <a:solidFill>
                  <a:schemeClr val="accent5"/>
                </a:solidFill>
              </a:rPr>
              <a:t>The synchrotron radiation is implemented by an effective model of the damping and gaussian noise for quanctum excitation in the middle arc element and the beamstrahlung is implemented inside the beambeam element.</a:t>
            </a:r>
            <a:endParaRPr lang="en-CH" sz="1200" b="0" dirty="0">
              <a:solidFill>
                <a:schemeClr val="accent5"/>
              </a:solidFill>
            </a:endParaRPr>
          </a:p>
        </p:txBody>
      </p:sp>
      <p:sp>
        <p:nvSpPr>
          <p:cNvPr id="4" name="Slide Number Placeholder 3"/>
          <p:cNvSpPr>
            <a:spLocks noGrp="1"/>
          </p:cNvSpPr>
          <p:nvPr>
            <p:ph type="sldNum" sz="quarter" idx="5"/>
          </p:nvPr>
        </p:nvSpPr>
        <p:spPr/>
        <p:txBody>
          <a:bodyPr/>
          <a:lstStyle/>
          <a:p>
            <a:fld id="{5C68A8F8-81AF-DF44-9431-14AFBFCFA52F}" type="slidenum">
              <a:rPr lang="en-CH" smtClean="0"/>
              <a:t>4</a:t>
            </a:fld>
            <a:endParaRPr lang="en-CH"/>
          </a:p>
        </p:txBody>
      </p:sp>
    </p:spTree>
    <p:extLst>
      <p:ext uri="{BB962C8B-B14F-4D97-AF65-F5344CB8AC3E}">
        <p14:creationId xmlns:p14="http://schemas.microsoft.com/office/powerpoint/2010/main" val="677260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CH" sz="1400" dirty="0"/>
              <a:t>WS: single loop; best scaling</a:t>
            </a:r>
          </a:p>
          <a:p>
            <a:pPr marL="285750" indent="-285750">
              <a:buFont typeface="Arial" panose="020B0604020202020204" pitchFamily="34" charset="0"/>
              <a:buChar char="•"/>
            </a:pPr>
            <a:endParaRPr lang="en-CH" sz="1400" dirty="0"/>
          </a:p>
          <a:p>
            <a:pPr marL="285750" indent="-285750">
              <a:buFont typeface="Arial" panose="020B0604020202020204" pitchFamily="34" charset="0"/>
              <a:buChar char="•"/>
            </a:pPr>
            <a:r>
              <a:rPr lang="en-CH" sz="1400" dirty="0"/>
              <a:t>QSS: reduced performance due to more calls to synchrobeam kick operation</a:t>
            </a:r>
          </a:p>
          <a:p>
            <a:pPr marL="285750" indent="-285750">
              <a:buFont typeface="Arial" panose="020B0604020202020204" pitchFamily="34" charset="0"/>
              <a:buChar char="•"/>
            </a:pPr>
            <a:endParaRPr lang="en-CH" sz="1400" dirty="0"/>
          </a:p>
          <a:p>
            <a:pPr marL="285750" indent="-285750">
              <a:buFont typeface="Arial" panose="020B0604020202020204" pitchFamily="34" charset="0"/>
              <a:buChar char="•"/>
            </a:pPr>
            <a:r>
              <a:rPr lang="en-CH" sz="1400" dirty="0"/>
              <a:t>SS: reduced performance due to more calls to all operations &amp; increased communication between bunches</a:t>
            </a:r>
          </a:p>
        </p:txBody>
      </p:sp>
      <p:sp>
        <p:nvSpPr>
          <p:cNvPr id="4" name="Slide Number Placeholder 3"/>
          <p:cNvSpPr>
            <a:spLocks noGrp="1"/>
          </p:cNvSpPr>
          <p:nvPr>
            <p:ph type="sldNum" sz="quarter" idx="5"/>
          </p:nvPr>
        </p:nvSpPr>
        <p:spPr/>
        <p:txBody>
          <a:bodyPr/>
          <a:lstStyle/>
          <a:p>
            <a:fld id="{5C68A8F8-81AF-DF44-9431-14AFBFCFA52F}" type="slidenum">
              <a:rPr lang="en-CH" smtClean="0"/>
              <a:t>5</a:t>
            </a:fld>
            <a:endParaRPr lang="en-CH"/>
          </a:p>
        </p:txBody>
      </p:sp>
    </p:spTree>
    <p:extLst>
      <p:ext uri="{BB962C8B-B14F-4D97-AF65-F5344CB8AC3E}">
        <p14:creationId xmlns:p14="http://schemas.microsoft.com/office/powerpoint/2010/main" val="2410491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link this to next slide better</a:t>
            </a:r>
          </a:p>
          <a:p>
            <a:endParaRPr lang="en-CH" sz="1600" dirty="0"/>
          </a:p>
          <a:p>
            <a:r>
              <a:rPr lang="en-CH" sz="1600" dirty="0"/>
              <a:t>mark 2 lines i look at what happens when long term tracking</a:t>
            </a:r>
          </a:p>
        </p:txBody>
      </p:sp>
      <p:sp>
        <p:nvSpPr>
          <p:cNvPr id="4" name="Slide Number Placeholder 3"/>
          <p:cNvSpPr>
            <a:spLocks noGrp="1"/>
          </p:cNvSpPr>
          <p:nvPr>
            <p:ph type="sldNum" sz="quarter" idx="5"/>
          </p:nvPr>
        </p:nvSpPr>
        <p:spPr/>
        <p:txBody>
          <a:bodyPr/>
          <a:lstStyle/>
          <a:p>
            <a:fld id="{5C68A8F8-81AF-DF44-9431-14AFBFCFA52F}" type="slidenum">
              <a:rPr lang="en-CH" smtClean="0"/>
              <a:t>6</a:t>
            </a:fld>
            <a:endParaRPr lang="en-CH"/>
          </a:p>
        </p:txBody>
      </p:sp>
    </p:spTree>
    <p:extLst>
      <p:ext uri="{BB962C8B-B14F-4D97-AF65-F5344CB8AC3E}">
        <p14:creationId xmlns:p14="http://schemas.microsoft.com/office/powerpoint/2010/main" val="2303730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plot centroid x wrt turns to see magnitude of noise</a:t>
            </a:r>
          </a:p>
          <a:p>
            <a:endParaRPr lang="en-CH" sz="1600" dirty="0"/>
          </a:p>
          <a:p>
            <a:r>
              <a:rPr lang="en-CH" sz="1600" dirty="0"/>
              <a:t>flipflop not relevant if happens in unstable config</a:t>
            </a:r>
          </a:p>
        </p:txBody>
      </p:sp>
      <p:sp>
        <p:nvSpPr>
          <p:cNvPr id="4" name="Slide Number Placeholder 3"/>
          <p:cNvSpPr>
            <a:spLocks noGrp="1"/>
          </p:cNvSpPr>
          <p:nvPr>
            <p:ph type="sldNum" sz="quarter" idx="5"/>
          </p:nvPr>
        </p:nvSpPr>
        <p:spPr/>
        <p:txBody>
          <a:bodyPr/>
          <a:lstStyle/>
          <a:p>
            <a:fld id="{5C68A8F8-81AF-DF44-9431-14AFBFCFA52F}" type="slidenum">
              <a:rPr lang="en-CH" smtClean="0"/>
              <a:t>7</a:t>
            </a:fld>
            <a:endParaRPr lang="en-CH"/>
          </a:p>
        </p:txBody>
      </p:sp>
    </p:spTree>
    <p:extLst>
      <p:ext uri="{BB962C8B-B14F-4D97-AF65-F5344CB8AC3E}">
        <p14:creationId xmlns:p14="http://schemas.microsoft.com/office/powerpoint/2010/main" val="2615395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plot centroid x wrt turns to see magnitude of noise</a:t>
            </a:r>
          </a:p>
          <a:p>
            <a:endParaRPr lang="en-CH" sz="1600" dirty="0"/>
          </a:p>
          <a:p>
            <a:r>
              <a:rPr lang="en-CH" sz="1600" dirty="0"/>
              <a:t>flipflop not relevant if happens in unstable config</a:t>
            </a:r>
          </a:p>
        </p:txBody>
      </p:sp>
      <p:sp>
        <p:nvSpPr>
          <p:cNvPr id="4" name="Slide Number Placeholder 3"/>
          <p:cNvSpPr>
            <a:spLocks noGrp="1"/>
          </p:cNvSpPr>
          <p:nvPr>
            <p:ph type="sldNum" sz="quarter" idx="5"/>
          </p:nvPr>
        </p:nvSpPr>
        <p:spPr/>
        <p:txBody>
          <a:bodyPr/>
          <a:lstStyle/>
          <a:p>
            <a:fld id="{5C68A8F8-81AF-DF44-9431-14AFBFCFA52F}" type="slidenum">
              <a:rPr lang="en-CH" smtClean="0"/>
              <a:t>8</a:t>
            </a:fld>
            <a:endParaRPr lang="en-CH"/>
          </a:p>
        </p:txBody>
      </p:sp>
    </p:spTree>
    <p:extLst>
      <p:ext uri="{BB962C8B-B14F-4D97-AF65-F5344CB8AC3E}">
        <p14:creationId xmlns:p14="http://schemas.microsoft.com/office/powerpoint/2010/main" val="2787339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one of our main interests is to study the 3D flip flop instability that can play a role during the top up injection. We have derived an analytical approximation for the equilibrium bunch size with a given asymmetry in the bunch intensity. This will be discussed in the next talk. We then compared these predictions to the bunch length obtained from tracking. The plot shows the bunch length as a function of the initial bunch asymmetry. We see that the first results are promising. The symmetric case has a blowup since our working point is unstable, likely due to the low statistics. Here we need more macroparticles but such a simulation will take longer in the order of weeks or even months. For this we are trying to improve the parallelization in xsuite. </a:t>
            </a:r>
          </a:p>
        </p:txBody>
      </p:sp>
      <p:sp>
        <p:nvSpPr>
          <p:cNvPr id="4" name="Slide Number Placeholder 3"/>
          <p:cNvSpPr>
            <a:spLocks noGrp="1"/>
          </p:cNvSpPr>
          <p:nvPr>
            <p:ph type="sldNum" sz="quarter" idx="5"/>
          </p:nvPr>
        </p:nvSpPr>
        <p:spPr/>
        <p:txBody>
          <a:bodyPr/>
          <a:lstStyle/>
          <a:p>
            <a:fld id="{5C68A8F8-81AF-DF44-9431-14AFBFCFA52F}" type="slidenum">
              <a:rPr lang="en-CH" smtClean="0"/>
              <a:t>9</a:t>
            </a:fld>
            <a:endParaRPr lang="en-CH"/>
          </a:p>
        </p:txBody>
      </p:sp>
    </p:spTree>
    <p:extLst>
      <p:ext uri="{BB962C8B-B14F-4D97-AF65-F5344CB8AC3E}">
        <p14:creationId xmlns:p14="http://schemas.microsoft.com/office/powerpoint/2010/main" val="5991613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iix"/><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iix"/><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F124A"/>
        </a:solidFill>
        <a:effectLst/>
      </p:bgPr>
    </p:bg>
    <p:spTree>
      <p:nvGrpSpPr>
        <p:cNvPr id="1" name=""/>
        <p:cNvGrpSpPr/>
        <p:nvPr/>
      </p:nvGrpSpPr>
      <p:grpSpPr>
        <a:xfrm>
          <a:off x="0" y="0"/>
          <a:ext cx="0" cy="0"/>
          <a:chOff x="0" y="0"/>
          <a:chExt cx="0" cy="0"/>
        </a:xfrm>
      </p:grpSpPr>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3219902" y="1123699"/>
            <a:ext cx="2704196" cy="2705030"/>
          </a:xfrm>
          <a:prstGeom prst="rect">
            <a:avLst/>
          </a:prstGeom>
        </p:spPr>
      </p:pic>
      <p:pic>
        <p:nvPicPr>
          <p:cNvPr id="18" name="Grafik 15">
            <a:extLst>
              <a:ext uri="{FF2B5EF4-FFF2-40B4-BE49-F238E27FC236}">
                <a16:creationId xmlns:a16="http://schemas.microsoft.com/office/drawing/2014/main" id="{8D942704-B444-374B-8693-4D571EC4C70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9221" y="206826"/>
            <a:ext cx="447815" cy="180000"/>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pic>
        <p:nvPicPr>
          <p:cNvPr id="23" name="Picture 22" descr="Logo&#10;&#10;Description automatically generated">
            <a:extLst>
              <a:ext uri="{FF2B5EF4-FFF2-40B4-BE49-F238E27FC236}">
                <a16:creationId xmlns:a16="http://schemas.microsoft.com/office/drawing/2014/main" id="{DC938E34-9847-A24A-A5E9-359BBFFCF1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48600" y="206826"/>
            <a:ext cx="618524" cy="180000"/>
          </a:xfrm>
          <a:prstGeom prst="rect">
            <a:avLst/>
          </a:prstGeom>
        </p:spPr>
      </p:pic>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86964" y="72918"/>
            <a:ext cx="447815" cy="447815"/>
          </a:xfrm>
          <a:prstGeom prst="rect">
            <a:avLst/>
          </a:prstGeom>
        </p:spPr>
      </p:pic>
      <p:grpSp>
        <p:nvGrpSpPr>
          <p:cNvPr id="9" name="Group 8">
            <a:extLst>
              <a:ext uri="{FF2B5EF4-FFF2-40B4-BE49-F238E27FC236}">
                <a16:creationId xmlns:a16="http://schemas.microsoft.com/office/drawing/2014/main" id="{6B4F938A-1695-0C4A-B7BA-E1E4F7F15785}"/>
              </a:ext>
            </a:extLst>
          </p:cNvPr>
          <p:cNvGrpSpPr/>
          <p:nvPr userDrawn="1"/>
        </p:nvGrpSpPr>
        <p:grpSpPr>
          <a:xfrm>
            <a:off x="7280945" y="72918"/>
            <a:ext cx="447815" cy="447815"/>
            <a:chOff x="6404106" y="758793"/>
            <a:chExt cx="1436662" cy="1436662"/>
          </a:xfrm>
        </p:grpSpPr>
        <p:sp>
          <p:nvSpPr>
            <p:cNvPr id="10" name="Oval 9">
              <a:extLst>
                <a:ext uri="{FF2B5EF4-FFF2-40B4-BE49-F238E27FC236}">
                  <a16:creationId xmlns:a16="http://schemas.microsoft.com/office/drawing/2014/main" id="{ACC1BE71-D675-8A4E-A27C-9074B0E97562}"/>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1" name="Picture 10" descr="Icon&#10;&#10;Description automatically generated">
              <a:extLst>
                <a:ext uri="{FF2B5EF4-FFF2-40B4-BE49-F238E27FC236}">
                  <a16:creationId xmlns:a16="http://schemas.microsoft.com/office/drawing/2014/main" id="{A137B692-EDCA-8142-BE42-927A3D8CD1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5031"/>
            <a:ext cx="40230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6089"/>
            <a:ext cx="4023000" cy="2748098"/>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6035"/>
            <a:ext cx="4023000" cy="2748098"/>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5178"/>
            <a:ext cx="4023122" cy="341655"/>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591647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9429"/>
            <a:ext cx="2605500" cy="208611"/>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1" y="833207"/>
            <a:ext cx="2538413" cy="1735286"/>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5" y="833207"/>
            <a:ext cx="2538413" cy="1735286"/>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8" y="833207"/>
            <a:ext cx="2538413" cy="1735286"/>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1" y="2896644"/>
            <a:ext cx="2538413" cy="1735286"/>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5" y="2896644"/>
            <a:ext cx="2538413" cy="1735286"/>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8" y="2896644"/>
            <a:ext cx="2538413" cy="1735286"/>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6567"/>
            <a:ext cx="2605500" cy="208611"/>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6567"/>
            <a:ext cx="2605500" cy="208611"/>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6567"/>
            <a:ext cx="2605500" cy="208611"/>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9429"/>
            <a:ext cx="2605500" cy="208611"/>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9429"/>
            <a:ext cx="2605500" cy="208611"/>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4266330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740"/>
            <a:ext cx="3954150" cy="3258556"/>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740"/>
            <a:ext cx="3954150" cy="3258556"/>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53419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741"/>
            <a:ext cx="3954150" cy="2859023"/>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5031"/>
            <a:ext cx="40230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6089"/>
            <a:ext cx="4023000" cy="2748098"/>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8798"/>
            <a:ext cx="4023000" cy="208611"/>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5178"/>
            <a:ext cx="4023122" cy="341655"/>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552643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741"/>
            <a:ext cx="3954150" cy="2859023"/>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5031"/>
            <a:ext cx="40230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6089"/>
            <a:ext cx="4023000" cy="2748098"/>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5178"/>
            <a:ext cx="4023122" cy="341655"/>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2369955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1" y="1428741"/>
            <a:ext cx="2538413" cy="1507065"/>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5031"/>
            <a:ext cx="26055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6089"/>
            <a:ext cx="2605500" cy="2748098"/>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6089"/>
            <a:ext cx="2605500" cy="2748098"/>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1" y="3124865"/>
            <a:ext cx="2538413" cy="1507065"/>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4" y="4625178"/>
            <a:ext cx="2605387" cy="341655"/>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17654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607"/>
            <a:ext cx="9144000" cy="4805481"/>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4637"/>
            <a:ext cx="9144000" cy="1300451"/>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71383"/>
            <a:ext cx="2598750" cy="283844"/>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79704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74764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lide">
    <p:bg>
      <p:bgPr>
        <a:solidFill>
          <a:srgbClr val="0F124A"/>
        </a:solidFill>
        <a:effectLst/>
      </p:bgPr>
    </p:bg>
    <p:spTree>
      <p:nvGrpSpPr>
        <p:cNvPr id="1" name=""/>
        <p:cNvGrpSpPr/>
        <p:nvPr/>
      </p:nvGrpSpPr>
      <p:grpSpPr>
        <a:xfrm>
          <a:off x="0" y="0"/>
          <a:ext cx="0" cy="0"/>
          <a:chOff x="0" y="0"/>
          <a:chExt cx="0" cy="0"/>
        </a:xfrm>
      </p:grpSpPr>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3219902" y="1048544"/>
            <a:ext cx="2704196" cy="2705030"/>
          </a:xfrm>
          <a:prstGeom prst="rect">
            <a:avLst/>
          </a:prstGeom>
        </p:spPr>
      </p:pic>
      <p:pic>
        <p:nvPicPr>
          <p:cNvPr id="18" name="Grafik 15">
            <a:extLst>
              <a:ext uri="{FF2B5EF4-FFF2-40B4-BE49-F238E27FC236}">
                <a16:creationId xmlns:a16="http://schemas.microsoft.com/office/drawing/2014/main" id="{8D942704-B444-374B-8693-4D571EC4C70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9221" y="206826"/>
            <a:ext cx="447815" cy="180000"/>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pic>
        <p:nvPicPr>
          <p:cNvPr id="23" name="Picture 22" descr="Logo&#10;&#10;Description automatically generated">
            <a:extLst>
              <a:ext uri="{FF2B5EF4-FFF2-40B4-BE49-F238E27FC236}">
                <a16:creationId xmlns:a16="http://schemas.microsoft.com/office/drawing/2014/main" id="{DC938E34-9847-A24A-A5E9-359BBFFCF1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48600" y="206826"/>
            <a:ext cx="618524" cy="180000"/>
          </a:xfrm>
          <a:prstGeom prst="rect">
            <a:avLst/>
          </a:prstGeom>
        </p:spPr>
      </p:pic>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86964" y="72918"/>
            <a:ext cx="447815" cy="447815"/>
          </a:xfrm>
          <a:prstGeom prst="rect">
            <a:avLst/>
          </a:prstGeom>
        </p:spPr>
      </p:pic>
    </p:spTree>
    <p:extLst>
      <p:ext uri="{BB962C8B-B14F-4D97-AF65-F5344CB8AC3E}">
        <p14:creationId xmlns:p14="http://schemas.microsoft.com/office/powerpoint/2010/main" val="3042136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6550"/>
            <a:ext cx="9144000" cy="514508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1" y="52434"/>
            <a:ext cx="289479" cy="170124"/>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9222" y="206890"/>
            <a:ext cx="447815" cy="180056"/>
          </a:xfrm>
          <a:prstGeom prst="rect">
            <a:avLst/>
          </a:prstGeom>
        </p:spPr>
      </p:pic>
    </p:spTree>
    <p:extLst>
      <p:ext uri="{BB962C8B-B14F-4D97-AF65-F5344CB8AC3E}">
        <p14:creationId xmlns:p14="http://schemas.microsoft.com/office/powerpoint/2010/main" val="386625350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816806" y="830761"/>
            <a:ext cx="3537393" cy="354119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1" y="52434"/>
            <a:ext cx="289479" cy="170124"/>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0449" y="96056"/>
            <a:ext cx="448964" cy="180056"/>
          </a:xfrm>
          <a:prstGeom prst="rect">
            <a:avLst/>
          </a:prstGeom>
        </p:spPr>
      </p:pic>
    </p:spTree>
    <p:extLst>
      <p:ext uri="{BB962C8B-B14F-4D97-AF65-F5344CB8AC3E}">
        <p14:creationId xmlns:p14="http://schemas.microsoft.com/office/powerpoint/2010/main" val="37391827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9144000" cy="5145088"/>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p:nvPicPr>
        <p:blipFill>
          <a:blip r:embed="rId3">
            <a:alphaModFix amt="40000"/>
            <a:extLst>
              <a:ext uri="{28A0092B-C50C-407E-A947-70E740481C1C}">
                <a14:useLocalDpi xmlns:a14="http://schemas.microsoft.com/office/drawing/2010/main" val="0"/>
              </a:ext>
            </a:extLst>
          </a:blip>
          <a:stretch>
            <a:fillRect/>
          </a:stretch>
        </p:blipFill>
        <p:spPr>
          <a:xfrm>
            <a:off x="2629800" y="849412"/>
            <a:ext cx="4099482" cy="360021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404"/>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6680"/>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1" y="52434"/>
            <a:ext cx="289479" cy="170124"/>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0451" y="95878"/>
            <a:ext cx="447815" cy="180056"/>
          </a:xfrm>
          <a:prstGeom prst="rect">
            <a:avLst/>
          </a:prstGeom>
        </p:spPr>
      </p:pic>
    </p:spTree>
    <p:extLst>
      <p:ext uri="{BB962C8B-B14F-4D97-AF65-F5344CB8AC3E}">
        <p14:creationId xmlns:p14="http://schemas.microsoft.com/office/powerpoint/2010/main" val="228513823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2"/>
            <a:ext cx="9144000" cy="514508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9215"/>
            <a:ext cx="8263350" cy="1791253"/>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1" y="52434"/>
            <a:ext cx="289479" cy="170124"/>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0451" y="95878"/>
            <a:ext cx="447815" cy="180056"/>
          </a:xfrm>
          <a:prstGeom prst="rect">
            <a:avLst/>
          </a:prstGeom>
        </p:spPr>
      </p:pic>
    </p:spTree>
    <p:extLst>
      <p:ext uri="{BB962C8B-B14F-4D97-AF65-F5344CB8AC3E}">
        <p14:creationId xmlns:p14="http://schemas.microsoft.com/office/powerpoint/2010/main" val="323657510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Text">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5031"/>
            <a:ext cx="40230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6089"/>
            <a:ext cx="8263350" cy="2748098"/>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5178"/>
            <a:ext cx="4023122" cy="341655"/>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7" name="Rechteck 3">
            <a:extLst>
              <a:ext uri="{FF2B5EF4-FFF2-40B4-BE49-F238E27FC236}">
                <a16:creationId xmlns:a16="http://schemas.microsoft.com/office/drawing/2014/main" id="{DF61C4D2-86E0-B04D-82D3-96A65E7B75A4}"/>
              </a:ext>
            </a:extLst>
          </p:cNvPr>
          <p:cNvSpPr/>
          <p:nvPr userDrawn="1"/>
        </p:nvSpPr>
        <p:spPr>
          <a:xfrm>
            <a:off x="0" y="1"/>
            <a:ext cx="9144000" cy="36010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pic>
        <p:nvPicPr>
          <p:cNvPr id="8" name="Grafik 16">
            <a:extLst>
              <a:ext uri="{FF2B5EF4-FFF2-40B4-BE49-F238E27FC236}">
                <a16:creationId xmlns:a16="http://schemas.microsoft.com/office/drawing/2014/main" id="{42C024AE-25D7-7A46-A9C3-E69A35F0D8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9222" y="90028"/>
            <a:ext cx="447815" cy="180056"/>
          </a:xfrm>
          <a:prstGeom prst="rect">
            <a:avLst/>
          </a:prstGeom>
        </p:spPr>
      </p:pic>
      <p:sp>
        <p:nvSpPr>
          <p:cNvPr id="12" name="Foliennummernplatzhalter 2">
            <a:extLst>
              <a:ext uri="{FF2B5EF4-FFF2-40B4-BE49-F238E27FC236}">
                <a16:creationId xmlns:a16="http://schemas.microsoft.com/office/drawing/2014/main" id="{C7B1DB0F-E925-914C-9A65-510FCAE5DFA9}"/>
              </a:ext>
            </a:extLst>
          </p:cNvPr>
          <p:cNvSpPr>
            <a:spLocks noGrp="1"/>
          </p:cNvSpPr>
          <p:nvPr>
            <p:ph type="sldNum" sz="quarter" idx="10"/>
          </p:nvPr>
        </p:nvSpPr>
        <p:spPr>
          <a:xfrm>
            <a:off x="8745301" y="134144"/>
            <a:ext cx="289479" cy="170124"/>
          </a:xfrm>
        </p:spPr>
        <p:txBody>
          <a:bodyPr/>
          <a:lstStyle>
            <a:lvl1pPr>
              <a:defRPr>
                <a:solidFill>
                  <a:schemeClr val="bg1"/>
                </a:solidFill>
              </a:defRPr>
            </a:lvl1pPr>
          </a:lstStyle>
          <a:p>
            <a:fld id="{88A1DFE4-5FC5-43BD-BB7E-75EAD82B965F}" type="slidenum">
              <a:rPr lang="en-US" smtClean="0"/>
              <a:pPr/>
              <a:t>‹#›</a:t>
            </a:fld>
            <a:endParaRPr lang="en-US" dirty="0"/>
          </a:p>
        </p:txBody>
      </p:sp>
      <p:sp>
        <p:nvSpPr>
          <p:cNvPr id="13" name="Textfeld 4">
            <a:extLst>
              <a:ext uri="{FF2B5EF4-FFF2-40B4-BE49-F238E27FC236}">
                <a16:creationId xmlns:a16="http://schemas.microsoft.com/office/drawing/2014/main" id="{B691AAF5-474C-5843-ADBB-2DAC2EA97AD2}"/>
              </a:ext>
            </a:extLst>
          </p:cNvPr>
          <p:cNvSpPr txBox="1"/>
          <p:nvPr userDrawn="1"/>
        </p:nvSpPr>
        <p:spPr>
          <a:xfrm>
            <a:off x="1007830" y="97423"/>
            <a:ext cx="4249970" cy="262688"/>
          </a:xfrm>
          <a:prstGeom prst="rect">
            <a:avLst/>
          </a:prstGeom>
          <a:noFill/>
        </p:spPr>
        <p:txBody>
          <a:bodyPr wrap="square" rtlCol="0">
            <a:noAutofit/>
          </a:bodyPr>
          <a:lstStyle/>
          <a:p>
            <a:pPr marL="0" marR="0" lvl="0" indent="0" algn="l" defTabSz="685727" rtl="0" eaLnBrk="1" fontAlgn="auto" latinLnBrk="0" hangingPunct="1">
              <a:lnSpc>
                <a:spcPts val="1238"/>
              </a:lnSpc>
              <a:spcBef>
                <a:spcPts val="0"/>
              </a:spcBef>
              <a:spcAft>
                <a:spcPts val="0"/>
              </a:spcAft>
              <a:buClrTx/>
              <a:buSzTx/>
              <a:buFontTx/>
              <a:buNone/>
              <a:tabLst/>
              <a:defRPr/>
            </a:pPr>
            <a:r>
              <a:rPr lang="en-US" sz="1200" dirty="0">
                <a:solidFill>
                  <a:schemeClr val="bg1"/>
                </a:solidFill>
                <a:latin typeface="Cavolini" panose="03000502040302020204" pitchFamily="66" charset="0"/>
                <a:cs typeface="Cavolini" panose="03000502040302020204" pitchFamily="66" charset="0"/>
              </a:rPr>
              <a:t>5-9 June, 2023	</a:t>
            </a:r>
            <a:r>
              <a:rPr lang="en-GB" sz="1200" dirty="0">
                <a:solidFill>
                  <a:schemeClr val="bg1"/>
                </a:solidFill>
                <a:latin typeface="Cavolini" panose="03000502040302020204" pitchFamily="66" charset="0"/>
                <a:cs typeface="Cavolini" panose="03000502040302020204" pitchFamily="66" charset="0"/>
              </a:rPr>
              <a:t>FCC week</a:t>
            </a:r>
            <a:endParaRPr lang="en-GB" sz="1200" dirty="0">
              <a:solidFill>
                <a:schemeClr val="bg1"/>
              </a:solidFill>
            </a:endParaRPr>
          </a:p>
          <a:p>
            <a:pPr>
              <a:lnSpc>
                <a:spcPts val="1238"/>
              </a:lnSpc>
            </a:pPr>
            <a:endParaRPr lang="de-AT" sz="1200" dirty="0">
              <a:solidFill>
                <a:schemeClr val="bg1"/>
              </a:solidFill>
              <a:latin typeface="Cavolini" panose="03000502040302020204" pitchFamily="66" charset="0"/>
              <a:cs typeface="Cavolini" panose="03000502040302020204" pitchFamily="66" charset="0"/>
            </a:endParaRPr>
          </a:p>
        </p:txBody>
      </p:sp>
      <p:cxnSp>
        <p:nvCxnSpPr>
          <p:cNvPr id="4" name="Straight Connector 3">
            <a:extLst>
              <a:ext uri="{FF2B5EF4-FFF2-40B4-BE49-F238E27FC236}">
                <a16:creationId xmlns:a16="http://schemas.microsoft.com/office/drawing/2014/main" id="{0F0A6267-A559-4C4B-9788-C7696FF21BF4}"/>
              </a:ext>
            </a:extLst>
          </p:cNvPr>
          <p:cNvCxnSpPr>
            <a:cxnSpLocks/>
          </p:cNvCxnSpPr>
          <p:nvPr userDrawn="1"/>
        </p:nvCxnSpPr>
        <p:spPr>
          <a:xfrm>
            <a:off x="0" y="362744"/>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619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433"/>
            <a:ext cx="4023000" cy="3089754"/>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433"/>
            <a:ext cx="4023000" cy="3089754"/>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979"/>
            <a:ext cx="8263350" cy="804314"/>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808237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607"/>
            <a:ext cx="9144000" cy="4805481"/>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404"/>
            <a:ext cx="8263350" cy="1791253"/>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3174"/>
            <a:ext cx="8263350" cy="1242205"/>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77259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5031"/>
            <a:ext cx="40230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6089"/>
            <a:ext cx="8263350" cy="2748098"/>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5178"/>
            <a:ext cx="4023122" cy="341655"/>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015190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731"/>
            <a:ext cx="8263350" cy="804314"/>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976"/>
            <a:ext cx="8263350" cy="2748098"/>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1" y="52434"/>
            <a:ext cx="289479" cy="170124"/>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846713712"/>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2" r:id="rId3"/>
    <p:sldLayoutId id="2147483673" r:id="rId4"/>
    <p:sldLayoutId id="2147483674" r:id="rId5"/>
    <p:sldLayoutId id="2147483690" r:id="rId6"/>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979"/>
            <a:ext cx="8263350" cy="804314"/>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976"/>
            <a:ext cx="8263350" cy="2748098"/>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0" y="0"/>
            <a:ext cx="9144000" cy="36011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1" y="94995"/>
            <a:ext cx="289479" cy="170124"/>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109222" y="90028"/>
            <a:ext cx="447815" cy="180056"/>
          </a:xfrm>
          <a:prstGeom prst="rect">
            <a:avLst/>
          </a:prstGeom>
        </p:spPr>
      </p:pic>
      <p:sp>
        <p:nvSpPr>
          <p:cNvPr id="7" name="Textfeld 4">
            <a:extLst>
              <a:ext uri="{FF2B5EF4-FFF2-40B4-BE49-F238E27FC236}">
                <a16:creationId xmlns:a16="http://schemas.microsoft.com/office/drawing/2014/main" id="{796F7E7E-D8F7-B844-8783-1F05D7FEF224}"/>
              </a:ext>
            </a:extLst>
          </p:cNvPr>
          <p:cNvSpPr txBox="1"/>
          <p:nvPr userDrawn="1"/>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24/03/2022</a:t>
            </a:r>
            <a:endParaRPr lang="de-AT" sz="900" dirty="0">
              <a:solidFill>
                <a:schemeClr val="bg1"/>
              </a:solidFill>
            </a:endParaRPr>
          </a:p>
        </p:txBody>
      </p:sp>
      <p:sp>
        <p:nvSpPr>
          <p:cNvPr id="9" name="Textfeld 3">
            <a:extLst>
              <a:ext uri="{FF2B5EF4-FFF2-40B4-BE49-F238E27FC236}">
                <a16:creationId xmlns:a16="http://schemas.microsoft.com/office/drawing/2014/main" id="{D0C61DC5-2027-E94C-B212-3A0D81A56683}"/>
              </a:ext>
            </a:extLst>
          </p:cNvPr>
          <p:cNvSpPr txBox="1"/>
          <p:nvPr userDrawn="1"/>
        </p:nvSpPr>
        <p:spPr>
          <a:xfrm>
            <a:off x="3352800" y="114035"/>
            <a:ext cx="3180756" cy="302167"/>
          </a:xfrm>
          <a:prstGeom prst="rect">
            <a:avLst/>
          </a:prstGeom>
          <a:noFill/>
        </p:spPr>
        <p:txBody>
          <a:bodyPr wrap="square" rtlCol="0">
            <a:noAutofit/>
          </a:bodyPr>
          <a:lstStyle/>
          <a:p>
            <a:pPr algn="ctr"/>
            <a:r>
              <a:rPr lang="en-GB" sz="900" dirty="0">
                <a:solidFill>
                  <a:schemeClr val="bg1"/>
                </a:solidFill>
              </a:rPr>
              <a:t>EPFL-LPAP FCC-</a:t>
            </a:r>
            <a:r>
              <a:rPr lang="en-GB" sz="900" dirty="0" err="1">
                <a:solidFill>
                  <a:schemeClr val="bg1"/>
                </a:solidFill>
              </a:rPr>
              <a:t>ee</a:t>
            </a:r>
            <a:r>
              <a:rPr lang="en-GB" sz="900" dirty="0">
                <a:solidFill>
                  <a:schemeClr val="bg1"/>
                </a:solidFill>
              </a:rPr>
              <a:t> Software Framework Meeting</a:t>
            </a:r>
          </a:p>
        </p:txBody>
      </p:sp>
    </p:spTree>
    <p:extLst>
      <p:ext uri="{BB962C8B-B14F-4D97-AF65-F5344CB8AC3E}">
        <p14:creationId xmlns:p14="http://schemas.microsoft.com/office/powerpoint/2010/main" val="256618926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9" r:id="rId1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xml"/><Relationship Id="rId6" Type="http://schemas.openxmlformats.org/officeDocument/2006/relationships/image" Target="../media/image24.png"/><Relationship Id="rId5" Type="http://schemas.openxmlformats.org/officeDocument/2006/relationships/image" Target="../media/image23.gif"/><Relationship Id="rId4" Type="http://schemas.openxmlformats.org/officeDocument/2006/relationships/image" Target="../media/image22.gif"/></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Layout" Target="../slideLayouts/slideLayout6.xml"/><Relationship Id="rId7" Type="http://schemas.openxmlformats.org/officeDocument/2006/relationships/image" Target="../media/image25.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24.png"/><Relationship Id="rId5" Type="http://schemas.openxmlformats.org/officeDocument/2006/relationships/image" Target="../media/image22.gif"/><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github.com/xsuite"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hyperlink" Target="doi:10.1007/BF01333110" TargetMode="External"/><Relationship Id="rId3" Type="http://schemas.openxmlformats.org/officeDocument/2006/relationships/hyperlink" Target="https://indico.cern.ch/event/1263239/contributions/5314669/attachments/2612972/4515112/000_Xsuite_fcc.pdf" TargetMode="External"/><Relationship Id="rId7" Type="http://schemas.openxmlformats.org/officeDocument/2006/relationships/hyperlink" Target="https://indico.cern.ch/event/1193165/contributions/5015797"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hyperlink" Target="https://doi.org/10.18429/JACoW-eeFACT2018-TUYBA02" TargetMode="External"/><Relationship Id="rId5" Type="http://schemas.openxmlformats.org/officeDocument/2006/relationships/hyperlink" Target="https://cds.cern.ch/record/1757099" TargetMode="External"/><Relationship Id="rId10" Type="http://schemas.openxmlformats.org/officeDocument/2006/relationships/hyperlink" Target="https://gitlab.cern.ch/clic-software/guinea-pig" TargetMode="External"/><Relationship Id="rId4" Type="http://schemas.openxmlformats.org/officeDocument/2006/relationships/hyperlink" Target="https://cds.cern.ch/record/2816655" TargetMode="External"/><Relationship Id="rId9" Type="http://schemas.openxmlformats.org/officeDocument/2006/relationships/hyperlink" Target="http://gymarkiv.sdu.dk/MFM/kdvs/mfm%2010-19/mfm-13-4.pdf"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Layout" Target="../slideLayouts/slideLayout6.xml"/><Relationship Id="rId7" Type="http://schemas.openxmlformats.org/officeDocument/2006/relationships/image" Target="../media/image25.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24.png"/><Relationship Id="rId5" Type="http://schemas.openxmlformats.org/officeDocument/2006/relationships/image" Target="../media/image30.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39333-8B83-054D-8AD2-B5B0D942875E}"/>
              </a:ext>
            </a:extLst>
          </p:cNvPr>
          <p:cNvSpPr>
            <a:spLocks noGrp="1"/>
          </p:cNvSpPr>
          <p:nvPr>
            <p:ph type="ctrTitle"/>
          </p:nvPr>
        </p:nvSpPr>
        <p:spPr>
          <a:xfrm>
            <a:off x="440325" y="1277144"/>
            <a:ext cx="8263350" cy="1650452"/>
          </a:xfrm>
          <a:noFill/>
        </p:spPr>
        <p:txBody>
          <a:bodyPr/>
          <a:lstStyle/>
          <a:p>
            <a:r>
              <a:rPr lang="en-GB" dirty="0">
                <a:ea typeface="Apple Color Emoji" pitchFamily="2" charset="0"/>
                <a:cs typeface="Al Nile" pitchFamily="2" charset="-78"/>
              </a:rPr>
              <a:t>Beam-beam code progress</a:t>
            </a:r>
            <a:endParaRPr lang="en-CH" dirty="0">
              <a:ea typeface="Apple Color Emoji" pitchFamily="2" charset="0"/>
              <a:cs typeface="Al Nile" pitchFamily="2" charset="-78"/>
            </a:endParaRPr>
          </a:p>
        </p:txBody>
      </p:sp>
      <p:sp>
        <p:nvSpPr>
          <p:cNvPr id="3" name="Subtitle 2">
            <a:extLst>
              <a:ext uri="{FF2B5EF4-FFF2-40B4-BE49-F238E27FC236}">
                <a16:creationId xmlns:a16="http://schemas.microsoft.com/office/drawing/2014/main" id="{5823CC5F-0CE8-9848-975C-6BBFB68A25C6}"/>
              </a:ext>
            </a:extLst>
          </p:cNvPr>
          <p:cNvSpPr>
            <a:spLocks noGrp="1"/>
          </p:cNvSpPr>
          <p:nvPr>
            <p:ph type="subTitle" idx="1"/>
          </p:nvPr>
        </p:nvSpPr>
        <p:spPr>
          <a:xfrm>
            <a:off x="0" y="3163888"/>
            <a:ext cx="9144000" cy="838200"/>
          </a:xfrm>
        </p:spPr>
        <p:txBody>
          <a:bodyPr/>
          <a:lstStyle/>
          <a:p>
            <a:r>
              <a:rPr lang="en-GB" sz="1400" dirty="0">
                <a:latin typeface="Cavolini" panose="03000502040302020204" pitchFamily="66" charset="0"/>
                <a:cs typeface="Cavolini" panose="03000502040302020204" pitchFamily="66" charset="0"/>
              </a:rPr>
              <a:t>P. Kicsiny, X. </a:t>
            </a:r>
            <a:r>
              <a:rPr lang="en-GB" sz="1400" dirty="0" err="1">
                <a:latin typeface="Cavolini" panose="03000502040302020204" pitchFamily="66" charset="0"/>
                <a:cs typeface="Cavolini" panose="03000502040302020204" pitchFamily="66" charset="0"/>
              </a:rPr>
              <a:t>Buffat</a:t>
            </a:r>
            <a:r>
              <a:rPr lang="en-GB" sz="1400" dirty="0">
                <a:latin typeface="Cavolini" panose="03000502040302020204" pitchFamily="66" charset="0"/>
                <a:cs typeface="Cavolini" panose="03000502040302020204" pitchFamily="66" charset="0"/>
              </a:rPr>
              <a:t>, D. Schulte, M. Seidel</a:t>
            </a:r>
          </a:p>
          <a:p>
            <a:r>
              <a:rPr lang="en-GB" sz="1400" dirty="0">
                <a:latin typeface="Cavolini" panose="03000502040302020204" pitchFamily="66" charset="0"/>
                <a:cs typeface="Cavolini" panose="03000502040302020204" pitchFamily="66" charset="0"/>
              </a:rPr>
              <a:t> </a:t>
            </a:r>
          </a:p>
          <a:p>
            <a:r>
              <a:rPr lang="en-GB" sz="1400" dirty="0">
                <a:latin typeface="Cavolini" panose="03000502040302020204" pitchFamily="66" charset="0"/>
                <a:cs typeface="Cavolini" panose="03000502040302020204" pitchFamily="66" charset="0"/>
              </a:rPr>
              <a:t>Special thanks to:</a:t>
            </a:r>
          </a:p>
          <a:p>
            <a:r>
              <a:rPr lang="en-GB" sz="1400" dirty="0">
                <a:latin typeface="Cavolini" panose="03000502040302020204" pitchFamily="66" charset="0"/>
                <a:cs typeface="Cavolini" panose="03000502040302020204" pitchFamily="66" charset="0"/>
              </a:rPr>
              <a:t> F. </a:t>
            </a:r>
            <a:r>
              <a:rPr lang="en-GB" sz="1400" dirty="0" err="1">
                <a:latin typeface="Cavolini" panose="03000502040302020204" pitchFamily="66" charset="0"/>
                <a:cs typeface="Cavolini" panose="03000502040302020204" pitchFamily="66" charset="0"/>
              </a:rPr>
              <a:t>Carlier</a:t>
            </a:r>
            <a:r>
              <a:rPr lang="en-GB" sz="1400" dirty="0">
                <a:latin typeface="Cavolini" panose="03000502040302020204" pitchFamily="66" charset="0"/>
                <a:cs typeface="Cavolini" panose="03000502040302020204" pitchFamily="66" charset="0"/>
              </a:rPr>
              <a:t>, M. Hofer, G. </a:t>
            </a:r>
            <a:r>
              <a:rPr lang="en-GB" sz="1400" dirty="0" err="1">
                <a:latin typeface="Cavolini" panose="03000502040302020204" pitchFamily="66" charset="0"/>
                <a:cs typeface="Cavolini" panose="03000502040302020204" pitchFamily="66" charset="0"/>
              </a:rPr>
              <a:t>Iadarola</a:t>
            </a:r>
            <a:r>
              <a:rPr lang="en-GB" sz="1400" dirty="0">
                <a:latin typeface="Cavolini" panose="03000502040302020204" pitchFamily="66" charset="0"/>
                <a:cs typeface="Cavolini" panose="03000502040302020204" pitchFamily="66" charset="0"/>
              </a:rPr>
              <a:t>, K. </a:t>
            </a:r>
            <a:r>
              <a:rPr lang="en-GB" sz="1400" dirty="0" err="1">
                <a:latin typeface="Cavolini" panose="03000502040302020204" pitchFamily="66" charset="0"/>
                <a:cs typeface="Cavolini" panose="03000502040302020204" pitchFamily="66" charset="0"/>
              </a:rPr>
              <a:t>Oide</a:t>
            </a:r>
            <a:r>
              <a:rPr lang="en-GB" sz="1400" dirty="0">
                <a:latin typeface="Cavolini" panose="03000502040302020204" pitchFamily="66" charset="0"/>
                <a:cs typeface="Cavolini" panose="03000502040302020204" pitchFamily="66" charset="0"/>
              </a:rPr>
              <a:t>, D. </a:t>
            </a:r>
            <a:r>
              <a:rPr lang="en-GB" sz="1400" dirty="0" err="1">
                <a:latin typeface="Cavolini" panose="03000502040302020204" pitchFamily="66" charset="0"/>
                <a:cs typeface="Cavolini" panose="03000502040302020204" pitchFamily="66" charset="0"/>
              </a:rPr>
              <a:t>Shatilov</a:t>
            </a:r>
            <a:r>
              <a:rPr lang="en-GB" sz="1400" dirty="0">
                <a:latin typeface="Cavolini" panose="03000502040302020204" pitchFamily="66" charset="0"/>
                <a:cs typeface="Cavolini" panose="03000502040302020204" pitchFamily="66" charset="0"/>
              </a:rPr>
              <a:t>, T. </a:t>
            </a:r>
            <a:r>
              <a:rPr lang="en-GB" sz="1400" dirty="0" err="1">
                <a:latin typeface="Cavolini" panose="03000502040302020204" pitchFamily="66" charset="0"/>
                <a:cs typeface="Cavolini" panose="03000502040302020204" pitchFamily="66" charset="0"/>
              </a:rPr>
              <a:t>Pieloni</a:t>
            </a:r>
            <a:r>
              <a:rPr lang="en-GB" sz="1400" dirty="0">
                <a:latin typeface="Cavolini" panose="03000502040302020204" pitchFamily="66" charset="0"/>
                <a:cs typeface="Cavolini" panose="03000502040302020204" pitchFamily="66" charset="0"/>
              </a:rPr>
              <a:t>, D. Zhou</a:t>
            </a:r>
          </a:p>
        </p:txBody>
      </p:sp>
      <p:sp>
        <p:nvSpPr>
          <p:cNvPr id="11" name="TextBox 10">
            <a:extLst>
              <a:ext uri="{FF2B5EF4-FFF2-40B4-BE49-F238E27FC236}">
                <a16:creationId xmlns:a16="http://schemas.microsoft.com/office/drawing/2014/main" id="{8EBF9EEB-6E77-2345-AD7A-6B490D8CF6C6}"/>
              </a:ext>
            </a:extLst>
          </p:cNvPr>
          <p:cNvSpPr txBox="1"/>
          <p:nvPr/>
        </p:nvSpPr>
        <p:spPr>
          <a:xfrm>
            <a:off x="3791978" y="4020344"/>
            <a:ext cx="1560043" cy="523220"/>
          </a:xfrm>
          <a:prstGeom prst="rect">
            <a:avLst/>
          </a:prstGeom>
          <a:noFill/>
          <a:ln>
            <a:noFill/>
          </a:ln>
        </p:spPr>
        <p:txBody>
          <a:bodyPr wrap="none" rtlCol="0">
            <a:spAutoFit/>
          </a:bodyPr>
          <a:lstStyle/>
          <a:p>
            <a:pPr algn="ctr"/>
            <a:r>
              <a:rPr lang="en-GB" sz="1400" b="1" dirty="0">
                <a:solidFill>
                  <a:schemeClr val="bg1"/>
                </a:solidFill>
                <a:latin typeface="Cavolini" panose="03000502040302020204" pitchFamily="66" charset="0"/>
                <a:cs typeface="Cavolini" panose="03000502040302020204" pitchFamily="66" charset="0"/>
              </a:rPr>
              <a:t>FCC-week</a:t>
            </a:r>
            <a:r>
              <a:rPr lang="en-GB" sz="1400" b="1" dirty="0">
                <a:solidFill>
                  <a:srgbClr val="FF0000"/>
                </a:solidFill>
                <a:latin typeface="Cavolini" panose="03000502040302020204" pitchFamily="66" charset="0"/>
                <a:cs typeface="Cavolini" panose="03000502040302020204" pitchFamily="66" charset="0"/>
              </a:rPr>
              <a:t> </a:t>
            </a:r>
            <a:endParaRPr lang="en-GB" sz="1400" dirty="0">
              <a:solidFill>
                <a:schemeClr val="bg1"/>
              </a:solidFill>
              <a:latin typeface="Cavolini" panose="03000502040302020204" pitchFamily="66" charset="0"/>
              <a:cs typeface="Cavolini" panose="03000502040302020204" pitchFamily="66" charset="0"/>
            </a:endParaRPr>
          </a:p>
          <a:p>
            <a:pPr algn="ctr"/>
            <a:r>
              <a:rPr lang="en-CH" sz="1400" dirty="0">
                <a:solidFill>
                  <a:schemeClr val="bg1"/>
                </a:solidFill>
                <a:latin typeface="Cavolini" panose="03000502040302020204" pitchFamily="66" charset="0"/>
                <a:cs typeface="Cavolini" panose="03000502040302020204" pitchFamily="66" charset="0"/>
              </a:rPr>
              <a:t>5-9 June 2023</a:t>
            </a:r>
          </a:p>
        </p:txBody>
      </p:sp>
    </p:spTree>
    <p:extLst>
      <p:ext uri="{BB962C8B-B14F-4D97-AF65-F5344CB8AC3E}">
        <p14:creationId xmlns:p14="http://schemas.microsoft.com/office/powerpoint/2010/main" val="2534452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0325" y="403021"/>
            <a:ext cx="8263350" cy="397545"/>
          </a:xfrm>
          <a:prstGeom prst="rect">
            <a:avLst/>
          </a:prstGeom>
        </p:spPr>
        <p:txBody>
          <a:bodyPr vert="horz" wrap="square" lIns="0" tIns="12700" rIns="0" bIns="0" rtlCol="0">
            <a:spAutoFit/>
          </a:bodyPr>
          <a:lstStyle/>
          <a:p>
            <a:pPr marL="12700">
              <a:spcBef>
                <a:spcPts val="100"/>
              </a:spcBef>
            </a:pPr>
            <a:r>
              <a:rPr lang="fr-CH" sz="2800" spc="-140" dirty="0">
                <a:latin typeface="Helvetica Neue" panose="02000503000000020004" pitchFamily="2" charset="0"/>
                <a:ea typeface="Helvetica Neue" panose="02000503000000020004" pitchFamily="2" charset="0"/>
                <a:cs typeface="Helvetica Neue" panose="02000503000000020004" pitchFamily="2" charset="0"/>
              </a:rPr>
              <a:t>3D flip-flop</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10</a:t>
            </a:fld>
            <a:endParaRPr spc="-25" dirty="0"/>
          </a:p>
        </p:txBody>
      </p:sp>
      <p:pic>
        <p:nvPicPr>
          <p:cNvPr id="4" name="Picture 3" descr="A picture containing text, screenshot, line, diagram&#10;&#10;Description automatically generated">
            <a:extLst>
              <a:ext uri="{FF2B5EF4-FFF2-40B4-BE49-F238E27FC236}">
                <a16:creationId xmlns:a16="http://schemas.microsoft.com/office/drawing/2014/main" id="{A01FC167-A457-DBFE-685C-0C5044BB95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2725" y="1886744"/>
            <a:ext cx="3991811" cy="3237121"/>
          </a:xfrm>
          <a:prstGeom prst="rect">
            <a:avLst/>
          </a:prstGeom>
        </p:spPr>
      </p:pic>
      <p:pic>
        <p:nvPicPr>
          <p:cNvPr id="8" name="Picture 7">
            <a:extLst>
              <a:ext uri="{FF2B5EF4-FFF2-40B4-BE49-F238E27FC236}">
                <a16:creationId xmlns:a16="http://schemas.microsoft.com/office/drawing/2014/main" id="{FD8243A2-EEA3-41D5-13F9-7FF2811D77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163" y="819944"/>
            <a:ext cx="5126779" cy="2435220"/>
          </a:xfrm>
          <a:prstGeom prst="rect">
            <a:avLst/>
          </a:prstGeom>
        </p:spPr>
      </p:pic>
      <p:sp>
        <p:nvSpPr>
          <p:cNvPr id="9" name="TextBox 8">
            <a:extLst>
              <a:ext uri="{FF2B5EF4-FFF2-40B4-BE49-F238E27FC236}">
                <a16:creationId xmlns:a16="http://schemas.microsoft.com/office/drawing/2014/main" id="{BA89C17F-EADC-2D87-A688-9483B7F45F5C}"/>
              </a:ext>
            </a:extLst>
          </p:cNvPr>
          <p:cNvSpPr txBox="1"/>
          <p:nvPr/>
        </p:nvSpPr>
        <p:spPr>
          <a:xfrm>
            <a:off x="0" y="3334544"/>
            <a:ext cx="7128437" cy="2031325"/>
          </a:xfrm>
          <a:prstGeom prst="rect">
            <a:avLst/>
          </a:prstGeom>
          <a:noFill/>
        </p:spPr>
        <p:txBody>
          <a:bodyPr wrap="square" rtlCol="0">
            <a:spAutoFit/>
          </a:bodyPr>
          <a:lstStyle/>
          <a:p>
            <a:pPr marL="285750" indent="-285750">
              <a:buFont typeface="Arial" panose="020B0604020202020204" pitchFamily="34" charset="0"/>
              <a:buChar char="•"/>
            </a:pPr>
            <a:r>
              <a:rPr lang="en-CH" sz="1800" dirty="0"/>
              <a:t>Blowup due to asymmetry in bunch intensity</a:t>
            </a:r>
          </a:p>
          <a:p>
            <a:pPr marL="285750" indent="-285750">
              <a:buFont typeface="Arial" panose="020B0604020202020204" pitchFamily="34" charset="0"/>
              <a:buChar char="•"/>
            </a:pPr>
            <a:endParaRPr lang="en-CH" sz="1800" dirty="0"/>
          </a:p>
          <a:p>
            <a:pPr marL="285750" indent="-285750">
              <a:buFont typeface="Arial" panose="020B0604020202020204" pitchFamily="34" charset="0"/>
              <a:buChar char="•"/>
            </a:pPr>
            <a:r>
              <a:rPr lang="en-GB" sz="1800" dirty="0"/>
              <a:t>Details of analytical formalism in </a:t>
            </a:r>
            <a:r>
              <a:rPr lang="en-GB" sz="1800" dirty="0">
                <a:solidFill>
                  <a:schemeClr val="accent5"/>
                </a:solidFill>
              </a:rPr>
              <a:t>[5]</a:t>
            </a:r>
          </a:p>
          <a:p>
            <a:pPr marL="285750" indent="-285750">
              <a:buFont typeface="Arial" panose="020B0604020202020204" pitchFamily="34" charset="0"/>
              <a:buChar char="•"/>
            </a:pPr>
            <a:endParaRPr lang="en-CH" sz="1800" dirty="0"/>
          </a:p>
          <a:p>
            <a:pPr marL="285750" indent="-285750">
              <a:buFont typeface="Arial" panose="020B0604020202020204" pitchFamily="34" charset="0"/>
              <a:buChar char="•"/>
            </a:pPr>
            <a:r>
              <a:rPr lang="en-CH" sz="1800" dirty="0"/>
              <a:t>Formulas do not take into account nonlinear</a:t>
            </a:r>
            <a:br>
              <a:rPr lang="en-CH" sz="1800" dirty="0"/>
            </a:br>
            <a:r>
              <a:rPr lang="en-CH" sz="1800" dirty="0"/>
              <a:t> behavior due to resonances at high asymmetries</a:t>
            </a:r>
          </a:p>
          <a:p>
            <a:pPr marL="285750" indent="-285750">
              <a:buFont typeface="Arial" panose="020B0604020202020204" pitchFamily="34" charset="0"/>
              <a:buChar char="•"/>
            </a:pPr>
            <a:endParaRPr lang="en-CH" sz="1800" dirty="0"/>
          </a:p>
        </p:txBody>
      </p:sp>
      <p:sp>
        <p:nvSpPr>
          <p:cNvPr id="14" name="TextBox 13">
            <a:extLst>
              <a:ext uri="{FF2B5EF4-FFF2-40B4-BE49-F238E27FC236}">
                <a16:creationId xmlns:a16="http://schemas.microsoft.com/office/drawing/2014/main" id="{5F0B35E8-2897-EC40-1886-61E965581351}"/>
              </a:ext>
            </a:extLst>
          </p:cNvPr>
          <p:cNvSpPr txBox="1"/>
          <p:nvPr/>
        </p:nvSpPr>
        <p:spPr>
          <a:xfrm>
            <a:off x="8146611" y="4854500"/>
            <a:ext cx="997389" cy="300082"/>
          </a:xfrm>
          <a:prstGeom prst="rect">
            <a:avLst/>
          </a:prstGeom>
          <a:noFill/>
        </p:spPr>
        <p:txBody>
          <a:bodyPr wrap="none" rtlCol="0">
            <a:spAutoFit/>
          </a:bodyPr>
          <a:lstStyle/>
          <a:p>
            <a:r>
              <a:rPr lang="en-US" dirty="0">
                <a:solidFill>
                  <a:srgbClr val="000000"/>
                </a:solidFill>
                <a:latin typeface="Times New Roman" panose="02020603050405020304" pitchFamily="18" charset="0"/>
                <a:cs typeface="Times New Roman" panose="02020603050405020304" pitchFamily="18" charset="0"/>
              </a:rPr>
              <a:t>(=100*</a:t>
            </a:r>
            <a:r>
              <a:rPr lang="el-GR" dirty="0">
                <a:solidFill>
                  <a:srgbClr val="000000"/>
                </a:solidFill>
                <a:latin typeface="Times New Roman" panose="02020603050405020304" pitchFamily="18" charset="0"/>
                <a:cs typeface="Times New Roman" panose="02020603050405020304" pitchFamily="18" charset="0"/>
              </a:rPr>
              <a:t>Δ</a:t>
            </a:r>
            <a:r>
              <a:rPr lang="en-US" dirty="0">
                <a:solidFill>
                  <a:srgbClr val="000000"/>
                </a:solidFill>
                <a:latin typeface="Times New Roman" panose="02020603050405020304" pitchFamily="18" charset="0"/>
                <a:cs typeface="Times New Roman" panose="02020603050405020304" pitchFamily="18" charset="0"/>
              </a:rPr>
              <a:t>N)</a:t>
            </a:r>
          </a:p>
        </p:txBody>
      </p:sp>
      <p:pic>
        <p:nvPicPr>
          <p:cNvPr id="20" name="Picture 19">
            <a:extLst>
              <a:ext uri="{FF2B5EF4-FFF2-40B4-BE49-F238E27FC236}">
                <a16:creationId xmlns:a16="http://schemas.microsoft.com/office/drawing/2014/main" id="{A1663E7C-E40D-F213-4F73-CCB1CB8683D3}"/>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5730744" y="2609869"/>
            <a:ext cx="2498856" cy="273180"/>
          </a:xfrm>
          <a:prstGeom prst="rect">
            <a:avLst/>
          </a:prstGeom>
        </p:spPr>
      </p:pic>
      <p:sp>
        <p:nvSpPr>
          <p:cNvPr id="2" name="TextBox 1">
            <a:extLst>
              <a:ext uri="{FF2B5EF4-FFF2-40B4-BE49-F238E27FC236}">
                <a16:creationId xmlns:a16="http://schemas.microsoft.com/office/drawing/2014/main" id="{9BCB2B67-AFCD-880E-B22C-CD39F0C9B928}"/>
              </a:ext>
            </a:extLst>
          </p:cNvPr>
          <p:cNvSpPr txBox="1"/>
          <p:nvPr/>
        </p:nvSpPr>
        <p:spPr>
          <a:xfrm>
            <a:off x="6553200" y="390362"/>
            <a:ext cx="2438400" cy="1131079"/>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square" rtlCol="0">
            <a:spAutoFit/>
          </a:bodyPr>
          <a:lstStyle/>
          <a:p>
            <a:pPr algn="ctr"/>
            <a:r>
              <a:rPr lang="de-CH" spc="20" dirty="0">
                <a:cs typeface="Arial"/>
              </a:rPr>
              <a:t>FCC-</a:t>
            </a:r>
            <a:r>
              <a:rPr lang="de-CH" spc="20" dirty="0" err="1">
                <a:cs typeface="Arial"/>
              </a:rPr>
              <a:t>ee</a:t>
            </a:r>
            <a:r>
              <a:rPr lang="de-CH" spc="20" dirty="0">
                <a:cs typeface="Arial"/>
              </a:rPr>
              <a:t> Z</a:t>
            </a:r>
          </a:p>
          <a:p>
            <a:pPr algn="ctr"/>
            <a:r>
              <a:rPr lang="de-CH" spc="20" dirty="0">
                <a:cs typeface="Arial"/>
              </a:rPr>
              <a:t>Quasi strong-strong (f=100)</a:t>
            </a:r>
          </a:p>
          <a:p>
            <a:pPr algn="ctr"/>
            <a:r>
              <a:rPr lang="de-CH" spc="20" dirty="0" err="1">
                <a:cs typeface="Arial"/>
              </a:rPr>
              <a:t>N</a:t>
            </a:r>
            <a:r>
              <a:rPr lang="de-CH" spc="20" baseline="-25000" dirty="0" err="1">
                <a:cs typeface="Arial"/>
              </a:rPr>
              <a:t>turns</a:t>
            </a:r>
            <a:r>
              <a:rPr lang="de-CH" spc="20" baseline="-25000" dirty="0">
                <a:cs typeface="Arial"/>
              </a:rPr>
              <a:t> </a:t>
            </a:r>
            <a:r>
              <a:rPr lang="de-CH" spc="20" dirty="0">
                <a:cs typeface="Arial"/>
              </a:rPr>
              <a:t>= 5e4</a:t>
            </a:r>
            <a:br>
              <a:rPr lang="de-CH" spc="20" dirty="0">
                <a:cs typeface="Arial"/>
              </a:rPr>
            </a:br>
            <a:r>
              <a:rPr lang="de-CH" spc="20" dirty="0" err="1">
                <a:cs typeface="Arial"/>
              </a:rPr>
              <a:t>N</a:t>
            </a:r>
            <a:r>
              <a:rPr lang="de-CH" spc="20" baseline="-25000" dirty="0" err="1">
                <a:cs typeface="Arial"/>
              </a:rPr>
              <a:t>particles</a:t>
            </a:r>
            <a:r>
              <a:rPr lang="de-CH" spc="20" baseline="-25000" dirty="0">
                <a:cs typeface="Arial"/>
              </a:rPr>
              <a:t> </a:t>
            </a:r>
            <a:r>
              <a:rPr lang="de-CH" spc="20" dirty="0">
                <a:cs typeface="Arial"/>
              </a:rPr>
              <a:t>= 1e7</a:t>
            </a:r>
          </a:p>
          <a:p>
            <a:pPr algn="ctr"/>
            <a:r>
              <a:rPr lang="de-CH" spc="20" dirty="0" err="1">
                <a:cs typeface="Arial"/>
              </a:rPr>
              <a:t>N</a:t>
            </a:r>
            <a:r>
              <a:rPr lang="de-CH" spc="20" baseline="-25000" dirty="0" err="1">
                <a:cs typeface="Arial"/>
              </a:rPr>
              <a:t>slices</a:t>
            </a:r>
            <a:r>
              <a:rPr lang="de-CH" spc="20" dirty="0">
                <a:cs typeface="Arial"/>
              </a:rPr>
              <a:t> = 300</a:t>
            </a:r>
          </a:p>
        </p:txBody>
      </p:sp>
      <p:sp>
        <p:nvSpPr>
          <p:cNvPr id="5" name="TextBox 4">
            <a:extLst>
              <a:ext uri="{FF2B5EF4-FFF2-40B4-BE49-F238E27FC236}">
                <a16:creationId xmlns:a16="http://schemas.microsoft.com/office/drawing/2014/main" id="{F6C740F3-0D5E-EE9F-5A18-37B0D502E7F6}"/>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4282120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0325" y="403021"/>
            <a:ext cx="8263350" cy="397545"/>
          </a:xfrm>
          <a:prstGeom prst="rect">
            <a:avLst/>
          </a:prstGeom>
        </p:spPr>
        <p:txBody>
          <a:bodyPr vert="horz" wrap="square" lIns="0" tIns="12700" rIns="0" bIns="0" rtlCol="0">
            <a:spAutoFit/>
          </a:bodyPr>
          <a:lstStyle/>
          <a:p>
            <a:pPr marL="12700">
              <a:spcBef>
                <a:spcPts val="100"/>
              </a:spcBef>
            </a:pPr>
            <a:r>
              <a:rPr lang="fr-CH" sz="2800" spc="-140" dirty="0">
                <a:latin typeface="Helvetica Neue" panose="02000503000000020004" pitchFamily="2" charset="0"/>
                <a:ea typeface="Helvetica Neue" panose="02000503000000020004" pitchFamily="2" charset="0"/>
                <a:cs typeface="Helvetica Neue" panose="02000503000000020004" pitchFamily="2" charset="0"/>
              </a:rPr>
              <a:t>3D flip-flop</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11</a:t>
            </a:fld>
            <a:endParaRPr spc="-25" dirty="0"/>
          </a:p>
        </p:txBody>
      </p:sp>
      <p:pic>
        <p:nvPicPr>
          <p:cNvPr id="4" name="Picture 3" descr="A picture containing text, screenshot, line, diagram&#10;&#10;Description automatically generated">
            <a:extLst>
              <a:ext uri="{FF2B5EF4-FFF2-40B4-BE49-F238E27FC236}">
                <a16:creationId xmlns:a16="http://schemas.microsoft.com/office/drawing/2014/main" id="{A01FC167-A457-DBFE-685C-0C5044BB95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2725" y="1886744"/>
            <a:ext cx="3991811" cy="3237121"/>
          </a:xfrm>
          <a:prstGeom prst="rect">
            <a:avLst/>
          </a:prstGeom>
        </p:spPr>
      </p:pic>
      <p:sp>
        <p:nvSpPr>
          <p:cNvPr id="9" name="TextBox 8">
            <a:extLst>
              <a:ext uri="{FF2B5EF4-FFF2-40B4-BE49-F238E27FC236}">
                <a16:creationId xmlns:a16="http://schemas.microsoft.com/office/drawing/2014/main" id="{BA89C17F-EADC-2D87-A688-9483B7F45F5C}"/>
              </a:ext>
            </a:extLst>
          </p:cNvPr>
          <p:cNvSpPr txBox="1"/>
          <p:nvPr/>
        </p:nvSpPr>
        <p:spPr>
          <a:xfrm>
            <a:off x="152400" y="3538473"/>
            <a:ext cx="7128437" cy="1138773"/>
          </a:xfrm>
          <a:prstGeom prst="rect">
            <a:avLst/>
          </a:prstGeom>
          <a:noFill/>
        </p:spPr>
        <p:txBody>
          <a:bodyPr wrap="square" rtlCol="0">
            <a:spAutoFit/>
          </a:bodyPr>
          <a:lstStyle/>
          <a:p>
            <a:pPr marL="285750" indent="-285750">
              <a:buFont typeface="Arial" panose="020B0604020202020204" pitchFamily="34" charset="0"/>
              <a:buChar char="•"/>
            </a:pPr>
            <a:r>
              <a:rPr lang="en-GB" sz="1800" dirty="0">
                <a:solidFill>
                  <a:schemeClr val="accent5"/>
                </a:solidFill>
              </a:rPr>
              <a:t>[5]</a:t>
            </a:r>
            <a:r>
              <a:rPr lang="en-CH" sz="1800" dirty="0"/>
              <a:t> is a linear model with 2 tuneable </a:t>
            </a:r>
            <a:br>
              <a:rPr lang="en-CH" sz="1800" dirty="0"/>
            </a:br>
            <a:r>
              <a:rPr lang="en-CH" sz="1800" dirty="0"/>
              <a:t>parameters to bedetermined from tracking</a:t>
            </a:r>
          </a:p>
          <a:p>
            <a:pPr marL="628613" lvl="1" indent="-285750">
              <a:buFont typeface="Arial" panose="020B0604020202020204" pitchFamily="34" charset="0"/>
              <a:buChar char="•"/>
            </a:pPr>
            <a:r>
              <a:rPr lang="en-CH" sz="1600" dirty="0"/>
              <a:t>3D flipflop with y-z coupling “turned on” by </a:t>
            </a:r>
            <a:r>
              <a:rPr lang="el-GR" sz="1600" b="1" dirty="0">
                <a:solidFill>
                  <a:srgbClr val="FF56DB"/>
                </a:solidFill>
              </a:rPr>
              <a:t>ξ</a:t>
            </a:r>
            <a:r>
              <a:rPr lang="fr-CH" sz="1600" b="1" baseline="-25000" dirty="0">
                <a:solidFill>
                  <a:srgbClr val="FF56DB"/>
                </a:solidFill>
              </a:rPr>
              <a:t>0</a:t>
            </a:r>
            <a:r>
              <a:rPr lang="en-CH" sz="1600" dirty="0"/>
              <a:t>	</a:t>
            </a:r>
          </a:p>
          <a:p>
            <a:pPr marL="628613" lvl="1" indent="-285750">
              <a:buFont typeface="Arial" panose="020B0604020202020204" pitchFamily="34" charset="0"/>
              <a:buChar char="•"/>
            </a:pPr>
            <a:r>
              <a:rPr lang="en-CH" sz="1600" dirty="0"/>
              <a:t>Magnitude of blowup determined by </a:t>
            </a:r>
            <a:r>
              <a:rPr lang="el-GR" sz="1600" b="1" dirty="0">
                <a:solidFill>
                  <a:srgbClr val="FF56DB"/>
                </a:solidFill>
              </a:rPr>
              <a:t>χ</a:t>
            </a:r>
            <a:endParaRPr lang="en-CH" sz="1600" b="1" dirty="0">
              <a:solidFill>
                <a:srgbClr val="FF56DB"/>
              </a:solidFill>
            </a:endParaRPr>
          </a:p>
        </p:txBody>
      </p:sp>
      <p:sp>
        <p:nvSpPr>
          <p:cNvPr id="14" name="TextBox 13">
            <a:extLst>
              <a:ext uri="{FF2B5EF4-FFF2-40B4-BE49-F238E27FC236}">
                <a16:creationId xmlns:a16="http://schemas.microsoft.com/office/drawing/2014/main" id="{5F0B35E8-2897-EC40-1886-61E965581351}"/>
              </a:ext>
            </a:extLst>
          </p:cNvPr>
          <p:cNvSpPr txBox="1"/>
          <p:nvPr/>
        </p:nvSpPr>
        <p:spPr>
          <a:xfrm>
            <a:off x="8146611" y="4854500"/>
            <a:ext cx="997389" cy="300082"/>
          </a:xfrm>
          <a:prstGeom prst="rect">
            <a:avLst/>
          </a:prstGeom>
          <a:noFill/>
        </p:spPr>
        <p:txBody>
          <a:bodyPr wrap="none" rtlCol="0">
            <a:spAutoFit/>
          </a:bodyPr>
          <a:lstStyle/>
          <a:p>
            <a:r>
              <a:rPr lang="en-US" dirty="0">
                <a:solidFill>
                  <a:srgbClr val="000000"/>
                </a:solidFill>
                <a:latin typeface="Times New Roman" panose="02020603050405020304" pitchFamily="18" charset="0"/>
                <a:cs typeface="Times New Roman" panose="02020603050405020304" pitchFamily="18" charset="0"/>
              </a:rPr>
              <a:t>(=100*</a:t>
            </a:r>
            <a:r>
              <a:rPr lang="el-GR" dirty="0">
                <a:solidFill>
                  <a:srgbClr val="000000"/>
                </a:solidFill>
                <a:latin typeface="Times New Roman" panose="02020603050405020304" pitchFamily="18" charset="0"/>
                <a:cs typeface="Times New Roman" panose="02020603050405020304" pitchFamily="18" charset="0"/>
              </a:rPr>
              <a:t>Δ</a:t>
            </a:r>
            <a:r>
              <a:rPr lang="en-US" dirty="0">
                <a:solidFill>
                  <a:srgbClr val="000000"/>
                </a:solidFill>
                <a:latin typeface="Times New Roman" panose="02020603050405020304" pitchFamily="18" charset="0"/>
                <a:cs typeface="Times New Roman" panose="02020603050405020304" pitchFamily="18" charset="0"/>
              </a:rPr>
              <a:t>N)</a:t>
            </a:r>
          </a:p>
        </p:txBody>
      </p:sp>
      <p:pic>
        <p:nvPicPr>
          <p:cNvPr id="20" name="Picture 19">
            <a:extLst>
              <a:ext uri="{FF2B5EF4-FFF2-40B4-BE49-F238E27FC236}">
                <a16:creationId xmlns:a16="http://schemas.microsoft.com/office/drawing/2014/main" id="{A1663E7C-E40D-F213-4F73-CCB1CB8683D3}"/>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5730744" y="2609869"/>
            <a:ext cx="2498856" cy="273180"/>
          </a:xfrm>
          <a:prstGeom prst="rect">
            <a:avLst/>
          </a:prstGeom>
        </p:spPr>
      </p:pic>
      <p:sp>
        <p:nvSpPr>
          <p:cNvPr id="2" name="TextBox 1">
            <a:extLst>
              <a:ext uri="{FF2B5EF4-FFF2-40B4-BE49-F238E27FC236}">
                <a16:creationId xmlns:a16="http://schemas.microsoft.com/office/drawing/2014/main" id="{9BCB2B67-AFCD-880E-B22C-CD39F0C9B928}"/>
              </a:ext>
            </a:extLst>
          </p:cNvPr>
          <p:cNvSpPr txBox="1"/>
          <p:nvPr/>
        </p:nvSpPr>
        <p:spPr>
          <a:xfrm>
            <a:off x="6553200" y="390362"/>
            <a:ext cx="2438400" cy="1131079"/>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square" rtlCol="0">
            <a:spAutoFit/>
          </a:bodyPr>
          <a:lstStyle/>
          <a:p>
            <a:pPr algn="ctr"/>
            <a:r>
              <a:rPr lang="de-CH" spc="20" dirty="0">
                <a:cs typeface="Arial"/>
              </a:rPr>
              <a:t>FCC-</a:t>
            </a:r>
            <a:r>
              <a:rPr lang="de-CH" spc="20" dirty="0" err="1">
                <a:cs typeface="Arial"/>
              </a:rPr>
              <a:t>ee</a:t>
            </a:r>
            <a:r>
              <a:rPr lang="de-CH" spc="20" dirty="0">
                <a:cs typeface="Arial"/>
              </a:rPr>
              <a:t> Z</a:t>
            </a:r>
          </a:p>
          <a:p>
            <a:pPr algn="ctr"/>
            <a:r>
              <a:rPr lang="de-CH" spc="20" dirty="0">
                <a:cs typeface="Arial"/>
              </a:rPr>
              <a:t>Quasi strong-strong (f=100)</a:t>
            </a:r>
          </a:p>
          <a:p>
            <a:pPr algn="ctr"/>
            <a:r>
              <a:rPr lang="de-CH" spc="20" dirty="0" err="1">
                <a:cs typeface="Arial"/>
              </a:rPr>
              <a:t>N</a:t>
            </a:r>
            <a:r>
              <a:rPr lang="de-CH" spc="20" baseline="-25000" dirty="0" err="1">
                <a:cs typeface="Arial"/>
              </a:rPr>
              <a:t>turns</a:t>
            </a:r>
            <a:r>
              <a:rPr lang="de-CH" spc="20" baseline="-25000" dirty="0">
                <a:cs typeface="Arial"/>
              </a:rPr>
              <a:t> </a:t>
            </a:r>
            <a:r>
              <a:rPr lang="de-CH" spc="20" dirty="0">
                <a:cs typeface="Arial"/>
              </a:rPr>
              <a:t>= 5e4</a:t>
            </a:r>
            <a:br>
              <a:rPr lang="de-CH" spc="20" dirty="0">
                <a:cs typeface="Arial"/>
              </a:rPr>
            </a:br>
            <a:r>
              <a:rPr lang="de-CH" spc="20" dirty="0" err="1">
                <a:cs typeface="Arial"/>
              </a:rPr>
              <a:t>N</a:t>
            </a:r>
            <a:r>
              <a:rPr lang="de-CH" spc="20" baseline="-25000" dirty="0" err="1">
                <a:cs typeface="Arial"/>
              </a:rPr>
              <a:t>particles</a:t>
            </a:r>
            <a:r>
              <a:rPr lang="de-CH" spc="20" baseline="-25000" dirty="0">
                <a:cs typeface="Arial"/>
              </a:rPr>
              <a:t> </a:t>
            </a:r>
            <a:r>
              <a:rPr lang="de-CH" spc="20" dirty="0">
                <a:cs typeface="Arial"/>
              </a:rPr>
              <a:t>= 1e7</a:t>
            </a:r>
          </a:p>
          <a:p>
            <a:pPr algn="ctr"/>
            <a:r>
              <a:rPr lang="de-CH" spc="20" dirty="0" err="1">
                <a:cs typeface="Arial"/>
              </a:rPr>
              <a:t>N</a:t>
            </a:r>
            <a:r>
              <a:rPr lang="de-CH" spc="20" baseline="-25000" dirty="0" err="1">
                <a:cs typeface="Arial"/>
              </a:rPr>
              <a:t>slices</a:t>
            </a:r>
            <a:r>
              <a:rPr lang="de-CH" spc="20" dirty="0">
                <a:cs typeface="Arial"/>
              </a:rPr>
              <a:t> = 300</a:t>
            </a:r>
          </a:p>
        </p:txBody>
      </p:sp>
      <p:sp>
        <p:nvSpPr>
          <p:cNvPr id="5" name="TextBox 4">
            <a:extLst>
              <a:ext uri="{FF2B5EF4-FFF2-40B4-BE49-F238E27FC236}">
                <a16:creationId xmlns:a16="http://schemas.microsoft.com/office/drawing/2014/main" id="{F6C740F3-0D5E-EE9F-5A18-37B0D502E7F6}"/>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
        <p:nvSpPr>
          <p:cNvPr id="10" name="TextBox 9">
            <a:extLst>
              <a:ext uri="{FF2B5EF4-FFF2-40B4-BE49-F238E27FC236}">
                <a16:creationId xmlns:a16="http://schemas.microsoft.com/office/drawing/2014/main" id="{49D5335C-909A-C1D1-5425-90D1B51BA029}"/>
              </a:ext>
            </a:extLst>
          </p:cNvPr>
          <p:cNvSpPr txBox="1"/>
          <p:nvPr/>
        </p:nvSpPr>
        <p:spPr>
          <a:xfrm>
            <a:off x="5257799" y="901166"/>
            <a:ext cx="600243" cy="307777"/>
          </a:xfrm>
          <a:prstGeom prst="rect">
            <a:avLst/>
          </a:prstGeom>
          <a:noFill/>
        </p:spPr>
        <p:txBody>
          <a:bodyPr wrap="square" rtlCol="0">
            <a:spAutoFit/>
          </a:bodyPr>
          <a:lstStyle/>
          <a:p>
            <a:r>
              <a:rPr lang="en-GB" sz="1400" dirty="0">
                <a:solidFill>
                  <a:schemeClr val="accent5"/>
                </a:solidFill>
              </a:rPr>
              <a:t>[5]</a:t>
            </a:r>
            <a:endParaRPr lang="en-US" dirty="0"/>
          </a:p>
        </p:txBody>
      </p:sp>
      <p:pic>
        <p:nvPicPr>
          <p:cNvPr id="13" name="Picture 12" descr="A picture containing screenshot, plot, line, diagram&#10;&#10;Description automatically generated">
            <a:extLst>
              <a:ext uri="{FF2B5EF4-FFF2-40B4-BE49-F238E27FC236}">
                <a16:creationId xmlns:a16="http://schemas.microsoft.com/office/drawing/2014/main" id="{96DCAA83-1030-E171-DFD7-01FF77C3C3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962" y="821444"/>
            <a:ext cx="5144837" cy="2444255"/>
          </a:xfrm>
          <a:prstGeom prst="rect">
            <a:avLst/>
          </a:prstGeom>
        </p:spPr>
      </p:pic>
      <p:sp>
        <p:nvSpPr>
          <p:cNvPr id="17" name="TextBox 16">
            <a:extLst>
              <a:ext uri="{FF2B5EF4-FFF2-40B4-BE49-F238E27FC236}">
                <a16:creationId xmlns:a16="http://schemas.microsoft.com/office/drawing/2014/main" id="{27576F17-5FCE-EBEF-1104-DC7649EC91EC}"/>
              </a:ext>
            </a:extLst>
          </p:cNvPr>
          <p:cNvSpPr txBox="1"/>
          <p:nvPr/>
        </p:nvSpPr>
        <p:spPr>
          <a:xfrm>
            <a:off x="4028056" y="2253521"/>
            <a:ext cx="413896"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sz="1400" dirty="0">
                <a:solidFill>
                  <a:schemeClr val="accent5"/>
                </a:solidFill>
              </a:rPr>
              <a:t>3D</a:t>
            </a:r>
          </a:p>
        </p:txBody>
      </p:sp>
      <p:cxnSp>
        <p:nvCxnSpPr>
          <p:cNvPr id="21" name="Straight Connector 20">
            <a:extLst>
              <a:ext uri="{FF2B5EF4-FFF2-40B4-BE49-F238E27FC236}">
                <a16:creationId xmlns:a16="http://schemas.microsoft.com/office/drawing/2014/main" id="{C0B5DBFB-BD9C-812D-66DC-229413288219}"/>
              </a:ext>
            </a:extLst>
          </p:cNvPr>
          <p:cNvCxnSpPr>
            <a:cxnSpLocks/>
          </p:cNvCxnSpPr>
          <p:nvPr/>
        </p:nvCxnSpPr>
        <p:spPr>
          <a:xfrm>
            <a:off x="785906" y="1293996"/>
            <a:ext cx="0" cy="1342795"/>
          </a:xfrm>
          <a:prstGeom prst="line">
            <a:avLst/>
          </a:prstGeom>
          <a:ln w="28575">
            <a:prstDash val="dash"/>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E0BA3E33-AB37-11A4-CE3D-39DB1D91D01D}"/>
              </a:ext>
            </a:extLst>
          </p:cNvPr>
          <p:cNvCxnSpPr>
            <a:cxnSpLocks/>
          </p:cNvCxnSpPr>
          <p:nvPr/>
        </p:nvCxnSpPr>
        <p:spPr>
          <a:xfrm>
            <a:off x="3352800" y="1267074"/>
            <a:ext cx="0" cy="1342795"/>
          </a:xfrm>
          <a:prstGeom prst="line">
            <a:avLst/>
          </a:prstGeom>
          <a:ln w="28575">
            <a:prstDash val="dash"/>
          </a:ln>
        </p:spPr>
        <p:style>
          <a:lnRef idx="1">
            <a:schemeClr val="dk1"/>
          </a:lnRef>
          <a:fillRef idx="0">
            <a:schemeClr val="dk1"/>
          </a:fillRef>
          <a:effectRef idx="0">
            <a:schemeClr val="dk1"/>
          </a:effectRef>
          <a:fontRef idx="minor">
            <a:schemeClr val="tx1"/>
          </a:fontRef>
        </p:style>
      </p:cxnSp>
      <p:pic>
        <p:nvPicPr>
          <p:cNvPr id="29" name="Picture 28">
            <a:extLst>
              <a:ext uri="{FF2B5EF4-FFF2-40B4-BE49-F238E27FC236}">
                <a16:creationId xmlns:a16="http://schemas.microsoft.com/office/drawing/2014/main" id="{E7E83C81-DC40-8430-BB8E-76FB993BCB0D}"/>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2552811" y="513740"/>
            <a:ext cx="3712464" cy="288544"/>
          </a:xfrm>
          <a:prstGeom prst="rect">
            <a:avLst/>
          </a:prstGeom>
        </p:spPr>
      </p:pic>
      <p:sp>
        <p:nvSpPr>
          <p:cNvPr id="18" name="TextBox 17">
            <a:extLst>
              <a:ext uri="{FF2B5EF4-FFF2-40B4-BE49-F238E27FC236}">
                <a16:creationId xmlns:a16="http://schemas.microsoft.com/office/drawing/2014/main" id="{F20FD20C-1B4B-BA75-5F9D-C593BE108F3D}"/>
              </a:ext>
            </a:extLst>
          </p:cNvPr>
          <p:cNvSpPr txBox="1"/>
          <p:nvPr/>
        </p:nvSpPr>
        <p:spPr>
          <a:xfrm>
            <a:off x="3200400" y="1246196"/>
            <a:ext cx="413896"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sz="1400" dirty="0">
                <a:solidFill>
                  <a:schemeClr val="accent5"/>
                </a:solidFill>
              </a:rPr>
              <a:t>1D</a:t>
            </a:r>
          </a:p>
        </p:txBody>
      </p:sp>
      <p:sp>
        <p:nvSpPr>
          <p:cNvPr id="30" name="TextBox 29">
            <a:extLst>
              <a:ext uri="{FF2B5EF4-FFF2-40B4-BE49-F238E27FC236}">
                <a16:creationId xmlns:a16="http://schemas.microsoft.com/office/drawing/2014/main" id="{41C2DF66-89F3-CBD2-4DD0-01481238D0A8}"/>
              </a:ext>
            </a:extLst>
          </p:cNvPr>
          <p:cNvSpPr txBox="1"/>
          <p:nvPr/>
        </p:nvSpPr>
        <p:spPr>
          <a:xfrm>
            <a:off x="1448509" y="2144518"/>
            <a:ext cx="413896"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sz="1400" dirty="0">
                <a:solidFill>
                  <a:schemeClr val="accent5"/>
                </a:solidFill>
              </a:rPr>
              <a:t>3D</a:t>
            </a:r>
          </a:p>
        </p:txBody>
      </p:sp>
      <p:sp>
        <p:nvSpPr>
          <p:cNvPr id="31" name="TextBox 30">
            <a:extLst>
              <a:ext uri="{FF2B5EF4-FFF2-40B4-BE49-F238E27FC236}">
                <a16:creationId xmlns:a16="http://schemas.microsoft.com/office/drawing/2014/main" id="{081ED125-4401-7C3D-75D0-AEC90DE2B1BF}"/>
              </a:ext>
            </a:extLst>
          </p:cNvPr>
          <p:cNvSpPr txBox="1"/>
          <p:nvPr/>
        </p:nvSpPr>
        <p:spPr>
          <a:xfrm>
            <a:off x="615510" y="1340849"/>
            <a:ext cx="413896"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sz="1400" dirty="0">
                <a:solidFill>
                  <a:schemeClr val="accent5"/>
                </a:solidFill>
              </a:rPr>
              <a:t>1D</a:t>
            </a:r>
          </a:p>
        </p:txBody>
      </p:sp>
    </p:spTree>
    <p:extLst>
      <p:ext uri="{BB962C8B-B14F-4D97-AF65-F5344CB8AC3E}">
        <p14:creationId xmlns:p14="http://schemas.microsoft.com/office/powerpoint/2010/main" val="1214197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2800" y="577979"/>
            <a:ext cx="8263350" cy="397545"/>
          </a:xfrm>
          <a:prstGeom prst="rect">
            <a:avLst/>
          </a:prstGeom>
        </p:spPr>
        <p:txBody>
          <a:bodyPr vert="horz" wrap="square" lIns="0" tIns="12700" rIns="0" bIns="0" rtlCol="0">
            <a:spAutoFit/>
          </a:bodyPr>
          <a:lstStyle/>
          <a:p>
            <a:pPr marL="12700">
              <a:spcBef>
                <a:spcPts val="100"/>
              </a:spcBef>
            </a:pP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Bhabha</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scattering</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12</a:t>
            </a:fld>
            <a:endParaRPr spc="-25" dirty="0"/>
          </a:p>
        </p:txBody>
      </p:sp>
      <p:pic>
        <p:nvPicPr>
          <p:cNvPr id="4" name="Picture 3" descr="A picture containing line, diagram, font&#10;&#10;Description automatically generated">
            <a:extLst>
              <a:ext uri="{FF2B5EF4-FFF2-40B4-BE49-F238E27FC236}">
                <a16:creationId xmlns:a16="http://schemas.microsoft.com/office/drawing/2014/main" id="{62143EA8-11C7-1886-DFA9-AA697AF49A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2106336"/>
            <a:ext cx="3352800" cy="2460773"/>
          </a:xfrm>
          <a:prstGeom prst="rect">
            <a:avLst/>
          </a:prstGeom>
        </p:spPr>
      </p:pic>
      <p:sp>
        <p:nvSpPr>
          <p:cNvPr id="5" name="TextBox 4">
            <a:extLst>
              <a:ext uri="{FF2B5EF4-FFF2-40B4-BE49-F238E27FC236}">
                <a16:creationId xmlns:a16="http://schemas.microsoft.com/office/drawing/2014/main" id="{2965D302-0BB4-AC8E-DD24-1F7CA4A08E80}"/>
              </a:ext>
            </a:extLst>
          </p:cNvPr>
          <p:cNvSpPr txBox="1"/>
          <p:nvPr/>
        </p:nvSpPr>
        <p:spPr>
          <a:xfrm>
            <a:off x="1295401" y="3150025"/>
            <a:ext cx="1981200" cy="646331"/>
          </a:xfrm>
          <a:prstGeom prst="rect">
            <a:avLst/>
          </a:prstGeom>
          <a:noFill/>
        </p:spPr>
        <p:txBody>
          <a:bodyPr wrap="square" rtlCol="0">
            <a:spAutoFit/>
          </a:bodyPr>
          <a:lstStyle/>
          <a:p>
            <a:r>
              <a:rPr lang="en-CH" sz="1800" dirty="0"/>
              <a:t>virtual photon</a:t>
            </a:r>
          </a:p>
          <a:p>
            <a:pPr marL="285750" indent="-285750">
              <a:buFont typeface="Arial" panose="020B0604020202020204" pitchFamily="34" charset="0"/>
              <a:buChar char="•"/>
            </a:pPr>
            <a:endParaRPr lang="en-CH" sz="1800" dirty="0"/>
          </a:p>
        </p:txBody>
      </p:sp>
      <p:sp>
        <p:nvSpPr>
          <p:cNvPr id="6" name="TextBox 5">
            <a:extLst>
              <a:ext uri="{FF2B5EF4-FFF2-40B4-BE49-F238E27FC236}">
                <a16:creationId xmlns:a16="http://schemas.microsoft.com/office/drawing/2014/main" id="{BBCA7161-0C73-2658-13E3-712845E7CE1F}"/>
              </a:ext>
            </a:extLst>
          </p:cNvPr>
          <p:cNvSpPr txBox="1"/>
          <p:nvPr/>
        </p:nvSpPr>
        <p:spPr>
          <a:xfrm>
            <a:off x="381000" y="1417983"/>
            <a:ext cx="6359433" cy="577081"/>
          </a:xfrm>
          <a:prstGeom prst="rect">
            <a:avLst/>
          </a:prstGeom>
          <a:noFill/>
        </p:spPr>
        <p:txBody>
          <a:bodyPr wrap="none" rtlCol="0">
            <a:spAutoFit/>
          </a:bodyPr>
          <a:lstStyle/>
          <a:p>
            <a:pPr marL="285750" indent="-285750">
              <a:buFont typeface="Arial" panose="020B0604020202020204" pitchFamily="34" charset="0"/>
              <a:buChar char="•"/>
            </a:pPr>
            <a:r>
              <a:rPr lang="en-GB" sz="1800" b="0" i="0" u="none" strike="noStrike" dirty="0">
                <a:effectLst/>
                <a:latin typeface="Arial" panose="020B0604020202020204" pitchFamily="34" charset="0"/>
              </a:rPr>
              <a:t>Coulomb scattering of relativistic charges of opposite sign</a:t>
            </a:r>
          </a:p>
          <a:p>
            <a:endParaRPr lang="en-US" dirty="0"/>
          </a:p>
        </p:txBody>
      </p:sp>
      <p:sp>
        <p:nvSpPr>
          <p:cNvPr id="7" name="TextBox 6">
            <a:extLst>
              <a:ext uri="{FF2B5EF4-FFF2-40B4-BE49-F238E27FC236}">
                <a16:creationId xmlns:a16="http://schemas.microsoft.com/office/drawing/2014/main" id="{8E31BDFD-2CFE-62FB-3FB2-6A63DED7C632}"/>
              </a:ext>
            </a:extLst>
          </p:cNvPr>
          <p:cNvSpPr txBox="1"/>
          <p:nvPr/>
        </p:nvSpPr>
        <p:spPr>
          <a:xfrm>
            <a:off x="5216970" y="2688360"/>
            <a:ext cx="3639901" cy="923330"/>
          </a:xfrm>
          <a:prstGeom prst="rect">
            <a:avLst/>
          </a:prstGeom>
          <a:noFill/>
        </p:spPr>
        <p:txBody>
          <a:bodyPr wrap="square" rtlCol="0">
            <a:spAutoFit/>
          </a:bodyPr>
          <a:lstStyle/>
          <a:p>
            <a:r>
              <a:rPr lang="en-CH" sz="1800" dirty="0"/>
              <a:t>occasional Bremsstrahlung (radiative Bhabha) photons</a:t>
            </a:r>
          </a:p>
          <a:p>
            <a:pPr marL="285750" indent="-285750">
              <a:buFont typeface="Arial" panose="020B0604020202020204" pitchFamily="34" charset="0"/>
              <a:buChar char="•"/>
            </a:pPr>
            <a:endParaRPr lang="en-CH" sz="1800" dirty="0"/>
          </a:p>
        </p:txBody>
      </p:sp>
      <p:sp>
        <p:nvSpPr>
          <p:cNvPr id="8" name="TextBox 7">
            <a:extLst>
              <a:ext uri="{FF2B5EF4-FFF2-40B4-BE49-F238E27FC236}">
                <a16:creationId xmlns:a16="http://schemas.microsoft.com/office/drawing/2014/main" id="{732315F7-AAC3-0F95-1C77-F13630228E31}"/>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161713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2800" y="577979"/>
            <a:ext cx="8263350" cy="397545"/>
          </a:xfrm>
          <a:prstGeom prst="rect">
            <a:avLst/>
          </a:prstGeom>
        </p:spPr>
        <p:txBody>
          <a:bodyPr vert="horz" wrap="square" lIns="0" tIns="12700" rIns="0" bIns="0" rtlCol="0">
            <a:spAutoFit/>
          </a:bodyPr>
          <a:lstStyle/>
          <a:p>
            <a:pPr marL="12700">
              <a:spcBef>
                <a:spcPts val="100"/>
              </a:spcBef>
            </a:pPr>
            <a:r>
              <a:rPr lang="fr-CH" sz="2800" spc="-140" dirty="0">
                <a:latin typeface="Helvetica Neue" panose="02000503000000020004" pitchFamily="2" charset="0"/>
                <a:ea typeface="Helvetica Neue" panose="02000503000000020004" pitchFamily="2" charset="0"/>
                <a:cs typeface="Helvetica Neue" panose="02000503000000020004" pitchFamily="2" charset="0"/>
              </a:rPr>
              <a:t>Small angle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Bhabha</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scattering</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13</a:t>
            </a:fld>
            <a:endParaRPr spc="-25" dirty="0"/>
          </a:p>
        </p:txBody>
      </p:sp>
      <p:sp>
        <p:nvSpPr>
          <p:cNvPr id="6" name="TextBox 5">
            <a:extLst>
              <a:ext uri="{FF2B5EF4-FFF2-40B4-BE49-F238E27FC236}">
                <a16:creationId xmlns:a16="http://schemas.microsoft.com/office/drawing/2014/main" id="{BBCA7161-0C73-2658-13E3-712845E7CE1F}"/>
              </a:ext>
            </a:extLst>
          </p:cNvPr>
          <p:cNvSpPr txBox="1"/>
          <p:nvPr/>
        </p:nvSpPr>
        <p:spPr>
          <a:xfrm>
            <a:off x="381000" y="1417983"/>
            <a:ext cx="5000087" cy="577081"/>
          </a:xfrm>
          <a:prstGeom prst="rect">
            <a:avLst/>
          </a:prstGeom>
          <a:noFill/>
        </p:spPr>
        <p:txBody>
          <a:bodyPr wrap="none" rtlCol="0">
            <a:spAutoFit/>
          </a:bodyPr>
          <a:lstStyle/>
          <a:p>
            <a:pPr marL="285750" indent="-285750" rtl="0" fontAlgn="base">
              <a:spcBef>
                <a:spcPts val="0"/>
              </a:spcBef>
              <a:spcAft>
                <a:spcPts val="0"/>
              </a:spcAft>
              <a:buFont typeface="Arial" panose="020B0604020202020204" pitchFamily="34" charset="0"/>
              <a:buChar char="•"/>
            </a:pPr>
            <a:r>
              <a:rPr lang="en-GB" sz="1800" b="0" i="0" u="none" strike="noStrike" dirty="0">
                <a:effectLst/>
                <a:latin typeface="Arial" panose="020B0604020202020204" pitchFamily="34" charset="0"/>
              </a:rPr>
              <a:t>Dominated by t-channel (scattering) process</a:t>
            </a:r>
          </a:p>
          <a:p>
            <a:endParaRPr lang="en-US" dirty="0"/>
          </a:p>
        </p:txBody>
      </p:sp>
      <p:pic>
        <p:nvPicPr>
          <p:cNvPr id="8" name="Picture 7" descr="A picture containing diagram, line, font, plot&#10;&#10;Description automatically generated">
            <a:extLst>
              <a:ext uri="{FF2B5EF4-FFF2-40B4-BE49-F238E27FC236}">
                <a16:creationId xmlns:a16="http://schemas.microsoft.com/office/drawing/2014/main" id="{445E1FD7-D875-19E8-4A8F-BCFDF8936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115344"/>
            <a:ext cx="3803650" cy="2298700"/>
          </a:xfrm>
          <a:prstGeom prst="rect">
            <a:avLst/>
          </a:prstGeom>
        </p:spPr>
      </p:pic>
      <p:sp>
        <p:nvSpPr>
          <p:cNvPr id="16" name="TextBox 15">
            <a:extLst>
              <a:ext uri="{FF2B5EF4-FFF2-40B4-BE49-F238E27FC236}">
                <a16:creationId xmlns:a16="http://schemas.microsoft.com/office/drawing/2014/main" id="{61CA2F3E-6D0B-23FB-DCA2-06AAF6C8F883}"/>
              </a:ext>
            </a:extLst>
          </p:cNvPr>
          <p:cNvSpPr txBox="1"/>
          <p:nvPr/>
        </p:nvSpPr>
        <p:spPr>
          <a:xfrm>
            <a:off x="381000" y="4563281"/>
            <a:ext cx="7411003" cy="369332"/>
          </a:xfrm>
          <a:prstGeom prst="rect">
            <a:avLst/>
          </a:prstGeom>
          <a:noFill/>
        </p:spPr>
        <p:txBody>
          <a:bodyPr wrap="none" rtlCol="0">
            <a:spAutoFit/>
          </a:bodyPr>
          <a:lstStyle/>
          <a:p>
            <a:pPr marL="285750" indent="-285750" rtl="0" fontAlgn="base">
              <a:spcBef>
                <a:spcPts val="0"/>
              </a:spcBef>
              <a:spcAft>
                <a:spcPts val="0"/>
              </a:spcAft>
              <a:buFont typeface="Arial" panose="020B0604020202020204" pitchFamily="34" charset="0"/>
              <a:buChar char="•"/>
            </a:pPr>
            <a:r>
              <a:rPr lang="en-GB" sz="1800" b="0" i="0" u="none" strike="noStrike" dirty="0">
                <a:effectLst/>
                <a:latin typeface="Arial" panose="020B0604020202020204" pitchFamily="34" charset="0"/>
              </a:rPr>
              <a:t>Main limitation of FCC-</a:t>
            </a:r>
            <a:r>
              <a:rPr lang="en-GB" sz="1800" b="0" i="0" u="none" strike="noStrike" dirty="0" err="1">
                <a:effectLst/>
                <a:latin typeface="Arial" panose="020B0604020202020204" pitchFamily="34" charset="0"/>
              </a:rPr>
              <a:t>ee</a:t>
            </a:r>
            <a:r>
              <a:rPr lang="en-GB" sz="1800" b="0" i="0" u="none" strike="noStrike" dirty="0">
                <a:effectLst/>
                <a:latin typeface="Arial" panose="020B0604020202020204" pitchFamily="34" charset="0"/>
              </a:rPr>
              <a:t> </a:t>
            </a:r>
            <a:r>
              <a:rPr lang="en-GB" sz="1800" b="1" i="0" u="none" strike="noStrike" dirty="0">
                <a:solidFill>
                  <a:schemeClr val="accent5"/>
                </a:solidFill>
                <a:effectLst/>
                <a:latin typeface="Arial" panose="020B0604020202020204" pitchFamily="34" charset="0"/>
              </a:rPr>
              <a:t>beam lifetime </a:t>
            </a:r>
            <a:r>
              <a:rPr lang="en-GB" sz="1800" b="0" i="0" u="none" strike="noStrike" dirty="0">
                <a:effectLst/>
                <a:latin typeface="Arial" panose="020B0604020202020204" pitchFamily="34" charset="0"/>
              </a:rPr>
              <a:t>(alongside </a:t>
            </a:r>
            <a:r>
              <a:rPr lang="en-GB" sz="1800" dirty="0" err="1">
                <a:latin typeface="Arial" panose="020B0604020202020204" pitchFamily="34" charset="0"/>
              </a:rPr>
              <a:t>b</a:t>
            </a:r>
            <a:r>
              <a:rPr lang="en-GB" sz="1800" b="0" i="0" u="none" strike="noStrike" dirty="0" err="1">
                <a:effectLst/>
                <a:latin typeface="Arial" panose="020B0604020202020204" pitchFamily="34" charset="0"/>
              </a:rPr>
              <a:t>eamstrahlung</a:t>
            </a:r>
            <a:r>
              <a:rPr lang="en-GB" sz="1800" b="0" i="0" u="none" strike="noStrike" dirty="0">
                <a:effectLst/>
                <a:latin typeface="Arial" panose="020B0604020202020204" pitchFamily="34" charset="0"/>
              </a:rPr>
              <a:t>)</a:t>
            </a:r>
            <a:endParaRPr lang="en-US" dirty="0"/>
          </a:p>
        </p:txBody>
      </p:sp>
      <p:grpSp>
        <p:nvGrpSpPr>
          <p:cNvPr id="21" name="Group 20">
            <a:extLst>
              <a:ext uri="{FF2B5EF4-FFF2-40B4-BE49-F238E27FC236}">
                <a16:creationId xmlns:a16="http://schemas.microsoft.com/office/drawing/2014/main" id="{BFD658D9-E556-EAA0-FF6A-C4E47F507D37}"/>
              </a:ext>
            </a:extLst>
          </p:cNvPr>
          <p:cNvGrpSpPr/>
          <p:nvPr/>
        </p:nvGrpSpPr>
        <p:grpSpPr>
          <a:xfrm>
            <a:off x="5029742" y="3699937"/>
            <a:ext cx="4114258" cy="484632"/>
            <a:chOff x="5029742" y="3699937"/>
            <a:chExt cx="4114258" cy="484632"/>
          </a:xfrm>
        </p:grpSpPr>
        <p:sp>
          <p:nvSpPr>
            <p:cNvPr id="14" name="TextBox 13">
              <a:extLst>
                <a:ext uri="{FF2B5EF4-FFF2-40B4-BE49-F238E27FC236}">
                  <a16:creationId xmlns:a16="http://schemas.microsoft.com/office/drawing/2014/main" id="{4547BBDB-D3CC-E71D-F9D3-D7C74EAAE292}"/>
                </a:ext>
              </a:extLst>
            </p:cNvPr>
            <p:cNvSpPr txBox="1"/>
            <p:nvPr/>
          </p:nvSpPr>
          <p:spPr>
            <a:xfrm>
              <a:off x="5504099" y="3714032"/>
              <a:ext cx="3639901" cy="369332"/>
            </a:xfrm>
            <a:prstGeom prst="rect">
              <a:avLst/>
            </a:prstGeom>
            <a:noFill/>
          </p:spPr>
          <p:txBody>
            <a:bodyPr wrap="square" rtlCol="0">
              <a:spAutoFit/>
            </a:bodyPr>
            <a:lstStyle/>
            <a:p>
              <a:pPr algn="ctr"/>
              <a:r>
                <a:rPr lang="en-CH" sz="1800" dirty="0"/>
                <a:t>primary particles lost within a turn</a:t>
              </a:r>
            </a:p>
          </p:txBody>
        </p:sp>
        <p:sp>
          <p:nvSpPr>
            <p:cNvPr id="18" name="Right Arrow 17">
              <a:extLst>
                <a:ext uri="{FF2B5EF4-FFF2-40B4-BE49-F238E27FC236}">
                  <a16:creationId xmlns:a16="http://schemas.microsoft.com/office/drawing/2014/main" id="{1F4CB318-C36B-4CE7-3248-1DCF0339A267}"/>
                </a:ext>
              </a:extLst>
            </p:cNvPr>
            <p:cNvSpPr/>
            <p:nvPr/>
          </p:nvSpPr>
          <p:spPr>
            <a:xfrm>
              <a:off x="5029742" y="3699937"/>
              <a:ext cx="489204" cy="484632"/>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F32ECD9E-53D0-1439-9AB5-42DCC9BDFF49}"/>
              </a:ext>
            </a:extLst>
          </p:cNvPr>
          <p:cNvGrpSpPr/>
          <p:nvPr/>
        </p:nvGrpSpPr>
        <p:grpSpPr>
          <a:xfrm>
            <a:off x="4430063" y="2373775"/>
            <a:ext cx="3701609" cy="484632"/>
            <a:chOff x="4430063" y="2373775"/>
            <a:chExt cx="3701609" cy="484632"/>
          </a:xfrm>
        </p:grpSpPr>
        <p:sp>
          <p:nvSpPr>
            <p:cNvPr id="7" name="TextBox 6">
              <a:extLst>
                <a:ext uri="{FF2B5EF4-FFF2-40B4-BE49-F238E27FC236}">
                  <a16:creationId xmlns:a16="http://schemas.microsoft.com/office/drawing/2014/main" id="{8E31BDFD-2CFE-62FB-3FB2-6A63DED7C632}"/>
                </a:ext>
              </a:extLst>
            </p:cNvPr>
            <p:cNvSpPr txBox="1"/>
            <p:nvPr/>
          </p:nvSpPr>
          <p:spPr>
            <a:xfrm>
              <a:off x="4919267" y="2403550"/>
              <a:ext cx="3212405" cy="369332"/>
            </a:xfrm>
            <a:prstGeom prst="rect">
              <a:avLst/>
            </a:prstGeom>
            <a:noFill/>
          </p:spPr>
          <p:txBody>
            <a:bodyPr wrap="square" rtlCol="0">
              <a:spAutoFit/>
            </a:bodyPr>
            <a:lstStyle/>
            <a:p>
              <a:pPr algn="ctr"/>
              <a:r>
                <a:rPr lang="en-CH" sz="1800" b="1" dirty="0">
                  <a:solidFill>
                    <a:schemeClr val="accent5"/>
                  </a:solidFill>
                </a:rPr>
                <a:t>luminosity</a:t>
              </a:r>
              <a:r>
                <a:rPr lang="en-CH" sz="1800" dirty="0"/>
                <a:t> in lepton colliders</a:t>
              </a:r>
            </a:p>
          </p:txBody>
        </p:sp>
        <p:sp>
          <p:nvSpPr>
            <p:cNvPr id="19" name="Right Arrow 18">
              <a:extLst>
                <a:ext uri="{FF2B5EF4-FFF2-40B4-BE49-F238E27FC236}">
                  <a16:creationId xmlns:a16="http://schemas.microsoft.com/office/drawing/2014/main" id="{4BCF7287-F421-D55D-229F-C7AE581DEFBC}"/>
                </a:ext>
              </a:extLst>
            </p:cNvPr>
            <p:cNvSpPr/>
            <p:nvPr/>
          </p:nvSpPr>
          <p:spPr>
            <a:xfrm>
              <a:off x="4430063" y="2373775"/>
              <a:ext cx="489204" cy="484632"/>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414F35A3-5A3C-75E5-4E27-53BE846CD634}"/>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100798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 screenshot, diagram, line&#10;&#10;Description automatically generated">
            <a:extLst>
              <a:ext uri="{FF2B5EF4-FFF2-40B4-BE49-F238E27FC236}">
                <a16:creationId xmlns:a16="http://schemas.microsoft.com/office/drawing/2014/main" id="{1C38D507-C40D-C846-17BC-8DE27CF27F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462" y="1253004"/>
            <a:ext cx="5004689" cy="3336459"/>
          </a:xfrm>
          <a:prstGeom prst="rect">
            <a:avLst/>
          </a:prstGeom>
        </p:spPr>
      </p:pic>
      <p:sp>
        <p:nvSpPr>
          <p:cNvPr id="3" name="object 3"/>
          <p:cNvSpPr txBox="1">
            <a:spLocks noGrp="1"/>
          </p:cNvSpPr>
          <p:nvPr>
            <p:ph type="title"/>
          </p:nvPr>
        </p:nvSpPr>
        <p:spPr>
          <a:xfrm>
            <a:off x="442800" y="577979"/>
            <a:ext cx="8263350" cy="397545"/>
          </a:xfrm>
          <a:prstGeom prst="rect">
            <a:avLst/>
          </a:prstGeom>
        </p:spPr>
        <p:txBody>
          <a:bodyPr vert="horz" wrap="square" lIns="0" tIns="12700" rIns="0" bIns="0" rtlCol="0">
            <a:spAutoFit/>
          </a:bodyPr>
          <a:lstStyle/>
          <a:p>
            <a:pPr marL="12700">
              <a:spcBef>
                <a:spcPts val="100"/>
              </a:spcBef>
            </a:pP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Bhabha</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scattering</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event</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generator</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in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Xsuite</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TextBox 11">
            <a:extLst>
              <a:ext uri="{FF2B5EF4-FFF2-40B4-BE49-F238E27FC236}">
                <a16:creationId xmlns:a16="http://schemas.microsoft.com/office/drawing/2014/main" id="{3C6759A9-7C61-7A8E-805B-8EF4BFAAB32B}"/>
              </a:ext>
            </a:extLst>
          </p:cNvPr>
          <p:cNvSpPr txBox="1"/>
          <p:nvPr/>
        </p:nvSpPr>
        <p:spPr>
          <a:xfrm>
            <a:off x="4909969" y="1905570"/>
            <a:ext cx="3980071" cy="2031325"/>
          </a:xfrm>
          <a:prstGeom prst="rect">
            <a:avLst/>
          </a:prstGeom>
          <a:noFill/>
        </p:spPr>
        <p:txBody>
          <a:bodyPr wrap="square" rtlCol="0">
            <a:spAutoFit/>
          </a:bodyPr>
          <a:lstStyle/>
          <a:p>
            <a:pPr marL="285750" indent="-285750">
              <a:buFont typeface="Arial" panose="020B0604020202020204" pitchFamily="34" charset="0"/>
              <a:buChar char="•"/>
            </a:pPr>
            <a:r>
              <a:rPr lang="en-CH" sz="1800" dirty="0"/>
              <a:t>Modeled with the method of equivalent photons </a:t>
            </a:r>
            <a:r>
              <a:rPr lang="en-CH" sz="1800" dirty="0">
                <a:solidFill>
                  <a:schemeClr val="accent5"/>
                </a:solidFill>
              </a:rPr>
              <a:t>[6]</a:t>
            </a:r>
          </a:p>
          <a:p>
            <a:pPr marL="285750" indent="-285750">
              <a:buFont typeface="Arial" panose="020B0604020202020204" pitchFamily="34" charset="0"/>
              <a:buChar char="•"/>
            </a:pPr>
            <a:endParaRPr lang="en-CH" sz="1800" dirty="0"/>
          </a:p>
          <a:p>
            <a:pPr marL="285750" indent="-285750">
              <a:buFont typeface="Arial" panose="020B0604020202020204" pitchFamily="34" charset="0"/>
              <a:buChar char="•"/>
            </a:pPr>
            <a:r>
              <a:rPr lang="en-CH" sz="1800" dirty="0"/>
              <a:t>Successful benchmark of event generator against GUINEA-PIG </a:t>
            </a:r>
            <a:r>
              <a:rPr lang="en-CH" sz="1800" dirty="0">
                <a:solidFill>
                  <a:schemeClr val="accent5"/>
                </a:solidFill>
              </a:rPr>
              <a:t>[7]</a:t>
            </a:r>
          </a:p>
          <a:p>
            <a:endParaRPr lang="en-CH" sz="1800" dirty="0"/>
          </a:p>
          <a:p>
            <a:pPr marL="285750" indent="-285750">
              <a:buFont typeface="Arial" panose="020B0604020202020204" pitchFamily="34" charset="0"/>
              <a:buChar char="•"/>
            </a:pPr>
            <a:r>
              <a:rPr lang="en-CH" sz="1800" dirty="0"/>
              <a:t>Ready to simulate beam lifetime</a:t>
            </a: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14</a:t>
            </a:fld>
            <a:endParaRPr spc="-25" dirty="0"/>
          </a:p>
        </p:txBody>
      </p:sp>
      <p:sp>
        <p:nvSpPr>
          <p:cNvPr id="6" name="TextBox 5">
            <a:extLst>
              <a:ext uri="{FF2B5EF4-FFF2-40B4-BE49-F238E27FC236}">
                <a16:creationId xmlns:a16="http://schemas.microsoft.com/office/drawing/2014/main" id="{E1C1FFA0-5A19-4323-BB08-B853EDCA9D55}"/>
              </a:ext>
            </a:extLst>
          </p:cNvPr>
          <p:cNvSpPr txBox="1"/>
          <p:nvPr/>
        </p:nvSpPr>
        <p:spPr>
          <a:xfrm>
            <a:off x="2819400" y="2968754"/>
            <a:ext cx="1241687" cy="923330"/>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de-CH" spc="20" dirty="0">
                <a:cs typeface="Arial"/>
              </a:rPr>
              <a:t>FCC-</a:t>
            </a:r>
            <a:r>
              <a:rPr lang="de-CH" spc="20" dirty="0" err="1">
                <a:cs typeface="Arial"/>
              </a:rPr>
              <a:t>ee</a:t>
            </a:r>
            <a:r>
              <a:rPr lang="de-CH" spc="20" dirty="0">
                <a:cs typeface="Arial"/>
              </a:rPr>
              <a:t> </a:t>
            </a:r>
            <a:r>
              <a:rPr lang="de-CH" spc="20" dirty="0" err="1">
                <a:cs typeface="Arial"/>
              </a:rPr>
              <a:t>ttbar</a:t>
            </a:r>
            <a:endParaRPr lang="de-CH" spc="20" dirty="0">
              <a:cs typeface="Arial"/>
            </a:endParaRPr>
          </a:p>
          <a:p>
            <a:pPr algn="ctr"/>
            <a:r>
              <a:rPr lang="de-CH" spc="20" dirty="0" err="1">
                <a:cs typeface="Arial"/>
              </a:rPr>
              <a:t>N</a:t>
            </a:r>
            <a:r>
              <a:rPr lang="de-CH" spc="20" baseline="-25000" dirty="0" err="1">
                <a:cs typeface="Arial"/>
              </a:rPr>
              <a:t>collisions</a:t>
            </a:r>
            <a:r>
              <a:rPr lang="de-CH" spc="20" baseline="-25000" dirty="0">
                <a:cs typeface="Arial"/>
              </a:rPr>
              <a:t> </a:t>
            </a:r>
            <a:r>
              <a:rPr lang="de-CH" spc="20" dirty="0">
                <a:cs typeface="Arial"/>
              </a:rPr>
              <a:t>= 10</a:t>
            </a:r>
            <a:br>
              <a:rPr lang="de-CH" spc="20" dirty="0">
                <a:cs typeface="Arial"/>
              </a:rPr>
            </a:br>
            <a:r>
              <a:rPr lang="de-CH" spc="20" dirty="0" err="1">
                <a:cs typeface="Arial"/>
              </a:rPr>
              <a:t>N</a:t>
            </a:r>
            <a:r>
              <a:rPr lang="de-CH" spc="20" baseline="-25000" dirty="0" err="1">
                <a:cs typeface="Arial"/>
              </a:rPr>
              <a:t>particles</a:t>
            </a:r>
            <a:r>
              <a:rPr lang="de-CH" spc="20" baseline="-25000" dirty="0">
                <a:cs typeface="Arial"/>
              </a:rPr>
              <a:t> </a:t>
            </a:r>
            <a:r>
              <a:rPr lang="de-CH" spc="20" dirty="0">
                <a:cs typeface="Arial"/>
              </a:rPr>
              <a:t>= 1e4</a:t>
            </a:r>
          </a:p>
          <a:p>
            <a:pPr algn="ctr"/>
            <a:r>
              <a:rPr lang="de-CH" spc="20" dirty="0" err="1">
                <a:cs typeface="Arial"/>
              </a:rPr>
              <a:t>N</a:t>
            </a:r>
            <a:r>
              <a:rPr lang="de-CH" spc="20" baseline="-25000" dirty="0" err="1">
                <a:cs typeface="Arial"/>
              </a:rPr>
              <a:t>slices</a:t>
            </a:r>
            <a:r>
              <a:rPr lang="de-CH" spc="20" dirty="0">
                <a:cs typeface="Arial"/>
              </a:rPr>
              <a:t> = 100</a:t>
            </a:r>
          </a:p>
        </p:txBody>
      </p:sp>
      <p:sp>
        <p:nvSpPr>
          <p:cNvPr id="2" name="TextBox 1">
            <a:extLst>
              <a:ext uri="{FF2B5EF4-FFF2-40B4-BE49-F238E27FC236}">
                <a16:creationId xmlns:a16="http://schemas.microsoft.com/office/drawing/2014/main" id="{00042C46-7C28-EECE-0E1C-9061FE716952}"/>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2656215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14</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Summary</a:t>
            </a:r>
          </a:p>
        </p:txBody>
      </p:sp>
      <p:sp>
        <p:nvSpPr>
          <p:cNvPr id="11" name="TextBox 10">
            <a:extLst>
              <a:ext uri="{FF2B5EF4-FFF2-40B4-BE49-F238E27FC236}">
                <a16:creationId xmlns:a16="http://schemas.microsoft.com/office/drawing/2014/main" id="{1F10436A-F97F-CE49-86E3-21C59AAB5068}"/>
              </a:ext>
            </a:extLst>
          </p:cNvPr>
          <p:cNvSpPr txBox="1"/>
          <p:nvPr/>
        </p:nvSpPr>
        <p:spPr>
          <a:xfrm>
            <a:off x="228600" y="1021538"/>
            <a:ext cx="9050278" cy="4031873"/>
          </a:xfrm>
          <a:prstGeom prst="rect">
            <a:avLst/>
          </a:prstGeom>
          <a:noFill/>
        </p:spPr>
        <p:txBody>
          <a:bodyPr wrap="square" rtlCol="0">
            <a:spAutoFit/>
          </a:bodyPr>
          <a:lstStyle/>
          <a:p>
            <a:pPr marL="628613" lvl="1" indent="-285750">
              <a:buFont typeface="Wingdings" pitchFamily="2" charset="2"/>
              <a:buChar char="Ø"/>
            </a:pPr>
            <a:endParaRPr lang="en-CH" sz="1600" dirty="0"/>
          </a:p>
          <a:p>
            <a:pPr marL="628613" lvl="1" indent="-285750">
              <a:buFont typeface="Wingdings" pitchFamily="2" charset="2"/>
              <a:buChar char="Ø"/>
            </a:pPr>
            <a:r>
              <a:rPr lang="en-CH" sz="1600" dirty="0"/>
              <a:t>Xsuite beam beam model </a:t>
            </a:r>
            <a:r>
              <a:rPr lang="en-GB" sz="1600" dirty="0">
                <a:solidFill>
                  <a:schemeClr val="accent5"/>
                </a:solidFill>
                <a:hlinkClick r:id="rId3">
                  <a:extLst>
                    <a:ext uri="{A12FA001-AC4F-418D-AE19-62706E023703}">
                      <ahyp:hlinkClr xmlns:ahyp="http://schemas.microsoft.com/office/drawing/2018/hyperlinkcolor" val="tx"/>
                    </a:ext>
                  </a:extLst>
                </a:hlinkClick>
              </a:rPr>
              <a:t>https://github.com/xsuite</a:t>
            </a:r>
            <a:endParaRPr lang="en-CH" sz="1600" dirty="0"/>
          </a:p>
          <a:p>
            <a:pPr marL="971477" lvl="2" indent="-285750">
              <a:buFont typeface="Wingdings" pitchFamily="2" charset="2"/>
              <a:buChar char="Ø"/>
            </a:pPr>
            <a:r>
              <a:rPr lang="en-CH" sz="1600" dirty="0"/>
              <a:t>Beamstrahlung</a:t>
            </a:r>
          </a:p>
          <a:p>
            <a:pPr marL="971477" lvl="2" indent="-285750">
              <a:buFont typeface="Wingdings" pitchFamily="2" charset="2"/>
              <a:buChar char="Ø"/>
            </a:pPr>
            <a:r>
              <a:rPr lang="en-CH" sz="1600" dirty="0"/>
              <a:t>Bhabha scattering</a:t>
            </a:r>
          </a:p>
          <a:p>
            <a:pPr marL="971477" lvl="2" indent="-285750">
              <a:buFont typeface="Wingdings" pitchFamily="2" charset="2"/>
              <a:buChar char="Ø"/>
            </a:pPr>
            <a:r>
              <a:rPr lang="en-CH" sz="1600" dirty="0"/>
              <a:t>Luminosity (soft-Gaussian)</a:t>
            </a:r>
          </a:p>
          <a:p>
            <a:pPr marL="628613" lvl="1" indent="-285750">
              <a:buFont typeface="Wingdings" pitchFamily="2" charset="2"/>
              <a:buChar char="Ø"/>
            </a:pPr>
            <a:endParaRPr lang="en-CH" sz="1600" dirty="0"/>
          </a:p>
          <a:p>
            <a:pPr marL="628613" lvl="1" indent="-285750">
              <a:buFont typeface="Wingdings" pitchFamily="2" charset="2"/>
              <a:buChar char="Ø"/>
            </a:pPr>
            <a:r>
              <a:rPr lang="en-CH" sz="1600" dirty="0"/>
              <a:t>Model extensively benchmarked</a:t>
            </a:r>
            <a:endParaRPr lang="en-GB" sz="1600" dirty="0"/>
          </a:p>
          <a:p>
            <a:pPr marL="628613" lvl="1" indent="-285750">
              <a:buFont typeface="Wingdings" pitchFamily="2" charset="2"/>
              <a:buChar char="Ø"/>
            </a:pPr>
            <a:r>
              <a:rPr lang="en-GB" sz="1600" dirty="0"/>
              <a:t>Bhabha scattering lifetime study ongoing</a:t>
            </a:r>
          </a:p>
          <a:p>
            <a:pPr marL="628613" lvl="1" indent="-285750">
              <a:buFont typeface="Wingdings" pitchFamily="2" charset="2"/>
              <a:buChar char="Ø"/>
            </a:pPr>
            <a:r>
              <a:rPr lang="en-GB" sz="1600" dirty="0"/>
              <a:t>First results for x-z instability, 3D flip-flop</a:t>
            </a:r>
          </a:p>
          <a:p>
            <a:pPr marL="628613" lvl="1" indent="-285750">
              <a:buFont typeface="Wingdings" pitchFamily="2" charset="2"/>
              <a:buChar char="Ø"/>
            </a:pPr>
            <a:endParaRPr lang="en-CH" sz="1600" dirty="0"/>
          </a:p>
          <a:p>
            <a:pPr lvl="1"/>
            <a:r>
              <a:rPr lang="en-GB" sz="1600" i="1" spc="45" dirty="0">
                <a:latin typeface="Cavolini" panose="03000502040302020204" pitchFamily="66" charset="0"/>
                <a:cs typeface="Cavolini" panose="03000502040302020204" pitchFamily="66" charset="0"/>
              </a:rPr>
              <a:t>Next steps</a:t>
            </a:r>
          </a:p>
          <a:p>
            <a:pPr marL="628613" lvl="1" indent="-285750">
              <a:buFont typeface="Wingdings" pitchFamily="2" charset="2"/>
              <a:buChar char="Ø"/>
            </a:pPr>
            <a:r>
              <a:rPr lang="en-GB" sz="1600" spc="45" dirty="0">
                <a:cs typeface="Cavolini" panose="03000502040302020204" pitchFamily="66" charset="0"/>
              </a:rPr>
              <a:t>Simulations with updated FCC-</a:t>
            </a:r>
            <a:r>
              <a:rPr lang="en-GB" sz="1600" spc="45" dirty="0" err="1">
                <a:cs typeface="Cavolini" panose="03000502040302020204" pitchFamily="66" charset="0"/>
              </a:rPr>
              <a:t>ee</a:t>
            </a:r>
            <a:r>
              <a:rPr lang="en-GB" sz="1600" spc="45" dirty="0">
                <a:cs typeface="Cavolini" panose="03000502040302020204" pitchFamily="66" charset="0"/>
              </a:rPr>
              <a:t> parameters</a:t>
            </a:r>
          </a:p>
          <a:p>
            <a:pPr marL="628613" lvl="1" indent="-285750">
              <a:buFont typeface="Wingdings" pitchFamily="2" charset="2"/>
              <a:buChar char="Ø"/>
            </a:pPr>
            <a:r>
              <a:rPr lang="en-GB" sz="1600" dirty="0"/>
              <a:t>Impact of lattice imperfections (misalignment, orbit and optics corrections)</a:t>
            </a:r>
          </a:p>
          <a:p>
            <a:pPr marL="628613" lvl="1" indent="-285750">
              <a:buFont typeface="Wingdings" pitchFamily="2" charset="2"/>
              <a:buChar char="Ø"/>
            </a:pPr>
            <a:r>
              <a:rPr lang="en-GB" sz="1600" dirty="0"/>
              <a:t>Top-up injection </a:t>
            </a:r>
          </a:p>
          <a:p>
            <a:pPr marL="628613" lvl="1" indent="-285750">
              <a:buFont typeface="Wingdings" pitchFamily="2" charset="2"/>
              <a:buChar char="Ø"/>
            </a:pPr>
            <a:r>
              <a:rPr lang="en-GB" sz="1600" dirty="0">
                <a:cs typeface="Cavolini" panose="03000502040302020204" pitchFamily="66" charset="0"/>
              </a:rPr>
              <a:t>Benchmark at </a:t>
            </a:r>
            <a:r>
              <a:rPr lang="en-GB" sz="1600" dirty="0" err="1">
                <a:cs typeface="Cavolini" panose="03000502040302020204" pitchFamily="66" charset="0"/>
              </a:rPr>
              <a:t>SuperKEKB</a:t>
            </a:r>
            <a:endParaRPr lang="en-GB" sz="1600" dirty="0">
              <a:cs typeface="Cavolini" panose="03000502040302020204" pitchFamily="66" charset="0"/>
            </a:endParaRPr>
          </a:p>
          <a:p>
            <a:pPr algn="ctr"/>
            <a:endParaRPr lang="en-CH" sz="1600" i="1" dirty="0">
              <a:latin typeface="Cavolini" panose="03000502040302020204" pitchFamily="66" charset="0"/>
              <a:cs typeface="Cavolini" panose="03000502040302020204" pitchFamily="66" charset="0"/>
            </a:endParaRPr>
          </a:p>
        </p:txBody>
      </p:sp>
      <p:sp>
        <p:nvSpPr>
          <p:cNvPr id="12" name="TextBox 11">
            <a:extLst>
              <a:ext uri="{FF2B5EF4-FFF2-40B4-BE49-F238E27FC236}">
                <a16:creationId xmlns:a16="http://schemas.microsoft.com/office/drawing/2014/main" id="{4CBD4829-F3F1-2A48-8907-39AE6F560E85}"/>
              </a:ext>
            </a:extLst>
          </p:cNvPr>
          <p:cNvSpPr txBox="1"/>
          <p:nvPr/>
        </p:nvSpPr>
        <p:spPr>
          <a:xfrm>
            <a:off x="6572116" y="4168279"/>
            <a:ext cx="1981200" cy="461665"/>
          </a:xfrm>
          <a:prstGeom prst="rect">
            <a:avLst/>
          </a:prstGeom>
          <a:noFill/>
        </p:spPr>
        <p:txBody>
          <a:bodyPr wrap="square" rtlCol="0">
            <a:spAutoFit/>
          </a:bodyPr>
          <a:lstStyle/>
          <a:p>
            <a:r>
              <a:rPr lang="en-CH" sz="2400" b="1" dirty="0">
                <a:solidFill>
                  <a:schemeClr val="accent5"/>
                </a:solidFill>
              </a:rPr>
              <a:t>Thank you!</a:t>
            </a:r>
          </a:p>
        </p:txBody>
      </p:sp>
      <p:sp>
        <p:nvSpPr>
          <p:cNvPr id="2" name="TextBox 1">
            <a:extLst>
              <a:ext uri="{FF2B5EF4-FFF2-40B4-BE49-F238E27FC236}">
                <a16:creationId xmlns:a16="http://schemas.microsoft.com/office/drawing/2014/main" id="{8C7ADC86-72AB-2F06-51EF-624209C86A84}"/>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Summary</a:t>
            </a:r>
            <a:endParaRPr lang="en-CH" sz="1200" dirty="0">
              <a:solidFill>
                <a:schemeClr val="bg1"/>
              </a:solidFill>
              <a:latin typeface="Cavolini" panose="03000502040302020204" pitchFamily="66" charset="0"/>
              <a:cs typeface="Cavolini" panose="03000502040302020204"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15</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References</a:t>
            </a:r>
          </a:p>
        </p:txBody>
      </p:sp>
      <p:sp>
        <p:nvSpPr>
          <p:cNvPr id="11" name="TextBox 10">
            <a:extLst>
              <a:ext uri="{FF2B5EF4-FFF2-40B4-BE49-F238E27FC236}">
                <a16:creationId xmlns:a16="http://schemas.microsoft.com/office/drawing/2014/main" id="{1F10436A-F97F-CE49-86E3-21C59AAB5068}"/>
              </a:ext>
            </a:extLst>
          </p:cNvPr>
          <p:cNvSpPr txBox="1"/>
          <p:nvPr/>
        </p:nvSpPr>
        <p:spPr>
          <a:xfrm>
            <a:off x="0" y="991370"/>
            <a:ext cx="9144000" cy="4024179"/>
          </a:xfrm>
          <a:prstGeom prst="rect">
            <a:avLst/>
          </a:prstGeom>
          <a:noFill/>
        </p:spPr>
        <p:txBody>
          <a:bodyPr wrap="square" rtlCol="0">
            <a:spAutoFit/>
          </a:bodyPr>
          <a:lstStyle/>
          <a:p>
            <a:pPr lvl="1"/>
            <a:r>
              <a:rPr lang="en-GB" sz="1200" dirty="0"/>
              <a:t>[1] G. </a:t>
            </a:r>
            <a:r>
              <a:rPr lang="en-GB" sz="1200" dirty="0" err="1"/>
              <a:t>Iadarola</a:t>
            </a:r>
            <a:r>
              <a:rPr lang="en-GB" sz="1200" dirty="0"/>
              <a:t>, Xsuite update</a:t>
            </a:r>
          </a:p>
          <a:p>
            <a:pPr lvl="1"/>
            <a:r>
              <a:rPr lang="en-GB" sz="1050" dirty="0">
                <a:hlinkClick r:id="rId3">
                  <a:extLst>
                    <a:ext uri="{A12FA001-AC4F-418D-AE19-62706E023703}">
                      <ahyp:hlinkClr xmlns:ahyp="http://schemas.microsoft.com/office/drawing/2018/hyperlinkcolor" val="tx"/>
                    </a:ext>
                  </a:extLst>
                </a:hlinkClick>
              </a:rPr>
              <a:t>https://</a:t>
            </a:r>
            <a:r>
              <a:rPr lang="en-GB" sz="1050" dirty="0" err="1">
                <a:hlinkClick r:id="rId3">
                  <a:extLst>
                    <a:ext uri="{A12FA001-AC4F-418D-AE19-62706E023703}">
                      <ahyp:hlinkClr xmlns:ahyp="http://schemas.microsoft.com/office/drawing/2018/hyperlinkcolor" val="tx"/>
                    </a:ext>
                  </a:extLst>
                </a:hlinkClick>
              </a:rPr>
              <a:t>indico.cern.ch</a:t>
            </a:r>
            <a:r>
              <a:rPr lang="en-GB" sz="1050" dirty="0">
                <a:hlinkClick r:id="rId3">
                  <a:extLst>
                    <a:ext uri="{A12FA001-AC4F-418D-AE19-62706E023703}">
                      <ahyp:hlinkClr xmlns:ahyp="http://schemas.microsoft.com/office/drawing/2018/hyperlinkcolor" val="tx"/>
                    </a:ext>
                  </a:extLst>
                </a:hlinkClick>
              </a:rPr>
              <a:t>/event/1263239/contributions/5314669/attachments/2612972/4515112/000_Xsuite_fcc.pdf</a:t>
            </a:r>
            <a:endParaRPr lang="en-GB" sz="1050" dirty="0"/>
          </a:p>
          <a:p>
            <a:pPr lvl="1"/>
            <a:endParaRPr lang="en-GB" sz="1200" dirty="0"/>
          </a:p>
          <a:p>
            <a:pPr lvl="1"/>
            <a:r>
              <a:rPr lang="en-GB" sz="1200" dirty="0"/>
              <a:t>[2] D. </a:t>
            </a:r>
            <a:r>
              <a:rPr lang="en-GB" sz="1200" dirty="0" err="1"/>
              <a:t>Shatilov</a:t>
            </a:r>
            <a:r>
              <a:rPr lang="en-GB" sz="1200" dirty="0"/>
              <a:t>, FCC-</a:t>
            </a:r>
            <a:r>
              <a:rPr lang="en-GB" sz="1200" dirty="0" err="1"/>
              <a:t>ee</a:t>
            </a:r>
            <a:r>
              <a:rPr lang="en-GB" sz="1200" dirty="0"/>
              <a:t> Parameter Optimization</a:t>
            </a:r>
          </a:p>
          <a:p>
            <a:pPr lvl="1"/>
            <a:r>
              <a:rPr lang="en-US" sz="1050" dirty="0">
                <a:hlinkClick r:id="rId4">
                  <a:extLst>
                    <a:ext uri="{A12FA001-AC4F-418D-AE19-62706E023703}">
                      <ahyp:hlinkClr xmlns:ahyp="http://schemas.microsoft.com/office/drawing/2018/hyperlinkcolor" val="tx"/>
                    </a:ext>
                  </a:extLst>
                </a:hlinkClick>
              </a:rPr>
              <a:t>https://cds.cern.ch/record/2816655</a:t>
            </a:r>
            <a:endParaRPr lang="en-US" sz="1200" dirty="0"/>
          </a:p>
          <a:p>
            <a:pPr lvl="1"/>
            <a:endParaRPr lang="en-GB" sz="1200" dirty="0"/>
          </a:p>
          <a:p>
            <a:pPr lvl="1"/>
            <a:r>
              <a:rPr lang="en-GB" sz="1200" dirty="0"/>
              <a:t>[3] D. </a:t>
            </a:r>
            <a:r>
              <a:rPr lang="en-GB" sz="1200" dirty="0" err="1"/>
              <a:t>Shwartz</a:t>
            </a:r>
            <a:r>
              <a:rPr lang="en-GB" sz="1200" dirty="0"/>
              <a:t> et al., Recent Beam-Beam Effects at VEPP-2000 and VEPP-4M </a:t>
            </a:r>
            <a:br>
              <a:rPr lang="en-GB" sz="1200" dirty="0"/>
            </a:br>
            <a:r>
              <a:rPr lang="en-GB" sz="1050" dirty="0">
                <a:hlinkClick r:id="rId5">
                  <a:extLst>
                    <a:ext uri="{A12FA001-AC4F-418D-AE19-62706E023703}">
                      <ahyp:hlinkClr xmlns:ahyp="http://schemas.microsoft.com/office/drawing/2018/hyperlinkcolor" val="tx"/>
                    </a:ext>
                  </a:extLst>
                </a:hlinkClick>
              </a:rPr>
              <a:t>https://cds.cern.ch/record/1757099</a:t>
            </a:r>
            <a:endParaRPr lang="en-GB" sz="1050" dirty="0"/>
          </a:p>
          <a:p>
            <a:pPr lvl="1"/>
            <a:endParaRPr lang="en-GB" sz="1200" dirty="0"/>
          </a:p>
          <a:p>
            <a:pPr lvl="1"/>
            <a:r>
              <a:rPr lang="en-GB" sz="1200" dirty="0"/>
              <a:t>[4] D. </a:t>
            </a:r>
            <a:r>
              <a:rPr lang="en-GB" sz="1200" dirty="0" err="1"/>
              <a:t>Shatilov</a:t>
            </a:r>
            <a:r>
              <a:rPr lang="en-GB" sz="1200" dirty="0"/>
              <a:t>, Beam-beam Effects at High Energy </a:t>
            </a:r>
            <a:r>
              <a:rPr lang="en-GB" sz="1200" dirty="0" err="1"/>
              <a:t>e⁺e</a:t>
            </a:r>
            <a:r>
              <a:rPr lang="en-GB" sz="1200" dirty="0"/>
              <a:t>⁻ Colliders </a:t>
            </a:r>
            <a:br>
              <a:rPr lang="en-GB" sz="1200" dirty="0"/>
            </a:br>
            <a:r>
              <a:rPr lang="en-GB" sz="1050" dirty="0">
                <a:hlinkClick r:id="rId6">
                  <a:extLst>
                    <a:ext uri="{A12FA001-AC4F-418D-AE19-62706E023703}">
                      <ahyp:hlinkClr xmlns:ahyp="http://schemas.microsoft.com/office/drawing/2018/hyperlinkcolor" val="tx"/>
                    </a:ext>
                  </a:extLst>
                </a:hlinkClick>
              </a:rPr>
              <a:t>https://doi.org/10.18429/JACoW-eeFACT2018-TUYBA02</a:t>
            </a:r>
            <a:endParaRPr lang="en-GB" sz="1200" dirty="0"/>
          </a:p>
          <a:p>
            <a:pPr lvl="1"/>
            <a:endParaRPr lang="en-GB" sz="1200" dirty="0"/>
          </a:p>
          <a:p>
            <a:pPr lvl="1"/>
            <a:r>
              <a:rPr lang="en-GB" sz="1200" dirty="0"/>
              <a:t>[5] K. Le Nguyen Nguyen, Analytical Description of the Impact of Intensity Asymmetry in Colliders with Strong </a:t>
            </a:r>
            <a:r>
              <a:rPr lang="en-GB" sz="1200" dirty="0" err="1"/>
              <a:t>Beamstrahlung</a:t>
            </a:r>
            <a:r>
              <a:rPr lang="en-GB" sz="1200" dirty="0"/>
              <a:t> </a:t>
            </a:r>
            <a:r>
              <a:rPr lang="en-GB" sz="1050" dirty="0">
                <a:hlinkClick r:id="rId7">
                  <a:extLst>
                    <a:ext uri="{A12FA001-AC4F-418D-AE19-62706E023703}">
                      <ahyp:hlinkClr xmlns:ahyp="http://schemas.microsoft.com/office/drawing/2018/hyperlinkcolor" val="tx"/>
                    </a:ext>
                  </a:extLst>
                </a:hlinkClick>
              </a:rPr>
              <a:t>https://</a:t>
            </a:r>
            <a:r>
              <a:rPr lang="en-GB" sz="1050" dirty="0" err="1">
                <a:hlinkClick r:id="rId7">
                  <a:extLst>
                    <a:ext uri="{A12FA001-AC4F-418D-AE19-62706E023703}">
                      <ahyp:hlinkClr xmlns:ahyp="http://schemas.microsoft.com/office/drawing/2018/hyperlinkcolor" val="tx"/>
                    </a:ext>
                  </a:extLst>
                </a:hlinkClick>
              </a:rPr>
              <a:t>indico.cern.ch</a:t>
            </a:r>
            <a:r>
              <a:rPr lang="en-GB" sz="1050" dirty="0">
                <a:hlinkClick r:id="rId7">
                  <a:extLst>
                    <a:ext uri="{A12FA001-AC4F-418D-AE19-62706E023703}">
                      <ahyp:hlinkClr xmlns:ahyp="http://schemas.microsoft.com/office/drawing/2018/hyperlinkcolor" val="tx"/>
                    </a:ext>
                  </a:extLst>
                </a:hlinkClick>
              </a:rPr>
              <a:t>/event/1193165/contributions/5015797 </a:t>
            </a:r>
            <a:endParaRPr lang="en-GB" sz="1200" dirty="0"/>
          </a:p>
          <a:p>
            <a:pPr lvl="1"/>
            <a:endParaRPr lang="en-GB" sz="1200" dirty="0"/>
          </a:p>
          <a:p>
            <a:pPr lvl="1"/>
            <a:r>
              <a:rPr lang="en-GB" sz="1200" dirty="0"/>
              <a:t>[6] </a:t>
            </a:r>
            <a:r>
              <a:rPr lang="en-GB" sz="1400" dirty="0">
                <a:effectLst/>
                <a:latin typeface="TeXGyreTermes"/>
              </a:rPr>
              <a:t>C. </a:t>
            </a:r>
            <a:r>
              <a:rPr lang="en-GB" sz="1400" dirty="0" err="1">
                <a:effectLst/>
                <a:latin typeface="TeXGyreTermes"/>
              </a:rPr>
              <a:t>Weizsäcker</a:t>
            </a:r>
            <a:r>
              <a:rPr lang="en-GB" sz="1400" dirty="0">
                <a:effectLst/>
                <a:latin typeface="TeXGyreTermes"/>
              </a:rPr>
              <a:t>, E. Williams</a:t>
            </a:r>
            <a:br>
              <a:rPr lang="en-GB" sz="1400" dirty="0">
                <a:effectLst/>
                <a:latin typeface="TeXGyreTermes"/>
              </a:rPr>
            </a:br>
            <a:r>
              <a:rPr lang="en-GB" sz="1050" dirty="0">
                <a:effectLst/>
                <a:latin typeface="LMMono9"/>
                <a:hlinkClick r:id="rId8">
                  <a:extLst>
                    <a:ext uri="{A12FA001-AC4F-418D-AE19-62706E023703}">
                      <ahyp:hlinkClr xmlns:ahyp="http://schemas.microsoft.com/office/drawing/2018/hyperlinkcolor" val="tx"/>
                    </a:ext>
                  </a:extLst>
                </a:hlinkClick>
              </a:rPr>
              <a:t>doi:10.1007/BF01333110</a:t>
            </a:r>
            <a:r>
              <a:rPr lang="en-GB" sz="1050" dirty="0">
                <a:effectLst/>
                <a:latin typeface="LMMono9"/>
              </a:rPr>
              <a:t>, </a:t>
            </a:r>
            <a:r>
              <a:rPr lang="en-GB" sz="1050" dirty="0">
                <a:effectLst/>
                <a:latin typeface="LMMono9"/>
                <a:hlinkClick r:id="rId9">
                  <a:extLst>
                    <a:ext uri="{A12FA001-AC4F-418D-AE19-62706E023703}">
                      <ahyp:hlinkClr xmlns:ahyp="http://schemas.microsoft.com/office/drawing/2018/hyperlinkcolor" val="tx"/>
                    </a:ext>
                  </a:extLst>
                </a:hlinkClick>
              </a:rPr>
              <a:t>http://</a:t>
            </a:r>
            <a:r>
              <a:rPr lang="en-GB" sz="1050" dirty="0" err="1">
                <a:effectLst/>
                <a:latin typeface="LMMono9"/>
                <a:hlinkClick r:id="rId9">
                  <a:extLst>
                    <a:ext uri="{A12FA001-AC4F-418D-AE19-62706E023703}">
                      <ahyp:hlinkClr xmlns:ahyp="http://schemas.microsoft.com/office/drawing/2018/hyperlinkcolor" val="tx"/>
                    </a:ext>
                  </a:extLst>
                </a:hlinkClick>
              </a:rPr>
              <a:t>gymarkiv.sdu.dk</a:t>
            </a:r>
            <a:r>
              <a:rPr lang="en-GB" sz="1050" dirty="0">
                <a:effectLst/>
                <a:latin typeface="LMMono9"/>
                <a:hlinkClick r:id="rId9">
                  <a:extLst>
                    <a:ext uri="{A12FA001-AC4F-418D-AE19-62706E023703}">
                      <ahyp:hlinkClr xmlns:ahyp="http://schemas.microsoft.com/office/drawing/2018/hyperlinkcolor" val="tx"/>
                    </a:ext>
                  </a:extLst>
                </a:hlinkClick>
              </a:rPr>
              <a:t>/MFM/</a:t>
            </a:r>
            <a:r>
              <a:rPr lang="en-GB" sz="1050" dirty="0" err="1">
                <a:effectLst/>
                <a:latin typeface="LMMono9"/>
                <a:hlinkClick r:id="rId9">
                  <a:extLst>
                    <a:ext uri="{A12FA001-AC4F-418D-AE19-62706E023703}">
                      <ahyp:hlinkClr xmlns:ahyp="http://schemas.microsoft.com/office/drawing/2018/hyperlinkcolor" val="tx"/>
                    </a:ext>
                  </a:extLst>
                </a:hlinkClick>
              </a:rPr>
              <a:t>kdvs</a:t>
            </a:r>
            <a:r>
              <a:rPr lang="en-GB" sz="1050" dirty="0">
                <a:effectLst/>
                <a:latin typeface="LMMono9"/>
                <a:hlinkClick r:id="rId9">
                  <a:extLst>
                    <a:ext uri="{A12FA001-AC4F-418D-AE19-62706E023703}">
                      <ahyp:hlinkClr xmlns:ahyp="http://schemas.microsoft.com/office/drawing/2018/hyperlinkcolor" val="tx"/>
                    </a:ext>
                  </a:extLst>
                </a:hlinkClick>
              </a:rPr>
              <a:t>/mfm%2010-19/mfm-13-4.pdf</a:t>
            </a:r>
            <a:endParaRPr lang="en-GB" sz="1200" dirty="0"/>
          </a:p>
          <a:p>
            <a:pPr lvl="1"/>
            <a:endParaRPr lang="en-GB" sz="1200" dirty="0"/>
          </a:p>
          <a:p>
            <a:pPr lvl="1"/>
            <a:r>
              <a:rPr lang="en-GB" sz="1200" dirty="0"/>
              <a:t>[7] D. Schulte, GUINEA-PIG</a:t>
            </a:r>
          </a:p>
          <a:p>
            <a:pPr lvl="1"/>
            <a:r>
              <a:rPr lang="en-GB" sz="1050" dirty="0">
                <a:hlinkClick r:id="rId10">
                  <a:extLst>
                    <a:ext uri="{A12FA001-AC4F-418D-AE19-62706E023703}">
                      <ahyp:hlinkClr xmlns:ahyp="http://schemas.microsoft.com/office/drawing/2018/hyperlinkcolor" val="tx"/>
                    </a:ext>
                  </a:extLst>
                </a:hlinkClick>
              </a:rPr>
              <a:t>https://gitlab.cern.ch/clic-software/guinea-pig</a:t>
            </a:r>
            <a:endParaRPr lang="en-GB" sz="1050" dirty="0"/>
          </a:p>
          <a:p>
            <a:pPr lvl="1"/>
            <a:endParaRPr lang="en-GB" sz="1200" dirty="0"/>
          </a:p>
          <a:p>
            <a:pPr lvl="1"/>
            <a:r>
              <a:rPr lang="en-CH" sz="1200" dirty="0"/>
              <a:t>[8] </a:t>
            </a:r>
            <a:r>
              <a:rPr lang="de-CH" sz="1200" dirty="0" err="1"/>
              <a:t>Courtesy</a:t>
            </a:r>
            <a:r>
              <a:rPr lang="de-CH" sz="1200" dirty="0"/>
              <a:t> </a:t>
            </a:r>
            <a:r>
              <a:rPr lang="de-CH" sz="1200" dirty="0" err="1"/>
              <a:t>of</a:t>
            </a:r>
            <a:r>
              <a:rPr lang="de-CH" sz="1200" dirty="0"/>
              <a:t> D. </a:t>
            </a:r>
            <a:r>
              <a:rPr lang="de-CH" sz="1200" dirty="0" err="1"/>
              <a:t>Shatilov</a:t>
            </a:r>
            <a:endParaRPr lang="en-CH" sz="1200" dirty="0"/>
          </a:p>
        </p:txBody>
      </p:sp>
      <p:sp>
        <p:nvSpPr>
          <p:cNvPr id="2" name="TextBox 1">
            <a:extLst>
              <a:ext uri="{FF2B5EF4-FFF2-40B4-BE49-F238E27FC236}">
                <a16:creationId xmlns:a16="http://schemas.microsoft.com/office/drawing/2014/main" id="{98485CBC-39F8-7E9C-244E-D22B3F6160FC}"/>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Summary</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2354565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39333-8B83-054D-8AD2-B5B0D942875E}"/>
              </a:ext>
            </a:extLst>
          </p:cNvPr>
          <p:cNvSpPr>
            <a:spLocks noGrp="1"/>
          </p:cNvSpPr>
          <p:nvPr>
            <p:ph type="ctrTitle"/>
          </p:nvPr>
        </p:nvSpPr>
        <p:spPr>
          <a:xfrm>
            <a:off x="440325" y="1277144"/>
            <a:ext cx="8263350" cy="1650452"/>
          </a:xfrm>
          <a:noFill/>
        </p:spPr>
        <p:txBody>
          <a:bodyPr/>
          <a:lstStyle/>
          <a:p>
            <a:r>
              <a:rPr lang="en-CH" dirty="0">
                <a:ea typeface="Apple Color Emoji" pitchFamily="2" charset="0"/>
                <a:cs typeface="Al Nile" pitchFamily="2" charset="-78"/>
              </a:rPr>
              <a:t>backup</a:t>
            </a:r>
          </a:p>
        </p:txBody>
      </p:sp>
    </p:spTree>
    <p:extLst>
      <p:ext uri="{BB962C8B-B14F-4D97-AF65-F5344CB8AC3E}">
        <p14:creationId xmlns:p14="http://schemas.microsoft.com/office/powerpoint/2010/main" val="2295001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screenshot, line, font&#10;&#10;Description automatically generated">
            <a:extLst>
              <a:ext uri="{FF2B5EF4-FFF2-40B4-BE49-F238E27FC236}">
                <a16:creationId xmlns:a16="http://schemas.microsoft.com/office/drawing/2014/main" id="{1295BA2E-E36B-B4EB-B04F-F1B24EE672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7207" y="2445326"/>
            <a:ext cx="3874393" cy="2647328"/>
          </a:xfrm>
          <a:prstGeom prst="rect">
            <a:avLst/>
          </a:prstGeom>
        </p:spPr>
      </p:pic>
      <p:sp>
        <p:nvSpPr>
          <p:cNvPr id="3" name="object 3"/>
          <p:cNvSpPr txBox="1">
            <a:spLocks noGrp="1"/>
          </p:cNvSpPr>
          <p:nvPr>
            <p:ph type="title"/>
          </p:nvPr>
        </p:nvSpPr>
        <p:spPr>
          <a:xfrm>
            <a:off x="440325" y="403021"/>
            <a:ext cx="8263350" cy="397545"/>
          </a:xfrm>
          <a:prstGeom prst="rect">
            <a:avLst/>
          </a:prstGeom>
        </p:spPr>
        <p:txBody>
          <a:bodyPr vert="horz" wrap="square" lIns="0" tIns="12700" rIns="0" bIns="0" rtlCol="0">
            <a:spAutoFit/>
          </a:bodyPr>
          <a:lstStyle/>
          <a:p>
            <a:pPr marL="12700">
              <a:spcBef>
                <a:spcPts val="100"/>
              </a:spcBef>
            </a:pPr>
            <a:r>
              <a:rPr lang="fr-CH" sz="2800" spc="-140" dirty="0">
                <a:latin typeface="Helvetica Neue" panose="02000503000000020004" pitchFamily="2" charset="0"/>
                <a:ea typeface="Helvetica Neue" panose="02000503000000020004" pitchFamily="2" charset="0"/>
                <a:cs typeface="Helvetica Neue" panose="02000503000000020004" pitchFamily="2" charset="0"/>
              </a:rPr>
              <a:t>3D flip-flop</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18</a:t>
            </a:fld>
            <a:endParaRPr spc="-25" dirty="0"/>
          </a:p>
        </p:txBody>
      </p:sp>
      <p:sp>
        <p:nvSpPr>
          <p:cNvPr id="9" name="TextBox 8">
            <a:extLst>
              <a:ext uri="{FF2B5EF4-FFF2-40B4-BE49-F238E27FC236}">
                <a16:creationId xmlns:a16="http://schemas.microsoft.com/office/drawing/2014/main" id="{BA89C17F-EADC-2D87-A688-9483B7F45F5C}"/>
              </a:ext>
            </a:extLst>
          </p:cNvPr>
          <p:cNvSpPr txBox="1"/>
          <p:nvPr/>
        </p:nvSpPr>
        <p:spPr>
          <a:xfrm>
            <a:off x="152400" y="3538473"/>
            <a:ext cx="7128437" cy="1138773"/>
          </a:xfrm>
          <a:prstGeom prst="rect">
            <a:avLst/>
          </a:prstGeom>
          <a:noFill/>
        </p:spPr>
        <p:txBody>
          <a:bodyPr wrap="square" rtlCol="0">
            <a:spAutoFit/>
          </a:bodyPr>
          <a:lstStyle/>
          <a:p>
            <a:pPr marL="285750" indent="-285750">
              <a:buFont typeface="Arial" panose="020B0604020202020204" pitchFamily="34" charset="0"/>
              <a:buChar char="•"/>
            </a:pPr>
            <a:r>
              <a:rPr lang="en-GB" sz="1800" dirty="0">
                <a:solidFill>
                  <a:schemeClr val="accent5"/>
                </a:solidFill>
              </a:rPr>
              <a:t>[5]</a:t>
            </a:r>
            <a:r>
              <a:rPr lang="en-CH" sz="1800" dirty="0"/>
              <a:t> is a linear model with 2 tuneable </a:t>
            </a:r>
            <a:br>
              <a:rPr lang="en-CH" sz="1800" dirty="0"/>
            </a:br>
            <a:r>
              <a:rPr lang="en-CH" sz="1800" dirty="0"/>
              <a:t>parameters to bedetermined from tracking</a:t>
            </a:r>
          </a:p>
          <a:p>
            <a:pPr marL="628613" lvl="1" indent="-285750">
              <a:buFont typeface="Arial" panose="020B0604020202020204" pitchFamily="34" charset="0"/>
              <a:buChar char="•"/>
            </a:pPr>
            <a:r>
              <a:rPr lang="en-CH" sz="1600" dirty="0"/>
              <a:t>3D flipflop with y-z coupling “turned on” by </a:t>
            </a:r>
            <a:r>
              <a:rPr lang="el-GR" sz="1600" b="1" dirty="0">
                <a:solidFill>
                  <a:srgbClr val="FF56DB"/>
                </a:solidFill>
              </a:rPr>
              <a:t>ξ</a:t>
            </a:r>
            <a:r>
              <a:rPr lang="fr-CH" sz="1600" b="1" baseline="-25000" dirty="0">
                <a:solidFill>
                  <a:srgbClr val="FF56DB"/>
                </a:solidFill>
              </a:rPr>
              <a:t>0</a:t>
            </a:r>
            <a:r>
              <a:rPr lang="en-CH" sz="1600" dirty="0"/>
              <a:t>	</a:t>
            </a:r>
          </a:p>
          <a:p>
            <a:pPr marL="628613" lvl="1" indent="-285750">
              <a:buFont typeface="Arial" panose="020B0604020202020204" pitchFamily="34" charset="0"/>
              <a:buChar char="•"/>
            </a:pPr>
            <a:r>
              <a:rPr lang="en-CH" sz="1600" dirty="0"/>
              <a:t>Magnitude of blowup determined by </a:t>
            </a:r>
            <a:r>
              <a:rPr lang="el-GR" sz="1600" b="1" dirty="0">
                <a:solidFill>
                  <a:srgbClr val="FF56DB"/>
                </a:solidFill>
              </a:rPr>
              <a:t>χ</a:t>
            </a:r>
            <a:endParaRPr lang="en-CH" sz="1600" b="1" dirty="0">
              <a:solidFill>
                <a:srgbClr val="FF56DB"/>
              </a:solidFill>
            </a:endParaRPr>
          </a:p>
        </p:txBody>
      </p:sp>
      <p:sp>
        <p:nvSpPr>
          <p:cNvPr id="14" name="TextBox 13">
            <a:extLst>
              <a:ext uri="{FF2B5EF4-FFF2-40B4-BE49-F238E27FC236}">
                <a16:creationId xmlns:a16="http://schemas.microsoft.com/office/drawing/2014/main" id="{5F0B35E8-2897-EC40-1886-61E965581351}"/>
              </a:ext>
            </a:extLst>
          </p:cNvPr>
          <p:cNvSpPr txBox="1"/>
          <p:nvPr/>
        </p:nvSpPr>
        <p:spPr>
          <a:xfrm>
            <a:off x="8146611" y="4854500"/>
            <a:ext cx="997389" cy="300082"/>
          </a:xfrm>
          <a:prstGeom prst="rect">
            <a:avLst/>
          </a:prstGeom>
          <a:noFill/>
        </p:spPr>
        <p:txBody>
          <a:bodyPr wrap="none" rtlCol="0">
            <a:spAutoFit/>
          </a:bodyPr>
          <a:lstStyle/>
          <a:p>
            <a:r>
              <a:rPr lang="en-US" dirty="0">
                <a:solidFill>
                  <a:srgbClr val="000000"/>
                </a:solidFill>
                <a:latin typeface="Times New Roman" panose="02020603050405020304" pitchFamily="18" charset="0"/>
                <a:cs typeface="Times New Roman" panose="02020603050405020304" pitchFamily="18" charset="0"/>
              </a:rPr>
              <a:t>(=100*</a:t>
            </a:r>
            <a:r>
              <a:rPr lang="el-GR" dirty="0">
                <a:solidFill>
                  <a:srgbClr val="000000"/>
                </a:solidFill>
                <a:latin typeface="Times New Roman" panose="02020603050405020304" pitchFamily="18" charset="0"/>
                <a:cs typeface="Times New Roman" panose="02020603050405020304" pitchFamily="18" charset="0"/>
              </a:rPr>
              <a:t>Δ</a:t>
            </a:r>
            <a:r>
              <a:rPr lang="en-US" dirty="0">
                <a:solidFill>
                  <a:srgbClr val="000000"/>
                </a:solidFill>
                <a:latin typeface="Times New Roman" panose="02020603050405020304" pitchFamily="18" charset="0"/>
                <a:cs typeface="Times New Roman" panose="02020603050405020304" pitchFamily="18" charset="0"/>
              </a:rPr>
              <a:t>N)</a:t>
            </a:r>
          </a:p>
        </p:txBody>
      </p:sp>
      <p:pic>
        <p:nvPicPr>
          <p:cNvPr id="20" name="Picture 19">
            <a:extLst>
              <a:ext uri="{FF2B5EF4-FFF2-40B4-BE49-F238E27FC236}">
                <a16:creationId xmlns:a16="http://schemas.microsoft.com/office/drawing/2014/main" id="{A1663E7C-E40D-F213-4F73-CCB1CB8683D3}"/>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6107609" y="3963129"/>
            <a:ext cx="2498856" cy="273180"/>
          </a:xfrm>
          <a:prstGeom prst="rect">
            <a:avLst/>
          </a:prstGeom>
        </p:spPr>
      </p:pic>
      <p:sp>
        <p:nvSpPr>
          <p:cNvPr id="2" name="TextBox 1">
            <a:extLst>
              <a:ext uri="{FF2B5EF4-FFF2-40B4-BE49-F238E27FC236}">
                <a16:creationId xmlns:a16="http://schemas.microsoft.com/office/drawing/2014/main" id="{9BCB2B67-AFCD-880E-B22C-CD39F0C9B928}"/>
              </a:ext>
            </a:extLst>
          </p:cNvPr>
          <p:cNvSpPr txBox="1"/>
          <p:nvPr/>
        </p:nvSpPr>
        <p:spPr>
          <a:xfrm>
            <a:off x="6553200" y="390362"/>
            <a:ext cx="2438400" cy="1131079"/>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square" rtlCol="0">
            <a:spAutoFit/>
          </a:bodyPr>
          <a:lstStyle/>
          <a:p>
            <a:pPr algn="ctr"/>
            <a:r>
              <a:rPr lang="de-CH" spc="20" dirty="0">
                <a:cs typeface="Arial"/>
              </a:rPr>
              <a:t>FCC-</a:t>
            </a:r>
            <a:r>
              <a:rPr lang="de-CH" spc="20" dirty="0" err="1">
                <a:cs typeface="Arial"/>
              </a:rPr>
              <a:t>ee</a:t>
            </a:r>
            <a:r>
              <a:rPr lang="de-CH" spc="20" dirty="0">
                <a:cs typeface="Arial"/>
              </a:rPr>
              <a:t> Z</a:t>
            </a:r>
          </a:p>
          <a:p>
            <a:pPr algn="ctr"/>
            <a:r>
              <a:rPr lang="de-CH" spc="20" dirty="0">
                <a:cs typeface="Arial"/>
              </a:rPr>
              <a:t>Quasi strong-strong (f=100)</a:t>
            </a:r>
          </a:p>
          <a:p>
            <a:pPr algn="ctr"/>
            <a:r>
              <a:rPr lang="de-CH" spc="20" dirty="0" err="1">
                <a:cs typeface="Arial"/>
              </a:rPr>
              <a:t>N</a:t>
            </a:r>
            <a:r>
              <a:rPr lang="de-CH" spc="20" baseline="-25000" dirty="0" err="1">
                <a:cs typeface="Arial"/>
              </a:rPr>
              <a:t>turns</a:t>
            </a:r>
            <a:r>
              <a:rPr lang="de-CH" spc="20" baseline="-25000" dirty="0">
                <a:cs typeface="Arial"/>
              </a:rPr>
              <a:t> </a:t>
            </a:r>
            <a:r>
              <a:rPr lang="de-CH" spc="20" dirty="0">
                <a:cs typeface="Arial"/>
              </a:rPr>
              <a:t>= 5e4</a:t>
            </a:r>
            <a:br>
              <a:rPr lang="de-CH" spc="20" dirty="0">
                <a:cs typeface="Arial"/>
              </a:rPr>
            </a:br>
            <a:r>
              <a:rPr lang="de-CH" spc="20" dirty="0" err="1">
                <a:cs typeface="Arial"/>
              </a:rPr>
              <a:t>N</a:t>
            </a:r>
            <a:r>
              <a:rPr lang="de-CH" spc="20" baseline="-25000" dirty="0" err="1">
                <a:cs typeface="Arial"/>
              </a:rPr>
              <a:t>particles</a:t>
            </a:r>
            <a:r>
              <a:rPr lang="de-CH" spc="20" baseline="-25000" dirty="0">
                <a:cs typeface="Arial"/>
              </a:rPr>
              <a:t> </a:t>
            </a:r>
            <a:r>
              <a:rPr lang="de-CH" spc="20" dirty="0">
                <a:cs typeface="Arial"/>
              </a:rPr>
              <a:t>= 1e7</a:t>
            </a:r>
          </a:p>
          <a:p>
            <a:pPr algn="ctr"/>
            <a:r>
              <a:rPr lang="de-CH" spc="20" dirty="0" err="1">
                <a:cs typeface="Arial"/>
              </a:rPr>
              <a:t>N</a:t>
            </a:r>
            <a:r>
              <a:rPr lang="de-CH" spc="20" baseline="-25000" dirty="0" err="1">
                <a:cs typeface="Arial"/>
              </a:rPr>
              <a:t>slices</a:t>
            </a:r>
            <a:r>
              <a:rPr lang="de-CH" spc="20" dirty="0">
                <a:cs typeface="Arial"/>
              </a:rPr>
              <a:t> = 300</a:t>
            </a:r>
          </a:p>
        </p:txBody>
      </p:sp>
      <p:sp>
        <p:nvSpPr>
          <p:cNvPr id="5" name="TextBox 4">
            <a:extLst>
              <a:ext uri="{FF2B5EF4-FFF2-40B4-BE49-F238E27FC236}">
                <a16:creationId xmlns:a16="http://schemas.microsoft.com/office/drawing/2014/main" id="{F6C740F3-0D5E-EE9F-5A18-37B0D502E7F6}"/>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
        <p:nvSpPr>
          <p:cNvPr id="10" name="TextBox 9">
            <a:extLst>
              <a:ext uri="{FF2B5EF4-FFF2-40B4-BE49-F238E27FC236}">
                <a16:creationId xmlns:a16="http://schemas.microsoft.com/office/drawing/2014/main" id="{49D5335C-909A-C1D1-5425-90D1B51BA029}"/>
              </a:ext>
            </a:extLst>
          </p:cNvPr>
          <p:cNvSpPr txBox="1"/>
          <p:nvPr/>
        </p:nvSpPr>
        <p:spPr>
          <a:xfrm>
            <a:off x="5257799" y="901166"/>
            <a:ext cx="600243" cy="307777"/>
          </a:xfrm>
          <a:prstGeom prst="rect">
            <a:avLst/>
          </a:prstGeom>
          <a:noFill/>
        </p:spPr>
        <p:txBody>
          <a:bodyPr wrap="square" rtlCol="0">
            <a:spAutoFit/>
          </a:bodyPr>
          <a:lstStyle/>
          <a:p>
            <a:r>
              <a:rPr lang="en-GB" sz="1400" dirty="0">
                <a:solidFill>
                  <a:schemeClr val="accent5"/>
                </a:solidFill>
              </a:rPr>
              <a:t>[5]</a:t>
            </a:r>
            <a:endParaRPr lang="en-US" dirty="0"/>
          </a:p>
        </p:txBody>
      </p:sp>
      <p:pic>
        <p:nvPicPr>
          <p:cNvPr id="13" name="Picture 12" descr="A picture containing screenshot, plot, line, diagram&#10;&#10;Description automatically generated">
            <a:extLst>
              <a:ext uri="{FF2B5EF4-FFF2-40B4-BE49-F238E27FC236}">
                <a16:creationId xmlns:a16="http://schemas.microsoft.com/office/drawing/2014/main" id="{96DCAA83-1030-E171-DFD7-01FF77C3C3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962" y="821444"/>
            <a:ext cx="5144837" cy="2444255"/>
          </a:xfrm>
          <a:prstGeom prst="rect">
            <a:avLst/>
          </a:prstGeom>
        </p:spPr>
      </p:pic>
      <p:sp>
        <p:nvSpPr>
          <p:cNvPr id="17" name="TextBox 16">
            <a:extLst>
              <a:ext uri="{FF2B5EF4-FFF2-40B4-BE49-F238E27FC236}">
                <a16:creationId xmlns:a16="http://schemas.microsoft.com/office/drawing/2014/main" id="{27576F17-5FCE-EBEF-1104-DC7649EC91EC}"/>
              </a:ext>
            </a:extLst>
          </p:cNvPr>
          <p:cNvSpPr txBox="1"/>
          <p:nvPr/>
        </p:nvSpPr>
        <p:spPr>
          <a:xfrm>
            <a:off x="4028056" y="2253521"/>
            <a:ext cx="413896"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sz="1400" dirty="0">
                <a:solidFill>
                  <a:schemeClr val="accent5"/>
                </a:solidFill>
              </a:rPr>
              <a:t>3D</a:t>
            </a:r>
          </a:p>
        </p:txBody>
      </p:sp>
      <p:cxnSp>
        <p:nvCxnSpPr>
          <p:cNvPr id="21" name="Straight Connector 20">
            <a:extLst>
              <a:ext uri="{FF2B5EF4-FFF2-40B4-BE49-F238E27FC236}">
                <a16:creationId xmlns:a16="http://schemas.microsoft.com/office/drawing/2014/main" id="{C0B5DBFB-BD9C-812D-66DC-229413288219}"/>
              </a:ext>
            </a:extLst>
          </p:cNvPr>
          <p:cNvCxnSpPr>
            <a:cxnSpLocks/>
          </p:cNvCxnSpPr>
          <p:nvPr/>
        </p:nvCxnSpPr>
        <p:spPr>
          <a:xfrm>
            <a:off x="785906" y="1293996"/>
            <a:ext cx="0" cy="1342795"/>
          </a:xfrm>
          <a:prstGeom prst="line">
            <a:avLst/>
          </a:prstGeom>
          <a:ln w="28575">
            <a:prstDash val="dash"/>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E0BA3E33-AB37-11A4-CE3D-39DB1D91D01D}"/>
              </a:ext>
            </a:extLst>
          </p:cNvPr>
          <p:cNvCxnSpPr>
            <a:cxnSpLocks/>
          </p:cNvCxnSpPr>
          <p:nvPr/>
        </p:nvCxnSpPr>
        <p:spPr>
          <a:xfrm>
            <a:off x="3352800" y="1267074"/>
            <a:ext cx="0" cy="1342795"/>
          </a:xfrm>
          <a:prstGeom prst="line">
            <a:avLst/>
          </a:prstGeom>
          <a:ln w="28575">
            <a:prstDash val="dash"/>
          </a:ln>
        </p:spPr>
        <p:style>
          <a:lnRef idx="1">
            <a:schemeClr val="dk1"/>
          </a:lnRef>
          <a:fillRef idx="0">
            <a:schemeClr val="dk1"/>
          </a:fillRef>
          <a:effectRef idx="0">
            <a:schemeClr val="dk1"/>
          </a:effectRef>
          <a:fontRef idx="minor">
            <a:schemeClr val="tx1"/>
          </a:fontRef>
        </p:style>
      </p:cxnSp>
      <p:pic>
        <p:nvPicPr>
          <p:cNvPr id="29" name="Picture 28">
            <a:extLst>
              <a:ext uri="{FF2B5EF4-FFF2-40B4-BE49-F238E27FC236}">
                <a16:creationId xmlns:a16="http://schemas.microsoft.com/office/drawing/2014/main" id="{E7E83C81-DC40-8430-BB8E-76FB993BCB0D}"/>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2552811" y="513740"/>
            <a:ext cx="3712464" cy="288544"/>
          </a:xfrm>
          <a:prstGeom prst="rect">
            <a:avLst/>
          </a:prstGeom>
        </p:spPr>
      </p:pic>
      <p:sp>
        <p:nvSpPr>
          <p:cNvPr id="18" name="TextBox 17">
            <a:extLst>
              <a:ext uri="{FF2B5EF4-FFF2-40B4-BE49-F238E27FC236}">
                <a16:creationId xmlns:a16="http://schemas.microsoft.com/office/drawing/2014/main" id="{F20FD20C-1B4B-BA75-5F9D-C593BE108F3D}"/>
              </a:ext>
            </a:extLst>
          </p:cNvPr>
          <p:cNvSpPr txBox="1"/>
          <p:nvPr/>
        </p:nvSpPr>
        <p:spPr>
          <a:xfrm>
            <a:off x="3200400" y="1246196"/>
            <a:ext cx="413896"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sz="1400" dirty="0">
                <a:solidFill>
                  <a:schemeClr val="accent5"/>
                </a:solidFill>
              </a:rPr>
              <a:t>1D</a:t>
            </a:r>
          </a:p>
        </p:txBody>
      </p:sp>
      <p:sp>
        <p:nvSpPr>
          <p:cNvPr id="30" name="TextBox 29">
            <a:extLst>
              <a:ext uri="{FF2B5EF4-FFF2-40B4-BE49-F238E27FC236}">
                <a16:creationId xmlns:a16="http://schemas.microsoft.com/office/drawing/2014/main" id="{41C2DF66-89F3-CBD2-4DD0-01481238D0A8}"/>
              </a:ext>
            </a:extLst>
          </p:cNvPr>
          <p:cNvSpPr txBox="1"/>
          <p:nvPr/>
        </p:nvSpPr>
        <p:spPr>
          <a:xfrm>
            <a:off x="1448509" y="2144518"/>
            <a:ext cx="413896"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sz="1400" dirty="0">
                <a:solidFill>
                  <a:schemeClr val="accent5"/>
                </a:solidFill>
              </a:rPr>
              <a:t>3D</a:t>
            </a:r>
          </a:p>
        </p:txBody>
      </p:sp>
      <p:sp>
        <p:nvSpPr>
          <p:cNvPr id="31" name="TextBox 30">
            <a:extLst>
              <a:ext uri="{FF2B5EF4-FFF2-40B4-BE49-F238E27FC236}">
                <a16:creationId xmlns:a16="http://schemas.microsoft.com/office/drawing/2014/main" id="{081ED125-4401-7C3D-75D0-AEC90DE2B1BF}"/>
              </a:ext>
            </a:extLst>
          </p:cNvPr>
          <p:cNvSpPr txBox="1"/>
          <p:nvPr/>
        </p:nvSpPr>
        <p:spPr>
          <a:xfrm>
            <a:off x="615510" y="1340849"/>
            <a:ext cx="413896"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sz="1400" dirty="0">
                <a:solidFill>
                  <a:schemeClr val="accent5"/>
                </a:solidFill>
              </a:rPr>
              <a:t>1D</a:t>
            </a:r>
          </a:p>
        </p:txBody>
      </p:sp>
    </p:spTree>
    <p:extLst>
      <p:ext uri="{BB962C8B-B14F-4D97-AF65-F5344CB8AC3E}">
        <p14:creationId xmlns:p14="http://schemas.microsoft.com/office/powerpoint/2010/main" val="171339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19</a:t>
            </a:fld>
            <a:endParaRPr spc="-25"/>
          </a:p>
        </p:txBody>
      </p:sp>
      <p:sp>
        <p:nvSpPr>
          <p:cNvPr id="3" name="object 3"/>
          <p:cNvSpPr txBox="1">
            <a:spLocks noGrp="1"/>
          </p:cNvSpPr>
          <p:nvPr>
            <p:ph type="title"/>
          </p:nvPr>
        </p:nvSpPr>
        <p:spPr>
          <a:xfrm>
            <a:off x="442800" y="438944"/>
            <a:ext cx="8263350" cy="397545"/>
          </a:xfrm>
          <a:prstGeom prst="rect">
            <a:avLst/>
          </a:prstGeom>
        </p:spPr>
        <p:txBody>
          <a:bodyPr vert="horz" wrap="square" lIns="0" tIns="12700" rIns="0" bIns="0" rtlCol="0">
            <a:spAutoFit/>
          </a:bodyPr>
          <a:lstStyle/>
          <a:p>
            <a:pPr marL="12700">
              <a:spcBef>
                <a:spcPts val="100"/>
              </a:spcBef>
            </a:pPr>
            <a:r>
              <a:rPr lang="fr-CH" sz="2800" spc="-140" dirty="0"/>
              <a:t>FMA – diffusion</a:t>
            </a:r>
            <a:endParaRPr sz="2800" dirty="0"/>
          </a:p>
        </p:txBody>
      </p:sp>
      <p:pic>
        <p:nvPicPr>
          <p:cNvPr id="4" name="Picture 3" descr="Chart&#10;&#10;Description automatically generated">
            <a:extLst>
              <a:ext uri="{FF2B5EF4-FFF2-40B4-BE49-F238E27FC236}">
                <a16:creationId xmlns:a16="http://schemas.microsoft.com/office/drawing/2014/main" id="{6EC648B7-8F81-5BFB-57DC-C84468022E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3661" y="1429544"/>
            <a:ext cx="3428966" cy="3068780"/>
          </a:xfrm>
          <a:prstGeom prst="rect">
            <a:avLst/>
          </a:prstGeom>
        </p:spPr>
      </p:pic>
      <p:pic>
        <p:nvPicPr>
          <p:cNvPr id="12" name="Picture 11" descr="A picture containing dark, light&#10;&#10;Description automatically generated">
            <a:extLst>
              <a:ext uri="{FF2B5EF4-FFF2-40B4-BE49-F238E27FC236}">
                <a16:creationId xmlns:a16="http://schemas.microsoft.com/office/drawing/2014/main" id="{1C773199-1A63-C5DF-D80F-FA89871B30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1480707"/>
            <a:ext cx="4761398" cy="3306525"/>
          </a:xfrm>
          <a:prstGeom prst="rect">
            <a:avLst/>
          </a:prstGeom>
        </p:spPr>
      </p:pic>
      <p:sp>
        <p:nvSpPr>
          <p:cNvPr id="15" name="TextBox 14">
            <a:extLst>
              <a:ext uri="{FF2B5EF4-FFF2-40B4-BE49-F238E27FC236}">
                <a16:creationId xmlns:a16="http://schemas.microsoft.com/office/drawing/2014/main" id="{60F9A1B8-B490-1BAF-57C6-55C9A2086064}"/>
              </a:ext>
            </a:extLst>
          </p:cNvPr>
          <p:cNvSpPr txBox="1"/>
          <p:nvPr/>
        </p:nvSpPr>
        <p:spPr>
          <a:xfrm>
            <a:off x="1143000" y="2112154"/>
            <a:ext cx="851515" cy="369332"/>
          </a:xfrm>
          <a:prstGeom prst="rect">
            <a:avLst/>
          </a:prstGeom>
          <a:noFill/>
        </p:spPr>
        <p:txBody>
          <a:bodyPr wrap="none" rtlCol="0">
            <a:spAutoFit/>
          </a:bodyPr>
          <a:lstStyle/>
          <a:p>
            <a:r>
              <a:rPr lang="en-US" sz="1800" b="1" dirty="0" err="1">
                <a:solidFill>
                  <a:srgbClr val="FF0000"/>
                </a:solidFill>
              </a:rPr>
              <a:t>xsuite</a:t>
            </a:r>
            <a:endParaRPr lang="en-US" sz="1600" b="1" dirty="0">
              <a:solidFill>
                <a:srgbClr val="FF0000"/>
              </a:solidFill>
            </a:endParaRPr>
          </a:p>
        </p:txBody>
      </p:sp>
      <p:sp>
        <p:nvSpPr>
          <p:cNvPr id="16" name="TextBox 15">
            <a:extLst>
              <a:ext uri="{FF2B5EF4-FFF2-40B4-BE49-F238E27FC236}">
                <a16:creationId xmlns:a16="http://schemas.microsoft.com/office/drawing/2014/main" id="{82DE2F5E-10F9-AEE6-3890-29E0D3C433A6}"/>
              </a:ext>
            </a:extLst>
          </p:cNvPr>
          <p:cNvSpPr txBox="1"/>
          <p:nvPr/>
        </p:nvSpPr>
        <p:spPr>
          <a:xfrm>
            <a:off x="5597434" y="2110878"/>
            <a:ext cx="1619354" cy="369332"/>
          </a:xfrm>
          <a:prstGeom prst="rect">
            <a:avLst/>
          </a:prstGeom>
          <a:noFill/>
        </p:spPr>
        <p:txBody>
          <a:bodyPr wrap="none" rtlCol="0">
            <a:spAutoFit/>
          </a:bodyPr>
          <a:lstStyle/>
          <a:p>
            <a:r>
              <a:rPr lang="en-US" sz="1800" b="1" dirty="0">
                <a:solidFill>
                  <a:srgbClr val="FF0000"/>
                </a:solidFill>
              </a:rPr>
              <a:t>LIFETRAC </a:t>
            </a:r>
            <a:r>
              <a:rPr lang="en-US" sz="1600" dirty="0">
                <a:solidFill>
                  <a:schemeClr val="accent5"/>
                </a:solidFill>
              </a:rPr>
              <a:t>[8]</a:t>
            </a:r>
          </a:p>
        </p:txBody>
      </p:sp>
      <p:pic>
        <p:nvPicPr>
          <p:cNvPr id="22" name="Picture 21">
            <a:extLst>
              <a:ext uri="{FF2B5EF4-FFF2-40B4-BE49-F238E27FC236}">
                <a16:creationId xmlns:a16="http://schemas.microsoft.com/office/drawing/2014/main" id="{A711B2E9-E4F7-11FF-354F-CBC2C4712358}"/>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762000" y="1050576"/>
            <a:ext cx="2865120" cy="455168"/>
          </a:xfrm>
          <a:prstGeom prst="rect">
            <a:avLst/>
          </a:prstGeom>
        </p:spPr>
      </p:pic>
      <p:sp>
        <p:nvSpPr>
          <p:cNvPr id="23" name="TextBox 22">
            <a:extLst>
              <a:ext uri="{FF2B5EF4-FFF2-40B4-BE49-F238E27FC236}">
                <a16:creationId xmlns:a16="http://schemas.microsoft.com/office/drawing/2014/main" id="{BB674057-BF37-86CE-62BB-2C876F7A2F9B}"/>
              </a:ext>
            </a:extLst>
          </p:cNvPr>
          <p:cNvSpPr txBox="1"/>
          <p:nvPr/>
        </p:nvSpPr>
        <p:spPr>
          <a:xfrm>
            <a:off x="3585556" y="4602566"/>
            <a:ext cx="1999265" cy="36933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de-CH" sz="1800" b="1" dirty="0" err="1"/>
              <a:t>Q</a:t>
            </a:r>
            <a:r>
              <a:rPr lang="de-CH" sz="1800" b="1" baseline="-25000" dirty="0" err="1"/>
              <a:t>x</a:t>
            </a:r>
            <a:r>
              <a:rPr lang="de-CH" sz="1800" b="1" baseline="-25000" dirty="0"/>
              <a:t> </a:t>
            </a:r>
            <a:r>
              <a:rPr lang="de-CH" sz="1800" b="1" dirty="0"/>
              <a:t>min ~ 0.57335</a:t>
            </a:r>
            <a:endParaRPr lang="en-US" sz="1800" b="1" baseline="-25000" dirty="0"/>
          </a:p>
        </p:txBody>
      </p:sp>
      <p:sp>
        <p:nvSpPr>
          <p:cNvPr id="24" name="TextBox 23">
            <a:extLst>
              <a:ext uri="{FF2B5EF4-FFF2-40B4-BE49-F238E27FC236}">
                <a16:creationId xmlns:a16="http://schemas.microsoft.com/office/drawing/2014/main" id="{E12C1A41-2DAB-CDA5-1AAE-E53D91FED0E0}"/>
              </a:ext>
            </a:extLst>
          </p:cNvPr>
          <p:cNvSpPr txBox="1"/>
          <p:nvPr/>
        </p:nvSpPr>
        <p:spPr>
          <a:xfrm>
            <a:off x="4725861" y="896144"/>
            <a:ext cx="2178802" cy="36933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de-CH" sz="1800" b="1" dirty="0" err="1"/>
              <a:t>Q</a:t>
            </a:r>
            <a:r>
              <a:rPr lang="de-CH" sz="1800" b="1" baseline="-25000" dirty="0" err="1"/>
              <a:t>x</a:t>
            </a:r>
            <a:r>
              <a:rPr lang="de-CH" sz="1800" b="1" baseline="-25000" dirty="0"/>
              <a:t> </a:t>
            </a:r>
            <a:r>
              <a:rPr lang="de-CH" sz="1800" b="1" dirty="0" err="1"/>
              <a:t>max</a:t>
            </a:r>
            <a:r>
              <a:rPr lang="de-CH" sz="1800" b="1" dirty="0"/>
              <a:t> ~ 0.573806</a:t>
            </a:r>
            <a:endParaRPr lang="en-US" sz="1800" b="1" baseline="-25000" dirty="0"/>
          </a:p>
        </p:txBody>
      </p:sp>
      <p:cxnSp>
        <p:nvCxnSpPr>
          <p:cNvPr id="26" name="Straight Arrow Connector 25">
            <a:extLst>
              <a:ext uri="{FF2B5EF4-FFF2-40B4-BE49-F238E27FC236}">
                <a16:creationId xmlns:a16="http://schemas.microsoft.com/office/drawing/2014/main" id="{B899F652-BC66-FFC2-6B9A-F2C31451C407}"/>
              </a:ext>
            </a:extLst>
          </p:cNvPr>
          <p:cNvCxnSpPr>
            <a:cxnSpLocks/>
            <a:stCxn id="23" idx="1"/>
          </p:cNvCxnSpPr>
          <p:nvPr/>
        </p:nvCxnSpPr>
        <p:spPr>
          <a:xfrm flipH="1" flipV="1">
            <a:off x="1108364" y="4207468"/>
            <a:ext cx="2477192" cy="5797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F081C9D-5B68-9FDC-21D8-13F5B5B68107}"/>
              </a:ext>
            </a:extLst>
          </p:cNvPr>
          <p:cNvCxnSpPr>
            <a:cxnSpLocks/>
            <a:stCxn id="23" idx="0"/>
          </p:cNvCxnSpPr>
          <p:nvPr/>
        </p:nvCxnSpPr>
        <p:spPr>
          <a:xfrm flipV="1">
            <a:off x="4585189" y="4207468"/>
            <a:ext cx="973257" cy="3950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B5CC7F7-7358-0367-B770-B81389DB551F}"/>
              </a:ext>
            </a:extLst>
          </p:cNvPr>
          <p:cNvCxnSpPr>
            <a:cxnSpLocks/>
            <a:stCxn id="24" idx="1"/>
          </p:cNvCxnSpPr>
          <p:nvPr/>
        </p:nvCxnSpPr>
        <p:spPr>
          <a:xfrm flipH="1">
            <a:off x="3585556" y="1080810"/>
            <a:ext cx="1140305" cy="6147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EE8612B-0A08-A0EE-F658-E1465DFDEC2C}"/>
              </a:ext>
            </a:extLst>
          </p:cNvPr>
          <p:cNvCxnSpPr>
            <a:cxnSpLocks/>
            <a:stCxn id="24" idx="3"/>
          </p:cNvCxnSpPr>
          <p:nvPr/>
        </p:nvCxnSpPr>
        <p:spPr>
          <a:xfrm>
            <a:off x="6904663" y="1080810"/>
            <a:ext cx="874255" cy="635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79B4A6DF-484A-94EE-6837-259EBBB95DEA}"/>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3179553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700" rIns="0" bIns="0" rtlCol="0">
            <a:spAutoFit/>
          </a:bodyPr>
          <a:lstStyle/>
          <a:p>
            <a:pPr marL="12700">
              <a:spcBef>
                <a:spcPts val="100"/>
              </a:spcBef>
            </a:pP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Outline</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extBox 7">
            <a:extLst>
              <a:ext uri="{FF2B5EF4-FFF2-40B4-BE49-F238E27FC236}">
                <a16:creationId xmlns:a16="http://schemas.microsoft.com/office/drawing/2014/main" id="{BAD52C8F-8173-AD4B-858D-24EA4B38FE40}"/>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Outline</a:t>
            </a:r>
            <a:endParaRPr lang="en-CH" sz="1200" dirty="0">
              <a:solidFill>
                <a:schemeClr val="bg1"/>
              </a:solidFill>
              <a:latin typeface="Cavolini" panose="03000502040302020204" pitchFamily="66" charset="0"/>
              <a:cs typeface="Cavolini" panose="03000502040302020204" pitchFamily="66" charset="0"/>
            </a:endParaRPr>
          </a:p>
        </p:txBody>
      </p:sp>
      <p:sp>
        <p:nvSpPr>
          <p:cNvPr id="14" name="TextBox 13">
            <a:extLst>
              <a:ext uri="{FF2B5EF4-FFF2-40B4-BE49-F238E27FC236}">
                <a16:creationId xmlns:a16="http://schemas.microsoft.com/office/drawing/2014/main" id="{CF0303D0-197C-4311-6C6D-B16B2F81DAC9}"/>
              </a:ext>
            </a:extLst>
          </p:cNvPr>
          <p:cNvSpPr txBox="1"/>
          <p:nvPr/>
        </p:nvSpPr>
        <p:spPr>
          <a:xfrm>
            <a:off x="990600" y="1200944"/>
            <a:ext cx="5841343" cy="3193182"/>
          </a:xfrm>
          <a:prstGeom prst="rect">
            <a:avLst/>
          </a:prstGeom>
          <a:noFill/>
        </p:spPr>
        <p:txBody>
          <a:bodyPr wrap="none" rtlCol="0">
            <a:spAutoFit/>
          </a:bodyPr>
          <a:lstStyle/>
          <a:p>
            <a:pPr marL="355600" indent="-342900">
              <a:lnSpc>
                <a:spcPct val="100000"/>
              </a:lnSpc>
              <a:spcBef>
                <a:spcPts val="100"/>
              </a:spcBef>
              <a:buFont typeface="+mj-lt"/>
              <a:buAutoNum type="arabicPeriod"/>
              <a:tabLst>
                <a:tab pos="354965" algn="l"/>
                <a:tab pos="355600" algn="l"/>
              </a:tabLst>
            </a:pPr>
            <a:r>
              <a:rPr lang="fr-CH" sz="2000" b="0" spc="60" dirty="0">
                <a:latin typeface="Helvetica Neue" panose="02000503000000020004" pitchFamily="2" charset="0"/>
                <a:ea typeface="Helvetica Neue" panose="02000503000000020004" pitchFamily="2" charset="0"/>
                <a:cs typeface="Helvetica Neue" panose="02000503000000020004" pitchFamily="2" charset="0"/>
              </a:rPr>
              <a:t>Introduction</a:t>
            </a:r>
          </a:p>
          <a:p>
            <a:pPr marL="355600" indent="-342900">
              <a:lnSpc>
                <a:spcPct val="150000"/>
              </a:lnSpc>
              <a:buFont typeface="+mj-lt"/>
              <a:buAutoNum type="arabicPeriod"/>
              <a:tabLst>
                <a:tab pos="354965" algn="l"/>
                <a:tab pos="355600" algn="l"/>
              </a:tabLst>
            </a:pPr>
            <a:r>
              <a:rPr lang="fr-CH" sz="2000" b="0" spc="60" dirty="0">
                <a:latin typeface="Helvetica Neue" panose="02000503000000020004" pitchFamily="2" charset="0"/>
                <a:ea typeface="Helvetica Neue" panose="02000503000000020004" pitchFamily="2" charset="0"/>
                <a:cs typeface="Helvetica Neue" panose="02000503000000020004" pitchFamily="2" charset="0"/>
              </a:rPr>
              <a:t>First </a:t>
            </a:r>
            <a:r>
              <a:rPr lang="fr-CH" sz="2000" b="0" spc="60" dirty="0" err="1">
                <a:latin typeface="Helvetica Neue" panose="02000503000000020004" pitchFamily="2" charset="0"/>
                <a:ea typeface="Helvetica Neue" panose="02000503000000020004" pitchFamily="2" charset="0"/>
                <a:cs typeface="Helvetica Neue" panose="02000503000000020004" pitchFamily="2" charset="0"/>
              </a:rPr>
              <a:t>results</a:t>
            </a:r>
            <a:endParaRPr lang="fr-CH" sz="2000" b="0" spc="60" dirty="0">
              <a:latin typeface="Helvetica Neue" panose="02000503000000020004" pitchFamily="2" charset="0"/>
              <a:ea typeface="Helvetica Neue" panose="02000503000000020004" pitchFamily="2" charset="0"/>
              <a:cs typeface="Helvetica Neue" panose="02000503000000020004" pitchFamily="2" charset="0"/>
            </a:endParaRPr>
          </a:p>
          <a:p>
            <a:pPr marL="641313" lvl="4" indent="-285750">
              <a:lnSpc>
                <a:spcPct val="150000"/>
              </a:lnSpc>
              <a:buFont typeface="Arial" panose="020B0604020202020204" pitchFamily="34" charset="0"/>
              <a:buChar char="•"/>
              <a:tabLst>
                <a:tab pos="354965" algn="l"/>
                <a:tab pos="355600" algn="l"/>
              </a:tabLst>
            </a:pPr>
            <a:r>
              <a:rPr lang="fr-CH" sz="1800" b="0" spc="60" dirty="0">
                <a:latin typeface="Helvetica Neue" panose="02000503000000020004" pitchFamily="2" charset="0"/>
                <a:ea typeface="Helvetica Neue" panose="02000503000000020004" pitchFamily="2" charset="0"/>
                <a:cs typeface="Helvetica Neue" panose="02000503000000020004" pitchFamily="2" charset="0"/>
              </a:rPr>
              <a:t>Performance of the </a:t>
            </a:r>
            <a:r>
              <a:rPr lang="fr-CH" sz="1800" b="0" spc="60" dirty="0" err="1">
                <a:latin typeface="Helvetica Neue" panose="02000503000000020004" pitchFamily="2" charset="0"/>
                <a:ea typeface="Helvetica Neue" panose="02000503000000020004" pitchFamily="2" charset="0"/>
                <a:cs typeface="Helvetica Neue" panose="02000503000000020004" pitchFamily="2" charset="0"/>
              </a:rPr>
              <a:t>Xsuite</a:t>
            </a:r>
            <a:r>
              <a:rPr lang="fr-CH" sz="1800" b="0" spc="60" dirty="0">
                <a:latin typeface="Helvetica Neue" panose="02000503000000020004" pitchFamily="2" charset="0"/>
                <a:ea typeface="Helvetica Neue" panose="02000503000000020004" pitchFamily="2" charset="0"/>
                <a:cs typeface="Helvetica Neue" panose="02000503000000020004" pitchFamily="2" charset="0"/>
              </a:rPr>
              <a:t> </a:t>
            </a:r>
            <a:r>
              <a:rPr lang="fr-CH" sz="1800" b="0" spc="60" dirty="0" err="1">
                <a:latin typeface="Helvetica Neue" panose="02000503000000020004" pitchFamily="2" charset="0"/>
                <a:ea typeface="Helvetica Neue" panose="02000503000000020004" pitchFamily="2" charset="0"/>
                <a:cs typeface="Helvetica Neue" panose="02000503000000020004" pitchFamily="2" charset="0"/>
              </a:rPr>
              <a:t>beam-beam</a:t>
            </a:r>
            <a:r>
              <a:rPr lang="fr-CH" sz="1800" b="0" spc="60" dirty="0">
                <a:latin typeface="Helvetica Neue" panose="02000503000000020004" pitchFamily="2" charset="0"/>
                <a:ea typeface="Helvetica Neue" panose="02000503000000020004" pitchFamily="2" charset="0"/>
                <a:cs typeface="Helvetica Neue" panose="02000503000000020004" pitchFamily="2" charset="0"/>
              </a:rPr>
              <a:t> model</a:t>
            </a:r>
          </a:p>
          <a:p>
            <a:pPr marL="641314" lvl="3" indent="-285750">
              <a:lnSpc>
                <a:spcPct val="150000"/>
              </a:lnSpc>
              <a:buFont typeface="Arial" panose="020B0604020202020204" pitchFamily="34" charset="0"/>
              <a:buChar char="•"/>
              <a:tabLst>
                <a:tab pos="354965" algn="l"/>
                <a:tab pos="355600" algn="l"/>
              </a:tabLst>
            </a:pPr>
            <a:r>
              <a:rPr lang="fr-CH" sz="1800" b="0" spc="60" dirty="0">
                <a:latin typeface="Helvetica Neue" panose="02000503000000020004" pitchFamily="2" charset="0"/>
                <a:ea typeface="Helvetica Neue" panose="02000503000000020004" pitchFamily="2" charset="0"/>
                <a:cs typeface="Helvetica Neue" panose="02000503000000020004" pitchFamily="2" charset="0"/>
              </a:rPr>
              <a:t>Scan of x-z </a:t>
            </a:r>
            <a:r>
              <a:rPr lang="fr-CH" sz="1800" b="0" spc="60" dirty="0" err="1">
                <a:latin typeface="Helvetica Neue" panose="02000503000000020004" pitchFamily="2" charset="0"/>
                <a:ea typeface="Helvetica Neue" panose="02000503000000020004" pitchFamily="2" charset="0"/>
                <a:cs typeface="Helvetica Neue" panose="02000503000000020004" pitchFamily="2" charset="0"/>
              </a:rPr>
              <a:t>instability</a:t>
            </a:r>
            <a:endParaRPr lang="fr-CH" sz="1800" b="0" spc="60" dirty="0">
              <a:latin typeface="Helvetica Neue" panose="02000503000000020004" pitchFamily="2" charset="0"/>
              <a:ea typeface="Helvetica Neue" panose="02000503000000020004" pitchFamily="2" charset="0"/>
              <a:cs typeface="Helvetica Neue" panose="02000503000000020004" pitchFamily="2" charset="0"/>
            </a:endParaRPr>
          </a:p>
          <a:p>
            <a:pPr marL="641314" lvl="3" indent="-285750">
              <a:lnSpc>
                <a:spcPct val="150000"/>
              </a:lnSpc>
              <a:buFont typeface="Arial" panose="020B0604020202020204" pitchFamily="34" charset="0"/>
              <a:buChar char="•"/>
              <a:tabLst>
                <a:tab pos="354965" algn="l"/>
                <a:tab pos="355600" algn="l"/>
              </a:tabLst>
            </a:pPr>
            <a:r>
              <a:rPr lang="fr-CH" sz="1800" b="0" spc="60" dirty="0">
                <a:latin typeface="Helvetica Neue" panose="02000503000000020004" pitchFamily="2" charset="0"/>
                <a:ea typeface="Helvetica Neue" panose="02000503000000020004" pitchFamily="2" charset="0"/>
                <a:cs typeface="Helvetica Neue" panose="02000503000000020004" pitchFamily="2" charset="0"/>
              </a:rPr>
              <a:t>3D flip-flop </a:t>
            </a:r>
            <a:r>
              <a:rPr lang="fr-CH" sz="1800" b="0" spc="60" dirty="0" err="1">
                <a:latin typeface="Helvetica Neue" panose="02000503000000020004" pitchFamily="2" charset="0"/>
                <a:ea typeface="Helvetica Neue" panose="02000503000000020004" pitchFamily="2" charset="0"/>
                <a:cs typeface="Helvetica Neue" panose="02000503000000020004" pitchFamily="2" charset="0"/>
              </a:rPr>
              <a:t>instability</a:t>
            </a:r>
            <a:endParaRPr lang="fr-CH" sz="1800" b="0" spc="60" dirty="0">
              <a:latin typeface="Helvetica Neue" panose="02000503000000020004" pitchFamily="2" charset="0"/>
              <a:ea typeface="Helvetica Neue" panose="02000503000000020004" pitchFamily="2" charset="0"/>
              <a:cs typeface="Helvetica Neue" panose="02000503000000020004" pitchFamily="2" charset="0"/>
            </a:endParaRPr>
          </a:p>
          <a:p>
            <a:pPr marL="641314" lvl="3" indent="-285750">
              <a:lnSpc>
                <a:spcPct val="150000"/>
              </a:lnSpc>
              <a:buFont typeface="Arial" panose="020B0604020202020204" pitchFamily="34" charset="0"/>
              <a:buChar char="•"/>
              <a:tabLst>
                <a:tab pos="354965" algn="l"/>
                <a:tab pos="355600" algn="l"/>
              </a:tabLst>
            </a:pPr>
            <a:r>
              <a:rPr lang="fr-CH" sz="1800" b="0" spc="60" dirty="0" err="1">
                <a:latin typeface="Helvetica Neue" panose="02000503000000020004" pitchFamily="2" charset="0"/>
                <a:ea typeface="Helvetica Neue" panose="02000503000000020004" pitchFamily="2" charset="0"/>
                <a:cs typeface="Helvetica Neue" panose="02000503000000020004" pitchFamily="2" charset="0"/>
              </a:rPr>
              <a:t>Bhabha</a:t>
            </a:r>
            <a:r>
              <a:rPr lang="fr-CH" sz="1800" b="0" spc="60" dirty="0">
                <a:latin typeface="Helvetica Neue" panose="02000503000000020004" pitchFamily="2" charset="0"/>
                <a:ea typeface="Helvetica Neue" panose="02000503000000020004" pitchFamily="2" charset="0"/>
                <a:cs typeface="Helvetica Neue" panose="02000503000000020004" pitchFamily="2" charset="0"/>
              </a:rPr>
              <a:t> </a:t>
            </a:r>
            <a:r>
              <a:rPr lang="fr-CH" sz="1800" b="0" spc="60" dirty="0" err="1">
                <a:latin typeface="Helvetica Neue" panose="02000503000000020004" pitchFamily="2" charset="0"/>
                <a:ea typeface="Helvetica Neue" panose="02000503000000020004" pitchFamily="2" charset="0"/>
                <a:cs typeface="Helvetica Neue" panose="02000503000000020004" pitchFamily="2" charset="0"/>
              </a:rPr>
              <a:t>scattering</a:t>
            </a:r>
            <a:endParaRPr lang="fr-CH" sz="1800" b="0" spc="60" dirty="0">
              <a:latin typeface="Helvetica Neue" panose="02000503000000020004" pitchFamily="2" charset="0"/>
              <a:ea typeface="Helvetica Neue" panose="02000503000000020004" pitchFamily="2" charset="0"/>
              <a:cs typeface="Helvetica Neue" panose="02000503000000020004" pitchFamily="2" charset="0"/>
            </a:endParaRPr>
          </a:p>
          <a:p>
            <a:pPr marL="355600" indent="-342900">
              <a:lnSpc>
                <a:spcPct val="150000"/>
              </a:lnSpc>
              <a:buFont typeface="+mj-lt"/>
              <a:buAutoNum type="arabicPeriod"/>
              <a:tabLst>
                <a:tab pos="354965" algn="l"/>
                <a:tab pos="355600" algn="l"/>
              </a:tabLst>
            </a:pPr>
            <a:r>
              <a:rPr lang="fr-CH" sz="2000" b="0" spc="60" dirty="0" err="1">
                <a:latin typeface="Helvetica Neue" panose="02000503000000020004" pitchFamily="2" charset="0"/>
                <a:ea typeface="Helvetica Neue" panose="02000503000000020004" pitchFamily="2" charset="0"/>
                <a:cs typeface="Helvetica Neue" panose="02000503000000020004" pitchFamily="2" charset="0"/>
              </a:rPr>
              <a:t>Summary</a:t>
            </a:r>
            <a:endParaRPr lang="fr-CH" sz="2000" b="0" spc="60" dirty="0">
              <a:latin typeface="Helvetica Neue" panose="02000503000000020004" pitchFamily="2" charset="0"/>
              <a:ea typeface="Helvetica Neue" panose="02000503000000020004" pitchFamily="2" charset="0"/>
              <a:cs typeface="Helvetica Neue" panose="02000503000000020004" pitchFamily="2" charset="0"/>
            </a:endParaRPr>
          </a:p>
          <a:p>
            <a:endParaRPr lang="en-US" dirty="0"/>
          </a:p>
        </p:txBody>
      </p:sp>
      <p:sp>
        <p:nvSpPr>
          <p:cNvPr id="15" name="object 6">
            <a:extLst>
              <a:ext uri="{FF2B5EF4-FFF2-40B4-BE49-F238E27FC236}">
                <a16:creationId xmlns:a16="http://schemas.microsoft.com/office/drawing/2014/main" id="{9E1CF66E-02E3-C597-972C-D6093E8FF6F9}"/>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2</a:t>
            </a:r>
            <a:endParaRPr spc="-25" dirty="0"/>
          </a:p>
        </p:txBody>
      </p:sp>
    </p:spTree>
    <p:extLst>
      <p:ext uri="{BB962C8B-B14F-4D97-AF65-F5344CB8AC3E}">
        <p14:creationId xmlns:p14="http://schemas.microsoft.com/office/powerpoint/2010/main" val="33520624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descr="Chart&#10;&#10;Description automatically generated with medium confidence">
            <a:extLst>
              <a:ext uri="{FF2B5EF4-FFF2-40B4-BE49-F238E27FC236}">
                <a16:creationId xmlns:a16="http://schemas.microsoft.com/office/drawing/2014/main" id="{A95CA612-5736-63F5-32B3-949B2615B5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2609" y="2724944"/>
            <a:ext cx="3761391" cy="2460984"/>
          </a:xfrm>
          <a:prstGeom prst="rect">
            <a:avLst/>
          </a:prstGeom>
        </p:spPr>
      </p:pic>
      <p:pic>
        <p:nvPicPr>
          <p:cNvPr id="45" name="Picture 44" descr="Graphical user interface&#10;&#10;Description automatically generated with medium confidence">
            <a:extLst>
              <a:ext uri="{FF2B5EF4-FFF2-40B4-BE49-F238E27FC236}">
                <a16:creationId xmlns:a16="http://schemas.microsoft.com/office/drawing/2014/main" id="{317D625B-8A2B-E29B-5859-A4C876E487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9516" y="2702360"/>
            <a:ext cx="3761391" cy="2460984"/>
          </a:xfrm>
          <a:prstGeom prst="rect">
            <a:avLst/>
          </a:prstGeom>
        </p:spPr>
      </p:pic>
      <p:pic>
        <p:nvPicPr>
          <p:cNvPr id="47" name="Picture 46" descr="Chart, surface chart&#10;&#10;Description automatically generated">
            <a:extLst>
              <a:ext uri="{FF2B5EF4-FFF2-40B4-BE49-F238E27FC236}">
                <a16:creationId xmlns:a16="http://schemas.microsoft.com/office/drawing/2014/main" id="{32A250F8-5937-4466-D926-D3434DA058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4557" y="311220"/>
            <a:ext cx="3711307" cy="2489924"/>
          </a:xfrm>
          <a:prstGeom prst="rect">
            <a:avLst/>
          </a:prstGeom>
        </p:spPr>
      </p:pic>
      <p:pic>
        <p:nvPicPr>
          <p:cNvPr id="49" name="Picture 48" descr="Chart&#10;&#10;Description automatically generated">
            <a:extLst>
              <a:ext uri="{FF2B5EF4-FFF2-40B4-BE49-F238E27FC236}">
                <a16:creationId xmlns:a16="http://schemas.microsoft.com/office/drawing/2014/main" id="{2B700C6A-1672-66D2-E8F5-11933E7B9A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32693" y="362744"/>
            <a:ext cx="3711307" cy="2489924"/>
          </a:xfrm>
          <a:prstGeom prst="rect">
            <a:avLst/>
          </a:prstGeom>
        </p:spPr>
      </p:pic>
      <p:sp>
        <p:nvSpPr>
          <p:cNvPr id="6" name="object 6"/>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20</a:t>
            </a:fld>
            <a:endParaRPr spc="-25"/>
          </a:p>
        </p:txBody>
      </p:sp>
      <p:sp>
        <p:nvSpPr>
          <p:cNvPr id="35" name="TextBox 34">
            <a:extLst>
              <a:ext uri="{FF2B5EF4-FFF2-40B4-BE49-F238E27FC236}">
                <a16:creationId xmlns:a16="http://schemas.microsoft.com/office/drawing/2014/main" id="{0EB5A3AA-351F-9914-44F8-5A10157268F7}"/>
              </a:ext>
            </a:extLst>
          </p:cNvPr>
          <p:cNvSpPr txBox="1"/>
          <p:nvPr/>
        </p:nvSpPr>
        <p:spPr>
          <a:xfrm>
            <a:off x="6064469" y="3260358"/>
            <a:ext cx="1287532" cy="646331"/>
          </a:xfrm>
          <a:prstGeom prst="rect">
            <a:avLst/>
          </a:prstGeom>
          <a:noFill/>
        </p:spPr>
        <p:txBody>
          <a:bodyPr wrap="none" rtlCol="0">
            <a:spAutoFit/>
          </a:bodyPr>
          <a:lstStyle/>
          <a:p>
            <a:pPr algn="ctr"/>
            <a:r>
              <a:rPr lang="en-US" sz="1800" b="1" dirty="0" err="1">
                <a:solidFill>
                  <a:srgbClr val="FF0000"/>
                </a:solidFill>
              </a:rPr>
              <a:t>TTbar</a:t>
            </a:r>
            <a:endParaRPr lang="en-US" sz="1800" b="1" dirty="0">
              <a:solidFill>
                <a:srgbClr val="FF0000"/>
              </a:solidFill>
            </a:endParaRPr>
          </a:p>
          <a:p>
            <a:pPr algn="ctr"/>
            <a:r>
              <a:rPr lang="en-US" sz="1800" b="1" dirty="0">
                <a:solidFill>
                  <a:srgbClr val="FF0000"/>
                </a:solidFill>
              </a:rPr>
              <a:t>182.5 GeV</a:t>
            </a:r>
            <a:endParaRPr lang="en-US" sz="1600" b="1" dirty="0">
              <a:solidFill>
                <a:srgbClr val="FF0000"/>
              </a:solidFill>
            </a:endParaRPr>
          </a:p>
        </p:txBody>
      </p:sp>
      <p:sp>
        <p:nvSpPr>
          <p:cNvPr id="37" name="TextBox 36">
            <a:extLst>
              <a:ext uri="{FF2B5EF4-FFF2-40B4-BE49-F238E27FC236}">
                <a16:creationId xmlns:a16="http://schemas.microsoft.com/office/drawing/2014/main" id="{4E400C64-2E50-13CF-B43C-7B7C8C2EA77E}"/>
              </a:ext>
            </a:extLst>
          </p:cNvPr>
          <p:cNvSpPr txBox="1"/>
          <p:nvPr/>
        </p:nvSpPr>
        <p:spPr>
          <a:xfrm>
            <a:off x="2277354" y="3263297"/>
            <a:ext cx="1095173" cy="646331"/>
          </a:xfrm>
          <a:prstGeom prst="rect">
            <a:avLst/>
          </a:prstGeom>
          <a:noFill/>
        </p:spPr>
        <p:txBody>
          <a:bodyPr wrap="none" rtlCol="0">
            <a:spAutoFit/>
          </a:bodyPr>
          <a:lstStyle/>
          <a:p>
            <a:pPr algn="ctr"/>
            <a:r>
              <a:rPr lang="en-US" sz="1800" b="1" dirty="0" err="1">
                <a:solidFill>
                  <a:srgbClr val="FF0000"/>
                </a:solidFill>
              </a:rPr>
              <a:t>TTbar</a:t>
            </a:r>
            <a:endParaRPr lang="en-US" sz="1800" b="1" dirty="0">
              <a:solidFill>
                <a:srgbClr val="FF0000"/>
              </a:solidFill>
            </a:endParaRPr>
          </a:p>
          <a:p>
            <a:pPr algn="ctr"/>
            <a:r>
              <a:rPr lang="en-US" sz="1800" b="1" dirty="0">
                <a:solidFill>
                  <a:srgbClr val="FF0000"/>
                </a:solidFill>
              </a:rPr>
              <a:t>175 GeV</a:t>
            </a:r>
            <a:endParaRPr lang="en-US" sz="1600" b="1" dirty="0">
              <a:solidFill>
                <a:srgbClr val="FF0000"/>
              </a:solidFill>
            </a:endParaRPr>
          </a:p>
        </p:txBody>
      </p:sp>
      <p:sp>
        <p:nvSpPr>
          <p:cNvPr id="38" name="TextBox 37">
            <a:extLst>
              <a:ext uri="{FF2B5EF4-FFF2-40B4-BE49-F238E27FC236}">
                <a16:creationId xmlns:a16="http://schemas.microsoft.com/office/drawing/2014/main" id="{49628A35-8F8E-9D1C-B5F6-9BDB27FE1F4A}"/>
              </a:ext>
            </a:extLst>
          </p:cNvPr>
          <p:cNvSpPr txBox="1"/>
          <p:nvPr/>
        </p:nvSpPr>
        <p:spPr>
          <a:xfrm>
            <a:off x="2341475" y="940066"/>
            <a:ext cx="966932" cy="646331"/>
          </a:xfrm>
          <a:prstGeom prst="rect">
            <a:avLst/>
          </a:prstGeom>
          <a:noFill/>
        </p:spPr>
        <p:txBody>
          <a:bodyPr wrap="none" rtlCol="0">
            <a:spAutoFit/>
          </a:bodyPr>
          <a:lstStyle/>
          <a:p>
            <a:pPr algn="ctr"/>
            <a:r>
              <a:rPr lang="en-US" sz="1800" b="1" dirty="0">
                <a:solidFill>
                  <a:srgbClr val="FF0000"/>
                </a:solidFill>
              </a:rPr>
              <a:t>WW</a:t>
            </a:r>
          </a:p>
          <a:p>
            <a:pPr algn="ctr"/>
            <a:r>
              <a:rPr lang="en-US" sz="1800" b="1" dirty="0">
                <a:solidFill>
                  <a:srgbClr val="FF0000"/>
                </a:solidFill>
              </a:rPr>
              <a:t>80 GeV</a:t>
            </a:r>
            <a:endParaRPr lang="en-US" sz="1600" b="1" dirty="0">
              <a:solidFill>
                <a:srgbClr val="FF0000"/>
              </a:solidFill>
            </a:endParaRPr>
          </a:p>
        </p:txBody>
      </p:sp>
      <p:sp>
        <p:nvSpPr>
          <p:cNvPr id="39" name="TextBox 38">
            <a:extLst>
              <a:ext uri="{FF2B5EF4-FFF2-40B4-BE49-F238E27FC236}">
                <a16:creationId xmlns:a16="http://schemas.microsoft.com/office/drawing/2014/main" id="{832DC47F-4EB6-69B5-36FE-720218276404}"/>
              </a:ext>
            </a:extLst>
          </p:cNvPr>
          <p:cNvSpPr txBox="1"/>
          <p:nvPr/>
        </p:nvSpPr>
        <p:spPr>
          <a:xfrm>
            <a:off x="6160649" y="971220"/>
            <a:ext cx="1095173" cy="646331"/>
          </a:xfrm>
          <a:prstGeom prst="rect">
            <a:avLst/>
          </a:prstGeom>
          <a:noFill/>
        </p:spPr>
        <p:txBody>
          <a:bodyPr wrap="none" rtlCol="0">
            <a:spAutoFit/>
          </a:bodyPr>
          <a:lstStyle/>
          <a:p>
            <a:pPr algn="ctr"/>
            <a:r>
              <a:rPr lang="en-US" sz="1800" b="1" dirty="0">
                <a:solidFill>
                  <a:srgbClr val="FF0000"/>
                </a:solidFill>
              </a:rPr>
              <a:t>ZH</a:t>
            </a:r>
          </a:p>
          <a:p>
            <a:pPr algn="ctr"/>
            <a:r>
              <a:rPr lang="en-US" sz="1800" b="1" dirty="0">
                <a:solidFill>
                  <a:srgbClr val="FF0000"/>
                </a:solidFill>
              </a:rPr>
              <a:t>120 GeV</a:t>
            </a:r>
            <a:endParaRPr lang="en-US" sz="1600" b="1" dirty="0">
              <a:solidFill>
                <a:srgbClr val="FF0000"/>
              </a:solidFill>
            </a:endParaRPr>
          </a:p>
        </p:txBody>
      </p:sp>
      <p:sp>
        <p:nvSpPr>
          <p:cNvPr id="40" name="object 3">
            <a:extLst>
              <a:ext uri="{FF2B5EF4-FFF2-40B4-BE49-F238E27FC236}">
                <a16:creationId xmlns:a16="http://schemas.microsoft.com/office/drawing/2014/main" id="{8DF3FC42-869E-E3BA-C24C-CA0D56DF3DD4}"/>
              </a:ext>
            </a:extLst>
          </p:cNvPr>
          <p:cNvSpPr txBox="1">
            <a:spLocks noGrp="1"/>
          </p:cNvSpPr>
          <p:nvPr>
            <p:ph type="title"/>
          </p:nvPr>
        </p:nvSpPr>
        <p:spPr>
          <a:xfrm>
            <a:off x="228600" y="518531"/>
            <a:ext cx="8263350" cy="1936428"/>
          </a:xfrm>
          <a:prstGeom prst="rect">
            <a:avLst/>
          </a:prstGeom>
        </p:spPr>
        <p:txBody>
          <a:bodyPr vert="horz" wrap="square" lIns="0" tIns="12700" rIns="0" bIns="0" rtlCol="0">
            <a:spAutoFit/>
          </a:bodyPr>
          <a:lstStyle/>
          <a:p>
            <a:pPr marL="12700">
              <a:spcBef>
                <a:spcPts val="100"/>
              </a:spcBef>
            </a:pPr>
            <a:r>
              <a:rPr lang="fr-CH" sz="2800" spc="-140" dirty="0"/>
              <a:t>FMA – </a:t>
            </a:r>
            <a:br>
              <a:rPr lang="fr-CH" sz="2800" spc="-140" dirty="0"/>
            </a:br>
            <a:r>
              <a:rPr lang="fr-CH" sz="2800" spc="-140" dirty="0" err="1"/>
              <a:t>Footprint</a:t>
            </a:r>
            <a:br>
              <a:rPr lang="fr-CH" sz="2800" spc="-140" dirty="0"/>
            </a:br>
            <a:r>
              <a:rPr lang="fr-CH" sz="2800" spc="-140" dirty="0"/>
              <a:t>of </a:t>
            </a:r>
            <a:r>
              <a:rPr lang="fr-CH" sz="2800" spc="-140" dirty="0" err="1"/>
              <a:t>other</a:t>
            </a:r>
            <a:r>
              <a:rPr lang="fr-CH" sz="2800" spc="-140" dirty="0"/>
              <a:t> </a:t>
            </a:r>
            <a:br>
              <a:rPr lang="fr-CH" sz="2800" spc="-140" dirty="0"/>
            </a:br>
            <a:r>
              <a:rPr lang="fr-CH" sz="2800" spc="-140" dirty="0" err="1"/>
              <a:t>FCCee</a:t>
            </a:r>
            <a:r>
              <a:rPr lang="fr-CH" sz="2800" spc="-140" dirty="0"/>
              <a:t> </a:t>
            </a:r>
            <a:br>
              <a:rPr lang="fr-CH" sz="2800" spc="-140" dirty="0"/>
            </a:br>
            <a:r>
              <a:rPr lang="fr-CH" sz="2800" spc="-140" dirty="0" err="1"/>
              <a:t>energies</a:t>
            </a:r>
            <a:endParaRPr sz="2800" dirty="0"/>
          </a:p>
        </p:txBody>
      </p:sp>
    </p:spTree>
    <p:extLst>
      <p:ext uri="{BB962C8B-B14F-4D97-AF65-F5344CB8AC3E}">
        <p14:creationId xmlns:p14="http://schemas.microsoft.com/office/powerpoint/2010/main" val="4193431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4">
            <a:extLst>
              <a:ext uri="{FF2B5EF4-FFF2-40B4-BE49-F238E27FC236}">
                <a16:creationId xmlns:a16="http://schemas.microsoft.com/office/drawing/2014/main" id="{58D7CF8C-724F-6A4C-904B-E0E414930C3E}"/>
              </a:ext>
            </a:extLst>
          </p:cNvPr>
          <p:cNvSpPr txBox="1">
            <a:spLocks/>
          </p:cNvSpPr>
          <p:nvPr/>
        </p:nvSpPr>
        <p:spPr>
          <a:xfrm>
            <a:off x="128329" y="440203"/>
            <a:ext cx="63486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Xsuite development status </a:t>
            </a:r>
          </a:p>
        </p:txBody>
      </p:sp>
      <p:sp>
        <p:nvSpPr>
          <p:cNvPr id="58" name="object 6">
            <a:extLst>
              <a:ext uri="{FF2B5EF4-FFF2-40B4-BE49-F238E27FC236}">
                <a16:creationId xmlns:a16="http://schemas.microsoft.com/office/drawing/2014/main" id="{8FDCEA3B-0233-E341-BA18-FE463C3A0234}"/>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3</a:t>
            </a:r>
            <a:endParaRPr spc="-25" dirty="0"/>
          </a:p>
        </p:txBody>
      </p:sp>
      <p:pic>
        <p:nvPicPr>
          <p:cNvPr id="4" name="Picture 3" descr="A picture containing text, line, screenshot, diagram&#10;&#10;Description automatically generated">
            <a:extLst>
              <a:ext uri="{FF2B5EF4-FFF2-40B4-BE49-F238E27FC236}">
                <a16:creationId xmlns:a16="http://schemas.microsoft.com/office/drawing/2014/main" id="{6106F884-86C1-3635-F31D-E9B65E2D3F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896144"/>
            <a:ext cx="8335248" cy="3174730"/>
          </a:xfrm>
          <a:prstGeom prst="rect">
            <a:avLst/>
          </a:prstGeom>
        </p:spPr>
      </p:pic>
      <p:sp>
        <p:nvSpPr>
          <p:cNvPr id="5" name="TextBox 4">
            <a:extLst>
              <a:ext uri="{FF2B5EF4-FFF2-40B4-BE49-F238E27FC236}">
                <a16:creationId xmlns:a16="http://schemas.microsoft.com/office/drawing/2014/main" id="{3B16361D-3536-4BC6-8CD0-474371CBC766}"/>
              </a:ext>
            </a:extLst>
          </p:cNvPr>
          <p:cNvSpPr txBox="1"/>
          <p:nvPr/>
        </p:nvSpPr>
        <p:spPr>
          <a:xfrm>
            <a:off x="443548" y="4477544"/>
            <a:ext cx="5718232" cy="369332"/>
          </a:xfrm>
          <a:prstGeom prst="rect">
            <a:avLst/>
          </a:prstGeom>
          <a:noFill/>
        </p:spPr>
        <p:txBody>
          <a:bodyPr wrap="none" rtlCol="0">
            <a:spAutoFit/>
          </a:bodyPr>
          <a:lstStyle/>
          <a:p>
            <a:pPr marL="285750" indent="-285750">
              <a:buFont typeface="Arial" panose="020B0604020202020204" pitchFamily="34" charset="0"/>
              <a:buChar char="•"/>
            </a:pPr>
            <a:r>
              <a:rPr lang="en-US" sz="1800" dirty="0"/>
              <a:t>Single integrated toolkit for multiparticle simulations</a:t>
            </a:r>
          </a:p>
        </p:txBody>
      </p:sp>
      <p:sp>
        <p:nvSpPr>
          <p:cNvPr id="11" name="TextBox 10">
            <a:extLst>
              <a:ext uri="{FF2B5EF4-FFF2-40B4-BE49-F238E27FC236}">
                <a16:creationId xmlns:a16="http://schemas.microsoft.com/office/drawing/2014/main" id="{C759C030-B11B-B181-DB38-983E10E7DBE8}"/>
              </a:ext>
            </a:extLst>
          </p:cNvPr>
          <p:cNvSpPr txBox="1"/>
          <p:nvPr/>
        </p:nvSpPr>
        <p:spPr>
          <a:xfrm>
            <a:off x="8593634" y="3694933"/>
            <a:ext cx="441146" cy="369332"/>
          </a:xfrm>
          <a:prstGeom prst="rect">
            <a:avLst/>
          </a:prstGeom>
          <a:noFill/>
        </p:spPr>
        <p:txBody>
          <a:bodyPr wrap="none" rtlCol="0">
            <a:spAutoFit/>
          </a:bodyPr>
          <a:lstStyle/>
          <a:p>
            <a:r>
              <a:rPr lang="en-US" sz="1800" dirty="0">
                <a:solidFill>
                  <a:schemeClr val="accent5"/>
                </a:solidFill>
              </a:rPr>
              <a:t>[1]</a:t>
            </a:r>
          </a:p>
        </p:txBody>
      </p:sp>
      <p:grpSp>
        <p:nvGrpSpPr>
          <p:cNvPr id="18" name="Group 17">
            <a:extLst>
              <a:ext uri="{FF2B5EF4-FFF2-40B4-BE49-F238E27FC236}">
                <a16:creationId xmlns:a16="http://schemas.microsoft.com/office/drawing/2014/main" id="{C28D28C8-2A11-F09A-C21D-C4308287F173}"/>
              </a:ext>
            </a:extLst>
          </p:cNvPr>
          <p:cNvGrpSpPr/>
          <p:nvPr/>
        </p:nvGrpSpPr>
        <p:grpSpPr>
          <a:xfrm>
            <a:off x="2286000" y="3944144"/>
            <a:ext cx="4998660" cy="369332"/>
            <a:chOff x="2286000" y="3944144"/>
            <a:chExt cx="4998660" cy="369332"/>
          </a:xfrm>
        </p:grpSpPr>
        <p:sp>
          <p:nvSpPr>
            <p:cNvPr id="13" name="Up Arrow 12">
              <a:extLst>
                <a:ext uri="{FF2B5EF4-FFF2-40B4-BE49-F238E27FC236}">
                  <a16:creationId xmlns:a16="http://schemas.microsoft.com/office/drawing/2014/main" id="{D33D9D74-9FC3-DD79-8B34-1364B10696DB}"/>
                </a:ext>
              </a:extLst>
            </p:cNvPr>
            <p:cNvSpPr/>
            <p:nvPr/>
          </p:nvSpPr>
          <p:spPr>
            <a:xfrm>
              <a:off x="5486400" y="3944144"/>
              <a:ext cx="182940" cy="369332"/>
            </a:xfrm>
            <a:prstGeom prst="upArrow">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a:extLst>
                <a:ext uri="{FF2B5EF4-FFF2-40B4-BE49-F238E27FC236}">
                  <a16:creationId xmlns:a16="http://schemas.microsoft.com/office/drawing/2014/main" id="{CFA206AE-FECE-EACB-9EB1-03E2D67E989F}"/>
                </a:ext>
              </a:extLst>
            </p:cNvPr>
            <p:cNvSpPr/>
            <p:nvPr/>
          </p:nvSpPr>
          <p:spPr>
            <a:xfrm>
              <a:off x="6294060" y="3944144"/>
              <a:ext cx="182940" cy="369332"/>
            </a:xfrm>
            <a:prstGeom prst="upArrow">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a:extLst>
                <a:ext uri="{FF2B5EF4-FFF2-40B4-BE49-F238E27FC236}">
                  <a16:creationId xmlns:a16="http://schemas.microsoft.com/office/drawing/2014/main" id="{85AF527A-F96E-16CD-625E-B8FCAB67E967}"/>
                </a:ext>
              </a:extLst>
            </p:cNvPr>
            <p:cNvSpPr/>
            <p:nvPr/>
          </p:nvSpPr>
          <p:spPr>
            <a:xfrm>
              <a:off x="7101720" y="3944144"/>
              <a:ext cx="182940" cy="369332"/>
            </a:xfrm>
            <a:prstGeom prst="upArrow">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Up Arrow 16">
              <a:extLst>
                <a:ext uri="{FF2B5EF4-FFF2-40B4-BE49-F238E27FC236}">
                  <a16:creationId xmlns:a16="http://schemas.microsoft.com/office/drawing/2014/main" id="{96401867-A073-810D-62BA-041B6ABBB50F}"/>
                </a:ext>
              </a:extLst>
            </p:cNvPr>
            <p:cNvSpPr/>
            <p:nvPr/>
          </p:nvSpPr>
          <p:spPr>
            <a:xfrm>
              <a:off x="2286000" y="3944144"/>
              <a:ext cx="182940" cy="369332"/>
            </a:xfrm>
            <a:prstGeom prst="upArrow">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B30898E3-9848-AF18-A60D-5ABE3AA34836}"/>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Introduction</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2960521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D0F850EC-BCB0-831D-860D-E86171655E98}"/>
              </a:ext>
            </a:extLst>
          </p:cNvPr>
          <p:cNvCxnSpPr>
            <a:cxnSpLocks/>
          </p:cNvCxnSpPr>
          <p:nvPr/>
        </p:nvCxnSpPr>
        <p:spPr>
          <a:xfrm flipH="1">
            <a:off x="4904692" y="2236189"/>
            <a:ext cx="3691385" cy="0"/>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29C206B2-C302-E25D-95BA-58D261C40A3C}"/>
              </a:ext>
            </a:extLst>
          </p:cNvPr>
          <p:cNvSpPr/>
          <p:nvPr/>
        </p:nvSpPr>
        <p:spPr>
          <a:xfrm>
            <a:off x="5365761" y="1967228"/>
            <a:ext cx="242822" cy="492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5B184389-8C53-58C9-9186-50AA10720291}"/>
              </a:ext>
            </a:extLst>
          </p:cNvPr>
          <p:cNvSpPr/>
          <p:nvPr/>
        </p:nvSpPr>
        <p:spPr>
          <a:xfrm>
            <a:off x="7959313" y="2002854"/>
            <a:ext cx="242822" cy="492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Text Placeholder 24">
            <a:extLst>
              <a:ext uri="{FF2B5EF4-FFF2-40B4-BE49-F238E27FC236}">
                <a16:creationId xmlns:a16="http://schemas.microsoft.com/office/drawing/2014/main" id="{DF4BB485-DC9C-C83F-994A-A443D2464D37}"/>
              </a:ext>
            </a:extLst>
          </p:cNvPr>
          <p:cNvSpPr txBox="1">
            <a:spLocks/>
          </p:cNvSpPr>
          <p:nvPr/>
        </p:nvSpPr>
        <p:spPr>
          <a:xfrm>
            <a:off x="-152400" y="1021346"/>
            <a:ext cx="9042440" cy="395743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de-CH" spc="20" dirty="0">
                <a:cs typeface="Arial"/>
              </a:rPr>
              <a:t>Exploit </a:t>
            </a:r>
            <a:r>
              <a:rPr lang="de-CH" spc="20" dirty="0" err="1">
                <a:cs typeface="Arial"/>
              </a:rPr>
              <a:t>superperiodicity</a:t>
            </a:r>
            <a:r>
              <a:rPr lang="de-CH" spc="20" dirty="0">
                <a:cs typeface="Arial"/>
              </a:rPr>
              <a:t> </a:t>
            </a:r>
            <a:r>
              <a:rPr lang="de-CH" spc="20" dirty="0" err="1">
                <a:cs typeface="Arial"/>
              </a:rPr>
              <a:t>of</a:t>
            </a:r>
            <a:r>
              <a:rPr lang="de-CH" spc="20" dirty="0">
                <a:cs typeface="Arial"/>
              </a:rPr>
              <a:t> </a:t>
            </a:r>
            <a:r>
              <a:rPr lang="de-CH" spc="20" dirty="0" err="1">
                <a:cs typeface="Arial"/>
              </a:rPr>
              <a:t>machine</a:t>
            </a:r>
            <a:r>
              <a:rPr lang="de-CH" spc="20" dirty="0">
                <a:cs typeface="Arial"/>
                <a:sym typeface="Wingdings" pitchFamily="2" charset="2"/>
              </a:rPr>
              <a:t> (2 IP </a:t>
            </a:r>
            <a:r>
              <a:rPr lang="de-CH" spc="20" dirty="0" err="1">
                <a:cs typeface="Arial"/>
                <a:sym typeface="Wingdings" pitchFamily="2" charset="2"/>
              </a:rPr>
              <a:t>case</a:t>
            </a:r>
            <a:r>
              <a:rPr lang="de-CH" spc="20" dirty="0">
                <a:cs typeface="Arial"/>
                <a:sym typeface="Wingdings" pitchFamily="2" charset="2"/>
              </a:rPr>
              <a:t>)</a:t>
            </a:r>
          </a:p>
          <a:p>
            <a:pPr marL="638650" lvl="1" indent="-285750">
              <a:lnSpc>
                <a:spcPct val="100000"/>
              </a:lnSpc>
              <a:spcBef>
                <a:spcPts val="100"/>
              </a:spcBef>
              <a:tabLst>
                <a:tab pos="297815" algn="l"/>
                <a:tab pos="298450" algn="l"/>
              </a:tabLst>
            </a:pPr>
            <a:endParaRPr lang="de-CH" spc="20" dirty="0">
              <a:cs typeface="Arial"/>
              <a:sym typeface="Wingdings" pitchFamily="2" charset="2"/>
            </a:endParaRPr>
          </a:p>
          <a:p>
            <a:pPr marL="638650" lvl="1" indent="-285750">
              <a:lnSpc>
                <a:spcPct val="100000"/>
              </a:lnSpc>
              <a:spcBef>
                <a:spcPts val="100"/>
              </a:spcBef>
              <a:tabLst>
                <a:tab pos="297815" algn="l"/>
                <a:tab pos="298450" algn="l"/>
              </a:tabLst>
            </a:pPr>
            <a:r>
              <a:rPr lang="de-CH" spc="20" dirty="0">
                <a:cs typeface="Arial"/>
                <a:sym typeface="Wingdings" pitchFamily="2" charset="2"/>
              </a:rPr>
              <a:t>In code: </a:t>
            </a:r>
          </a:p>
          <a:p>
            <a:pPr marL="978850" lvl="2" indent="-285750">
              <a:lnSpc>
                <a:spcPct val="100000"/>
              </a:lnSpc>
              <a:spcBef>
                <a:spcPts val="100"/>
              </a:spcBef>
              <a:tabLst>
                <a:tab pos="297815" algn="l"/>
                <a:tab pos="298450" algn="l"/>
              </a:tabLst>
            </a:pPr>
            <a:r>
              <a:rPr lang="de-CH" spc="20" dirty="0">
                <a:cs typeface="Arial"/>
                <a:sym typeface="Wingdings" pitchFamily="2" charset="2"/>
              </a:rPr>
              <a:t>1 IP + </a:t>
            </a:r>
            <a:r>
              <a:rPr lang="de-CH" spc="20" dirty="0" err="1">
                <a:cs typeface="Arial"/>
                <a:sym typeface="Wingdings" pitchFamily="2" charset="2"/>
              </a:rPr>
              <a:t>tracking</a:t>
            </a:r>
            <a:r>
              <a:rPr lang="de-CH" spc="20" dirty="0">
                <a:cs typeface="Arial"/>
                <a:sym typeface="Wingdings" pitchFamily="2" charset="2"/>
              </a:rPr>
              <a:t> </a:t>
            </a:r>
            <a:r>
              <a:rPr lang="de-CH" spc="20" dirty="0" err="1">
                <a:cs typeface="Arial"/>
                <a:sym typeface="Wingdings" pitchFamily="2" charset="2"/>
              </a:rPr>
              <a:t>over</a:t>
            </a:r>
            <a:r>
              <a:rPr lang="de-CH" spc="20" dirty="0">
                <a:cs typeface="Arial"/>
                <a:sym typeface="Wingdings" pitchFamily="2" charset="2"/>
              </a:rPr>
              <a:t> half </a:t>
            </a:r>
            <a:r>
              <a:rPr lang="de-CH" spc="20" dirty="0" err="1">
                <a:cs typeface="Arial"/>
                <a:sym typeface="Wingdings" pitchFamily="2" charset="2"/>
              </a:rPr>
              <a:t>arc</a:t>
            </a:r>
            <a:br>
              <a:rPr lang="de-CH" spc="20" dirty="0">
                <a:cs typeface="Arial"/>
                <a:sym typeface="Wingdings" pitchFamily="2" charset="2"/>
              </a:rPr>
            </a:br>
            <a:r>
              <a:rPr lang="de-CH" spc="20" dirty="0" err="1">
                <a:cs typeface="Arial"/>
                <a:sym typeface="Wingdings" pitchFamily="2" charset="2"/>
              </a:rPr>
              <a:t>with</a:t>
            </a:r>
            <a:r>
              <a:rPr lang="de-CH" spc="20" dirty="0">
                <a:cs typeface="Arial"/>
                <a:sym typeface="Wingdings" pitchFamily="2" charset="2"/>
              </a:rPr>
              <a:t> linear </a:t>
            </a:r>
            <a:r>
              <a:rPr lang="de-CH" spc="20" dirty="0" err="1">
                <a:cs typeface="Arial"/>
                <a:sym typeface="Wingdings" pitchFamily="2" charset="2"/>
              </a:rPr>
              <a:t>transfer</a:t>
            </a:r>
            <a:r>
              <a:rPr lang="de-CH" spc="20" dirty="0">
                <a:cs typeface="Arial"/>
                <a:sym typeface="Wingdings" pitchFamily="2" charset="2"/>
              </a:rPr>
              <a:t> </a:t>
            </a:r>
            <a:r>
              <a:rPr lang="de-CH" spc="20" dirty="0" err="1">
                <a:cs typeface="Arial"/>
                <a:sym typeface="Wingdings" pitchFamily="2" charset="2"/>
              </a:rPr>
              <a:t>matrix</a:t>
            </a:r>
            <a:endParaRPr lang="de-CH" spc="20" dirty="0">
              <a:cs typeface="Arial"/>
              <a:sym typeface="Wingdings" pitchFamily="2" charset="2"/>
            </a:endParaRPr>
          </a:p>
          <a:p>
            <a:pPr marL="638650" lvl="1"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Arc </a:t>
            </a:r>
            <a:r>
              <a:rPr lang="de-CH" spc="20" dirty="0" err="1">
                <a:cs typeface="Arial"/>
                <a:sym typeface="Wingdings" pitchFamily="2" charset="2"/>
              </a:rPr>
              <a:t>split</a:t>
            </a:r>
            <a:r>
              <a:rPr lang="de-CH" spc="20" dirty="0">
                <a:cs typeface="Arial"/>
                <a:sym typeface="Wingdings" pitchFamily="2" charset="2"/>
              </a:rPr>
              <a:t> </a:t>
            </a:r>
            <a:r>
              <a:rPr lang="de-CH" spc="20" dirty="0" err="1">
                <a:cs typeface="Arial"/>
                <a:sym typeface="Wingdings" pitchFamily="2" charset="2"/>
              </a:rPr>
              <a:t>into</a:t>
            </a:r>
            <a:r>
              <a:rPr lang="de-CH" spc="20" dirty="0">
                <a:cs typeface="Arial"/>
                <a:sym typeface="Wingdings" pitchFamily="2" charset="2"/>
              </a:rPr>
              <a:t> 3 </a:t>
            </a:r>
            <a:r>
              <a:rPr lang="de-CH" spc="20" dirty="0" err="1">
                <a:cs typeface="Arial"/>
                <a:sym typeface="Wingdings" pitchFamily="2" charset="2"/>
              </a:rPr>
              <a:t>segments</a:t>
            </a:r>
            <a:endParaRPr lang="de-CH" spc="20" dirty="0">
              <a:cs typeface="Arial"/>
              <a:sym typeface="Wingdings" pitchFamily="2" charset="2"/>
            </a:endParaRPr>
          </a:p>
          <a:p>
            <a:pPr marL="638650" lvl="1"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2 </a:t>
            </a:r>
            <a:r>
              <a:rPr lang="de-CH" spc="20" dirty="0" err="1">
                <a:cs typeface="Arial"/>
                <a:sym typeface="Wingdings" pitchFamily="2" charset="2"/>
              </a:rPr>
              <a:t>crab</a:t>
            </a:r>
            <a:r>
              <a:rPr lang="de-CH" spc="20" dirty="0">
                <a:cs typeface="Arial"/>
                <a:sym typeface="Wingdings" pitchFamily="2" charset="2"/>
              </a:rPr>
              <a:t> </a:t>
            </a:r>
            <a:r>
              <a:rPr lang="de-CH" spc="20" dirty="0" err="1">
                <a:cs typeface="Arial"/>
                <a:sym typeface="Wingdings" pitchFamily="2" charset="2"/>
              </a:rPr>
              <a:t>sextupoles</a:t>
            </a:r>
            <a:r>
              <a:rPr lang="de-CH" spc="20" dirty="0">
                <a:cs typeface="Arial"/>
                <a:sym typeface="Wingdings" pitchFamily="2" charset="2"/>
              </a:rPr>
              <a:t> </a:t>
            </a:r>
            <a:r>
              <a:rPr lang="de-CH" spc="20" dirty="0" err="1">
                <a:cs typeface="Arial"/>
                <a:sym typeface="Wingdings" pitchFamily="2" charset="2"/>
              </a:rPr>
              <a:t>between</a:t>
            </a:r>
            <a:r>
              <a:rPr lang="de-CH" spc="20" dirty="0">
                <a:cs typeface="Arial"/>
                <a:sym typeface="Wingdings" pitchFamily="2" charset="2"/>
              </a:rPr>
              <a:t> </a:t>
            </a:r>
            <a:r>
              <a:rPr lang="de-CH" spc="20" dirty="0" err="1">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segments</a:t>
            </a:r>
            <a:r>
              <a:rPr lang="de-CH" spc="20" dirty="0">
                <a:cs typeface="Arial"/>
                <a:sym typeface="Wingdings" pitchFamily="2" charset="2"/>
              </a:rPr>
              <a:t> (</a:t>
            </a:r>
            <a:r>
              <a:rPr lang="el-GR" spc="20" dirty="0">
                <a:cs typeface="Arial"/>
                <a:sym typeface="Wingdings" pitchFamily="2" charset="2"/>
              </a:rPr>
              <a:t>β</a:t>
            </a:r>
            <a:r>
              <a:rPr lang="de-CH" spc="20" baseline="-25000" dirty="0">
                <a:cs typeface="Arial"/>
                <a:sym typeface="Wingdings" pitchFamily="2" charset="2"/>
              </a:rPr>
              <a:t>x</a:t>
            </a:r>
            <a:r>
              <a:rPr lang="de-CH" spc="20" dirty="0">
                <a:cs typeface="Arial"/>
                <a:sym typeface="Wingdings" pitchFamily="2" charset="2"/>
              </a:rPr>
              <a:t>=3 m, </a:t>
            </a:r>
            <a:r>
              <a:rPr lang="el-GR" spc="20" dirty="0">
                <a:cs typeface="Arial"/>
                <a:sym typeface="Wingdings" pitchFamily="2" charset="2"/>
              </a:rPr>
              <a:t>β</a:t>
            </a:r>
            <a:r>
              <a:rPr lang="de-CH" spc="20" baseline="-25000" dirty="0" err="1">
                <a:cs typeface="Arial"/>
                <a:sym typeface="Wingdings" pitchFamily="2" charset="2"/>
              </a:rPr>
              <a:t>y</a:t>
            </a:r>
            <a:r>
              <a:rPr lang="de-CH" spc="20" dirty="0">
                <a:cs typeface="Arial"/>
                <a:sym typeface="Wingdings" pitchFamily="2" charset="2"/>
              </a:rPr>
              <a:t>=500 m)</a:t>
            </a: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A «turn» </a:t>
            </a:r>
            <a:r>
              <a:rPr lang="de-CH" spc="20" dirty="0" err="1">
                <a:cs typeface="Arial"/>
                <a:sym typeface="Wingdings" pitchFamily="2" charset="2"/>
              </a:rPr>
              <a:t>begins</a:t>
            </a:r>
            <a:r>
              <a:rPr lang="de-CH" spc="20" dirty="0">
                <a:cs typeface="Arial"/>
                <a:sym typeface="Wingdings" pitchFamily="2" charset="2"/>
              </a:rPr>
              <a:t> in front </a:t>
            </a:r>
            <a:r>
              <a:rPr lang="de-CH" spc="20" dirty="0" err="1">
                <a:cs typeface="Arial"/>
                <a:sym typeface="Wingdings" pitchFamily="2" charset="2"/>
              </a:rPr>
              <a:t>of</a:t>
            </a:r>
            <a:r>
              <a:rPr lang="de-CH" spc="20" dirty="0">
                <a:cs typeface="Arial"/>
                <a:sym typeface="Wingdings" pitchFamily="2" charset="2"/>
              </a:rPr>
              <a:t> </a:t>
            </a:r>
            <a:r>
              <a:rPr lang="de-CH" spc="20" dirty="0" err="1">
                <a:cs typeface="Arial"/>
                <a:sym typeface="Wingdings" pitchFamily="2" charset="2"/>
              </a:rPr>
              <a:t>the</a:t>
            </a:r>
            <a:r>
              <a:rPr lang="de-CH" spc="20" dirty="0">
                <a:cs typeface="Arial"/>
                <a:sym typeface="Wingdings" pitchFamily="2" charset="2"/>
              </a:rPr>
              <a:t> </a:t>
            </a:r>
            <a:r>
              <a:rPr lang="de-CH" spc="20" dirty="0" err="1">
                <a:cs typeface="Arial"/>
                <a:sym typeface="Wingdings" pitchFamily="2" charset="2"/>
              </a:rPr>
              <a:t>right</a:t>
            </a:r>
            <a:r>
              <a:rPr lang="de-CH" spc="20" dirty="0">
                <a:cs typeface="Arial"/>
                <a:sym typeface="Wingdings" pitchFamily="2" charset="2"/>
              </a:rPr>
              <a:t> </a:t>
            </a:r>
            <a:r>
              <a:rPr lang="de-CH" spc="20" dirty="0" err="1">
                <a:cs typeface="Arial"/>
                <a:sym typeface="Wingdings" pitchFamily="2" charset="2"/>
              </a:rPr>
              <a:t>sextupole</a:t>
            </a:r>
            <a:r>
              <a:rPr lang="de-CH" spc="20" dirty="0">
                <a:cs typeface="Arial"/>
                <a:sym typeface="Wingdings" pitchFamily="2" charset="2"/>
              </a:rPr>
              <a:t>:</a:t>
            </a:r>
          </a:p>
          <a:p>
            <a:pPr marL="1319050" lvl="3" indent="-285750">
              <a:lnSpc>
                <a:spcPct val="100000"/>
              </a:lnSpc>
              <a:spcBef>
                <a:spcPts val="100"/>
              </a:spcBef>
              <a:tabLst>
                <a:tab pos="297815" algn="l"/>
                <a:tab pos="298450" algn="l"/>
              </a:tabLst>
            </a:pPr>
            <a:r>
              <a:rPr lang="de-CH" spc="20" dirty="0">
                <a:cs typeface="Arial"/>
                <a:sym typeface="Wingdings" pitchFamily="2" charset="2"/>
              </a:rPr>
              <a:t>Observation </a:t>
            </a:r>
            <a:r>
              <a:rPr lang="de-CH" spc="20" dirty="0" err="1">
                <a:cs typeface="Arial"/>
                <a:sym typeface="Wingdings" pitchFamily="2" charset="2"/>
              </a:rPr>
              <a:t>point</a:t>
            </a:r>
            <a:r>
              <a:rPr lang="de-CH" spc="20" dirty="0">
                <a:cs typeface="Arial"/>
                <a:sym typeface="Wingdings" pitchFamily="2" charset="2"/>
              </a:rPr>
              <a:t> </a:t>
            </a:r>
            <a:r>
              <a:rPr lang="de-CH" spc="20" dirty="0" err="1">
                <a:cs typeface="Arial"/>
                <a:sym typeface="Wingdings" pitchFamily="2" charset="2"/>
              </a:rPr>
              <a:t>for</a:t>
            </a:r>
            <a:r>
              <a:rPr lang="de-CH" spc="20" dirty="0">
                <a:cs typeface="Arial"/>
                <a:sym typeface="Wingdings" pitchFamily="2" charset="2"/>
              </a:rPr>
              <a:t> </a:t>
            </a:r>
            <a:r>
              <a:rPr lang="de-CH" spc="20" dirty="0" err="1">
                <a:cs typeface="Arial"/>
                <a:sym typeface="Wingdings" pitchFamily="2" charset="2"/>
              </a:rPr>
              <a:t>coordinates</a:t>
            </a:r>
            <a:endParaRPr lang="de-CH" spc="20" dirty="0">
              <a:cs typeface="Arial"/>
              <a:sym typeface="Wingdings" pitchFamily="2" charset="2"/>
            </a:endParaRP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err="1">
                <a:cs typeface="Arial"/>
                <a:sym typeface="Wingdings" pitchFamily="2" charset="2"/>
              </a:rPr>
              <a:t>Effective</a:t>
            </a:r>
            <a:r>
              <a:rPr lang="de-CH" spc="20" dirty="0">
                <a:cs typeface="Arial"/>
                <a:sym typeface="Wingdings" pitchFamily="2" charset="2"/>
              </a:rPr>
              <a:t> </a:t>
            </a:r>
            <a:r>
              <a:rPr lang="de-CH" spc="20" dirty="0" err="1">
                <a:cs typeface="Arial"/>
                <a:sym typeface="Wingdings" pitchFamily="2" charset="2"/>
              </a:rPr>
              <a:t>radiation</a:t>
            </a:r>
            <a:r>
              <a:rPr lang="de-CH" spc="20" dirty="0">
                <a:cs typeface="Arial"/>
                <a:sym typeface="Wingdings" pitchFamily="2" charset="2"/>
              </a:rPr>
              <a:t> (</a:t>
            </a:r>
            <a:r>
              <a:rPr lang="de-CH" spc="20" dirty="0" err="1">
                <a:cs typeface="Arial"/>
                <a:sym typeface="Wingdings" pitchFamily="2" charset="2"/>
              </a:rPr>
              <a:t>damping+noise</a:t>
            </a:r>
            <a:r>
              <a:rPr lang="de-CH" spc="20" dirty="0">
                <a:cs typeface="Arial"/>
                <a:sym typeface="Wingdings" pitchFamily="2" charset="2"/>
              </a:rPr>
              <a:t>) in </a:t>
            </a:r>
            <a:r>
              <a:rPr lang="de-CH" spc="20" dirty="0" err="1">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beamstrahlung</a:t>
            </a:r>
            <a:r>
              <a:rPr lang="de-CH" spc="20" dirty="0">
                <a:cs typeface="Arial"/>
                <a:sym typeface="Wingdings" pitchFamily="2" charset="2"/>
              </a:rPr>
              <a:t> in beam-beam</a:t>
            </a:r>
          </a:p>
          <a:p>
            <a:pPr marL="1319050" lvl="3" indent="-285750">
              <a:lnSpc>
                <a:spcPct val="100000"/>
              </a:lnSpc>
              <a:spcBef>
                <a:spcPts val="100"/>
              </a:spcBef>
              <a:tabLst>
                <a:tab pos="297815" algn="l"/>
                <a:tab pos="298450" algn="l"/>
              </a:tabLst>
            </a:pPr>
            <a:r>
              <a:rPr lang="de-CH" spc="20" dirty="0" err="1">
                <a:cs typeface="Arial"/>
                <a:sym typeface="Wingdings" pitchFamily="2" charset="2"/>
              </a:rPr>
              <a:t>No</a:t>
            </a:r>
            <a:r>
              <a:rPr lang="de-CH" spc="20" dirty="0">
                <a:cs typeface="Arial"/>
                <a:sym typeface="Wingdings" pitchFamily="2" charset="2"/>
              </a:rPr>
              <a:t> </a:t>
            </a:r>
            <a:r>
              <a:rPr lang="de-CH" spc="20" dirty="0" err="1">
                <a:cs typeface="Arial"/>
                <a:sym typeface="Wingdings" pitchFamily="2" charset="2"/>
              </a:rPr>
              <a:t>radiation</a:t>
            </a:r>
            <a:r>
              <a:rPr lang="de-CH" spc="20" dirty="0">
                <a:cs typeface="Arial"/>
                <a:sym typeface="Wingdings" pitchFamily="2" charset="2"/>
              </a:rPr>
              <a:t> </a:t>
            </a:r>
            <a:r>
              <a:rPr lang="de-CH" spc="20" dirty="0" err="1">
                <a:cs typeface="Arial"/>
                <a:sym typeface="Wingdings" pitchFamily="2" charset="2"/>
              </a:rPr>
              <a:t>for</a:t>
            </a:r>
            <a:r>
              <a:rPr lang="de-CH" spc="20" dirty="0">
                <a:cs typeface="Arial"/>
                <a:sym typeface="Wingdings" pitchFamily="2" charset="2"/>
              </a:rPr>
              <a:t> FMA</a:t>
            </a:r>
          </a:p>
          <a:p>
            <a:pPr marL="978850" lvl="2" indent="-285750">
              <a:lnSpc>
                <a:spcPct val="100000"/>
              </a:lnSpc>
              <a:spcBef>
                <a:spcPts val="100"/>
              </a:spcBef>
              <a:tabLst>
                <a:tab pos="297815" algn="l"/>
                <a:tab pos="298450" algn="l"/>
              </a:tabLst>
            </a:pPr>
            <a:endParaRPr lang="de-CH" spc="20" dirty="0">
              <a:cs typeface="Arial"/>
            </a:endParaRPr>
          </a:p>
        </p:txBody>
      </p:sp>
      <p:sp>
        <p:nvSpPr>
          <p:cNvPr id="24" name="Title 4">
            <a:extLst>
              <a:ext uri="{FF2B5EF4-FFF2-40B4-BE49-F238E27FC236}">
                <a16:creationId xmlns:a16="http://schemas.microsoft.com/office/drawing/2014/main" id="{58D7CF8C-724F-6A4C-904B-E0E414930C3E}"/>
              </a:ext>
            </a:extLst>
          </p:cNvPr>
          <p:cNvSpPr txBox="1">
            <a:spLocks/>
          </p:cNvSpPr>
          <p:nvPr/>
        </p:nvSpPr>
        <p:spPr>
          <a:xfrm>
            <a:off x="128329" y="440203"/>
            <a:ext cx="63486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Simplified tracking simulations with Xsuite</a:t>
            </a:r>
          </a:p>
        </p:txBody>
      </p:sp>
      <p:sp>
        <p:nvSpPr>
          <p:cNvPr id="58" name="object 6">
            <a:extLst>
              <a:ext uri="{FF2B5EF4-FFF2-40B4-BE49-F238E27FC236}">
                <a16:creationId xmlns:a16="http://schemas.microsoft.com/office/drawing/2014/main" id="{8FDCEA3B-0233-E341-BA18-FE463C3A0234}"/>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4</a:t>
            </a:r>
            <a:endParaRPr spc="-25" dirty="0"/>
          </a:p>
        </p:txBody>
      </p:sp>
      <p:cxnSp>
        <p:nvCxnSpPr>
          <p:cNvPr id="8" name="Straight Connector 7">
            <a:extLst>
              <a:ext uri="{FF2B5EF4-FFF2-40B4-BE49-F238E27FC236}">
                <a16:creationId xmlns:a16="http://schemas.microsoft.com/office/drawing/2014/main" id="{D84E046E-6A18-6634-415A-50D2B248C94D}"/>
              </a:ext>
            </a:extLst>
          </p:cNvPr>
          <p:cNvCxnSpPr>
            <a:cxnSpLocks/>
          </p:cNvCxnSpPr>
          <p:nvPr/>
        </p:nvCxnSpPr>
        <p:spPr>
          <a:xfrm>
            <a:off x="5492321" y="1981718"/>
            <a:ext cx="0" cy="53018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196891E-8DB3-DA29-5BE7-2FF66FEB6194}"/>
              </a:ext>
            </a:extLst>
          </p:cNvPr>
          <p:cNvCxnSpPr>
            <a:cxnSpLocks/>
          </p:cNvCxnSpPr>
          <p:nvPr/>
        </p:nvCxnSpPr>
        <p:spPr>
          <a:xfrm>
            <a:off x="8088885" y="1971097"/>
            <a:ext cx="0" cy="53018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Explosion 2 9">
            <a:extLst>
              <a:ext uri="{FF2B5EF4-FFF2-40B4-BE49-F238E27FC236}">
                <a16:creationId xmlns:a16="http://schemas.microsoft.com/office/drawing/2014/main" id="{346EE03E-722D-A730-AD18-3A50021972EF}"/>
              </a:ext>
            </a:extLst>
          </p:cNvPr>
          <p:cNvSpPr/>
          <p:nvPr/>
        </p:nvSpPr>
        <p:spPr>
          <a:xfrm>
            <a:off x="4573492" y="1924025"/>
            <a:ext cx="582480" cy="624327"/>
          </a:xfrm>
          <a:prstGeom prst="irregularSeal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TextBox 5">
            <a:extLst>
              <a:ext uri="{FF2B5EF4-FFF2-40B4-BE49-F238E27FC236}">
                <a16:creationId xmlns:a16="http://schemas.microsoft.com/office/drawing/2014/main" id="{4EB4AB24-3627-5B2E-52E6-26B585B958FB}"/>
              </a:ext>
            </a:extLst>
          </p:cNvPr>
          <p:cNvSpPr txBox="1"/>
          <p:nvPr/>
        </p:nvSpPr>
        <p:spPr>
          <a:xfrm>
            <a:off x="4208308" y="1587072"/>
            <a:ext cx="4966370" cy="307777"/>
          </a:xfrm>
          <a:prstGeom prst="rect">
            <a:avLst/>
          </a:prstGeom>
          <a:noFill/>
          <a:ln>
            <a:noFill/>
          </a:ln>
        </p:spPr>
        <p:txBody>
          <a:bodyPr wrap="square" rtlCol="0">
            <a:spAutoFit/>
          </a:bodyPr>
          <a:lstStyle/>
          <a:p>
            <a:pPr algn="ctr"/>
            <a:r>
              <a:rPr lang="en-CH" sz="1400" dirty="0">
                <a:solidFill>
                  <a:schemeClr val="accent5"/>
                </a:solidFill>
                <a:latin typeface="Times New Roman" panose="02020603050405020304" pitchFamily="18" charset="0"/>
                <a:cs typeface="Times New Roman" panose="02020603050405020304" pitchFamily="18" charset="0"/>
              </a:rPr>
              <a:t>IP + BS</a:t>
            </a:r>
            <a:r>
              <a:rPr lang="en-CH" sz="1400" dirty="0">
                <a:latin typeface="Times New Roman" panose="02020603050405020304" pitchFamily="18" charset="0"/>
                <a:cs typeface="Times New Roman" panose="02020603050405020304" pitchFamily="18" charset="0"/>
              </a:rPr>
              <a:t> | lin. arc | </a:t>
            </a:r>
            <a:r>
              <a:rPr lang="en-CH" sz="1400" dirty="0">
                <a:solidFill>
                  <a:schemeClr val="accent1"/>
                </a:solidFill>
                <a:latin typeface="Times New Roman" panose="02020603050405020304" pitchFamily="18" charset="0"/>
                <a:cs typeface="Times New Roman" panose="02020603050405020304" pitchFamily="18" charset="0"/>
              </a:rPr>
              <a:t>sext.</a:t>
            </a:r>
            <a:r>
              <a:rPr lang="en-CH" sz="1400" dirty="0">
                <a:latin typeface="Times New Roman" panose="02020603050405020304" pitchFamily="18" charset="0"/>
                <a:cs typeface="Times New Roman" panose="02020603050405020304" pitchFamily="18" charset="0"/>
              </a:rPr>
              <a:t> | lin. arc + eff. SR | </a:t>
            </a:r>
            <a:r>
              <a:rPr lang="en-CH" sz="1400" dirty="0">
                <a:solidFill>
                  <a:schemeClr val="accent1"/>
                </a:solidFill>
                <a:latin typeface="Times New Roman" panose="02020603050405020304" pitchFamily="18" charset="0"/>
                <a:cs typeface="Times New Roman" panose="02020603050405020304" pitchFamily="18" charset="0"/>
              </a:rPr>
              <a:t>sext.</a:t>
            </a:r>
            <a:r>
              <a:rPr lang="en-CH" sz="1400" dirty="0">
                <a:latin typeface="Times New Roman" panose="02020603050405020304" pitchFamily="18" charset="0"/>
                <a:cs typeface="Times New Roman" panose="02020603050405020304" pitchFamily="18" charset="0"/>
              </a:rPr>
              <a:t> | lin. arc</a:t>
            </a:r>
          </a:p>
        </p:txBody>
      </p:sp>
      <p:sp>
        <p:nvSpPr>
          <p:cNvPr id="15" name="Curved Up Arrow 14">
            <a:extLst>
              <a:ext uri="{FF2B5EF4-FFF2-40B4-BE49-F238E27FC236}">
                <a16:creationId xmlns:a16="http://schemas.microsoft.com/office/drawing/2014/main" id="{3EE36BAA-2969-E37A-11C7-09B2D2FDBEA8}"/>
              </a:ext>
            </a:extLst>
          </p:cNvPr>
          <p:cNvSpPr/>
          <p:nvPr/>
        </p:nvSpPr>
        <p:spPr>
          <a:xfrm flipH="1">
            <a:off x="4847158" y="2516812"/>
            <a:ext cx="3691371" cy="391796"/>
          </a:xfrm>
          <a:prstGeom prst="curved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0" name="Chevron 29">
            <a:extLst>
              <a:ext uri="{FF2B5EF4-FFF2-40B4-BE49-F238E27FC236}">
                <a16:creationId xmlns:a16="http://schemas.microsoft.com/office/drawing/2014/main" id="{26A210F3-7831-D60E-3B29-3BA2EC0DC0BA}"/>
              </a:ext>
            </a:extLst>
          </p:cNvPr>
          <p:cNvSpPr/>
          <p:nvPr/>
        </p:nvSpPr>
        <p:spPr>
          <a:xfrm>
            <a:off x="6934200" y="1976891"/>
            <a:ext cx="1044752" cy="484632"/>
          </a:xfrm>
          <a:prstGeom prst="chevron">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Times New Roman" panose="02020603050405020304" pitchFamily="18" charset="0"/>
                <a:cs typeface="Times New Roman" panose="02020603050405020304" pitchFamily="18" charset="0"/>
              </a:rPr>
              <a:t>START</a:t>
            </a:r>
          </a:p>
        </p:txBody>
      </p:sp>
      <p:sp>
        <p:nvSpPr>
          <p:cNvPr id="2" name="TextBox 1">
            <a:extLst>
              <a:ext uri="{FF2B5EF4-FFF2-40B4-BE49-F238E27FC236}">
                <a16:creationId xmlns:a16="http://schemas.microsoft.com/office/drawing/2014/main" id="{54143D84-84D5-FBD6-4164-69591F434BC5}"/>
              </a:ext>
            </a:extLst>
          </p:cNvPr>
          <p:cNvSpPr txBox="1"/>
          <p:nvPr/>
        </p:nvSpPr>
        <p:spPr>
          <a:xfrm>
            <a:off x="6353900" y="2630463"/>
            <a:ext cx="675185" cy="300082"/>
          </a:xfrm>
          <a:prstGeom prst="rect">
            <a:avLst/>
          </a:prstGeom>
          <a:noFill/>
        </p:spPr>
        <p:txBody>
          <a:bodyPr wrap="none" rtlCol="0">
            <a:spAutoFit/>
          </a:bodyPr>
          <a:lstStyle/>
          <a:p>
            <a:r>
              <a:rPr lang="en-US" dirty="0">
                <a:solidFill>
                  <a:schemeClr val="tx2"/>
                </a:solidFill>
              </a:rPr>
              <a:t>repeat</a:t>
            </a:r>
          </a:p>
        </p:txBody>
      </p:sp>
      <p:sp>
        <p:nvSpPr>
          <p:cNvPr id="3" name="TextBox 2">
            <a:extLst>
              <a:ext uri="{FF2B5EF4-FFF2-40B4-BE49-F238E27FC236}">
                <a16:creationId xmlns:a16="http://schemas.microsoft.com/office/drawing/2014/main" id="{742C8579-B120-906E-8C5B-E406E31972F1}"/>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Introduction</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214902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xEl>
                                              <p:pRg st="5" end="5"/>
                                            </p:txEl>
                                          </p:spTgt>
                                        </p:tgtEl>
                                        <p:attrNameLst>
                                          <p:attrName>style.visibility</p:attrName>
                                        </p:attrNameLst>
                                      </p:cBhvr>
                                      <p:to>
                                        <p:strVal val="visible"/>
                                      </p:to>
                                    </p:set>
                                    <p:animEffect transition="in" filter="fade">
                                      <p:cBhvr>
                                        <p:cTn id="7" dur="500"/>
                                        <p:tgtEl>
                                          <p:spTgt spid="29">
                                            <p:txEl>
                                              <p:pRg st="5" end="5"/>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9">
                                            <p:txEl>
                                              <p:pRg st="7" end="7"/>
                                            </p:txEl>
                                          </p:spTgt>
                                        </p:tgtEl>
                                        <p:attrNameLst>
                                          <p:attrName>style.visibility</p:attrName>
                                        </p:attrNameLst>
                                      </p:cBhvr>
                                      <p:to>
                                        <p:strVal val="visible"/>
                                      </p:to>
                                    </p:set>
                                    <p:animEffect transition="in" filter="fade">
                                      <p:cBhvr>
                                        <p:cTn id="16" dur="500"/>
                                        <p:tgtEl>
                                          <p:spTgt spid="29">
                                            <p:txEl>
                                              <p:pRg st="7" end="7"/>
                                            </p:txEl>
                                          </p:spTgt>
                                        </p:tgtEl>
                                      </p:cBhvr>
                                    </p:animEffec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9">
                                            <p:txEl>
                                              <p:pRg st="9" end="9"/>
                                            </p:txEl>
                                          </p:spTgt>
                                        </p:tgtEl>
                                        <p:attrNameLst>
                                          <p:attrName>style.visibility</p:attrName>
                                        </p:attrNameLst>
                                      </p:cBhvr>
                                      <p:to>
                                        <p:strVal val="visible"/>
                                      </p:to>
                                    </p:set>
                                    <p:animEffect transition="in" filter="fade">
                                      <p:cBhvr>
                                        <p:cTn id="25" dur="500"/>
                                        <p:tgtEl>
                                          <p:spTgt spid="29">
                                            <p:txEl>
                                              <p:pRg st="9" end="9"/>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9">
                                            <p:txEl>
                                              <p:pRg st="10" end="10"/>
                                            </p:txEl>
                                          </p:spTgt>
                                        </p:tgtEl>
                                        <p:attrNameLst>
                                          <p:attrName>style.visibility</p:attrName>
                                        </p:attrNameLst>
                                      </p:cBhvr>
                                      <p:to>
                                        <p:strVal val="visible"/>
                                      </p:to>
                                    </p:set>
                                    <p:animEffect transition="in" filter="fade">
                                      <p:cBhvr>
                                        <p:cTn id="28" dur="500"/>
                                        <p:tgtEl>
                                          <p:spTgt spid="29">
                                            <p:txEl>
                                              <p:pRg st="10" end="10"/>
                                            </p:txEl>
                                          </p:spTgt>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9">
                                            <p:txEl>
                                              <p:pRg st="12" end="12"/>
                                            </p:txEl>
                                          </p:spTgt>
                                        </p:tgtEl>
                                        <p:attrNameLst>
                                          <p:attrName>style.visibility</p:attrName>
                                        </p:attrNameLst>
                                      </p:cBhvr>
                                      <p:to>
                                        <p:strVal val="visible"/>
                                      </p:to>
                                    </p:set>
                                    <p:animEffect transition="in" filter="fade">
                                      <p:cBhvr>
                                        <p:cTn id="35" dur="500"/>
                                        <p:tgtEl>
                                          <p:spTgt spid="29">
                                            <p:txEl>
                                              <p:pRg st="12" end="12"/>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9">
                                            <p:txEl>
                                              <p:pRg st="13" end="13"/>
                                            </p:txEl>
                                          </p:spTgt>
                                        </p:tgtEl>
                                        <p:attrNameLst>
                                          <p:attrName>style.visibility</p:attrName>
                                        </p:attrNameLst>
                                      </p:cBhvr>
                                      <p:to>
                                        <p:strVal val="visible"/>
                                      </p:to>
                                    </p:set>
                                    <p:animEffect transition="in" filter="fade">
                                      <p:cBhvr>
                                        <p:cTn id="38" dur="500"/>
                                        <p:tgtEl>
                                          <p:spTgt spid="29">
                                            <p:txEl>
                                              <p:pRg st="13" end="13"/>
                                            </p:txEl>
                                          </p:spTgt>
                                        </p:tgtEl>
                                      </p:cBhvr>
                                    </p:animEffect>
                                  </p:childTnLst>
                                </p:cTn>
                              </p:par>
                              <p:par>
                                <p:cTn id="39" presetID="1"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6" grpId="0"/>
      <p:bldP spid="3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5</a:t>
            </a:fld>
            <a:endParaRPr spc="-25"/>
          </a:p>
        </p:txBody>
      </p:sp>
      <p:sp>
        <p:nvSpPr>
          <p:cNvPr id="3" name="object 3"/>
          <p:cNvSpPr txBox="1">
            <a:spLocks noGrp="1"/>
          </p:cNvSpPr>
          <p:nvPr>
            <p:ph type="title"/>
          </p:nvPr>
        </p:nvSpPr>
        <p:spPr>
          <a:xfrm>
            <a:off x="442800" y="438944"/>
            <a:ext cx="8263350" cy="397545"/>
          </a:xfrm>
          <a:prstGeom prst="rect">
            <a:avLst/>
          </a:prstGeom>
        </p:spPr>
        <p:txBody>
          <a:bodyPr vert="horz" wrap="square" lIns="0" tIns="12700" rIns="0" bIns="0" rtlCol="0">
            <a:spAutoFit/>
          </a:bodyPr>
          <a:lstStyle/>
          <a:p>
            <a:pPr marL="12700">
              <a:spcBef>
                <a:spcPts val="100"/>
              </a:spcBef>
            </a:pPr>
            <a:r>
              <a:rPr lang="fr-CH" sz="2800" spc="-140" dirty="0"/>
              <a:t>Performance of the </a:t>
            </a:r>
            <a:r>
              <a:rPr lang="fr-CH" sz="2800" spc="-140" dirty="0" err="1"/>
              <a:t>Xsuite</a:t>
            </a:r>
            <a:r>
              <a:rPr lang="fr-CH" sz="2800" spc="-140" dirty="0"/>
              <a:t> </a:t>
            </a:r>
            <a:r>
              <a:rPr lang="fr-CH" sz="2800" spc="-140" dirty="0" err="1"/>
              <a:t>beam-beam</a:t>
            </a:r>
            <a:r>
              <a:rPr lang="fr-CH" sz="2800" spc="-140" dirty="0"/>
              <a:t> model</a:t>
            </a:r>
            <a:endParaRPr sz="2800" dirty="0"/>
          </a:p>
        </p:txBody>
      </p:sp>
      <p:pic>
        <p:nvPicPr>
          <p:cNvPr id="1026" name="Picture 2">
            <a:extLst>
              <a:ext uri="{FF2B5EF4-FFF2-40B4-BE49-F238E27FC236}">
                <a16:creationId xmlns:a16="http://schemas.microsoft.com/office/drawing/2014/main" id="{33A73929-619B-0961-6682-F3D86A85F4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463" y="1434149"/>
            <a:ext cx="3263900" cy="7679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2076C10B-DF65-D547-91E5-226F25A3BA97}"/>
              </a:ext>
            </a:extLst>
          </p:cNvPr>
          <p:cNvSpPr txBox="1"/>
          <p:nvPr/>
        </p:nvSpPr>
        <p:spPr>
          <a:xfrm>
            <a:off x="844270" y="1003722"/>
            <a:ext cx="2638286" cy="369332"/>
          </a:xfrm>
          <a:prstGeom prst="rect">
            <a:avLst/>
          </a:prstGeom>
          <a:noFill/>
        </p:spPr>
        <p:txBody>
          <a:bodyPr wrap="none" rtlCol="0">
            <a:spAutoFit/>
          </a:bodyPr>
          <a:lstStyle/>
          <a:p>
            <a:r>
              <a:rPr lang="en-CH" sz="1800" u="sng" dirty="0"/>
              <a:t>Time 1 collision on CPU</a:t>
            </a:r>
            <a:endParaRPr lang="en-US" sz="1600" u="sng" dirty="0"/>
          </a:p>
        </p:txBody>
      </p:sp>
      <p:sp>
        <p:nvSpPr>
          <p:cNvPr id="11" name="TextBox 10">
            <a:extLst>
              <a:ext uri="{FF2B5EF4-FFF2-40B4-BE49-F238E27FC236}">
                <a16:creationId xmlns:a16="http://schemas.microsoft.com/office/drawing/2014/main" id="{2D6F1E3B-FE85-229E-37CB-1AEA71D313F6}"/>
              </a:ext>
            </a:extLst>
          </p:cNvPr>
          <p:cNvSpPr txBox="1"/>
          <p:nvPr/>
        </p:nvSpPr>
        <p:spPr>
          <a:xfrm>
            <a:off x="3951156" y="960689"/>
            <a:ext cx="1241687" cy="715581"/>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de-CH" spc="20" dirty="0">
                <a:cs typeface="Arial"/>
              </a:rPr>
              <a:t>FCC-</a:t>
            </a:r>
            <a:r>
              <a:rPr lang="de-CH" spc="20" dirty="0" err="1">
                <a:cs typeface="Arial"/>
              </a:rPr>
              <a:t>ee</a:t>
            </a:r>
            <a:r>
              <a:rPr lang="de-CH" spc="20" dirty="0">
                <a:cs typeface="Arial"/>
              </a:rPr>
              <a:t> Z</a:t>
            </a:r>
            <a:br>
              <a:rPr lang="de-CH" spc="20" dirty="0">
                <a:cs typeface="Arial"/>
              </a:rPr>
            </a:br>
            <a:r>
              <a:rPr lang="de-CH" spc="20" dirty="0" err="1">
                <a:cs typeface="Arial"/>
              </a:rPr>
              <a:t>N</a:t>
            </a:r>
            <a:r>
              <a:rPr lang="de-CH" spc="20" baseline="-25000" dirty="0" err="1">
                <a:cs typeface="Arial"/>
              </a:rPr>
              <a:t>particles</a:t>
            </a:r>
            <a:r>
              <a:rPr lang="de-CH" spc="20" baseline="-25000" dirty="0">
                <a:cs typeface="Arial"/>
              </a:rPr>
              <a:t> </a:t>
            </a:r>
            <a:r>
              <a:rPr lang="de-CH" spc="20" dirty="0">
                <a:cs typeface="Arial"/>
              </a:rPr>
              <a:t>= 1e6</a:t>
            </a:r>
          </a:p>
          <a:p>
            <a:pPr algn="ctr"/>
            <a:r>
              <a:rPr lang="de-CH" spc="20" dirty="0" err="1">
                <a:cs typeface="Arial"/>
              </a:rPr>
              <a:t>N</a:t>
            </a:r>
            <a:r>
              <a:rPr lang="de-CH" spc="20" baseline="-25000" dirty="0" err="1">
                <a:cs typeface="Arial"/>
              </a:rPr>
              <a:t>slices</a:t>
            </a:r>
            <a:r>
              <a:rPr lang="de-CH" spc="20" dirty="0">
                <a:cs typeface="Arial"/>
              </a:rPr>
              <a:t> = 100</a:t>
            </a:r>
          </a:p>
        </p:txBody>
      </p:sp>
      <p:grpSp>
        <p:nvGrpSpPr>
          <p:cNvPr id="2" name="Group 1">
            <a:extLst>
              <a:ext uri="{FF2B5EF4-FFF2-40B4-BE49-F238E27FC236}">
                <a16:creationId xmlns:a16="http://schemas.microsoft.com/office/drawing/2014/main" id="{CCAD81D8-D922-9433-02CA-2173FEFFA7D1}"/>
              </a:ext>
            </a:extLst>
          </p:cNvPr>
          <p:cNvGrpSpPr/>
          <p:nvPr/>
        </p:nvGrpSpPr>
        <p:grpSpPr>
          <a:xfrm>
            <a:off x="0" y="2516053"/>
            <a:ext cx="4326826" cy="2541027"/>
            <a:chOff x="0" y="2516053"/>
            <a:chExt cx="4326826" cy="2541027"/>
          </a:xfrm>
        </p:grpSpPr>
        <p:pic>
          <p:nvPicPr>
            <p:cNvPr id="1028" name="Picture 4">
              <a:extLst>
                <a:ext uri="{FF2B5EF4-FFF2-40B4-BE49-F238E27FC236}">
                  <a16:creationId xmlns:a16="http://schemas.microsoft.com/office/drawing/2014/main" id="{CA9CA63E-C563-5D9D-90AF-95B5FA2255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663" y="3181978"/>
              <a:ext cx="3619500" cy="18751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67016F1-55CB-9D20-A11F-69688227DC06}"/>
                </a:ext>
              </a:extLst>
            </p:cNvPr>
            <p:cNvSpPr txBox="1"/>
            <p:nvPr/>
          </p:nvSpPr>
          <p:spPr>
            <a:xfrm>
              <a:off x="0" y="2516053"/>
              <a:ext cx="4326826" cy="646331"/>
            </a:xfrm>
            <a:prstGeom prst="rect">
              <a:avLst/>
            </a:prstGeom>
            <a:noFill/>
          </p:spPr>
          <p:txBody>
            <a:bodyPr wrap="none" rtlCol="0">
              <a:spAutoFit/>
            </a:bodyPr>
            <a:lstStyle/>
            <a:p>
              <a:pPr algn="ctr"/>
              <a:r>
                <a:rPr lang="en-CH" sz="1800" u="sng" dirty="0"/>
                <a:t>Number of calls to the 3 main operations</a:t>
              </a:r>
              <a:br>
                <a:rPr lang="en-CH" sz="1800" u="sng" dirty="0"/>
              </a:br>
              <a:r>
                <a:rPr lang="en-CH" sz="1800" u="sng" dirty="0"/>
                <a:t>over a single collision</a:t>
              </a:r>
              <a:endParaRPr lang="en-US" sz="1600" u="sng" dirty="0"/>
            </a:p>
          </p:txBody>
        </p:sp>
      </p:grpSp>
      <p:grpSp>
        <p:nvGrpSpPr>
          <p:cNvPr id="8" name="Group 7">
            <a:extLst>
              <a:ext uri="{FF2B5EF4-FFF2-40B4-BE49-F238E27FC236}">
                <a16:creationId xmlns:a16="http://schemas.microsoft.com/office/drawing/2014/main" id="{FB815878-C4A3-7C2F-B3A8-997645E80D94}"/>
              </a:ext>
            </a:extLst>
          </p:cNvPr>
          <p:cNvGrpSpPr/>
          <p:nvPr/>
        </p:nvGrpSpPr>
        <p:grpSpPr>
          <a:xfrm>
            <a:off x="4572000" y="1934268"/>
            <a:ext cx="4326826" cy="3069217"/>
            <a:chOff x="4572000" y="1934268"/>
            <a:chExt cx="4326826" cy="3069217"/>
          </a:xfrm>
        </p:grpSpPr>
        <p:pic>
          <p:nvPicPr>
            <p:cNvPr id="5" name="Picture 4" descr="A picture containing text, screenshot, diagram, line&#10;&#10;Description automatically generated">
              <a:extLst>
                <a:ext uri="{FF2B5EF4-FFF2-40B4-BE49-F238E27FC236}">
                  <a16:creationId xmlns:a16="http://schemas.microsoft.com/office/drawing/2014/main" id="{3AEA5BE9-D5A7-B08D-67C4-09AB413F8A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2118934"/>
              <a:ext cx="4326826" cy="2884551"/>
            </a:xfrm>
            <a:prstGeom prst="rect">
              <a:avLst/>
            </a:prstGeom>
          </p:spPr>
        </p:pic>
        <p:sp>
          <p:nvSpPr>
            <p:cNvPr id="7" name="TextBox 6">
              <a:extLst>
                <a:ext uri="{FF2B5EF4-FFF2-40B4-BE49-F238E27FC236}">
                  <a16:creationId xmlns:a16="http://schemas.microsoft.com/office/drawing/2014/main" id="{630B817B-A4ED-C0C1-C807-B554321FC08E}"/>
                </a:ext>
              </a:extLst>
            </p:cNvPr>
            <p:cNvSpPr txBox="1"/>
            <p:nvPr/>
          </p:nvSpPr>
          <p:spPr>
            <a:xfrm>
              <a:off x="5822342" y="1934268"/>
              <a:ext cx="1826141" cy="369332"/>
            </a:xfrm>
            <a:prstGeom prst="rect">
              <a:avLst/>
            </a:prstGeom>
            <a:noFill/>
          </p:spPr>
          <p:txBody>
            <a:bodyPr wrap="none" rtlCol="0">
              <a:spAutoFit/>
            </a:bodyPr>
            <a:lstStyle/>
            <a:p>
              <a:r>
                <a:rPr lang="en-CH" sz="1800" u="sng" dirty="0"/>
                <a:t>Scaling on GPU</a:t>
              </a:r>
              <a:endParaRPr lang="en-US" sz="1600" u="sng" dirty="0"/>
            </a:p>
          </p:txBody>
        </p:sp>
      </p:grpSp>
      <p:sp>
        <p:nvSpPr>
          <p:cNvPr id="9" name="TextBox 8">
            <a:extLst>
              <a:ext uri="{FF2B5EF4-FFF2-40B4-BE49-F238E27FC236}">
                <a16:creationId xmlns:a16="http://schemas.microsoft.com/office/drawing/2014/main" id="{5F2AFE1D-20B1-33A7-2E22-B7213807BD23}"/>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1014648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histogram&#10;&#10;Description automatically generated">
            <a:extLst>
              <a:ext uri="{FF2B5EF4-FFF2-40B4-BE49-F238E27FC236}">
                <a16:creationId xmlns:a16="http://schemas.microsoft.com/office/drawing/2014/main" id="{3FD2F56A-08EE-9D79-ABCA-DD5BF58E7B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1581944"/>
            <a:ext cx="5562600" cy="3007529"/>
          </a:xfrm>
          <a:prstGeom prst="rect">
            <a:avLst/>
          </a:prstGeom>
        </p:spPr>
      </p:pic>
      <p:sp>
        <p:nvSpPr>
          <p:cNvPr id="3" name="object 3"/>
          <p:cNvSpPr txBox="1">
            <a:spLocks noGrp="1"/>
          </p:cNvSpPr>
          <p:nvPr>
            <p:ph type="title"/>
          </p:nvPr>
        </p:nvSpPr>
        <p:spPr>
          <a:xfrm>
            <a:off x="442800" y="577979"/>
            <a:ext cx="8263350" cy="397545"/>
          </a:xfrm>
          <a:prstGeom prst="rect">
            <a:avLst/>
          </a:prstGeom>
        </p:spPr>
        <p:txBody>
          <a:bodyPr vert="horz" wrap="square" lIns="0" tIns="12700" rIns="0" bIns="0" rtlCol="0">
            <a:spAutoFit/>
          </a:bodyPr>
          <a:lstStyle/>
          <a:p>
            <a:pPr marL="12700">
              <a:spcBef>
                <a:spcPts val="100"/>
              </a:spcBef>
            </a:pPr>
            <a:r>
              <a:rPr lang="en-CH" sz="2800" dirty="0"/>
              <a:t>x-z instability</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6</a:t>
            </a:fld>
            <a:endParaRPr spc="-25" dirty="0"/>
          </a:p>
        </p:txBody>
      </p:sp>
      <p:sp>
        <p:nvSpPr>
          <p:cNvPr id="16" name="TextBox 15">
            <a:extLst>
              <a:ext uri="{FF2B5EF4-FFF2-40B4-BE49-F238E27FC236}">
                <a16:creationId xmlns:a16="http://schemas.microsoft.com/office/drawing/2014/main" id="{BAAD76D2-1173-29DD-C997-8A0708405A12}"/>
              </a:ext>
            </a:extLst>
          </p:cNvPr>
          <p:cNvSpPr txBox="1"/>
          <p:nvPr/>
        </p:nvSpPr>
        <p:spPr>
          <a:xfrm>
            <a:off x="8153400" y="3588739"/>
            <a:ext cx="413896" cy="338554"/>
          </a:xfrm>
          <a:prstGeom prst="rect">
            <a:avLst/>
          </a:prstGeom>
          <a:noFill/>
        </p:spPr>
        <p:txBody>
          <a:bodyPr wrap="none" rtlCol="0">
            <a:spAutoFit/>
          </a:bodyPr>
          <a:lstStyle/>
          <a:p>
            <a:r>
              <a:rPr lang="en-US" sz="1600" dirty="0">
                <a:solidFill>
                  <a:schemeClr val="accent5"/>
                </a:solidFill>
              </a:rPr>
              <a:t>[2]</a:t>
            </a:r>
          </a:p>
        </p:txBody>
      </p:sp>
      <p:pic>
        <p:nvPicPr>
          <p:cNvPr id="5" name="Picture 4" descr="A picture containing text, line, diagram, plot&#10;&#10;Description automatically generated">
            <a:extLst>
              <a:ext uri="{FF2B5EF4-FFF2-40B4-BE49-F238E27FC236}">
                <a16:creationId xmlns:a16="http://schemas.microsoft.com/office/drawing/2014/main" id="{5E503098-45DC-584B-1D45-56948357448E}"/>
              </a:ext>
            </a:extLst>
          </p:cNvPr>
          <p:cNvPicPr>
            <a:picLocks noChangeAspect="1"/>
          </p:cNvPicPr>
          <p:nvPr/>
        </p:nvPicPr>
        <p:blipFill rotWithShape="1">
          <a:blip r:embed="rId4">
            <a:extLst>
              <a:ext uri="{28A0092B-C50C-407E-A947-70E740481C1C}">
                <a14:useLocalDpi xmlns:a14="http://schemas.microsoft.com/office/drawing/2010/main" val="0"/>
              </a:ext>
            </a:extLst>
          </a:blip>
          <a:srcRect b="3726"/>
          <a:stretch/>
        </p:blipFill>
        <p:spPr>
          <a:xfrm>
            <a:off x="381000" y="1353344"/>
            <a:ext cx="4274087" cy="2743200"/>
          </a:xfrm>
          <a:prstGeom prst="rect">
            <a:avLst/>
          </a:prstGeom>
        </p:spPr>
      </p:pic>
      <p:sp>
        <p:nvSpPr>
          <p:cNvPr id="13" name="TextBox 12">
            <a:extLst>
              <a:ext uri="{FF2B5EF4-FFF2-40B4-BE49-F238E27FC236}">
                <a16:creationId xmlns:a16="http://schemas.microsoft.com/office/drawing/2014/main" id="{B3954B55-9310-AC0F-4C3F-39A852CBDBCD}"/>
              </a:ext>
            </a:extLst>
          </p:cNvPr>
          <p:cNvSpPr txBox="1"/>
          <p:nvPr/>
        </p:nvSpPr>
        <p:spPr>
          <a:xfrm>
            <a:off x="83087" y="3931348"/>
            <a:ext cx="2177199" cy="1131079"/>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de-CH" spc="20" dirty="0">
                <a:cs typeface="Arial"/>
              </a:rPr>
              <a:t>FCC-</a:t>
            </a:r>
            <a:r>
              <a:rPr lang="de-CH" spc="20" dirty="0" err="1">
                <a:cs typeface="Arial"/>
              </a:rPr>
              <a:t>ee</a:t>
            </a:r>
            <a:r>
              <a:rPr lang="de-CH" spc="20" dirty="0">
                <a:cs typeface="Arial"/>
              </a:rPr>
              <a:t> Z</a:t>
            </a:r>
          </a:p>
          <a:p>
            <a:pPr algn="ctr"/>
            <a:r>
              <a:rPr lang="de-CH" spc="20" dirty="0">
                <a:cs typeface="Arial"/>
              </a:rPr>
              <a:t>Quasi strong-strong (f=1)</a:t>
            </a:r>
          </a:p>
          <a:p>
            <a:pPr algn="ctr"/>
            <a:r>
              <a:rPr lang="de-CH" spc="20" dirty="0" err="1">
                <a:cs typeface="Arial"/>
              </a:rPr>
              <a:t>N</a:t>
            </a:r>
            <a:r>
              <a:rPr lang="de-CH" spc="20" baseline="-25000" dirty="0" err="1">
                <a:cs typeface="Arial"/>
              </a:rPr>
              <a:t>turns</a:t>
            </a:r>
            <a:r>
              <a:rPr lang="de-CH" spc="20" baseline="-25000" dirty="0">
                <a:cs typeface="Arial"/>
              </a:rPr>
              <a:t> </a:t>
            </a:r>
            <a:r>
              <a:rPr lang="de-CH" spc="20" dirty="0">
                <a:cs typeface="Arial"/>
              </a:rPr>
              <a:t>= 1e4</a:t>
            </a:r>
            <a:br>
              <a:rPr lang="de-CH" spc="20" dirty="0">
                <a:cs typeface="Arial"/>
              </a:rPr>
            </a:br>
            <a:r>
              <a:rPr lang="de-CH" spc="20" dirty="0" err="1">
                <a:cs typeface="Arial"/>
              </a:rPr>
              <a:t>N</a:t>
            </a:r>
            <a:r>
              <a:rPr lang="de-CH" spc="20" baseline="-25000" dirty="0" err="1">
                <a:cs typeface="Arial"/>
              </a:rPr>
              <a:t>particles</a:t>
            </a:r>
            <a:r>
              <a:rPr lang="de-CH" spc="20" baseline="-25000" dirty="0">
                <a:cs typeface="Arial"/>
              </a:rPr>
              <a:t> </a:t>
            </a:r>
            <a:r>
              <a:rPr lang="de-CH" spc="20" dirty="0">
                <a:cs typeface="Arial"/>
              </a:rPr>
              <a:t>= 1e6</a:t>
            </a:r>
          </a:p>
          <a:p>
            <a:pPr algn="ctr"/>
            <a:r>
              <a:rPr lang="de-CH" spc="20" dirty="0" err="1">
                <a:cs typeface="Arial"/>
              </a:rPr>
              <a:t>N</a:t>
            </a:r>
            <a:r>
              <a:rPr lang="de-CH" spc="20" baseline="-25000" dirty="0" err="1">
                <a:cs typeface="Arial"/>
              </a:rPr>
              <a:t>slices</a:t>
            </a:r>
            <a:r>
              <a:rPr lang="de-CH" spc="20" dirty="0">
                <a:cs typeface="Arial"/>
              </a:rPr>
              <a:t> = 300</a:t>
            </a:r>
          </a:p>
        </p:txBody>
      </p:sp>
      <p:sp>
        <p:nvSpPr>
          <p:cNvPr id="6" name="TextBox 5">
            <a:extLst>
              <a:ext uri="{FF2B5EF4-FFF2-40B4-BE49-F238E27FC236}">
                <a16:creationId xmlns:a16="http://schemas.microsoft.com/office/drawing/2014/main" id="{00E4EA92-FD19-D989-963C-762E4C11E6D7}"/>
              </a:ext>
            </a:extLst>
          </p:cNvPr>
          <p:cNvSpPr txBox="1"/>
          <p:nvPr/>
        </p:nvSpPr>
        <p:spPr>
          <a:xfrm>
            <a:off x="-242415" y="3173241"/>
            <a:ext cx="1537815" cy="584775"/>
          </a:xfrm>
          <a:prstGeom prst="rect">
            <a:avLst/>
          </a:prstGeom>
          <a:noFill/>
        </p:spPr>
        <p:txBody>
          <a:bodyPr wrap="square" rtlCol="0">
            <a:spAutoFit/>
          </a:bodyPr>
          <a:lstStyle/>
          <a:p>
            <a:pPr algn="ctr"/>
            <a:r>
              <a:rPr lang="en-CH" sz="1600" dirty="0">
                <a:solidFill>
                  <a:schemeClr val="accent5"/>
                </a:solidFill>
              </a:rPr>
              <a:t>nominal </a:t>
            </a:r>
            <a:br>
              <a:rPr lang="en-CH" sz="1600" dirty="0">
                <a:solidFill>
                  <a:schemeClr val="accent5"/>
                </a:solidFill>
              </a:rPr>
            </a:br>
            <a:r>
              <a:rPr lang="en-CH" sz="1600" dirty="0">
                <a:solidFill>
                  <a:schemeClr val="accent5"/>
                </a:solidFill>
              </a:rPr>
              <a:t>beam size</a:t>
            </a:r>
          </a:p>
        </p:txBody>
      </p:sp>
      <p:cxnSp>
        <p:nvCxnSpPr>
          <p:cNvPr id="8" name="Straight Arrow Connector 7">
            <a:extLst>
              <a:ext uri="{FF2B5EF4-FFF2-40B4-BE49-F238E27FC236}">
                <a16:creationId xmlns:a16="http://schemas.microsoft.com/office/drawing/2014/main" id="{592C4192-CA6D-7912-0946-A212BEE78F6F}"/>
              </a:ext>
            </a:extLst>
          </p:cNvPr>
          <p:cNvCxnSpPr>
            <a:cxnSpLocks/>
            <a:stCxn id="6" idx="0"/>
          </p:cNvCxnSpPr>
          <p:nvPr/>
        </p:nvCxnSpPr>
        <p:spPr>
          <a:xfrm flipV="1">
            <a:off x="526493" y="2646642"/>
            <a:ext cx="223566" cy="526599"/>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FBD8BBF5-E061-F3DE-F0CA-0161AEBE6B57}"/>
              </a:ext>
            </a:extLst>
          </p:cNvPr>
          <p:cNvSpPr txBox="1"/>
          <p:nvPr/>
        </p:nvSpPr>
        <p:spPr>
          <a:xfrm>
            <a:off x="318715" y="1157076"/>
            <a:ext cx="6409622" cy="369332"/>
          </a:xfrm>
          <a:prstGeom prst="rect">
            <a:avLst/>
          </a:prstGeom>
          <a:noFill/>
        </p:spPr>
        <p:txBody>
          <a:bodyPr wrap="square" rtlCol="0">
            <a:spAutoFit/>
          </a:bodyPr>
          <a:lstStyle/>
          <a:p>
            <a:pPr marL="285750" indent="-285750">
              <a:buFont typeface="Arial" panose="020B0604020202020204" pitchFamily="34" charset="0"/>
              <a:buChar char="•"/>
            </a:pPr>
            <a:r>
              <a:rPr lang="en-CH" sz="1800" dirty="0"/>
              <a:t>x-z instability regions reproduced in QSS simulation</a:t>
            </a:r>
            <a:endParaRPr lang="en-CH" sz="1800" dirty="0">
              <a:solidFill>
                <a:schemeClr val="accent5"/>
              </a:solidFill>
            </a:endParaRPr>
          </a:p>
        </p:txBody>
      </p:sp>
      <p:sp>
        <p:nvSpPr>
          <p:cNvPr id="7" name="TextBox 6">
            <a:extLst>
              <a:ext uri="{FF2B5EF4-FFF2-40B4-BE49-F238E27FC236}">
                <a16:creationId xmlns:a16="http://schemas.microsoft.com/office/drawing/2014/main" id="{3E649335-FD10-65FE-2C2A-DD8059FBBA7D}"/>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grpSp>
        <p:nvGrpSpPr>
          <p:cNvPr id="29" name="Group 28">
            <a:extLst>
              <a:ext uri="{FF2B5EF4-FFF2-40B4-BE49-F238E27FC236}">
                <a16:creationId xmlns:a16="http://schemas.microsoft.com/office/drawing/2014/main" id="{F8553949-AF4F-1ABA-F680-CFF1B1BD1553}"/>
              </a:ext>
            </a:extLst>
          </p:cNvPr>
          <p:cNvGrpSpPr/>
          <p:nvPr/>
        </p:nvGrpSpPr>
        <p:grpSpPr>
          <a:xfrm>
            <a:off x="1565961" y="2831792"/>
            <a:ext cx="2877795" cy="996580"/>
            <a:chOff x="1565961" y="2831792"/>
            <a:chExt cx="2877795" cy="996580"/>
          </a:xfrm>
        </p:grpSpPr>
        <p:grpSp>
          <p:nvGrpSpPr>
            <p:cNvPr id="19" name="Group 18">
              <a:extLst>
                <a:ext uri="{FF2B5EF4-FFF2-40B4-BE49-F238E27FC236}">
                  <a16:creationId xmlns:a16="http://schemas.microsoft.com/office/drawing/2014/main" id="{B360837A-489B-A375-4D6A-0E29DE059617}"/>
                </a:ext>
              </a:extLst>
            </p:cNvPr>
            <p:cNvGrpSpPr/>
            <p:nvPr/>
          </p:nvGrpSpPr>
          <p:grpSpPr>
            <a:xfrm>
              <a:off x="1565961" y="2831792"/>
              <a:ext cx="2877795" cy="996580"/>
              <a:chOff x="1565961" y="2831792"/>
              <a:chExt cx="2877795" cy="996580"/>
            </a:xfrm>
          </p:grpSpPr>
          <p:grpSp>
            <p:nvGrpSpPr>
              <p:cNvPr id="15" name="Group 14">
                <a:extLst>
                  <a:ext uri="{FF2B5EF4-FFF2-40B4-BE49-F238E27FC236}">
                    <a16:creationId xmlns:a16="http://schemas.microsoft.com/office/drawing/2014/main" id="{084005BE-6A35-7927-1BE3-1CE0C3E71346}"/>
                  </a:ext>
                </a:extLst>
              </p:cNvPr>
              <p:cNvGrpSpPr/>
              <p:nvPr/>
            </p:nvGrpSpPr>
            <p:grpSpPr>
              <a:xfrm>
                <a:off x="2822782" y="3442884"/>
                <a:ext cx="669352" cy="385488"/>
                <a:chOff x="2822782" y="3442884"/>
                <a:chExt cx="669352" cy="385488"/>
              </a:xfrm>
            </p:grpSpPr>
            <p:sp>
              <p:nvSpPr>
                <p:cNvPr id="10" name="Multiply 9">
                  <a:extLst>
                    <a:ext uri="{FF2B5EF4-FFF2-40B4-BE49-F238E27FC236}">
                      <a16:creationId xmlns:a16="http://schemas.microsoft.com/office/drawing/2014/main" id="{E5FB21FE-6F31-D5A9-9302-CE16DE5F7782}"/>
                    </a:ext>
                  </a:extLst>
                </p:cNvPr>
                <p:cNvSpPr/>
                <p:nvPr/>
              </p:nvSpPr>
              <p:spPr>
                <a:xfrm flipH="1">
                  <a:off x="2822782" y="3447372"/>
                  <a:ext cx="381000" cy="381000"/>
                </a:xfrm>
                <a:prstGeom prst="mathMultiply">
                  <a:avLst>
                    <a:gd name="adj1" fmla="val 1297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Multiply 13">
                  <a:extLst>
                    <a:ext uri="{FF2B5EF4-FFF2-40B4-BE49-F238E27FC236}">
                      <a16:creationId xmlns:a16="http://schemas.microsoft.com/office/drawing/2014/main" id="{C0F31234-49CD-4D6C-CE79-4238F4CF1863}"/>
                    </a:ext>
                  </a:extLst>
                </p:cNvPr>
                <p:cNvSpPr/>
                <p:nvPr/>
              </p:nvSpPr>
              <p:spPr>
                <a:xfrm flipH="1">
                  <a:off x="3111134" y="3442884"/>
                  <a:ext cx="381000" cy="381000"/>
                </a:xfrm>
                <a:prstGeom prst="mathMultiply">
                  <a:avLst>
                    <a:gd name="adj1" fmla="val 1297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CC402F25-8B9C-60A2-54B7-F1EA9204967C}"/>
                  </a:ext>
                </a:extLst>
              </p:cNvPr>
              <p:cNvSpPr txBox="1"/>
              <p:nvPr/>
            </p:nvSpPr>
            <p:spPr>
              <a:xfrm>
                <a:off x="3504075" y="2831792"/>
                <a:ext cx="939681" cy="507831"/>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t>Unstable</a:t>
                </a:r>
              </a:p>
              <a:p>
                <a:pPr algn="ctr"/>
                <a:r>
                  <a:rPr lang="en-US" dirty="0" err="1"/>
                  <a:t>Q</a:t>
                </a:r>
                <a:r>
                  <a:rPr lang="en-US" baseline="-25000" dirty="0" err="1"/>
                  <a:t>x</a:t>
                </a:r>
                <a:r>
                  <a:rPr lang="en-US" dirty="0"/>
                  <a:t>=0.575</a:t>
                </a:r>
              </a:p>
            </p:txBody>
          </p:sp>
          <p:sp>
            <p:nvSpPr>
              <p:cNvPr id="18" name="TextBox 17">
                <a:extLst>
                  <a:ext uri="{FF2B5EF4-FFF2-40B4-BE49-F238E27FC236}">
                    <a16:creationId xmlns:a16="http://schemas.microsoft.com/office/drawing/2014/main" id="{D53D0448-A487-F4B8-4967-A4F329438127}"/>
                  </a:ext>
                </a:extLst>
              </p:cNvPr>
              <p:cNvSpPr txBox="1"/>
              <p:nvPr/>
            </p:nvSpPr>
            <p:spPr>
              <a:xfrm>
                <a:off x="1565961" y="2831792"/>
                <a:ext cx="843501" cy="507831"/>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t>Stable</a:t>
                </a:r>
              </a:p>
              <a:p>
                <a:pPr algn="ctr"/>
                <a:r>
                  <a:rPr lang="en-US" dirty="0" err="1"/>
                  <a:t>Q</a:t>
                </a:r>
                <a:r>
                  <a:rPr lang="en-US" baseline="-25000" dirty="0" err="1"/>
                  <a:t>x</a:t>
                </a:r>
                <a:r>
                  <a:rPr lang="en-US" dirty="0"/>
                  <a:t>=0.57</a:t>
                </a:r>
              </a:p>
            </p:txBody>
          </p:sp>
        </p:grpSp>
        <p:cxnSp>
          <p:nvCxnSpPr>
            <p:cNvPr id="22" name="Straight Arrow Connector 21">
              <a:extLst>
                <a:ext uri="{FF2B5EF4-FFF2-40B4-BE49-F238E27FC236}">
                  <a16:creationId xmlns:a16="http://schemas.microsoft.com/office/drawing/2014/main" id="{2BC4F7D6-27EE-DD00-77A4-C056658CD838}"/>
                </a:ext>
              </a:extLst>
            </p:cNvPr>
            <p:cNvCxnSpPr>
              <a:cxnSpLocks/>
              <a:stCxn id="18" idx="2"/>
            </p:cNvCxnSpPr>
            <p:nvPr/>
          </p:nvCxnSpPr>
          <p:spPr>
            <a:xfrm>
              <a:off x="1987712" y="3339623"/>
              <a:ext cx="858500" cy="29376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8BADDD8-FC70-DBDC-B3A3-B6CA376F3EBF}"/>
                </a:ext>
              </a:extLst>
            </p:cNvPr>
            <p:cNvCxnSpPr>
              <a:cxnSpLocks/>
              <a:stCxn id="17" idx="2"/>
            </p:cNvCxnSpPr>
            <p:nvPr/>
          </p:nvCxnSpPr>
          <p:spPr>
            <a:xfrm flipH="1">
              <a:off x="3469627" y="3339623"/>
              <a:ext cx="504289" cy="25986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02581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text, diagram, line, font&#10;&#10;Description automatically generated">
            <a:extLst>
              <a:ext uri="{FF2B5EF4-FFF2-40B4-BE49-F238E27FC236}">
                <a16:creationId xmlns:a16="http://schemas.microsoft.com/office/drawing/2014/main" id="{5ECACA95-89DF-B621-3D00-E321178AB4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8199"/>
            <a:ext cx="4413349" cy="3186504"/>
          </a:xfrm>
          <a:prstGeom prst="rect">
            <a:avLst/>
          </a:prstGeom>
        </p:spPr>
      </p:pic>
      <p:pic>
        <p:nvPicPr>
          <p:cNvPr id="12" name="Picture 11" descr="A picture containing text, screenshot, font, line&#10;&#10;Description automatically generated">
            <a:extLst>
              <a:ext uri="{FF2B5EF4-FFF2-40B4-BE49-F238E27FC236}">
                <a16:creationId xmlns:a16="http://schemas.microsoft.com/office/drawing/2014/main" id="{B407B01D-79B1-9ECE-F8B0-63BFDD19FF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1078199"/>
            <a:ext cx="4413349" cy="2988689"/>
          </a:xfrm>
          <a:prstGeom prst="rect">
            <a:avLst/>
          </a:prstGeom>
        </p:spPr>
      </p:pic>
      <p:sp>
        <p:nvSpPr>
          <p:cNvPr id="3" name="object 3"/>
          <p:cNvSpPr txBox="1">
            <a:spLocks noGrp="1"/>
          </p:cNvSpPr>
          <p:nvPr>
            <p:ph type="title"/>
          </p:nvPr>
        </p:nvSpPr>
        <p:spPr>
          <a:xfrm>
            <a:off x="442800" y="577979"/>
            <a:ext cx="3214800" cy="397545"/>
          </a:xfrm>
          <a:prstGeom prst="rect">
            <a:avLst/>
          </a:prstGeom>
        </p:spPr>
        <p:txBody>
          <a:bodyPr vert="horz" wrap="square" lIns="0" tIns="12700" rIns="0" bIns="0" rtlCol="0">
            <a:spAutoFit/>
          </a:bodyPr>
          <a:lstStyle/>
          <a:p>
            <a:pPr marL="12700">
              <a:spcBef>
                <a:spcPts val="100"/>
              </a:spcBef>
            </a:pPr>
            <a:r>
              <a:rPr lang="en-CH" sz="2800" dirty="0"/>
              <a:t>x-z instability</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7</a:t>
            </a:fld>
            <a:endParaRPr spc="-25" dirty="0"/>
          </a:p>
        </p:txBody>
      </p:sp>
      <p:sp>
        <p:nvSpPr>
          <p:cNvPr id="2" name="TextBox 1">
            <a:extLst>
              <a:ext uri="{FF2B5EF4-FFF2-40B4-BE49-F238E27FC236}">
                <a16:creationId xmlns:a16="http://schemas.microsoft.com/office/drawing/2014/main" id="{2014ABAB-2863-1624-7163-C34099F3358F}"/>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
        <p:nvSpPr>
          <p:cNvPr id="4" name="TextBox 3">
            <a:extLst>
              <a:ext uri="{FF2B5EF4-FFF2-40B4-BE49-F238E27FC236}">
                <a16:creationId xmlns:a16="http://schemas.microsoft.com/office/drawing/2014/main" id="{A4CD3C6F-8548-8139-B00F-A594A1007E6D}"/>
              </a:ext>
            </a:extLst>
          </p:cNvPr>
          <p:cNvSpPr txBox="1"/>
          <p:nvPr/>
        </p:nvSpPr>
        <p:spPr>
          <a:xfrm>
            <a:off x="5029200" y="961195"/>
            <a:ext cx="1401346" cy="461665"/>
          </a:xfrm>
          <a:prstGeom prst="rect">
            <a:avLst/>
          </a:prstGeom>
          <a:noFill/>
        </p:spPr>
        <p:txBody>
          <a:bodyPr wrap="none" rtlCol="0">
            <a:spAutoFit/>
          </a:bodyPr>
          <a:lstStyle/>
          <a:p>
            <a:r>
              <a:rPr lang="en-US" sz="2400" dirty="0">
                <a:solidFill>
                  <a:schemeClr val="accent5"/>
                </a:solidFill>
              </a:rPr>
              <a:t>Unstable</a:t>
            </a:r>
          </a:p>
        </p:txBody>
      </p:sp>
      <p:sp>
        <p:nvSpPr>
          <p:cNvPr id="5" name="TextBox 4">
            <a:extLst>
              <a:ext uri="{FF2B5EF4-FFF2-40B4-BE49-F238E27FC236}">
                <a16:creationId xmlns:a16="http://schemas.microsoft.com/office/drawing/2014/main" id="{E3B7DEAD-BE76-AB3A-6339-E498589093CE}"/>
              </a:ext>
            </a:extLst>
          </p:cNvPr>
          <p:cNvSpPr txBox="1"/>
          <p:nvPr/>
        </p:nvSpPr>
        <p:spPr>
          <a:xfrm>
            <a:off x="1066800" y="959572"/>
            <a:ext cx="1058303" cy="461665"/>
          </a:xfrm>
          <a:prstGeom prst="rect">
            <a:avLst/>
          </a:prstGeom>
          <a:noFill/>
        </p:spPr>
        <p:txBody>
          <a:bodyPr wrap="none" rtlCol="0">
            <a:spAutoFit/>
          </a:bodyPr>
          <a:lstStyle/>
          <a:p>
            <a:r>
              <a:rPr lang="en-US" sz="2400" dirty="0">
                <a:solidFill>
                  <a:schemeClr val="accent5"/>
                </a:solidFill>
              </a:rPr>
              <a:t>Stable</a:t>
            </a:r>
          </a:p>
        </p:txBody>
      </p:sp>
    </p:spTree>
    <p:extLst>
      <p:ext uri="{BB962C8B-B14F-4D97-AF65-F5344CB8AC3E}">
        <p14:creationId xmlns:p14="http://schemas.microsoft.com/office/powerpoint/2010/main" val="1007520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text, diagram, line, plot&#10;&#10;Description automatically generated">
            <a:extLst>
              <a:ext uri="{FF2B5EF4-FFF2-40B4-BE49-F238E27FC236}">
                <a16:creationId xmlns:a16="http://schemas.microsoft.com/office/drawing/2014/main" id="{83B0677E-0EFF-B5FE-B8C1-EBAD308F2B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8199"/>
            <a:ext cx="4413349" cy="3186504"/>
          </a:xfrm>
          <a:prstGeom prst="rect">
            <a:avLst/>
          </a:prstGeom>
        </p:spPr>
      </p:pic>
      <p:pic>
        <p:nvPicPr>
          <p:cNvPr id="12" name="Picture 11" descr="A picture containing text, screenshot, font, line&#10;&#10;Description automatically generated">
            <a:extLst>
              <a:ext uri="{FF2B5EF4-FFF2-40B4-BE49-F238E27FC236}">
                <a16:creationId xmlns:a16="http://schemas.microsoft.com/office/drawing/2014/main" id="{B407B01D-79B1-9ECE-F8B0-63BFDD19FF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1078199"/>
            <a:ext cx="4413349" cy="2988689"/>
          </a:xfrm>
          <a:prstGeom prst="rect">
            <a:avLst/>
          </a:prstGeom>
        </p:spPr>
      </p:pic>
      <p:sp>
        <p:nvSpPr>
          <p:cNvPr id="3" name="object 3"/>
          <p:cNvSpPr txBox="1">
            <a:spLocks noGrp="1"/>
          </p:cNvSpPr>
          <p:nvPr>
            <p:ph type="title"/>
          </p:nvPr>
        </p:nvSpPr>
        <p:spPr>
          <a:xfrm>
            <a:off x="442800" y="577979"/>
            <a:ext cx="3214800" cy="397545"/>
          </a:xfrm>
          <a:prstGeom prst="rect">
            <a:avLst/>
          </a:prstGeom>
        </p:spPr>
        <p:txBody>
          <a:bodyPr vert="horz" wrap="square" lIns="0" tIns="12700" rIns="0" bIns="0" rtlCol="0">
            <a:spAutoFit/>
          </a:bodyPr>
          <a:lstStyle/>
          <a:p>
            <a:pPr marL="12700">
              <a:spcBef>
                <a:spcPts val="100"/>
              </a:spcBef>
            </a:pPr>
            <a:r>
              <a:rPr lang="en-CH" sz="2800" dirty="0"/>
              <a:t>x-z instability</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8</a:t>
            </a:fld>
            <a:endParaRPr spc="-25" dirty="0"/>
          </a:p>
        </p:txBody>
      </p:sp>
      <p:sp>
        <p:nvSpPr>
          <p:cNvPr id="2" name="TextBox 1">
            <a:extLst>
              <a:ext uri="{FF2B5EF4-FFF2-40B4-BE49-F238E27FC236}">
                <a16:creationId xmlns:a16="http://schemas.microsoft.com/office/drawing/2014/main" id="{2014ABAB-2863-1624-7163-C34099F3358F}"/>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
        <p:nvSpPr>
          <p:cNvPr id="4" name="TextBox 3">
            <a:extLst>
              <a:ext uri="{FF2B5EF4-FFF2-40B4-BE49-F238E27FC236}">
                <a16:creationId xmlns:a16="http://schemas.microsoft.com/office/drawing/2014/main" id="{A4CD3C6F-8548-8139-B00F-A594A1007E6D}"/>
              </a:ext>
            </a:extLst>
          </p:cNvPr>
          <p:cNvSpPr txBox="1"/>
          <p:nvPr/>
        </p:nvSpPr>
        <p:spPr>
          <a:xfrm>
            <a:off x="5029200" y="961195"/>
            <a:ext cx="1401346" cy="461665"/>
          </a:xfrm>
          <a:prstGeom prst="rect">
            <a:avLst/>
          </a:prstGeom>
          <a:noFill/>
        </p:spPr>
        <p:txBody>
          <a:bodyPr wrap="none" rtlCol="0">
            <a:spAutoFit/>
          </a:bodyPr>
          <a:lstStyle/>
          <a:p>
            <a:r>
              <a:rPr lang="en-US" sz="2400" dirty="0">
                <a:solidFill>
                  <a:schemeClr val="accent5"/>
                </a:solidFill>
              </a:rPr>
              <a:t>Unstable</a:t>
            </a:r>
          </a:p>
        </p:txBody>
      </p:sp>
      <p:sp>
        <p:nvSpPr>
          <p:cNvPr id="5" name="TextBox 4">
            <a:extLst>
              <a:ext uri="{FF2B5EF4-FFF2-40B4-BE49-F238E27FC236}">
                <a16:creationId xmlns:a16="http://schemas.microsoft.com/office/drawing/2014/main" id="{E3B7DEAD-BE76-AB3A-6339-E498589093CE}"/>
              </a:ext>
            </a:extLst>
          </p:cNvPr>
          <p:cNvSpPr txBox="1"/>
          <p:nvPr/>
        </p:nvSpPr>
        <p:spPr>
          <a:xfrm>
            <a:off x="1066800" y="959572"/>
            <a:ext cx="1058303" cy="461665"/>
          </a:xfrm>
          <a:prstGeom prst="rect">
            <a:avLst/>
          </a:prstGeom>
          <a:noFill/>
        </p:spPr>
        <p:txBody>
          <a:bodyPr wrap="none" rtlCol="0">
            <a:spAutoFit/>
          </a:bodyPr>
          <a:lstStyle/>
          <a:p>
            <a:r>
              <a:rPr lang="en-US" sz="2400" dirty="0">
                <a:solidFill>
                  <a:schemeClr val="accent5"/>
                </a:solidFill>
              </a:rPr>
              <a:t>Stable</a:t>
            </a:r>
          </a:p>
        </p:txBody>
      </p:sp>
      <p:grpSp>
        <p:nvGrpSpPr>
          <p:cNvPr id="15" name="Group 14">
            <a:extLst>
              <a:ext uri="{FF2B5EF4-FFF2-40B4-BE49-F238E27FC236}">
                <a16:creationId xmlns:a16="http://schemas.microsoft.com/office/drawing/2014/main" id="{AC33AC47-C67C-153B-AE27-86DA3FA5A29A}"/>
              </a:ext>
            </a:extLst>
          </p:cNvPr>
          <p:cNvGrpSpPr/>
          <p:nvPr/>
        </p:nvGrpSpPr>
        <p:grpSpPr>
          <a:xfrm>
            <a:off x="7519825" y="536313"/>
            <a:ext cx="1537815" cy="1426631"/>
            <a:chOff x="3879841" y="493063"/>
            <a:chExt cx="1537815" cy="1426631"/>
          </a:xfrm>
        </p:grpSpPr>
        <p:sp>
          <p:nvSpPr>
            <p:cNvPr id="16" name="TextBox 15">
              <a:extLst>
                <a:ext uri="{FF2B5EF4-FFF2-40B4-BE49-F238E27FC236}">
                  <a16:creationId xmlns:a16="http://schemas.microsoft.com/office/drawing/2014/main" id="{7E8B3A8F-941D-875D-A3D6-A0B076C4F663}"/>
                </a:ext>
              </a:extLst>
            </p:cNvPr>
            <p:cNvSpPr txBox="1"/>
            <p:nvPr/>
          </p:nvSpPr>
          <p:spPr>
            <a:xfrm>
              <a:off x="3879841" y="493063"/>
              <a:ext cx="1537815" cy="584775"/>
            </a:xfrm>
            <a:prstGeom prst="rect">
              <a:avLst/>
            </a:prstGeom>
            <a:noFill/>
          </p:spPr>
          <p:txBody>
            <a:bodyPr wrap="square" rtlCol="0">
              <a:spAutoFit/>
            </a:bodyPr>
            <a:lstStyle/>
            <a:p>
              <a:pPr algn="ctr"/>
              <a:r>
                <a:rPr lang="en-CH" sz="1600" dirty="0">
                  <a:solidFill>
                    <a:schemeClr val="accent5"/>
                  </a:solidFill>
                </a:rPr>
                <a:t>num. macroparticles</a:t>
              </a:r>
            </a:p>
          </p:txBody>
        </p:sp>
        <p:cxnSp>
          <p:nvCxnSpPr>
            <p:cNvPr id="17" name="Straight Arrow Connector 16">
              <a:extLst>
                <a:ext uri="{FF2B5EF4-FFF2-40B4-BE49-F238E27FC236}">
                  <a16:creationId xmlns:a16="http://schemas.microsoft.com/office/drawing/2014/main" id="{1ED820F2-3C39-7749-A1DE-3706B185C16E}"/>
                </a:ext>
              </a:extLst>
            </p:cNvPr>
            <p:cNvCxnSpPr>
              <a:cxnSpLocks/>
              <a:stCxn id="16" idx="2"/>
            </p:cNvCxnSpPr>
            <p:nvPr/>
          </p:nvCxnSpPr>
          <p:spPr>
            <a:xfrm>
              <a:off x="4648749" y="1077838"/>
              <a:ext cx="321867" cy="841856"/>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7001C9A4-3D52-AA3D-DD34-79ACDF5E97DD}"/>
              </a:ext>
            </a:extLst>
          </p:cNvPr>
          <p:cNvSpPr txBox="1"/>
          <p:nvPr/>
        </p:nvSpPr>
        <p:spPr>
          <a:xfrm>
            <a:off x="442800" y="4264703"/>
            <a:ext cx="6567600" cy="646331"/>
          </a:xfrm>
          <a:prstGeom prst="rect">
            <a:avLst/>
          </a:prstGeom>
          <a:noFill/>
        </p:spPr>
        <p:txBody>
          <a:bodyPr wrap="square" rtlCol="0">
            <a:spAutoFit/>
          </a:bodyPr>
          <a:lstStyle/>
          <a:p>
            <a:pPr marL="285750" indent="-285750">
              <a:buFont typeface="Arial" panose="020B0604020202020204" pitchFamily="34" charset="0"/>
              <a:buChar char="•"/>
            </a:pPr>
            <a:r>
              <a:rPr lang="en-CH" sz="1800" dirty="0"/>
              <a:t>Flip-flop driven by numerical noise</a:t>
            </a:r>
          </a:p>
          <a:p>
            <a:pPr marL="628613" lvl="1" indent="-285750">
              <a:buFont typeface="Arial" panose="020B0604020202020204" pitchFamily="34" charset="0"/>
              <a:buChar char="•"/>
            </a:pPr>
            <a:r>
              <a:rPr lang="en-CH" sz="1800" dirty="0"/>
              <a:t>Irrelevant as it happens only in unstable configurations</a:t>
            </a:r>
          </a:p>
        </p:txBody>
      </p:sp>
    </p:spTree>
    <p:extLst>
      <p:ext uri="{BB962C8B-B14F-4D97-AF65-F5344CB8AC3E}">
        <p14:creationId xmlns:p14="http://schemas.microsoft.com/office/powerpoint/2010/main" val="3008622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picture containing plot, diagram, text, line&#10;&#10;Description automatically generated">
            <a:extLst>
              <a:ext uri="{FF2B5EF4-FFF2-40B4-BE49-F238E27FC236}">
                <a16:creationId xmlns:a16="http://schemas.microsoft.com/office/drawing/2014/main" id="{1422E735-D5B2-60E0-7202-AE716D4A85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86365"/>
            <a:ext cx="6172200" cy="2929179"/>
          </a:xfrm>
          <a:prstGeom prst="rect">
            <a:avLst/>
          </a:prstGeom>
        </p:spPr>
      </p:pic>
      <p:sp>
        <p:nvSpPr>
          <p:cNvPr id="3" name="object 3"/>
          <p:cNvSpPr txBox="1">
            <a:spLocks noGrp="1"/>
          </p:cNvSpPr>
          <p:nvPr>
            <p:ph type="title"/>
          </p:nvPr>
        </p:nvSpPr>
        <p:spPr>
          <a:xfrm>
            <a:off x="440325" y="403021"/>
            <a:ext cx="8263350" cy="397545"/>
          </a:xfrm>
          <a:prstGeom prst="rect">
            <a:avLst/>
          </a:prstGeom>
        </p:spPr>
        <p:txBody>
          <a:bodyPr vert="horz" wrap="square" lIns="0" tIns="12700" rIns="0" bIns="0" rtlCol="0">
            <a:spAutoFit/>
          </a:bodyPr>
          <a:lstStyle/>
          <a:p>
            <a:pPr marL="12700">
              <a:spcBef>
                <a:spcPts val="100"/>
              </a:spcBef>
            </a:pPr>
            <a:r>
              <a:rPr lang="fr-CH" sz="2800" spc="-140" dirty="0">
                <a:latin typeface="Helvetica Neue" panose="02000503000000020004" pitchFamily="2" charset="0"/>
                <a:ea typeface="Helvetica Neue" panose="02000503000000020004" pitchFamily="2" charset="0"/>
                <a:cs typeface="Helvetica Neue" panose="02000503000000020004" pitchFamily="2" charset="0"/>
              </a:rPr>
              <a:t>3D flip-flop</a:t>
            </a:r>
            <a:endParaRPr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object 6">
            <a:extLst>
              <a:ext uri="{FF2B5EF4-FFF2-40B4-BE49-F238E27FC236}">
                <a16:creationId xmlns:a16="http://schemas.microsoft.com/office/drawing/2014/main" id="{793A3F97-7071-3056-7AD9-BDF4F0324513}"/>
              </a:ext>
            </a:extLst>
          </p:cNvPr>
          <p:cNvSpPr txBox="1">
            <a:spLocks noGrp="1"/>
          </p:cNvSpPr>
          <p:nvPr>
            <p:ph type="sldNum" sz="quarter" idx="10"/>
          </p:nvPr>
        </p:nvSpPr>
        <p:spPr>
          <a:xfrm>
            <a:off x="8745301" y="116420"/>
            <a:ext cx="289479" cy="170124"/>
          </a:xfrm>
          <a:prstGeom prst="rect">
            <a:avLst/>
          </a:prstGeom>
        </p:spPr>
        <p:txBody>
          <a:bodyPr vert="horz" wrap="square" lIns="0" tIns="5080" rIns="0" bIns="0" rtlCol="0">
            <a:spAutoFit/>
          </a:bodyPr>
          <a:lstStyle/>
          <a:p>
            <a:pPr marL="38100">
              <a:spcBef>
                <a:spcPts val="40"/>
              </a:spcBef>
            </a:pPr>
            <a:fld id="{81D60167-4931-47E6-BA6A-407CBD079E47}" type="slidenum">
              <a:rPr spc="-25"/>
              <a:pPr marL="38100">
                <a:spcBef>
                  <a:spcPts val="40"/>
                </a:spcBef>
              </a:pPr>
              <a:t>9</a:t>
            </a:fld>
            <a:endParaRPr spc="-25" dirty="0"/>
          </a:p>
        </p:txBody>
      </p:sp>
      <p:sp>
        <p:nvSpPr>
          <p:cNvPr id="6" name="TextBox 5">
            <a:extLst>
              <a:ext uri="{FF2B5EF4-FFF2-40B4-BE49-F238E27FC236}">
                <a16:creationId xmlns:a16="http://schemas.microsoft.com/office/drawing/2014/main" id="{E1C1FFA0-5A19-4323-BB08-B853EDCA9D55}"/>
              </a:ext>
            </a:extLst>
          </p:cNvPr>
          <p:cNvSpPr txBox="1"/>
          <p:nvPr/>
        </p:nvSpPr>
        <p:spPr>
          <a:xfrm>
            <a:off x="6553200" y="390362"/>
            <a:ext cx="2438400" cy="1131079"/>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square" rtlCol="0">
            <a:spAutoFit/>
          </a:bodyPr>
          <a:lstStyle/>
          <a:p>
            <a:pPr algn="ctr"/>
            <a:r>
              <a:rPr lang="de-CH" spc="20" dirty="0">
                <a:cs typeface="Arial"/>
              </a:rPr>
              <a:t>FCC-</a:t>
            </a:r>
            <a:r>
              <a:rPr lang="de-CH" spc="20" dirty="0" err="1">
                <a:cs typeface="Arial"/>
              </a:rPr>
              <a:t>ee</a:t>
            </a:r>
            <a:r>
              <a:rPr lang="de-CH" spc="20" dirty="0">
                <a:cs typeface="Arial"/>
              </a:rPr>
              <a:t> Z</a:t>
            </a:r>
          </a:p>
          <a:p>
            <a:pPr algn="ctr"/>
            <a:r>
              <a:rPr lang="de-CH" spc="20" dirty="0">
                <a:cs typeface="Arial"/>
              </a:rPr>
              <a:t>Quasi strong-strong (f=100)</a:t>
            </a:r>
          </a:p>
          <a:p>
            <a:pPr algn="ctr"/>
            <a:r>
              <a:rPr lang="de-CH" spc="20" dirty="0" err="1">
                <a:cs typeface="Arial"/>
              </a:rPr>
              <a:t>N</a:t>
            </a:r>
            <a:r>
              <a:rPr lang="de-CH" spc="20" baseline="-25000" dirty="0" err="1">
                <a:cs typeface="Arial"/>
              </a:rPr>
              <a:t>turns</a:t>
            </a:r>
            <a:r>
              <a:rPr lang="de-CH" spc="20" baseline="-25000" dirty="0">
                <a:cs typeface="Arial"/>
              </a:rPr>
              <a:t> </a:t>
            </a:r>
            <a:r>
              <a:rPr lang="de-CH" spc="20" dirty="0">
                <a:cs typeface="Arial"/>
              </a:rPr>
              <a:t>= 5e4</a:t>
            </a:r>
            <a:br>
              <a:rPr lang="de-CH" spc="20" dirty="0">
                <a:cs typeface="Arial"/>
              </a:rPr>
            </a:br>
            <a:r>
              <a:rPr lang="de-CH" spc="20" dirty="0" err="1">
                <a:cs typeface="Arial"/>
              </a:rPr>
              <a:t>N</a:t>
            </a:r>
            <a:r>
              <a:rPr lang="de-CH" spc="20" baseline="-25000" dirty="0" err="1">
                <a:cs typeface="Arial"/>
              </a:rPr>
              <a:t>particles</a:t>
            </a:r>
            <a:r>
              <a:rPr lang="de-CH" spc="20" baseline="-25000" dirty="0">
                <a:cs typeface="Arial"/>
              </a:rPr>
              <a:t> </a:t>
            </a:r>
            <a:r>
              <a:rPr lang="de-CH" spc="20" dirty="0">
                <a:cs typeface="Arial"/>
              </a:rPr>
              <a:t>= 1e7</a:t>
            </a:r>
          </a:p>
          <a:p>
            <a:pPr algn="ctr"/>
            <a:r>
              <a:rPr lang="de-CH" spc="20" dirty="0" err="1">
                <a:cs typeface="Arial"/>
              </a:rPr>
              <a:t>N</a:t>
            </a:r>
            <a:r>
              <a:rPr lang="de-CH" spc="20" baseline="-25000" dirty="0" err="1">
                <a:cs typeface="Arial"/>
              </a:rPr>
              <a:t>slices</a:t>
            </a:r>
            <a:r>
              <a:rPr lang="de-CH" spc="20" dirty="0">
                <a:cs typeface="Arial"/>
              </a:rPr>
              <a:t> = 300</a:t>
            </a:r>
          </a:p>
        </p:txBody>
      </p:sp>
      <p:sp>
        <p:nvSpPr>
          <p:cNvPr id="9" name="TextBox 8">
            <a:extLst>
              <a:ext uri="{FF2B5EF4-FFF2-40B4-BE49-F238E27FC236}">
                <a16:creationId xmlns:a16="http://schemas.microsoft.com/office/drawing/2014/main" id="{BA89C17F-EADC-2D87-A688-9483B7F45F5C}"/>
              </a:ext>
            </a:extLst>
          </p:cNvPr>
          <p:cNvSpPr txBox="1"/>
          <p:nvPr/>
        </p:nvSpPr>
        <p:spPr>
          <a:xfrm>
            <a:off x="228600" y="3639344"/>
            <a:ext cx="8594455" cy="1477328"/>
          </a:xfrm>
          <a:prstGeom prst="rect">
            <a:avLst/>
          </a:prstGeom>
          <a:noFill/>
        </p:spPr>
        <p:txBody>
          <a:bodyPr wrap="square" rtlCol="0">
            <a:spAutoFit/>
          </a:bodyPr>
          <a:lstStyle/>
          <a:p>
            <a:pPr marL="285750" indent="-285750">
              <a:buFont typeface="Arial" panose="020B0604020202020204" pitchFamily="34" charset="0"/>
              <a:buChar char="•"/>
            </a:pPr>
            <a:r>
              <a:rPr lang="en-CH" sz="1800" dirty="0"/>
              <a:t>Blowup due to asymmetry in bunch intensity</a:t>
            </a:r>
          </a:p>
          <a:p>
            <a:pPr marL="285750" indent="-285750">
              <a:buFont typeface="Arial" panose="020B0604020202020204" pitchFamily="34" charset="0"/>
              <a:buChar char="•"/>
            </a:pPr>
            <a:endParaRPr lang="en-CH" sz="1800" dirty="0"/>
          </a:p>
          <a:p>
            <a:pPr marL="285750" indent="-285750">
              <a:buFont typeface="Arial" panose="020B0604020202020204" pitchFamily="34" charset="0"/>
              <a:buChar char="•"/>
            </a:pPr>
            <a:r>
              <a:rPr lang="en-CH" sz="1800" dirty="0"/>
              <a:t>1D variant previously observed in VEPP-2000</a:t>
            </a:r>
            <a:r>
              <a:rPr lang="en-CH" sz="1800" dirty="0">
                <a:solidFill>
                  <a:schemeClr val="accent5"/>
                </a:solidFill>
              </a:rPr>
              <a:t> [3]</a:t>
            </a:r>
          </a:p>
          <a:p>
            <a:pPr marL="285750" indent="-285750">
              <a:buFont typeface="Arial" panose="020B0604020202020204" pitchFamily="34" charset="0"/>
              <a:buChar char="•"/>
            </a:pPr>
            <a:endParaRPr lang="en-CH" sz="1800" dirty="0"/>
          </a:p>
          <a:p>
            <a:pPr marL="285750" indent="-285750">
              <a:buFont typeface="Arial" panose="020B0604020202020204" pitchFamily="34" charset="0"/>
              <a:buChar char="•"/>
            </a:pPr>
            <a:r>
              <a:rPr lang="en-CH" sz="1800" dirty="0"/>
              <a:t>FCCee: 3D flipflop </a:t>
            </a:r>
            <a:r>
              <a:rPr lang="en-CH" sz="1800" dirty="0">
                <a:solidFill>
                  <a:schemeClr val="accent5"/>
                </a:solidFill>
              </a:rPr>
              <a:t>[4]</a:t>
            </a:r>
            <a:r>
              <a:rPr lang="en-CH" sz="1800" dirty="0"/>
              <a:t> – interplay of longitudinal and transversal beam sizes</a:t>
            </a:r>
          </a:p>
        </p:txBody>
      </p:sp>
      <p:sp>
        <p:nvSpPr>
          <p:cNvPr id="2" name="TextBox 1">
            <a:extLst>
              <a:ext uri="{FF2B5EF4-FFF2-40B4-BE49-F238E27FC236}">
                <a16:creationId xmlns:a16="http://schemas.microsoft.com/office/drawing/2014/main" id="{9385441D-DDC1-0617-F19E-7F6F0F9EB0B9}"/>
              </a:ext>
            </a:extLst>
          </p:cNvPr>
          <p:cNvSpPr txBox="1"/>
          <p:nvPr/>
        </p:nvSpPr>
        <p:spPr>
          <a:xfrm>
            <a:off x="5124316" y="52434"/>
            <a:ext cx="2895600" cy="276999"/>
          </a:xfrm>
          <a:prstGeom prst="rect">
            <a:avLst/>
          </a:prstGeom>
          <a:noFill/>
        </p:spPr>
        <p:txBody>
          <a:bodyPr wrap="square" rtlCol="0">
            <a:spAutoFit/>
          </a:bodyPr>
          <a:lstStyle/>
          <a:p>
            <a:pPr algn="r"/>
            <a:r>
              <a:rPr lang="en-GB" sz="1200" dirty="0">
                <a:solidFill>
                  <a:schemeClr val="bg1"/>
                </a:solidFill>
                <a:latin typeface="Cavolini" panose="03000502040302020204" pitchFamily="66" charset="0"/>
                <a:cs typeface="Cavolini" panose="03000502040302020204" pitchFamily="66" charset="0"/>
              </a:rPr>
              <a:t>First results</a:t>
            </a:r>
            <a:endParaRPr lang="en-CH" sz="1200" dirty="0">
              <a:solidFill>
                <a:schemeClr val="bg1"/>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19889907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29"/>
  <p:tag name="ORIGINALWIDTH" val="1180"/>
  <p:tag name="LATEXADDIN" val="\documentclass{article}&#10;\usepackage{amsmath}&#10;\usepackage{xcolor}&#10;\usepackage{stackengine,xcolor}&#10;\def\cpm{\mathbin{\ensurestackMath{\abovebaseline[-3.4pt]{%&#10;  \stackunder[-3.5pt]{\color{red!70}+}{\color{blue}-}}}}}&#10;\pagestyle{empty}&#10;\begin{document}&#10;&#10;&#10;$N_{\textcolor{blue}{w},\textcolor{red}{s}}=N_{0} \cdot (1 \cpm \Delta N)$&#10;&#10;\end{document}"/>
  <p:tag name="IGUANATEXSIZE" val="20"/>
  <p:tag name="IGUANATEXCURSOR" val="342"/>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29"/>
  <p:tag name="ORIGINALWIDTH" val="1180"/>
  <p:tag name="LATEXADDIN" val="\documentclass{article}&#10;\usepackage{amsmath}&#10;\usepackage{xcolor}&#10;\usepackage{stackengine,xcolor}&#10;\def\cpm{\mathbin{\ensurestackMath{\abovebaseline[-3.4pt]{%&#10;  \stackunder[-3.5pt]{\color{red!70}+}{\color{blue}-}}}}}&#10;\pagestyle{empty}&#10;\begin{document}&#10;&#10;&#10;$N_{\textcolor{blue}{w},\textcolor{red}{s}}=N_{0} \cdot (1 \cpm \Delta N)$&#10;&#10;\end{document}"/>
  <p:tag name="IGUANATEXSIZE" val="20"/>
  <p:tag name="IGUANATEXCURSOR" val="342"/>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42"/>
  <p:tag name="ORIGINALWIDTH" val="1827"/>
  <p:tag name="LATEXADDIN" val="\documentclass{article}&#10;\usepackage{amsmath}&#10;\usepackage{xcolor}&#10;\pagestyle{empty}&#10;\begin{document}&#10;&#10;$\sigma^{*}_{y,\textcolor{blue}{w},new}= \sigma^*_{y,0} + \textcolor{magenta}{\chi}(\xi_{y,\textcolor{blue}{w},new} - \textcolor{magenta}{\xi_0})$&#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29"/>
  <p:tag name="ORIGINALWIDTH" val="1180"/>
  <p:tag name="LATEXADDIN" val="\documentclass{article}&#10;\usepackage{amsmath}&#10;\usepackage{xcolor}&#10;\usepackage{stackengine,xcolor}&#10;\def\cpm{\mathbin{\ensurestackMath{\abovebaseline[-3.4pt]{%&#10;  \stackunder[-3.5pt]{\color{red!70}+}{\color{blue}-}}}}}&#10;\pagestyle{empty}&#10;\begin{document}&#10;&#10;&#10;$N_{\textcolor{blue}{w},\textcolor{red}{s}}=N_{0} \cdot (1 \cpm \Delta N)$&#10;&#10;\end{document}"/>
  <p:tag name="IGUANATEXSIZE" val="20"/>
  <p:tag name="IGUANATEXCURSOR" val="342"/>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42"/>
  <p:tag name="ORIGINALWIDTH" val="1827"/>
  <p:tag name="LATEXADDIN" val="\documentclass{article}&#10;\usepackage{amsmath}&#10;\usepackage{xcolor}&#10;\pagestyle{empty}&#10;\begin{document}&#10;&#10;$\sigma^{*}_{y,\textcolor{blue}{w},new}= \sigma^*_{y,0} + \textcolor{magenta}{\chi}(\xi_{y,\textcolor{blue}{w},new} - \textcolor{magenta}{\xi_0})$&#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224"/>
  <p:tag name="ORIGINALWIDTH" val="1410"/>
  <p:tag name="LATEXADDIN" val="\documentclass{article}&#10;\usepackage{amsmath}&#10;\pagestyle{empty}&#10;\begin{document}&#10;&#10;$D = \mathrm{log}_{10} [ \sqrt{  \sigma_{Q_{x,i}}^2 +  \sigma_{Q_{y,i}}^2 } ]$&#10;&#10;\end{document}"/>
  <p:tag name="IGUANATEXSIZE" val="20"/>
  <p:tag name="IGUANATEXCURSOR" val="13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heme/theme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fcc_theme</Template>
  <TotalTime>33226</TotalTime>
  <Words>2094</Words>
  <Application>Microsoft Macintosh PowerPoint</Application>
  <PresentationFormat>Custom</PresentationFormat>
  <Paragraphs>310</Paragraphs>
  <Slides>20</Slides>
  <Notes>20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20</vt:i4>
      </vt:variant>
    </vt:vector>
  </HeadingPairs>
  <TitlesOfParts>
    <vt:vector size="30" baseType="lpstr">
      <vt:lpstr>Arial</vt:lpstr>
      <vt:lpstr>Calibri</vt:lpstr>
      <vt:lpstr>Cavolini</vt:lpstr>
      <vt:lpstr>Helvetica Neue</vt:lpstr>
      <vt:lpstr>LMMono9</vt:lpstr>
      <vt:lpstr>TeXGyreTermes</vt:lpstr>
      <vt:lpstr>Times New Roman</vt:lpstr>
      <vt:lpstr>Wingdings</vt:lpstr>
      <vt:lpstr>Titleslides, Conclusion</vt:lpstr>
      <vt:lpstr>Content Slides - Deep Blue</vt:lpstr>
      <vt:lpstr>Beam-beam code progress</vt:lpstr>
      <vt:lpstr>Outline</vt:lpstr>
      <vt:lpstr>PowerPoint Presentation</vt:lpstr>
      <vt:lpstr>PowerPoint Presentation</vt:lpstr>
      <vt:lpstr>Performance of the Xsuite beam-beam model</vt:lpstr>
      <vt:lpstr>x-z instability</vt:lpstr>
      <vt:lpstr>x-z instability</vt:lpstr>
      <vt:lpstr>x-z instability</vt:lpstr>
      <vt:lpstr>3D flip-flop</vt:lpstr>
      <vt:lpstr>3D flip-flop</vt:lpstr>
      <vt:lpstr>3D flip-flop</vt:lpstr>
      <vt:lpstr>Bhabha scattering</vt:lpstr>
      <vt:lpstr>Small angle Bhabha scattering</vt:lpstr>
      <vt:lpstr>Bhabha scattering event generator in Xsuite</vt:lpstr>
      <vt:lpstr>PowerPoint Presentation</vt:lpstr>
      <vt:lpstr>PowerPoint Presentation</vt:lpstr>
      <vt:lpstr>backup</vt:lpstr>
      <vt:lpstr>3D flip-flop</vt:lpstr>
      <vt:lpstr>FMA – diffusion</vt:lpstr>
      <vt:lpstr>FMA –  Footprint of other  FCCee  energies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Kicsiny Péter</cp:lastModifiedBy>
  <cp:revision>1351</cp:revision>
  <dcterms:created xsi:type="dcterms:W3CDTF">2022-01-17T09:44:36Z</dcterms:created>
  <dcterms:modified xsi:type="dcterms:W3CDTF">2023-05-30T13:57:21Z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2021-12-01T00:00:00Z</vt:filetime>
  </property>
  <property fmtid="{D5CDD505-2E9C-101B-9397-08002B2CF9AE}" pid="3" name="LastSaved">
    <vt:filetime>2022-01-17T00:00:00Z</vt:filetime>
  </property>
</Properties>
</file>