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2" r:id="rId3"/>
    <p:sldId id="261" r:id="rId4"/>
    <p:sldId id="287" r:id="rId5"/>
    <p:sldId id="260" r:id="rId6"/>
    <p:sldId id="259" r:id="rId7"/>
    <p:sldId id="290" r:id="rId8"/>
    <p:sldId id="282" r:id="rId9"/>
    <p:sldId id="291" r:id="rId10"/>
    <p:sldId id="283" r:id="rId11"/>
    <p:sldId id="292" r:id="rId12"/>
    <p:sldId id="284" r:id="rId13"/>
    <p:sldId id="293" r:id="rId14"/>
    <p:sldId id="285" r:id="rId15"/>
    <p:sldId id="294" r:id="rId16"/>
    <p:sldId id="286" r:id="rId17"/>
    <p:sldId id="288" r:id="rId18"/>
    <p:sldId id="280" r:id="rId19"/>
    <p:sldId id="289" r:id="rId20"/>
    <p:sldId id="281" r:id="rId21"/>
    <p:sldId id="296" r:id="rId22"/>
    <p:sldId id="295" r:id="rId23"/>
  </p:sldIdLst>
  <p:sldSz cx="12192000" cy="6858000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25" d="100"/>
          <a:sy n="125" d="100"/>
        </p:scale>
        <p:origin x="143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4DD60-4FCC-4DEC-876A-E8F2F488013F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CAC75-DA47-4125-A226-831A7E2E552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3103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2734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4835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0094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6307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525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0067" y="5920353"/>
            <a:ext cx="931333" cy="677300"/>
          </a:xfrm>
        </p:spPr>
        <p:txBody>
          <a:bodyPr lIns="0" tIns="0" rIns="0" bIns="0" anchor="b" anchorCtr="0">
            <a:noAutofit/>
          </a:bodyPr>
          <a:lstStyle>
            <a:lvl1pPr marL="152396" indent="-143930">
              <a:buFontTx/>
              <a:buBlip>
                <a:blip r:embed="rId3"/>
              </a:buBlip>
              <a:tabLst/>
              <a:defRPr sz="933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22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193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93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2640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123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8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2" y="3429001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171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2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3" y="3429002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004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4883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4152899"/>
            <a:ext cx="10985500" cy="27051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06500" y="2084918"/>
            <a:ext cx="10195984" cy="1915583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51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671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D8E2D1C-2DE7-2D4E-A70B-04C243BB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848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7" y="107045"/>
            <a:ext cx="1567068" cy="678207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1" y="6105691"/>
            <a:ext cx="748724" cy="4898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/>
        </p:nvSpPr>
        <p:spPr>
          <a:xfrm rot="16200000">
            <a:off x="119573" y="6121903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9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083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6157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ADDE366-C2C0-524A-9BAF-5F0B70A9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14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7289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B69D8-05C4-4047-A730-F78BEDD9E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89D13B-7197-46C8-8BB5-582F7F444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912CA-94B8-4E66-9981-FC31184BD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677F9-B422-4AFA-BAEB-C19D49E2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F17A5-52E4-4D58-B654-3DC5595C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1678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21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241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537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882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08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075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757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2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737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501" y="2084917"/>
            <a:ext cx="10301817" cy="4515696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3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0B9AE975-99BE-4376-8CF8-F7D711520AA4}" type="datetimeFigureOut">
              <a:rPr lang="en-CH" smtClean="0"/>
              <a:t>26/05/2023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487985" y="2498752"/>
            <a:ext cx="4724347" cy="683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933" b="1">
                <a:solidFill>
                  <a:schemeClr val="tx1"/>
                </a:solidFill>
                <a:latin typeface="+mj-lt"/>
              </a:defRPr>
            </a:lvl1pPr>
          </a:lstStyle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73697" y="176445"/>
            <a:ext cx="871936" cy="37736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/>
        </p:nvSpPr>
        <p:spPr>
          <a:xfrm rot="16200000">
            <a:off x="573338" y="6530279"/>
            <a:ext cx="60959" cy="79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3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267" b="1" i="0" kern="1000" spc="-93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90000"/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69107-95DD-4905-917C-A7A1C75E4D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/>
              <a:t>Code Development Status </a:t>
            </a:r>
            <a:br>
              <a:rPr lang="de-DE" b="1" dirty="0"/>
            </a:b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9EF1D7-8DEF-4294-95CF-8EC0937BEB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74241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681068-7C1E-42EF-B7C4-D84875B7C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Efforts led by G. Simon, R. De Maria, A. </a:t>
            </a:r>
            <a:r>
              <a:rPr lang="en-GB" dirty="0" err="1"/>
              <a:t>Faus-Golfe</a:t>
            </a:r>
            <a:r>
              <a:rPr lang="en-GB" dirty="0"/>
              <a:t> and F. Schmidt</a:t>
            </a:r>
          </a:p>
          <a:p>
            <a:r>
              <a:rPr lang="en-GB" dirty="0"/>
              <a:t>Ongoing </a:t>
            </a:r>
            <a:r>
              <a:rPr lang="en-GB" b="1" dirty="0"/>
              <a:t>review</a:t>
            </a:r>
            <a:r>
              <a:rPr lang="en-GB" dirty="0"/>
              <a:t> of </a:t>
            </a:r>
            <a:r>
              <a:rPr lang="en-GB" b="1" dirty="0"/>
              <a:t>MAD-X</a:t>
            </a:r>
            <a:r>
              <a:rPr lang="en-GB" dirty="0"/>
              <a:t> for FCC-</a:t>
            </a:r>
            <a:r>
              <a:rPr lang="en-GB" dirty="0" err="1"/>
              <a:t>ee</a:t>
            </a:r>
            <a:r>
              <a:rPr lang="en-GB" dirty="0"/>
              <a:t> simulations</a:t>
            </a:r>
          </a:p>
          <a:p>
            <a:pPr lvl="1"/>
            <a:r>
              <a:rPr lang="en-GB" dirty="0"/>
              <a:t>Investigation of </a:t>
            </a:r>
            <a:r>
              <a:rPr lang="en-GB" b="1" dirty="0"/>
              <a:t>Twiss</a:t>
            </a:r>
            <a:r>
              <a:rPr lang="en-GB" dirty="0"/>
              <a:t>, </a:t>
            </a:r>
            <a:r>
              <a:rPr lang="en-GB" b="1" dirty="0"/>
              <a:t>Emit</a:t>
            </a:r>
            <a:r>
              <a:rPr lang="en-GB" dirty="0"/>
              <a:t> and </a:t>
            </a:r>
            <a:r>
              <a:rPr lang="en-GB" b="1" dirty="0"/>
              <a:t>Track</a:t>
            </a:r>
            <a:r>
              <a:rPr lang="en-GB" dirty="0"/>
              <a:t> modules</a:t>
            </a:r>
          </a:p>
          <a:p>
            <a:pPr lvl="1"/>
            <a:r>
              <a:rPr lang="en-GB" dirty="0"/>
              <a:t>Improved corrections due to energy loss (</a:t>
            </a:r>
            <a:r>
              <a:rPr lang="en-GB" b="1" dirty="0"/>
              <a:t>tapering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Implement new </a:t>
            </a:r>
            <a:r>
              <a:rPr lang="en-GB" b="1" dirty="0"/>
              <a:t>optics computation </a:t>
            </a:r>
            <a:r>
              <a:rPr lang="en-GB" dirty="0"/>
              <a:t>considering </a:t>
            </a:r>
            <a:r>
              <a:rPr lang="en-GB" b="1" dirty="0"/>
              <a:t>energy offset</a:t>
            </a:r>
          </a:p>
          <a:p>
            <a:pPr lvl="1"/>
            <a:r>
              <a:rPr lang="en-GB" dirty="0"/>
              <a:t>Optimisation of </a:t>
            </a:r>
            <a:r>
              <a:rPr lang="en-GB" b="1" dirty="0"/>
              <a:t>radiation damping </a:t>
            </a:r>
            <a:r>
              <a:rPr lang="en-GB" dirty="0"/>
              <a:t>modelling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7AF262-671D-4635-8010-B5661D2EC6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21C8F8-AFAB-4551-825E-D225F8E15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for FCC-</a:t>
            </a:r>
            <a:r>
              <a:rPr lang="en-US" dirty="0" err="1"/>
              <a:t>ee</a:t>
            </a:r>
            <a:br>
              <a:rPr lang="en-US" dirty="0"/>
            </a:br>
            <a:r>
              <a:rPr lang="en-US" b="0" i="1" dirty="0"/>
              <a:t>Guillaume Simon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5924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9"/>
          <p:cNvSpPr/>
          <p:nvPr/>
        </p:nvSpPr>
        <p:spPr>
          <a:xfrm rot="5400000">
            <a:off x="676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9"/>
          <p:cNvSpPr txBox="1"/>
          <p:nvPr/>
        </p:nvSpPr>
        <p:spPr>
          <a:xfrm rot="-2578928">
            <a:off x="57673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Electron Cloud</a:t>
            </a:r>
          </a:p>
        </p:txBody>
      </p:sp>
    </p:spTree>
    <p:extLst>
      <p:ext uri="{BB962C8B-B14F-4D97-AF65-F5344CB8AC3E}">
        <p14:creationId xmlns:p14="http://schemas.microsoft.com/office/powerpoint/2010/main" val="2006739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FB6DDA-901A-4DC1-98EF-91B6C195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Efforts by </a:t>
            </a:r>
            <a:r>
              <a:rPr lang="en-US" b="1" dirty="0"/>
              <a:t>L. Sabato </a:t>
            </a:r>
            <a:r>
              <a:rPr lang="en-US" dirty="0"/>
              <a:t>and </a:t>
            </a:r>
            <a:r>
              <a:rPr lang="en-US" b="1" dirty="0"/>
              <a:t>L. </a:t>
            </a:r>
            <a:r>
              <a:rPr lang="en-US" b="1" dirty="0" err="1"/>
              <a:t>Mether</a:t>
            </a:r>
            <a:endParaRPr lang="en-US" dirty="0"/>
          </a:p>
          <a:p>
            <a:r>
              <a:rPr lang="en-US" dirty="0"/>
              <a:t>Simulations performed using </a:t>
            </a:r>
            <a:r>
              <a:rPr lang="en-US" b="1" dirty="0" err="1"/>
              <a:t>pyECLOUD</a:t>
            </a:r>
            <a:endParaRPr lang="en-US" b="1" dirty="0"/>
          </a:p>
          <a:p>
            <a:pPr lvl="1"/>
            <a:r>
              <a:rPr lang="en-US" b="1" dirty="0"/>
              <a:t>Improved</a:t>
            </a:r>
            <a:r>
              <a:rPr lang="en-US" dirty="0"/>
              <a:t> electron cloud </a:t>
            </a:r>
            <a:r>
              <a:rPr lang="en-US" b="1" dirty="0"/>
              <a:t>models</a:t>
            </a:r>
            <a:r>
              <a:rPr lang="en-US" dirty="0"/>
              <a:t> based on LHC</a:t>
            </a:r>
          </a:p>
          <a:p>
            <a:pPr lvl="1"/>
            <a:r>
              <a:rPr lang="en-US" dirty="0"/>
              <a:t>Aim to </a:t>
            </a:r>
            <a:r>
              <a:rPr lang="en-US" b="1" dirty="0"/>
              <a:t>integrate</a:t>
            </a:r>
            <a:r>
              <a:rPr lang="en-US" dirty="0"/>
              <a:t> models in </a:t>
            </a:r>
            <a:r>
              <a:rPr lang="en-US" b="1" dirty="0"/>
              <a:t>Xsuite</a:t>
            </a:r>
          </a:p>
          <a:p>
            <a:r>
              <a:rPr lang="en-US" dirty="0"/>
              <a:t>Systematically </a:t>
            </a:r>
            <a:r>
              <a:rPr lang="en-US" b="1" dirty="0"/>
              <a:t>reduce computational load</a:t>
            </a:r>
            <a:r>
              <a:rPr lang="en-US" dirty="0"/>
              <a:t> by identifying </a:t>
            </a:r>
            <a:r>
              <a:rPr lang="en-US" b="1" dirty="0"/>
              <a:t>parameter range </a:t>
            </a:r>
            <a:r>
              <a:rPr lang="en-US" dirty="0"/>
              <a:t>with largest contribution to electron cloud</a:t>
            </a:r>
          </a:p>
          <a:p>
            <a:r>
              <a:rPr lang="en-US" dirty="0"/>
              <a:t>Beam </a:t>
            </a:r>
            <a:r>
              <a:rPr lang="en-US" b="1" dirty="0"/>
              <a:t>stability simulations</a:t>
            </a:r>
            <a:endParaRPr lang="en-CH" b="1" dirty="0"/>
          </a:p>
          <a:p>
            <a:pPr lvl="1"/>
            <a:r>
              <a:rPr lang="en-US" dirty="0"/>
              <a:t>Using </a:t>
            </a:r>
            <a:r>
              <a:rPr lang="en-US" b="1" dirty="0"/>
              <a:t>pre-calculated</a:t>
            </a:r>
            <a:r>
              <a:rPr lang="en-US" dirty="0"/>
              <a:t> un-perturbed beam distribution</a:t>
            </a:r>
          </a:p>
          <a:p>
            <a:pPr lvl="1"/>
            <a:r>
              <a:rPr lang="en-US" dirty="0"/>
              <a:t>Performed on </a:t>
            </a:r>
            <a:r>
              <a:rPr lang="en-US" b="1" dirty="0"/>
              <a:t>HPC Cluster </a:t>
            </a:r>
            <a:r>
              <a:rPr lang="en-US" dirty="0"/>
              <a:t>in INFN-CNAF</a:t>
            </a:r>
          </a:p>
          <a:p>
            <a:r>
              <a:rPr lang="en-US" dirty="0"/>
              <a:t>Provide </a:t>
            </a:r>
            <a:r>
              <a:rPr lang="en-US" b="1" dirty="0"/>
              <a:t>feedback</a:t>
            </a:r>
            <a:r>
              <a:rPr lang="en-US" dirty="0"/>
              <a:t> for </a:t>
            </a:r>
            <a:r>
              <a:rPr lang="en-US" b="1" dirty="0"/>
              <a:t>vacuum design</a:t>
            </a:r>
            <a:endParaRPr lang="en-CH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F3659-D82A-4FA9-820D-A1394C9D4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</a:t>
            </a:r>
            <a:br>
              <a:rPr lang="en-US" dirty="0"/>
            </a:br>
            <a:r>
              <a:rPr lang="en-US" b="0" i="1" dirty="0"/>
              <a:t>Luca Sabato</a:t>
            </a:r>
            <a:endParaRPr lang="en-CH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550E41E-C2C7-4E37-B957-9F71C2AB4D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307918" y="0"/>
            <a:ext cx="3539176" cy="332071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E550B17-DECE-4BE5-9D27-C3E56C3AF6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8293251" y="3256547"/>
            <a:ext cx="3553841" cy="31836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12AEBF-12D2-4581-A3FB-8C266E30EC63}"/>
              </a:ext>
            </a:extLst>
          </p:cNvPr>
          <p:cNvSpPr txBox="1"/>
          <p:nvPr/>
        </p:nvSpPr>
        <p:spPr>
          <a:xfrm>
            <a:off x="8307918" y="6384015"/>
            <a:ext cx="36675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cloud formation for two design iterations with different bunch spacing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0548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9"/>
          <p:cNvSpPr/>
          <p:nvPr/>
        </p:nvSpPr>
        <p:spPr>
          <a:xfrm rot="5400000">
            <a:off x="1049850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076609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63131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18970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22159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Spin </a:t>
            </a:r>
            <a:r>
              <a:rPr lang="en-US" dirty="0" err="1"/>
              <a:t>Polarisation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653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C066AA-5C6E-4F6B-86BC-DD19C64FD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1" y="2084917"/>
            <a:ext cx="5870574" cy="4515696"/>
          </a:xfrm>
        </p:spPr>
        <p:txBody>
          <a:bodyPr>
            <a:normAutofit/>
          </a:bodyPr>
          <a:lstStyle/>
          <a:p>
            <a:r>
              <a:rPr lang="en-GB" dirty="0"/>
              <a:t>Spin polarisation required for </a:t>
            </a:r>
            <a:r>
              <a:rPr lang="en-GB" b="1" dirty="0"/>
              <a:t>energy calibration</a:t>
            </a:r>
            <a:r>
              <a:rPr lang="en-GB" dirty="0"/>
              <a:t> by spin tune measurement</a:t>
            </a:r>
          </a:p>
          <a:p>
            <a:r>
              <a:rPr lang="en-GB" b="1" dirty="0"/>
              <a:t>Polarisation levels and times </a:t>
            </a:r>
            <a:r>
              <a:rPr lang="en-GB" dirty="0"/>
              <a:t>determined from simulations</a:t>
            </a:r>
          </a:p>
          <a:p>
            <a:pPr lvl="1"/>
            <a:r>
              <a:rPr lang="en-GB" dirty="0"/>
              <a:t>Currently done in </a:t>
            </a:r>
            <a:r>
              <a:rPr lang="en-GB" b="1" dirty="0" err="1"/>
              <a:t>Bmad</a:t>
            </a:r>
            <a:endParaRPr lang="en-GB" b="1" dirty="0"/>
          </a:p>
          <a:p>
            <a:r>
              <a:rPr lang="en-GB" dirty="0"/>
              <a:t>Software framework </a:t>
            </a:r>
            <a:r>
              <a:rPr lang="en-GB" b="1" dirty="0"/>
              <a:t>requirements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Simulate and optimise polarisation with </a:t>
            </a:r>
            <a:r>
              <a:rPr lang="en-GB" b="1" dirty="0"/>
              <a:t>realistic lattice errors </a:t>
            </a:r>
            <a:r>
              <a:rPr lang="en-GB" dirty="0"/>
              <a:t>and</a:t>
            </a:r>
            <a:r>
              <a:rPr lang="en-GB" b="1" dirty="0"/>
              <a:t> corrections</a:t>
            </a:r>
          </a:p>
          <a:p>
            <a:pPr lvl="1"/>
            <a:r>
              <a:rPr lang="en-GB" dirty="0"/>
              <a:t>Understand how </a:t>
            </a:r>
            <a:r>
              <a:rPr lang="en-GB" b="1" dirty="0"/>
              <a:t>spin optimisation affects</a:t>
            </a:r>
            <a:r>
              <a:rPr lang="en-GB" dirty="0"/>
              <a:t> other </a:t>
            </a:r>
            <a:r>
              <a:rPr lang="en-GB" b="1" dirty="0"/>
              <a:t>properties</a:t>
            </a:r>
          </a:p>
          <a:p>
            <a:pPr lvl="1"/>
            <a:r>
              <a:rPr lang="en-GB" dirty="0"/>
              <a:t>Accurate </a:t>
            </a:r>
            <a:r>
              <a:rPr lang="en-GB" b="1" dirty="0"/>
              <a:t>representation</a:t>
            </a:r>
            <a:r>
              <a:rPr lang="en-GB" dirty="0"/>
              <a:t> and </a:t>
            </a:r>
            <a:r>
              <a:rPr lang="en-GB" b="1" dirty="0"/>
              <a:t>propagation</a:t>
            </a:r>
            <a:r>
              <a:rPr lang="en-GB" dirty="0"/>
              <a:t> of changes between codes</a:t>
            </a:r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191804-7E31-4501-B290-DD2AA843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</a:t>
            </a:r>
            <a:r>
              <a:rPr lang="en-US" dirty="0" err="1"/>
              <a:t>Polarisation</a:t>
            </a:r>
            <a:br>
              <a:rPr lang="en-US" dirty="0"/>
            </a:br>
            <a:r>
              <a:rPr lang="en-US" b="0" i="1" dirty="0"/>
              <a:t>Yi Wu</a:t>
            </a:r>
            <a:endParaRPr lang="en-CH" i="1" dirty="0"/>
          </a:p>
        </p:txBody>
      </p:sp>
      <p:pic>
        <p:nvPicPr>
          <p:cNvPr id="8" name="Picture 7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FB5A1070-F294-495B-B3EC-B944757EE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245" y="1669741"/>
            <a:ext cx="5190755" cy="4002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79CEFD-2EB1-440A-B013-64AC4F1F1458}"/>
              </a:ext>
            </a:extLst>
          </p:cNvPr>
          <p:cNvSpPr txBox="1"/>
          <p:nvPr/>
        </p:nvSpPr>
        <p:spPr>
          <a:xfrm>
            <a:off x="7305675" y="5671773"/>
            <a:ext cx="4743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Polarisation levels before and after implementing orbit bumps using </a:t>
            </a:r>
            <a:r>
              <a:rPr lang="en-GB" dirty="0">
                <a:effectLst/>
                <a:latin typeface="Arial" panose="020B0604020202020204" pitchFamily="34" charset="0"/>
              </a:rPr>
              <a:t>harmonic spin matching.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9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9"/>
          <p:cNvSpPr/>
          <p:nvPr/>
        </p:nvSpPr>
        <p:spPr>
          <a:xfrm rot="5400000">
            <a:off x="28323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9"/>
          <p:cNvSpPr/>
          <p:nvPr/>
        </p:nvSpPr>
        <p:spPr>
          <a:xfrm rot="5400000">
            <a:off x="36141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9"/>
          <p:cNvSpPr/>
          <p:nvPr/>
        </p:nvSpPr>
        <p:spPr>
          <a:xfrm rot="5400000">
            <a:off x="40049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9"/>
          <p:cNvSpPr/>
          <p:nvPr/>
        </p:nvSpPr>
        <p:spPr>
          <a:xfrm rot="5400000">
            <a:off x="676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9"/>
          <p:cNvSpPr/>
          <p:nvPr/>
        </p:nvSpPr>
        <p:spPr>
          <a:xfrm rot="5400000">
            <a:off x="711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9"/>
          <p:cNvSpPr/>
          <p:nvPr/>
        </p:nvSpPr>
        <p:spPr>
          <a:xfrm rot="5400000">
            <a:off x="74749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9"/>
          <p:cNvSpPr/>
          <p:nvPr/>
        </p:nvSpPr>
        <p:spPr>
          <a:xfrm rot="5400000">
            <a:off x="838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9"/>
          <p:cNvSpPr/>
          <p:nvPr/>
        </p:nvSpPr>
        <p:spPr>
          <a:xfrm rot="5400000">
            <a:off x="8897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9"/>
          <p:cNvSpPr/>
          <p:nvPr/>
        </p:nvSpPr>
        <p:spPr>
          <a:xfrm rot="5400000">
            <a:off x="930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9"/>
          <p:cNvSpPr/>
          <p:nvPr/>
        </p:nvSpPr>
        <p:spPr>
          <a:xfrm rot="5400000">
            <a:off x="3539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47694" y="4790218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3814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7603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11667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7878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306667" y="4307472"/>
            <a:ext cx="2639600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9254969" y="4866082"/>
            <a:ext cx="1412263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 txBox="1"/>
          <p:nvPr/>
        </p:nvSpPr>
        <p:spPr>
          <a:xfrm rot="-2578928">
            <a:off x="63769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9584100" y="4295200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9752115" y="2959039"/>
            <a:ext cx="125162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9"/>
          <p:cNvSpPr txBox="1"/>
          <p:nvPr/>
        </p:nvSpPr>
        <p:spPr>
          <a:xfrm rot="-2578928">
            <a:off x="57673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9"/>
          <p:cNvSpPr txBox="1"/>
          <p:nvPr/>
        </p:nvSpPr>
        <p:spPr>
          <a:xfrm rot="-2579509">
            <a:off x="8027358" y="5043570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9"/>
          <p:cNvSpPr txBox="1"/>
          <p:nvPr/>
        </p:nvSpPr>
        <p:spPr>
          <a:xfrm rot="-2578948">
            <a:off x="1795909" y="5395221"/>
            <a:ext cx="1992448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333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9"/>
          <p:cNvSpPr txBox="1"/>
          <p:nvPr/>
        </p:nvSpPr>
        <p:spPr>
          <a:xfrm rot="-2579331">
            <a:off x="1262594" y="49413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5731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1049850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076609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63131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477053" y="3322566"/>
            <a:ext cx="1097831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9"/>
          <p:cNvSpPr txBox="1"/>
          <p:nvPr/>
        </p:nvSpPr>
        <p:spPr>
          <a:xfrm rot="-2578928">
            <a:off x="2959179" y="524528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619841" y="5436359"/>
            <a:ext cx="1280533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478721" y="5467073"/>
            <a:ext cx="1443564" cy="1312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 L. van Riesen-Haupt, G. Simon, M. Rakic  S. White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18970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22159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Synergies and New Developments</a:t>
            </a:r>
          </a:p>
        </p:txBody>
      </p:sp>
    </p:spTree>
    <p:extLst>
      <p:ext uri="{BB962C8B-B14F-4D97-AF65-F5344CB8AC3E}">
        <p14:creationId xmlns:p14="http://schemas.microsoft.com/office/powerpoint/2010/main" val="1314251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F28950-D767-4DF2-9D84-4D428BC58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Efforts led by </a:t>
            </a:r>
            <a:r>
              <a:rPr lang="en-US" sz="2400" b="1" dirty="0"/>
              <a:t>D. di Croce, F. van der Veken, G. Iadarola </a:t>
            </a:r>
            <a:endParaRPr lang="en-GB" dirty="0"/>
          </a:p>
          <a:p>
            <a:r>
              <a:rPr lang="en-GB" dirty="0"/>
              <a:t>Improve efficiency of </a:t>
            </a:r>
            <a:r>
              <a:rPr lang="en-GB" b="1" dirty="0"/>
              <a:t>dynamic aperture</a:t>
            </a:r>
            <a:r>
              <a:rPr lang="en-GB" dirty="0"/>
              <a:t> studies for </a:t>
            </a:r>
            <a:r>
              <a:rPr lang="en-GB" b="1" dirty="0"/>
              <a:t>FCC-</a:t>
            </a:r>
            <a:r>
              <a:rPr lang="en-GB" b="1" dirty="0" err="1"/>
              <a:t>hh</a:t>
            </a:r>
            <a:endParaRPr lang="en-GB" b="1" dirty="0"/>
          </a:p>
          <a:p>
            <a:pPr lvl="1"/>
            <a:r>
              <a:rPr lang="en-GB" dirty="0"/>
              <a:t>Implementing </a:t>
            </a:r>
            <a:r>
              <a:rPr lang="en-GB" b="1" dirty="0"/>
              <a:t>machine learning </a:t>
            </a:r>
            <a:r>
              <a:rPr lang="en-GB" dirty="0"/>
              <a:t>techniques</a:t>
            </a:r>
          </a:p>
          <a:p>
            <a:pPr lvl="1"/>
            <a:r>
              <a:rPr lang="en-GB" dirty="0"/>
              <a:t>Provide infrastructure for submitting </a:t>
            </a:r>
            <a:r>
              <a:rPr lang="en-GB" b="1" dirty="0" err="1"/>
              <a:t>xsuite</a:t>
            </a:r>
            <a:r>
              <a:rPr lang="en-GB" dirty="0"/>
              <a:t> jobs to </a:t>
            </a:r>
            <a:r>
              <a:rPr lang="en-GB" b="1" dirty="0" err="1"/>
              <a:t>LHC@home</a:t>
            </a:r>
            <a:r>
              <a:rPr lang="en-GB" b="1" dirty="0"/>
              <a:t> </a:t>
            </a:r>
            <a:r>
              <a:rPr lang="en-GB" dirty="0"/>
              <a:t>via </a:t>
            </a:r>
            <a:r>
              <a:rPr lang="en-GB" b="1" dirty="0" err="1"/>
              <a:t>xboinc</a:t>
            </a:r>
            <a:endParaRPr lang="en-GB" b="1" dirty="0"/>
          </a:p>
          <a:p>
            <a:r>
              <a:rPr lang="en-GB" dirty="0" err="1"/>
              <a:t>xboinc</a:t>
            </a:r>
            <a:r>
              <a:rPr lang="en-GB" dirty="0"/>
              <a:t> module to allow computationally intense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dirty="0"/>
              <a:t> studies to be </a:t>
            </a:r>
            <a:r>
              <a:rPr lang="en-GB" b="1" dirty="0" err="1"/>
              <a:t>parallised</a:t>
            </a:r>
            <a:endParaRPr lang="en-GB" b="1" dirty="0"/>
          </a:p>
          <a:p>
            <a:pPr lvl="1"/>
            <a:r>
              <a:rPr lang="en-GB" b="1" dirty="0"/>
              <a:t>Emittance</a:t>
            </a:r>
            <a:r>
              <a:rPr lang="en-GB" dirty="0"/>
              <a:t>, </a:t>
            </a:r>
            <a:r>
              <a:rPr lang="en-GB" b="1" dirty="0"/>
              <a:t>dynamic</a:t>
            </a:r>
            <a:r>
              <a:rPr lang="en-GB" dirty="0"/>
              <a:t> aperture and </a:t>
            </a:r>
            <a:r>
              <a:rPr lang="en-GB" b="1" dirty="0"/>
              <a:t>lifetime</a:t>
            </a:r>
            <a:r>
              <a:rPr lang="en-GB" dirty="0"/>
              <a:t> from tracking</a:t>
            </a:r>
          </a:p>
          <a:p>
            <a:pPr lvl="1"/>
            <a:r>
              <a:rPr lang="en-GB" dirty="0"/>
              <a:t>Studies with </a:t>
            </a:r>
            <a:r>
              <a:rPr lang="en-GB" b="1" dirty="0"/>
              <a:t>beam-beam</a:t>
            </a:r>
            <a:r>
              <a:rPr lang="en-GB" dirty="0"/>
              <a:t>, </a:t>
            </a:r>
            <a:r>
              <a:rPr lang="en-GB" b="1" dirty="0"/>
              <a:t>errors</a:t>
            </a:r>
            <a:r>
              <a:rPr lang="en-GB" dirty="0"/>
              <a:t> and other effects</a:t>
            </a:r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25E4E4-F702-42E0-8269-870696FF3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621480"/>
          </a:xfrm>
        </p:spPr>
        <p:txBody>
          <a:bodyPr>
            <a:normAutofit/>
          </a:bodyPr>
          <a:lstStyle/>
          <a:p>
            <a:r>
              <a:rPr lang="en-GB" dirty="0"/>
              <a:t>Parallelisation and Machine Learning</a:t>
            </a:r>
            <a:br>
              <a:rPr lang="en-GB" dirty="0"/>
            </a:br>
            <a:r>
              <a:rPr lang="en-GB" b="0" i="1" dirty="0"/>
              <a:t>Davide di Croce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895684-0DC6-CA98-43E7-D53D3592E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1" y="1473129"/>
            <a:ext cx="4876799" cy="3900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2EB7DB-3018-4463-92F0-0A26950DCC6D}"/>
              </a:ext>
            </a:extLst>
          </p:cNvPr>
          <p:cNvSpPr txBox="1"/>
          <p:nvPr/>
        </p:nvSpPr>
        <p:spPr>
          <a:xfrm>
            <a:off x="7644063" y="5502442"/>
            <a:ext cx="43634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survival plot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3025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9EF4EDD-09B6-43CA-B87C-7CA6E8613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it together</a:t>
            </a:r>
            <a:endParaRPr lang="en-C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1AC32A-B393-4100-A1F3-A2EEA3770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74C799-02FA-4BD9-B4FE-B73A7DED4E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3860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27212-67BC-4EF4-80A8-096B2CA5B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Lattice conversion and management tools written by F. Carlier</a:t>
            </a:r>
          </a:p>
          <a:p>
            <a:pPr lvl="1"/>
            <a:r>
              <a:rPr lang="en-US" dirty="0" err="1"/>
              <a:t>XConverter</a:t>
            </a:r>
            <a:r>
              <a:rPr lang="en-US" dirty="0"/>
              <a:t> to convert to and from different codes</a:t>
            </a:r>
          </a:p>
          <a:p>
            <a:pPr lvl="1"/>
            <a:r>
              <a:rPr lang="en-US" dirty="0" err="1"/>
              <a:t>XSequence</a:t>
            </a:r>
            <a:r>
              <a:rPr lang="en-US" dirty="0"/>
              <a:t> to manage sequences in python</a:t>
            </a:r>
          </a:p>
          <a:p>
            <a:r>
              <a:rPr lang="en-US" dirty="0"/>
              <a:t>To be adjusted and augmented based on user requirements</a:t>
            </a:r>
          </a:p>
          <a:p>
            <a:r>
              <a:rPr lang="en-US" dirty="0"/>
              <a:t>Available on </a:t>
            </a:r>
            <a:r>
              <a:rPr lang="en-US" dirty="0" err="1"/>
              <a:t>github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3A7FA-49F2-4345-9ED7-37AD99BD8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Conversion and Management</a:t>
            </a:r>
            <a:endParaRPr lang="en-CH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344BDDB3-A71F-4828-A252-9AACF3D2C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253" y="2084917"/>
            <a:ext cx="4310243" cy="349940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19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27769-0D79-4792-8498-8605D2423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Matching of lattice after conversion important to recover accurate physics</a:t>
            </a:r>
          </a:p>
          <a:p>
            <a:r>
              <a:rPr lang="en-US" dirty="0"/>
              <a:t>Matching on multiple levels</a:t>
            </a:r>
          </a:p>
          <a:p>
            <a:pPr lvl="1"/>
            <a:r>
              <a:rPr lang="en-US" dirty="0"/>
              <a:t>Global parameters (tune, chromaticity…)</a:t>
            </a:r>
          </a:p>
          <a:p>
            <a:pPr lvl="1"/>
            <a:r>
              <a:rPr lang="en-US" dirty="0"/>
              <a:t>Local linear optics (segment-by-segment)</a:t>
            </a:r>
          </a:p>
          <a:p>
            <a:pPr lvl="1"/>
            <a:r>
              <a:rPr lang="en-US" dirty="0"/>
              <a:t>Fine tuning in specific areas (e.g. IP) using dedicated knobs</a:t>
            </a:r>
          </a:p>
          <a:p>
            <a:pPr lvl="2"/>
            <a:r>
              <a:rPr lang="en-US" dirty="0"/>
              <a:t>Knobs creation ongoing</a:t>
            </a:r>
          </a:p>
          <a:p>
            <a:pPr lvl="1"/>
            <a:r>
              <a:rPr lang="en-US" dirty="0"/>
              <a:t>Non-linear corrects after optics matching</a:t>
            </a:r>
          </a:p>
          <a:p>
            <a:pPr lvl="2"/>
            <a:r>
              <a:rPr lang="en-US" dirty="0"/>
              <a:t>Under investigation</a:t>
            </a:r>
          </a:p>
          <a:p>
            <a:r>
              <a:rPr lang="en-US" dirty="0"/>
              <a:t>Synergies with machine tuning studies</a:t>
            </a:r>
            <a:endParaRPr lang="en-CH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60F5888-E888-46A1-9C89-2B0B202020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A6B2EA-C69F-46C5-9651-ACCD74B2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5001794" cy="1430337"/>
          </a:xfrm>
        </p:spPr>
        <p:txBody>
          <a:bodyPr>
            <a:noAutofit/>
          </a:bodyPr>
          <a:lstStyle/>
          <a:p>
            <a:r>
              <a:rPr lang="en-US" sz="4270" dirty="0"/>
              <a:t>Consistency – Matching after Conversion</a:t>
            </a:r>
            <a:endParaRPr lang="en-CH" sz="4270" dirty="0"/>
          </a:p>
        </p:txBody>
      </p:sp>
    </p:spTree>
    <p:extLst>
      <p:ext uri="{BB962C8B-B14F-4D97-AF65-F5344CB8AC3E}">
        <p14:creationId xmlns:p14="http://schemas.microsoft.com/office/powerpoint/2010/main" val="25932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13112DF1-81D6-4C84-A833-1CD8D7CFCA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06505" y="2084914"/>
            <a:ext cx="9734208" cy="4515700"/>
          </a:xfrm>
        </p:spPr>
        <p:txBody>
          <a:bodyPr/>
          <a:lstStyle/>
          <a:p>
            <a:pPr lvl="0"/>
            <a:r>
              <a:rPr lang="en-GB" dirty="0"/>
              <a:t>Large </a:t>
            </a:r>
            <a:r>
              <a:rPr lang="en-GB" b="1" dirty="0"/>
              <a:t>number of tools </a:t>
            </a:r>
            <a:r>
              <a:rPr lang="en-GB" dirty="0"/>
              <a:t>used in FCC study</a:t>
            </a:r>
          </a:p>
          <a:p>
            <a:pPr lvl="1"/>
            <a:r>
              <a:rPr lang="en-GB" dirty="0"/>
              <a:t>Often </a:t>
            </a:r>
            <a:r>
              <a:rPr lang="en-GB" b="1" dirty="0"/>
              <a:t>specialised</a:t>
            </a:r>
            <a:r>
              <a:rPr lang="en-GB" dirty="0"/>
              <a:t> to one purpose/aspect of beam physics</a:t>
            </a:r>
          </a:p>
          <a:p>
            <a:pPr lvl="1"/>
            <a:r>
              <a:rPr lang="en-GB" dirty="0"/>
              <a:t>Sometimes tools with </a:t>
            </a:r>
            <a:r>
              <a:rPr lang="en-GB" b="1" dirty="0"/>
              <a:t>overlapping purpose </a:t>
            </a:r>
            <a:r>
              <a:rPr lang="en-GB" dirty="0"/>
              <a:t>used, depending on the </a:t>
            </a:r>
            <a:r>
              <a:rPr lang="en-GB" b="1" dirty="0"/>
              <a:t>user’s expertise</a:t>
            </a:r>
          </a:p>
          <a:p>
            <a:pPr lvl="0"/>
            <a:r>
              <a:rPr lang="en-GB" dirty="0"/>
              <a:t>Vast and very active community in the </a:t>
            </a:r>
            <a:r>
              <a:rPr lang="en-GB" b="1" dirty="0"/>
              <a:t>CERN ABP Computing Working Group</a:t>
            </a:r>
          </a:p>
          <a:p>
            <a:pPr lvl="1"/>
            <a:r>
              <a:rPr lang="en-GB" dirty="0"/>
              <a:t>Maintenance, improvement, complement </a:t>
            </a:r>
            <a:r>
              <a:rPr lang="en-GB" b="1" dirty="0"/>
              <a:t>existing codes</a:t>
            </a:r>
          </a:p>
          <a:p>
            <a:pPr lvl="1"/>
            <a:r>
              <a:rPr lang="en-GB" b="1" dirty="0"/>
              <a:t>Development</a:t>
            </a:r>
            <a:r>
              <a:rPr lang="en-GB" dirty="0"/>
              <a:t> of modern, robust and broad tools for the </a:t>
            </a:r>
            <a:r>
              <a:rPr lang="en-GB" b="1" dirty="0"/>
              <a:t>entire accelerator community</a:t>
            </a:r>
          </a:p>
          <a:p>
            <a:pPr lvl="0"/>
            <a:r>
              <a:rPr lang="en-GB" b="1" dirty="0"/>
              <a:t>Large community </a:t>
            </a:r>
            <a:r>
              <a:rPr lang="en-GB" dirty="0"/>
              <a:t>outside of FCC and CERN with overlapping interests</a:t>
            </a:r>
          </a:p>
          <a:p>
            <a:pPr lvl="1"/>
            <a:r>
              <a:rPr lang="en-GB" b="1" dirty="0"/>
              <a:t>Potential for synergies </a:t>
            </a:r>
            <a:r>
              <a:rPr lang="en-GB" dirty="0"/>
              <a:t>and </a:t>
            </a:r>
            <a:r>
              <a:rPr lang="en-GB" b="1" dirty="0"/>
              <a:t>cooperation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5A7017F-CD9F-46F1-92FD-5547689F177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Introduction</a:t>
            </a:r>
            <a:endParaRPr lang="en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E2379-C33A-4DDA-935A-2BF45B3E0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Important to benchmark new tools with existing codes</a:t>
            </a:r>
          </a:p>
          <a:p>
            <a:pPr lvl="1"/>
            <a:r>
              <a:rPr lang="en-US" dirty="0"/>
              <a:t>Simple examples before studying multiple effects</a:t>
            </a:r>
          </a:p>
          <a:p>
            <a:pPr lvl="1"/>
            <a:r>
              <a:rPr lang="en-US" dirty="0"/>
              <a:t>Understand sources of possible inconsistencies</a:t>
            </a:r>
          </a:p>
          <a:p>
            <a:r>
              <a:rPr lang="en-US" dirty="0"/>
              <a:t>Extensive study benchmarking </a:t>
            </a:r>
            <a:r>
              <a:rPr lang="en-US" dirty="0" err="1"/>
              <a:t>xsuite</a:t>
            </a:r>
            <a:r>
              <a:rPr lang="en-US" dirty="0"/>
              <a:t> since this is a primary tool</a:t>
            </a:r>
          </a:p>
          <a:p>
            <a:pPr lvl="1"/>
            <a:r>
              <a:rPr lang="en-US" dirty="0"/>
              <a:t>Optics with radiation and tapering compared to optics codes (MADX,SAD)</a:t>
            </a:r>
          </a:p>
          <a:p>
            <a:pPr lvl="1"/>
            <a:r>
              <a:rPr lang="en-US" dirty="0"/>
              <a:t>Dynamic aperture with and without radiation (MADX, SAD, MADX-PTC)</a:t>
            </a:r>
          </a:p>
          <a:p>
            <a:pPr lvl="1"/>
            <a:r>
              <a:rPr lang="en-US" dirty="0"/>
              <a:t>Emittance from tracking</a:t>
            </a:r>
          </a:p>
          <a:p>
            <a:pPr lvl="2"/>
            <a:r>
              <a:rPr lang="en-US" dirty="0"/>
              <a:t>Compared to other tracking codes</a:t>
            </a:r>
          </a:p>
          <a:p>
            <a:pPr lvl="2"/>
            <a:r>
              <a:rPr lang="en-US" dirty="0"/>
              <a:t>Compared to matrix methods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CC74F-8350-43B1-95E8-144F3E43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- Benchmarking</a:t>
            </a:r>
            <a:endParaRPr lang="en-CH" dirty="0"/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566A42A0-034B-4931-8976-C0FCA4EB3C8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l="2871" t="11285" r="6828"/>
          <a:stretch/>
        </p:blipFill>
        <p:spPr>
          <a:xfrm>
            <a:off x="7769939" y="3154680"/>
            <a:ext cx="4331597" cy="31841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FD212B-810C-4513-AA3F-517C10AFC939}"/>
              </a:ext>
            </a:extLst>
          </p:cNvPr>
          <p:cNvSpPr txBox="1"/>
          <p:nvPr/>
        </p:nvSpPr>
        <p:spPr>
          <a:xfrm>
            <a:off x="7917180" y="6288405"/>
            <a:ext cx="42255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survival plot with radiation using SAD (top) and </a:t>
            </a:r>
            <a:r>
              <a:rPr lang="en-US" dirty="0" err="1"/>
              <a:t>Xtrack</a:t>
            </a:r>
            <a:r>
              <a:rPr lang="en-US" dirty="0"/>
              <a:t> (bottom)</a:t>
            </a:r>
            <a:endParaRPr lang="en-CH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E009DFD-C892-40A3-91F1-16F3C5B91167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t="5712" b="855"/>
          <a:stretch/>
        </p:blipFill>
        <p:spPr>
          <a:xfrm>
            <a:off x="7777360" y="2383"/>
            <a:ext cx="4414640" cy="31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FD2FC6-7D38-4D02-8055-1ABF66CA9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EC44A-0861-4062-9FF1-9B40C8A671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8C292C-B9EE-4CDE-ABAC-F0EB53B2C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Results:</a:t>
            </a:r>
            <a:br>
              <a:rPr lang="en-US" dirty="0"/>
            </a:br>
            <a:r>
              <a:rPr lang="en-US" dirty="0"/>
              <a:t>Beam-beam and full lattice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7112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4DDA86-8AA9-4715-AE3B-729E2092D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862ACE-34BA-4006-9ED2-AF090A96C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and Conclusion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5056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C20F06-B8EA-4D0F-ACE1-B8B4F2BB871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206505" y="2084914"/>
            <a:ext cx="10125800" cy="4515700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en-US" b="1" dirty="0"/>
              <a:t>Understand requirements </a:t>
            </a:r>
            <a:r>
              <a:rPr lang="en-US" dirty="0"/>
              <a:t>for the development and simulation of FCC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Which effects </a:t>
            </a:r>
            <a:r>
              <a:rPr lang="en-US" dirty="0"/>
              <a:t>need to simulated and which </a:t>
            </a:r>
            <a:r>
              <a:rPr lang="en-US" b="1" dirty="0"/>
              <a:t>tools exist </a:t>
            </a:r>
            <a:r>
              <a:rPr lang="en-US" dirty="0"/>
              <a:t>or </a:t>
            </a:r>
            <a:r>
              <a:rPr lang="en-US" b="1" dirty="0"/>
              <a:t>need to be developed/</a:t>
            </a:r>
            <a:r>
              <a:rPr lang="en-US" b="1" dirty="0" err="1"/>
              <a:t>optimised</a:t>
            </a:r>
            <a:r>
              <a:rPr lang="en-US" dirty="0"/>
              <a:t> for these purposes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Identify which simulations need to </a:t>
            </a:r>
            <a:r>
              <a:rPr lang="en-US" b="1" dirty="0"/>
              <a:t>interplay/overlap </a:t>
            </a:r>
            <a:r>
              <a:rPr lang="en-US" dirty="0"/>
              <a:t>and understand how they fit together in the </a:t>
            </a:r>
            <a:r>
              <a:rPr lang="en-US" b="1" dirty="0"/>
              <a:t>“bigger picture”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Ensure that the needs of the FCC study are met by</a:t>
            </a:r>
          </a:p>
          <a:p>
            <a:pPr marL="914390" lvl="1" indent="-457200">
              <a:lnSpc>
                <a:spcPct val="80000"/>
              </a:lnSpc>
              <a:buFont typeface="Calibri Light"/>
              <a:buAutoNum type="arabicPeriod"/>
            </a:pPr>
            <a:r>
              <a:rPr lang="en-US" b="1" dirty="0"/>
              <a:t>Maintaining, benchmarking</a:t>
            </a:r>
            <a:r>
              <a:rPr lang="en-US" dirty="0"/>
              <a:t> and </a:t>
            </a:r>
            <a:r>
              <a:rPr lang="en-US" b="1" dirty="0"/>
              <a:t>improving</a:t>
            </a:r>
            <a:r>
              <a:rPr lang="en-US" dirty="0"/>
              <a:t> </a:t>
            </a:r>
            <a:r>
              <a:rPr lang="en-US" b="1" dirty="0"/>
              <a:t>current simulation tools</a:t>
            </a:r>
          </a:p>
          <a:p>
            <a:pPr marL="914390" lvl="1" indent="-457200">
              <a:lnSpc>
                <a:spcPct val="80000"/>
              </a:lnSpc>
              <a:buFont typeface="Calibri Light"/>
              <a:buAutoNum type="arabicPeriod"/>
            </a:pPr>
            <a:r>
              <a:rPr lang="en-US" dirty="0"/>
              <a:t>Actively contributing to the </a:t>
            </a:r>
            <a:r>
              <a:rPr lang="en-US" b="1" dirty="0"/>
              <a:t>development</a:t>
            </a:r>
            <a:r>
              <a:rPr lang="en-US" dirty="0"/>
              <a:t> of </a:t>
            </a:r>
            <a:r>
              <a:rPr lang="en-US" b="1" dirty="0"/>
              <a:t>new simulations tools</a:t>
            </a:r>
          </a:p>
          <a:p>
            <a:pPr marL="914390" lvl="1" indent="-457200">
              <a:lnSpc>
                <a:spcPct val="80000"/>
              </a:lnSpc>
              <a:buFont typeface="Calibri Light"/>
              <a:buAutoNum type="arabicPeriod"/>
            </a:pPr>
            <a:r>
              <a:rPr lang="en-US" dirty="0"/>
              <a:t>Create tools to allow for </a:t>
            </a:r>
            <a:r>
              <a:rPr lang="en-US" b="1" dirty="0"/>
              <a:t>interfacing</a:t>
            </a:r>
            <a:r>
              <a:rPr lang="en-US" dirty="0"/>
              <a:t> between different simulation tools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 Work closely with the </a:t>
            </a:r>
            <a:r>
              <a:rPr lang="en-US" b="1" dirty="0"/>
              <a:t>ABP Computing WG </a:t>
            </a:r>
            <a:r>
              <a:rPr lang="en-US" dirty="0"/>
              <a:t>and identify synergies and come up with a </a:t>
            </a:r>
            <a:r>
              <a:rPr lang="en-US" b="1" dirty="0"/>
              <a:t>common strategy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Offer a </a:t>
            </a:r>
            <a:r>
              <a:rPr lang="en-US" b="1" dirty="0"/>
              <a:t>first point of contact </a:t>
            </a:r>
            <a:r>
              <a:rPr lang="en-US" dirty="0"/>
              <a:t>for external collaborators that see synergies</a:t>
            </a:r>
            <a:endParaRPr lang="en-CH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D3C225BA-3FF7-4912-BE47-C8AEA9C1A35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FCC Software Framework Project</a:t>
            </a:r>
            <a:endParaRPr lang="en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19F96F-B3B1-43C2-B39A-56BC4C5DF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Tools</a:t>
            </a:r>
            <a:endParaRPr lang="en-C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7B3FE0-F9D1-4627-B608-9F7D8764D9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B08983-D857-4E06-A151-4BCFA331EC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1735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9"/>
          <p:cNvSpPr/>
          <p:nvPr/>
        </p:nvSpPr>
        <p:spPr>
          <a:xfrm rot="5400000">
            <a:off x="28323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9"/>
          <p:cNvSpPr/>
          <p:nvPr/>
        </p:nvSpPr>
        <p:spPr>
          <a:xfrm rot="5400000">
            <a:off x="36141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9"/>
          <p:cNvSpPr/>
          <p:nvPr/>
        </p:nvSpPr>
        <p:spPr>
          <a:xfrm rot="5400000">
            <a:off x="40049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9"/>
          <p:cNvSpPr/>
          <p:nvPr/>
        </p:nvSpPr>
        <p:spPr>
          <a:xfrm rot="5400000">
            <a:off x="676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9"/>
          <p:cNvSpPr/>
          <p:nvPr/>
        </p:nvSpPr>
        <p:spPr>
          <a:xfrm rot="5400000">
            <a:off x="711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9"/>
          <p:cNvSpPr/>
          <p:nvPr/>
        </p:nvSpPr>
        <p:spPr>
          <a:xfrm rot="5400000">
            <a:off x="74749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9"/>
          <p:cNvSpPr/>
          <p:nvPr/>
        </p:nvSpPr>
        <p:spPr>
          <a:xfrm rot="5400000">
            <a:off x="838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9"/>
          <p:cNvSpPr/>
          <p:nvPr/>
        </p:nvSpPr>
        <p:spPr>
          <a:xfrm rot="5400000">
            <a:off x="8897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9"/>
          <p:cNvSpPr/>
          <p:nvPr/>
        </p:nvSpPr>
        <p:spPr>
          <a:xfrm rot="5400000">
            <a:off x="930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9"/>
          <p:cNvSpPr/>
          <p:nvPr/>
        </p:nvSpPr>
        <p:spPr>
          <a:xfrm rot="5400000">
            <a:off x="3539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47694" y="4790218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3814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7603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11667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7878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306667" y="4307472"/>
            <a:ext cx="2639600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9254969" y="4866082"/>
            <a:ext cx="1412263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 txBox="1"/>
          <p:nvPr/>
        </p:nvSpPr>
        <p:spPr>
          <a:xfrm rot="-2578928">
            <a:off x="63769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9584100" y="4295200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9752115" y="2959039"/>
            <a:ext cx="125162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9"/>
          <p:cNvSpPr txBox="1"/>
          <p:nvPr/>
        </p:nvSpPr>
        <p:spPr>
          <a:xfrm rot="-2578928">
            <a:off x="57673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9"/>
          <p:cNvSpPr txBox="1"/>
          <p:nvPr/>
        </p:nvSpPr>
        <p:spPr>
          <a:xfrm rot="-2579509">
            <a:off x="8027358" y="5043570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9"/>
          <p:cNvSpPr txBox="1"/>
          <p:nvPr/>
        </p:nvSpPr>
        <p:spPr>
          <a:xfrm rot="-2578948">
            <a:off x="1795909" y="5395221"/>
            <a:ext cx="1992448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333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9"/>
          <p:cNvSpPr txBox="1"/>
          <p:nvPr/>
        </p:nvSpPr>
        <p:spPr>
          <a:xfrm rot="-2579331">
            <a:off x="1262594" y="49413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5731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1049850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076609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63131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477053" y="3322566"/>
            <a:ext cx="1097831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9"/>
          <p:cNvSpPr txBox="1"/>
          <p:nvPr/>
        </p:nvSpPr>
        <p:spPr>
          <a:xfrm rot="-2578928">
            <a:off x="2959179" y="524528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619841" y="5436359"/>
            <a:ext cx="1280533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478721" y="5467073"/>
            <a:ext cx="1443564" cy="1312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 L. van Riesen-Haupt, G. Simon, M. Rakic  S. White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18970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22159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Synergies and New Developments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2A04012-3DB6-4C76-ACB3-3BAEFA1339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4282787"/>
              </p:ext>
            </p:extLst>
          </p:nvPr>
        </p:nvGraphicFramePr>
        <p:xfrm>
          <a:off x="1206500" y="1723441"/>
          <a:ext cx="10301286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9068">
                  <a:extLst>
                    <a:ext uri="{9D8B030D-6E8A-4147-A177-3AD203B41FA5}">
                      <a16:colId xmlns:a16="http://schemas.microsoft.com/office/drawing/2014/main" val="2983236986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446031405"/>
                    </a:ext>
                  </a:extLst>
                </a:gridCol>
                <a:gridCol w="6147718">
                  <a:extLst>
                    <a:ext uri="{9D8B030D-6E8A-4147-A177-3AD203B41FA5}">
                      <a16:colId xmlns:a16="http://schemas.microsoft.com/office/drawing/2014/main" val="3355440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Presenter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036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/>
                        <a:t>Beam-beam Code Progress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Peter Kicsiny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Novel beam-beam simulation tools for FCC-ee and integration into Xsuite framework.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36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/>
                        <a:t>Review of MAD-X for FCC-ee studies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Guillaume Simon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Accurate simulation of energy loss compensation in arcs (tapering) for MADX optics, tracking and emittance simulation code.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613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/>
                        <a:t>Electron Cloud Studies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Luca Sabato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Improved electron cloud simulations for FCC-</a:t>
                      </a:r>
                      <a:r>
                        <a:rPr lang="en-GB" noProof="0" dirty="0" err="1"/>
                        <a:t>ee</a:t>
                      </a:r>
                      <a:r>
                        <a:rPr lang="en-GB" noProof="0" dirty="0"/>
                        <a:t> using </a:t>
                      </a:r>
                      <a:r>
                        <a:rPr lang="en-GB" noProof="0" dirty="0" err="1"/>
                        <a:t>pyECLOUD</a:t>
                      </a:r>
                      <a:r>
                        <a:rPr lang="en-GB" noProof="0" dirty="0"/>
                        <a:t>. Integration with other tools. Stability simulations.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795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/>
                        <a:t>Polarisation Studies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/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Yi Wu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Spin polarisation studies for energy calibration. Simulation of methods to improve polarisation levels.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38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/>
                        <a:t>XBOINC System for XSUITE and Dynamic Aperture Optimisation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/>
                        <a:t>Davide Di Croce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Speed up dynamic aperture studies for FCC-</a:t>
                      </a:r>
                      <a:r>
                        <a:rPr lang="en-GB" noProof="0" dirty="0" err="1"/>
                        <a:t>hh</a:t>
                      </a:r>
                      <a:r>
                        <a:rPr lang="en-GB" noProof="0" dirty="0"/>
                        <a:t> using machine learning and parallelisation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9677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86FF5E4-2326-4810-A548-BC37F9BF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Framework Talks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1263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9"/>
          <p:cNvSpPr/>
          <p:nvPr/>
        </p:nvSpPr>
        <p:spPr>
          <a:xfrm rot="5400000">
            <a:off x="36141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9"/>
          <p:cNvSpPr/>
          <p:nvPr/>
        </p:nvSpPr>
        <p:spPr>
          <a:xfrm rot="5400000">
            <a:off x="40049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9"/>
          <p:cNvSpPr/>
          <p:nvPr/>
        </p:nvSpPr>
        <p:spPr>
          <a:xfrm rot="5400000">
            <a:off x="711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9"/>
          <p:cNvSpPr/>
          <p:nvPr/>
        </p:nvSpPr>
        <p:spPr>
          <a:xfrm rot="5400000">
            <a:off x="74749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9"/>
          <p:cNvSpPr/>
          <p:nvPr/>
        </p:nvSpPr>
        <p:spPr>
          <a:xfrm rot="5400000">
            <a:off x="838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 txBox="1"/>
          <p:nvPr/>
        </p:nvSpPr>
        <p:spPr>
          <a:xfrm rot="-2578928">
            <a:off x="63769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9"/>
          <p:cNvSpPr txBox="1"/>
          <p:nvPr/>
        </p:nvSpPr>
        <p:spPr>
          <a:xfrm rot="-2579509">
            <a:off x="8027358" y="5043570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9"/>
          <p:cNvSpPr txBox="1"/>
          <p:nvPr/>
        </p:nvSpPr>
        <p:spPr>
          <a:xfrm rot="-2578928">
            <a:off x="2959179" y="524528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Beam-Beam Code</a:t>
            </a:r>
          </a:p>
        </p:txBody>
      </p:sp>
    </p:spTree>
    <p:extLst>
      <p:ext uri="{BB962C8B-B14F-4D97-AF65-F5344CB8AC3E}">
        <p14:creationId xmlns:p14="http://schemas.microsoft.com/office/powerpoint/2010/main" val="74495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FDE3F1-2546-4459-84E1-1F13A1530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FEE8AC-0D8D-4565-9C8D-BACCC93DBF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C71C78-F23D-4567-991A-D30D6241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Code</a:t>
            </a:r>
            <a:br>
              <a:rPr lang="en-US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76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06884" y="530049"/>
            <a:ext cx="8778243" cy="377741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9"/>
          <p:cNvSpPr/>
          <p:nvPr/>
        </p:nvSpPr>
        <p:spPr>
          <a:xfrm rot="5400000">
            <a:off x="28323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9"/>
          <p:cNvSpPr/>
          <p:nvPr/>
        </p:nvSpPr>
        <p:spPr>
          <a:xfrm rot="5400000">
            <a:off x="36141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9"/>
          <p:cNvSpPr/>
          <p:nvPr/>
        </p:nvSpPr>
        <p:spPr>
          <a:xfrm rot="5400000">
            <a:off x="4004967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9"/>
          <p:cNvSpPr/>
          <p:nvPr/>
        </p:nvSpPr>
        <p:spPr>
          <a:xfrm rot="5400000">
            <a:off x="676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9"/>
          <p:cNvSpPr/>
          <p:nvPr/>
        </p:nvSpPr>
        <p:spPr>
          <a:xfrm rot="5400000">
            <a:off x="711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9"/>
          <p:cNvSpPr/>
          <p:nvPr/>
        </p:nvSpPr>
        <p:spPr>
          <a:xfrm rot="5400000">
            <a:off x="74749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9"/>
          <p:cNvSpPr/>
          <p:nvPr/>
        </p:nvSpPr>
        <p:spPr>
          <a:xfrm rot="5400000">
            <a:off x="8389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9"/>
          <p:cNvSpPr/>
          <p:nvPr/>
        </p:nvSpPr>
        <p:spPr>
          <a:xfrm rot="5400000">
            <a:off x="88973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9"/>
          <p:cNvSpPr/>
          <p:nvPr/>
        </p:nvSpPr>
        <p:spPr>
          <a:xfrm rot="5400000">
            <a:off x="9303700" y="4522867"/>
            <a:ext cx="6968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9"/>
          <p:cNvSpPr/>
          <p:nvPr/>
        </p:nvSpPr>
        <p:spPr>
          <a:xfrm rot="5400000">
            <a:off x="3539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47694" y="4790218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3814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7603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11667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787884" y="4858811"/>
            <a:ext cx="1095843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306667" y="4307472"/>
            <a:ext cx="2639600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9254969" y="4866082"/>
            <a:ext cx="1412263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 txBox="1"/>
          <p:nvPr/>
        </p:nvSpPr>
        <p:spPr>
          <a:xfrm rot="-2578928">
            <a:off x="63769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9584100" y="4295200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9752115" y="2959039"/>
            <a:ext cx="1251620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9"/>
          <p:cNvSpPr txBox="1"/>
          <p:nvPr/>
        </p:nvSpPr>
        <p:spPr>
          <a:xfrm rot="-2578928">
            <a:off x="5767329" y="5271617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9"/>
          <p:cNvSpPr txBox="1"/>
          <p:nvPr/>
        </p:nvSpPr>
        <p:spPr>
          <a:xfrm rot="-2579509">
            <a:off x="8027358" y="5043570"/>
            <a:ext cx="1041217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6367" y="6292266"/>
            <a:ext cx="1872671" cy="540033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9"/>
          <p:cNvSpPr txBox="1"/>
          <p:nvPr/>
        </p:nvSpPr>
        <p:spPr>
          <a:xfrm rot="-2578948">
            <a:off x="1795909" y="5395221"/>
            <a:ext cx="1992448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333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fr" sz="1333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9"/>
          <p:cNvSpPr txBox="1"/>
          <p:nvPr/>
        </p:nvSpPr>
        <p:spPr>
          <a:xfrm rot="-2579331">
            <a:off x="1262594" y="49413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573100" y="4584651"/>
            <a:ext cx="362400" cy="2660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10498500" y="4289067"/>
            <a:ext cx="11520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10766092" y="4845442"/>
            <a:ext cx="988016" cy="1271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10631317" y="2869060"/>
            <a:ext cx="1515724" cy="65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333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477053" y="3322566"/>
            <a:ext cx="1097831" cy="861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9"/>
          <p:cNvSpPr txBox="1"/>
          <p:nvPr/>
        </p:nvSpPr>
        <p:spPr>
          <a:xfrm rot="-2578928">
            <a:off x="2959179" y="5245284"/>
            <a:ext cx="1847543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333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333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619841" y="5436359"/>
            <a:ext cx="1280533" cy="2292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00"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478721" y="5467073"/>
            <a:ext cx="1443564" cy="1312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6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333" dirty="0">
                <a:latin typeface="Calibri"/>
                <a:ea typeface="Calibri"/>
                <a:cs typeface="Calibri"/>
                <a:sym typeface="Calibri"/>
              </a:rPr>
              <a:t>F. Carlier, L. van Riesen-Haupt, G. Simon, M. Rakic  S. White</a:t>
            </a:r>
            <a:endParaRPr sz="1333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11189700" y="4686251"/>
            <a:ext cx="362400" cy="2660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11221594" y="3970916"/>
            <a:ext cx="894617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157650" y="2688697"/>
            <a:ext cx="1057159" cy="61731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</p:spPr>
        <p:txBody>
          <a:bodyPr/>
          <a:lstStyle/>
          <a:p>
            <a:r>
              <a:rPr lang="en-US" dirty="0"/>
              <a:t>MAD-X for FCC-</a:t>
            </a:r>
            <a:r>
              <a:rPr lang="en-US" dirty="0" err="1"/>
              <a:t>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11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FCC-ee IR Matching Eith Errors</Template>
  <TotalTime>6026</TotalTime>
  <Words>1241</Words>
  <Application>Microsoft Office PowerPoint</Application>
  <PresentationFormat>Widescreen</PresentationFormat>
  <Paragraphs>212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Franklin Gothic Demi Cond</vt:lpstr>
      <vt:lpstr>Wingdings</vt:lpstr>
      <vt:lpstr>Thème Office</vt:lpstr>
      <vt:lpstr>Code Development Status  </vt:lpstr>
      <vt:lpstr>Introduction</vt:lpstr>
      <vt:lpstr>FCC Software Framework Project</vt:lpstr>
      <vt:lpstr>Simulation Tools</vt:lpstr>
      <vt:lpstr>Synergies and New Developments</vt:lpstr>
      <vt:lpstr>Software Framework Talks</vt:lpstr>
      <vt:lpstr>Beam-Beam Code</vt:lpstr>
      <vt:lpstr>Beam-Beam Code </vt:lpstr>
      <vt:lpstr>MAD-X for FCC-ee</vt:lpstr>
      <vt:lpstr>MAD-X for FCC-ee Guillaume Simon</vt:lpstr>
      <vt:lpstr>Electron Cloud</vt:lpstr>
      <vt:lpstr>Electron Cloud Luca Sabato</vt:lpstr>
      <vt:lpstr>Spin Polarisation</vt:lpstr>
      <vt:lpstr>Spin Polarisation Yi Wu</vt:lpstr>
      <vt:lpstr>Synergies and New Developments</vt:lpstr>
      <vt:lpstr>Parallelisation and Machine Learning Davide di Croce</vt:lpstr>
      <vt:lpstr>Bring it together</vt:lpstr>
      <vt:lpstr>Lattice Conversion and Management</vt:lpstr>
      <vt:lpstr>Consistency – Matching after Conversion</vt:lpstr>
      <vt:lpstr>Consistency - Benchmarking</vt:lpstr>
      <vt:lpstr>First Results: Beam-beam and full lattice</vt:lpstr>
      <vt:lpstr>Outlook and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 Development Status  </dc:title>
  <dc:creator>Van Riesen-Haupt Léon</dc:creator>
  <cp:lastModifiedBy>Van Riesen-Haupt Léon</cp:lastModifiedBy>
  <cp:revision>46</cp:revision>
  <dcterms:created xsi:type="dcterms:W3CDTF">2023-05-26T07:48:27Z</dcterms:created>
  <dcterms:modified xsi:type="dcterms:W3CDTF">2023-05-30T12:14:58Z</dcterms:modified>
</cp:coreProperties>
</file>