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13"/>
  </p:notesMasterIdLst>
  <p:handoutMasterIdLst>
    <p:handoutMasterId r:id="rId14"/>
  </p:handoutMasterIdLst>
  <p:sldIdLst>
    <p:sldId id="292" r:id="rId5"/>
    <p:sldId id="290" r:id="rId6"/>
    <p:sldId id="293" r:id="rId7"/>
    <p:sldId id="289" r:id="rId8"/>
    <p:sldId id="296" r:id="rId9"/>
    <p:sldId id="297" r:id="rId10"/>
    <p:sldId id="295" r:id="rId11"/>
    <p:sldId id="29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26262"/>
    <a:srgbClr val="404040"/>
    <a:srgbClr val="FFFFFF"/>
    <a:srgbClr val="FF493B"/>
    <a:srgbClr val="FFC2BD"/>
    <a:srgbClr val="4C8184"/>
    <a:srgbClr val="72ABAE"/>
    <a:srgbClr val="C1DA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91" autoAdjust="0"/>
    <p:restoredTop sz="94619" autoAdjust="0"/>
  </p:normalViewPr>
  <p:slideViewPr>
    <p:cSldViewPr snapToGrid="0">
      <p:cViewPr varScale="1">
        <p:scale>
          <a:sx n="102" d="100"/>
          <a:sy n="102" d="100"/>
        </p:scale>
        <p:origin x="192" y="4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0" d="100"/>
          <a:sy n="120" d="100"/>
        </p:scale>
        <p:origin x="4962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47199B7-0F3D-415D-967C-64689F59150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982416F-2C77-4E95-9360-488E52D2D1D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703153-1602-47B6-A26D-A5D01F9E174A}" type="datetimeFigureOut">
              <a:rPr lang="en-US" smtClean="0"/>
              <a:t>5/26/23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D160D6-48B8-4CE0-8A26-BED3FE89EFA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3E819D-28EE-4F26-ABDB-646802A6985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FBBC40-77F0-4D22-8FD6-09BFA9950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6718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F07BF1-1E5B-424B-8682-E324CAD11812}" type="datetimeFigureOut">
              <a:rPr lang="en-CH" smtClean="0"/>
              <a:t>26.05.23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FF7E98-025B-CB46-9550-626D465A18B5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90757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		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FF7E98-025B-CB46-9550-626D465A18B5}" type="slidenum">
              <a:rPr lang="en-CH" smtClean="0"/>
              <a:t>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21754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alphaModFix amt="5369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5217" y="37636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5220" y="52386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FA0ACE7-29A8-47D3-A7D9-257B711D8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EC604B9-52E9-4810-8359-47206518D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898A89F-CA25-400F-B05A-AECBF2517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958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176573"/>
            <a:ext cx="11029616" cy="515025"/>
          </a:xfrm>
        </p:spPr>
        <p:txBody>
          <a:bodyPr anchor="t"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860213"/>
            <a:ext cx="11029615" cy="5563701"/>
          </a:xfrm>
        </p:spPr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2B78BF7-69D3-4CE0-A631-50EFD41EE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57086" y="176573"/>
            <a:ext cx="479976" cy="365125"/>
          </a:xfrm>
        </p:spPr>
        <p:txBody>
          <a:bodyPr/>
          <a:lstStyle>
            <a:lvl1pPr algn="ctr">
              <a:defRPr sz="1400"/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9906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2393950"/>
            <a:ext cx="11029615" cy="214746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1582016-5696-4A93-887F-BBB3B9002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57CFCD5-1192-4E18-8A8F-29E153B44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39A109E-5018-4794-92B3-FD5E5BCD9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1224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194767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6039" y="2228003"/>
            <a:ext cx="5194769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784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1" y="2250891"/>
            <a:ext cx="5194769" cy="557784"/>
          </a:xfrm>
        </p:spPr>
        <p:txBody>
          <a:bodyPr anchor="ctr">
            <a:noAutofit/>
          </a:bodyPr>
          <a:lstStyle>
            <a:lvl1pPr marL="0" indent="0"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194766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6039" y="2250892"/>
            <a:ext cx="5194770" cy="553373"/>
          </a:xfrm>
        </p:spPr>
        <p:txBody>
          <a:bodyPr anchor="ctr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6037" y="2926052"/>
            <a:ext cx="5194771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556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1461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0599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601200"/>
            <a:ext cx="3682723" cy="5815475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857" y="933450"/>
            <a:ext cx="3031852" cy="1722419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0928" y="1179829"/>
            <a:ext cx="6650991" cy="4658216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7857" y="2836654"/>
            <a:ext cx="3031852" cy="3001392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B919CC2-2A65-446F-B538-9E62490354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05951" y="6456916"/>
            <a:ext cx="284479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72412AE-119E-4982-8B24-63365EFCA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192" y="6452590"/>
            <a:ext cx="691721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FC4BB19-6AD1-45CF-9F99-00B109890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8300" y="6456916"/>
            <a:ext cx="1052510" cy="365125"/>
          </a:xfrm>
        </p:spPr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0986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641350"/>
            <a:ext cx="11290859" cy="3651249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998148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051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2"/>
            <a:ext cx="11029616" cy="3652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00824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hdr="0" ftr="0" dt="0"/>
  <p:txStyles>
    <p:titleStyle>
      <a:lvl1pPr algn="l" defTabSz="457200" rtl="0" eaLnBrk="1" latinLnBrk="0" hangingPunct="1">
        <a:lnSpc>
          <a:spcPct val="100000"/>
        </a:lnSpc>
        <a:spcBef>
          <a:spcPct val="0"/>
        </a:spcBef>
        <a:buNone/>
        <a:defRPr sz="2800" b="0" kern="1200" cap="all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lnSpc>
          <a:spcPct val="110000"/>
        </a:lnSpc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boinc.berkeley.edu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lhcathome.web.cern.ch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lhcathome.web.cern.ch/join-us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42C0C9-2A3C-4299-B830-BB1EFE38DF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5217" y="3366931"/>
            <a:ext cx="11137257" cy="821031"/>
          </a:xfrm>
        </p:spPr>
        <p:txBody>
          <a:bodyPr anchor="t">
            <a:norm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XBOINC: A BOINC APPLICATION FOR Xtrack (XSUITE)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Subtitle 2">
                <a:extLst>
                  <a:ext uri="{FF2B5EF4-FFF2-40B4-BE49-F238E27FC236}">
                    <a16:creationId xmlns:a16="http://schemas.microsoft.com/office/drawing/2014/main" id="{6D3B1072-0B8E-44AF-97A1-C4F3AA4D7474}"/>
                  </a:ext>
                </a:extLst>
              </p:cNvPr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575217" y="5964794"/>
                <a:ext cx="10993546" cy="429950"/>
              </a:xfrm>
            </p:spPr>
            <p:txBody>
              <a:bodyPr>
                <a:normAutofit/>
              </a:bodyPr>
              <a:lstStyle/>
              <a:p>
                <a:r>
                  <a:rPr lang="en-US" sz="1800" b="1" dirty="0"/>
                  <a:t>JUN 8, 2023 | </a:t>
                </a:r>
                <a:r>
                  <a:rPr lang="en-GB" sz="2000" dirty="0"/>
                  <a:t>FCC</a:t>
                </a:r>
                <a:r>
                  <a:rPr lang="en-US" sz="2000" b="1" dirty="0"/>
                  <a:t>–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𝑒𝑒</m:t>
                    </m:r>
                  </m:oMath>
                </a14:m>
                <a:r>
                  <a:rPr lang="en-GB" sz="2000" dirty="0"/>
                  <a:t> accelerator: code development</a:t>
                </a:r>
                <a:endParaRPr lang="en-US" sz="1800" b="1" dirty="0"/>
              </a:p>
            </p:txBody>
          </p:sp>
        </mc:Choice>
        <mc:Fallback>
          <p:sp>
            <p:nvSpPr>
              <p:cNvPr id="3" name="Subtitle 2">
                <a:extLst>
                  <a:ext uri="{FF2B5EF4-FFF2-40B4-BE49-F238E27FC236}">
                    <a16:creationId xmlns:a16="http://schemas.microsoft.com/office/drawing/2014/main" id="{6D3B1072-0B8E-44AF-97A1-C4F3AA4D747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575217" y="5964794"/>
                <a:ext cx="10993546" cy="429950"/>
              </a:xfrm>
              <a:blipFill>
                <a:blip r:embed="rId3"/>
                <a:stretch>
                  <a:fillRect l="-461" t="-2857" b="-20000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>
            <a:extLst>
              <a:ext uri="{FF2B5EF4-FFF2-40B4-BE49-F238E27FC236}">
                <a16:creationId xmlns:a16="http://schemas.microsoft.com/office/drawing/2014/main" id="{7DBE4E39-D4F0-4D12-A11A-92CF5D1EDC79}"/>
              </a:ext>
            </a:extLst>
          </p:cNvPr>
          <p:cNvSpPr txBox="1">
            <a:spLocks/>
          </p:cNvSpPr>
          <p:nvPr/>
        </p:nvSpPr>
        <p:spPr>
          <a:xfrm>
            <a:off x="575214" y="4027366"/>
            <a:ext cx="10993549" cy="720619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000" dirty="0">
                <a:solidFill>
                  <a:srgbClr val="626262"/>
                </a:solidFill>
                <a:latin typeface="+mn-lt"/>
              </a:rPr>
              <a:t>R. De Maria</a:t>
            </a:r>
            <a:r>
              <a:rPr lang="en-US" sz="2000" baseline="30000" dirty="0">
                <a:solidFill>
                  <a:srgbClr val="626262"/>
                </a:solidFill>
                <a:latin typeface="+mn-lt"/>
              </a:rPr>
              <a:t>1</a:t>
            </a:r>
            <a:r>
              <a:rPr lang="en-US" sz="2000" dirty="0">
                <a:solidFill>
                  <a:srgbClr val="626262"/>
                </a:solidFill>
                <a:latin typeface="+mn-lt"/>
              </a:rPr>
              <a:t>, </a:t>
            </a:r>
            <a:r>
              <a:rPr lang="en-US" sz="2000" b="1" dirty="0">
                <a:solidFill>
                  <a:srgbClr val="626262"/>
                </a:solidFill>
                <a:latin typeface="+mn-lt"/>
              </a:rPr>
              <a:t>D. Di Croce</a:t>
            </a:r>
            <a:r>
              <a:rPr lang="en-US" sz="2000" b="1" baseline="30000" dirty="0">
                <a:solidFill>
                  <a:srgbClr val="626262"/>
                </a:solidFill>
                <a:latin typeface="+mn-lt"/>
              </a:rPr>
              <a:t>2</a:t>
            </a:r>
            <a:r>
              <a:rPr lang="en-US" sz="2000" dirty="0">
                <a:solidFill>
                  <a:srgbClr val="626262"/>
                </a:solidFill>
                <a:latin typeface="+mn-lt"/>
              </a:rPr>
              <a:t>, M. GiOVANNOZZI</a:t>
            </a:r>
            <a:r>
              <a:rPr lang="en-US" sz="2000" baseline="30000" dirty="0">
                <a:solidFill>
                  <a:srgbClr val="626262"/>
                </a:solidFill>
                <a:latin typeface="+mn-lt"/>
              </a:rPr>
              <a:t>1</a:t>
            </a:r>
            <a:r>
              <a:rPr lang="en-US" sz="2000" dirty="0">
                <a:solidFill>
                  <a:srgbClr val="626262"/>
                </a:solidFill>
                <a:latin typeface="+mn-lt"/>
              </a:rPr>
              <a:t>, G. IaDAROLA</a:t>
            </a:r>
            <a:r>
              <a:rPr lang="en-US" sz="2000" baseline="30000" dirty="0">
                <a:solidFill>
                  <a:srgbClr val="626262"/>
                </a:solidFill>
                <a:latin typeface="+mn-lt"/>
              </a:rPr>
              <a:t>1</a:t>
            </a:r>
            <a:r>
              <a:rPr lang="en-US" sz="2000" dirty="0">
                <a:solidFill>
                  <a:srgbClr val="626262"/>
                </a:solidFill>
                <a:latin typeface="+mn-lt"/>
              </a:rPr>
              <a:t>, T. Pieloni</a:t>
            </a:r>
            <a:r>
              <a:rPr lang="en-US" sz="2000" baseline="30000" dirty="0">
                <a:solidFill>
                  <a:srgbClr val="626262"/>
                </a:solidFill>
                <a:latin typeface="+mn-lt"/>
              </a:rPr>
              <a:t>2</a:t>
            </a:r>
            <a:r>
              <a:rPr lang="en-US" sz="2000" dirty="0">
                <a:solidFill>
                  <a:srgbClr val="626262"/>
                </a:solidFill>
                <a:latin typeface="+mn-lt"/>
              </a:rPr>
              <a:t>, F. F. Van der Veken</a:t>
            </a:r>
            <a:r>
              <a:rPr lang="en-US" sz="2000" baseline="30000" dirty="0">
                <a:solidFill>
                  <a:srgbClr val="626262"/>
                </a:solidFill>
                <a:latin typeface="+mn-lt"/>
              </a:rPr>
              <a:t>1</a:t>
            </a:r>
            <a:endParaRPr lang="en-US" sz="2000" dirty="0">
              <a:solidFill>
                <a:srgbClr val="626262"/>
              </a:solidFill>
              <a:latin typeface="+mn-lt"/>
            </a:endParaRPr>
          </a:p>
          <a:p>
            <a:r>
              <a:rPr lang="en-US" sz="1800" baseline="30000" dirty="0">
                <a:solidFill>
                  <a:srgbClr val="626262"/>
                </a:solidFill>
                <a:latin typeface="+mn-lt"/>
              </a:rPr>
              <a:t>1</a:t>
            </a:r>
            <a:r>
              <a:rPr lang="en-US" sz="1800" dirty="0">
                <a:solidFill>
                  <a:srgbClr val="626262"/>
                </a:solidFill>
                <a:latin typeface="+mn-lt"/>
              </a:rPr>
              <a:t>CERN, </a:t>
            </a:r>
            <a:r>
              <a:rPr lang="en-US" sz="1800" baseline="30000" dirty="0">
                <a:solidFill>
                  <a:srgbClr val="626262"/>
                </a:solidFill>
                <a:latin typeface="+mn-lt"/>
              </a:rPr>
              <a:t>2</a:t>
            </a:r>
            <a:r>
              <a:rPr lang="en-US" sz="1800" dirty="0">
                <a:solidFill>
                  <a:srgbClr val="626262"/>
                </a:solidFill>
                <a:latin typeface="+mn-lt"/>
              </a:rPr>
              <a:t>EPFL, </a:t>
            </a:r>
            <a:r>
              <a:rPr lang="en-US" sz="1800" baseline="30000" dirty="0">
                <a:solidFill>
                  <a:srgbClr val="626262"/>
                </a:solidFill>
                <a:latin typeface="+mn-lt"/>
              </a:rPr>
              <a:t>3</a:t>
            </a:r>
            <a:r>
              <a:rPr lang="en-US" sz="1800" dirty="0">
                <a:solidFill>
                  <a:srgbClr val="626262"/>
                </a:solidFill>
                <a:latin typeface="+mn-lt"/>
              </a:rPr>
              <a:t>PSI, </a:t>
            </a:r>
            <a:r>
              <a:rPr lang="en-US" sz="1800" baseline="30000" dirty="0">
                <a:solidFill>
                  <a:srgbClr val="626262"/>
                </a:solidFill>
                <a:latin typeface="+mn-lt"/>
              </a:rPr>
              <a:t>4</a:t>
            </a:r>
            <a:r>
              <a:rPr lang="en-US" sz="1800" dirty="0">
                <a:solidFill>
                  <a:srgbClr val="626262"/>
                </a:solidFill>
                <a:latin typeface="+mn-lt"/>
              </a:rPr>
              <a:t>SDSC</a:t>
            </a:r>
          </a:p>
        </p:txBody>
      </p:sp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C89511E3-44B8-598D-1687-5E489ADFC6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4961" y="313738"/>
            <a:ext cx="638418" cy="638418"/>
          </a:xfrm>
          <a:prstGeom prst="rect">
            <a:avLst/>
          </a:prstGeom>
        </p:spPr>
      </p:pic>
      <p:pic>
        <p:nvPicPr>
          <p:cNvPr id="7" name="Picture 2" descr="Le logo de l'EPFL">
            <a:extLst>
              <a:ext uri="{FF2B5EF4-FFF2-40B4-BE49-F238E27FC236}">
                <a16:creationId xmlns:a16="http://schemas.microsoft.com/office/drawing/2014/main" id="{EE4D4CFC-EA5B-4C71-061A-AB796DC892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8" t="19338" r="7492" b="20748"/>
          <a:stretch/>
        </p:blipFill>
        <p:spPr bwMode="auto">
          <a:xfrm>
            <a:off x="7143380" y="316452"/>
            <a:ext cx="1634462" cy="635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62C98AE3-39E3-F599-4D6F-79486E22DD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7842" y="313738"/>
            <a:ext cx="1788128" cy="638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7C053DBC-3341-514A-DEBE-68B05B0CD054}"/>
              </a:ext>
            </a:extLst>
          </p:cNvPr>
          <p:cNvGrpSpPr/>
          <p:nvPr/>
        </p:nvGrpSpPr>
        <p:grpSpPr>
          <a:xfrm>
            <a:off x="10606738" y="311023"/>
            <a:ext cx="495057" cy="635703"/>
            <a:chOff x="2011142" y="17826038"/>
            <a:chExt cx="7662945" cy="10039307"/>
          </a:xfrm>
        </p:grpSpPr>
        <p:pic>
          <p:nvPicPr>
            <p:cNvPr id="11" name="Picture 14" descr="Home - Swiss Data Science Center">
              <a:extLst>
                <a:ext uri="{FF2B5EF4-FFF2-40B4-BE49-F238E27FC236}">
                  <a16:creationId xmlns:a16="http://schemas.microsoft.com/office/drawing/2014/main" id="{D2D95206-8547-3785-A196-8CD2A230EFE2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1003"/>
            <a:stretch/>
          </p:blipFill>
          <p:spPr bwMode="auto">
            <a:xfrm>
              <a:off x="2132013" y="17826038"/>
              <a:ext cx="7542074" cy="71501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16" descr="Home - Swiss Data Science Center">
              <a:extLst>
                <a:ext uri="{FF2B5EF4-FFF2-40B4-BE49-F238E27FC236}">
                  <a16:creationId xmlns:a16="http://schemas.microsoft.com/office/drawing/2014/main" id="{D6F14AF8-FE7D-F09E-E174-521892BB17D0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543" r="1"/>
            <a:stretch/>
          </p:blipFill>
          <p:spPr bwMode="auto">
            <a:xfrm>
              <a:off x="2011142" y="24695497"/>
              <a:ext cx="7662945" cy="31698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8" descr="Home - CHART (Swiss Accelerator Research and Technology) - CHART">
            <a:extLst>
              <a:ext uri="{FF2B5EF4-FFF2-40B4-BE49-F238E27FC236}">
                <a16:creationId xmlns:a16="http://schemas.microsoft.com/office/drawing/2014/main" id="{DC7001F5-D23B-D318-3BB0-DEEDBAF882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2564" y="311023"/>
            <a:ext cx="1002234" cy="635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A picture containing text, sky, cloud, screenshot&#10;&#10;Description automatically generated">
            <a:extLst>
              <a:ext uri="{FF2B5EF4-FFF2-40B4-BE49-F238E27FC236}">
                <a16:creationId xmlns:a16="http://schemas.microsoft.com/office/drawing/2014/main" id="{50721EDD-D6D1-4166-4089-AFB2BA513456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21844" t="15129" r="21659" b="44827"/>
          <a:stretch/>
        </p:blipFill>
        <p:spPr>
          <a:xfrm>
            <a:off x="10659626" y="5308010"/>
            <a:ext cx="1485172" cy="1483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071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7B4A4-8F63-4012-8980-1A593BE93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The </a:t>
            </a:r>
            <a:r>
              <a:rPr lang="en-US" sz="2400" dirty="0">
                <a:solidFill>
                  <a:srgbClr val="FF0000"/>
                </a:solidFill>
              </a:rPr>
              <a:t>B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erkeley </a:t>
            </a:r>
            <a:r>
              <a:rPr lang="en-US" sz="2400" dirty="0">
                <a:solidFill>
                  <a:srgbClr val="FF0000"/>
                </a:solidFill>
              </a:rPr>
              <a:t>O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pen </a:t>
            </a:r>
            <a:r>
              <a:rPr lang="en-US" sz="2400" dirty="0">
                <a:solidFill>
                  <a:srgbClr val="FF0000"/>
                </a:solidFill>
              </a:rPr>
              <a:t>I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nfrastructure for </a:t>
            </a:r>
            <a:r>
              <a:rPr lang="en-US" sz="2400" dirty="0">
                <a:solidFill>
                  <a:srgbClr val="FF0000"/>
                </a:solidFill>
              </a:rPr>
              <a:t>N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etwork </a:t>
            </a:r>
            <a:r>
              <a:rPr lang="en-US" sz="2400" dirty="0">
                <a:solidFill>
                  <a:srgbClr val="FF0000"/>
                </a:solidFill>
              </a:rPr>
              <a:t>C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omputing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190104-2F05-494B-9A23-251639DBB1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834484"/>
            <a:ext cx="11029616" cy="3801315"/>
          </a:xfrm>
        </p:spPr>
        <p:txBody>
          <a:bodyPr>
            <a:normAutofit/>
          </a:bodyPr>
          <a:lstStyle/>
          <a:p>
            <a:r>
              <a:rPr lang="en-GB" sz="2000" dirty="0"/>
              <a:t>BOINC is an open-source middleware system which supports </a:t>
            </a:r>
            <a:r>
              <a:rPr lang="en-GB" sz="2000" dirty="0">
                <a:solidFill>
                  <a:srgbClr val="FF0000"/>
                </a:solidFill>
              </a:rPr>
              <a:t>volunteer computing</a:t>
            </a:r>
            <a:r>
              <a:rPr lang="en-GB" sz="2000" dirty="0"/>
              <a:t>;</a:t>
            </a:r>
          </a:p>
          <a:p>
            <a:r>
              <a:rPr lang="en-GB" sz="2000" dirty="0"/>
              <a:t>BOINC aims to enable sharing the enormous processing resources of multiple personal computers among the world in order to </a:t>
            </a:r>
            <a:r>
              <a:rPr lang="en-GB" sz="2000" dirty="0">
                <a:solidFill>
                  <a:srgbClr val="FF0000"/>
                </a:solidFill>
              </a:rPr>
              <a:t>accelerate</a:t>
            </a:r>
            <a:r>
              <a:rPr lang="en-GB" sz="2000" dirty="0"/>
              <a:t> scientific computations;</a:t>
            </a:r>
          </a:p>
          <a:p>
            <a:r>
              <a:rPr lang="en-GB" sz="2000" dirty="0"/>
              <a:t>Anyone can collaborate for free to the computation of scientists all around the world with their available CPU time of their own PC;</a:t>
            </a:r>
          </a:p>
          <a:p>
            <a:endParaRPr lang="en-GB" sz="2000" dirty="0"/>
          </a:p>
          <a:p>
            <a:r>
              <a:rPr lang="en-GB" sz="2000" dirty="0"/>
              <a:t>More info at BOINC website: </a:t>
            </a:r>
            <a:br>
              <a:rPr lang="en-GB" sz="2000" dirty="0"/>
            </a:br>
            <a:r>
              <a:rPr lang="en-GB" sz="2000" dirty="0">
                <a:hlinkClick r:id="rId2"/>
              </a:rPr>
              <a:t>https://boinc.berkeley.edu</a:t>
            </a:r>
            <a:r>
              <a:rPr lang="en-GB" sz="2000" dirty="0"/>
              <a:t> </a:t>
            </a:r>
            <a:endParaRPr lang="en-CH" sz="2000" dirty="0"/>
          </a:p>
        </p:txBody>
      </p:sp>
      <p:pic>
        <p:nvPicPr>
          <p:cNvPr id="2054" name="Picture 6" descr="BOINC | Drupal.org">
            <a:extLst>
              <a:ext uri="{FF2B5EF4-FFF2-40B4-BE49-F238E27FC236}">
                <a16:creationId xmlns:a16="http://schemas.microsoft.com/office/drawing/2014/main" id="{0A368A5E-DF10-B301-8F09-B721D7468C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4921250"/>
            <a:ext cx="3810000" cy="193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350912-4F6E-168A-369F-93E1574C8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076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7B4A4-8F63-4012-8980-1A593BE93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err="1">
                <a:solidFill>
                  <a:schemeClr val="accent1">
                    <a:lumMod val="75000"/>
                  </a:schemeClr>
                </a:solidFill>
              </a:rPr>
              <a:t>LHC@Home</a:t>
            </a:r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190104-2F05-494B-9A23-251639DBB1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834484"/>
            <a:ext cx="11029616" cy="3801315"/>
          </a:xfrm>
        </p:spPr>
        <p:txBody>
          <a:bodyPr>
            <a:normAutofit/>
          </a:bodyPr>
          <a:lstStyle/>
          <a:p>
            <a:r>
              <a:rPr lang="en-GB" sz="2000" dirty="0" err="1"/>
              <a:t>LHC@Home</a:t>
            </a:r>
            <a:r>
              <a:rPr lang="en-GB" sz="2000" dirty="0"/>
              <a:t> is the BOINC-based project at CERN for volunteer computing;</a:t>
            </a:r>
          </a:p>
          <a:p>
            <a:r>
              <a:rPr lang="en-GB" sz="2000" dirty="0"/>
              <a:t>Volunteers routinely run applications by LHC experiments (ATLAS and CMS event reconstruction), by the Theory group, ...and </a:t>
            </a:r>
            <a:r>
              <a:rPr lang="en-GB" sz="2000" dirty="0" err="1">
                <a:solidFill>
                  <a:srgbClr val="FF0000"/>
                </a:solidFill>
              </a:rPr>
              <a:t>SixTrack</a:t>
            </a:r>
            <a:r>
              <a:rPr lang="en-GB" sz="2000" dirty="0">
                <a:solidFill>
                  <a:srgbClr val="FF0000"/>
                </a:solidFill>
              </a:rPr>
              <a:t> (Beam Dynamics)</a:t>
            </a:r>
            <a:r>
              <a:rPr lang="en-GB" sz="2000" dirty="0"/>
              <a:t>;</a:t>
            </a:r>
          </a:p>
          <a:p>
            <a:endParaRPr lang="en-GB" sz="2000" dirty="0"/>
          </a:p>
          <a:p>
            <a:r>
              <a:rPr lang="en-GB" sz="2000" dirty="0"/>
              <a:t>More info:</a:t>
            </a:r>
            <a:r>
              <a:rPr lang="en-CH" sz="2000" dirty="0"/>
              <a:t> </a:t>
            </a:r>
            <a:br>
              <a:rPr lang="en-CH" sz="2000" dirty="0"/>
            </a:br>
            <a:r>
              <a:rPr lang="en-GB" sz="2000" dirty="0">
                <a:hlinkClick r:id="rId2"/>
              </a:rPr>
              <a:t>https://lhcathome.web.cern.ch/</a:t>
            </a:r>
            <a:r>
              <a:rPr lang="en-GB" sz="2000" dirty="0"/>
              <a:t> </a:t>
            </a:r>
          </a:p>
        </p:txBody>
      </p:sp>
      <p:pic>
        <p:nvPicPr>
          <p:cNvPr id="1026" name="Picture 2" descr="News archive">
            <a:extLst>
              <a:ext uri="{FF2B5EF4-FFF2-40B4-BE49-F238E27FC236}">
                <a16:creationId xmlns:a16="http://schemas.microsoft.com/office/drawing/2014/main" id="{50208547-4BFF-F20A-A805-890899BCA1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0651" y="4945468"/>
            <a:ext cx="4899246" cy="1837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A34D4A-3930-4D5F-E4BA-498712008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242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7B4A4-8F63-4012-8980-1A593BE93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Particle Dynamics Simulation FOR FCC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190104-2F05-494B-9A23-251639DBB1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691598"/>
            <a:ext cx="10694389" cy="1870849"/>
          </a:xfrm>
        </p:spPr>
        <p:txBody>
          <a:bodyPr>
            <a:norm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Legacy tracking simulation tool is SixTrack.</a:t>
            </a:r>
          </a:p>
          <a:p>
            <a:r>
              <a:rPr lang="en-US" sz="1800" dirty="0">
                <a:solidFill>
                  <a:schemeClr val="tx1"/>
                </a:solidFill>
              </a:rPr>
              <a:t>Tracking </a:t>
            </a:r>
            <a:r>
              <a:rPr lang="en-CH" sz="1800" dirty="0">
                <a:solidFill>
                  <a:schemeClr val="tx1"/>
                </a:solidFill>
              </a:rPr>
              <a:t>simulations with </a:t>
            </a:r>
            <a:r>
              <a:rPr lang="en-US" sz="1800" dirty="0">
                <a:solidFill>
                  <a:schemeClr val="tx1"/>
                </a:solidFill>
              </a:rPr>
              <a:t>+</a:t>
            </a:r>
            <a:r>
              <a:rPr lang="en-CH" sz="1800" dirty="0">
                <a:solidFill>
                  <a:schemeClr val="tx1"/>
                </a:solidFill>
              </a:rPr>
              <a:t>10</a:t>
            </a:r>
            <a:r>
              <a:rPr lang="en-CH" sz="1800" baseline="30000" dirty="0">
                <a:solidFill>
                  <a:schemeClr val="tx1"/>
                </a:solidFill>
              </a:rPr>
              <a:t>6</a:t>
            </a:r>
            <a:r>
              <a:rPr lang="en-CH" sz="1800" dirty="0">
                <a:solidFill>
                  <a:schemeClr val="tx1"/>
                </a:solidFill>
              </a:rPr>
              <a:t> turns</a:t>
            </a:r>
            <a:r>
              <a:rPr lang="en-US" sz="1800" dirty="0">
                <a:solidFill>
                  <a:schemeClr val="tx1"/>
                </a:solidFill>
              </a:rPr>
              <a:t> and many parameters are </a:t>
            </a:r>
            <a:r>
              <a:rPr lang="en-CH" sz="1800" dirty="0">
                <a:solidFill>
                  <a:schemeClr val="tx1"/>
                </a:solidFill>
              </a:rPr>
              <a:t>computationally expensive</a:t>
            </a:r>
            <a:r>
              <a:rPr lang="en-US" sz="1800" dirty="0">
                <a:solidFill>
                  <a:schemeClr val="tx1"/>
                </a:solidFill>
              </a:rPr>
              <a:t> (</a:t>
            </a:r>
            <a:r>
              <a:rPr lang="en-US" sz="1800" dirty="0">
                <a:solidFill>
                  <a:srgbClr val="FF0000"/>
                </a:solidFill>
              </a:rPr>
              <a:t>few days</a:t>
            </a:r>
            <a:r>
              <a:rPr lang="en-US" sz="1800" dirty="0">
                <a:solidFill>
                  <a:schemeClr val="tx1"/>
                </a:solidFill>
              </a:rPr>
              <a:t>)</a:t>
            </a:r>
          </a:p>
          <a:p>
            <a:r>
              <a:rPr lang="en-US" sz="1800" dirty="0">
                <a:solidFill>
                  <a:schemeClr val="tx1"/>
                </a:solidFill>
              </a:rPr>
              <a:t>SixTrack was implemented as </a:t>
            </a:r>
            <a:r>
              <a:rPr lang="en-US" sz="1800" dirty="0">
                <a:solidFill>
                  <a:srgbClr val="FF0000"/>
                </a:solidFill>
              </a:rPr>
              <a:t>native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>
                <a:solidFill>
                  <a:srgbClr val="FF0000"/>
                </a:solidFill>
              </a:rPr>
              <a:t>BOINC</a:t>
            </a:r>
            <a:r>
              <a:rPr lang="en-US" sz="1800" dirty="0">
                <a:solidFill>
                  <a:schemeClr val="tx1"/>
                </a:solidFill>
              </a:rPr>
              <a:t> app (LHC@home) to submit up to 350K jobs in parallel</a:t>
            </a:r>
          </a:p>
        </p:txBody>
      </p:sp>
      <p:pic>
        <p:nvPicPr>
          <p:cNvPr id="15" name="Picture 14" descr="Chart&#10;&#10;Description automatically generated">
            <a:extLst>
              <a:ext uri="{FF2B5EF4-FFF2-40B4-BE49-F238E27FC236}">
                <a16:creationId xmlns:a16="http://schemas.microsoft.com/office/drawing/2014/main" id="{B4C4245F-11F1-4703-8F22-021AED5697C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03"/>
          <a:stretch/>
        </p:blipFill>
        <p:spPr>
          <a:xfrm>
            <a:off x="6865879" y="2017229"/>
            <a:ext cx="5283733" cy="297888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6289261F-B337-43A7-9C11-B870CD439287}"/>
              </a:ext>
            </a:extLst>
          </p:cNvPr>
          <p:cNvSpPr txBox="1">
            <a:spLocks/>
          </p:cNvSpPr>
          <p:nvPr/>
        </p:nvSpPr>
        <p:spPr>
          <a:xfrm>
            <a:off x="42387" y="3617721"/>
            <a:ext cx="6823489" cy="190666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06000" indent="-30600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An improved tracking simulation tool has been developed: </a:t>
            </a:r>
            <a:r>
              <a:rPr lang="en-US" sz="1800" dirty="0">
                <a:solidFill>
                  <a:srgbClr val="FF0000"/>
                </a:solidFill>
              </a:rPr>
              <a:t>Xtrack </a:t>
            </a:r>
            <a:r>
              <a:rPr lang="en-US" sz="1800" dirty="0"/>
              <a:t>(part of Xsuite framework)</a:t>
            </a:r>
          </a:p>
          <a:p>
            <a:r>
              <a:rPr lang="en-US" sz="1800" dirty="0"/>
              <a:t>BOINC app for Xtrack simulation is being developed within </a:t>
            </a:r>
            <a:r>
              <a:rPr lang="en-US" sz="1800" dirty="0" err="1">
                <a:solidFill>
                  <a:srgbClr val="FF0000"/>
                </a:solidFill>
              </a:rPr>
              <a:t>LHC@home</a:t>
            </a:r>
            <a:endParaRPr lang="en-US" sz="1800" dirty="0"/>
          </a:p>
          <a:p>
            <a:r>
              <a:rPr lang="en-US" sz="1800" dirty="0"/>
              <a:t>Possible to develop </a:t>
            </a:r>
            <a:r>
              <a:rPr lang="en-US" sz="1800" dirty="0">
                <a:solidFill>
                  <a:srgbClr val="FF0000"/>
                </a:solidFill>
              </a:rPr>
              <a:t>GPU support</a:t>
            </a:r>
            <a:r>
              <a:rPr lang="en-US" sz="1800" dirty="0"/>
              <a:t> for Xtrack BOINC app (</a:t>
            </a:r>
            <a:r>
              <a:rPr lang="en-US" sz="1800" b="1" dirty="0">
                <a:solidFill>
                  <a:srgbClr val="FF0000"/>
                </a:solidFill>
              </a:rPr>
              <a:t>xboinc</a:t>
            </a:r>
            <a:r>
              <a:rPr lang="en-US" sz="1800" dirty="0"/>
              <a:t>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B44063B-9B64-D8AA-91E1-F297DB9CC51B}"/>
              </a:ext>
            </a:extLst>
          </p:cNvPr>
          <p:cNvSpPr txBox="1"/>
          <p:nvPr/>
        </p:nvSpPr>
        <p:spPr>
          <a:xfrm>
            <a:off x="42387" y="2017229"/>
            <a:ext cx="6823489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chemeClr val="accent1"/>
              </a:buClr>
              <a:buFont typeface="Wingdings" pitchFamily="2" charset="2"/>
              <a:buChar char="§"/>
            </a:pPr>
            <a:r>
              <a:rPr lang="en-US" sz="1800" dirty="0"/>
              <a:t>Higher computational complexity for </a:t>
            </a:r>
            <a:r>
              <a:rPr lang="en-US" sz="1800" dirty="0">
                <a:solidFill>
                  <a:srgbClr val="FF0000"/>
                </a:solidFill>
              </a:rPr>
              <a:t>FCC</a:t>
            </a:r>
            <a:r>
              <a:rPr lang="en-US" sz="1800" dirty="0"/>
              <a:t>:</a:t>
            </a:r>
          </a:p>
          <a:p>
            <a:pPr marL="742950" lvl="1" indent="-285750">
              <a:buClr>
                <a:schemeClr val="accent1"/>
              </a:buClr>
              <a:buFont typeface="Wingdings" pitchFamily="2" charset="2"/>
              <a:buChar char="§"/>
            </a:pPr>
            <a:r>
              <a:rPr lang="en-US" dirty="0"/>
              <a:t>Higher number of lattice elements,</a:t>
            </a:r>
          </a:p>
          <a:p>
            <a:pPr marL="742950" lvl="1" indent="-285750">
              <a:buClr>
                <a:schemeClr val="accent1"/>
              </a:buClr>
              <a:buFont typeface="Wingdings" pitchFamily="2" charset="2"/>
              <a:buChar char="§"/>
            </a:pPr>
            <a:r>
              <a:rPr lang="en-US" dirty="0"/>
              <a:t>Synchrotron radiation,</a:t>
            </a:r>
          </a:p>
          <a:p>
            <a:pPr marL="742950" lvl="1" indent="-285750">
              <a:buClr>
                <a:schemeClr val="accent1"/>
              </a:buClr>
              <a:buFont typeface="Wingdings" pitchFamily="2" charset="2"/>
              <a:buChar char="§"/>
            </a:pPr>
            <a:r>
              <a:rPr lang="en-US" dirty="0"/>
              <a:t>6D beam-beam interactions…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 panose="020B0502020104020203"/>
              <a:ea typeface="+mn-ea"/>
              <a:cs typeface="+mn-cs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sz="1800" dirty="0">
                <a:solidFill>
                  <a:srgbClr val="FF0000"/>
                </a:solidFill>
              </a:rPr>
              <a:t>BOINC system ideal to submit jobs for FCC tracking simulations!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33A4BA-D72F-1AE2-0A16-BE0946A51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4</a:t>
            </a:fld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9B93D96-8551-114F-984D-A5B8D84F6CCE}"/>
              </a:ext>
            </a:extLst>
          </p:cNvPr>
          <p:cNvSpPr txBox="1">
            <a:spLocks/>
          </p:cNvSpPr>
          <p:nvPr/>
        </p:nvSpPr>
        <p:spPr>
          <a:xfrm>
            <a:off x="42389" y="5647552"/>
            <a:ext cx="12094673" cy="121044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306000" indent="-30600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Relevant for the ML4FCC project: implementation of an </a:t>
            </a:r>
            <a:r>
              <a:rPr lang="en-US" sz="1800" dirty="0">
                <a:solidFill>
                  <a:srgbClr val="FF0000"/>
                </a:solidFill>
              </a:rPr>
              <a:t>active DL </a:t>
            </a:r>
            <a:r>
              <a:rPr lang="en-US" sz="1800" dirty="0"/>
              <a:t>framework to </a:t>
            </a:r>
            <a:r>
              <a:rPr lang="en-GB" sz="1800" dirty="0"/>
              <a:t>provide an FCC (DA) model and tuning knobs for machine design and optimization </a:t>
            </a:r>
          </a:p>
        </p:txBody>
      </p:sp>
    </p:spTree>
    <p:extLst>
      <p:ext uri="{BB962C8B-B14F-4D97-AF65-F5344CB8AC3E}">
        <p14:creationId xmlns:p14="http://schemas.microsoft.com/office/powerpoint/2010/main" val="125362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2D2F8DA-71CD-D911-3CFD-26E796A759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91598"/>
            <a:ext cx="12192000" cy="616640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5D7B4A4-8F63-4012-8980-1A593BE93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LHC@HOME PERFORMANCE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E861D4-DB76-185E-9C1B-301D73A8D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94826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7B4A4-8F63-4012-8980-1A593BE93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FIRST FCC RESULTS WITH XBOINC on DEV SERVER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190104-2F05-494B-9A23-251639DBB1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191" y="844988"/>
            <a:ext cx="6596222" cy="5714257"/>
          </a:xfrm>
        </p:spPr>
        <p:txBody>
          <a:bodyPr>
            <a:normAutofit/>
          </a:bodyPr>
          <a:lstStyle/>
          <a:p>
            <a:r>
              <a:rPr lang="en-US" sz="1800" dirty="0"/>
              <a:t>First xboinc app deployed in the </a:t>
            </a:r>
            <a:r>
              <a:rPr lang="en-US" sz="1800" dirty="0" err="1"/>
              <a:t>lhc@home</a:t>
            </a:r>
            <a:r>
              <a:rPr lang="en-US" sz="1800" dirty="0"/>
              <a:t> dev server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r>
              <a:rPr lang="en-US" sz="1800" dirty="0"/>
              <a:t>To test different volunteer architectures before user release</a:t>
            </a:r>
          </a:p>
          <a:p>
            <a:r>
              <a:rPr lang="en-US" sz="1800" dirty="0"/>
              <a:t>To benchmark the app performance</a:t>
            </a:r>
          </a:p>
          <a:p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E861D4-DB76-185E-9C1B-301D73A8D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2895684-0DC6-CA98-43E7-D53D3592E3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8413" y="817270"/>
            <a:ext cx="5368649" cy="4293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3413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erson in a garment&#10;&#10;Description automatically generated with medium confidence">
            <a:extLst>
              <a:ext uri="{FF2B5EF4-FFF2-40B4-BE49-F238E27FC236}">
                <a16:creationId xmlns:a16="http://schemas.microsoft.com/office/drawing/2014/main" id="{167BE583-90DE-C6BB-E24B-60A750F339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62289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C26EB672-A2A8-A1CA-1A5E-537F49DFC0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176573"/>
            <a:ext cx="11029616" cy="1518270"/>
          </a:xfrm>
        </p:spPr>
        <p:txBody>
          <a:bodyPr>
            <a:normAutofit/>
          </a:bodyPr>
          <a:lstStyle/>
          <a:p>
            <a:r>
              <a:rPr lang="en-US" sz="5400" dirty="0">
                <a:solidFill>
                  <a:schemeClr val="bg1"/>
                </a:solidFill>
              </a:rPr>
              <a:t>FCC NEEDS YOU!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F7F1FAC8-79F1-02C8-CB35-F44EE069B511}"/>
              </a:ext>
            </a:extLst>
          </p:cNvPr>
          <p:cNvSpPr txBox="1">
            <a:spLocks/>
          </p:cNvSpPr>
          <p:nvPr/>
        </p:nvSpPr>
        <p:spPr>
          <a:xfrm>
            <a:off x="581192" y="5678600"/>
            <a:ext cx="11029616" cy="100282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ctr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>
                <a:solidFill>
                  <a:srgbClr val="FF0000"/>
                </a:solidFill>
              </a:rPr>
              <a:t>JOIN LHC@HOME TODAY!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  <a:hlinkClick r:id="rId3"/>
              </a:rPr>
              <a:t>https://lhcathome.web.cern.ch/join-us</a:t>
            </a:r>
            <a:r>
              <a:rPr lang="en-US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4E9C52B-43DC-1F58-2345-3DFB27BC7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1712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7B4A4-8F63-4012-8980-1A593BE93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XBOINC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190104-2F05-494B-9A23-251639DBB1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834484"/>
            <a:ext cx="11029616" cy="4925654"/>
          </a:xfrm>
        </p:spPr>
        <p:txBody>
          <a:bodyPr>
            <a:normAutofit/>
          </a:bodyPr>
          <a:lstStyle/>
          <a:p>
            <a:pPr>
              <a:buClr>
                <a:srgbClr val="00B050"/>
              </a:buClr>
              <a:buFont typeface="Wingdings" pitchFamily="2" charset="2"/>
              <a:buChar char="ü"/>
            </a:pPr>
            <a:r>
              <a:rPr lang="en-GB" sz="2000" dirty="0"/>
              <a:t>Standalone and static Xtrack binary was developed for Windows and Linux.</a:t>
            </a:r>
          </a:p>
          <a:p>
            <a:pPr>
              <a:buClr>
                <a:srgbClr val="00B050"/>
              </a:buClr>
              <a:buFont typeface="Wingdings" pitchFamily="2" charset="2"/>
              <a:buChar char="ü"/>
            </a:pPr>
            <a:r>
              <a:rPr lang="en-GB" sz="2000" dirty="0"/>
              <a:t>Standalone BOINC was developed for Windows and Linux to test BOINC API functions.</a:t>
            </a:r>
          </a:p>
          <a:p>
            <a:pPr>
              <a:buClr>
                <a:srgbClr val="00B050"/>
              </a:buClr>
              <a:buFont typeface="Wingdings" pitchFamily="2" charset="2"/>
              <a:buChar char="ü"/>
            </a:pPr>
            <a:r>
              <a:rPr lang="en-GB" sz="2000" dirty="0"/>
              <a:t>BOINC API functions were added into Xtrack.</a:t>
            </a:r>
          </a:p>
          <a:p>
            <a:pPr>
              <a:buClr>
                <a:srgbClr val="00B050"/>
              </a:buClr>
              <a:buFont typeface="Wingdings" pitchFamily="2" charset="2"/>
              <a:buChar char="ü"/>
            </a:pPr>
            <a:r>
              <a:rPr lang="en-GB" sz="2000" dirty="0"/>
              <a:t>Xtrack with BOINC API functions tested without the BOINC test server (Linux and Windows).</a:t>
            </a:r>
          </a:p>
          <a:p>
            <a:pPr>
              <a:buClr>
                <a:srgbClr val="00B050"/>
              </a:buClr>
              <a:buFont typeface="Wingdings" pitchFamily="2" charset="2"/>
              <a:buChar char="ü"/>
            </a:pPr>
            <a:r>
              <a:rPr lang="en-GB" sz="2000" dirty="0"/>
              <a:t>A test server was setup developed to learn and test BOINC functions.</a:t>
            </a:r>
          </a:p>
          <a:p>
            <a:pPr>
              <a:buClr>
                <a:srgbClr val="00B050"/>
              </a:buClr>
              <a:buFont typeface="Wingdings" pitchFamily="2" charset="2"/>
              <a:buChar char="ü"/>
            </a:pPr>
            <a:r>
              <a:rPr lang="en-GB" sz="2000" dirty="0"/>
              <a:t>To develop a Xtrack validator and assimilator.</a:t>
            </a:r>
          </a:p>
          <a:p>
            <a:pPr>
              <a:buFont typeface="Wingdings" pitchFamily="2" charset="2"/>
              <a:buChar char="q"/>
            </a:pPr>
            <a:r>
              <a:rPr lang="en-GB" sz="2000" dirty="0"/>
              <a:t>Test the Xboinc binary (Xtrack with BOINC API and his validator/assimilator) with the BOINC dev server.</a:t>
            </a:r>
          </a:p>
          <a:p>
            <a:pPr>
              <a:buFont typeface="Wingdings" pitchFamily="2" charset="2"/>
              <a:buChar char="q"/>
            </a:pPr>
            <a:r>
              <a:rPr lang="en-GB" sz="2000" dirty="0"/>
              <a:t>Pre-release of Xboinc for FCC study cases.</a:t>
            </a:r>
          </a:p>
          <a:p>
            <a:pPr>
              <a:buFont typeface="Wingdings" pitchFamily="2" charset="2"/>
              <a:buChar char="q"/>
            </a:pPr>
            <a:endParaRPr lang="en-GB" sz="20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0C005A-9B21-3B0A-E1DA-D8C487324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1949164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VTI">
  <a:themeElements>
    <a:clrScheme name="Aspect">
      <a:dk1>
        <a:sysClr val="windowText" lastClr="000000"/>
      </a:dk1>
      <a:lt1>
        <a:sysClr val="window" lastClr="FFFFFF"/>
      </a:lt1>
      <a:dk2>
        <a:srgbClr val="585753"/>
      </a:dk2>
      <a:lt2>
        <a:srgbClr val="EBDDC3"/>
      </a:lt2>
      <a:accent1>
        <a:srgbClr val="71B9E4"/>
      </a:accent1>
      <a:accent2>
        <a:srgbClr val="E25D3C"/>
      </a:accent2>
      <a:accent3>
        <a:srgbClr val="BDB59D"/>
      </a:accent3>
      <a:accent4>
        <a:srgbClr val="A5AB81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Dividend">
      <a:majorFont>
        <a:latin typeface="Franklin Gothic Demi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VTI" id="{97558BDE-0B66-457C-BB6F-7B1B22DAA9B8}" vid="{F53508A3-AC60-448A-AF37-934D5F1A0D5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965255AC-12AC-4323-AA35-9BAC798B66B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B3242A4-1E6A-4E02-809C-4A24066EC01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BD2D995-20F0-4C14-BF62-1248AB4B484D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{53AF314F-4CE9-43C0-9D89-39FF1AF8513B}tf67061901_win32</Template>
  <TotalTime>1769</TotalTime>
  <Words>509</Words>
  <Application>Microsoft Macintosh PowerPoint</Application>
  <PresentationFormat>Widescreen</PresentationFormat>
  <Paragraphs>55</Paragraphs>
  <Slides>8</Slides>
  <Notes>1</Notes>
  <HiddenSlides>1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Calibri</vt:lpstr>
      <vt:lpstr>Cambria Math</vt:lpstr>
      <vt:lpstr>Franklin Gothic Book</vt:lpstr>
      <vt:lpstr>Franklin Gothic Demi</vt:lpstr>
      <vt:lpstr>Wingdings</vt:lpstr>
      <vt:lpstr>Wingdings 2</vt:lpstr>
      <vt:lpstr>DividendVTI</vt:lpstr>
      <vt:lpstr>XBOINC: A BOINC APPLICATION FOR Xtrack (XSUITE)</vt:lpstr>
      <vt:lpstr>The Berkeley Open Infrastructure for Network Computing</vt:lpstr>
      <vt:lpstr>LHC@Home</vt:lpstr>
      <vt:lpstr>Particle Dynamics Simulation FOR FCC</vt:lpstr>
      <vt:lpstr>LHC@HOME PERFORMANCE</vt:lpstr>
      <vt:lpstr>FIRST FCC RESULTS WITH XBOINC on DEV SERVER</vt:lpstr>
      <vt:lpstr>FCC NEEDS YOU!</vt:lpstr>
      <vt:lpstr>XBOINC STATUS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Davide Di Croce</dc:creator>
  <cp:lastModifiedBy>Di Croce Davide</cp:lastModifiedBy>
  <cp:revision>56</cp:revision>
  <dcterms:created xsi:type="dcterms:W3CDTF">2022-05-10T06:50:45Z</dcterms:created>
  <dcterms:modified xsi:type="dcterms:W3CDTF">2023-05-26T12:51:30Z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