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5"/>
  </p:notesMasterIdLst>
  <p:sldIdLst>
    <p:sldId id="263" r:id="rId4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712" autoAdjust="0"/>
  </p:normalViewPr>
  <p:slideViewPr>
    <p:cSldViewPr>
      <p:cViewPr>
        <p:scale>
          <a:sx n="150" d="100"/>
          <a:sy n="150" d="100"/>
        </p:scale>
        <p:origin x="222" y="77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26.05.2023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165" y="625063"/>
            <a:ext cx="4851755" cy="373256"/>
          </a:xfrm>
        </p:spPr>
        <p:txBody>
          <a:bodyPr/>
          <a:lstStyle/>
          <a:p>
            <a:r>
              <a:rPr lang="en-US" sz="1800" dirty="0">
                <a:effectLst/>
                <a:latin typeface="Arial" panose="020B0604020202020204" pitchFamily="34" charset="0"/>
              </a:rPr>
              <a:t>REVIEW OF MAD-X FOR FCC-EE STUDIES</a:t>
            </a:r>
            <a:endParaRPr lang="en-US" sz="180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5165" y="993733"/>
            <a:ext cx="4131675" cy="629649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Supervisors : R. De Maria, A. </a:t>
            </a:r>
            <a:r>
              <a:rPr lang="en-US" dirty="0" err="1"/>
              <a:t>Faus</a:t>
            </a:r>
            <a:r>
              <a:rPr lang="en-US" dirty="0"/>
              <a:t>-Golfe, F. Schmidt</a:t>
            </a:r>
          </a:p>
          <a:p>
            <a:r>
              <a:rPr lang="en-US" dirty="0" err="1"/>
              <a:t>Ph.D</a:t>
            </a:r>
            <a:r>
              <a:rPr lang="en-US" dirty="0"/>
              <a:t> student : G. Simon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2431DF6-41CB-4397-A2A3-BFCE07E6B182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week 2023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335305-5BED-4A23-8A5C-34ED427E5A35}"/>
              </a:ext>
            </a:extLst>
          </p:cNvPr>
          <p:cNvSpPr txBox="1"/>
          <p:nvPr/>
        </p:nvSpPr>
        <p:spPr>
          <a:xfrm>
            <a:off x="4020802" y="105084"/>
            <a:ext cx="110239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Guillaume Simon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6FE1BE9-1E86-46FA-B99B-6CC64651F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0"/>
            <a:ext cx="1216121" cy="68406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ECB8B99-D922-43A1-80FA-D38239A122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886" y="0"/>
            <a:ext cx="1258516" cy="625063"/>
          </a:xfrm>
          <a:prstGeom prst="rect">
            <a:avLst/>
          </a:prstGeom>
        </p:spPr>
      </p:pic>
      <p:pic>
        <p:nvPicPr>
          <p:cNvPr id="13" name="Image 12" descr="Une image contenant texte, clipart, graphiques vectoriels&#10;&#10;Description générée automatiquement">
            <a:extLst>
              <a:ext uri="{FF2B5EF4-FFF2-40B4-BE49-F238E27FC236}">
                <a16:creationId xmlns:a16="http://schemas.microsoft.com/office/drawing/2014/main" id="{645559B7-BECD-4EB5-98AB-67CB5568D9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755" y="0"/>
            <a:ext cx="1130500" cy="51095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364B65D-2ADB-4A36-BE41-162B932477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969" y="33396"/>
            <a:ext cx="483518" cy="483518"/>
          </a:xfrm>
          <a:prstGeom prst="rect">
            <a:avLst/>
          </a:prstGeom>
        </p:spPr>
      </p:pic>
      <p:sp>
        <p:nvSpPr>
          <p:cNvPr id="6" name="Espace réservé du contenu 3">
            <a:extLst>
              <a:ext uri="{FF2B5EF4-FFF2-40B4-BE49-F238E27FC236}">
                <a16:creationId xmlns:a16="http://schemas.microsoft.com/office/drawing/2014/main" id="{A14C5459-7755-D9DC-0354-1745AE26DB3A}"/>
              </a:ext>
            </a:extLst>
          </p:cNvPr>
          <p:cNvSpPr txBox="1">
            <a:spLocks/>
          </p:cNvSpPr>
          <p:nvPr/>
        </p:nvSpPr>
        <p:spPr>
          <a:xfrm>
            <a:off x="415165" y="1851670"/>
            <a:ext cx="5184577" cy="3077339"/>
          </a:xfrm>
          <a:prstGeom prst="rect">
            <a:avLst/>
          </a:prstGeom>
          <a:solidFill>
            <a:schemeClr val="bg1">
              <a:alpha val="31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FR" sz="18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Analyse MAD-X modules TWISS, EMIT and TRACK :</a:t>
            </a:r>
          </a:p>
          <a:p>
            <a:pPr lvl="1"/>
            <a:r>
              <a:rPr lang="fr-FR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fr-FR" sz="16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fr-FR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mutual</a:t>
            </a:r>
            <a:r>
              <a:rPr lang="fr-FR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consistency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accuracy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corrections of </a:t>
            </a:r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due to radiations.</a:t>
            </a:r>
          </a:p>
          <a:p>
            <a:pPr lvl="1"/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propose new more </a:t>
            </a:r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accurate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models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optics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calulcatons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𝒑𝒕 offsets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Optimization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radiaton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damping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modelizaton</a:t>
            </a:r>
            <a:r>
              <a:rPr lang="fr-F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/>
            <a:endParaRPr lang="fr-FR" sz="10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fr-FR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Aim to </a:t>
            </a:r>
            <a:r>
              <a:rPr lang="fr-FR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optimize</a:t>
            </a:r>
            <a:r>
              <a:rPr lang="fr-FR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tapering</a:t>
            </a:r>
            <a:r>
              <a:rPr lang="fr-FR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r>
              <a:rPr lang="fr-FR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fr-FR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MAD-X to correct the </a:t>
            </a:r>
            <a:r>
              <a:rPr lang="fr-FR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fr-FR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r-FR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induced</a:t>
            </a:r>
            <a:r>
              <a:rPr lang="fr-FR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fr-FR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radiatins</a:t>
            </a:r>
            <a:endParaRPr lang="fr-FR" sz="18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5">
            <a:extLst>
              <a:ext uri="{FF2B5EF4-FFF2-40B4-BE49-F238E27FC236}">
                <a16:creationId xmlns:a16="http://schemas.microsoft.com/office/drawing/2014/main" id="{B615B2FD-4B06-45FC-D542-E448A76FEB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796589"/>
              </p:ext>
            </p:extLst>
          </p:nvPr>
        </p:nvGraphicFramePr>
        <p:xfrm>
          <a:off x="5746297" y="790062"/>
          <a:ext cx="3179386" cy="9769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9584">
                  <a:extLst>
                    <a:ext uri="{9D8B030D-6E8A-4147-A177-3AD203B41FA5}">
                      <a16:colId xmlns:a16="http://schemas.microsoft.com/office/drawing/2014/main" val="3632498105"/>
                    </a:ext>
                  </a:extLst>
                </a:gridCol>
                <a:gridCol w="739900">
                  <a:extLst>
                    <a:ext uri="{9D8B030D-6E8A-4147-A177-3AD203B41FA5}">
                      <a16:colId xmlns:a16="http://schemas.microsoft.com/office/drawing/2014/main" val="1156879224"/>
                    </a:ext>
                  </a:extLst>
                </a:gridCol>
                <a:gridCol w="739900">
                  <a:extLst>
                    <a:ext uri="{9D8B030D-6E8A-4147-A177-3AD203B41FA5}">
                      <a16:colId xmlns:a16="http://schemas.microsoft.com/office/drawing/2014/main" val="3025304554"/>
                    </a:ext>
                  </a:extLst>
                </a:gridCol>
                <a:gridCol w="870002">
                  <a:extLst>
                    <a:ext uri="{9D8B030D-6E8A-4147-A177-3AD203B41FA5}">
                      <a16:colId xmlns:a16="http://schemas.microsoft.com/office/drawing/2014/main" val="3231010023"/>
                    </a:ext>
                  </a:extLst>
                </a:gridCol>
              </a:tblGrid>
              <a:tr h="209611">
                <a:tc>
                  <a:txBody>
                    <a:bodyPr/>
                    <a:lstStyle/>
                    <a:p>
                      <a:r>
                        <a:rPr lang="fr-FR" sz="800" dirty="0"/>
                        <a:t>TWISS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/>
                        <a:t>N</a:t>
                      </a:r>
                      <a:r>
                        <a:rPr lang="en-GB" sz="800"/>
                        <a:t>o tapering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/>
                        <a:t>Tapering w/o EXACT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/>
                        <a:t>Tapering + EXACT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9895628"/>
                  </a:ext>
                </a:extLst>
              </a:tr>
              <a:tr h="140267">
                <a:tc>
                  <a:txBody>
                    <a:bodyPr/>
                    <a:lstStyle/>
                    <a:p>
                      <a:r>
                        <a:rPr lang="en-GB" sz="800"/>
                        <a:t>5.07.00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0.224 0.364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0.224 0.364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3054972"/>
                  </a:ext>
                </a:extLst>
              </a:tr>
              <a:tr h="214939">
                <a:tc>
                  <a:txBody>
                    <a:bodyPr/>
                    <a:lstStyle/>
                    <a:p>
                      <a:r>
                        <a:rPr lang="en-GB" sz="800"/>
                        <a:t>5.08.01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0.224 0.364</a:t>
                      </a:r>
                      <a:endParaRPr lang="en-GB" sz="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/>
                        <a:t>0.305 0.396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/>
                        <a:t>0.309 0.401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809569"/>
                  </a:ext>
                </a:extLst>
              </a:tr>
              <a:tr h="147049">
                <a:tc>
                  <a:txBody>
                    <a:bodyPr/>
                    <a:lstStyle/>
                    <a:p>
                      <a:r>
                        <a:rPr lang="fr-FR" sz="800"/>
                        <a:t>5.09.00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0.224 0.364</a:t>
                      </a:r>
                      <a:endParaRPr lang="en-GB" sz="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0.181 0.278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0.185 0.282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533133"/>
                  </a:ext>
                </a:extLst>
              </a:tr>
            </a:tbl>
          </a:graphicData>
        </a:graphic>
      </p:graphicFrame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FFDB0D33-FF79-0E86-B0C4-F415692D42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652401"/>
              </p:ext>
            </p:extLst>
          </p:nvPr>
        </p:nvGraphicFramePr>
        <p:xfrm>
          <a:off x="5686916" y="1773464"/>
          <a:ext cx="3347863" cy="13416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3545">
                  <a:extLst>
                    <a:ext uri="{9D8B030D-6E8A-4147-A177-3AD203B41FA5}">
                      <a16:colId xmlns:a16="http://schemas.microsoft.com/office/drawing/2014/main" val="3632498105"/>
                    </a:ext>
                  </a:extLst>
                </a:gridCol>
                <a:gridCol w="779107">
                  <a:extLst>
                    <a:ext uri="{9D8B030D-6E8A-4147-A177-3AD203B41FA5}">
                      <a16:colId xmlns:a16="http://schemas.microsoft.com/office/drawing/2014/main" val="1156879224"/>
                    </a:ext>
                  </a:extLst>
                </a:gridCol>
                <a:gridCol w="779107">
                  <a:extLst>
                    <a:ext uri="{9D8B030D-6E8A-4147-A177-3AD203B41FA5}">
                      <a16:colId xmlns:a16="http://schemas.microsoft.com/office/drawing/2014/main" val="3025304554"/>
                    </a:ext>
                  </a:extLst>
                </a:gridCol>
                <a:gridCol w="916104">
                  <a:extLst>
                    <a:ext uri="{9D8B030D-6E8A-4147-A177-3AD203B41FA5}">
                      <a16:colId xmlns:a16="http://schemas.microsoft.com/office/drawing/2014/main" val="3231010023"/>
                    </a:ext>
                  </a:extLst>
                </a:gridCol>
              </a:tblGrid>
              <a:tr h="335823">
                <a:tc>
                  <a:txBody>
                    <a:bodyPr/>
                    <a:lstStyle/>
                    <a:p>
                      <a:r>
                        <a:rPr lang="fr-FR" sz="800" dirty="0"/>
                        <a:t>EMIT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/>
                        <a:t>N</a:t>
                      </a:r>
                      <a:r>
                        <a:rPr lang="en-GB" sz="800"/>
                        <a:t>o tapering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Tapering w/o EXACT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/>
                        <a:t>Tapering + EXACT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9895628"/>
                  </a:ext>
                </a:extLst>
              </a:tr>
              <a:tr h="170026">
                <a:tc>
                  <a:txBody>
                    <a:bodyPr/>
                    <a:lstStyle/>
                    <a:p>
                      <a:r>
                        <a:rPr lang="en-GB" sz="800"/>
                        <a:t>5.07.00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0.224 0.364 0.101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0.224 0.364 0.082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3054972"/>
                  </a:ext>
                </a:extLst>
              </a:tr>
              <a:tr h="213705">
                <a:tc>
                  <a:txBody>
                    <a:bodyPr/>
                    <a:lstStyle/>
                    <a:p>
                      <a:r>
                        <a:rPr lang="en-GB" sz="800"/>
                        <a:t>5.08.01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0.224 0.364 0.101</a:t>
                      </a:r>
                      <a:endParaRPr lang="en-GB" sz="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/>
                        <a:t>0.305 0.396 0.081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/>
                        <a:t>0.309 0.401 0.0817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809569"/>
                  </a:ext>
                </a:extLst>
              </a:tr>
              <a:tr h="213705">
                <a:tc>
                  <a:txBody>
                    <a:bodyPr/>
                    <a:lstStyle/>
                    <a:p>
                      <a:r>
                        <a:rPr lang="fr-FR" sz="800"/>
                        <a:t>5.09.00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0.224 0.364 0.101</a:t>
                      </a:r>
                      <a:endParaRPr lang="en-GB" sz="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0.181 0.278 0.082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0.185 0.282 0.0817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533133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B1E3082-1FE0-13B9-15D5-369CC16B9B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978124"/>
              </p:ext>
            </p:extLst>
          </p:nvPr>
        </p:nvGraphicFramePr>
        <p:xfrm>
          <a:off x="5632305" y="3115127"/>
          <a:ext cx="3457083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2042">
                  <a:extLst>
                    <a:ext uri="{9D8B030D-6E8A-4147-A177-3AD203B41FA5}">
                      <a16:colId xmlns:a16="http://schemas.microsoft.com/office/drawing/2014/main" val="3632498105"/>
                    </a:ext>
                  </a:extLst>
                </a:gridCol>
                <a:gridCol w="804525">
                  <a:extLst>
                    <a:ext uri="{9D8B030D-6E8A-4147-A177-3AD203B41FA5}">
                      <a16:colId xmlns:a16="http://schemas.microsoft.com/office/drawing/2014/main" val="1156879224"/>
                    </a:ext>
                  </a:extLst>
                </a:gridCol>
                <a:gridCol w="804525">
                  <a:extLst>
                    <a:ext uri="{9D8B030D-6E8A-4147-A177-3AD203B41FA5}">
                      <a16:colId xmlns:a16="http://schemas.microsoft.com/office/drawing/2014/main" val="3025304554"/>
                    </a:ext>
                  </a:extLst>
                </a:gridCol>
                <a:gridCol w="945991">
                  <a:extLst>
                    <a:ext uri="{9D8B030D-6E8A-4147-A177-3AD203B41FA5}">
                      <a16:colId xmlns:a16="http://schemas.microsoft.com/office/drawing/2014/main" val="3231010023"/>
                    </a:ext>
                  </a:extLst>
                </a:gridCol>
              </a:tblGrid>
              <a:tr h="254216">
                <a:tc>
                  <a:txBody>
                    <a:bodyPr/>
                    <a:lstStyle/>
                    <a:p>
                      <a:r>
                        <a:rPr lang="fr-FR" sz="800" dirty="0"/>
                        <a:t>TRACK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/>
                        <a:t>N</a:t>
                      </a:r>
                      <a:r>
                        <a:rPr lang="en-GB" sz="800"/>
                        <a:t>o tapering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Tapering w/o EXACT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Tapering + EXACT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9895628"/>
                  </a:ext>
                </a:extLst>
              </a:tr>
              <a:tr h="346659">
                <a:tc>
                  <a:txBody>
                    <a:bodyPr/>
                    <a:lstStyle/>
                    <a:p>
                      <a:r>
                        <a:rPr lang="en-GB" sz="800"/>
                        <a:t>5.07.00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0.224 0.364 0.101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0.1797 0.3942 0.0833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3054972"/>
                  </a:ext>
                </a:extLst>
              </a:tr>
              <a:tr h="247156">
                <a:tc>
                  <a:txBody>
                    <a:bodyPr/>
                    <a:lstStyle/>
                    <a:p>
                      <a:r>
                        <a:rPr lang="en-GB" sz="800"/>
                        <a:t>5.08.01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0.224 0.364 0.101</a:t>
                      </a:r>
                      <a:endParaRPr lang="en-GB" sz="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/>
                        <a:t>0.3170 0.4138 0.0841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/>
                        <a:t>0.3122 0.0812 0.4047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809569"/>
                  </a:ext>
                </a:extLst>
              </a:tr>
              <a:tr h="346659">
                <a:tc>
                  <a:txBody>
                    <a:bodyPr/>
                    <a:lstStyle/>
                    <a:p>
                      <a:r>
                        <a:rPr lang="fr-FR" sz="800" dirty="0"/>
                        <a:t>5.09.00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0.224 0.364 0.101</a:t>
                      </a:r>
                      <a:endParaRPr lang="en-GB" sz="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0.3170 0.4138 0.0841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0.3122 0.0812 0.4047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533133"/>
                  </a:ext>
                </a:extLst>
              </a:tr>
            </a:tbl>
          </a:graphicData>
        </a:graphic>
      </p:graphicFrame>
      <p:sp>
        <p:nvSpPr>
          <p:cNvPr id="19" name="Espace réservé du contenu 3">
            <a:extLst>
              <a:ext uri="{FF2B5EF4-FFF2-40B4-BE49-F238E27FC236}">
                <a16:creationId xmlns:a16="http://schemas.microsoft.com/office/drawing/2014/main" id="{BECEC36A-1C70-1E12-51D2-995D3D7A64E3}"/>
              </a:ext>
            </a:extLst>
          </p:cNvPr>
          <p:cNvSpPr txBox="1">
            <a:spLocks/>
          </p:cNvSpPr>
          <p:nvPr/>
        </p:nvSpPr>
        <p:spPr>
          <a:xfrm rot="10800000" flipV="1">
            <a:off x="5822478" y="4839872"/>
            <a:ext cx="3186355" cy="270232"/>
          </a:xfrm>
          <a:prstGeom prst="rect">
            <a:avLst/>
          </a:prstGeom>
          <a:solidFill>
            <a:schemeClr val="bg1">
              <a:alpha val="31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fr-FR" sz="8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G.Simon</a:t>
            </a:r>
            <a:r>
              <a:rPr lang="fr-FR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tunes from the eigenvalues of the one-turn-matrix of the thin lattice.</a:t>
            </a:r>
            <a:endParaRPr lang="fr-FR" sz="800" b="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REVIEW OF MAD-X FOR FCC-EE STUDIES</Template>
  <TotalTime>25</TotalTime>
  <Words>232</Words>
  <Application>Microsoft Office PowerPoint</Application>
  <PresentationFormat>On-screen Show (16:9)</PresentationFormat>
  <Paragraphs>62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Times New Roman</vt:lpstr>
      <vt:lpstr>Introslides</vt:lpstr>
      <vt:lpstr>Titleslides, Conclusion</vt:lpstr>
      <vt:lpstr>Content Slides - Deep Blue</vt:lpstr>
      <vt:lpstr>REVIEW OF MAD-X FOR FCC-EE STUDIES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MAD-X FOR FCC-EE STUDIES</dc:title>
  <dc:creator>Guillaume Simon</dc:creator>
  <cp:lastModifiedBy>Guillaume Simon</cp:lastModifiedBy>
  <cp:revision>1</cp:revision>
  <dcterms:created xsi:type="dcterms:W3CDTF">2023-05-26T11:34:33Z</dcterms:created>
  <dcterms:modified xsi:type="dcterms:W3CDTF">2023-05-26T12:00:28Z</dcterms:modified>
</cp:coreProperties>
</file>