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4"/>
  </p:notesMasterIdLst>
  <p:sldIdLst>
    <p:sldId id="425" r:id="rId2"/>
    <p:sldId id="300" r:id="rId3"/>
    <p:sldId id="426" r:id="rId4"/>
    <p:sldId id="427" r:id="rId5"/>
    <p:sldId id="428" r:id="rId6"/>
    <p:sldId id="401" r:id="rId7"/>
    <p:sldId id="402" r:id="rId8"/>
    <p:sldId id="434" r:id="rId9"/>
    <p:sldId id="433" r:id="rId10"/>
    <p:sldId id="430" r:id="rId11"/>
    <p:sldId id="431" r:id="rId12"/>
    <p:sldId id="432" r:id="rId13"/>
    <p:sldId id="440" r:id="rId14"/>
    <p:sldId id="442" r:id="rId15"/>
    <p:sldId id="443" r:id="rId16"/>
    <p:sldId id="449" r:id="rId17"/>
    <p:sldId id="450" r:id="rId18"/>
    <p:sldId id="456" r:id="rId19"/>
    <p:sldId id="451" r:id="rId20"/>
    <p:sldId id="479" r:id="rId21"/>
    <p:sldId id="454" r:id="rId22"/>
    <p:sldId id="452" r:id="rId23"/>
    <p:sldId id="453" r:id="rId24"/>
    <p:sldId id="463" r:id="rId25"/>
    <p:sldId id="488" r:id="rId26"/>
    <p:sldId id="464" r:id="rId27"/>
    <p:sldId id="465" r:id="rId28"/>
    <p:sldId id="466" r:id="rId29"/>
    <p:sldId id="467" r:id="rId30"/>
    <p:sldId id="468" r:id="rId31"/>
    <p:sldId id="470" r:id="rId32"/>
    <p:sldId id="475" r:id="rId33"/>
    <p:sldId id="481" r:id="rId34"/>
    <p:sldId id="483" r:id="rId35"/>
    <p:sldId id="484" r:id="rId36"/>
    <p:sldId id="482" r:id="rId37"/>
    <p:sldId id="485" r:id="rId38"/>
    <p:sldId id="480" r:id="rId39"/>
    <p:sldId id="471" r:id="rId40"/>
    <p:sldId id="472" r:id="rId41"/>
    <p:sldId id="487" r:id="rId42"/>
    <p:sldId id="486" r:id="rId43"/>
    <p:sldId id="423" r:id="rId44"/>
    <p:sldId id="460" r:id="rId45"/>
    <p:sldId id="461" r:id="rId46"/>
    <p:sldId id="478" r:id="rId47"/>
    <p:sldId id="458" r:id="rId48"/>
    <p:sldId id="417" r:id="rId49"/>
    <p:sldId id="418" r:id="rId50"/>
    <p:sldId id="422" r:id="rId51"/>
    <p:sldId id="424" r:id="rId52"/>
    <p:sldId id="393" r:id="rId5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28"/>
    <p:restoredTop sz="96064"/>
  </p:normalViewPr>
  <p:slideViewPr>
    <p:cSldViewPr snapToGrid="0" snapToObjects="1">
      <p:cViewPr>
        <p:scale>
          <a:sx n="114" d="100"/>
          <a:sy n="114" d="100"/>
        </p:scale>
        <p:origin x="14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0" d="100"/>
          <a:sy n="90" d="100"/>
        </p:scale>
        <p:origin x="33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notesMaster" Target="notesMasters/notesMaster1.xml"/><Relationship Id="rId55" Type="http://schemas.openxmlformats.org/officeDocument/2006/relationships/presProps" Target="presProps.xml"/><Relationship Id="rId56" Type="http://schemas.openxmlformats.org/officeDocument/2006/relationships/viewProps" Target="viewProps.xml"/><Relationship Id="rId57" Type="http://schemas.openxmlformats.org/officeDocument/2006/relationships/theme" Target="theme/theme1.xml"/><Relationship Id="rId58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0F2D9-5415-574F-9AE3-CF8585AFB932}" type="datetimeFigureOut">
              <a:rPr lang="it-IT" smtClean="0"/>
              <a:t>26/05/23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2023B3-9ECD-1E47-A3FB-9E8BF791AF5A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9520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99520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13336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697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8729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29800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2887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91275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36916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2414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56782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3155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81452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1022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25543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729045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96241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468976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989160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486531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130793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006837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48589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19163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359483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324785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64489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042364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85782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A403D-E7F6-2249-87F0-617E7ACB9B12}" type="slidenum">
              <a:rPr lang="it-IT" smtClean="0"/>
              <a:t>37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264123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280215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01898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EE030-C56B-524E-A669-7CEDF695A65E}" type="slidenum">
              <a:rPr lang="it-IT" smtClean="0"/>
              <a:t>43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474724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46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44911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89730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47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007188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50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15624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EE030-C56B-524E-A669-7CEDF695A65E}" type="slidenum">
              <a:rPr lang="it-IT" smtClean="0"/>
              <a:t>51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35050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67238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3430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9798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52885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3262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it-IT" dirty="0" smtClean="0"/>
              <a:t>FCCIS 2022 Workshop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t="21037" r="9524" b="20578"/>
          <a:stretch/>
        </p:blipFill>
        <p:spPr>
          <a:xfrm>
            <a:off x="10871194" y="2540"/>
            <a:ext cx="1320799" cy="525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231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it-IT" dirty="0" smtClean="0"/>
              <a:t>FCCIS 2022 Workshop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0632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it-IT" dirty="0" smtClean="0"/>
              <a:t>FCCIS 2022 Workshop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292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685800" indent="-228600">
              <a:buFont typeface="Courier New" charset="0"/>
              <a:buChar char="o"/>
              <a:defRPr/>
            </a:lvl2pPr>
          </a:lstStyle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FCCIS 2022 Workshop</a:t>
            </a:r>
            <a:endParaRPr lang="it-IT" dirty="0" smtClean="0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t="21037" r="9524" b="20578"/>
          <a:stretch/>
        </p:blipFill>
        <p:spPr>
          <a:xfrm>
            <a:off x="10871194" y="2540"/>
            <a:ext cx="1320799" cy="525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080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it-IT" dirty="0" smtClean="0"/>
              <a:t>FCCIS 2022 Workshop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027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it-IT" dirty="0" smtClean="0"/>
              <a:t>FCCIS 2022 Workshop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3810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GB" dirty="0" smtClean="0"/>
              <a:t>FCCIS 2022 Workshop</a:t>
            </a:r>
            <a:endParaRPr lang="it-IT" dirty="0" smtClean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7714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GB" dirty="0" smtClean="0"/>
              <a:t>FCCIS 2022 Workshop</a:t>
            </a:r>
            <a:endParaRPr lang="it-IT" dirty="0" smtClean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8454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it-IT" dirty="0" smtClean="0"/>
              <a:t>FCCIS 2022 Workshop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2800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it-IT" dirty="0" smtClean="0"/>
              <a:t>FCCIS 2022 Workshop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9233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it-IT" dirty="0" smtClean="0"/>
              <a:t>FCCIS 2022 Workshop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4994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2022 Workshop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t="21037" r="9524" b="20578"/>
          <a:stretch/>
        </p:blipFill>
        <p:spPr>
          <a:xfrm>
            <a:off x="10871194" y="2540"/>
            <a:ext cx="1320799" cy="525463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145" y="20548"/>
            <a:ext cx="1389600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231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art.ch/" TargetMode="External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acc-models.web.cern.ch/acc-models/fcc/fccee/V22.2/z/" TargetMode="External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4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7" Type="http://schemas.openxmlformats.org/officeDocument/2006/relationships/image" Target="../media/image39.png"/><Relationship Id="rId8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7" Type="http://schemas.openxmlformats.org/officeDocument/2006/relationships/image" Target="../media/image45.png"/><Relationship Id="rId8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6" Type="http://schemas.openxmlformats.org/officeDocument/2006/relationships/image" Target="../media/image50.png"/><Relationship Id="rId7" Type="http://schemas.openxmlformats.org/officeDocument/2006/relationships/image" Target="../media/image51.png"/><Relationship Id="rId8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53.png"/><Relationship Id="rId7" Type="http://schemas.openxmlformats.org/officeDocument/2006/relationships/image" Target="../media/image54.png"/><Relationship Id="rId8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5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57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Relationship Id="rId3" Type="http://schemas.openxmlformats.org/officeDocument/2006/relationships/image" Target="../media/image52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4" Type="http://schemas.openxmlformats.org/officeDocument/2006/relationships/image" Target="../media/image5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4" Type="http://schemas.openxmlformats.org/officeDocument/2006/relationships/image" Target="../media/image59.png"/><Relationship Id="rId5" Type="http://schemas.openxmlformats.org/officeDocument/2006/relationships/image" Target="NUL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0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488848"/>
            <a:ext cx="9144000" cy="2387600"/>
          </a:xfrm>
        </p:spPr>
        <p:txBody>
          <a:bodyPr>
            <a:normAutofit/>
          </a:bodyPr>
          <a:lstStyle/>
          <a:p>
            <a:r>
              <a:rPr lang="it-IT" sz="5400" dirty="0"/>
              <a:t>Electron </a:t>
            </a:r>
            <a:r>
              <a:rPr lang="it-IT" sz="5400" dirty="0" err="1" smtClean="0"/>
              <a:t>Cloud</a:t>
            </a:r>
            <a:r>
              <a:rPr lang="it-IT" sz="5400" dirty="0" smtClean="0"/>
              <a:t> </a:t>
            </a:r>
            <a:r>
              <a:rPr lang="it-IT" sz="5400" dirty="0" err="1" smtClean="0"/>
              <a:t>Studies</a:t>
            </a:r>
            <a:r>
              <a:rPr lang="it-IT" sz="5400" dirty="0"/>
              <a:t/>
            </a:r>
            <a:br>
              <a:rPr lang="it-IT" sz="5400" dirty="0"/>
            </a:br>
            <a:r>
              <a:rPr lang="it-IT" sz="5400" dirty="0" smtClean="0"/>
              <a:t>for </a:t>
            </a:r>
            <a:r>
              <a:rPr lang="it-IT" sz="5400" dirty="0"/>
              <a:t>FCC-</a:t>
            </a:r>
            <a:r>
              <a:rPr lang="it-IT" sz="5400" dirty="0" err="1"/>
              <a:t>ee</a:t>
            </a:r>
            <a:endParaRPr lang="en-GB" sz="5300" dirty="0"/>
          </a:p>
        </p:txBody>
      </p:sp>
      <p:sp>
        <p:nvSpPr>
          <p:cNvPr id="6" name="Sottotitolo 2"/>
          <p:cNvSpPr>
            <a:spLocks noGrp="1"/>
          </p:cNvSpPr>
          <p:nvPr>
            <p:ph type="subTitle" idx="1"/>
          </p:nvPr>
        </p:nvSpPr>
        <p:spPr>
          <a:xfrm>
            <a:off x="641268" y="2846090"/>
            <a:ext cx="10818420" cy="3138436"/>
          </a:xfrm>
        </p:spPr>
        <p:txBody>
          <a:bodyPr>
            <a:normAutofit fontScale="92500" lnSpcReduction="10000"/>
          </a:bodyPr>
          <a:lstStyle/>
          <a:p>
            <a:r>
              <a:rPr lang="it-IT" sz="2800" b="1" dirty="0" smtClean="0"/>
              <a:t>Sabato Luca</a:t>
            </a:r>
            <a:r>
              <a:rPr lang="it-IT" sz="2800" b="1" baseline="30000" dirty="0" smtClean="0"/>
              <a:t>1</a:t>
            </a:r>
            <a:r>
              <a:rPr lang="it-IT" sz="2800" dirty="0" smtClean="0"/>
              <a:t>, </a:t>
            </a:r>
            <a:r>
              <a:rPr lang="it-IT" sz="2800" dirty="0" err="1" smtClean="0"/>
              <a:t>Mether</a:t>
            </a:r>
            <a:r>
              <a:rPr lang="it-IT" sz="2800" dirty="0" smtClean="0"/>
              <a:t> Lotta</a:t>
            </a:r>
            <a:r>
              <a:rPr lang="it-IT" sz="2800" baseline="30000" dirty="0" smtClean="0"/>
              <a:t>2</a:t>
            </a:r>
            <a:endParaRPr lang="it-IT" sz="2800" dirty="0" smtClean="0"/>
          </a:p>
          <a:p>
            <a:endParaRPr lang="it-IT" dirty="0" smtClean="0"/>
          </a:p>
          <a:p>
            <a:pPr algn="l"/>
            <a:r>
              <a:rPr lang="en-GB" dirty="0" smtClean="0"/>
              <a:t>Acknowledgement: </a:t>
            </a:r>
            <a:r>
              <a:rPr lang="en-GB" dirty="0" err="1" smtClean="0"/>
              <a:t>Pieloni</a:t>
            </a:r>
            <a:r>
              <a:rPr lang="en-GB" dirty="0" smtClean="0"/>
              <a:t> Tatiana</a:t>
            </a:r>
            <a:r>
              <a:rPr lang="en-GB" baseline="30000" dirty="0" smtClean="0"/>
              <a:t>1</a:t>
            </a:r>
            <a:r>
              <a:rPr lang="en-GB" dirty="0" smtClean="0"/>
              <a:t>, </a:t>
            </a:r>
            <a:r>
              <a:rPr lang="en-GB" dirty="0" err="1" smtClean="0"/>
              <a:t>Iadarola</a:t>
            </a:r>
            <a:r>
              <a:rPr lang="en-GB" dirty="0" smtClean="0"/>
              <a:t> Giovanni</a:t>
            </a:r>
            <a:r>
              <a:rPr lang="en-GB" baseline="30000" dirty="0" smtClean="0"/>
              <a:t>2</a:t>
            </a:r>
            <a:r>
              <a:rPr lang="en-GB" dirty="0" smtClean="0"/>
              <a:t>, </a:t>
            </a:r>
            <a:r>
              <a:rPr lang="en-GB" dirty="0" err="1" smtClean="0"/>
              <a:t>Paraschou</a:t>
            </a:r>
            <a:r>
              <a:rPr lang="en-GB" dirty="0" smtClean="0"/>
              <a:t> Konstantinos</a:t>
            </a:r>
            <a:r>
              <a:rPr lang="en-GB" baseline="30000" dirty="0" smtClean="0"/>
              <a:t>2</a:t>
            </a:r>
          </a:p>
          <a:p>
            <a:pPr algn="l"/>
            <a:endParaRPr lang="en-GB" dirty="0" smtClean="0"/>
          </a:p>
          <a:p>
            <a:pPr algn="l"/>
            <a:r>
              <a:rPr lang="en-GB" baseline="30000" dirty="0" smtClean="0"/>
              <a:t>1</a:t>
            </a:r>
            <a:r>
              <a:rPr lang="en-GB" dirty="0" smtClean="0"/>
              <a:t>		</a:t>
            </a:r>
            <a:r>
              <a:rPr lang="en-GB" baseline="30000" dirty="0" smtClean="0"/>
              <a:t>2</a:t>
            </a:r>
          </a:p>
          <a:p>
            <a:pPr algn="l"/>
            <a:endParaRPr lang="en-GB" dirty="0" smtClean="0"/>
          </a:p>
          <a:p>
            <a:pPr algn="l"/>
            <a:r>
              <a:rPr lang="en-GB" dirty="0"/>
              <a:t>ABP-CEI Section Meeting</a:t>
            </a:r>
          </a:p>
          <a:p>
            <a:pPr algn="r"/>
            <a:r>
              <a:rPr lang="en-GB" sz="1800" dirty="0" smtClean="0"/>
              <a:t>1</a:t>
            </a:r>
            <a:r>
              <a:rPr lang="en-GB" sz="1800" baseline="30000" dirty="0" smtClean="0"/>
              <a:t>st</a:t>
            </a:r>
            <a:r>
              <a:rPr lang="en-GB" sz="1800" dirty="0" smtClean="0"/>
              <a:t> June 2023</a:t>
            </a:r>
            <a:endParaRPr lang="en-GB" sz="18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 smtClean="0"/>
              <a:t> </a:t>
            </a:r>
            <a:fld id="{9F7E5C5A-3969-704F-AEA7-11C99A8BC4C7}" type="slidenum">
              <a:rPr lang="it-IT" smtClean="0"/>
              <a:t>1</a:t>
            </a:fld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933204" y="5928770"/>
            <a:ext cx="90014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This work was performed under the auspices and with support from the Swiss Accelerator Research and Technology (CHART) program (</a:t>
            </a:r>
            <a:r>
              <a:rPr lang="en-GB" dirty="0" smtClean="0">
                <a:hlinkClick r:id="rId3"/>
              </a:rPr>
              <a:t>www.chart.ch</a:t>
            </a:r>
            <a:r>
              <a:rPr lang="en-GB" dirty="0" smtClean="0"/>
              <a:t>).</a:t>
            </a:r>
            <a:endParaRPr lang="en-GB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25" y="5821475"/>
            <a:ext cx="2616279" cy="900000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379" y="4359553"/>
            <a:ext cx="1280000" cy="720000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t="21037" r="9524" b="20578"/>
          <a:stretch/>
        </p:blipFill>
        <p:spPr>
          <a:xfrm>
            <a:off x="767237" y="4359553"/>
            <a:ext cx="1320799" cy="525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08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2"/>
          <p:cNvSpPr txBox="1">
            <a:spLocks/>
          </p:cNvSpPr>
          <p:nvPr/>
        </p:nvSpPr>
        <p:spPr>
          <a:xfrm>
            <a:off x="156570" y="5641203"/>
            <a:ext cx="10733116" cy="853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Courier New" charset="0"/>
              <a:buChar char="o"/>
            </a:pPr>
            <a:r>
              <a:rPr lang="en-GB" dirty="0" smtClean="0"/>
              <a:t>it depends on the </a:t>
            </a:r>
            <a:r>
              <a:rPr lang="en-GB" dirty="0" smtClean="0">
                <a:solidFill>
                  <a:schemeClr val="accent1"/>
                </a:solidFill>
              </a:rPr>
              <a:t>history of the surface</a:t>
            </a:r>
            <a:r>
              <a:rPr lang="en-GB" dirty="0" smtClean="0"/>
              <a:t>, in particular on accumulated electron dose -&gt; to a certain extent the e-cloud cures itself (</a:t>
            </a:r>
            <a:r>
              <a:rPr lang="en-GB" dirty="0" smtClean="0">
                <a:solidFill>
                  <a:schemeClr val="accent1"/>
                </a:solidFill>
              </a:rPr>
              <a:t>beam induced scrubbing</a:t>
            </a:r>
            <a:r>
              <a:rPr lang="it-IT" dirty="0" smtClean="0"/>
              <a:t>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/>
              <a:t>E-Cloud Formation Process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6570" y="1551303"/>
            <a:ext cx="10733116" cy="774224"/>
          </a:xfrm>
        </p:spPr>
        <p:txBody>
          <a:bodyPr>
            <a:normAutofit/>
          </a:bodyPr>
          <a:lstStyle/>
          <a:p>
            <a:r>
              <a:rPr lang="en-GB" dirty="0" smtClean="0"/>
              <a:t>The </a:t>
            </a:r>
            <a:r>
              <a:rPr lang="en-GB" dirty="0" smtClean="0">
                <a:solidFill>
                  <a:schemeClr val="accent1"/>
                </a:solidFill>
              </a:rPr>
              <a:t>chamber geometry </a:t>
            </a:r>
            <a:r>
              <a:rPr lang="en-GB" dirty="0" smtClean="0"/>
              <a:t>influences e- </a:t>
            </a:r>
            <a:r>
              <a:rPr lang="en-GB" dirty="0" smtClean="0">
                <a:solidFill>
                  <a:schemeClr val="accent1"/>
                </a:solidFill>
              </a:rPr>
              <a:t>acceleration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chemeClr val="accent1"/>
                </a:solidFill>
              </a:rPr>
              <a:t>time of flight</a:t>
            </a:r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156571" y="1722289"/>
            <a:ext cx="7275008" cy="40716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 smtClean="0">
              <a:solidFill>
                <a:schemeClr val="accent1"/>
              </a:solidFill>
            </a:endParaRPr>
          </a:p>
          <a:p>
            <a:r>
              <a:rPr lang="en-GB" dirty="0" smtClean="0">
                <a:solidFill>
                  <a:schemeClr val="accent1"/>
                </a:solidFill>
              </a:rPr>
              <a:t>Surface properties </a:t>
            </a:r>
            <a:r>
              <a:rPr lang="en-GB" dirty="0" smtClean="0"/>
              <a:t>have a primary role in the e- multiplication process</a:t>
            </a:r>
          </a:p>
          <a:p>
            <a:pPr lvl="1">
              <a:buFont typeface="Courier New" charset="0"/>
              <a:buChar char="o"/>
            </a:pPr>
            <a:r>
              <a:rPr lang="en-GB" dirty="0" smtClean="0"/>
              <a:t>The main quantity involved is the Secondary Electron Yield (</a:t>
            </a:r>
            <a:r>
              <a:rPr lang="en-GB" dirty="0" smtClean="0">
                <a:solidFill>
                  <a:schemeClr val="accent1"/>
                </a:solidFill>
              </a:rPr>
              <a:t>SEY</a:t>
            </a:r>
            <a:r>
              <a:rPr lang="en-GB" dirty="0" smtClean="0"/>
              <a:t>):</a:t>
            </a:r>
          </a:p>
          <a:p>
            <a:pPr lvl="1">
              <a:buFont typeface="Courier New" charset="0"/>
              <a:buChar char="o"/>
            </a:pPr>
            <a:endParaRPr lang="en-GB" dirty="0" smtClean="0"/>
          </a:p>
          <a:p>
            <a:pPr lvl="1">
              <a:buFont typeface="Courier New" charset="0"/>
              <a:buChar char="o"/>
            </a:pPr>
            <a:r>
              <a:rPr lang="en-GB" dirty="0" smtClean="0"/>
              <a:t>The SEY is the </a:t>
            </a:r>
            <a:r>
              <a:rPr lang="en-GB" dirty="0" smtClean="0">
                <a:solidFill>
                  <a:schemeClr val="accent1"/>
                </a:solidFill>
              </a:rPr>
              <a:t>ratio</a:t>
            </a:r>
            <a:r>
              <a:rPr lang="en-GB" dirty="0" smtClean="0"/>
              <a:t> between </a:t>
            </a:r>
            <a:r>
              <a:rPr lang="en-GB" dirty="0" smtClean="0">
                <a:solidFill>
                  <a:schemeClr val="accent1"/>
                </a:solidFill>
              </a:rPr>
              <a:t>emitted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chemeClr val="accent1"/>
                </a:solidFill>
              </a:rPr>
              <a:t>impacting electron </a:t>
            </a:r>
            <a:r>
              <a:rPr lang="en-GB" dirty="0" smtClean="0"/>
              <a:t>current as a </a:t>
            </a:r>
            <a:r>
              <a:rPr lang="en-GB" dirty="0" smtClean="0">
                <a:solidFill>
                  <a:schemeClr val="accent1"/>
                </a:solidFill>
              </a:rPr>
              <a:t>function of the energy </a:t>
            </a:r>
            <a:r>
              <a:rPr lang="en-GB" dirty="0" smtClean="0"/>
              <a:t>of the impinging electrons</a:t>
            </a:r>
          </a:p>
          <a:p>
            <a:pPr lvl="1">
              <a:buFont typeface="Courier New" charset="0"/>
              <a:buChar char="o"/>
            </a:pPr>
            <a:r>
              <a:rPr lang="en-GB" dirty="0" smtClean="0"/>
              <a:t>It depends on </a:t>
            </a:r>
            <a:r>
              <a:rPr lang="en-GB" dirty="0" smtClean="0">
                <a:solidFill>
                  <a:schemeClr val="accent1"/>
                </a:solidFill>
              </a:rPr>
              <a:t>surface chemical properties</a:t>
            </a: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4232" y="3391256"/>
            <a:ext cx="2109375" cy="900000"/>
          </a:xfrm>
          <a:prstGeom prst="rect">
            <a:avLst/>
          </a:prstGeom>
        </p:spPr>
      </p:pic>
      <p:pic>
        <p:nvPicPr>
          <p:cNvPr id="7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2630" y="1970001"/>
            <a:ext cx="4859370" cy="3600000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10666575" y="2199887"/>
            <a:ext cx="1019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Courtesy</a:t>
            </a:r>
            <a:r>
              <a:rPr lang="it-IT" sz="1400" dirty="0" smtClean="0"/>
              <a:t> of</a:t>
            </a:r>
          </a:p>
          <a:p>
            <a:r>
              <a:rPr lang="it-IT" sz="1400" dirty="0" smtClean="0"/>
              <a:t>G. </a:t>
            </a:r>
            <a:r>
              <a:rPr lang="it-IT" sz="1400" dirty="0" err="1" smtClean="0"/>
              <a:t>Iadarola</a:t>
            </a:r>
            <a:endParaRPr lang="it-IT" sz="1400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10</a:t>
            </a:fld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575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/>
              <a:t>E-Cloud Formation Process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3188" y="1825624"/>
            <a:ext cx="6458139" cy="4342420"/>
          </a:xfrm>
        </p:spPr>
        <p:txBody>
          <a:bodyPr/>
          <a:lstStyle/>
          <a:p>
            <a:r>
              <a:rPr lang="en-GB" dirty="0" smtClean="0"/>
              <a:t>A key ingredient is the </a:t>
            </a:r>
            <a:r>
              <a:rPr lang="en-GB" dirty="0" smtClean="0">
                <a:solidFill>
                  <a:schemeClr val="accent1"/>
                </a:solidFill>
              </a:rPr>
              <a:t>bunch spacing</a:t>
            </a:r>
            <a:r>
              <a:rPr lang="en-GB" dirty="0" smtClean="0"/>
              <a:t>:</a:t>
            </a:r>
          </a:p>
          <a:p>
            <a:pPr lvl="1">
              <a:buFont typeface="Courier New" charset="0"/>
              <a:buChar char="o"/>
            </a:pPr>
            <a:r>
              <a:rPr lang="en-GB" dirty="0" smtClean="0"/>
              <a:t>It determines how many electrons </a:t>
            </a:r>
            <a:r>
              <a:rPr lang="en-GB" dirty="0" smtClean="0">
                <a:solidFill>
                  <a:schemeClr val="accent1"/>
                </a:solidFill>
              </a:rPr>
              <a:t>survive</a:t>
            </a:r>
            <a:r>
              <a:rPr lang="en-GB" dirty="0" smtClean="0"/>
              <a:t> between consecutive bunch passages</a:t>
            </a:r>
          </a:p>
          <a:p>
            <a:pPr lvl="1">
              <a:buFont typeface="Courier New" charset="0"/>
              <a:buChar char="o"/>
            </a:pPr>
            <a:r>
              <a:rPr lang="en-GB" dirty="0" smtClean="0"/>
              <a:t>Significant impact on </a:t>
            </a:r>
            <a:r>
              <a:rPr lang="en-GB" dirty="0" err="1" smtClean="0">
                <a:solidFill>
                  <a:schemeClr val="accent1"/>
                </a:solidFill>
              </a:rPr>
              <a:t>multipacting</a:t>
            </a:r>
            <a:r>
              <a:rPr lang="en-GB" dirty="0" smtClean="0">
                <a:solidFill>
                  <a:schemeClr val="accent1"/>
                </a:solidFill>
              </a:rPr>
              <a:t> threshold</a:t>
            </a:r>
            <a:r>
              <a:rPr lang="en-GB" dirty="0" smtClean="0"/>
              <a:t>, i.e. SEY above which avalanche multiplication (</a:t>
            </a:r>
            <a:r>
              <a:rPr lang="en-GB" dirty="0" err="1" smtClean="0"/>
              <a:t>multipacting</a:t>
            </a:r>
            <a:r>
              <a:rPr lang="en-GB" dirty="0" smtClean="0"/>
              <a:t>) is triggered</a:t>
            </a:r>
          </a:p>
          <a:p>
            <a:pPr lvl="1">
              <a:buFont typeface="Courier New" charset="0"/>
              <a:buChar char="o"/>
            </a:pPr>
            <a:endParaRPr lang="en-GB" dirty="0" smtClean="0"/>
          </a:p>
          <a:p>
            <a:r>
              <a:rPr lang="en-GB" dirty="0" smtClean="0"/>
              <a:t>Bunch </a:t>
            </a:r>
            <a:r>
              <a:rPr lang="en-GB" dirty="0" smtClean="0">
                <a:solidFill>
                  <a:schemeClr val="accent1"/>
                </a:solidFill>
              </a:rPr>
              <a:t>intensity</a:t>
            </a:r>
            <a:r>
              <a:rPr lang="en-GB" dirty="0" smtClean="0"/>
              <a:t> and bunch </a:t>
            </a:r>
            <a:r>
              <a:rPr lang="en-GB" dirty="0" smtClean="0">
                <a:solidFill>
                  <a:schemeClr val="accent1"/>
                </a:solidFill>
              </a:rPr>
              <a:t>length</a:t>
            </a:r>
            <a:r>
              <a:rPr lang="en-GB" dirty="0" smtClean="0"/>
              <a:t> also have an important effect as they affect the acceleration received by the electrons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6665193" y="1787278"/>
            <a:ext cx="5526807" cy="4127072"/>
            <a:chOff x="6755617" y="1803607"/>
            <a:chExt cx="5526807" cy="4127072"/>
          </a:xfrm>
        </p:grpSpPr>
        <p:grpSp>
          <p:nvGrpSpPr>
            <p:cNvPr id="5" name="Group 3"/>
            <p:cNvGrpSpPr/>
            <p:nvPr/>
          </p:nvGrpSpPr>
          <p:grpSpPr>
            <a:xfrm>
              <a:off x="6755617" y="1803607"/>
              <a:ext cx="5526807" cy="3864461"/>
              <a:chOff x="6902578" y="2162214"/>
              <a:chExt cx="5526807" cy="3864461"/>
            </a:xfrm>
          </p:grpSpPr>
          <p:pic>
            <p:nvPicPr>
              <p:cNvPr id="11" name="Picture 2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770"/>
              <a:stretch/>
            </p:blipFill>
            <p:spPr>
              <a:xfrm>
                <a:off x="6902578" y="2162214"/>
                <a:ext cx="5526807" cy="3864461"/>
              </a:xfrm>
              <a:prstGeom prst="rect">
                <a:avLst/>
              </a:prstGeom>
            </p:spPr>
          </p:pic>
          <p:sp>
            <p:nvSpPr>
              <p:cNvPr id="12" name="TextBox 9"/>
              <p:cNvSpPr txBox="1"/>
              <p:nvPr/>
            </p:nvSpPr>
            <p:spPr>
              <a:xfrm>
                <a:off x="7625892" y="2313713"/>
                <a:ext cx="3229336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 smtClean="0">
                    <a:latin typeface="Arial" charset="0"/>
                    <a:ea typeface="Arial" charset="0"/>
                    <a:cs typeface="Arial" charset="0"/>
                  </a:rPr>
                  <a:t>PyECLOUD</a:t>
                </a:r>
                <a:r>
                  <a:rPr lang="en-US" sz="1200" b="1" dirty="0" smtClean="0">
                    <a:latin typeface="Arial" charset="0"/>
                    <a:ea typeface="Arial" charset="0"/>
                    <a:cs typeface="Arial" charset="0"/>
                  </a:rPr>
                  <a:t> simulations </a:t>
                </a:r>
                <a:r>
                  <a:rPr lang="mr-IN" sz="1200" dirty="0" smtClean="0">
                    <a:latin typeface="Arial" charset="0"/>
                    <a:ea typeface="Arial" charset="0"/>
                    <a:cs typeface="Arial" charset="0"/>
                  </a:rPr>
                  <a:t>–</a:t>
                </a:r>
                <a:r>
                  <a:rPr lang="en-US" sz="1200" dirty="0" smtClean="0">
                    <a:latin typeface="Arial" charset="0"/>
                    <a:ea typeface="Arial" charset="0"/>
                    <a:cs typeface="Arial" charset="0"/>
                  </a:rPr>
                  <a:t> LHC arc dipole</a:t>
                </a:r>
                <a:endParaRPr lang="en-US" sz="12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sp>
          <p:nvSpPr>
            <p:cNvPr id="6" name="Rectangle 15"/>
            <p:cNvSpPr/>
            <p:nvPr/>
          </p:nvSpPr>
          <p:spPr>
            <a:xfrm>
              <a:off x="7362114" y="5622902"/>
              <a:ext cx="429904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latin typeface="Arial" charset="0"/>
                  <a:ea typeface="Arial" charset="0"/>
                  <a:cs typeface="Arial" charset="0"/>
                </a:rPr>
                <a:t>Maximum Secondary Electron </a:t>
              </a:r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Yield</a:t>
              </a:r>
              <a:r>
                <a:rPr lang="en-US" sz="1400" dirty="0" smtClean="0">
                  <a:latin typeface="Symbol" charset="2"/>
                  <a:ea typeface="Symbol" charset="2"/>
                  <a:cs typeface="Symbol" charset="2"/>
                </a:rPr>
                <a:t> </a:t>
              </a:r>
              <a:r>
                <a:rPr lang="en-US" sz="1400" dirty="0">
                  <a:latin typeface="Symbol" charset="2"/>
                  <a:ea typeface="Symbol" charset="2"/>
                  <a:cs typeface="Symbol" charset="2"/>
                </a:rPr>
                <a:t>(</a:t>
              </a:r>
              <a:r>
                <a:rPr lang="en-US" sz="1400" dirty="0" err="1">
                  <a:latin typeface="Symbol" charset="2"/>
                  <a:ea typeface="Symbol" charset="2"/>
                  <a:cs typeface="Symbol" charset="2"/>
                </a:rPr>
                <a:t>d</a:t>
              </a:r>
              <a:r>
                <a:rPr lang="en-US" sz="1400" baseline="-25000" dirty="0" err="1">
                  <a:latin typeface="Arial" charset="0"/>
                  <a:ea typeface="Arial" charset="0"/>
                  <a:cs typeface="Arial" charset="0"/>
                </a:rPr>
                <a:t>max</a:t>
              </a:r>
              <a:r>
                <a:rPr lang="en-US" sz="1400" dirty="0">
                  <a:latin typeface="Arial" charset="0"/>
                  <a:ea typeface="Arial" charset="0"/>
                  <a:cs typeface="Arial" charset="0"/>
                </a:rPr>
                <a:t>)</a:t>
              </a:r>
              <a:r>
                <a:rPr lang="en-US" sz="1400" baseline="-25000" dirty="0">
                  <a:latin typeface="Arial" charset="0"/>
                  <a:ea typeface="Arial" charset="0"/>
                  <a:cs typeface="Arial" charset="0"/>
                </a:rPr>
                <a:t> 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7" name="Rectangle 7"/>
            <p:cNvSpPr/>
            <p:nvPr/>
          </p:nvSpPr>
          <p:spPr>
            <a:xfrm rot="20834145">
              <a:off x="7396137" y="4079848"/>
              <a:ext cx="137397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Accumulation of primary e</a:t>
              </a:r>
              <a:r>
                <a:rPr lang="en-US" sz="1200" baseline="30000" dirty="0" smtClean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-</a:t>
              </a:r>
              <a:endParaRPr lang="en-US" sz="1200" baseline="300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8" name="Rectangle 16"/>
            <p:cNvSpPr/>
            <p:nvPr/>
          </p:nvSpPr>
          <p:spPr>
            <a:xfrm rot="21166819">
              <a:off x="9773123" y="2359303"/>
              <a:ext cx="137397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err="1" smtClean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Multipacting</a:t>
              </a:r>
              <a:endParaRPr lang="en-US" sz="1200" baseline="300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9" name="Rectangle 17"/>
            <p:cNvSpPr/>
            <p:nvPr/>
          </p:nvSpPr>
          <p:spPr>
            <a:xfrm rot="21213460">
              <a:off x="8681224" y="4310948"/>
              <a:ext cx="213420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432FF"/>
                  </a:solidFill>
                  <a:latin typeface="Arial" charset="0"/>
                  <a:ea typeface="Arial" charset="0"/>
                  <a:cs typeface="Arial" charset="0"/>
                </a:rPr>
                <a:t>Accumulation of primary e</a:t>
              </a:r>
              <a:r>
                <a:rPr lang="en-US" sz="1200" baseline="30000" dirty="0">
                  <a:solidFill>
                    <a:srgbClr val="0432FF"/>
                  </a:solidFill>
                  <a:latin typeface="Arial" charset="0"/>
                  <a:ea typeface="Arial" charset="0"/>
                  <a:cs typeface="Arial" charset="0"/>
                </a:rPr>
                <a:t>-</a:t>
              </a:r>
            </a:p>
          </p:txBody>
        </p:sp>
        <p:sp>
          <p:nvSpPr>
            <p:cNvPr id="10" name="Rectangle 18"/>
            <p:cNvSpPr/>
            <p:nvPr/>
          </p:nvSpPr>
          <p:spPr>
            <a:xfrm rot="20334878">
              <a:off x="10621558" y="2539000"/>
              <a:ext cx="137397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err="1" smtClean="0">
                  <a:solidFill>
                    <a:srgbClr val="0000FF"/>
                  </a:solidFill>
                  <a:latin typeface="Arial" charset="0"/>
                  <a:ea typeface="Arial" charset="0"/>
                  <a:cs typeface="Arial" charset="0"/>
                </a:rPr>
                <a:t>Multipact</a:t>
              </a:r>
              <a:r>
                <a:rPr lang="en-US" sz="1200" dirty="0" smtClean="0">
                  <a:solidFill>
                    <a:srgbClr val="0000FF"/>
                  </a:solidFill>
                  <a:latin typeface="Arial" charset="0"/>
                  <a:ea typeface="Arial" charset="0"/>
                  <a:cs typeface="Arial" charset="0"/>
                </a:rPr>
                <a:t>.</a:t>
              </a:r>
              <a:endParaRPr lang="en-US" sz="1200" baseline="3000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13" name="CasellaDiTesto 12"/>
          <p:cNvSpPr txBox="1"/>
          <p:nvPr/>
        </p:nvSpPr>
        <p:spPr>
          <a:xfrm>
            <a:off x="7342327" y="2215776"/>
            <a:ext cx="1019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Courtesy</a:t>
            </a:r>
            <a:r>
              <a:rPr lang="it-IT" sz="1400" dirty="0" smtClean="0"/>
              <a:t> of</a:t>
            </a:r>
          </a:p>
          <a:p>
            <a:r>
              <a:rPr lang="it-IT" sz="1400" dirty="0" smtClean="0"/>
              <a:t>G. </a:t>
            </a:r>
            <a:r>
              <a:rPr lang="it-IT" sz="1400" dirty="0" err="1" smtClean="0"/>
              <a:t>Iadarola</a:t>
            </a:r>
            <a:endParaRPr lang="it-IT" sz="1400" dirty="0"/>
          </a:p>
        </p:txBody>
      </p:sp>
      <p:sp>
        <p:nvSpPr>
          <p:cNvPr id="14" name="Segnaposto numero diapositiva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11</a:t>
            </a:fld>
            <a:endParaRPr lang="it-IT"/>
          </a:p>
        </p:txBody>
      </p:sp>
      <p:sp>
        <p:nvSpPr>
          <p:cNvPr id="16" name="CasellaDiTesto 15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923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/>
              <a:t>E-Cloud Formation Process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350624"/>
            <a:ext cx="10515600" cy="1133706"/>
          </a:xfrm>
        </p:spPr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400" dirty="0" smtClean="0"/>
              <a:t>Electron </a:t>
            </a:r>
            <a:r>
              <a:rPr lang="en-GB" sz="2400" dirty="0" smtClean="0">
                <a:solidFill>
                  <a:schemeClr val="accent1"/>
                </a:solidFill>
              </a:rPr>
              <a:t>trajectories</a:t>
            </a:r>
            <a:r>
              <a:rPr lang="en-GB" sz="2400" dirty="0" smtClean="0"/>
              <a:t> are strongly </a:t>
            </a:r>
            <a:r>
              <a:rPr lang="en-GB" sz="2400" dirty="0" smtClean="0">
                <a:solidFill>
                  <a:schemeClr val="accent1"/>
                </a:solidFill>
              </a:rPr>
              <a:t>influenced</a:t>
            </a:r>
            <a:r>
              <a:rPr lang="en-GB" sz="2400" dirty="0" smtClean="0"/>
              <a:t> by externally applied </a:t>
            </a:r>
            <a:r>
              <a:rPr lang="en-GB" sz="2400" dirty="0" smtClean="0">
                <a:solidFill>
                  <a:schemeClr val="accent1"/>
                </a:solidFill>
              </a:rPr>
              <a:t>magnetic fields </a:t>
            </a:r>
            <a:r>
              <a:rPr lang="en-GB" sz="2400" dirty="0" smtClean="0"/>
              <a:t>(Electrons spin around the field lines)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400" dirty="0"/>
          </a:p>
        </p:txBody>
      </p:sp>
      <p:pic>
        <p:nvPicPr>
          <p:cNvPr id="8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115" y="2408535"/>
            <a:ext cx="9000000" cy="4067307"/>
          </a:xfrm>
          <a:prstGeom prst="rect">
            <a:avLst/>
          </a:prstGeom>
        </p:spPr>
      </p:pic>
      <p:sp>
        <p:nvSpPr>
          <p:cNvPr id="9" name="TextBox 7"/>
          <p:cNvSpPr txBox="1"/>
          <p:nvPr/>
        </p:nvSpPr>
        <p:spPr>
          <a:xfrm>
            <a:off x="0" y="2111217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e-cloud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distribution in the LHC arc magnets</a:t>
            </a:r>
            <a:endParaRPr lang="en-US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9472381" y="4442188"/>
            <a:ext cx="1019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Courtesy</a:t>
            </a:r>
            <a:r>
              <a:rPr lang="it-IT" sz="1400" dirty="0" smtClean="0"/>
              <a:t> of</a:t>
            </a:r>
          </a:p>
          <a:p>
            <a:r>
              <a:rPr lang="it-IT" sz="1400" dirty="0" smtClean="0"/>
              <a:t>P. </a:t>
            </a:r>
            <a:r>
              <a:rPr lang="it-IT" sz="1400" dirty="0" err="1" smtClean="0"/>
              <a:t>Dijkstal</a:t>
            </a:r>
            <a:endParaRPr lang="it-IT" sz="140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12</a:t>
            </a:fld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16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chemeClr val="bg2">
                    <a:lumMod val="90000"/>
                  </a:schemeClr>
                </a:solidFill>
              </a:rPr>
              <a:t>Introduction</a:t>
            </a:r>
          </a:p>
          <a:p>
            <a:endParaRPr lang="en-GB" dirty="0" smtClean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GB" dirty="0" smtClean="0">
                <a:solidFill>
                  <a:schemeClr val="bg2">
                    <a:lumMod val="90000"/>
                  </a:schemeClr>
                </a:solidFill>
              </a:rPr>
              <a:t>E-Cloud Formation Process</a:t>
            </a:r>
          </a:p>
          <a:p>
            <a:endParaRPr lang="en-GB" dirty="0"/>
          </a:p>
          <a:p>
            <a:r>
              <a:rPr lang="en-GB" b="1" dirty="0"/>
              <a:t>Build-up Simulation Results</a:t>
            </a:r>
          </a:p>
          <a:p>
            <a:pPr lvl="1"/>
            <a:r>
              <a:rPr lang="en-GB" dirty="0" smtClean="0"/>
              <a:t>Parameter Overview</a:t>
            </a:r>
          </a:p>
          <a:p>
            <a:pPr lvl="1"/>
            <a:r>
              <a:rPr lang="en-GB" dirty="0" smtClean="0"/>
              <a:t>Summary Previous </a:t>
            </a:r>
            <a:r>
              <a:rPr lang="en-GB" dirty="0"/>
              <a:t>R</a:t>
            </a:r>
            <a:r>
              <a:rPr lang="en-GB" dirty="0" smtClean="0"/>
              <a:t>esults</a:t>
            </a:r>
          </a:p>
          <a:p>
            <a:pPr lvl="1"/>
            <a:r>
              <a:rPr lang="en-GB" dirty="0" smtClean="0"/>
              <a:t>Results for New Parameters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chemeClr val="bg2">
                    <a:lumMod val="90000"/>
                  </a:schemeClr>
                </a:solidFill>
              </a:rPr>
              <a:t>Stability </a:t>
            </a:r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Simulations</a:t>
            </a:r>
          </a:p>
          <a:p>
            <a:endParaRPr lang="en-GB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Conclusions and Outlook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13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06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asellaDiTesto 54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6570" y="1297301"/>
            <a:ext cx="10733116" cy="498898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GB" b="1" dirty="0" smtClean="0"/>
          </a:p>
          <a:p>
            <a:pPr marL="285750" indent="-285750">
              <a:buFont typeface="Arial" charset="0"/>
              <a:buChar char="•"/>
            </a:pPr>
            <a:r>
              <a:rPr lang="en-GB" b="1" dirty="0" smtClean="0"/>
              <a:t>Element</a:t>
            </a:r>
            <a:r>
              <a:rPr lang="en-GB" dirty="0" smtClean="0"/>
              <a:t>: </a:t>
            </a:r>
          </a:p>
          <a:p>
            <a:pPr lvl="1">
              <a:buFont typeface="Courier New" charset="0"/>
              <a:buChar char="o"/>
            </a:pPr>
            <a:r>
              <a:rPr lang="en-GB" dirty="0"/>
              <a:t>D</a:t>
            </a:r>
            <a:r>
              <a:rPr lang="en-GB" dirty="0" smtClean="0"/>
              <a:t>rift space</a:t>
            </a:r>
            <a:endParaRPr lang="is-IS" dirty="0" smtClean="0"/>
          </a:p>
          <a:p>
            <a:pPr lvl="1">
              <a:buFont typeface="Courier New" charset="0"/>
              <a:buChar char="o"/>
            </a:pPr>
            <a:r>
              <a:rPr lang="en-GB" dirty="0" smtClean="0"/>
              <a:t>Quadrupole (5.65 T/m)</a:t>
            </a:r>
          </a:p>
          <a:p>
            <a:pPr lvl="2">
              <a:buFont typeface="Wingdings" charset="2"/>
              <a:buChar char="§"/>
            </a:pP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focusing</a:t>
            </a:r>
            <a:endParaRPr lang="en-GB" dirty="0" smtClean="0"/>
          </a:p>
          <a:p>
            <a:pPr lvl="2">
              <a:buFont typeface="Wingdings" charset="2"/>
              <a:buChar char="§"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defocusing</a:t>
            </a:r>
            <a:endParaRPr lang="en-GB" dirty="0" smtClean="0"/>
          </a:p>
          <a:p>
            <a:pPr lvl="1">
              <a:buFont typeface="Courier New" charset="0"/>
              <a:buChar char="o"/>
            </a:pPr>
            <a:r>
              <a:rPr lang="en-GB" dirty="0" smtClean="0"/>
              <a:t>Dipole (1.415 </a:t>
            </a:r>
            <a:r>
              <a:rPr lang="en-GB" dirty="0" err="1" smtClean="0"/>
              <a:t>mT</a:t>
            </a:r>
            <a:r>
              <a:rPr lang="en-GB" dirty="0" smtClean="0"/>
              <a:t>)</a:t>
            </a:r>
          </a:p>
          <a:p>
            <a:pPr lvl="2">
              <a:buFont typeface="Wingdings" charset="2"/>
              <a:buChar char="§"/>
            </a:pPr>
            <a:r>
              <a:rPr lang="en-GB" dirty="0" smtClean="0"/>
              <a:t>close to </a:t>
            </a:r>
            <a:r>
              <a:rPr lang="en-GB" dirty="0" smtClean="0">
                <a:solidFill>
                  <a:srgbClr val="FF0000"/>
                </a:solidFill>
              </a:rPr>
              <a:t>focusing </a:t>
            </a:r>
            <a:r>
              <a:rPr lang="en-GB" dirty="0" smtClean="0"/>
              <a:t>quadrupole </a:t>
            </a:r>
          </a:p>
          <a:p>
            <a:pPr lvl="2">
              <a:buFont typeface="Wingdings" charset="2"/>
              <a:buChar char="§"/>
            </a:pPr>
            <a:r>
              <a:rPr lang="en-GB" dirty="0" smtClean="0"/>
              <a:t>close </a:t>
            </a:r>
            <a:r>
              <a:rPr lang="en-GB" dirty="0"/>
              <a:t>to </a:t>
            </a:r>
            <a:r>
              <a:rPr lang="en-GB" dirty="0" smtClean="0">
                <a:solidFill>
                  <a:schemeClr val="accent1"/>
                </a:solidFill>
              </a:rPr>
              <a:t>defocusing</a:t>
            </a:r>
            <a:r>
              <a:rPr lang="en-GB" dirty="0" smtClean="0"/>
              <a:t> quadrupole</a:t>
            </a:r>
          </a:p>
          <a:p>
            <a:pPr marL="914400" lvl="2" indent="0">
              <a:buNone/>
            </a:pPr>
            <a:r>
              <a:rPr lang="en-GB" dirty="0"/>
              <a:t>	</a:t>
            </a:r>
            <a:endParaRPr lang="en-GB" dirty="0" smtClean="0"/>
          </a:p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0" indent="0">
              <a:buNone/>
            </a:pPr>
            <a:r>
              <a:rPr lang="en-GB" sz="2200" dirty="0" smtClean="0"/>
              <a:t>The </a:t>
            </a:r>
            <a:r>
              <a:rPr lang="en-GB" sz="2200" dirty="0"/>
              <a:t>version V22.2 has been used </a:t>
            </a:r>
            <a:endParaRPr lang="en-GB" sz="2200" dirty="0" smtClean="0"/>
          </a:p>
          <a:p>
            <a:pPr marL="0" lvl="0" indent="0">
              <a:buNone/>
            </a:pPr>
            <a:r>
              <a:rPr lang="en-GB" sz="1500" i="1" dirty="0">
                <a:solidFill>
                  <a:prstClr val="black"/>
                </a:solidFill>
              </a:rPr>
              <a:t>[] </a:t>
            </a:r>
            <a:r>
              <a:rPr lang="en-GB" sz="1500" i="1" dirty="0">
                <a:solidFill>
                  <a:prstClr val="black"/>
                </a:solidFill>
                <a:hlinkClick r:id="rId3"/>
              </a:rPr>
              <a:t>https://acc-models.web.cern.ch/acc-models/fcc/fccee/V22.2/z/</a:t>
            </a:r>
            <a:r>
              <a:rPr lang="en-GB" sz="1500" i="1" dirty="0">
                <a:solidFill>
                  <a:prstClr val="black"/>
                </a:solidFill>
              </a:rPr>
              <a:t> </a:t>
            </a:r>
            <a:endParaRPr lang="en-GB" sz="2600" dirty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8452104" y="6356350"/>
            <a:ext cx="2743200" cy="365125"/>
          </a:xfrm>
        </p:spPr>
        <p:txBody>
          <a:bodyPr/>
          <a:lstStyle/>
          <a:p>
            <a:fld id="{9F7E5C5A-3969-704F-AEA7-11C99A8BC4C7}" type="slidenum">
              <a:rPr lang="it-IT" smtClean="0"/>
              <a:t>14</a:t>
            </a:fld>
            <a:endParaRPr lang="it-IT" dirty="0"/>
          </a:p>
        </p:txBody>
      </p:sp>
      <p:grpSp>
        <p:nvGrpSpPr>
          <p:cNvPr id="15" name="Gruppo 14"/>
          <p:cNvGrpSpPr/>
          <p:nvPr/>
        </p:nvGrpSpPr>
        <p:grpSpPr>
          <a:xfrm>
            <a:off x="5273840" y="2622865"/>
            <a:ext cx="6635927" cy="4140000"/>
            <a:chOff x="2778036" y="2672277"/>
            <a:chExt cx="6635927" cy="4140000"/>
          </a:xfrm>
        </p:grpSpPr>
        <p:grpSp>
          <p:nvGrpSpPr>
            <p:cNvPr id="11" name="Gruppo 10"/>
            <p:cNvGrpSpPr/>
            <p:nvPr/>
          </p:nvGrpSpPr>
          <p:grpSpPr>
            <a:xfrm>
              <a:off x="2778036" y="2672277"/>
              <a:ext cx="6635927" cy="4140000"/>
              <a:chOff x="2778036" y="2672277"/>
              <a:chExt cx="6635927" cy="4140000"/>
            </a:xfrm>
          </p:grpSpPr>
          <p:pic>
            <p:nvPicPr>
              <p:cNvPr id="5" name="Immagine 4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78037" y="2672277"/>
                <a:ext cx="6635926" cy="4140000"/>
              </a:xfrm>
              <a:prstGeom prst="rect">
                <a:avLst/>
              </a:prstGeom>
            </p:spPr>
          </p:pic>
          <p:sp>
            <p:nvSpPr>
              <p:cNvPr id="10" name="Rettangolo 9"/>
              <p:cNvSpPr/>
              <p:nvPr/>
            </p:nvSpPr>
            <p:spPr>
              <a:xfrm>
                <a:off x="2778036" y="6488111"/>
                <a:ext cx="371563" cy="31908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13" name="CasellaDiTesto 12"/>
            <p:cNvSpPr txBox="1"/>
            <p:nvPr/>
          </p:nvSpPr>
          <p:spPr>
            <a:xfrm>
              <a:off x="3496630" y="5513079"/>
              <a:ext cx="3754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rgbClr val="FF0000"/>
                  </a:solidFill>
                </a:rPr>
                <a:t>β</a:t>
              </a:r>
              <a:r>
                <a:rPr lang="it-IT" baseline="-25000" dirty="0" smtClean="0">
                  <a:solidFill>
                    <a:srgbClr val="FF0000"/>
                  </a:solidFill>
                </a:rPr>
                <a:t>x</a:t>
              </a:r>
              <a:endParaRPr lang="it-IT" dirty="0">
                <a:solidFill>
                  <a:srgbClr val="FF0000"/>
                </a:solidFill>
              </a:endParaRPr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3495028" y="3609830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chemeClr val="accent1"/>
                  </a:solidFill>
                </a:rPr>
                <a:t>β</a:t>
              </a:r>
              <a:r>
                <a:rPr lang="it-IT" baseline="-25000" dirty="0">
                  <a:solidFill>
                    <a:schemeClr val="accent1"/>
                  </a:solidFill>
                </a:rPr>
                <a:t>y</a:t>
              </a:r>
              <a:endParaRPr lang="it-IT" dirty="0">
                <a:solidFill>
                  <a:schemeClr val="accent1"/>
                </a:solidFill>
              </a:endParaRPr>
            </a:p>
          </p:txBody>
        </p:sp>
      </p:grpSp>
      <p:cxnSp>
        <p:nvCxnSpPr>
          <p:cNvPr id="17" name="Connettore 2 16"/>
          <p:cNvCxnSpPr/>
          <p:nvPr/>
        </p:nvCxnSpPr>
        <p:spPr>
          <a:xfrm flipH="1">
            <a:off x="8741778" y="2307967"/>
            <a:ext cx="0" cy="36000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/>
          <p:cNvSpPr txBox="1"/>
          <p:nvPr/>
        </p:nvSpPr>
        <p:spPr>
          <a:xfrm>
            <a:off x="8106566" y="1660158"/>
            <a:ext cx="1274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Focusing</a:t>
            </a:r>
            <a:endParaRPr lang="it-IT" dirty="0">
              <a:solidFill>
                <a:srgbClr val="FF0000"/>
              </a:solidFill>
            </a:endParaRPr>
          </a:p>
          <a:p>
            <a:r>
              <a:rPr lang="it-IT" dirty="0" smtClean="0">
                <a:solidFill>
                  <a:srgbClr val="FF0000"/>
                </a:solidFill>
              </a:rPr>
              <a:t>quadrupole</a:t>
            </a:r>
            <a:endParaRPr lang="it-IT" dirty="0">
              <a:solidFill>
                <a:srgbClr val="FF0000"/>
              </a:solidFill>
            </a:endParaRPr>
          </a:p>
        </p:txBody>
      </p:sp>
      <p:cxnSp>
        <p:nvCxnSpPr>
          <p:cNvPr id="27" name="Connettore 2 26"/>
          <p:cNvCxnSpPr/>
          <p:nvPr/>
        </p:nvCxnSpPr>
        <p:spPr>
          <a:xfrm flipH="1">
            <a:off x="5900248" y="2306490"/>
            <a:ext cx="1582" cy="615274"/>
          </a:xfrm>
          <a:prstGeom prst="straightConnector1">
            <a:avLst/>
          </a:prstGeom>
          <a:ln w="317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/>
          <p:cNvSpPr txBox="1"/>
          <p:nvPr/>
        </p:nvSpPr>
        <p:spPr>
          <a:xfrm>
            <a:off x="5274750" y="1660159"/>
            <a:ext cx="1274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accent1"/>
                </a:solidFill>
              </a:rPr>
              <a:t>Defocusing</a:t>
            </a:r>
            <a:r>
              <a:rPr lang="it-IT" dirty="0" smtClean="0">
                <a:solidFill>
                  <a:schemeClr val="accent1"/>
                </a:solidFill>
              </a:rPr>
              <a:t> </a:t>
            </a:r>
          </a:p>
          <a:p>
            <a:r>
              <a:rPr lang="it-IT" dirty="0" smtClean="0">
                <a:solidFill>
                  <a:schemeClr val="accent1"/>
                </a:solidFill>
              </a:rPr>
              <a:t>quadrupole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32" name="CasellaDiTesto 31"/>
          <p:cNvSpPr txBox="1"/>
          <p:nvPr/>
        </p:nvSpPr>
        <p:spPr>
          <a:xfrm>
            <a:off x="6179345" y="2406084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accent1"/>
                </a:solidFill>
              </a:rPr>
              <a:t>Dipole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34" name="CasellaDiTesto 33"/>
          <p:cNvSpPr txBox="1"/>
          <p:nvPr/>
        </p:nvSpPr>
        <p:spPr>
          <a:xfrm>
            <a:off x="7556204" y="2406084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Dipole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5" name="CasellaDiTesto 34"/>
          <p:cNvSpPr txBox="1"/>
          <p:nvPr/>
        </p:nvSpPr>
        <p:spPr>
          <a:xfrm>
            <a:off x="9031516" y="2387822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Dipole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6" name="CasellaDiTesto 35"/>
          <p:cNvSpPr txBox="1"/>
          <p:nvPr/>
        </p:nvSpPr>
        <p:spPr>
          <a:xfrm>
            <a:off x="10491459" y="2377615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accent1"/>
                </a:solidFill>
              </a:rPr>
              <a:t>Dipole</a:t>
            </a:r>
            <a:endParaRPr lang="it-IT" dirty="0">
              <a:solidFill>
                <a:schemeClr val="accent1"/>
              </a:solidFill>
            </a:endParaRPr>
          </a:p>
        </p:txBody>
      </p:sp>
      <p:cxnSp>
        <p:nvCxnSpPr>
          <p:cNvPr id="37" name="Connettore 2 36"/>
          <p:cNvCxnSpPr/>
          <p:nvPr/>
        </p:nvCxnSpPr>
        <p:spPr>
          <a:xfrm>
            <a:off x="7318832" y="2328015"/>
            <a:ext cx="0" cy="567334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asellaDiTesto 37"/>
          <p:cNvSpPr txBox="1"/>
          <p:nvPr/>
        </p:nvSpPr>
        <p:spPr>
          <a:xfrm>
            <a:off x="6794375" y="1928362"/>
            <a:ext cx="119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Drift</a:t>
            </a:r>
            <a:r>
              <a:rPr lang="it-IT" dirty="0" smtClean="0"/>
              <a:t> </a:t>
            </a:r>
            <a:r>
              <a:rPr lang="it-IT" dirty="0" err="1" smtClean="0"/>
              <a:t>space</a:t>
            </a:r>
            <a:endParaRPr lang="it-IT" dirty="0"/>
          </a:p>
        </p:txBody>
      </p:sp>
      <p:cxnSp>
        <p:nvCxnSpPr>
          <p:cNvPr id="40" name="Connettore 2 39"/>
          <p:cNvCxnSpPr/>
          <p:nvPr/>
        </p:nvCxnSpPr>
        <p:spPr>
          <a:xfrm>
            <a:off x="10105513" y="2354430"/>
            <a:ext cx="0" cy="567334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sellaDiTesto 40"/>
          <p:cNvSpPr txBox="1"/>
          <p:nvPr/>
        </p:nvSpPr>
        <p:spPr>
          <a:xfrm>
            <a:off x="9531068" y="1954777"/>
            <a:ext cx="119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Drift</a:t>
            </a:r>
            <a:r>
              <a:rPr lang="it-IT" dirty="0" smtClean="0"/>
              <a:t> </a:t>
            </a:r>
            <a:r>
              <a:rPr lang="it-IT" dirty="0" err="1" smtClean="0"/>
              <a:t>space</a:t>
            </a:r>
            <a:endParaRPr lang="it-IT" dirty="0"/>
          </a:p>
        </p:txBody>
      </p:sp>
      <p:cxnSp>
        <p:nvCxnSpPr>
          <p:cNvPr id="43" name="Connettore 1 42"/>
          <p:cNvCxnSpPr/>
          <p:nvPr/>
        </p:nvCxnSpPr>
        <p:spPr>
          <a:xfrm>
            <a:off x="5910522" y="2729912"/>
            <a:ext cx="3164" cy="3642153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1 44"/>
          <p:cNvCxnSpPr/>
          <p:nvPr/>
        </p:nvCxnSpPr>
        <p:spPr>
          <a:xfrm>
            <a:off x="11562688" y="2701020"/>
            <a:ext cx="3164" cy="3642153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1 45"/>
          <p:cNvCxnSpPr/>
          <p:nvPr/>
        </p:nvCxnSpPr>
        <p:spPr>
          <a:xfrm>
            <a:off x="8748396" y="2714197"/>
            <a:ext cx="3164" cy="364215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1 46"/>
          <p:cNvCxnSpPr/>
          <p:nvPr/>
        </p:nvCxnSpPr>
        <p:spPr>
          <a:xfrm>
            <a:off x="7324540" y="2701020"/>
            <a:ext cx="3164" cy="3642153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1 47"/>
          <p:cNvCxnSpPr/>
          <p:nvPr/>
        </p:nvCxnSpPr>
        <p:spPr>
          <a:xfrm>
            <a:off x="10115246" y="2712780"/>
            <a:ext cx="3164" cy="3642153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ttore 1 48"/>
          <p:cNvCxnSpPr/>
          <p:nvPr/>
        </p:nvCxnSpPr>
        <p:spPr>
          <a:xfrm>
            <a:off x="6596047" y="2768853"/>
            <a:ext cx="3164" cy="36000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ttore 1 49"/>
          <p:cNvCxnSpPr/>
          <p:nvPr/>
        </p:nvCxnSpPr>
        <p:spPr>
          <a:xfrm>
            <a:off x="10875137" y="2754162"/>
            <a:ext cx="3164" cy="36000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ttore 1 50"/>
          <p:cNvCxnSpPr/>
          <p:nvPr/>
        </p:nvCxnSpPr>
        <p:spPr>
          <a:xfrm>
            <a:off x="7988530" y="2751692"/>
            <a:ext cx="3164" cy="364215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ttore 1 51"/>
          <p:cNvCxnSpPr/>
          <p:nvPr/>
        </p:nvCxnSpPr>
        <p:spPr>
          <a:xfrm>
            <a:off x="9455329" y="2775416"/>
            <a:ext cx="4183" cy="3591141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2 38"/>
          <p:cNvCxnSpPr/>
          <p:nvPr/>
        </p:nvCxnSpPr>
        <p:spPr>
          <a:xfrm flipH="1">
            <a:off x="11559596" y="2306490"/>
            <a:ext cx="1582" cy="615274"/>
          </a:xfrm>
          <a:prstGeom prst="straightConnector1">
            <a:avLst/>
          </a:prstGeom>
          <a:ln w="317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asellaDiTesto 43"/>
          <p:cNvSpPr txBox="1"/>
          <p:nvPr/>
        </p:nvSpPr>
        <p:spPr>
          <a:xfrm>
            <a:off x="10913550" y="1660159"/>
            <a:ext cx="1274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accent1"/>
                </a:solidFill>
              </a:rPr>
              <a:t>Defocusing</a:t>
            </a:r>
            <a:r>
              <a:rPr lang="it-IT" dirty="0" smtClean="0">
                <a:solidFill>
                  <a:schemeClr val="accent1"/>
                </a:solidFill>
              </a:rPr>
              <a:t> </a:t>
            </a:r>
          </a:p>
          <a:p>
            <a:r>
              <a:rPr lang="it-IT" dirty="0" smtClean="0">
                <a:solidFill>
                  <a:schemeClr val="accent1"/>
                </a:solidFill>
              </a:rPr>
              <a:t>quadrupole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54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/>
              <a:t>Simulation </a:t>
            </a:r>
            <a:r>
              <a:rPr lang="en-GB" dirty="0" smtClean="0"/>
              <a:t>Results: Parameter Overview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446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8" grpId="0"/>
      <p:bldP spid="32" grpId="0"/>
      <p:bldP spid="34" grpId="0"/>
      <p:bldP spid="35" grpId="0"/>
      <p:bldP spid="36" grpId="0"/>
      <p:bldP spid="38" grpId="0"/>
      <p:bldP spid="41" grpId="0"/>
      <p:bldP spid="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6570" y="1297302"/>
            <a:ext cx="10733116" cy="45088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GB" b="1" dirty="0" smtClean="0"/>
              <a:t>Element</a:t>
            </a:r>
            <a:r>
              <a:rPr lang="en-GB" dirty="0" smtClean="0"/>
              <a:t>: </a:t>
            </a:r>
          </a:p>
          <a:p>
            <a:pPr lvl="1">
              <a:buFont typeface="Courier New" charset="0"/>
              <a:buChar char="o"/>
            </a:pPr>
            <a:r>
              <a:rPr lang="en-GB" dirty="0"/>
              <a:t>D</a:t>
            </a:r>
            <a:r>
              <a:rPr lang="en-GB" dirty="0" smtClean="0"/>
              <a:t>rift space</a:t>
            </a:r>
            <a:endParaRPr lang="is-IS" dirty="0" smtClean="0"/>
          </a:p>
          <a:p>
            <a:pPr lvl="1">
              <a:buFont typeface="Courier New" charset="0"/>
              <a:buChar char="o"/>
            </a:pPr>
            <a:r>
              <a:rPr lang="en-GB" dirty="0" smtClean="0"/>
              <a:t>Quadrupole (5.65 T/m)</a:t>
            </a:r>
          </a:p>
          <a:p>
            <a:pPr lvl="2">
              <a:buFont typeface="Wingdings" charset="2"/>
              <a:buChar char="§"/>
            </a:pP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focusing</a:t>
            </a:r>
            <a:endParaRPr lang="en-GB" dirty="0" smtClean="0"/>
          </a:p>
          <a:p>
            <a:pPr lvl="2">
              <a:buFont typeface="Wingdings" charset="2"/>
              <a:buChar char="§"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defocusing</a:t>
            </a:r>
            <a:endParaRPr lang="en-GB" dirty="0" smtClean="0"/>
          </a:p>
          <a:p>
            <a:pPr lvl="1">
              <a:buFont typeface="Courier New" charset="0"/>
              <a:buChar char="o"/>
            </a:pPr>
            <a:r>
              <a:rPr lang="en-GB" dirty="0" smtClean="0"/>
              <a:t>Dipole (1.415 </a:t>
            </a:r>
            <a:r>
              <a:rPr lang="en-GB" dirty="0" err="1" smtClean="0"/>
              <a:t>mT</a:t>
            </a:r>
            <a:r>
              <a:rPr lang="en-GB" dirty="0" smtClean="0"/>
              <a:t>)</a:t>
            </a:r>
          </a:p>
          <a:p>
            <a:pPr lvl="2">
              <a:buFont typeface="Wingdings" charset="2"/>
              <a:buChar char="§"/>
            </a:pPr>
            <a:r>
              <a:rPr lang="en-GB" dirty="0" smtClean="0"/>
              <a:t>close to </a:t>
            </a:r>
            <a:r>
              <a:rPr lang="en-GB" dirty="0" smtClean="0">
                <a:solidFill>
                  <a:srgbClr val="FF0000"/>
                </a:solidFill>
              </a:rPr>
              <a:t>focusing </a:t>
            </a:r>
            <a:r>
              <a:rPr lang="en-GB" dirty="0" smtClean="0"/>
              <a:t>quadrupole </a:t>
            </a:r>
          </a:p>
          <a:p>
            <a:pPr lvl="2">
              <a:buFont typeface="Wingdings" charset="2"/>
              <a:buChar char="§"/>
            </a:pPr>
            <a:r>
              <a:rPr lang="en-GB" dirty="0" smtClean="0"/>
              <a:t>close </a:t>
            </a:r>
            <a:r>
              <a:rPr lang="en-GB" dirty="0"/>
              <a:t>to </a:t>
            </a:r>
            <a:r>
              <a:rPr lang="en-GB" dirty="0" smtClean="0">
                <a:solidFill>
                  <a:schemeClr val="accent1"/>
                </a:solidFill>
              </a:rPr>
              <a:t>defocusing</a:t>
            </a:r>
            <a:r>
              <a:rPr lang="en-GB" dirty="0" smtClean="0"/>
              <a:t> quadrupole</a:t>
            </a:r>
          </a:p>
          <a:p>
            <a:pPr marL="914400" lvl="2" indent="0">
              <a:buNone/>
            </a:pPr>
            <a:r>
              <a:rPr lang="en-GB" dirty="0"/>
              <a:t>	</a:t>
            </a:r>
            <a:endParaRPr lang="en-GB" dirty="0" smtClean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15</a:t>
            </a:fld>
            <a:endParaRPr lang="it-IT" dirty="0"/>
          </a:p>
        </p:txBody>
      </p:sp>
      <p:sp>
        <p:nvSpPr>
          <p:cNvPr id="53" name="CasellaDiTesto 52"/>
          <p:cNvSpPr txBox="1"/>
          <p:nvPr/>
        </p:nvSpPr>
        <p:spPr>
          <a:xfrm>
            <a:off x="9050079" y="3080363"/>
            <a:ext cx="23037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pPr marL="742950" lvl="1" indent="-285750">
              <a:buFont typeface="Arial" charset="0"/>
              <a:buChar char="•"/>
            </a:pPr>
            <a:r>
              <a:rPr lang="en-GB" dirty="0" err="1" smtClean="0"/>
              <a:t>ε</a:t>
            </a:r>
            <a:r>
              <a:rPr lang="en-GB" baseline="-25000" dirty="0" err="1" smtClean="0"/>
              <a:t>g,x</a:t>
            </a:r>
            <a:r>
              <a:rPr lang="en-GB" dirty="0" smtClean="0"/>
              <a:t> = 0.71 nm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dirty="0" err="1" smtClean="0"/>
              <a:t>ε</a:t>
            </a:r>
            <a:r>
              <a:rPr lang="en-GB" baseline="-25000" dirty="0" err="1" smtClean="0"/>
              <a:t>g,y</a:t>
            </a:r>
            <a:r>
              <a:rPr lang="en-GB" dirty="0" smtClean="0"/>
              <a:t> = 1.42 pm</a:t>
            </a:r>
          </a:p>
          <a:p>
            <a:pPr marL="742950" lvl="1" indent="-285750">
              <a:buFont typeface="Arial" charset="0"/>
              <a:buChar char="•"/>
            </a:pPr>
            <a:endParaRPr lang="en-GB" dirty="0"/>
          </a:p>
          <a:p>
            <a:pPr lvl="1"/>
            <a:r>
              <a:rPr lang="en-GB" dirty="0" smtClean="0"/>
              <a:t>	</a:t>
            </a:r>
            <a:endParaRPr lang="en-GB" dirty="0"/>
          </a:p>
        </p:txBody>
      </p:sp>
      <p:grpSp>
        <p:nvGrpSpPr>
          <p:cNvPr id="5" name="Gruppo 4"/>
          <p:cNvGrpSpPr/>
          <p:nvPr/>
        </p:nvGrpSpPr>
        <p:grpSpPr>
          <a:xfrm>
            <a:off x="2529477" y="4938648"/>
            <a:ext cx="9197163" cy="1180214"/>
            <a:chOff x="3046312" y="5737414"/>
            <a:chExt cx="9197163" cy="1180214"/>
          </a:xfrm>
        </p:grpSpPr>
        <p:pic>
          <p:nvPicPr>
            <p:cNvPr id="42" name="Immagine 4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151" t="36760" r="29104" b="26190"/>
            <a:stretch/>
          </p:blipFill>
          <p:spPr>
            <a:xfrm>
              <a:off x="3046312" y="5737414"/>
              <a:ext cx="9197163" cy="1180214"/>
            </a:xfrm>
            <a:prstGeom prst="rect">
              <a:avLst/>
            </a:prstGeom>
          </p:spPr>
        </p:pic>
        <p:sp>
          <p:nvSpPr>
            <p:cNvPr id="4" name="Rettangolo 3"/>
            <p:cNvSpPr/>
            <p:nvPr/>
          </p:nvSpPr>
          <p:spPr>
            <a:xfrm>
              <a:off x="3747536" y="6076011"/>
              <a:ext cx="39600" cy="3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10" name="Rettangolo 9"/>
            <p:cNvSpPr/>
            <p:nvPr/>
          </p:nvSpPr>
          <p:spPr>
            <a:xfrm>
              <a:off x="3755032" y="6238405"/>
              <a:ext cx="39600" cy="3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3807495" y="6135972"/>
              <a:ext cx="39600" cy="72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12" name="Rettangolo 11"/>
            <p:cNvSpPr/>
            <p:nvPr/>
          </p:nvSpPr>
          <p:spPr>
            <a:xfrm>
              <a:off x="3695069" y="6138466"/>
              <a:ext cx="39600" cy="72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  <p:grpSp>
        <p:nvGrpSpPr>
          <p:cNvPr id="8" name="Gruppo 7"/>
          <p:cNvGrpSpPr/>
          <p:nvPr/>
        </p:nvGrpSpPr>
        <p:grpSpPr>
          <a:xfrm>
            <a:off x="5892089" y="2592043"/>
            <a:ext cx="3256599" cy="2520000"/>
            <a:chOff x="5142075" y="2531217"/>
            <a:chExt cx="3256599" cy="2520000"/>
          </a:xfrm>
        </p:grpSpPr>
        <p:pic>
          <p:nvPicPr>
            <p:cNvPr id="44" name="Immagine 4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574" t="17239" r="10000" b="15336"/>
            <a:stretch/>
          </p:blipFill>
          <p:spPr>
            <a:xfrm>
              <a:off x="5142075" y="2531217"/>
              <a:ext cx="3256599" cy="2520000"/>
            </a:xfrm>
            <a:prstGeom prst="rect">
              <a:avLst/>
            </a:prstGeom>
          </p:spPr>
        </p:pic>
        <p:sp>
          <p:nvSpPr>
            <p:cNvPr id="6" name="CasellaDiTesto 5"/>
            <p:cNvSpPr txBox="1"/>
            <p:nvPr/>
          </p:nvSpPr>
          <p:spPr>
            <a:xfrm>
              <a:off x="5799313" y="2918569"/>
              <a:ext cx="2464521" cy="193899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t-IT" sz="1600" dirty="0" err="1"/>
                <a:t>Drift</a:t>
              </a:r>
              <a:r>
                <a:rPr lang="it-IT" sz="1600" dirty="0"/>
                <a:t> </a:t>
              </a:r>
              <a:r>
                <a:rPr lang="it-IT" sz="1600" dirty="0" err="1"/>
                <a:t>space</a:t>
              </a:r>
              <a:endParaRPr lang="it-IT" sz="1600" dirty="0"/>
            </a:p>
            <a:p>
              <a:pPr>
                <a:lnSpc>
                  <a:spcPct val="150000"/>
                </a:lnSpc>
              </a:pPr>
              <a:r>
                <a:rPr lang="it-IT" sz="1600" dirty="0" err="1" smtClean="0"/>
                <a:t>Dipole</a:t>
              </a:r>
              <a:r>
                <a:rPr lang="it-IT" sz="1600" dirty="0" smtClean="0"/>
                <a:t> </a:t>
              </a:r>
              <a:r>
                <a:rPr lang="it-IT" sz="1600" dirty="0" err="1" smtClean="0"/>
                <a:t>close</a:t>
              </a:r>
              <a:r>
                <a:rPr lang="it-IT" sz="1600" dirty="0" smtClean="0"/>
                <a:t> to </a:t>
              </a:r>
              <a:r>
                <a:rPr lang="it-IT" sz="1600" dirty="0" err="1" smtClean="0"/>
                <a:t>foc</a:t>
              </a:r>
              <a:r>
                <a:rPr lang="it-IT" sz="1600" dirty="0" smtClean="0"/>
                <a:t> </a:t>
              </a:r>
              <a:r>
                <a:rPr lang="it-IT" sz="1600" dirty="0" err="1" smtClean="0"/>
                <a:t>quad</a:t>
              </a:r>
              <a:endParaRPr lang="it-IT" sz="1600" dirty="0" smtClean="0"/>
            </a:p>
            <a:p>
              <a:pPr>
                <a:lnSpc>
                  <a:spcPct val="150000"/>
                </a:lnSpc>
              </a:pPr>
              <a:r>
                <a:rPr lang="it-IT" sz="1600" dirty="0" err="1"/>
                <a:t>Dipole</a:t>
              </a:r>
              <a:r>
                <a:rPr lang="it-IT" sz="1600" dirty="0"/>
                <a:t> </a:t>
              </a:r>
              <a:r>
                <a:rPr lang="it-IT" sz="1600" dirty="0" err="1"/>
                <a:t>close</a:t>
              </a:r>
              <a:r>
                <a:rPr lang="it-IT" sz="1600" dirty="0"/>
                <a:t> to </a:t>
              </a:r>
              <a:r>
                <a:rPr lang="it-IT" sz="1600" dirty="0" err="1" smtClean="0"/>
                <a:t>defoc</a:t>
              </a:r>
              <a:r>
                <a:rPr lang="it-IT" sz="1600" dirty="0" smtClean="0"/>
                <a:t> </a:t>
              </a:r>
              <a:r>
                <a:rPr lang="it-IT" sz="1600" dirty="0" err="1" smtClean="0"/>
                <a:t>quad</a:t>
              </a:r>
              <a:endParaRPr lang="it-IT" sz="1600" dirty="0" smtClean="0"/>
            </a:p>
            <a:p>
              <a:pPr>
                <a:lnSpc>
                  <a:spcPct val="150000"/>
                </a:lnSpc>
              </a:pPr>
              <a:r>
                <a:rPr lang="it-IT" sz="1600" dirty="0" err="1" smtClean="0"/>
                <a:t>Focusing</a:t>
              </a:r>
              <a:r>
                <a:rPr lang="it-IT" sz="1600" dirty="0" smtClean="0"/>
                <a:t> quadrupole</a:t>
              </a:r>
            </a:p>
            <a:p>
              <a:pPr>
                <a:lnSpc>
                  <a:spcPct val="150000"/>
                </a:lnSpc>
              </a:pPr>
              <a:r>
                <a:rPr lang="it-IT" sz="1600" dirty="0" err="1" smtClean="0"/>
                <a:t>Defocusing</a:t>
              </a:r>
              <a:r>
                <a:rPr lang="it-IT" sz="1600" dirty="0" smtClean="0"/>
                <a:t> quadrupole</a:t>
              </a:r>
              <a:endParaRPr lang="it-IT" sz="1600" dirty="0"/>
            </a:p>
          </p:txBody>
        </p:sp>
      </p:grpSp>
      <p:sp>
        <p:nvSpPr>
          <p:cNvPr id="17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/>
              <a:t>Simulation </a:t>
            </a:r>
            <a:r>
              <a:rPr lang="en-GB" dirty="0" smtClean="0"/>
              <a:t>Results: Parameter Overview</a:t>
            </a:r>
            <a:endParaRPr lang="en-GB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53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6570" y="1346114"/>
            <a:ext cx="11527430" cy="4858858"/>
          </a:xfrm>
        </p:spPr>
        <p:txBody>
          <a:bodyPr>
            <a:normAutofit/>
          </a:bodyPr>
          <a:lstStyle/>
          <a:p>
            <a:r>
              <a:rPr lang="en-GB" sz="2400" dirty="0" smtClean="0"/>
              <a:t>For the summary plots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pPr marL="457200" lvl="1" indent="0">
              <a:buNone/>
            </a:pPr>
            <a:endParaRPr lang="en-GB" dirty="0"/>
          </a:p>
          <a:p>
            <a:r>
              <a:rPr lang="en-GB" sz="2400" dirty="0"/>
              <a:t>T</a:t>
            </a:r>
            <a:r>
              <a:rPr lang="en-GB" sz="2400" dirty="0" smtClean="0"/>
              <a:t>he parameter is </a:t>
            </a:r>
            <a:r>
              <a:rPr lang="en-GB" sz="2400" dirty="0" smtClean="0">
                <a:solidFill>
                  <a:schemeClr val="accent1"/>
                </a:solidFill>
              </a:rPr>
              <a:t>divided </a:t>
            </a:r>
            <a:r>
              <a:rPr lang="en-GB" sz="2400" dirty="0" smtClean="0"/>
              <a:t>by the </a:t>
            </a:r>
            <a:r>
              <a:rPr lang="en-GB" sz="2400" dirty="0" smtClean="0">
                <a:solidFill>
                  <a:schemeClr val="accent1"/>
                </a:solidFill>
              </a:rPr>
              <a:t>transverse surface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smtClean="0"/>
              <a:t>of the vacuum chamber in </a:t>
            </a:r>
            <a:r>
              <a:rPr lang="en-GB" sz="2400" dirty="0"/>
              <a:t>order to do the comparison with </a:t>
            </a:r>
            <a:r>
              <a:rPr lang="en-GB" sz="2400" dirty="0">
                <a:solidFill>
                  <a:schemeClr val="accent1"/>
                </a:solidFill>
              </a:rPr>
              <a:t>different vacuum </a:t>
            </a:r>
            <a:r>
              <a:rPr lang="en-GB" sz="2400" dirty="0" smtClean="0">
                <a:solidFill>
                  <a:schemeClr val="accent1"/>
                </a:solidFill>
              </a:rPr>
              <a:t>chambers</a:t>
            </a:r>
            <a:endParaRPr lang="en-GB" sz="2400" dirty="0">
              <a:solidFill>
                <a:schemeClr val="accent1"/>
              </a:solidFill>
            </a:endParaRPr>
          </a:p>
          <a:p>
            <a:pPr marL="457200" lvl="1" indent="0">
              <a:buNone/>
            </a:pPr>
            <a:endParaRPr lang="en-GB" sz="2000" i="1" dirty="0" smtClean="0"/>
          </a:p>
        </p:txBody>
      </p:sp>
      <p:grpSp>
        <p:nvGrpSpPr>
          <p:cNvPr id="4" name="Gruppo 3"/>
          <p:cNvGrpSpPr/>
          <p:nvPr/>
        </p:nvGrpSpPr>
        <p:grpSpPr>
          <a:xfrm>
            <a:off x="2926587" y="1882281"/>
            <a:ext cx="5400000" cy="2575024"/>
            <a:chOff x="2952911" y="3063456"/>
            <a:chExt cx="5400000" cy="2575024"/>
          </a:xfrm>
        </p:grpSpPr>
        <p:pic>
          <p:nvPicPr>
            <p:cNvPr id="39" name="Immagine 3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314"/>
            <a:stretch/>
          </p:blipFill>
          <p:spPr>
            <a:xfrm>
              <a:off x="2952911" y="3063456"/>
              <a:ext cx="5400000" cy="2575024"/>
            </a:xfrm>
            <a:prstGeom prst="rect">
              <a:avLst/>
            </a:prstGeom>
          </p:spPr>
        </p:pic>
        <p:cxnSp>
          <p:nvCxnSpPr>
            <p:cNvPr id="42" name="Connettore 1 41"/>
            <p:cNvCxnSpPr/>
            <p:nvPr/>
          </p:nvCxnSpPr>
          <p:spPr>
            <a:xfrm flipH="1">
              <a:off x="4387573" y="3139594"/>
              <a:ext cx="0" cy="1911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ttore 1 42"/>
            <p:cNvCxnSpPr/>
            <p:nvPr/>
          </p:nvCxnSpPr>
          <p:spPr>
            <a:xfrm flipH="1">
              <a:off x="3607317" y="3211144"/>
              <a:ext cx="4212000" cy="0"/>
            </a:xfrm>
            <a:prstGeom prst="line">
              <a:avLst/>
            </a:prstGeom>
            <a:ln w="3175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1 43"/>
            <p:cNvCxnSpPr/>
            <p:nvPr/>
          </p:nvCxnSpPr>
          <p:spPr>
            <a:xfrm flipH="1">
              <a:off x="3599985" y="3738683"/>
              <a:ext cx="4212000" cy="0"/>
            </a:xfrm>
            <a:prstGeom prst="line">
              <a:avLst/>
            </a:prstGeom>
            <a:ln w="3175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1 44"/>
            <p:cNvCxnSpPr/>
            <p:nvPr/>
          </p:nvCxnSpPr>
          <p:spPr>
            <a:xfrm flipH="1">
              <a:off x="3611247" y="3456842"/>
              <a:ext cx="4212000" cy="0"/>
            </a:xfrm>
            <a:prstGeom prst="line">
              <a:avLst/>
            </a:prstGeom>
            <a:ln w="317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0" name="Connettore 2 39"/>
          <p:cNvCxnSpPr/>
          <p:nvPr/>
        </p:nvCxnSpPr>
        <p:spPr>
          <a:xfrm flipH="1" flipV="1">
            <a:off x="7792993" y="2282435"/>
            <a:ext cx="1115578" cy="281841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ttangolo 40"/>
          <p:cNvSpPr/>
          <p:nvPr/>
        </p:nvSpPr>
        <p:spPr>
          <a:xfrm>
            <a:off x="8883114" y="2477035"/>
            <a:ext cx="1163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Parameter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16</a:t>
            </a:fld>
            <a:endParaRPr lang="it-IT"/>
          </a:p>
        </p:txBody>
      </p:sp>
      <p:sp>
        <p:nvSpPr>
          <p:cNvPr id="18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/>
              <a:t>Simulation </a:t>
            </a:r>
            <a:r>
              <a:rPr lang="en-GB" dirty="0" smtClean="0"/>
              <a:t>Results: Parameter Overview</a:t>
            </a:r>
            <a:endParaRPr lang="en-GB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45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17</a:t>
            </a:fld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70"/>
          <a:stretch/>
        </p:blipFill>
        <p:spPr>
          <a:xfrm>
            <a:off x="2530310" y="2095114"/>
            <a:ext cx="3335878" cy="3060000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2964049" y="2170355"/>
            <a:ext cx="1222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Focusing</a:t>
            </a:r>
            <a:r>
              <a:rPr lang="it-IT" b="1" dirty="0" smtClean="0"/>
              <a:t> </a:t>
            </a:r>
            <a:endParaRPr lang="it-IT" sz="1600" b="1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30"/>
          <a:stretch/>
        </p:blipFill>
        <p:spPr>
          <a:xfrm>
            <a:off x="6945202" y="2095114"/>
            <a:ext cx="3330796" cy="3060000"/>
          </a:xfrm>
          <a:prstGeom prst="rect">
            <a:avLst/>
          </a:prstGeom>
        </p:spPr>
      </p:pic>
      <p:sp>
        <p:nvSpPr>
          <p:cNvPr id="13" name="CasellaDiTesto 12"/>
          <p:cNvSpPr txBox="1"/>
          <p:nvPr/>
        </p:nvSpPr>
        <p:spPr>
          <a:xfrm>
            <a:off x="7367298" y="2170355"/>
            <a:ext cx="1356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Defocusing</a:t>
            </a:r>
            <a:r>
              <a:rPr lang="it-IT" b="1" dirty="0" smtClean="0"/>
              <a:t> </a:t>
            </a:r>
            <a:endParaRPr lang="it-IT" b="1" dirty="0"/>
          </a:p>
        </p:txBody>
      </p:sp>
      <p:sp>
        <p:nvSpPr>
          <p:cNvPr id="16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 smtClean="0"/>
              <a:t>Simulation Results: Summary </a:t>
            </a:r>
            <a:r>
              <a:rPr lang="en-GB" dirty="0"/>
              <a:t>P</a:t>
            </a:r>
            <a:r>
              <a:rPr lang="en-GB" dirty="0" smtClean="0"/>
              <a:t>revious </a:t>
            </a:r>
            <a:r>
              <a:rPr lang="en-GB" dirty="0"/>
              <a:t>R</a:t>
            </a:r>
            <a:r>
              <a:rPr lang="en-GB" dirty="0" smtClean="0"/>
              <a:t>esults</a:t>
            </a:r>
            <a:endParaRPr lang="en-GB" dirty="0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156570" y="1010027"/>
            <a:ext cx="11197230" cy="1643296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>
                <a:solidFill>
                  <a:schemeClr val="accent1"/>
                </a:solidFill>
              </a:rPr>
              <a:t>No dependence</a:t>
            </a:r>
            <a:r>
              <a:rPr lang="en-GB" dirty="0"/>
              <a:t> on </a:t>
            </a:r>
            <a:r>
              <a:rPr lang="en-GB" dirty="0">
                <a:solidFill>
                  <a:schemeClr val="accent1"/>
                </a:solidFill>
              </a:rPr>
              <a:t>beta functions</a:t>
            </a:r>
            <a:r>
              <a:rPr lang="en-GB" dirty="0"/>
              <a:t> found in </a:t>
            </a:r>
            <a:r>
              <a:rPr lang="en-GB" dirty="0" smtClean="0">
                <a:solidFill>
                  <a:schemeClr val="accent1"/>
                </a:solidFill>
              </a:rPr>
              <a:t>quadrupoles </a:t>
            </a:r>
            <a:r>
              <a:rPr lang="en-GB" dirty="0" smtClean="0"/>
              <a:t>and</a:t>
            </a:r>
            <a:r>
              <a:rPr lang="en-GB" dirty="0" smtClean="0">
                <a:solidFill>
                  <a:schemeClr val="accent1"/>
                </a:solidFill>
              </a:rPr>
              <a:t> dipoles</a:t>
            </a:r>
          </a:p>
          <a:p>
            <a:pPr marL="457200" lvl="1" indent="0">
              <a:buNone/>
            </a:pPr>
            <a:endParaRPr lang="en-GB" sz="2000" dirty="0" smtClean="0"/>
          </a:p>
          <a:p>
            <a:pPr marL="457200" lvl="1" indent="0" algn="ctr">
              <a:buNone/>
            </a:pPr>
            <a:r>
              <a:rPr lang="en-GB" sz="2000" dirty="0" smtClean="0"/>
              <a:t>positrons, beam chamber 9 mm, </a:t>
            </a:r>
            <a:r>
              <a:rPr lang="en-GB" sz="2000" dirty="0"/>
              <a:t>bunch </a:t>
            </a:r>
            <a:r>
              <a:rPr lang="en-GB" sz="2000" dirty="0" smtClean="0"/>
              <a:t>spacing 10 ns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179459" y="5904030"/>
            <a:ext cx="10799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For more details: L. </a:t>
            </a:r>
            <a:r>
              <a:rPr lang="en-GB" sz="1400" i="1" dirty="0" err="1" smtClean="0"/>
              <a:t>Sabato</a:t>
            </a:r>
            <a:r>
              <a:rPr lang="en-GB" sz="1400" i="1" dirty="0" smtClean="0"/>
              <a:t>, 20</a:t>
            </a:r>
            <a:r>
              <a:rPr lang="en-GB" sz="1400" i="1" baseline="30000" dirty="0" smtClean="0"/>
              <a:t>th</a:t>
            </a:r>
            <a:r>
              <a:rPr lang="en-GB" sz="1400" i="1" dirty="0" smtClean="0"/>
              <a:t> November 2022, “</a:t>
            </a:r>
            <a:r>
              <a:rPr lang="en-GB" sz="1400" dirty="0"/>
              <a:t>E-cloud studies in the FCC-</a:t>
            </a:r>
            <a:r>
              <a:rPr lang="en-GB" sz="1400" dirty="0" err="1"/>
              <a:t>ee</a:t>
            </a:r>
            <a:r>
              <a:rPr lang="en-GB" sz="1400" i="1" dirty="0" smtClean="0"/>
              <a:t>”, </a:t>
            </a:r>
            <a:r>
              <a:rPr lang="en-GB" sz="1400" i="1" dirty="0"/>
              <a:t>159th FCC-</a:t>
            </a:r>
            <a:r>
              <a:rPr lang="en-GB" sz="1400" i="1" dirty="0" err="1"/>
              <a:t>ee</a:t>
            </a:r>
            <a:r>
              <a:rPr lang="en-GB" sz="1400" i="1" dirty="0"/>
              <a:t> Optics Design Meeting &amp; 30th FCCIS WP2.2 Meeting</a:t>
            </a:r>
          </a:p>
        </p:txBody>
      </p:sp>
    </p:spTree>
    <p:extLst>
      <p:ext uri="{BB962C8B-B14F-4D97-AF65-F5344CB8AC3E}">
        <p14:creationId xmlns:p14="http://schemas.microsoft.com/office/powerpoint/2010/main" val="36944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 descr="../Downloads/upload_b650f5203802801f87cbca64e7b6496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57" y="2832372"/>
            <a:ext cx="4796532" cy="36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6570" y="1297302"/>
            <a:ext cx="10733116" cy="4709798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b="1" dirty="0" smtClean="0"/>
              <a:t>Beam </a:t>
            </a:r>
            <a:r>
              <a:rPr lang="en-GB" b="1" dirty="0"/>
              <a:t>c</a:t>
            </a:r>
            <a:r>
              <a:rPr lang="en-GB" b="1" dirty="0" smtClean="0"/>
              <a:t>hamber </a:t>
            </a:r>
            <a:r>
              <a:rPr lang="en-GB" b="1" dirty="0"/>
              <a:t>winglet </a:t>
            </a:r>
            <a:r>
              <a:rPr lang="en-GB" b="1" dirty="0" smtClean="0"/>
              <a:t>geometry</a:t>
            </a:r>
          </a:p>
          <a:p>
            <a:pPr lvl="1">
              <a:buFont typeface="Courier New" charset="0"/>
              <a:buChar char="o"/>
            </a:pPr>
            <a:r>
              <a:rPr lang="en-GB" dirty="0" smtClean="0"/>
              <a:t>a = 9 mm</a:t>
            </a:r>
          </a:p>
          <a:p>
            <a:pPr lvl="1">
              <a:buFont typeface="Courier New" charset="0"/>
              <a:buChar char="o"/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 smtClean="0"/>
              <a:t>10 mm</a:t>
            </a:r>
          </a:p>
          <a:p>
            <a:pPr lvl="1">
              <a:buFont typeface="Courier New" charset="0"/>
              <a:buChar char="o"/>
            </a:pPr>
            <a:r>
              <a:rPr lang="en-GB" dirty="0"/>
              <a:t>a = </a:t>
            </a:r>
            <a:r>
              <a:rPr lang="en-GB" dirty="0" smtClean="0"/>
              <a:t>11 </a:t>
            </a:r>
            <a:r>
              <a:rPr lang="en-GB" dirty="0"/>
              <a:t>mm</a:t>
            </a:r>
          </a:p>
          <a:p>
            <a:pPr lvl="1">
              <a:buFont typeface="Courier New" charset="0"/>
              <a:buChar char="o"/>
            </a:pPr>
            <a:endParaRPr lang="en-GB" b="1" dirty="0"/>
          </a:p>
          <a:p>
            <a:pPr lvl="1">
              <a:buFont typeface="Courier New" charset="0"/>
              <a:buChar char="o"/>
            </a:pPr>
            <a:endParaRPr lang="en-GB" dirty="0" smtClean="0"/>
          </a:p>
          <a:p>
            <a:endParaRPr lang="en-GB" dirty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18</a:t>
            </a:fld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9571" y="3051466"/>
            <a:ext cx="3619500" cy="2247900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9661030" y="2832372"/>
            <a:ext cx="1019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Courtesy</a:t>
            </a:r>
            <a:r>
              <a:rPr lang="it-IT" sz="1400" dirty="0" smtClean="0"/>
              <a:t> of</a:t>
            </a:r>
          </a:p>
          <a:p>
            <a:r>
              <a:rPr lang="it-IT" sz="1400" dirty="0"/>
              <a:t>R</a:t>
            </a:r>
            <a:r>
              <a:rPr lang="it-IT" sz="1400" dirty="0" smtClean="0"/>
              <a:t>. </a:t>
            </a:r>
            <a:r>
              <a:rPr lang="it-IT" sz="1400" dirty="0" err="1" smtClean="0"/>
              <a:t>Kersevan</a:t>
            </a:r>
            <a:endParaRPr lang="it-IT" sz="1400" dirty="0" smtClean="0"/>
          </a:p>
        </p:txBody>
      </p:sp>
      <p:sp>
        <p:nvSpPr>
          <p:cNvPr id="7" name="CasellaDiTesto 6"/>
          <p:cNvSpPr txBox="1"/>
          <p:nvPr/>
        </p:nvSpPr>
        <p:spPr>
          <a:xfrm>
            <a:off x="1125640" y="3200358"/>
            <a:ext cx="208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Design in </a:t>
            </a:r>
            <a:r>
              <a:rPr lang="it-IT" dirty="0" err="1" smtClean="0"/>
              <a:t>PyECLOUD</a:t>
            </a:r>
            <a:endParaRPr lang="it-IT" dirty="0"/>
          </a:p>
        </p:txBody>
      </p:sp>
      <p:cxnSp>
        <p:nvCxnSpPr>
          <p:cNvPr id="17" name="Connettore 1 16"/>
          <p:cNvCxnSpPr/>
          <p:nvPr/>
        </p:nvCxnSpPr>
        <p:spPr>
          <a:xfrm>
            <a:off x="4808640" y="4803008"/>
            <a:ext cx="1080000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1 17"/>
          <p:cNvCxnSpPr/>
          <p:nvPr/>
        </p:nvCxnSpPr>
        <p:spPr>
          <a:xfrm>
            <a:off x="4795940" y="4498208"/>
            <a:ext cx="1080000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/>
          <p:nvPr/>
        </p:nvCxnSpPr>
        <p:spPr>
          <a:xfrm>
            <a:off x="5875940" y="4498208"/>
            <a:ext cx="0" cy="30480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asellaDiTesto 21"/>
          <p:cNvSpPr txBox="1"/>
          <p:nvPr/>
        </p:nvSpPr>
        <p:spPr>
          <a:xfrm>
            <a:off x="5875940" y="4447706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/>
              <a:t>a</a:t>
            </a:r>
            <a:endParaRPr lang="it-IT" smtClean="0"/>
          </a:p>
        </p:txBody>
      </p:sp>
      <p:sp>
        <p:nvSpPr>
          <p:cNvPr id="20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 smtClean="0"/>
              <a:t>Simulation Results: Summary </a:t>
            </a:r>
            <a:r>
              <a:rPr lang="en-GB" dirty="0"/>
              <a:t>P</a:t>
            </a:r>
            <a:r>
              <a:rPr lang="en-GB" dirty="0" smtClean="0"/>
              <a:t>revious </a:t>
            </a:r>
            <a:r>
              <a:rPr lang="en-GB" dirty="0"/>
              <a:t>R</a:t>
            </a:r>
            <a:r>
              <a:rPr lang="en-GB" dirty="0" smtClean="0"/>
              <a:t>esults</a:t>
            </a:r>
            <a:endParaRPr lang="en-GB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16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39"/>
          <a:stretch/>
        </p:blipFill>
        <p:spPr>
          <a:xfrm>
            <a:off x="8022696" y="2020993"/>
            <a:ext cx="3331103" cy="306000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39"/>
          <a:stretch/>
        </p:blipFill>
        <p:spPr>
          <a:xfrm>
            <a:off x="4430448" y="2020993"/>
            <a:ext cx="3331103" cy="3060000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39"/>
          <a:stretch/>
        </p:blipFill>
        <p:spPr>
          <a:xfrm>
            <a:off x="838200" y="2020993"/>
            <a:ext cx="3331103" cy="3060000"/>
          </a:xfrm>
          <a:prstGeom prst="rect">
            <a:avLst/>
          </a:prstGeom>
        </p:spPr>
      </p:pic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19</a:t>
            </a:fld>
            <a:endParaRPr lang="it-IT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156570" y="1010027"/>
            <a:ext cx="11197230" cy="1643296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>
                <a:solidFill>
                  <a:schemeClr val="accent1"/>
                </a:solidFill>
              </a:rPr>
              <a:t>No dependence </a:t>
            </a:r>
            <a:r>
              <a:rPr lang="en-GB" dirty="0"/>
              <a:t>on the </a:t>
            </a:r>
            <a:r>
              <a:rPr lang="en-GB" dirty="0">
                <a:solidFill>
                  <a:schemeClr val="accent1"/>
                </a:solidFill>
              </a:rPr>
              <a:t>beam chamber </a:t>
            </a:r>
            <a:r>
              <a:rPr lang="en-GB" dirty="0" smtClean="0">
                <a:solidFill>
                  <a:schemeClr val="accent1"/>
                </a:solidFill>
              </a:rPr>
              <a:t>winglet height</a:t>
            </a:r>
          </a:p>
          <a:p>
            <a:pPr marL="457200" lvl="1" indent="0">
              <a:buNone/>
            </a:pPr>
            <a:endParaRPr lang="en-GB" sz="2000" dirty="0" smtClean="0"/>
          </a:p>
          <a:p>
            <a:pPr marL="457200" lvl="1" indent="0" algn="ctr">
              <a:buNone/>
            </a:pPr>
            <a:r>
              <a:rPr lang="en-GB" sz="2000" dirty="0" smtClean="0"/>
              <a:t>positrons, dipole, </a:t>
            </a:r>
            <a:r>
              <a:rPr lang="en-GB" sz="2000" dirty="0"/>
              <a:t>bunch </a:t>
            </a:r>
            <a:r>
              <a:rPr lang="en-GB" sz="2000" dirty="0" smtClean="0"/>
              <a:t>spacing 10 ns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1264601" y="2158513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9 mm</a:t>
            </a:r>
            <a:endParaRPr lang="it-IT" sz="1600" b="1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850933" y="2158513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10 mm</a:t>
            </a:r>
            <a:endParaRPr lang="it-IT" sz="1600" b="1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8454203" y="2157524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11 mm</a:t>
            </a:r>
            <a:endParaRPr lang="it-IT" sz="1600" b="1" dirty="0"/>
          </a:p>
        </p:txBody>
      </p:sp>
      <p:sp>
        <p:nvSpPr>
          <p:cNvPr id="17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 smtClean="0"/>
              <a:t>Simulation Results: Summary </a:t>
            </a:r>
            <a:r>
              <a:rPr lang="en-GB" dirty="0"/>
              <a:t>P</a:t>
            </a:r>
            <a:r>
              <a:rPr lang="en-GB" dirty="0" smtClean="0"/>
              <a:t>revious </a:t>
            </a:r>
            <a:r>
              <a:rPr lang="en-GB" dirty="0"/>
              <a:t>R</a:t>
            </a:r>
            <a:r>
              <a:rPr lang="en-GB" dirty="0" smtClean="0"/>
              <a:t>esults</a:t>
            </a:r>
            <a:endParaRPr lang="en-GB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179459" y="5904030"/>
            <a:ext cx="10799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For more details: L. </a:t>
            </a:r>
            <a:r>
              <a:rPr lang="en-GB" sz="1400" i="1" dirty="0" err="1" smtClean="0"/>
              <a:t>Sabato</a:t>
            </a:r>
            <a:r>
              <a:rPr lang="en-GB" sz="1400" i="1" dirty="0" smtClean="0"/>
              <a:t>, 20</a:t>
            </a:r>
            <a:r>
              <a:rPr lang="en-GB" sz="1400" i="1" baseline="30000" dirty="0" smtClean="0"/>
              <a:t>th</a:t>
            </a:r>
            <a:r>
              <a:rPr lang="en-GB" sz="1400" i="1" dirty="0" smtClean="0"/>
              <a:t> November 2022, “</a:t>
            </a:r>
            <a:r>
              <a:rPr lang="en-GB" sz="1400" dirty="0"/>
              <a:t>E-cloud studies in the FCC-</a:t>
            </a:r>
            <a:r>
              <a:rPr lang="en-GB" sz="1400" dirty="0" err="1"/>
              <a:t>ee</a:t>
            </a:r>
            <a:r>
              <a:rPr lang="en-GB" sz="1400" i="1" dirty="0" smtClean="0"/>
              <a:t>”, </a:t>
            </a:r>
            <a:r>
              <a:rPr lang="en-GB" sz="1400" i="1" dirty="0"/>
              <a:t>159th FCC-</a:t>
            </a:r>
            <a:r>
              <a:rPr lang="en-GB" sz="1400" i="1" dirty="0" err="1"/>
              <a:t>ee</a:t>
            </a:r>
            <a:r>
              <a:rPr lang="en-GB" sz="1400" i="1" dirty="0"/>
              <a:t> Optics Design Meeting &amp; 30th FCCIS WP2.2 Meeting</a:t>
            </a:r>
          </a:p>
        </p:txBody>
      </p:sp>
    </p:spTree>
    <p:extLst>
      <p:ext uri="{BB962C8B-B14F-4D97-AF65-F5344CB8AC3E}">
        <p14:creationId xmlns:p14="http://schemas.microsoft.com/office/powerpoint/2010/main" val="58036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Introduction</a:t>
            </a:r>
          </a:p>
          <a:p>
            <a:endParaRPr lang="en-GB" dirty="0" smtClean="0"/>
          </a:p>
          <a:p>
            <a:r>
              <a:rPr lang="en-GB" dirty="0" smtClean="0"/>
              <a:t>E-Cloud Formation Process</a:t>
            </a:r>
          </a:p>
          <a:p>
            <a:endParaRPr lang="en-GB" dirty="0"/>
          </a:p>
          <a:p>
            <a:r>
              <a:rPr lang="en-GB" dirty="0" smtClean="0"/>
              <a:t>Build-up Simulation Results</a:t>
            </a:r>
          </a:p>
          <a:p>
            <a:endParaRPr lang="en-GB" dirty="0"/>
          </a:p>
          <a:p>
            <a:r>
              <a:rPr lang="en-GB" dirty="0" smtClean="0"/>
              <a:t>Stability Simulations</a:t>
            </a:r>
          </a:p>
          <a:p>
            <a:endParaRPr lang="en-GB" dirty="0"/>
          </a:p>
          <a:p>
            <a:r>
              <a:rPr lang="en-GB" dirty="0"/>
              <a:t>Conclusions and Outlook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58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4"/>
          <a:stretch/>
        </p:blipFill>
        <p:spPr>
          <a:xfrm>
            <a:off x="7937815" y="2642832"/>
            <a:ext cx="4234165" cy="3006000"/>
          </a:xfrm>
          <a:prstGeom prst="rect">
            <a:avLst/>
          </a:prstGeom>
        </p:spPr>
      </p:pic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20</a:t>
            </a:fld>
            <a:endParaRPr lang="it-IT"/>
          </a:p>
        </p:txBody>
      </p:sp>
      <p:sp>
        <p:nvSpPr>
          <p:cNvPr id="17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 smtClean="0"/>
              <a:t>Simulation Results</a:t>
            </a:r>
            <a:endParaRPr lang="en-GB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156570" y="1010027"/>
            <a:ext cx="11197230" cy="1643296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>
                <a:solidFill>
                  <a:schemeClr val="accent1"/>
                </a:solidFill>
              </a:rPr>
              <a:t>No dependence </a:t>
            </a:r>
            <a:r>
              <a:rPr lang="en-GB" dirty="0"/>
              <a:t>on the </a:t>
            </a:r>
            <a:r>
              <a:rPr lang="en-GB" dirty="0">
                <a:solidFill>
                  <a:schemeClr val="accent1"/>
                </a:solidFill>
              </a:rPr>
              <a:t>beam chamber </a:t>
            </a:r>
            <a:r>
              <a:rPr lang="en-GB" dirty="0" smtClean="0">
                <a:solidFill>
                  <a:schemeClr val="accent1"/>
                </a:solidFill>
              </a:rPr>
              <a:t>winglet height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Recently confirmed also for the </a:t>
            </a:r>
            <a:r>
              <a:rPr lang="en-GB" dirty="0" err="1" smtClean="0">
                <a:solidFill>
                  <a:schemeClr val="accent1"/>
                </a:solidFill>
              </a:rPr>
              <a:t>sextupoles</a:t>
            </a:r>
            <a:r>
              <a:rPr lang="en-GB" dirty="0" smtClean="0">
                <a:solidFill>
                  <a:schemeClr val="accent1"/>
                </a:solidFill>
              </a:rPr>
              <a:t> </a:t>
            </a:r>
            <a:r>
              <a:rPr lang="en-GB" dirty="0" smtClean="0"/>
              <a:t>(from the studies of H. </a:t>
            </a:r>
            <a:r>
              <a:rPr lang="en-GB" dirty="0" err="1" smtClean="0"/>
              <a:t>Maury</a:t>
            </a:r>
            <a:r>
              <a:rPr lang="en-GB" dirty="0" smtClean="0"/>
              <a:t> and K.</a:t>
            </a:r>
            <a:r>
              <a:rPr lang="en-GB" dirty="0"/>
              <a:t> </a:t>
            </a:r>
            <a:r>
              <a:rPr lang="en-GB" dirty="0" err="1" smtClean="0"/>
              <a:t>Cantún</a:t>
            </a:r>
            <a:r>
              <a:rPr lang="en-GB" dirty="0" smtClean="0"/>
              <a:t>, Universidad </a:t>
            </a:r>
            <a:r>
              <a:rPr lang="en-GB" dirty="0" err="1"/>
              <a:t>Autónoma</a:t>
            </a:r>
            <a:r>
              <a:rPr lang="en-GB" dirty="0"/>
              <a:t> de Yucatán</a:t>
            </a:r>
            <a:r>
              <a:rPr lang="en-GB" dirty="0" smtClean="0"/>
              <a:t>)</a:t>
            </a:r>
            <a:endParaRPr lang="en-GB" dirty="0" smtClean="0">
              <a:solidFill>
                <a:schemeClr val="accent1"/>
              </a:solidFill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0" y="2295802"/>
            <a:ext cx="12171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		9 mm				     10 mm			           11 mm</a:t>
            </a:r>
            <a:endParaRPr lang="it-IT" sz="1600" b="1" dirty="0"/>
          </a:p>
        </p:txBody>
      </p:sp>
      <p:grpSp>
        <p:nvGrpSpPr>
          <p:cNvPr id="24" name="Gruppo 23"/>
          <p:cNvGrpSpPr/>
          <p:nvPr/>
        </p:nvGrpSpPr>
        <p:grpSpPr>
          <a:xfrm>
            <a:off x="3981921" y="2681881"/>
            <a:ext cx="4461014" cy="2902988"/>
            <a:chOff x="3981921" y="2425408"/>
            <a:chExt cx="4461014" cy="2902988"/>
          </a:xfrm>
        </p:grpSpPr>
        <p:pic>
          <p:nvPicPr>
            <p:cNvPr id="3" name="Immagine 2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31"/>
            <a:stretch/>
          </p:blipFill>
          <p:spPr>
            <a:xfrm>
              <a:off x="3981921" y="2425408"/>
              <a:ext cx="4304444" cy="2772000"/>
            </a:xfrm>
            <a:prstGeom prst="rect">
              <a:avLst/>
            </a:prstGeom>
          </p:spPr>
        </p:pic>
        <p:pic>
          <p:nvPicPr>
            <p:cNvPr id="23" name="Immagine 22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495" t="94945" b="913"/>
            <a:stretch/>
          </p:blipFill>
          <p:spPr>
            <a:xfrm>
              <a:off x="6311589" y="5197408"/>
              <a:ext cx="2131346" cy="130988"/>
            </a:xfrm>
            <a:prstGeom prst="rect">
              <a:avLst/>
            </a:prstGeom>
          </p:spPr>
        </p:pic>
      </p:grpSp>
      <p:sp>
        <p:nvSpPr>
          <p:cNvPr id="25" name="CasellaDiTesto 24"/>
          <p:cNvSpPr txBox="1"/>
          <p:nvPr/>
        </p:nvSpPr>
        <p:spPr>
          <a:xfrm>
            <a:off x="5153976" y="5648832"/>
            <a:ext cx="27838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Courtesy of </a:t>
            </a:r>
            <a:r>
              <a:rPr lang="en-GB" sz="1400" i="1" dirty="0"/>
              <a:t>H. </a:t>
            </a:r>
            <a:r>
              <a:rPr lang="en-GB" sz="1400" i="1" dirty="0" err="1"/>
              <a:t>Maury</a:t>
            </a:r>
            <a:r>
              <a:rPr lang="en-GB" sz="1400" i="1" dirty="0"/>
              <a:t> and K. </a:t>
            </a:r>
            <a:r>
              <a:rPr lang="en-GB" sz="1400" i="1" dirty="0" err="1"/>
              <a:t>Cantún</a:t>
            </a:r>
            <a:endParaRPr lang="it-IT" sz="1400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45" b="913"/>
          <a:stretch/>
        </p:blipFill>
        <p:spPr>
          <a:xfrm>
            <a:off x="0" y="2653983"/>
            <a:ext cx="4305300" cy="2932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70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6570" y="1297302"/>
            <a:ext cx="10733116" cy="4709798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endParaRPr lang="en-GB" b="1" dirty="0" smtClean="0"/>
          </a:p>
          <a:p>
            <a:pPr marL="285750" indent="-285750">
              <a:buFont typeface="Arial" charset="0"/>
              <a:buChar char="•"/>
            </a:pPr>
            <a:r>
              <a:rPr lang="en-GB" b="1" dirty="0" smtClean="0"/>
              <a:t>Particles</a:t>
            </a:r>
            <a:r>
              <a:rPr lang="en-GB" dirty="0" smtClean="0"/>
              <a:t>: positron, electron</a:t>
            </a:r>
          </a:p>
          <a:p>
            <a:endParaRPr lang="en-GB" dirty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21</a:t>
            </a:fld>
            <a:endParaRPr lang="it-IT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178" y="2801300"/>
            <a:ext cx="5071899" cy="2520000"/>
          </a:xfrm>
          <a:prstGeom prst="rect">
            <a:avLst/>
          </a:prstGeom>
        </p:spPr>
      </p:pic>
      <p:sp>
        <p:nvSpPr>
          <p:cNvPr id="10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/>
              <a:t>Simulation </a:t>
            </a:r>
            <a:r>
              <a:rPr lang="en-GB" dirty="0" smtClean="0"/>
              <a:t>Results: </a:t>
            </a:r>
            <a:r>
              <a:rPr lang="en-GB" dirty="0"/>
              <a:t>Summary Previous Results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82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22</a:t>
            </a:fld>
            <a:endParaRPr lang="it-IT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156570" y="1010027"/>
            <a:ext cx="11197230" cy="1643296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/>
              <a:t>Dependence on the </a:t>
            </a:r>
            <a:r>
              <a:rPr lang="en-GB" dirty="0">
                <a:solidFill>
                  <a:schemeClr val="accent1"/>
                </a:solidFill>
              </a:rPr>
              <a:t>bunch </a:t>
            </a:r>
            <a:r>
              <a:rPr lang="en-GB" dirty="0" smtClean="0">
                <a:solidFill>
                  <a:schemeClr val="accent1"/>
                </a:solidFill>
              </a:rPr>
              <a:t>charge</a:t>
            </a:r>
          </a:p>
          <a:p>
            <a:pPr marL="457200" lvl="1" indent="0">
              <a:buNone/>
            </a:pPr>
            <a:endParaRPr lang="en-GB" sz="2000" dirty="0" smtClean="0"/>
          </a:p>
          <a:p>
            <a:pPr marL="457200" lvl="1" indent="0" algn="ctr">
              <a:buNone/>
            </a:pPr>
            <a:r>
              <a:rPr lang="en-GB" sz="2000" dirty="0"/>
              <a:t>Drift space, bunch spacing 10 ns</a:t>
            </a:r>
            <a:endParaRPr lang="en-GB" sz="2000" dirty="0" smtClean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75"/>
          <a:stretch/>
        </p:blipFill>
        <p:spPr>
          <a:xfrm>
            <a:off x="2539635" y="2095114"/>
            <a:ext cx="3328805" cy="306000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63"/>
          <a:stretch/>
        </p:blipFill>
        <p:spPr>
          <a:xfrm>
            <a:off x="6940149" y="2095114"/>
            <a:ext cx="3335619" cy="3060000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2964049" y="2170355"/>
            <a:ext cx="1222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/>
              <a:t>Positron</a:t>
            </a:r>
            <a:r>
              <a:rPr lang="it-IT" b="1" dirty="0"/>
              <a:t> </a:t>
            </a:r>
            <a:r>
              <a:rPr lang="it-IT" b="1" dirty="0" err="1"/>
              <a:t>Bunches</a:t>
            </a:r>
            <a:endParaRPr lang="it-IT" sz="1600" b="1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7367298" y="2170355"/>
            <a:ext cx="1356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Electron </a:t>
            </a:r>
            <a:r>
              <a:rPr lang="it-IT" b="1" dirty="0" err="1" smtClean="0"/>
              <a:t>Bunches</a:t>
            </a:r>
            <a:endParaRPr lang="it-IT" b="1" dirty="0"/>
          </a:p>
        </p:txBody>
      </p:sp>
      <p:sp>
        <p:nvSpPr>
          <p:cNvPr id="15" name="Segnaposto contenuto 2"/>
          <p:cNvSpPr txBox="1">
            <a:spLocks/>
          </p:cNvSpPr>
          <p:nvPr/>
        </p:nvSpPr>
        <p:spPr>
          <a:xfrm>
            <a:off x="156570" y="5110027"/>
            <a:ext cx="11197230" cy="1274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In the case of </a:t>
            </a:r>
            <a:r>
              <a:rPr lang="en-GB" sz="2400" dirty="0" smtClean="0">
                <a:solidFill>
                  <a:schemeClr val="accent1"/>
                </a:solidFill>
              </a:rPr>
              <a:t>electron bunches</a:t>
            </a:r>
            <a:r>
              <a:rPr lang="en-GB" sz="2400" dirty="0" smtClean="0"/>
              <a:t>, the </a:t>
            </a:r>
            <a:r>
              <a:rPr lang="en-GB" sz="2400" dirty="0" smtClean="0">
                <a:solidFill>
                  <a:schemeClr val="accent1"/>
                </a:solidFill>
              </a:rPr>
              <a:t>e-cloud density</a:t>
            </a:r>
            <a:r>
              <a:rPr lang="en-GB" sz="2400" dirty="0" smtClean="0"/>
              <a:t> is </a:t>
            </a:r>
            <a:r>
              <a:rPr lang="en-GB" sz="2400" dirty="0" smtClean="0">
                <a:solidFill>
                  <a:schemeClr val="accent1"/>
                </a:solidFill>
              </a:rPr>
              <a:t>smaller</a:t>
            </a: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r>
              <a:rPr lang="en-GB" sz="2400" dirty="0" err="1" smtClean="0"/>
              <a:t>Multipacting</a:t>
            </a:r>
            <a:r>
              <a:rPr lang="en-GB" sz="2400" dirty="0" smtClean="0"/>
              <a:t> occurs in a few cases</a:t>
            </a:r>
          </a:p>
        </p:txBody>
      </p:sp>
      <p:sp>
        <p:nvSpPr>
          <p:cNvPr id="16" name="Anello 15"/>
          <p:cNvSpPr/>
          <p:nvPr/>
        </p:nvSpPr>
        <p:spPr>
          <a:xfrm>
            <a:off x="4911799" y="2576202"/>
            <a:ext cx="180000" cy="180000"/>
          </a:xfrm>
          <a:prstGeom prst="donut">
            <a:avLst>
              <a:gd name="adj" fmla="val 1306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17" name="Connettore 2 16"/>
          <p:cNvCxnSpPr>
            <a:endCxn id="16" idx="7"/>
          </p:cNvCxnSpPr>
          <p:nvPr/>
        </p:nvCxnSpPr>
        <p:spPr>
          <a:xfrm flipH="1">
            <a:off x="5065439" y="1721643"/>
            <a:ext cx="1077784" cy="880919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>
            <a:endCxn id="20" idx="1"/>
          </p:cNvCxnSpPr>
          <p:nvPr/>
        </p:nvCxnSpPr>
        <p:spPr>
          <a:xfrm>
            <a:off x="6632620" y="1721643"/>
            <a:ext cx="2706815" cy="232490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/>
          <p:cNvSpPr txBox="1"/>
          <p:nvPr/>
        </p:nvSpPr>
        <p:spPr>
          <a:xfrm>
            <a:off x="5586268" y="1352311"/>
            <a:ext cx="1702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Central density?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" name="Anello 19"/>
          <p:cNvSpPr/>
          <p:nvPr/>
        </p:nvSpPr>
        <p:spPr>
          <a:xfrm>
            <a:off x="9313075" y="4020183"/>
            <a:ext cx="180000" cy="180000"/>
          </a:xfrm>
          <a:prstGeom prst="donut">
            <a:avLst>
              <a:gd name="adj" fmla="val 1306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1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 smtClean="0"/>
              <a:t>Simulation Results: Summary </a:t>
            </a:r>
            <a:r>
              <a:rPr lang="en-GB" dirty="0"/>
              <a:t>P</a:t>
            </a:r>
            <a:r>
              <a:rPr lang="en-GB" dirty="0" smtClean="0"/>
              <a:t>revious </a:t>
            </a:r>
            <a:r>
              <a:rPr lang="en-GB" dirty="0"/>
              <a:t>R</a:t>
            </a:r>
            <a:r>
              <a:rPr lang="en-GB" dirty="0" smtClean="0"/>
              <a:t>esults</a:t>
            </a:r>
            <a:endParaRPr lang="en-GB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179459" y="6033237"/>
            <a:ext cx="10799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For more details: L. </a:t>
            </a:r>
            <a:r>
              <a:rPr lang="en-GB" sz="1400" i="1" dirty="0" err="1" smtClean="0"/>
              <a:t>Sabato</a:t>
            </a:r>
            <a:r>
              <a:rPr lang="en-GB" sz="1400" i="1" dirty="0" smtClean="0"/>
              <a:t>, 20</a:t>
            </a:r>
            <a:r>
              <a:rPr lang="en-GB" sz="1400" i="1" baseline="30000" dirty="0" smtClean="0"/>
              <a:t>th</a:t>
            </a:r>
            <a:r>
              <a:rPr lang="en-GB" sz="1400" i="1" dirty="0" smtClean="0"/>
              <a:t> November 2022, “</a:t>
            </a:r>
            <a:r>
              <a:rPr lang="en-GB" sz="1400" dirty="0"/>
              <a:t>E-cloud studies in the FCC-</a:t>
            </a:r>
            <a:r>
              <a:rPr lang="en-GB" sz="1400" dirty="0" err="1"/>
              <a:t>ee</a:t>
            </a:r>
            <a:r>
              <a:rPr lang="en-GB" sz="1400" i="1" dirty="0" smtClean="0"/>
              <a:t>”, </a:t>
            </a:r>
            <a:r>
              <a:rPr lang="en-GB" sz="1400" i="1" dirty="0"/>
              <a:t>159th FCC-</a:t>
            </a:r>
            <a:r>
              <a:rPr lang="en-GB" sz="1400" i="1" dirty="0" err="1"/>
              <a:t>ee</a:t>
            </a:r>
            <a:r>
              <a:rPr lang="en-GB" sz="1400" i="1" dirty="0"/>
              <a:t> Optics Design Meeting &amp; 30th FCCIS WP2.2 Meeting</a:t>
            </a:r>
          </a:p>
        </p:txBody>
      </p:sp>
    </p:spTree>
    <p:extLst>
      <p:ext uri="{BB962C8B-B14F-4D97-AF65-F5344CB8AC3E}">
        <p14:creationId xmlns:p14="http://schemas.microsoft.com/office/powerpoint/2010/main" val="1635631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/>
      <p:bldP spid="2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23</a:t>
            </a:fld>
            <a:endParaRPr lang="it-IT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156570" y="929002"/>
            <a:ext cx="11197230" cy="1643296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Dependence on the </a:t>
            </a:r>
            <a:r>
              <a:rPr lang="en-GB" dirty="0" smtClean="0">
                <a:solidFill>
                  <a:schemeClr val="accent1"/>
                </a:solidFill>
              </a:rPr>
              <a:t>bunch charge</a:t>
            </a:r>
            <a:r>
              <a:rPr lang="en-GB" dirty="0" smtClean="0"/>
              <a:t>:</a:t>
            </a:r>
          </a:p>
          <a:p>
            <a:pPr marL="457200" lvl="1" indent="0">
              <a:buNone/>
            </a:pPr>
            <a:r>
              <a:rPr lang="en-GB" sz="2000" dirty="0" smtClean="0"/>
              <a:t>(Drift space, bunch spacing 10 ns, bunch intensity 2.0e11 ppb, SEY 1.6)</a:t>
            </a:r>
          </a:p>
          <a:p>
            <a:pPr marL="457200" lvl="1" indent="0">
              <a:buNone/>
            </a:pPr>
            <a:r>
              <a:rPr lang="en-GB" dirty="0"/>
              <a:t>		</a:t>
            </a:r>
            <a:r>
              <a:rPr lang="en-GB" dirty="0" smtClean="0"/>
              <a:t>Positron Bunches				Electron Bunches</a:t>
            </a:r>
            <a:endParaRPr lang="en-GB" dirty="0"/>
          </a:p>
        </p:txBody>
      </p:sp>
      <p:sp>
        <p:nvSpPr>
          <p:cNvPr id="14" name="Segnaposto contenuto 2"/>
          <p:cNvSpPr txBox="1">
            <a:spLocks/>
          </p:cNvSpPr>
          <p:nvPr/>
        </p:nvSpPr>
        <p:spPr>
          <a:xfrm>
            <a:off x="156570" y="5110027"/>
            <a:ext cx="11197230" cy="1274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In the case of </a:t>
            </a:r>
            <a:r>
              <a:rPr lang="en-GB" sz="2400" dirty="0" smtClean="0">
                <a:solidFill>
                  <a:schemeClr val="accent1"/>
                </a:solidFill>
              </a:rPr>
              <a:t>electron bunches</a:t>
            </a:r>
            <a:r>
              <a:rPr lang="en-GB" sz="2400" dirty="0" smtClean="0"/>
              <a:t>, the electrons are mainly </a:t>
            </a:r>
            <a:r>
              <a:rPr lang="en-GB" sz="2400" dirty="0" smtClean="0">
                <a:solidFill>
                  <a:schemeClr val="accent1"/>
                </a:solidFill>
              </a:rPr>
              <a:t>located far from</a:t>
            </a:r>
            <a:r>
              <a:rPr lang="en-GB" sz="2400" dirty="0" smtClean="0"/>
              <a:t> the </a:t>
            </a:r>
            <a:r>
              <a:rPr lang="en-GB" sz="2400" dirty="0" smtClean="0">
                <a:solidFill>
                  <a:schemeClr val="accent1"/>
                </a:solidFill>
              </a:rPr>
              <a:t>beam chamber centre</a:t>
            </a:r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101"/>
          <a:stretch/>
        </p:blipFill>
        <p:spPr>
          <a:xfrm>
            <a:off x="237507" y="2056390"/>
            <a:ext cx="6257738" cy="30600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101"/>
          <a:stretch/>
        </p:blipFill>
        <p:spPr>
          <a:xfrm>
            <a:off x="5923629" y="2056390"/>
            <a:ext cx="6257738" cy="3060000"/>
          </a:xfrm>
          <a:prstGeom prst="rect">
            <a:avLst/>
          </a:prstGeom>
        </p:spPr>
      </p:pic>
      <p:sp>
        <p:nvSpPr>
          <p:cNvPr id="13" name="Anello 12"/>
          <p:cNvSpPr/>
          <p:nvPr/>
        </p:nvSpPr>
        <p:spPr>
          <a:xfrm flipV="1">
            <a:off x="816934" y="1960693"/>
            <a:ext cx="894907" cy="354229"/>
          </a:xfrm>
          <a:prstGeom prst="donut">
            <a:avLst>
              <a:gd name="adj" fmla="val 1306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5" name="Anello 14"/>
          <p:cNvSpPr/>
          <p:nvPr/>
        </p:nvSpPr>
        <p:spPr>
          <a:xfrm flipV="1">
            <a:off x="6512384" y="1960692"/>
            <a:ext cx="894907" cy="354229"/>
          </a:xfrm>
          <a:prstGeom prst="donut">
            <a:avLst>
              <a:gd name="adj" fmla="val 1306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6" name="Titolo 1"/>
          <p:cNvSpPr txBox="1">
            <a:spLocks/>
          </p:cNvSpPr>
          <p:nvPr/>
        </p:nvSpPr>
        <p:spPr>
          <a:xfrm>
            <a:off x="838200" y="860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Simulation Results: Summary Previous Results</a:t>
            </a:r>
            <a:endParaRPr lang="en-GB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179459" y="6033237"/>
            <a:ext cx="10799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For more details: L. </a:t>
            </a:r>
            <a:r>
              <a:rPr lang="en-GB" sz="1400" i="1" dirty="0" err="1" smtClean="0"/>
              <a:t>Sabato</a:t>
            </a:r>
            <a:r>
              <a:rPr lang="en-GB" sz="1400" i="1" dirty="0" smtClean="0"/>
              <a:t>, 20</a:t>
            </a:r>
            <a:r>
              <a:rPr lang="en-GB" sz="1400" i="1" baseline="30000" dirty="0" smtClean="0"/>
              <a:t>th</a:t>
            </a:r>
            <a:r>
              <a:rPr lang="en-GB" sz="1400" i="1" dirty="0" smtClean="0"/>
              <a:t> November 2022, “</a:t>
            </a:r>
            <a:r>
              <a:rPr lang="en-GB" sz="1400" dirty="0"/>
              <a:t>E-cloud studies in the FCC-</a:t>
            </a:r>
            <a:r>
              <a:rPr lang="en-GB" sz="1400" dirty="0" err="1"/>
              <a:t>ee</a:t>
            </a:r>
            <a:r>
              <a:rPr lang="en-GB" sz="1400" i="1" dirty="0" smtClean="0"/>
              <a:t>”, </a:t>
            </a:r>
            <a:r>
              <a:rPr lang="en-GB" sz="1400" i="1" dirty="0"/>
              <a:t>159th FCC-</a:t>
            </a:r>
            <a:r>
              <a:rPr lang="en-GB" sz="1400" i="1" dirty="0" err="1"/>
              <a:t>ee</a:t>
            </a:r>
            <a:r>
              <a:rPr lang="en-GB" sz="1400" i="1" dirty="0"/>
              <a:t> Optics Design Meeting &amp; 30th FCCIS WP2.2 Meeting</a:t>
            </a:r>
          </a:p>
        </p:txBody>
      </p:sp>
    </p:spTree>
    <p:extLst>
      <p:ext uri="{BB962C8B-B14F-4D97-AF65-F5344CB8AC3E}">
        <p14:creationId xmlns:p14="http://schemas.microsoft.com/office/powerpoint/2010/main" val="197373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39"/>
          <a:stretch/>
        </p:blipFill>
        <p:spPr>
          <a:xfrm>
            <a:off x="838200" y="1772511"/>
            <a:ext cx="3331103" cy="3060000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1264601" y="1910153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Drift</a:t>
            </a:r>
            <a:r>
              <a:rPr lang="it-IT" b="1" dirty="0" smtClean="0"/>
              <a:t> </a:t>
            </a:r>
            <a:r>
              <a:rPr lang="it-IT" b="1" dirty="0" err="1" smtClean="0"/>
              <a:t>space</a:t>
            </a:r>
            <a:endParaRPr lang="it-IT" sz="1600" b="1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95"/>
          <a:stretch/>
        </p:blipFill>
        <p:spPr>
          <a:xfrm>
            <a:off x="8054364" y="1772197"/>
            <a:ext cx="3329534" cy="306000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39"/>
          <a:stretch/>
        </p:blipFill>
        <p:spPr>
          <a:xfrm>
            <a:off x="4440996" y="1772197"/>
            <a:ext cx="3331103" cy="3060000"/>
          </a:xfrm>
          <a:prstGeom prst="rect">
            <a:avLst/>
          </a:prstGeom>
        </p:spPr>
      </p:pic>
      <p:sp>
        <p:nvSpPr>
          <p:cNvPr id="15" name="CasellaDiTesto 14"/>
          <p:cNvSpPr txBox="1"/>
          <p:nvPr/>
        </p:nvSpPr>
        <p:spPr>
          <a:xfrm>
            <a:off x="4861819" y="1910153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Dipole</a:t>
            </a:r>
            <a:endParaRPr lang="it-IT" sz="1600" b="1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8476678" y="1910153"/>
            <a:ext cx="1397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Quadrupole</a:t>
            </a:r>
            <a:endParaRPr lang="it-IT" sz="1600" b="1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/>
              <a:t>Simulation </a:t>
            </a:r>
            <a:r>
              <a:rPr lang="en-GB" dirty="0" smtClean="0"/>
              <a:t>Results: </a:t>
            </a:r>
            <a:r>
              <a:rPr lang="en-GB" dirty="0"/>
              <a:t>Summary Previous Results</a:t>
            </a:r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24</a:t>
            </a:fld>
            <a:endParaRPr lang="it-IT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156570" y="1010027"/>
            <a:ext cx="11197230" cy="1643296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/>
              <a:t>D</a:t>
            </a:r>
            <a:r>
              <a:rPr lang="en-GB" dirty="0" smtClean="0"/>
              <a:t>ependence </a:t>
            </a:r>
            <a:r>
              <a:rPr lang="en-GB" dirty="0"/>
              <a:t>on the </a:t>
            </a:r>
            <a:r>
              <a:rPr lang="en-GB" dirty="0">
                <a:solidFill>
                  <a:schemeClr val="accent1"/>
                </a:solidFill>
              </a:rPr>
              <a:t>b</a:t>
            </a:r>
            <a:r>
              <a:rPr lang="en-GB" dirty="0" smtClean="0">
                <a:solidFill>
                  <a:schemeClr val="accent1"/>
                </a:solidFill>
              </a:rPr>
              <a:t>unch intensity</a:t>
            </a:r>
            <a:endParaRPr lang="en-GB" sz="2000" dirty="0"/>
          </a:p>
          <a:p>
            <a:pPr marL="457200" lvl="1" indent="0" algn="ctr">
              <a:buNone/>
            </a:pPr>
            <a:r>
              <a:rPr lang="en-GB" sz="2000" dirty="0"/>
              <a:t>positrons, </a:t>
            </a:r>
            <a:r>
              <a:rPr lang="en-GB" sz="2000" dirty="0" smtClean="0"/>
              <a:t>bunch </a:t>
            </a:r>
            <a:r>
              <a:rPr lang="en-GB" sz="2000" dirty="0"/>
              <a:t>spacing 10 ns</a:t>
            </a:r>
          </a:p>
        </p:txBody>
      </p:sp>
      <p:sp>
        <p:nvSpPr>
          <p:cNvPr id="18" name="Segnaposto contenuto 2"/>
          <p:cNvSpPr txBox="1">
            <a:spLocks/>
          </p:cNvSpPr>
          <p:nvPr/>
        </p:nvSpPr>
        <p:spPr>
          <a:xfrm>
            <a:off x="186668" y="4857836"/>
            <a:ext cx="11197230" cy="124632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charset="0"/>
              <a:buChar char="•"/>
            </a:pPr>
            <a:r>
              <a:rPr lang="en-GB" sz="2900" dirty="0"/>
              <a:t>In the </a:t>
            </a:r>
            <a:r>
              <a:rPr lang="en-GB" sz="2900" dirty="0">
                <a:solidFill>
                  <a:schemeClr val="accent1"/>
                </a:solidFill>
              </a:rPr>
              <a:t>drift</a:t>
            </a:r>
            <a:r>
              <a:rPr lang="en-GB" sz="2900" dirty="0"/>
              <a:t> space and </a:t>
            </a:r>
            <a:r>
              <a:rPr lang="en-GB" sz="2900" dirty="0">
                <a:solidFill>
                  <a:schemeClr val="accent1"/>
                </a:solidFill>
              </a:rPr>
              <a:t>dipole</a:t>
            </a:r>
            <a:r>
              <a:rPr lang="en-GB" sz="2900" dirty="0"/>
              <a:t>, the electron density has a similar behaviour with respect to the bunch intensity</a:t>
            </a:r>
          </a:p>
          <a:p>
            <a:pPr lvl="1">
              <a:buFont typeface="Courier New" charset="0"/>
              <a:buChar char="o"/>
            </a:pPr>
            <a:r>
              <a:rPr lang="en-GB" sz="2600" dirty="0">
                <a:solidFill>
                  <a:schemeClr val="accent1"/>
                </a:solidFill>
              </a:rPr>
              <a:t>less bunch intensity more electron </a:t>
            </a:r>
            <a:r>
              <a:rPr lang="en-GB" sz="2600" dirty="0" smtClean="0">
                <a:solidFill>
                  <a:schemeClr val="accent1"/>
                </a:solidFill>
              </a:rPr>
              <a:t>density</a:t>
            </a:r>
            <a:endParaRPr lang="en-GB" sz="2900" dirty="0" smtClean="0"/>
          </a:p>
          <a:p>
            <a:pPr marL="285750" indent="-285750">
              <a:buFont typeface="Arial" charset="0"/>
              <a:buChar char="•"/>
            </a:pPr>
            <a:r>
              <a:rPr lang="en-GB" sz="2900" dirty="0" smtClean="0"/>
              <a:t>In the </a:t>
            </a:r>
            <a:r>
              <a:rPr lang="en-GB" sz="2900" dirty="0" smtClean="0">
                <a:solidFill>
                  <a:schemeClr val="accent1"/>
                </a:solidFill>
              </a:rPr>
              <a:t>quadrupole</a:t>
            </a:r>
            <a:r>
              <a:rPr lang="en-GB" sz="2900" dirty="0" smtClean="0"/>
              <a:t>,</a:t>
            </a:r>
          </a:p>
          <a:p>
            <a:pPr lvl="1">
              <a:buFont typeface="Courier New" charset="0"/>
              <a:buChar char="o"/>
            </a:pPr>
            <a:r>
              <a:rPr lang="en-GB" sz="2600" dirty="0" smtClean="0"/>
              <a:t>the bunch intensity has a negligible effect on the electron density</a:t>
            </a:r>
          </a:p>
        </p:txBody>
      </p:sp>
      <p:sp>
        <p:nvSpPr>
          <p:cNvPr id="19" name="CasellaDiTesto 18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179459" y="6062085"/>
            <a:ext cx="10799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For more details: L. </a:t>
            </a:r>
            <a:r>
              <a:rPr lang="en-GB" sz="1400" i="1" dirty="0" err="1" smtClean="0"/>
              <a:t>Sabato</a:t>
            </a:r>
            <a:r>
              <a:rPr lang="en-GB" sz="1400" i="1" dirty="0" smtClean="0"/>
              <a:t>, 20</a:t>
            </a:r>
            <a:r>
              <a:rPr lang="en-GB" sz="1400" i="1" baseline="30000" dirty="0" smtClean="0"/>
              <a:t>th</a:t>
            </a:r>
            <a:r>
              <a:rPr lang="en-GB" sz="1400" i="1" dirty="0" smtClean="0"/>
              <a:t> November 2022, “</a:t>
            </a:r>
            <a:r>
              <a:rPr lang="en-GB" sz="1400" dirty="0"/>
              <a:t>E-cloud studies in the FCC-</a:t>
            </a:r>
            <a:r>
              <a:rPr lang="en-GB" sz="1400" dirty="0" err="1"/>
              <a:t>ee</a:t>
            </a:r>
            <a:r>
              <a:rPr lang="en-GB" sz="1400" i="1" dirty="0" smtClean="0"/>
              <a:t>”, </a:t>
            </a:r>
            <a:r>
              <a:rPr lang="en-GB" sz="1400" i="1" dirty="0"/>
              <a:t>159th FCC-</a:t>
            </a:r>
            <a:r>
              <a:rPr lang="en-GB" sz="1400" i="1" dirty="0" err="1"/>
              <a:t>ee</a:t>
            </a:r>
            <a:r>
              <a:rPr lang="en-GB" sz="1400" i="1" dirty="0"/>
              <a:t> Optics Design Meeting &amp; 30th FCCIS WP2.2 Meeting</a:t>
            </a:r>
          </a:p>
        </p:txBody>
      </p:sp>
    </p:spTree>
    <p:extLst>
      <p:ext uri="{BB962C8B-B14F-4D97-AF65-F5344CB8AC3E}">
        <p14:creationId xmlns:p14="http://schemas.microsoft.com/office/powerpoint/2010/main" val="1537844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6570" y="1303683"/>
            <a:ext cx="10733116" cy="4965700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endParaRPr lang="en-GB" b="1" dirty="0" smtClean="0"/>
          </a:p>
          <a:p>
            <a:pPr marL="285750" indent="-285750">
              <a:buFont typeface="Arial" charset="0"/>
              <a:buChar char="•"/>
            </a:pPr>
            <a:r>
              <a:rPr lang="en-GB" b="1" dirty="0" smtClean="0"/>
              <a:t>Element: </a:t>
            </a:r>
            <a:r>
              <a:rPr lang="en-GB" dirty="0" smtClean="0"/>
              <a:t>Drift space, Dipole, Quadrupole</a:t>
            </a:r>
            <a:endParaRPr lang="en-GB" b="1" dirty="0" smtClean="0"/>
          </a:p>
          <a:p>
            <a:pPr marL="285750" indent="-285750">
              <a:buFont typeface="Arial" charset="0"/>
              <a:buChar char="•"/>
            </a:pPr>
            <a:r>
              <a:rPr lang="en-GB" b="1" dirty="0" smtClean="0"/>
              <a:t>Bunch spacing: </a:t>
            </a:r>
            <a:r>
              <a:rPr lang="en-GB" dirty="0" smtClean="0"/>
              <a:t>15 – 25 ns (step 5 ns)</a:t>
            </a:r>
          </a:p>
          <a:p>
            <a:pPr marL="285750" indent="-285750">
              <a:buFont typeface="Arial" charset="0"/>
              <a:buChar char="•"/>
            </a:pPr>
            <a:r>
              <a:rPr lang="en-GB" b="1" dirty="0" smtClean="0"/>
              <a:t>Bunch intensity: </a:t>
            </a:r>
            <a:r>
              <a:rPr lang="en-GB" dirty="0" smtClean="0"/>
              <a:t>0.8 – 2.0e11 (step 0.2e11)</a:t>
            </a:r>
          </a:p>
          <a:p>
            <a:pPr marL="285750" indent="-285750">
              <a:buFont typeface="Arial" charset="0"/>
              <a:buChar char="•"/>
            </a:pPr>
            <a:r>
              <a:rPr lang="en-GB" b="1" dirty="0" smtClean="0"/>
              <a:t>SEY: </a:t>
            </a:r>
            <a:r>
              <a:rPr lang="en-GB" dirty="0" smtClean="0"/>
              <a:t>1.0 – 1.6 (step 0.1)</a:t>
            </a:r>
          </a:p>
          <a:p>
            <a:pPr marL="285750" indent="-285750">
              <a:buFont typeface="Arial" charset="0"/>
              <a:buChar char="•"/>
            </a:pPr>
            <a:r>
              <a:rPr lang="en-GB" b="1" dirty="0" smtClean="0"/>
              <a:t>Bunch Length: </a:t>
            </a:r>
            <a:r>
              <a:rPr lang="en-GB" dirty="0" smtClean="0"/>
              <a:t>11.8 mm</a:t>
            </a:r>
            <a:endParaRPr lang="en-GB" b="1" dirty="0" smtClean="0"/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Total: </a:t>
            </a:r>
            <a:r>
              <a:rPr lang="it-IT" dirty="0" smtClean="0"/>
              <a:t>441</a:t>
            </a:r>
            <a:r>
              <a:rPr lang="en-GB" dirty="0" smtClean="0"/>
              <a:t> simulations</a:t>
            </a:r>
          </a:p>
          <a:p>
            <a:endParaRPr lang="en-GB" dirty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25</a:t>
            </a:fld>
            <a:endParaRPr lang="it-IT"/>
          </a:p>
        </p:txBody>
      </p:sp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 smtClean="0"/>
              <a:t>Simulation Results: </a:t>
            </a:r>
            <a:r>
              <a:rPr lang="en-GB" dirty="0"/>
              <a:t>New Parameters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7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/>
              <a:t>Simulation </a:t>
            </a:r>
            <a:r>
              <a:rPr lang="en-GB" dirty="0" smtClean="0"/>
              <a:t>Results</a:t>
            </a:r>
            <a:r>
              <a:rPr lang="en-GB" dirty="0"/>
              <a:t>: New Parameters</a:t>
            </a:r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26</a:t>
            </a:fld>
            <a:endParaRPr lang="it-IT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156570" y="1010027"/>
            <a:ext cx="11197230" cy="1643296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pPr marL="0" indent="0" algn="ctr">
              <a:buNone/>
            </a:pPr>
            <a:r>
              <a:rPr lang="en-GB" sz="2000" dirty="0" smtClean="0"/>
              <a:t>bunch </a:t>
            </a:r>
            <a:r>
              <a:rPr lang="en-GB" sz="2000" dirty="0"/>
              <a:t>spacing </a:t>
            </a:r>
            <a:r>
              <a:rPr lang="en-GB" sz="2000" dirty="0" smtClean="0">
                <a:solidFill>
                  <a:schemeClr val="accent1"/>
                </a:solidFill>
              </a:rPr>
              <a:t>15 ns</a:t>
            </a:r>
            <a:r>
              <a:rPr lang="en-GB" sz="2000" dirty="0" smtClean="0"/>
              <a:t>, longer bunch length</a:t>
            </a:r>
            <a:endParaRPr lang="en-GB" sz="2000" dirty="0">
              <a:solidFill>
                <a:schemeClr val="accent1"/>
              </a:solidFill>
            </a:endParaRPr>
          </a:p>
        </p:txBody>
      </p:sp>
      <p:sp>
        <p:nvSpPr>
          <p:cNvPr id="18" name="Segnaposto contenuto 2"/>
          <p:cNvSpPr txBox="1">
            <a:spLocks/>
          </p:cNvSpPr>
          <p:nvPr/>
        </p:nvSpPr>
        <p:spPr>
          <a:xfrm>
            <a:off x="156570" y="4938882"/>
            <a:ext cx="11197230" cy="139709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charset="0"/>
              <a:buChar char="•"/>
            </a:pPr>
            <a:r>
              <a:rPr lang="en-GB" sz="2900" dirty="0" smtClean="0"/>
              <a:t>In </a:t>
            </a:r>
            <a:r>
              <a:rPr lang="en-GB" sz="2900" dirty="0"/>
              <a:t>the </a:t>
            </a:r>
            <a:r>
              <a:rPr lang="en-GB" sz="2900" dirty="0">
                <a:solidFill>
                  <a:schemeClr val="accent1"/>
                </a:solidFill>
              </a:rPr>
              <a:t>drift</a:t>
            </a:r>
            <a:r>
              <a:rPr lang="en-GB" sz="2900" dirty="0"/>
              <a:t> space and </a:t>
            </a:r>
            <a:r>
              <a:rPr lang="en-GB" sz="2900" dirty="0">
                <a:solidFill>
                  <a:schemeClr val="accent1"/>
                </a:solidFill>
              </a:rPr>
              <a:t>dipole</a:t>
            </a:r>
            <a:r>
              <a:rPr lang="en-GB" sz="2900" dirty="0"/>
              <a:t>, the electron density has a similar behaviour with respect to the bunch intensity</a:t>
            </a:r>
          </a:p>
          <a:p>
            <a:pPr lvl="1">
              <a:buFont typeface="Courier New" charset="0"/>
              <a:buChar char="o"/>
            </a:pPr>
            <a:r>
              <a:rPr lang="en-GB" sz="2600" dirty="0" smtClean="0"/>
              <a:t>the dependence on the bunch </a:t>
            </a:r>
            <a:r>
              <a:rPr lang="en-GB" sz="2600" dirty="0" smtClean="0">
                <a:solidFill>
                  <a:schemeClr val="accent1"/>
                </a:solidFill>
              </a:rPr>
              <a:t>is not monotonic</a:t>
            </a:r>
            <a:endParaRPr lang="en-GB" sz="2600" dirty="0" smtClean="0"/>
          </a:p>
          <a:p>
            <a:pPr marL="285750" indent="-285750">
              <a:buFont typeface="Arial" charset="0"/>
              <a:buChar char="•"/>
            </a:pPr>
            <a:r>
              <a:rPr lang="en-GB" sz="2900" dirty="0" smtClean="0"/>
              <a:t>In the </a:t>
            </a:r>
            <a:r>
              <a:rPr lang="en-GB" sz="2900" dirty="0" smtClean="0">
                <a:solidFill>
                  <a:schemeClr val="accent1"/>
                </a:solidFill>
              </a:rPr>
              <a:t>quadrupole</a:t>
            </a:r>
            <a:r>
              <a:rPr lang="en-GB" sz="2900" dirty="0" smtClean="0"/>
              <a:t>,</a:t>
            </a:r>
          </a:p>
          <a:p>
            <a:pPr lvl="1">
              <a:buFont typeface="Courier New" charset="0"/>
              <a:buChar char="o"/>
            </a:pPr>
            <a:r>
              <a:rPr lang="en-GB" sz="2600" dirty="0" smtClean="0"/>
              <a:t>the bunch intensity has a non-negligible effect on the electron density</a:t>
            </a:r>
          </a:p>
          <a:p>
            <a:pPr lvl="1">
              <a:buFont typeface="Courier New" charset="0"/>
              <a:buChar char="o"/>
            </a:pPr>
            <a:r>
              <a:rPr lang="en-GB" sz="2600" dirty="0">
                <a:solidFill>
                  <a:schemeClr val="accent1"/>
                </a:solidFill>
              </a:rPr>
              <a:t>less bunch intensity </a:t>
            </a:r>
            <a:r>
              <a:rPr lang="en-GB" sz="2600" dirty="0" smtClean="0">
                <a:solidFill>
                  <a:schemeClr val="accent1"/>
                </a:solidFill>
              </a:rPr>
              <a:t>less electron </a:t>
            </a:r>
            <a:r>
              <a:rPr lang="en-GB" sz="2600" dirty="0">
                <a:solidFill>
                  <a:schemeClr val="accent1"/>
                </a:solidFill>
              </a:rPr>
              <a:t>density</a:t>
            </a:r>
            <a:endParaRPr lang="en-GB" sz="2900" dirty="0"/>
          </a:p>
          <a:p>
            <a:pPr lvl="1">
              <a:buFont typeface="Courier New" charset="0"/>
              <a:buChar char="o"/>
            </a:pPr>
            <a:endParaRPr lang="en-GB" sz="2600" dirty="0" smtClean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72"/>
          <a:stretch/>
        </p:blipFill>
        <p:spPr>
          <a:xfrm>
            <a:off x="932108" y="1811838"/>
            <a:ext cx="3060000" cy="2871118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1"/>
          <a:stretch/>
        </p:blipFill>
        <p:spPr>
          <a:xfrm>
            <a:off x="4494895" y="1949794"/>
            <a:ext cx="3060000" cy="2733162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1282491" y="1949794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Drift</a:t>
            </a:r>
            <a:r>
              <a:rPr lang="it-IT" b="1" dirty="0" smtClean="0"/>
              <a:t> </a:t>
            </a:r>
            <a:r>
              <a:rPr lang="it-IT" b="1" dirty="0" err="1" smtClean="0"/>
              <a:t>space</a:t>
            </a:r>
            <a:endParaRPr lang="it-IT" sz="1600" b="1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861819" y="1949794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Dipole</a:t>
            </a:r>
            <a:endParaRPr lang="it-IT" sz="1600" b="1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72"/>
          <a:stretch/>
        </p:blipFill>
        <p:spPr>
          <a:xfrm>
            <a:off x="8078066" y="1811838"/>
            <a:ext cx="3060000" cy="2871118"/>
          </a:xfrm>
          <a:prstGeom prst="rect">
            <a:avLst/>
          </a:prstGeom>
        </p:spPr>
      </p:pic>
      <p:sp>
        <p:nvSpPr>
          <p:cNvPr id="17" name="CasellaDiTesto 16"/>
          <p:cNvSpPr txBox="1"/>
          <p:nvPr/>
        </p:nvSpPr>
        <p:spPr>
          <a:xfrm>
            <a:off x="8476678" y="1949794"/>
            <a:ext cx="1397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Quadrupole</a:t>
            </a:r>
            <a:endParaRPr lang="it-IT" sz="1600" b="1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12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72"/>
          <a:stretch/>
        </p:blipFill>
        <p:spPr>
          <a:xfrm>
            <a:off x="932108" y="1334760"/>
            <a:ext cx="3060000" cy="2871118"/>
          </a:xfrm>
          <a:prstGeom prst="rect">
            <a:avLst/>
          </a:prstGeom>
        </p:spPr>
      </p:pic>
      <p:pic>
        <p:nvPicPr>
          <p:cNvPr id="21" name="Immagine 2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1"/>
          <a:stretch/>
        </p:blipFill>
        <p:spPr>
          <a:xfrm>
            <a:off x="4496679" y="1467214"/>
            <a:ext cx="3060000" cy="2733162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1282491" y="1472716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Drift</a:t>
            </a:r>
            <a:r>
              <a:rPr lang="it-IT" b="1" dirty="0" smtClean="0"/>
              <a:t> </a:t>
            </a:r>
            <a:r>
              <a:rPr lang="it-IT" b="1" dirty="0" err="1" smtClean="0"/>
              <a:t>space</a:t>
            </a:r>
            <a:endParaRPr lang="it-IT" sz="1600" b="1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861819" y="1472716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Dipole</a:t>
            </a:r>
            <a:endParaRPr lang="it-IT" sz="1600" b="1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72"/>
          <a:stretch/>
        </p:blipFill>
        <p:spPr>
          <a:xfrm>
            <a:off x="8078066" y="1334760"/>
            <a:ext cx="3060000" cy="2871118"/>
          </a:xfrm>
          <a:prstGeom prst="rect">
            <a:avLst/>
          </a:prstGeom>
        </p:spPr>
      </p:pic>
      <p:sp>
        <p:nvSpPr>
          <p:cNvPr id="17" name="CasellaDiTesto 16"/>
          <p:cNvSpPr txBox="1"/>
          <p:nvPr/>
        </p:nvSpPr>
        <p:spPr>
          <a:xfrm>
            <a:off x="8476678" y="1472716"/>
            <a:ext cx="1397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Quadrupole</a:t>
            </a:r>
            <a:endParaRPr lang="it-IT" sz="1600" b="1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/>
              <a:t>Simulation </a:t>
            </a:r>
            <a:r>
              <a:rPr lang="en-GB" dirty="0" smtClean="0"/>
              <a:t>Results</a:t>
            </a:r>
            <a:r>
              <a:rPr lang="en-GB" dirty="0"/>
              <a:t>: New Parameters</a:t>
            </a:r>
            <a:endParaRPr lang="it-IT" dirty="0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156570" y="1010027"/>
            <a:ext cx="11197230" cy="1643296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Bunch spacing </a:t>
            </a:r>
            <a:r>
              <a:rPr lang="en-GB" dirty="0" smtClean="0">
                <a:solidFill>
                  <a:schemeClr val="accent1"/>
                </a:solidFill>
              </a:rPr>
              <a:t>15 ns</a:t>
            </a:r>
            <a:r>
              <a:rPr lang="en-GB" dirty="0" smtClean="0"/>
              <a:t>, longer bunch length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04"/>
          <a:stretch/>
        </p:blipFill>
        <p:spPr>
          <a:xfrm>
            <a:off x="934168" y="4114800"/>
            <a:ext cx="3060000" cy="2735498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1282491" y="4082332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Drift</a:t>
            </a:r>
            <a:r>
              <a:rPr lang="it-IT" b="1" dirty="0" smtClean="0"/>
              <a:t> </a:t>
            </a:r>
            <a:r>
              <a:rPr lang="it-IT" b="1" dirty="0" err="1" smtClean="0"/>
              <a:t>space</a:t>
            </a:r>
            <a:endParaRPr lang="it-IT" sz="1600" b="1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94"/>
          <a:stretch/>
        </p:blipFill>
        <p:spPr>
          <a:xfrm>
            <a:off x="4506761" y="4114800"/>
            <a:ext cx="3060000" cy="2741948"/>
          </a:xfrm>
          <a:prstGeom prst="rect">
            <a:avLst/>
          </a:prstGeom>
        </p:spPr>
      </p:pic>
      <p:sp>
        <p:nvSpPr>
          <p:cNvPr id="16" name="CasellaDiTesto 15"/>
          <p:cNvSpPr txBox="1"/>
          <p:nvPr/>
        </p:nvSpPr>
        <p:spPr>
          <a:xfrm>
            <a:off x="4861818" y="4082332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Dipole</a:t>
            </a:r>
            <a:endParaRPr lang="it-IT" sz="1600" b="1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93559" y="243344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NEW</a:t>
            </a:r>
            <a:endParaRPr lang="it-IT" b="1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93559" y="4930477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OLD</a:t>
            </a:r>
            <a:endParaRPr lang="it-IT" b="1" dirty="0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3"/>
          <a:stretch/>
        </p:blipFill>
        <p:spPr>
          <a:xfrm>
            <a:off x="8076006" y="4114799"/>
            <a:ext cx="3060000" cy="2746249"/>
          </a:xfrm>
          <a:prstGeom prst="rect">
            <a:avLst/>
          </a:prstGeom>
        </p:spPr>
      </p:pic>
      <p:sp>
        <p:nvSpPr>
          <p:cNvPr id="20" name="CasellaDiTesto 19"/>
          <p:cNvSpPr txBox="1"/>
          <p:nvPr/>
        </p:nvSpPr>
        <p:spPr>
          <a:xfrm>
            <a:off x="8476678" y="4114799"/>
            <a:ext cx="1397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Quadrupole</a:t>
            </a:r>
            <a:endParaRPr lang="it-IT" sz="1600" b="1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28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magine 2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38"/>
          <a:stretch/>
        </p:blipFill>
        <p:spPr>
          <a:xfrm>
            <a:off x="8082811" y="1444062"/>
            <a:ext cx="3060000" cy="2758964"/>
          </a:xfrm>
          <a:prstGeom prst="rect">
            <a:avLst/>
          </a:prstGeom>
        </p:spPr>
      </p:pic>
      <p:pic>
        <p:nvPicPr>
          <p:cNvPr id="21" name="Immagine 2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2" b="1"/>
          <a:stretch/>
        </p:blipFill>
        <p:spPr>
          <a:xfrm>
            <a:off x="4499956" y="1472716"/>
            <a:ext cx="3060000" cy="2733135"/>
          </a:xfrm>
          <a:prstGeom prst="rect">
            <a:avLst/>
          </a:prstGeom>
        </p:spPr>
      </p:pic>
      <p:pic>
        <p:nvPicPr>
          <p:cNvPr id="18" name="Immagine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01"/>
          <a:stretch/>
        </p:blipFill>
        <p:spPr>
          <a:xfrm>
            <a:off x="937590" y="1444063"/>
            <a:ext cx="3060000" cy="2757035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1282491" y="1472716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Drift</a:t>
            </a:r>
            <a:r>
              <a:rPr lang="it-IT" b="1" dirty="0" smtClean="0"/>
              <a:t> </a:t>
            </a:r>
            <a:r>
              <a:rPr lang="it-IT" b="1" dirty="0" err="1" smtClean="0"/>
              <a:t>space</a:t>
            </a:r>
            <a:endParaRPr lang="it-IT" sz="1600" b="1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861819" y="1472716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Dipole</a:t>
            </a:r>
            <a:endParaRPr lang="it-IT" sz="1600" b="1" dirty="0"/>
          </a:p>
        </p:txBody>
      </p:sp>
      <p:pic>
        <p:nvPicPr>
          <p:cNvPr id="23" name="Immagine 2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87"/>
          <a:stretch/>
        </p:blipFill>
        <p:spPr>
          <a:xfrm>
            <a:off x="934719" y="4114798"/>
            <a:ext cx="3060000" cy="2739085"/>
          </a:xfrm>
          <a:prstGeom prst="rect">
            <a:avLst/>
          </a:prstGeom>
        </p:spPr>
      </p:pic>
      <p:sp>
        <p:nvSpPr>
          <p:cNvPr id="17" name="CasellaDiTesto 16"/>
          <p:cNvSpPr txBox="1"/>
          <p:nvPr/>
        </p:nvSpPr>
        <p:spPr>
          <a:xfrm>
            <a:off x="8476678" y="1472716"/>
            <a:ext cx="1397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Quadrupole</a:t>
            </a:r>
            <a:endParaRPr lang="it-IT" sz="1600" b="1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/>
              <a:t>Simulation </a:t>
            </a:r>
            <a:r>
              <a:rPr lang="en-GB" dirty="0" smtClean="0"/>
              <a:t>Results</a:t>
            </a:r>
            <a:r>
              <a:rPr lang="en-GB" dirty="0"/>
              <a:t>: New Parameters</a:t>
            </a:r>
            <a:endParaRPr lang="it-IT" dirty="0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156570" y="1010027"/>
            <a:ext cx="11197230" cy="1643296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Bunch spacing </a:t>
            </a:r>
            <a:r>
              <a:rPr lang="en-GB" dirty="0" smtClean="0">
                <a:solidFill>
                  <a:schemeClr val="accent1"/>
                </a:solidFill>
              </a:rPr>
              <a:t>20 ns</a:t>
            </a:r>
            <a:r>
              <a:rPr lang="en-GB" dirty="0" smtClean="0"/>
              <a:t>, longer bunch length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26" name="Immagine 2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09"/>
          <a:stretch/>
        </p:blipFill>
        <p:spPr>
          <a:xfrm>
            <a:off x="4503483" y="4114798"/>
            <a:ext cx="3060000" cy="2750660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1282491" y="4082332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Drift</a:t>
            </a:r>
            <a:r>
              <a:rPr lang="it-IT" b="1" dirty="0" smtClean="0"/>
              <a:t> </a:t>
            </a:r>
            <a:r>
              <a:rPr lang="it-IT" b="1" dirty="0" err="1" smtClean="0"/>
              <a:t>space</a:t>
            </a:r>
            <a:endParaRPr lang="it-IT" sz="1600" b="1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4861818" y="4082332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Dipole</a:t>
            </a:r>
            <a:endParaRPr lang="it-IT" sz="1600" b="1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93559" y="243344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NEW</a:t>
            </a:r>
            <a:endParaRPr lang="it-IT" b="1" dirty="0"/>
          </a:p>
        </p:txBody>
      </p:sp>
      <p:pic>
        <p:nvPicPr>
          <p:cNvPr id="25" name="Immagine 2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3"/>
          <a:stretch/>
        </p:blipFill>
        <p:spPr>
          <a:xfrm>
            <a:off x="8079640" y="4114798"/>
            <a:ext cx="3060000" cy="2746250"/>
          </a:xfrm>
          <a:prstGeom prst="rect">
            <a:avLst/>
          </a:prstGeom>
        </p:spPr>
      </p:pic>
      <p:sp>
        <p:nvSpPr>
          <p:cNvPr id="19" name="CasellaDiTesto 18"/>
          <p:cNvSpPr txBox="1"/>
          <p:nvPr/>
        </p:nvSpPr>
        <p:spPr>
          <a:xfrm>
            <a:off x="93559" y="4930477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OLD</a:t>
            </a:r>
            <a:endParaRPr lang="it-IT" b="1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8476678" y="4114799"/>
            <a:ext cx="1397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Quadrupole</a:t>
            </a:r>
            <a:endParaRPr lang="it-IT" sz="1600" b="1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28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9332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48"/>
          <a:stretch/>
        </p:blipFill>
        <p:spPr>
          <a:xfrm>
            <a:off x="8072529" y="1444062"/>
            <a:ext cx="3060000" cy="2755596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48"/>
          <a:stretch/>
        </p:blipFill>
        <p:spPr>
          <a:xfrm>
            <a:off x="4507452" y="1444062"/>
            <a:ext cx="3060000" cy="2755596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87"/>
          <a:stretch/>
        </p:blipFill>
        <p:spPr>
          <a:xfrm>
            <a:off x="942375" y="1411595"/>
            <a:ext cx="3060000" cy="2788063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1282491" y="1472716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Drift</a:t>
            </a:r>
            <a:r>
              <a:rPr lang="it-IT" b="1" dirty="0" smtClean="0"/>
              <a:t> </a:t>
            </a:r>
            <a:r>
              <a:rPr lang="it-IT" b="1" dirty="0" err="1" smtClean="0"/>
              <a:t>space</a:t>
            </a:r>
            <a:endParaRPr lang="it-IT" sz="1600" b="1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861819" y="1472716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Dipole</a:t>
            </a:r>
            <a:endParaRPr lang="it-IT" sz="1600" b="1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8476678" y="1472716"/>
            <a:ext cx="1397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Quadrupole</a:t>
            </a:r>
            <a:endParaRPr lang="it-IT" sz="1600" b="1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/>
              <a:t>Simulation </a:t>
            </a:r>
            <a:r>
              <a:rPr lang="en-GB" dirty="0" smtClean="0"/>
              <a:t>Results</a:t>
            </a:r>
            <a:r>
              <a:rPr lang="en-GB" dirty="0"/>
              <a:t>: New Parameters</a:t>
            </a:r>
            <a:endParaRPr lang="it-IT" dirty="0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156570" y="1010027"/>
            <a:ext cx="11197230" cy="1643296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Bunch spacing </a:t>
            </a:r>
            <a:r>
              <a:rPr lang="en-GB" dirty="0" smtClean="0">
                <a:solidFill>
                  <a:schemeClr val="accent1"/>
                </a:solidFill>
              </a:rPr>
              <a:t>25 ns</a:t>
            </a:r>
            <a:r>
              <a:rPr lang="en-GB" dirty="0" smtClean="0"/>
              <a:t>, longer bunch length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24" name="Immagine 2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3"/>
          <a:stretch/>
        </p:blipFill>
        <p:spPr>
          <a:xfrm>
            <a:off x="4507452" y="4114798"/>
            <a:ext cx="3060000" cy="2746250"/>
          </a:xfrm>
          <a:prstGeom prst="rect">
            <a:avLst/>
          </a:prstGeom>
        </p:spPr>
      </p:pic>
      <p:pic>
        <p:nvPicPr>
          <p:cNvPr id="26" name="Immagine 2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39"/>
          <a:stretch/>
        </p:blipFill>
        <p:spPr>
          <a:xfrm>
            <a:off x="939139" y="4114798"/>
            <a:ext cx="3060000" cy="2749736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1282491" y="4082332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Drift</a:t>
            </a:r>
            <a:r>
              <a:rPr lang="it-IT" b="1" dirty="0" smtClean="0"/>
              <a:t> </a:t>
            </a:r>
            <a:r>
              <a:rPr lang="it-IT" b="1" dirty="0" err="1" smtClean="0"/>
              <a:t>space</a:t>
            </a:r>
            <a:endParaRPr lang="it-IT" sz="1600" b="1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4861818" y="4082332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Dipole</a:t>
            </a:r>
            <a:endParaRPr lang="it-IT" sz="1600" b="1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93559" y="243344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NEW</a:t>
            </a:r>
            <a:endParaRPr lang="it-IT" b="1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3"/>
          <a:stretch/>
        </p:blipFill>
        <p:spPr>
          <a:xfrm>
            <a:off x="8072529" y="4114798"/>
            <a:ext cx="3060000" cy="2746250"/>
          </a:xfrm>
          <a:prstGeom prst="rect">
            <a:avLst/>
          </a:prstGeom>
        </p:spPr>
      </p:pic>
      <p:sp>
        <p:nvSpPr>
          <p:cNvPr id="19" name="CasellaDiTesto 18"/>
          <p:cNvSpPr txBox="1"/>
          <p:nvPr/>
        </p:nvSpPr>
        <p:spPr>
          <a:xfrm>
            <a:off x="93559" y="4930477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OLD</a:t>
            </a:r>
            <a:endParaRPr lang="it-IT" b="1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8476678" y="4114799"/>
            <a:ext cx="1397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Quadrupole</a:t>
            </a:r>
            <a:endParaRPr lang="it-IT" sz="1600" b="1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29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7222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 dirty="0" smtClean="0"/>
              <a:t>Introduction</a:t>
            </a:r>
          </a:p>
          <a:p>
            <a:pPr lvl="1"/>
            <a:r>
              <a:rPr lang="en-GB" dirty="0" smtClean="0"/>
              <a:t>Scientific Goal</a:t>
            </a:r>
          </a:p>
          <a:p>
            <a:pPr lvl="1"/>
            <a:r>
              <a:rPr lang="en-GB" dirty="0" smtClean="0"/>
              <a:t>FCC</a:t>
            </a:r>
            <a:endParaRPr lang="en-GB" dirty="0"/>
          </a:p>
          <a:p>
            <a:pPr lvl="1"/>
            <a:r>
              <a:rPr lang="en-GB" dirty="0" smtClean="0"/>
              <a:t>New Parameters</a:t>
            </a:r>
          </a:p>
          <a:p>
            <a:endParaRPr lang="en-GB" dirty="0" smtClean="0"/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E-Cloud Formation Process</a:t>
            </a:r>
          </a:p>
          <a:p>
            <a:endParaRPr lang="en-GB" dirty="0"/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Build-up Simulation Results</a:t>
            </a:r>
          </a:p>
          <a:p>
            <a:endParaRPr lang="en-GB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Stability Simulations</a:t>
            </a:r>
          </a:p>
          <a:p>
            <a:endParaRPr lang="en-GB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Conclusions and Outlook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3</a:t>
            </a:fld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9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/>
              <a:t>Simulation </a:t>
            </a:r>
            <a:r>
              <a:rPr lang="en-GB" dirty="0" smtClean="0"/>
              <a:t>Results</a:t>
            </a:r>
            <a:r>
              <a:rPr lang="en-GB" dirty="0"/>
              <a:t>: New Parameters</a:t>
            </a:r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30</a:t>
            </a:fld>
            <a:endParaRPr lang="it-IT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156570" y="1010027"/>
            <a:ext cx="11197230" cy="4974084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For </a:t>
            </a:r>
            <a:r>
              <a:rPr lang="en-GB" dirty="0"/>
              <a:t>a </a:t>
            </a:r>
            <a:r>
              <a:rPr lang="en-GB" dirty="0">
                <a:solidFill>
                  <a:schemeClr val="accent1"/>
                </a:solidFill>
              </a:rPr>
              <a:t>fixed bunch </a:t>
            </a:r>
            <a:r>
              <a:rPr lang="en-GB" dirty="0" smtClean="0">
                <a:solidFill>
                  <a:schemeClr val="accent1"/>
                </a:solidFill>
              </a:rPr>
              <a:t>spacing</a:t>
            </a:r>
          </a:p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pPr lvl="1"/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dirty="0" smtClean="0">
                <a:solidFill>
                  <a:schemeClr val="accent1"/>
                </a:solidFill>
              </a:rPr>
              <a:t>e-cloud density </a:t>
            </a:r>
            <a:r>
              <a:rPr lang="en-GB" dirty="0" smtClean="0"/>
              <a:t>has the </a:t>
            </a:r>
            <a:r>
              <a:rPr lang="en-GB" dirty="0" smtClean="0">
                <a:solidFill>
                  <a:schemeClr val="accent1"/>
                </a:solidFill>
              </a:rPr>
              <a:t>same order of magnitude </a:t>
            </a:r>
            <a:r>
              <a:rPr lang="en-GB" dirty="0" smtClean="0"/>
              <a:t>for the </a:t>
            </a:r>
            <a:r>
              <a:rPr lang="en-GB" dirty="0" smtClean="0">
                <a:solidFill>
                  <a:schemeClr val="accent1"/>
                </a:solidFill>
              </a:rPr>
              <a:t>new</a:t>
            </a:r>
            <a:r>
              <a:rPr lang="en-GB" dirty="0" smtClean="0"/>
              <a:t> parameters and the </a:t>
            </a:r>
            <a:r>
              <a:rPr lang="en-GB" dirty="0" smtClean="0">
                <a:solidFill>
                  <a:schemeClr val="accent1"/>
                </a:solidFill>
              </a:rPr>
              <a:t>old</a:t>
            </a:r>
            <a:r>
              <a:rPr lang="en-GB" dirty="0" smtClean="0"/>
              <a:t> ones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The new </a:t>
            </a:r>
            <a:r>
              <a:rPr lang="en-GB" dirty="0"/>
              <a:t>configuration of </a:t>
            </a:r>
            <a:r>
              <a:rPr lang="en-GB" dirty="0">
                <a:solidFill>
                  <a:schemeClr val="accent1"/>
                </a:solidFill>
              </a:rPr>
              <a:t>beam </a:t>
            </a:r>
            <a:r>
              <a:rPr lang="en-GB" dirty="0" smtClean="0">
                <a:solidFill>
                  <a:schemeClr val="accent1"/>
                </a:solidFill>
              </a:rPr>
              <a:t>chamber </a:t>
            </a:r>
            <a:r>
              <a:rPr lang="en-GB" dirty="0" smtClean="0"/>
              <a:t>/ </a:t>
            </a:r>
            <a:r>
              <a:rPr lang="en-GB" dirty="0" smtClean="0">
                <a:solidFill>
                  <a:schemeClr val="accent1"/>
                </a:solidFill>
              </a:rPr>
              <a:t>bunch length </a:t>
            </a:r>
            <a:r>
              <a:rPr lang="en-GB" dirty="0" smtClean="0"/>
              <a:t>/ bunch </a:t>
            </a:r>
            <a:r>
              <a:rPr lang="en-GB" dirty="0" smtClean="0">
                <a:solidFill>
                  <a:schemeClr val="accent1"/>
                </a:solidFill>
              </a:rPr>
              <a:t>intensity</a:t>
            </a:r>
            <a:r>
              <a:rPr lang="en-GB" dirty="0" smtClean="0"/>
              <a:t> does </a:t>
            </a:r>
            <a:r>
              <a:rPr lang="en-GB" dirty="0" smtClean="0">
                <a:solidFill>
                  <a:schemeClr val="accent1"/>
                </a:solidFill>
              </a:rPr>
              <a:t>not </a:t>
            </a:r>
            <a:r>
              <a:rPr lang="en-GB" dirty="0">
                <a:solidFill>
                  <a:schemeClr val="accent1"/>
                </a:solidFill>
              </a:rPr>
              <a:t>significantly</a:t>
            </a:r>
            <a:r>
              <a:rPr lang="en-GB" dirty="0"/>
              <a:t> </a:t>
            </a:r>
            <a:r>
              <a:rPr lang="en-GB" dirty="0" smtClean="0">
                <a:solidFill>
                  <a:schemeClr val="accent1"/>
                </a:solidFill>
              </a:rPr>
              <a:t>alter </a:t>
            </a:r>
            <a:r>
              <a:rPr lang="en-GB" dirty="0" smtClean="0"/>
              <a:t>the e-cloud density</a:t>
            </a:r>
          </a:p>
          <a:p>
            <a:pPr lvl="1"/>
            <a:endParaRPr lang="en-GB" dirty="0" smtClean="0">
              <a:solidFill>
                <a:schemeClr val="accent1"/>
              </a:solidFill>
            </a:endParaRPr>
          </a:p>
          <a:p>
            <a:pPr lvl="1"/>
            <a:endParaRPr lang="en-GB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New parameters, max bunch spacing reachable </a:t>
            </a:r>
            <a:r>
              <a:rPr lang="en-GB" dirty="0">
                <a:solidFill>
                  <a:schemeClr val="accent1"/>
                </a:solidFill>
              </a:rPr>
              <a:t>18.9 ns </a:t>
            </a:r>
            <a:r>
              <a:rPr lang="en-GB" dirty="0"/>
              <a:t>(16,000 bunches)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Old </a:t>
            </a:r>
            <a:r>
              <a:rPr lang="en-GB" dirty="0"/>
              <a:t>parameters, max bunch spacing reachable </a:t>
            </a:r>
            <a:r>
              <a:rPr lang="en-GB" dirty="0">
                <a:solidFill>
                  <a:schemeClr val="accent1"/>
                </a:solidFill>
              </a:rPr>
              <a:t>32.9 ns </a:t>
            </a:r>
            <a:r>
              <a:rPr lang="en-GB" dirty="0"/>
              <a:t>(9,200 bunches)</a:t>
            </a:r>
          </a:p>
          <a:p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446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72"/>
          <a:stretch/>
        </p:blipFill>
        <p:spPr>
          <a:xfrm>
            <a:off x="932108" y="1334760"/>
            <a:ext cx="3060000" cy="2871118"/>
          </a:xfrm>
          <a:prstGeom prst="rect">
            <a:avLst/>
          </a:prstGeom>
        </p:spPr>
      </p:pic>
      <p:pic>
        <p:nvPicPr>
          <p:cNvPr id="21" name="Immagine 2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1"/>
          <a:stretch/>
        </p:blipFill>
        <p:spPr>
          <a:xfrm>
            <a:off x="4496679" y="1467214"/>
            <a:ext cx="3060000" cy="2733162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1282491" y="1472716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Drift</a:t>
            </a:r>
            <a:r>
              <a:rPr lang="it-IT" b="1" dirty="0" smtClean="0"/>
              <a:t> </a:t>
            </a:r>
            <a:r>
              <a:rPr lang="it-IT" b="1" dirty="0" err="1" smtClean="0"/>
              <a:t>space</a:t>
            </a:r>
            <a:endParaRPr lang="it-IT" sz="1600" b="1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861819" y="1472716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Dipole</a:t>
            </a:r>
            <a:endParaRPr lang="it-IT" sz="1600" b="1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72"/>
          <a:stretch/>
        </p:blipFill>
        <p:spPr>
          <a:xfrm>
            <a:off x="8078066" y="1334760"/>
            <a:ext cx="3060000" cy="2871118"/>
          </a:xfrm>
          <a:prstGeom prst="rect">
            <a:avLst/>
          </a:prstGeom>
        </p:spPr>
      </p:pic>
      <p:sp>
        <p:nvSpPr>
          <p:cNvPr id="17" name="CasellaDiTesto 16"/>
          <p:cNvSpPr txBox="1"/>
          <p:nvPr/>
        </p:nvSpPr>
        <p:spPr>
          <a:xfrm>
            <a:off x="8476678" y="1472716"/>
            <a:ext cx="1397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Quadrupole</a:t>
            </a:r>
            <a:endParaRPr lang="it-IT" sz="1600" b="1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/>
              <a:t>Simulation </a:t>
            </a:r>
            <a:r>
              <a:rPr lang="en-GB" dirty="0" smtClean="0"/>
              <a:t>Results</a:t>
            </a:r>
            <a:r>
              <a:rPr lang="en-GB" dirty="0"/>
              <a:t>: </a:t>
            </a:r>
            <a:r>
              <a:rPr lang="en-GB" dirty="0" smtClean="0"/>
              <a:t>New vs OLD</a:t>
            </a:r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18"/>
          <a:stretch/>
        </p:blipFill>
        <p:spPr>
          <a:xfrm>
            <a:off x="942190" y="4114798"/>
            <a:ext cx="3060000" cy="2741221"/>
          </a:xfrm>
          <a:prstGeom prst="rect">
            <a:avLst/>
          </a:prstGeom>
        </p:spPr>
      </p:pic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31</a:t>
            </a:fld>
            <a:endParaRPr lang="it-IT"/>
          </a:p>
        </p:txBody>
      </p:sp>
      <p:pic>
        <p:nvPicPr>
          <p:cNvPr id="23" name="Immagine 2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52"/>
          <a:stretch/>
        </p:blipFill>
        <p:spPr>
          <a:xfrm>
            <a:off x="4485661" y="4114798"/>
            <a:ext cx="3060000" cy="2743202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1282491" y="4082332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Drift</a:t>
            </a:r>
            <a:r>
              <a:rPr lang="it-IT" b="1" dirty="0" smtClean="0"/>
              <a:t> </a:t>
            </a:r>
            <a:r>
              <a:rPr lang="it-IT" b="1" dirty="0" err="1" smtClean="0"/>
              <a:t>space</a:t>
            </a:r>
            <a:endParaRPr lang="it-IT" sz="1600" b="1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4861818" y="4082332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Dipole</a:t>
            </a:r>
            <a:endParaRPr lang="it-IT" sz="1600" b="1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93559" y="2433444"/>
            <a:ext cx="686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NEW</a:t>
            </a:r>
          </a:p>
          <a:p>
            <a:r>
              <a:rPr lang="it-IT" b="1" dirty="0" smtClean="0"/>
              <a:t>15 ns</a:t>
            </a:r>
            <a:endParaRPr lang="it-IT" b="1" dirty="0"/>
          </a:p>
        </p:txBody>
      </p:sp>
      <p:pic>
        <p:nvPicPr>
          <p:cNvPr id="24" name="Immagine 23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18"/>
          <a:stretch/>
        </p:blipFill>
        <p:spPr>
          <a:xfrm>
            <a:off x="8081761" y="4114797"/>
            <a:ext cx="3060000" cy="2741221"/>
          </a:xfrm>
          <a:prstGeom prst="rect">
            <a:avLst/>
          </a:prstGeom>
        </p:spPr>
      </p:pic>
      <p:sp>
        <p:nvSpPr>
          <p:cNvPr id="19" name="CasellaDiTesto 18"/>
          <p:cNvSpPr txBox="1"/>
          <p:nvPr/>
        </p:nvSpPr>
        <p:spPr>
          <a:xfrm>
            <a:off x="93559" y="4930477"/>
            <a:ext cx="686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OLD</a:t>
            </a:r>
          </a:p>
          <a:p>
            <a:r>
              <a:rPr lang="it-IT" b="1" dirty="0" smtClean="0"/>
              <a:t>30 ns</a:t>
            </a:r>
            <a:endParaRPr lang="it-IT" b="1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8476678" y="4114799"/>
            <a:ext cx="1397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Quadrupole</a:t>
            </a:r>
            <a:endParaRPr lang="it-IT" sz="1600" b="1" dirty="0"/>
          </a:p>
        </p:txBody>
      </p:sp>
    </p:spTree>
    <p:extLst>
      <p:ext uri="{BB962C8B-B14F-4D97-AF65-F5344CB8AC3E}">
        <p14:creationId xmlns:p14="http://schemas.microsoft.com/office/powerpoint/2010/main" val="183831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bg2">
                    <a:lumMod val="90000"/>
                  </a:schemeClr>
                </a:solidFill>
              </a:rPr>
              <a:t>Introduction</a:t>
            </a:r>
          </a:p>
          <a:p>
            <a:endParaRPr lang="en-GB" dirty="0" smtClean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GB" dirty="0" smtClean="0">
                <a:solidFill>
                  <a:schemeClr val="bg2">
                    <a:lumMod val="90000"/>
                  </a:schemeClr>
                </a:solidFill>
              </a:rPr>
              <a:t>E-Cloud Formation Process</a:t>
            </a:r>
          </a:p>
          <a:p>
            <a:endParaRPr lang="en-GB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GB" dirty="0" smtClean="0">
                <a:solidFill>
                  <a:schemeClr val="bg2">
                    <a:lumMod val="90000"/>
                  </a:schemeClr>
                </a:solidFill>
              </a:rPr>
              <a:t>Build-up Simulation Results</a:t>
            </a:r>
          </a:p>
          <a:p>
            <a:endParaRPr lang="en-GB" dirty="0"/>
          </a:p>
          <a:p>
            <a:r>
              <a:rPr lang="en-GB" b="1" dirty="0" smtClean="0"/>
              <a:t>Stability Simulations</a:t>
            </a:r>
          </a:p>
          <a:p>
            <a:endParaRPr lang="en-GB" dirty="0"/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Conclusions and Outlook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32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76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/>
              <a:t>Stability </a:t>
            </a:r>
            <a:r>
              <a:rPr lang="en-GB" dirty="0" smtClean="0"/>
              <a:t>Simulations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37507" y="1067403"/>
            <a:ext cx="11326307" cy="5181305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GB" dirty="0"/>
              <a:t>A </a:t>
            </a:r>
            <a:r>
              <a:rPr lang="en-GB" dirty="0">
                <a:solidFill>
                  <a:schemeClr val="accent1"/>
                </a:solidFill>
              </a:rPr>
              <a:t>complex problem </a:t>
            </a:r>
            <a:r>
              <a:rPr lang="en-GB" dirty="0"/>
              <a:t>involving </a:t>
            </a:r>
            <a:r>
              <a:rPr lang="en-GB" dirty="0">
                <a:solidFill>
                  <a:schemeClr val="accent1"/>
                </a:solidFill>
              </a:rPr>
              <a:t>two sets of particles mutually </a:t>
            </a:r>
            <a:r>
              <a:rPr lang="en-GB" dirty="0" smtClean="0">
                <a:solidFill>
                  <a:schemeClr val="accent1"/>
                </a:solidFill>
              </a:rPr>
              <a:t>interacting</a:t>
            </a:r>
          </a:p>
          <a:p>
            <a:pPr>
              <a:lnSpc>
                <a:spcPct val="120000"/>
              </a:lnSpc>
            </a:pPr>
            <a:endParaRPr lang="en-GB" dirty="0" smtClean="0"/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33</a:t>
            </a:fld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Rectangle 61">
            <a:extLst>
              <a:ext uri="{FF2B5EF4-FFF2-40B4-BE49-F238E27FC236}">
                <a16:creationId xmlns:a16="http://schemas.microsoft.com/office/drawing/2014/main" xmlns="" id="{49A7E830-C102-EE9B-5FDB-BDD968A11C39}"/>
              </a:ext>
            </a:extLst>
          </p:cNvPr>
          <p:cNvSpPr/>
          <p:nvPr/>
        </p:nvSpPr>
        <p:spPr>
          <a:xfrm>
            <a:off x="6046301" y="2671355"/>
            <a:ext cx="3835400" cy="2311400"/>
          </a:xfrm>
          <a:prstGeom prst="rect">
            <a:avLst/>
          </a:prstGeom>
          <a:solidFill>
            <a:srgbClr val="70AD47">
              <a:alpha val="17000"/>
            </a:srgbClr>
          </a:solidFill>
          <a:ln w="19050" cap="flat" cmpd="sng" algn="ctr">
            <a:noFill/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62">
            <a:extLst>
              <a:ext uri="{FF2B5EF4-FFF2-40B4-BE49-F238E27FC236}">
                <a16:creationId xmlns:a16="http://schemas.microsoft.com/office/drawing/2014/main" xmlns="" id="{6827FE56-3D7F-D91D-C95F-46C6A054AB4F}"/>
              </a:ext>
            </a:extLst>
          </p:cNvPr>
          <p:cNvSpPr/>
          <p:nvPr/>
        </p:nvSpPr>
        <p:spPr>
          <a:xfrm>
            <a:off x="3283341" y="2730624"/>
            <a:ext cx="2534359" cy="2243667"/>
          </a:xfrm>
          <a:prstGeom prst="rect">
            <a:avLst/>
          </a:prstGeom>
          <a:solidFill>
            <a:srgbClr val="ED7D31">
              <a:alpha val="17000"/>
            </a:srgbClr>
          </a:solidFill>
          <a:ln w="19050" cap="flat" cmpd="sng" algn="ctr">
            <a:noFill/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63">
            <a:extLst>
              <a:ext uri="{FF2B5EF4-FFF2-40B4-BE49-F238E27FC236}">
                <a16:creationId xmlns:a16="http://schemas.microsoft.com/office/drawing/2014/main" xmlns="" id="{92704873-C6BE-7D5A-8457-142833FD8FC9}"/>
              </a:ext>
            </a:extLst>
          </p:cNvPr>
          <p:cNvSpPr/>
          <p:nvPr/>
        </p:nvSpPr>
        <p:spPr>
          <a:xfrm>
            <a:off x="1815787" y="3748058"/>
            <a:ext cx="1292577" cy="720000"/>
          </a:xfrm>
          <a:prstGeom prst="rect">
            <a:avLst/>
          </a:prstGeom>
          <a:gradFill rotWithShape="1">
            <a:gsLst>
              <a:gs pos="0">
                <a:srgbClr val="5B9BD5">
                  <a:satMod val="103000"/>
                  <a:lumMod val="102000"/>
                  <a:tint val="94000"/>
                </a:srgbClr>
              </a:gs>
              <a:gs pos="50000">
                <a:srgbClr val="5B9BD5">
                  <a:satMod val="110000"/>
                  <a:lumMod val="100000"/>
                  <a:shade val="100000"/>
                </a:srgbClr>
              </a:gs>
              <a:gs pos="100000">
                <a:srgbClr val="5B9BD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Beam charge distribution</a:t>
            </a:r>
          </a:p>
        </p:txBody>
      </p:sp>
      <p:sp>
        <p:nvSpPr>
          <p:cNvPr id="12" name="Rectangle 64">
            <a:extLst>
              <a:ext uri="{FF2B5EF4-FFF2-40B4-BE49-F238E27FC236}">
                <a16:creationId xmlns:a16="http://schemas.microsoft.com/office/drawing/2014/main" xmlns="" id="{95A39680-BD2F-CDC5-6043-7B9B88AC5092}"/>
              </a:ext>
            </a:extLst>
          </p:cNvPr>
          <p:cNvSpPr/>
          <p:nvPr/>
        </p:nvSpPr>
        <p:spPr>
          <a:xfrm>
            <a:off x="5217691" y="3748058"/>
            <a:ext cx="720000" cy="684000"/>
          </a:xfrm>
          <a:prstGeom prst="rect">
            <a:avLst/>
          </a:prstGeom>
          <a:gradFill rotWithShape="1">
            <a:gsLst>
              <a:gs pos="0">
                <a:srgbClr val="5B9BD5">
                  <a:satMod val="103000"/>
                  <a:lumMod val="102000"/>
                  <a:tint val="94000"/>
                </a:srgbClr>
              </a:gs>
              <a:gs pos="50000">
                <a:srgbClr val="5B9BD5">
                  <a:satMod val="110000"/>
                  <a:lumMod val="100000"/>
                  <a:shade val="100000"/>
                </a:srgbClr>
              </a:gs>
              <a:gs pos="100000">
                <a:srgbClr val="5B9BD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E.M.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forces</a:t>
            </a:r>
          </a:p>
        </p:txBody>
      </p:sp>
      <p:sp>
        <p:nvSpPr>
          <p:cNvPr id="15" name="Rectangle 65">
            <a:extLst>
              <a:ext uri="{FF2B5EF4-FFF2-40B4-BE49-F238E27FC236}">
                <a16:creationId xmlns:a16="http://schemas.microsoft.com/office/drawing/2014/main" xmlns="" id="{2F7D05AB-FA26-1A55-2C72-9018AEB503FA}"/>
              </a:ext>
            </a:extLst>
          </p:cNvPr>
          <p:cNvSpPr/>
          <p:nvPr/>
        </p:nvSpPr>
        <p:spPr>
          <a:xfrm>
            <a:off x="3608463" y="3748058"/>
            <a:ext cx="1109129" cy="720000"/>
          </a:xfrm>
          <a:prstGeom prst="rect">
            <a:avLst/>
          </a:prstGeom>
          <a:gradFill rotWithShape="1">
            <a:gsLst>
              <a:gs pos="0">
                <a:srgbClr val="ED7D31">
                  <a:satMod val="103000"/>
                  <a:lumMod val="102000"/>
                  <a:tint val="94000"/>
                </a:srgbClr>
              </a:gs>
              <a:gs pos="50000">
                <a:srgbClr val="ED7D31">
                  <a:satMod val="110000"/>
                  <a:lumMod val="100000"/>
                  <a:shade val="100000"/>
                </a:srgbClr>
              </a:gs>
              <a:gs pos="100000">
                <a:srgbClr val="ED7D31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Maxwell’s equations</a:t>
            </a:r>
          </a:p>
        </p:txBody>
      </p:sp>
      <p:sp>
        <p:nvSpPr>
          <p:cNvPr id="16" name="Down Arrow 66">
            <a:extLst>
              <a:ext uri="{FF2B5EF4-FFF2-40B4-BE49-F238E27FC236}">
                <a16:creationId xmlns:a16="http://schemas.microsoft.com/office/drawing/2014/main" xmlns="" id="{F9587483-AE2B-D941-B661-271477DF953B}"/>
              </a:ext>
            </a:extLst>
          </p:cNvPr>
          <p:cNvSpPr/>
          <p:nvPr/>
        </p:nvSpPr>
        <p:spPr>
          <a:xfrm rot="16200000">
            <a:off x="3183436" y="3899214"/>
            <a:ext cx="349955" cy="417689"/>
          </a:xfrm>
          <a:prstGeom prst="downArrow">
            <a:avLst/>
          </a:prstGeom>
          <a:solidFill>
            <a:srgbClr val="4472C4">
              <a:lumMod val="20000"/>
              <a:lumOff val="80000"/>
            </a:srgbClr>
          </a:solidFill>
          <a:ln w="6350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67">
            <a:extLst>
              <a:ext uri="{FF2B5EF4-FFF2-40B4-BE49-F238E27FC236}">
                <a16:creationId xmlns:a16="http://schemas.microsoft.com/office/drawing/2014/main" xmlns="" id="{CBB366B8-731D-0104-8BE9-0E61582C76AB}"/>
              </a:ext>
            </a:extLst>
          </p:cNvPr>
          <p:cNvSpPr/>
          <p:nvPr/>
        </p:nvSpPr>
        <p:spPr>
          <a:xfrm>
            <a:off x="6474144" y="3748058"/>
            <a:ext cx="1168397" cy="720000"/>
          </a:xfrm>
          <a:prstGeom prst="rect">
            <a:avLst/>
          </a:prstGeom>
          <a:gradFill rotWithShape="1">
            <a:gsLst>
              <a:gs pos="0">
                <a:srgbClr val="70AD47">
                  <a:satMod val="103000"/>
                  <a:lumMod val="102000"/>
                  <a:tint val="94000"/>
                </a:srgbClr>
              </a:gs>
              <a:gs pos="50000">
                <a:srgbClr val="70AD47">
                  <a:satMod val="110000"/>
                  <a:lumMod val="100000"/>
                  <a:shade val="100000"/>
                </a:srgbClr>
              </a:gs>
              <a:gs pos="100000">
                <a:srgbClr val="70AD47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US" sz="1500" b="0" i="0" u="none" strike="noStrike" kern="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equations of motion</a:t>
            </a:r>
          </a:p>
        </p:txBody>
      </p:sp>
      <p:sp>
        <p:nvSpPr>
          <p:cNvPr id="18" name="Down Arrow 68">
            <a:extLst>
              <a:ext uri="{FF2B5EF4-FFF2-40B4-BE49-F238E27FC236}">
                <a16:creationId xmlns:a16="http://schemas.microsoft.com/office/drawing/2014/main" xmlns="" id="{C07AC036-E569-1D4A-3076-14D57A0DEF4D}"/>
              </a:ext>
            </a:extLst>
          </p:cNvPr>
          <p:cNvSpPr/>
          <p:nvPr/>
        </p:nvSpPr>
        <p:spPr>
          <a:xfrm rot="16200000">
            <a:off x="4792664" y="3899214"/>
            <a:ext cx="349955" cy="417689"/>
          </a:xfrm>
          <a:prstGeom prst="downArrow">
            <a:avLst/>
          </a:prstGeom>
          <a:solidFill>
            <a:srgbClr val="ED7D31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69">
            <a:extLst>
              <a:ext uri="{FF2B5EF4-FFF2-40B4-BE49-F238E27FC236}">
                <a16:creationId xmlns:a16="http://schemas.microsoft.com/office/drawing/2014/main" xmlns="" id="{C5330169-E8B2-560D-7264-6D1CBA6518DF}"/>
              </a:ext>
            </a:extLst>
          </p:cNvPr>
          <p:cNvSpPr txBox="1"/>
          <p:nvPr/>
        </p:nvSpPr>
        <p:spPr>
          <a:xfrm>
            <a:off x="3283340" y="2408890"/>
            <a:ext cx="2533500" cy="323165"/>
          </a:xfrm>
          <a:prstGeom prst="rect">
            <a:avLst/>
          </a:prstGeom>
          <a:solidFill>
            <a:srgbClr val="ED7D3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Vacuum chamber</a:t>
            </a:r>
          </a:p>
        </p:txBody>
      </p:sp>
      <p:sp>
        <p:nvSpPr>
          <p:cNvPr id="20" name="TextBox 70">
            <a:extLst>
              <a:ext uri="{FF2B5EF4-FFF2-40B4-BE49-F238E27FC236}">
                <a16:creationId xmlns:a16="http://schemas.microsoft.com/office/drawing/2014/main" xmlns="" id="{E96121EE-023B-93B4-5EDA-D6F6A86EB031}"/>
              </a:ext>
            </a:extLst>
          </p:cNvPr>
          <p:cNvSpPr txBox="1"/>
          <p:nvPr/>
        </p:nvSpPr>
        <p:spPr>
          <a:xfrm>
            <a:off x="3204317" y="2820936"/>
            <a:ext cx="19078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i="1" kern="0" dirty="0">
                <a:solidFill>
                  <a:srgbClr val="ED7D31"/>
                </a:solidFill>
              </a:rPr>
              <a:t>Shape, PEC b</a:t>
            </a:r>
            <a:r>
              <a:rPr kumimoji="0" lang="en-US" sz="1300" b="0" i="1" u="none" strike="noStrike" kern="0" cap="none" spc="0" normalizeH="0" baseline="0" noProof="0" dirty="0" err="1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</a:rPr>
              <a:t>oundary</a:t>
            </a: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</a:rPr>
              <a:t> conditions</a:t>
            </a:r>
          </a:p>
        </p:txBody>
      </p:sp>
      <p:sp>
        <p:nvSpPr>
          <p:cNvPr id="21" name="Down Arrow 71">
            <a:extLst>
              <a:ext uri="{FF2B5EF4-FFF2-40B4-BE49-F238E27FC236}">
                <a16:creationId xmlns:a16="http://schemas.microsoft.com/office/drawing/2014/main" xmlns="" id="{A53ED898-3E71-D104-8853-6F4590DE5BA8}"/>
              </a:ext>
            </a:extLst>
          </p:cNvPr>
          <p:cNvSpPr/>
          <p:nvPr/>
        </p:nvSpPr>
        <p:spPr>
          <a:xfrm>
            <a:off x="3966322" y="3376962"/>
            <a:ext cx="349955" cy="310445"/>
          </a:xfrm>
          <a:prstGeom prst="downArrow">
            <a:avLst/>
          </a:prstGeom>
          <a:solidFill>
            <a:srgbClr val="ED7D31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Down Arrow 72">
            <a:extLst>
              <a:ext uri="{FF2B5EF4-FFF2-40B4-BE49-F238E27FC236}">
                <a16:creationId xmlns:a16="http://schemas.microsoft.com/office/drawing/2014/main" xmlns="" id="{4BA99738-0723-B6EE-1FC1-77949043D8F6}"/>
              </a:ext>
            </a:extLst>
          </p:cNvPr>
          <p:cNvSpPr/>
          <p:nvPr/>
        </p:nvSpPr>
        <p:spPr>
          <a:xfrm>
            <a:off x="6633321" y="3376962"/>
            <a:ext cx="349955" cy="310445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ctangle 73">
            <a:extLst>
              <a:ext uri="{FF2B5EF4-FFF2-40B4-BE49-F238E27FC236}">
                <a16:creationId xmlns:a16="http://schemas.microsoft.com/office/drawing/2014/main" xmlns="" id="{FF3D0DDA-3FA6-2E1A-C5BD-3BD0295ED121}"/>
              </a:ext>
            </a:extLst>
          </p:cNvPr>
          <p:cNvSpPr/>
          <p:nvPr/>
        </p:nvSpPr>
        <p:spPr>
          <a:xfrm>
            <a:off x="8142640" y="3748058"/>
            <a:ext cx="968021" cy="720000"/>
          </a:xfrm>
          <a:prstGeom prst="rect">
            <a:avLst/>
          </a:prstGeom>
          <a:gradFill rotWithShape="1">
            <a:gsLst>
              <a:gs pos="0">
                <a:srgbClr val="70AD47">
                  <a:satMod val="103000"/>
                  <a:lumMod val="102000"/>
                  <a:tint val="94000"/>
                </a:srgbClr>
              </a:gs>
              <a:gs pos="50000">
                <a:srgbClr val="70AD47">
                  <a:satMod val="110000"/>
                  <a:lumMod val="100000"/>
                  <a:shade val="100000"/>
                </a:srgbClr>
              </a:gs>
              <a:gs pos="100000">
                <a:srgbClr val="70AD47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Maxwell’s equations</a:t>
            </a:r>
          </a:p>
        </p:txBody>
      </p:sp>
      <p:sp>
        <p:nvSpPr>
          <p:cNvPr id="24" name="Rectangle 74">
            <a:extLst>
              <a:ext uri="{FF2B5EF4-FFF2-40B4-BE49-F238E27FC236}">
                <a16:creationId xmlns:a16="http://schemas.microsoft.com/office/drawing/2014/main" xmlns="" id="{060A626F-B5E1-828E-CAE6-30853D7E35E2}"/>
              </a:ext>
            </a:extLst>
          </p:cNvPr>
          <p:cNvSpPr/>
          <p:nvPr/>
        </p:nvSpPr>
        <p:spPr>
          <a:xfrm>
            <a:off x="9610763" y="3748058"/>
            <a:ext cx="720000" cy="684000"/>
          </a:xfrm>
          <a:prstGeom prst="rect">
            <a:avLst/>
          </a:prstGeom>
          <a:gradFill rotWithShape="1">
            <a:gsLst>
              <a:gs pos="0">
                <a:srgbClr val="5B9BD5">
                  <a:satMod val="103000"/>
                  <a:lumMod val="102000"/>
                  <a:tint val="94000"/>
                </a:srgbClr>
              </a:gs>
              <a:gs pos="50000">
                <a:srgbClr val="5B9BD5">
                  <a:satMod val="110000"/>
                  <a:lumMod val="100000"/>
                  <a:shade val="100000"/>
                </a:srgbClr>
              </a:gs>
              <a:gs pos="100000">
                <a:srgbClr val="5B9BD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E.M.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forces</a:t>
            </a:r>
          </a:p>
        </p:txBody>
      </p:sp>
      <p:sp>
        <p:nvSpPr>
          <p:cNvPr id="25" name="Down Arrow 75">
            <a:extLst>
              <a:ext uri="{FF2B5EF4-FFF2-40B4-BE49-F238E27FC236}">
                <a16:creationId xmlns:a16="http://schemas.microsoft.com/office/drawing/2014/main" xmlns="" id="{935B8A13-1B2F-A62B-EE51-0988B23FB528}"/>
              </a:ext>
            </a:extLst>
          </p:cNvPr>
          <p:cNvSpPr/>
          <p:nvPr/>
        </p:nvSpPr>
        <p:spPr>
          <a:xfrm rot="16200000">
            <a:off x="6033619" y="3899214"/>
            <a:ext cx="349955" cy="417689"/>
          </a:xfrm>
          <a:prstGeom prst="downArrow">
            <a:avLst/>
          </a:prstGeom>
          <a:solidFill>
            <a:srgbClr val="4472C4">
              <a:lumMod val="20000"/>
              <a:lumOff val="80000"/>
            </a:srgbClr>
          </a:solidFill>
          <a:ln w="6350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Down Arrow 76">
            <a:extLst>
              <a:ext uri="{FF2B5EF4-FFF2-40B4-BE49-F238E27FC236}">
                <a16:creationId xmlns:a16="http://schemas.microsoft.com/office/drawing/2014/main" xmlns="" id="{743D6793-9871-EA1D-0F47-0CD564D5E913}"/>
              </a:ext>
            </a:extLst>
          </p:cNvPr>
          <p:cNvSpPr/>
          <p:nvPr/>
        </p:nvSpPr>
        <p:spPr>
          <a:xfrm rot="16200000">
            <a:off x="7717613" y="3899214"/>
            <a:ext cx="349955" cy="417689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Down Arrow 77">
            <a:extLst>
              <a:ext uri="{FF2B5EF4-FFF2-40B4-BE49-F238E27FC236}">
                <a16:creationId xmlns:a16="http://schemas.microsoft.com/office/drawing/2014/main" xmlns="" id="{D3A75F87-8A83-D469-DBFA-44E12A2DC4AB}"/>
              </a:ext>
            </a:extLst>
          </p:cNvPr>
          <p:cNvSpPr/>
          <p:nvPr/>
        </p:nvSpPr>
        <p:spPr>
          <a:xfrm rot="16200000">
            <a:off x="9216729" y="3899214"/>
            <a:ext cx="349955" cy="417689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78">
            <a:extLst>
              <a:ext uri="{FF2B5EF4-FFF2-40B4-BE49-F238E27FC236}">
                <a16:creationId xmlns:a16="http://schemas.microsoft.com/office/drawing/2014/main" xmlns="" id="{353EB584-2D2F-0285-60E2-016EC0053A9B}"/>
              </a:ext>
            </a:extLst>
          </p:cNvPr>
          <p:cNvSpPr txBox="1"/>
          <p:nvPr/>
        </p:nvSpPr>
        <p:spPr>
          <a:xfrm>
            <a:off x="6050422" y="2820936"/>
            <a:ext cx="196560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e</a:t>
            </a:r>
            <a:r>
              <a:rPr kumimoji="0" lang="en-US" sz="1300" b="0" i="1" u="none" strike="noStrike" kern="0" cap="none" spc="0" normalizeH="0" baseline="3000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- </a:t>
            </a: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production mechanisms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(e.g. secondary emission) </a:t>
            </a:r>
          </a:p>
        </p:txBody>
      </p:sp>
      <p:sp>
        <p:nvSpPr>
          <p:cNvPr id="29" name="Down Arrow 80">
            <a:extLst>
              <a:ext uri="{FF2B5EF4-FFF2-40B4-BE49-F238E27FC236}">
                <a16:creationId xmlns:a16="http://schemas.microsoft.com/office/drawing/2014/main" xmlns="" id="{2F0BDB62-755A-C407-45A6-EDCF40038F0F}"/>
              </a:ext>
            </a:extLst>
          </p:cNvPr>
          <p:cNvSpPr/>
          <p:nvPr/>
        </p:nvSpPr>
        <p:spPr>
          <a:xfrm flipV="1">
            <a:off x="7149788" y="3376962"/>
            <a:ext cx="349955" cy="310445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TextBox 81">
            <a:extLst>
              <a:ext uri="{FF2B5EF4-FFF2-40B4-BE49-F238E27FC236}">
                <a16:creationId xmlns:a16="http://schemas.microsoft.com/office/drawing/2014/main" xmlns="" id="{97E6DCE4-E0CB-8B97-7700-5F57D25BF786}"/>
              </a:ext>
            </a:extLst>
          </p:cNvPr>
          <p:cNvSpPr txBox="1"/>
          <p:nvPr/>
        </p:nvSpPr>
        <p:spPr>
          <a:xfrm>
            <a:off x="6046593" y="2408890"/>
            <a:ext cx="3832434" cy="323165"/>
          </a:xfrm>
          <a:prstGeom prst="rect">
            <a:avLst/>
          </a:prstGeom>
          <a:solidFill>
            <a:srgbClr val="70AD4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Electron </a:t>
            </a:r>
            <a:r>
              <a:rPr kumimoji="0" lang="en-US" sz="15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cloud effects</a:t>
            </a:r>
            <a:endParaRPr kumimoji="0" lang="en-US" sz="15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31" name="Group 82">
            <a:extLst>
              <a:ext uri="{FF2B5EF4-FFF2-40B4-BE49-F238E27FC236}">
                <a16:creationId xmlns:a16="http://schemas.microsoft.com/office/drawing/2014/main" xmlns="" id="{ED7FCC5C-593A-9A41-8680-5F0B089BBC9B}"/>
              </a:ext>
            </a:extLst>
          </p:cNvPr>
          <p:cNvGrpSpPr/>
          <p:nvPr/>
        </p:nvGrpSpPr>
        <p:grpSpPr>
          <a:xfrm>
            <a:off x="2058500" y="4495284"/>
            <a:ext cx="8043333" cy="1859930"/>
            <a:chOff x="1793460" y="3889709"/>
            <a:chExt cx="8043333" cy="1859930"/>
          </a:xfrm>
        </p:grpSpPr>
        <p:sp>
          <p:nvSpPr>
            <p:cNvPr id="32" name="Rectangle 83">
              <a:extLst>
                <a:ext uri="{FF2B5EF4-FFF2-40B4-BE49-F238E27FC236}">
                  <a16:creationId xmlns:a16="http://schemas.microsoft.com/office/drawing/2014/main" xmlns="" id="{0C0A5E3F-C026-7EE6-298C-EA84A6EB5A2F}"/>
                </a:ext>
              </a:extLst>
            </p:cNvPr>
            <p:cNvSpPr/>
            <p:nvPr/>
          </p:nvSpPr>
          <p:spPr>
            <a:xfrm>
              <a:off x="3210217" y="4924699"/>
              <a:ext cx="2494843" cy="360000"/>
            </a:xfrm>
            <a:prstGeom prst="rect">
              <a:avLst/>
            </a:prstGeom>
            <a:gradFill rotWithShape="1">
              <a:gsLst>
                <a:gs pos="0">
                  <a:srgbClr val="5B9BD5">
                    <a:satMod val="103000"/>
                    <a:lumMod val="102000"/>
                    <a:tint val="94000"/>
                  </a:srgbClr>
                </a:gs>
                <a:gs pos="50000">
                  <a:srgbClr val="5B9BD5">
                    <a:satMod val="110000"/>
                    <a:lumMod val="100000"/>
                    <a:shade val="100000"/>
                  </a:srgbClr>
                </a:gs>
                <a:gs pos="100000">
                  <a:srgbClr val="5B9BD5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Beam equations of motion</a:t>
              </a: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Bent Arrow 84">
              <a:extLst>
                <a:ext uri="{FF2B5EF4-FFF2-40B4-BE49-F238E27FC236}">
                  <a16:creationId xmlns:a16="http://schemas.microsoft.com/office/drawing/2014/main" xmlns="" id="{90204C98-8282-793E-F552-B04A72CAFB27}"/>
                </a:ext>
              </a:extLst>
            </p:cNvPr>
            <p:cNvSpPr/>
            <p:nvPr/>
          </p:nvSpPr>
          <p:spPr>
            <a:xfrm rot="16200000">
              <a:off x="1818864" y="3962315"/>
              <a:ext cx="1236127" cy="1286935"/>
            </a:xfrm>
            <a:prstGeom prst="bentArrow">
              <a:avLst>
                <a:gd name="adj1" fmla="val 12849"/>
                <a:gd name="adj2" fmla="val 15868"/>
                <a:gd name="adj3" fmla="val 18608"/>
                <a:gd name="adj4" fmla="val 43750"/>
              </a:avLst>
            </a:prstGeom>
            <a:solidFill>
              <a:srgbClr val="4472C4">
                <a:lumMod val="20000"/>
                <a:lumOff val="80000"/>
              </a:srgbClr>
            </a:solidFill>
            <a:ln w="635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TextBox 85">
              <a:extLst>
                <a:ext uri="{FF2B5EF4-FFF2-40B4-BE49-F238E27FC236}">
                  <a16:creationId xmlns:a16="http://schemas.microsoft.com/office/drawing/2014/main" xmlns="" id="{1CE63ECB-D695-F66E-EE74-6725C742C26C}"/>
                </a:ext>
              </a:extLst>
            </p:cNvPr>
            <p:cNvSpPr txBox="1"/>
            <p:nvPr/>
          </p:nvSpPr>
          <p:spPr>
            <a:xfrm>
              <a:off x="3472298" y="5257196"/>
              <a:ext cx="154516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300" i="1">
                  <a:solidFill>
                    <a:schemeClr val="accent2"/>
                  </a:solidFill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kern="0" dirty="0">
                  <a:solidFill>
                    <a:srgbClr val="44546A"/>
                  </a:solidFill>
                </a:rPr>
                <a:t>External f</a:t>
              </a:r>
              <a:r>
                <a:rPr kumimoji="0" lang="en-US" sz="1300" b="0" i="1" u="none" strike="noStrike" kern="0" cap="none" spc="0" normalizeH="0" baseline="0" noProof="0" dirty="0" err="1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orces</a:t>
              </a: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 from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Magnets</a:t>
              </a:r>
              <a:r>
                <a:rPr lang="en-US" kern="0" dirty="0">
                  <a:solidFill>
                    <a:srgbClr val="44546A"/>
                  </a:solidFill>
                </a:rPr>
                <a:t> &amp;</a:t>
              </a: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 RF</a:t>
              </a:r>
            </a:p>
          </p:txBody>
        </p:sp>
        <p:sp>
          <p:nvSpPr>
            <p:cNvPr id="35" name="Bent Arrow 86">
              <a:extLst>
                <a:ext uri="{FF2B5EF4-FFF2-40B4-BE49-F238E27FC236}">
                  <a16:creationId xmlns:a16="http://schemas.microsoft.com/office/drawing/2014/main" xmlns="" id="{D6E7C8DA-9649-6163-4178-425FBDF8E86A}"/>
                </a:ext>
              </a:extLst>
            </p:cNvPr>
            <p:cNvSpPr/>
            <p:nvPr/>
          </p:nvSpPr>
          <p:spPr>
            <a:xfrm rot="16200000" flipV="1">
              <a:off x="4942004" y="5171466"/>
              <a:ext cx="287289" cy="601025"/>
            </a:xfrm>
            <a:prstGeom prst="bentArrow">
              <a:avLst>
                <a:gd name="adj1" fmla="val 30737"/>
                <a:gd name="adj2" fmla="val 25000"/>
                <a:gd name="adj3" fmla="val 43756"/>
                <a:gd name="adj4" fmla="val 38004"/>
              </a:avLst>
            </a:prstGeom>
            <a:solidFill>
              <a:srgbClr val="4472C4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Bent Arrow 87">
              <a:extLst>
                <a:ext uri="{FF2B5EF4-FFF2-40B4-BE49-F238E27FC236}">
                  <a16:creationId xmlns:a16="http://schemas.microsoft.com/office/drawing/2014/main" xmlns="" id="{D8DD4389-5EBA-DA6F-0936-77EF2B9EED19}"/>
                </a:ext>
              </a:extLst>
            </p:cNvPr>
            <p:cNvSpPr/>
            <p:nvPr/>
          </p:nvSpPr>
          <p:spPr>
            <a:xfrm rot="10800000">
              <a:off x="5784083" y="4035690"/>
              <a:ext cx="4052710" cy="1286935"/>
            </a:xfrm>
            <a:prstGeom prst="bentArrow">
              <a:avLst>
                <a:gd name="adj1" fmla="val 12849"/>
                <a:gd name="adj2" fmla="val 15868"/>
                <a:gd name="adj3" fmla="val 18608"/>
                <a:gd name="adj4" fmla="val 43750"/>
              </a:avLst>
            </a:prstGeom>
            <a:solidFill>
              <a:srgbClr val="4472C4">
                <a:lumMod val="20000"/>
                <a:lumOff val="80000"/>
              </a:srgbClr>
            </a:solidFill>
            <a:ln w="635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Down Arrow 88">
              <a:extLst>
                <a:ext uri="{FF2B5EF4-FFF2-40B4-BE49-F238E27FC236}">
                  <a16:creationId xmlns:a16="http://schemas.microsoft.com/office/drawing/2014/main" xmlns="" id="{2C565854-1384-1FCC-6572-FBE944965A46}"/>
                </a:ext>
              </a:extLst>
            </p:cNvPr>
            <p:cNvSpPr/>
            <p:nvPr/>
          </p:nvSpPr>
          <p:spPr>
            <a:xfrm>
              <a:off x="5159163" y="3889709"/>
              <a:ext cx="299158" cy="965198"/>
            </a:xfrm>
            <a:prstGeom prst="downArrow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solidFill>
                <a:srgbClr val="44546A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8" name="U-Turn Arrow 5">
            <a:extLst>
              <a:ext uri="{FF2B5EF4-FFF2-40B4-BE49-F238E27FC236}">
                <a16:creationId xmlns:a16="http://schemas.microsoft.com/office/drawing/2014/main" xmlns="" id="{01EFBE05-9EDF-E7D4-925C-777426442374}"/>
              </a:ext>
            </a:extLst>
          </p:cNvPr>
          <p:cNvSpPr/>
          <p:nvPr/>
        </p:nvSpPr>
        <p:spPr>
          <a:xfrm flipH="1" flipV="1">
            <a:off x="7459579" y="4548136"/>
            <a:ext cx="2292300" cy="338666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Down Arrow 7">
            <a:extLst>
              <a:ext uri="{FF2B5EF4-FFF2-40B4-BE49-F238E27FC236}">
                <a16:creationId xmlns:a16="http://schemas.microsoft.com/office/drawing/2014/main" xmlns="" id="{3BE912B5-8E4C-16F8-2D65-9C64C3D8701B}"/>
              </a:ext>
            </a:extLst>
          </p:cNvPr>
          <p:cNvSpPr/>
          <p:nvPr/>
        </p:nvSpPr>
        <p:spPr>
          <a:xfrm flipV="1">
            <a:off x="6458343" y="4535725"/>
            <a:ext cx="349955" cy="194798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TextBox 8">
            <a:extLst>
              <a:ext uri="{FF2B5EF4-FFF2-40B4-BE49-F238E27FC236}">
                <a16:creationId xmlns:a16="http://schemas.microsoft.com/office/drawing/2014/main" xmlns="" id="{BBE90852-8879-F240-707F-8C96785DB05A}"/>
              </a:ext>
            </a:extLst>
          </p:cNvPr>
          <p:cNvSpPr txBox="1"/>
          <p:nvPr/>
        </p:nvSpPr>
        <p:spPr>
          <a:xfrm>
            <a:off x="6025184" y="4689587"/>
            <a:ext cx="120257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External</a:t>
            </a:r>
            <a:r>
              <a:rPr kumimoji="0" lang="en-US" sz="1300" b="0" i="1" u="none" strike="noStrike" kern="0" cap="none" spc="0" normalizeH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 B field</a:t>
            </a:r>
            <a:endParaRPr kumimoji="0" lang="en-US" sz="1300" b="0" i="1" u="none" strike="noStrike" kern="0" cap="none" spc="0" normalizeH="0" baseline="0" noProof="0" dirty="0">
              <a:ln>
                <a:noFill/>
              </a:ln>
              <a:solidFill>
                <a:srgbClr val="70AD47"/>
              </a:solidFill>
              <a:effectLst/>
              <a:uLnTx/>
              <a:uFillTx/>
            </a:endParaRPr>
          </a:p>
        </p:txBody>
      </p:sp>
      <p:sp>
        <p:nvSpPr>
          <p:cNvPr id="41" name="CasellaDiTesto 40"/>
          <p:cNvSpPr txBox="1"/>
          <p:nvPr/>
        </p:nvSpPr>
        <p:spPr>
          <a:xfrm>
            <a:off x="9850558" y="2397739"/>
            <a:ext cx="1019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Courtesy</a:t>
            </a:r>
            <a:r>
              <a:rPr lang="it-IT" sz="1400" dirty="0" smtClean="0"/>
              <a:t> of</a:t>
            </a:r>
          </a:p>
          <a:p>
            <a:r>
              <a:rPr lang="it-IT" sz="1400" dirty="0"/>
              <a:t>G</a:t>
            </a:r>
            <a:r>
              <a:rPr lang="it-IT" sz="1400" dirty="0" smtClean="0"/>
              <a:t>. </a:t>
            </a:r>
            <a:r>
              <a:rPr lang="it-IT" sz="1400" dirty="0" err="1" smtClean="0"/>
              <a:t>Rumolo</a:t>
            </a:r>
            <a:endParaRPr lang="it-IT" sz="1400" dirty="0" smtClean="0"/>
          </a:p>
        </p:txBody>
      </p:sp>
    </p:spTree>
    <p:extLst>
      <p:ext uri="{BB962C8B-B14F-4D97-AF65-F5344CB8AC3E}">
        <p14:creationId xmlns:p14="http://schemas.microsoft.com/office/powerpoint/2010/main" val="96734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/>
              <a:t>Stability </a:t>
            </a:r>
            <a:r>
              <a:rPr lang="en-GB" dirty="0" smtClean="0"/>
              <a:t>Simulations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37507" y="1067403"/>
            <a:ext cx="11326307" cy="518130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Beam dynamics simulations </a:t>
            </a:r>
            <a:r>
              <a:rPr lang="en-US" dirty="0">
                <a:sym typeface="Wingdings" pitchFamily="2" charset="2"/>
              </a:rPr>
              <a:t> Model</a:t>
            </a:r>
            <a:r>
              <a:rPr lang="en-US" dirty="0"/>
              <a:t> the </a:t>
            </a:r>
            <a:r>
              <a:rPr lang="en-US" dirty="0">
                <a:solidFill>
                  <a:schemeClr val="accent1"/>
                </a:solidFill>
              </a:rPr>
              <a:t>interaction</a:t>
            </a:r>
            <a:r>
              <a:rPr lang="en-US" dirty="0"/>
              <a:t> of the </a:t>
            </a:r>
            <a:r>
              <a:rPr lang="en-US" dirty="0">
                <a:solidFill>
                  <a:schemeClr val="accent1"/>
                </a:solidFill>
              </a:rPr>
              <a:t>beam</a:t>
            </a:r>
            <a:r>
              <a:rPr lang="en-US" dirty="0"/>
              <a:t> (typically a single bunch) with a </a:t>
            </a:r>
            <a:r>
              <a:rPr lang="en-US" dirty="0">
                <a:solidFill>
                  <a:schemeClr val="accent1"/>
                </a:solidFill>
              </a:rPr>
              <a:t>given initial electron distribution</a:t>
            </a:r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34</a:t>
            </a:fld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5" name="Rectangle 61">
            <a:extLst>
              <a:ext uri="{FF2B5EF4-FFF2-40B4-BE49-F238E27FC236}">
                <a16:creationId xmlns:a16="http://schemas.microsoft.com/office/drawing/2014/main" xmlns="" id="{49A7E830-C102-EE9B-5FDB-BDD968A11C39}"/>
              </a:ext>
            </a:extLst>
          </p:cNvPr>
          <p:cNvSpPr/>
          <p:nvPr/>
        </p:nvSpPr>
        <p:spPr>
          <a:xfrm>
            <a:off x="6046301" y="2674726"/>
            <a:ext cx="3835400" cy="2311400"/>
          </a:xfrm>
          <a:prstGeom prst="rect">
            <a:avLst/>
          </a:prstGeom>
          <a:solidFill>
            <a:srgbClr val="70AD47">
              <a:alpha val="17000"/>
            </a:srgbClr>
          </a:solidFill>
          <a:ln w="19050" cap="flat" cmpd="sng" algn="ctr">
            <a:noFill/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Rectangle 62">
            <a:extLst>
              <a:ext uri="{FF2B5EF4-FFF2-40B4-BE49-F238E27FC236}">
                <a16:creationId xmlns:a16="http://schemas.microsoft.com/office/drawing/2014/main" xmlns="" id="{6827FE56-3D7F-D91D-C95F-46C6A054AB4F}"/>
              </a:ext>
            </a:extLst>
          </p:cNvPr>
          <p:cNvSpPr/>
          <p:nvPr/>
        </p:nvSpPr>
        <p:spPr>
          <a:xfrm>
            <a:off x="3283341" y="2733995"/>
            <a:ext cx="2534359" cy="2243667"/>
          </a:xfrm>
          <a:prstGeom prst="rect">
            <a:avLst/>
          </a:prstGeom>
          <a:solidFill>
            <a:srgbClr val="ED7D31">
              <a:alpha val="17000"/>
            </a:srgbClr>
          </a:solidFill>
          <a:ln w="19050" cap="flat" cmpd="sng" algn="ctr">
            <a:noFill/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7" name="Rectangle 63">
            <a:extLst>
              <a:ext uri="{FF2B5EF4-FFF2-40B4-BE49-F238E27FC236}">
                <a16:creationId xmlns:a16="http://schemas.microsoft.com/office/drawing/2014/main" xmlns="" id="{92704873-C6BE-7D5A-8457-142833FD8FC9}"/>
              </a:ext>
            </a:extLst>
          </p:cNvPr>
          <p:cNvSpPr/>
          <p:nvPr/>
        </p:nvSpPr>
        <p:spPr>
          <a:xfrm>
            <a:off x="1815787" y="3751429"/>
            <a:ext cx="1292577" cy="720000"/>
          </a:xfrm>
          <a:prstGeom prst="rect">
            <a:avLst/>
          </a:prstGeom>
          <a:gradFill rotWithShape="1">
            <a:gsLst>
              <a:gs pos="0">
                <a:srgbClr val="5B9BD5">
                  <a:satMod val="103000"/>
                  <a:lumMod val="102000"/>
                  <a:tint val="94000"/>
                </a:srgbClr>
              </a:gs>
              <a:gs pos="50000">
                <a:srgbClr val="5B9BD5">
                  <a:satMod val="110000"/>
                  <a:lumMod val="100000"/>
                  <a:shade val="100000"/>
                </a:srgbClr>
              </a:gs>
              <a:gs pos="100000">
                <a:srgbClr val="5B9BD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Beam charge distribution</a:t>
            </a:r>
          </a:p>
        </p:txBody>
      </p:sp>
      <p:sp>
        <p:nvSpPr>
          <p:cNvPr id="78" name="Rectangle 64">
            <a:extLst>
              <a:ext uri="{FF2B5EF4-FFF2-40B4-BE49-F238E27FC236}">
                <a16:creationId xmlns:a16="http://schemas.microsoft.com/office/drawing/2014/main" xmlns="" id="{95A39680-BD2F-CDC5-6043-7B9B88AC5092}"/>
              </a:ext>
            </a:extLst>
          </p:cNvPr>
          <p:cNvSpPr/>
          <p:nvPr/>
        </p:nvSpPr>
        <p:spPr>
          <a:xfrm>
            <a:off x="5217691" y="3751429"/>
            <a:ext cx="720000" cy="684000"/>
          </a:xfrm>
          <a:prstGeom prst="rect">
            <a:avLst/>
          </a:prstGeom>
          <a:gradFill rotWithShape="1">
            <a:gsLst>
              <a:gs pos="0">
                <a:srgbClr val="5B9BD5">
                  <a:satMod val="103000"/>
                  <a:lumMod val="102000"/>
                  <a:tint val="94000"/>
                </a:srgbClr>
              </a:gs>
              <a:gs pos="50000">
                <a:srgbClr val="5B9BD5">
                  <a:satMod val="110000"/>
                  <a:lumMod val="100000"/>
                  <a:shade val="100000"/>
                </a:srgbClr>
              </a:gs>
              <a:gs pos="100000">
                <a:srgbClr val="5B9BD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E.M.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forces</a:t>
            </a:r>
          </a:p>
        </p:txBody>
      </p:sp>
      <p:sp>
        <p:nvSpPr>
          <p:cNvPr id="79" name="Rectangle 65">
            <a:extLst>
              <a:ext uri="{FF2B5EF4-FFF2-40B4-BE49-F238E27FC236}">
                <a16:creationId xmlns:a16="http://schemas.microsoft.com/office/drawing/2014/main" xmlns="" id="{2F7D05AB-FA26-1A55-2C72-9018AEB503FA}"/>
              </a:ext>
            </a:extLst>
          </p:cNvPr>
          <p:cNvSpPr/>
          <p:nvPr/>
        </p:nvSpPr>
        <p:spPr>
          <a:xfrm>
            <a:off x="3608463" y="3751429"/>
            <a:ext cx="1109129" cy="720000"/>
          </a:xfrm>
          <a:prstGeom prst="rect">
            <a:avLst/>
          </a:prstGeom>
          <a:gradFill rotWithShape="1">
            <a:gsLst>
              <a:gs pos="0">
                <a:srgbClr val="ED7D31">
                  <a:satMod val="103000"/>
                  <a:lumMod val="102000"/>
                  <a:tint val="94000"/>
                </a:srgbClr>
              </a:gs>
              <a:gs pos="50000">
                <a:srgbClr val="ED7D31">
                  <a:satMod val="110000"/>
                  <a:lumMod val="100000"/>
                  <a:shade val="100000"/>
                </a:srgbClr>
              </a:gs>
              <a:gs pos="100000">
                <a:srgbClr val="ED7D31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Maxwell’s equations</a:t>
            </a:r>
          </a:p>
        </p:txBody>
      </p:sp>
      <p:sp>
        <p:nvSpPr>
          <p:cNvPr id="80" name="Down Arrow 66">
            <a:extLst>
              <a:ext uri="{FF2B5EF4-FFF2-40B4-BE49-F238E27FC236}">
                <a16:creationId xmlns:a16="http://schemas.microsoft.com/office/drawing/2014/main" xmlns="" id="{F9587483-AE2B-D941-B661-271477DF953B}"/>
              </a:ext>
            </a:extLst>
          </p:cNvPr>
          <p:cNvSpPr/>
          <p:nvPr/>
        </p:nvSpPr>
        <p:spPr>
          <a:xfrm rot="16200000">
            <a:off x="3183436" y="3902585"/>
            <a:ext cx="349955" cy="417689"/>
          </a:xfrm>
          <a:prstGeom prst="downArrow">
            <a:avLst/>
          </a:prstGeom>
          <a:solidFill>
            <a:srgbClr val="4472C4">
              <a:lumMod val="20000"/>
              <a:lumOff val="80000"/>
            </a:srgbClr>
          </a:solidFill>
          <a:ln w="6350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1" name="Rectangle 67">
            <a:extLst>
              <a:ext uri="{FF2B5EF4-FFF2-40B4-BE49-F238E27FC236}">
                <a16:creationId xmlns:a16="http://schemas.microsoft.com/office/drawing/2014/main" xmlns="" id="{CBB366B8-731D-0104-8BE9-0E61582C76AB}"/>
              </a:ext>
            </a:extLst>
          </p:cNvPr>
          <p:cNvSpPr/>
          <p:nvPr/>
        </p:nvSpPr>
        <p:spPr>
          <a:xfrm>
            <a:off x="6474144" y="3751429"/>
            <a:ext cx="1168397" cy="720000"/>
          </a:xfrm>
          <a:prstGeom prst="rect">
            <a:avLst/>
          </a:prstGeom>
          <a:gradFill rotWithShape="1">
            <a:gsLst>
              <a:gs pos="0">
                <a:srgbClr val="70AD47">
                  <a:satMod val="103000"/>
                  <a:lumMod val="102000"/>
                  <a:tint val="94000"/>
                </a:srgbClr>
              </a:gs>
              <a:gs pos="50000">
                <a:srgbClr val="70AD47">
                  <a:satMod val="110000"/>
                  <a:lumMod val="100000"/>
                  <a:shade val="100000"/>
                </a:srgbClr>
              </a:gs>
              <a:gs pos="100000">
                <a:srgbClr val="70AD47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US" sz="1500" b="0" i="0" u="none" strike="noStrike" kern="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equations of motion</a:t>
            </a:r>
          </a:p>
        </p:txBody>
      </p:sp>
      <p:sp>
        <p:nvSpPr>
          <p:cNvPr id="82" name="Down Arrow 68">
            <a:extLst>
              <a:ext uri="{FF2B5EF4-FFF2-40B4-BE49-F238E27FC236}">
                <a16:creationId xmlns:a16="http://schemas.microsoft.com/office/drawing/2014/main" xmlns="" id="{C07AC036-E569-1D4A-3076-14D57A0DEF4D}"/>
              </a:ext>
            </a:extLst>
          </p:cNvPr>
          <p:cNvSpPr/>
          <p:nvPr/>
        </p:nvSpPr>
        <p:spPr>
          <a:xfrm rot="16200000">
            <a:off x="4792664" y="3902585"/>
            <a:ext cx="349955" cy="417689"/>
          </a:xfrm>
          <a:prstGeom prst="downArrow">
            <a:avLst/>
          </a:prstGeom>
          <a:solidFill>
            <a:srgbClr val="ED7D31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3" name="TextBox 69">
            <a:extLst>
              <a:ext uri="{FF2B5EF4-FFF2-40B4-BE49-F238E27FC236}">
                <a16:creationId xmlns:a16="http://schemas.microsoft.com/office/drawing/2014/main" xmlns="" id="{C5330169-E8B2-560D-7264-6D1CBA6518DF}"/>
              </a:ext>
            </a:extLst>
          </p:cNvPr>
          <p:cNvSpPr txBox="1"/>
          <p:nvPr/>
        </p:nvSpPr>
        <p:spPr>
          <a:xfrm>
            <a:off x="3283340" y="2412261"/>
            <a:ext cx="2533500" cy="323165"/>
          </a:xfrm>
          <a:prstGeom prst="rect">
            <a:avLst/>
          </a:prstGeom>
          <a:solidFill>
            <a:srgbClr val="ED7D3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Vacuum chamber</a:t>
            </a:r>
          </a:p>
        </p:txBody>
      </p:sp>
      <p:sp>
        <p:nvSpPr>
          <p:cNvPr id="84" name="TextBox 70">
            <a:extLst>
              <a:ext uri="{FF2B5EF4-FFF2-40B4-BE49-F238E27FC236}">
                <a16:creationId xmlns:a16="http://schemas.microsoft.com/office/drawing/2014/main" xmlns="" id="{E96121EE-023B-93B4-5EDA-D6F6A86EB031}"/>
              </a:ext>
            </a:extLst>
          </p:cNvPr>
          <p:cNvSpPr txBox="1"/>
          <p:nvPr/>
        </p:nvSpPr>
        <p:spPr>
          <a:xfrm>
            <a:off x="3204317" y="2824307"/>
            <a:ext cx="19078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i="1" kern="0" dirty="0">
                <a:solidFill>
                  <a:srgbClr val="ED7D31"/>
                </a:solidFill>
              </a:rPr>
              <a:t>Shape, PEC b</a:t>
            </a:r>
            <a:r>
              <a:rPr kumimoji="0" lang="en-US" sz="1300" b="0" i="1" u="none" strike="noStrike" kern="0" cap="none" spc="0" normalizeH="0" baseline="0" noProof="0" dirty="0" err="1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</a:rPr>
              <a:t>oundary</a:t>
            </a: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</a:rPr>
              <a:t> conditions</a:t>
            </a:r>
          </a:p>
        </p:txBody>
      </p:sp>
      <p:sp>
        <p:nvSpPr>
          <p:cNvPr id="85" name="Down Arrow 71">
            <a:extLst>
              <a:ext uri="{FF2B5EF4-FFF2-40B4-BE49-F238E27FC236}">
                <a16:creationId xmlns:a16="http://schemas.microsoft.com/office/drawing/2014/main" xmlns="" id="{A53ED898-3E71-D104-8853-6F4590DE5BA8}"/>
              </a:ext>
            </a:extLst>
          </p:cNvPr>
          <p:cNvSpPr/>
          <p:nvPr/>
        </p:nvSpPr>
        <p:spPr>
          <a:xfrm>
            <a:off x="3966322" y="3380333"/>
            <a:ext cx="349955" cy="310445"/>
          </a:xfrm>
          <a:prstGeom prst="downArrow">
            <a:avLst/>
          </a:prstGeom>
          <a:solidFill>
            <a:srgbClr val="ED7D31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6" name="Down Arrow 72">
            <a:extLst>
              <a:ext uri="{FF2B5EF4-FFF2-40B4-BE49-F238E27FC236}">
                <a16:creationId xmlns:a16="http://schemas.microsoft.com/office/drawing/2014/main" xmlns="" id="{4BA99738-0723-B6EE-1FC1-77949043D8F6}"/>
              </a:ext>
            </a:extLst>
          </p:cNvPr>
          <p:cNvSpPr/>
          <p:nvPr/>
        </p:nvSpPr>
        <p:spPr>
          <a:xfrm>
            <a:off x="6633321" y="3380333"/>
            <a:ext cx="349955" cy="310445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7" name="Rectangle 73">
            <a:extLst>
              <a:ext uri="{FF2B5EF4-FFF2-40B4-BE49-F238E27FC236}">
                <a16:creationId xmlns:a16="http://schemas.microsoft.com/office/drawing/2014/main" xmlns="" id="{FF3D0DDA-3FA6-2E1A-C5BD-3BD0295ED121}"/>
              </a:ext>
            </a:extLst>
          </p:cNvPr>
          <p:cNvSpPr/>
          <p:nvPr/>
        </p:nvSpPr>
        <p:spPr>
          <a:xfrm>
            <a:off x="8142640" y="3751429"/>
            <a:ext cx="968021" cy="720000"/>
          </a:xfrm>
          <a:prstGeom prst="rect">
            <a:avLst/>
          </a:prstGeom>
          <a:gradFill rotWithShape="1">
            <a:gsLst>
              <a:gs pos="0">
                <a:srgbClr val="70AD47">
                  <a:satMod val="103000"/>
                  <a:lumMod val="102000"/>
                  <a:tint val="94000"/>
                </a:srgbClr>
              </a:gs>
              <a:gs pos="50000">
                <a:srgbClr val="70AD47">
                  <a:satMod val="110000"/>
                  <a:lumMod val="100000"/>
                  <a:shade val="100000"/>
                </a:srgbClr>
              </a:gs>
              <a:gs pos="100000">
                <a:srgbClr val="70AD47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Maxwell’s equations</a:t>
            </a:r>
          </a:p>
        </p:txBody>
      </p:sp>
      <p:sp>
        <p:nvSpPr>
          <p:cNvPr id="88" name="Rectangle 74">
            <a:extLst>
              <a:ext uri="{FF2B5EF4-FFF2-40B4-BE49-F238E27FC236}">
                <a16:creationId xmlns:a16="http://schemas.microsoft.com/office/drawing/2014/main" xmlns="" id="{060A626F-B5E1-828E-CAE6-30853D7E35E2}"/>
              </a:ext>
            </a:extLst>
          </p:cNvPr>
          <p:cNvSpPr/>
          <p:nvPr/>
        </p:nvSpPr>
        <p:spPr>
          <a:xfrm>
            <a:off x="9610763" y="3751429"/>
            <a:ext cx="720000" cy="684000"/>
          </a:xfrm>
          <a:prstGeom prst="rect">
            <a:avLst/>
          </a:prstGeom>
          <a:gradFill rotWithShape="1">
            <a:gsLst>
              <a:gs pos="0">
                <a:srgbClr val="5B9BD5">
                  <a:satMod val="103000"/>
                  <a:lumMod val="102000"/>
                  <a:tint val="94000"/>
                </a:srgbClr>
              </a:gs>
              <a:gs pos="50000">
                <a:srgbClr val="5B9BD5">
                  <a:satMod val="110000"/>
                  <a:lumMod val="100000"/>
                  <a:shade val="100000"/>
                </a:srgbClr>
              </a:gs>
              <a:gs pos="100000">
                <a:srgbClr val="5B9BD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E.M.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forces</a:t>
            </a:r>
          </a:p>
        </p:txBody>
      </p:sp>
      <p:sp>
        <p:nvSpPr>
          <p:cNvPr id="89" name="Down Arrow 75">
            <a:extLst>
              <a:ext uri="{FF2B5EF4-FFF2-40B4-BE49-F238E27FC236}">
                <a16:creationId xmlns:a16="http://schemas.microsoft.com/office/drawing/2014/main" xmlns="" id="{935B8A13-1B2F-A62B-EE51-0988B23FB528}"/>
              </a:ext>
            </a:extLst>
          </p:cNvPr>
          <p:cNvSpPr/>
          <p:nvPr/>
        </p:nvSpPr>
        <p:spPr>
          <a:xfrm rot="16200000">
            <a:off x="6033619" y="3902585"/>
            <a:ext cx="349955" cy="417689"/>
          </a:xfrm>
          <a:prstGeom prst="downArrow">
            <a:avLst/>
          </a:prstGeom>
          <a:solidFill>
            <a:srgbClr val="4472C4">
              <a:lumMod val="20000"/>
              <a:lumOff val="80000"/>
            </a:srgbClr>
          </a:solidFill>
          <a:ln w="6350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Down Arrow 76">
            <a:extLst>
              <a:ext uri="{FF2B5EF4-FFF2-40B4-BE49-F238E27FC236}">
                <a16:creationId xmlns:a16="http://schemas.microsoft.com/office/drawing/2014/main" xmlns="" id="{743D6793-9871-EA1D-0F47-0CD564D5E913}"/>
              </a:ext>
            </a:extLst>
          </p:cNvPr>
          <p:cNvSpPr/>
          <p:nvPr/>
        </p:nvSpPr>
        <p:spPr>
          <a:xfrm rot="16200000">
            <a:off x="7717613" y="3902585"/>
            <a:ext cx="349955" cy="417689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1" name="Down Arrow 77">
            <a:extLst>
              <a:ext uri="{FF2B5EF4-FFF2-40B4-BE49-F238E27FC236}">
                <a16:creationId xmlns:a16="http://schemas.microsoft.com/office/drawing/2014/main" xmlns="" id="{D3A75F87-8A83-D469-DBFA-44E12A2DC4AB}"/>
              </a:ext>
            </a:extLst>
          </p:cNvPr>
          <p:cNvSpPr/>
          <p:nvPr/>
        </p:nvSpPr>
        <p:spPr>
          <a:xfrm rot="16200000">
            <a:off x="9216729" y="3902585"/>
            <a:ext cx="349955" cy="417689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TextBox 78">
            <a:extLst>
              <a:ext uri="{FF2B5EF4-FFF2-40B4-BE49-F238E27FC236}">
                <a16:creationId xmlns:a16="http://schemas.microsoft.com/office/drawing/2014/main" xmlns="" id="{353EB584-2D2F-0285-60E2-016EC0053A9B}"/>
              </a:ext>
            </a:extLst>
          </p:cNvPr>
          <p:cNvSpPr txBox="1"/>
          <p:nvPr/>
        </p:nvSpPr>
        <p:spPr>
          <a:xfrm>
            <a:off x="6050422" y="2824307"/>
            <a:ext cx="196560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uLnTx/>
                <a:uFillTx/>
              </a:rPr>
              <a:t>e</a:t>
            </a:r>
            <a:r>
              <a:rPr kumimoji="0" lang="en-US" sz="1300" b="0" i="1" u="none" strike="noStrike" kern="0" cap="none" spc="0" normalizeH="0" baseline="30000" noProof="0" dirty="0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uLnTx/>
                <a:uFillTx/>
              </a:rPr>
              <a:t>- </a:t>
            </a: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uLnTx/>
                <a:uFillTx/>
              </a:rPr>
              <a:t>production mechanisms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uLnTx/>
                <a:uFillTx/>
              </a:rPr>
              <a:t>(e.g. secondary emission) </a:t>
            </a:r>
          </a:p>
        </p:txBody>
      </p:sp>
      <p:sp>
        <p:nvSpPr>
          <p:cNvPr id="93" name="Down Arrow 80">
            <a:extLst>
              <a:ext uri="{FF2B5EF4-FFF2-40B4-BE49-F238E27FC236}">
                <a16:creationId xmlns:a16="http://schemas.microsoft.com/office/drawing/2014/main" xmlns="" id="{2F0BDB62-755A-C407-45A6-EDCF40038F0F}"/>
              </a:ext>
            </a:extLst>
          </p:cNvPr>
          <p:cNvSpPr/>
          <p:nvPr/>
        </p:nvSpPr>
        <p:spPr>
          <a:xfrm flipV="1">
            <a:off x="7149788" y="3380333"/>
            <a:ext cx="349955" cy="310445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4" name="TextBox 81">
            <a:extLst>
              <a:ext uri="{FF2B5EF4-FFF2-40B4-BE49-F238E27FC236}">
                <a16:creationId xmlns:a16="http://schemas.microsoft.com/office/drawing/2014/main" xmlns="" id="{97E6DCE4-E0CB-8B97-7700-5F57D25BF786}"/>
              </a:ext>
            </a:extLst>
          </p:cNvPr>
          <p:cNvSpPr txBox="1"/>
          <p:nvPr/>
        </p:nvSpPr>
        <p:spPr>
          <a:xfrm>
            <a:off x="6046593" y="2412261"/>
            <a:ext cx="3832434" cy="323165"/>
          </a:xfrm>
          <a:prstGeom prst="rect">
            <a:avLst/>
          </a:prstGeom>
          <a:solidFill>
            <a:srgbClr val="70AD4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Electron cloud effects</a:t>
            </a:r>
          </a:p>
        </p:txBody>
      </p:sp>
      <p:grpSp>
        <p:nvGrpSpPr>
          <p:cNvPr id="95" name="Group 82">
            <a:extLst>
              <a:ext uri="{FF2B5EF4-FFF2-40B4-BE49-F238E27FC236}">
                <a16:creationId xmlns:a16="http://schemas.microsoft.com/office/drawing/2014/main" xmlns="" id="{ED7FCC5C-593A-9A41-8680-5F0B089BBC9B}"/>
              </a:ext>
            </a:extLst>
          </p:cNvPr>
          <p:cNvGrpSpPr/>
          <p:nvPr/>
        </p:nvGrpSpPr>
        <p:grpSpPr>
          <a:xfrm>
            <a:off x="2058500" y="4498655"/>
            <a:ext cx="8043333" cy="1859930"/>
            <a:chOff x="1793460" y="3889709"/>
            <a:chExt cx="8043333" cy="1859930"/>
          </a:xfrm>
        </p:grpSpPr>
        <p:sp>
          <p:nvSpPr>
            <p:cNvPr id="96" name="Rectangle 83">
              <a:extLst>
                <a:ext uri="{FF2B5EF4-FFF2-40B4-BE49-F238E27FC236}">
                  <a16:creationId xmlns:a16="http://schemas.microsoft.com/office/drawing/2014/main" xmlns="" id="{0C0A5E3F-C026-7EE6-298C-EA84A6EB5A2F}"/>
                </a:ext>
              </a:extLst>
            </p:cNvPr>
            <p:cNvSpPr/>
            <p:nvPr/>
          </p:nvSpPr>
          <p:spPr>
            <a:xfrm>
              <a:off x="3210217" y="4924699"/>
              <a:ext cx="2494843" cy="360000"/>
            </a:xfrm>
            <a:prstGeom prst="rect">
              <a:avLst/>
            </a:prstGeom>
            <a:gradFill rotWithShape="1">
              <a:gsLst>
                <a:gs pos="0">
                  <a:srgbClr val="5B9BD5">
                    <a:satMod val="103000"/>
                    <a:lumMod val="102000"/>
                    <a:tint val="94000"/>
                  </a:srgbClr>
                </a:gs>
                <a:gs pos="50000">
                  <a:srgbClr val="5B9BD5">
                    <a:satMod val="110000"/>
                    <a:lumMod val="100000"/>
                    <a:shade val="100000"/>
                  </a:srgbClr>
                </a:gs>
                <a:gs pos="100000">
                  <a:srgbClr val="5B9BD5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Beam equations of motion</a:t>
              </a: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7" name="Bent Arrow 84">
              <a:extLst>
                <a:ext uri="{FF2B5EF4-FFF2-40B4-BE49-F238E27FC236}">
                  <a16:creationId xmlns:a16="http://schemas.microsoft.com/office/drawing/2014/main" xmlns="" id="{90204C98-8282-793E-F552-B04A72CAFB27}"/>
                </a:ext>
              </a:extLst>
            </p:cNvPr>
            <p:cNvSpPr/>
            <p:nvPr/>
          </p:nvSpPr>
          <p:spPr>
            <a:xfrm rot="16200000">
              <a:off x="1818864" y="3962315"/>
              <a:ext cx="1236127" cy="1286935"/>
            </a:xfrm>
            <a:prstGeom prst="bentArrow">
              <a:avLst>
                <a:gd name="adj1" fmla="val 12849"/>
                <a:gd name="adj2" fmla="val 15868"/>
                <a:gd name="adj3" fmla="val 18608"/>
                <a:gd name="adj4" fmla="val 43750"/>
              </a:avLst>
            </a:prstGeom>
            <a:solidFill>
              <a:srgbClr val="4472C4">
                <a:lumMod val="20000"/>
                <a:lumOff val="80000"/>
              </a:srgbClr>
            </a:solidFill>
            <a:ln w="635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8" name="TextBox 85">
              <a:extLst>
                <a:ext uri="{FF2B5EF4-FFF2-40B4-BE49-F238E27FC236}">
                  <a16:creationId xmlns:a16="http://schemas.microsoft.com/office/drawing/2014/main" xmlns="" id="{1CE63ECB-D695-F66E-EE74-6725C742C26C}"/>
                </a:ext>
              </a:extLst>
            </p:cNvPr>
            <p:cNvSpPr txBox="1"/>
            <p:nvPr/>
          </p:nvSpPr>
          <p:spPr>
            <a:xfrm>
              <a:off x="3472298" y="5257196"/>
              <a:ext cx="154516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300" i="1">
                  <a:solidFill>
                    <a:schemeClr val="accent2"/>
                  </a:solidFill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kern="0" dirty="0">
                  <a:solidFill>
                    <a:srgbClr val="44546A"/>
                  </a:solidFill>
                </a:rPr>
                <a:t>External f</a:t>
              </a:r>
              <a:r>
                <a:rPr kumimoji="0" lang="en-US" sz="1300" b="0" i="1" u="none" strike="noStrike" kern="0" cap="none" spc="0" normalizeH="0" baseline="0" noProof="0" dirty="0" err="1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orces</a:t>
              </a: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 from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Magnets</a:t>
              </a:r>
              <a:r>
                <a:rPr lang="en-US" kern="0" dirty="0">
                  <a:solidFill>
                    <a:srgbClr val="44546A"/>
                  </a:solidFill>
                </a:rPr>
                <a:t> &amp;</a:t>
              </a: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 RF</a:t>
              </a:r>
            </a:p>
          </p:txBody>
        </p:sp>
        <p:sp>
          <p:nvSpPr>
            <p:cNvPr id="99" name="Bent Arrow 86">
              <a:extLst>
                <a:ext uri="{FF2B5EF4-FFF2-40B4-BE49-F238E27FC236}">
                  <a16:creationId xmlns:a16="http://schemas.microsoft.com/office/drawing/2014/main" xmlns="" id="{D6E7C8DA-9649-6163-4178-425FBDF8E86A}"/>
                </a:ext>
              </a:extLst>
            </p:cNvPr>
            <p:cNvSpPr/>
            <p:nvPr/>
          </p:nvSpPr>
          <p:spPr>
            <a:xfrm rot="16200000" flipV="1">
              <a:off x="4942004" y="5171466"/>
              <a:ext cx="287289" cy="601025"/>
            </a:xfrm>
            <a:prstGeom prst="bentArrow">
              <a:avLst>
                <a:gd name="adj1" fmla="val 30737"/>
                <a:gd name="adj2" fmla="val 25000"/>
                <a:gd name="adj3" fmla="val 43756"/>
                <a:gd name="adj4" fmla="val 38004"/>
              </a:avLst>
            </a:prstGeom>
            <a:solidFill>
              <a:srgbClr val="4472C4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0" name="Bent Arrow 87">
              <a:extLst>
                <a:ext uri="{FF2B5EF4-FFF2-40B4-BE49-F238E27FC236}">
                  <a16:creationId xmlns:a16="http://schemas.microsoft.com/office/drawing/2014/main" xmlns="" id="{D8DD4389-5EBA-DA6F-0936-77EF2B9EED19}"/>
                </a:ext>
              </a:extLst>
            </p:cNvPr>
            <p:cNvSpPr/>
            <p:nvPr/>
          </p:nvSpPr>
          <p:spPr>
            <a:xfrm rot="10800000">
              <a:off x="5784083" y="4035690"/>
              <a:ext cx="4052710" cy="1286935"/>
            </a:xfrm>
            <a:prstGeom prst="bentArrow">
              <a:avLst>
                <a:gd name="adj1" fmla="val 12849"/>
                <a:gd name="adj2" fmla="val 15868"/>
                <a:gd name="adj3" fmla="val 18608"/>
                <a:gd name="adj4" fmla="val 43750"/>
              </a:avLst>
            </a:prstGeom>
            <a:solidFill>
              <a:srgbClr val="4472C4">
                <a:lumMod val="20000"/>
                <a:lumOff val="80000"/>
              </a:srgbClr>
            </a:solidFill>
            <a:ln w="635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Down Arrow 88">
              <a:extLst>
                <a:ext uri="{FF2B5EF4-FFF2-40B4-BE49-F238E27FC236}">
                  <a16:creationId xmlns:a16="http://schemas.microsoft.com/office/drawing/2014/main" xmlns="" id="{2C565854-1384-1FCC-6572-FBE944965A46}"/>
                </a:ext>
              </a:extLst>
            </p:cNvPr>
            <p:cNvSpPr/>
            <p:nvPr/>
          </p:nvSpPr>
          <p:spPr>
            <a:xfrm>
              <a:off x="5159163" y="3889709"/>
              <a:ext cx="299158" cy="965198"/>
            </a:xfrm>
            <a:prstGeom prst="downArrow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solidFill>
                <a:srgbClr val="44546A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02" name="Rectangle 6">
            <a:extLst>
              <a:ext uri="{FF2B5EF4-FFF2-40B4-BE49-F238E27FC236}">
                <a16:creationId xmlns:a16="http://schemas.microsoft.com/office/drawing/2014/main" xmlns="" id="{AAD00AD3-23D4-16B8-2A94-D9F6EB76E141}"/>
              </a:ext>
            </a:extLst>
          </p:cNvPr>
          <p:cNvSpPr/>
          <p:nvPr/>
        </p:nvSpPr>
        <p:spPr>
          <a:xfrm>
            <a:off x="6193933" y="2793311"/>
            <a:ext cx="1787237" cy="52647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Pre-calculated initial electron distribution</a:t>
            </a:r>
            <a:endParaRPr lang="en-US" sz="1500" b="1" dirty="0"/>
          </a:p>
        </p:txBody>
      </p:sp>
      <p:sp>
        <p:nvSpPr>
          <p:cNvPr id="103" name="Down Arrow 7">
            <a:extLst>
              <a:ext uri="{FF2B5EF4-FFF2-40B4-BE49-F238E27FC236}">
                <a16:creationId xmlns:a16="http://schemas.microsoft.com/office/drawing/2014/main" xmlns="" id="{D1022130-C956-0C04-EA85-A959547BF3E8}"/>
              </a:ext>
            </a:extLst>
          </p:cNvPr>
          <p:cNvSpPr>
            <a:spLocks noChangeAspect="1"/>
          </p:cNvSpPr>
          <p:nvPr/>
        </p:nvSpPr>
        <p:spPr>
          <a:xfrm>
            <a:off x="6895046" y="3347494"/>
            <a:ext cx="385011" cy="369762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04" name="U-Turn Arrow 5">
            <a:extLst>
              <a:ext uri="{FF2B5EF4-FFF2-40B4-BE49-F238E27FC236}">
                <a16:creationId xmlns:a16="http://schemas.microsoft.com/office/drawing/2014/main" xmlns="" id="{47D04436-4406-793E-EF50-9A141CE666A3}"/>
              </a:ext>
            </a:extLst>
          </p:cNvPr>
          <p:cNvSpPr/>
          <p:nvPr/>
        </p:nvSpPr>
        <p:spPr>
          <a:xfrm flipH="1" flipV="1">
            <a:off x="7459579" y="4551507"/>
            <a:ext cx="2292300" cy="338666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5" name="Down Arrow 10">
            <a:extLst>
              <a:ext uri="{FF2B5EF4-FFF2-40B4-BE49-F238E27FC236}">
                <a16:creationId xmlns:a16="http://schemas.microsoft.com/office/drawing/2014/main" xmlns="" id="{8FC33DAC-7FBC-1567-52EC-9AC8BDD2B865}"/>
              </a:ext>
            </a:extLst>
          </p:cNvPr>
          <p:cNvSpPr/>
          <p:nvPr/>
        </p:nvSpPr>
        <p:spPr>
          <a:xfrm flipV="1">
            <a:off x="6458343" y="4539096"/>
            <a:ext cx="349955" cy="194798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6" name="TextBox 11">
            <a:extLst>
              <a:ext uri="{FF2B5EF4-FFF2-40B4-BE49-F238E27FC236}">
                <a16:creationId xmlns:a16="http://schemas.microsoft.com/office/drawing/2014/main" xmlns="" id="{4327CC6D-8215-76E6-2BDC-B622D4577DC6}"/>
              </a:ext>
            </a:extLst>
          </p:cNvPr>
          <p:cNvSpPr txBox="1"/>
          <p:nvPr/>
        </p:nvSpPr>
        <p:spPr>
          <a:xfrm>
            <a:off x="6025184" y="4692958"/>
            <a:ext cx="120257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External</a:t>
            </a:r>
            <a:r>
              <a:rPr kumimoji="0" lang="en-US" sz="1300" b="0" i="1" u="none" strike="noStrike" kern="0" cap="none" spc="0" normalizeH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 B field</a:t>
            </a:r>
            <a:endParaRPr kumimoji="0" lang="en-US" sz="1300" b="0" i="1" u="none" strike="noStrike" kern="0" cap="none" spc="0" normalizeH="0" baseline="0" noProof="0" dirty="0">
              <a:ln>
                <a:noFill/>
              </a:ln>
              <a:solidFill>
                <a:srgbClr val="70AD47"/>
              </a:solidFill>
              <a:effectLst/>
              <a:uLnTx/>
              <a:uFillTx/>
            </a:endParaRPr>
          </a:p>
        </p:txBody>
      </p:sp>
      <p:sp>
        <p:nvSpPr>
          <p:cNvPr id="108" name="CasellaDiTesto 107"/>
          <p:cNvSpPr txBox="1"/>
          <p:nvPr/>
        </p:nvSpPr>
        <p:spPr>
          <a:xfrm>
            <a:off x="9850558" y="2397739"/>
            <a:ext cx="1019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Courtesy</a:t>
            </a:r>
            <a:r>
              <a:rPr lang="it-IT" sz="1400" dirty="0" smtClean="0"/>
              <a:t> of</a:t>
            </a:r>
          </a:p>
          <a:p>
            <a:r>
              <a:rPr lang="it-IT" sz="1400" dirty="0"/>
              <a:t>G</a:t>
            </a:r>
            <a:r>
              <a:rPr lang="it-IT" sz="1400" dirty="0" smtClean="0"/>
              <a:t>. </a:t>
            </a:r>
            <a:r>
              <a:rPr lang="it-IT" sz="1400" dirty="0" err="1" smtClean="0"/>
              <a:t>Rumolo</a:t>
            </a:r>
            <a:endParaRPr lang="it-IT" sz="1400" dirty="0" smtClean="0"/>
          </a:p>
        </p:txBody>
      </p:sp>
    </p:spTree>
    <p:extLst>
      <p:ext uri="{BB962C8B-B14F-4D97-AF65-F5344CB8AC3E}">
        <p14:creationId xmlns:p14="http://schemas.microsoft.com/office/powerpoint/2010/main" val="91231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/>
              <a:t>Stability </a:t>
            </a:r>
            <a:r>
              <a:rPr lang="en-GB" dirty="0" smtClean="0"/>
              <a:t>Simulations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11871" y="1067403"/>
            <a:ext cx="11764536" cy="518130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E-cloud build-up </a:t>
            </a:r>
            <a:r>
              <a:rPr lang="en-US" dirty="0">
                <a:sym typeface="Wingdings" pitchFamily="2" charset="2"/>
              </a:rPr>
              <a:t> S</a:t>
            </a:r>
            <a:r>
              <a:rPr lang="en-US" dirty="0"/>
              <a:t>olely focuses on </a:t>
            </a:r>
            <a:r>
              <a:rPr lang="en-US" dirty="0">
                <a:solidFill>
                  <a:schemeClr val="accent1"/>
                </a:solidFill>
              </a:rPr>
              <a:t>electron dynamics </a:t>
            </a:r>
            <a:r>
              <a:rPr lang="en-US" dirty="0"/>
              <a:t>with an </a:t>
            </a:r>
            <a:r>
              <a:rPr lang="en-US" dirty="0">
                <a:solidFill>
                  <a:schemeClr val="accent1"/>
                </a:solidFill>
              </a:rPr>
              <a:t>unperturbed beam distribution </a:t>
            </a:r>
            <a:r>
              <a:rPr lang="en-US" dirty="0"/>
              <a:t>to determine how the e-cloud forms and where it saturates</a:t>
            </a:r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35</a:t>
            </a:fld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8" name="CasellaDiTesto 107"/>
          <p:cNvSpPr txBox="1"/>
          <p:nvPr/>
        </p:nvSpPr>
        <p:spPr>
          <a:xfrm>
            <a:off x="9850558" y="2397739"/>
            <a:ext cx="1019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Courtesy</a:t>
            </a:r>
            <a:r>
              <a:rPr lang="it-IT" sz="1400" dirty="0" smtClean="0"/>
              <a:t> of</a:t>
            </a:r>
          </a:p>
          <a:p>
            <a:r>
              <a:rPr lang="it-IT" sz="1400" dirty="0"/>
              <a:t>G</a:t>
            </a:r>
            <a:r>
              <a:rPr lang="it-IT" sz="1400" dirty="0" smtClean="0"/>
              <a:t>. </a:t>
            </a:r>
            <a:r>
              <a:rPr lang="it-IT" sz="1400" dirty="0" err="1" smtClean="0"/>
              <a:t>Rumolo</a:t>
            </a:r>
            <a:endParaRPr lang="it-IT" sz="1400" dirty="0" smtClean="0"/>
          </a:p>
        </p:txBody>
      </p:sp>
      <p:sp>
        <p:nvSpPr>
          <p:cNvPr id="39" name="Rectangle 33">
            <a:extLst>
              <a:ext uri="{FF2B5EF4-FFF2-40B4-BE49-F238E27FC236}">
                <a16:creationId xmlns:a16="http://schemas.microsoft.com/office/drawing/2014/main" xmlns="" id="{113B3B76-37E0-2ACA-8D8D-544D16CC364B}"/>
              </a:ext>
            </a:extLst>
          </p:cNvPr>
          <p:cNvSpPr/>
          <p:nvPr/>
        </p:nvSpPr>
        <p:spPr>
          <a:xfrm>
            <a:off x="6046301" y="2673434"/>
            <a:ext cx="3835400" cy="2311400"/>
          </a:xfrm>
          <a:prstGeom prst="rect">
            <a:avLst/>
          </a:prstGeom>
          <a:solidFill>
            <a:srgbClr val="70AD47">
              <a:alpha val="17000"/>
            </a:srgbClr>
          </a:solidFill>
          <a:ln w="19050" cap="flat" cmpd="sng" algn="ctr">
            <a:noFill/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Rectangle 34">
            <a:extLst>
              <a:ext uri="{FF2B5EF4-FFF2-40B4-BE49-F238E27FC236}">
                <a16:creationId xmlns:a16="http://schemas.microsoft.com/office/drawing/2014/main" xmlns="" id="{8EED1983-338D-C598-D02F-2AC6E21A47DB}"/>
              </a:ext>
            </a:extLst>
          </p:cNvPr>
          <p:cNvSpPr/>
          <p:nvPr/>
        </p:nvSpPr>
        <p:spPr>
          <a:xfrm>
            <a:off x="3283341" y="2732703"/>
            <a:ext cx="2534359" cy="2243667"/>
          </a:xfrm>
          <a:prstGeom prst="rect">
            <a:avLst/>
          </a:prstGeom>
          <a:solidFill>
            <a:srgbClr val="ED7D31">
              <a:alpha val="17000"/>
            </a:srgbClr>
          </a:solidFill>
          <a:ln w="19050" cap="flat" cmpd="sng" algn="ctr">
            <a:noFill/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Rectangle 35">
            <a:extLst>
              <a:ext uri="{FF2B5EF4-FFF2-40B4-BE49-F238E27FC236}">
                <a16:creationId xmlns:a16="http://schemas.microsoft.com/office/drawing/2014/main" xmlns="" id="{88704045-FC8C-A6E2-62C8-01BD414E1DCF}"/>
              </a:ext>
            </a:extLst>
          </p:cNvPr>
          <p:cNvSpPr/>
          <p:nvPr/>
        </p:nvSpPr>
        <p:spPr>
          <a:xfrm>
            <a:off x="1815787" y="3750137"/>
            <a:ext cx="1292577" cy="720000"/>
          </a:xfrm>
          <a:prstGeom prst="rect">
            <a:avLst/>
          </a:prstGeom>
          <a:gradFill rotWithShape="1">
            <a:gsLst>
              <a:gs pos="0">
                <a:srgbClr val="5B9BD5">
                  <a:satMod val="103000"/>
                  <a:lumMod val="102000"/>
                  <a:tint val="94000"/>
                </a:srgbClr>
              </a:gs>
              <a:gs pos="50000">
                <a:srgbClr val="5B9BD5">
                  <a:satMod val="110000"/>
                  <a:lumMod val="100000"/>
                  <a:shade val="100000"/>
                </a:srgbClr>
              </a:gs>
              <a:gs pos="100000">
                <a:srgbClr val="5B9BD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Beam charge distribution</a:t>
            </a:r>
          </a:p>
        </p:txBody>
      </p:sp>
      <p:sp>
        <p:nvSpPr>
          <p:cNvPr id="42" name="Rectangle 36">
            <a:extLst>
              <a:ext uri="{FF2B5EF4-FFF2-40B4-BE49-F238E27FC236}">
                <a16:creationId xmlns:a16="http://schemas.microsoft.com/office/drawing/2014/main" xmlns="" id="{C7300D97-5CB8-CB56-8366-02AE36A84BB9}"/>
              </a:ext>
            </a:extLst>
          </p:cNvPr>
          <p:cNvSpPr/>
          <p:nvPr/>
        </p:nvSpPr>
        <p:spPr>
          <a:xfrm>
            <a:off x="5217691" y="3750137"/>
            <a:ext cx="720000" cy="684000"/>
          </a:xfrm>
          <a:prstGeom prst="rect">
            <a:avLst/>
          </a:prstGeom>
          <a:gradFill rotWithShape="1">
            <a:gsLst>
              <a:gs pos="0">
                <a:srgbClr val="5B9BD5">
                  <a:satMod val="103000"/>
                  <a:lumMod val="102000"/>
                  <a:tint val="94000"/>
                </a:srgbClr>
              </a:gs>
              <a:gs pos="50000">
                <a:srgbClr val="5B9BD5">
                  <a:satMod val="110000"/>
                  <a:lumMod val="100000"/>
                  <a:shade val="100000"/>
                </a:srgbClr>
              </a:gs>
              <a:gs pos="100000">
                <a:srgbClr val="5B9BD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E.M.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forces</a:t>
            </a:r>
          </a:p>
        </p:txBody>
      </p:sp>
      <p:sp>
        <p:nvSpPr>
          <p:cNvPr id="43" name="Rectangle 37">
            <a:extLst>
              <a:ext uri="{FF2B5EF4-FFF2-40B4-BE49-F238E27FC236}">
                <a16:creationId xmlns:a16="http://schemas.microsoft.com/office/drawing/2014/main" xmlns="" id="{8F80F758-FFEE-501E-113C-C8A5B4D6F371}"/>
              </a:ext>
            </a:extLst>
          </p:cNvPr>
          <p:cNvSpPr/>
          <p:nvPr/>
        </p:nvSpPr>
        <p:spPr>
          <a:xfrm>
            <a:off x="3608463" y="3750137"/>
            <a:ext cx="1109129" cy="720000"/>
          </a:xfrm>
          <a:prstGeom prst="rect">
            <a:avLst/>
          </a:prstGeom>
          <a:gradFill rotWithShape="1">
            <a:gsLst>
              <a:gs pos="0">
                <a:srgbClr val="ED7D31">
                  <a:satMod val="103000"/>
                  <a:lumMod val="102000"/>
                  <a:tint val="94000"/>
                </a:srgbClr>
              </a:gs>
              <a:gs pos="50000">
                <a:srgbClr val="ED7D31">
                  <a:satMod val="110000"/>
                  <a:lumMod val="100000"/>
                  <a:shade val="100000"/>
                </a:srgbClr>
              </a:gs>
              <a:gs pos="100000">
                <a:srgbClr val="ED7D31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Maxwell’s equations</a:t>
            </a:r>
          </a:p>
        </p:txBody>
      </p:sp>
      <p:sp>
        <p:nvSpPr>
          <p:cNvPr id="44" name="Down Arrow 38">
            <a:extLst>
              <a:ext uri="{FF2B5EF4-FFF2-40B4-BE49-F238E27FC236}">
                <a16:creationId xmlns:a16="http://schemas.microsoft.com/office/drawing/2014/main" xmlns="" id="{D1C9400F-2925-DD57-4FF2-904ED0427578}"/>
              </a:ext>
            </a:extLst>
          </p:cNvPr>
          <p:cNvSpPr/>
          <p:nvPr/>
        </p:nvSpPr>
        <p:spPr>
          <a:xfrm rot="16200000">
            <a:off x="3183436" y="3901293"/>
            <a:ext cx="349955" cy="417689"/>
          </a:xfrm>
          <a:prstGeom prst="downArrow">
            <a:avLst/>
          </a:prstGeom>
          <a:solidFill>
            <a:srgbClr val="4472C4">
              <a:lumMod val="20000"/>
              <a:lumOff val="80000"/>
            </a:srgbClr>
          </a:solidFill>
          <a:ln w="6350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Rectangle 43">
            <a:extLst>
              <a:ext uri="{FF2B5EF4-FFF2-40B4-BE49-F238E27FC236}">
                <a16:creationId xmlns:a16="http://schemas.microsoft.com/office/drawing/2014/main" xmlns="" id="{5CC5D1C2-DF8E-044B-3159-E1DDDD5CCBF3}"/>
              </a:ext>
            </a:extLst>
          </p:cNvPr>
          <p:cNvSpPr/>
          <p:nvPr/>
        </p:nvSpPr>
        <p:spPr>
          <a:xfrm>
            <a:off x="6474144" y="3750137"/>
            <a:ext cx="1168397" cy="720000"/>
          </a:xfrm>
          <a:prstGeom prst="rect">
            <a:avLst/>
          </a:prstGeom>
          <a:gradFill rotWithShape="1">
            <a:gsLst>
              <a:gs pos="0">
                <a:srgbClr val="70AD47">
                  <a:satMod val="103000"/>
                  <a:lumMod val="102000"/>
                  <a:tint val="94000"/>
                </a:srgbClr>
              </a:gs>
              <a:gs pos="50000">
                <a:srgbClr val="70AD47">
                  <a:satMod val="110000"/>
                  <a:lumMod val="100000"/>
                  <a:shade val="100000"/>
                </a:srgbClr>
              </a:gs>
              <a:gs pos="100000">
                <a:srgbClr val="70AD47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US" sz="1500" b="0" i="0" u="none" strike="noStrike" kern="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equations of motion</a:t>
            </a:r>
          </a:p>
        </p:txBody>
      </p:sp>
      <p:sp>
        <p:nvSpPr>
          <p:cNvPr id="46" name="Down Arrow 44">
            <a:extLst>
              <a:ext uri="{FF2B5EF4-FFF2-40B4-BE49-F238E27FC236}">
                <a16:creationId xmlns:a16="http://schemas.microsoft.com/office/drawing/2014/main" xmlns="" id="{DD50FA68-A165-DDD5-8B5C-ABC4CF7AE8E1}"/>
              </a:ext>
            </a:extLst>
          </p:cNvPr>
          <p:cNvSpPr/>
          <p:nvPr/>
        </p:nvSpPr>
        <p:spPr>
          <a:xfrm rot="16200000">
            <a:off x="4792664" y="3901293"/>
            <a:ext cx="349955" cy="417689"/>
          </a:xfrm>
          <a:prstGeom prst="downArrow">
            <a:avLst/>
          </a:prstGeom>
          <a:solidFill>
            <a:srgbClr val="ED7D31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5">
            <a:extLst>
              <a:ext uri="{FF2B5EF4-FFF2-40B4-BE49-F238E27FC236}">
                <a16:creationId xmlns:a16="http://schemas.microsoft.com/office/drawing/2014/main" xmlns="" id="{C96C6309-7B68-D6FB-CA69-D86BE219FE19}"/>
              </a:ext>
            </a:extLst>
          </p:cNvPr>
          <p:cNvSpPr txBox="1"/>
          <p:nvPr/>
        </p:nvSpPr>
        <p:spPr>
          <a:xfrm>
            <a:off x="3283340" y="2410969"/>
            <a:ext cx="2533500" cy="323165"/>
          </a:xfrm>
          <a:prstGeom prst="rect">
            <a:avLst/>
          </a:prstGeom>
          <a:solidFill>
            <a:srgbClr val="ED7D3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Vacuum chamber</a:t>
            </a:r>
          </a:p>
        </p:txBody>
      </p:sp>
      <p:sp>
        <p:nvSpPr>
          <p:cNvPr id="48" name="TextBox 46">
            <a:extLst>
              <a:ext uri="{FF2B5EF4-FFF2-40B4-BE49-F238E27FC236}">
                <a16:creationId xmlns:a16="http://schemas.microsoft.com/office/drawing/2014/main" xmlns="" id="{C49C2FE3-D27B-B6C0-448C-A5D806CE6905}"/>
              </a:ext>
            </a:extLst>
          </p:cNvPr>
          <p:cNvSpPr txBox="1"/>
          <p:nvPr/>
        </p:nvSpPr>
        <p:spPr>
          <a:xfrm>
            <a:off x="3204317" y="2823015"/>
            <a:ext cx="19078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i="1" kern="0" dirty="0">
                <a:solidFill>
                  <a:srgbClr val="ED7D31"/>
                </a:solidFill>
              </a:rPr>
              <a:t>Shape, PEC b</a:t>
            </a:r>
            <a:r>
              <a:rPr kumimoji="0" lang="en-US" sz="1300" b="0" i="1" u="none" strike="noStrike" kern="0" cap="none" spc="0" normalizeH="0" baseline="0" noProof="0" dirty="0" err="1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</a:rPr>
              <a:t>oundary</a:t>
            </a: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</a:rPr>
              <a:t> conditions</a:t>
            </a:r>
          </a:p>
        </p:txBody>
      </p:sp>
      <p:sp>
        <p:nvSpPr>
          <p:cNvPr id="49" name="Down Arrow 47">
            <a:extLst>
              <a:ext uri="{FF2B5EF4-FFF2-40B4-BE49-F238E27FC236}">
                <a16:creationId xmlns:a16="http://schemas.microsoft.com/office/drawing/2014/main" xmlns="" id="{F74ED73D-7535-86B5-E70A-07D3AC424A98}"/>
              </a:ext>
            </a:extLst>
          </p:cNvPr>
          <p:cNvSpPr/>
          <p:nvPr/>
        </p:nvSpPr>
        <p:spPr>
          <a:xfrm>
            <a:off x="3966322" y="3379041"/>
            <a:ext cx="349955" cy="310445"/>
          </a:xfrm>
          <a:prstGeom prst="downArrow">
            <a:avLst/>
          </a:prstGeom>
          <a:solidFill>
            <a:srgbClr val="ED7D31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Down Arrow 48">
            <a:extLst>
              <a:ext uri="{FF2B5EF4-FFF2-40B4-BE49-F238E27FC236}">
                <a16:creationId xmlns:a16="http://schemas.microsoft.com/office/drawing/2014/main" xmlns="" id="{C0DD56F5-CEF3-D9A6-5B70-9DFEFDCDD333}"/>
              </a:ext>
            </a:extLst>
          </p:cNvPr>
          <p:cNvSpPr/>
          <p:nvPr/>
        </p:nvSpPr>
        <p:spPr>
          <a:xfrm>
            <a:off x="6633321" y="3379041"/>
            <a:ext cx="349955" cy="310445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Rectangle 49">
            <a:extLst>
              <a:ext uri="{FF2B5EF4-FFF2-40B4-BE49-F238E27FC236}">
                <a16:creationId xmlns:a16="http://schemas.microsoft.com/office/drawing/2014/main" xmlns="" id="{67AAE8BC-89E5-292B-6746-977F16572D74}"/>
              </a:ext>
            </a:extLst>
          </p:cNvPr>
          <p:cNvSpPr/>
          <p:nvPr/>
        </p:nvSpPr>
        <p:spPr>
          <a:xfrm>
            <a:off x="8142640" y="3750137"/>
            <a:ext cx="968021" cy="720000"/>
          </a:xfrm>
          <a:prstGeom prst="rect">
            <a:avLst/>
          </a:prstGeom>
          <a:gradFill rotWithShape="1">
            <a:gsLst>
              <a:gs pos="0">
                <a:srgbClr val="70AD47">
                  <a:satMod val="103000"/>
                  <a:lumMod val="102000"/>
                  <a:tint val="94000"/>
                </a:srgbClr>
              </a:gs>
              <a:gs pos="50000">
                <a:srgbClr val="70AD47">
                  <a:satMod val="110000"/>
                  <a:lumMod val="100000"/>
                  <a:shade val="100000"/>
                </a:srgbClr>
              </a:gs>
              <a:gs pos="100000">
                <a:srgbClr val="70AD47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Maxwell’s equations</a:t>
            </a:r>
          </a:p>
        </p:txBody>
      </p:sp>
      <p:sp>
        <p:nvSpPr>
          <p:cNvPr id="52" name="Rectangle 50">
            <a:extLst>
              <a:ext uri="{FF2B5EF4-FFF2-40B4-BE49-F238E27FC236}">
                <a16:creationId xmlns:a16="http://schemas.microsoft.com/office/drawing/2014/main" xmlns="" id="{05767801-2DC6-340A-75F9-DECA371DCB38}"/>
              </a:ext>
            </a:extLst>
          </p:cNvPr>
          <p:cNvSpPr/>
          <p:nvPr/>
        </p:nvSpPr>
        <p:spPr>
          <a:xfrm>
            <a:off x="9610763" y="3750137"/>
            <a:ext cx="720000" cy="684000"/>
          </a:xfrm>
          <a:prstGeom prst="rect">
            <a:avLst/>
          </a:prstGeom>
          <a:gradFill rotWithShape="1">
            <a:gsLst>
              <a:gs pos="0">
                <a:srgbClr val="5B9BD5">
                  <a:satMod val="103000"/>
                  <a:lumMod val="102000"/>
                  <a:tint val="94000"/>
                </a:srgbClr>
              </a:gs>
              <a:gs pos="50000">
                <a:srgbClr val="5B9BD5">
                  <a:satMod val="110000"/>
                  <a:lumMod val="100000"/>
                  <a:shade val="100000"/>
                </a:srgbClr>
              </a:gs>
              <a:gs pos="100000">
                <a:srgbClr val="5B9BD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E.M.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forces</a:t>
            </a:r>
          </a:p>
        </p:txBody>
      </p:sp>
      <p:sp>
        <p:nvSpPr>
          <p:cNvPr id="53" name="Down Arrow 51">
            <a:extLst>
              <a:ext uri="{FF2B5EF4-FFF2-40B4-BE49-F238E27FC236}">
                <a16:creationId xmlns:a16="http://schemas.microsoft.com/office/drawing/2014/main" xmlns="" id="{95CC5361-A536-3C10-C986-D6FD31A115FF}"/>
              </a:ext>
            </a:extLst>
          </p:cNvPr>
          <p:cNvSpPr/>
          <p:nvPr/>
        </p:nvSpPr>
        <p:spPr>
          <a:xfrm rot="16200000">
            <a:off x="6033619" y="3901293"/>
            <a:ext cx="349955" cy="417689"/>
          </a:xfrm>
          <a:prstGeom prst="downArrow">
            <a:avLst/>
          </a:prstGeom>
          <a:solidFill>
            <a:srgbClr val="4472C4">
              <a:lumMod val="20000"/>
              <a:lumOff val="80000"/>
            </a:srgbClr>
          </a:solidFill>
          <a:ln w="6350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Down Arrow 52">
            <a:extLst>
              <a:ext uri="{FF2B5EF4-FFF2-40B4-BE49-F238E27FC236}">
                <a16:creationId xmlns:a16="http://schemas.microsoft.com/office/drawing/2014/main" xmlns="" id="{C6F614E1-76B5-C15E-EFFE-A82BA9874B49}"/>
              </a:ext>
            </a:extLst>
          </p:cNvPr>
          <p:cNvSpPr/>
          <p:nvPr/>
        </p:nvSpPr>
        <p:spPr>
          <a:xfrm rot="16200000">
            <a:off x="7717613" y="3901293"/>
            <a:ext cx="349955" cy="417689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Down Arrow 53">
            <a:extLst>
              <a:ext uri="{FF2B5EF4-FFF2-40B4-BE49-F238E27FC236}">
                <a16:creationId xmlns:a16="http://schemas.microsoft.com/office/drawing/2014/main" xmlns="" id="{BD9CAED1-2D6A-0091-3748-21ED4CEF6350}"/>
              </a:ext>
            </a:extLst>
          </p:cNvPr>
          <p:cNvSpPr/>
          <p:nvPr/>
        </p:nvSpPr>
        <p:spPr>
          <a:xfrm rot="16200000">
            <a:off x="9216729" y="3901293"/>
            <a:ext cx="349955" cy="417689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TextBox 54">
            <a:extLst>
              <a:ext uri="{FF2B5EF4-FFF2-40B4-BE49-F238E27FC236}">
                <a16:creationId xmlns:a16="http://schemas.microsoft.com/office/drawing/2014/main" xmlns="" id="{7A030A13-30D3-EB88-3233-FFB31FF7F8FC}"/>
              </a:ext>
            </a:extLst>
          </p:cNvPr>
          <p:cNvSpPr txBox="1"/>
          <p:nvPr/>
        </p:nvSpPr>
        <p:spPr>
          <a:xfrm>
            <a:off x="6050422" y="2823015"/>
            <a:ext cx="196560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e</a:t>
            </a:r>
            <a:r>
              <a:rPr kumimoji="0" lang="en-US" sz="1300" b="0" i="1" u="none" strike="noStrike" kern="0" cap="none" spc="0" normalizeH="0" baseline="3000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- </a:t>
            </a: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production mechanisms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(e.g. secondary emission) </a:t>
            </a:r>
          </a:p>
        </p:txBody>
      </p:sp>
      <p:sp>
        <p:nvSpPr>
          <p:cNvPr id="57" name="Down Arrow 57">
            <a:extLst>
              <a:ext uri="{FF2B5EF4-FFF2-40B4-BE49-F238E27FC236}">
                <a16:creationId xmlns:a16="http://schemas.microsoft.com/office/drawing/2014/main" xmlns="" id="{298AABD3-4B23-547D-9B74-8B9C6C049DCC}"/>
              </a:ext>
            </a:extLst>
          </p:cNvPr>
          <p:cNvSpPr/>
          <p:nvPr/>
        </p:nvSpPr>
        <p:spPr>
          <a:xfrm flipV="1">
            <a:off x="7149788" y="3379041"/>
            <a:ext cx="349955" cy="310445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TextBox 58">
            <a:extLst>
              <a:ext uri="{FF2B5EF4-FFF2-40B4-BE49-F238E27FC236}">
                <a16:creationId xmlns:a16="http://schemas.microsoft.com/office/drawing/2014/main" xmlns="" id="{44DCD43F-3E2C-5D3A-F50D-3F02B2448BB0}"/>
              </a:ext>
            </a:extLst>
          </p:cNvPr>
          <p:cNvSpPr txBox="1"/>
          <p:nvPr/>
        </p:nvSpPr>
        <p:spPr>
          <a:xfrm>
            <a:off x="6046593" y="2410969"/>
            <a:ext cx="3832434" cy="323165"/>
          </a:xfrm>
          <a:prstGeom prst="rect">
            <a:avLst/>
          </a:prstGeom>
          <a:solidFill>
            <a:srgbClr val="70AD4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Electron </a:t>
            </a:r>
            <a:r>
              <a:rPr kumimoji="0" lang="en-US" sz="15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cloud effects</a:t>
            </a:r>
            <a:endParaRPr kumimoji="0" lang="en-US" sz="15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59" name="Group 60">
            <a:extLst>
              <a:ext uri="{FF2B5EF4-FFF2-40B4-BE49-F238E27FC236}">
                <a16:creationId xmlns:a16="http://schemas.microsoft.com/office/drawing/2014/main" xmlns="" id="{065C6008-71EC-F9F3-7B1A-AEF717BE93EB}"/>
              </a:ext>
            </a:extLst>
          </p:cNvPr>
          <p:cNvGrpSpPr/>
          <p:nvPr/>
        </p:nvGrpSpPr>
        <p:grpSpPr>
          <a:xfrm>
            <a:off x="2058500" y="4497363"/>
            <a:ext cx="8043333" cy="1859930"/>
            <a:chOff x="1793460" y="3889709"/>
            <a:chExt cx="8043333" cy="1859930"/>
          </a:xfrm>
        </p:grpSpPr>
        <p:sp>
          <p:nvSpPr>
            <p:cNvPr id="60" name="Rectangle 39">
              <a:extLst>
                <a:ext uri="{FF2B5EF4-FFF2-40B4-BE49-F238E27FC236}">
                  <a16:creationId xmlns:a16="http://schemas.microsoft.com/office/drawing/2014/main" xmlns="" id="{6C22E82C-CADA-5DF7-9115-6C378948E79D}"/>
                </a:ext>
              </a:extLst>
            </p:cNvPr>
            <p:cNvSpPr/>
            <p:nvPr/>
          </p:nvSpPr>
          <p:spPr>
            <a:xfrm>
              <a:off x="3210217" y="4924699"/>
              <a:ext cx="2494843" cy="360000"/>
            </a:xfrm>
            <a:prstGeom prst="rect">
              <a:avLst/>
            </a:prstGeom>
            <a:gradFill rotWithShape="1">
              <a:gsLst>
                <a:gs pos="0">
                  <a:srgbClr val="5B9BD5">
                    <a:satMod val="103000"/>
                    <a:lumMod val="102000"/>
                    <a:tint val="94000"/>
                  </a:srgbClr>
                </a:gs>
                <a:gs pos="50000">
                  <a:srgbClr val="5B9BD5">
                    <a:satMod val="110000"/>
                    <a:lumMod val="100000"/>
                    <a:shade val="100000"/>
                  </a:srgbClr>
                </a:gs>
                <a:gs pos="100000">
                  <a:srgbClr val="5B9BD5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Beam equations of motion</a:t>
              </a: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Bent Arrow 40">
              <a:extLst>
                <a:ext uri="{FF2B5EF4-FFF2-40B4-BE49-F238E27FC236}">
                  <a16:creationId xmlns:a16="http://schemas.microsoft.com/office/drawing/2014/main" xmlns="" id="{37E579A6-CAC7-FF0D-3937-EADC045D0E8C}"/>
                </a:ext>
              </a:extLst>
            </p:cNvPr>
            <p:cNvSpPr/>
            <p:nvPr/>
          </p:nvSpPr>
          <p:spPr>
            <a:xfrm rot="16200000">
              <a:off x="1818864" y="3962315"/>
              <a:ext cx="1236127" cy="1286935"/>
            </a:xfrm>
            <a:prstGeom prst="bentArrow">
              <a:avLst>
                <a:gd name="adj1" fmla="val 12849"/>
                <a:gd name="adj2" fmla="val 15868"/>
                <a:gd name="adj3" fmla="val 18608"/>
                <a:gd name="adj4" fmla="val 43750"/>
              </a:avLst>
            </a:prstGeom>
            <a:solidFill>
              <a:srgbClr val="4472C4">
                <a:lumMod val="20000"/>
                <a:lumOff val="80000"/>
              </a:srgbClr>
            </a:solidFill>
            <a:ln w="635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TextBox 41">
              <a:extLst>
                <a:ext uri="{FF2B5EF4-FFF2-40B4-BE49-F238E27FC236}">
                  <a16:creationId xmlns:a16="http://schemas.microsoft.com/office/drawing/2014/main" xmlns="" id="{D12BB036-2D0C-1CD3-056D-26A46EAF52AF}"/>
                </a:ext>
              </a:extLst>
            </p:cNvPr>
            <p:cNvSpPr txBox="1"/>
            <p:nvPr/>
          </p:nvSpPr>
          <p:spPr>
            <a:xfrm>
              <a:off x="3472298" y="5257196"/>
              <a:ext cx="154516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300" i="1">
                  <a:solidFill>
                    <a:schemeClr val="accent2"/>
                  </a:solidFill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kern="0" dirty="0">
                  <a:solidFill>
                    <a:srgbClr val="44546A"/>
                  </a:solidFill>
                </a:rPr>
                <a:t>External f</a:t>
              </a:r>
              <a:r>
                <a:rPr kumimoji="0" lang="en-US" sz="1300" b="0" i="1" u="none" strike="noStrike" kern="0" cap="none" spc="0" normalizeH="0" baseline="0" noProof="0" dirty="0" err="1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orces</a:t>
              </a: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 from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Magnets</a:t>
              </a:r>
              <a:r>
                <a:rPr lang="en-US" kern="0" dirty="0">
                  <a:solidFill>
                    <a:srgbClr val="44546A"/>
                  </a:solidFill>
                </a:rPr>
                <a:t> &amp;</a:t>
              </a: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 RF</a:t>
              </a:r>
            </a:p>
          </p:txBody>
        </p:sp>
        <p:sp>
          <p:nvSpPr>
            <p:cNvPr id="63" name="Bent Arrow 42">
              <a:extLst>
                <a:ext uri="{FF2B5EF4-FFF2-40B4-BE49-F238E27FC236}">
                  <a16:creationId xmlns:a16="http://schemas.microsoft.com/office/drawing/2014/main" xmlns="" id="{8E4EAB99-712B-0BBA-FD81-FAE4CF3DEABF}"/>
                </a:ext>
              </a:extLst>
            </p:cNvPr>
            <p:cNvSpPr/>
            <p:nvPr/>
          </p:nvSpPr>
          <p:spPr>
            <a:xfrm rot="16200000" flipV="1">
              <a:off x="4942004" y="5171466"/>
              <a:ext cx="287289" cy="601025"/>
            </a:xfrm>
            <a:prstGeom prst="bentArrow">
              <a:avLst>
                <a:gd name="adj1" fmla="val 30737"/>
                <a:gd name="adj2" fmla="val 25000"/>
                <a:gd name="adj3" fmla="val 43756"/>
                <a:gd name="adj4" fmla="val 38004"/>
              </a:avLst>
            </a:prstGeom>
            <a:solidFill>
              <a:srgbClr val="4472C4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Bent Arrow 55">
              <a:extLst>
                <a:ext uri="{FF2B5EF4-FFF2-40B4-BE49-F238E27FC236}">
                  <a16:creationId xmlns:a16="http://schemas.microsoft.com/office/drawing/2014/main" xmlns="" id="{796DBC61-AA84-9C2D-E57E-2BA670ECA275}"/>
                </a:ext>
              </a:extLst>
            </p:cNvPr>
            <p:cNvSpPr/>
            <p:nvPr/>
          </p:nvSpPr>
          <p:spPr>
            <a:xfrm rot="10800000">
              <a:off x="5784083" y="4035690"/>
              <a:ext cx="4052710" cy="1286935"/>
            </a:xfrm>
            <a:prstGeom prst="bentArrow">
              <a:avLst>
                <a:gd name="adj1" fmla="val 12849"/>
                <a:gd name="adj2" fmla="val 15868"/>
                <a:gd name="adj3" fmla="val 18608"/>
                <a:gd name="adj4" fmla="val 43750"/>
              </a:avLst>
            </a:prstGeom>
            <a:solidFill>
              <a:srgbClr val="4472C4">
                <a:lumMod val="20000"/>
                <a:lumOff val="80000"/>
              </a:srgbClr>
            </a:solidFill>
            <a:ln w="635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Down Arrow 59">
              <a:extLst>
                <a:ext uri="{FF2B5EF4-FFF2-40B4-BE49-F238E27FC236}">
                  <a16:creationId xmlns:a16="http://schemas.microsoft.com/office/drawing/2014/main" xmlns="" id="{2DE05B38-C042-4CE3-EE7F-4699FC930DF2}"/>
                </a:ext>
              </a:extLst>
            </p:cNvPr>
            <p:cNvSpPr/>
            <p:nvPr/>
          </p:nvSpPr>
          <p:spPr>
            <a:xfrm>
              <a:off x="5159163" y="3889709"/>
              <a:ext cx="299158" cy="965198"/>
            </a:xfrm>
            <a:prstGeom prst="downArrow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solidFill>
                <a:srgbClr val="44546A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6" name="Rectangle 6">
            <a:extLst>
              <a:ext uri="{FF2B5EF4-FFF2-40B4-BE49-F238E27FC236}">
                <a16:creationId xmlns:a16="http://schemas.microsoft.com/office/drawing/2014/main" xmlns="" id="{221B4234-343B-6DFF-DF38-FCD303A00A98}"/>
              </a:ext>
            </a:extLst>
          </p:cNvPr>
          <p:cNvSpPr/>
          <p:nvPr/>
        </p:nvSpPr>
        <p:spPr>
          <a:xfrm>
            <a:off x="1533911" y="2173544"/>
            <a:ext cx="4429125" cy="423950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Rectangle 7">
            <a:extLst>
              <a:ext uri="{FF2B5EF4-FFF2-40B4-BE49-F238E27FC236}">
                <a16:creationId xmlns:a16="http://schemas.microsoft.com/office/drawing/2014/main" xmlns="" id="{5EC84D8F-9115-CD79-BBF3-85ED10896E02}"/>
              </a:ext>
            </a:extLst>
          </p:cNvPr>
          <p:cNvSpPr/>
          <p:nvPr/>
        </p:nvSpPr>
        <p:spPr>
          <a:xfrm>
            <a:off x="5965313" y="5062088"/>
            <a:ext cx="4429125" cy="1161189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8" name="Rectangle 9">
            <a:extLst>
              <a:ext uri="{FF2B5EF4-FFF2-40B4-BE49-F238E27FC236}">
                <a16:creationId xmlns:a16="http://schemas.microsoft.com/office/drawing/2014/main" xmlns="" id="{431A83C3-4544-82AF-E758-5BD35736815A}"/>
              </a:ext>
            </a:extLst>
          </p:cNvPr>
          <p:cNvSpPr/>
          <p:nvPr/>
        </p:nvSpPr>
        <p:spPr>
          <a:xfrm>
            <a:off x="3686695" y="3580582"/>
            <a:ext cx="2239735" cy="102523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lt1"/>
                </a:solidFill>
              </a:rPr>
              <a:t>Pre-calculated forces from </a:t>
            </a:r>
            <a:r>
              <a:rPr lang="en-US" sz="1500" b="1" dirty="0">
                <a:solidFill>
                  <a:schemeClr val="lt1"/>
                </a:solidFill>
              </a:rPr>
              <a:t>unperturbed beam distribution </a:t>
            </a:r>
          </a:p>
        </p:txBody>
      </p:sp>
      <p:sp>
        <p:nvSpPr>
          <p:cNvPr id="69" name="Down Arrow 10">
            <a:extLst>
              <a:ext uri="{FF2B5EF4-FFF2-40B4-BE49-F238E27FC236}">
                <a16:creationId xmlns:a16="http://schemas.microsoft.com/office/drawing/2014/main" xmlns="" id="{38DA064F-4AF6-A74F-F091-11981FEE579B}"/>
              </a:ext>
            </a:extLst>
          </p:cNvPr>
          <p:cNvSpPr>
            <a:spLocks noChangeAspect="1"/>
          </p:cNvSpPr>
          <p:nvPr/>
        </p:nvSpPr>
        <p:spPr>
          <a:xfrm rot="16200000">
            <a:off x="6004439" y="3870271"/>
            <a:ext cx="385011" cy="46800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grpSp>
        <p:nvGrpSpPr>
          <p:cNvPr id="70" name="Group 13">
            <a:extLst>
              <a:ext uri="{FF2B5EF4-FFF2-40B4-BE49-F238E27FC236}">
                <a16:creationId xmlns:a16="http://schemas.microsoft.com/office/drawing/2014/main" xmlns="" id="{33D62791-3D2E-A3C2-5A9A-F98B8C1488F0}"/>
              </a:ext>
            </a:extLst>
          </p:cNvPr>
          <p:cNvGrpSpPr/>
          <p:nvPr/>
        </p:nvGrpSpPr>
        <p:grpSpPr>
          <a:xfrm>
            <a:off x="7650281" y="2621029"/>
            <a:ext cx="990514" cy="1399742"/>
            <a:chOff x="7650281" y="2689227"/>
            <a:chExt cx="990514" cy="1399742"/>
          </a:xfrm>
        </p:grpSpPr>
        <p:sp>
          <p:nvSpPr>
            <p:cNvPr id="71" name="Down Arrow 11">
              <a:extLst>
                <a:ext uri="{FF2B5EF4-FFF2-40B4-BE49-F238E27FC236}">
                  <a16:creationId xmlns:a16="http://schemas.microsoft.com/office/drawing/2014/main" xmlns="" id="{026630C2-EF0B-0A09-DC22-E09C33D62D5E}"/>
                </a:ext>
              </a:extLst>
            </p:cNvPr>
            <p:cNvSpPr/>
            <p:nvPr/>
          </p:nvSpPr>
          <p:spPr>
            <a:xfrm rot="2908471">
              <a:off x="7726519" y="3384136"/>
              <a:ext cx="349955" cy="502432"/>
            </a:xfrm>
            <a:prstGeom prst="downArrow">
              <a:avLst/>
            </a:prstGeom>
            <a:solidFill>
              <a:srgbClr val="70AD47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" name="TextBox 12">
              <a:extLst>
                <a:ext uri="{FF2B5EF4-FFF2-40B4-BE49-F238E27FC236}">
                  <a16:creationId xmlns:a16="http://schemas.microsoft.com/office/drawing/2014/main" xmlns="" id="{71AA99D7-23A0-D216-070E-4110667DCF3E}"/>
                </a:ext>
              </a:extLst>
            </p:cNvPr>
            <p:cNvSpPr txBox="1"/>
            <p:nvPr/>
          </p:nvSpPr>
          <p:spPr>
            <a:xfrm rot="2975772">
              <a:off x="7694703" y="3142876"/>
              <a:ext cx="1399742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70AD47"/>
                  </a:solidFill>
                  <a:effectLst/>
                  <a:uLnTx/>
                  <a:uFillTx/>
                </a:rPr>
                <a:t>External EM fields</a:t>
              </a:r>
              <a:b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70AD47"/>
                  </a:solidFill>
                  <a:effectLst/>
                  <a:uLnTx/>
                  <a:uFillTx/>
                </a:rPr>
              </a:b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70AD47"/>
                  </a:solidFill>
                  <a:effectLst/>
                  <a:uLnTx/>
                  <a:uFillTx/>
                </a:rPr>
                <a:t>in RF cavity</a:t>
              </a:r>
            </a:p>
          </p:txBody>
        </p:sp>
      </p:grpSp>
      <p:sp>
        <p:nvSpPr>
          <p:cNvPr id="73" name="U-Turn Arrow 5">
            <a:extLst>
              <a:ext uri="{FF2B5EF4-FFF2-40B4-BE49-F238E27FC236}">
                <a16:creationId xmlns:a16="http://schemas.microsoft.com/office/drawing/2014/main" xmlns="" id="{C31992F5-3991-FC0B-1140-C7B2CF532238}"/>
              </a:ext>
            </a:extLst>
          </p:cNvPr>
          <p:cNvSpPr/>
          <p:nvPr/>
        </p:nvSpPr>
        <p:spPr>
          <a:xfrm flipH="1" flipV="1">
            <a:off x="7459579" y="4550215"/>
            <a:ext cx="2292300" cy="338666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4" name="Down Arrow 15">
            <a:extLst>
              <a:ext uri="{FF2B5EF4-FFF2-40B4-BE49-F238E27FC236}">
                <a16:creationId xmlns:a16="http://schemas.microsoft.com/office/drawing/2014/main" xmlns="" id="{F97DACEF-1B68-7893-26E2-B86C8CA4E839}"/>
              </a:ext>
            </a:extLst>
          </p:cNvPr>
          <p:cNvSpPr/>
          <p:nvPr/>
        </p:nvSpPr>
        <p:spPr>
          <a:xfrm flipV="1">
            <a:off x="6458343" y="4537804"/>
            <a:ext cx="349955" cy="194798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7" name="TextBox 16">
            <a:extLst>
              <a:ext uri="{FF2B5EF4-FFF2-40B4-BE49-F238E27FC236}">
                <a16:creationId xmlns:a16="http://schemas.microsoft.com/office/drawing/2014/main" xmlns="" id="{007D1D3E-DE3D-052A-2545-DD613C26326C}"/>
              </a:ext>
            </a:extLst>
          </p:cNvPr>
          <p:cNvSpPr txBox="1"/>
          <p:nvPr/>
        </p:nvSpPr>
        <p:spPr>
          <a:xfrm>
            <a:off x="6025184" y="4691666"/>
            <a:ext cx="120257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External</a:t>
            </a:r>
            <a:r>
              <a:rPr kumimoji="0" lang="en-US" sz="1300" b="0" i="1" u="none" strike="noStrike" kern="0" cap="none" spc="0" normalizeH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 B field</a:t>
            </a:r>
            <a:endParaRPr kumimoji="0" lang="en-US" sz="1300" b="0" i="1" u="none" strike="noStrike" kern="0" cap="none" spc="0" normalizeH="0" baseline="0" noProof="0" dirty="0">
              <a:ln>
                <a:noFill/>
              </a:ln>
              <a:solidFill>
                <a:srgbClr val="70AD47"/>
              </a:solidFill>
              <a:effectLst/>
              <a:uLnTx/>
              <a:uFillTx/>
            </a:endParaRPr>
          </a:p>
        </p:txBody>
      </p:sp>
      <p:sp>
        <p:nvSpPr>
          <p:cNvPr id="109" name="Rectangle 8">
            <a:extLst>
              <a:ext uri="{FF2B5EF4-FFF2-40B4-BE49-F238E27FC236}">
                <a16:creationId xmlns:a16="http://schemas.microsoft.com/office/drawing/2014/main" xmlns="" id="{1320C0A5-4AA3-1486-DF20-AEFB79631BC8}"/>
              </a:ext>
            </a:extLst>
          </p:cNvPr>
          <p:cNvSpPr/>
          <p:nvPr/>
        </p:nvSpPr>
        <p:spPr>
          <a:xfrm>
            <a:off x="9898443" y="4618745"/>
            <a:ext cx="1212096" cy="511873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3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/>
              <a:t>Stability </a:t>
            </a:r>
            <a:r>
              <a:rPr lang="en-GB" dirty="0" smtClean="0"/>
              <a:t>Simulations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36600" y="1067403"/>
            <a:ext cx="10515600" cy="5181305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GB" dirty="0" smtClean="0"/>
              <a:t>The </a:t>
            </a:r>
            <a:r>
              <a:rPr lang="en-GB" dirty="0" smtClean="0">
                <a:solidFill>
                  <a:schemeClr val="accent1"/>
                </a:solidFill>
              </a:rPr>
              <a:t>beam stability simulations </a:t>
            </a:r>
            <a:r>
              <a:rPr lang="en-GB" dirty="0" smtClean="0"/>
              <a:t>are </a:t>
            </a:r>
            <a:r>
              <a:rPr lang="en-GB" dirty="0" smtClean="0">
                <a:solidFill>
                  <a:schemeClr val="accent1"/>
                </a:solidFill>
              </a:rPr>
              <a:t>heavy</a:t>
            </a:r>
            <a:r>
              <a:rPr lang="en-GB" dirty="0" smtClean="0"/>
              <a:t> from the </a:t>
            </a:r>
            <a:r>
              <a:rPr lang="en-GB" dirty="0" smtClean="0">
                <a:solidFill>
                  <a:schemeClr val="accent1"/>
                </a:solidFill>
              </a:rPr>
              <a:t>computational</a:t>
            </a:r>
            <a:r>
              <a:rPr lang="en-GB" dirty="0" smtClean="0"/>
              <a:t> point of view </a:t>
            </a:r>
          </a:p>
          <a:p>
            <a:pPr>
              <a:lnSpc>
                <a:spcPct val="120000"/>
              </a:lnSpc>
            </a:pPr>
            <a:endParaRPr lang="en-GB" dirty="0" smtClean="0"/>
          </a:p>
          <a:p>
            <a:pPr>
              <a:lnSpc>
                <a:spcPct val="120000"/>
              </a:lnSpc>
            </a:pPr>
            <a:r>
              <a:rPr lang="en-GB" dirty="0" smtClean="0"/>
              <a:t>HPC </a:t>
            </a:r>
            <a:r>
              <a:rPr lang="en-GB" dirty="0"/>
              <a:t>cluster </a:t>
            </a:r>
            <a:r>
              <a:rPr lang="en-GB" dirty="0" smtClean="0"/>
              <a:t>at </a:t>
            </a:r>
            <a:r>
              <a:rPr lang="en-GB" dirty="0">
                <a:solidFill>
                  <a:schemeClr val="accent1"/>
                </a:solidFill>
              </a:rPr>
              <a:t>INFN-CNAF</a:t>
            </a:r>
            <a:r>
              <a:rPr lang="en-GB" dirty="0"/>
              <a:t> (Bologna, Italy) allowing for Message Passing Interface </a:t>
            </a:r>
            <a:r>
              <a:rPr lang="en-GB" dirty="0" smtClean="0"/>
              <a:t>(MPI) </a:t>
            </a:r>
            <a:r>
              <a:rPr lang="en-GB" dirty="0"/>
              <a:t>applications across multiple </a:t>
            </a:r>
            <a:r>
              <a:rPr lang="en-GB" dirty="0" smtClean="0"/>
              <a:t>nodes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The </a:t>
            </a:r>
            <a:r>
              <a:rPr lang="en-GB" dirty="0"/>
              <a:t>cluster presently features a total of about 800 </a:t>
            </a:r>
            <a:r>
              <a:rPr lang="en-GB" dirty="0" smtClean="0"/>
              <a:t>CPU-cores</a:t>
            </a:r>
          </a:p>
          <a:p>
            <a:pPr>
              <a:lnSpc>
                <a:spcPct val="120000"/>
              </a:lnSpc>
            </a:pPr>
            <a:endParaRPr lang="en-GB" dirty="0" smtClean="0"/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36</a:t>
            </a:fld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512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2"/>
          <p:cNvSpPr/>
          <p:nvPr/>
        </p:nvSpPr>
        <p:spPr>
          <a:xfrm>
            <a:off x="3198255" y="3856074"/>
            <a:ext cx="2302572" cy="432661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accent1"/>
                </a:solidFill>
              </a:ln>
              <a:solidFill>
                <a:srgbClr val="104282"/>
              </a:solidFill>
              <a:latin typeface="Calibri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3583946" y="4817460"/>
            <a:ext cx="1420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Bunch length</a:t>
            </a:r>
          </a:p>
        </p:txBody>
      </p:sp>
      <p:cxnSp>
        <p:nvCxnSpPr>
          <p:cNvPr id="14" name="Connettore 1 13"/>
          <p:cNvCxnSpPr/>
          <p:nvPr/>
        </p:nvCxnSpPr>
        <p:spPr>
          <a:xfrm>
            <a:off x="3192314" y="3725448"/>
            <a:ext cx="0" cy="90000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Parentesi graffa chiusa 14"/>
          <p:cNvSpPr/>
          <p:nvPr/>
        </p:nvSpPr>
        <p:spPr>
          <a:xfrm rot="5400000">
            <a:off x="4216571" y="3566760"/>
            <a:ext cx="265939" cy="2302573"/>
          </a:xfrm>
          <a:prstGeom prst="rightBrace">
            <a:avLst/>
          </a:prstGeom>
          <a:noFill/>
          <a:ln w="3810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7" name="Connettore 1 16"/>
          <p:cNvCxnSpPr/>
          <p:nvPr/>
        </p:nvCxnSpPr>
        <p:spPr>
          <a:xfrm>
            <a:off x="5500826" y="3688546"/>
            <a:ext cx="0" cy="90000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nettore 1 17"/>
          <p:cNvCxnSpPr/>
          <p:nvPr/>
        </p:nvCxnSpPr>
        <p:spPr>
          <a:xfrm flipH="1">
            <a:off x="3168564" y="4072403"/>
            <a:ext cx="2340000" cy="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80" name="Group 21"/>
          <p:cNvGrpSpPr/>
          <p:nvPr/>
        </p:nvGrpSpPr>
        <p:grpSpPr>
          <a:xfrm>
            <a:off x="7617409" y="3931849"/>
            <a:ext cx="371979" cy="276999"/>
            <a:chOff x="3580866" y="4117196"/>
            <a:chExt cx="371979" cy="276999"/>
          </a:xfrm>
        </p:grpSpPr>
        <p:sp>
          <p:nvSpPr>
            <p:cNvPr id="81" name="Can 62"/>
            <p:cNvSpPr/>
            <p:nvPr/>
          </p:nvSpPr>
          <p:spPr>
            <a:xfrm rot="5400000">
              <a:off x="3678055" y="4132336"/>
              <a:ext cx="230927" cy="237306"/>
            </a:xfrm>
            <a:prstGeom prst="can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 dirty="0">
                <a:solidFill>
                  <a:prstClr val="white"/>
                </a:solidFill>
                <a:latin typeface="Calibri"/>
                <a:ea typeface=""/>
                <a:cs typeface=""/>
              </a:endParaRPr>
            </a:p>
          </p:txBody>
        </p:sp>
        <p:sp>
          <p:nvSpPr>
            <p:cNvPr id="82" name="TextBox 63"/>
            <p:cNvSpPr txBox="1"/>
            <p:nvPr/>
          </p:nvSpPr>
          <p:spPr>
            <a:xfrm>
              <a:off x="3580866" y="4117196"/>
              <a:ext cx="3719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sz="1200" kern="0" dirty="0">
                  <a:solidFill>
                    <a:prstClr val="white"/>
                  </a:solidFill>
                  <a:cs typeface="Arial" panose="020B0604020202020204" pitchFamily="34" charset="0"/>
                </a:rPr>
                <a:t>10</a:t>
              </a:r>
            </a:p>
          </p:txBody>
        </p:sp>
      </p:grpSp>
      <p:grpSp>
        <p:nvGrpSpPr>
          <p:cNvPr id="83" name="Group 35"/>
          <p:cNvGrpSpPr/>
          <p:nvPr/>
        </p:nvGrpSpPr>
        <p:grpSpPr>
          <a:xfrm>
            <a:off x="7897055" y="3917902"/>
            <a:ext cx="279420" cy="295478"/>
            <a:chOff x="3860513" y="4103250"/>
            <a:chExt cx="279420" cy="295478"/>
          </a:xfrm>
        </p:grpSpPr>
        <p:sp>
          <p:nvSpPr>
            <p:cNvPr id="84" name="Can 60"/>
            <p:cNvSpPr/>
            <p:nvPr/>
          </p:nvSpPr>
          <p:spPr>
            <a:xfrm rot="5400000">
              <a:off x="3873541" y="4132336"/>
              <a:ext cx="295478" cy="237306"/>
            </a:xfrm>
            <a:prstGeom prst="can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prstClr val="white"/>
                </a:solidFill>
                <a:latin typeface="Calibri"/>
                <a:ea typeface=""/>
                <a:cs typeface=""/>
              </a:endParaRPr>
            </a:p>
          </p:txBody>
        </p:sp>
        <p:sp>
          <p:nvSpPr>
            <p:cNvPr id="85" name="TextBox 61"/>
            <p:cNvSpPr txBox="1"/>
            <p:nvPr/>
          </p:nvSpPr>
          <p:spPr>
            <a:xfrm>
              <a:off x="3860513" y="4117196"/>
              <a:ext cx="2373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sz="1200" kern="0" dirty="0">
                  <a:solidFill>
                    <a:prstClr val="white"/>
                  </a:solidFill>
                  <a:cs typeface="Arial" panose="020B0604020202020204" pitchFamily="34" charset="0"/>
                </a:rPr>
                <a:t>9</a:t>
              </a:r>
            </a:p>
          </p:txBody>
        </p:sp>
      </p:grpSp>
      <p:grpSp>
        <p:nvGrpSpPr>
          <p:cNvPr id="86" name="Group 36"/>
          <p:cNvGrpSpPr/>
          <p:nvPr/>
        </p:nvGrpSpPr>
        <p:grpSpPr>
          <a:xfrm>
            <a:off x="8127068" y="3898270"/>
            <a:ext cx="277168" cy="334742"/>
            <a:chOff x="4090526" y="4083618"/>
            <a:chExt cx="277168" cy="334742"/>
          </a:xfrm>
        </p:grpSpPr>
        <p:sp>
          <p:nvSpPr>
            <p:cNvPr id="87" name="Can 58"/>
            <p:cNvSpPr/>
            <p:nvPr/>
          </p:nvSpPr>
          <p:spPr>
            <a:xfrm rot="5400000">
              <a:off x="4081670" y="4132336"/>
              <a:ext cx="334742" cy="237306"/>
            </a:xfrm>
            <a:prstGeom prst="can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prstClr val="white"/>
                </a:solidFill>
                <a:latin typeface="Calibri"/>
                <a:ea typeface=""/>
                <a:cs typeface=""/>
              </a:endParaRPr>
            </a:p>
          </p:txBody>
        </p:sp>
        <p:sp>
          <p:nvSpPr>
            <p:cNvPr id="88" name="TextBox 59"/>
            <p:cNvSpPr txBox="1"/>
            <p:nvPr/>
          </p:nvSpPr>
          <p:spPr>
            <a:xfrm>
              <a:off x="4090526" y="4117196"/>
              <a:ext cx="2373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sz="1200" kern="0" dirty="0">
                  <a:solidFill>
                    <a:prstClr val="white"/>
                  </a:solidFill>
                  <a:cs typeface="Arial" panose="020B0604020202020204" pitchFamily="34" charset="0"/>
                </a:rPr>
                <a:t>8</a:t>
              </a:r>
            </a:p>
          </p:txBody>
        </p:sp>
      </p:grpSp>
      <p:grpSp>
        <p:nvGrpSpPr>
          <p:cNvPr id="89" name="Group 37"/>
          <p:cNvGrpSpPr/>
          <p:nvPr/>
        </p:nvGrpSpPr>
        <p:grpSpPr>
          <a:xfrm>
            <a:off x="8345285" y="3877148"/>
            <a:ext cx="286713" cy="376987"/>
            <a:chOff x="4308742" y="4062495"/>
            <a:chExt cx="286713" cy="376987"/>
          </a:xfrm>
        </p:grpSpPr>
        <p:sp>
          <p:nvSpPr>
            <p:cNvPr id="90" name="Can 56"/>
            <p:cNvSpPr/>
            <p:nvPr/>
          </p:nvSpPr>
          <p:spPr>
            <a:xfrm rot="5400000">
              <a:off x="4288308" y="4132336"/>
              <a:ext cx="376987" cy="237306"/>
            </a:xfrm>
            <a:prstGeom prst="can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prstClr val="white"/>
                </a:solidFill>
                <a:latin typeface="Calibri"/>
                <a:ea typeface=""/>
                <a:cs typeface=""/>
              </a:endParaRPr>
            </a:p>
          </p:txBody>
        </p:sp>
        <p:sp>
          <p:nvSpPr>
            <p:cNvPr id="91" name="TextBox 57"/>
            <p:cNvSpPr txBox="1"/>
            <p:nvPr/>
          </p:nvSpPr>
          <p:spPr>
            <a:xfrm>
              <a:off x="4308742" y="4117196"/>
              <a:ext cx="2373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sz="1200" kern="0" dirty="0">
                  <a:solidFill>
                    <a:prstClr val="white"/>
                  </a:solidFill>
                  <a:cs typeface="Arial" panose="020B0604020202020204" pitchFamily="34" charset="0"/>
                </a:rPr>
                <a:t>7</a:t>
              </a:r>
            </a:p>
          </p:txBody>
        </p:sp>
      </p:grpSp>
      <p:grpSp>
        <p:nvGrpSpPr>
          <p:cNvPr id="92" name="Group 38"/>
          <p:cNvGrpSpPr/>
          <p:nvPr/>
        </p:nvGrpSpPr>
        <p:grpSpPr>
          <a:xfrm>
            <a:off x="8570960" y="3859510"/>
            <a:ext cx="288799" cy="412262"/>
            <a:chOff x="4534417" y="4044858"/>
            <a:chExt cx="288799" cy="412262"/>
          </a:xfrm>
        </p:grpSpPr>
        <p:sp>
          <p:nvSpPr>
            <p:cNvPr id="93" name="Can 54"/>
            <p:cNvSpPr/>
            <p:nvPr/>
          </p:nvSpPr>
          <p:spPr>
            <a:xfrm rot="5400000">
              <a:off x="4498432" y="4132336"/>
              <a:ext cx="412262" cy="237306"/>
            </a:xfrm>
            <a:prstGeom prst="can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prstClr val="white"/>
                </a:solidFill>
                <a:latin typeface="Calibri"/>
                <a:ea typeface=""/>
                <a:cs typeface=""/>
              </a:endParaRPr>
            </a:p>
          </p:txBody>
        </p:sp>
        <p:sp>
          <p:nvSpPr>
            <p:cNvPr id="94" name="TextBox 55"/>
            <p:cNvSpPr txBox="1"/>
            <p:nvPr/>
          </p:nvSpPr>
          <p:spPr>
            <a:xfrm>
              <a:off x="4534417" y="4117196"/>
              <a:ext cx="2373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sz="1200" kern="0" dirty="0">
                  <a:solidFill>
                    <a:prstClr val="white"/>
                  </a:solidFill>
                  <a:cs typeface="Arial" panose="020B0604020202020204" pitchFamily="34" charset="0"/>
                </a:rPr>
                <a:t>6</a:t>
              </a:r>
            </a:p>
          </p:txBody>
        </p:sp>
      </p:grpSp>
      <p:grpSp>
        <p:nvGrpSpPr>
          <p:cNvPr id="95" name="Group 39"/>
          <p:cNvGrpSpPr/>
          <p:nvPr/>
        </p:nvGrpSpPr>
        <p:grpSpPr>
          <a:xfrm>
            <a:off x="8802521" y="3859510"/>
            <a:ext cx="284998" cy="412262"/>
            <a:chOff x="4765979" y="4044858"/>
            <a:chExt cx="284998" cy="412262"/>
          </a:xfrm>
        </p:grpSpPr>
        <p:sp>
          <p:nvSpPr>
            <p:cNvPr id="96" name="Can 52"/>
            <p:cNvSpPr/>
            <p:nvPr/>
          </p:nvSpPr>
          <p:spPr>
            <a:xfrm rot="5400000">
              <a:off x="4726193" y="4132336"/>
              <a:ext cx="412262" cy="237306"/>
            </a:xfrm>
            <a:prstGeom prst="can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prstClr val="white"/>
                </a:solidFill>
                <a:latin typeface="Calibri"/>
                <a:ea typeface=""/>
                <a:cs typeface=""/>
              </a:endParaRPr>
            </a:p>
          </p:txBody>
        </p:sp>
        <p:sp>
          <p:nvSpPr>
            <p:cNvPr id="97" name="TextBox 53"/>
            <p:cNvSpPr txBox="1"/>
            <p:nvPr/>
          </p:nvSpPr>
          <p:spPr>
            <a:xfrm>
              <a:off x="4765979" y="4117196"/>
              <a:ext cx="2373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sz="1200" kern="0" dirty="0">
                  <a:solidFill>
                    <a:prstClr val="white"/>
                  </a:solidFill>
                  <a:cs typeface="Arial" panose="020B0604020202020204" pitchFamily="34" charset="0"/>
                </a:rPr>
                <a:t>5</a:t>
              </a:r>
            </a:p>
          </p:txBody>
        </p:sp>
      </p:grpSp>
      <p:grpSp>
        <p:nvGrpSpPr>
          <p:cNvPr id="98" name="Group 40"/>
          <p:cNvGrpSpPr/>
          <p:nvPr/>
        </p:nvGrpSpPr>
        <p:grpSpPr>
          <a:xfrm>
            <a:off x="9030282" y="3877148"/>
            <a:ext cx="284998" cy="376987"/>
            <a:chOff x="4993740" y="4062495"/>
            <a:chExt cx="284998" cy="376987"/>
          </a:xfrm>
        </p:grpSpPr>
        <p:sp>
          <p:nvSpPr>
            <p:cNvPr id="99" name="Can 50"/>
            <p:cNvSpPr/>
            <p:nvPr/>
          </p:nvSpPr>
          <p:spPr>
            <a:xfrm rot="5400000">
              <a:off x="4971591" y="4132336"/>
              <a:ext cx="376987" cy="237306"/>
            </a:xfrm>
            <a:prstGeom prst="can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prstClr val="white"/>
                </a:solidFill>
                <a:latin typeface="Calibri"/>
                <a:ea typeface=""/>
                <a:cs typeface=""/>
              </a:endParaRPr>
            </a:p>
          </p:txBody>
        </p:sp>
        <p:sp>
          <p:nvSpPr>
            <p:cNvPr id="100" name="TextBox 51"/>
            <p:cNvSpPr txBox="1"/>
            <p:nvPr/>
          </p:nvSpPr>
          <p:spPr>
            <a:xfrm>
              <a:off x="4993740" y="4117196"/>
              <a:ext cx="2373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sz="1200" kern="0" dirty="0">
                  <a:solidFill>
                    <a:prstClr val="white"/>
                  </a:solidFill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101" name="Group 41"/>
          <p:cNvGrpSpPr/>
          <p:nvPr/>
        </p:nvGrpSpPr>
        <p:grpSpPr>
          <a:xfrm>
            <a:off x="9268305" y="3898270"/>
            <a:ext cx="274737" cy="334742"/>
            <a:chOff x="5231762" y="4083618"/>
            <a:chExt cx="274737" cy="334742"/>
          </a:xfrm>
        </p:grpSpPr>
        <p:sp>
          <p:nvSpPr>
            <p:cNvPr id="102" name="Can 48"/>
            <p:cNvSpPr/>
            <p:nvPr/>
          </p:nvSpPr>
          <p:spPr>
            <a:xfrm rot="5400000">
              <a:off x="5220475" y="4132336"/>
              <a:ext cx="334742" cy="237306"/>
            </a:xfrm>
            <a:prstGeom prst="can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prstClr val="white"/>
                </a:solidFill>
                <a:latin typeface="Calibri"/>
                <a:ea typeface=""/>
                <a:cs typeface=""/>
              </a:endParaRPr>
            </a:p>
          </p:txBody>
        </p:sp>
        <p:sp>
          <p:nvSpPr>
            <p:cNvPr id="103" name="TextBox 49"/>
            <p:cNvSpPr txBox="1"/>
            <p:nvPr/>
          </p:nvSpPr>
          <p:spPr>
            <a:xfrm>
              <a:off x="5231762" y="4117196"/>
              <a:ext cx="2373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sz="1200" kern="0" dirty="0">
                  <a:solidFill>
                    <a:prstClr val="white"/>
                  </a:solidFill>
                  <a:cs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104" name="Group 42"/>
          <p:cNvGrpSpPr/>
          <p:nvPr/>
        </p:nvGrpSpPr>
        <p:grpSpPr>
          <a:xfrm>
            <a:off x="9491384" y="3917902"/>
            <a:ext cx="279419" cy="295478"/>
            <a:chOff x="5454841" y="4103250"/>
            <a:chExt cx="279419" cy="295478"/>
          </a:xfrm>
        </p:grpSpPr>
        <p:sp>
          <p:nvSpPr>
            <p:cNvPr id="105" name="Can 46"/>
            <p:cNvSpPr/>
            <p:nvPr/>
          </p:nvSpPr>
          <p:spPr>
            <a:xfrm rot="5400000">
              <a:off x="5467868" y="4132336"/>
              <a:ext cx="295478" cy="237306"/>
            </a:xfrm>
            <a:prstGeom prst="can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prstClr val="white"/>
                </a:solidFill>
                <a:latin typeface="Calibri"/>
                <a:ea typeface=""/>
                <a:cs typeface=""/>
              </a:endParaRPr>
            </a:p>
          </p:txBody>
        </p:sp>
        <p:sp>
          <p:nvSpPr>
            <p:cNvPr id="106" name="TextBox 47"/>
            <p:cNvSpPr txBox="1"/>
            <p:nvPr/>
          </p:nvSpPr>
          <p:spPr>
            <a:xfrm>
              <a:off x="5454841" y="4117196"/>
              <a:ext cx="2373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sz="1200" kern="0" dirty="0">
                  <a:solidFill>
                    <a:prstClr val="white"/>
                  </a:solidFill>
                  <a:cs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107" name="Group 43"/>
          <p:cNvGrpSpPr/>
          <p:nvPr/>
        </p:nvGrpSpPr>
        <p:grpSpPr>
          <a:xfrm>
            <a:off x="9719145" y="3931849"/>
            <a:ext cx="279420" cy="276999"/>
            <a:chOff x="5682603" y="4117196"/>
            <a:chExt cx="279420" cy="276999"/>
          </a:xfrm>
        </p:grpSpPr>
        <p:sp>
          <p:nvSpPr>
            <p:cNvPr id="108" name="Can 44"/>
            <p:cNvSpPr/>
            <p:nvPr/>
          </p:nvSpPr>
          <p:spPr>
            <a:xfrm rot="5400000">
              <a:off x="5727906" y="4132336"/>
              <a:ext cx="230927" cy="237306"/>
            </a:xfrm>
            <a:prstGeom prst="can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prstClr val="white"/>
                </a:solidFill>
                <a:latin typeface="Calibri"/>
                <a:ea typeface=""/>
                <a:cs typeface=""/>
              </a:endParaRPr>
            </a:p>
          </p:txBody>
        </p:sp>
        <p:sp>
          <p:nvSpPr>
            <p:cNvPr id="109" name="TextBox 45"/>
            <p:cNvSpPr txBox="1"/>
            <p:nvPr/>
          </p:nvSpPr>
          <p:spPr>
            <a:xfrm>
              <a:off x="5682603" y="4117196"/>
              <a:ext cx="2373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sz="1200" kern="0" dirty="0">
                  <a:solidFill>
                    <a:prstClr val="white"/>
                  </a:solidFill>
                  <a:cs typeface="Arial" panose="020B0604020202020204" pitchFamily="34" charset="0"/>
                </a:rPr>
                <a:t>1</a:t>
              </a:r>
            </a:p>
          </p:txBody>
        </p:sp>
      </p:grpSp>
      <p:sp>
        <p:nvSpPr>
          <p:cNvPr id="110" name="Freccia giù 109"/>
          <p:cNvSpPr/>
          <p:nvPr/>
        </p:nvSpPr>
        <p:spPr>
          <a:xfrm rot="16200000">
            <a:off x="6518289" y="3496890"/>
            <a:ext cx="360000" cy="1080000"/>
          </a:xfrm>
          <a:prstGeom prst="downArrow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Can 54"/>
          <p:cNvSpPr/>
          <p:nvPr/>
        </p:nvSpPr>
        <p:spPr>
          <a:xfrm rot="5400000">
            <a:off x="8143328" y="4398295"/>
            <a:ext cx="1407237" cy="1985498"/>
          </a:xfrm>
          <a:prstGeom prst="can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prstClr val="white"/>
              </a:solidFill>
              <a:latin typeface="Calibri"/>
              <a:ea typeface=""/>
              <a:cs typeface=""/>
            </a:endParaRPr>
          </a:p>
        </p:txBody>
      </p:sp>
      <p:cxnSp>
        <p:nvCxnSpPr>
          <p:cNvPr id="45" name="Connettore 1 44"/>
          <p:cNvCxnSpPr/>
          <p:nvPr/>
        </p:nvCxnSpPr>
        <p:spPr>
          <a:xfrm flipH="1">
            <a:off x="8030893" y="4259074"/>
            <a:ext cx="576572" cy="410715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Connettore 1 45"/>
          <p:cNvCxnSpPr/>
          <p:nvPr/>
        </p:nvCxnSpPr>
        <p:spPr>
          <a:xfrm>
            <a:off x="8851039" y="4283649"/>
            <a:ext cx="868107" cy="423409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0" name="Gruppo 49"/>
          <p:cNvGrpSpPr/>
          <p:nvPr/>
        </p:nvGrpSpPr>
        <p:grpSpPr>
          <a:xfrm>
            <a:off x="7942211" y="4791734"/>
            <a:ext cx="492443" cy="352777"/>
            <a:chOff x="3062772" y="4303933"/>
            <a:chExt cx="492443" cy="352777"/>
          </a:xfrm>
        </p:grpSpPr>
        <p:sp>
          <p:nvSpPr>
            <p:cNvPr id="51" name="Ovale 50"/>
            <p:cNvSpPr/>
            <p:nvPr/>
          </p:nvSpPr>
          <p:spPr>
            <a:xfrm>
              <a:off x="3249451" y="4566710"/>
              <a:ext cx="90000" cy="90000"/>
            </a:xfrm>
            <a:prstGeom prst="ellipse">
              <a:avLst/>
            </a:prstGeom>
            <a:solidFill>
              <a:schemeClr val="accent1">
                <a:lumMod val="10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2" name="CasellaDiTesto 51"/>
            <p:cNvSpPr txBox="1"/>
            <p:nvPr/>
          </p:nvSpPr>
          <p:spPr>
            <a:xfrm>
              <a:off x="3062772" y="4303933"/>
              <a:ext cx="49244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solidFill>
                    <a:schemeClr val="accent1">
                      <a:lumMod val="10000"/>
                    </a:schemeClr>
                  </a:solidFill>
                </a:rPr>
                <a:t>MP</a:t>
              </a:r>
              <a:r>
                <a:rPr lang="it-IT" sz="1400" baseline="-25000" dirty="0">
                  <a:solidFill>
                    <a:schemeClr val="accent1">
                      <a:lumMod val="10000"/>
                    </a:schemeClr>
                  </a:solidFill>
                </a:rPr>
                <a:t>1</a:t>
              </a:r>
            </a:p>
          </p:txBody>
        </p:sp>
      </p:grpSp>
      <p:grpSp>
        <p:nvGrpSpPr>
          <p:cNvPr id="53" name="Gruppo 52"/>
          <p:cNvGrpSpPr/>
          <p:nvPr/>
        </p:nvGrpSpPr>
        <p:grpSpPr>
          <a:xfrm>
            <a:off x="8499474" y="4791837"/>
            <a:ext cx="492443" cy="352777"/>
            <a:chOff x="3062772" y="4303933"/>
            <a:chExt cx="492443" cy="352777"/>
          </a:xfrm>
        </p:grpSpPr>
        <p:sp>
          <p:nvSpPr>
            <p:cNvPr id="54" name="Ovale 53"/>
            <p:cNvSpPr/>
            <p:nvPr/>
          </p:nvSpPr>
          <p:spPr>
            <a:xfrm>
              <a:off x="3249451" y="4566710"/>
              <a:ext cx="90000" cy="90000"/>
            </a:xfrm>
            <a:prstGeom prst="ellipse">
              <a:avLst/>
            </a:prstGeom>
            <a:solidFill>
              <a:schemeClr val="accent1">
                <a:lumMod val="10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5" name="CasellaDiTesto 54"/>
            <p:cNvSpPr txBox="1"/>
            <p:nvPr/>
          </p:nvSpPr>
          <p:spPr>
            <a:xfrm>
              <a:off x="3062772" y="4303933"/>
              <a:ext cx="49244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solidFill>
                    <a:schemeClr val="accent1">
                      <a:lumMod val="10000"/>
                    </a:schemeClr>
                  </a:solidFill>
                </a:rPr>
                <a:t>MP</a:t>
              </a:r>
              <a:r>
                <a:rPr lang="it-IT" sz="1400" baseline="-25000" dirty="0">
                  <a:solidFill>
                    <a:schemeClr val="accent1">
                      <a:lumMod val="10000"/>
                    </a:schemeClr>
                  </a:solidFill>
                </a:rPr>
                <a:t>2</a:t>
              </a:r>
            </a:p>
          </p:txBody>
        </p:sp>
      </p:grpSp>
      <p:grpSp>
        <p:nvGrpSpPr>
          <p:cNvPr id="56" name="Gruppo 55"/>
          <p:cNvGrpSpPr/>
          <p:nvPr/>
        </p:nvGrpSpPr>
        <p:grpSpPr>
          <a:xfrm>
            <a:off x="9056737" y="4776705"/>
            <a:ext cx="492443" cy="352777"/>
            <a:chOff x="3062772" y="4303933"/>
            <a:chExt cx="492443" cy="352777"/>
          </a:xfrm>
        </p:grpSpPr>
        <p:sp>
          <p:nvSpPr>
            <p:cNvPr id="57" name="Ovale 56"/>
            <p:cNvSpPr/>
            <p:nvPr/>
          </p:nvSpPr>
          <p:spPr>
            <a:xfrm>
              <a:off x="3249451" y="4566710"/>
              <a:ext cx="90000" cy="90000"/>
            </a:xfrm>
            <a:prstGeom prst="ellipse">
              <a:avLst/>
            </a:prstGeom>
            <a:solidFill>
              <a:schemeClr val="accent1">
                <a:lumMod val="10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8" name="CasellaDiTesto 57"/>
            <p:cNvSpPr txBox="1"/>
            <p:nvPr/>
          </p:nvSpPr>
          <p:spPr>
            <a:xfrm>
              <a:off x="3062772" y="4303933"/>
              <a:ext cx="49244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solidFill>
                    <a:schemeClr val="accent1">
                      <a:lumMod val="10000"/>
                    </a:schemeClr>
                  </a:solidFill>
                </a:rPr>
                <a:t>MP</a:t>
              </a:r>
              <a:r>
                <a:rPr lang="it-IT" sz="1400" baseline="-25000" dirty="0">
                  <a:solidFill>
                    <a:schemeClr val="accent1">
                      <a:lumMod val="10000"/>
                    </a:schemeClr>
                  </a:solidFill>
                </a:rPr>
                <a:t>3</a:t>
              </a:r>
            </a:p>
          </p:txBody>
        </p:sp>
      </p:grpSp>
      <p:grpSp>
        <p:nvGrpSpPr>
          <p:cNvPr id="59" name="Gruppo 58"/>
          <p:cNvGrpSpPr/>
          <p:nvPr/>
        </p:nvGrpSpPr>
        <p:grpSpPr>
          <a:xfrm>
            <a:off x="8461962" y="5610418"/>
            <a:ext cx="508473" cy="352777"/>
            <a:chOff x="3062772" y="4303933"/>
            <a:chExt cx="508473" cy="352777"/>
          </a:xfrm>
        </p:grpSpPr>
        <p:sp>
          <p:nvSpPr>
            <p:cNvPr id="60" name="Ovale 59"/>
            <p:cNvSpPr/>
            <p:nvPr/>
          </p:nvSpPr>
          <p:spPr>
            <a:xfrm>
              <a:off x="3249451" y="4566710"/>
              <a:ext cx="90000" cy="90000"/>
            </a:xfrm>
            <a:prstGeom prst="ellipse">
              <a:avLst/>
            </a:prstGeom>
            <a:solidFill>
              <a:schemeClr val="accent1">
                <a:lumMod val="10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1" name="CasellaDiTesto 60"/>
            <p:cNvSpPr txBox="1"/>
            <p:nvPr/>
          </p:nvSpPr>
          <p:spPr>
            <a:xfrm>
              <a:off x="3062772" y="4303933"/>
              <a:ext cx="5084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solidFill>
                    <a:schemeClr val="accent1">
                      <a:lumMod val="10000"/>
                    </a:schemeClr>
                  </a:solidFill>
                </a:rPr>
                <a:t>MP</a:t>
              </a:r>
              <a:r>
                <a:rPr lang="it-IT" sz="1400" baseline="-25000" dirty="0">
                  <a:solidFill>
                    <a:schemeClr val="accent1">
                      <a:lumMod val="10000"/>
                    </a:schemeClr>
                  </a:solidFill>
                </a:rPr>
                <a:t>N</a:t>
              </a:r>
            </a:p>
          </p:txBody>
        </p:sp>
      </p:grpSp>
      <p:sp>
        <p:nvSpPr>
          <p:cNvPr id="62" name="CasellaDiTesto 61"/>
          <p:cNvSpPr txBox="1"/>
          <p:nvPr/>
        </p:nvSpPr>
        <p:spPr>
          <a:xfrm rot="5400000">
            <a:off x="8603402" y="5097209"/>
            <a:ext cx="513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3600" b="1" dirty="0">
                <a:solidFill>
                  <a:schemeClr val="accent1">
                    <a:lumMod val="10000"/>
                  </a:schemeClr>
                </a:solidFill>
              </a:rPr>
              <a:t>…</a:t>
            </a:r>
            <a:endParaRPr lang="it-IT" sz="3600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66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/>
              <a:t>Stability </a:t>
            </a:r>
            <a:r>
              <a:rPr lang="en-GB" dirty="0" smtClean="0"/>
              <a:t>Simulations</a:t>
            </a:r>
            <a:endParaRPr lang="en-GB" dirty="0"/>
          </a:p>
        </p:txBody>
      </p:sp>
      <p:sp>
        <p:nvSpPr>
          <p:cNvPr id="67" name="Segnaposto contenuto 2"/>
          <p:cNvSpPr txBox="1">
            <a:spLocks/>
          </p:cNvSpPr>
          <p:nvPr/>
        </p:nvSpPr>
        <p:spPr>
          <a:xfrm>
            <a:off x="736600" y="1067403"/>
            <a:ext cx="10515600" cy="47171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Convergence studies </a:t>
            </a:r>
            <a:r>
              <a:rPr lang="en-GB" dirty="0" smtClean="0"/>
              <a:t>on the </a:t>
            </a:r>
            <a:r>
              <a:rPr lang="en-GB" dirty="0" smtClean="0">
                <a:solidFill>
                  <a:schemeClr val="accent1"/>
                </a:solidFill>
              </a:rPr>
              <a:t>numerical parameters </a:t>
            </a:r>
            <a:r>
              <a:rPr lang="en-GB" dirty="0" smtClean="0"/>
              <a:t>are needed:</a:t>
            </a:r>
          </a:p>
          <a:p>
            <a:pPr>
              <a:lnSpc>
                <a:spcPct val="120000"/>
              </a:lnSpc>
            </a:pPr>
            <a:endParaRPr lang="en-GB" sz="500" dirty="0" smtClean="0"/>
          </a:p>
          <a:p>
            <a:pPr marL="868680" lvl="1" algn="just">
              <a:spcBef>
                <a:spcPts val="0"/>
              </a:spcBef>
              <a:buFont typeface="+mj-lt"/>
              <a:buAutoNum type="arabicPeriod"/>
              <a:defRPr/>
            </a:pPr>
            <a:r>
              <a:rPr lang="en-GB" sz="2000" dirty="0"/>
              <a:t>the number of </a:t>
            </a:r>
            <a:r>
              <a:rPr lang="en-GB" sz="2000" dirty="0">
                <a:solidFill>
                  <a:schemeClr val="accent1"/>
                </a:solidFill>
              </a:rPr>
              <a:t>longitudinal slices </a:t>
            </a:r>
            <a:r>
              <a:rPr lang="en-GB" sz="2000" dirty="0"/>
              <a:t>along the bunch</a:t>
            </a:r>
          </a:p>
          <a:p>
            <a:pPr marL="868680" lvl="1" algn="just">
              <a:spcBef>
                <a:spcPts val="0"/>
              </a:spcBef>
              <a:buFont typeface="+mj-lt"/>
              <a:buAutoNum type="arabicPeriod"/>
              <a:defRPr/>
            </a:pPr>
            <a:r>
              <a:rPr lang="en-GB" sz="2000" dirty="0"/>
              <a:t>the average number of </a:t>
            </a:r>
            <a:r>
              <a:rPr lang="en-GB" sz="2000" dirty="0">
                <a:solidFill>
                  <a:schemeClr val="accent1"/>
                </a:solidFill>
              </a:rPr>
              <a:t>MPs/slice</a:t>
            </a:r>
            <a:r>
              <a:rPr lang="en-GB" sz="2000" dirty="0"/>
              <a:t> used to model the proton bunch </a:t>
            </a:r>
          </a:p>
          <a:p>
            <a:pPr marL="868680" lvl="1" algn="just">
              <a:spcBef>
                <a:spcPts val="0"/>
              </a:spcBef>
              <a:buClrTx/>
              <a:buSzTx/>
              <a:buFont typeface="+mj-lt"/>
              <a:buAutoNum type="arabicPeriod"/>
              <a:defRPr/>
            </a:pPr>
            <a:r>
              <a:rPr lang="en-GB" sz="2000" dirty="0"/>
              <a:t>the number of </a:t>
            </a:r>
            <a:r>
              <a:rPr lang="en-GB" sz="2000" dirty="0">
                <a:solidFill>
                  <a:schemeClr val="accent1"/>
                </a:solidFill>
              </a:rPr>
              <a:t>e-cloud interactions (kicks) </a:t>
            </a:r>
            <a:r>
              <a:rPr lang="en-GB" sz="2000" dirty="0"/>
              <a:t>along the ring</a:t>
            </a:r>
          </a:p>
          <a:p>
            <a:pPr marL="868680" lvl="1" algn="just">
              <a:spcBef>
                <a:spcPts val="0"/>
              </a:spcBef>
              <a:buClrTx/>
              <a:buSzTx/>
              <a:buFont typeface="+mj-lt"/>
              <a:buAutoNum type="arabicPeriod"/>
              <a:defRPr/>
            </a:pPr>
            <a:r>
              <a:rPr lang="en-US" sz="2000" dirty="0"/>
              <a:t>the number of </a:t>
            </a:r>
            <a:r>
              <a:rPr lang="en-US" sz="2000" dirty="0">
                <a:solidFill>
                  <a:schemeClr val="accent1"/>
                </a:solidFill>
              </a:rPr>
              <a:t>MPs </a:t>
            </a:r>
            <a:r>
              <a:rPr lang="en-US" sz="2000" dirty="0"/>
              <a:t>used to model the </a:t>
            </a:r>
            <a:r>
              <a:rPr lang="en-US" sz="2000" dirty="0">
                <a:solidFill>
                  <a:schemeClr val="accent1"/>
                </a:solidFill>
              </a:rPr>
              <a:t>e-cloud</a:t>
            </a:r>
            <a:r>
              <a:rPr lang="en-US" sz="2000" dirty="0"/>
              <a:t> at each interaction </a:t>
            </a:r>
          </a:p>
          <a:p>
            <a:pPr marL="868680" lvl="1" algn="just">
              <a:spcBef>
                <a:spcPts val="0"/>
              </a:spcBef>
              <a:buClrTx/>
              <a:buSzTx/>
              <a:buFont typeface="+mj-lt"/>
              <a:buAutoNum type="arabicPeriod"/>
              <a:defRPr/>
            </a:pPr>
            <a:r>
              <a:rPr lang="en-US" sz="2000" dirty="0"/>
              <a:t>the configuration of the </a:t>
            </a:r>
            <a:r>
              <a:rPr lang="en-US" sz="2000" dirty="0">
                <a:solidFill>
                  <a:schemeClr val="accent1"/>
                </a:solidFill>
              </a:rPr>
              <a:t>transverse grids </a:t>
            </a:r>
            <a:r>
              <a:rPr lang="en-US" sz="2000" dirty="0"/>
              <a:t>used to compute the fields generated by the beam and by the electrons through the PIC method </a:t>
            </a:r>
            <a:r>
              <a:rPr lang="en-US" sz="2000" dirty="0" smtClean="0"/>
              <a:t>[ ] )</a:t>
            </a:r>
            <a:endParaRPr lang="en-US" sz="2000" dirty="0"/>
          </a:p>
          <a:p>
            <a:pPr marL="868680" lvl="1" algn="just">
              <a:spcBef>
                <a:spcPts val="0"/>
              </a:spcBef>
              <a:buFont typeface="+mj-lt"/>
              <a:buAutoNum type="arabicPeriod"/>
              <a:defRPr/>
            </a:pPr>
            <a:endParaRPr lang="en-US" sz="2000" dirty="0" smtClean="0"/>
          </a:p>
        </p:txBody>
      </p:sp>
      <p:sp>
        <p:nvSpPr>
          <p:cNvPr id="68" name="CasellaDiTesto 67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9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it-IT" dirty="0" smtClean="0"/>
              <a:t>37</a:t>
            </a:r>
          </a:p>
        </p:txBody>
      </p:sp>
      <p:sp>
        <p:nvSpPr>
          <p:cNvPr id="72" name="CasellaDiTesto 71"/>
          <p:cNvSpPr txBox="1"/>
          <p:nvPr/>
        </p:nvSpPr>
        <p:spPr>
          <a:xfrm>
            <a:off x="179459" y="5904030"/>
            <a:ext cx="58495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[ ] </a:t>
            </a:r>
            <a:r>
              <a:rPr lang="en-GB" sz="1400" i="1" dirty="0"/>
              <a:t>E. Belli, “</a:t>
            </a:r>
            <a:r>
              <a:rPr lang="en-GB" sz="1400" i="1" dirty="0" err="1"/>
              <a:t>PyPIC</a:t>
            </a:r>
            <a:r>
              <a:rPr lang="en-GB" sz="1400" i="1" dirty="0"/>
              <a:t>: the multigrid solver”, EC Meeting #32 – September 2, 2016 </a:t>
            </a:r>
          </a:p>
        </p:txBody>
      </p:sp>
    </p:spTree>
    <p:extLst>
      <p:ext uri="{BB962C8B-B14F-4D97-AF65-F5344CB8AC3E}">
        <p14:creationId xmlns:p14="http://schemas.microsoft.com/office/powerpoint/2010/main" val="1319971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5" grpId="0" animBg="1"/>
      <p:bldP spid="110" grpId="0" animBg="1"/>
      <p:bldP spid="110" grpId="1" animBg="1"/>
      <p:bldP spid="44" grpId="0" animBg="1"/>
      <p:bldP spid="6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/>
              <a:t>Stability </a:t>
            </a:r>
            <a:r>
              <a:rPr lang="en-GB" dirty="0" smtClean="0"/>
              <a:t>Simulations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36600" y="1067403"/>
            <a:ext cx="10515600" cy="5181305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GB" dirty="0" smtClean="0"/>
              <a:t>For the first results, see the presentation of </a:t>
            </a:r>
            <a:r>
              <a:rPr lang="en-GB" dirty="0" err="1" smtClean="0"/>
              <a:t>Fatih</a:t>
            </a:r>
            <a:r>
              <a:rPr lang="en-GB" dirty="0" smtClean="0"/>
              <a:t> </a:t>
            </a:r>
            <a:r>
              <a:rPr lang="en-GB" dirty="0" err="1" smtClean="0"/>
              <a:t>Yaman</a:t>
            </a:r>
            <a:r>
              <a:rPr lang="en-GB" dirty="0" smtClean="0"/>
              <a:t> on </a:t>
            </a:r>
            <a:r>
              <a:rPr lang="en-GB" dirty="0"/>
              <a:t>T</a:t>
            </a:r>
            <a:r>
              <a:rPr lang="en-GB" dirty="0" smtClean="0"/>
              <a:t>hursday 8</a:t>
            </a:r>
            <a:r>
              <a:rPr lang="en-GB" baseline="30000" dirty="0" smtClean="0"/>
              <a:t>th</a:t>
            </a:r>
            <a:r>
              <a:rPr lang="en-GB" dirty="0" smtClean="0"/>
              <a:t> June at 14:30</a:t>
            </a:r>
            <a:endParaRPr lang="en-GB" dirty="0" smtClean="0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38</a:t>
            </a:fld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03"/>
          <a:stretch/>
        </p:blipFill>
        <p:spPr>
          <a:xfrm>
            <a:off x="0" y="2308301"/>
            <a:ext cx="12192000" cy="1438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08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bg2">
                    <a:lumMod val="90000"/>
                  </a:schemeClr>
                </a:solidFill>
              </a:rPr>
              <a:t>Introduction</a:t>
            </a:r>
          </a:p>
          <a:p>
            <a:endParaRPr lang="en-GB" dirty="0" smtClean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GB" dirty="0" smtClean="0">
                <a:solidFill>
                  <a:schemeClr val="bg2">
                    <a:lumMod val="90000"/>
                  </a:schemeClr>
                </a:solidFill>
              </a:rPr>
              <a:t>E-Cloud Formation Process</a:t>
            </a:r>
          </a:p>
          <a:p>
            <a:endParaRPr lang="en-GB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Build-up Simulation Results</a:t>
            </a:r>
          </a:p>
          <a:p>
            <a:endParaRPr lang="en-GB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Stability Simulations</a:t>
            </a:r>
          </a:p>
          <a:p>
            <a:endParaRPr lang="en-GB" dirty="0"/>
          </a:p>
          <a:p>
            <a:r>
              <a:rPr lang="en-GB" dirty="0"/>
              <a:t>Conclusions and Outlook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39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91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 smtClean="0"/>
              <a:t>Introduction: Scientific Goal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36600" y="1067403"/>
            <a:ext cx="10515600" cy="5181305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The </a:t>
            </a:r>
            <a:r>
              <a:rPr lang="en-GB" dirty="0" smtClean="0"/>
              <a:t>scientific goal of the research activity is </a:t>
            </a:r>
            <a:r>
              <a:rPr lang="en-GB" dirty="0"/>
              <a:t>to </a:t>
            </a:r>
            <a:r>
              <a:rPr lang="en-GB" dirty="0" smtClean="0"/>
              <a:t>check the </a:t>
            </a:r>
            <a:r>
              <a:rPr lang="en-GB" dirty="0"/>
              <a:t>stability limits </a:t>
            </a:r>
            <a:r>
              <a:rPr lang="en-GB" dirty="0" smtClean="0"/>
              <a:t>by means of </a:t>
            </a:r>
            <a:r>
              <a:rPr lang="en-GB" dirty="0" smtClean="0">
                <a:solidFill>
                  <a:schemeClr val="accent1"/>
                </a:solidFill>
              </a:rPr>
              <a:t>self-consistent beam stability simulations </a:t>
            </a:r>
            <a:r>
              <a:rPr lang="en-GB" dirty="0" smtClean="0"/>
              <a:t>for the different arc elements with realistic electron cloud (</a:t>
            </a:r>
            <a:r>
              <a:rPr lang="en-GB" dirty="0" smtClean="0">
                <a:solidFill>
                  <a:schemeClr val="accent1"/>
                </a:solidFill>
              </a:rPr>
              <a:t>e-cloud</a:t>
            </a:r>
            <a:r>
              <a:rPr lang="en-GB" dirty="0" smtClean="0"/>
              <a:t>)</a:t>
            </a:r>
            <a:r>
              <a:rPr lang="en-GB" dirty="0" smtClean="0">
                <a:solidFill>
                  <a:schemeClr val="accent1"/>
                </a:solidFill>
              </a:rPr>
              <a:t> distributions </a:t>
            </a:r>
            <a:r>
              <a:rPr lang="en-GB" dirty="0" smtClean="0"/>
              <a:t>obtained from </a:t>
            </a:r>
            <a:r>
              <a:rPr lang="en-GB" dirty="0" smtClean="0">
                <a:solidFill>
                  <a:schemeClr val="accent1"/>
                </a:solidFill>
              </a:rPr>
              <a:t>build-up simulations</a:t>
            </a:r>
          </a:p>
          <a:p>
            <a:pPr>
              <a:lnSpc>
                <a:spcPct val="120000"/>
              </a:lnSpc>
            </a:pPr>
            <a:endParaRPr lang="en-GB" dirty="0" smtClean="0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endParaRPr lang="en-GB" dirty="0" smtClean="0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GB" dirty="0"/>
              <a:t>Comparison </a:t>
            </a:r>
            <a:r>
              <a:rPr lang="en-GB" dirty="0" smtClean="0"/>
              <a:t>between the </a:t>
            </a:r>
            <a:r>
              <a:rPr lang="en-GB" dirty="0"/>
              <a:t>analytical</a:t>
            </a:r>
            <a:r>
              <a:rPr lang="en-GB" dirty="0">
                <a:solidFill>
                  <a:schemeClr val="accent1"/>
                </a:solidFill>
              </a:rPr>
              <a:t> central electron density</a:t>
            </a:r>
            <a:r>
              <a:rPr lang="en-GB" dirty="0"/>
              <a:t> </a:t>
            </a:r>
            <a:r>
              <a:rPr lang="en-GB" dirty="0">
                <a:solidFill>
                  <a:schemeClr val="accent1"/>
                </a:solidFill>
              </a:rPr>
              <a:t>threshold </a:t>
            </a:r>
            <a:r>
              <a:rPr lang="en-GB" dirty="0"/>
              <a:t>for </a:t>
            </a:r>
            <a:r>
              <a:rPr lang="en-GB" dirty="0">
                <a:solidFill>
                  <a:schemeClr val="accent1"/>
                </a:solidFill>
              </a:rPr>
              <a:t>single bunch instability </a:t>
            </a:r>
            <a:r>
              <a:rPr lang="en-GB" dirty="0"/>
              <a:t>and the simulation </a:t>
            </a:r>
            <a:r>
              <a:rPr lang="en-GB" dirty="0" smtClean="0"/>
              <a:t>results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The </a:t>
            </a:r>
            <a:r>
              <a:rPr lang="en-GB" dirty="0" smtClean="0">
                <a:solidFill>
                  <a:schemeClr val="accent1"/>
                </a:solidFill>
              </a:rPr>
              <a:t>beam stability simulations </a:t>
            </a:r>
            <a:r>
              <a:rPr lang="en-GB" dirty="0" smtClean="0"/>
              <a:t>are </a:t>
            </a:r>
            <a:r>
              <a:rPr lang="en-GB" dirty="0" smtClean="0">
                <a:solidFill>
                  <a:schemeClr val="accent1"/>
                </a:solidFill>
              </a:rPr>
              <a:t>heavy</a:t>
            </a:r>
            <a:r>
              <a:rPr lang="en-GB" dirty="0" smtClean="0"/>
              <a:t> from the </a:t>
            </a:r>
            <a:r>
              <a:rPr lang="en-GB" dirty="0" smtClean="0">
                <a:solidFill>
                  <a:schemeClr val="accent1"/>
                </a:solidFill>
              </a:rPr>
              <a:t>computational</a:t>
            </a:r>
            <a:r>
              <a:rPr lang="en-GB" dirty="0" smtClean="0"/>
              <a:t> point of view 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For this reason, a preliminary study to </a:t>
            </a:r>
            <a:r>
              <a:rPr lang="en-GB" dirty="0" smtClean="0">
                <a:solidFill>
                  <a:schemeClr val="accent1"/>
                </a:solidFill>
              </a:rPr>
              <a:t>identify</a:t>
            </a:r>
            <a:r>
              <a:rPr lang="en-GB" dirty="0" smtClean="0"/>
              <a:t> the </a:t>
            </a:r>
            <a:r>
              <a:rPr lang="en-GB" dirty="0" smtClean="0">
                <a:solidFill>
                  <a:schemeClr val="accent1"/>
                </a:solidFill>
              </a:rPr>
              <a:t>parameters</a:t>
            </a:r>
            <a:r>
              <a:rPr lang="en-GB" dirty="0" smtClean="0"/>
              <a:t>, </a:t>
            </a:r>
            <a:r>
              <a:rPr lang="en-GB" dirty="0"/>
              <a:t>in the range of the values of </a:t>
            </a:r>
            <a:r>
              <a:rPr lang="en-GB" dirty="0" smtClean="0"/>
              <a:t>FCC-</a:t>
            </a:r>
            <a:r>
              <a:rPr lang="en-GB" dirty="0" err="1" smtClean="0"/>
              <a:t>ee</a:t>
            </a:r>
            <a:r>
              <a:rPr lang="en-GB" dirty="0" smtClean="0"/>
              <a:t> </a:t>
            </a:r>
            <a:r>
              <a:rPr lang="en-GB" dirty="0"/>
              <a:t>case, which play a </a:t>
            </a:r>
            <a:r>
              <a:rPr lang="en-GB" dirty="0" smtClean="0">
                <a:solidFill>
                  <a:schemeClr val="accent1"/>
                </a:solidFill>
              </a:rPr>
              <a:t>significant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role</a:t>
            </a:r>
            <a:r>
              <a:rPr lang="en-GB" dirty="0" smtClean="0"/>
              <a:t> </a:t>
            </a:r>
            <a:r>
              <a:rPr lang="en-GB" dirty="0"/>
              <a:t>in the </a:t>
            </a:r>
            <a:r>
              <a:rPr lang="en-GB" dirty="0">
                <a:solidFill>
                  <a:schemeClr val="accent1"/>
                </a:solidFill>
              </a:rPr>
              <a:t>e-cloud formation </a:t>
            </a:r>
            <a:r>
              <a:rPr lang="en-GB" dirty="0" smtClean="0"/>
              <a:t>has been performed</a:t>
            </a:r>
            <a:endParaRPr lang="en-GB" dirty="0"/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4</a:t>
            </a:fld>
            <a:endParaRPr lang="it-IT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91" y="2473744"/>
            <a:ext cx="7473417" cy="720000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7769563" y="2546008"/>
            <a:ext cx="43171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[ ] K. </a:t>
            </a:r>
            <a:r>
              <a:rPr lang="en-GB" sz="1400" i="1" dirty="0" err="1" smtClean="0"/>
              <a:t>Ohmi</a:t>
            </a:r>
            <a:r>
              <a:rPr lang="en-GB" sz="1400" i="1" dirty="0" smtClean="0"/>
              <a:t> et al., “Study of Electron Cloud Instabilities in FCC-</a:t>
            </a:r>
            <a:r>
              <a:rPr lang="en-GB" sz="1400" i="1" dirty="0" err="1" smtClean="0"/>
              <a:t>hh</a:t>
            </a:r>
            <a:r>
              <a:rPr lang="en-GB" sz="1400" i="1" dirty="0" smtClean="0"/>
              <a:t>”, Proc. </a:t>
            </a:r>
            <a:r>
              <a:rPr lang="en-GB" sz="1400" i="1" dirty="0"/>
              <a:t>o</a:t>
            </a:r>
            <a:r>
              <a:rPr lang="en-GB" sz="1400" i="1" dirty="0" smtClean="0"/>
              <a:t>f IPAC2015</a:t>
            </a:r>
            <a:endParaRPr lang="en-GB" sz="1400" i="1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794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and Outlook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439694"/>
            <a:ext cx="10515600" cy="491665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GB" sz="2600" dirty="0" smtClean="0"/>
              <a:t>The FCC-</a:t>
            </a:r>
            <a:r>
              <a:rPr lang="en-GB" sz="2600" dirty="0" err="1" smtClean="0"/>
              <a:t>ee</a:t>
            </a:r>
            <a:r>
              <a:rPr lang="en-GB" sz="2600" dirty="0" smtClean="0"/>
              <a:t>  in the </a:t>
            </a:r>
            <a:r>
              <a:rPr lang="en-GB" sz="2600" dirty="0" smtClean="0">
                <a:solidFill>
                  <a:schemeClr val="accent1"/>
                </a:solidFill>
              </a:rPr>
              <a:t>Z </a:t>
            </a:r>
            <a:r>
              <a:rPr lang="en-GB" sz="2600" dirty="0">
                <a:solidFill>
                  <a:schemeClr val="accent1"/>
                </a:solidFill>
              </a:rPr>
              <a:t>configuration </a:t>
            </a:r>
            <a:r>
              <a:rPr lang="en-GB" sz="2600" dirty="0"/>
              <a:t>has been investigated, because the strongest electron cloud effects are foreseen for this configuration, due to the highest number of bunches (smallest bunch spacing)</a:t>
            </a:r>
          </a:p>
          <a:p>
            <a:pPr>
              <a:lnSpc>
                <a:spcPct val="120000"/>
              </a:lnSpc>
            </a:pPr>
            <a:r>
              <a:rPr lang="en-GB" dirty="0"/>
              <a:t>Some parameters, in the range of considered values, give a </a:t>
            </a:r>
            <a:r>
              <a:rPr lang="en-GB" dirty="0">
                <a:solidFill>
                  <a:schemeClr val="accent1"/>
                </a:solidFill>
              </a:rPr>
              <a:t>negligible contribution </a:t>
            </a:r>
            <a:r>
              <a:rPr lang="en-GB" dirty="0"/>
              <a:t>to the e-cloud formation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Beta functions (</a:t>
            </a:r>
            <a:r>
              <a:rPr lang="en-GB" dirty="0">
                <a:solidFill>
                  <a:schemeClr val="accent1"/>
                </a:solidFill>
              </a:rPr>
              <a:t>focusing-defocusing</a:t>
            </a:r>
            <a:r>
              <a:rPr lang="en-GB" dirty="0"/>
              <a:t>) in </a:t>
            </a:r>
            <a:r>
              <a:rPr lang="en-GB" dirty="0">
                <a:solidFill>
                  <a:schemeClr val="accent1"/>
                </a:solidFill>
              </a:rPr>
              <a:t>quadrupoles</a:t>
            </a:r>
            <a:r>
              <a:rPr lang="en-GB" dirty="0"/>
              <a:t> and </a:t>
            </a:r>
            <a:r>
              <a:rPr lang="en-GB" dirty="0">
                <a:solidFill>
                  <a:schemeClr val="accent1"/>
                </a:solidFill>
              </a:rPr>
              <a:t>dipoles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Beam chamber </a:t>
            </a:r>
            <a:r>
              <a:rPr lang="en-GB" dirty="0">
                <a:solidFill>
                  <a:schemeClr val="accent1"/>
                </a:solidFill>
              </a:rPr>
              <a:t>winglet</a:t>
            </a:r>
            <a:r>
              <a:rPr lang="en-GB" dirty="0"/>
              <a:t> </a:t>
            </a:r>
            <a:r>
              <a:rPr lang="en-GB" dirty="0" smtClean="0">
                <a:solidFill>
                  <a:schemeClr val="accent1"/>
                </a:solidFill>
              </a:rPr>
              <a:t>geometry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In </a:t>
            </a:r>
            <a:r>
              <a:rPr lang="en-GB" dirty="0"/>
              <a:t>some cases </a:t>
            </a:r>
            <a:r>
              <a:rPr lang="en-GB" dirty="0" err="1"/>
              <a:t>multipacting</a:t>
            </a:r>
            <a:r>
              <a:rPr lang="en-GB" dirty="0"/>
              <a:t> can occur even with </a:t>
            </a:r>
            <a:r>
              <a:rPr lang="en-GB" dirty="0">
                <a:solidFill>
                  <a:schemeClr val="accent1"/>
                </a:solidFill>
              </a:rPr>
              <a:t>electron bunches</a:t>
            </a:r>
            <a:endParaRPr lang="en-GB" dirty="0"/>
          </a:p>
          <a:p>
            <a:pPr lvl="1">
              <a:lnSpc>
                <a:spcPct val="120000"/>
              </a:lnSpc>
            </a:pPr>
            <a:r>
              <a:rPr lang="en-GB" dirty="0"/>
              <a:t>The </a:t>
            </a:r>
            <a:r>
              <a:rPr lang="en-GB" dirty="0">
                <a:solidFill>
                  <a:schemeClr val="accent1"/>
                </a:solidFill>
              </a:rPr>
              <a:t>e-cloud density </a:t>
            </a:r>
            <a:r>
              <a:rPr lang="en-GB" dirty="0"/>
              <a:t>is</a:t>
            </a:r>
            <a:r>
              <a:rPr lang="en-GB" dirty="0">
                <a:solidFill>
                  <a:schemeClr val="accent1"/>
                </a:solidFill>
              </a:rPr>
              <a:t> smaller compared </a:t>
            </a:r>
            <a:r>
              <a:rPr lang="en-GB" dirty="0"/>
              <a:t>with the </a:t>
            </a:r>
            <a:r>
              <a:rPr lang="en-GB" dirty="0">
                <a:solidFill>
                  <a:schemeClr val="accent1"/>
                </a:solidFill>
              </a:rPr>
              <a:t>positron </a:t>
            </a:r>
            <a:r>
              <a:rPr lang="en-GB" dirty="0"/>
              <a:t>bunches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The electrons are mainly </a:t>
            </a:r>
            <a:r>
              <a:rPr lang="en-GB" dirty="0">
                <a:solidFill>
                  <a:schemeClr val="accent1"/>
                </a:solidFill>
              </a:rPr>
              <a:t>located far </a:t>
            </a:r>
            <a:r>
              <a:rPr lang="en-GB" dirty="0"/>
              <a:t>from the </a:t>
            </a:r>
            <a:r>
              <a:rPr lang="en-GB" dirty="0">
                <a:solidFill>
                  <a:schemeClr val="accent1"/>
                </a:solidFill>
              </a:rPr>
              <a:t>beam chamber </a:t>
            </a:r>
            <a:r>
              <a:rPr lang="en-GB" dirty="0" smtClean="0">
                <a:solidFill>
                  <a:schemeClr val="accent1"/>
                </a:solidFill>
              </a:rPr>
              <a:t>centre</a:t>
            </a:r>
          </a:p>
          <a:p>
            <a:pPr>
              <a:lnSpc>
                <a:spcPct val="120000"/>
              </a:lnSpc>
            </a:pPr>
            <a:r>
              <a:rPr lang="en-GB" dirty="0"/>
              <a:t>The</a:t>
            </a:r>
            <a:r>
              <a:rPr lang="en-GB" dirty="0">
                <a:solidFill>
                  <a:schemeClr val="accent1"/>
                </a:solidFill>
              </a:rPr>
              <a:t> dependence </a:t>
            </a:r>
            <a:r>
              <a:rPr lang="en-GB" dirty="0"/>
              <a:t>on the </a:t>
            </a:r>
            <a:r>
              <a:rPr lang="en-GB" dirty="0">
                <a:solidFill>
                  <a:schemeClr val="accent1"/>
                </a:solidFill>
              </a:rPr>
              <a:t>bunch intensity </a:t>
            </a:r>
            <a:r>
              <a:rPr lang="en-GB" dirty="0"/>
              <a:t>is </a:t>
            </a:r>
            <a:r>
              <a:rPr lang="en-GB" dirty="0">
                <a:solidFill>
                  <a:schemeClr val="accent1"/>
                </a:solidFill>
              </a:rPr>
              <a:t>not monotonic: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It is </a:t>
            </a:r>
            <a:r>
              <a:rPr lang="en-GB" dirty="0">
                <a:solidFill>
                  <a:schemeClr val="accent1"/>
                </a:solidFill>
              </a:rPr>
              <a:t>dependent </a:t>
            </a:r>
            <a:r>
              <a:rPr lang="en-GB" dirty="0"/>
              <a:t>on the </a:t>
            </a:r>
            <a:r>
              <a:rPr lang="en-GB" dirty="0">
                <a:solidFill>
                  <a:schemeClr val="accent1"/>
                </a:solidFill>
              </a:rPr>
              <a:t>considered value range 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it is </a:t>
            </a:r>
            <a:r>
              <a:rPr lang="en-GB" dirty="0">
                <a:solidFill>
                  <a:schemeClr val="accent1"/>
                </a:solidFill>
              </a:rPr>
              <a:t>related </a:t>
            </a:r>
            <a:r>
              <a:rPr lang="en-GB" dirty="0"/>
              <a:t>to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/>
              <a:t>the different </a:t>
            </a:r>
            <a:r>
              <a:rPr lang="en-GB" dirty="0">
                <a:solidFill>
                  <a:schemeClr val="accent1"/>
                </a:solidFill>
              </a:rPr>
              <a:t>elements</a:t>
            </a:r>
          </a:p>
          <a:p>
            <a:pPr lvl="1">
              <a:lnSpc>
                <a:spcPct val="120000"/>
              </a:lnSpc>
            </a:pPr>
            <a:endParaRPr lang="en-GB" dirty="0" smtClean="0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endParaRPr lang="en-GB" dirty="0" smtClean="0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endParaRPr 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40</a:t>
            </a:fld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70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and Outlook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199" y="1439694"/>
            <a:ext cx="10747917" cy="4945329"/>
          </a:xfrm>
        </p:spPr>
        <p:txBody>
          <a:bodyPr>
            <a:normAutofit fontScale="70000" lnSpcReduction="20000"/>
          </a:bodyPr>
          <a:lstStyle/>
          <a:p>
            <a:pPr marL="285750" lvl="1">
              <a:lnSpc>
                <a:spcPct val="12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en-GB" sz="2900" dirty="0" smtClean="0"/>
              <a:t>Increasing </a:t>
            </a:r>
            <a:r>
              <a:rPr lang="en-GB" sz="2900" dirty="0"/>
              <a:t>the </a:t>
            </a:r>
            <a:r>
              <a:rPr lang="en-GB" sz="2900" dirty="0">
                <a:solidFill>
                  <a:schemeClr val="accent1"/>
                </a:solidFill>
              </a:rPr>
              <a:t>bunch spacing</a:t>
            </a:r>
            <a:r>
              <a:rPr lang="en-GB" sz="2900" dirty="0"/>
              <a:t>, the </a:t>
            </a:r>
            <a:r>
              <a:rPr lang="en-GB" sz="2900" dirty="0">
                <a:solidFill>
                  <a:schemeClr val="accent1"/>
                </a:solidFill>
              </a:rPr>
              <a:t>e-cloud density decreases </a:t>
            </a:r>
            <a:r>
              <a:rPr lang="en-GB" sz="2900" dirty="0"/>
              <a:t>in all elements (for more cases there is no </a:t>
            </a:r>
            <a:r>
              <a:rPr lang="en-GB" sz="2900" dirty="0" err="1"/>
              <a:t>multipacting</a:t>
            </a:r>
            <a:r>
              <a:rPr lang="en-GB" sz="2900" dirty="0"/>
              <a:t>)</a:t>
            </a:r>
          </a:p>
          <a:p>
            <a:pPr marL="285750">
              <a:lnSpc>
                <a:spcPct val="120000"/>
              </a:lnSpc>
              <a:buFont typeface="Arial" charset="0"/>
              <a:buChar char="•"/>
            </a:pPr>
            <a:r>
              <a:rPr lang="en-GB" sz="2900" dirty="0"/>
              <a:t>For a </a:t>
            </a:r>
            <a:r>
              <a:rPr lang="en-GB" sz="2900" dirty="0">
                <a:solidFill>
                  <a:schemeClr val="accent1"/>
                </a:solidFill>
              </a:rPr>
              <a:t>fixed bunch </a:t>
            </a:r>
            <a:r>
              <a:rPr lang="en-GB" sz="2900" dirty="0" smtClean="0">
                <a:solidFill>
                  <a:schemeClr val="accent1"/>
                </a:solidFill>
              </a:rPr>
              <a:t>spacing</a:t>
            </a:r>
            <a:endParaRPr lang="en-GB" sz="2900" dirty="0">
              <a:solidFill>
                <a:schemeClr val="accent1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GB" sz="2900" dirty="0"/>
              <a:t>t</a:t>
            </a:r>
            <a:r>
              <a:rPr lang="en-GB" sz="2900" dirty="0" smtClean="0"/>
              <a:t>he </a:t>
            </a:r>
            <a:r>
              <a:rPr lang="en-GB" sz="2900" dirty="0">
                <a:solidFill>
                  <a:schemeClr val="accent1"/>
                </a:solidFill>
              </a:rPr>
              <a:t>e-cloud density </a:t>
            </a:r>
            <a:r>
              <a:rPr lang="en-GB" sz="2900" dirty="0"/>
              <a:t>has the </a:t>
            </a:r>
            <a:r>
              <a:rPr lang="en-GB" sz="2900" dirty="0">
                <a:solidFill>
                  <a:schemeClr val="accent1"/>
                </a:solidFill>
              </a:rPr>
              <a:t>same order of magnitude</a:t>
            </a:r>
            <a:r>
              <a:rPr lang="en-GB" sz="2900" dirty="0"/>
              <a:t> for the </a:t>
            </a:r>
            <a:r>
              <a:rPr lang="en-GB" sz="2900" dirty="0">
                <a:solidFill>
                  <a:schemeClr val="accent1"/>
                </a:solidFill>
              </a:rPr>
              <a:t>new parameters </a:t>
            </a:r>
            <a:r>
              <a:rPr lang="en-GB" sz="2900" dirty="0"/>
              <a:t>and the old ones</a:t>
            </a:r>
          </a:p>
          <a:p>
            <a:pPr lvl="1">
              <a:lnSpc>
                <a:spcPct val="120000"/>
              </a:lnSpc>
            </a:pPr>
            <a:r>
              <a:rPr lang="en-GB" sz="2900" dirty="0"/>
              <a:t>t</a:t>
            </a:r>
            <a:r>
              <a:rPr lang="en-GB" sz="2900" dirty="0" smtClean="0"/>
              <a:t>he </a:t>
            </a:r>
            <a:r>
              <a:rPr lang="en-GB" sz="2900" dirty="0">
                <a:solidFill>
                  <a:schemeClr val="accent1"/>
                </a:solidFill>
              </a:rPr>
              <a:t>new configuration </a:t>
            </a:r>
            <a:r>
              <a:rPr lang="en-GB" sz="2900" dirty="0"/>
              <a:t>of </a:t>
            </a:r>
            <a:r>
              <a:rPr lang="en-GB" sz="2900" dirty="0">
                <a:solidFill>
                  <a:schemeClr val="accent1"/>
                </a:solidFill>
              </a:rPr>
              <a:t>beam chamber </a:t>
            </a:r>
            <a:r>
              <a:rPr lang="en-GB" sz="2900" dirty="0"/>
              <a:t>/ </a:t>
            </a:r>
            <a:r>
              <a:rPr lang="en-GB" sz="2900" dirty="0">
                <a:solidFill>
                  <a:schemeClr val="accent1"/>
                </a:solidFill>
              </a:rPr>
              <a:t>bunch length </a:t>
            </a:r>
            <a:r>
              <a:rPr lang="en-GB" sz="2900" dirty="0"/>
              <a:t>/ bunch </a:t>
            </a:r>
            <a:r>
              <a:rPr lang="en-GB" sz="2900" dirty="0">
                <a:solidFill>
                  <a:schemeClr val="accent1"/>
                </a:solidFill>
              </a:rPr>
              <a:t>intensity</a:t>
            </a:r>
            <a:r>
              <a:rPr lang="en-GB" sz="2900" dirty="0"/>
              <a:t> </a:t>
            </a:r>
            <a:r>
              <a:rPr lang="en-GB" sz="2900" dirty="0">
                <a:solidFill>
                  <a:schemeClr val="accent1"/>
                </a:solidFill>
              </a:rPr>
              <a:t>does not significantly alter the e-cloud density</a:t>
            </a:r>
          </a:p>
          <a:p>
            <a:pPr marL="285750">
              <a:lnSpc>
                <a:spcPct val="120000"/>
              </a:lnSpc>
              <a:buFont typeface="Arial" charset="0"/>
              <a:buChar char="•"/>
            </a:pPr>
            <a:r>
              <a:rPr lang="en-GB" sz="2900" dirty="0"/>
              <a:t>The </a:t>
            </a:r>
            <a:r>
              <a:rPr lang="en-GB" sz="2900" dirty="0">
                <a:solidFill>
                  <a:schemeClr val="accent1"/>
                </a:solidFill>
              </a:rPr>
              <a:t>max bunch spacing reachable</a:t>
            </a:r>
          </a:p>
          <a:p>
            <a:pPr lvl="1">
              <a:lnSpc>
                <a:spcPct val="120000"/>
              </a:lnSpc>
            </a:pPr>
            <a:r>
              <a:rPr lang="en-GB" sz="2900" dirty="0" smtClean="0"/>
              <a:t>new </a:t>
            </a:r>
            <a:r>
              <a:rPr lang="en-GB" sz="2900" dirty="0"/>
              <a:t>parameters, </a:t>
            </a:r>
            <a:r>
              <a:rPr lang="en-GB" sz="2900" dirty="0">
                <a:solidFill>
                  <a:schemeClr val="accent1"/>
                </a:solidFill>
              </a:rPr>
              <a:t>18.9 ns </a:t>
            </a:r>
            <a:r>
              <a:rPr lang="en-GB" sz="2900" dirty="0"/>
              <a:t>(16,000 bunches)</a:t>
            </a:r>
          </a:p>
          <a:p>
            <a:pPr lvl="1">
              <a:lnSpc>
                <a:spcPct val="120000"/>
              </a:lnSpc>
            </a:pPr>
            <a:r>
              <a:rPr lang="en-GB" sz="2900" dirty="0" smtClean="0"/>
              <a:t>old </a:t>
            </a:r>
            <a:r>
              <a:rPr lang="en-GB" sz="2900" dirty="0"/>
              <a:t>parameters, </a:t>
            </a:r>
            <a:r>
              <a:rPr lang="en-GB" sz="2900" dirty="0">
                <a:solidFill>
                  <a:schemeClr val="accent1"/>
                </a:solidFill>
              </a:rPr>
              <a:t>32.9 ns </a:t>
            </a:r>
            <a:r>
              <a:rPr lang="en-GB" sz="2900" dirty="0"/>
              <a:t>(9,200 bunches)</a:t>
            </a:r>
          </a:p>
          <a:p>
            <a:pPr>
              <a:lnSpc>
                <a:spcPct val="120000"/>
              </a:lnSpc>
            </a:pPr>
            <a:r>
              <a:rPr lang="en-GB" sz="2900" dirty="0"/>
              <a:t>Comparing the </a:t>
            </a:r>
            <a:r>
              <a:rPr lang="en-GB" sz="2900" dirty="0">
                <a:solidFill>
                  <a:schemeClr val="accent1"/>
                </a:solidFill>
              </a:rPr>
              <a:t>new configuration </a:t>
            </a:r>
            <a:r>
              <a:rPr lang="en-GB" sz="2900" dirty="0"/>
              <a:t>and the </a:t>
            </a:r>
            <a:r>
              <a:rPr lang="en-GB" sz="2900" dirty="0">
                <a:solidFill>
                  <a:schemeClr val="accent1"/>
                </a:solidFill>
              </a:rPr>
              <a:t>old</a:t>
            </a:r>
            <a:r>
              <a:rPr lang="en-GB" sz="2900" dirty="0"/>
              <a:t> configuration with the </a:t>
            </a:r>
            <a:r>
              <a:rPr lang="en-GB" sz="2900" dirty="0">
                <a:solidFill>
                  <a:schemeClr val="accent1"/>
                </a:solidFill>
              </a:rPr>
              <a:t>max bunch spacing reachable</a:t>
            </a:r>
          </a:p>
          <a:p>
            <a:pPr lvl="1">
              <a:lnSpc>
                <a:spcPct val="120000"/>
              </a:lnSpc>
            </a:pPr>
            <a:r>
              <a:rPr lang="en-GB" sz="2900" dirty="0"/>
              <a:t>  </a:t>
            </a:r>
            <a:r>
              <a:rPr lang="en-GB" sz="2900" dirty="0">
                <a:solidFill>
                  <a:schemeClr val="accent1"/>
                </a:solidFill>
              </a:rPr>
              <a:t>e-cloud density is higher </a:t>
            </a:r>
            <a:r>
              <a:rPr lang="en-GB" sz="2900" dirty="0"/>
              <a:t>in all the </a:t>
            </a:r>
            <a:r>
              <a:rPr lang="en-GB" sz="2900" dirty="0" smtClean="0"/>
              <a:t>elements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41</a:t>
            </a:fld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230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and Outlook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439694"/>
            <a:ext cx="10515600" cy="491665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GB" sz="2000" dirty="0" smtClean="0"/>
              <a:t>One of the main concerns is the e-cloud effect on the </a:t>
            </a:r>
            <a:r>
              <a:rPr lang="en-GB" sz="2000" dirty="0" smtClean="0">
                <a:solidFill>
                  <a:schemeClr val="accent1"/>
                </a:solidFill>
              </a:rPr>
              <a:t>beam stability</a:t>
            </a:r>
          </a:p>
          <a:p>
            <a:pPr>
              <a:lnSpc>
                <a:spcPct val="120000"/>
              </a:lnSpc>
            </a:pPr>
            <a:r>
              <a:rPr lang="en-GB" sz="2000" dirty="0" smtClean="0"/>
              <a:t>Further studies will be performed in order to check the stability limits by means of </a:t>
            </a:r>
            <a:r>
              <a:rPr lang="en-GB" sz="2000" dirty="0" smtClean="0">
                <a:solidFill>
                  <a:schemeClr val="accent1"/>
                </a:solidFill>
              </a:rPr>
              <a:t>self-consistent beam stability simulations </a:t>
            </a:r>
            <a:r>
              <a:rPr lang="en-GB" sz="2000" dirty="0" smtClean="0"/>
              <a:t>for the different arc elements with realistic </a:t>
            </a:r>
            <a:r>
              <a:rPr lang="en-GB" sz="2000" dirty="0" smtClean="0">
                <a:solidFill>
                  <a:schemeClr val="accent1"/>
                </a:solidFill>
              </a:rPr>
              <a:t>e-cloud distributions </a:t>
            </a:r>
            <a:r>
              <a:rPr lang="en-GB" sz="2000" dirty="0" smtClean="0"/>
              <a:t>obtained from </a:t>
            </a:r>
            <a:r>
              <a:rPr lang="en-GB" sz="2000" dirty="0" smtClean="0">
                <a:solidFill>
                  <a:schemeClr val="accent1"/>
                </a:solidFill>
              </a:rPr>
              <a:t>build-up simulations</a:t>
            </a:r>
            <a:endParaRPr lang="en-GB" sz="2000" dirty="0" smtClean="0"/>
          </a:p>
          <a:p>
            <a:pPr>
              <a:lnSpc>
                <a:spcPct val="120000"/>
              </a:lnSpc>
            </a:pPr>
            <a:endParaRPr 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42</a:t>
            </a:fld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46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Thank you for your attention</a:t>
            </a:r>
            <a:endParaRPr lang="en-GB" b="1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43</a:t>
            </a:fld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7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44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726893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45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236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 smtClean="0"/>
              <a:t>Introduction: FCC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01790" y="1527913"/>
            <a:ext cx="6537960" cy="435133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GB" dirty="0" smtClean="0"/>
              <a:t>The research project is in the framework of long term coherent stability for the </a:t>
            </a:r>
            <a:r>
              <a:rPr lang="en-GB" dirty="0" smtClean="0">
                <a:solidFill>
                  <a:schemeClr val="accent1"/>
                </a:solidFill>
              </a:rPr>
              <a:t>Future Circular Collider</a:t>
            </a:r>
            <a:r>
              <a:rPr lang="en-GB" dirty="0" smtClean="0"/>
              <a:t> (FCC)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FCC study </a:t>
            </a:r>
            <a:r>
              <a:rPr lang="en-GB" dirty="0"/>
              <a:t>is developing designs for a new research infrastructure to host the </a:t>
            </a:r>
            <a:r>
              <a:rPr lang="en-GB" dirty="0">
                <a:solidFill>
                  <a:schemeClr val="accent1"/>
                </a:solidFill>
              </a:rPr>
              <a:t>next generation</a:t>
            </a:r>
            <a:r>
              <a:rPr lang="en-GB" dirty="0"/>
              <a:t> of higher performance particle </a:t>
            </a:r>
            <a:r>
              <a:rPr lang="en-GB" dirty="0">
                <a:solidFill>
                  <a:schemeClr val="accent1"/>
                </a:solidFill>
              </a:rPr>
              <a:t>colliders</a:t>
            </a:r>
            <a:r>
              <a:rPr lang="en-GB" dirty="0"/>
              <a:t> to extend the research currently being conducted at </a:t>
            </a:r>
            <a:r>
              <a:rPr lang="en-GB" dirty="0" smtClean="0"/>
              <a:t>CERN</a:t>
            </a:r>
          </a:p>
          <a:p>
            <a:pPr>
              <a:lnSpc>
                <a:spcPct val="110000"/>
              </a:lnSpc>
            </a:pPr>
            <a:r>
              <a:rPr lang="en-GB" dirty="0"/>
              <a:t>The goal of the FCC is to push the energy and intensity frontiers of particle colliders, with the aim of reaching </a:t>
            </a:r>
            <a:r>
              <a:rPr lang="en-GB" dirty="0">
                <a:solidFill>
                  <a:schemeClr val="accent1"/>
                </a:solidFill>
              </a:rPr>
              <a:t>collision energies </a:t>
            </a:r>
            <a:r>
              <a:rPr lang="en-GB" dirty="0"/>
              <a:t>of </a:t>
            </a:r>
            <a:r>
              <a:rPr lang="en-GB" dirty="0">
                <a:solidFill>
                  <a:schemeClr val="accent1"/>
                </a:solidFill>
              </a:rPr>
              <a:t>100 </a:t>
            </a:r>
            <a:r>
              <a:rPr lang="en-GB" dirty="0" err="1">
                <a:solidFill>
                  <a:schemeClr val="accent1"/>
                </a:solidFill>
              </a:rPr>
              <a:t>TeV</a:t>
            </a:r>
            <a:r>
              <a:rPr lang="en-GB" dirty="0"/>
              <a:t>, in the search for </a:t>
            </a:r>
            <a:r>
              <a:rPr lang="en-GB" dirty="0">
                <a:solidFill>
                  <a:schemeClr val="accent1"/>
                </a:solidFill>
              </a:rPr>
              <a:t>new physics</a:t>
            </a:r>
            <a:endParaRPr lang="en-GB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9750" y="1297349"/>
            <a:ext cx="4805425" cy="5040000"/>
          </a:xfrm>
          <a:prstGeom prst="rect">
            <a:avLst/>
          </a:prstGeom>
        </p:spPr>
      </p:pic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46</a:t>
            </a:fld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071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6570" y="1303683"/>
            <a:ext cx="10733116" cy="4965700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endParaRPr lang="en-GB" b="1" dirty="0" smtClean="0"/>
          </a:p>
          <a:p>
            <a:pPr marL="285750" indent="-285750">
              <a:buFont typeface="Arial" charset="0"/>
              <a:buChar char="•"/>
            </a:pPr>
            <a:r>
              <a:rPr lang="en-GB" b="1" dirty="0" smtClean="0"/>
              <a:t>Particle</a:t>
            </a:r>
          </a:p>
          <a:p>
            <a:pPr marL="285750" indent="-285750">
              <a:buFont typeface="Arial" charset="0"/>
              <a:buChar char="•"/>
            </a:pPr>
            <a:r>
              <a:rPr lang="en-GB" b="1" dirty="0" smtClean="0"/>
              <a:t>Beam chamber winglet geometry</a:t>
            </a:r>
          </a:p>
          <a:p>
            <a:pPr marL="285750" indent="-285750">
              <a:buFont typeface="Arial" charset="0"/>
              <a:buChar char="•"/>
            </a:pPr>
            <a:r>
              <a:rPr lang="en-GB" b="1" dirty="0" smtClean="0"/>
              <a:t>Element </a:t>
            </a:r>
          </a:p>
          <a:p>
            <a:pPr marL="285750" indent="-285750">
              <a:buFont typeface="Arial" charset="0"/>
              <a:buChar char="•"/>
            </a:pPr>
            <a:r>
              <a:rPr lang="en-GB" b="1" dirty="0" smtClean="0"/>
              <a:t>Bunch spacing: </a:t>
            </a:r>
            <a:r>
              <a:rPr lang="en-GB" dirty="0" smtClean="0"/>
              <a:t>10 – 30 ns (step 5 ns)</a:t>
            </a:r>
          </a:p>
          <a:p>
            <a:pPr marL="285750" indent="-285750">
              <a:buFont typeface="Arial" charset="0"/>
              <a:buChar char="•"/>
            </a:pPr>
            <a:r>
              <a:rPr lang="en-GB" b="1" dirty="0" smtClean="0"/>
              <a:t>Bunch intensity: </a:t>
            </a:r>
            <a:r>
              <a:rPr lang="en-GB" dirty="0" smtClean="0"/>
              <a:t>2.0 – 2.8e11 (step 0.1e11)</a:t>
            </a:r>
          </a:p>
          <a:p>
            <a:pPr marL="285750" indent="-285750">
              <a:buFont typeface="Arial" charset="0"/>
              <a:buChar char="•"/>
            </a:pPr>
            <a:r>
              <a:rPr lang="en-GB" b="1" dirty="0" smtClean="0"/>
              <a:t>SEY: </a:t>
            </a:r>
            <a:r>
              <a:rPr lang="en-GB" dirty="0" smtClean="0"/>
              <a:t>1.0 – 1.6 (step 0.1)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Total: 9,450 simulations</a:t>
            </a:r>
            <a:endParaRPr lang="en-GB" dirty="0" smtClean="0">
              <a:solidFill>
                <a:schemeClr val="accent1"/>
              </a:solidFill>
            </a:endParaRPr>
          </a:p>
          <a:p>
            <a:endParaRPr lang="en-GB" dirty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47</a:t>
            </a:fld>
            <a:endParaRPr lang="it-IT"/>
          </a:p>
        </p:txBody>
      </p:sp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 smtClean="0"/>
              <a:t>Simulation Results: Summary </a:t>
            </a:r>
            <a:r>
              <a:rPr lang="en-GB" dirty="0"/>
              <a:t>P</a:t>
            </a:r>
            <a:r>
              <a:rPr lang="en-GB" dirty="0" smtClean="0"/>
              <a:t>revious </a:t>
            </a:r>
            <a:r>
              <a:rPr lang="en-GB" dirty="0"/>
              <a:t>R</a:t>
            </a:r>
            <a:r>
              <a:rPr lang="en-GB" dirty="0" smtClean="0"/>
              <a:t>esults</a:t>
            </a:r>
            <a:endParaRPr lang="en-GB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486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o 6"/>
          <p:cNvGrpSpPr/>
          <p:nvPr/>
        </p:nvGrpSpPr>
        <p:grpSpPr>
          <a:xfrm>
            <a:off x="5966642" y="1673899"/>
            <a:ext cx="4800000" cy="3600000"/>
            <a:chOff x="4306207" y="1278402"/>
            <a:chExt cx="4800000" cy="3600000"/>
          </a:xfrm>
        </p:grpSpPr>
        <p:pic>
          <p:nvPicPr>
            <p:cNvPr id="5" name="Immagin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207" y="1278402"/>
              <a:ext cx="4800000" cy="3600000"/>
            </a:xfrm>
            <a:prstGeom prst="rect">
              <a:avLst/>
            </a:prstGeom>
          </p:spPr>
        </p:pic>
        <p:sp>
          <p:nvSpPr>
            <p:cNvPr id="17" name="Rettangolo 16"/>
            <p:cNvSpPr/>
            <p:nvPr/>
          </p:nvSpPr>
          <p:spPr>
            <a:xfrm>
              <a:off x="6721117" y="3976196"/>
              <a:ext cx="4427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rgbClr val="008D00"/>
                  </a:solidFill>
                </a:rPr>
                <a:t>(3)</a:t>
              </a:r>
              <a:endParaRPr lang="it-IT" dirty="0">
                <a:solidFill>
                  <a:srgbClr val="008D00"/>
                </a:solidFill>
              </a:endParaRPr>
            </a:p>
          </p:txBody>
        </p:sp>
        <p:sp>
          <p:nvSpPr>
            <p:cNvPr id="18" name="Rettangolo 17"/>
            <p:cNvSpPr/>
            <p:nvPr/>
          </p:nvSpPr>
          <p:spPr>
            <a:xfrm>
              <a:off x="5905499" y="3338286"/>
              <a:ext cx="4427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/>
                <a:t>(2)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1640956" y="1510915"/>
                <a:ext cx="8226854" cy="4836874"/>
              </a:xfrm>
            </p:spPr>
            <p:txBody>
              <a:bodyPr>
                <a:normAutofit/>
              </a:bodyPr>
              <a:lstStyle/>
              <a:p>
                <a:pPr marL="0" indent="0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US" sz="2400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008D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𝑒𝑙𝑎𝑠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solidFill>
                              <a:srgbClr val="008D00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𝑡𝑟𝑢𝑒</m:t>
                        </m:r>
                      </m:sub>
                    </m:sSub>
                    <m:r>
                      <a:rPr lang="it-IT" sz="2400" i="1">
                        <a:latin typeface="Cambria Math" charset="0"/>
                      </a:rPr>
                      <m:t>(</m:t>
                    </m:r>
                    <m:r>
                      <a:rPr lang="it-IT" sz="2400" i="1">
                        <a:latin typeface="Cambria Math" charset="0"/>
                      </a:rPr>
                      <m:t>𝐸</m:t>
                    </m:r>
                    <m:r>
                      <a:rPr lang="it-IT" sz="2400" i="1">
                        <a:latin typeface="Cambria Math" charset="0"/>
                      </a:rPr>
                      <m:t>)</m:t>
                    </m:r>
                  </m:oMath>
                </a14:m>
                <a:r>
                  <a:rPr lang="en-US" sz="2400" dirty="0"/>
                  <a:t>	</a:t>
                </a:r>
                <a:r>
                  <a:rPr lang="en-US" sz="2400" dirty="0" smtClean="0"/>
                  <a:t>(2)</a:t>
                </a:r>
                <a:endParaRPr lang="en-US" sz="24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it-IT" sz="2400" i="1" dirty="0">
                  <a:solidFill>
                    <a:srgbClr val="008D00"/>
                  </a:solidFill>
                  <a:latin typeface="Cambria Math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008D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𝑒𝑙𝑎𝑠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solidFill>
                              <a:srgbClr val="008D00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en-US" sz="2400" i="1">
                        <a:solidFill>
                          <a:srgbClr val="008D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008D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400" i="1">
                        <a:solidFill>
                          <a:srgbClr val="008D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i="1">
                            <a:solidFill>
                              <a:srgbClr val="008D0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>
                                <a:solidFill>
                                  <a:srgbClr val="008D00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i="1">
                                    <a:solidFill>
                                      <a:srgbClr val="008D00"/>
                                    </a:solidFill>
                                    <a:latin typeface="Cambria Math" charset="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en-US" sz="2400" i="1">
                                        <a:solidFill>
                                          <a:srgbClr val="008D00"/>
                                        </a:solidFill>
                                        <a:latin typeface="Cambria Math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400" i="1">
                                        <a:solidFill>
                                          <a:srgbClr val="008D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rad>
                                <m:r>
                                  <a:rPr lang="en-US" sz="2400" i="1">
                                    <a:solidFill>
                                      <a:srgbClr val="008D00"/>
                                    </a:solidFill>
                                    <a:latin typeface="Cambria Math" panose="02040503050406030204" pitchFamily="18" charset="0"/>
                                  </a:rPr>
                                  <m:t> −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2400" i="1">
                                        <a:solidFill>
                                          <a:srgbClr val="008D00"/>
                                        </a:solidFill>
                                        <a:latin typeface="Cambria Math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400" i="1">
                                        <a:solidFill>
                                          <a:srgbClr val="008D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en-US" sz="2400" i="1">
                                        <a:solidFill>
                                          <a:srgbClr val="008D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solidFill>
                                              <a:srgbClr val="008D00"/>
                                            </a:solidFill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solidFill>
                                              <a:srgbClr val="008D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solidFill>
                                              <a:srgbClr val="008D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</m:rad>
                              </m:num>
                              <m:den>
                                <m:rad>
                                  <m:radPr>
                                    <m:degHide m:val="on"/>
                                    <m:ctrlPr>
                                      <a:rPr lang="en-US" sz="2400" i="1">
                                        <a:solidFill>
                                          <a:srgbClr val="008D00"/>
                                        </a:solidFill>
                                        <a:latin typeface="Cambria Math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400" i="1">
                                        <a:solidFill>
                                          <a:srgbClr val="008D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rad>
                                <m:r>
                                  <a:rPr lang="en-US" sz="2400" i="1">
                                    <a:solidFill>
                                      <a:srgbClr val="008D0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2400" i="1">
                                        <a:solidFill>
                                          <a:srgbClr val="008D00"/>
                                        </a:solidFill>
                                        <a:latin typeface="Cambria Math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400" i="1">
                                        <a:solidFill>
                                          <a:srgbClr val="008D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en-US" sz="2400" i="1">
                                        <a:solidFill>
                                          <a:srgbClr val="008D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solidFill>
                                              <a:srgbClr val="008D00"/>
                                            </a:solidFill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solidFill>
                                              <a:srgbClr val="008D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solidFill>
                                              <a:srgbClr val="008D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</m:rad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400" dirty="0">
                    <a:solidFill>
                      <a:srgbClr val="008D00"/>
                    </a:solidFill>
                  </a:rPr>
                  <a:t>	</a:t>
                </a:r>
                <a:r>
                  <a:rPr lang="en-GB" sz="2400" dirty="0" smtClean="0">
                    <a:solidFill>
                      <a:srgbClr val="008D00"/>
                    </a:solidFill>
                  </a:rPr>
                  <a:t>(3)</a:t>
                </a:r>
                <a:endParaRPr lang="en-GB" sz="2400" dirty="0">
                  <a:solidFill>
                    <a:srgbClr val="008D00"/>
                  </a:solidFill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2000" i="1" dirty="0">
                    <a:solidFill>
                      <a:srgbClr val="008D00"/>
                    </a:solidFill>
                  </a:rPr>
                  <a:t>E</a:t>
                </a:r>
                <a:r>
                  <a:rPr lang="en-US" sz="2000" i="1" baseline="-25000" dirty="0">
                    <a:solidFill>
                      <a:srgbClr val="008D00"/>
                    </a:solidFill>
                  </a:rPr>
                  <a:t>0</a:t>
                </a:r>
                <a:r>
                  <a:rPr lang="en-US" sz="2000" dirty="0"/>
                  <a:t> and </a:t>
                </a:r>
                <a:r>
                  <a:rPr lang="en-US" sz="2000" i="1" dirty="0">
                    <a:solidFill>
                      <a:srgbClr val="008D00"/>
                    </a:solidFill>
                  </a:rPr>
                  <a:t>R</a:t>
                </a:r>
                <a:r>
                  <a:rPr lang="en-US" sz="2000" i="1" baseline="-25000" dirty="0">
                    <a:solidFill>
                      <a:srgbClr val="008D00"/>
                    </a:solidFill>
                  </a:rPr>
                  <a:t>0</a:t>
                </a:r>
                <a:r>
                  <a:rPr lang="en-US" sz="2000" dirty="0"/>
                  <a:t>: shape parameters.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000" dirty="0"/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2000" dirty="0"/>
                  <a:t>For the LHC beam chambers:</a:t>
                </a:r>
              </a:p>
              <a:p>
                <a:pPr marL="754380" lvl="1" indent="-342900">
                  <a:spcBef>
                    <a:spcPts val="0"/>
                  </a:spcBef>
                </a:pPr>
                <a:r>
                  <a:rPr lang="en-US" sz="1800" i="1" dirty="0"/>
                  <a:t>E</a:t>
                </a:r>
                <a:r>
                  <a:rPr lang="en-US" sz="1800" i="1" baseline="-25000" dirty="0"/>
                  <a:t>0</a:t>
                </a:r>
                <a:r>
                  <a:rPr lang="en-US" sz="1800" dirty="0"/>
                  <a:t> = 150 eV</a:t>
                </a:r>
              </a:p>
              <a:p>
                <a:pPr marL="754380" lvl="1" indent="-342900">
                  <a:spcBef>
                    <a:spcPts val="0"/>
                  </a:spcBef>
                </a:pPr>
                <a:r>
                  <a:rPr lang="en-US" sz="1800" i="1" dirty="0"/>
                  <a:t>R</a:t>
                </a:r>
                <a:r>
                  <a:rPr lang="en-US" sz="1800" i="1" baseline="-25000" dirty="0"/>
                  <a:t>0</a:t>
                </a:r>
                <a:r>
                  <a:rPr lang="en-US" sz="1800" dirty="0"/>
                  <a:t> = 0.7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0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0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40956" y="1510915"/>
                <a:ext cx="8226854" cy="4836874"/>
              </a:xfrm>
              <a:blipFill rotWithShape="0">
                <a:blip r:embed="rId3"/>
                <a:stretch>
                  <a:fillRect l="-741" t="-176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Connettore 2 14"/>
          <p:cNvCxnSpPr/>
          <p:nvPr/>
        </p:nvCxnSpPr>
        <p:spPr>
          <a:xfrm flipH="1">
            <a:off x="3576080" y="1963668"/>
            <a:ext cx="0" cy="388491"/>
          </a:xfrm>
          <a:prstGeom prst="straightConnector1">
            <a:avLst/>
          </a:prstGeom>
          <a:ln>
            <a:solidFill>
              <a:srgbClr val="008D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 smtClean="0"/>
              <a:t>Background: Case Study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061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3"/>
          <p:cNvGrpSpPr/>
          <p:nvPr/>
        </p:nvGrpSpPr>
        <p:grpSpPr>
          <a:xfrm>
            <a:off x="6046727" y="1653219"/>
            <a:ext cx="4971982" cy="3660411"/>
            <a:chOff x="4256027" y="1145218"/>
            <a:chExt cx="4971982" cy="3660411"/>
          </a:xfrm>
        </p:grpSpPr>
        <p:pic>
          <p:nvPicPr>
            <p:cNvPr id="23" name="Immagine 2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56027" y="1145218"/>
              <a:ext cx="4800000" cy="3600000"/>
            </a:xfrm>
            <a:prstGeom prst="rect">
              <a:avLst/>
            </a:prstGeom>
          </p:spPr>
        </p:pic>
        <p:sp>
          <p:nvSpPr>
            <p:cNvPr id="9" name="Rettangolo 8"/>
            <p:cNvSpPr/>
            <p:nvPr/>
          </p:nvSpPr>
          <p:spPr>
            <a:xfrm>
              <a:off x="5808091" y="3238510"/>
              <a:ext cx="4427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/>
                <a:t>(2)</a:t>
              </a:r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6635179" y="3848827"/>
              <a:ext cx="4427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rgbClr val="008D00"/>
                  </a:solidFill>
                </a:rPr>
                <a:t>(3)</a:t>
              </a:r>
              <a:endParaRPr lang="it-IT" dirty="0">
                <a:solidFill>
                  <a:srgbClr val="008D00"/>
                </a:solidFill>
              </a:endParaRPr>
            </a:p>
          </p:txBody>
        </p:sp>
        <p:sp>
          <p:nvSpPr>
            <p:cNvPr id="12" name="Rettangolo 11"/>
            <p:cNvSpPr/>
            <p:nvPr/>
          </p:nvSpPr>
          <p:spPr>
            <a:xfrm>
              <a:off x="5146696" y="3916855"/>
              <a:ext cx="4427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(4)</a:t>
              </a:r>
              <a:endParaRPr lang="it-IT" dirty="0">
                <a:solidFill>
                  <a:srgbClr val="FF0000"/>
                </a:solidFill>
              </a:endParaRPr>
            </a:p>
          </p:txBody>
        </p:sp>
        <p:cxnSp>
          <p:nvCxnSpPr>
            <p:cNvPr id="8" name="Connettore 1 7"/>
            <p:cNvCxnSpPr/>
            <p:nvPr/>
          </p:nvCxnSpPr>
          <p:spPr>
            <a:xfrm>
              <a:off x="7588974" y="1698171"/>
              <a:ext cx="22534" cy="2675773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7" name="Connettore 1 16"/>
            <p:cNvCxnSpPr/>
            <p:nvPr/>
          </p:nvCxnSpPr>
          <p:spPr>
            <a:xfrm>
              <a:off x="7583089" y="1713579"/>
              <a:ext cx="1023736" cy="0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ttangolo 18"/>
                <p:cNvSpPr/>
                <p:nvPr/>
              </p:nvSpPr>
              <p:spPr>
                <a:xfrm>
                  <a:off x="7371662" y="4343964"/>
                  <a:ext cx="962058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𝒎𝒂𝒙</m:t>
                            </m:r>
                          </m:sub>
                        </m:sSub>
                      </m:oMath>
                    </m:oMathPara>
                  </a14:m>
                  <a:endParaRPr lang="it-IT" sz="2000" b="1" dirty="0"/>
                </a:p>
              </p:txBody>
            </p:sp>
          </mc:Choice>
          <mc:Fallback xmlns="">
            <p:sp>
              <p:nvSpPr>
                <p:cNvPr id="19" name="Rettangolo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71662" y="4343964"/>
                  <a:ext cx="962058" cy="461665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b="-2667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Rettangolo 19"/>
            <p:cNvSpPr/>
            <p:nvPr/>
          </p:nvSpPr>
          <p:spPr>
            <a:xfrm>
              <a:off x="8479086" y="1469707"/>
              <a:ext cx="748923" cy="461665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2400" b="1" i="1" dirty="0">
                  <a:solidFill>
                    <a:srgbClr val="FF0000"/>
                  </a:solidFill>
                </a:rPr>
                <a:t>𝛿</a:t>
              </a:r>
              <a:r>
                <a:rPr lang="en-US" sz="2400" b="1" i="1" baseline="-25000" dirty="0">
                  <a:solidFill>
                    <a:srgbClr val="FF0000"/>
                  </a:solidFill>
                </a:rPr>
                <a:t>𝑚𝑎x</a:t>
              </a:r>
              <a:endParaRPr lang="it-IT" sz="2400" b="1" dirty="0">
                <a:solidFill>
                  <a:srgbClr val="FF0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1608205" y="1490038"/>
                <a:ext cx="4411370" cy="5163581"/>
              </a:xfrm>
            </p:spPr>
            <p:txBody>
              <a:bodyPr>
                <a:normAutofit/>
              </a:bodyPr>
              <a:lstStyle/>
              <a:p>
                <a:pPr marL="0" indent="0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US" sz="2400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008D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𝑒𝑙𝑎𝑠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solidFill>
                              <a:srgbClr val="008D00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𝑡𝑟𝑢𝑒</m:t>
                        </m:r>
                      </m:sub>
                    </m:sSub>
                    <m:r>
                      <a:rPr lang="it-IT" sz="2400" i="1">
                        <a:solidFill>
                          <a:srgbClr val="FF0000"/>
                        </a:solidFill>
                        <a:latin typeface="Cambria Math" charset="0"/>
                      </a:rPr>
                      <m:t>(</m:t>
                    </m:r>
                    <m:r>
                      <a:rPr lang="it-IT" sz="2400" i="1">
                        <a:solidFill>
                          <a:srgbClr val="FF0000"/>
                        </a:solidFill>
                        <a:latin typeface="Cambria Math" charset="0"/>
                      </a:rPr>
                      <m:t>𝐸</m:t>
                    </m:r>
                    <m:r>
                      <a:rPr lang="it-IT" sz="2400" i="1">
                        <a:solidFill>
                          <a:srgbClr val="FF0000"/>
                        </a:solidFill>
                        <a:latin typeface="Cambria Math" charset="0"/>
                      </a:rPr>
                      <m:t>)</m:t>
                    </m:r>
                  </m:oMath>
                </a14:m>
                <a:r>
                  <a:rPr lang="en-US" sz="2400" dirty="0" smtClean="0"/>
                  <a:t>	(2)</a:t>
                </a:r>
                <a:endParaRPr lang="en-US" sz="24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400" i="1" dirty="0">
                  <a:solidFill>
                    <a:srgbClr val="FF0000"/>
                  </a:solidFill>
                  <a:latin typeface="Cambria Math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𝑡𝑟𝑢𝑒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f>
                      <m:f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𝑚𝑎𝑥</m:t>
                                </m:r>
                              </m:sub>
                            </m:sSub>
                          </m:den>
                        </m:f>
                      </m:num>
                      <m:den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−1+</m:t>
                        </m:r>
                        <m:sSup>
                          <m:sSupPr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240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2400" i="1">
                                            <a:solidFill>
                                              <a:srgbClr val="FF0000"/>
                                            </a:solidFill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𝑚𝑎𝑥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p>
                        </m:sSup>
                      </m:den>
                    </m:f>
                  </m:oMath>
                </a14:m>
                <a:r>
                  <a:rPr lang="en-GB" sz="2400" dirty="0">
                    <a:solidFill>
                      <a:srgbClr val="FF0000"/>
                    </a:solidFill>
                  </a:rPr>
                  <a:t>	 </a:t>
                </a:r>
                <a:r>
                  <a:rPr lang="en-GB" sz="2400" dirty="0" smtClean="0">
                    <a:solidFill>
                      <a:srgbClr val="FF0000"/>
                    </a:solidFill>
                  </a:rPr>
                  <a:t> (4) </a:t>
                </a:r>
                <a:endParaRPr lang="en-US" sz="2400" dirty="0"/>
              </a:p>
              <a:p>
                <a:pPr marL="342900" indent="-342900">
                  <a:spcBef>
                    <a:spcPts val="0"/>
                  </a:spcBef>
                </a:pPr>
                <a:r>
                  <a:rPr lang="en-US" sz="2000" i="1" dirty="0">
                    <a:solidFill>
                      <a:srgbClr val="FF0000"/>
                    </a:solidFill>
                  </a:rPr>
                  <a:t>s</a:t>
                </a:r>
                <a:r>
                  <a:rPr lang="en-US" sz="2000" dirty="0"/>
                  <a:t>: shape parameter;</a:t>
                </a:r>
              </a:p>
              <a:p>
                <a:pPr marL="342900" indent="-342900">
                  <a:spcBef>
                    <a:spcPts val="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GB" sz="2000" dirty="0"/>
                  <a:t>: maximum of the SEY curve dependent on the surface material, roughness and history</a:t>
                </a:r>
              </a:p>
              <a:p>
                <a:pPr marL="342900" indent="-342900">
                  <a:spcBef>
                    <a:spcPts val="0"/>
                  </a:spcBef>
                </a:pPr>
                <a:r>
                  <a:rPr lang="en-US" sz="2000" i="1" dirty="0">
                    <a:solidFill>
                      <a:srgbClr val="FF0000"/>
                    </a:solidFill>
                  </a:rPr>
                  <a:t>E</a:t>
                </a:r>
                <a:r>
                  <a:rPr lang="en-US" sz="2000" i="1" baseline="-25000" dirty="0" err="1">
                    <a:solidFill>
                      <a:srgbClr val="FF0000"/>
                    </a:solidFill>
                  </a:rPr>
                  <a:t>max</a:t>
                </a:r>
                <a:r>
                  <a:rPr lang="en-US" sz="2000" dirty="0"/>
                  <a:t>: electron energy, where the </a:t>
                </a:r>
                <a:r>
                  <a:rPr lang="en-GB" sz="2000" dirty="0"/>
                  <a:t>SEY reach the maximum </a:t>
                </a:r>
                <a:r>
                  <a:rPr lang="en-GB" sz="2000" i="1" dirty="0">
                    <a:solidFill>
                      <a:srgbClr val="FF0000"/>
                    </a:solidFill>
                  </a:rPr>
                  <a:t>𝛿</a:t>
                </a:r>
                <a:r>
                  <a:rPr lang="en-GB" sz="2000" i="1" baseline="-25000" dirty="0">
                    <a:solidFill>
                      <a:srgbClr val="FF0000"/>
                    </a:solidFill>
                  </a:rPr>
                  <a:t>𝑚𝑎x</a:t>
                </a:r>
                <a:r>
                  <a:rPr lang="en-GB" sz="2000" i="1" dirty="0"/>
                  <a:t>:</a:t>
                </a:r>
                <a:endParaRPr lang="en-GB" sz="2000" dirty="0"/>
              </a:p>
              <a:p>
                <a:pPr marL="0" indent="0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>
                          <a:latin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en-GB" sz="2000" i="1">
                              <a:latin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0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e>
                      </m:d>
                      <m:r>
                        <a:rPr lang="en-GB" sz="2000" i="1">
                          <a:latin typeface="Cambria Math" panose="02040503050406030204" pitchFamily="18" charset="0"/>
                        </a:rPr>
                        <m:t> ≅</m:t>
                      </m:r>
                      <m:sSub>
                        <m:sSubPr>
                          <m:ctrlPr>
                            <a:rPr lang="en-GB" sz="20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𝑡𝑟𝑢𝑒</m:t>
                          </m:r>
                        </m:sub>
                      </m:sSub>
                      <m:d>
                        <m:dPr>
                          <m:ctrlPr>
                            <a:rPr lang="en-GB" sz="2000" i="1">
                              <a:latin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0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e>
                      </m:d>
                      <m:r>
                        <a:rPr lang="en-GB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000" dirty="0"/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2000" dirty="0"/>
                  <a:t>For the LHC beam chambers:</a:t>
                </a:r>
              </a:p>
              <a:p>
                <a:pPr marL="754380" lvl="1" indent="-342900">
                  <a:spcBef>
                    <a:spcPts val="0"/>
                  </a:spcBef>
                </a:pPr>
                <a:r>
                  <a:rPr lang="en-US" sz="1800" dirty="0"/>
                  <a:t>s = 1.35</a:t>
                </a:r>
              </a:p>
              <a:p>
                <a:pPr marL="754380" lvl="1" indent="-342900">
                  <a:spcBef>
                    <a:spcPts val="0"/>
                  </a:spcBef>
                </a:pPr>
                <a:r>
                  <a:rPr lang="en-US" sz="1800" dirty="0" err="1"/>
                  <a:t>E</a:t>
                </a:r>
                <a:r>
                  <a:rPr lang="en-US" sz="1800" baseline="-25000" dirty="0" err="1"/>
                  <a:t>max</a:t>
                </a:r>
                <a:r>
                  <a:rPr lang="en-US" sz="1800" dirty="0"/>
                  <a:t> = 332 eV</a:t>
                </a:r>
                <a:endParaRPr lang="en-US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0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0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08205" y="1490038"/>
                <a:ext cx="4411370" cy="5163581"/>
              </a:xfrm>
              <a:blipFill rotWithShape="0">
                <a:blip r:embed="rId4"/>
                <a:stretch>
                  <a:fillRect l="-1521" t="-1653" r="-152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Connettore 2 23"/>
          <p:cNvCxnSpPr/>
          <p:nvPr/>
        </p:nvCxnSpPr>
        <p:spPr>
          <a:xfrm>
            <a:off x="4252212" y="1874342"/>
            <a:ext cx="2288" cy="36085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 smtClean="0"/>
              <a:t>Background: Case Study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746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 smtClean="0"/>
              <a:t>Introduction: FCC-</a:t>
            </a:r>
            <a:r>
              <a:rPr lang="en-GB" dirty="0" err="1" smtClean="0"/>
              <a:t>ee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6570" y="1045172"/>
            <a:ext cx="11527430" cy="5594465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FCC-</a:t>
            </a:r>
            <a:r>
              <a:rPr lang="en-GB" dirty="0" err="1" smtClean="0">
                <a:solidFill>
                  <a:schemeClr val="accent1"/>
                </a:solidFill>
              </a:rPr>
              <a:t>ee</a:t>
            </a:r>
            <a:r>
              <a:rPr lang="en-GB" dirty="0"/>
              <a:t> is a </a:t>
            </a:r>
            <a:r>
              <a:rPr lang="en-GB" dirty="0">
                <a:solidFill>
                  <a:schemeClr val="accent1"/>
                </a:solidFill>
              </a:rPr>
              <a:t>circular </a:t>
            </a:r>
            <a:r>
              <a:rPr lang="en-GB" dirty="0" smtClean="0">
                <a:solidFill>
                  <a:schemeClr val="accent1"/>
                </a:solidFill>
              </a:rPr>
              <a:t>electron-positron collider, </a:t>
            </a:r>
            <a:r>
              <a:rPr lang="en-GB" dirty="0" smtClean="0"/>
              <a:t>the </a:t>
            </a:r>
            <a:r>
              <a:rPr lang="en-GB" dirty="0"/>
              <a:t>first stage towards a 100 </a:t>
            </a:r>
            <a:r>
              <a:rPr lang="en-GB" dirty="0" err="1"/>
              <a:t>TeV</a:t>
            </a:r>
            <a:r>
              <a:rPr lang="en-GB" dirty="0"/>
              <a:t> </a:t>
            </a:r>
            <a:r>
              <a:rPr lang="en-GB" dirty="0" smtClean="0"/>
              <a:t>proton-proton collider FCC-</a:t>
            </a:r>
            <a:r>
              <a:rPr lang="en-GB" dirty="0" err="1" smtClean="0"/>
              <a:t>hh</a:t>
            </a:r>
            <a:endParaRPr lang="en-GB" dirty="0" smtClean="0"/>
          </a:p>
          <a:p>
            <a:endParaRPr lang="en-GB" dirty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sz="22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GB" sz="2200" i="1" dirty="0" smtClean="0"/>
              <a:t>[ ] FCC week 2022, “Accelerator overview”, Frank Zimmermann, Tor </a:t>
            </a:r>
            <a:r>
              <a:rPr lang="en-GB" sz="2200" i="1" dirty="0" err="1" smtClean="0"/>
              <a:t>Raubenheimer</a:t>
            </a:r>
            <a:endParaRPr lang="en-GB" sz="2200" i="1" dirty="0" smtClean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5</a:t>
            </a:fld>
            <a:endParaRPr lang="it-IT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10" y="1300870"/>
            <a:ext cx="9040614" cy="4680000"/>
          </a:xfrm>
          <a:prstGeom prst="rect">
            <a:avLst/>
          </a:prstGeom>
        </p:spPr>
      </p:pic>
      <p:sp>
        <p:nvSpPr>
          <p:cNvPr id="5" name="Cornice 4"/>
          <p:cNvSpPr/>
          <p:nvPr/>
        </p:nvSpPr>
        <p:spPr>
          <a:xfrm>
            <a:off x="60873" y="2036190"/>
            <a:ext cx="9204246" cy="320511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10" name="Connettore 2 9"/>
          <p:cNvCxnSpPr>
            <a:stCxn id="5" idx="3"/>
          </p:cNvCxnSpPr>
          <p:nvPr/>
        </p:nvCxnSpPr>
        <p:spPr>
          <a:xfrm>
            <a:off x="9265119" y="2196446"/>
            <a:ext cx="1133523" cy="642447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9182425" y="2846849"/>
            <a:ext cx="30095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</a:t>
            </a:r>
            <a:r>
              <a:rPr lang="en-GB" sz="1600" dirty="0" smtClean="0"/>
              <a:t>he </a:t>
            </a:r>
            <a:r>
              <a:rPr lang="en-GB" sz="1600" dirty="0">
                <a:solidFill>
                  <a:schemeClr val="accent1"/>
                </a:solidFill>
              </a:rPr>
              <a:t>Z configuration</a:t>
            </a:r>
            <a:r>
              <a:rPr lang="en-GB" sz="1600" dirty="0"/>
              <a:t> </a:t>
            </a:r>
            <a:r>
              <a:rPr lang="en-GB" sz="1600" dirty="0" smtClean="0"/>
              <a:t>has been investigated, because the </a:t>
            </a:r>
            <a:r>
              <a:rPr lang="en-GB" sz="1600" dirty="0" smtClean="0">
                <a:solidFill>
                  <a:schemeClr val="accent1"/>
                </a:solidFill>
              </a:rPr>
              <a:t>strongest e-cloud</a:t>
            </a:r>
            <a:r>
              <a:rPr lang="en-GB" sz="1600" dirty="0" smtClean="0"/>
              <a:t> effects are foreseen for this configuration</a:t>
            </a:r>
            <a:r>
              <a:rPr lang="en-GB" sz="1600" dirty="0"/>
              <a:t> </a:t>
            </a:r>
            <a:r>
              <a:rPr lang="en-GB" sz="1600" dirty="0" smtClean="0"/>
              <a:t>due to the highest </a:t>
            </a:r>
            <a:r>
              <a:rPr lang="en-GB" sz="1600" dirty="0" smtClean="0">
                <a:solidFill>
                  <a:schemeClr val="accent1"/>
                </a:solidFill>
              </a:rPr>
              <a:t>number </a:t>
            </a:r>
            <a:r>
              <a:rPr lang="en-GB" sz="1600" dirty="0">
                <a:solidFill>
                  <a:schemeClr val="accent1"/>
                </a:solidFill>
              </a:rPr>
              <a:t>of bunches </a:t>
            </a:r>
            <a:r>
              <a:rPr lang="en-GB" sz="1600" dirty="0" smtClean="0"/>
              <a:t>(smallest bunch spacing)</a:t>
            </a:r>
            <a:endParaRPr lang="en-GB" sz="1600" dirty="0"/>
          </a:p>
          <a:p>
            <a:endParaRPr lang="it-IT" sz="1600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270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Background: Case Study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6570" y="1358900"/>
            <a:ext cx="9807986" cy="4902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3800" dirty="0" smtClean="0">
                <a:solidFill>
                  <a:schemeClr val="accent1"/>
                </a:solidFill>
              </a:rPr>
              <a:t>Parameter Overview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Secondary </a:t>
            </a:r>
            <a:r>
              <a:rPr lang="en-GB" dirty="0"/>
              <a:t>emission model: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endParaRPr lang="en-GB" dirty="0" smtClean="0"/>
          </a:p>
          <a:p>
            <a:endParaRPr lang="en-GB" dirty="0" smtClean="0">
              <a:solidFill>
                <a:schemeClr val="accent1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50</a:t>
            </a:fld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ttangolo 5"/>
              <p:cNvSpPr/>
              <p:nvPr/>
            </p:nvSpPr>
            <p:spPr>
              <a:xfrm>
                <a:off x="1653530" y="3320425"/>
                <a:ext cx="4801314" cy="8653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mr-IN" sz="240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it-IT" sz="2400" b="0" i="1" smtClean="0">
                            <a:latin typeface="Cambria Math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sz="2400" b="0" i="1" smtClean="0">
                                <a:latin typeface="Cambria Math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it-IT" sz="2400" b="0" i="1" smtClean="0">
                                <a:latin typeface="Cambria Math" charset="0"/>
                              </a:rPr>
                              <m:t>𝑡𝑟𝑢𝑒</m:t>
                            </m:r>
                          </m:sub>
                        </m:sSub>
                      </m:num>
                      <m:den>
                        <m:r>
                          <a:rPr lang="it-IT" sz="2400" b="0" i="1" smtClean="0">
                            <a:latin typeface="Cambria Math" charset="0"/>
                          </a:rPr>
                          <m:t>𝑑𝐸</m:t>
                        </m:r>
                      </m:den>
                    </m:f>
                    <m:r>
                      <a:rPr lang="it-IT" sz="2400" b="0" i="1" smtClean="0"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lang="mr-IN" sz="2400" b="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it-IT" sz="2400" b="0" i="1" smtClean="0">
                            <a:latin typeface="Cambria Math" charset="0"/>
                          </a:rPr>
                          <m:t>1</m:t>
                        </m:r>
                      </m:num>
                      <m:den>
                        <m:r>
                          <a:rPr lang="it-IT" sz="2400" b="0" i="1" smtClean="0">
                            <a:latin typeface="Cambria Math" charset="0"/>
                          </a:rPr>
                          <m:t>𝐸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2400" b="0" i="1" smtClean="0">
                                <a:latin typeface="Cambria Math" charset="0"/>
                              </a:rPr>
                              <m:t>𝑡𝑟𝑢𝑒</m:t>
                            </m:r>
                          </m:sub>
                        </m:sSub>
                        <m:rad>
                          <m:radPr>
                            <m:degHide m:val="on"/>
                            <m:ctrlPr>
                              <a:rPr lang="en-US" sz="2400" b="0" i="1" smtClean="0">
                                <a:latin typeface="Cambria Math" charset="0"/>
                              </a:rPr>
                            </m:ctrlPr>
                          </m:radPr>
                          <m:deg/>
                          <m:e>
                            <m:r>
                              <a:rPr lang="it-IT" sz="2400" b="0" i="1" smtClean="0">
                                <a:latin typeface="Cambria Math" charset="0"/>
                              </a:rPr>
                              <m:t>2</m:t>
                            </m:r>
                            <m:r>
                              <a:rPr lang="it-IT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𝜋</m:t>
                            </m:r>
                          </m:e>
                        </m:rad>
                      </m:den>
                    </m:f>
                    <m:sSup>
                      <m:sSupPr>
                        <m:ctrlPr>
                          <a:rPr lang="mr-IN" sz="2400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it-IT" sz="2400" b="0" i="1" smtClean="0"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lang="it-IT" sz="2400" b="0" i="1" smtClean="0">
                            <a:latin typeface="Cambria Math" charset="0"/>
                          </a:rPr>
                          <m:t>−</m:t>
                        </m:r>
                        <m:f>
                          <m:fPr>
                            <m:ctrlPr>
                              <a:rPr lang="mr-IN" sz="2400" b="0" i="1" smtClean="0">
                                <a:latin typeface="Cambria Math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mr-IN" sz="2400" b="0" i="1" smtClean="0"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mr-IN" sz="2400" i="1">
                                        <a:latin typeface="Cambria Math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𝑙𝑛</m:t>
                                    </m:r>
                                    <m:d>
                                      <m:dPr>
                                        <m:ctrlPr>
                                          <a:rPr lang="mr-IN" sz="2400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it-IT" sz="2400" i="1">
                                            <a:latin typeface="Cambria Math" charset="0"/>
                                          </a:rPr>
                                          <m:t>𝐸</m:t>
                                        </m:r>
                                      </m:e>
                                    </m:d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𝜇</m:t>
                                        </m:r>
                                      </m:e>
                                      <m:sub>
                                        <m:r>
                                          <a:rPr lang="it-IT" sz="2400" i="1">
                                            <a:latin typeface="Cambria Math" charset="0"/>
                                          </a:rPr>
                                          <m:t>𝑡𝑟𝑢𝑒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it-IT" sz="2400" b="0" i="1" smtClean="0">
                                    <a:latin typeface="Cambria Math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it-IT" sz="2400" b="0" i="1" smtClean="0">
                                <a:latin typeface="Cambria Math" charset="0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lang="it-IT" sz="2400" b="0" i="1" smtClean="0"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it-IT" sz="2400" b="0" i="1" smtClean="0">
                                        <a:latin typeface="Cambria Math" charset="0"/>
                                      </a:rPr>
                                      <m:t>𝑡𝑟𝑢𝑒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lang="it-IT" sz="2400" b="0" i="1" smtClean="0">
                                    <a:latin typeface="Cambria Math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</m:oMath>
                </a14:m>
                <a:r>
                  <a:rPr lang="en-US" sz="1600" dirty="0" smtClean="0"/>
                  <a:t>	</a:t>
                </a:r>
                <a:endParaRPr lang="it-IT" dirty="0"/>
              </a:p>
            </p:txBody>
          </p:sp>
        </mc:Choice>
        <mc:Fallback xmlns="">
          <p:sp>
            <p:nvSpPr>
              <p:cNvPr id="6" name="Rettangolo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3530" y="3320425"/>
                <a:ext cx="4801314" cy="8653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uppo 4"/>
          <p:cNvGrpSpPr/>
          <p:nvPr/>
        </p:nvGrpSpPr>
        <p:grpSpPr>
          <a:xfrm>
            <a:off x="6580453" y="2190000"/>
            <a:ext cx="4141748" cy="3240000"/>
            <a:chOff x="7948652" y="544600"/>
            <a:chExt cx="4141748" cy="3240000"/>
          </a:xfrm>
        </p:grpSpPr>
        <p:grpSp>
          <p:nvGrpSpPr>
            <p:cNvPr id="13" name="Gruppo 12"/>
            <p:cNvGrpSpPr/>
            <p:nvPr/>
          </p:nvGrpSpPr>
          <p:grpSpPr>
            <a:xfrm>
              <a:off x="7948652" y="544600"/>
              <a:ext cx="4141748" cy="3240000"/>
              <a:chOff x="7570346" y="3110205"/>
              <a:chExt cx="4141748" cy="3240000"/>
            </a:xfrm>
          </p:grpSpPr>
          <p:pic>
            <p:nvPicPr>
              <p:cNvPr id="14" name="Immagine 13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346" y="3110205"/>
                <a:ext cx="4141748" cy="3240000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CasellaDiTesto 14"/>
                  <p:cNvSpPr txBox="1"/>
                  <p:nvPr/>
                </p:nvSpPr>
                <p:spPr>
                  <a:xfrm>
                    <a:off x="9641220" y="3289738"/>
                    <a:ext cx="1941301" cy="104644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>
                        <a:solidFill>
                          <a:srgbClr val="FF0000"/>
                        </a:solidFill>
                      </a:rPr>
                      <a:t>LHC beam chambers:</a:t>
                    </a:r>
                  </a:p>
                  <a:p>
                    <a:pPr marL="754380" lvl="1" indent="-342900">
                      <a:spcBef>
                        <a:spcPts val="0"/>
                      </a:spcBef>
                      <a:buClrTx/>
                      <a:buSzTx/>
                    </a:pP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4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14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𝑡𝑟𝑢𝑒</m:t>
                            </m:r>
                          </m:sub>
                        </m:sSub>
                      </m:oMath>
                    </a14:m>
                    <a:r>
                      <a:rPr lang="en-US" sz="1400" dirty="0">
                        <a:solidFill>
                          <a:srgbClr val="FF0000"/>
                        </a:solidFill>
                      </a:rPr>
                      <a:t> = 1.0828</a:t>
                    </a:r>
                  </a:p>
                  <a:p>
                    <a:pPr marL="754380" lvl="1" indent="-342900">
                      <a:spcBef>
                        <a:spcPts val="0"/>
                      </a:spcBef>
                      <a:buClrTx/>
                      <a:buSzTx/>
                    </a:pP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4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it-IT" sz="14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𝑡𝑟𝑢𝑒</m:t>
                            </m:r>
                          </m:sub>
                        </m:sSub>
                      </m:oMath>
                    </a14:m>
                    <a:r>
                      <a:rPr lang="en-US" sz="1400" dirty="0">
                        <a:solidFill>
                          <a:srgbClr val="FF0000"/>
                        </a:solidFill>
                      </a:rPr>
                      <a:t> = 1.6636</a:t>
                    </a:r>
                  </a:p>
                  <a:p>
                    <a:endParaRPr lang="it-IT" dirty="0"/>
                  </a:p>
                </p:txBody>
              </p:sp>
            </mc:Choice>
            <mc:Fallback xmlns="">
              <p:sp>
                <p:nvSpPr>
                  <p:cNvPr id="7" name="CasellaDiTesto 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641220" y="3289738"/>
                    <a:ext cx="1941301" cy="1046440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 l="-1567" t="-1744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4" name="CasellaDiTesto 3"/>
            <p:cNvSpPr txBox="1"/>
            <p:nvPr/>
          </p:nvSpPr>
          <p:spPr>
            <a:xfrm>
              <a:off x="11430000" y="3493009"/>
              <a:ext cx="4411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 smtClean="0"/>
                <a:t>[</a:t>
              </a:r>
              <a:r>
                <a:rPr lang="it-IT" sz="1200" dirty="0" err="1" smtClean="0"/>
                <a:t>eV</a:t>
              </a:r>
              <a:r>
                <a:rPr lang="it-IT" sz="1200" dirty="0" smtClean="0"/>
                <a:t>]</a:t>
              </a:r>
              <a:endParaRPr lang="it-IT" sz="1200" dirty="0"/>
            </a:p>
          </p:txBody>
        </p:sp>
      </p:grpSp>
      <p:sp>
        <p:nvSpPr>
          <p:cNvPr id="16" name="CasellaDiTesto 15"/>
          <p:cNvSpPr txBox="1"/>
          <p:nvPr/>
        </p:nvSpPr>
        <p:spPr>
          <a:xfrm>
            <a:off x="237507" y="5861396"/>
            <a:ext cx="7633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[] B. </a:t>
            </a:r>
            <a:r>
              <a:rPr lang="it-IT" sz="1400" i="1" dirty="0" err="1" smtClean="0">
                <a:solidFill>
                  <a:schemeClr val="accent1">
                    <a:lumMod val="10000"/>
                  </a:schemeClr>
                </a:solidFill>
              </a:rPr>
              <a:t>Henrist</a:t>
            </a:r>
            <a:r>
              <a:rPr lang="it-IT" sz="1400" i="1" dirty="0" smtClean="0">
                <a:solidFill>
                  <a:schemeClr val="accent1">
                    <a:lumMod val="10000"/>
                  </a:schemeClr>
                </a:solidFill>
              </a:rPr>
              <a:t> et al., “</a:t>
            </a:r>
            <a:r>
              <a:rPr lang="it-IT" sz="1400" i="1" dirty="0" err="1" smtClean="0">
                <a:solidFill>
                  <a:schemeClr val="accent1">
                    <a:lumMod val="10000"/>
                  </a:schemeClr>
                </a:solidFill>
              </a:rPr>
              <a:t>Secondary</a:t>
            </a:r>
            <a:r>
              <a:rPr lang="it-IT" sz="1400" i="1" dirty="0" smtClean="0">
                <a:solidFill>
                  <a:schemeClr val="accent1">
                    <a:lumMod val="10000"/>
                  </a:schemeClr>
                </a:solidFill>
              </a:rPr>
              <a:t> Electron </a:t>
            </a:r>
            <a:r>
              <a:rPr lang="it-IT" sz="1400" i="1" dirty="0" err="1">
                <a:solidFill>
                  <a:schemeClr val="accent1">
                    <a:lumMod val="10000"/>
                  </a:schemeClr>
                </a:solidFill>
              </a:rPr>
              <a:t>E</a:t>
            </a:r>
            <a:r>
              <a:rPr lang="it-IT" sz="1400" i="1" dirty="0" err="1" smtClean="0">
                <a:solidFill>
                  <a:schemeClr val="accent1">
                    <a:lumMod val="10000"/>
                  </a:schemeClr>
                </a:solidFill>
              </a:rPr>
              <a:t>mission</a:t>
            </a:r>
            <a:r>
              <a:rPr lang="it-IT" sz="1400" i="1" dirty="0" smtClean="0">
                <a:solidFill>
                  <a:schemeClr val="accent1">
                    <a:lumMod val="10000"/>
                  </a:schemeClr>
                </a:solidFill>
              </a:rPr>
              <a:t> Data for the </a:t>
            </a:r>
            <a:r>
              <a:rPr lang="it-IT" sz="1400" i="1" dirty="0" err="1">
                <a:solidFill>
                  <a:schemeClr val="accent1">
                    <a:lumMod val="10000"/>
                  </a:schemeClr>
                </a:solidFill>
              </a:rPr>
              <a:t>S</a:t>
            </a:r>
            <a:r>
              <a:rPr lang="it-IT" sz="1400" i="1" dirty="0" err="1" smtClean="0">
                <a:solidFill>
                  <a:schemeClr val="accent1">
                    <a:lumMod val="10000"/>
                  </a:schemeClr>
                </a:solidFill>
              </a:rPr>
              <a:t>imulation</a:t>
            </a:r>
            <a:r>
              <a:rPr lang="it-IT" sz="1400" i="1" dirty="0" smtClean="0">
                <a:solidFill>
                  <a:schemeClr val="accent1">
                    <a:lumMod val="10000"/>
                  </a:schemeClr>
                </a:solidFill>
              </a:rPr>
              <a:t> of Electron </a:t>
            </a:r>
            <a:r>
              <a:rPr lang="it-IT" sz="1400" i="1" dirty="0" err="1">
                <a:solidFill>
                  <a:schemeClr val="accent1">
                    <a:lumMod val="10000"/>
                  </a:schemeClr>
                </a:solidFill>
              </a:rPr>
              <a:t>C</a:t>
            </a:r>
            <a:r>
              <a:rPr lang="it-IT" sz="1400" i="1" dirty="0" err="1" smtClean="0">
                <a:solidFill>
                  <a:schemeClr val="accent1">
                    <a:lumMod val="10000"/>
                  </a:schemeClr>
                </a:solidFill>
              </a:rPr>
              <a:t>loud</a:t>
            </a:r>
            <a:r>
              <a:rPr lang="it-IT" sz="1400" i="1" dirty="0" smtClean="0">
                <a:solidFill>
                  <a:schemeClr val="accent1">
                    <a:lumMod val="10000"/>
                  </a:schemeClr>
                </a:solidFill>
              </a:rPr>
              <a:t>”, </a:t>
            </a:r>
            <a:r>
              <a:rPr lang="it-IT" sz="1400" i="1" dirty="0" err="1" smtClean="0">
                <a:solidFill>
                  <a:schemeClr val="accent1">
                    <a:lumMod val="10000"/>
                  </a:schemeClr>
                </a:solidFill>
              </a:rPr>
              <a:t>cds</a:t>
            </a:r>
            <a:r>
              <a:rPr lang="it-IT" sz="1400" i="1" dirty="0" smtClean="0">
                <a:solidFill>
                  <a:schemeClr val="accent1">
                    <a:lumMod val="10000"/>
                  </a:schemeClr>
                </a:solidFill>
              </a:rPr>
              <a:t> 2002.</a:t>
            </a:r>
            <a:endParaRPr lang="it-IT" sz="1400" i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930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Goals</a:t>
            </a:r>
            <a:endParaRPr lang="en-GB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237507" y="1249126"/>
            <a:ext cx="116627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GB" sz="2400" b="1" dirty="0" smtClean="0">
                <a:solidFill>
                  <a:schemeClr val="accent1"/>
                </a:solidFill>
              </a:rPr>
              <a:t>The </a:t>
            </a:r>
            <a:r>
              <a:rPr lang="en-GB" sz="2400" b="1" dirty="0">
                <a:solidFill>
                  <a:schemeClr val="accent1"/>
                </a:solidFill>
              </a:rPr>
              <a:t>goal is to go below the SEY threshold for instabilities driven by </a:t>
            </a:r>
            <a:r>
              <a:rPr lang="en-GB" sz="2400" b="1" dirty="0" smtClean="0">
                <a:solidFill>
                  <a:schemeClr val="accent1"/>
                </a:solidFill>
              </a:rPr>
              <a:t>e-cloud</a:t>
            </a:r>
          </a:p>
          <a:p>
            <a:pPr marL="0" lvl="1" algn="ctr"/>
            <a:endParaRPr lang="en-GB" sz="500" b="1" dirty="0">
              <a:solidFill>
                <a:schemeClr val="accent1"/>
              </a:solidFill>
            </a:endParaRPr>
          </a:p>
          <a:p>
            <a:r>
              <a:rPr lang="en-GB" dirty="0" smtClean="0"/>
              <a:t>Comparison between the analytical</a:t>
            </a:r>
            <a:r>
              <a:rPr lang="en-GB" dirty="0" smtClean="0">
                <a:solidFill>
                  <a:schemeClr val="accent1"/>
                </a:solidFill>
              </a:rPr>
              <a:t> central electron density</a:t>
            </a:r>
            <a:r>
              <a:rPr lang="en-GB" dirty="0" smtClean="0"/>
              <a:t> </a:t>
            </a:r>
            <a:r>
              <a:rPr lang="en-GB" dirty="0">
                <a:solidFill>
                  <a:schemeClr val="accent1"/>
                </a:solidFill>
              </a:rPr>
              <a:t>threshold </a:t>
            </a:r>
            <a:r>
              <a:rPr lang="en-GB" dirty="0" smtClean="0"/>
              <a:t>for </a:t>
            </a:r>
            <a:r>
              <a:rPr lang="en-GB" dirty="0" smtClean="0">
                <a:solidFill>
                  <a:schemeClr val="accent1"/>
                </a:solidFill>
              </a:rPr>
              <a:t>single bunch instability </a:t>
            </a:r>
            <a:r>
              <a:rPr lang="en-GB" dirty="0" smtClean="0"/>
              <a:t>and the simulation results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142" y="2363846"/>
            <a:ext cx="7473417" cy="72000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380" y="3428867"/>
            <a:ext cx="10279239" cy="306000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3591403" y="3209605"/>
            <a:ext cx="4268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Single-bunch stability simulations in dipoles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4514083" y="2020640"/>
            <a:ext cx="1987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Analytical equation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7874814" y="2436110"/>
            <a:ext cx="43171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[] K. </a:t>
            </a:r>
            <a:r>
              <a:rPr lang="en-GB" sz="1400" i="1" dirty="0" err="1" smtClean="0"/>
              <a:t>Ohmi</a:t>
            </a:r>
            <a:r>
              <a:rPr lang="en-GB" sz="1400" i="1" dirty="0" smtClean="0"/>
              <a:t> et al., “Study of Electron Cloud Instabilities in FCC-</a:t>
            </a:r>
            <a:r>
              <a:rPr lang="en-GB" sz="1400" i="1" dirty="0" err="1" smtClean="0"/>
              <a:t>hh</a:t>
            </a:r>
            <a:r>
              <a:rPr lang="en-GB" sz="1400" i="1" dirty="0" smtClean="0"/>
              <a:t>”, Proc. </a:t>
            </a:r>
            <a:r>
              <a:rPr lang="en-GB" sz="1400" i="1" dirty="0"/>
              <a:t>o</a:t>
            </a:r>
            <a:r>
              <a:rPr lang="en-GB" sz="1400" i="1" dirty="0" smtClean="0"/>
              <a:t>f IPAC2015</a:t>
            </a:r>
            <a:endParaRPr lang="en-GB" sz="1400" i="1" dirty="0"/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51</a:t>
            </a:fld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9220559" y="5558868"/>
            <a:ext cx="1019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Courtesy</a:t>
            </a:r>
            <a:r>
              <a:rPr lang="it-IT" sz="1400" dirty="0" smtClean="0"/>
              <a:t> of</a:t>
            </a:r>
          </a:p>
          <a:p>
            <a:r>
              <a:rPr lang="it-IT" sz="1400" dirty="0"/>
              <a:t>L</a:t>
            </a:r>
            <a:r>
              <a:rPr lang="it-IT" sz="1400" dirty="0" smtClean="0"/>
              <a:t>. </a:t>
            </a:r>
            <a:r>
              <a:rPr lang="it-IT" sz="1400" dirty="0" err="1" smtClean="0"/>
              <a:t>Mether</a:t>
            </a:r>
            <a:endParaRPr lang="it-IT" sz="1400" dirty="0" smtClean="0"/>
          </a:p>
        </p:txBody>
      </p:sp>
      <p:sp>
        <p:nvSpPr>
          <p:cNvPr id="13" name="CasellaDiTesto 12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989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4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52</a:t>
            </a:fld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73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 smtClean="0"/>
              <a:t>Introduction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6570" y="1045172"/>
            <a:ext cx="11527430" cy="4733459"/>
          </a:xfrm>
        </p:spPr>
        <p:txBody>
          <a:bodyPr>
            <a:normAutofit/>
          </a:bodyPr>
          <a:lstStyle/>
          <a:p>
            <a:r>
              <a:rPr lang="en-GB" dirty="0" smtClean="0"/>
              <a:t>New machine and beam parameters</a:t>
            </a:r>
          </a:p>
          <a:p>
            <a:pPr lvl="1"/>
            <a:r>
              <a:rPr lang="en-GB" dirty="0" smtClean="0"/>
              <a:t>More bunches -&gt; less bunch spacing (max 18.9 ns)</a:t>
            </a:r>
          </a:p>
          <a:p>
            <a:pPr lvl="1"/>
            <a:r>
              <a:rPr lang="en-GB" dirty="0" smtClean="0"/>
              <a:t>Smaller bunch intensity</a:t>
            </a:r>
          </a:p>
          <a:p>
            <a:pPr lvl="1"/>
            <a:r>
              <a:rPr lang="en-GB" dirty="0" smtClean="0"/>
              <a:t>Bunch length</a:t>
            </a:r>
          </a:p>
          <a:p>
            <a:pPr lvl="1"/>
            <a:endParaRPr lang="en-GB" dirty="0" smtClean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6</a:t>
            </a:fld>
            <a:endParaRPr lang="it-IT"/>
          </a:p>
        </p:txBody>
      </p:sp>
      <p:pic>
        <p:nvPicPr>
          <p:cNvPr id="1026" name="Picture 2" descr="https://lh3.googleusercontent.com/PblrgjmtBcVx3KAtEEpYIdm61WAi-dwayVDzHbmhe3EyK9oSaKf8BVk6BL6ZCAze5iLFrDyHepCzyBe89kMHd8QeUsg9dJnNg_sPNUIw9pldME_EgS5f5-Tgp9ljndSM0npkQOOgoAjc8Srcj29JRA=s204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4" t="1211" r="1172"/>
          <a:stretch/>
        </p:blipFill>
        <p:spPr bwMode="auto">
          <a:xfrm>
            <a:off x="7158873" y="542163"/>
            <a:ext cx="4807670" cy="5334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sellaDiTesto 5"/>
          <p:cNvSpPr txBox="1"/>
          <p:nvPr/>
        </p:nvSpPr>
        <p:spPr>
          <a:xfrm>
            <a:off x="179459" y="5904030"/>
            <a:ext cx="113234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smtClean="0"/>
              <a:t>[ ] K</a:t>
            </a:r>
            <a:r>
              <a:rPr lang="en-GB" sz="1400" i="1" dirty="0"/>
              <a:t>. </a:t>
            </a:r>
            <a:r>
              <a:rPr lang="en-GB" sz="1400" i="1" dirty="0" err="1"/>
              <a:t>Oide</a:t>
            </a:r>
            <a:r>
              <a:rPr lang="en-GB" sz="1400" i="1" dirty="0"/>
              <a:t> 16</a:t>
            </a:r>
            <a:r>
              <a:rPr lang="en-GB" sz="1400" i="1" baseline="30000" dirty="0"/>
              <a:t>th</a:t>
            </a:r>
            <a:r>
              <a:rPr lang="en-GB" sz="1400" i="1" dirty="0"/>
              <a:t> March 2023, “Impact of </a:t>
            </a:r>
            <a:r>
              <a:rPr lang="en-GB" sz="1400" i="1" dirty="0" err="1"/>
              <a:t>beamstrahlung</a:t>
            </a:r>
            <a:r>
              <a:rPr lang="en-GB" sz="1400" i="1" dirty="0"/>
              <a:t> on crab </a:t>
            </a:r>
            <a:r>
              <a:rPr lang="en-GB" sz="1400" i="1" dirty="0" err="1"/>
              <a:t>sextupole</a:t>
            </a:r>
            <a:r>
              <a:rPr lang="en-GB" sz="1400" i="1" dirty="0"/>
              <a:t> compensation”, 163</a:t>
            </a:r>
            <a:r>
              <a:rPr lang="en-GB" sz="1400" i="1" baseline="30000" dirty="0"/>
              <a:t>rd</a:t>
            </a:r>
            <a:r>
              <a:rPr lang="en-GB" sz="1400" i="1" dirty="0"/>
              <a:t> FCC-</a:t>
            </a:r>
            <a:r>
              <a:rPr lang="en-GB" sz="1400" i="1" dirty="0" err="1"/>
              <a:t>ee</a:t>
            </a:r>
            <a:r>
              <a:rPr lang="en-GB" sz="1400" i="1" dirty="0"/>
              <a:t> Optics Design Meeting &amp; 34</a:t>
            </a:r>
            <a:r>
              <a:rPr lang="en-GB" sz="1400" i="1" baseline="30000" dirty="0"/>
              <a:t>th</a:t>
            </a:r>
            <a:r>
              <a:rPr lang="en-GB" sz="1400" i="1" dirty="0"/>
              <a:t> FCCIS WP2.2 Meeting</a:t>
            </a:r>
          </a:p>
          <a:p>
            <a:endParaRPr lang="it-IT" sz="1400" dirty="0"/>
          </a:p>
        </p:txBody>
      </p:sp>
      <p:sp>
        <p:nvSpPr>
          <p:cNvPr id="8" name="Cornice 7"/>
          <p:cNvSpPr/>
          <p:nvPr/>
        </p:nvSpPr>
        <p:spPr>
          <a:xfrm>
            <a:off x="7158873" y="1989056"/>
            <a:ext cx="4807669" cy="160255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sp>
        <p:nvSpPr>
          <p:cNvPr id="14" name="Cornice 13"/>
          <p:cNvSpPr/>
          <p:nvPr/>
        </p:nvSpPr>
        <p:spPr>
          <a:xfrm>
            <a:off x="7158872" y="2136168"/>
            <a:ext cx="4807669" cy="160255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sp>
        <p:nvSpPr>
          <p:cNvPr id="15" name="Cornice 14"/>
          <p:cNvSpPr/>
          <p:nvPr/>
        </p:nvSpPr>
        <p:spPr>
          <a:xfrm>
            <a:off x="7158871" y="3437942"/>
            <a:ext cx="4807669" cy="160255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984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4" grpId="0" animBg="1"/>
      <p:bldP spid="14" grpId="1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sellaDiTesto 18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CasellaDiTesto 33"/>
          <p:cNvSpPr txBox="1"/>
          <p:nvPr/>
        </p:nvSpPr>
        <p:spPr>
          <a:xfrm>
            <a:off x="237507" y="6385023"/>
            <a:ext cx="5670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15/05/2023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 smtClean="0"/>
              <a:t>Introduction</a:t>
            </a:r>
            <a:endParaRPr lang="it-IT" dirty="0"/>
          </a:p>
        </p:txBody>
      </p:sp>
      <p:grpSp>
        <p:nvGrpSpPr>
          <p:cNvPr id="18" name="Gruppo 17"/>
          <p:cNvGrpSpPr/>
          <p:nvPr/>
        </p:nvGrpSpPr>
        <p:grpSpPr>
          <a:xfrm>
            <a:off x="2151496" y="3881231"/>
            <a:ext cx="7690711" cy="2880000"/>
            <a:chOff x="2070472" y="3881231"/>
            <a:chExt cx="7690711" cy="2880000"/>
          </a:xfrm>
        </p:grpSpPr>
        <p:grpSp>
          <p:nvGrpSpPr>
            <p:cNvPr id="17" name="Gruppo 16"/>
            <p:cNvGrpSpPr/>
            <p:nvPr/>
          </p:nvGrpSpPr>
          <p:grpSpPr>
            <a:xfrm>
              <a:off x="2070472" y="3881231"/>
              <a:ext cx="7690711" cy="2880000"/>
              <a:chOff x="2070472" y="3881231"/>
              <a:chExt cx="7690711" cy="2880000"/>
            </a:xfrm>
          </p:grpSpPr>
          <p:pic>
            <p:nvPicPr>
              <p:cNvPr id="13" name="Immagine 12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70472" y="3881231"/>
                <a:ext cx="3840000" cy="2880000"/>
              </a:xfrm>
              <a:prstGeom prst="rect">
                <a:avLst/>
              </a:prstGeom>
            </p:spPr>
          </p:pic>
          <p:pic>
            <p:nvPicPr>
              <p:cNvPr id="16" name="Immagine 1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21183" y="3881231"/>
                <a:ext cx="3840000" cy="2880000"/>
              </a:xfrm>
              <a:prstGeom prst="rect">
                <a:avLst/>
              </a:prstGeom>
            </p:spPr>
          </p:pic>
        </p:grpSp>
        <p:sp>
          <p:nvSpPr>
            <p:cNvPr id="30" name="CasellaDiTesto 29"/>
            <p:cNvSpPr txBox="1"/>
            <p:nvPr/>
          </p:nvSpPr>
          <p:spPr>
            <a:xfrm>
              <a:off x="2489662" y="4303622"/>
              <a:ext cx="134684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dirty="0" smtClean="0"/>
                <a:t>Design in </a:t>
              </a:r>
              <a:r>
                <a:rPr lang="it-IT" sz="1100" dirty="0" err="1" smtClean="0"/>
                <a:t>PyECLOUD</a:t>
              </a:r>
              <a:endParaRPr lang="it-IT" sz="1100" dirty="0"/>
            </a:p>
          </p:txBody>
        </p:sp>
        <p:sp>
          <p:nvSpPr>
            <p:cNvPr id="32" name="CasellaDiTesto 31"/>
            <p:cNvSpPr txBox="1"/>
            <p:nvPr/>
          </p:nvSpPr>
          <p:spPr>
            <a:xfrm>
              <a:off x="6329662" y="4303622"/>
              <a:ext cx="134684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dirty="0" smtClean="0"/>
                <a:t>Design in </a:t>
              </a:r>
              <a:r>
                <a:rPr lang="it-IT" sz="1100" dirty="0" err="1" smtClean="0"/>
                <a:t>PyECLOUD</a:t>
              </a:r>
              <a:endParaRPr lang="it-IT" sz="1100" dirty="0"/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6570" y="1045172"/>
            <a:ext cx="11527430" cy="4733459"/>
          </a:xfrm>
        </p:spPr>
        <p:txBody>
          <a:bodyPr>
            <a:normAutofit/>
          </a:bodyPr>
          <a:lstStyle/>
          <a:p>
            <a:r>
              <a:rPr lang="en-GB" dirty="0" smtClean="0"/>
              <a:t>New vacuum </a:t>
            </a:r>
            <a:r>
              <a:rPr lang="en-GB" dirty="0"/>
              <a:t>c</a:t>
            </a:r>
            <a:r>
              <a:rPr lang="en-GB" dirty="0" smtClean="0"/>
              <a:t>hamber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7</a:t>
            </a:fld>
            <a:endParaRPr lang="it-IT"/>
          </a:p>
        </p:txBody>
      </p:sp>
      <p:grpSp>
        <p:nvGrpSpPr>
          <p:cNvPr id="10" name="Gruppo 9"/>
          <p:cNvGrpSpPr/>
          <p:nvPr/>
        </p:nvGrpSpPr>
        <p:grpSpPr>
          <a:xfrm>
            <a:off x="2325142" y="1507661"/>
            <a:ext cx="7352333" cy="2572153"/>
            <a:chOff x="466977" y="1591752"/>
            <a:chExt cx="7352333" cy="2572153"/>
          </a:xfrm>
        </p:grpSpPr>
        <p:pic>
          <p:nvPicPr>
            <p:cNvPr id="2062" name="Picture 14" descr="https://lh6.googleusercontent.com/pCEqDDsgb4zMfHL4hlUMa39bQR58iuVCwVP-TVeNzAXQ4UMNgeNjNDec6nfHwPiFTqvho_dm_wXSXTvk5bUgd8S56oefCO8p2-8ahzqWRdcKQ9rBJsxXsf5jvjFepDKBN69pRXpmGYXZNwsYqZDBYw=s2048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3285" b="-917"/>
            <a:stretch/>
          </p:blipFill>
          <p:spPr bwMode="auto">
            <a:xfrm>
              <a:off x="466977" y="1591752"/>
              <a:ext cx="3527126" cy="25721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14" descr="https://lh6.googleusercontent.com/pCEqDDsgb4zMfHL4hlUMa39bQR58iuVCwVP-TVeNzAXQ4UMNgeNjNDec6nfHwPiFTqvho_dm_wXSXTvk5bUgd8S56oefCO8p2-8ahzqWRdcKQ9rBJsxXsf5jvjFepDKBN69pRXpmGYXZNwsYqZDBYw=s2048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21" b="49146"/>
            <a:stretch/>
          </p:blipFill>
          <p:spPr bwMode="auto">
            <a:xfrm>
              <a:off x="4292184" y="1591752"/>
              <a:ext cx="3527126" cy="25721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CasellaDiTesto 5"/>
          <p:cNvSpPr txBox="1"/>
          <p:nvPr/>
        </p:nvSpPr>
        <p:spPr>
          <a:xfrm>
            <a:off x="8839177" y="3931699"/>
            <a:ext cx="32123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Courtesy of R. </a:t>
            </a:r>
            <a:r>
              <a:rPr lang="en-GB" sz="1400" i="1" dirty="0" err="1" smtClean="0"/>
              <a:t>Kersevan</a:t>
            </a:r>
            <a:r>
              <a:rPr lang="en-GB" sz="1400" i="1" dirty="0" smtClean="0"/>
              <a:t> and F. </a:t>
            </a:r>
            <a:r>
              <a:rPr lang="en-GB" sz="1400" i="1" dirty="0" err="1" smtClean="0"/>
              <a:t>Santangelo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167102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bg2">
                    <a:lumMod val="90000"/>
                  </a:schemeClr>
                </a:solidFill>
              </a:rPr>
              <a:t>Introduction</a:t>
            </a:r>
          </a:p>
          <a:p>
            <a:endParaRPr lang="en-GB" dirty="0" smtClean="0"/>
          </a:p>
          <a:p>
            <a:r>
              <a:rPr lang="en-GB" b="1" dirty="0" smtClean="0"/>
              <a:t>E-Cloud Formation Process</a:t>
            </a:r>
          </a:p>
          <a:p>
            <a:endParaRPr lang="en-GB" dirty="0"/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Build-up Simulation Results</a:t>
            </a:r>
          </a:p>
          <a:p>
            <a:endParaRPr lang="en-GB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Stability Simulations</a:t>
            </a:r>
          </a:p>
          <a:p>
            <a:endParaRPr lang="en-GB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Conclusions and Outlook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8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83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1889"/>
            <a:ext cx="10515600" cy="1325563"/>
          </a:xfrm>
        </p:spPr>
        <p:txBody>
          <a:bodyPr/>
          <a:lstStyle/>
          <a:p>
            <a:r>
              <a:rPr lang="en-GB" dirty="0"/>
              <a:t>E-Cloud Formation Process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28600" y="1473672"/>
            <a:ext cx="4363245" cy="2264107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</a:pPr>
            <a:r>
              <a:rPr lang="en-US" sz="2400" dirty="0" smtClean="0">
                <a:solidFill>
                  <a:schemeClr val="accent1"/>
                </a:solidFill>
                <a:latin typeface="Calibri" pitchFamily="34" charset="0"/>
                <a:sym typeface="Wingdings" panose="05000000000000000000" pitchFamily="2" charset="2"/>
              </a:rPr>
              <a:t>Trailing bunches of the train </a:t>
            </a:r>
            <a:r>
              <a:rPr lang="en-US" sz="2400" dirty="0" smtClean="0">
                <a:latin typeface="Calibri" pitchFamily="34" charset="0"/>
                <a:sym typeface="Wingdings" panose="05000000000000000000" pitchFamily="2" charset="2"/>
              </a:rPr>
              <a:t>are in a dense electron-cloud</a:t>
            </a:r>
          </a:p>
          <a:p>
            <a:pPr marL="617538" indent="-457200"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2000" dirty="0" smtClean="0">
                <a:solidFill>
                  <a:schemeClr val="accent1"/>
                </a:solidFill>
                <a:latin typeface="Calibri" pitchFamily="34" charset="0"/>
                <a:sym typeface="Wingdings" panose="05000000000000000000" pitchFamily="2" charset="2"/>
              </a:rPr>
              <a:t>Transverse instabilities</a:t>
            </a:r>
          </a:p>
          <a:p>
            <a:pPr marL="617538" indent="-457200"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2000" dirty="0" smtClean="0">
                <a:latin typeface="Calibri" pitchFamily="34" charset="0"/>
                <a:sym typeface="Wingdings" panose="05000000000000000000" pitchFamily="2" charset="2"/>
              </a:rPr>
              <a:t>Transverse </a:t>
            </a:r>
            <a:r>
              <a:rPr lang="en-US" sz="2000" dirty="0" smtClean="0">
                <a:solidFill>
                  <a:schemeClr val="accent1"/>
                </a:solidFill>
                <a:latin typeface="Calibri" pitchFamily="34" charset="0"/>
                <a:sym typeface="Wingdings" panose="05000000000000000000" pitchFamily="2" charset="2"/>
              </a:rPr>
              <a:t>emittance blow-up</a:t>
            </a:r>
          </a:p>
          <a:p>
            <a:pPr marL="617538" indent="-457200"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2000" dirty="0" smtClean="0">
                <a:latin typeface="Calibri" pitchFamily="34" charset="0"/>
                <a:sym typeface="Wingdings" panose="05000000000000000000" pitchFamily="2" charset="2"/>
              </a:rPr>
              <a:t>Particle </a:t>
            </a:r>
            <a:r>
              <a:rPr lang="en-US" sz="2000" dirty="0" smtClean="0">
                <a:solidFill>
                  <a:schemeClr val="accent1"/>
                </a:solidFill>
                <a:latin typeface="Calibri" pitchFamily="34" charset="0"/>
                <a:sym typeface="Wingdings" panose="05000000000000000000" pitchFamily="2" charset="2"/>
              </a:rPr>
              <a:t>losses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592" y="1823090"/>
            <a:ext cx="7169816" cy="204041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793421" y="1037498"/>
            <a:ext cx="4743843" cy="492443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lvl="2" algn="ctr"/>
            <a:r>
              <a:rPr lang="en-US" sz="13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Secondary Electron Emission can drive an </a:t>
            </a:r>
            <a:r>
              <a:rPr lang="en-US" sz="13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avalanche multiplication </a:t>
            </a:r>
            <a:r>
              <a:rPr lang="en-US" sz="13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effect</a:t>
            </a: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 </a:t>
            </a:r>
            <a:r>
              <a:rPr lang="en-US" sz="13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filling the beam chamber with an</a:t>
            </a:r>
            <a:r>
              <a:rPr lang="en-US" sz="13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 electron cloud</a:t>
            </a:r>
            <a:endParaRPr lang="en-US" sz="1300" b="1" dirty="0">
              <a:solidFill>
                <a:srgbClr val="FF0000"/>
              </a:solidFill>
              <a:latin typeface="Calibri" pitchFamily="34" charset="0"/>
              <a:sym typeface="Wingdings" panose="05000000000000000000" pitchFamily="2" charset="2"/>
            </a:endParaRPr>
          </a:p>
        </p:txBody>
      </p:sp>
      <p:cxnSp>
        <p:nvCxnSpPr>
          <p:cNvPr id="6" name="Connettore 2 67"/>
          <p:cNvCxnSpPr>
            <a:endCxn id="9" idx="0"/>
          </p:cNvCxnSpPr>
          <p:nvPr/>
        </p:nvCxnSpPr>
        <p:spPr>
          <a:xfrm flipH="1">
            <a:off x="5125036" y="2680920"/>
            <a:ext cx="22465" cy="593850"/>
          </a:xfrm>
          <a:prstGeom prst="straightConnector1">
            <a:avLst/>
          </a:prstGeom>
          <a:ln w="28575">
            <a:solidFill>
              <a:srgbClr val="FF0000"/>
            </a:solidFill>
            <a:headEnd type="stealth" w="lg" len="lg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4571583" y="3274770"/>
            <a:ext cx="1106906" cy="29238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0" lvl="2"/>
            <a:r>
              <a:rPr lang="en-US" sz="13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Proton bunch</a:t>
            </a:r>
            <a:endParaRPr lang="en-US" sz="1300" dirty="0">
              <a:solidFill>
                <a:schemeClr val="tx2"/>
              </a:solidFill>
              <a:latin typeface="Calibri" pitchFamily="34" charset="0"/>
              <a:sym typeface="Wingdings" panose="05000000000000000000" pitchFamily="2" charset="2"/>
            </a:endParaRPr>
          </a:p>
        </p:txBody>
      </p:sp>
      <p:cxnSp>
        <p:nvCxnSpPr>
          <p:cNvPr id="8" name="Connettore 2 67"/>
          <p:cNvCxnSpPr>
            <a:endCxn id="11" idx="2"/>
          </p:cNvCxnSpPr>
          <p:nvPr/>
        </p:nvCxnSpPr>
        <p:spPr>
          <a:xfrm flipV="1">
            <a:off x="5216081" y="1529941"/>
            <a:ext cx="195107" cy="403987"/>
          </a:xfrm>
          <a:prstGeom prst="straightConnector1">
            <a:avLst/>
          </a:prstGeom>
          <a:ln w="28575">
            <a:solidFill>
              <a:srgbClr val="FF0000"/>
            </a:solidFill>
            <a:headEnd type="stealth" w="lg" len="lg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561032" y="1037498"/>
            <a:ext cx="1700312" cy="492443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lvl="2" algn="ctr"/>
            <a:r>
              <a:rPr lang="en-US" sz="13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e</a:t>
            </a:r>
            <a:r>
              <a:rPr lang="en-US" sz="1300" baseline="300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-</a:t>
            </a:r>
            <a:r>
              <a:rPr lang="en-US" sz="13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 is emitted (photoelectric effect) </a:t>
            </a:r>
            <a:endParaRPr lang="en-US" sz="1300" baseline="30000" dirty="0">
              <a:solidFill>
                <a:schemeClr val="tx2"/>
              </a:solidFill>
              <a:latin typeface="Calibri" pitchFamily="34" charset="0"/>
              <a:sym typeface="Wingdings" panose="05000000000000000000" pitchFamily="2" charset="2"/>
            </a:endParaRPr>
          </a:p>
        </p:txBody>
      </p:sp>
      <p:cxnSp>
        <p:nvCxnSpPr>
          <p:cNvPr id="10" name="Connettore 2 67"/>
          <p:cNvCxnSpPr/>
          <p:nvPr/>
        </p:nvCxnSpPr>
        <p:spPr>
          <a:xfrm>
            <a:off x="5833301" y="3188246"/>
            <a:ext cx="685800" cy="232718"/>
          </a:xfrm>
          <a:prstGeom prst="straightConnector1">
            <a:avLst/>
          </a:prstGeom>
          <a:ln w="28575">
            <a:solidFill>
              <a:srgbClr val="FF0000"/>
            </a:solidFill>
            <a:headEnd type="stealth" w="lg" len="lg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5"/>
          <p:cNvSpPr/>
          <p:nvPr/>
        </p:nvSpPr>
        <p:spPr>
          <a:xfrm>
            <a:off x="6519101" y="3274770"/>
            <a:ext cx="2178119" cy="29238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lvl="2" algn="ctr"/>
            <a:r>
              <a:rPr lang="en-US" sz="13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Secondary Electron Emission</a:t>
            </a:r>
            <a:endParaRPr lang="en-US" sz="1300" dirty="0">
              <a:solidFill>
                <a:schemeClr val="tx2"/>
              </a:solidFill>
              <a:latin typeface="Calibri" pitchFamily="34" charset="0"/>
              <a:sym typeface="Wingdings" panose="05000000000000000000" pitchFamily="2" charset="2"/>
            </a:endParaRPr>
          </a:p>
        </p:txBody>
      </p:sp>
      <p:cxnSp>
        <p:nvCxnSpPr>
          <p:cNvPr id="12" name="Connettore 2 67"/>
          <p:cNvCxnSpPr>
            <a:endCxn id="7" idx="2"/>
          </p:cNvCxnSpPr>
          <p:nvPr/>
        </p:nvCxnSpPr>
        <p:spPr>
          <a:xfrm flipH="1" flipV="1">
            <a:off x="9165343" y="1529941"/>
            <a:ext cx="988500" cy="602340"/>
          </a:xfrm>
          <a:prstGeom prst="straightConnector1">
            <a:avLst/>
          </a:prstGeom>
          <a:ln w="28575">
            <a:solidFill>
              <a:srgbClr val="FF0000"/>
            </a:solidFill>
            <a:headEnd type="stealth" w="lg" len="lg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10952770" y="3863501"/>
            <a:ext cx="1019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Courtesy</a:t>
            </a:r>
            <a:r>
              <a:rPr lang="it-IT" sz="1400" dirty="0" smtClean="0"/>
              <a:t> of</a:t>
            </a:r>
          </a:p>
          <a:p>
            <a:r>
              <a:rPr lang="it-IT" sz="1400" dirty="0" smtClean="0"/>
              <a:t>G. </a:t>
            </a:r>
            <a:r>
              <a:rPr lang="it-IT" sz="1400" dirty="0" err="1" smtClean="0"/>
              <a:t>Iadarola</a:t>
            </a:r>
            <a:endParaRPr lang="it-IT" sz="1400" dirty="0"/>
          </a:p>
        </p:txBody>
      </p:sp>
      <p:sp>
        <p:nvSpPr>
          <p:cNvPr id="14" name="Segnaposto contenuto 2"/>
          <p:cNvSpPr txBox="1">
            <a:spLocks/>
          </p:cNvSpPr>
          <p:nvPr/>
        </p:nvSpPr>
        <p:spPr>
          <a:xfrm>
            <a:off x="228600" y="3402292"/>
            <a:ext cx="6609080" cy="299515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17538" indent="-457200"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  <a:buFont typeface="Courier New" charset="0"/>
              <a:buChar char="o"/>
            </a:pPr>
            <a:endParaRPr lang="en-US" sz="2600" dirty="0" smtClean="0">
              <a:latin typeface="Calibri" pitchFamily="34" charset="0"/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</a:pPr>
            <a:r>
              <a:rPr lang="en-US" dirty="0" smtClean="0">
                <a:latin typeface="Calibri" pitchFamily="34" charset="0"/>
                <a:sym typeface="Wingdings" panose="05000000000000000000" pitchFamily="2" charset="2"/>
              </a:rPr>
              <a:t>e-cloud induces other </a:t>
            </a:r>
            <a:r>
              <a:rPr lang="en-US" dirty="0" smtClean="0">
                <a:solidFill>
                  <a:schemeClr val="accent1"/>
                </a:solidFill>
                <a:latin typeface="Calibri" pitchFamily="34" charset="0"/>
                <a:sym typeface="Wingdings" panose="05000000000000000000" pitchFamily="2" charset="2"/>
              </a:rPr>
              <a:t>unwanted effects </a:t>
            </a:r>
            <a:r>
              <a:rPr lang="en-US" dirty="0" smtClean="0">
                <a:latin typeface="Calibri" pitchFamily="34" charset="0"/>
                <a:sym typeface="Wingdings" panose="05000000000000000000" pitchFamily="2" charset="2"/>
              </a:rPr>
              <a:t>like:</a:t>
            </a:r>
          </a:p>
          <a:p>
            <a:pPr marL="503238" indent="-342900"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2400" dirty="0" smtClean="0">
                <a:solidFill>
                  <a:schemeClr val="accent1"/>
                </a:solidFill>
                <a:latin typeface="Calibri" pitchFamily="34" charset="0"/>
                <a:sym typeface="Wingdings" panose="05000000000000000000" pitchFamily="2" charset="2"/>
              </a:rPr>
              <a:t>Heat load </a:t>
            </a:r>
            <a:r>
              <a:rPr lang="en-US" sz="2400" dirty="0" smtClean="0">
                <a:latin typeface="Calibri" pitchFamily="34" charset="0"/>
                <a:sym typeface="Wingdings" panose="05000000000000000000" pitchFamily="2" charset="2"/>
              </a:rPr>
              <a:t>on the beam chambers </a:t>
            </a:r>
          </a:p>
          <a:p>
            <a:pPr marL="503238" indent="-342900"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2400" dirty="0" smtClean="0">
                <a:solidFill>
                  <a:schemeClr val="accent1"/>
                </a:solidFill>
                <a:latin typeface="Calibri" pitchFamily="34" charset="0"/>
                <a:sym typeface="Wingdings" panose="05000000000000000000" pitchFamily="2" charset="2"/>
              </a:rPr>
              <a:t>Vacuum degradation</a:t>
            </a:r>
          </a:p>
          <a:p>
            <a:pPr marL="446088" indent="-285750"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US" sz="1900" b="1" dirty="0" smtClean="0">
              <a:latin typeface="Calibri" pitchFamily="34" charset="0"/>
              <a:sym typeface="Wingdings" panose="05000000000000000000" pitchFamily="2" charset="2"/>
            </a:endParaRPr>
          </a:p>
          <a:p>
            <a:pPr marL="15875"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</a:pPr>
            <a:r>
              <a:rPr lang="en-US" dirty="0" smtClean="0">
                <a:latin typeface="Calibri" pitchFamily="34" charset="0"/>
                <a:sym typeface="Wingdings" panose="05000000000000000000" pitchFamily="2" charset="2"/>
              </a:rPr>
              <a:t>Affects mainly machine operating with </a:t>
            </a:r>
            <a:r>
              <a:rPr lang="en-US" dirty="0" smtClean="0">
                <a:solidFill>
                  <a:schemeClr val="accent1"/>
                </a:solidFill>
                <a:latin typeface="Calibri" pitchFamily="34" charset="0"/>
                <a:sym typeface="Wingdings" panose="05000000000000000000" pitchFamily="2" charset="2"/>
              </a:rPr>
              <a:t>positively charged particles</a:t>
            </a:r>
            <a:r>
              <a:rPr lang="en-US" dirty="0" smtClean="0">
                <a:latin typeface="Calibri" pitchFamily="34" charset="0"/>
                <a:sym typeface="Wingdings" panose="05000000000000000000" pitchFamily="2" charset="2"/>
              </a:rPr>
              <a:t> (p</a:t>
            </a:r>
            <a:r>
              <a:rPr lang="en-US" baseline="30000" dirty="0" smtClean="0">
                <a:latin typeface="Calibri" pitchFamily="34" charset="0"/>
                <a:sym typeface="Wingdings" panose="05000000000000000000" pitchFamily="2" charset="2"/>
              </a:rPr>
              <a:t>+</a:t>
            </a:r>
            <a:r>
              <a:rPr lang="en-US" dirty="0" smtClean="0">
                <a:latin typeface="Calibri" pitchFamily="34" charset="0"/>
                <a:sym typeface="Wingdings" panose="05000000000000000000" pitchFamily="2" charset="2"/>
              </a:rPr>
              <a:t>, e</a:t>
            </a:r>
            <a:r>
              <a:rPr lang="en-US" baseline="30000" dirty="0" smtClean="0">
                <a:latin typeface="Calibri" pitchFamily="34" charset="0"/>
                <a:sym typeface="Wingdings" panose="05000000000000000000" pitchFamily="2" charset="2"/>
              </a:rPr>
              <a:t>+</a:t>
            </a:r>
            <a:r>
              <a:rPr lang="en-US" dirty="0" smtClean="0">
                <a:latin typeface="Calibri" pitchFamily="34" charset="0"/>
                <a:sym typeface="Wingdings" panose="05000000000000000000" pitchFamily="2" charset="2"/>
              </a:rPr>
              <a:t>, positive ions</a:t>
            </a:r>
            <a:r>
              <a:rPr lang="mr-IN" dirty="0" smtClean="0">
                <a:latin typeface="Calibri" pitchFamily="34" charset="0"/>
                <a:sym typeface="Wingdings" panose="05000000000000000000" pitchFamily="2" charset="2"/>
              </a:rPr>
              <a:t>…</a:t>
            </a:r>
            <a:r>
              <a:rPr lang="en-US" dirty="0" smtClean="0">
                <a:latin typeface="Calibri" pitchFamily="34" charset="0"/>
                <a:sym typeface="Wingdings" panose="05000000000000000000" pitchFamily="2" charset="2"/>
              </a:rPr>
              <a:t>)</a:t>
            </a:r>
            <a:endParaRPr lang="en-GB" dirty="0"/>
          </a:p>
        </p:txBody>
      </p:sp>
      <p:sp>
        <p:nvSpPr>
          <p:cNvPr id="17" name="Segnaposto numero diapositiva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9</a:t>
            </a:fld>
            <a:endParaRPr lang="it-IT"/>
          </a:p>
        </p:txBody>
      </p:sp>
      <p:sp>
        <p:nvSpPr>
          <p:cNvPr id="18" name="CasellaDiTesto 17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ABP-CEI Section </a:t>
            </a:r>
            <a:r>
              <a:rPr lang="en-GB" sz="1400" dirty="0" smtClean="0"/>
              <a:t>Meeting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01/06/2023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73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1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105860</TotalTime>
  <Words>2754</Words>
  <Application>Microsoft Macintosh PowerPoint</Application>
  <PresentationFormat>Widescreen</PresentationFormat>
  <Paragraphs>734</Paragraphs>
  <Slides>52</Slides>
  <Notes>42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52</vt:i4>
      </vt:variant>
    </vt:vector>
  </HeadingPairs>
  <TitlesOfParts>
    <vt:vector size="61" baseType="lpstr">
      <vt:lpstr>Calibri</vt:lpstr>
      <vt:lpstr>Calibri Light</vt:lpstr>
      <vt:lpstr>Cambria Math</vt:lpstr>
      <vt:lpstr>Courier New</vt:lpstr>
      <vt:lpstr>Mangal</vt:lpstr>
      <vt:lpstr>Symbol</vt:lpstr>
      <vt:lpstr>Wingdings</vt:lpstr>
      <vt:lpstr>Arial</vt:lpstr>
      <vt:lpstr>Tema di Office</vt:lpstr>
      <vt:lpstr>Electron Cloud Studies for FCC-ee</vt:lpstr>
      <vt:lpstr>Outline</vt:lpstr>
      <vt:lpstr>Outline</vt:lpstr>
      <vt:lpstr>Introduction: Scientific Goal</vt:lpstr>
      <vt:lpstr>Introduction: FCC-ee</vt:lpstr>
      <vt:lpstr>Introduction</vt:lpstr>
      <vt:lpstr>Introduction</vt:lpstr>
      <vt:lpstr>Outline</vt:lpstr>
      <vt:lpstr>E-Cloud Formation Process</vt:lpstr>
      <vt:lpstr>E-Cloud Formation Process</vt:lpstr>
      <vt:lpstr>E-Cloud Formation Process</vt:lpstr>
      <vt:lpstr>E-Cloud Formation Process</vt:lpstr>
      <vt:lpstr>Outline</vt:lpstr>
      <vt:lpstr>Simulation Results: Parameter Overview</vt:lpstr>
      <vt:lpstr>Simulation Results: Parameter Overview</vt:lpstr>
      <vt:lpstr>Simulation Results: Parameter Overview</vt:lpstr>
      <vt:lpstr>Simulation Results: Summary Previous Results</vt:lpstr>
      <vt:lpstr>Simulation Results: Summary Previous Results</vt:lpstr>
      <vt:lpstr>Simulation Results: Summary Previous Results</vt:lpstr>
      <vt:lpstr>Simulation Results</vt:lpstr>
      <vt:lpstr>Simulation Results: Summary Previous Results</vt:lpstr>
      <vt:lpstr>Simulation Results: Summary Previous Results</vt:lpstr>
      <vt:lpstr>Presentazione di PowerPoint</vt:lpstr>
      <vt:lpstr>Simulation Results: Summary Previous Results</vt:lpstr>
      <vt:lpstr>Simulation Results: New Parameters</vt:lpstr>
      <vt:lpstr>Simulation Results: New Parameters</vt:lpstr>
      <vt:lpstr>Simulation Results: New Parameters</vt:lpstr>
      <vt:lpstr>Simulation Results: New Parameters</vt:lpstr>
      <vt:lpstr>Simulation Results: New Parameters</vt:lpstr>
      <vt:lpstr>Simulation Results: New Parameters</vt:lpstr>
      <vt:lpstr>Simulation Results: New vs OLD</vt:lpstr>
      <vt:lpstr>Outline</vt:lpstr>
      <vt:lpstr>Stability Simulations</vt:lpstr>
      <vt:lpstr>Stability Simulations</vt:lpstr>
      <vt:lpstr>Stability Simulations</vt:lpstr>
      <vt:lpstr>Stability Simulations</vt:lpstr>
      <vt:lpstr>Stability Simulations</vt:lpstr>
      <vt:lpstr>Stability Simulations</vt:lpstr>
      <vt:lpstr>Outline</vt:lpstr>
      <vt:lpstr>Conclusions and Outlook</vt:lpstr>
      <vt:lpstr>Conclusions and Outlook</vt:lpstr>
      <vt:lpstr>Conclusions and Outlook</vt:lpstr>
      <vt:lpstr>Thank you for your attention</vt:lpstr>
      <vt:lpstr>Presentazione di PowerPoint</vt:lpstr>
      <vt:lpstr>Presentazione di PowerPoint</vt:lpstr>
      <vt:lpstr>Introduction: FCC</vt:lpstr>
      <vt:lpstr>Simulation Results: Summary Previous Results</vt:lpstr>
      <vt:lpstr>Background: Case Study</vt:lpstr>
      <vt:lpstr>Background: Case Study</vt:lpstr>
      <vt:lpstr>Background: Case Study</vt:lpstr>
      <vt:lpstr>Project Goals</vt:lpstr>
      <vt:lpstr>Presentazione di PowerPoint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Luca Sabato</dc:creator>
  <cp:lastModifiedBy>Luca Sabato</cp:lastModifiedBy>
  <cp:revision>704</cp:revision>
  <dcterms:created xsi:type="dcterms:W3CDTF">2022-05-13T12:49:25Z</dcterms:created>
  <dcterms:modified xsi:type="dcterms:W3CDTF">2023-05-26T09:43:34Z</dcterms:modified>
</cp:coreProperties>
</file>