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972"/>
    <p:restoredTop sz="96327"/>
  </p:normalViewPr>
  <p:slideViewPr>
    <p:cSldViewPr snapToGrid="0" snapToObjects="1">
      <p:cViewPr varScale="1">
        <p:scale>
          <a:sx n="123" d="100"/>
          <a:sy n="123" d="100"/>
        </p:scale>
        <p:origin x="99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9B8CB9-F287-FB04-D049-3D5D01E2AC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59F200-8857-2BAD-EEE8-B421652B7C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8245DF-386C-5AB4-27AB-891AE91B22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04090-BDBB-2145-82DB-D1AF144C77DE}" type="datetimeFigureOut">
              <a:rPr lang="en-US" smtClean="0"/>
              <a:t>5/10/22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318855-65CE-9C2F-AC7A-53B327CB64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E17B1A-2875-E277-5C96-10BB8B3B26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09A5C-9115-3948-8B6E-81835BAE9E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6820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1CECF2-9A57-D7A8-E646-77532F6BEE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6D42F95-B913-30C1-0259-DAEA4DA3E2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3F193A-FE9D-9047-1996-2622DB3164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04090-BDBB-2145-82DB-D1AF144C77DE}" type="datetimeFigureOut">
              <a:rPr lang="en-US" smtClean="0"/>
              <a:t>5/10/22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556853-CB3B-4D72-BB60-DD90D6C9A6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B56FAB-5075-A426-5665-DF993BE08F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09A5C-9115-3948-8B6E-81835BAE9E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64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426824D-04A0-8F22-85AE-3565A387CBE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3CF1CF6-CAF0-098F-C90E-3FA7DF7371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FAF52C-6BFC-1886-FCE9-4F96CDADB7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04090-BDBB-2145-82DB-D1AF144C77DE}" type="datetimeFigureOut">
              <a:rPr lang="en-US" smtClean="0"/>
              <a:t>5/10/22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7121A8-4CEE-FC74-C40C-551B65A106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2EB032-938B-6021-A890-C981E80410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09A5C-9115-3948-8B6E-81835BAE9E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7337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908ECD-4402-EB5F-2248-7A31EABCED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BBA478-9332-1E4B-CF85-ABEF4085D4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FC999F-C114-10C2-B7EA-910CC397AB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04090-BDBB-2145-82DB-D1AF144C77DE}" type="datetimeFigureOut">
              <a:rPr lang="en-US" smtClean="0"/>
              <a:t>5/10/22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1532E5-FD05-91A2-A547-A0B8BB46C7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F0E220-47D8-05F3-87EF-C63B39DD6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09A5C-9115-3948-8B6E-81835BAE9E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941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5C281F-1BEF-DA97-6DAF-6CB4B0C0A1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8AA79F-A497-B729-212D-0F66E0E1F9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B4DF6F-5A34-D3DF-665B-4D8CF21260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04090-BDBB-2145-82DB-D1AF144C77DE}" type="datetimeFigureOut">
              <a:rPr lang="en-US" smtClean="0"/>
              <a:t>5/10/22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C6213F-687C-049C-9800-6CCCB30DDB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9B6E62-F40A-F41D-0480-3096BD1CB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09A5C-9115-3948-8B6E-81835BAE9E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524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61A3D7-E805-4C61-519E-7CCFE4E12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4686D4-BFB3-54D4-4A56-E5B3E84DE24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D9099E1-42D7-A2CA-61F8-BAF362F97D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B75E73-90C8-5074-77AB-912CC33B85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04090-BDBB-2145-82DB-D1AF144C77DE}" type="datetimeFigureOut">
              <a:rPr lang="en-US" smtClean="0"/>
              <a:t>5/10/22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BEDDB6-23CD-A4A8-E83A-0628DC6F9B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FEC5D8-189D-86DD-D8E1-B0434E05E3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09A5C-9115-3948-8B6E-81835BAE9E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686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6A3F96-7739-1173-2E84-8A2707757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DED4A6-B782-9F0E-97DB-0516309060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8AB23A2-C8CF-0E75-8768-892B2AF791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C042978-E6F8-9343-8C6F-6E9B798C37C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0225766-CA1B-DCEF-7ADA-157AFCA6B9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1F9E46B-1FC5-0D8E-08E6-C86E1F7EE7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04090-BDBB-2145-82DB-D1AF144C77DE}" type="datetimeFigureOut">
              <a:rPr lang="en-US" smtClean="0"/>
              <a:t>5/10/22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2A901A0-9111-CC1B-21F2-B5476EDF23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749BFE5-40C8-E909-8549-E4CCBC30F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09A5C-9115-3948-8B6E-81835BAE9E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7794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D9161A-F453-D2AB-0591-3B60AD232E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9110F9C-8739-9103-CEE0-A59088CB28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04090-BDBB-2145-82DB-D1AF144C77DE}" type="datetimeFigureOut">
              <a:rPr lang="en-US" smtClean="0"/>
              <a:t>5/10/22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2BCB8A0-94F6-B265-1673-13E5C712E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2C813C-3087-9DD2-C1CE-5FDE930348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09A5C-9115-3948-8B6E-81835BAE9E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666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CF877A0-D9A9-7D28-29A3-5585BADEAD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04090-BDBB-2145-82DB-D1AF144C77DE}" type="datetimeFigureOut">
              <a:rPr lang="en-US" smtClean="0"/>
              <a:t>5/10/22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95A712-0D61-4A9D-1599-8F144E6BE6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389F4C-E9B6-1285-3B6C-3301FF2FE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09A5C-9115-3948-8B6E-81835BAE9E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3578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4F41F2-4073-7CBD-802F-2862EA8FED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0A1F5D-840D-4241-824D-99689507D3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A637B4-6023-185C-0F46-B6DE377731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36B3E1-E943-70AE-FA4A-EEF3E30090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04090-BDBB-2145-82DB-D1AF144C77DE}" type="datetimeFigureOut">
              <a:rPr lang="en-US" smtClean="0"/>
              <a:t>5/10/22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0E90C3-837A-BF68-94FA-0B6AFA56D5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F31A36-4B4F-63BD-07F1-E5FCAB155D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09A5C-9115-3948-8B6E-81835BAE9E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200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FC0BB8-DCF1-C9C6-04B6-6631A00C1C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FA7B49F-B542-359E-8718-56196025B41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F5B651-9ADF-6449-0B96-C7D30A0C5D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DFEB96-24D8-9394-E41F-F243881FE8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04090-BDBB-2145-82DB-D1AF144C77DE}" type="datetimeFigureOut">
              <a:rPr lang="en-US" smtClean="0"/>
              <a:t>5/10/22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FCB142-A7E9-C335-F1FF-6E1B3CD842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ED6A1E-4E97-097B-6957-FD47CDED33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09A5C-9115-3948-8B6E-81835BAE9E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134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1CEE704-A4EB-4EFB-4F0B-E00D4FF7E2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E080F8-4F0C-5F34-42C1-47776D26CF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67451A-3A5D-F8FA-490C-7FAA82C9E3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304090-BDBB-2145-82DB-D1AF144C77DE}" type="datetimeFigureOut">
              <a:rPr lang="en-US" smtClean="0"/>
              <a:t>5/10/22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E18A38-2124-8ED8-447A-982527FEBB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EAEE60-89BE-92CE-E69C-24231CA86F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109A5C-9115-3948-8B6E-81835BAE9E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668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BF14580F-FED7-6ADC-0BBD-31CC1B8995E2}"/>
              </a:ext>
            </a:extLst>
          </p:cNvPr>
          <p:cNvGrpSpPr/>
          <p:nvPr/>
        </p:nvGrpSpPr>
        <p:grpSpPr>
          <a:xfrm>
            <a:off x="5558317" y="1716644"/>
            <a:ext cx="4826461" cy="5013034"/>
            <a:chOff x="1006664" y="525546"/>
            <a:chExt cx="5356832" cy="5563907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9765F89B-2D16-6E19-0B19-05AA563D5B8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652155" y="525546"/>
              <a:ext cx="4711341" cy="4877726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4AF92CF7-B36C-9498-C3F9-48CA268E02EC}"/>
                </a:ext>
              </a:extLst>
            </p:cNvPr>
            <p:cNvSpPr txBox="1"/>
            <p:nvPr/>
          </p:nvSpPr>
          <p:spPr>
            <a:xfrm>
              <a:off x="2571371" y="5372098"/>
              <a:ext cx="2786512" cy="7173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-2                  0                  2</a:t>
              </a:r>
            </a:p>
            <a:p>
              <a:r>
                <a:rPr lang="en-US" dirty="0"/>
                <a:t>                 X (mm)       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C146745-0F5F-503D-0507-B0B3D3066D0B}"/>
                </a:ext>
              </a:extLst>
            </p:cNvPr>
            <p:cNvSpPr txBox="1"/>
            <p:nvPr/>
          </p:nvSpPr>
          <p:spPr>
            <a:xfrm rot="16200000">
              <a:off x="-1012273" y="2666980"/>
              <a:ext cx="4755229" cy="7173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                                       Z (mm)</a:t>
              </a:r>
            </a:p>
            <a:p>
              <a:r>
                <a:rPr lang="en-US" dirty="0"/>
                <a:t>0                 2                   4                    6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3E0B12D7-995C-9E74-E014-39F4114125C0}"/>
                </a:ext>
              </a:extLst>
            </p:cNvPr>
            <p:cNvSpPr txBox="1"/>
            <p:nvPr/>
          </p:nvSpPr>
          <p:spPr>
            <a:xfrm>
              <a:off x="2298488" y="755683"/>
              <a:ext cx="3587438" cy="163966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/>
                <a:t>Field lines simulated for 2D case</a:t>
              </a:r>
            </a:p>
            <a:p>
              <a:r>
                <a:rPr lang="en-US" dirty="0"/>
                <a:t>0.5 KV/cm drift field</a:t>
              </a:r>
            </a:p>
            <a:p>
              <a:r>
                <a:rPr lang="en-US" dirty="0"/>
                <a:t>200 V on shielding strips</a:t>
              </a:r>
            </a:p>
            <a:p>
              <a:r>
                <a:rPr lang="en-US" dirty="0"/>
                <a:t>4 mm pitch</a:t>
              </a:r>
            </a:p>
            <a:p>
              <a:r>
                <a:rPr lang="en-US" dirty="0"/>
                <a:t>Zero potential in the gaps</a:t>
              </a: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C908A0A0-2C01-92F7-6611-AFC4A4A19292}"/>
              </a:ext>
            </a:extLst>
          </p:cNvPr>
          <p:cNvSpPr txBox="1"/>
          <p:nvPr/>
        </p:nvSpPr>
        <p:spPr>
          <a:xfrm>
            <a:off x="6096000" y="855763"/>
            <a:ext cx="45580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Shielding vertical strips (a fence around collecting electrode)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95ADBD3-0DDA-A23A-C82D-3952BCBC304F}"/>
              </a:ext>
            </a:extLst>
          </p:cNvPr>
          <p:cNvSpPr txBox="1"/>
          <p:nvPr/>
        </p:nvSpPr>
        <p:spPr>
          <a:xfrm>
            <a:off x="9638455" y="3890199"/>
            <a:ext cx="208679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Shielding strips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16FEDC51-8893-1EA7-7CCD-ABF05B3439E7}"/>
              </a:ext>
            </a:extLst>
          </p:cNvPr>
          <p:cNvCxnSpPr>
            <a:cxnSpLocks/>
          </p:cNvCxnSpPr>
          <p:nvPr/>
        </p:nvCxnSpPr>
        <p:spPr>
          <a:xfrm flipH="1">
            <a:off x="9327583" y="4506911"/>
            <a:ext cx="230924" cy="6132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C2BCB4A-1DFA-7B57-2EAA-BCB24398B21D}"/>
              </a:ext>
            </a:extLst>
          </p:cNvPr>
          <p:cNvCxnSpPr>
            <a:cxnSpLocks/>
          </p:cNvCxnSpPr>
          <p:nvPr/>
        </p:nvCxnSpPr>
        <p:spPr>
          <a:xfrm flipH="1">
            <a:off x="7221682" y="4392610"/>
            <a:ext cx="2266960" cy="7820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83923C18-19B8-6B6D-ABB4-B1FD8F3FA0C7}"/>
              </a:ext>
            </a:extLst>
          </p:cNvPr>
          <p:cNvSpPr txBox="1"/>
          <p:nvPr/>
        </p:nvSpPr>
        <p:spPr>
          <a:xfrm>
            <a:off x="3365501" y="160065"/>
            <a:ext cx="58373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Using shielding electrodes to minimize induced signals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65FAC89-3C87-85E9-9362-ED84BE53621E}"/>
              </a:ext>
            </a:extLst>
          </p:cNvPr>
          <p:cNvSpPr txBox="1"/>
          <p:nvPr/>
        </p:nvSpPr>
        <p:spPr>
          <a:xfrm>
            <a:off x="572209" y="661108"/>
            <a:ext cx="45580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Small collecting electrode</a:t>
            </a:r>
          </a:p>
          <a:p>
            <a:pPr algn="ctr"/>
            <a:r>
              <a:rPr lang="en-US" sz="2000" dirty="0"/>
              <a:t>Shielding electrode is a grounded plate at the bottom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D677D55-DBAC-3570-1C44-EFF52DA8BD44}"/>
              </a:ext>
            </a:extLst>
          </p:cNvPr>
          <p:cNvSpPr txBox="1"/>
          <p:nvPr/>
        </p:nvSpPr>
        <p:spPr>
          <a:xfrm>
            <a:off x="3986372" y="6359831"/>
            <a:ext cx="160632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Shielding plate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AA233A2A-61B5-FF60-A02D-C40D6E1534DF}"/>
              </a:ext>
            </a:extLst>
          </p:cNvPr>
          <p:cNvGrpSpPr/>
          <p:nvPr/>
        </p:nvGrpSpPr>
        <p:grpSpPr>
          <a:xfrm>
            <a:off x="-74123" y="1615737"/>
            <a:ext cx="4926437" cy="5113941"/>
            <a:chOff x="-74123" y="1615737"/>
            <a:chExt cx="4926437" cy="5113941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DA63F7AF-CE96-5F12-FA31-FA5CA79A8E8E}"/>
                </a:ext>
              </a:extLst>
            </p:cNvPr>
            <p:cNvSpPr txBox="1"/>
            <p:nvPr/>
          </p:nvSpPr>
          <p:spPr>
            <a:xfrm>
              <a:off x="3273136" y="6348845"/>
              <a:ext cx="1847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US" dirty="0"/>
            </a:p>
          </p:txBody>
        </p: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EB26C455-7BDD-C5B1-208B-E29A62F8707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7434" y="1615737"/>
              <a:ext cx="4244880" cy="4443610"/>
            </a:xfrm>
            <a:prstGeom prst="rect">
              <a:avLst/>
            </a:prstGeom>
          </p:spPr>
        </p:pic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CADFB31C-E0D8-88D5-D05B-8A36A5B80FCD}"/>
                </a:ext>
              </a:extLst>
            </p:cNvPr>
            <p:cNvCxnSpPr/>
            <p:nvPr/>
          </p:nvCxnSpPr>
          <p:spPr>
            <a:xfrm>
              <a:off x="648757" y="6111435"/>
              <a:ext cx="4162234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F94CA5D0-93F5-CAAB-C587-BAB19F660926}"/>
                </a:ext>
              </a:extLst>
            </p:cNvPr>
            <p:cNvSpPr txBox="1"/>
            <p:nvPr/>
          </p:nvSpPr>
          <p:spPr>
            <a:xfrm>
              <a:off x="1113748" y="1827013"/>
              <a:ext cx="3427528" cy="203132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/>
                <a:t>Field lines simulated for 2D case</a:t>
              </a:r>
            </a:p>
            <a:p>
              <a:r>
                <a:rPr lang="en-US" dirty="0"/>
                <a:t>0.5 KV/cm drift field</a:t>
              </a:r>
            </a:p>
            <a:p>
              <a:r>
                <a:rPr lang="en-US" dirty="0"/>
                <a:t>4 mm pitch</a:t>
              </a:r>
            </a:p>
            <a:p>
              <a:r>
                <a:rPr lang="en-US" dirty="0"/>
                <a:t>0.4 mm collecting strips</a:t>
              </a:r>
            </a:p>
            <a:p>
              <a:r>
                <a:rPr lang="en-US" dirty="0"/>
                <a:t>Assuming that the gaps are fully charged (this is equivalent to 300 </a:t>
              </a:r>
              <a:r>
                <a:rPr lang="en-US"/>
                <a:t>V in </a:t>
              </a:r>
              <a:r>
                <a:rPr lang="en-US" dirty="0"/>
                <a:t>the middle)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7BE78A22-7B8B-2A8D-C8E5-9519159644DA}"/>
                </a:ext>
              </a:extLst>
            </p:cNvPr>
            <p:cNvSpPr txBox="1"/>
            <p:nvPr/>
          </p:nvSpPr>
          <p:spPr>
            <a:xfrm>
              <a:off x="1462556" y="6083347"/>
              <a:ext cx="256352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-2                  0                  2</a:t>
              </a:r>
            </a:p>
            <a:p>
              <a:r>
                <a:rPr lang="en-US" dirty="0"/>
                <a:t>                 X (mm)       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13606B10-17D6-0C5D-3D8A-77C08A741AA3}"/>
                </a:ext>
              </a:extLst>
            </p:cNvPr>
            <p:cNvSpPr txBox="1"/>
            <p:nvPr/>
          </p:nvSpPr>
          <p:spPr>
            <a:xfrm rot="16200000">
              <a:off x="-1948353" y="3590873"/>
              <a:ext cx="439479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                                       Z (mm)</a:t>
              </a:r>
            </a:p>
            <a:p>
              <a:r>
                <a:rPr lang="en-US" dirty="0"/>
                <a:t>0                 2                  4                   6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019724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4315</TotalTime>
  <Words>131</Words>
  <Application>Microsoft Macintosh PowerPoint</Application>
  <PresentationFormat>Widescreen</PresentationFormat>
  <Paragraphs>24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Bolotnikov, Aleksey E</dc:creator>
  <cp:lastModifiedBy>Bolotnikov, Aleksey E</cp:lastModifiedBy>
  <cp:revision>14</cp:revision>
  <dcterms:created xsi:type="dcterms:W3CDTF">2022-04-30T18:19:45Z</dcterms:created>
  <dcterms:modified xsi:type="dcterms:W3CDTF">2022-05-10T21:02:52Z</dcterms:modified>
</cp:coreProperties>
</file>