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300" r:id="rId3"/>
    <p:sldId id="345" r:id="rId4"/>
    <p:sldId id="401" r:id="rId5"/>
    <p:sldId id="402" r:id="rId6"/>
    <p:sldId id="404" r:id="rId7"/>
    <p:sldId id="406" r:id="rId8"/>
    <p:sldId id="408" r:id="rId9"/>
    <p:sldId id="407" r:id="rId10"/>
    <p:sldId id="409" r:id="rId11"/>
    <p:sldId id="410" r:id="rId12"/>
    <p:sldId id="411" r:id="rId13"/>
    <p:sldId id="413" r:id="rId14"/>
    <p:sldId id="412" r:id="rId15"/>
    <p:sldId id="414" r:id="rId16"/>
    <p:sldId id="423" r:id="rId17"/>
    <p:sldId id="419" r:id="rId18"/>
    <p:sldId id="420" r:id="rId19"/>
    <p:sldId id="421" r:id="rId20"/>
    <p:sldId id="416" r:id="rId21"/>
    <p:sldId id="417" r:id="rId22"/>
    <p:sldId id="418" r:id="rId23"/>
    <p:sldId id="422" r:id="rId24"/>
    <p:sldId id="367" r:id="rId25"/>
    <p:sldId id="368" r:id="rId26"/>
    <p:sldId id="369" r:id="rId27"/>
    <p:sldId id="424" r:id="rId28"/>
    <p:sldId id="393" r:id="rId2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66"/>
    <p:restoredTop sz="96064"/>
  </p:normalViewPr>
  <p:slideViewPr>
    <p:cSldViewPr snapToGrid="0" snapToObjects="1">
      <p:cViewPr>
        <p:scale>
          <a:sx n="110" d="100"/>
          <a:sy n="110" d="100"/>
        </p:scale>
        <p:origin x="992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0F2D9-5415-574F-9AE3-CF8585AFB932}" type="datetimeFigureOut">
              <a:rPr lang="it-IT" smtClean="0"/>
              <a:t>09/05/23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023B3-9ECD-1E47-A3FB-9E8BF791AF5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9520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38899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97611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24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3471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5772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17918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42484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47472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1562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3505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8145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7166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343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979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5765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8638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96221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4783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231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0632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292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85800" indent="-228600">
              <a:buFont typeface="Courier New" charset="0"/>
              <a:buChar char="o"/>
              <a:defRPr/>
            </a:lvl2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FCCIS 2022 Workshop</a:t>
            </a:r>
            <a:endParaRPr lang="it-IT" dirty="0" smtClean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080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027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810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GB" dirty="0" smtClean="0"/>
              <a:t>FCCIS 2022 Workshop</a:t>
            </a:r>
            <a:endParaRPr lang="it-IT" dirty="0" smtClean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7714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GB" dirty="0" smtClean="0"/>
              <a:t>FCCIS 2022 Workshop</a:t>
            </a:r>
            <a:endParaRPr lang="it-IT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8454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2800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9233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4994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07/12/2022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2022 Workshop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145" y="20548"/>
            <a:ext cx="1389600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231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33.png"/><Relationship Id="rId5" Type="http://schemas.openxmlformats.org/officeDocument/2006/relationships/image" Target="NUL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488848"/>
            <a:ext cx="9144000" cy="2387600"/>
          </a:xfrm>
        </p:spPr>
        <p:txBody>
          <a:bodyPr>
            <a:normAutofit/>
          </a:bodyPr>
          <a:lstStyle/>
          <a:p>
            <a:r>
              <a:rPr lang="it-IT" sz="5400" dirty="0"/>
              <a:t>Electron </a:t>
            </a:r>
            <a:r>
              <a:rPr lang="it-IT" sz="5400" dirty="0" err="1" smtClean="0"/>
              <a:t>Cloud</a:t>
            </a:r>
            <a:r>
              <a:rPr lang="it-IT" sz="5400" dirty="0" smtClean="0"/>
              <a:t> </a:t>
            </a:r>
            <a:r>
              <a:rPr lang="it-IT" sz="5400" dirty="0" err="1" smtClean="0"/>
              <a:t>Build</a:t>
            </a:r>
            <a:r>
              <a:rPr lang="it-IT" sz="5400" dirty="0" smtClean="0"/>
              <a:t>-up </a:t>
            </a:r>
            <a:r>
              <a:rPr lang="it-IT" sz="5400" dirty="0" err="1" smtClean="0"/>
              <a:t>Simulation</a:t>
            </a:r>
            <a:r>
              <a:rPr lang="it-IT" sz="5400" dirty="0" smtClean="0"/>
              <a:t> </a:t>
            </a:r>
            <a:r>
              <a:rPr lang="it-IT" sz="5400" dirty="0" err="1" smtClean="0"/>
              <a:t>Studies</a:t>
            </a:r>
            <a:r>
              <a:rPr lang="it-IT" sz="5400" dirty="0" smtClean="0"/>
              <a:t> </a:t>
            </a:r>
            <a:r>
              <a:rPr lang="it-IT" sz="5400" dirty="0"/>
              <a:t>for </a:t>
            </a:r>
            <a:r>
              <a:rPr lang="it-IT" sz="5400" dirty="0" smtClean="0"/>
              <a:t>FCC-</a:t>
            </a:r>
            <a:r>
              <a:rPr lang="it-IT" sz="5400" dirty="0" err="1" smtClean="0"/>
              <a:t>ee</a:t>
            </a:r>
            <a:r>
              <a:rPr lang="it-IT" sz="5400" dirty="0" smtClean="0"/>
              <a:t/>
            </a:r>
            <a:br>
              <a:rPr lang="it-IT" sz="5400" dirty="0" smtClean="0"/>
            </a:br>
            <a:r>
              <a:rPr lang="it-IT" sz="5400" dirty="0" smtClean="0"/>
              <a:t>with new </a:t>
            </a:r>
            <a:r>
              <a:rPr lang="it-IT" sz="5400" dirty="0" err="1"/>
              <a:t>P</a:t>
            </a:r>
            <a:r>
              <a:rPr lang="it-IT" sz="5400" dirty="0" err="1" smtClean="0"/>
              <a:t>arameters</a:t>
            </a:r>
            <a:endParaRPr lang="en-GB" sz="5300" dirty="0"/>
          </a:p>
        </p:txBody>
      </p:sp>
      <p:sp>
        <p:nvSpPr>
          <p:cNvPr id="6" name="Sottotitolo 2"/>
          <p:cNvSpPr>
            <a:spLocks noGrp="1"/>
          </p:cNvSpPr>
          <p:nvPr>
            <p:ph type="subTitle" idx="1"/>
          </p:nvPr>
        </p:nvSpPr>
        <p:spPr>
          <a:xfrm>
            <a:off x="641268" y="2846090"/>
            <a:ext cx="10818420" cy="3138436"/>
          </a:xfrm>
        </p:spPr>
        <p:txBody>
          <a:bodyPr>
            <a:normAutofit/>
          </a:bodyPr>
          <a:lstStyle/>
          <a:p>
            <a:r>
              <a:rPr lang="it-IT" sz="2800" dirty="0" smtClean="0"/>
              <a:t>Sabato </a:t>
            </a:r>
            <a:r>
              <a:rPr lang="it-IT" sz="2800" dirty="0" smtClean="0"/>
              <a:t>Luca</a:t>
            </a:r>
            <a:endParaRPr lang="en-GB" sz="1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fld id="{9F7E5C5A-3969-704F-AEA7-11C99A8BC4C7}" type="slidenum">
              <a:rPr lang="it-IT" smtClean="0"/>
              <a:t>1</a:t>
            </a:fld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37507" y="6385023"/>
            <a:ext cx="5670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/05/2023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59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2"/>
          <a:stretch/>
        </p:blipFill>
        <p:spPr>
          <a:xfrm>
            <a:off x="932108" y="1334760"/>
            <a:ext cx="3060000" cy="2871118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1"/>
          <a:stretch/>
        </p:blipFill>
        <p:spPr>
          <a:xfrm>
            <a:off x="4496679" y="1467214"/>
            <a:ext cx="3060000" cy="2733162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282491" y="1472716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861819" y="1472716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2"/>
          <a:stretch/>
        </p:blipFill>
        <p:spPr>
          <a:xfrm>
            <a:off x="8078066" y="1334760"/>
            <a:ext cx="3060000" cy="2871118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8476678" y="1472716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</a:t>
            </a:r>
            <a:r>
              <a:rPr lang="en-GB" dirty="0"/>
              <a:t>: </a:t>
            </a:r>
            <a:r>
              <a:rPr lang="en-GB" dirty="0" smtClean="0"/>
              <a:t>New vs OLD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10</a:t>
            </a:fld>
            <a:endParaRPr lang="it-IT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Bunch spacing </a:t>
            </a:r>
            <a:r>
              <a:rPr lang="en-GB" dirty="0" smtClean="0">
                <a:solidFill>
                  <a:schemeClr val="accent1"/>
                </a:solidFill>
              </a:rPr>
              <a:t>15 ns</a:t>
            </a:r>
            <a:r>
              <a:rPr lang="en-GB" dirty="0" smtClean="0"/>
              <a:t>, longer bunch length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4"/>
          <a:stretch/>
        </p:blipFill>
        <p:spPr>
          <a:xfrm>
            <a:off x="934168" y="4114800"/>
            <a:ext cx="3060000" cy="2735498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1282491" y="4082332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94"/>
          <a:stretch/>
        </p:blipFill>
        <p:spPr>
          <a:xfrm>
            <a:off x="4506761" y="4114800"/>
            <a:ext cx="3060000" cy="2741948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4861818" y="4082332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93559" y="243344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NEW</a:t>
            </a:r>
            <a:endParaRPr lang="it-IT" b="1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93559" y="493047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OLD</a:t>
            </a:r>
            <a:endParaRPr lang="it-IT" b="1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3"/>
          <a:stretch/>
        </p:blipFill>
        <p:spPr>
          <a:xfrm>
            <a:off x="8076006" y="4114799"/>
            <a:ext cx="3060000" cy="2746249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8476678" y="4114799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193416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8"/>
          <a:stretch/>
        </p:blipFill>
        <p:spPr>
          <a:xfrm>
            <a:off x="8082811" y="1444062"/>
            <a:ext cx="3060000" cy="2758964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2" b="1"/>
          <a:stretch/>
        </p:blipFill>
        <p:spPr>
          <a:xfrm>
            <a:off x="4499956" y="1472716"/>
            <a:ext cx="3060000" cy="2733135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1"/>
          <a:stretch/>
        </p:blipFill>
        <p:spPr>
          <a:xfrm>
            <a:off x="937590" y="1444063"/>
            <a:ext cx="3060000" cy="2757035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282491" y="1472716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861819" y="1472716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pic>
        <p:nvPicPr>
          <p:cNvPr id="23" name="Immagine 2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7"/>
          <a:stretch/>
        </p:blipFill>
        <p:spPr>
          <a:xfrm>
            <a:off x="934719" y="4114798"/>
            <a:ext cx="3060000" cy="2739085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8476678" y="1472716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</a:t>
            </a:r>
            <a:r>
              <a:rPr lang="en-GB" dirty="0"/>
              <a:t>: </a:t>
            </a:r>
            <a:r>
              <a:rPr lang="en-GB" dirty="0" smtClean="0"/>
              <a:t>New vs OLD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11</a:t>
            </a:fld>
            <a:endParaRPr lang="it-IT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Bunch spacing </a:t>
            </a:r>
            <a:r>
              <a:rPr lang="en-GB" dirty="0" smtClean="0">
                <a:solidFill>
                  <a:schemeClr val="accent1"/>
                </a:solidFill>
              </a:rPr>
              <a:t>20 ns</a:t>
            </a:r>
            <a:r>
              <a:rPr lang="en-GB" dirty="0" smtClean="0"/>
              <a:t>, longer bunch length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26" name="Immagine 2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9"/>
          <a:stretch/>
        </p:blipFill>
        <p:spPr>
          <a:xfrm>
            <a:off x="4503483" y="4114798"/>
            <a:ext cx="3060000" cy="2750660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1282491" y="4082332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861818" y="4082332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93559" y="243344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NEW</a:t>
            </a:r>
            <a:endParaRPr lang="it-IT" b="1" dirty="0"/>
          </a:p>
        </p:txBody>
      </p:sp>
      <p:pic>
        <p:nvPicPr>
          <p:cNvPr id="25" name="Immagine 2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3"/>
          <a:stretch/>
        </p:blipFill>
        <p:spPr>
          <a:xfrm>
            <a:off x="8079640" y="4114798"/>
            <a:ext cx="3060000" cy="2746250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93559" y="493047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OLD</a:t>
            </a:r>
            <a:endParaRPr lang="it-IT" b="1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8476678" y="4114799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126789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8"/>
          <a:stretch/>
        </p:blipFill>
        <p:spPr>
          <a:xfrm>
            <a:off x="8072529" y="1444062"/>
            <a:ext cx="3060000" cy="2755596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8"/>
          <a:stretch/>
        </p:blipFill>
        <p:spPr>
          <a:xfrm>
            <a:off x="4507452" y="1444062"/>
            <a:ext cx="3060000" cy="2755596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7"/>
          <a:stretch/>
        </p:blipFill>
        <p:spPr>
          <a:xfrm>
            <a:off x="942375" y="1411595"/>
            <a:ext cx="3060000" cy="2788063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282491" y="1472716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861819" y="1472716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8476678" y="1472716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</a:t>
            </a:r>
            <a:r>
              <a:rPr lang="en-GB" dirty="0"/>
              <a:t>: </a:t>
            </a:r>
            <a:r>
              <a:rPr lang="en-GB" dirty="0" smtClean="0"/>
              <a:t>New vs OLD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12</a:t>
            </a:fld>
            <a:endParaRPr lang="it-IT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Bunch spacing </a:t>
            </a:r>
            <a:r>
              <a:rPr lang="en-GB" dirty="0" smtClean="0">
                <a:solidFill>
                  <a:schemeClr val="accent1"/>
                </a:solidFill>
              </a:rPr>
              <a:t>25 ns</a:t>
            </a:r>
            <a:r>
              <a:rPr lang="en-GB" dirty="0" smtClean="0"/>
              <a:t>, longer bunch length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3"/>
          <a:stretch/>
        </p:blipFill>
        <p:spPr>
          <a:xfrm>
            <a:off x="4507452" y="4114798"/>
            <a:ext cx="3060000" cy="2746250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39"/>
          <a:stretch/>
        </p:blipFill>
        <p:spPr>
          <a:xfrm>
            <a:off x="939139" y="4114798"/>
            <a:ext cx="3060000" cy="2749736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1282491" y="4082332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861818" y="4082332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93559" y="243344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NEW</a:t>
            </a:r>
            <a:endParaRPr lang="it-IT" b="1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3"/>
          <a:stretch/>
        </p:blipFill>
        <p:spPr>
          <a:xfrm>
            <a:off x="8072529" y="4114798"/>
            <a:ext cx="3060000" cy="2746250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93559" y="493047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OLD</a:t>
            </a:r>
            <a:endParaRPr lang="it-IT" b="1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8476678" y="4114799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180315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</a:t>
            </a:r>
            <a:r>
              <a:rPr lang="en-GB" dirty="0"/>
              <a:t>: </a:t>
            </a:r>
            <a:r>
              <a:rPr lang="en-GB" dirty="0" smtClean="0"/>
              <a:t>New vs OLD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13</a:t>
            </a:fld>
            <a:endParaRPr lang="it-IT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4974084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For </a:t>
            </a:r>
            <a:r>
              <a:rPr lang="en-GB" dirty="0"/>
              <a:t>a </a:t>
            </a:r>
            <a:r>
              <a:rPr lang="en-GB" dirty="0">
                <a:solidFill>
                  <a:schemeClr val="accent1"/>
                </a:solidFill>
              </a:rPr>
              <a:t>fixed bunch </a:t>
            </a:r>
            <a:r>
              <a:rPr lang="en-GB" dirty="0" smtClean="0">
                <a:solidFill>
                  <a:schemeClr val="accent1"/>
                </a:solidFill>
              </a:rPr>
              <a:t>spacing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lvl="1"/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 smtClean="0">
                <a:solidFill>
                  <a:schemeClr val="accent1"/>
                </a:solidFill>
              </a:rPr>
              <a:t>e-cloud density </a:t>
            </a:r>
            <a:r>
              <a:rPr lang="en-GB" dirty="0" smtClean="0"/>
              <a:t>has the </a:t>
            </a:r>
            <a:r>
              <a:rPr lang="en-GB" dirty="0" smtClean="0">
                <a:solidFill>
                  <a:schemeClr val="accent1"/>
                </a:solidFill>
              </a:rPr>
              <a:t>same order of magnitude </a:t>
            </a:r>
            <a:r>
              <a:rPr lang="en-GB" dirty="0" smtClean="0"/>
              <a:t>for the </a:t>
            </a:r>
            <a:r>
              <a:rPr lang="en-GB" dirty="0" smtClean="0">
                <a:solidFill>
                  <a:schemeClr val="accent1"/>
                </a:solidFill>
              </a:rPr>
              <a:t>new</a:t>
            </a:r>
            <a:r>
              <a:rPr lang="en-GB" dirty="0" smtClean="0"/>
              <a:t> parameters and the </a:t>
            </a:r>
            <a:r>
              <a:rPr lang="en-GB" dirty="0" smtClean="0">
                <a:solidFill>
                  <a:schemeClr val="accent1"/>
                </a:solidFill>
              </a:rPr>
              <a:t>old</a:t>
            </a:r>
            <a:r>
              <a:rPr lang="en-GB" dirty="0" smtClean="0"/>
              <a:t> ones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The new </a:t>
            </a:r>
            <a:r>
              <a:rPr lang="en-GB" dirty="0"/>
              <a:t>configuration of </a:t>
            </a:r>
            <a:r>
              <a:rPr lang="en-GB" dirty="0">
                <a:solidFill>
                  <a:schemeClr val="accent1"/>
                </a:solidFill>
              </a:rPr>
              <a:t>beam </a:t>
            </a:r>
            <a:r>
              <a:rPr lang="en-GB" dirty="0" smtClean="0">
                <a:solidFill>
                  <a:schemeClr val="accent1"/>
                </a:solidFill>
              </a:rPr>
              <a:t>chamber </a:t>
            </a:r>
            <a:r>
              <a:rPr lang="en-GB" dirty="0" smtClean="0"/>
              <a:t>/ </a:t>
            </a:r>
            <a:r>
              <a:rPr lang="en-GB" dirty="0" smtClean="0">
                <a:solidFill>
                  <a:schemeClr val="accent1"/>
                </a:solidFill>
              </a:rPr>
              <a:t>bunch length </a:t>
            </a:r>
            <a:r>
              <a:rPr lang="en-GB" dirty="0" smtClean="0"/>
              <a:t>/ bunch </a:t>
            </a:r>
            <a:r>
              <a:rPr lang="en-GB" dirty="0" smtClean="0">
                <a:solidFill>
                  <a:schemeClr val="accent1"/>
                </a:solidFill>
              </a:rPr>
              <a:t>intensity</a:t>
            </a:r>
            <a:r>
              <a:rPr lang="en-GB" dirty="0" smtClean="0"/>
              <a:t> does </a:t>
            </a:r>
            <a:r>
              <a:rPr lang="en-GB" dirty="0" smtClean="0">
                <a:solidFill>
                  <a:schemeClr val="accent1"/>
                </a:solidFill>
              </a:rPr>
              <a:t>not </a:t>
            </a:r>
            <a:r>
              <a:rPr lang="en-GB" dirty="0">
                <a:solidFill>
                  <a:schemeClr val="accent1"/>
                </a:solidFill>
              </a:rPr>
              <a:t>significantly</a:t>
            </a:r>
            <a:r>
              <a:rPr lang="en-GB" dirty="0"/>
              <a:t> </a:t>
            </a:r>
            <a:r>
              <a:rPr lang="en-GB" dirty="0" smtClean="0">
                <a:solidFill>
                  <a:schemeClr val="accent1"/>
                </a:solidFill>
              </a:rPr>
              <a:t>alter </a:t>
            </a:r>
            <a:r>
              <a:rPr lang="en-GB" dirty="0" smtClean="0"/>
              <a:t>the e-cloud density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237507" y="6385023"/>
            <a:ext cx="5670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/05/2023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</a:t>
            </a:r>
            <a:r>
              <a:rPr lang="en-GB" dirty="0"/>
              <a:t>: Bunch </a:t>
            </a:r>
            <a:r>
              <a:rPr lang="en-GB" dirty="0" smtClean="0"/>
              <a:t>Spacing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14</a:t>
            </a:fld>
            <a:endParaRPr lang="it-IT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New parameters, max bunch spacing reachable </a:t>
            </a:r>
            <a:r>
              <a:rPr lang="en-GB" dirty="0" smtClean="0">
                <a:solidFill>
                  <a:schemeClr val="accent1"/>
                </a:solidFill>
              </a:rPr>
              <a:t>18.9 ns </a:t>
            </a:r>
            <a:r>
              <a:rPr lang="en-GB" dirty="0" smtClean="0"/>
              <a:t>(16,000 bunches)</a:t>
            </a: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OLD parameters, max bunch </a:t>
            </a:r>
            <a:r>
              <a:rPr lang="en-GB" dirty="0"/>
              <a:t>spacing </a:t>
            </a:r>
            <a:r>
              <a:rPr lang="en-GB" dirty="0" smtClean="0"/>
              <a:t>reachable </a:t>
            </a:r>
            <a:r>
              <a:rPr lang="en-GB" dirty="0" smtClean="0">
                <a:solidFill>
                  <a:schemeClr val="accent1"/>
                </a:solidFill>
              </a:rPr>
              <a:t>32.9 ns </a:t>
            </a:r>
            <a:r>
              <a:rPr lang="en-GB" dirty="0" smtClean="0"/>
              <a:t>(9,200 </a:t>
            </a:r>
            <a:r>
              <a:rPr lang="en-GB" dirty="0"/>
              <a:t>bunches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237507" y="6385023"/>
            <a:ext cx="5670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/05/2023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40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2"/>
          <a:stretch/>
        </p:blipFill>
        <p:spPr>
          <a:xfrm>
            <a:off x="932108" y="1334760"/>
            <a:ext cx="3060000" cy="2871118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1"/>
          <a:stretch/>
        </p:blipFill>
        <p:spPr>
          <a:xfrm>
            <a:off x="4496679" y="1467214"/>
            <a:ext cx="3060000" cy="2733162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282491" y="1472716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861819" y="1472716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2"/>
          <a:stretch/>
        </p:blipFill>
        <p:spPr>
          <a:xfrm>
            <a:off x="8078066" y="1334760"/>
            <a:ext cx="3060000" cy="2871118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8476678" y="1472716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</a:t>
            </a:r>
            <a:r>
              <a:rPr lang="en-GB" dirty="0"/>
              <a:t>: </a:t>
            </a:r>
            <a:r>
              <a:rPr lang="en-GB" dirty="0" smtClean="0"/>
              <a:t>New vs OLD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8"/>
          <a:stretch/>
        </p:blipFill>
        <p:spPr>
          <a:xfrm>
            <a:off x="942190" y="4114798"/>
            <a:ext cx="3060000" cy="2741221"/>
          </a:xfrm>
          <a:prstGeom prst="rect">
            <a:avLst/>
          </a:prstGeom>
        </p:spPr>
      </p:pic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15</a:t>
            </a:fld>
            <a:endParaRPr lang="it-IT"/>
          </a:p>
        </p:txBody>
      </p:sp>
      <p:pic>
        <p:nvPicPr>
          <p:cNvPr id="23" name="Immagine 2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2"/>
          <a:stretch/>
        </p:blipFill>
        <p:spPr>
          <a:xfrm>
            <a:off x="4485661" y="4114798"/>
            <a:ext cx="3060000" cy="2743202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1282491" y="4082332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861818" y="4082332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93559" y="2433444"/>
            <a:ext cx="686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NEW</a:t>
            </a:r>
          </a:p>
          <a:p>
            <a:r>
              <a:rPr lang="it-IT" b="1" dirty="0" smtClean="0"/>
              <a:t>15 ns</a:t>
            </a:r>
            <a:endParaRPr lang="it-IT" b="1" dirty="0"/>
          </a:p>
        </p:txBody>
      </p:sp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8"/>
          <a:stretch/>
        </p:blipFill>
        <p:spPr>
          <a:xfrm>
            <a:off x="8081761" y="4114797"/>
            <a:ext cx="3060000" cy="2741221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93559" y="4930477"/>
            <a:ext cx="686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OLD</a:t>
            </a:r>
          </a:p>
          <a:p>
            <a:r>
              <a:rPr lang="it-IT" b="1" dirty="0" smtClean="0"/>
              <a:t>30 ns</a:t>
            </a:r>
            <a:endParaRPr lang="it-IT" b="1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8476678" y="4114799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90242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Thank you for your attention</a:t>
            </a:r>
            <a:endParaRPr lang="en-GB" b="1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16</a:t>
            </a:fld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FCCIS </a:t>
            </a:r>
            <a:r>
              <a:rPr lang="en-GB" sz="1400"/>
              <a:t>2022 </a:t>
            </a:r>
            <a:r>
              <a:rPr lang="en-GB" sz="1400" smtClean="0"/>
              <a:t>Workshop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07/12/2022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7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91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311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753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</a:t>
            </a:r>
          </a:p>
          <a:p>
            <a:endParaRPr lang="en-GB" dirty="0"/>
          </a:p>
          <a:p>
            <a:r>
              <a:rPr lang="en-GB" dirty="0" smtClean="0"/>
              <a:t>Simulation Results</a:t>
            </a:r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5670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/05/2023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58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1981200" y="1605651"/>
                <a:ext cx="8226854" cy="145209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  <a:defRPr/>
                </a:pPr>
                <a:r>
                  <a:rPr lang="it-IT" sz="2400" dirty="0"/>
                  <a:t>The SEY </a:t>
                </a:r>
                <a:r>
                  <a:rPr lang="en-GB" sz="2400" dirty="0"/>
                  <a:t>can be decomposed in </a:t>
                </a:r>
                <a:r>
                  <a:rPr lang="en-GB" sz="2400" dirty="0">
                    <a:solidFill>
                      <a:srgbClr val="FF0000"/>
                    </a:solidFill>
                  </a:rPr>
                  <a:t>two main components</a:t>
                </a:r>
                <a:r>
                  <a:rPr lang="en-GB" sz="2400" dirty="0"/>
                  <a:t>: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  <a:defRPr/>
                </a:pPr>
                <a:endParaRPr lang="en-GB" sz="2400" dirty="0"/>
              </a:p>
              <a:p>
                <a:pPr marL="0" indent="0" algn="ctr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𝑒𝑙𝑎𝑠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𝑡𝑟𝑢𝑒</m:t>
                        </m:r>
                      </m:sub>
                    </m:sSub>
                    <m:r>
                      <a:rPr lang="it-IT" sz="2400" i="1">
                        <a:latin typeface="Cambria Math" charset="0"/>
                      </a:rPr>
                      <m:t>(</m:t>
                    </m:r>
                    <m:r>
                      <a:rPr lang="it-IT" sz="2400" i="1">
                        <a:latin typeface="Cambria Math" charset="0"/>
                      </a:rPr>
                      <m:t>𝐸</m:t>
                    </m:r>
                    <m:r>
                      <a:rPr lang="it-IT" sz="2400" i="1"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sz="2400" dirty="0"/>
                  <a:t>	</a:t>
                </a:r>
                <a:r>
                  <a:rPr lang="en-US" sz="2400" dirty="0" smtClean="0"/>
                  <a:t>(2)</a:t>
                </a: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81200" y="1605651"/>
                <a:ext cx="8226854" cy="1452097"/>
              </a:xfrm>
              <a:blipFill rotWithShape="0">
                <a:blip r:embed="rId2"/>
                <a:stretch>
                  <a:fillRect l="-1111" t="-334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ttore 2 7"/>
          <p:cNvCxnSpPr/>
          <p:nvPr/>
        </p:nvCxnSpPr>
        <p:spPr>
          <a:xfrm flipH="1">
            <a:off x="4434426" y="2839026"/>
            <a:ext cx="899574" cy="5800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6921500" y="2839026"/>
            <a:ext cx="368580" cy="5800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egnaposto contenuto 2"/>
          <p:cNvSpPr txBox="1">
            <a:spLocks/>
          </p:cNvSpPr>
          <p:nvPr/>
        </p:nvSpPr>
        <p:spPr>
          <a:xfrm>
            <a:off x="1981200" y="3125651"/>
            <a:ext cx="4004442" cy="18367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buClrTx/>
              <a:buSzTx/>
              <a:buNone/>
            </a:pPr>
            <a:r>
              <a:rPr lang="en-US" sz="2000" dirty="0"/>
              <a:t>Electrons interact </a:t>
            </a:r>
            <a:r>
              <a:rPr lang="en-US" sz="2000" dirty="0">
                <a:solidFill>
                  <a:srgbClr val="FF0000"/>
                </a:solidFill>
              </a:rPr>
              <a:t>elastically</a:t>
            </a:r>
            <a:r>
              <a:rPr lang="en-US" sz="2000" dirty="0"/>
              <a:t> by the chamber’s wall</a:t>
            </a:r>
          </a:p>
          <a:p>
            <a:pPr marL="0" indent="0">
              <a:spcBef>
                <a:spcPts val="0"/>
              </a:spcBef>
              <a:buClrTx/>
              <a:buSzTx/>
              <a:buNone/>
            </a:pPr>
            <a:r>
              <a:rPr lang="en-US" sz="2000" dirty="0"/>
              <a:t>(same energy, no deposition of energy in the surface)</a:t>
            </a:r>
          </a:p>
        </p:txBody>
      </p:sp>
      <p:sp>
        <p:nvSpPr>
          <p:cNvPr id="12" name="Segnaposto contenuto 2"/>
          <p:cNvSpPr txBox="1">
            <a:spLocks/>
          </p:cNvSpPr>
          <p:nvPr/>
        </p:nvSpPr>
        <p:spPr>
          <a:xfrm>
            <a:off x="237507" y="5320143"/>
            <a:ext cx="11649693" cy="84458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ClrTx/>
              <a:buSzTx/>
              <a:buNone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</a:rPr>
              <a:t>[] R</a:t>
            </a:r>
            <a:r>
              <a:rPr lang="en-GB" sz="1600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en-GB" sz="1600" dirty="0" err="1">
                <a:solidFill>
                  <a:schemeClr val="accent5">
                    <a:lumMod val="50000"/>
                  </a:schemeClr>
                </a:solidFill>
              </a:rPr>
              <a:t>Cimino</a:t>
            </a:r>
            <a:r>
              <a:rPr lang="en-GB" sz="1600" dirty="0">
                <a:solidFill>
                  <a:schemeClr val="accent5">
                    <a:lumMod val="50000"/>
                  </a:schemeClr>
                </a:solidFill>
              </a:rPr>
              <a:t>, I. R. Collins, M. A. Furman, M. </a:t>
            </a:r>
            <a:r>
              <a:rPr lang="en-GB" sz="1600" dirty="0" err="1">
                <a:solidFill>
                  <a:schemeClr val="accent5">
                    <a:lumMod val="50000"/>
                  </a:schemeClr>
                </a:solidFill>
              </a:rPr>
              <a:t>Pivi</a:t>
            </a:r>
            <a:r>
              <a:rPr lang="en-GB" sz="1600" dirty="0">
                <a:solidFill>
                  <a:schemeClr val="accent5">
                    <a:lumMod val="50000"/>
                  </a:schemeClr>
                </a:solidFill>
              </a:rPr>
              <a:t>, F. Ruggiero, G. </a:t>
            </a:r>
            <a:r>
              <a:rPr lang="en-GB" sz="1600" dirty="0" err="1">
                <a:solidFill>
                  <a:schemeClr val="accent5">
                    <a:lumMod val="50000"/>
                  </a:schemeClr>
                </a:solidFill>
              </a:rPr>
              <a:t>Rumolo</a:t>
            </a:r>
            <a:r>
              <a:rPr lang="en-GB" sz="1600" dirty="0">
                <a:solidFill>
                  <a:schemeClr val="accent5">
                    <a:lumMod val="50000"/>
                  </a:schemeClr>
                </a:solidFill>
              </a:rPr>
              <a:t>, and F. Zimmermann, “Can Low-Energy Electrons Affect High-Energy Physics Accelerators?,” Phys. Rev. Lett., vol. 93, p. 014801, Jun 2004. </a:t>
            </a:r>
          </a:p>
        </p:txBody>
      </p:sp>
      <p:sp>
        <p:nvSpPr>
          <p:cNvPr id="14" name="Segnaposto contenuto 2"/>
          <p:cNvSpPr txBox="1">
            <a:spLocks/>
          </p:cNvSpPr>
          <p:nvPr/>
        </p:nvSpPr>
        <p:spPr>
          <a:xfrm>
            <a:off x="5872538" y="3125652"/>
            <a:ext cx="4335517" cy="18367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SzTx/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buClrTx/>
              <a:buSzTx/>
              <a:buNone/>
            </a:pPr>
            <a:r>
              <a:rPr lang="en-US" sz="2000" dirty="0">
                <a:solidFill>
                  <a:srgbClr val="FF0000"/>
                </a:solidFill>
              </a:rPr>
              <a:t>true</a:t>
            </a:r>
            <a:r>
              <a:rPr lang="en-US" sz="2000" dirty="0"/>
              <a:t> secondary electrons created by inelastic scattering (photoemission)</a:t>
            </a:r>
          </a:p>
          <a:p>
            <a:pPr marL="0" indent="0">
              <a:spcBef>
                <a:spcPts val="0"/>
              </a:spcBef>
              <a:buClrTx/>
              <a:buSzTx/>
              <a:buNone/>
            </a:pPr>
            <a:r>
              <a:rPr lang="en-US" sz="2000" dirty="0"/>
              <a:t>with a fraction of the impacting energy</a:t>
            </a:r>
          </a:p>
        </p:txBody>
      </p:sp>
      <p:sp>
        <p:nvSpPr>
          <p:cNvPr id="17" name="Titolo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Background: Case Study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FCCIS </a:t>
            </a:r>
            <a:r>
              <a:rPr lang="en-GB" sz="1400"/>
              <a:t>2022 </a:t>
            </a:r>
            <a:r>
              <a:rPr lang="en-GB" sz="1400" smtClean="0"/>
              <a:t>Workshop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07/12/2022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213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/>
          <p:cNvGrpSpPr/>
          <p:nvPr/>
        </p:nvGrpSpPr>
        <p:grpSpPr>
          <a:xfrm>
            <a:off x="5966642" y="1673899"/>
            <a:ext cx="4800000" cy="3600000"/>
            <a:chOff x="4306207" y="1278402"/>
            <a:chExt cx="4800000" cy="3600000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207" y="1278402"/>
              <a:ext cx="4800000" cy="3600000"/>
            </a:xfrm>
            <a:prstGeom prst="rect">
              <a:avLst/>
            </a:prstGeom>
          </p:spPr>
        </p:pic>
        <p:sp>
          <p:nvSpPr>
            <p:cNvPr id="17" name="Rettangolo 16"/>
            <p:cNvSpPr/>
            <p:nvPr/>
          </p:nvSpPr>
          <p:spPr>
            <a:xfrm>
              <a:off x="6721117" y="3976196"/>
              <a:ext cx="442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008D00"/>
                  </a:solidFill>
                </a:rPr>
                <a:t>(3)</a:t>
              </a:r>
              <a:endParaRPr lang="it-IT" dirty="0">
                <a:solidFill>
                  <a:srgbClr val="008D00"/>
                </a:solidFill>
              </a:endParaRPr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5905499" y="3338286"/>
              <a:ext cx="442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/>
                <a:t>(2)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1640956" y="1510915"/>
                <a:ext cx="8226854" cy="4836874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𝑒𝑙𝑎𝑠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𝑡𝑟𝑢𝑒</m:t>
                        </m:r>
                      </m:sub>
                    </m:sSub>
                    <m:r>
                      <a:rPr lang="it-IT" sz="2400" i="1">
                        <a:latin typeface="Cambria Math" charset="0"/>
                      </a:rPr>
                      <m:t>(</m:t>
                    </m:r>
                    <m:r>
                      <a:rPr lang="it-IT" sz="2400" i="1">
                        <a:latin typeface="Cambria Math" charset="0"/>
                      </a:rPr>
                      <m:t>𝐸</m:t>
                    </m:r>
                    <m:r>
                      <a:rPr lang="it-IT" sz="2400" i="1"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sz="2400" dirty="0"/>
                  <a:t>	</a:t>
                </a:r>
                <a:r>
                  <a:rPr lang="en-US" sz="2400" dirty="0" smtClean="0"/>
                  <a:t>(2)</a:t>
                </a: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it-IT" sz="2400" i="1" dirty="0">
                  <a:solidFill>
                    <a:srgbClr val="008D00"/>
                  </a:solidFill>
                  <a:latin typeface="Cambria Math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𝑒𝑙𝑎𝑠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solidFill>
                          <a:srgbClr val="008D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i="1">
                        <a:solidFill>
                          <a:srgbClr val="008D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rgbClr val="008D00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rgbClr val="008D00"/>
                                    </a:solidFill>
                                    <a:latin typeface="Cambria Math" charset="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rad>
                                <m:r>
                                  <a:rPr lang="en-US" sz="2400" i="1">
                                    <a:solidFill>
                                      <a:srgbClr val="008D00"/>
                                    </a:solidFill>
                                    <a:latin typeface="Cambria Math" panose="02040503050406030204" pitchFamily="18" charset="0"/>
                                  </a:rPr>
                                  <m:t> 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rad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rad>
                                <m:r>
                                  <a:rPr lang="en-US" sz="2400" i="1">
                                    <a:solidFill>
                                      <a:srgbClr val="008D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en-US" sz="2400" i="1">
                                        <a:solidFill>
                                          <a:srgbClr val="008D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008D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rad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>
                    <a:solidFill>
                      <a:srgbClr val="008D00"/>
                    </a:solidFill>
                  </a:rPr>
                  <a:t>	</a:t>
                </a:r>
                <a:r>
                  <a:rPr lang="en-GB" sz="2400" dirty="0" smtClean="0">
                    <a:solidFill>
                      <a:srgbClr val="008D00"/>
                    </a:solidFill>
                  </a:rPr>
                  <a:t>(3)</a:t>
                </a:r>
                <a:endParaRPr lang="en-GB" sz="2400" dirty="0">
                  <a:solidFill>
                    <a:srgbClr val="008D00"/>
                  </a:solidFill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000" i="1" dirty="0">
                    <a:solidFill>
                      <a:srgbClr val="008D00"/>
                    </a:solidFill>
                  </a:rPr>
                  <a:t>E</a:t>
                </a:r>
                <a:r>
                  <a:rPr lang="en-US" sz="2000" i="1" baseline="-25000" dirty="0">
                    <a:solidFill>
                      <a:srgbClr val="008D00"/>
                    </a:solidFill>
                  </a:rPr>
                  <a:t>0</a:t>
                </a:r>
                <a:r>
                  <a:rPr lang="en-US" sz="2000" dirty="0"/>
                  <a:t> and </a:t>
                </a:r>
                <a:r>
                  <a:rPr lang="en-US" sz="2000" i="1" dirty="0">
                    <a:solidFill>
                      <a:srgbClr val="008D00"/>
                    </a:solidFill>
                  </a:rPr>
                  <a:t>R</a:t>
                </a:r>
                <a:r>
                  <a:rPr lang="en-US" sz="2000" i="1" baseline="-25000" dirty="0">
                    <a:solidFill>
                      <a:srgbClr val="008D00"/>
                    </a:solidFill>
                  </a:rPr>
                  <a:t>0</a:t>
                </a:r>
                <a:r>
                  <a:rPr lang="en-US" sz="2000" dirty="0"/>
                  <a:t>: shape parameters.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000" dirty="0"/>
                  <a:t>For the LHC beam chambers:</a:t>
                </a:r>
              </a:p>
              <a:p>
                <a:pPr marL="754380" lvl="1" indent="-342900">
                  <a:spcBef>
                    <a:spcPts val="0"/>
                  </a:spcBef>
                </a:pPr>
                <a:r>
                  <a:rPr lang="en-US" sz="1800" i="1" dirty="0"/>
                  <a:t>E</a:t>
                </a:r>
                <a:r>
                  <a:rPr lang="en-US" sz="1800" i="1" baseline="-25000" dirty="0"/>
                  <a:t>0</a:t>
                </a:r>
                <a:r>
                  <a:rPr lang="en-US" sz="1800" dirty="0"/>
                  <a:t> = 150 eV</a:t>
                </a:r>
              </a:p>
              <a:p>
                <a:pPr marL="754380" lvl="1" indent="-342900">
                  <a:spcBef>
                    <a:spcPts val="0"/>
                  </a:spcBef>
                </a:pPr>
                <a:r>
                  <a:rPr lang="en-US" sz="1800" i="1" dirty="0"/>
                  <a:t>R</a:t>
                </a:r>
                <a:r>
                  <a:rPr lang="en-US" sz="1800" i="1" baseline="-25000" dirty="0"/>
                  <a:t>0</a:t>
                </a:r>
                <a:r>
                  <a:rPr lang="en-US" sz="1800" dirty="0"/>
                  <a:t> = 0.7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40956" y="1510915"/>
                <a:ext cx="8226854" cy="4836874"/>
              </a:xfrm>
              <a:blipFill rotWithShape="0">
                <a:blip r:embed="rId3"/>
                <a:stretch>
                  <a:fillRect l="-741" t="-176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nettore 2 14"/>
          <p:cNvCxnSpPr/>
          <p:nvPr/>
        </p:nvCxnSpPr>
        <p:spPr>
          <a:xfrm flipH="1">
            <a:off x="3576080" y="1963668"/>
            <a:ext cx="0" cy="388491"/>
          </a:xfrm>
          <a:prstGeom prst="straightConnector1">
            <a:avLst/>
          </a:prstGeom>
          <a:ln>
            <a:solidFill>
              <a:srgbClr val="008D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 smtClean="0"/>
              <a:t>Background: Case Study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FCCIS </a:t>
            </a:r>
            <a:r>
              <a:rPr lang="en-GB" sz="1400"/>
              <a:t>2022 </a:t>
            </a:r>
            <a:r>
              <a:rPr lang="en-GB" sz="1400" smtClean="0"/>
              <a:t>Workshop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07/12/2022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061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/>
          <p:nvPr/>
        </p:nvGrpSpPr>
        <p:grpSpPr>
          <a:xfrm>
            <a:off x="6046727" y="1653219"/>
            <a:ext cx="4971982" cy="3660411"/>
            <a:chOff x="4256027" y="1145218"/>
            <a:chExt cx="4971982" cy="3660411"/>
          </a:xfrm>
        </p:grpSpPr>
        <p:pic>
          <p:nvPicPr>
            <p:cNvPr id="23" name="Immagine 2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6027" y="1145218"/>
              <a:ext cx="4800000" cy="3600000"/>
            </a:xfrm>
            <a:prstGeom prst="rect">
              <a:avLst/>
            </a:prstGeom>
          </p:spPr>
        </p:pic>
        <p:sp>
          <p:nvSpPr>
            <p:cNvPr id="9" name="Rettangolo 8"/>
            <p:cNvSpPr/>
            <p:nvPr/>
          </p:nvSpPr>
          <p:spPr>
            <a:xfrm>
              <a:off x="5808091" y="3238510"/>
              <a:ext cx="442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/>
                <a:t>(2)</a:t>
              </a:r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6635179" y="3848827"/>
              <a:ext cx="442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008D00"/>
                  </a:solidFill>
                </a:rPr>
                <a:t>(3)</a:t>
              </a:r>
              <a:endParaRPr lang="it-IT" dirty="0">
                <a:solidFill>
                  <a:srgbClr val="008D00"/>
                </a:solidFill>
              </a:endParaRPr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5146696" y="3916855"/>
              <a:ext cx="442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(4)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cxnSp>
          <p:nvCxnSpPr>
            <p:cNvPr id="8" name="Connettore 1 7"/>
            <p:cNvCxnSpPr/>
            <p:nvPr/>
          </p:nvCxnSpPr>
          <p:spPr>
            <a:xfrm>
              <a:off x="7588974" y="1698171"/>
              <a:ext cx="22534" cy="2675773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>
              <a:off x="7583089" y="1713579"/>
              <a:ext cx="1023736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ttangolo 18"/>
                <p:cNvSpPr/>
                <p:nvPr/>
              </p:nvSpPr>
              <p:spPr>
                <a:xfrm>
                  <a:off x="7371662" y="4343964"/>
                  <a:ext cx="962058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𝒎𝒂𝒙</m:t>
                            </m:r>
                          </m:sub>
                        </m:sSub>
                      </m:oMath>
                    </m:oMathPara>
                  </a14:m>
                  <a:endParaRPr lang="it-IT" sz="2000" b="1" dirty="0"/>
                </a:p>
              </p:txBody>
            </p:sp>
          </mc:Choice>
          <mc:Fallback xmlns="">
            <p:sp>
              <p:nvSpPr>
                <p:cNvPr id="19" name="Rettangolo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1662" y="4343964"/>
                  <a:ext cx="962058" cy="46166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2667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Rettangolo 19"/>
            <p:cNvSpPr/>
            <p:nvPr/>
          </p:nvSpPr>
          <p:spPr>
            <a:xfrm>
              <a:off x="8479086" y="1469707"/>
              <a:ext cx="748923" cy="46166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2400" b="1" i="1" dirty="0">
                  <a:solidFill>
                    <a:srgbClr val="FF0000"/>
                  </a:solidFill>
                </a:rPr>
                <a:t>𝛿</a:t>
              </a:r>
              <a:r>
                <a:rPr lang="en-US" sz="2400" b="1" i="1" baseline="-25000" dirty="0">
                  <a:solidFill>
                    <a:srgbClr val="FF0000"/>
                  </a:solidFill>
                </a:rPr>
                <a:t>𝑚𝑎x</a:t>
              </a:r>
              <a:endParaRPr lang="it-IT" sz="2400" b="1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1608205" y="1490038"/>
                <a:ext cx="4411370" cy="5163581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2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𝑒𝑙𝑎𝑠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rgbClr val="008D0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8D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𝑡𝑟𝑢𝑒</m:t>
                        </m:r>
                      </m:sub>
                    </m:sSub>
                    <m:r>
                      <a:rPr lang="it-IT" sz="2400" i="1">
                        <a:solidFill>
                          <a:srgbClr val="FF0000"/>
                        </a:solidFill>
                        <a:latin typeface="Cambria Math" charset="0"/>
                      </a:rPr>
                      <m:t>(</m:t>
                    </m:r>
                    <m:r>
                      <a:rPr lang="it-IT" sz="2400" i="1">
                        <a:solidFill>
                          <a:srgbClr val="FF0000"/>
                        </a:solidFill>
                        <a:latin typeface="Cambria Math" charset="0"/>
                      </a:rPr>
                      <m:t>𝐸</m:t>
                    </m:r>
                    <m:r>
                      <a:rPr lang="it-IT" sz="2400" i="1">
                        <a:solidFill>
                          <a:srgbClr val="FF0000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sz="2400" dirty="0" smtClean="0"/>
                  <a:t>	(2)</a:t>
                </a: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i="1" dirty="0">
                  <a:solidFill>
                    <a:srgbClr val="FF0000"/>
                  </a:solidFill>
                  <a:latin typeface="Cambria Math" charset="0"/>
                </a:endParaRPr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𝑡𝑟𝑢𝑒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f>
                      <m:f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</m:sSub>
                          </m:den>
                        </m:f>
                      </m:num>
                      <m:den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−1+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2400" dirty="0">
                    <a:solidFill>
                      <a:srgbClr val="FF0000"/>
                    </a:solidFill>
                  </a:rPr>
                  <a:t>	 </a:t>
                </a:r>
                <a:r>
                  <a:rPr lang="en-GB" sz="2400" dirty="0" smtClean="0">
                    <a:solidFill>
                      <a:srgbClr val="FF0000"/>
                    </a:solidFill>
                  </a:rPr>
                  <a:t> (4) </a:t>
                </a:r>
                <a:endParaRPr lang="en-US" sz="2400" dirty="0"/>
              </a:p>
              <a:p>
                <a:pPr marL="342900" indent="-342900">
                  <a:spcBef>
                    <a:spcPts val="0"/>
                  </a:spcBef>
                </a:pPr>
                <a:r>
                  <a:rPr lang="en-US" sz="2000" i="1" dirty="0">
                    <a:solidFill>
                      <a:srgbClr val="FF0000"/>
                    </a:solidFill>
                  </a:rPr>
                  <a:t>s</a:t>
                </a:r>
                <a:r>
                  <a:rPr lang="en-US" sz="2000" dirty="0"/>
                  <a:t>: shape parameter;</a:t>
                </a:r>
              </a:p>
              <a:p>
                <a:pPr marL="342900" indent="-342900"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2000" dirty="0"/>
                  <a:t>: maximum of the SEY curve dependent on the surface material, roughness and history</a:t>
                </a:r>
              </a:p>
              <a:p>
                <a:pPr marL="342900" indent="-342900">
                  <a:spcBef>
                    <a:spcPts val="0"/>
                  </a:spcBef>
                </a:pPr>
                <a:r>
                  <a:rPr lang="en-US" sz="2000" i="1" dirty="0">
                    <a:solidFill>
                      <a:srgbClr val="FF0000"/>
                    </a:solidFill>
                  </a:rPr>
                  <a:t>E</a:t>
                </a:r>
                <a:r>
                  <a:rPr lang="en-US" sz="2000" i="1" baseline="-25000" dirty="0" err="1">
                    <a:solidFill>
                      <a:srgbClr val="FF0000"/>
                    </a:solidFill>
                  </a:rPr>
                  <a:t>max</a:t>
                </a:r>
                <a:r>
                  <a:rPr lang="en-US" sz="2000" dirty="0"/>
                  <a:t>: electron energy, where the </a:t>
                </a:r>
                <a:r>
                  <a:rPr lang="en-GB" sz="2000" dirty="0"/>
                  <a:t>SEY reach the maximum </a:t>
                </a:r>
                <a:r>
                  <a:rPr lang="en-GB" sz="2000" i="1" dirty="0">
                    <a:solidFill>
                      <a:srgbClr val="FF0000"/>
                    </a:solidFill>
                  </a:rPr>
                  <a:t>𝛿</a:t>
                </a:r>
                <a:r>
                  <a:rPr lang="en-GB" sz="2000" i="1" baseline="-25000" dirty="0">
                    <a:solidFill>
                      <a:srgbClr val="FF0000"/>
                    </a:solidFill>
                  </a:rPr>
                  <a:t>𝑚𝑎x</a:t>
                </a:r>
                <a:r>
                  <a:rPr lang="en-GB" sz="2000" i="1" dirty="0"/>
                  <a:t>:</a:t>
                </a:r>
                <a:endParaRPr lang="en-GB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GB" sz="2000" i="1">
                              <a:latin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e>
                      </m:d>
                      <m:r>
                        <a:rPr lang="en-GB" sz="2000" i="1">
                          <a:latin typeface="Cambria Math" panose="02040503050406030204" pitchFamily="18" charset="0"/>
                        </a:rPr>
                        <m:t> ≅</m:t>
                      </m:r>
                      <m:sSub>
                        <m:sSubPr>
                          <m:ctrlPr>
                            <a:rPr lang="en-GB" sz="20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𝑡𝑟𝑢𝑒</m:t>
                          </m:r>
                        </m:sub>
                      </m:sSub>
                      <m:d>
                        <m:dPr>
                          <m:ctrlPr>
                            <a:rPr lang="en-GB" sz="2000" i="1">
                              <a:latin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e>
                      </m:d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000" dirty="0"/>
                  <a:t>For the LHC beam chambers:</a:t>
                </a:r>
              </a:p>
              <a:p>
                <a:pPr marL="754380" lvl="1" indent="-342900">
                  <a:spcBef>
                    <a:spcPts val="0"/>
                  </a:spcBef>
                </a:pPr>
                <a:r>
                  <a:rPr lang="en-US" sz="1800" dirty="0"/>
                  <a:t>s = 1.35</a:t>
                </a:r>
              </a:p>
              <a:p>
                <a:pPr marL="754380" lvl="1" indent="-342900">
                  <a:spcBef>
                    <a:spcPts val="0"/>
                  </a:spcBef>
                </a:pPr>
                <a:r>
                  <a:rPr lang="en-US" sz="1800" dirty="0" err="1"/>
                  <a:t>E</a:t>
                </a:r>
                <a:r>
                  <a:rPr lang="en-US" sz="1800" baseline="-25000" dirty="0" err="1"/>
                  <a:t>max</a:t>
                </a:r>
                <a:r>
                  <a:rPr lang="en-US" sz="1800" dirty="0"/>
                  <a:t> = 332 eV</a:t>
                </a:r>
                <a:endParaRPr lang="en-US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0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08205" y="1490038"/>
                <a:ext cx="4411370" cy="5163581"/>
              </a:xfrm>
              <a:blipFill rotWithShape="0">
                <a:blip r:embed="rId4"/>
                <a:stretch>
                  <a:fillRect l="-1521" t="-1653" r="-152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Connettore 2 23"/>
          <p:cNvCxnSpPr/>
          <p:nvPr/>
        </p:nvCxnSpPr>
        <p:spPr>
          <a:xfrm>
            <a:off x="4252212" y="1874342"/>
            <a:ext cx="2288" cy="3608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 smtClean="0"/>
              <a:t>Background: Case Study</a:t>
            </a:r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FCCIS </a:t>
            </a:r>
            <a:r>
              <a:rPr lang="en-GB" sz="1400"/>
              <a:t>2022 </a:t>
            </a:r>
            <a:r>
              <a:rPr lang="en-GB" sz="1400" smtClean="0"/>
              <a:t>Workshop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07/12/2022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74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Background: Case Study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358900"/>
            <a:ext cx="9807986" cy="4902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800" dirty="0" smtClean="0">
                <a:solidFill>
                  <a:schemeClr val="accent1"/>
                </a:solidFill>
              </a:rPr>
              <a:t>Parameter Overview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Secondary </a:t>
            </a:r>
            <a:r>
              <a:rPr lang="en-GB" dirty="0"/>
              <a:t>emission model: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23</a:t>
            </a:fld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/>
              <p:cNvSpPr/>
              <p:nvPr/>
            </p:nvSpPr>
            <p:spPr>
              <a:xfrm>
                <a:off x="1653530" y="3320425"/>
                <a:ext cx="4801314" cy="8653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mr-IN" sz="240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it-IT" sz="2400" b="0" i="1" smtClean="0">
                            <a:latin typeface="Cambria Math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charset="0"/>
                              </a:rPr>
                              <m:t>𝑡𝑟𝑢𝑒</m:t>
                            </m:r>
                          </m:sub>
                        </m:sSub>
                      </m:num>
                      <m:den>
                        <m:r>
                          <a:rPr lang="it-IT" sz="2400" b="0" i="1" smtClean="0">
                            <a:latin typeface="Cambria Math" charset="0"/>
                          </a:rPr>
                          <m:t>𝑑𝐸</m:t>
                        </m:r>
                      </m:den>
                    </m:f>
                    <m:r>
                      <a:rPr lang="it-IT" sz="2400" b="0" i="1" smtClean="0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24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it-IT" sz="2400" b="0" i="1" smtClean="0"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it-IT" sz="2400" b="0" i="1" smtClean="0">
                            <a:latin typeface="Cambria Math" charset="0"/>
                          </a:rPr>
                          <m:t>𝐸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charset="0"/>
                              </a:rPr>
                              <m:t>𝑡𝑟𝑢𝑒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sz="2400" b="0" i="1" smtClean="0">
                                <a:latin typeface="Cambria Math" charset="0"/>
                              </a:rPr>
                              <m:t>2</m:t>
                            </m:r>
                            <m:r>
                              <a:rPr lang="it-IT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𝜋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mr-IN" sz="24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it-IT" sz="2400" b="0" i="1" smtClean="0">
                            <a:latin typeface="Cambria Math" charset="0"/>
                          </a:rPr>
                          <m:t>−</m:t>
                        </m:r>
                        <m:f>
                          <m:fPr>
                            <m:ctrlPr>
                              <a:rPr lang="mr-IN" sz="2400" b="0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mr-IN" sz="2400" b="0" i="1" smtClean="0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mr-IN" sz="2400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𝑙𝑛</m:t>
                                    </m:r>
                                    <m:d>
                                      <m:dPr>
                                        <m:ctrlPr>
                                          <a:rPr lang="mr-IN" sz="2400" i="1">
                                            <a:latin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𝐸</m:t>
                                        </m:r>
                                      </m:e>
                                    </m:d>
                                    <m:r>
                                      <a:rPr lang="it-IT" sz="2400" i="1">
                                        <a:latin typeface="Cambria Math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it-IT" sz="2400" i="1">
                                            <a:latin typeface="Cambria Math" charset="0"/>
                                          </a:rPr>
                                          <m:t>𝑡𝑟𝑢𝑒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it-IT" sz="2400" b="0" i="1" smtClean="0">
                                    <a:latin typeface="Cambria Math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it-IT" sz="2400" b="0" i="1" smtClean="0">
                                <a:latin typeface="Cambria Math" charset="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it-IT" sz="2400" b="0" i="1" smtClean="0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it-IT" sz="2400" b="0" i="1" smtClean="0">
                                        <a:latin typeface="Cambria Math" charset="0"/>
                                      </a:rPr>
                                      <m:t>𝑡𝑟𝑢𝑒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it-IT" sz="2400" b="0" i="1" smtClean="0">
                                    <a:latin typeface="Cambria Math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r>
                  <a:rPr lang="en-US" sz="1600" dirty="0" smtClean="0"/>
                  <a:t>	</a:t>
                </a:r>
                <a:endParaRPr lang="it-IT" dirty="0"/>
              </a:p>
            </p:txBody>
          </p:sp>
        </mc:Choice>
        <mc:Fallback xmlns="">
          <p:sp>
            <p:nvSpPr>
              <p:cNvPr id="6" name="Rettango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3530" y="3320425"/>
                <a:ext cx="4801314" cy="8653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uppo 4"/>
          <p:cNvGrpSpPr/>
          <p:nvPr/>
        </p:nvGrpSpPr>
        <p:grpSpPr>
          <a:xfrm>
            <a:off x="6580453" y="2190000"/>
            <a:ext cx="4141748" cy="3240000"/>
            <a:chOff x="7948652" y="544600"/>
            <a:chExt cx="4141748" cy="3240000"/>
          </a:xfrm>
        </p:grpSpPr>
        <p:grpSp>
          <p:nvGrpSpPr>
            <p:cNvPr id="13" name="Gruppo 12"/>
            <p:cNvGrpSpPr/>
            <p:nvPr/>
          </p:nvGrpSpPr>
          <p:grpSpPr>
            <a:xfrm>
              <a:off x="7948652" y="544600"/>
              <a:ext cx="4141748" cy="3240000"/>
              <a:chOff x="7570346" y="3110205"/>
              <a:chExt cx="4141748" cy="3240000"/>
            </a:xfrm>
          </p:grpSpPr>
          <p:pic>
            <p:nvPicPr>
              <p:cNvPr id="14" name="Immagine 1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346" y="3110205"/>
                <a:ext cx="4141748" cy="324000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CasellaDiTesto 14"/>
                  <p:cNvSpPr txBox="1"/>
                  <p:nvPr/>
                </p:nvSpPr>
                <p:spPr>
                  <a:xfrm>
                    <a:off x="9641220" y="3289738"/>
                    <a:ext cx="1941301" cy="104644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 smtClean="0">
                        <a:solidFill>
                          <a:srgbClr val="FF0000"/>
                        </a:solidFill>
                      </a:rPr>
                      <a:t>LHC beam chambers:</a:t>
                    </a:r>
                  </a:p>
                  <a:p>
                    <a:pPr marL="754380" lvl="1" indent="-342900">
                      <a:spcBef>
                        <a:spcPts val="0"/>
                      </a:spcBef>
                      <a:buClrTx/>
                      <a:buSzTx/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𝑡𝑟𝑢𝑒</m:t>
                            </m:r>
                          </m:sub>
                        </m:sSub>
                      </m:oMath>
                    </a14:m>
                    <a:r>
                      <a:rPr lang="en-US" sz="1400" dirty="0">
                        <a:solidFill>
                          <a:srgbClr val="FF0000"/>
                        </a:solidFill>
                      </a:rPr>
                      <a:t> = 1.0828</a:t>
                    </a:r>
                  </a:p>
                  <a:p>
                    <a:pPr marL="754380" lvl="1" indent="-342900">
                      <a:spcBef>
                        <a:spcPts val="0"/>
                      </a:spcBef>
                      <a:buClrTx/>
                      <a:buSzTx/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it-IT" sz="14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𝑡𝑟𝑢𝑒</m:t>
                            </m:r>
                          </m:sub>
                        </m:sSub>
                      </m:oMath>
                    </a14:m>
                    <a:r>
                      <a:rPr lang="en-US" sz="1400" dirty="0">
                        <a:solidFill>
                          <a:srgbClr val="FF0000"/>
                        </a:solidFill>
                      </a:rPr>
                      <a:t> = 1.6636</a:t>
                    </a:r>
                  </a:p>
                  <a:p>
                    <a:endParaRPr lang="it-IT" dirty="0"/>
                  </a:p>
                </p:txBody>
              </p:sp>
            </mc:Choice>
            <mc:Fallback xmlns="">
              <p:sp>
                <p:nvSpPr>
                  <p:cNvPr id="7" name="CasellaDiTesto 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641220" y="3289738"/>
                    <a:ext cx="1941301" cy="1046440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l="-1567" t="-1744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" name="CasellaDiTesto 3"/>
            <p:cNvSpPr txBox="1"/>
            <p:nvPr/>
          </p:nvSpPr>
          <p:spPr>
            <a:xfrm>
              <a:off x="11430000" y="3493009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/>
                <a:t>[</a:t>
              </a:r>
              <a:r>
                <a:rPr lang="it-IT" sz="1200" dirty="0" err="1" smtClean="0"/>
                <a:t>eV</a:t>
              </a:r>
              <a:r>
                <a:rPr lang="it-IT" sz="1200" dirty="0" smtClean="0"/>
                <a:t>]</a:t>
              </a:r>
              <a:endParaRPr lang="it-IT" sz="1200" dirty="0"/>
            </a:p>
          </p:txBody>
        </p:sp>
      </p:grpSp>
      <p:sp>
        <p:nvSpPr>
          <p:cNvPr id="16" name="CasellaDiTesto 15"/>
          <p:cNvSpPr txBox="1"/>
          <p:nvPr/>
        </p:nvSpPr>
        <p:spPr>
          <a:xfrm>
            <a:off x="237507" y="5861396"/>
            <a:ext cx="7633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[] B. 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Henrist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et al., “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Secondary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Electron </a:t>
            </a:r>
            <a:r>
              <a:rPr lang="it-IT" sz="1400" i="1" dirty="0" err="1">
                <a:solidFill>
                  <a:schemeClr val="accent1">
                    <a:lumMod val="10000"/>
                  </a:schemeClr>
                </a:solidFill>
              </a:rPr>
              <a:t>E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mission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Data for the </a:t>
            </a:r>
            <a:r>
              <a:rPr lang="it-IT" sz="1400" i="1" dirty="0" err="1">
                <a:solidFill>
                  <a:schemeClr val="accent1">
                    <a:lumMod val="10000"/>
                  </a:schemeClr>
                </a:solidFill>
              </a:rPr>
              <a:t>S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imulation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of Electron </a:t>
            </a:r>
            <a:r>
              <a:rPr lang="it-IT" sz="1400" i="1" dirty="0" err="1">
                <a:solidFill>
                  <a:schemeClr val="accent1">
                    <a:lumMod val="10000"/>
                  </a:schemeClr>
                </a:solidFill>
              </a:rPr>
              <a:t>C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loud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”, </a:t>
            </a:r>
            <a:r>
              <a:rPr lang="it-IT" sz="1400" i="1" dirty="0" err="1" smtClean="0">
                <a:solidFill>
                  <a:schemeClr val="accent1">
                    <a:lumMod val="10000"/>
                  </a:schemeClr>
                </a:solidFill>
              </a:rPr>
              <a:t>cds</a:t>
            </a:r>
            <a:r>
              <a:rPr lang="it-IT" sz="1400" i="1" dirty="0" smtClean="0">
                <a:solidFill>
                  <a:schemeClr val="accent1">
                    <a:lumMod val="10000"/>
                  </a:schemeClr>
                </a:solidFill>
              </a:rPr>
              <a:t> 2002.</a:t>
            </a:r>
            <a:endParaRPr lang="it-IT" sz="1400" i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FCCIS </a:t>
            </a:r>
            <a:r>
              <a:rPr lang="en-GB" sz="1400"/>
              <a:t>2022 </a:t>
            </a:r>
            <a:r>
              <a:rPr lang="en-GB" sz="1400" smtClean="0"/>
              <a:t>Workshop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07/12/2022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930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ACE00C-3511-EF01-704B-BC985DB67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677"/>
            <a:ext cx="10515600" cy="1325563"/>
          </a:xfrm>
        </p:spPr>
        <p:txBody>
          <a:bodyPr/>
          <a:lstStyle/>
          <a:p>
            <a:r>
              <a:rPr lang="en-US" dirty="0"/>
              <a:t>Modeling of electron cloud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4525D47-FBEE-37AF-F54A-329D2E8D9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56586"/>
            <a:ext cx="10515600" cy="4351338"/>
          </a:xfrm>
        </p:spPr>
        <p:txBody>
          <a:bodyPr/>
          <a:lstStyle/>
          <a:p>
            <a:r>
              <a:rPr lang="en-US"/>
              <a:t>A complex problem involving two sets of particles mutually </a:t>
            </a:r>
            <a:r>
              <a:rPr lang="en-US" smtClean="0"/>
              <a:t>interacting</a:t>
            </a:r>
            <a:endParaRPr lang="en-US" b="1" smtClean="0"/>
          </a:p>
          <a:p>
            <a:r>
              <a:rPr lang="en-US" b="1" dirty="0" smtClean="0"/>
              <a:t>Beam </a:t>
            </a:r>
            <a:r>
              <a:rPr lang="en-US" b="1" dirty="0"/>
              <a:t>dynamics simulations </a:t>
            </a:r>
            <a:r>
              <a:rPr lang="en-US" dirty="0">
                <a:sym typeface="Wingdings" pitchFamily="2" charset="2"/>
              </a:rPr>
              <a:t> Model</a:t>
            </a:r>
            <a:r>
              <a:rPr lang="en-US" dirty="0"/>
              <a:t> the interaction of the beam (typically a single bunch) with a given initial electron distribution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F3ADA1E-81DE-02B7-B7E6-E3D9AC1E7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24</a:t>
            </a:fld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49A7E830-C102-EE9B-5FDB-BDD968A11C39}"/>
              </a:ext>
            </a:extLst>
          </p:cNvPr>
          <p:cNvSpPr/>
          <p:nvPr/>
        </p:nvSpPr>
        <p:spPr>
          <a:xfrm>
            <a:off x="6046301" y="3039346"/>
            <a:ext cx="3835400" cy="2311400"/>
          </a:xfrm>
          <a:prstGeom prst="rect">
            <a:avLst/>
          </a:prstGeom>
          <a:solidFill>
            <a:srgbClr val="70AD47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6827FE56-3D7F-D91D-C95F-46C6A054AB4F}"/>
              </a:ext>
            </a:extLst>
          </p:cNvPr>
          <p:cNvSpPr/>
          <p:nvPr/>
        </p:nvSpPr>
        <p:spPr>
          <a:xfrm>
            <a:off x="3283341" y="3098615"/>
            <a:ext cx="2534359" cy="2243667"/>
          </a:xfrm>
          <a:prstGeom prst="rect">
            <a:avLst/>
          </a:prstGeom>
          <a:solidFill>
            <a:srgbClr val="ED7D31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92704873-C6BE-7D5A-8457-142833FD8FC9}"/>
              </a:ext>
            </a:extLst>
          </p:cNvPr>
          <p:cNvSpPr/>
          <p:nvPr/>
        </p:nvSpPr>
        <p:spPr>
          <a:xfrm>
            <a:off x="1815787" y="4116049"/>
            <a:ext cx="1292577" cy="720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charge distribution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95A39680-BD2F-CDC5-6043-7B9B88AC5092}"/>
              </a:ext>
            </a:extLst>
          </p:cNvPr>
          <p:cNvSpPr/>
          <p:nvPr/>
        </p:nvSpPr>
        <p:spPr>
          <a:xfrm>
            <a:off x="5217691" y="4116049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2F7D05AB-FA26-1A55-2C72-9018AEB503FA}"/>
              </a:ext>
            </a:extLst>
          </p:cNvPr>
          <p:cNvSpPr/>
          <p:nvPr/>
        </p:nvSpPr>
        <p:spPr>
          <a:xfrm>
            <a:off x="3608463" y="4116049"/>
            <a:ext cx="1109129" cy="720000"/>
          </a:xfrm>
          <a:prstGeom prst="rect">
            <a:avLst/>
          </a:prstGeom>
          <a:gradFill rotWithShape="1">
            <a:gsLst>
              <a:gs pos="0">
                <a:srgbClr val="ED7D31">
                  <a:satMod val="103000"/>
                  <a:lumMod val="102000"/>
                  <a:tint val="94000"/>
                </a:srgbClr>
              </a:gs>
              <a:gs pos="50000">
                <a:srgbClr val="ED7D31">
                  <a:satMod val="110000"/>
                  <a:lumMod val="100000"/>
                  <a:shade val="100000"/>
                </a:srgbClr>
              </a:gs>
              <a:gs pos="100000">
                <a:srgbClr val="ED7D3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67" name="Down Arrow 66">
            <a:extLst>
              <a:ext uri="{FF2B5EF4-FFF2-40B4-BE49-F238E27FC236}">
                <a16:creationId xmlns:a16="http://schemas.microsoft.com/office/drawing/2014/main" xmlns="" id="{F9587483-AE2B-D941-B661-271477DF953B}"/>
              </a:ext>
            </a:extLst>
          </p:cNvPr>
          <p:cNvSpPr/>
          <p:nvPr/>
        </p:nvSpPr>
        <p:spPr>
          <a:xfrm rot="16200000">
            <a:off x="3183436" y="4267205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CBB366B8-731D-0104-8BE9-0E61582C76AB}"/>
              </a:ext>
            </a:extLst>
          </p:cNvPr>
          <p:cNvSpPr/>
          <p:nvPr/>
        </p:nvSpPr>
        <p:spPr>
          <a:xfrm>
            <a:off x="6474144" y="4116049"/>
            <a:ext cx="1168397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500" b="0" i="0" u="none" strike="noStrike" kern="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equations of motion</a:t>
            </a:r>
          </a:p>
        </p:txBody>
      </p:sp>
      <p:sp>
        <p:nvSpPr>
          <p:cNvPr id="69" name="Down Arrow 68">
            <a:extLst>
              <a:ext uri="{FF2B5EF4-FFF2-40B4-BE49-F238E27FC236}">
                <a16:creationId xmlns:a16="http://schemas.microsoft.com/office/drawing/2014/main" xmlns="" id="{C07AC036-E569-1D4A-3076-14D57A0DEF4D}"/>
              </a:ext>
            </a:extLst>
          </p:cNvPr>
          <p:cNvSpPr/>
          <p:nvPr/>
        </p:nvSpPr>
        <p:spPr>
          <a:xfrm rot="16200000">
            <a:off x="4792664" y="4267205"/>
            <a:ext cx="349955" cy="417689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C5330169-E8B2-560D-7264-6D1CBA6518DF}"/>
              </a:ext>
            </a:extLst>
          </p:cNvPr>
          <p:cNvSpPr txBox="1"/>
          <p:nvPr/>
        </p:nvSpPr>
        <p:spPr>
          <a:xfrm>
            <a:off x="3283340" y="2776881"/>
            <a:ext cx="2533500" cy="323165"/>
          </a:xfrm>
          <a:prstGeom prst="rect">
            <a:avLst/>
          </a:prstGeom>
          <a:solidFill>
            <a:srgbClr val="ED7D3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Vacuum chamber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E96121EE-023B-93B4-5EDA-D6F6A86EB031}"/>
              </a:ext>
            </a:extLst>
          </p:cNvPr>
          <p:cNvSpPr txBox="1"/>
          <p:nvPr/>
        </p:nvSpPr>
        <p:spPr>
          <a:xfrm>
            <a:off x="3204317" y="3188927"/>
            <a:ext cx="19078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i="1" kern="0" dirty="0">
                <a:solidFill>
                  <a:srgbClr val="ED7D31"/>
                </a:solidFill>
              </a:rPr>
              <a:t>Shape, PEC b</a:t>
            </a:r>
            <a:r>
              <a:rPr kumimoji="0" lang="en-US" sz="1300" b="0" i="1" u="none" strike="noStrike" kern="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oundary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 conditions</a:t>
            </a:r>
          </a:p>
        </p:txBody>
      </p:sp>
      <p:sp>
        <p:nvSpPr>
          <p:cNvPr id="72" name="Down Arrow 71">
            <a:extLst>
              <a:ext uri="{FF2B5EF4-FFF2-40B4-BE49-F238E27FC236}">
                <a16:creationId xmlns:a16="http://schemas.microsoft.com/office/drawing/2014/main" xmlns="" id="{A53ED898-3E71-D104-8853-6F4590DE5BA8}"/>
              </a:ext>
            </a:extLst>
          </p:cNvPr>
          <p:cNvSpPr/>
          <p:nvPr/>
        </p:nvSpPr>
        <p:spPr>
          <a:xfrm>
            <a:off x="3966322" y="3744953"/>
            <a:ext cx="349955" cy="310445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Down Arrow 72">
            <a:extLst>
              <a:ext uri="{FF2B5EF4-FFF2-40B4-BE49-F238E27FC236}">
                <a16:creationId xmlns:a16="http://schemas.microsoft.com/office/drawing/2014/main" xmlns="" id="{4BA99738-0723-B6EE-1FC1-77949043D8F6}"/>
              </a:ext>
            </a:extLst>
          </p:cNvPr>
          <p:cNvSpPr/>
          <p:nvPr/>
        </p:nvSpPr>
        <p:spPr>
          <a:xfrm>
            <a:off x="6633321" y="3744953"/>
            <a:ext cx="349955" cy="310445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FF3D0DDA-3FA6-2E1A-C5BD-3BD0295ED121}"/>
              </a:ext>
            </a:extLst>
          </p:cNvPr>
          <p:cNvSpPr/>
          <p:nvPr/>
        </p:nvSpPr>
        <p:spPr>
          <a:xfrm>
            <a:off x="8142640" y="4116049"/>
            <a:ext cx="968021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060A626F-B5E1-828E-CAE6-30853D7E35E2}"/>
              </a:ext>
            </a:extLst>
          </p:cNvPr>
          <p:cNvSpPr/>
          <p:nvPr/>
        </p:nvSpPr>
        <p:spPr>
          <a:xfrm>
            <a:off x="9610763" y="4116049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76" name="Down Arrow 75">
            <a:extLst>
              <a:ext uri="{FF2B5EF4-FFF2-40B4-BE49-F238E27FC236}">
                <a16:creationId xmlns:a16="http://schemas.microsoft.com/office/drawing/2014/main" xmlns="" id="{935B8A13-1B2F-A62B-EE51-0988B23FB528}"/>
              </a:ext>
            </a:extLst>
          </p:cNvPr>
          <p:cNvSpPr/>
          <p:nvPr/>
        </p:nvSpPr>
        <p:spPr>
          <a:xfrm rot="16200000">
            <a:off x="6033619" y="4267205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Down Arrow 76">
            <a:extLst>
              <a:ext uri="{FF2B5EF4-FFF2-40B4-BE49-F238E27FC236}">
                <a16:creationId xmlns:a16="http://schemas.microsoft.com/office/drawing/2014/main" xmlns="" id="{743D6793-9871-EA1D-0F47-0CD564D5E913}"/>
              </a:ext>
            </a:extLst>
          </p:cNvPr>
          <p:cNvSpPr/>
          <p:nvPr/>
        </p:nvSpPr>
        <p:spPr>
          <a:xfrm rot="16200000">
            <a:off x="7717613" y="4267205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Down Arrow 77">
            <a:extLst>
              <a:ext uri="{FF2B5EF4-FFF2-40B4-BE49-F238E27FC236}">
                <a16:creationId xmlns:a16="http://schemas.microsoft.com/office/drawing/2014/main" xmlns="" id="{D3A75F87-8A83-D469-DBFA-44E12A2DC4AB}"/>
              </a:ext>
            </a:extLst>
          </p:cNvPr>
          <p:cNvSpPr/>
          <p:nvPr/>
        </p:nvSpPr>
        <p:spPr>
          <a:xfrm rot="16200000">
            <a:off x="9216729" y="4267205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353EB584-2D2F-0285-60E2-016EC0053A9B}"/>
              </a:ext>
            </a:extLst>
          </p:cNvPr>
          <p:cNvSpPr txBox="1"/>
          <p:nvPr/>
        </p:nvSpPr>
        <p:spPr>
          <a:xfrm>
            <a:off x="6050422" y="3188927"/>
            <a:ext cx="196560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e</a:t>
            </a:r>
            <a:r>
              <a:rPr kumimoji="0" lang="en-US" sz="1300" b="0" i="1" u="none" strike="noStrike" kern="0" cap="none" spc="0" normalizeH="0" baseline="3000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- 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production mechanisms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(e.g. secondary emission) </a:t>
            </a:r>
          </a:p>
        </p:txBody>
      </p:sp>
      <p:sp>
        <p:nvSpPr>
          <p:cNvPr id="81" name="Down Arrow 80">
            <a:extLst>
              <a:ext uri="{FF2B5EF4-FFF2-40B4-BE49-F238E27FC236}">
                <a16:creationId xmlns:a16="http://schemas.microsoft.com/office/drawing/2014/main" xmlns="" id="{2F0BDB62-755A-C407-45A6-EDCF40038F0F}"/>
              </a:ext>
            </a:extLst>
          </p:cNvPr>
          <p:cNvSpPr/>
          <p:nvPr/>
        </p:nvSpPr>
        <p:spPr>
          <a:xfrm flipV="1">
            <a:off x="7149788" y="3744953"/>
            <a:ext cx="349955" cy="310445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97E6DCE4-E0CB-8B97-7700-5F57D25BF786}"/>
              </a:ext>
            </a:extLst>
          </p:cNvPr>
          <p:cNvSpPr txBox="1"/>
          <p:nvPr/>
        </p:nvSpPr>
        <p:spPr>
          <a:xfrm>
            <a:off x="6046593" y="2776881"/>
            <a:ext cx="3832434" cy="323165"/>
          </a:xfrm>
          <a:prstGeom prst="rect">
            <a:avLst/>
          </a:prstGeom>
          <a:solidFill>
            <a:srgbClr val="70AD4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Electron </a:t>
            </a:r>
            <a:r>
              <a:rPr kumimoji="0" lang="en-US" sz="15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cloud effects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ED7FCC5C-593A-9A41-8680-5F0B089BBC9B}"/>
              </a:ext>
            </a:extLst>
          </p:cNvPr>
          <p:cNvGrpSpPr/>
          <p:nvPr/>
        </p:nvGrpSpPr>
        <p:grpSpPr>
          <a:xfrm>
            <a:off x="2058500" y="4863275"/>
            <a:ext cx="8043333" cy="1859930"/>
            <a:chOff x="1793460" y="3889709"/>
            <a:chExt cx="8043333" cy="1859930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xmlns="" id="{0C0A5E3F-C026-7EE6-298C-EA84A6EB5A2F}"/>
                </a:ext>
              </a:extLst>
            </p:cNvPr>
            <p:cNvSpPr/>
            <p:nvPr/>
          </p:nvSpPr>
          <p:spPr>
            <a:xfrm>
              <a:off x="3210217" y="4924699"/>
              <a:ext cx="2494843" cy="360000"/>
            </a:xfrm>
            <a:prstGeom prst="rect">
              <a:avLst/>
            </a:pr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Beam equations of motion</a:t>
              </a: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Bent Arrow 84">
              <a:extLst>
                <a:ext uri="{FF2B5EF4-FFF2-40B4-BE49-F238E27FC236}">
                  <a16:creationId xmlns:a16="http://schemas.microsoft.com/office/drawing/2014/main" xmlns="" id="{90204C98-8282-793E-F552-B04A72CAFB27}"/>
                </a:ext>
              </a:extLst>
            </p:cNvPr>
            <p:cNvSpPr/>
            <p:nvPr/>
          </p:nvSpPr>
          <p:spPr>
            <a:xfrm rot="16200000">
              <a:off x="1818864" y="3962315"/>
              <a:ext cx="1236127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xmlns="" id="{1CE63ECB-D695-F66E-EE74-6725C742C26C}"/>
                </a:ext>
              </a:extLst>
            </p:cNvPr>
            <p:cNvSpPr txBox="1"/>
            <p:nvPr/>
          </p:nvSpPr>
          <p:spPr>
            <a:xfrm>
              <a:off x="3472298" y="5257196"/>
              <a:ext cx="154516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300" i="1">
                  <a:solidFill>
                    <a:schemeClr val="accent2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>
                  <a:solidFill>
                    <a:srgbClr val="44546A"/>
                  </a:solidFill>
                </a:rPr>
                <a:t>External f</a:t>
              </a:r>
              <a:r>
                <a:rPr kumimoji="0" lang="en-US" sz="13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orces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from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Magnets</a:t>
              </a:r>
              <a:r>
                <a:rPr lang="en-US" kern="0" dirty="0">
                  <a:solidFill>
                    <a:srgbClr val="44546A"/>
                  </a:solidFill>
                </a:rPr>
                <a:t> &amp;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RF</a:t>
              </a:r>
            </a:p>
          </p:txBody>
        </p:sp>
        <p:sp>
          <p:nvSpPr>
            <p:cNvPr id="87" name="Bent Arrow 86">
              <a:extLst>
                <a:ext uri="{FF2B5EF4-FFF2-40B4-BE49-F238E27FC236}">
                  <a16:creationId xmlns:a16="http://schemas.microsoft.com/office/drawing/2014/main" xmlns="" id="{D6E7C8DA-9649-6163-4178-425FBDF8E86A}"/>
                </a:ext>
              </a:extLst>
            </p:cNvPr>
            <p:cNvSpPr/>
            <p:nvPr/>
          </p:nvSpPr>
          <p:spPr>
            <a:xfrm rot="16200000" flipV="1">
              <a:off x="4942004" y="5171466"/>
              <a:ext cx="287289" cy="601025"/>
            </a:xfrm>
            <a:prstGeom prst="bentArrow">
              <a:avLst>
                <a:gd name="adj1" fmla="val 30737"/>
                <a:gd name="adj2" fmla="val 25000"/>
                <a:gd name="adj3" fmla="val 43756"/>
                <a:gd name="adj4" fmla="val 38004"/>
              </a:avLst>
            </a:prstGeom>
            <a:solidFill>
              <a:srgbClr val="4472C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Bent Arrow 87">
              <a:extLst>
                <a:ext uri="{FF2B5EF4-FFF2-40B4-BE49-F238E27FC236}">
                  <a16:creationId xmlns:a16="http://schemas.microsoft.com/office/drawing/2014/main" xmlns="" id="{D8DD4389-5EBA-DA6F-0936-77EF2B9EED19}"/>
                </a:ext>
              </a:extLst>
            </p:cNvPr>
            <p:cNvSpPr/>
            <p:nvPr/>
          </p:nvSpPr>
          <p:spPr>
            <a:xfrm rot="10800000">
              <a:off x="5784083" y="4035690"/>
              <a:ext cx="4052710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Down Arrow 88">
              <a:extLst>
                <a:ext uri="{FF2B5EF4-FFF2-40B4-BE49-F238E27FC236}">
                  <a16:creationId xmlns:a16="http://schemas.microsoft.com/office/drawing/2014/main" xmlns="" id="{2C565854-1384-1FCC-6572-FBE944965A46}"/>
                </a:ext>
              </a:extLst>
            </p:cNvPr>
            <p:cNvSpPr/>
            <p:nvPr/>
          </p:nvSpPr>
          <p:spPr>
            <a:xfrm>
              <a:off x="5159163" y="3889709"/>
              <a:ext cx="299158" cy="965198"/>
            </a:xfrm>
            <a:prstGeom prst="downArrow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rgbClr val="44546A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U-Turn Arrow 5">
            <a:extLst>
              <a:ext uri="{FF2B5EF4-FFF2-40B4-BE49-F238E27FC236}">
                <a16:creationId xmlns:a16="http://schemas.microsoft.com/office/drawing/2014/main" xmlns="" id="{01EFBE05-9EDF-E7D4-925C-777426442374}"/>
              </a:ext>
            </a:extLst>
          </p:cNvPr>
          <p:cNvSpPr/>
          <p:nvPr/>
        </p:nvSpPr>
        <p:spPr>
          <a:xfrm flipH="1" flipV="1">
            <a:off x="7459579" y="4916127"/>
            <a:ext cx="2292300" cy="33866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xmlns="" id="{3BE912B5-8E4C-16F8-2D65-9C64C3D8701B}"/>
              </a:ext>
            </a:extLst>
          </p:cNvPr>
          <p:cNvSpPr/>
          <p:nvPr/>
        </p:nvSpPr>
        <p:spPr>
          <a:xfrm flipV="1">
            <a:off x="6458343" y="4903716"/>
            <a:ext cx="349955" cy="194798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BE90852-8879-F240-707F-8C96785DB05A}"/>
              </a:ext>
            </a:extLst>
          </p:cNvPr>
          <p:cNvSpPr txBox="1"/>
          <p:nvPr/>
        </p:nvSpPr>
        <p:spPr>
          <a:xfrm>
            <a:off x="6025184" y="5057578"/>
            <a:ext cx="120257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External</a:t>
            </a:r>
            <a:r>
              <a:rPr kumimoji="0" lang="en-US" sz="1300" b="0" i="1" u="none" strike="noStrike" kern="0" cap="none" spc="0" normalizeH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 B field</a:t>
            </a:r>
            <a:endParaRPr kumimoji="0" lang="en-US" sz="1300" b="0" i="1" u="none" strike="noStrike" kern="0" cap="none" spc="0" normalizeH="0" baseline="0" noProof="0" dirty="0">
              <a:ln>
                <a:noFill/>
              </a:ln>
              <a:solidFill>
                <a:srgbClr val="70AD47"/>
              </a:solidFill>
              <a:effectLst/>
              <a:uLnTx/>
              <a:uFillTx/>
            </a:endParaRPr>
          </a:p>
        </p:txBody>
      </p:sp>
      <p:sp>
        <p:nvSpPr>
          <p:cNvPr id="37" name="CasellaDiTesto 36"/>
          <p:cNvSpPr txBox="1"/>
          <p:nvPr/>
        </p:nvSpPr>
        <p:spPr>
          <a:xfrm>
            <a:off x="9850558" y="2776881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/>
              <a:t>G</a:t>
            </a:r>
            <a:r>
              <a:rPr lang="it-IT" sz="1400" dirty="0" smtClean="0"/>
              <a:t>. </a:t>
            </a:r>
            <a:r>
              <a:rPr lang="it-IT" sz="1400" dirty="0" err="1" smtClean="0"/>
              <a:t>Rumolo</a:t>
            </a:r>
            <a:endParaRPr lang="it-IT" sz="1400" dirty="0" smtClean="0"/>
          </a:p>
        </p:txBody>
      </p:sp>
      <p:sp>
        <p:nvSpPr>
          <p:cNvPr id="38" name="CasellaDiTesto 37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FCCIS </a:t>
            </a:r>
            <a:r>
              <a:rPr lang="en-GB" sz="1400"/>
              <a:t>2022 </a:t>
            </a:r>
            <a:r>
              <a:rPr lang="en-GB" sz="1400" smtClean="0"/>
              <a:t>Workshop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07/12/2022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8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ACE00C-3511-EF01-704B-BC985DB67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of electron cloud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4525D47-FBEE-37AF-F54A-329D2E8D9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381"/>
            <a:ext cx="10515600" cy="4351338"/>
          </a:xfrm>
        </p:spPr>
        <p:txBody>
          <a:bodyPr/>
          <a:lstStyle/>
          <a:p>
            <a:r>
              <a:rPr lang="en-US" b="1" dirty="0"/>
              <a:t>Beam dynamics simulations </a:t>
            </a:r>
            <a:r>
              <a:rPr lang="en-US" dirty="0">
                <a:sym typeface="Wingdings" pitchFamily="2" charset="2"/>
              </a:rPr>
              <a:t> Model</a:t>
            </a:r>
            <a:r>
              <a:rPr lang="en-US" dirty="0"/>
              <a:t> the interaction of the beam (typically a single bunch) with a given initial electron distribution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F3ADA1E-81DE-02B7-B7E6-E3D9AC1E7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25</a:t>
            </a:fld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49A7E830-C102-EE9B-5FDB-BDD968A11C39}"/>
              </a:ext>
            </a:extLst>
          </p:cNvPr>
          <p:cNvSpPr/>
          <p:nvPr/>
        </p:nvSpPr>
        <p:spPr>
          <a:xfrm>
            <a:off x="6046301" y="2741632"/>
            <a:ext cx="3835400" cy="2311400"/>
          </a:xfrm>
          <a:prstGeom prst="rect">
            <a:avLst/>
          </a:prstGeom>
          <a:solidFill>
            <a:srgbClr val="70AD47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6827FE56-3D7F-D91D-C95F-46C6A054AB4F}"/>
              </a:ext>
            </a:extLst>
          </p:cNvPr>
          <p:cNvSpPr/>
          <p:nvPr/>
        </p:nvSpPr>
        <p:spPr>
          <a:xfrm>
            <a:off x="3283341" y="2800901"/>
            <a:ext cx="2534359" cy="2243667"/>
          </a:xfrm>
          <a:prstGeom prst="rect">
            <a:avLst/>
          </a:prstGeom>
          <a:solidFill>
            <a:srgbClr val="ED7D31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92704873-C6BE-7D5A-8457-142833FD8FC9}"/>
              </a:ext>
            </a:extLst>
          </p:cNvPr>
          <p:cNvSpPr/>
          <p:nvPr/>
        </p:nvSpPr>
        <p:spPr>
          <a:xfrm>
            <a:off x="1815787" y="3818335"/>
            <a:ext cx="1292577" cy="720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charge distribution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95A39680-BD2F-CDC5-6043-7B9B88AC5092}"/>
              </a:ext>
            </a:extLst>
          </p:cNvPr>
          <p:cNvSpPr/>
          <p:nvPr/>
        </p:nvSpPr>
        <p:spPr>
          <a:xfrm>
            <a:off x="5217691" y="3818335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2F7D05AB-FA26-1A55-2C72-9018AEB503FA}"/>
              </a:ext>
            </a:extLst>
          </p:cNvPr>
          <p:cNvSpPr/>
          <p:nvPr/>
        </p:nvSpPr>
        <p:spPr>
          <a:xfrm>
            <a:off x="3608463" y="3818335"/>
            <a:ext cx="1109129" cy="720000"/>
          </a:xfrm>
          <a:prstGeom prst="rect">
            <a:avLst/>
          </a:prstGeom>
          <a:gradFill rotWithShape="1">
            <a:gsLst>
              <a:gs pos="0">
                <a:srgbClr val="ED7D31">
                  <a:satMod val="103000"/>
                  <a:lumMod val="102000"/>
                  <a:tint val="94000"/>
                </a:srgbClr>
              </a:gs>
              <a:gs pos="50000">
                <a:srgbClr val="ED7D31">
                  <a:satMod val="110000"/>
                  <a:lumMod val="100000"/>
                  <a:shade val="100000"/>
                </a:srgbClr>
              </a:gs>
              <a:gs pos="100000">
                <a:srgbClr val="ED7D3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67" name="Down Arrow 66">
            <a:extLst>
              <a:ext uri="{FF2B5EF4-FFF2-40B4-BE49-F238E27FC236}">
                <a16:creationId xmlns:a16="http://schemas.microsoft.com/office/drawing/2014/main" xmlns="" id="{F9587483-AE2B-D941-B661-271477DF953B}"/>
              </a:ext>
            </a:extLst>
          </p:cNvPr>
          <p:cNvSpPr/>
          <p:nvPr/>
        </p:nvSpPr>
        <p:spPr>
          <a:xfrm rot="16200000">
            <a:off x="3183436" y="3969491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CBB366B8-731D-0104-8BE9-0E61582C76AB}"/>
              </a:ext>
            </a:extLst>
          </p:cNvPr>
          <p:cNvSpPr/>
          <p:nvPr/>
        </p:nvSpPr>
        <p:spPr>
          <a:xfrm>
            <a:off x="6474144" y="3818335"/>
            <a:ext cx="1168397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500" b="0" i="0" u="none" strike="noStrike" kern="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equations of motion</a:t>
            </a:r>
          </a:p>
        </p:txBody>
      </p:sp>
      <p:sp>
        <p:nvSpPr>
          <p:cNvPr id="69" name="Down Arrow 68">
            <a:extLst>
              <a:ext uri="{FF2B5EF4-FFF2-40B4-BE49-F238E27FC236}">
                <a16:creationId xmlns:a16="http://schemas.microsoft.com/office/drawing/2014/main" xmlns="" id="{C07AC036-E569-1D4A-3076-14D57A0DEF4D}"/>
              </a:ext>
            </a:extLst>
          </p:cNvPr>
          <p:cNvSpPr/>
          <p:nvPr/>
        </p:nvSpPr>
        <p:spPr>
          <a:xfrm rot="16200000">
            <a:off x="4792664" y="3969491"/>
            <a:ext cx="349955" cy="417689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C5330169-E8B2-560D-7264-6D1CBA6518DF}"/>
              </a:ext>
            </a:extLst>
          </p:cNvPr>
          <p:cNvSpPr txBox="1"/>
          <p:nvPr/>
        </p:nvSpPr>
        <p:spPr>
          <a:xfrm>
            <a:off x="3283340" y="2479167"/>
            <a:ext cx="2533500" cy="323165"/>
          </a:xfrm>
          <a:prstGeom prst="rect">
            <a:avLst/>
          </a:prstGeom>
          <a:solidFill>
            <a:srgbClr val="ED7D3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Vacuum chamber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E96121EE-023B-93B4-5EDA-D6F6A86EB031}"/>
              </a:ext>
            </a:extLst>
          </p:cNvPr>
          <p:cNvSpPr txBox="1"/>
          <p:nvPr/>
        </p:nvSpPr>
        <p:spPr>
          <a:xfrm>
            <a:off x="3204317" y="2891213"/>
            <a:ext cx="19078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i="1" kern="0" dirty="0">
                <a:solidFill>
                  <a:srgbClr val="ED7D31"/>
                </a:solidFill>
              </a:rPr>
              <a:t>Shape, PEC b</a:t>
            </a:r>
            <a:r>
              <a:rPr kumimoji="0" lang="en-US" sz="1300" b="0" i="1" u="none" strike="noStrike" kern="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oundary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 conditions</a:t>
            </a:r>
          </a:p>
        </p:txBody>
      </p:sp>
      <p:sp>
        <p:nvSpPr>
          <p:cNvPr id="72" name="Down Arrow 71">
            <a:extLst>
              <a:ext uri="{FF2B5EF4-FFF2-40B4-BE49-F238E27FC236}">
                <a16:creationId xmlns:a16="http://schemas.microsoft.com/office/drawing/2014/main" xmlns="" id="{A53ED898-3E71-D104-8853-6F4590DE5BA8}"/>
              </a:ext>
            </a:extLst>
          </p:cNvPr>
          <p:cNvSpPr/>
          <p:nvPr/>
        </p:nvSpPr>
        <p:spPr>
          <a:xfrm>
            <a:off x="3966322" y="3447239"/>
            <a:ext cx="349955" cy="310445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Down Arrow 72">
            <a:extLst>
              <a:ext uri="{FF2B5EF4-FFF2-40B4-BE49-F238E27FC236}">
                <a16:creationId xmlns:a16="http://schemas.microsoft.com/office/drawing/2014/main" xmlns="" id="{4BA99738-0723-B6EE-1FC1-77949043D8F6}"/>
              </a:ext>
            </a:extLst>
          </p:cNvPr>
          <p:cNvSpPr/>
          <p:nvPr/>
        </p:nvSpPr>
        <p:spPr>
          <a:xfrm>
            <a:off x="6633321" y="3447239"/>
            <a:ext cx="349955" cy="310445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FF3D0DDA-3FA6-2E1A-C5BD-3BD0295ED121}"/>
              </a:ext>
            </a:extLst>
          </p:cNvPr>
          <p:cNvSpPr/>
          <p:nvPr/>
        </p:nvSpPr>
        <p:spPr>
          <a:xfrm>
            <a:off x="8142640" y="3818335"/>
            <a:ext cx="968021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060A626F-B5E1-828E-CAE6-30853D7E35E2}"/>
              </a:ext>
            </a:extLst>
          </p:cNvPr>
          <p:cNvSpPr/>
          <p:nvPr/>
        </p:nvSpPr>
        <p:spPr>
          <a:xfrm>
            <a:off x="9610763" y="3818335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76" name="Down Arrow 75">
            <a:extLst>
              <a:ext uri="{FF2B5EF4-FFF2-40B4-BE49-F238E27FC236}">
                <a16:creationId xmlns:a16="http://schemas.microsoft.com/office/drawing/2014/main" xmlns="" id="{935B8A13-1B2F-A62B-EE51-0988B23FB528}"/>
              </a:ext>
            </a:extLst>
          </p:cNvPr>
          <p:cNvSpPr/>
          <p:nvPr/>
        </p:nvSpPr>
        <p:spPr>
          <a:xfrm rot="16200000">
            <a:off x="6033619" y="3969491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Down Arrow 76">
            <a:extLst>
              <a:ext uri="{FF2B5EF4-FFF2-40B4-BE49-F238E27FC236}">
                <a16:creationId xmlns:a16="http://schemas.microsoft.com/office/drawing/2014/main" xmlns="" id="{743D6793-9871-EA1D-0F47-0CD564D5E913}"/>
              </a:ext>
            </a:extLst>
          </p:cNvPr>
          <p:cNvSpPr/>
          <p:nvPr/>
        </p:nvSpPr>
        <p:spPr>
          <a:xfrm rot="16200000">
            <a:off x="7717613" y="3969491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Down Arrow 77">
            <a:extLst>
              <a:ext uri="{FF2B5EF4-FFF2-40B4-BE49-F238E27FC236}">
                <a16:creationId xmlns:a16="http://schemas.microsoft.com/office/drawing/2014/main" xmlns="" id="{D3A75F87-8A83-D469-DBFA-44E12A2DC4AB}"/>
              </a:ext>
            </a:extLst>
          </p:cNvPr>
          <p:cNvSpPr/>
          <p:nvPr/>
        </p:nvSpPr>
        <p:spPr>
          <a:xfrm rot="16200000">
            <a:off x="9216729" y="3969491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353EB584-2D2F-0285-60E2-016EC0053A9B}"/>
              </a:ext>
            </a:extLst>
          </p:cNvPr>
          <p:cNvSpPr txBox="1"/>
          <p:nvPr/>
        </p:nvSpPr>
        <p:spPr>
          <a:xfrm>
            <a:off x="6050422" y="2891213"/>
            <a:ext cx="196560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e</a:t>
            </a:r>
            <a:r>
              <a:rPr kumimoji="0" lang="en-US" sz="1300" b="0" i="1" u="none" strike="noStrike" kern="0" cap="none" spc="0" normalizeH="0" baseline="3000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- 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production mechanisms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(e.g. secondary emission) </a:t>
            </a:r>
          </a:p>
        </p:txBody>
      </p:sp>
      <p:sp>
        <p:nvSpPr>
          <p:cNvPr id="81" name="Down Arrow 80">
            <a:extLst>
              <a:ext uri="{FF2B5EF4-FFF2-40B4-BE49-F238E27FC236}">
                <a16:creationId xmlns:a16="http://schemas.microsoft.com/office/drawing/2014/main" xmlns="" id="{2F0BDB62-755A-C407-45A6-EDCF40038F0F}"/>
              </a:ext>
            </a:extLst>
          </p:cNvPr>
          <p:cNvSpPr/>
          <p:nvPr/>
        </p:nvSpPr>
        <p:spPr>
          <a:xfrm flipV="1">
            <a:off x="7149788" y="3447239"/>
            <a:ext cx="349955" cy="310445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97E6DCE4-E0CB-8B97-7700-5F57D25BF786}"/>
              </a:ext>
            </a:extLst>
          </p:cNvPr>
          <p:cNvSpPr txBox="1"/>
          <p:nvPr/>
        </p:nvSpPr>
        <p:spPr>
          <a:xfrm>
            <a:off x="6046593" y="2479167"/>
            <a:ext cx="3832434" cy="323165"/>
          </a:xfrm>
          <a:prstGeom prst="rect">
            <a:avLst/>
          </a:prstGeom>
          <a:solidFill>
            <a:srgbClr val="70AD4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Electron </a:t>
            </a:r>
            <a:r>
              <a:rPr kumimoji="0" lang="en-US" sz="15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cloud effects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ED7FCC5C-593A-9A41-8680-5F0B089BBC9B}"/>
              </a:ext>
            </a:extLst>
          </p:cNvPr>
          <p:cNvGrpSpPr/>
          <p:nvPr/>
        </p:nvGrpSpPr>
        <p:grpSpPr>
          <a:xfrm>
            <a:off x="2058500" y="4565561"/>
            <a:ext cx="8043333" cy="1859930"/>
            <a:chOff x="1793460" y="3889709"/>
            <a:chExt cx="8043333" cy="1859930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xmlns="" id="{0C0A5E3F-C026-7EE6-298C-EA84A6EB5A2F}"/>
                </a:ext>
              </a:extLst>
            </p:cNvPr>
            <p:cNvSpPr/>
            <p:nvPr/>
          </p:nvSpPr>
          <p:spPr>
            <a:xfrm>
              <a:off x="3210217" y="4924699"/>
              <a:ext cx="2494843" cy="360000"/>
            </a:xfrm>
            <a:prstGeom prst="rect">
              <a:avLst/>
            </a:pr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Beam equations of motion</a:t>
              </a: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Bent Arrow 84">
              <a:extLst>
                <a:ext uri="{FF2B5EF4-FFF2-40B4-BE49-F238E27FC236}">
                  <a16:creationId xmlns:a16="http://schemas.microsoft.com/office/drawing/2014/main" xmlns="" id="{90204C98-8282-793E-F552-B04A72CAFB27}"/>
                </a:ext>
              </a:extLst>
            </p:cNvPr>
            <p:cNvSpPr/>
            <p:nvPr/>
          </p:nvSpPr>
          <p:spPr>
            <a:xfrm rot="16200000">
              <a:off x="1818864" y="3962315"/>
              <a:ext cx="1236127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xmlns="" id="{1CE63ECB-D695-F66E-EE74-6725C742C26C}"/>
                </a:ext>
              </a:extLst>
            </p:cNvPr>
            <p:cNvSpPr txBox="1"/>
            <p:nvPr/>
          </p:nvSpPr>
          <p:spPr>
            <a:xfrm>
              <a:off x="3472298" y="5257196"/>
              <a:ext cx="154516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300" i="1">
                  <a:solidFill>
                    <a:schemeClr val="accent2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>
                  <a:solidFill>
                    <a:srgbClr val="44546A"/>
                  </a:solidFill>
                </a:rPr>
                <a:t>External f</a:t>
              </a:r>
              <a:r>
                <a:rPr kumimoji="0" lang="en-US" sz="13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orces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from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Magnets</a:t>
              </a:r>
              <a:r>
                <a:rPr lang="en-US" kern="0" dirty="0">
                  <a:solidFill>
                    <a:srgbClr val="44546A"/>
                  </a:solidFill>
                </a:rPr>
                <a:t> &amp;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RF</a:t>
              </a:r>
            </a:p>
          </p:txBody>
        </p:sp>
        <p:sp>
          <p:nvSpPr>
            <p:cNvPr id="87" name="Bent Arrow 86">
              <a:extLst>
                <a:ext uri="{FF2B5EF4-FFF2-40B4-BE49-F238E27FC236}">
                  <a16:creationId xmlns:a16="http://schemas.microsoft.com/office/drawing/2014/main" xmlns="" id="{D6E7C8DA-9649-6163-4178-425FBDF8E86A}"/>
                </a:ext>
              </a:extLst>
            </p:cNvPr>
            <p:cNvSpPr/>
            <p:nvPr/>
          </p:nvSpPr>
          <p:spPr>
            <a:xfrm rot="16200000" flipV="1">
              <a:off x="4942004" y="5171466"/>
              <a:ext cx="287289" cy="601025"/>
            </a:xfrm>
            <a:prstGeom prst="bentArrow">
              <a:avLst>
                <a:gd name="adj1" fmla="val 30737"/>
                <a:gd name="adj2" fmla="val 25000"/>
                <a:gd name="adj3" fmla="val 43756"/>
                <a:gd name="adj4" fmla="val 38004"/>
              </a:avLst>
            </a:prstGeom>
            <a:solidFill>
              <a:srgbClr val="4472C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Bent Arrow 87">
              <a:extLst>
                <a:ext uri="{FF2B5EF4-FFF2-40B4-BE49-F238E27FC236}">
                  <a16:creationId xmlns:a16="http://schemas.microsoft.com/office/drawing/2014/main" xmlns="" id="{D8DD4389-5EBA-DA6F-0936-77EF2B9EED19}"/>
                </a:ext>
              </a:extLst>
            </p:cNvPr>
            <p:cNvSpPr/>
            <p:nvPr/>
          </p:nvSpPr>
          <p:spPr>
            <a:xfrm rot="10800000">
              <a:off x="5784083" y="4035690"/>
              <a:ext cx="4052710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Down Arrow 88">
              <a:extLst>
                <a:ext uri="{FF2B5EF4-FFF2-40B4-BE49-F238E27FC236}">
                  <a16:creationId xmlns:a16="http://schemas.microsoft.com/office/drawing/2014/main" xmlns="" id="{2C565854-1384-1FCC-6572-FBE944965A46}"/>
                </a:ext>
              </a:extLst>
            </p:cNvPr>
            <p:cNvSpPr/>
            <p:nvPr/>
          </p:nvSpPr>
          <p:spPr>
            <a:xfrm>
              <a:off x="5159163" y="3889709"/>
              <a:ext cx="299158" cy="965198"/>
            </a:xfrm>
            <a:prstGeom prst="downArrow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rgbClr val="44546A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AD00AD3-23D4-16B8-2A94-D9F6EB76E141}"/>
              </a:ext>
            </a:extLst>
          </p:cNvPr>
          <p:cNvSpPr/>
          <p:nvPr/>
        </p:nvSpPr>
        <p:spPr>
          <a:xfrm>
            <a:off x="6193933" y="2860217"/>
            <a:ext cx="1787237" cy="52647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Pre-calculated initial electron distribution</a:t>
            </a:r>
            <a:endParaRPr lang="en-US" sz="1500" b="1" dirty="0"/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xmlns="" id="{D1022130-C956-0C04-EA85-A959547BF3E8}"/>
              </a:ext>
            </a:extLst>
          </p:cNvPr>
          <p:cNvSpPr>
            <a:spLocks noChangeAspect="1"/>
          </p:cNvSpPr>
          <p:nvPr/>
        </p:nvSpPr>
        <p:spPr>
          <a:xfrm>
            <a:off x="6895046" y="3414400"/>
            <a:ext cx="385011" cy="36976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0" name="U-Turn Arrow 5">
            <a:extLst>
              <a:ext uri="{FF2B5EF4-FFF2-40B4-BE49-F238E27FC236}">
                <a16:creationId xmlns:a16="http://schemas.microsoft.com/office/drawing/2014/main" xmlns="" id="{47D04436-4406-793E-EF50-9A141CE666A3}"/>
              </a:ext>
            </a:extLst>
          </p:cNvPr>
          <p:cNvSpPr/>
          <p:nvPr/>
        </p:nvSpPr>
        <p:spPr>
          <a:xfrm flipH="1" flipV="1">
            <a:off x="7459579" y="4618413"/>
            <a:ext cx="2292300" cy="33866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xmlns="" id="{8FC33DAC-7FBC-1567-52EC-9AC8BDD2B865}"/>
              </a:ext>
            </a:extLst>
          </p:cNvPr>
          <p:cNvSpPr/>
          <p:nvPr/>
        </p:nvSpPr>
        <p:spPr>
          <a:xfrm flipV="1">
            <a:off x="6458343" y="4606002"/>
            <a:ext cx="349955" cy="194798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27CC6D-8215-76E6-2BDC-B622D4577DC6}"/>
              </a:ext>
            </a:extLst>
          </p:cNvPr>
          <p:cNvSpPr txBox="1"/>
          <p:nvPr/>
        </p:nvSpPr>
        <p:spPr>
          <a:xfrm>
            <a:off x="6025184" y="4759864"/>
            <a:ext cx="120257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External</a:t>
            </a:r>
            <a:r>
              <a:rPr kumimoji="0" lang="en-US" sz="1300" b="0" i="1" u="none" strike="noStrike" kern="0" cap="none" spc="0" normalizeH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 B field</a:t>
            </a:r>
            <a:endParaRPr kumimoji="0" lang="en-US" sz="1300" b="0" i="1" u="none" strike="noStrike" kern="0" cap="none" spc="0" normalizeH="0" baseline="0" noProof="0" dirty="0">
              <a:ln>
                <a:noFill/>
              </a:ln>
              <a:solidFill>
                <a:srgbClr val="70AD47"/>
              </a:solidFill>
              <a:effectLst/>
              <a:uLnTx/>
              <a:uFillTx/>
            </a:endParaRPr>
          </a:p>
        </p:txBody>
      </p:sp>
      <p:sp>
        <p:nvSpPr>
          <p:cNvPr id="39" name="CasellaDiTesto 38"/>
          <p:cNvSpPr txBox="1"/>
          <p:nvPr/>
        </p:nvSpPr>
        <p:spPr>
          <a:xfrm>
            <a:off x="9865192" y="2495154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/>
              <a:t>G</a:t>
            </a:r>
            <a:r>
              <a:rPr lang="it-IT" sz="1400" dirty="0" smtClean="0"/>
              <a:t>. </a:t>
            </a:r>
            <a:r>
              <a:rPr lang="it-IT" sz="1400" dirty="0" err="1" smtClean="0"/>
              <a:t>Rumolo</a:t>
            </a:r>
            <a:endParaRPr lang="it-IT" sz="1400" dirty="0" smtClean="0"/>
          </a:p>
        </p:txBody>
      </p:sp>
      <p:sp>
        <p:nvSpPr>
          <p:cNvPr id="40" name="CasellaDiTesto 39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FCCIS </a:t>
            </a:r>
            <a:r>
              <a:rPr lang="en-GB" sz="1400"/>
              <a:t>2022 </a:t>
            </a:r>
            <a:r>
              <a:rPr lang="en-GB" sz="1400" smtClean="0"/>
              <a:t>Workshop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07/12/2022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01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ACE00C-3511-EF01-704B-BC985DB67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of electron cloud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4525D47-FBEE-37AF-F54A-329D2E8D9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5257"/>
            <a:ext cx="10515600" cy="4351338"/>
          </a:xfrm>
        </p:spPr>
        <p:txBody>
          <a:bodyPr/>
          <a:lstStyle/>
          <a:p>
            <a:r>
              <a:rPr lang="en-US" b="1" dirty="0"/>
              <a:t>E-cloud build-up </a:t>
            </a:r>
            <a:r>
              <a:rPr lang="en-US" dirty="0">
                <a:sym typeface="Wingdings" pitchFamily="2" charset="2"/>
              </a:rPr>
              <a:t> S</a:t>
            </a:r>
            <a:r>
              <a:rPr lang="en-US" dirty="0"/>
              <a:t>olely focuses on electron dynamics with an unperturbed beam distribution to determine how the e-cloud forms and where it saturates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F3ADA1E-81DE-02B7-B7E6-E3D9AC1E7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26</a:t>
            </a:fld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113B3B76-37E0-2ACA-8D8D-544D16CC364B}"/>
              </a:ext>
            </a:extLst>
          </p:cNvPr>
          <p:cNvSpPr/>
          <p:nvPr/>
        </p:nvSpPr>
        <p:spPr>
          <a:xfrm>
            <a:off x="6046301" y="2996816"/>
            <a:ext cx="3835400" cy="2311400"/>
          </a:xfrm>
          <a:prstGeom prst="rect">
            <a:avLst/>
          </a:prstGeom>
          <a:solidFill>
            <a:srgbClr val="70AD47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8EED1983-338D-C598-D02F-2AC6E21A47DB}"/>
              </a:ext>
            </a:extLst>
          </p:cNvPr>
          <p:cNvSpPr/>
          <p:nvPr/>
        </p:nvSpPr>
        <p:spPr>
          <a:xfrm>
            <a:off x="3283341" y="3056085"/>
            <a:ext cx="2534359" cy="2243667"/>
          </a:xfrm>
          <a:prstGeom prst="rect">
            <a:avLst/>
          </a:prstGeom>
          <a:solidFill>
            <a:srgbClr val="ED7D31">
              <a:alpha val="17000"/>
            </a:srgbClr>
          </a:solidFill>
          <a:ln w="19050" cap="flat" cmpd="sng" algn="ctr">
            <a:noFill/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88704045-FC8C-A6E2-62C8-01BD414E1DCF}"/>
              </a:ext>
            </a:extLst>
          </p:cNvPr>
          <p:cNvSpPr/>
          <p:nvPr/>
        </p:nvSpPr>
        <p:spPr>
          <a:xfrm>
            <a:off x="1815787" y="4073519"/>
            <a:ext cx="1292577" cy="720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charge distribution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C7300D97-5CB8-CB56-8366-02AE36A84BB9}"/>
              </a:ext>
            </a:extLst>
          </p:cNvPr>
          <p:cNvSpPr/>
          <p:nvPr/>
        </p:nvSpPr>
        <p:spPr>
          <a:xfrm>
            <a:off x="5217691" y="4073519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8F80F758-FFEE-501E-113C-C8A5B4D6F371}"/>
              </a:ext>
            </a:extLst>
          </p:cNvPr>
          <p:cNvSpPr/>
          <p:nvPr/>
        </p:nvSpPr>
        <p:spPr>
          <a:xfrm>
            <a:off x="3608463" y="4073519"/>
            <a:ext cx="1109129" cy="720000"/>
          </a:xfrm>
          <a:prstGeom prst="rect">
            <a:avLst/>
          </a:prstGeom>
          <a:gradFill rotWithShape="1">
            <a:gsLst>
              <a:gs pos="0">
                <a:srgbClr val="ED7D31">
                  <a:satMod val="103000"/>
                  <a:lumMod val="102000"/>
                  <a:tint val="94000"/>
                </a:srgbClr>
              </a:gs>
              <a:gs pos="50000">
                <a:srgbClr val="ED7D31">
                  <a:satMod val="110000"/>
                  <a:lumMod val="100000"/>
                  <a:shade val="100000"/>
                </a:srgbClr>
              </a:gs>
              <a:gs pos="100000">
                <a:srgbClr val="ED7D3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39" name="Down Arrow 38">
            <a:extLst>
              <a:ext uri="{FF2B5EF4-FFF2-40B4-BE49-F238E27FC236}">
                <a16:creationId xmlns:a16="http://schemas.microsoft.com/office/drawing/2014/main" xmlns="" id="{D1C9400F-2925-DD57-4FF2-904ED0427578}"/>
              </a:ext>
            </a:extLst>
          </p:cNvPr>
          <p:cNvSpPr/>
          <p:nvPr/>
        </p:nvSpPr>
        <p:spPr>
          <a:xfrm rot="16200000">
            <a:off x="3183436" y="4224675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5CC5D1C2-DF8E-044B-3159-E1DDDD5CCBF3}"/>
              </a:ext>
            </a:extLst>
          </p:cNvPr>
          <p:cNvSpPr/>
          <p:nvPr/>
        </p:nvSpPr>
        <p:spPr>
          <a:xfrm>
            <a:off x="6474144" y="4073519"/>
            <a:ext cx="1168397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500" b="0" i="0" u="none" strike="noStrike" kern="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equations of motion</a:t>
            </a:r>
          </a:p>
        </p:txBody>
      </p:sp>
      <p:sp>
        <p:nvSpPr>
          <p:cNvPr id="45" name="Down Arrow 44">
            <a:extLst>
              <a:ext uri="{FF2B5EF4-FFF2-40B4-BE49-F238E27FC236}">
                <a16:creationId xmlns:a16="http://schemas.microsoft.com/office/drawing/2014/main" xmlns="" id="{DD50FA68-A165-DDD5-8B5C-ABC4CF7AE8E1}"/>
              </a:ext>
            </a:extLst>
          </p:cNvPr>
          <p:cNvSpPr/>
          <p:nvPr/>
        </p:nvSpPr>
        <p:spPr>
          <a:xfrm rot="16200000">
            <a:off x="4792664" y="4224675"/>
            <a:ext cx="349955" cy="417689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C96C6309-7B68-D6FB-CA69-D86BE219FE19}"/>
              </a:ext>
            </a:extLst>
          </p:cNvPr>
          <p:cNvSpPr txBox="1"/>
          <p:nvPr/>
        </p:nvSpPr>
        <p:spPr>
          <a:xfrm>
            <a:off x="3283340" y="2734351"/>
            <a:ext cx="2533500" cy="323165"/>
          </a:xfrm>
          <a:prstGeom prst="rect">
            <a:avLst/>
          </a:prstGeom>
          <a:solidFill>
            <a:srgbClr val="ED7D3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Vacuum chamber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C49C2FE3-D27B-B6C0-448C-A5D806CE6905}"/>
              </a:ext>
            </a:extLst>
          </p:cNvPr>
          <p:cNvSpPr txBox="1"/>
          <p:nvPr/>
        </p:nvSpPr>
        <p:spPr>
          <a:xfrm>
            <a:off x="3204317" y="3146397"/>
            <a:ext cx="19078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i="1" kern="0" dirty="0">
                <a:solidFill>
                  <a:srgbClr val="ED7D31"/>
                </a:solidFill>
              </a:rPr>
              <a:t>Shape, PEC b</a:t>
            </a:r>
            <a:r>
              <a:rPr kumimoji="0" lang="en-US" sz="1300" b="0" i="1" u="none" strike="noStrike" kern="0" cap="none" spc="0" normalizeH="0" baseline="0" noProof="0" dirty="0" err="1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oundary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</a:rPr>
              <a:t> conditions</a:t>
            </a:r>
          </a:p>
        </p:txBody>
      </p:sp>
      <p:sp>
        <p:nvSpPr>
          <p:cNvPr id="48" name="Down Arrow 47">
            <a:extLst>
              <a:ext uri="{FF2B5EF4-FFF2-40B4-BE49-F238E27FC236}">
                <a16:creationId xmlns:a16="http://schemas.microsoft.com/office/drawing/2014/main" xmlns="" id="{F74ED73D-7535-86B5-E70A-07D3AC424A98}"/>
              </a:ext>
            </a:extLst>
          </p:cNvPr>
          <p:cNvSpPr/>
          <p:nvPr/>
        </p:nvSpPr>
        <p:spPr>
          <a:xfrm>
            <a:off x="3966322" y="3702423"/>
            <a:ext cx="349955" cy="310445"/>
          </a:xfrm>
          <a:prstGeom prst="downArrow">
            <a:avLst/>
          </a:prstGeom>
          <a:solidFill>
            <a:srgbClr val="ED7D31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Down Arrow 48">
            <a:extLst>
              <a:ext uri="{FF2B5EF4-FFF2-40B4-BE49-F238E27FC236}">
                <a16:creationId xmlns:a16="http://schemas.microsoft.com/office/drawing/2014/main" xmlns="" id="{C0DD56F5-CEF3-D9A6-5B70-9DFEFDCDD333}"/>
              </a:ext>
            </a:extLst>
          </p:cNvPr>
          <p:cNvSpPr/>
          <p:nvPr/>
        </p:nvSpPr>
        <p:spPr>
          <a:xfrm>
            <a:off x="6633321" y="3702423"/>
            <a:ext cx="349955" cy="310445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67AAE8BC-89E5-292B-6746-977F16572D74}"/>
              </a:ext>
            </a:extLst>
          </p:cNvPr>
          <p:cNvSpPr/>
          <p:nvPr/>
        </p:nvSpPr>
        <p:spPr>
          <a:xfrm>
            <a:off x="8142640" y="4073519"/>
            <a:ext cx="968021" cy="720000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Maxwell’s equations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05767801-2DC6-340A-75F9-DECA371DCB38}"/>
              </a:ext>
            </a:extLst>
          </p:cNvPr>
          <p:cNvSpPr/>
          <p:nvPr/>
        </p:nvSpPr>
        <p:spPr>
          <a:xfrm>
            <a:off x="9610763" y="4073519"/>
            <a:ext cx="720000" cy="684000"/>
          </a:xfrm>
          <a:prstGeom prst="rect">
            <a:avLst/>
          </a:prstGeom>
          <a:gradFill rotWithShape="1">
            <a:gsLst>
              <a:gs pos="0">
                <a:srgbClr val="5B9BD5">
                  <a:satMod val="103000"/>
                  <a:lumMod val="102000"/>
                  <a:tint val="94000"/>
                </a:srgbClr>
              </a:gs>
              <a:gs pos="50000">
                <a:srgbClr val="5B9BD5">
                  <a:satMod val="110000"/>
                  <a:lumMod val="100000"/>
                  <a:shade val="100000"/>
                </a:srgbClr>
              </a:gs>
              <a:gs pos="100000">
                <a:srgbClr val="5B9B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E.M.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forces</a:t>
            </a:r>
          </a:p>
        </p:txBody>
      </p:sp>
      <p:sp>
        <p:nvSpPr>
          <p:cNvPr id="52" name="Down Arrow 51">
            <a:extLst>
              <a:ext uri="{FF2B5EF4-FFF2-40B4-BE49-F238E27FC236}">
                <a16:creationId xmlns:a16="http://schemas.microsoft.com/office/drawing/2014/main" xmlns="" id="{95CC5361-A536-3C10-C986-D6FD31A115FF}"/>
              </a:ext>
            </a:extLst>
          </p:cNvPr>
          <p:cNvSpPr/>
          <p:nvPr/>
        </p:nvSpPr>
        <p:spPr>
          <a:xfrm rot="16200000">
            <a:off x="6033619" y="4224675"/>
            <a:ext cx="349955" cy="417689"/>
          </a:xfrm>
          <a:prstGeom prst="downArrow">
            <a:avLst/>
          </a:prstGeom>
          <a:solidFill>
            <a:srgbClr val="4472C4">
              <a:lumMod val="20000"/>
              <a:lumOff val="80000"/>
            </a:srgb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Down Arrow 52">
            <a:extLst>
              <a:ext uri="{FF2B5EF4-FFF2-40B4-BE49-F238E27FC236}">
                <a16:creationId xmlns:a16="http://schemas.microsoft.com/office/drawing/2014/main" xmlns="" id="{C6F614E1-76B5-C15E-EFFE-A82BA9874B49}"/>
              </a:ext>
            </a:extLst>
          </p:cNvPr>
          <p:cNvSpPr/>
          <p:nvPr/>
        </p:nvSpPr>
        <p:spPr>
          <a:xfrm rot="16200000">
            <a:off x="7717613" y="4224675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Down Arrow 53">
            <a:extLst>
              <a:ext uri="{FF2B5EF4-FFF2-40B4-BE49-F238E27FC236}">
                <a16:creationId xmlns:a16="http://schemas.microsoft.com/office/drawing/2014/main" xmlns="" id="{BD9CAED1-2D6A-0091-3748-21ED4CEF6350}"/>
              </a:ext>
            </a:extLst>
          </p:cNvPr>
          <p:cNvSpPr/>
          <p:nvPr/>
        </p:nvSpPr>
        <p:spPr>
          <a:xfrm rot="16200000">
            <a:off x="9216729" y="4224675"/>
            <a:ext cx="349955" cy="417689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7A030A13-30D3-EB88-3233-FFB31FF7F8FC}"/>
              </a:ext>
            </a:extLst>
          </p:cNvPr>
          <p:cNvSpPr txBox="1"/>
          <p:nvPr/>
        </p:nvSpPr>
        <p:spPr>
          <a:xfrm>
            <a:off x="6050422" y="3146397"/>
            <a:ext cx="196560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e</a:t>
            </a:r>
            <a:r>
              <a:rPr kumimoji="0" lang="en-US" sz="1300" b="0" i="1" u="none" strike="noStrike" kern="0" cap="none" spc="0" normalizeH="0" baseline="3000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- 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production mechanisms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(e.g. secondary emission) </a:t>
            </a:r>
          </a:p>
        </p:txBody>
      </p:sp>
      <p:sp>
        <p:nvSpPr>
          <p:cNvPr id="58" name="Down Arrow 57">
            <a:extLst>
              <a:ext uri="{FF2B5EF4-FFF2-40B4-BE49-F238E27FC236}">
                <a16:creationId xmlns:a16="http://schemas.microsoft.com/office/drawing/2014/main" xmlns="" id="{298AABD3-4B23-547D-9B74-8B9C6C049DCC}"/>
              </a:ext>
            </a:extLst>
          </p:cNvPr>
          <p:cNvSpPr/>
          <p:nvPr/>
        </p:nvSpPr>
        <p:spPr>
          <a:xfrm flipV="1">
            <a:off x="7149788" y="3702423"/>
            <a:ext cx="349955" cy="310445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44DCD43F-3E2C-5D3A-F50D-3F02B2448BB0}"/>
              </a:ext>
            </a:extLst>
          </p:cNvPr>
          <p:cNvSpPr txBox="1"/>
          <p:nvPr/>
        </p:nvSpPr>
        <p:spPr>
          <a:xfrm>
            <a:off x="6046593" y="2734351"/>
            <a:ext cx="3832434" cy="323165"/>
          </a:xfrm>
          <a:prstGeom prst="rect">
            <a:avLst/>
          </a:prstGeom>
          <a:solidFill>
            <a:srgbClr val="70AD4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Electron </a:t>
            </a:r>
            <a:r>
              <a:rPr kumimoji="0" lang="en-US" sz="15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cloud effects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065C6008-71EC-F9F3-7B1A-AEF717BE93EB}"/>
              </a:ext>
            </a:extLst>
          </p:cNvPr>
          <p:cNvGrpSpPr/>
          <p:nvPr/>
        </p:nvGrpSpPr>
        <p:grpSpPr>
          <a:xfrm>
            <a:off x="2058500" y="4820745"/>
            <a:ext cx="8043333" cy="1859930"/>
            <a:chOff x="1793460" y="3889709"/>
            <a:chExt cx="8043333" cy="185993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6C22E82C-CADA-5DF7-9115-6C378948E79D}"/>
                </a:ext>
              </a:extLst>
            </p:cNvPr>
            <p:cNvSpPr/>
            <p:nvPr/>
          </p:nvSpPr>
          <p:spPr>
            <a:xfrm>
              <a:off x="3210217" y="4924699"/>
              <a:ext cx="2494843" cy="360000"/>
            </a:xfrm>
            <a:prstGeom prst="rect">
              <a:avLst/>
            </a:pr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Beam equations of motion</a:t>
              </a: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Bent Arrow 40">
              <a:extLst>
                <a:ext uri="{FF2B5EF4-FFF2-40B4-BE49-F238E27FC236}">
                  <a16:creationId xmlns:a16="http://schemas.microsoft.com/office/drawing/2014/main" xmlns="" id="{37E579A6-CAC7-FF0D-3937-EADC045D0E8C}"/>
                </a:ext>
              </a:extLst>
            </p:cNvPr>
            <p:cNvSpPr/>
            <p:nvPr/>
          </p:nvSpPr>
          <p:spPr>
            <a:xfrm rot="16200000">
              <a:off x="1818864" y="3962315"/>
              <a:ext cx="1236127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D12BB036-2D0C-1CD3-056D-26A46EAF52AF}"/>
                </a:ext>
              </a:extLst>
            </p:cNvPr>
            <p:cNvSpPr txBox="1"/>
            <p:nvPr/>
          </p:nvSpPr>
          <p:spPr>
            <a:xfrm>
              <a:off x="3472298" y="5257196"/>
              <a:ext cx="154516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300" i="1">
                  <a:solidFill>
                    <a:schemeClr val="accent2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>
                  <a:solidFill>
                    <a:srgbClr val="44546A"/>
                  </a:solidFill>
                </a:rPr>
                <a:t>External f</a:t>
              </a:r>
              <a:r>
                <a:rPr kumimoji="0" lang="en-US" sz="13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orces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from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Magnets</a:t>
              </a:r>
              <a:r>
                <a:rPr lang="en-US" kern="0" dirty="0">
                  <a:solidFill>
                    <a:srgbClr val="44546A"/>
                  </a:solidFill>
                </a:rPr>
                <a:t> &amp;</a:t>
              </a: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</a:rPr>
                <a:t> RF</a:t>
              </a:r>
            </a:p>
          </p:txBody>
        </p:sp>
        <p:sp>
          <p:nvSpPr>
            <p:cNvPr id="43" name="Bent Arrow 42">
              <a:extLst>
                <a:ext uri="{FF2B5EF4-FFF2-40B4-BE49-F238E27FC236}">
                  <a16:creationId xmlns:a16="http://schemas.microsoft.com/office/drawing/2014/main" xmlns="" id="{8E4EAB99-712B-0BBA-FD81-FAE4CF3DEABF}"/>
                </a:ext>
              </a:extLst>
            </p:cNvPr>
            <p:cNvSpPr/>
            <p:nvPr/>
          </p:nvSpPr>
          <p:spPr>
            <a:xfrm rot="16200000" flipV="1">
              <a:off x="4942004" y="5171466"/>
              <a:ext cx="287289" cy="601025"/>
            </a:xfrm>
            <a:prstGeom prst="bentArrow">
              <a:avLst>
                <a:gd name="adj1" fmla="val 30737"/>
                <a:gd name="adj2" fmla="val 25000"/>
                <a:gd name="adj3" fmla="val 43756"/>
                <a:gd name="adj4" fmla="val 38004"/>
              </a:avLst>
            </a:prstGeom>
            <a:solidFill>
              <a:srgbClr val="4472C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Bent Arrow 55">
              <a:extLst>
                <a:ext uri="{FF2B5EF4-FFF2-40B4-BE49-F238E27FC236}">
                  <a16:creationId xmlns:a16="http://schemas.microsoft.com/office/drawing/2014/main" xmlns="" id="{796DBC61-AA84-9C2D-E57E-2BA670ECA275}"/>
                </a:ext>
              </a:extLst>
            </p:cNvPr>
            <p:cNvSpPr/>
            <p:nvPr/>
          </p:nvSpPr>
          <p:spPr>
            <a:xfrm rot="10800000">
              <a:off x="5784083" y="4035690"/>
              <a:ext cx="4052710" cy="1286935"/>
            </a:xfrm>
            <a:prstGeom prst="bentArrow">
              <a:avLst>
                <a:gd name="adj1" fmla="val 12849"/>
                <a:gd name="adj2" fmla="val 15868"/>
                <a:gd name="adj3" fmla="val 18608"/>
                <a:gd name="adj4" fmla="val 43750"/>
              </a:avLst>
            </a:prstGeom>
            <a:solidFill>
              <a:srgbClr val="4472C4">
                <a:lumMod val="20000"/>
                <a:lumOff val="80000"/>
              </a:srgbClr>
            </a:solidFill>
            <a:ln w="635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Down Arrow 59">
              <a:extLst>
                <a:ext uri="{FF2B5EF4-FFF2-40B4-BE49-F238E27FC236}">
                  <a16:creationId xmlns:a16="http://schemas.microsoft.com/office/drawing/2014/main" xmlns="" id="{2DE05B38-C042-4CE3-EE7F-4699FC930DF2}"/>
                </a:ext>
              </a:extLst>
            </p:cNvPr>
            <p:cNvSpPr/>
            <p:nvPr/>
          </p:nvSpPr>
          <p:spPr>
            <a:xfrm>
              <a:off x="5159163" y="3889709"/>
              <a:ext cx="299158" cy="965198"/>
            </a:xfrm>
            <a:prstGeom prst="downArrow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rgbClr val="44546A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21B4234-343B-6DFF-DF38-FCD303A00A98}"/>
              </a:ext>
            </a:extLst>
          </p:cNvPr>
          <p:cNvSpPr/>
          <p:nvPr/>
        </p:nvSpPr>
        <p:spPr>
          <a:xfrm>
            <a:off x="1533911" y="2441171"/>
            <a:ext cx="4429125" cy="423950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5EC84D8F-9115-CD79-BBF3-85ED10896E02}"/>
              </a:ext>
            </a:extLst>
          </p:cNvPr>
          <p:cNvSpPr/>
          <p:nvPr/>
        </p:nvSpPr>
        <p:spPr>
          <a:xfrm>
            <a:off x="5965313" y="5385470"/>
            <a:ext cx="4429125" cy="116118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320C0A5-4AA3-1486-DF20-AEFB79631BC8}"/>
              </a:ext>
            </a:extLst>
          </p:cNvPr>
          <p:cNvSpPr/>
          <p:nvPr/>
        </p:nvSpPr>
        <p:spPr>
          <a:xfrm>
            <a:off x="9918391" y="4618413"/>
            <a:ext cx="1212096" cy="51187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431A83C3-4544-82AF-E758-5BD35736815A}"/>
              </a:ext>
            </a:extLst>
          </p:cNvPr>
          <p:cNvSpPr/>
          <p:nvPr/>
        </p:nvSpPr>
        <p:spPr>
          <a:xfrm>
            <a:off x="3686695" y="3903964"/>
            <a:ext cx="2239735" cy="102523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lt1"/>
                </a:solidFill>
              </a:rPr>
              <a:t>Pre-calculated forces from </a:t>
            </a:r>
            <a:r>
              <a:rPr lang="en-US" sz="1500" b="1" dirty="0">
                <a:solidFill>
                  <a:schemeClr val="lt1"/>
                </a:solidFill>
              </a:rPr>
              <a:t>unperturbed beam distribution 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xmlns="" id="{38DA064F-4AF6-A74F-F091-11981FEE579B}"/>
              </a:ext>
            </a:extLst>
          </p:cNvPr>
          <p:cNvSpPr>
            <a:spLocks noChangeAspect="1"/>
          </p:cNvSpPr>
          <p:nvPr/>
        </p:nvSpPr>
        <p:spPr>
          <a:xfrm rot="16200000">
            <a:off x="6004439" y="4193653"/>
            <a:ext cx="385011" cy="46800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33D62791-3D2E-A3C2-5A9A-F98B8C1488F0}"/>
              </a:ext>
            </a:extLst>
          </p:cNvPr>
          <p:cNvGrpSpPr/>
          <p:nvPr/>
        </p:nvGrpSpPr>
        <p:grpSpPr>
          <a:xfrm>
            <a:off x="7650281" y="2944411"/>
            <a:ext cx="990514" cy="1399742"/>
            <a:chOff x="7650281" y="2689227"/>
            <a:chExt cx="990514" cy="1399742"/>
          </a:xfrm>
        </p:grpSpPr>
        <p:sp>
          <p:nvSpPr>
            <p:cNvPr id="12" name="Down Arrow 11">
              <a:extLst>
                <a:ext uri="{FF2B5EF4-FFF2-40B4-BE49-F238E27FC236}">
                  <a16:creationId xmlns:a16="http://schemas.microsoft.com/office/drawing/2014/main" xmlns="" id="{026630C2-EF0B-0A09-DC22-E09C33D62D5E}"/>
                </a:ext>
              </a:extLst>
            </p:cNvPr>
            <p:cNvSpPr/>
            <p:nvPr/>
          </p:nvSpPr>
          <p:spPr>
            <a:xfrm rot="2908471">
              <a:off x="7726519" y="3384136"/>
              <a:ext cx="349955" cy="502432"/>
            </a:xfrm>
            <a:prstGeom prst="downArrow">
              <a:avLst/>
            </a:prstGeom>
            <a:solidFill>
              <a:srgbClr val="70AD47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71AA99D7-23A0-D216-070E-4110667DCF3E}"/>
                </a:ext>
              </a:extLst>
            </p:cNvPr>
            <p:cNvSpPr txBox="1"/>
            <p:nvPr/>
          </p:nvSpPr>
          <p:spPr>
            <a:xfrm rot="2975772">
              <a:off x="7694703" y="3142876"/>
              <a:ext cx="139974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</a:rPr>
                <a:t>External EM fields</a:t>
              </a:r>
              <a:b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</a:rPr>
              </a:b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</a:rPr>
                <a:t>in RF cavity</a:t>
              </a:r>
            </a:p>
          </p:txBody>
        </p:sp>
      </p:grpSp>
      <p:sp>
        <p:nvSpPr>
          <p:cNvPr id="15" name="U-Turn Arrow 5">
            <a:extLst>
              <a:ext uri="{FF2B5EF4-FFF2-40B4-BE49-F238E27FC236}">
                <a16:creationId xmlns:a16="http://schemas.microsoft.com/office/drawing/2014/main" xmlns="" id="{C31992F5-3991-FC0B-1140-C7B2CF532238}"/>
              </a:ext>
            </a:extLst>
          </p:cNvPr>
          <p:cNvSpPr/>
          <p:nvPr/>
        </p:nvSpPr>
        <p:spPr>
          <a:xfrm flipH="1" flipV="1">
            <a:off x="7459579" y="4873597"/>
            <a:ext cx="2292300" cy="338666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xmlns="" id="{F97DACEF-1B68-7893-26E2-B86C8CA4E839}"/>
              </a:ext>
            </a:extLst>
          </p:cNvPr>
          <p:cNvSpPr/>
          <p:nvPr/>
        </p:nvSpPr>
        <p:spPr>
          <a:xfrm flipV="1">
            <a:off x="6458343" y="4861186"/>
            <a:ext cx="349955" cy="194798"/>
          </a:xfrm>
          <a:prstGeom prst="downArrow">
            <a:avLst/>
          </a:prstGeom>
          <a:solidFill>
            <a:srgbClr val="70AD4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007D1D3E-DE3D-052A-2545-DD613C26326C}"/>
              </a:ext>
            </a:extLst>
          </p:cNvPr>
          <p:cNvSpPr txBox="1"/>
          <p:nvPr/>
        </p:nvSpPr>
        <p:spPr>
          <a:xfrm>
            <a:off x="6025184" y="5015048"/>
            <a:ext cx="120257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External</a:t>
            </a:r>
            <a:r>
              <a:rPr kumimoji="0" lang="en-US" sz="1300" b="0" i="1" u="none" strike="noStrike" kern="0" cap="none" spc="0" normalizeH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</a:rPr>
              <a:t> B field</a:t>
            </a:r>
            <a:endParaRPr kumimoji="0" lang="en-US" sz="1300" b="0" i="1" u="none" strike="noStrike" kern="0" cap="none" spc="0" normalizeH="0" baseline="0" noProof="0" dirty="0">
              <a:ln>
                <a:noFill/>
              </a:ln>
              <a:solidFill>
                <a:srgbClr val="70AD47"/>
              </a:solidFill>
              <a:effectLst/>
              <a:uLnTx/>
              <a:uFillTx/>
            </a:endParaRPr>
          </a:p>
        </p:txBody>
      </p:sp>
      <p:sp>
        <p:nvSpPr>
          <p:cNvPr id="57" name="CasellaDiTesto 56"/>
          <p:cNvSpPr txBox="1"/>
          <p:nvPr/>
        </p:nvSpPr>
        <p:spPr>
          <a:xfrm>
            <a:off x="9842688" y="2711183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/>
              <a:t>G</a:t>
            </a:r>
            <a:r>
              <a:rPr lang="it-IT" sz="1400" dirty="0" smtClean="0"/>
              <a:t>. </a:t>
            </a:r>
            <a:r>
              <a:rPr lang="it-IT" sz="1400" dirty="0" err="1" smtClean="0"/>
              <a:t>Rumolo</a:t>
            </a:r>
            <a:endParaRPr lang="it-IT" sz="1400" dirty="0" smtClean="0"/>
          </a:p>
        </p:txBody>
      </p:sp>
      <p:sp>
        <p:nvSpPr>
          <p:cNvPr id="62" name="CasellaDiTesto 61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FCCIS </a:t>
            </a:r>
            <a:r>
              <a:rPr lang="en-GB" sz="1400"/>
              <a:t>2022 </a:t>
            </a:r>
            <a:r>
              <a:rPr lang="en-GB" sz="1400" smtClean="0"/>
              <a:t>Workshop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07/12/2022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40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Goals</a:t>
            </a:r>
            <a:endParaRPr lang="en-GB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37507" y="1249126"/>
            <a:ext cx="116627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GB" sz="2400" b="1" dirty="0" smtClean="0">
                <a:solidFill>
                  <a:schemeClr val="accent1"/>
                </a:solidFill>
              </a:rPr>
              <a:t>The </a:t>
            </a:r>
            <a:r>
              <a:rPr lang="en-GB" sz="2400" b="1" dirty="0">
                <a:solidFill>
                  <a:schemeClr val="accent1"/>
                </a:solidFill>
              </a:rPr>
              <a:t>goal is to go below the SEY threshold for instabilities driven by </a:t>
            </a:r>
            <a:r>
              <a:rPr lang="en-GB" sz="2400" b="1" dirty="0" smtClean="0">
                <a:solidFill>
                  <a:schemeClr val="accent1"/>
                </a:solidFill>
              </a:rPr>
              <a:t>e-cloud</a:t>
            </a:r>
          </a:p>
          <a:p>
            <a:pPr marL="0" lvl="1" algn="ctr"/>
            <a:endParaRPr lang="en-GB" sz="500" b="1" dirty="0">
              <a:solidFill>
                <a:schemeClr val="accent1"/>
              </a:solidFill>
            </a:endParaRPr>
          </a:p>
          <a:p>
            <a:r>
              <a:rPr lang="en-GB" dirty="0" smtClean="0"/>
              <a:t>Comparison between the analytical</a:t>
            </a:r>
            <a:r>
              <a:rPr lang="en-GB" dirty="0" smtClean="0">
                <a:solidFill>
                  <a:schemeClr val="accent1"/>
                </a:solidFill>
              </a:rPr>
              <a:t> central electron density</a:t>
            </a:r>
            <a:r>
              <a:rPr lang="en-GB" dirty="0" smtClean="0"/>
              <a:t> </a:t>
            </a:r>
            <a:r>
              <a:rPr lang="en-GB" dirty="0">
                <a:solidFill>
                  <a:schemeClr val="accent1"/>
                </a:solidFill>
              </a:rPr>
              <a:t>threshold </a:t>
            </a:r>
            <a:r>
              <a:rPr lang="en-GB" dirty="0" smtClean="0"/>
              <a:t>for </a:t>
            </a:r>
            <a:r>
              <a:rPr lang="en-GB" dirty="0" smtClean="0">
                <a:solidFill>
                  <a:schemeClr val="accent1"/>
                </a:solidFill>
              </a:rPr>
              <a:t>single bunch instability </a:t>
            </a:r>
            <a:r>
              <a:rPr lang="en-GB" dirty="0" smtClean="0"/>
              <a:t>and the simulation results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42" y="2363846"/>
            <a:ext cx="7473417" cy="720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80" y="3428867"/>
            <a:ext cx="10279239" cy="30600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3591403" y="3209605"/>
            <a:ext cx="4268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Single-bunch stability simulations in dipoles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514083" y="2020640"/>
            <a:ext cx="1987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Analytical equation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7874814" y="2436110"/>
            <a:ext cx="4317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[] K. </a:t>
            </a:r>
            <a:r>
              <a:rPr lang="en-GB" sz="1400" i="1" dirty="0" err="1" smtClean="0"/>
              <a:t>Ohmi</a:t>
            </a:r>
            <a:r>
              <a:rPr lang="en-GB" sz="1400" i="1" dirty="0" smtClean="0"/>
              <a:t> et al., “Study of Electron Cloud Instabilities in FCC-</a:t>
            </a:r>
            <a:r>
              <a:rPr lang="en-GB" sz="1400" i="1" dirty="0" err="1" smtClean="0"/>
              <a:t>hh</a:t>
            </a:r>
            <a:r>
              <a:rPr lang="en-GB" sz="1400" i="1" dirty="0" smtClean="0"/>
              <a:t>”, Proc. </a:t>
            </a:r>
            <a:r>
              <a:rPr lang="en-GB" sz="1400" i="1" dirty="0"/>
              <a:t>o</a:t>
            </a:r>
            <a:r>
              <a:rPr lang="en-GB" sz="1400" i="1" dirty="0" smtClean="0"/>
              <a:t>f IPAC2015</a:t>
            </a:r>
            <a:endParaRPr lang="en-GB" sz="1400" i="1" dirty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27</a:t>
            </a:fld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9220559" y="5558868"/>
            <a:ext cx="1019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Courtesy</a:t>
            </a:r>
            <a:r>
              <a:rPr lang="it-IT" sz="1400" dirty="0" smtClean="0"/>
              <a:t> of</a:t>
            </a:r>
          </a:p>
          <a:p>
            <a:r>
              <a:rPr lang="it-IT" sz="1400" dirty="0"/>
              <a:t>L</a:t>
            </a:r>
            <a:r>
              <a:rPr lang="it-IT" sz="1400" dirty="0" smtClean="0"/>
              <a:t>. </a:t>
            </a:r>
            <a:r>
              <a:rPr lang="it-IT" sz="1400" dirty="0" err="1" smtClean="0"/>
              <a:t>Mether</a:t>
            </a:r>
            <a:endParaRPr lang="it-IT" sz="1400" dirty="0" smtClean="0"/>
          </a:p>
        </p:txBody>
      </p:sp>
      <p:sp>
        <p:nvSpPr>
          <p:cNvPr id="15" name="CasellaDiTesto 14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FCCIS </a:t>
            </a:r>
            <a:r>
              <a:rPr lang="en-GB" sz="1400"/>
              <a:t>2022 </a:t>
            </a:r>
            <a:r>
              <a:rPr lang="en-GB" sz="1400" smtClean="0"/>
              <a:t>Workshop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07/12/2022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98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28</a:t>
            </a:fld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237507" y="6385023"/>
            <a:ext cx="6593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FCCIS </a:t>
            </a:r>
            <a:r>
              <a:rPr lang="en-GB" sz="1400"/>
              <a:t>2022 </a:t>
            </a:r>
            <a:r>
              <a:rPr lang="en-GB" sz="1400" smtClean="0"/>
              <a:t>Workshop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	07/12/2022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73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Introduction</a:t>
            </a:r>
            <a:endParaRPr lang="en-GB" dirty="0"/>
          </a:p>
          <a:p>
            <a:endParaRPr lang="en-GB" dirty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Simulation Results</a:t>
            </a:r>
          </a:p>
          <a:p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37507" y="6385023"/>
            <a:ext cx="5670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/05/2023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91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Introduction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045172"/>
            <a:ext cx="11527430" cy="4733459"/>
          </a:xfrm>
        </p:spPr>
        <p:txBody>
          <a:bodyPr>
            <a:normAutofit/>
          </a:bodyPr>
          <a:lstStyle/>
          <a:p>
            <a:r>
              <a:rPr lang="en-GB" dirty="0" smtClean="0"/>
              <a:t>New machine and beam parameters</a:t>
            </a:r>
          </a:p>
          <a:p>
            <a:pPr lvl="1"/>
            <a:r>
              <a:rPr lang="en-GB" dirty="0" smtClean="0"/>
              <a:t>More bunches -&gt; less bunch spacing (max 18.9 ns)</a:t>
            </a:r>
          </a:p>
          <a:p>
            <a:pPr lvl="1"/>
            <a:r>
              <a:rPr lang="en-GB" dirty="0" smtClean="0"/>
              <a:t>Smaller bunch intensity</a:t>
            </a:r>
          </a:p>
          <a:p>
            <a:pPr lvl="1"/>
            <a:r>
              <a:rPr lang="en-GB" dirty="0" smtClean="0"/>
              <a:t>Bunch length</a:t>
            </a:r>
          </a:p>
          <a:p>
            <a:pPr lvl="1"/>
            <a:endParaRPr lang="en-GB" dirty="0" smtClean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4</a:t>
            </a:fld>
            <a:endParaRPr lang="it-IT"/>
          </a:p>
        </p:txBody>
      </p:sp>
      <p:pic>
        <p:nvPicPr>
          <p:cNvPr id="1026" name="Picture 2" descr="https://lh3.googleusercontent.com/PblrgjmtBcVx3KAtEEpYIdm61WAi-dwayVDzHbmhe3EyK9oSaKf8BVk6BL6ZCAze5iLFrDyHepCzyBe89kMHd8QeUsg9dJnNg_sPNUIw9pldME_EgS5f5-Tgp9ljndSM0npkQOOgoAjc8Srcj29JRA=s204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" t="1211" r="1172"/>
          <a:stretch/>
        </p:blipFill>
        <p:spPr bwMode="auto">
          <a:xfrm>
            <a:off x="7158873" y="542163"/>
            <a:ext cx="4807670" cy="533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179459" y="5904030"/>
            <a:ext cx="11174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K. </a:t>
            </a:r>
            <a:r>
              <a:rPr lang="en-GB" sz="1400" i="1" dirty="0" err="1"/>
              <a:t>Oide</a:t>
            </a:r>
            <a:r>
              <a:rPr lang="en-GB" sz="1400" i="1" dirty="0"/>
              <a:t> 16</a:t>
            </a:r>
            <a:r>
              <a:rPr lang="en-GB" sz="1400" i="1" baseline="30000" dirty="0"/>
              <a:t>th</a:t>
            </a:r>
            <a:r>
              <a:rPr lang="en-GB" sz="1400" i="1" dirty="0"/>
              <a:t> March 2023, “Impact of </a:t>
            </a:r>
            <a:r>
              <a:rPr lang="en-GB" sz="1400" i="1" dirty="0" err="1"/>
              <a:t>beamstrahlung</a:t>
            </a:r>
            <a:r>
              <a:rPr lang="en-GB" sz="1400" i="1" dirty="0"/>
              <a:t> on crab </a:t>
            </a:r>
            <a:r>
              <a:rPr lang="en-GB" sz="1400" i="1" dirty="0" err="1"/>
              <a:t>sextupole</a:t>
            </a:r>
            <a:r>
              <a:rPr lang="en-GB" sz="1400" i="1" dirty="0"/>
              <a:t> compensation”, 163</a:t>
            </a:r>
            <a:r>
              <a:rPr lang="en-GB" sz="1400" i="1" baseline="30000" dirty="0"/>
              <a:t>rd</a:t>
            </a:r>
            <a:r>
              <a:rPr lang="en-GB" sz="1400" i="1" dirty="0"/>
              <a:t> FCC-</a:t>
            </a:r>
            <a:r>
              <a:rPr lang="en-GB" sz="1400" i="1" dirty="0" err="1"/>
              <a:t>ee</a:t>
            </a:r>
            <a:r>
              <a:rPr lang="en-GB" sz="1400" i="1" dirty="0"/>
              <a:t> Optics Design Meeting &amp; 34</a:t>
            </a:r>
            <a:r>
              <a:rPr lang="en-GB" sz="1400" i="1" baseline="30000" dirty="0"/>
              <a:t>th</a:t>
            </a:r>
            <a:r>
              <a:rPr lang="en-GB" sz="1400" i="1" dirty="0"/>
              <a:t> FCCIS WP2.2 Meeting</a:t>
            </a:r>
          </a:p>
          <a:p>
            <a:endParaRPr lang="it-IT" sz="1400" dirty="0"/>
          </a:p>
        </p:txBody>
      </p:sp>
      <p:sp>
        <p:nvSpPr>
          <p:cNvPr id="8" name="Cornice 7"/>
          <p:cNvSpPr/>
          <p:nvPr/>
        </p:nvSpPr>
        <p:spPr>
          <a:xfrm>
            <a:off x="7158873" y="1989056"/>
            <a:ext cx="4807669" cy="160255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4" name="Cornice 13"/>
          <p:cNvSpPr/>
          <p:nvPr/>
        </p:nvSpPr>
        <p:spPr>
          <a:xfrm>
            <a:off x="7158872" y="2136168"/>
            <a:ext cx="4807669" cy="160255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5" name="Cornice 14"/>
          <p:cNvSpPr/>
          <p:nvPr/>
        </p:nvSpPr>
        <p:spPr>
          <a:xfrm>
            <a:off x="7158871" y="3437942"/>
            <a:ext cx="4807669" cy="160255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237507" y="6385023"/>
            <a:ext cx="5670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/05/2023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98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4" grpId="0" animBg="1"/>
      <p:bldP spid="14" grpId="1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asellaDiTesto 33"/>
          <p:cNvSpPr txBox="1"/>
          <p:nvPr/>
        </p:nvSpPr>
        <p:spPr>
          <a:xfrm>
            <a:off x="237507" y="6385023"/>
            <a:ext cx="5670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/05/2023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Introduction</a:t>
            </a:r>
            <a:endParaRPr lang="it-IT" dirty="0"/>
          </a:p>
        </p:txBody>
      </p:sp>
      <p:grpSp>
        <p:nvGrpSpPr>
          <p:cNvPr id="18" name="Gruppo 17"/>
          <p:cNvGrpSpPr/>
          <p:nvPr/>
        </p:nvGrpSpPr>
        <p:grpSpPr>
          <a:xfrm>
            <a:off x="2070472" y="3881231"/>
            <a:ext cx="7690711" cy="2880000"/>
            <a:chOff x="2070472" y="3881231"/>
            <a:chExt cx="7690711" cy="2880000"/>
          </a:xfrm>
        </p:grpSpPr>
        <p:grpSp>
          <p:nvGrpSpPr>
            <p:cNvPr id="17" name="Gruppo 16"/>
            <p:cNvGrpSpPr/>
            <p:nvPr/>
          </p:nvGrpSpPr>
          <p:grpSpPr>
            <a:xfrm>
              <a:off x="2070472" y="3881231"/>
              <a:ext cx="7690711" cy="2880000"/>
              <a:chOff x="2070472" y="3881231"/>
              <a:chExt cx="7690711" cy="2880000"/>
            </a:xfrm>
          </p:grpSpPr>
          <p:pic>
            <p:nvPicPr>
              <p:cNvPr id="13" name="Immagine 1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70472" y="3881231"/>
                <a:ext cx="3840000" cy="2880000"/>
              </a:xfrm>
              <a:prstGeom prst="rect">
                <a:avLst/>
              </a:prstGeom>
            </p:spPr>
          </p:pic>
          <p:pic>
            <p:nvPicPr>
              <p:cNvPr id="16" name="Immagine 1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21183" y="3881231"/>
                <a:ext cx="3840000" cy="2880000"/>
              </a:xfrm>
              <a:prstGeom prst="rect">
                <a:avLst/>
              </a:prstGeom>
            </p:spPr>
          </p:pic>
        </p:grpSp>
        <p:sp>
          <p:nvSpPr>
            <p:cNvPr id="30" name="CasellaDiTesto 29"/>
            <p:cNvSpPr txBox="1"/>
            <p:nvPr/>
          </p:nvSpPr>
          <p:spPr>
            <a:xfrm>
              <a:off x="2489662" y="4303622"/>
              <a:ext cx="13468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Design in </a:t>
              </a:r>
              <a:r>
                <a:rPr lang="it-IT" sz="1100" dirty="0" err="1" smtClean="0"/>
                <a:t>PyECLOUD</a:t>
              </a:r>
              <a:endParaRPr lang="it-IT" sz="1100" dirty="0"/>
            </a:p>
          </p:txBody>
        </p:sp>
        <p:sp>
          <p:nvSpPr>
            <p:cNvPr id="32" name="CasellaDiTesto 31"/>
            <p:cNvSpPr txBox="1"/>
            <p:nvPr/>
          </p:nvSpPr>
          <p:spPr>
            <a:xfrm>
              <a:off x="6329662" y="4303622"/>
              <a:ext cx="13468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dirty="0" smtClean="0"/>
                <a:t>Design in </a:t>
              </a:r>
              <a:r>
                <a:rPr lang="it-IT" sz="1100" dirty="0" err="1" smtClean="0"/>
                <a:t>PyECLOUD</a:t>
              </a:r>
              <a:endParaRPr lang="it-IT" sz="110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045172"/>
            <a:ext cx="11527430" cy="4733459"/>
          </a:xfrm>
        </p:spPr>
        <p:txBody>
          <a:bodyPr>
            <a:normAutofit/>
          </a:bodyPr>
          <a:lstStyle/>
          <a:p>
            <a:r>
              <a:rPr lang="en-GB" dirty="0" smtClean="0"/>
              <a:t>New vacuum </a:t>
            </a:r>
            <a:r>
              <a:rPr lang="en-GB" dirty="0"/>
              <a:t>c</a:t>
            </a:r>
            <a:r>
              <a:rPr lang="en-GB" dirty="0" smtClean="0"/>
              <a:t>hamber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5</a:t>
            </a:fld>
            <a:endParaRPr lang="it-IT"/>
          </a:p>
        </p:txBody>
      </p:sp>
      <p:grpSp>
        <p:nvGrpSpPr>
          <p:cNvPr id="10" name="Gruppo 9"/>
          <p:cNvGrpSpPr/>
          <p:nvPr/>
        </p:nvGrpSpPr>
        <p:grpSpPr>
          <a:xfrm>
            <a:off x="2244118" y="1507661"/>
            <a:ext cx="7352333" cy="2572153"/>
            <a:chOff x="466977" y="1591752"/>
            <a:chExt cx="7352333" cy="2572153"/>
          </a:xfrm>
        </p:grpSpPr>
        <p:pic>
          <p:nvPicPr>
            <p:cNvPr id="2062" name="Picture 14" descr="https://lh6.googleusercontent.com/pCEqDDsgb4zMfHL4hlUMa39bQR58iuVCwVP-TVeNzAXQ4UMNgeNjNDec6nfHwPiFTqvho_dm_wXSXTvk5bUgd8S56oefCO8p2-8ahzqWRdcKQ9rBJsxXsf5jvjFepDKBN69pRXpmGYXZNwsYqZDBYw=s2048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285" b="-917"/>
            <a:stretch/>
          </p:blipFill>
          <p:spPr bwMode="auto">
            <a:xfrm>
              <a:off x="466977" y="1591752"/>
              <a:ext cx="3527126" cy="25721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4" descr="https://lh6.googleusercontent.com/pCEqDDsgb4zMfHL4hlUMa39bQR58iuVCwVP-TVeNzAXQ4UMNgeNjNDec6nfHwPiFTqvho_dm_wXSXTvk5bUgd8S56oefCO8p2-8ahzqWRdcKQ9rBJsxXsf5jvjFepDKBN69pRXpmGYXZNwsYqZDBYw=s2048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21" b="49146"/>
            <a:stretch/>
          </p:blipFill>
          <p:spPr bwMode="auto">
            <a:xfrm>
              <a:off x="4292184" y="1591752"/>
              <a:ext cx="3527126" cy="25721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CasellaDiTesto 5"/>
          <p:cNvSpPr txBox="1"/>
          <p:nvPr/>
        </p:nvSpPr>
        <p:spPr>
          <a:xfrm>
            <a:off x="8769727" y="3920124"/>
            <a:ext cx="32123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Courtesy of </a:t>
            </a:r>
            <a:r>
              <a:rPr lang="en-GB" sz="1400" i="1" smtClean="0"/>
              <a:t>R. </a:t>
            </a:r>
            <a:r>
              <a:rPr lang="en-GB" sz="1400" i="1" dirty="0" err="1" smtClean="0"/>
              <a:t>Kersevan</a:t>
            </a:r>
            <a:r>
              <a:rPr lang="en-GB" sz="1400" i="1" dirty="0" smtClean="0"/>
              <a:t> and F. </a:t>
            </a:r>
            <a:r>
              <a:rPr lang="en-GB" sz="1400" i="1" dirty="0" err="1" smtClean="0"/>
              <a:t>Santangelo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67102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6570" y="1045172"/>
            <a:ext cx="11527430" cy="485885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Output parameter</a:t>
            </a:r>
          </a:p>
          <a:p>
            <a:pPr marL="457200" lvl="1" indent="0">
              <a:buNone/>
            </a:pPr>
            <a:r>
              <a:rPr lang="en-GB" sz="1800" i="1" dirty="0" err="1" smtClean="0"/>
              <a:t>Nel_timep</a:t>
            </a:r>
            <a:r>
              <a:rPr lang="en-GB" sz="1800" i="1" dirty="0" smtClean="0"/>
              <a:t>: </a:t>
            </a:r>
            <a:r>
              <a:rPr lang="en-GB" sz="1800" dirty="0" smtClean="0"/>
              <a:t>[m</a:t>
            </a:r>
            <a:r>
              <a:rPr lang="en-GB" sz="1800" baseline="30000" dirty="0" smtClean="0"/>
              <a:t>-1</a:t>
            </a:r>
            <a:r>
              <a:rPr lang="en-GB" sz="1800" dirty="0" smtClean="0"/>
              <a:t>] Number </a:t>
            </a:r>
            <a:r>
              <a:rPr lang="en-GB" sz="1800" dirty="0"/>
              <a:t>of electrons currently in the </a:t>
            </a:r>
            <a:r>
              <a:rPr lang="en-GB" sz="1800" dirty="0" smtClean="0"/>
              <a:t>chamber [1]</a:t>
            </a:r>
          </a:p>
          <a:p>
            <a:pPr marL="457200" lvl="1" indent="0">
              <a:buNone/>
            </a:pPr>
            <a:r>
              <a:rPr lang="en-GB" sz="1800" dirty="0" smtClean="0"/>
              <a:t>Less noisy of </a:t>
            </a:r>
            <a:r>
              <a:rPr lang="en-GB" sz="1800" i="1" dirty="0" err="1" smtClean="0"/>
              <a:t>cen_density</a:t>
            </a:r>
            <a:r>
              <a:rPr lang="en-GB" sz="1800" i="1" dirty="0" smtClean="0"/>
              <a:t> </a:t>
            </a:r>
            <a:r>
              <a:rPr lang="en-GB" sz="1800" dirty="0" smtClean="0"/>
              <a:t>(</a:t>
            </a:r>
            <a:r>
              <a:rPr lang="en-GB" sz="1800" dirty="0"/>
              <a:t>[</a:t>
            </a:r>
            <a:r>
              <a:rPr lang="en-GB" sz="1800" dirty="0" smtClean="0"/>
              <a:t>m</a:t>
            </a:r>
            <a:r>
              <a:rPr lang="en-GB" sz="1800" baseline="30000" dirty="0" smtClean="0"/>
              <a:t>-3</a:t>
            </a:r>
            <a:r>
              <a:rPr lang="en-GB" sz="1800" dirty="0"/>
              <a:t>] Electron density in a sphere around the </a:t>
            </a:r>
            <a:r>
              <a:rPr lang="en-GB" sz="1800" dirty="0" smtClean="0"/>
              <a:t>centre of the </a:t>
            </a:r>
            <a:r>
              <a:rPr lang="en-GB" sz="1800" dirty="0"/>
              <a:t>chamber with radius </a:t>
            </a:r>
            <a:r>
              <a:rPr lang="en-GB" sz="1800" i="1" dirty="0" err="1" smtClean="0"/>
              <a:t>r_center</a:t>
            </a:r>
            <a:r>
              <a:rPr lang="en-GB" sz="1800" dirty="0" smtClean="0"/>
              <a:t>)</a:t>
            </a:r>
            <a:endParaRPr lang="en-GB" sz="1800" i="1" dirty="0" smtClean="0"/>
          </a:p>
          <a:p>
            <a:pPr marL="457200" lvl="1" indent="0">
              <a:buNone/>
            </a:pPr>
            <a:endParaRPr lang="en-GB" sz="1800" dirty="0"/>
          </a:p>
          <a:p>
            <a:r>
              <a:rPr lang="en-GB" sz="2000" dirty="0" smtClean="0"/>
              <a:t>For the summary plots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pPr marL="457200" lvl="1" indent="0">
              <a:buNone/>
            </a:pPr>
            <a:endParaRPr lang="en-GB" sz="2000" dirty="0" smtClean="0"/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000" dirty="0"/>
              <a:t>T</a:t>
            </a:r>
            <a:r>
              <a:rPr lang="en-GB" sz="2000" dirty="0" smtClean="0"/>
              <a:t>he synthetic parameter is </a:t>
            </a:r>
            <a:r>
              <a:rPr lang="en-GB" sz="2000" dirty="0" smtClean="0">
                <a:solidFill>
                  <a:schemeClr val="accent1"/>
                </a:solidFill>
              </a:rPr>
              <a:t>divided </a:t>
            </a:r>
            <a:r>
              <a:rPr lang="en-GB" sz="2000" dirty="0" smtClean="0"/>
              <a:t>by the </a:t>
            </a:r>
            <a:r>
              <a:rPr lang="en-GB" sz="2000" dirty="0" smtClean="0">
                <a:solidFill>
                  <a:schemeClr val="accent1"/>
                </a:solidFill>
              </a:rPr>
              <a:t>transverse surface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smtClean="0"/>
              <a:t>of the vacuum chamber in </a:t>
            </a:r>
            <a:r>
              <a:rPr lang="en-GB" sz="2000" dirty="0"/>
              <a:t>order to do the comparison with </a:t>
            </a:r>
            <a:r>
              <a:rPr lang="en-GB" sz="2000" dirty="0">
                <a:solidFill>
                  <a:schemeClr val="accent1"/>
                </a:solidFill>
              </a:rPr>
              <a:t>different vacuum </a:t>
            </a:r>
            <a:r>
              <a:rPr lang="en-GB" sz="2000" dirty="0" smtClean="0">
                <a:solidFill>
                  <a:schemeClr val="accent1"/>
                </a:solidFill>
              </a:rPr>
              <a:t>chambers</a:t>
            </a:r>
            <a:endParaRPr lang="en-GB" sz="2000" dirty="0">
              <a:solidFill>
                <a:schemeClr val="accent1"/>
              </a:solidFill>
            </a:endParaRPr>
          </a:p>
          <a:p>
            <a:pPr marL="457200" lvl="1" indent="0">
              <a:buNone/>
            </a:pPr>
            <a:endParaRPr lang="en-GB" sz="2000" i="1" dirty="0" smtClean="0"/>
          </a:p>
        </p:txBody>
      </p:sp>
      <p:grpSp>
        <p:nvGrpSpPr>
          <p:cNvPr id="4" name="Gruppo 3"/>
          <p:cNvGrpSpPr/>
          <p:nvPr/>
        </p:nvGrpSpPr>
        <p:grpSpPr>
          <a:xfrm>
            <a:off x="2903437" y="2553610"/>
            <a:ext cx="5400000" cy="2575024"/>
            <a:chOff x="2952911" y="3063456"/>
            <a:chExt cx="5400000" cy="2575024"/>
          </a:xfrm>
        </p:grpSpPr>
        <p:pic>
          <p:nvPicPr>
            <p:cNvPr id="39" name="Immagine 3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314"/>
            <a:stretch/>
          </p:blipFill>
          <p:spPr>
            <a:xfrm>
              <a:off x="2952911" y="3063456"/>
              <a:ext cx="5400000" cy="2575024"/>
            </a:xfrm>
            <a:prstGeom prst="rect">
              <a:avLst/>
            </a:prstGeom>
          </p:spPr>
        </p:pic>
        <p:cxnSp>
          <p:nvCxnSpPr>
            <p:cNvPr id="42" name="Connettore 1 41"/>
            <p:cNvCxnSpPr/>
            <p:nvPr/>
          </p:nvCxnSpPr>
          <p:spPr>
            <a:xfrm flipH="1">
              <a:off x="4387573" y="3139594"/>
              <a:ext cx="0" cy="19116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42"/>
            <p:cNvCxnSpPr/>
            <p:nvPr/>
          </p:nvCxnSpPr>
          <p:spPr>
            <a:xfrm flipH="1">
              <a:off x="3607317" y="3211144"/>
              <a:ext cx="4212000" cy="0"/>
            </a:xfrm>
            <a:prstGeom prst="line">
              <a:avLst/>
            </a:prstGeom>
            <a:ln w="317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43"/>
            <p:cNvCxnSpPr/>
            <p:nvPr/>
          </p:nvCxnSpPr>
          <p:spPr>
            <a:xfrm flipH="1">
              <a:off x="3599985" y="3738683"/>
              <a:ext cx="4212000" cy="0"/>
            </a:xfrm>
            <a:prstGeom prst="line">
              <a:avLst/>
            </a:prstGeom>
            <a:ln w="317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/>
            <p:nvPr/>
          </p:nvCxnSpPr>
          <p:spPr>
            <a:xfrm flipH="1">
              <a:off x="3611247" y="3456842"/>
              <a:ext cx="4212000" cy="0"/>
            </a:xfrm>
            <a:prstGeom prst="line">
              <a:avLst/>
            </a:prstGeom>
            <a:ln w="317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Connettore 2 39"/>
          <p:cNvCxnSpPr/>
          <p:nvPr/>
        </p:nvCxnSpPr>
        <p:spPr>
          <a:xfrm flipH="1" flipV="1">
            <a:off x="7769843" y="2946996"/>
            <a:ext cx="1115578" cy="28184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ttangolo 40"/>
          <p:cNvSpPr/>
          <p:nvPr/>
        </p:nvSpPr>
        <p:spPr>
          <a:xfrm>
            <a:off x="8859964" y="3148364"/>
            <a:ext cx="2145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Synthetic </a:t>
            </a:r>
            <a:r>
              <a:rPr lang="en-GB" dirty="0">
                <a:solidFill>
                  <a:srgbClr val="FF0000"/>
                </a:solidFill>
              </a:rPr>
              <a:t>parameter 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Introduction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6</a:t>
            </a:fld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>
            <a:off x="179459" y="5904030"/>
            <a:ext cx="738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[1] </a:t>
            </a:r>
            <a:r>
              <a:rPr lang="en-GB" sz="1400" dirty="0" err="1" smtClean="0"/>
              <a:t>PyECLOUD</a:t>
            </a:r>
            <a:r>
              <a:rPr lang="en-GB" sz="1400" dirty="0" smtClean="0"/>
              <a:t> manual</a:t>
            </a:r>
          </a:p>
          <a:p>
            <a:r>
              <a:rPr lang="en-GB" sz="1400" dirty="0" smtClean="0"/>
              <a:t>https</a:t>
            </a:r>
            <a:r>
              <a:rPr lang="en-GB" sz="1400" dirty="0"/>
              <a:t>://</a:t>
            </a:r>
            <a:r>
              <a:rPr lang="en-GB" sz="1400" dirty="0" err="1"/>
              <a:t>raw.githubusercontent.com</a:t>
            </a:r>
            <a:r>
              <a:rPr lang="en-GB" sz="1400" dirty="0"/>
              <a:t>/</a:t>
            </a:r>
            <a:r>
              <a:rPr lang="en-GB" sz="1400" dirty="0" err="1"/>
              <a:t>PyCOMPLETE</a:t>
            </a:r>
            <a:r>
              <a:rPr lang="en-GB" sz="1400" dirty="0"/>
              <a:t>/</a:t>
            </a:r>
            <a:r>
              <a:rPr lang="en-GB" sz="1400" dirty="0" err="1"/>
              <a:t>PyECLOUD</a:t>
            </a:r>
            <a:r>
              <a:rPr lang="en-GB" sz="1400" dirty="0"/>
              <a:t>/master/doc/reference/</a:t>
            </a:r>
            <a:r>
              <a:rPr lang="en-GB" sz="1400" dirty="0" err="1"/>
              <a:t>reference.pdf</a:t>
            </a:r>
            <a:endParaRPr lang="it-IT" sz="1400" dirty="0"/>
          </a:p>
        </p:txBody>
      </p:sp>
      <p:sp>
        <p:nvSpPr>
          <p:cNvPr id="46" name="Rettangolo 45"/>
          <p:cNvSpPr/>
          <p:nvPr/>
        </p:nvSpPr>
        <p:spPr>
          <a:xfrm rot="16200000">
            <a:off x="2416743" y="3400881"/>
            <a:ext cx="1154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err="1">
                <a:solidFill>
                  <a:schemeClr val="accent1"/>
                </a:solidFill>
              </a:rPr>
              <a:t>Nel_timep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47" name="CasellaDiTesto 46"/>
          <p:cNvSpPr txBox="1"/>
          <p:nvPr/>
        </p:nvSpPr>
        <p:spPr>
          <a:xfrm>
            <a:off x="237507" y="6385023"/>
            <a:ext cx="5670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/05/2023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9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Introduction</a:t>
            </a:r>
          </a:p>
          <a:p>
            <a:endParaRPr lang="en-GB" dirty="0"/>
          </a:p>
          <a:p>
            <a:r>
              <a:rPr lang="en-GB" dirty="0" smtClean="0"/>
              <a:t>Simulation </a:t>
            </a:r>
            <a:r>
              <a:rPr lang="en-GB" dirty="0" smtClean="0"/>
              <a:t>Results</a:t>
            </a:r>
          </a:p>
          <a:p>
            <a:pPr lvl="1"/>
            <a:r>
              <a:rPr lang="en-GB" dirty="0" smtClean="0"/>
              <a:t>Bunch Intensity</a:t>
            </a:r>
          </a:p>
          <a:p>
            <a:pPr lvl="1"/>
            <a:r>
              <a:rPr lang="en-GB" dirty="0" smtClean="0"/>
              <a:t>New Parameters vs Old Parameters</a:t>
            </a:r>
          </a:p>
          <a:p>
            <a:pPr lvl="1"/>
            <a:r>
              <a:rPr lang="en-GB" dirty="0" smtClean="0"/>
              <a:t>Bunch Spacing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7</a:t>
            </a:fld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37507" y="6385023"/>
            <a:ext cx="5670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/05/2023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80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Results: Bunch Intensity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8</a:t>
            </a:fld>
            <a:endParaRPr lang="it-IT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Old parameters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9"/>
          <a:stretch/>
        </p:blipFill>
        <p:spPr>
          <a:xfrm>
            <a:off x="838200" y="1402683"/>
            <a:ext cx="3331103" cy="306000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264601" y="1540325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5"/>
          <a:stretch/>
        </p:blipFill>
        <p:spPr>
          <a:xfrm>
            <a:off x="8054364" y="1402369"/>
            <a:ext cx="3329534" cy="3060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9"/>
          <a:stretch/>
        </p:blipFill>
        <p:spPr>
          <a:xfrm>
            <a:off x="4440996" y="1402369"/>
            <a:ext cx="3331103" cy="3060000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4861819" y="1540325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8476678" y="1540325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  <p:sp>
        <p:nvSpPr>
          <p:cNvPr id="18" name="Segnaposto contenuto 2"/>
          <p:cNvSpPr txBox="1">
            <a:spLocks/>
          </p:cNvSpPr>
          <p:nvPr/>
        </p:nvSpPr>
        <p:spPr>
          <a:xfrm>
            <a:off x="156570" y="4491839"/>
            <a:ext cx="11197230" cy="124632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2900" dirty="0"/>
              <a:t>In the </a:t>
            </a:r>
            <a:r>
              <a:rPr lang="en-GB" sz="2900" dirty="0">
                <a:solidFill>
                  <a:schemeClr val="accent1"/>
                </a:solidFill>
              </a:rPr>
              <a:t>drift</a:t>
            </a:r>
            <a:r>
              <a:rPr lang="en-GB" sz="2900" dirty="0"/>
              <a:t> space and </a:t>
            </a:r>
            <a:r>
              <a:rPr lang="en-GB" sz="2900" dirty="0">
                <a:solidFill>
                  <a:schemeClr val="accent1"/>
                </a:solidFill>
              </a:rPr>
              <a:t>dipole</a:t>
            </a:r>
            <a:r>
              <a:rPr lang="en-GB" sz="2900" dirty="0"/>
              <a:t>, the electron density has a similar behaviour with respect to the bunch intensity</a:t>
            </a:r>
          </a:p>
          <a:p>
            <a:pPr lvl="1">
              <a:buFont typeface="Courier New" charset="0"/>
              <a:buChar char="o"/>
            </a:pPr>
            <a:r>
              <a:rPr lang="en-GB" sz="2600" dirty="0">
                <a:solidFill>
                  <a:schemeClr val="accent1"/>
                </a:solidFill>
              </a:rPr>
              <a:t>less bunch intensity more electron </a:t>
            </a:r>
            <a:r>
              <a:rPr lang="en-GB" sz="2600" dirty="0" smtClean="0">
                <a:solidFill>
                  <a:schemeClr val="accent1"/>
                </a:solidFill>
              </a:rPr>
              <a:t>density</a:t>
            </a:r>
            <a:endParaRPr lang="en-GB" sz="2900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2900" dirty="0" smtClean="0"/>
              <a:t>In </a:t>
            </a:r>
            <a:r>
              <a:rPr lang="en-GB" sz="2900" dirty="0" smtClean="0"/>
              <a:t>the </a:t>
            </a:r>
            <a:r>
              <a:rPr lang="en-GB" sz="2900" dirty="0" smtClean="0">
                <a:solidFill>
                  <a:schemeClr val="accent1"/>
                </a:solidFill>
              </a:rPr>
              <a:t>quadrupole</a:t>
            </a:r>
            <a:r>
              <a:rPr lang="en-GB" sz="2900" dirty="0" smtClean="0"/>
              <a:t>,</a:t>
            </a:r>
          </a:p>
          <a:p>
            <a:pPr lvl="1">
              <a:buFont typeface="Courier New" charset="0"/>
              <a:buChar char="o"/>
            </a:pPr>
            <a:r>
              <a:rPr lang="en-GB" sz="2600" dirty="0" smtClean="0"/>
              <a:t>the </a:t>
            </a:r>
            <a:r>
              <a:rPr lang="en-GB" sz="2600" dirty="0" smtClean="0"/>
              <a:t>bunch intensity has a negligible effect on the electron </a:t>
            </a:r>
            <a:r>
              <a:rPr lang="en-GB" sz="2600" dirty="0" smtClean="0"/>
              <a:t>density</a:t>
            </a:r>
            <a:endParaRPr lang="en-GB" sz="2600" dirty="0" smtClean="0"/>
          </a:p>
        </p:txBody>
      </p:sp>
      <p:sp>
        <p:nvSpPr>
          <p:cNvPr id="14" name="CasellaDiTesto 13"/>
          <p:cNvSpPr txBox="1"/>
          <p:nvPr/>
        </p:nvSpPr>
        <p:spPr>
          <a:xfrm>
            <a:off x="179459" y="5904030"/>
            <a:ext cx="96254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L. </a:t>
            </a:r>
            <a:r>
              <a:rPr lang="en-GB" sz="1400" i="1" dirty="0" err="1" smtClean="0"/>
              <a:t>Sabato</a:t>
            </a:r>
            <a:r>
              <a:rPr lang="en-GB" sz="1400" i="1" dirty="0" smtClean="0"/>
              <a:t>, 20</a:t>
            </a:r>
            <a:r>
              <a:rPr lang="en-GB" sz="1400" i="1" baseline="30000" dirty="0" smtClean="0"/>
              <a:t>th</a:t>
            </a:r>
            <a:r>
              <a:rPr lang="en-GB" sz="1400" i="1" dirty="0" smtClean="0"/>
              <a:t> November 2022, “</a:t>
            </a:r>
            <a:r>
              <a:rPr lang="en-GB" sz="1400" dirty="0"/>
              <a:t>E-cloud studies in the FCC-</a:t>
            </a:r>
            <a:r>
              <a:rPr lang="en-GB" sz="1400" dirty="0" err="1"/>
              <a:t>ee</a:t>
            </a:r>
            <a:r>
              <a:rPr lang="en-GB" sz="1400" i="1" dirty="0" smtClean="0"/>
              <a:t>”, </a:t>
            </a:r>
            <a:r>
              <a:rPr lang="en-GB" sz="1400" i="1" dirty="0"/>
              <a:t>159th FCC-</a:t>
            </a:r>
            <a:r>
              <a:rPr lang="en-GB" sz="1400" i="1" dirty="0" err="1"/>
              <a:t>ee</a:t>
            </a:r>
            <a:r>
              <a:rPr lang="en-GB" sz="1400" i="1" dirty="0"/>
              <a:t> Optics Design Meeting &amp; 30th FCCIS WP2.2 Meeting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237507" y="6385023"/>
            <a:ext cx="5670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/05/2023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6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033"/>
            <a:ext cx="10515600" cy="1325563"/>
          </a:xfrm>
        </p:spPr>
        <p:txBody>
          <a:bodyPr/>
          <a:lstStyle/>
          <a:p>
            <a:r>
              <a:rPr lang="en-GB" dirty="0"/>
              <a:t>Simulation </a:t>
            </a:r>
            <a:r>
              <a:rPr lang="en-GB" dirty="0" smtClean="0"/>
              <a:t>Results</a:t>
            </a:r>
            <a:r>
              <a:rPr lang="en-GB" dirty="0"/>
              <a:t>: Bunch Intensity</a:t>
            </a:r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9</a:t>
            </a:fld>
            <a:endParaRPr lang="it-IT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156570" y="1010027"/>
            <a:ext cx="11197230" cy="1643296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New parameters (bunch </a:t>
            </a:r>
            <a:r>
              <a:rPr lang="en-GB" dirty="0"/>
              <a:t>spacing </a:t>
            </a:r>
            <a:r>
              <a:rPr lang="en-GB" dirty="0" smtClean="0">
                <a:solidFill>
                  <a:schemeClr val="accent1"/>
                </a:solidFill>
              </a:rPr>
              <a:t>15 ns</a:t>
            </a:r>
            <a:r>
              <a:rPr lang="en-GB" dirty="0" smtClean="0"/>
              <a:t>, longer bunch length)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8" name="Segnaposto contenuto 2"/>
          <p:cNvSpPr txBox="1">
            <a:spLocks/>
          </p:cNvSpPr>
          <p:nvPr/>
        </p:nvSpPr>
        <p:spPr>
          <a:xfrm>
            <a:off x="156570" y="5110026"/>
            <a:ext cx="11197230" cy="139709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GB" sz="2900" dirty="0" smtClean="0"/>
              <a:t>In </a:t>
            </a:r>
            <a:r>
              <a:rPr lang="en-GB" sz="2900" dirty="0"/>
              <a:t>the </a:t>
            </a:r>
            <a:r>
              <a:rPr lang="en-GB" sz="2900" dirty="0">
                <a:solidFill>
                  <a:schemeClr val="accent1"/>
                </a:solidFill>
              </a:rPr>
              <a:t>drift</a:t>
            </a:r>
            <a:r>
              <a:rPr lang="en-GB" sz="2900" dirty="0"/>
              <a:t> space and </a:t>
            </a:r>
            <a:r>
              <a:rPr lang="en-GB" sz="2900" dirty="0">
                <a:solidFill>
                  <a:schemeClr val="accent1"/>
                </a:solidFill>
              </a:rPr>
              <a:t>dipole</a:t>
            </a:r>
            <a:r>
              <a:rPr lang="en-GB" sz="2900" dirty="0"/>
              <a:t>, the electron density has a similar behaviour with respect to the bunch intensity</a:t>
            </a:r>
          </a:p>
          <a:p>
            <a:pPr lvl="1">
              <a:buFont typeface="Courier New" charset="0"/>
              <a:buChar char="o"/>
            </a:pPr>
            <a:r>
              <a:rPr lang="en-GB" sz="2600" dirty="0" smtClean="0"/>
              <a:t>the dependence on the bunch </a:t>
            </a:r>
            <a:r>
              <a:rPr lang="en-GB" sz="2600" dirty="0" smtClean="0">
                <a:solidFill>
                  <a:schemeClr val="accent1"/>
                </a:solidFill>
              </a:rPr>
              <a:t>is not monotonic</a:t>
            </a:r>
            <a:r>
              <a:rPr lang="en-GB" sz="2600" dirty="0" smtClean="0"/>
              <a:t>: the worst case is the 1.4</a:t>
            </a:r>
            <a:r>
              <a:rPr lang="en-GB" sz="2600" b="1" dirty="0" smtClean="0"/>
              <a:t>⋅</a:t>
            </a:r>
            <a:r>
              <a:rPr lang="en-GB" sz="2600" dirty="0" smtClean="0"/>
              <a:t>10</a:t>
            </a:r>
            <a:r>
              <a:rPr lang="en-GB" sz="2600" baseline="30000" dirty="0" smtClean="0"/>
              <a:t>11</a:t>
            </a:r>
            <a:r>
              <a:rPr lang="en-GB" sz="2600" dirty="0" smtClean="0"/>
              <a:t> ppb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900" dirty="0" smtClean="0"/>
              <a:t>In the </a:t>
            </a:r>
            <a:r>
              <a:rPr lang="en-GB" sz="2900" dirty="0" smtClean="0">
                <a:solidFill>
                  <a:schemeClr val="accent1"/>
                </a:solidFill>
              </a:rPr>
              <a:t>quadrupole</a:t>
            </a:r>
            <a:r>
              <a:rPr lang="en-GB" sz="2900" dirty="0" smtClean="0"/>
              <a:t>,</a:t>
            </a:r>
          </a:p>
          <a:p>
            <a:pPr lvl="1">
              <a:buFont typeface="Courier New" charset="0"/>
              <a:buChar char="o"/>
            </a:pPr>
            <a:r>
              <a:rPr lang="en-GB" sz="2600" dirty="0" smtClean="0"/>
              <a:t>the </a:t>
            </a:r>
            <a:r>
              <a:rPr lang="en-GB" sz="2600" dirty="0" smtClean="0"/>
              <a:t>bunch intensity has a </a:t>
            </a:r>
            <a:r>
              <a:rPr lang="en-GB" sz="2600" dirty="0" smtClean="0"/>
              <a:t>non-negligible </a:t>
            </a:r>
            <a:r>
              <a:rPr lang="en-GB" sz="2600" dirty="0" smtClean="0"/>
              <a:t>effect on the electron </a:t>
            </a:r>
            <a:r>
              <a:rPr lang="en-GB" sz="2600" dirty="0" smtClean="0"/>
              <a:t>density</a:t>
            </a:r>
          </a:p>
          <a:p>
            <a:pPr lvl="1">
              <a:buFont typeface="Courier New" charset="0"/>
              <a:buChar char="o"/>
            </a:pPr>
            <a:r>
              <a:rPr lang="en-GB" sz="2600" dirty="0">
                <a:solidFill>
                  <a:schemeClr val="accent1"/>
                </a:solidFill>
              </a:rPr>
              <a:t>less bunch intensity </a:t>
            </a:r>
            <a:r>
              <a:rPr lang="en-GB" sz="2600" dirty="0" smtClean="0">
                <a:solidFill>
                  <a:schemeClr val="accent1"/>
                </a:solidFill>
              </a:rPr>
              <a:t>less electron </a:t>
            </a:r>
            <a:r>
              <a:rPr lang="en-GB" sz="2600" dirty="0">
                <a:solidFill>
                  <a:schemeClr val="accent1"/>
                </a:solidFill>
              </a:rPr>
              <a:t>density</a:t>
            </a:r>
            <a:endParaRPr lang="en-GB" sz="2900" dirty="0"/>
          </a:p>
          <a:p>
            <a:pPr lvl="1">
              <a:buFont typeface="Courier New" charset="0"/>
              <a:buChar char="o"/>
            </a:pPr>
            <a:endParaRPr lang="en-GB" sz="2600" dirty="0" smtClean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2"/>
          <a:stretch/>
        </p:blipFill>
        <p:spPr>
          <a:xfrm>
            <a:off x="932108" y="2020557"/>
            <a:ext cx="3060000" cy="287111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1"/>
          <a:stretch/>
        </p:blipFill>
        <p:spPr>
          <a:xfrm>
            <a:off x="4494895" y="2158513"/>
            <a:ext cx="3060000" cy="2733162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282491" y="2158513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Drift</a:t>
            </a:r>
            <a:r>
              <a:rPr lang="it-IT" b="1" dirty="0" smtClean="0"/>
              <a:t> </a:t>
            </a:r>
            <a:r>
              <a:rPr lang="it-IT" b="1" dirty="0" err="1" smtClean="0"/>
              <a:t>space</a:t>
            </a:r>
            <a:endParaRPr lang="it-IT" sz="16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861819" y="2158513"/>
            <a:ext cx="131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Dipole</a:t>
            </a:r>
            <a:endParaRPr lang="it-IT" sz="1600" b="1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2"/>
          <a:stretch/>
        </p:blipFill>
        <p:spPr>
          <a:xfrm>
            <a:off x="8078066" y="2020557"/>
            <a:ext cx="3060000" cy="2871118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8476678" y="2158513"/>
            <a:ext cx="139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Quadrupole</a:t>
            </a:r>
            <a:endParaRPr lang="it-IT" sz="1600" b="1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237507" y="6385023"/>
            <a:ext cx="5670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	</a:t>
            </a:r>
            <a:r>
              <a:rPr lang="it-IT" sz="1400" dirty="0" smtClean="0"/>
              <a:t>		</a:t>
            </a:r>
            <a:r>
              <a:rPr lang="it-IT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r>
              <a:rPr lang="it-IT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/05/2023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52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102337</TotalTime>
  <Words>1204</Words>
  <Application>Microsoft Macintosh PowerPoint</Application>
  <PresentationFormat>Widescreen</PresentationFormat>
  <Paragraphs>320</Paragraphs>
  <Slides>28</Slides>
  <Notes>18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6" baseType="lpstr">
      <vt:lpstr>Calibri</vt:lpstr>
      <vt:lpstr>Calibri Light</vt:lpstr>
      <vt:lpstr>Cambria Math</vt:lpstr>
      <vt:lpstr>Courier New</vt:lpstr>
      <vt:lpstr>Mangal</vt:lpstr>
      <vt:lpstr>Wingdings</vt:lpstr>
      <vt:lpstr>Arial</vt:lpstr>
      <vt:lpstr>Tema di Office</vt:lpstr>
      <vt:lpstr>Electron Cloud Build-up Simulation Studies for FCC-ee with new Parameters</vt:lpstr>
      <vt:lpstr>Outline</vt:lpstr>
      <vt:lpstr>Outline</vt:lpstr>
      <vt:lpstr>Introduction</vt:lpstr>
      <vt:lpstr>Introduction</vt:lpstr>
      <vt:lpstr>Introduction</vt:lpstr>
      <vt:lpstr>Outline</vt:lpstr>
      <vt:lpstr>Simulation Results: Bunch Intensity</vt:lpstr>
      <vt:lpstr>Simulation Results: Bunch Intensity</vt:lpstr>
      <vt:lpstr>Simulation Results: New vs OLD</vt:lpstr>
      <vt:lpstr>Simulation Results: New vs OLD</vt:lpstr>
      <vt:lpstr>Simulation Results: New vs OLD</vt:lpstr>
      <vt:lpstr>Simulation Results: New vs OLD</vt:lpstr>
      <vt:lpstr>Simulation Results: Bunch Spacing</vt:lpstr>
      <vt:lpstr>Simulation Results: New vs OLD</vt:lpstr>
      <vt:lpstr>Thank you for your attention</vt:lpstr>
      <vt:lpstr>Presentazione di PowerPoint</vt:lpstr>
      <vt:lpstr>Presentazione di PowerPoint</vt:lpstr>
      <vt:lpstr>Presentazione di PowerPoint</vt:lpstr>
      <vt:lpstr>Presentazione di PowerPoint</vt:lpstr>
      <vt:lpstr>Background: Case Study</vt:lpstr>
      <vt:lpstr>Background: Case Study</vt:lpstr>
      <vt:lpstr>Background: Case Study</vt:lpstr>
      <vt:lpstr>Modeling of electron cloud effects</vt:lpstr>
      <vt:lpstr>Modeling of electron cloud effects</vt:lpstr>
      <vt:lpstr>Modeling of electron cloud effects</vt:lpstr>
      <vt:lpstr>Project Goals</vt:lpstr>
      <vt:lpstr>Presentazione di PowerPoint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 Sabato</dc:creator>
  <cp:lastModifiedBy>Luca Sabato</cp:lastModifiedBy>
  <cp:revision>624</cp:revision>
  <dcterms:created xsi:type="dcterms:W3CDTF">2022-05-13T12:49:25Z</dcterms:created>
  <dcterms:modified xsi:type="dcterms:W3CDTF">2023-05-16T07:54:29Z</dcterms:modified>
</cp:coreProperties>
</file>