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6" r:id="rId5"/>
    <p:sldId id="260" r:id="rId6"/>
    <p:sldId id="261" r:id="rId7"/>
    <p:sldId id="262" r:id="rId8"/>
    <p:sldId id="271" r:id="rId9"/>
    <p:sldId id="264" r:id="rId10"/>
    <p:sldId id="265" r:id="rId11"/>
    <p:sldId id="266" r:id="rId12"/>
    <p:sldId id="276" r:id="rId13"/>
    <p:sldId id="272" r:id="rId14"/>
    <p:sldId id="277" r:id="rId15"/>
    <p:sldId id="273" r:id="rId16"/>
    <p:sldId id="278" r:id="rId17"/>
    <p:sldId id="274" r:id="rId18"/>
    <p:sldId id="279" r:id="rId19"/>
    <p:sldId id="268" r:id="rId20"/>
    <p:sldId id="284" r:id="rId21"/>
    <p:sldId id="281" r:id="rId22"/>
    <p:sldId id="282" r:id="rId23"/>
    <p:sldId id="283" r:id="rId24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51" autoAdjust="0"/>
    <p:restoredTop sz="77885"/>
  </p:normalViewPr>
  <p:slideViewPr>
    <p:cSldViewPr snapToGrid="0" snapToObjects="1" showGuides="1">
      <p:cViewPr varScale="1">
        <p:scale>
          <a:sx n="70" d="100"/>
          <a:sy n="70" d="100"/>
        </p:scale>
        <p:origin x="1516" y="3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16.02.2023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16/02/2023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5927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2629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201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3168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3218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996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CH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1" r:id="rId3"/>
    <p:sldLayoutId id="2147483673" r:id="rId4"/>
    <p:sldLayoutId id="2147483662" r:id="rId5"/>
    <p:sldLayoutId id="2147483674" r:id="rId6"/>
    <p:sldLayoutId id="2147483675" r:id="rId7"/>
    <p:sldLayoutId id="2147483682" r:id="rId8"/>
    <p:sldLayoutId id="2147483676" r:id="rId9"/>
    <p:sldLayoutId id="2147483664" r:id="rId10"/>
    <p:sldLayoutId id="2147483666" r:id="rId11"/>
    <p:sldLayoutId id="2147483677" r:id="rId12"/>
    <p:sldLayoutId id="2147483678" r:id="rId13"/>
    <p:sldLayoutId id="2147483679" r:id="rId14"/>
    <p:sldLayoutId id="2147483667" r:id="rId1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5A5C923-5A79-224D-A6A6-8267C6475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7288" y="904815"/>
            <a:ext cx="3207011" cy="2593561"/>
          </a:xfrm>
        </p:spPr>
        <p:txBody>
          <a:bodyPr>
            <a:normAutofit/>
          </a:bodyPr>
          <a:lstStyle/>
          <a:p>
            <a:r>
              <a:rPr lang="en-US" sz="3000" dirty="0"/>
              <a:t>FCC-</a:t>
            </a:r>
            <a:r>
              <a:rPr lang="en-US" sz="3000" dirty="0" err="1"/>
              <a:t>ee</a:t>
            </a:r>
            <a:r>
              <a:rPr lang="en-US" sz="3000" dirty="0"/>
              <a:t> Orbit Correction Methods and Sensitivity Studies for IP Tuning in Python</a:t>
            </a:r>
            <a:endParaRPr lang="fr-FR" sz="3000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34F3CA74-E434-844A-9C90-0FE7EB8DB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8488" y="3454460"/>
            <a:ext cx="1828800" cy="1568450"/>
          </a:xfrm>
        </p:spPr>
        <p:txBody>
          <a:bodyPr/>
          <a:lstStyle/>
          <a:p>
            <a:r>
              <a:rPr lang="en-US" dirty="0"/>
              <a:t>Guilhem Doat</a:t>
            </a:r>
          </a:p>
          <a:p>
            <a:r>
              <a:rPr lang="en-US" dirty="0"/>
              <a:t>Supervised by Léon van </a:t>
            </a:r>
            <a:r>
              <a:rPr lang="en-US" dirty="0" err="1"/>
              <a:t>Riesen</a:t>
            </a:r>
            <a:r>
              <a:rPr lang="en-US" dirty="0"/>
              <a:t>-Haupt</a:t>
            </a:r>
          </a:p>
          <a:p>
            <a:r>
              <a:rPr lang="fr-FR" dirty="0"/>
              <a:t>LPAP</a:t>
            </a:r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8A3154D-FCB0-A34B-BBBC-167C625558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TPIV presentation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52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6B9203C2-9D20-0D5B-25F5-1315BC80D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49" y="868103"/>
            <a:ext cx="4179889" cy="3116523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3A0BC0EE-F589-B639-45F5-C8F6CAE41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188" y="869409"/>
            <a:ext cx="4179889" cy="311521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4" y="131033"/>
            <a:ext cx="7361119" cy="587750"/>
          </a:xfrm>
        </p:spPr>
        <p:txBody>
          <a:bodyPr>
            <a:normAutofit/>
          </a:bodyPr>
          <a:lstStyle/>
          <a:p>
            <a:r>
              <a:rPr lang="fr-FR" sz="2800" dirty="0" err="1"/>
              <a:t>Orbit</a:t>
            </a:r>
            <a:r>
              <a:rPr lang="fr-FR" sz="2800" dirty="0"/>
              <a:t> correction </a:t>
            </a:r>
            <a:r>
              <a:rPr lang="fr-FR" sz="2800" dirty="0" err="1"/>
              <a:t>methods</a:t>
            </a:r>
            <a:r>
              <a:rPr lang="fr-FR" sz="2800" dirty="0"/>
              <a:t> : </a:t>
            </a:r>
            <a:r>
              <a:rPr lang="fr-FR" sz="2800" dirty="0" err="1"/>
              <a:t>Conditionned</a:t>
            </a:r>
            <a:r>
              <a:rPr lang="fr-FR" sz="2800" dirty="0"/>
              <a:t> Least squares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10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6752C0-79DC-EA12-0F33-A67F6AD6144E}"/>
              </a:ext>
            </a:extLst>
          </p:cNvPr>
          <p:cNvSpPr txBox="1"/>
          <p:nvPr/>
        </p:nvSpPr>
        <p:spPr>
          <a:xfrm>
            <a:off x="1806054" y="4145386"/>
            <a:ext cx="60550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7 : Perturbed and corrected orbit using the Least Squares method with prior conditioning using the correlation matrix.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4168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4" y="131033"/>
            <a:ext cx="7361119" cy="587750"/>
          </a:xfrm>
        </p:spPr>
        <p:txBody>
          <a:bodyPr>
            <a:normAutofit/>
          </a:bodyPr>
          <a:lstStyle/>
          <a:p>
            <a:r>
              <a:rPr lang="fr-FR" sz="2800" dirty="0" err="1"/>
              <a:t>Orbit</a:t>
            </a:r>
            <a:r>
              <a:rPr lang="fr-FR" sz="2800" dirty="0"/>
              <a:t> correction </a:t>
            </a:r>
            <a:r>
              <a:rPr lang="fr-FR" sz="2800" dirty="0" err="1"/>
              <a:t>methods</a:t>
            </a:r>
            <a:r>
              <a:rPr lang="fr-FR" sz="2800" dirty="0"/>
              <a:t> : </a:t>
            </a:r>
            <a:r>
              <a:rPr lang="fr-FR" sz="2800" dirty="0" err="1"/>
              <a:t>Conditionned</a:t>
            </a:r>
            <a:r>
              <a:rPr lang="fr-FR" sz="2800" dirty="0"/>
              <a:t> Least squares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11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6752C0-79DC-EA12-0F33-A67F6AD6144E}"/>
              </a:ext>
            </a:extLst>
          </p:cNvPr>
          <p:cNvSpPr txBox="1"/>
          <p:nvPr/>
        </p:nvSpPr>
        <p:spPr>
          <a:xfrm>
            <a:off x="1806054" y="4136288"/>
            <a:ext cx="60550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8 : Corrector strength and orbit ratio using the Least Squares method with prior conditioning using the correlation matrix.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endParaRPr lang="en-AU" dirty="0"/>
          </a:p>
        </p:txBody>
      </p:sp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9B838962-C3A4-9F25-1267-1A648CE1A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60" y="718783"/>
            <a:ext cx="4104718" cy="3078538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E2B350F5-4242-7E1C-CE51-4961D4221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176" y="718783"/>
            <a:ext cx="4104717" cy="307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30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6547FF82-2BBA-0CC8-A4D5-ACA4D0D24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49" y="868103"/>
            <a:ext cx="4179889" cy="3116523"/>
          </a:xfrm>
          <a:prstGeom prst="rect">
            <a:avLst/>
          </a:prstGeom>
        </p:spPr>
      </p:pic>
      <p:pic>
        <p:nvPicPr>
          <p:cNvPr id="12" name="Picture 11" descr="Chart, box and whisker chart&#10;&#10;Description automatically generated">
            <a:extLst>
              <a:ext uri="{FF2B5EF4-FFF2-40B4-BE49-F238E27FC236}">
                <a16:creationId xmlns:a16="http://schemas.microsoft.com/office/drawing/2014/main" id="{27DE6FE2-CAB3-A3EC-80B4-A171FCF31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188" y="868103"/>
            <a:ext cx="4181641" cy="311652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4" y="131033"/>
            <a:ext cx="5764331" cy="587750"/>
          </a:xfrm>
        </p:spPr>
        <p:txBody>
          <a:bodyPr>
            <a:normAutofit/>
          </a:bodyPr>
          <a:lstStyle/>
          <a:p>
            <a:r>
              <a:rPr lang="fr-FR" dirty="0" err="1"/>
              <a:t>Orbit</a:t>
            </a:r>
            <a:r>
              <a:rPr lang="fr-FR" dirty="0"/>
              <a:t> correction </a:t>
            </a:r>
            <a:r>
              <a:rPr lang="fr-FR" dirty="0" err="1"/>
              <a:t>methods</a:t>
            </a:r>
            <a:r>
              <a:rPr lang="fr-FR" dirty="0"/>
              <a:t> : SVD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12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E16918-FA7C-0426-FF95-8180F760EAEC}"/>
              </a:ext>
            </a:extLst>
          </p:cNvPr>
          <p:cNvSpPr txBox="1"/>
          <p:nvPr/>
        </p:nvSpPr>
        <p:spPr>
          <a:xfrm>
            <a:off x="1733266" y="4032249"/>
            <a:ext cx="644629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9 : Perturbed and corrected orbit using the SVD method.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44706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4" y="131033"/>
            <a:ext cx="5764331" cy="587750"/>
          </a:xfrm>
        </p:spPr>
        <p:txBody>
          <a:bodyPr>
            <a:normAutofit/>
          </a:bodyPr>
          <a:lstStyle/>
          <a:p>
            <a:r>
              <a:rPr lang="fr-FR" dirty="0" err="1"/>
              <a:t>Orbit</a:t>
            </a:r>
            <a:r>
              <a:rPr lang="fr-FR" dirty="0"/>
              <a:t> correction </a:t>
            </a:r>
            <a:r>
              <a:rPr lang="fr-FR" dirty="0" err="1"/>
              <a:t>methods</a:t>
            </a:r>
            <a:r>
              <a:rPr lang="fr-FR" dirty="0"/>
              <a:t> : SVD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13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E16918-FA7C-0426-FF95-8180F760EAEC}"/>
              </a:ext>
            </a:extLst>
          </p:cNvPr>
          <p:cNvSpPr txBox="1"/>
          <p:nvPr/>
        </p:nvSpPr>
        <p:spPr>
          <a:xfrm>
            <a:off x="1733266" y="4438628"/>
            <a:ext cx="64462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10 : Corrector strength and orbit ratio using </a:t>
            </a:r>
            <a:r>
              <a:rPr lang="en-US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using</a:t>
            </a:r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the SVD method</a:t>
            </a:r>
            <a:endParaRPr lang="en-AU" dirty="0"/>
          </a:p>
        </p:txBody>
      </p:sp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BC4F9F7A-80D9-B60B-1966-982EE2CA8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53" y="853213"/>
            <a:ext cx="4154379" cy="3115784"/>
          </a:xfrm>
          <a:prstGeom prst="rect">
            <a:avLst/>
          </a:prstGeom>
        </p:spPr>
      </p:pic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672A1412-16D6-CF71-86D2-E13CEC5071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392" y="853213"/>
            <a:ext cx="4204227" cy="315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37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FBFC9DA-BA1E-7CC5-996A-3AA14C859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237" y="623623"/>
            <a:ext cx="4164787" cy="3102216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31F6D77B-FF94-20C8-46D1-5D7AD7115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05" y="594067"/>
            <a:ext cx="4244146" cy="316132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4" y="131033"/>
            <a:ext cx="5764331" cy="587750"/>
          </a:xfrm>
        </p:spPr>
        <p:txBody>
          <a:bodyPr>
            <a:normAutofit/>
          </a:bodyPr>
          <a:lstStyle/>
          <a:p>
            <a:r>
              <a:rPr lang="fr-FR" dirty="0" err="1"/>
              <a:t>Orbit</a:t>
            </a:r>
            <a:r>
              <a:rPr lang="fr-FR" dirty="0"/>
              <a:t> correction </a:t>
            </a:r>
            <a:r>
              <a:rPr lang="fr-FR" dirty="0" err="1"/>
              <a:t>methods</a:t>
            </a:r>
            <a:r>
              <a:rPr lang="fr-FR" dirty="0"/>
              <a:t> : OMP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14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D316A2-CC26-596B-31D9-DF7BDB786E4A}"/>
              </a:ext>
            </a:extLst>
          </p:cNvPr>
          <p:cNvSpPr txBox="1"/>
          <p:nvPr/>
        </p:nvSpPr>
        <p:spPr>
          <a:xfrm>
            <a:off x="2233684" y="4424343"/>
            <a:ext cx="65008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11: Perturbed and corrected orbit using the OMP method.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7169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4" y="131033"/>
            <a:ext cx="5764331" cy="587750"/>
          </a:xfrm>
        </p:spPr>
        <p:txBody>
          <a:bodyPr>
            <a:normAutofit/>
          </a:bodyPr>
          <a:lstStyle/>
          <a:p>
            <a:r>
              <a:rPr lang="fr-FR" dirty="0" err="1"/>
              <a:t>Orbit</a:t>
            </a:r>
            <a:r>
              <a:rPr lang="fr-FR" dirty="0"/>
              <a:t> correction </a:t>
            </a:r>
            <a:r>
              <a:rPr lang="fr-FR" dirty="0" err="1"/>
              <a:t>methods</a:t>
            </a:r>
            <a:r>
              <a:rPr lang="fr-FR" dirty="0"/>
              <a:t> : OMP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15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D316A2-CC26-596B-31D9-DF7BDB786E4A}"/>
              </a:ext>
            </a:extLst>
          </p:cNvPr>
          <p:cNvSpPr txBox="1"/>
          <p:nvPr/>
        </p:nvSpPr>
        <p:spPr>
          <a:xfrm>
            <a:off x="2130355" y="4154069"/>
            <a:ext cx="65008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12 : Corrector strength and orbit ratio using </a:t>
            </a:r>
            <a:r>
              <a:rPr lang="en-US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using</a:t>
            </a:r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the OMP method</a:t>
            </a:r>
            <a:endParaRPr lang="en-AU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7D19AA26-310F-135E-6C41-82F3AF413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48" y="622850"/>
            <a:ext cx="4137319" cy="3102989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B00A0BF5-E0E3-D0EC-D994-C87FDC945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967" y="622850"/>
            <a:ext cx="4209956" cy="315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464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5DDEB21-881A-7DC0-1F0E-A6EB16DA3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735660"/>
            <a:ext cx="7726363" cy="4276808"/>
          </a:xfrm>
        </p:spPr>
        <p:txBody>
          <a:bodyPr>
            <a:normAutofit/>
          </a:bodyPr>
          <a:lstStyle/>
          <a:p>
            <a:r>
              <a:rPr lang="en-US" dirty="0"/>
              <a:t>Studying the beam’s </a:t>
            </a:r>
            <a:r>
              <a:rPr lang="en-US" dirty="0" err="1"/>
              <a:t>behaviour</a:t>
            </a:r>
            <a:r>
              <a:rPr lang="en-US" dirty="0"/>
              <a:t>, we conclude that it is possible to find a combination of perturbations that targets one property of the beam while leaving the others untouched</a:t>
            </a:r>
          </a:p>
          <a:p>
            <a:endParaRPr lang="en-US" dirty="0"/>
          </a:p>
          <a:p>
            <a:r>
              <a:rPr lang="en-US" dirty="0"/>
              <a:t>It is possible to implement simple and efficient orbit correction methods in Python, and to use them to actually correct orbits.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next ?</a:t>
            </a:r>
          </a:p>
          <a:p>
            <a:r>
              <a:rPr lang="en-US" dirty="0"/>
              <a:t> Use this knowledge to find how to accurately target specific characteristics of the beam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Play around with the correction methods to see if they are applicable to other aspects of the beam’s optics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4DCA401C-DB17-28E7-E10B-62728D16F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5236618" cy="1072753"/>
          </a:xfrm>
        </p:spPr>
        <p:txBody>
          <a:bodyPr/>
          <a:lstStyle/>
          <a:p>
            <a:r>
              <a:rPr lang="en-US" dirty="0"/>
              <a:t>Conclusions : What to take away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5BFFCB-3ACB-EE46-920F-166A26D9D1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5F7E616-128C-7A4F-B918-D0048750C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605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5BFFCB-3ACB-EE46-920F-166A26D9D1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5F7E616-128C-7A4F-B918-D0048750C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17</a:t>
            </a:fld>
            <a:endParaRPr lang="fr-F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C0E4370-56F0-C79F-B61E-F7F5AEC5F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9021" y="1031784"/>
            <a:ext cx="6045958" cy="395874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Thank you for your attention !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Questions ?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673866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3F1774-0E4C-4A73-A38C-AA08CDBB3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6997179" cy="514962"/>
          </a:xfrm>
        </p:spPr>
        <p:txBody>
          <a:bodyPr/>
          <a:lstStyle/>
          <a:p>
            <a:r>
              <a:rPr lang="en-US" dirty="0"/>
              <a:t>Appendix 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C8BC1-D5C7-6F4B-483B-479AD995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1F0B-56F7-0BB9-9CA4-604EF2F86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76B10357-A544-8757-C22F-75E6205CB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75" y="932597"/>
            <a:ext cx="8022211" cy="255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60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C8BC1-D5C7-6F4B-483B-479AD995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1F0B-56F7-0BB9-9CA4-604EF2F86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57F46B00-A6A8-B27E-4B8D-CCC2B3D0C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865" y="284045"/>
            <a:ext cx="6204269" cy="457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1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C04D4F0-9F00-D043-B80F-52268AB00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014262"/>
            <a:ext cx="7726363" cy="3936197"/>
          </a:xfrm>
        </p:spPr>
        <p:txBody>
          <a:bodyPr/>
          <a:lstStyle/>
          <a:p>
            <a:r>
              <a:rPr lang="en-US" dirty="0"/>
              <a:t>A part of the FCC Feasibility study : importance of orbit &amp; optics corrections in achieving the desired luminosity. The large number of magnets ( &gt; 9000)  makes the FCC a challenging machine through which steer the beam.</a:t>
            </a:r>
          </a:p>
          <a:p>
            <a:r>
              <a:rPr lang="en-US" dirty="0"/>
              <a:t> The current orbit correction tools implemented in Mad-X are efficient but opaque and complicated to modify, for example to add additional constraints.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dirty="0" err="1"/>
              <a:t>Both</a:t>
            </a:r>
            <a:r>
              <a:rPr lang="fr-FR" dirty="0"/>
              <a:t> of </a:t>
            </a:r>
            <a:r>
              <a:rPr lang="fr-FR" dirty="0" err="1"/>
              <a:t>these</a:t>
            </a:r>
            <a:r>
              <a:rPr lang="fr-FR" dirty="0"/>
              <a:t> issues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adressed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:</a:t>
            </a:r>
          </a:p>
          <a:p>
            <a:r>
              <a:rPr lang="fr-FR" dirty="0" err="1"/>
              <a:t>Investigating</a:t>
            </a:r>
            <a:r>
              <a:rPr lang="fr-FR" dirty="0"/>
              <a:t> how sensitive the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to </a:t>
            </a:r>
            <a:r>
              <a:rPr lang="fr-FR" dirty="0" err="1"/>
              <a:t>magnetic</a:t>
            </a:r>
            <a:r>
              <a:rPr lang="fr-FR" dirty="0"/>
              <a:t> perturbations.</a:t>
            </a:r>
          </a:p>
          <a:p>
            <a:r>
              <a:rPr lang="fr-FR" dirty="0" err="1"/>
              <a:t>Implementing</a:t>
            </a:r>
            <a:r>
              <a:rPr lang="fr-FR" dirty="0"/>
              <a:t> in a </a:t>
            </a:r>
            <a:r>
              <a:rPr lang="fr-FR" dirty="0" err="1"/>
              <a:t>widely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language</a:t>
            </a:r>
            <a:r>
              <a:rPr lang="fr-FR" dirty="0"/>
              <a:t>, </a:t>
            </a:r>
            <a:r>
              <a:rPr lang="fr-FR" dirty="0" err="1"/>
              <a:t>such</a:t>
            </a:r>
            <a:r>
              <a:rPr lang="fr-FR" dirty="0"/>
              <a:t> as Python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>
                <a:latin typeface="Miriam Fixed" panose="020B0604020202020204" pitchFamily="49" charset="-79"/>
                <a:cs typeface="Miriam Fixed" panose="020B0604020202020204" pitchFamily="49" charset="-79"/>
              </a:rPr>
              <a:t>cpymad</a:t>
            </a:r>
            <a:r>
              <a:rPr lang="fr-FR" dirty="0"/>
              <a:t> </a:t>
            </a:r>
            <a:r>
              <a:rPr lang="fr-FR" dirty="0" err="1"/>
              <a:t>library</a:t>
            </a:r>
            <a:r>
              <a:rPr lang="fr-FR" dirty="0"/>
              <a:t>, </a:t>
            </a:r>
            <a:r>
              <a:rPr lang="fr-FR" dirty="0" err="1"/>
              <a:t>orbit</a:t>
            </a:r>
            <a:r>
              <a:rPr lang="fr-FR" dirty="0"/>
              <a:t> correction </a:t>
            </a:r>
            <a:r>
              <a:rPr lang="fr-FR" dirty="0" err="1"/>
              <a:t>methods</a:t>
            </a:r>
            <a:r>
              <a:rPr lang="fr-FR" dirty="0"/>
              <a:t> and </a:t>
            </a:r>
            <a:r>
              <a:rPr lang="fr-FR" dirty="0" err="1"/>
              <a:t>testing</a:t>
            </a:r>
            <a:r>
              <a:rPr lang="fr-FR" dirty="0"/>
              <a:t> </a:t>
            </a:r>
            <a:r>
              <a:rPr lang="fr-FR" dirty="0" err="1"/>
              <a:t>them</a:t>
            </a:r>
            <a:r>
              <a:rPr lang="fr-FR" dirty="0"/>
              <a:t>.</a:t>
            </a:r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6000891" cy="719678"/>
          </a:xfrm>
        </p:spPr>
        <p:txBody>
          <a:bodyPr>
            <a:normAutofit/>
          </a:bodyPr>
          <a:lstStyle/>
          <a:p>
            <a:r>
              <a:rPr lang="en-US" dirty="0"/>
              <a:t>Project Context &amp; Goals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4294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C8BC1-D5C7-6F4B-483B-479AD995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166822" y="2778452"/>
            <a:ext cx="3341052" cy="911524"/>
          </a:xfrm>
        </p:spPr>
        <p:txBody>
          <a:bodyPr/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1F0B-56F7-0BB9-9CA4-604EF2F86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FB4865B9-EE96-3870-9295-1DD3B1683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690" y="1208017"/>
            <a:ext cx="6210619" cy="272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90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E3D9599-6AD0-A54B-A8DB-E5D44637B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Sensitivity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776DD9-9966-334C-AB8C-86A7550DDD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024376F-AEFF-1D40-AB92-99A91B91E1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1" name="Picture 10" descr="Chart, line chart">
            <a:extLst>
              <a:ext uri="{FF2B5EF4-FFF2-40B4-BE49-F238E27FC236}">
                <a16:creationId xmlns:a16="http://schemas.microsoft.com/office/drawing/2014/main" id="{A67F2827-734A-5CB1-3F23-CD68C4670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836" y="667408"/>
            <a:ext cx="3759620" cy="2819715"/>
          </a:xfrm>
          <a:prstGeom prst="rect">
            <a:avLst/>
          </a:prstGeom>
        </p:spPr>
      </p:pic>
      <p:pic>
        <p:nvPicPr>
          <p:cNvPr id="13" name="Picture 12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507FE239-A7EB-F186-79A9-80874C7D5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518" y="40064"/>
            <a:ext cx="3336085" cy="25020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C1EAECF-30B6-E81E-6705-64EC8478713C}"/>
              </a:ext>
            </a:extLst>
          </p:cNvPr>
          <p:cNvSpPr txBox="1"/>
          <p:nvPr/>
        </p:nvSpPr>
        <p:spPr>
          <a:xfrm>
            <a:off x="1118903" y="3756841"/>
            <a:ext cx="28751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1 : </a:t>
            </a:r>
            <a:r>
              <a:rPr lang="en-US" b="0" i="0" dirty="0"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Response of different parameters as a function of ∆k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pic>
        <p:nvPicPr>
          <p:cNvPr id="14" name="Picture 13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EF9531ED-BC60-F018-B82E-4F6216E790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0518" y="2495337"/>
            <a:ext cx="3375582" cy="253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4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93B10A-ED1A-8846-97E5-AD42E8205CA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FECB62-E718-184B-8A74-3DEFF72656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A38D484B-818F-2D49-8CFB-08CC9BC8A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660538"/>
          </a:xfrm>
        </p:spPr>
        <p:txBody>
          <a:bodyPr anchor="t">
            <a:normAutofit/>
          </a:bodyPr>
          <a:lstStyle/>
          <a:p>
            <a:r>
              <a:rPr lang="fr-FR" dirty="0" err="1"/>
              <a:t>Sensitivity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B68F5C-3105-220A-E6E7-D61235B65AB4}"/>
              </a:ext>
            </a:extLst>
          </p:cNvPr>
          <p:cNvSpPr txBox="1"/>
          <p:nvPr/>
        </p:nvSpPr>
        <p:spPr>
          <a:xfrm>
            <a:off x="1105255" y="4000984"/>
            <a:ext cx="3266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2 : </a:t>
            </a:r>
            <a:r>
              <a:rPr lang="en-US" b="0" i="0" dirty="0"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Comparing the response at ∆k = 10^(−6) [m−1] of each couple of (same plane) parameters for each magnet.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76DE86B5-4B34-D5D6-F91F-C8D852ADA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89" y="552250"/>
            <a:ext cx="3730868" cy="2798151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4088559C-D5E4-44F2-1D0D-704802928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599" y="0"/>
            <a:ext cx="3309447" cy="2482085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8D432F9C-7313-92BA-37E9-082157653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017" y="2482085"/>
            <a:ext cx="3375029" cy="253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98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30FBF1BE-490D-FF11-EFE0-C0061EA57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93" y="589032"/>
            <a:ext cx="4504188" cy="3344918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8D432912-7755-5A51-F95E-E59A07132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321" y="2683164"/>
            <a:ext cx="3175376" cy="2358111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35F1364C-962C-B800-D246-D765ECCA1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166" y="195263"/>
            <a:ext cx="3175377" cy="2358111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93B10A-ED1A-8846-97E5-AD42E8205CA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FECB62-E718-184B-8A74-3DEFF72656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5</a:t>
            </a:fld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A38D484B-818F-2D49-8CFB-08CC9BC8A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</p:spPr>
        <p:txBody>
          <a:bodyPr anchor="t">
            <a:normAutofit/>
          </a:bodyPr>
          <a:lstStyle/>
          <a:p>
            <a:r>
              <a:rPr lang="fr-FR" dirty="0" err="1"/>
              <a:t>Sensitivity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B68F5C-3105-220A-E6E7-D61235B65AB4}"/>
              </a:ext>
            </a:extLst>
          </p:cNvPr>
          <p:cNvSpPr txBox="1"/>
          <p:nvPr/>
        </p:nvSpPr>
        <p:spPr>
          <a:xfrm>
            <a:off x="1241947" y="3916907"/>
            <a:ext cx="3266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3 : </a:t>
            </a:r>
            <a:r>
              <a:rPr lang="en-US" b="0" i="0" dirty="0"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Comparing the response at ∆k = 10^(−6) [m−1] of each couple of (same plane) parameters for each magnet.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68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11B708E-5D66-AC4E-88EB-D50C6EC8E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3667125" cy="551356"/>
          </a:xfrm>
        </p:spPr>
        <p:txBody>
          <a:bodyPr/>
          <a:lstStyle/>
          <a:p>
            <a:r>
              <a:rPr lang="fr-FR" dirty="0" err="1"/>
              <a:t>Sensitivity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48F7D4-36A8-704E-AF37-08718846C33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E2BFF2-E242-3048-A665-79FC4A427F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C50E501D-F3E5-546A-4875-414F6E0E8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114" y="2566720"/>
            <a:ext cx="3435706" cy="2576780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BD24A885-2D8F-F04D-9BDB-9ABD12409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113" y="0"/>
            <a:ext cx="3473885" cy="2605414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5DCF7B7D-F3E5-43B6-B9B9-455AD1A1E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47" y="633755"/>
            <a:ext cx="4379947" cy="32849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6AC9AC-D553-EB89-5015-F5392E45AD7E}"/>
              </a:ext>
            </a:extLst>
          </p:cNvPr>
          <p:cNvSpPr txBox="1"/>
          <p:nvPr/>
        </p:nvSpPr>
        <p:spPr>
          <a:xfrm>
            <a:off x="1401171" y="3965568"/>
            <a:ext cx="28788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4 : </a:t>
            </a:r>
            <a:r>
              <a:rPr lang="en-US" b="0" i="0" dirty="0"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Difference between the combined effect of each pair of kicker and the sum of their</a:t>
            </a:r>
            <a:b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</a:br>
            <a:r>
              <a:rPr lang="en-US" b="0" i="0" dirty="0"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individual contributions (∆k = 10^(−6) [m−1])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974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7BC4BC0-7D27-3444-A1AD-65DBA4239B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4874" y="871772"/>
            <a:ext cx="7726363" cy="3958285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Knowing</a:t>
            </a:r>
            <a:r>
              <a:rPr lang="fr-FR" dirty="0"/>
              <a:t> the </a:t>
            </a:r>
            <a:r>
              <a:rPr lang="fr-FR" dirty="0" err="1"/>
              <a:t>behaviour</a:t>
            </a:r>
            <a:r>
              <a:rPr lang="fr-FR" dirty="0"/>
              <a:t> of the </a:t>
            </a:r>
            <a:r>
              <a:rPr lang="fr-FR" dirty="0" err="1"/>
              <a:t>beam</a:t>
            </a:r>
            <a:r>
              <a:rPr lang="fr-FR" dirty="0"/>
              <a:t>, one can </a:t>
            </a:r>
            <a:r>
              <a:rPr lang="fr-FR" dirty="0" err="1"/>
              <a:t>try</a:t>
            </a:r>
            <a:r>
              <a:rPr lang="fr-FR" dirty="0"/>
              <a:t> </a:t>
            </a:r>
            <a:r>
              <a:rPr lang="fr-FR" dirty="0" err="1"/>
              <a:t>applying</a:t>
            </a:r>
            <a:r>
              <a:rPr lang="fr-FR" dirty="0"/>
              <a:t> corrections :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and test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orbit</a:t>
            </a:r>
            <a:r>
              <a:rPr lang="fr-FR" dirty="0"/>
              <a:t> correction </a:t>
            </a:r>
            <a:r>
              <a:rPr lang="fr-FR" dirty="0" err="1"/>
              <a:t>methods</a:t>
            </a:r>
            <a:r>
              <a:rPr lang="fr-FR" dirty="0"/>
              <a:t>,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response</a:t>
            </a:r>
            <a:r>
              <a:rPr lang="fr-FR" dirty="0"/>
              <a:t> matrix of the machine :</a:t>
            </a:r>
          </a:p>
          <a:p>
            <a:r>
              <a:rPr lang="fr-FR" dirty="0"/>
              <a:t>Least Square Method</a:t>
            </a:r>
          </a:p>
          <a:p>
            <a:r>
              <a:rPr lang="fr-FR" dirty="0" err="1"/>
              <a:t>Singular</a:t>
            </a:r>
            <a:r>
              <a:rPr lang="fr-FR" dirty="0"/>
              <a:t> Value </a:t>
            </a:r>
            <a:r>
              <a:rPr lang="fr-FR" dirty="0" err="1"/>
              <a:t>Decomposition</a:t>
            </a:r>
            <a:endParaRPr lang="fr-FR" dirty="0"/>
          </a:p>
          <a:p>
            <a:r>
              <a:rPr lang="fr-FR" dirty="0"/>
              <a:t>Orthogonal Matching </a:t>
            </a:r>
            <a:r>
              <a:rPr lang="fr-FR" dirty="0" err="1"/>
              <a:t>Pursuit</a:t>
            </a:r>
            <a:r>
              <a:rPr lang="fr-FR" dirty="0"/>
              <a:t> (MICADO)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methods</a:t>
            </a:r>
            <a:r>
              <a:rPr lang="fr-FR" dirty="0"/>
              <a:t>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complemented</a:t>
            </a:r>
            <a:r>
              <a:rPr lang="fr-FR" dirty="0"/>
              <a:t> by </a:t>
            </a:r>
            <a:r>
              <a:rPr lang="fr-FR" dirty="0" err="1"/>
              <a:t>conditionning</a:t>
            </a:r>
            <a:r>
              <a:rPr lang="fr-FR" dirty="0"/>
              <a:t> </a:t>
            </a:r>
            <a:r>
              <a:rPr lang="fr-FR" dirty="0" err="1"/>
              <a:t>methods</a:t>
            </a:r>
            <a:r>
              <a:rPr lang="fr-FR" dirty="0"/>
              <a:t>, </a:t>
            </a:r>
            <a:r>
              <a:rPr lang="fr-FR" dirty="0" err="1"/>
              <a:t>used</a:t>
            </a:r>
            <a:r>
              <a:rPr lang="fr-FR" dirty="0"/>
              <a:t> to condition the </a:t>
            </a:r>
            <a:r>
              <a:rPr lang="fr-FR" dirty="0" err="1"/>
              <a:t>response</a:t>
            </a:r>
            <a:r>
              <a:rPr lang="fr-FR" dirty="0"/>
              <a:t> matrix </a:t>
            </a:r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correcting</a:t>
            </a:r>
            <a:r>
              <a:rPr lang="fr-FR" dirty="0"/>
              <a:t> to </a:t>
            </a:r>
            <a:r>
              <a:rPr lang="fr-FR" dirty="0" err="1"/>
              <a:t>ensure</a:t>
            </a:r>
            <a:r>
              <a:rPr lang="fr-FR" dirty="0"/>
              <a:t> good </a:t>
            </a:r>
            <a:r>
              <a:rPr lang="fr-FR" dirty="0" err="1"/>
              <a:t>results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6A5C954-4D50-5646-BD86-11914F923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4058361" cy="551356"/>
          </a:xfrm>
        </p:spPr>
        <p:txBody>
          <a:bodyPr/>
          <a:lstStyle/>
          <a:p>
            <a:r>
              <a:rPr lang="fr-FR" dirty="0" err="1"/>
              <a:t>Orbit</a:t>
            </a:r>
            <a:r>
              <a:rPr lang="fr-FR" dirty="0"/>
              <a:t> correction </a:t>
            </a:r>
            <a:r>
              <a:rPr lang="fr-FR" dirty="0" err="1"/>
              <a:t>methods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B981E69-B0C7-CB4A-8857-52A3E7987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6594FF-570A-9347-A32A-D6F6024A8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6488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3A1EAC12-A792-3C89-E653-41178BF7E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89" y="764274"/>
            <a:ext cx="4397010" cy="3277241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F9714134-6DD5-FDD9-0590-1FD83A4D8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310" y="764273"/>
            <a:ext cx="4429361" cy="33013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21933"/>
            <a:ext cx="7379316" cy="524061"/>
          </a:xfrm>
        </p:spPr>
        <p:txBody>
          <a:bodyPr anchor="t">
            <a:normAutofit/>
          </a:bodyPr>
          <a:lstStyle/>
          <a:p>
            <a:r>
              <a:rPr lang="fr-FR" sz="3000" dirty="0" err="1"/>
              <a:t>Orbit</a:t>
            </a:r>
            <a:r>
              <a:rPr lang="fr-FR" sz="3000" dirty="0"/>
              <a:t> correction </a:t>
            </a:r>
            <a:r>
              <a:rPr lang="fr-FR" sz="3000" dirty="0" err="1"/>
              <a:t>methods</a:t>
            </a:r>
            <a:r>
              <a:rPr lang="fr-FR" sz="3000" dirty="0"/>
              <a:t> : Least Squares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8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295FCB-E1DB-812A-C2C3-8D5A911862BC}"/>
              </a:ext>
            </a:extLst>
          </p:cNvPr>
          <p:cNvSpPr txBox="1"/>
          <p:nvPr/>
        </p:nvSpPr>
        <p:spPr>
          <a:xfrm>
            <a:off x="1416411" y="4488407"/>
            <a:ext cx="65600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5 : Perturbed and corrected orbit using the Least Squares method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78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40BEC9-5222-A344-BCF9-D94397D0C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21933"/>
            <a:ext cx="7379316" cy="524061"/>
          </a:xfrm>
        </p:spPr>
        <p:txBody>
          <a:bodyPr anchor="t">
            <a:normAutofit/>
          </a:bodyPr>
          <a:lstStyle/>
          <a:p>
            <a:r>
              <a:rPr lang="fr-FR" sz="3000" dirty="0" err="1"/>
              <a:t>Orbit</a:t>
            </a:r>
            <a:r>
              <a:rPr lang="fr-FR" sz="3000" dirty="0"/>
              <a:t> correction </a:t>
            </a:r>
            <a:r>
              <a:rPr lang="fr-FR" sz="3000" dirty="0" err="1"/>
              <a:t>methods</a:t>
            </a:r>
            <a:r>
              <a:rPr lang="fr-FR" sz="3000" dirty="0"/>
              <a:t> : Least Squares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B328C0A-2B46-D74A-A592-90FFD5458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221413" y="2778452"/>
            <a:ext cx="3341052" cy="911524"/>
          </a:xfrm>
        </p:spPr>
        <p:txBody>
          <a:bodyPr anchor="ctr">
            <a:normAutofit/>
          </a:bodyPr>
          <a:lstStyle/>
          <a:p>
            <a:r>
              <a:rPr lang="fr-CH" dirty="0"/>
              <a:t>Guilhem Doat / TPIV </a:t>
            </a:r>
            <a:r>
              <a:rPr lang="fr-CH" dirty="0" err="1"/>
              <a:t>Presentation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63D2A-0785-6841-AFED-A5664CA0F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9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295FCB-E1DB-812A-C2C3-8D5A911862BC}"/>
              </a:ext>
            </a:extLst>
          </p:cNvPr>
          <p:cNvSpPr txBox="1"/>
          <p:nvPr/>
        </p:nvSpPr>
        <p:spPr>
          <a:xfrm>
            <a:off x="1912280" y="4170534"/>
            <a:ext cx="65600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Figure 6 : Corrector strength and orbit ratio using the Least Squares method</a:t>
            </a:r>
            <a:endParaRPr lang="en-AU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FDDB32E-148B-F183-E11F-897E1CB1E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04" y="600500"/>
            <a:ext cx="4282366" cy="3211775"/>
          </a:xfrm>
          <a:prstGeom prst="rect">
            <a:avLst/>
          </a:prstGeom>
        </p:spPr>
      </p:pic>
      <p:pic>
        <p:nvPicPr>
          <p:cNvPr id="8" name="Picture 7" descr="Chart, box and whisker chart">
            <a:extLst>
              <a:ext uri="{FF2B5EF4-FFF2-40B4-BE49-F238E27FC236}">
                <a16:creationId xmlns:a16="http://schemas.microsoft.com/office/drawing/2014/main" id="{46BCFDBD-019A-A5E0-0093-EF6267B0F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321" y="600500"/>
            <a:ext cx="4403681" cy="330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804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6205E9-12FC-4D6C-B0C7-1E9025EEB1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8A6C70-7FF5-480A-B09B-7D0A19B2F431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F8CE09B-89B1-4B5D-BED2-87C84F0777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855</TotalTime>
  <Words>710</Words>
  <Application>Microsoft Office PowerPoint</Application>
  <PresentationFormat>On-screen Show (16:9)</PresentationFormat>
  <Paragraphs>98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CMU Serif</vt:lpstr>
      <vt:lpstr>Franklin Gothic Demi Cond</vt:lpstr>
      <vt:lpstr>Miriam Fixed</vt:lpstr>
      <vt:lpstr>Wingdings</vt:lpstr>
      <vt:lpstr>Thème Office</vt:lpstr>
      <vt:lpstr>FCC-ee Orbit Correction Methods and Sensitivity Studies for IP Tuning in Python</vt:lpstr>
      <vt:lpstr>Project Context &amp; Goals</vt:lpstr>
      <vt:lpstr>Sensitivity Study</vt:lpstr>
      <vt:lpstr>Sensitivity study</vt:lpstr>
      <vt:lpstr>Sensitivity study</vt:lpstr>
      <vt:lpstr>Sensitivity study</vt:lpstr>
      <vt:lpstr>Orbit correction methods</vt:lpstr>
      <vt:lpstr>Orbit correction methods : Least Squares</vt:lpstr>
      <vt:lpstr>Orbit correction methods : Least Squares</vt:lpstr>
      <vt:lpstr>Orbit correction methods : Conditionned Least squares</vt:lpstr>
      <vt:lpstr>Orbit correction methods : Conditionned Least squares</vt:lpstr>
      <vt:lpstr>Orbit correction methods : SVD</vt:lpstr>
      <vt:lpstr>Orbit correction methods : SVD</vt:lpstr>
      <vt:lpstr>Orbit correction methods : OMP</vt:lpstr>
      <vt:lpstr>Orbit correction methods : OMP</vt:lpstr>
      <vt:lpstr>Conclusions : What to take away</vt:lpstr>
      <vt:lpstr>Thank you for your attention !  Questions ?</vt:lpstr>
      <vt:lpstr>Appendix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Doat Guilhem Arnaud Alain</cp:lastModifiedBy>
  <cp:revision>61</cp:revision>
  <dcterms:created xsi:type="dcterms:W3CDTF">2019-04-02T06:24:35Z</dcterms:created>
  <dcterms:modified xsi:type="dcterms:W3CDTF">2023-02-16T09:51:42Z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</Properties>
</file>