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00" r:id="rId5"/>
    <p:sldMasterId id="2147483701" r:id="rId6"/>
    <p:sldMasterId id="2147483702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0" r:id="rId53"/>
    <p:sldId id="301" r:id="rId54"/>
    <p:sldId id="302" r:id="rId55"/>
    <p:sldId id="303" r:id="rId56"/>
    <p:sldId id="304" r:id="rId57"/>
    <p:sldId id="305" r:id="rId58"/>
  </p:sldIdLst>
  <p:sldSz cy="5143500" cx="9144000"/>
  <p:notesSz cx="6858000" cy="9144000"/>
  <p:embeddedFontLst>
    <p:embeddedFont>
      <p:font typeface="Libre Franklin"/>
      <p:regular r:id="rId59"/>
      <p:bold r:id="rId60"/>
      <p:italic r:id="rId61"/>
      <p:boldItalic r:id="rId62"/>
    </p:embeddedFont>
    <p:embeddedFont>
      <p:font typeface="Roboto"/>
      <p:regular r:id="rId63"/>
      <p:bold r:id="rId64"/>
      <p:italic r:id="rId65"/>
      <p:boldItalic r:id="rId6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9ED6F8D-FF05-4F35-A452-373F51237F26}">
  <a:tblStyle styleId="{A9ED6F8D-FF05-4F35-A452-373F51237F26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AE6E6"/>
          </a:solidFill>
        </a:fill>
      </a:tcStyle>
    </a:wholeTbl>
    <a:band1H>
      <a:tcTxStyle/>
      <a:tcStyle>
        <a:fill>
          <a:solidFill>
            <a:srgbClr val="F4CACA"/>
          </a:solidFill>
        </a:fill>
      </a:tcStyle>
    </a:band1H>
    <a:band2H>
      <a:tcTxStyle/>
    </a:band2H>
    <a:band1V>
      <a:tcTxStyle/>
      <a:tcStyle>
        <a:fill>
          <a:solidFill>
            <a:srgbClr val="F4CA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  <a:tblStyle styleId="{24106577-6FE9-475A-9050-AD6E23277896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E3B0476D-2F90-460E-9A31-206CEC913187}" styleName="Table_2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2.xml"/><Relationship Id="rId42" Type="http://schemas.openxmlformats.org/officeDocument/2006/relationships/slide" Target="slides/slide34.xml"/><Relationship Id="rId41" Type="http://schemas.openxmlformats.org/officeDocument/2006/relationships/slide" Target="slides/slide33.xml"/><Relationship Id="rId44" Type="http://schemas.openxmlformats.org/officeDocument/2006/relationships/slide" Target="slides/slide36.xml"/><Relationship Id="rId43" Type="http://schemas.openxmlformats.org/officeDocument/2006/relationships/slide" Target="slides/slide35.xml"/><Relationship Id="rId46" Type="http://schemas.openxmlformats.org/officeDocument/2006/relationships/slide" Target="slides/slide38.xml"/><Relationship Id="rId45" Type="http://schemas.openxmlformats.org/officeDocument/2006/relationships/slide" Target="slides/slide3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48" Type="http://schemas.openxmlformats.org/officeDocument/2006/relationships/slide" Target="slides/slide40.xml"/><Relationship Id="rId47" Type="http://schemas.openxmlformats.org/officeDocument/2006/relationships/slide" Target="slides/slide39.xml"/><Relationship Id="rId49" Type="http://schemas.openxmlformats.org/officeDocument/2006/relationships/slide" Target="slides/slide41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5" Type="http://schemas.openxmlformats.org/officeDocument/2006/relationships/slide" Target="slides/slide27.xml"/><Relationship Id="rId34" Type="http://schemas.openxmlformats.org/officeDocument/2006/relationships/slide" Target="slides/slide26.xml"/><Relationship Id="rId37" Type="http://schemas.openxmlformats.org/officeDocument/2006/relationships/slide" Target="slides/slide29.xml"/><Relationship Id="rId36" Type="http://schemas.openxmlformats.org/officeDocument/2006/relationships/slide" Target="slides/slide28.xml"/><Relationship Id="rId39" Type="http://schemas.openxmlformats.org/officeDocument/2006/relationships/slide" Target="slides/slide31.xml"/><Relationship Id="rId38" Type="http://schemas.openxmlformats.org/officeDocument/2006/relationships/slide" Target="slides/slide30.xml"/><Relationship Id="rId62" Type="http://schemas.openxmlformats.org/officeDocument/2006/relationships/font" Target="fonts/LibreFranklin-boldItalic.fntdata"/><Relationship Id="rId61" Type="http://schemas.openxmlformats.org/officeDocument/2006/relationships/font" Target="fonts/LibreFranklin-italic.fntdata"/><Relationship Id="rId20" Type="http://schemas.openxmlformats.org/officeDocument/2006/relationships/slide" Target="slides/slide12.xml"/><Relationship Id="rId64" Type="http://schemas.openxmlformats.org/officeDocument/2006/relationships/font" Target="fonts/Roboto-bold.fntdata"/><Relationship Id="rId63" Type="http://schemas.openxmlformats.org/officeDocument/2006/relationships/font" Target="fonts/Roboto-regular.fntdata"/><Relationship Id="rId22" Type="http://schemas.openxmlformats.org/officeDocument/2006/relationships/slide" Target="slides/slide14.xml"/><Relationship Id="rId66" Type="http://schemas.openxmlformats.org/officeDocument/2006/relationships/font" Target="fonts/Roboto-boldItalic.fntdata"/><Relationship Id="rId21" Type="http://schemas.openxmlformats.org/officeDocument/2006/relationships/slide" Target="slides/slide13.xml"/><Relationship Id="rId65" Type="http://schemas.openxmlformats.org/officeDocument/2006/relationships/font" Target="fonts/Roboto-italic.fntdata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60" Type="http://schemas.openxmlformats.org/officeDocument/2006/relationships/font" Target="fonts/LibreFranklin-bold.fntdata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9" Type="http://schemas.openxmlformats.org/officeDocument/2006/relationships/slide" Target="slides/slide21.xml"/><Relationship Id="rId51" Type="http://schemas.openxmlformats.org/officeDocument/2006/relationships/slide" Target="slides/slide43.xml"/><Relationship Id="rId50" Type="http://schemas.openxmlformats.org/officeDocument/2006/relationships/slide" Target="slides/slide42.xml"/><Relationship Id="rId53" Type="http://schemas.openxmlformats.org/officeDocument/2006/relationships/slide" Target="slides/slide45.xml"/><Relationship Id="rId52" Type="http://schemas.openxmlformats.org/officeDocument/2006/relationships/slide" Target="slides/slide44.xml"/><Relationship Id="rId11" Type="http://schemas.openxmlformats.org/officeDocument/2006/relationships/slide" Target="slides/slide3.xml"/><Relationship Id="rId55" Type="http://schemas.openxmlformats.org/officeDocument/2006/relationships/slide" Target="slides/slide47.xml"/><Relationship Id="rId10" Type="http://schemas.openxmlformats.org/officeDocument/2006/relationships/slide" Target="slides/slide2.xml"/><Relationship Id="rId54" Type="http://schemas.openxmlformats.org/officeDocument/2006/relationships/slide" Target="slides/slide46.xml"/><Relationship Id="rId13" Type="http://schemas.openxmlformats.org/officeDocument/2006/relationships/slide" Target="slides/slide5.xml"/><Relationship Id="rId57" Type="http://schemas.openxmlformats.org/officeDocument/2006/relationships/slide" Target="slides/slide49.xml"/><Relationship Id="rId12" Type="http://schemas.openxmlformats.org/officeDocument/2006/relationships/slide" Target="slides/slide4.xml"/><Relationship Id="rId56" Type="http://schemas.openxmlformats.org/officeDocument/2006/relationships/slide" Target="slides/slide48.xml"/><Relationship Id="rId15" Type="http://schemas.openxmlformats.org/officeDocument/2006/relationships/slide" Target="slides/slide7.xml"/><Relationship Id="rId59" Type="http://schemas.openxmlformats.org/officeDocument/2006/relationships/font" Target="fonts/LibreFranklin-regular.fntdata"/><Relationship Id="rId14" Type="http://schemas.openxmlformats.org/officeDocument/2006/relationships/slide" Target="slides/slide6.xml"/><Relationship Id="rId58" Type="http://schemas.openxmlformats.org/officeDocument/2006/relationships/slide" Target="slides/slide5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13990ff7cfd_3_116:notes"/>
          <p:cNvSpPr/>
          <p:nvPr>
            <p:ph idx="2" type="sldImg"/>
          </p:nvPr>
        </p:nvSpPr>
        <p:spPr>
          <a:xfrm>
            <a:off x="211138" y="619125"/>
            <a:ext cx="6435725" cy="362108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8" name="Google Shape;338;g13990ff7cfd_3_116:notes"/>
          <p:cNvSpPr txBox="1"/>
          <p:nvPr>
            <p:ph idx="1" type="body"/>
          </p:nvPr>
        </p:nvSpPr>
        <p:spPr>
          <a:xfrm>
            <a:off x="210518" y="4400549"/>
            <a:ext cx="6436964" cy="42010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g13990ff7cfd_3_1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340" name="Google Shape;340;g13990ff7cfd_3_116:notes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16.09.22</a:t>
            </a:r>
            <a:endParaRPr/>
          </a:p>
        </p:txBody>
      </p:sp>
      <p:sp>
        <p:nvSpPr>
          <p:cNvPr id="341" name="Google Shape;341;g13990ff7cfd_3_116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Speaker</a:t>
            </a:r>
            <a:endParaRPr/>
          </a:p>
        </p:txBody>
      </p:sp>
      <p:sp>
        <p:nvSpPr>
          <p:cNvPr id="342" name="Google Shape;342;g13990ff7cfd_3_116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NAME EVENT / NAME PRESENTATION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157334238e4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157334238e4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Used at CERN since more than 20 years for machine design and simulation (PS, SPS, LEP, LHC, future linacs, beam lines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15a6d2179d6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15a6d2179d6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15a6d2179d6_7_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3" name="Google Shape;453;g15a6d2179d6_7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13f49c5fc97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Google Shape;464;g13f49c5fc97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13990ff7cfd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13990ff7cfd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155ef030f22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155ef030f22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157b9c0670a_0_4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4" name="Google Shape;494;g157b9c0670a_0_4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157b9c0670a_0_4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7" name="Google Shape;507;g157b9c0670a_0_4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1591e79239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0" name="Google Shape;520;g1591e79239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1591e792397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1591e792397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13f49c5fc97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13f49c5fc97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g1591e792397_0_4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Google Shape;542;g1591e792397_0_4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13f49c5fc97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8" name="Google Shape;558;g13f49c5fc97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155c9fc587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5" name="Google Shape;565;g155c9fc587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g155c9fc5876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9" name="Google Shape;579;g155c9fc5876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1592bc1541f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3" name="Google Shape;593;g1592bc1541f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1592bc1541f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5" name="Google Shape;605;g1592bc1541f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g1592bc1541f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5" name="Google Shape;615;g1592bc1541f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1592bc1541f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9" name="Google Shape;629;g1592bc1541f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fedbedc9bb_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3" name="Google Shape;643;gfedbedc9bb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g1592bc1541f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4" name="Google Shape;654;g1592bc1541f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13f49c5fc97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13f49c5fc97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13f49c5fc97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7" name="Google Shape;667;g13f49c5fc97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g1592bc1541f_0_9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4" name="Google Shape;674;g1592bc1541f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15935c81f04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5" name="Google Shape;685;g15935c81f04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g15935c81f04_2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5" name="Google Shape;695;g15935c81f04_2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g15935c81f04_3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7" name="Google Shape;707;g15935c81f04_3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g15935c81f04_4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8" name="Google Shape;718;g15935c81f04_4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g157334238e4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" name="Google Shape;727;g157334238e4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13f49c5fc97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4" name="Google Shape;734;g13f49c5fc97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13f49c5fc97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1" name="Google Shape;741;g13f49c5fc97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g157b9c0670a_0_3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7" name="Google Shape;747;g157b9c0670a_0_3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157b9c0670a_0_18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6" name="Google Shape;366;g157b9c0670a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g13f49c5fc97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4" name="Google Shape;754;g13f49c5fc97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9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g13f49c5fc97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1" name="Google Shape;761;g13f49c5fc97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5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g1591e792397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7" name="Google Shape;767;g1591e792397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g13f49c5fc97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4" name="Google Shape;774;g13f49c5fc97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9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gfedbedc9bb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1" name="Google Shape;781;gfedbedc9bb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6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g13f78493e0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8" name="Google Shape;788;g13f78493e0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3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g13f78493e0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5" name="Google Shape;795;g13f78493e0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0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g13f78493e04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2" name="Google Shape;802;g13f78493e04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g13f49c5fc97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9" name="Google Shape;809;g13f49c5fc97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4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g157334238e4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6" name="Google Shape;816;g157334238e4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15935c81f04_4_18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3" name="Google Shape;373;g15935c81f04_4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g157b9c0670a_0_3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3" name="Google Shape;823;g157b9c0670a_0_3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1591e792397_0_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1" name="Google Shape;381;g1591e792397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1592bc1541f_0_4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4" name="Google Shape;404;g1592bc1541f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13f49c5fc97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13f49c5fc97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15935c81bdf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15935c81bdf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To get the optical configuration you want → matching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8.png"/><Relationship Id="rId3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8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8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8.png"/><Relationship Id="rId3" Type="http://schemas.openxmlformats.org/officeDocument/2006/relationships/image" Target="../media/image1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EPFL" showMasterSp="0">
  <p:cSld name="Title_EPFL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/>
          <p:nvPr>
            <p:ph idx="2" type="pic"/>
          </p:nvPr>
        </p:nvSpPr>
        <p:spPr>
          <a:xfrm>
            <a:off x="1331913" y="0"/>
            <a:ext cx="7812087" cy="4948238"/>
          </a:xfrm>
          <a:prstGeom prst="rect">
            <a:avLst/>
          </a:prstGeom>
          <a:noFill/>
          <a:ln>
            <a:noFill/>
          </a:ln>
        </p:spPr>
      </p:sp>
      <p:sp>
        <p:nvSpPr>
          <p:cNvPr id="60" name="Google Shape;60;p14"/>
          <p:cNvSpPr txBox="1"/>
          <p:nvPr>
            <p:ph type="ctrTitle"/>
          </p:nvPr>
        </p:nvSpPr>
        <p:spPr>
          <a:xfrm>
            <a:off x="6405563" y="786535"/>
            <a:ext cx="2738437" cy="23383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6800" lIns="216000" spcFirstLastPara="1" rIns="7200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ibre Franklin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4576763" y="3124922"/>
            <a:ext cx="1828800" cy="156845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0000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080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15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47" y="80283"/>
            <a:ext cx="1175301" cy="50865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>
            <p:ph idx="3" type="body"/>
          </p:nvPr>
        </p:nvSpPr>
        <p:spPr>
          <a:xfrm>
            <a:off x="6400800" y="4683125"/>
            <a:ext cx="1828800" cy="4603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0000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990"/>
              <a:buNone/>
              <a:defRPr sz="1100"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64" name="Google Shape;6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0025" y="4579268"/>
            <a:ext cx="561543" cy="367382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/>
          <p:nvPr/>
        </p:nvSpPr>
        <p:spPr>
          <a:xfrm rot="-5400000">
            <a:off x="89679" y="4591427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>
            <a:lvl1pPr lvl="0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4" orient="horz" pos="123">
          <p15:clr>
            <a:srgbClr val="FBAE40"/>
          </p15:clr>
        </p15:guide>
        <p15:guide id="5" orient="horz" pos="3117">
          <p15:clr>
            <a:srgbClr val="FBAE40"/>
          </p15:clr>
        </p15:guide>
        <p15:guide id="6" pos="83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Content_Image1">
  <p:cSld name="Title_Content_Image1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904875" y="1563688"/>
            <a:ext cx="4581525" cy="3386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15"/>
          <p:cNvSpPr/>
          <p:nvPr>
            <p:ph idx="2" type="pic"/>
          </p:nvPr>
        </p:nvSpPr>
        <p:spPr>
          <a:xfrm>
            <a:off x="5486400" y="0"/>
            <a:ext cx="3144838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15"/>
          <p:cNvSpPr txBox="1"/>
          <p:nvPr>
            <p:ph type="title"/>
          </p:nvPr>
        </p:nvSpPr>
        <p:spPr>
          <a:xfrm>
            <a:off x="904875" y="179552"/>
            <a:ext cx="3667125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Section4">
  <p:cSld name="Title_Section4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6"/>
          <p:cNvSpPr txBox="1"/>
          <p:nvPr>
            <p:ph type="title"/>
          </p:nvPr>
        </p:nvSpPr>
        <p:spPr>
          <a:xfrm>
            <a:off x="4572000" y="777875"/>
            <a:ext cx="4058920" cy="17938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180000" spcFirstLastPara="1" rIns="7200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"/>
              <a:buNone/>
              <a:defRPr sz="3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4572000" y="2571750"/>
            <a:ext cx="4058920" cy="2156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918F8F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15"/>
              <a:buNone/>
              <a:defRPr sz="1350">
                <a:solidFill>
                  <a:srgbClr val="918F8F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9pPr>
          </a:lstStyle>
          <a:p/>
        </p:txBody>
      </p:sp>
      <p:sp>
        <p:nvSpPr>
          <p:cNvPr id="78" name="Google Shape;78;p16"/>
          <p:cNvSpPr/>
          <p:nvPr>
            <p:ph idx="2" type="pic"/>
          </p:nvPr>
        </p:nvSpPr>
        <p:spPr>
          <a:xfrm>
            <a:off x="904875" y="0"/>
            <a:ext cx="3667125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9" name="Google Shape;79;p16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6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">
  <p:cSld name="Title_Only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904875" y="179552"/>
            <a:ext cx="3667125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7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7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7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Section3">
  <p:cSld name="Title_Section3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8"/>
          <p:cNvSpPr txBox="1"/>
          <p:nvPr>
            <p:ph type="title"/>
          </p:nvPr>
        </p:nvSpPr>
        <p:spPr>
          <a:xfrm>
            <a:off x="4572000" y="777875"/>
            <a:ext cx="4058920" cy="17938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180000" spcFirstLastPara="1" rIns="7200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"/>
              <a:buNone/>
              <a:defRPr sz="3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4572000" y="2571750"/>
            <a:ext cx="4058920" cy="2156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918F8F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15"/>
              <a:buNone/>
              <a:defRPr sz="1350">
                <a:solidFill>
                  <a:srgbClr val="918F8F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9pPr>
          </a:lstStyle>
          <a:p/>
        </p:txBody>
      </p:sp>
      <p:sp>
        <p:nvSpPr>
          <p:cNvPr id="91" name="Google Shape;91;p18"/>
          <p:cNvSpPr/>
          <p:nvPr>
            <p:ph idx="2" type="pic"/>
          </p:nvPr>
        </p:nvSpPr>
        <p:spPr>
          <a:xfrm>
            <a:off x="904875" y="0"/>
            <a:ext cx="3667125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18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8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8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Content_Image2">
  <p:cSld name="Title_Content_Image2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/>
          <p:nvPr>
            <p:ph idx="2" type="pic"/>
          </p:nvPr>
        </p:nvSpPr>
        <p:spPr>
          <a:xfrm>
            <a:off x="904875" y="0"/>
            <a:ext cx="3144838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19"/>
          <p:cNvSpPr txBox="1"/>
          <p:nvPr>
            <p:ph idx="1" type="body"/>
          </p:nvPr>
        </p:nvSpPr>
        <p:spPr>
          <a:xfrm>
            <a:off x="4049395" y="1563688"/>
            <a:ext cx="4581525" cy="3386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19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9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9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101" name="Google Shape;101;p19"/>
          <p:cNvSpPr txBox="1"/>
          <p:nvPr>
            <p:ph type="title"/>
          </p:nvPr>
        </p:nvSpPr>
        <p:spPr>
          <a:xfrm>
            <a:off x="904876" y="131032"/>
            <a:ext cx="3144520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Section1">
  <p:cSld name="Title_Section1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20"/>
          <p:cNvSpPr txBox="1"/>
          <p:nvPr>
            <p:ph type="title"/>
          </p:nvPr>
        </p:nvSpPr>
        <p:spPr>
          <a:xfrm>
            <a:off x="4572000" y="777875"/>
            <a:ext cx="4058920" cy="17938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180000" spcFirstLastPara="1" rIns="7200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"/>
              <a:buNone/>
              <a:defRPr sz="3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0"/>
          <p:cNvSpPr txBox="1"/>
          <p:nvPr>
            <p:ph idx="1" type="body"/>
          </p:nvPr>
        </p:nvSpPr>
        <p:spPr>
          <a:xfrm>
            <a:off x="4572000" y="2571750"/>
            <a:ext cx="4058920" cy="2156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918F8F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15"/>
              <a:buNone/>
              <a:defRPr sz="1350">
                <a:solidFill>
                  <a:srgbClr val="918F8F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9pPr>
          </a:lstStyle>
          <a:p/>
        </p:txBody>
      </p:sp>
      <p:sp>
        <p:nvSpPr>
          <p:cNvPr id="106" name="Google Shape;106;p20"/>
          <p:cNvSpPr/>
          <p:nvPr>
            <p:ph idx="2" type="pic"/>
          </p:nvPr>
        </p:nvSpPr>
        <p:spPr>
          <a:xfrm>
            <a:off x="904875" y="0"/>
            <a:ext cx="3667125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07" name="Google Shape;107;p20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0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0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Section2">
  <p:cSld name="Title_Section2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1"/>
          <p:cNvSpPr txBox="1"/>
          <p:nvPr>
            <p:ph type="title"/>
          </p:nvPr>
        </p:nvSpPr>
        <p:spPr>
          <a:xfrm>
            <a:off x="4572000" y="777875"/>
            <a:ext cx="4058920" cy="17938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180000" spcFirstLastPara="1" rIns="7200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"/>
              <a:buNone/>
              <a:defRPr sz="3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1"/>
          <p:cNvSpPr txBox="1"/>
          <p:nvPr>
            <p:ph idx="1" type="body"/>
          </p:nvPr>
        </p:nvSpPr>
        <p:spPr>
          <a:xfrm>
            <a:off x="4572000" y="2571750"/>
            <a:ext cx="4058920" cy="2156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918F8F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15"/>
              <a:buNone/>
              <a:defRPr sz="1350">
                <a:solidFill>
                  <a:srgbClr val="918F8F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9pPr>
          </a:lstStyle>
          <a:p/>
        </p:txBody>
      </p:sp>
      <p:sp>
        <p:nvSpPr>
          <p:cNvPr id="114" name="Google Shape;114;p21"/>
          <p:cNvSpPr/>
          <p:nvPr>
            <p:ph idx="2" type="pic"/>
          </p:nvPr>
        </p:nvSpPr>
        <p:spPr>
          <a:xfrm>
            <a:off x="904875" y="0"/>
            <a:ext cx="3667125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15" name="Google Shape;115;p21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1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1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Faculty" showMasterSp="0">
  <p:cSld name="Title_Faculty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/>
          <p:nvPr>
            <p:ph idx="2" type="pic"/>
          </p:nvPr>
        </p:nvSpPr>
        <p:spPr>
          <a:xfrm>
            <a:off x="1331913" y="0"/>
            <a:ext cx="7812087" cy="4948238"/>
          </a:xfrm>
          <a:prstGeom prst="rect">
            <a:avLst/>
          </a:prstGeom>
          <a:noFill/>
          <a:ln>
            <a:noFill/>
          </a:ln>
        </p:spPr>
      </p:sp>
      <p:sp>
        <p:nvSpPr>
          <p:cNvPr id="120" name="Google Shape;120;p22"/>
          <p:cNvSpPr txBox="1"/>
          <p:nvPr>
            <p:ph type="ctrTitle"/>
          </p:nvPr>
        </p:nvSpPr>
        <p:spPr>
          <a:xfrm>
            <a:off x="6405563" y="786535"/>
            <a:ext cx="2738437" cy="23383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6800" lIns="216000" spcFirstLastPara="1" rIns="7200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ibre Franklin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2"/>
          <p:cNvSpPr txBox="1"/>
          <p:nvPr>
            <p:ph idx="1" type="subTitle"/>
          </p:nvPr>
        </p:nvSpPr>
        <p:spPr>
          <a:xfrm>
            <a:off x="4576763" y="3124922"/>
            <a:ext cx="1828800" cy="156845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0000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080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15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122" name="Google Shape;122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47" y="80283"/>
            <a:ext cx="1175301" cy="50865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2"/>
          <p:cNvSpPr txBox="1"/>
          <p:nvPr>
            <p:ph idx="3" type="body"/>
          </p:nvPr>
        </p:nvSpPr>
        <p:spPr>
          <a:xfrm>
            <a:off x="6400800" y="4683125"/>
            <a:ext cx="1828800" cy="4603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0000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990"/>
              <a:buNone/>
              <a:defRPr sz="1100"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4" name="Google Shape;124;p22"/>
          <p:cNvSpPr txBox="1"/>
          <p:nvPr>
            <p:ph idx="4" type="body"/>
          </p:nvPr>
        </p:nvSpPr>
        <p:spPr>
          <a:xfrm>
            <a:off x="82550" y="4440264"/>
            <a:ext cx="698500" cy="50797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68605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630"/>
              <a:buFont typeface="Arial"/>
              <a:buChar char="•"/>
              <a:defRPr sz="7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5" name="Google Shape;125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>
            <a:lvl1pPr lvl="0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1pPr>
            <a:lvl2pPr lvl="1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2pPr>
            <a:lvl3pPr lvl="2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3pPr>
            <a:lvl4pPr lvl="3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4pPr>
            <a:lvl5pPr lvl="4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5pPr>
            <a:lvl6pPr lvl="5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6pPr>
            <a:lvl7pPr lvl="6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7pPr>
            <a:lvl8pPr lvl="7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8pPr>
            <a:lvl9pPr lvl="8" algn="r">
              <a:buNone/>
              <a:defRPr sz="13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4" orient="horz" pos="123">
          <p15:clr>
            <a:srgbClr val="FBAE40"/>
          </p15:clr>
        </p15:guide>
        <p15:guide id="5" orient="horz" pos="3117">
          <p15:clr>
            <a:srgbClr val="FBAE40"/>
          </p15:clr>
        </p15:guide>
        <p15:guide id="6" pos="839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Content">
  <p:cSld name="Title_Conten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3"/>
          <p:cNvSpPr txBox="1"/>
          <p:nvPr>
            <p:ph idx="1" type="body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8" name="Google Shape;128;p23"/>
          <p:cNvSpPr txBox="1"/>
          <p:nvPr>
            <p:ph type="title"/>
          </p:nvPr>
        </p:nvSpPr>
        <p:spPr>
          <a:xfrm>
            <a:off x="904875" y="179552"/>
            <a:ext cx="3667125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3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3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3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Content_Image4">
  <p:cSld name="Title_Content_Image4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4"/>
          <p:cNvSpPr/>
          <p:nvPr>
            <p:ph idx="2" type="pic"/>
          </p:nvPr>
        </p:nvSpPr>
        <p:spPr>
          <a:xfrm>
            <a:off x="904875" y="1563688"/>
            <a:ext cx="3144838" cy="3579812"/>
          </a:xfrm>
          <a:prstGeom prst="rect">
            <a:avLst/>
          </a:prstGeom>
          <a:noFill/>
          <a:ln>
            <a:noFill/>
          </a:ln>
        </p:spPr>
      </p:sp>
      <p:sp>
        <p:nvSpPr>
          <p:cNvPr id="134" name="Google Shape;134;p24"/>
          <p:cNvSpPr txBox="1"/>
          <p:nvPr>
            <p:ph idx="1" type="body"/>
          </p:nvPr>
        </p:nvSpPr>
        <p:spPr>
          <a:xfrm>
            <a:off x="4049395" y="1563688"/>
            <a:ext cx="4581525" cy="3386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5" name="Google Shape;135;p24"/>
          <p:cNvSpPr txBox="1"/>
          <p:nvPr>
            <p:ph type="title"/>
          </p:nvPr>
        </p:nvSpPr>
        <p:spPr>
          <a:xfrm>
            <a:off x="904875" y="179552"/>
            <a:ext cx="3667125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4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4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4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2_content">
  <p:cSld name="title_2_content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5"/>
          <p:cNvSpPr txBox="1"/>
          <p:nvPr>
            <p:ph idx="1" type="body"/>
          </p:nvPr>
        </p:nvSpPr>
        <p:spPr>
          <a:xfrm>
            <a:off x="904875" y="1563688"/>
            <a:ext cx="3671466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1" name="Google Shape;141;p25"/>
          <p:cNvSpPr txBox="1"/>
          <p:nvPr>
            <p:ph idx="2" type="body"/>
          </p:nvPr>
        </p:nvSpPr>
        <p:spPr>
          <a:xfrm>
            <a:off x="4959772" y="1563688"/>
            <a:ext cx="3671466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2" name="Google Shape;142;p25"/>
          <p:cNvSpPr txBox="1"/>
          <p:nvPr>
            <p:ph type="title"/>
          </p:nvPr>
        </p:nvSpPr>
        <p:spPr>
          <a:xfrm>
            <a:off x="904875" y="179552"/>
            <a:ext cx="3667125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25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25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5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_Title">
  <p:cSld name="Image_Title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6"/>
          <p:cNvSpPr/>
          <p:nvPr>
            <p:ph idx="2" type="pic"/>
          </p:nvPr>
        </p:nvSpPr>
        <p:spPr>
          <a:xfrm>
            <a:off x="904875" y="0"/>
            <a:ext cx="7726363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48" name="Google Shape;148;p26"/>
          <p:cNvSpPr txBox="1"/>
          <p:nvPr>
            <p:ph type="title"/>
          </p:nvPr>
        </p:nvSpPr>
        <p:spPr>
          <a:xfrm>
            <a:off x="6405563" y="2571750"/>
            <a:ext cx="2738437" cy="21113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6800" lIns="180000" spcFirstLastPara="1" rIns="7200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6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6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6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">
  <p:cSld name="Image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7"/>
          <p:cNvSpPr/>
          <p:nvPr>
            <p:ph idx="2" type="pic"/>
          </p:nvPr>
        </p:nvSpPr>
        <p:spPr>
          <a:xfrm>
            <a:off x="904875" y="0"/>
            <a:ext cx="7726363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54" name="Google Shape;154;p27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7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27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Content_ImageBelow">
  <p:cSld name="Title_Content_ImageBelow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8"/>
          <p:cNvSpPr/>
          <p:nvPr>
            <p:ph idx="2" type="pic"/>
          </p:nvPr>
        </p:nvSpPr>
        <p:spPr>
          <a:xfrm>
            <a:off x="904875" y="3114674"/>
            <a:ext cx="8239125" cy="2028825"/>
          </a:xfrm>
          <a:prstGeom prst="rect">
            <a:avLst/>
          </a:prstGeom>
          <a:noFill/>
          <a:ln>
            <a:noFill/>
          </a:ln>
        </p:spPr>
      </p:sp>
      <p:sp>
        <p:nvSpPr>
          <p:cNvPr id="159" name="Google Shape;159;p28"/>
          <p:cNvSpPr txBox="1"/>
          <p:nvPr>
            <p:ph idx="1" type="body"/>
          </p:nvPr>
        </p:nvSpPr>
        <p:spPr>
          <a:xfrm>
            <a:off x="904875" y="1563688"/>
            <a:ext cx="7646988" cy="1436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14325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4pPr>
            <a:lvl5pPr indent="-314325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0" name="Google Shape;160;p28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28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28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163" name="Google Shape;163;p28"/>
          <p:cNvSpPr txBox="1"/>
          <p:nvPr>
            <p:ph type="title"/>
          </p:nvPr>
        </p:nvSpPr>
        <p:spPr>
          <a:xfrm>
            <a:off x="904875" y="179552"/>
            <a:ext cx="3667125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type="blank">
  <p:cSld name="BLANK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9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29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29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1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5100" lIns="135000" spcFirstLastPara="1" rIns="54000" wrap="square" tIns="0">
            <a:norm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Libre Franklin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8" name="Google Shape;178;p31"/>
          <p:cNvSpPr txBox="1"/>
          <p:nvPr>
            <p:ph idx="1" type="subTitle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800"/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400"/>
            </a:lvl3pPr>
            <a:lvl4pPr lvl="3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79" name="Google Shape;179;p31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0" name="Google Shape;180;p31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1" name="Google Shape;181;p31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Content">
  <p:cSld name="Title_Content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2"/>
          <p:cNvSpPr txBox="1"/>
          <p:nvPr>
            <p:ph idx="1" type="body"/>
          </p:nvPr>
        </p:nvSpPr>
        <p:spPr>
          <a:xfrm>
            <a:off x="904876" y="1563688"/>
            <a:ext cx="7726500" cy="33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>
            <a:lvl1pPr indent="-3048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84" name="Google Shape;184;p32"/>
          <p:cNvSpPr txBox="1"/>
          <p:nvPr>
            <p:ph type="title"/>
          </p:nvPr>
        </p:nvSpPr>
        <p:spPr>
          <a:xfrm>
            <a:off x="904876" y="179553"/>
            <a:ext cx="36672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5" name="Google Shape;185;p32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6" name="Google Shape;186;p32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7" name="Google Shape;187;p32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type="blank">
  <p:cSld name="BLANK"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3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0" name="Google Shape;190;p33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1" name="Google Shape;191;p33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Faculty" showMasterSp="0">
  <p:cSld name="Title_Faculty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4"/>
          <p:cNvSpPr/>
          <p:nvPr>
            <p:ph idx="2" type="pic"/>
          </p:nvPr>
        </p:nvSpPr>
        <p:spPr>
          <a:xfrm>
            <a:off x="1331914" y="0"/>
            <a:ext cx="7812000" cy="4948200"/>
          </a:xfrm>
          <a:prstGeom prst="rect">
            <a:avLst/>
          </a:prstGeom>
          <a:noFill/>
          <a:ln>
            <a:noFill/>
          </a:ln>
        </p:spPr>
      </p:sp>
      <p:sp>
        <p:nvSpPr>
          <p:cNvPr id="194" name="Google Shape;194;p34"/>
          <p:cNvSpPr txBox="1"/>
          <p:nvPr>
            <p:ph type="ctrTitle"/>
          </p:nvPr>
        </p:nvSpPr>
        <p:spPr>
          <a:xfrm>
            <a:off x="6405564" y="786536"/>
            <a:ext cx="2738400" cy="2338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5100" lIns="162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ibre Franklin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5" name="Google Shape;195;p34"/>
          <p:cNvSpPr txBox="1"/>
          <p:nvPr>
            <p:ph idx="1" type="subTitle"/>
          </p:nvPr>
        </p:nvSpPr>
        <p:spPr>
          <a:xfrm>
            <a:off x="4576763" y="3124922"/>
            <a:ext cx="1828800" cy="156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7500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  <a:defRPr sz="1200">
                <a:solidFill>
                  <a:schemeClr val="lt1"/>
                </a:solidFill>
              </a:defRPr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400"/>
            </a:lvl3pPr>
            <a:lvl4pPr lvl="3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196" name="Google Shape;196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48" y="80284"/>
            <a:ext cx="1175300" cy="508656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34"/>
          <p:cNvSpPr txBox="1"/>
          <p:nvPr>
            <p:ph idx="3" type="body"/>
          </p:nvPr>
        </p:nvSpPr>
        <p:spPr>
          <a:xfrm>
            <a:off x="6400800" y="4683126"/>
            <a:ext cx="1828800" cy="460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7500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sz="1100"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98" name="Google Shape;198;p34"/>
          <p:cNvSpPr txBox="1"/>
          <p:nvPr>
            <p:ph idx="4" type="body"/>
          </p:nvPr>
        </p:nvSpPr>
        <p:spPr>
          <a:xfrm>
            <a:off x="82550" y="4440265"/>
            <a:ext cx="698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667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600"/>
              <a:buFont typeface="Arial"/>
              <a:buChar char="•"/>
              <a:defRPr sz="700">
                <a:solidFill>
                  <a:schemeClr val="dk1"/>
                </a:solidFill>
              </a:defRPr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orient="horz" pos="1215">
          <p15:clr>
            <a:srgbClr val="FBAE40"/>
          </p15:clr>
        </p15:guide>
        <p15:guide id="2" pos="2160">
          <p15:clr>
            <a:srgbClr val="FBAE40"/>
          </p15:clr>
        </p15:guide>
        <p15:guide id="3" pos="95">
          <p15:clr>
            <a:srgbClr val="FBAE40"/>
          </p15:clr>
        </p15:guide>
        <p15:guide id="4" orient="horz" pos="92">
          <p15:clr>
            <a:srgbClr val="FBAE40"/>
          </p15:clr>
        </p15:guide>
        <p15:guide id="5" orient="horz" pos="2338">
          <p15:clr>
            <a:srgbClr val="FBAE40"/>
          </p15:clr>
        </p15:guide>
        <p15:guide id="6" pos="629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EPFL" showMasterSp="0">
  <p:cSld name="Title_EPFL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5"/>
          <p:cNvSpPr/>
          <p:nvPr>
            <p:ph idx="2" type="pic"/>
          </p:nvPr>
        </p:nvSpPr>
        <p:spPr>
          <a:xfrm>
            <a:off x="1331914" y="0"/>
            <a:ext cx="7812000" cy="4948200"/>
          </a:xfrm>
          <a:prstGeom prst="rect">
            <a:avLst/>
          </a:prstGeom>
          <a:noFill/>
          <a:ln>
            <a:noFill/>
          </a:ln>
        </p:spPr>
      </p:sp>
      <p:sp>
        <p:nvSpPr>
          <p:cNvPr id="201" name="Google Shape;201;p35"/>
          <p:cNvSpPr txBox="1"/>
          <p:nvPr>
            <p:ph type="ctrTitle"/>
          </p:nvPr>
        </p:nvSpPr>
        <p:spPr>
          <a:xfrm>
            <a:off x="6405564" y="786536"/>
            <a:ext cx="2738400" cy="2338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5100" lIns="162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ibre Franklin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2" name="Google Shape;202;p35"/>
          <p:cNvSpPr txBox="1"/>
          <p:nvPr>
            <p:ph idx="1" type="subTitle"/>
          </p:nvPr>
        </p:nvSpPr>
        <p:spPr>
          <a:xfrm>
            <a:off x="4576763" y="3124922"/>
            <a:ext cx="1828800" cy="156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7500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  <a:defRPr sz="1200">
                <a:solidFill>
                  <a:schemeClr val="lt1"/>
                </a:solidFill>
              </a:defRPr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/>
            </a:lvl2pPr>
            <a:lvl3pPr lvl="2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400"/>
            </a:lvl3pPr>
            <a:lvl4pPr lvl="3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203" name="Google Shape;203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48" y="80284"/>
            <a:ext cx="1175300" cy="508656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35"/>
          <p:cNvSpPr txBox="1"/>
          <p:nvPr>
            <p:ph idx="3" type="body"/>
          </p:nvPr>
        </p:nvSpPr>
        <p:spPr>
          <a:xfrm>
            <a:off x="6400800" y="4683126"/>
            <a:ext cx="1828800" cy="460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7500" spcFirstLastPara="1" rIns="68575" wrap="square" tIns="3427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000"/>
              <a:buNone/>
              <a:defRPr sz="1100"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id="205" name="Google Shape;205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0026" y="4579268"/>
            <a:ext cx="561544" cy="367383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5"/>
          <p:cNvSpPr/>
          <p:nvPr/>
        </p:nvSpPr>
        <p:spPr>
          <a:xfrm rot="-5400000">
            <a:off x="89699" y="4591528"/>
            <a:ext cx="45600" cy="59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orient="horz" pos="1215">
          <p15:clr>
            <a:srgbClr val="FBAE40"/>
          </p15:clr>
        </p15:guide>
        <p15:guide id="2" pos="2160">
          <p15:clr>
            <a:srgbClr val="FBAE40"/>
          </p15:clr>
        </p15:guide>
        <p15:guide id="3" pos="95">
          <p15:clr>
            <a:srgbClr val="FBAE40"/>
          </p15:clr>
        </p15:guide>
        <p15:guide id="4" orient="horz" pos="92">
          <p15:clr>
            <a:srgbClr val="FBAE40"/>
          </p15:clr>
        </p15:guide>
        <p15:guide id="5" orient="horz" pos="2338">
          <p15:clr>
            <a:srgbClr val="FBAE40"/>
          </p15:clr>
        </p15:guide>
        <p15:guide id="6" pos="629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Section1">
  <p:cSld name="Title_Section1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6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36"/>
          <p:cNvSpPr txBox="1"/>
          <p:nvPr>
            <p:ph type="title"/>
          </p:nvPr>
        </p:nvSpPr>
        <p:spPr>
          <a:xfrm>
            <a:off x="4572000" y="777876"/>
            <a:ext cx="4059000" cy="17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"/>
              <a:buNone/>
              <a:defRPr sz="3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0" name="Google Shape;210;p36"/>
          <p:cNvSpPr txBox="1"/>
          <p:nvPr>
            <p:ph idx="1" type="body"/>
          </p:nvPr>
        </p:nvSpPr>
        <p:spPr>
          <a:xfrm>
            <a:off x="4572000" y="2571750"/>
            <a:ext cx="4059000" cy="21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918F8F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400">
                <a:solidFill>
                  <a:srgbClr val="918F8F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9pPr>
          </a:lstStyle>
          <a:p/>
        </p:txBody>
      </p:sp>
      <p:sp>
        <p:nvSpPr>
          <p:cNvPr id="211" name="Google Shape;211;p36"/>
          <p:cNvSpPr/>
          <p:nvPr>
            <p:ph idx="2" type="pic"/>
          </p:nvPr>
        </p:nvSpPr>
        <p:spPr>
          <a:xfrm>
            <a:off x="904876" y="0"/>
            <a:ext cx="36672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12" name="Google Shape;212;p36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3" name="Google Shape;213;p36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4" name="Google Shape;214;p36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Section2">
  <p:cSld name="Title_Section2"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7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37"/>
          <p:cNvSpPr txBox="1"/>
          <p:nvPr>
            <p:ph type="title"/>
          </p:nvPr>
        </p:nvSpPr>
        <p:spPr>
          <a:xfrm>
            <a:off x="4572000" y="777876"/>
            <a:ext cx="4059000" cy="17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"/>
              <a:buNone/>
              <a:defRPr sz="3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8" name="Google Shape;218;p37"/>
          <p:cNvSpPr txBox="1"/>
          <p:nvPr>
            <p:ph idx="1" type="body"/>
          </p:nvPr>
        </p:nvSpPr>
        <p:spPr>
          <a:xfrm>
            <a:off x="4572000" y="2571750"/>
            <a:ext cx="4059000" cy="21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918F8F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400">
                <a:solidFill>
                  <a:srgbClr val="918F8F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9pPr>
          </a:lstStyle>
          <a:p/>
        </p:txBody>
      </p:sp>
      <p:sp>
        <p:nvSpPr>
          <p:cNvPr id="219" name="Google Shape;219;p37"/>
          <p:cNvSpPr/>
          <p:nvPr>
            <p:ph idx="2" type="pic"/>
          </p:nvPr>
        </p:nvSpPr>
        <p:spPr>
          <a:xfrm>
            <a:off x="904876" y="0"/>
            <a:ext cx="36672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20" name="Google Shape;220;p37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1" name="Google Shape;221;p37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2" name="Google Shape;222;p37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Section3">
  <p:cSld name="Title_Section3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8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8"/>
          <p:cNvSpPr txBox="1"/>
          <p:nvPr>
            <p:ph type="title"/>
          </p:nvPr>
        </p:nvSpPr>
        <p:spPr>
          <a:xfrm>
            <a:off x="4572000" y="777876"/>
            <a:ext cx="4059000" cy="17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"/>
              <a:buNone/>
              <a:defRPr sz="3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6" name="Google Shape;226;p38"/>
          <p:cNvSpPr txBox="1"/>
          <p:nvPr>
            <p:ph idx="1" type="body"/>
          </p:nvPr>
        </p:nvSpPr>
        <p:spPr>
          <a:xfrm>
            <a:off x="4572000" y="2571750"/>
            <a:ext cx="4059000" cy="21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918F8F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400">
                <a:solidFill>
                  <a:srgbClr val="918F8F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9pPr>
          </a:lstStyle>
          <a:p/>
        </p:txBody>
      </p:sp>
      <p:sp>
        <p:nvSpPr>
          <p:cNvPr id="227" name="Google Shape;227;p38"/>
          <p:cNvSpPr/>
          <p:nvPr>
            <p:ph idx="2" type="pic"/>
          </p:nvPr>
        </p:nvSpPr>
        <p:spPr>
          <a:xfrm>
            <a:off x="904876" y="0"/>
            <a:ext cx="36672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28" name="Google Shape;228;p38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9" name="Google Shape;229;p38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0" name="Google Shape;230;p38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Section4">
  <p:cSld name="Title_Section4"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39"/>
          <p:cNvSpPr txBox="1"/>
          <p:nvPr>
            <p:ph type="title"/>
          </p:nvPr>
        </p:nvSpPr>
        <p:spPr>
          <a:xfrm>
            <a:off x="4572000" y="777876"/>
            <a:ext cx="4059000" cy="17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"/>
              <a:buNone/>
              <a:defRPr sz="3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4" name="Google Shape;234;p39"/>
          <p:cNvSpPr txBox="1"/>
          <p:nvPr>
            <p:ph idx="1" type="body"/>
          </p:nvPr>
        </p:nvSpPr>
        <p:spPr>
          <a:xfrm>
            <a:off x="4572000" y="2571750"/>
            <a:ext cx="4059000" cy="21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918F8F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400">
                <a:solidFill>
                  <a:srgbClr val="918F8F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9pPr>
          </a:lstStyle>
          <a:p/>
        </p:txBody>
      </p:sp>
      <p:sp>
        <p:nvSpPr>
          <p:cNvPr id="235" name="Google Shape;235;p39"/>
          <p:cNvSpPr/>
          <p:nvPr>
            <p:ph idx="2" type="pic"/>
          </p:nvPr>
        </p:nvSpPr>
        <p:spPr>
          <a:xfrm>
            <a:off x="904876" y="0"/>
            <a:ext cx="36672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36" name="Google Shape;236;p39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7" name="Google Shape;237;p39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8" name="Google Shape;238;p39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rtl="0" algn="ctr">
              <a:spcBef>
                <a:spcPts val="0"/>
              </a:spcBef>
              <a:buNone/>
              <a:defRPr b="1" sz="7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Content_Image1">
  <p:cSld name="Title_Content_Image1"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0"/>
          <p:cNvSpPr txBox="1"/>
          <p:nvPr>
            <p:ph idx="1" type="body"/>
          </p:nvPr>
        </p:nvSpPr>
        <p:spPr>
          <a:xfrm>
            <a:off x="904876" y="1563688"/>
            <a:ext cx="4581600" cy="33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>
            <a:lvl1pPr indent="-3048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1" name="Google Shape;241;p40"/>
          <p:cNvSpPr/>
          <p:nvPr>
            <p:ph idx="2" type="pic"/>
          </p:nvPr>
        </p:nvSpPr>
        <p:spPr>
          <a:xfrm>
            <a:off x="5486400" y="0"/>
            <a:ext cx="31449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42" name="Google Shape;242;p40"/>
          <p:cNvSpPr txBox="1"/>
          <p:nvPr>
            <p:ph type="title"/>
          </p:nvPr>
        </p:nvSpPr>
        <p:spPr>
          <a:xfrm>
            <a:off x="904876" y="179553"/>
            <a:ext cx="36672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3" name="Google Shape;243;p40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4" name="Google Shape;244;p40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45" name="Google Shape;245;p40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Content_Image2">
  <p:cSld name="Title_Content_Image2"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1"/>
          <p:cNvSpPr/>
          <p:nvPr>
            <p:ph idx="2" type="pic"/>
          </p:nvPr>
        </p:nvSpPr>
        <p:spPr>
          <a:xfrm>
            <a:off x="904875" y="0"/>
            <a:ext cx="31449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48" name="Google Shape;248;p41"/>
          <p:cNvSpPr txBox="1"/>
          <p:nvPr>
            <p:ph idx="1" type="body"/>
          </p:nvPr>
        </p:nvSpPr>
        <p:spPr>
          <a:xfrm>
            <a:off x="4049396" y="1563688"/>
            <a:ext cx="4581600" cy="33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>
            <a:lvl1pPr indent="-3048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49" name="Google Shape;249;p41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0" name="Google Shape;250;p41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1" name="Google Shape;251;p41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252" name="Google Shape;252;p41"/>
          <p:cNvSpPr txBox="1"/>
          <p:nvPr>
            <p:ph type="title"/>
          </p:nvPr>
        </p:nvSpPr>
        <p:spPr>
          <a:xfrm>
            <a:off x="904876" y="131032"/>
            <a:ext cx="31446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re et contenu">
  <p:cSld name="4_Titre et contenu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2"/>
          <p:cNvSpPr/>
          <p:nvPr>
            <p:ph idx="2" type="pic"/>
          </p:nvPr>
        </p:nvSpPr>
        <p:spPr>
          <a:xfrm>
            <a:off x="904875" y="0"/>
            <a:ext cx="31449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55" name="Google Shape;255;p42"/>
          <p:cNvSpPr txBox="1"/>
          <p:nvPr>
            <p:ph idx="1" type="body"/>
          </p:nvPr>
        </p:nvSpPr>
        <p:spPr>
          <a:xfrm>
            <a:off x="4049396" y="1563688"/>
            <a:ext cx="4581600" cy="33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>
            <a:lvl1pPr indent="-3048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56" name="Google Shape;256;p42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7" name="Google Shape;257;p42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8" name="Google Shape;258;p42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259" name="Google Shape;259;p42"/>
          <p:cNvSpPr txBox="1"/>
          <p:nvPr>
            <p:ph type="title"/>
          </p:nvPr>
        </p:nvSpPr>
        <p:spPr>
          <a:xfrm>
            <a:off x="4049395" y="131032"/>
            <a:ext cx="31446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Content_Image4">
  <p:cSld name="Title_Content_Image4"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3"/>
          <p:cNvSpPr/>
          <p:nvPr>
            <p:ph idx="2" type="pic"/>
          </p:nvPr>
        </p:nvSpPr>
        <p:spPr>
          <a:xfrm>
            <a:off x="904875" y="1563688"/>
            <a:ext cx="3144900" cy="3579900"/>
          </a:xfrm>
          <a:prstGeom prst="rect">
            <a:avLst/>
          </a:prstGeom>
          <a:noFill/>
          <a:ln>
            <a:noFill/>
          </a:ln>
        </p:spPr>
      </p:sp>
      <p:sp>
        <p:nvSpPr>
          <p:cNvPr id="262" name="Google Shape;262;p43"/>
          <p:cNvSpPr txBox="1"/>
          <p:nvPr>
            <p:ph idx="1" type="body"/>
          </p:nvPr>
        </p:nvSpPr>
        <p:spPr>
          <a:xfrm>
            <a:off x="4049396" y="1563688"/>
            <a:ext cx="4581600" cy="33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>
            <a:lvl1pPr indent="-3048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3" name="Google Shape;263;p43"/>
          <p:cNvSpPr txBox="1"/>
          <p:nvPr>
            <p:ph type="title"/>
          </p:nvPr>
        </p:nvSpPr>
        <p:spPr>
          <a:xfrm>
            <a:off x="904876" y="179553"/>
            <a:ext cx="36672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4" name="Google Shape;264;p43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5" name="Google Shape;265;p43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6" name="Google Shape;266;p43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2_content">
  <p:cSld name="title_2_content"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4"/>
          <p:cNvSpPr txBox="1"/>
          <p:nvPr>
            <p:ph idx="1" type="body"/>
          </p:nvPr>
        </p:nvSpPr>
        <p:spPr>
          <a:xfrm>
            <a:off x="904875" y="1563688"/>
            <a:ext cx="36714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>
            <a:lvl1pPr indent="-3048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69" name="Google Shape;269;p44"/>
          <p:cNvSpPr txBox="1"/>
          <p:nvPr>
            <p:ph idx="2" type="body"/>
          </p:nvPr>
        </p:nvSpPr>
        <p:spPr>
          <a:xfrm>
            <a:off x="4959772" y="1563688"/>
            <a:ext cx="36714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>
            <a:lvl1pPr indent="-3048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70" name="Google Shape;270;p44"/>
          <p:cNvSpPr txBox="1"/>
          <p:nvPr>
            <p:ph type="title"/>
          </p:nvPr>
        </p:nvSpPr>
        <p:spPr>
          <a:xfrm>
            <a:off x="904876" y="179553"/>
            <a:ext cx="36672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1" name="Google Shape;271;p44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2" name="Google Shape;272;p44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3" name="Google Shape;273;p44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">
  <p:cSld name="Title_Only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5"/>
          <p:cNvSpPr txBox="1"/>
          <p:nvPr>
            <p:ph type="title"/>
          </p:nvPr>
        </p:nvSpPr>
        <p:spPr>
          <a:xfrm>
            <a:off x="904876" y="179553"/>
            <a:ext cx="36672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6" name="Google Shape;276;p45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7" name="Google Shape;277;p45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8" name="Google Shape;278;p45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_Title">
  <p:cSld name="Image_Title"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6"/>
          <p:cNvSpPr/>
          <p:nvPr>
            <p:ph idx="2" type="pic"/>
          </p:nvPr>
        </p:nvSpPr>
        <p:spPr>
          <a:xfrm>
            <a:off x="904876" y="0"/>
            <a:ext cx="77265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81" name="Google Shape;281;p46"/>
          <p:cNvSpPr txBox="1"/>
          <p:nvPr>
            <p:ph type="title"/>
          </p:nvPr>
        </p:nvSpPr>
        <p:spPr>
          <a:xfrm>
            <a:off x="6405564" y="2571751"/>
            <a:ext cx="2738400" cy="2111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82" name="Google Shape;282;p46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83" name="Google Shape;283;p46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84" name="Google Shape;284;p46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seul">
  <p:cSld name="1_Titre seul"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7"/>
          <p:cNvSpPr/>
          <p:nvPr>
            <p:ph idx="2" type="pic"/>
          </p:nvPr>
        </p:nvSpPr>
        <p:spPr>
          <a:xfrm>
            <a:off x="904876" y="0"/>
            <a:ext cx="82392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87" name="Google Shape;287;p47"/>
          <p:cNvSpPr txBox="1"/>
          <p:nvPr>
            <p:ph type="title"/>
          </p:nvPr>
        </p:nvSpPr>
        <p:spPr>
          <a:xfrm>
            <a:off x="6405565" y="2571752"/>
            <a:ext cx="2738400" cy="2111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88" name="Google Shape;288;p47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89" name="Google Shape;289;p47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90" name="Google Shape;290;p47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">
  <p:cSld name="Image"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8"/>
          <p:cNvSpPr/>
          <p:nvPr>
            <p:ph idx="2" type="pic"/>
          </p:nvPr>
        </p:nvSpPr>
        <p:spPr>
          <a:xfrm>
            <a:off x="904876" y="0"/>
            <a:ext cx="77265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93" name="Google Shape;293;p48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94" name="Google Shape;294;p48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95" name="Google Shape;295;p48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Content_ImageBelow">
  <p:cSld name="Title_Content_ImageBelow"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49"/>
          <p:cNvSpPr/>
          <p:nvPr>
            <p:ph idx="2" type="pic"/>
          </p:nvPr>
        </p:nvSpPr>
        <p:spPr>
          <a:xfrm>
            <a:off x="904876" y="3114674"/>
            <a:ext cx="8239200" cy="2028900"/>
          </a:xfrm>
          <a:prstGeom prst="rect">
            <a:avLst/>
          </a:prstGeom>
          <a:noFill/>
          <a:ln>
            <a:noFill/>
          </a:ln>
        </p:spPr>
      </p:sp>
      <p:sp>
        <p:nvSpPr>
          <p:cNvPr id="298" name="Google Shape;298;p49"/>
          <p:cNvSpPr txBox="1"/>
          <p:nvPr>
            <p:ph idx="1" type="body"/>
          </p:nvPr>
        </p:nvSpPr>
        <p:spPr>
          <a:xfrm>
            <a:off x="904875" y="1563689"/>
            <a:ext cx="7647000" cy="14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>
            <a:lvl1pPr indent="-3048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99" name="Google Shape;299;p49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00" name="Google Shape;300;p49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01" name="Google Shape;301;p49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302" name="Google Shape;302;p49"/>
          <p:cNvSpPr txBox="1"/>
          <p:nvPr>
            <p:ph type="title"/>
          </p:nvPr>
        </p:nvSpPr>
        <p:spPr>
          <a:xfrm>
            <a:off x="904876" y="179553"/>
            <a:ext cx="36672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Titre seul">
  <p:cSld name="5_Titre seul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0"/>
          <p:cNvSpPr/>
          <p:nvPr>
            <p:ph idx="2" type="pic"/>
          </p:nvPr>
        </p:nvSpPr>
        <p:spPr>
          <a:xfrm>
            <a:off x="904876" y="0"/>
            <a:ext cx="82392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305" name="Google Shape;305;p50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06" name="Google Shape;306;p50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07" name="Google Shape;307;p50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308" name="Google Shape;308;p50"/>
          <p:cNvSpPr txBox="1"/>
          <p:nvPr>
            <p:ph type="title"/>
          </p:nvPr>
        </p:nvSpPr>
        <p:spPr>
          <a:xfrm>
            <a:off x="904876" y="179553"/>
            <a:ext cx="36672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>
  <p:cSld name="Titre seul"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51"/>
          <p:cNvSpPr txBox="1"/>
          <p:nvPr>
            <p:ph type="title"/>
          </p:nvPr>
        </p:nvSpPr>
        <p:spPr>
          <a:xfrm>
            <a:off x="904876" y="179553"/>
            <a:ext cx="36672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1" name="Google Shape;311;p51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2" name="Google Shape;312;p51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3" name="Google Shape;313;p51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>
  <p:cSld name="1_Titre et contenu"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52"/>
          <p:cNvSpPr txBox="1"/>
          <p:nvPr>
            <p:ph idx="1" type="body"/>
          </p:nvPr>
        </p:nvSpPr>
        <p:spPr>
          <a:xfrm>
            <a:off x="904876" y="1563688"/>
            <a:ext cx="4581600" cy="33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>
            <a:lvl1pPr indent="-3048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16" name="Google Shape;316;p52"/>
          <p:cNvSpPr/>
          <p:nvPr>
            <p:ph idx="2" type="pic"/>
          </p:nvPr>
        </p:nvSpPr>
        <p:spPr>
          <a:xfrm>
            <a:off x="5486400" y="0"/>
            <a:ext cx="31449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317" name="Google Shape;317;p52"/>
          <p:cNvSpPr txBox="1"/>
          <p:nvPr>
            <p:ph type="title"/>
          </p:nvPr>
        </p:nvSpPr>
        <p:spPr>
          <a:xfrm>
            <a:off x="904876" y="179553"/>
            <a:ext cx="36672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8" name="Google Shape;318;p52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9" name="Google Shape;319;p52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20" name="Google Shape;320;p52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re seul">
  <p:cSld name="4_Titre seul"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53"/>
          <p:cNvSpPr/>
          <p:nvPr>
            <p:ph idx="2" type="pic"/>
          </p:nvPr>
        </p:nvSpPr>
        <p:spPr>
          <a:xfrm>
            <a:off x="904876" y="0"/>
            <a:ext cx="77265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323" name="Google Shape;323;p53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24" name="Google Shape;324;p53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25" name="Google Shape;325;p53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326" name="Google Shape;326;p53"/>
          <p:cNvSpPr txBox="1"/>
          <p:nvPr>
            <p:ph type="title"/>
          </p:nvPr>
        </p:nvSpPr>
        <p:spPr>
          <a:xfrm>
            <a:off x="904876" y="179553"/>
            <a:ext cx="36672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>
  <p:cSld name="Titre et contenu"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54"/>
          <p:cNvSpPr txBox="1"/>
          <p:nvPr>
            <p:ph idx="1" type="body"/>
          </p:nvPr>
        </p:nvSpPr>
        <p:spPr>
          <a:xfrm>
            <a:off x="904876" y="1563688"/>
            <a:ext cx="7726500" cy="33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>
            <a:lvl1pPr indent="-3048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200"/>
              <a:buChar char="▪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048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▪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29" name="Google Shape;329;p54"/>
          <p:cNvSpPr txBox="1"/>
          <p:nvPr>
            <p:ph type="title"/>
          </p:nvPr>
        </p:nvSpPr>
        <p:spPr>
          <a:xfrm>
            <a:off x="904876" y="179553"/>
            <a:ext cx="36672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/>
          </a:bodyPr>
          <a:lstStyle>
            <a:lvl1pPr lv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30" name="Google Shape;330;p54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31" name="Google Shape;331;p54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32" name="Google Shape;332;p54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rtl="0" algn="ctr">
              <a:spcBef>
                <a:spcPts val="0"/>
              </a:spcBef>
              <a:buNone/>
              <a:defRPr/>
            </a:lvl1pPr>
            <a:lvl2pPr indent="0" lvl="1" marL="0" rtl="0" algn="ctr">
              <a:spcBef>
                <a:spcPts val="0"/>
              </a:spcBef>
              <a:buNone/>
              <a:defRPr/>
            </a:lvl2pPr>
            <a:lvl3pPr indent="0" lvl="2" marL="0" rtl="0" algn="ctr">
              <a:spcBef>
                <a:spcPts val="0"/>
              </a:spcBef>
              <a:buNone/>
              <a:defRPr/>
            </a:lvl3pPr>
            <a:lvl4pPr indent="0" lvl="3" marL="0" rtl="0" algn="ctr">
              <a:spcBef>
                <a:spcPts val="0"/>
              </a:spcBef>
              <a:buNone/>
              <a:defRPr/>
            </a:lvl4pPr>
            <a:lvl5pPr indent="0" lvl="4" marL="0" rtl="0" algn="ctr">
              <a:spcBef>
                <a:spcPts val="0"/>
              </a:spcBef>
              <a:buNone/>
              <a:defRPr/>
            </a:lvl5pPr>
            <a:lvl6pPr indent="0" lvl="5" marL="0" rtl="0" algn="ctr">
              <a:spcBef>
                <a:spcPts val="0"/>
              </a:spcBef>
              <a:buNone/>
              <a:defRPr/>
            </a:lvl6pPr>
            <a:lvl7pPr indent="0" lvl="6" marL="0" rtl="0" algn="ctr">
              <a:spcBef>
                <a:spcPts val="0"/>
              </a:spcBef>
              <a:buNone/>
              <a:defRPr/>
            </a:lvl7pPr>
            <a:lvl8pPr indent="0" lvl="7" marL="0" rtl="0" algn="ctr">
              <a:spcBef>
                <a:spcPts val="0"/>
              </a:spcBef>
              <a:buNone/>
              <a:defRPr/>
            </a:lvl8pPr>
            <a:lvl9pPr indent="0" lvl="8" marL="0" rt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35100" lIns="135000" spcFirstLastPara="1" rIns="54000" wrap="square" tIns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35" name="Google Shape;335;p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0" lIns="67500" spcFirstLastPara="1" rIns="6750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38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18" Type="http://schemas.openxmlformats.org/officeDocument/2006/relationships/theme" Target="../theme/theme3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46.xml"/><Relationship Id="rId22" Type="http://schemas.openxmlformats.org/officeDocument/2006/relationships/slideLayout" Target="../slideLayouts/slideLayout48.xml"/><Relationship Id="rId21" Type="http://schemas.openxmlformats.org/officeDocument/2006/relationships/slideLayout" Target="../slideLayouts/slideLayout47.xml"/><Relationship Id="rId24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49.xml"/><Relationship Id="rId1" Type="http://schemas.openxmlformats.org/officeDocument/2006/relationships/image" Target="../media/image38.png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26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51.xml"/><Relationship Id="rId27" Type="http://schemas.openxmlformats.org/officeDocument/2006/relationships/theme" Target="../theme/theme4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42.xml"/><Relationship Id="rId19" Type="http://schemas.openxmlformats.org/officeDocument/2006/relationships/slideLayout" Target="../slideLayouts/slideLayout45.xml"/><Relationship Id="rId18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904875" y="179552"/>
            <a:ext cx="3667125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ibre Franklin"/>
              <a:buNone/>
              <a:defRPr b="1" i="0" sz="32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4325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30273" y="132334"/>
            <a:ext cx="653952" cy="283022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/>
          <p:nvPr/>
        </p:nvSpPr>
        <p:spPr>
          <a:xfrm rot="-5400000">
            <a:off x="430003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620">
          <p15:clr>
            <a:srgbClr val="F26B43"/>
          </p15:clr>
        </p15:guide>
        <p15:guide id="2" pos="126">
          <p15:clr>
            <a:srgbClr val="F26B43"/>
          </p15:clr>
        </p15:guide>
        <p15:guide id="3" pos="5602">
          <p15:clr>
            <a:srgbClr val="F26B43"/>
          </p15:clr>
        </p15:guide>
        <p15:guide id="4" pos="2880">
          <p15:clr>
            <a:srgbClr val="F26B43"/>
          </p15:clr>
        </p15:guide>
        <p15:guide id="5" orient="horz" pos="123">
          <p15:clr>
            <a:srgbClr val="F26B43"/>
          </p15:clr>
        </p15:guide>
        <p15:guide id="6" orient="horz" pos="3117">
          <p15:clr>
            <a:srgbClr val="F26B43"/>
          </p15:clr>
        </p15:guide>
        <p15:guide id="7" pos="570">
          <p15:clr>
            <a:srgbClr val="F26B43"/>
          </p15:clr>
        </p15:guide>
        <p15:guide id="8" pos="1155">
          <p15:clr>
            <a:srgbClr val="F26B43"/>
          </p15:clr>
        </p15:guide>
        <p15:guide id="9" pos="1728">
          <p15:clr>
            <a:srgbClr val="F26B43"/>
          </p15:clr>
        </p15:guide>
        <p15:guide id="10" pos="2304">
          <p15:clr>
            <a:srgbClr val="F26B43"/>
          </p15:clr>
        </p15:guide>
        <p15:guide id="11" pos="3456">
          <p15:clr>
            <a:srgbClr val="F26B43"/>
          </p15:clr>
        </p15:guide>
        <p15:guide id="12" pos="4035">
          <p15:clr>
            <a:srgbClr val="F26B43"/>
          </p15:clr>
        </p15:guide>
        <p15:guide id="13" pos="4608">
          <p15:clr>
            <a:srgbClr val="F26B43"/>
          </p15:clr>
        </p15:guide>
        <p15:guide id="14" pos="5180">
          <p15:clr>
            <a:srgbClr val="F26B43"/>
          </p15:clr>
        </p15:guide>
        <p15:guide id="15" orient="horz" pos="490">
          <p15:clr>
            <a:srgbClr val="F26B43"/>
          </p15:clr>
        </p15:guide>
        <p15:guide id="16" orient="horz" pos="985">
          <p15:clr>
            <a:srgbClr val="F26B43"/>
          </p15:clr>
        </p15:guide>
        <p15:guide id="17" orient="horz" pos="1475">
          <p15:clr>
            <a:srgbClr val="F26B43"/>
          </p15:clr>
        </p15:guide>
        <p15:guide id="18" orient="horz" pos="1962">
          <p15:clr>
            <a:srgbClr val="F26B43"/>
          </p15:clr>
        </p15:guide>
        <p15:guide id="19" orient="horz" pos="2458">
          <p15:clr>
            <a:srgbClr val="F26B43"/>
          </p15:clr>
        </p15:guide>
        <p15:guide id="20" orient="horz" pos="2950">
          <p15:clr>
            <a:srgbClr val="F26B43"/>
          </p15:clr>
        </p15:guide>
        <p15:guide id="21" pos="5437">
          <p15:clr>
            <a:srgbClr val="F26B43"/>
          </p15:clr>
        </p15:guide>
        <p15:guide id="22" orient="horz">
          <p15:clr>
            <a:srgbClr val="F26B43"/>
          </p15:clr>
        </p15:guide>
        <p15:guide id="23" pos="5760">
          <p15:clr>
            <a:srgbClr val="F26B43"/>
          </p15:clr>
        </p15:guide>
        <p15:guide id="24" orient="horz" pos="3240">
          <p15:clr>
            <a:srgbClr val="F26B43"/>
          </p15:clr>
        </p15:guide>
        <p15:guide id="2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"/>
          <p:cNvSpPr txBox="1"/>
          <p:nvPr>
            <p:ph type="title"/>
          </p:nvPr>
        </p:nvSpPr>
        <p:spPr>
          <a:xfrm>
            <a:off x="904876" y="179553"/>
            <a:ext cx="36672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ibre Franklin"/>
              <a:buNone/>
              <a:defRPr b="1" i="0" sz="32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0" name="Google Shape;170;p30"/>
          <p:cNvSpPr txBox="1"/>
          <p:nvPr>
            <p:ph idx="1" type="body"/>
          </p:nvPr>
        </p:nvSpPr>
        <p:spPr>
          <a:xfrm>
            <a:off x="904876" y="1563688"/>
            <a:ext cx="7726500" cy="33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1" name="Google Shape;171;p30"/>
          <p:cNvSpPr txBox="1"/>
          <p:nvPr>
            <p:ph idx="10" type="dt"/>
          </p:nvPr>
        </p:nvSpPr>
        <p:spPr>
          <a:xfrm rot="-5400000">
            <a:off x="-1221499" y="2778490"/>
            <a:ext cx="3341100" cy="91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2" name="Google Shape;172;p30"/>
          <p:cNvSpPr txBox="1"/>
          <p:nvPr>
            <p:ph idx="11" type="ftr"/>
          </p:nvPr>
        </p:nvSpPr>
        <p:spPr>
          <a:xfrm rot="-5400000">
            <a:off x="7115938" y="1874075"/>
            <a:ext cx="3543300" cy="51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3" name="Google Shape;173;p30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67500" spcFirstLastPara="1" rIns="6750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174" name="Google Shape;174;p3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30273" y="132334"/>
            <a:ext cx="653955" cy="283023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30"/>
          <p:cNvSpPr/>
          <p:nvPr/>
        </p:nvSpPr>
        <p:spPr>
          <a:xfrm rot="-5400000">
            <a:off x="430022" y="4897810"/>
            <a:ext cx="45600" cy="59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  <p:sldLayoutId id="2147483695" r:id="rId22"/>
    <p:sldLayoutId id="2147483696" r:id="rId23"/>
    <p:sldLayoutId id="2147483697" r:id="rId24"/>
    <p:sldLayoutId id="2147483698" r:id="rId25"/>
    <p:sldLayoutId id="2147483699" r:id="rId26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215">
          <p15:clr>
            <a:srgbClr val="F26B43"/>
          </p15:clr>
        </p15:guide>
        <p15:guide id="2" pos="95">
          <p15:clr>
            <a:srgbClr val="F26B43"/>
          </p15:clr>
        </p15:guide>
        <p15:guide id="3" pos="4201">
          <p15:clr>
            <a:srgbClr val="F26B43"/>
          </p15:clr>
        </p15:guide>
        <p15:guide id="4" pos="2160">
          <p15:clr>
            <a:srgbClr val="F26B43"/>
          </p15:clr>
        </p15:guide>
        <p15:guide id="5" orient="horz" pos="92">
          <p15:clr>
            <a:srgbClr val="F26B43"/>
          </p15:clr>
        </p15:guide>
        <p15:guide id="6" orient="horz" pos="2338">
          <p15:clr>
            <a:srgbClr val="F26B43"/>
          </p15:clr>
        </p15:guide>
        <p15:guide id="7" pos="427">
          <p15:clr>
            <a:srgbClr val="F26B43"/>
          </p15:clr>
        </p15:guide>
        <p15:guide id="8" pos="866">
          <p15:clr>
            <a:srgbClr val="F26B43"/>
          </p15:clr>
        </p15:guide>
        <p15:guide id="9" pos="1296">
          <p15:clr>
            <a:srgbClr val="F26B43"/>
          </p15:clr>
        </p15:guide>
        <p15:guide id="10" pos="1728">
          <p15:clr>
            <a:srgbClr val="F26B43"/>
          </p15:clr>
        </p15:guide>
        <p15:guide id="11" pos="2592">
          <p15:clr>
            <a:srgbClr val="F26B43"/>
          </p15:clr>
        </p15:guide>
        <p15:guide id="12" pos="3026">
          <p15:clr>
            <a:srgbClr val="F26B43"/>
          </p15:clr>
        </p15:guide>
        <p15:guide id="13" pos="3456">
          <p15:clr>
            <a:srgbClr val="F26B43"/>
          </p15:clr>
        </p15:guide>
        <p15:guide id="14" pos="3885">
          <p15:clr>
            <a:srgbClr val="F26B43"/>
          </p15:clr>
        </p15:guide>
        <p15:guide id="15" orient="horz" pos="367">
          <p15:clr>
            <a:srgbClr val="F26B43"/>
          </p15:clr>
        </p15:guide>
        <p15:guide id="16" orient="horz" pos="739">
          <p15:clr>
            <a:srgbClr val="F26B43"/>
          </p15:clr>
        </p15:guide>
        <p15:guide id="17" orient="horz" pos="1106">
          <p15:clr>
            <a:srgbClr val="F26B43"/>
          </p15:clr>
        </p15:guide>
        <p15:guide id="18" orient="horz" pos="1471">
          <p15:clr>
            <a:srgbClr val="F26B43"/>
          </p15:clr>
        </p15:guide>
        <p15:guide id="19" orient="horz" pos="1843">
          <p15:clr>
            <a:srgbClr val="F26B43"/>
          </p15:clr>
        </p15:guide>
        <p15:guide id="20" orient="horz" pos="2213">
          <p15:clr>
            <a:srgbClr val="F26B43"/>
          </p15:clr>
        </p15:guide>
        <p15:guide id="21" pos="4078">
          <p15:clr>
            <a:srgbClr val="F26B43"/>
          </p15:clr>
        </p15:guide>
        <p15:guide id="22" orient="horz">
          <p15:clr>
            <a:srgbClr val="F26B43"/>
          </p15:clr>
        </p15:guide>
        <p15:guide id="23" pos="4320">
          <p15:clr>
            <a:srgbClr val="F26B43"/>
          </p15:clr>
        </p15:guide>
        <p15:guide id="24" orient="horz" pos="2430">
          <p15:clr>
            <a:srgbClr val="F26B43"/>
          </p15:clr>
        </p15:guide>
        <p15:guide id="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5.png"/><Relationship Id="rId4" Type="http://schemas.openxmlformats.org/officeDocument/2006/relationships/image" Target="../media/image29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8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3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4.png"/><Relationship Id="rId4" Type="http://schemas.openxmlformats.org/officeDocument/2006/relationships/image" Target="../media/image36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0.png"/><Relationship Id="rId4" Type="http://schemas.openxmlformats.org/officeDocument/2006/relationships/image" Target="../media/image44.png"/><Relationship Id="rId5" Type="http://schemas.openxmlformats.org/officeDocument/2006/relationships/image" Target="../media/image32.png"/><Relationship Id="rId6" Type="http://schemas.openxmlformats.org/officeDocument/2006/relationships/image" Target="../media/image42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9.png"/><Relationship Id="rId4" Type="http://schemas.openxmlformats.org/officeDocument/2006/relationships/image" Target="../media/image35.png"/><Relationship Id="rId5" Type="http://schemas.openxmlformats.org/officeDocument/2006/relationships/image" Target="../media/image33.png"/><Relationship Id="rId6" Type="http://schemas.openxmlformats.org/officeDocument/2006/relationships/image" Target="../media/image41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3.png"/><Relationship Id="rId4" Type="http://schemas.openxmlformats.org/officeDocument/2006/relationships/image" Target="../media/image40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7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9.xml"/><Relationship Id="rId3" Type="http://schemas.openxmlformats.org/officeDocument/2006/relationships/hyperlink" Target="https://indico.cern.ch/event/1064327/timetable/" TargetMode="External"/><Relationship Id="rId4" Type="http://schemas.openxmlformats.org/officeDocument/2006/relationships/hyperlink" Target="https://acc-models.web.cern.ch/acc-models/fcc/fccee/V22/z/" TargetMode="External"/><Relationship Id="rId5" Type="http://schemas.openxmlformats.org/officeDocument/2006/relationships/hyperlink" Target="http://mad.web.cern.ch/mad/madx.old/madx_manual.pdf" TargetMode="External"/><Relationship Id="rId6" Type="http://schemas.openxmlformats.org/officeDocument/2006/relationships/hyperlink" Target="https://doi.org/10.1093/ptep/pts086" TargetMode="External"/><Relationship Id="rId7" Type="http://schemas.openxmlformats.org/officeDocument/2006/relationships/hyperlink" Target="https://www.bnl.gov/magnets/hts-magnet-program.php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0.xml"/><Relationship Id="rId3" Type="http://schemas.openxmlformats.org/officeDocument/2006/relationships/hyperlink" Target="https://hibtc.github.io/cpymad/getting-started.html#redirecting-output" TargetMode="External"/><Relationship Id="rId4" Type="http://schemas.openxmlformats.org/officeDocument/2006/relationships/hyperlink" Target="https://indico.cern.ch/event/847209/contributions/3558973/attachments/1932901/3201996/AccPhys_Lect7_MomEff.pdf" TargetMode="External"/><Relationship Id="rId5" Type="http://schemas.openxmlformats.org/officeDocument/2006/relationships/hyperlink" Target="https://cds.cern.ch/record/398300/files/p191.pdf" TargetMode="Externa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8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2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4" name="Google Shape;344;p5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674" l="0" r="0" t="7675"/>
          <a:stretch/>
        </p:blipFill>
        <p:spPr>
          <a:xfrm>
            <a:off x="1331913" y="0"/>
            <a:ext cx="7812087" cy="4948238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56"/>
          <p:cNvSpPr txBox="1"/>
          <p:nvPr>
            <p:ph type="ctrTitle"/>
          </p:nvPr>
        </p:nvSpPr>
        <p:spPr>
          <a:xfrm>
            <a:off x="6315800" y="1125800"/>
            <a:ext cx="2833200" cy="215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6800" lIns="216000" spcFirstLastPara="1" rIns="7200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60"/>
              <a:buFont typeface="Libre Franklin"/>
              <a:buNone/>
            </a:pPr>
            <a:r>
              <a:rPr lang="es" sz="2500"/>
              <a:t>Optics Matching Studies for FCC: </a:t>
            </a:r>
            <a:endParaRPr sz="25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60"/>
              <a:buFont typeface="Libre Franklin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60"/>
              <a:buFont typeface="Libre Franklin"/>
              <a:buNone/>
            </a:pPr>
            <a:r>
              <a:rPr lang="es" sz="2000"/>
              <a:t>Quadrupolar errors and a first step towards </a:t>
            </a:r>
            <a:r>
              <a:rPr lang="es" sz="2000"/>
              <a:t>Combined Function magnets</a:t>
            </a:r>
            <a:r>
              <a:rPr lang="es" sz="2000"/>
              <a:t>  </a:t>
            </a:r>
            <a:endParaRPr sz="2000"/>
          </a:p>
        </p:txBody>
      </p:sp>
      <p:sp>
        <p:nvSpPr>
          <p:cNvPr id="346" name="Google Shape;346;p56"/>
          <p:cNvSpPr txBox="1"/>
          <p:nvPr>
            <p:ph idx="1" type="subTitle"/>
          </p:nvPr>
        </p:nvSpPr>
        <p:spPr>
          <a:xfrm>
            <a:off x="5657850" y="3124925"/>
            <a:ext cx="2961600" cy="1209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0000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rPr b="1" lang="es"/>
              <a:t>Cristóbal GARCÍA, Rogelio TOMÁS, Tatiana PIELONI, Leon VAN</a:t>
            </a:r>
            <a:endParaRPr b="1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 b="1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rPr b="1" lang="es"/>
              <a:t>Special thanks to H. WERNER, Joshua W. </a:t>
            </a:r>
            <a:r>
              <a:rPr b="1" lang="es"/>
              <a:t>Davide C. </a:t>
            </a:r>
            <a:r>
              <a:rPr b="1" lang="es"/>
              <a:t>and </a:t>
            </a:r>
            <a:r>
              <a:rPr b="1" lang="es"/>
              <a:t>FCC-ee team</a:t>
            </a:r>
            <a:endParaRPr b="1"/>
          </a:p>
        </p:txBody>
      </p:sp>
      <p:sp>
        <p:nvSpPr>
          <p:cNvPr id="347" name="Google Shape;347;p56"/>
          <p:cNvSpPr txBox="1"/>
          <p:nvPr>
            <p:ph idx="3" type="body"/>
          </p:nvPr>
        </p:nvSpPr>
        <p:spPr>
          <a:xfrm>
            <a:off x="7308840" y="4530675"/>
            <a:ext cx="1828800" cy="460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0000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s"/>
              <a:t>September</a:t>
            </a:r>
            <a:r>
              <a:rPr b="1" lang="es"/>
              <a:t> 2022</a:t>
            </a:r>
            <a:endParaRPr/>
          </a:p>
        </p:txBody>
      </p:sp>
      <p:sp>
        <p:nvSpPr>
          <p:cNvPr id="348" name="Google Shape;348;p5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349" name="Google Shape;349;p56"/>
          <p:cNvSpPr txBox="1"/>
          <p:nvPr>
            <p:ph idx="3" type="body"/>
          </p:nvPr>
        </p:nvSpPr>
        <p:spPr>
          <a:xfrm>
            <a:off x="1255750" y="4530675"/>
            <a:ext cx="6154500" cy="460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0000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This work was performed under the auspices and with support from EPFL-GlobalLeaders </a:t>
            </a:r>
            <a:r>
              <a:rPr lang="es" sz="1400">
                <a:solidFill>
                  <a:srgbClr val="21212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under the Marie Skłodowska-Curie grant agreement No 945363.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65"/>
          <p:cNvSpPr txBox="1"/>
          <p:nvPr>
            <p:ph idx="1" type="body"/>
          </p:nvPr>
        </p:nvSpPr>
        <p:spPr>
          <a:xfrm>
            <a:off x="506700" y="1697475"/>
            <a:ext cx="8130600" cy="711000"/>
          </a:xfrm>
          <a:prstGeom prst="rect">
            <a:avLst/>
          </a:prstGeom>
        </p:spPr>
        <p:txBody>
          <a:bodyPr anchorCtr="0" anchor="t" bIns="45700" lIns="180000" spcFirstLastPara="1" rIns="91425" wrap="square" tIns="45700">
            <a:norm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>
                <a:solidFill>
                  <a:srgbClr val="000000"/>
                </a:solidFill>
              </a:rPr>
              <a:t>“</a:t>
            </a:r>
            <a:r>
              <a:rPr b="1" lang="es" sz="1100">
                <a:solidFill>
                  <a:srgbClr val="000000"/>
                </a:solidFill>
              </a:rPr>
              <a:t>MAD-X</a:t>
            </a:r>
            <a:r>
              <a:rPr lang="es" sz="1100">
                <a:solidFill>
                  <a:srgbClr val="000000"/>
                </a:solidFill>
              </a:rPr>
              <a:t> is a project with a long history, aiming to be at the forefront of computational physics in the field of </a:t>
            </a:r>
            <a:r>
              <a:rPr b="1" lang="es" sz="1100">
                <a:solidFill>
                  <a:srgbClr val="000000"/>
                </a:solidFill>
              </a:rPr>
              <a:t>particle accelerator design and simulation</a:t>
            </a:r>
            <a:r>
              <a:rPr lang="es" sz="1100">
                <a:solidFill>
                  <a:srgbClr val="000000"/>
                </a:solidFill>
              </a:rPr>
              <a:t>. Its scripting language is </a:t>
            </a:r>
            <a:r>
              <a:rPr i="1" lang="es" sz="1100">
                <a:solidFill>
                  <a:srgbClr val="000000"/>
                </a:solidFill>
              </a:rPr>
              <a:t>de facto</a:t>
            </a:r>
            <a:r>
              <a:rPr lang="es" sz="1100">
                <a:solidFill>
                  <a:srgbClr val="000000"/>
                </a:solidFill>
              </a:rPr>
              <a:t> the standard to describe particle accelerators, simulate beam dynamics and </a:t>
            </a:r>
            <a:r>
              <a:rPr b="1" lang="es" sz="1100">
                <a:solidFill>
                  <a:srgbClr val="000000"/>
                </a:solidFill>
              </a:rPr>
              <a:t>optimize beam optics</a:t>
            </a:r>
            <a:r>
              <a:rPr lang="es" sz="1100">
                <a:solidFill>
                  <a:srgbClr val="000000"/>
                </a:solidFill>
              </a:rPr>
              <a:t> at CERN” [3]</a:t>
            </a:r>
            <a:endParaRPr sz="1100">
              <a:solidFill>
                <a:srgbClr val="000000"/>
              </a:solidFill>
            </a:endParaRPr>
          </a:p>
        </p:txBody>
      </p:sp>
      <p:sp>
        <p:nvSpPr>
          <p:cNvPr id="428" name="Google Shape;428;p65"/>
          <p:cNvSpPr txBox="1"/>
          <p:nvPr>
            <p:ph type="title"/>
          </p:nvPr>
        </p:nvSpPr>
        <p:spPr>
          <a:xfrm>
            <a:off x="904875" y="179550"/>
            <a:ext cx="4527900" cy="4671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Matching with MAD-X</a:t>
            </a:r>
            <a:endParaRPr/>
          </a:p>
        </p:txBody>
      </p:sp>
      <p:sp>
        <p:nvSpPr>
          <p:cNvPr id="429" name="Google Shape;429;p65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430" name="Google Shape;430;p65"/>
          <p:cNvPicPr preferRelativeResize="0"/>
          <p:nvPr/>
        </p:nvPicPr>
        <p:blipFill rotWithShape="1">
          <a:blip r:embed="rId3">
            <a:alphaModFix/>
          </a:blip>
          <a:srcRect b="0" l="3697" r="0" t="0"/>
          <a:stretch/>
        </p:blipFill>
        <p:spPr>
          <a:xfrm>
            <a:off x="2090750" y="722850"/>
            <a:ext cx="4962500" cy="885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1" name="Google Shape;431;p65"/>
          <p:cNvCxnSpPr>
            <a:stCxn id="432" idx="2"/>
            <a:endCxn id="433" idx="0"/>
          </p:cNvCxnSpPr>
          <p:nvPr/>
        </p:nvCxnSpPr>
        <p:spPr>
          <a:xfrm flipH="1" rot="-5400000">
            <a:off x="2241375" y="2537025"/>
            <a:ext cx="435600" cy="720300"/>
          </a:xfrm>
          <a:prstGeom prst="bentConnector3">
            <a:avLst>
              <a:gd fmla="val 49983" name="adj1"/>
            </a:avLst>
          </a:prstGeom>
          <a:noFill/>
          <a:ln cap="flat" cmpd="sng" w="9525">
            <a:solidFill>
              <a:srgbClr val="0944A1"/>
            </a:solidFill>
            <a:prstDash val="solid"/>
            <a:round/>
            <a:headEnd len="med" w="med" type="diamond"/>
            <a:tailEnd len="med" w="med" type="diamond"/>
          </a:ln>
        </p:spPr>
      </p:cxnSp>
      <p:cxnSp>
        <p:nvCxnSpPr>
          <p:cNvPr id="434" name="Google Shape;434;p65"/>
          <p:cNvCxnSpPr>
            <a:stCxn id="435" idx="0"/>
            <a:endCxn id="436" idx="2"/>
          </p:cNvCxnSpPr>
          <p:nvPr/>
        </p:nvCxnSpPr>
        <p:spPr>
          <a:xfrm rot="-5400000">
            <a:off x="1005900" y="3726841"/>
            <a:ext cx="615900" cy="600"/>
          </a:xfrm>
          <a:prstGeom prst="bentConnector3">
            <a:avLst>
              <a:gd fmla="val 49989" name="adj1"/>
            </a:avLst>
          </a:prstGeom>
          <a:noFill/>
          <a:ln cap="flat" cmpd="sng" w="9525">
            <a:solidFill>
              <a:srgbClr val="0C58D3"/>
            </a:solidFill>
            <a:prstDash val="solid"/>
            <a:round/>
            <a:headEnd len="med" w="med" type="diamond"/>
            <a:tailEnd len="med" w="med" type="diamond"/>
          </a:ln>
        </p:spPr>
      </p:cxnSp>
      <p:cxnSp>
        <p:nvCxnSpPr>
          <p:cNvPr id="437" name="Google Shape;437;p65"/>
          <p:cNvCxnSpPr>
            <a:endCxn id="433" idx="2"/>
          </p:cNvCxnSpPr>
          <p:nvPr/>
        </p:nvCxnSpPr>
        <p:spPr>
          <a:xfrm flipH="1" rot="5400000">
            <a:off x="2603550" y="3635175"/>
            <a:ext cx="433500" cy="18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0C58D3"/>
            </a:solidFill>
            <a:prstDash val="solid"/>
            <a:round/>
            <a:headEnd len="med" w="med" type="diamond"/>
            <a:tailEnd len="med" w="med" type="diamond"/>
          </a:ln>
        </p:spPr>
      </p:cxnSp>
      <p:cxnSp>
        <p:nvCxnSpPr>
          <p:cNvPr id="438" name="Google Shape;438;p65"/>
          <p:cNvCxnSpPr>
            <a:stCxn id="436" idx="0"/>
            <a:endCxn id="432" idx="2"/>
          </p:cNvCxnSpPr>
          <p:nvPr/>
        </p:nvCxnSpPr>
        <p:spPr>
          <a:xfrm rot="-5400000">
            <a:off x="1488600" y="2504475"/>
            <a:ext cx="435300" cy="785400"/>
          </a:xfrm>
          <a:prstGeom prst="bentConnector3">
            <a:avLst>
              <a:gd fmla="val 50017" name="adj1"/>
            </a:avLst>
          </a:prstGeom>
          <a:noFill/>
          <a:ln cap="flat" cmpd="sng" w="9525">
            <a:solidFill>
              <a:srgbClr val="0944A1"/>
            </a:solidFill>
            <a:prstDash val="solid"/>
            <a:round/>
            <a:headEnd len="med" w="med" type="diamond"/>
            <a:tailEnd len="med" w="med" type="diamond"/>
          </a:ln>
        </p:spPr>
      </p:cxnSp>
      <p:sp>
        <p:nvSpPr>
          <p:cNvPr id="432" name="Google Shape;432;p65"/>
          <p:cNvSpPr txBox="1"/>
          <p:nvPr/>
        </p:nvSpPr>
        <p:spPr>
          <a:xfrm>
            <a:off x="1449675" y="2421075"/>
            <a:ext cx="1298700" cy="25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Constraints</a:t>
            </a:r>
            <a:endParaRPr b="1" sz="1000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6" name="Google Shape;436;p65"/>
          <p:cNvSpPr txBox="1"/>
          <p:nvPr/>
        </p:nvSpPr>
        <p:spPr>
          <a:xfrm>
            <a:off x="990600" y="3114825"/>
            <a:ext cx="645900" cy="30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Local</a:t>
            </a:r>
            <a:endParaRPr b="1" sz="1000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3" name="Google Shape;433;p65"/>
          <p:cNvSpPr txBox="1"/>
          <p:nvPr/>
        </p:nvSpPr>
        <p:spPr>
          <a:xfrm>
            <a:off x="2516400" y="3114825"/>
            <a:ext cx="606000" cy="30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Global</a:t>
            </a:r>
            <a:endParaRPr b="1" sz="1000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9" name="Google Shape;439;p65"/>
          <p:cNvSpPr txBox="1"/>
          <p:nvPr/>
        </p:nvSpPr>
        <p:spPr>
          <a:xfrm>
            <a:off x="1937850" y="3925950"/>
            <a:ext cx="1763100" cy="111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Q1, Q2, dQ1, dQ2: </a:t>
            </a:r>
            <a:r>
              <a:rPr lang="es" sz="10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enable a correction of tunes and chromaticities in presence of magnetic imperfections or misalignments</a:t>
            </a:r>
            <a:endParaRPr sz="1000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ddQ1, ddQ2:</a:t>
            </a:r>
            <a:r>
              <a:rPr lang="es" sz="10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 enable a correction of nonlinear chromaticities</a:t>
            </a:r>
            <a:endParaRPr sz="1000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5" name="Google Shape;435;p65"/>
          <p:cNvSpPr txBox="1"/>
          <p:nvPr/>
        </p:nvSpPr>
        <p:spPr>
          <a:xfrm>
            <a:off x="664200" y="4035091"/>
            <a:ext cx="1298700" cy="7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BETX, BETY, </a:t>
            </a:r>
            <a:endParaRPr sz="1000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ALFX, ALFY, </a:t>
            </a:r>
            <a:endParaRPr sz="1000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MUX, MUY,</a:t>
            </a:r>
            <a:endParaRPr sz="1000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DX, DY,</a:t>
            </a:r>
            <a:endParaRPr sz="1000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rPr>
              <a:t>DPX, DPY</a:t>
            </a:r>
            <a:endParaRPr sz="1000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0" name="Google Shape;440;p65"/>
          <p:cNvSpPr txBox="1"/>
          <p:nvPr/>
        </p:nvSpPr>
        <p:spPr>
          <a:xfrm>
            <a:off x="4574050" y="2505650"/>
            <a:ext cx="37584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700"/>
              <a:t>Matching Methods</a:t>
            </a:r>
            <a:endParaRPr b="1" sz="9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/>
              <a:t>LMDIF: Fast Gradient Minimisation</a:t>
            </a:r>
            <a:endParaRPr b="1" sz="13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/>
              <a:t>MIGRAD: Gradient Minimisation</a:t>
            </a:r>
            <a:endParaRPr b="1" sz="13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/>
              <a:t>SIMPLEX: Simplex Minimisation</a:t>
            </a:r>
            <a:endParaRPr b="1" sz="13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300"/>
              <a:t>JACOBIAN: Newton Minimisation.</a:t>
            </a:r>
            <a:endParaRPr sz="13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66"/>
          <p:cNvSpPr txBox="1"/>
          <p:nvPr>
            <p:ph type="title"/>
          </p:nvPr>
        </p:nvSpPr>
        <p:spPr>
          <a:xfrm>
            <a:off x="760100" y="157450"/>
            <a:ext cx="8520600" cy="1077600"/>
          </a:xfrm>
          <a:prstGeom prst="rect">
            <a:avLst/>
          </a:prstGeom>
        </p:spPr>
        <p:txBody>
          <a:bodyPr anchorCtr="0" anchor="t" bIns="35100" lIns="135000" spcFirstLastPara="1" rIns="54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Assignment of errors per ARCs</a:t>
            </a:r>
            <a:endParaRPr/>
          </a:p>
        </p:txBody>
      </p:sp>
      <p:sp>
        <p:nvSpPr>
          <p:cNvPr id="446" name="Google Shape;446;p66"/>
          <p:cNvSpPr txBox="1"/>
          <p:nvPr/>
        </p:nvSpPr>
        <p:spPr>
          <a:xfrm>
            <a:off x="6219225" y="1782850"/>
            <a:ext cx="1952700" cy="19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chemeClr val="dk1"/>
                </a:solidFill>
              </a:rPr>
              <a:t>Assigned field errors to 1400 elements:</a:t>
            </a:r>
            <a:endParaRPr b="1"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chemeClr val="dk1"/>
                </a:solidFill>
              </a:rPr>
              <a:t>ARCs 1,3,5,7</a:t>
            </a:r>
            <a:endParaRPr b="1"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chemeClr val="dk1"/>
                </a:solidFill>
              </a:rPr>
              <a:t>Assigned field errors to </a:t>
            </a:r>
            <a:r>
              <a:rPr b="1" lang="es" sz="1000">
                <a:solidFill>
                  <a:schemeClr val="dk1"/>
                </a:solidFill>
              </a:rPr>
              <a:t>1440</a:t>
            </a:r>
            <a:r>
              <a:rPr b="1" lang="es" sz="1000">
                <a:solidFill>
                  <a:schemeClr val="dk1"/>
                </a:solidFill>
              </a:rPr>
              <a:t> elements (there are 40 extra dipoles because the arcs are longer 40):</a:t>
            </a:r>
            <a:endParaRPr b="1"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chemeClr val="dk1"/>
                </a:solidFill>
              </a:rPr>
              <a:t>ARCs 2,4,6,8</a:t>
            </a:r>
            <a:endParaRPr b="1" sz="1000">
              <a:solidFill>
                <a:schemeClr val="dk1"/>
              </a:solidFill>
            </a:endParaRPr>
          </a:p>
        </p:txBody>
      </p:sp>
      <p:sp>
        <p:nvSpPr>
          <p:cNvPr id="447" name="Google Shape;447;p66"/>
          <p:cNvSpPr/>
          <p:nvPr/>
        </p:nvSpPr>
        <p:spPr>
          <a:xfrm>
            <a:off x="5009880" y="1995513"/>
            <a:ext cx="843000" cy="442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1155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8761D"/>
              </a:solidFill>
            </a:endParaRPr>
          </a:p>
        </p:txBody>
      </p:sp>
      <p:sp>
        <p:nvSpPr>
          <p:cNvPr id="448" name="Google Shape;448;p66"/>
          <p:cNvSpPr/>
          <p:nvPr/>
        </p:nvSpPr>
        <p:spPr>
          <a:xfrm rot="-606362">
            <a:off x="5086136" y="3192509"/>
            <a:ext cx="842877" cy="44247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1155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8761D"/>
              </a:solidFill>
            </a:endParaRPr>
          </a:p>
        </p:txBody>
      </p:sp>
      <p:graphicFrame>
        <p:nvGraphicFramePr>
          <p:cNvPr id="449" name="Google Shape;449;p66"/>
          <p:cNvGraphicFramePr/>
          <p:nvPr/>
        </p:nvGraphicFramePr>
        <p:xfrm>
          <a:off x="5706013" y="377870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{E3B0476D-2F90-460E-9A31-206CEC913187}</a:tableStyleId>
              </a:tblPr>
              <a:tblGrid>
                <a:gridCol w="793650"/>
                <a:gridCol w="984525"/>
                <a:gridCol w="1200950"/>
              </a:tblGrid>
              <a:tr h="307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Ideal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Error</a:t>
                      </a:r>
                      <a:endParaRPr sz="1100"/>
                    </a:p>
                  </a:txBody>
                  <a:tcPr marT="91425" marB="91425" marR="91425" marL="91425"/>
                </a:tc>
              </a:tr>
              <a:tr h="507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Q1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100">
                          <a:solidFill>
                            <a:schemeClr val="dk1"/>
                          </a:solidFill>
                        </a:rPr>
                        <a:t>214.260</a:t>
                      </a:r>
                      <a:r>
                        <a:rPr lang="es" sz="1100">
                          <a:solidFill>
                            <a:schemeClr val="dk1"/>
                          </a:solidFill>
                        </a:rPr>
                        <a:t>0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>
                          <a:solidFill>
                            <a:schemeClr val="dk1"/>
                          </a:solidFill>
                        </a:rPr>
                        <a:t>214.2492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507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Q2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100">
                          <a:solidFill>
                            <a:schemeClr val="dk1"/>
                          </a:solidFill>
                        </a:rPr>
                        <a:t>214.3800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>
                          <a:solidFill>
                            <a:schemeClr val="dk1"/>
                          </a:solidFill>
                        </a:rPr>
                        <a:t>214.3876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450" name="Google Shape;450;p66"/>
          <p:cNvSpPr txBox="1"/>
          <p:nvPr/>
        </p:nvSpPr>
        <p:spPr>
          <a:xfrm>
            <a:off x="304800" y="971550"/>
            <a:ext cx="46671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s"/>
              <a:t>Quadrupolar e</a:t>
            </a:r>
            <a:r>
              <a:rPr b="1" lang="es"/>
              <a:t>rrors</a:t>
            </a:r>
            <a:r>
              <a:rPr lang="es"/>
              <a:t> of 1.6x10</a:t>
            </a:r>
            <a:r>
              <a:rPr baseline="30000" lang="es"/>
              <a:t>-</a:t>
            </a:r>
            <a:r>
              <a:rPr baseline="30000" lang="es"/>
              <a:t>4</a:t>
            </a:r>
            <a:r>
              <a:rPr lang="es"/>
              <a:t> in all ARCs dipoles are applied, considering a </a:t>
            </a:r>
            <a:r>
              <a:rPr b="1" lang="es"/>
              <a:t>sign to differentiate the tunnel exchange</a:t>
            </a:r>
            <a:r>
              <a:rPr lang="es"/>
              <a:t> (double ring collider) due to IP and RF.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SELECT, FLAG=ERROR, PATTERN="^B1", range=BGA.2/B1.533;     !ARC3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SELECT, FLAG=ERROR, PATTERN="^B1", range=BGA.3/B1.890;     !ARC5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SELECT, FLAG=ERROR, PATTERN="^B1", range=BGA.4/B1.1247;   !ARC7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SELECT, FLAG=ERROR, PATTERN="^B1", range=BGA.1/B1.176;     !ARC1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EFCOMP, ORDER=0, RADIUS=0.01, DKNR={0,16e-5};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SELECT, FLAG=ERROR, CLEAR;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SELECT, FLAG=ERROR, PATTERN="^B1", range=BI4.1/BL4.1;        !ARC2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SELECT, FLAG=ERROR, PATTERN="^B1", range=BI4.2/BL4.2;        !ARC4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SELECT, FLAG=ERROR, PATTERN="^B1", range=BI4.3/BL4.3;        !ARC6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SELECT, FLAG=ERROR, PATTERN="^B1", range=BI4.4/BL4.4;        !ARC8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EFCOMP, ORDER=0, RADIUS=0.01, DKNR={0,-16e-5};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The </a:t>
            </a:r>
            <a:r>
              <a:rPr b="1" lang="es"/>
              <a:t>tunes Q1 and Q2 </a:t>
            </a:r>
            <a:r>
              <a:rPr b="1" lang="es"/>
              <a:t>change</a:t>
            </a:r>
            <a:r>
              <a:rPr lang="es"/>
              <a:t> with the </a:t>
            </a:r>
            <a:r>
              <a:rPr lang="es"/>
              <a:t>error application </a:t>
            </a:r>
            <a:r>
              <a:rPr lang="es"/>
              <a:t>as we can see in the next table: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67"/>
          <p:cNvSpPr txBox="1"/>
          <p:nvPr/>
        </p:nvSpPr>
        <p:spPr>
          <a:xfrm>
            <a:off x="5598500" y="4749625"/>
            <a:ext cx="358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</a:rPr>
              <a:t>https://indico.cern.ch/event/1167740/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67"/>
          <p:cNvSpPr txBox="1"/>
          <p:nvPr/>
        </p:nvSpPr>
        <p:spPr>
          <a:xfrm>
            <a:off x="963475" y="187645"/>
            <a:ext cx="4712700" cy="4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ibre Franklin"/>
              <a:buNone/>
            </a:pPr>
            <a:r>
              <a:rPr b="1" i="0" lang="es" sz="3200" u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I</a:t>
            </a:r>
            <a:r>
              <a:rPr b="1" lang="es" sz="32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mpact of dipole b2</a:t>
            </a:r>
            <a:endParaRPr b="1" i="0" sz="3200" u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457" name="Google Shape;457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2799" y="1979025"/>
            <a:ext cx="5889275" cy="2861850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67"/>
          <p:cNvSpPr txBox="1"/>
          <p:nvPr/>
        </p:nvSpPr>
        <p:spPr>
          <a:xfrm>
            <a:off x="6858000" y="1860675"/>
            <a:ext cx="1938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67"/>
          <p:cNvSpPr txBox="1"/>
          <p:nvPr/>
        </p:nvSpPr>
        <p:spPr>
          <a:xfrm>
            <a:off x="0" y="957988"/>
            <a:ext cx="32766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>
                <a:highlight>
                  <a:srgbClr val="FFFFFF"/>
                </a:highlight>
              </a:rPr>
              <a:t>Apart from the change of tune, we can also look at the </a:t>
            </a:r>
            <a:r>
              <a:rPr b="1" lang="es">
                <a:highlight>
                  <a:srgbClr val="FFFFFF"/>
                </a:highlight>
              </a:rPr>
              <a:t>change in beta function</a:t>
            </a:r>
            <a:r>
              <a:rPr lang="es">
                <a:highlight>
                  <a:srgbClr val="FFFFFF"/>
                </a:highlight>
              </a:rPr>
              <a:t> due to the b2 errors.</a:t>
            </a:r>
            <a:endParaRPr>
              <a:highlight>
                <a:srgbClr val="FFFFFF"/>
              </a:highlight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>
                <a:highlight>
                  <a:srgbClr val="FFFFFF"/>
                </a:highlight>
              </a:rPr>
              <a:t>The change in beta function can be quantified by </a:t>
            </a:r>
            <a:r>
              <a:rPr b="1" lang="es">
                <a:highlight>
                  <a:srgbClr val="FFFFFF"/>
                </a:highlight>
              </a:rPr>
              <a:t>computing the beta-beating.</a:t>
            </a:r>
            <a:endParaRPr b="1">
              <a:highlight>
                <a:srgbClr val="FFFFFF"/>
              </a:highlight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>
                <a:highlight>
                  <a:srgbClr val="FFFFFF"/>
                </a:highlight>
              </a:rPr>
              <a:t>DEFINITION OF BETA-BEATING</a:t>
            </a:r>
            <a:endParaRPr>
              <a:highlight>
                <a:srgbClr val="FFFFFF"/>
              </a:highlight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>
                <a:highlight>
                  <a:srgbClr val="FFFFFF"/>
                </a:highlight>
              </a:rPr>
              <a:t>The beta beating in this case is shown in the next plot.</a:t>
            </a:r>
            <a:endParaRPr>
              <a:highlight>
                <a:srgbClr val="FFFFFF"/>
              </a:highlight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s">
                <a:highlight>
                  <a:srgbClr val="FFFFFF"/>
                </a:highlight>
              </a:rPr>
              <a:t>The magnitude</a:t>
            </a:r>
            <a:r>
              <a:rPr lang="es">
                <a:highlight>
                  <a:srgbClr val="FFFFFF"/>
                </a:highlight>
              </a:rPr>
              <a:t> of the beta-beating </a:t>
            </a:r>
            <a:r>
              <a:rPr b="1" lang="es">
                <a:highlight>
                  <a:srgbClr val="FFFFFF"/>
                </a:highlight>
              </a:rPr>
              <a:t>is around 1%</a:t>
            </a:r>
            <a:r>
              <a:rPr lang="es">
                <a:highlight>
                  <a:srgbClr val="FFFFFF"/>
                </a:highlight>
              </a:rPr>
              <a:t> for </a:t>
            </a:r>
            <a:r>
              <a:rPr lang="es"/>
              <a:t>an </a:t>
            </a:r>
            <a:r>
              <a:rPr lang="es"/>
              <a:t>error of 1.6x10</a:t>
            </a:r>
            <a:r>
              <a:rPr baseline="30000" lang="es"/>
              <a:t>-4</a:t>
            </a:r>
            <a:r>
              <a:rPr lang="es"/>
              <a:t> in the dipoles.</a:t>
            </a:r>
            <a:endParaRPr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60" name="Google Shape;460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38600" y="1036650"/>
            <a:ext cx="3147551" cy="8818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1" name="Google Shape;461;p67"/>
          <p:cNvCxnSpPr>
            <a:stCxn id="459" idx="3"/>
            <a:endCxn id="460" idx="1"/>
          </p:cNvCxnSpPr>
          <p:nvPr/>
        </p:nvCxnSpPr>
        <p:spPr>
          <a:xfrm flipH="1" rot="10800000">
            <a:off x="3276600" y="1477588"/>
            <a:ext cx="762000" cy="1620000"/>
          </a:xfrm>
          <a:prstGeom prst="straightConnector1">
            <a:avLst/>
          </a:prstGeom>
          <a:noFill/>
          <a:ln cap="flat" cmpd="sng" w="38100">
            <a:solidFill>
              <a:srgbClr val="0944A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68"/>
          <p:cNvSpPr txBox="1"/>
          <p:nvPr>
            <p:ph idx="1" type="body"/>
          </p:nvPr>
        </p:nvSpPr>
        <p:spPr>
          <a:xfrm>
            <a:off x="904875" y="801699"/>
            <a:ext cx="4905900" cy="3996600"/>
          </a:xfrm>
          <a:prstGeom prst="rect">
            <a:avLst/>
          </a:prstGeom>
        </p:spPr>
        <p:txBody>
          <a:bodyPr anchorCtr="0" anchor="t" bIns="45700" lIns="180000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Introduction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Optics Matching with ARC Errors</a:t>
            </a:r>
            <a:endParaRPr sz="1400"/>
          </a:p>
          <a:p>
            <a:pPr indent="-31750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Structures in </a:t>
            </a:r>
            <a:r>
              <a:rPr lang="es" sz="1400"/>
              <a:t>the</a:t>
            </a:r>
            <a:r>
              <a:rPr lang="es" sz="1400"/>
              <a:t> ARCs</a:t>
            </a:r>
            <a:endParaRPr sz="1400"/>
          </a:p>
          <a:p>
            <a:pPr indent="0" lvl="0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</a:pPr>
            <a:r>
              <a:rPr lang="es" sz="1400"/>
              <a:t>The super-FODOcell</a:t>
            </a:r>
            <a:endParaRPr sz="1400"/>
          </a:p>
          <a:p>
            <a:pPr indent="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Layout with the super-FODO cell</a:t>
            </a:r>
            <a:endParaRPr sz="1400"/>
          </a:p>
          <a:p>
            <a:pPr indent="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super-FODOs in the odd ARCs</a:t>
            </a:r>
            <a:endParaRPr sz="1400"/>
          </a:p>
          <a:p>
            <a:pPr indent="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super-FODOs in the even ARCs</a:t>
            </a:r>
            <a:endParaRPr sz="1400"/>
          </a:p>
          <a:p>
            <a:pPr indent="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Points of interest in the ARC 1</a:t>
            </a:r>
            <a:endParaRPr sz="1400"/>
          </a:p>
          <a:p>
            <a:pPr indent="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Points of interest in the IR_2</a:t>
            </a:r>
            <a:endParaRPr sz="1400"/>
          </a:p>
          <a:p>
            <a:pPr indent="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Matching the Lattice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Combined function magnets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Summary and Outlook</a:t>
            </a:r>
            <a:endParaRPr sz="1400"/>
          </a:p>
          <a:p>
            <a:pPr indent="0" lvl="0" marL="0" rtl="0" algn="l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395"/>
          </a:p>
        </p:txBody>
      </p:sp>
      <p:sp>
        <p:nvSpPr>
          <p:cNvPr id="467" name="Google Shape;467;p68"/>
          <p:cNvSpPr txBox="1"/>
          <p:nvPr>
            <p:ph type="title"/>
          </p:nvPr>
        </p:nvSpPr>
        <p:spPr>
          <a:xfrm>
            <a:off x="904875" y="484352"/>
            <a:ext cx="3667200" cy="1072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Outline</a:t>
            </a:r>
            <a:endParaRPr/>
          </a:p>
        </p:txBody>
      </p:sp>
      <p:sp>
        <p:nvSpPr>
          <p:cNvPr id="468" name="Google Shape;468;p68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69"/>
          <p:cNvSpPr txBox="1"/>
          <p:nvPr>
            <p:ph type="title"/>
          </p:nvPr>
        </p:nvSpPr>
        <p:spPr>
          <a:xfrm>
            <a:off x="904875" y="179550"/>
            <a:ext cx="4911300" cy="1072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Structures in </a:t>
            </a:r>
            <a:r>
              <a:rPr lang="es"/>
              <a:t>the</a:t>
            </a:r>
            <a:r>
              <a:rPr lang="es"/>
              <a:t> ARCs: The super-FODOcell</a:t>
            </a:r>
            <a:endParaRPr/>
          </a:p>
        </p:txBody>
      </p:sp>
      <p:graphicFrame>
        <p:nvGraphicFramePr>
          <p:cNvPr id="474" name="Google Shape;474;p69"/>
          <p:cNvGraphicFramePr/>
          <p:nvPr/>
        </p:nvGraphicFramePr>
        <p:xfrm>
          <a:off x="6122588" y="3336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{24106577-6FE9-475A-9050-AD6E23277896}</a:tableStyleId>
              </a:tblPr>
              <a:tblGrid>
                <a:gridCol w="943450"/>
                <a:gridCol w="760000"/>
                <a:gridCol w="860875"/>
              </a:tblGrid>
              <a:tr h="461375">
                <a:tc>
                  <a:txBody>
                    <a:bodyPr/>
                    <a:lstStyle/>
                    <a:p>
                      <a:pPr indent="-3600" lvl="0" marL="36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900">
                          <a:solidFill>
                            <a:srgbClr val="FFFFFF"/>
                          </a:solidFill>
                        </a:rPr>
                        <a:t>Structures in the ARCs</a:t>
                      </a:r>
                      <a:endParaRPr b="1" sz="9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-3600" lvl="0" marL="36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900">
                          <a:solidFill>
                            <a:srgbClr val="FFFFFF"/>
                          </a:solidFill>
                        </a:rPr>
                        <a:t>ARC 1,3,5,7</a:t>
                      </a:r>
                      <a:endParaRPr b="1" sz="9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-3600" lvl="0" marL="36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900">
                          <a:solidFill>
                            <a:srgbClr val="FFFFFF"/>
                          </a:solidFill>
                        </a:rPr>
                        <a:t>ARC 2,4,6,8</a:t>
                      </a:r>
                      <a:endParaRPr b="1" sz="9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</a:tr>
              <a:tr h="445575">
                <a:tc>
                  <a:txBody>
                    <a:bodyPr/>
                    <a:lstStyle/>
                    <a:p>
                      <a:pPr indent="-3600" lvl="0" marL="36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>
                          <a:solidFill>
                            <a:srgbClr val="413C3A"/>
                          </a:solidFill>
                        </a:rPr>
                        <a:t># 5-FODO (super-FODO)</a:t>
                      </a:r>
                      <a:endParaRPr sz="9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-3600" lvl="0" marL="36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>
                          <a:solidFill>
                            <a:srgbClr val="413C3A"/>
                          </a:solidFill>
                        </a:rPr>
                        <a:t>17</a:t>
                      </a:r>
                      <a:endParaRPr sz="9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-3600" lvl="0" marL="36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>
                          <a:solidFill>
                            <a:srgbClr val="413C3A"/>
                          </a:solidFill>
                        </a:rPr>
                        <a:t>17</a:t>
                      </a:r>
                      <a:endParaRPr sz="9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445575">
                <a:tc>
                  <a:txBody>
                    <a:bodyPr/>
                    <a:lstStyle/>
                    <a:p>
                      <a:pPr indent="-3600" lvl="0" marL="36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>
                          <a:solidFill>
                            <a:srgbClr val="413C3A"/>
                          </a:solidFill>
                        </a:rPr>
                        <a:t>FODOs Remaining</a:t>
                      </a:r>
                      <a:endParaRPr sz="9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-3600" lvl="0" marL="36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>
                          <a:solidFill>
                            <a:srgbClr val="413C3A"/>
                          </a:solidFill>
                        </a:rPr>
                        <a:t>2</a:t>
                      </a:r>
                      <a:endParaRPr sz="9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-3600" lvl="0" marL="36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>
                          <a:solidFill>
                            <a:srgbClr val="413C3A"/>
                          </a:solidFill>
                        </a:rPr>
                        <a:t>4</a:t>
                      </a:r>
                      <a:endParaRPr sz="9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</a:tbl>
          </a:graphicData>
        </a:graphic>
      </p:graphicFrame>
      <p:sp>
        <p:nvSpPr>
          <p:cNvPr id="475" name="Google Shape;475;p69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 sz="1200"/>
              <a:t>‹#›</a:t>
            </a:fld>
            <a:endParaRPr sz="1200"/>
          </a:p>
        </p:txBody>
      </p:sp>
      <p:sp>
        <p:nvSpPr>
          <p:cNvPr id="476" name="Google Shape;476;p69"/>
          <p:cNvSpPr txBox="1"/>
          <p:nvPr/>
        </p:nvSpPr>
        <p:spPr>
          <a:xfrm>
            <a:off x="385775" y="1218350"/>
            <a:ext cx="2895600" cy="35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/>
              <a:t>In the FCCee h</a:t>
            </a:r>
            <a:r>
              <a:rPr lang="es" sz="1300"/>
              <a:t>ere is a </a:t>
            </a:r>
            <a:r>
              <a:rPr b="1" lang="es" sz="1300"/>
              <a:t>supercell </a:t>
            </a:r>
            <a:r>
              <a:rPr lang="es" sz="1300"/>
              <a:t>consisting of </a:t>
            </a:r>
            <a:r>
              <a:rPr b="1" lang="es" sz="1300"/>
              <a:t>5 </a:t>
            </a:r>
            <a:r>
              <a:rPr b="1" lang="es" sz="1300"/>
              <a:t>90°/90°</a:t>
            </a:r>
            <a:r>
              <a:rPr b="1" lang="es" sz="1300"/>
              <a:t> FODO cells</a:t>
            </a:r>
            <a:r>
              <a:rPr lang="es" sz="1300"/>
              <a:t>, this scheme has been applied successfully at </a:t>
            </a:r>
            <a:r>
              <a:rPr b="1" lang="es" sz="1300"/>
              <a:t>B-factories</a:t>
            </a:r>
            <a:r>
              <a:rPr lang="es" sz="1300"/>
              <a:t> for more than 20 years [4].</a:t>
            </a:r>
            <a:endParaRPr sz="13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/>
              <a:t>T</a:t>
            </a:r>
            <a:r>
              <a:rPr lang="es" sz="1300"/>
              <a:t>o achieve sufficient dynamic apertures </a:t>
            </a:r>
            <a:r>
              <a:rPr b="1" lang="es" sz="1300"/>
              <a:t>is necessary a chromaticity correction</a:t>
            </a:r>
            <a:r>
              <a:rPr lang="es" sz="1300"/>
              <a:t> with non-interleaved pairs of sextupoles [5], this new super-FODO has a phase adv</a:t>
            </a:r>
            <a:r>
              <a:rPr lang="es" sz="1300"/>
              <a:t>ance 1.25(2π</a:t>
            </a:r>
            <a:r>
              <a:rPr lang="es" sz="1300"/>
              <a:t>). </a:t>
            </a:r>
            <a:endParaRPr sz="13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/>
              <a:t>The </a:t>
            </a:r>
            <a:r>
              <a:rPr b="1" lang="es" sz="1300"/>
              <a:t>sextupoles </a:t>
            </a:r>
            <a:r>
              <a:rPr lang="es" sz="1300"/>
              <a:t>are</a:t>
            </a:r>
            <a:r>
              <a:rPr lang="es" sz="1300">
                <a:highlight>
                  <a:srgbClr val="FFFFFF"/>
                </a:highlight>
              </a:rPr>
              <a:t> placed to make pairs in which two identical sextupole magnets </a:t>
            </a:r>
            <a:r>
              <a:rPr b="1" lang="es" sz="1300">
                <a:highlight>
                  <a:srgbClr val="FFFFFF"/>
                </a:highlight>
              </a:rPr>
              <a:t>were connected by a −</a:t>
            </a:r>
            <a:r>
              <a:rPr b="1" i="1" lang="es" sz="1300"/>
              <a:t>I</a:t>
            </a:r>
            <a:r>
              <a:rPr lang="es" sz="1300">
                <a:highlight>
                  <a:srgbClr val="FFFFFF"/>
                </a:highlight>
              </a:rPr>
              <a:t> transformer [6]. </a:t>
            </a:r>
            <a:endParaRPr sz="1300"/>
          </a:p>
        </p:txBody>
      </p:sp>
      <p:cxnSp>
        <p:nvCxnSpPr>
          <p:cNvPr id="477" name="Google Shape;477;p69"/>
          <p:cNvCxnSpPr>
            <a:endCxn id="478" idx="1"/>
          </p:cNvCxnSpPr>
          <p:nvPr/>
        </p:nvCxnSpPr>
        <p:spPr>
          <a:xfrm flipH="1" rot="10800000">
            <a:off x="3294600" y="4094050"/>
            <a:ext cx="564300" cy="29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479" name="Google Shape;479;p69"/>
          <p:cNvPicPr preferRelativeResize="0"/>
          <p:nvPr/>
        </p:nvPicPr>
        <p:blipFill rotWithShape="1">
          <a:blip r:embed="rId3">
            <a:alphaModFix/>
          </a:blip>
          <a:srcRect b="66272" l="0" r="0" t="0"/>
          <a:stretch/>
        </p:blipFill>
        <p:spPr>
          <a:xfrm>
            <a:off x="3306737" y="1525000"/>
            <a:ext cx="5862576" cy="13525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0" name="Google Shape;480;p69"/>
          <p:cNvCxnSpPr/>
          <p:nvPr/>
        </p:nvCxnSpPr>
        <p:spPr>
          <a:xfrm flipH="1" rot="10800000">
            <a:off x="5486400" y="2165825"/>
            <a:ext cx="33300" cy="25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81" name="Google Shape;481;p69"/>
          <p:cNvSpPr txBox="1"/>
          <p:nvPr/>
        </p:nvSpPr>
        <p:spPr>
          <a:xfrm>
            <a:off x="5246700" y="2312000"/>
            <a:ext cx="512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MS</a:t>
            </a:r>
            <a:endParaRPr sz="1200"/>
          </a:p>
        </p:txBody>
      </p:sp>
      <p:pic>
        <p:nvPicPr>
          <p:cNvPr id="478" name="Google Shape;478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58900" y="3557650"/>
            <a:ext cx="1900502" cy="107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6" name="Google Shape;486;p70"/>
          <p:cNvPicPr preferRelativeResize="0"/>
          <p:nvPr/>
        </p:nvPicPr>
        <p:blipFill rotWithShape="1">
          <a:blip r:embed="rId3">
            <a:alphaModFix/>
          </a:blip>
          <a:srcRect b="1550" l="0" r="0" t="1540"/>
          <a:stretch/>
        </p:blipFill>
        <p:spPr>
          <a:xfrm>
            <a:off x="4159075" y="283850"/>
            <a:ext cx="4666950" cy="4745349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70"/>
          <p:cNvSpPr txBox="1"/>
          <p:nvPr>
            <p:ph type="title"/>
          </p:nvPr>
        </p:nvSpPr>
        <p:spPr>
          <a:xfrm>
            <a:off x="909600" y="283850"/>
            <a:ext cx="4220700" cy="889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Layout with the super-FODO cell</a:t>
            </a:r>
            <a:endParaRPr/>
          </a:p>
        </p:txBody>
      </p:sp>
      <p:sp>
        <p:nvSpPr>
          <p:cNvPr id="488" name="Google Shape;488;p70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489" name="Google Shape;489;p70"/>
          <p:cNvSpPr txBox="1"/>
          <p:nvPr/>
        </p:nvSpPr>
        <p:spPr>
          <a:xfrm>
            <a:off x="323850" y="1054575"/>
            <a:ext cx="41052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s"/>
              <a:t>8 Interaction Region (IR)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               </a:t>
            </a:r>
            <a:r>
              <a:rPr lang="es">
                <a:solidFill>
                  <a:srgbClr val="274E13"/>
                </a:solidFill>
              </a:rPr>
              <a:t>  4 Interaction Point (IP)</a:t>
            </a:r>
            <a:endParaRPr>
              <a:solidFill>
                <a:srgbClr val="274E1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274E13"/>
                </a:solidFill>
              </a:rPr>
              <a:t>                 4 </a:t>
            </a:r>
            <a:r>
              <a:rPr lang="es">
                <a:solidFill>
                  <a:srgbClr val="274E13"/>
                </a:solidFill>
              </a:rPr>
              <a:t>I</a:t>
            </a:r>
            <a:r>
              <a:rPr lang="es">
                <a:solidFill>
                  <a:srgbClr val="274E13"/>
                </a:solidFill>
              </a:rPr>
              <a:t>ntermediate Straight Section (ISS)</a:t>
            </a:r>
            <a:endParaRPr>
              <a:solidFill>
                <a:srgbClr val="274E13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s"/>
              <a:t>8 ARC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        </a:t>
            </a:r>
            <a:r>
              <a:rPr lang="es">
                <a:solidFill>
                  <a:srgbClr val="1C4587"/>
                </a:solidFill>
              </a:rPr>
              <a:t>17 super-FODO cells/ARC</a:t>
            </a:r>
            <a:endParaRPr>
              <a:solidFill>
                <a:srgbClr val="1C458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                </a:t>
            </a:r>
            <a:r>
              <a:rPr lang="es">
                <a:solidFill>
                  <a:srgbClr val="FF0000"/>
                </a:solidFill>
              </a:rPr>
              <a:t> 24 FODO </a:t>
            </a:r>
            <a:r>
              <a:rPr lang="es">
                <a:solidFill>
                  <a:srgbClr val="FF9900"/>
                </a:solidFill>
              </a:rPr>
              <a:t>cells remaining</a:t>
            </a:r>
            <a:endParaRPr>
              <a:solidFill>
                <a:srgbClr val="FF99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          —----------------------------------------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            704 FODO cells in total</a:t>
            </a:r>
            <a:endParaRPr/>
          </a:p>
        </p:txBody>
      </p:sp>
      <p:pic>
        <p:nvPicPr>
          <p:cNvPr id="490" name="Google Shape;490;p70"/>
          <p:cNvPicPr preferRelativeResize="0"/>
          <p:nvPr/>
        </p:nvPicPr>
        <p:blipFill rotWithShape="1">
          <a:blip r:embed="rId3">
            <a:alphaModFix/>
          </a:blip>
          <a:srcRect b="45240" l="49083" r="0" t="8368"/>
          <a:stretch/>
        </p:blipFill>
        <p:spPr>
          <a:xfrm>
            <a:off x="0" y="2876050"/>
            <a:ext cx="2376299" cy="2271725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70"/>
          <p:cNvSpPr txBox="1"/>
          <p:nvPr/>
        </p:nvSpPr>
        <p:spPr>
          <a:xfrm>
            <a:off x="2376300" y="3702050"/>
            <a:ext cx="18765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Using ¼ of ring due to the symmetry to do Matching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71"/>
          <p:cNvSpPr txBox="1"/>
          <p:nvPr>
            <p:ph type="title"/>
          </p:nvPr>
        </p:nvSpPr>
        <p:spPr>
          <a:xfrm>
            <a:off x="904875" y="179550"/>
            <a:ext cx="5762700" cy="9636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Structures in </a:t>
            </a:r>
            <a:r>
              <a:rPr lang="es"/>
              <a:t>the</a:t>
            </a:r>
            <a:r>
              <a:rPr lang="es"/>
              <a:t> ARCs: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super-FODOs in the odd ARCs</a:t>
            </a:r>
            <a:endParaRPr/>
          </a:p>
        </p:txBody>
      </p:sp>
      <p:sp>
        <p:nvSpPr>
          <p:cNvPr id="497" name="Google Shape;497;p71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 sz="1200"/>
              <a:t>‹#›</a:t>
            </a:fld>
            <a:endParaRPr sz="1700"/>
          </a:p>
        </p:txBody>
      </p:sp>
      <p:sp>
        <p:nvSpPr>
          <p:cNvPr id="498" name="Google Shape;498;p71"/>
          <p:cNvSpPr txBox="1"/>
          <p:nvPr/>
        </p:nvSpPr>
        <p:spPr>
          <a:xfrm>
            <a:off x="457200" y="1371600"/>
            <a:ext cx="36342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This structure has a length of 521.11m and the quads QF4 &amp; QD3.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3 kinds of dipoles: B1, B1S &amp; B1L.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4 sextupoles.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mux=muy= 1.25</a:t>
            </a:r>
            <a:r>
              <a:rPr lang="es"/>
              <a:t> (2π</a:t>
            </a:r>
            <a:r>
              <a:rPr lang="es"/>
              <a:t>).</a:t>
            </a:r>
            <a:endParaRPr/>
          </a:p>
        </p:txBody>
      </p:sp>
      <p:pic>
        <p:nvPicPr>
          <p:cNvPr id="499" name="Google Shape;499;p71"/>
          <p:cNvPicPr preferRelativeResize="0"/>
          <p:nvPr/>
        </p:nvPicPr>
        <p:blipFill rotWithShape="1">
          <a:blip r:embed="rId3">
            <a:alphaModFix/>
          </a:blip>
          <a:srcRect b="10546" l="0" r="6777" t="0"/>
          <a:stretch/>
        </p:blipFill>
        <p:spPr>
          <a:xfrm>
            <a:off x="3877075" y="1238250"/>
            <a:ext cx="5266924" cy="390524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00" name="Google Shape;500;p71"/>
          <p:cNvGraphicFramePr/>
          <p:nvPr/>
        </p:nvGraphicFramePr>
        <p:xfrm>
          <a:off x="228600" y="2874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{24106577-6FE9-475A-9050-AD6E23277896}</a:tableStyleId>
              </a:tblPr>
              <a:tblGrid>
                <a:gridCol w="878825"/>
                <a:gridCol w="887875"/>
                <a:gridCol w="878075"/>
                <a:gridCol w="878175"/>
                <a:gridCol w="881200"/>
              </a:tblGrid>
              <a:tr h="264275">
                <a:tc gridSpan="5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100">
                          <a:solidFill>
                            <a:srgbClr val="FFFFFF"/>
                          </a:solidFill>
                        </a:rPr>
                        <a:t>S</a:t>
                      </a:r>
                      <a:r>
                        <a:rPr b="1" lang="es" sz="1100">
                          <a:solidFill>
                            <a:srgbClr val="FFFFFF"/>
                          </a:solidFill>
                        </a:rPr>
                        <a:t>tructure ARC 1,3,5,7 super-FODO cell</a:t>
                      </a:r>
                      <a:endParaRPr b="1" sz="11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 hMerge="1"/>
                <a:tc hMerge="1"/>
                <a:tc hMerge="1"/>
                <a:tc hMerge="1"/>
              </a:tr>
              <a:tr h="1531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QF4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QD3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B1S</a:t>
                      </a:r>
                      <a:endParaRPr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QF4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QD3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B1L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SF</a:t>
                      </a:r>
                      <a:endParaRPr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QF4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SD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QD3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QF4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QD3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QF4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B1L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SD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QD3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SF</a:t>
                      </a:r>
                      <a:endParaRPr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</a:tbl>
          </a:graphicData>
        </a:graphic>
      </p:graphicFrame>
      <p:sp>
        <p:nvSpPr>
          <p:cNvPr id="501" name="Google Shape;501;p71"/>
          <p:cNvSpPr/>
          <p:nvPr/>
        </p:nvSpPr>
        <p:spPr>
          <a:xfrm>
            <a:off x="1107425" y="4468700"/>
            <a:ext cx="512700" cy="2169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p71"/>
          <p:cNvSpPr/>
          <p:nvPr/>
        </p:nvSpPr>
        <p:spPr>
          <a:xfrm>
            <a:off x="2063200" y="3849575"/>
            <a:ext cx="512700" cy="2169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3" name="Google Shape;503;p71"/>
          <p:cNvSpPr/>
          <p:nvPr/>
        </p:nvSpPr>
        <p:spPr>
          <a:xfrm>
            <a:off x="3790800" y="3849575"/>
            <a:ext cx="512700" cy="2169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4" name="Google Shape;504;p71"/>
          <p:cNvSpPr/>
          <p:nvPr/>
        </p:nvSpPr>
        <p:spPr>
          <a:xfrm>
            <a:off x="3790800" y="4687400"/>
            <a:ext cx="512700" cy="2169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72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 sz="1200"/>
              <a:t>‹#›</a:t>
            </a:fld>
            <a:endParaRPr sz="1700"/>
          </a:p>
        </p:txBody>
      </p:sp>
      <p:pic>
        <p:nvPicPr>
          <p:cNvPr id="510" name="Google Shape;510;p72"/>
          <p:cNvPicPr preferRelativeResize="0"/>
          <p:nvPr/>
        </p:nvPicPr>
        <p:blipFill rotWithShape="1">
          <a:blip r:embed="rId3">
            <a:alphaModFix/>
          </a:blip>
          <a:srcRect b="9485" l="0" r="4761" t="2026"/>
          <a:stretch/>
        </p:blipFill>
        <p:spPr>
          <a:xfrm>
            <a:off x="3977925" y="1371600"/>
            <a:ext cx="5228677" cy="3754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11" name="Google Shape;511;p72"/>
          <p:cNvGraphicFramePr/>
          <p:nvPr/>
        </p:nvGraphicFramePr>
        <p:xfrm>
          <a:off x="304800" y="2793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{24106577-6FE9-475A-9050-AD6E23277896}</a:tableStyleId>
              </a:tblPr>
              <a:tblGrid>
                <a:gridCol w="866450"/>
                <a:gridCol w="875375"/>
                <a:gridCol w="865725"/>
                <a:gridCol w="865825"/>
                <a:gridCol w="868800"/>
              </a:tblGrid>
              <a:tr h="326300">
                <a:tc gridSpan="5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S</a:t>
                      </a: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tructure</a:t>
                      </a: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 ARC2,4,6,8 super-FODO cell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 hMerge="1"/>
                <a:tc hMerge="1"/>
                <a:tc hMerge="1"/>
                <a:tc hMerge="1"/>
              </a:tr>
              <a:tr h="1890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QF2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SF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QD1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SD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B1L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QF2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QD1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QF2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QD1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SD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QF2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SF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B1L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QD1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QF2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B1S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QD1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B1</a:t>
                      </a:r>
                      <a:endParaRPr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</a:tbl>
          </a:graphicData>
        </a:graphic>
      </p:graphicFrame>
      <p:sp>
        <p:nvSpPr>
          <p:cNvPr id="512" name="Google Shape;512;p72"/>
          <p:cNvSpPr txBox="1"/>
          <p:nvPr>
            <p:ph type="title"/>
          </p:nvPr>
        </p:nvSpPr>
        <p:spPr>
          <a:xfrm>
            <a:off x="904875" y="179550"/>
            <a:ext cx="5762700" cy="9636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Structures in </a:t>
            </a:r>
            <a:r>
              <a:rPr lang="es"/>
              <a:t>the</a:t>
            </a:r>
            <a:r>
              <a:rPr lang="es"/>
              <a:t> ARCs: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super-FODOs in the even ARCs</a:t>
            </a:r>
            <a:endParaRPr/>
          </a:p>
        </p:txBody>
      </p:sp>
      <p:sp>
        <p:nvSpPr>
          <p:cNvPr id="513" name="Google Shape;513;p72"/>
          <p:cNvSpPr/>
          <p:nvPr/>
        </p:nvSpPr>
        <p:spPr>
          <a:xfrm>
            <a:off x="2967175" y="3367375"/>
            <a:ext cx="512700" cy="2169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4" name="Google Shape;514;p72"/>
          <p:cNvSpPr/>
          <p:nvPr/>
        </p:nvSpPr>
        <p:spPr>
          <a:xfrm>
            <a:off x="2094825" y="3998575"/>
            <a:ext cx="512700" cy="2169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5" name="Google Shape;515;p72"/>
          <p:cNvSpPr/>
          <p:nvPr/>
        </p:nvSpPr>
        <p:spPr>
          <a:xfrm>
            <a:off x="392175" y="4215475"/>
            <a:ext cx="512700" cy="2169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6" name="Google Shape;516;p72"/>
          <p:cNvSpPr/>
          <p:nvPr/>
        </p:nvSpPr>
        <p:spPr>
          <a:xfrm>
            <a:off x="359725" y="3367375"/>
            <a:ext cx="512700" cy="2169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7" name="Google Shape;517;p72"/>
          <p:cNvSpPr txBox="1"/>
          <p:nvPr/>
        </p:nvSpPr>
        <p:spPr>
          <a:xfrm>
            <a:off x="609600" y="1371600"/>
            <a:ext cx="36342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This structure has a length of 521.09m and the quads QF2 &amp; QD1.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3 kinds of dipoles: B1, B1S &amp; B1L.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4 sextupoles.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mux=muy= 1.25(2π).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73"/>
          <p:cNvSpPr txBox="1"/>
          <p:nvPr>
            <p:ph type="title"/>
          </p:nvPr>
        </p:nvSpPr>
        <p:spPr>
          <a:xfrm>
            <a:off x="904875" y="179550"/>
            <a:ext cx="7647000" cy="1072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Points of interest in the ARC 1</a:t>
            </a:r>
            <a:endParaRPr/>
          </a:p>
        </p:txBody>
      </p:sp>
      <p:sp>
        <p:nvSpPr>
          <p:cNvPr id="523" name="Google Shape;523;p73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524" name="Google Shape;524;p73"/>
          <p:cNvSpPr txBox="1"/>
          <p:nvPr/>
        </p:nvSpPr>
        <p:spPr>
          <a:xfrm>
            <a:off x="5830050" y="1108475"/>
            <a:ext cx="29703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s"/>
              <a:t>2 points of interest</a:t>
            </a:r>
            <a:r>
              <a:rPr lang="es"/>
              <a:t>, in the beginning and the end of the ARC1.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Without considering the structure based on a </a:t>
            </a:r>
            <a:r>
              <a:rPr b="1" lang="es"/>
              <a:t>super-FODO cell</a:t>
            </a:r>
            <a:r>
              <a:rPr lang="es"/>
              <a:t>, only from the </a:t>
            </a:r>
            <a:r>
              <a:rPr b="1" lang="es"/>
              <a:t>initial point to the final point</a:t>
            </a:r>
            <a:r>
              <a:rPr lang="es"/>
              <a:t> of the ARC the periodicity is lost (different Dx)</a:t>
            </a:r>
            <a:endParaRPr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On the other hand, when the </a:t>
            </a:r>
            <a:r>
              <a:rPr b="1" lang="es"/>
              <a:t>superstructure is used</a:t>
            </a:r>
            <a:r>
              <a:rPr lang="es"/>
              <a:t>, the </a:t>
            </a:r>
            <a:r>
              <a:rPr b="1" lang="es"/>
              <a:t>symmetry is preserved</a:t>
            </a:r>
            <a:r>
              <a:rPr lang="es"/>
              <a:t> (Dx=0.574197)</a:t>
            </a:r>
            <a:endParaRPr/>
          </a:p>
        </p:txBody>
      </p:sp>
      <p:pic>
        <p:nvPicPr>
          <p:cNvPr id="525" name="Google Shape;525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39551"/>
            <a:ext cx="5591051" cy="3370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74"/>
          <p:cNvSpPr txBox="1"/>
          <p:nvPr>
            <p:ph type="title"/>
          </p:nvPr>
        </p:nvSpPr>
        <p:spPr>
          <a:xfrm>
            <a:off x="904875" y="179550"/>
            <a:ext cx="7647000" cy="1072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Points of interest in the ARC 1</a:t>
            </a:r>
            <a:endParaRPr/>
          </a:p>
        </p:txBody>
      </p:sp>
      <p:sp>
        <p:nvSpPr>
          <p:cNvPr id="531" name="Google Shape;531;p74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532" name="Google Shape;532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39551"/>
            <a:ext cx="5591051" cy="3370551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p74"/>
          <p:cNvSpPr/>
          <p:nvPr/>
        </p:nvSpPr>
        <p:spPr>
          <a:xfrm>
            <a:off x="952500" y="3952300"/>
            <a:ext cx="3824400" cy="888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Google Shape;534;p74"/>
          <p:cNvSpPr txBox="1"/>
          <p:nvPr/>
        </p:nvSpPr>
        <p:spPr>
          <a:xfrm>
            <a:off x="2590800" y="3640900"/>
            <a:ext cx="78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ARC1</a:t>
            </a:r>
            <a:endParaRPr b="1"/>
          </a:p>
        </p:txBody>
      </p:sp>
      <p:sp>
        <p:nvSpPr>
          <p:cNvPr id="535" name="Google Shape;535;p74"/>
          <p:cNvSpPr txBox="1"/>
          <p:nvPr/>
        </p:nvSpPr>
        <p:spPr>
          <a:xfrm>
            <a:off x="526300" y="4572000"/>
            <a:ext cx="876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ARC1_START</a:t>
            </a:r>
            <a:endParaRPr sz="800"/>
          </a:p>
        </p:txBody>
      </p:sp>
      <p:sp>
        <p:nvSpPr>
          <p:cNvPr id="536" name="Google Shape;536;p74"/>
          <p:cNvSpPr txBox="1"/>
          <p:nvPr/>
        </p:nvSpPr>
        <p:spPr>
          <a:xfrm>
            <a:off x="4366425" y="4619975"/>
            <a:ext cx="876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ARC1_END</a:t>
            </a:r>
            <a:endParaRPr sz="800"/>
          </a:p>
        </p:txBody>
      </p:sp>
      <p:sp>
        <p:nvSpPr>
          <p:cNvPr id="537" name="Google Shape;537;p74"/>
          <p:cNvSpPr/>
          <p:nvPr/>
        </p:nvSpPr>
        <p:spPr>
          <a:xfrm rot="-5400000">
            <a:off x="871600" y="4445370"/>
            <a:ext cx="185700" cy="1635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8" name="Google Shape;538;p74"/>
          <p:cNvSpPr/>
          <p:nvPr/>
        </p:nvSpPr>
        <p:spPr>
          <a:xfrm rot="-5400000">
            <a:off x="4686375" y="4508520"/>
            <a:ext cx="185700" cy="1635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9" name="Google Shape;539;p74"/>
          <p:cNvSpPr txBox="1"/>
          <p:nvPr/>
        </p:nvSpPr>
        <p:spPr>
          <a:xfrm>
            <a:off x="5830050" y="1108475"/>
            <a:ext cx="29703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s"/>
              <a:t>2 points of interest</a:t>
            </a:r>
            <a:r>
              <a:rPr lang="es"/>
              <a:t>, in the beginning and the end of the ARC1.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Without considering the structure based on a </a:t>
            </a:r>
            <a:r>
              <a:rPr b="1" lang="es"/>
              <a:t>super-FODO cell</a:t>
            </a:r>
            <a:r>
              <a:rPr lang="es"/>
              <a:t>, only from the </a:t>
            </a:r>
            <a:r>
              <a:rPr b="1" lang="es"/>
              <a:t>initial point to the final point</a:t>
            </a:r>
            <a:r>
              <a:rPr lang="es"/>
              <a:t> of the ARC the periodicity is lost (different Dx)</a:t>
            </a:r>
            <a:endParaRPr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On the other hand, when the </a:t>
            </a:r>
            <a:r>
              <a:rPr b="1" lang="es"/>
              <a:t>superstructure is used</a:t>
            </a:r>
            <a:r>
              <a:rPr lang="es"/>
              <a:t>, the </a:t>
            </a:r>
            <a:r>
              <a:rPr b="1" lang="es"/>
              <a:t>symmetry is preserved</a:t>
            </a:r>
            <a:r>
              <a:rPr lang="es"/>
              <a:t> (Dx=0.574197)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57"/>
          <p:cNvSpPr txBox="1"/>
          <p:nvPr>
            <p:ph idx="1" type="body"/>
          </p:nvPr>
        </p:nvSpPr>
        <p:spPr>
          <a:xfrm>
            <a:off x="904875" y="1182701"/>
            <a:ext cx="4905900" cy="2144100"/>
          </a:xfrm>
          <a:prstGeom prst="rect">
            <a:avLst/>
          </a:prstGeom>
        </p:spPr>
        <p:txBody>
          <a:bodyPr anchorCtr="0" anchor="t" bIns="45700" lIns="180000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Introduction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Optics Matching with ARC Errors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Structures in </a:t>
            </a:r>
            <a:r>
              <a:rPr lang="es" sz="1400"/>
              <a:t>the</a:t>
            </a:r>
            <a:r>
              <a:rPr lang="es" sz="1400"/>
              <a:t> ARCs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Matching the Lattice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Combined function magnets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Summary and Outlook</a:t>
            </a:r>
            <a:endParaRPr sz="1400"/>
          </a:p>
          <a:p>
            <a:pPr indent="0" lvl="0" marL="0" rtl="0" algn="l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395"/>
          </a:p>
        </p:txBody>
      </p:sp>
      <p:sp>
        <p:nvSpPr>
          <p:cNvPr id="355" name="Google Shape;355;p57"/>
          <p:cNvSpPr txBox="1"/>
          <p:nvPr>
            <p:ph type="title"/>
          </p:nvPr>
        </p:nvSpPr>
        <p:spPr>
          <a:xfrm>
            <a:off x="904875" y="484352"/>
            <a:ext cx="3667200" cy="1072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Outline</a:t>
            </a:r>
            <a:endParaRPr/>
          </a:p>
        </p:txBody>
      </p:sp>
      <p:sp>
        <p:nvSpPr>
          <p:cNvPr id="356" name="Google Shape;356;p57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" name="Google Shape;544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56033"/>
            <a:ext cx="5943600" cy="3583065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p75"/>
          <p:cNvSpPr txBox="1"/>
          <p:nvPr>
            <p:ph type="title"/>
          </p:nvPr>
        </p:nvSpPr>
        <p:spPr>
          <a:xfrm>
            <a:off x="904875" y="179550"/>
            <a:ext cx="7647000" cy="1072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Points of interest in the IR_2</a:t>
            </a:r>
            <a:endParaRPr/>
          </a:p>
        </p:txBody>
      </p:sp>
      <p:sp>
        <p:nvSpPr>
          <p:cNvPr id="546" name="Google Shape;546;p75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547" name="Google Shape;547;p75"/>
          <p:cNvSpPr/>
          <p:nvPr/>
        </p:nvSpPr>
        <p:spPr>
          <a:xfrm>
            <a:off x="780500" y="3611700"/>
            <a:ext cx="4491300" cy="888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8" name="Google Shape;548;p75"/>
          <p:cNvSpPr txBox="1"/>
          <p:nvPr/>
        </p:nvSpPr>
        <p:spPr>
          <a:xfrm>
            <a:off x="2581350" y="3287688"/>
            <a:ext cx="78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IR_2</a:t>
            </a:r>
            <a:endParaRPr b="1"/>
          </a:p>
        </p:txBody>
      </p:sp>
      <p:sp>
        <p:nvSpPr>
          <p:cNvPr id="549" name="Google Shape;549;p75"/>
          <p:cNvSpPr txBox="1"/>
          <p:nvPr/>
        </p:nvSpPr>
        <p:spPr>
          <a:xfrm>
            <a:off x="4811875" y="4712288"/>
            <a:ext cx="876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ARC2_START</a:t>
            </a:r>
            <a:endParaRPr sz="800"/>
          </a:p>
        </p:txBody>
      </p:sp>
      <p:sp>
        <p:nvSpPr>
          <p:cNvPr id="550" name="Google Shape;550;p75"/>
          <p:cNvSpPr txBox="1"/>
          <p:nvPr/>
        </p:nvSpPr>
        <p:spPr>
          <a:xfrm>
            <a:off x="329625" y="4650975"/>
            <a:ext cx="876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ARC1_END</a:t>
            </a:r>
            <a:endParaRPr sz="800"/>
          </a:p>
        </p:txBody>
      </p:sp>
      <p:sp>
        <p:nvSpPr>
          <p:cNvPr id="551" name="Google Shape;551;p75"/>
          <p:cNvSpPr/>
          <p:nvPr/>
        </p:nvSpPr>
        <p:spPr>
          <a:xfrm rot="-5400000">
            <a:off x="5157175" y="4585658"/>
            <a:ext cx="185700" cy="1635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p75"/>
          <p:cNvSpPr/>
          <p:nvPr/>
        </p:nvSpPr>
        <p:spPr>
          <a:xfrm rot="-5400000">
            <a:off x="649575" y="4539520"/>
            <a:ext cx="185700" cy="1635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3" name="Google Shape;553;p75"/>
          <p:cNvSpPr/>
          <p:nvPr/>
        </p:nvSpPr>
        <p:spPr>
          <a:xfrm rot="-5400000">
            <a:off x="2706975" y="4539520"/>
            <a:ext cx="185700" cy="1635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p75"/>
          <p:cNvSpPr txBox="1"/>
          <p:nvPr/>
        </p:nvSpPr>
        <p:spPr>
          <a:xfrm>
            <a:off x="2615625" y="4650975"/>
            <a:ext cx="512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ISS_2</a:t>
            </a:r>
            <a:endParaRPr sz="800"/>
          </a:p>
        </p:txBody>
      </p:sp>
      <p:sp>
        <p:nvSpPr>
          <p:cNvPr id="555" name="Google Shape;555;p75"/>
          <p:cNvSpPr txBox="1"/>
          <p:nvPr/>
        </p:nvSpPr>
        <p:spPr>
          <a:xfrm>
            <a:off x="6010800" y="1401900"/>
            <a:ext cx="29703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s"/>
              <a:t>3</a:t>
            </a:r>
            <a:r>
              <a:rPr b="1" lang="es"/>
              <a:t> points of interest</a:t>
            </a:r>
            <a:r>
              <a:rPr lang="es"/>
              <a:t>, in the beginning, in t</a:t>
            </a:r>
            <a:r>
              <a:rPr lang="es"/>
              <a:t>he middle</a:t>
            </a:r>
            <a:r>
              <a:rPr lang="es"/>
              <a:t> and in the end of the Interaction Region.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There is not a </a:t>
            </a:r>
            <a:r>
              <a:rPr b="1" lang="es"/>
              <a:t>BETX &amp; BETY maximun</a:t>
            </a:r>
            <a:r>
              <a:rPr lang="es"/>
              <a:t> due to the Low Beta IPs are in the </a:t>
            </a:r>
            <a:r>
              <a:rPr b="1" lang="es"/>
              <a:t>Interaction Points</a:t>
            </a:r>
            <a:r>
              <a:rPr lang="es"/>
              <a:t> (IR 1,3,5,7). 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76"/>
          <p:cNvSpPr txBox="1"/>
          <p:nvPr>
            <p:ph idx="1" type="body"/>
          </p:nvPr>
        </p:nvSpPr>
        <p:spPr>
          <a:xfrm>
            <a:off x="904875" y="954100"/>
            <a:ext cx="4905900" cy="4265700"/>
          </a:xfrm>
          <a:prstGeom prst="rect">
            <a:avLst/>
          </a:prstGeom>
        </p:spPr>
        <p:txBody>
          <a:bodyPr anchorCtr="0" anchor="t" bIns="45700" lIns="180000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Introduction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Optics Matching with ARC Errors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Structures in </a:t>
            </a:r>
            <a:r>
              <a:rPr lang="es" sz="1400"/>
              <a:t>the</a:t>
            </a:r>
            <a:r>
              <a:rPr lang="es" sz="1400"/>
              <a:t> ARCs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Matching the Lattice</a:t>
            </a:r>
            <a:endParaRPr sz="1400"/>
          </a:p>
          <a:p>
            <a:pPr indent="-3175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Matching</a:t>
            </a:r>
            <a:r>
              <a:rPr lang="es" sz="1400"/>
              <a:t> the IR1_R</a:t>
            </a:r>
            <a:endParaRPr sz="1400"/>
          </a:p>
          <a:p>
            <a:pPr indent="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Matchin</a:t>
            </a:r>
            <a:r>
              <a:rPr lang="es" sz="1400"/>
              <a:t>g</a:t>
            </a:r>
            <a:r>
              <a:rPr lang="es" sz="1400"/>
              <a:t> the IR_2_</a:t>
            </a:r>
            <a:r>
              <a:rPr lang="es" sz="1400"/>
              <a:t>L</a:t>
            </a:r>
            <a:endParaRPr sz="1400"/>
          </a:p>
          <a:p>
            <a:pPr indent="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Matching</a:t>
            </a:r>
            <a:r>
              <a:rPr lang="es" sz="1400"/>
              <a:t> the IR_2_R</a:t>
            </a:r>
            <a:endParaRPr sz="1400"/>
          </a:p>
          <a:p>
            <a:pPr indent="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Matching</a:t>
            </a:r>
            <a:r>
              <a:rPr lang="es" sz="1400"/>
              <a:t> the IR_3_L</a:t>
            </a:r>
            <a:endParaRPr sz="1400"/>
          </a:p>
          <a:p>
            <a:pPr indent="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“Ma</a:t>
            </a:r>
            <a:r>
              <a:rPr lang="es" sz="1400"/>
              <a:t>tch</a:t>
            </a:r>
            <a:r>
              <a:rPr lang="es" sz="1400"/>
              <a:t>ing” in all the ring </a:t>
            </a:r>
            <a:endParaRPr sz="1400"/>
          </a:p>
          <a:p>
            <a:pPr indent="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1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Beta-Beating in the lattice</a:t>
            </a:r>
            <a:endParaRPr sz="1400"/>
          </a:p>
          <a:p>
            <a:pPr indent="0" lvl="0" marL="9144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Combined function magnets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Summary and Outlook</a:t>
            </a:r>
            <a:endParaRPr sz="1400"/>
          </a:p>
          <a:p>
            <a:pPr indent="0" lvl="0" marL="0" rtl="0" algn="l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395"/>
          </a:p>
        </p:txBody>
      </p:sp>
      <p:sp>
        <p:nvSpPr>
          <p:cNvPr id="561" name="Google Shape;561;p76"/>
          <p:cNvSpPr txBox="1"/>
          <p:nvPr>
            <p:ph type="title"/>
          </p:nvPr>
        </p:nvSpPr>
        <p:spPr>
          <a:xfrm>
            <a:off x="904875" y="484351"/>
            <a:ext cx="3667200" cy="562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Outline</a:t>
            </a:r>
            <a:endParaRPr/>
          </a:p>
        </p:txBody>
      </p:sp>
      <p:sp>
        <p:nvSpPr>
          <p:cNvPr id="562" name="Google Shape;562;p76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77"/>
          <p:cNvSpPr txBox="1"/>
          <p:nvPr>
            <p:ph type="title"/>
          </p:nvPr>
        </p:nvSpPr>
        <p:spPr>
          <a:xfrm>
            <a:off x="904875" y="179550"/>
            <a:ext cx="4521000" cy="4272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Matching</a:t>
            </a:r>
            <a:r>
              <a:rPr lang="es"/>
              <a:t> the IR1_R  </a:t>
            </a:r>
            <a:endParaRPr/>
          </a:p>
        </p:txBody>
      </p:sp>
      <p:graphicFrame>
        <p:nvGraphicFramePr>
          <p:cNvPr id="568" name="Google Shape;568;p77"/>
          <p:cNvGraphicFramePr/>
          <p:nvPr/>
        </p:nvGraphicFramePr>
        <p:xfrm>
          <a:off x="5297188" y="3015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{24106577-6FE9-475A-9050-AD6E23277896}</a:tableStyleId>
              </a:tblPr>
              <a:tblGrid>
                <a:gridCol w="692725"/>
                <a:gridCol w="782925"/>
                <a:gridCol w="755725"/>
                <a:gridCol w="755750"/>
                <a:gridCol w="830275"/>
              </a:tblGrid>
              <a:tr h="305125">
                <a:tc gridSpan="5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IR1_R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 hMerge="1"/>
                <a:tc hMerge="1"/>
                <a:tc hMerge="1"/>
                <a:tc hMerge="1"/>
              </a:tr>
              <a:tr h="3051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100">
                          <a:solidFill>
                            <a:srgbClr val="FFFFFF"/>
                          </a:solidFill>
                        </a:rPr>
                        <a:t>Penalty</a:t>
                      </a:r>
                      <a:endParaRPr b="1" sz="11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100">
                          <a:solidFill>
                            <a:schemeClr val="lt1"/>
                          </a:solidFill>
                        </a:rPr>
                        <a:t>2.296</a:t>
                      </a:r>
                      <a:r>
                        <a:rPr b="1" lang="es" sz="11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100">
                          <a:solidFill>
                            <a:schemeClr val="lt1"/>
                          </a:solidFill>
                        </a:rPr>
                        <a:t>-24</a:t>
                      </a:r>
                      <a:endParaRPr b="1" sz="11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100">
                          <a:solidFill>
                            <a:schemeClr val="lt1"/>
                          </a:solidFill>
                        </a:rPr>
                        <a:t>1.898</a:t>
                      </a:r>
                      <a:r>
                        <a:rPr b="1" lang="es" sz="11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100">
                          <a:solidFill>
                            <a:schemeClr val="lt1"/>
                          </a:solidFill>
                        </a:rPr>
                        <a:t>-25</a:t>
                      </a:r>
                      <a:endParaRPr b="1" sz="11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100">
                          <a:solidFill>
                            <a:schemeClr val="lt1"/>
                          </a:solidFill>
                        </a:rPr>
                        <a:t>6.503</a:t>
                      </a:r>
                      <a:r>
                        <a:rPr b="1" lang="es" sz="11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100">
                          <a:solidFill>
                            <a:schemeClr val="lt1"/>
                          </a:solidFill>
                        </a:rPr>
                        <a:t>-23</a:t>
                      </a:r>
                      <a:endParaRPr b="1" sz="11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100">
                          <a:solidFill>
                            <a:schemeClr val="lt1"/>
                          </a:solidFill>
                        </a:rPr>
                        <a:t>8.324</a:t>
                      </a:r>
                      <a:r>
                        <a:rPr b="1" lang="es" sz="11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100">
                          <a:solidFill>
                            <a:schemeClr val="lt1"/>
                          </a:solidFill>
                        </a:rPr>
                        <a:t>-8</a:t>
                      </a:r>
                      <a:endParaRPr b="1" sz="11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</a:tr>
              <a:tr h="302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100">
                          <a:solidFill>
                            <a:srgbClr val="413C3A"/>
                          </a:solidFill>
                        </a:rPr>
                        <a:t># vary</a:t>
                      </a:r>
                      <a:endParaRPr b="1" sz="11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>
                          <a:solidFill>
                            <a:srgbClr val="413C3A"/>
                          </a:solidFill>
                        </a:rPr>
                        <a:t>10</a:t>
                      </a:r>
                      <a:endParaRPr sz="11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>
                          <a:solidFill>
                            <a:schemeClr val="dk1"/>
                          </a:solidFill>
                        </a:rPr>
                        <a:t>9</a:t>
                      </a:r>
                      <a:endParaRPr sz="11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100">
                          <a:solidFill>
                            <a:schemeClr val="dk1"/>
                          </a:solidFill>
                        </a:rPr>
                        <a:t>8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>
                          <a:solidFill>
                            <a:schemeClr val="dk1"/>
                          </a:solidFill>
                        </a:rPr>
                        <a:t>7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</a:tbl>
          </a:graphicData>
        </a:graphic>
      </p:graphicFrame>
      <p:sp>
        <p:nvSpPr>
          <p:cNvPr id="569" name="Google Shape;569;p77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570" name="Google Shape;570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743075"/>
            <a:ext cx="5179524" cy="3049551"/>
          </a:xfrm>
          <a:prstGeom prst="rect">
            <a:avLst/>
          </a:prstGeom>
          <a:noFill/>
          <a:ln>
            <a:noFill/>
          </a:ln>
        </p:spPr>
      </p:pic>
      <p:sp>
        <p:nvSpPr>
          <p:cNvPr id="571" name="Google Shape;571;p77"/>
          <p:cNvSpPr txBox="1"/>
          <p:nvPr/>
        </p:nvSpPr>
        <p:spPr>
          <a:xfrm>
            <a:off x="239875" y="4845650"/>
            <a:ext cx="417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IP_1</a:t>
            </a:r>
            <a:endParaRPr sz="800"/>
          </a:p>
        </p:txBody>
      </p:sp>
      <p:sp>
        <p:nvSpPr>
          <p:cNvPr id="572" name="Google Shape;572;p77"/>
          <p:cNvSpPr/>
          <p:nvPr/>
        </p:nvSpPr>
        <p:spPr>
          <a:xfrm rot="-5400000">
            <a:off x="337525" y="4694233"/>
            <a:ext cx="185700" cy="1635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3" name="Google Shape;573;p77"/>
          <p:cNvSpPr txBox="1"/>
          <p:nvPr/>
        </p:nvSpPr>
        <p:spPr>
          <a:xfrm>
            <a:off x="4352925" y="4721825"/>
            <a:ext cx="924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ARC1_START</a:t>
            </a:r>
            <a:endParaRPr sz="800"/>
          </a:p>
        </p:txBody>
      </p:sp>
      <p:sp>
        <p:nvSpPr>
          <p:cNvPr id="574" name="Google Shape;574;p77"/>
          <p:cNvSpPr/>
          <p:nvPr/>
        </p:nvSpPr>
        <p:spPr>
          <a:xfrm rot="-5400000">
            <a:off x="4641925" y="4601383"/>
            <a:ext cx="185700" cy="1635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5" name="Google Shape;575;p77"/>
          <p:cNvSpPr txBox="1"/>
          <p:nvPr/>
        </p:nvSpPr>
        <p:spPr>
          <a:xfrm>
            <a:off x="5925076" y="905600"/>
            <a:ext cx="16035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/>
              <a:t>CONSTRAINT:</a:t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MUX  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MUY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BETX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BETY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ALFX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ALFY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DX    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DPX   </a:t>
            </a:r>
            <a:endParaRPr sz="1000"/>
          </a:p>
        </p:txBody>
      </p:sp>
      <p:sp>
        <p:nvSpPr>
          <p:cNvPr id="576" name="Google Shape;576;p77"/>
          <p:cNvSpPr txBox="1"/>
          <p:nvPr/>
        </p:nvSpPr>
        <p:spPr>
          <a:xfrm>
            <a:off x="514350" y="830875"/>
            <a:ext cx="44565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The ARCs already have Matching and with that the K1 of the QUADs have already been modified.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78"/>
          <p:cNvSpPr txBox="1"/>
          <p:nvPr>
            <p:ph type="title"/>
          </p:nvPr>
        </p:nvSpPr>
        <p:spPr>
          <a:xfrm>
            <a:off x="904875" y="179551"/>
            <a:ext cx="3667200" cy="5253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Matchin</a:t>
            </a:r>
            <a:r>
              <a:rPr lang="es"/>
              <a:t>g</a:t>
            </a:r>
            <a:r>
              <a:rPr lang="es"/>
              <a:t> IR_2_</a:t>
            </a:r>
            <a:r>
              <a:rPr lang="es"/>
              <a:t>L</a:t>
            </a:r>
            <a:endParaRPr/>
          </a:p>
        </p:txBody>
      </p:sp>
      <p:graphicFrame>
        <p:nvGraphicFramePr>
          <p:cNvPr id="582" name="Google Shape;582;p78"/>
          <p:cNvGraphicFramePr/>
          <p:nvPr/>
        </p:nvGraphicFramePr>
        <p:xfrm>
          <a:off x="4886438" y="31056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{24106577-6FE9-475A-9050-AD6E23277896}</a:tableStyleId>
              </a:tblPr>
              <a:tblGrid>
                <a:gridCol w="461600"/>
                <a:gridCol w="555825"/>
                <a:gridCol w="536000"/>
                <a:gridCol w="538550"/>
                <a:gridCol w="547850"/>
                <a:gridCol w="540850"/>
                <a:gridCol w="536050"/>
                <a:gridCol w="540775"/>
              </a:tblGrid>
              <a:tr h="305125">
                <a:tc gridSpan="8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rgbClr val="FFFFFF"/>
                          </a:solidFill>
                        </a:rPr>
                        <a:t>IR_2_L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 hMerge="1"/>
                <a:tc hMerge="1"/>
                <a:tc hMerge="1"/>
                <a:tc hMerge="1"/>
                <a:tc hMerge="1"/>
                <a:tc hMerge="1"/>
                <a:tc hMerge="1"/>
              </a:tr>
              <a:tr h="3051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600">
                          <a:solidFill>
                            <a:schemeClr val="lt1"/>
                          </a:solidFill>
                        </a:rPr>
                        <a:t>Penalty</a:t>
                      </a:r>
                      <a:endParaRPr b="1" sz="6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3.325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-22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1.454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-22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2.672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-22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1.639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-23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3.605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-22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8.733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-22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3.459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-02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</a:tr>
              <a:tr h="302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rgbClr val="413C3A"/>
                          </a:solidFill>
                        </a:rPr>
                        <a:t># </a:t>
                      </a:r>
                      <a:r>
                        <a:rPr b="1" lang="es" sz="1000">
                          <a:solidFill>
                            <a:srgbClr val="413C3A"/>
                          </a:solidFill>
                        </a:rPr>
                        <a:t>vary</a:t>
                      </a:r>
                      <a:endParaRPr b="1" sz="10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15</a:t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14</a:t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13</a:t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12</a:t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11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10</a:t>
                      </a:r>
                      <a:endParaRPr b="1"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9</a:t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</a:tbl>
          </a:graphicData>
        </a:graphic>
      </p:graphicFrame>
      <p:sp>
        <p:nvSpPr>
          <p:cNvPr id="583" name="Google Shape;583;p78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584" name="Google Shape;584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892302"/>
            <a:ext cx="4772023" cy="2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85" name="Google Shape;585;p78"/>
          <p:cNvSpPr txBox="1"/>
          <p:nvPr/>
        </p:nvSpPr>
        <p:spPr>
          <a:xfrm>
            <a:off x="5743800" y="742950"/>
            <a:ext cx="21237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/>
              <a:t>CONSTRAINT:</a:t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MUX  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MUY   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BETX                 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BETY                   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ALFX                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ALFY                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DX 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DPX</a:t>
            </a:r>
            <a:endParaRPr sz="1700"/>
          </a:p>
        </p:txBody>
      </p:sp>
      <p:sp>
        <p:nvSpPr>
          <p:cNvPr id="586" name="Google Shape;586;p78"/>
          <p:cNvSpPr txBox="1"/>
          <p:nvPr/>
        </p:nvSpPr>
        <p:spPr>
          <a:xfrm>
            <a:off x="487525" y="4827513"/>
            <a:ext cx="876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ARC1_END</a:t>
            </a:r>
            <a:endParaRPr sz="800"/>
          </a:p>
        </p:txBody>
      </p:sp>
      <p:sp>
        <p:nvSpPr>
          <p:cNvPr id="587" name="Google Shape;587;p78"/>
          <p:cNvSpPr/>
          <p:nvPr/>
        </p:nvSpPr>
        <p:spPr>
          <a:xfrm rot="-5400000">
            <a:off x="832825" y="4700883"/>
            <a:ext cx="185700" cy="1635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p78"/>
          <p:cNvSpPr txBox="1"/>
          <p:nvPr/>
        </p:nvSpPr>
        <p:spPr>
          <a:xfrm>
            <a:off x="4230850" y="4827525"/>
            <a:ext cx="40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IR_2</a:t>
            </a:r>
            <a:endParaRPr sz="800"/>
          </a:p>
        </p:txBody>
      </p:sp>
      <p:sp>
        <p:nvSpPr>
          <p:cNvPr id="589" name="Google Shape;589;p78"/>
          <p:cNvSpPr/>
          <p:nvPr/>
        </p:nvSpPr>
        <p:spPr>
          <a:xfrm rot="-5400000">
            <a:off x="4326475" y="4700883"/>
            <a:ext cx="185700" cy="1635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0" name="Google Shape;590;p78"/>
          <p:cNvSpPr txBox="1"/>
          <p:nvPr/>
        </p:nvSpPr>
        <p:spPr>
          <a:xfrm>
            <a:off x="400050" y="895350"/>
            <a:ext cx="432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In this section ALFX, ALFY &amp; DPX has a negative sign because the matching is going from right to left and the we use the </a:t>
            </a:r>
            <a:r>
              <a:rPr b="1" lang="es"/>
              <a:t>REFLECT function. </a:t>
            </a:r>
            <a:endParaRPr b="1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79"/>
          <p:cNvSpPr txBox="1"/>
          <p:nvPr>
            <p:ph type="title"/>
          </p:nvPr>
        </p:nvSpPr>
        <p:spPr>
          <a:xfrm>
            <a:off x="904875" y="179551"/>
            <a:ext cx="3667200" cy="5253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Matching</a:t>
            </a:r>
            <a:r>
              <a:rPr lang="es"/>
              <a:t> IR_2_L</a:t>
            </a:r>
            <a:endParaRPr/>
          </a:p>
        </p:txBody>
      </p:sp>
      <p:sp>
        <p:nvSpPr>
          <p:cNvPr id="596" name="Google Shape;596;p79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597" name="Google Shape;597;p79"/>
          <p:cNvSpPr txBox="1"/>
          <p:nvPr/>
        </p:nvSpPr>
        <p:spPr>
          <a:xfrm>
            <a:off x="400050" y="971550"/>
            <a:ext cx="8121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When the matching is applied to IR2_Left-HALF we have an increment to the peak of the BetX, because to use the Quadrupoles as variables in the matching the </a:t>
            </a:r>
            <a:r>
              <a:rPr lang="es"/>
              <a:t>strengths</a:t>
            </a:r>
            <a:r>
              <a:rPr lang="es"/>
              <a:t> are change (K1L).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Ideal Lattice      vs     Lattice with Matching</a:t>
            </a:r>
            <a:endParaRPr b="1"/>
          </a:p>
        </p:txBody>
      </p:sp>
      <p:pic>
        <p:nvPicPr>
          <p:cNvPr id="598" name="Google Shape;598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6188" y="2341575"/>
            <a:ext cx="4647810" cy="280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9" name="Google Shape;599;p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341600"/>
            <a:ext cx="4647801" cy="2801876"/>
          </a:xfrm>
          <a:prstGeom prst="rect">
            <a:avLst/>
          </a:prstGeom>
          <a:noFill/>
          <a:ln>
            <a:noFill/>
          </a:ln>
        </p:spPr>
      </p:pic>
      <p:sp>
        <p:nvSpPr>
          <p:cNvPr id="600" name="Google Shape;600;p79"/>
          <p:cNvSpPr/>
          <p:nvPr/>
        </p:nvSpPr>
        <p:spPr>
          <a:xfrm>
            <a:off x="1422175" y="3365800"/>
            <a:ext cx="628200" cy="663600"/>
          </a:xfrm>
          <a:prstGeom prst="ellipse">
            <a:avLst/>
          </a:prstGeom>
          <a:solidFill>
            <a:srgbClr val="000000">
              <a:alpha val="0"/>
            </a:srgbClr>
          </a:solidFill>
          <a:ln cap="flat" cmpd="sng" w="38100">
            <a:solidFill>
              <a:srgbClr val="0944A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1" name="Google Shape;601;p79"/>
          <p:cNvSpPr/>
          <p:nvPr/>
        </p:nvSpPr>
        <p:spPr>
          <a:xfrm>
            <a:off x="5971425" y="3238475"/>
            <a:ext cx="628200" cy="663600"/>
          </a:xfrm>
          <a:prstGeom prst="ellipse">
            <a:avLst/>
          </a:prstGeom>
          <a:solidFill>
            <a:srgbClr val="000000">
              <a:alpha val="0"/>
            </a:srgbClr>
          </a:solidFill>
          <a:ln cap="flat" cmpd="sng" w="38100">
            <a:solidFill>
              <a:srgbClr val="0944A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02" name="Google Shape;602;p79"/>
          <p:cNvCxnSpPr/>
          <p:nvPr/>
        </p:nvCxnSpPr>
        <p:spPr>
          <a:xfrm flipH="1" rot="10800000">
            <a:off x="2465100" y="3519725"/>
            <a:ext cx="3105000" cy="1305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80"/>
          <p:cNvSpPr txBox="1"/>
          <p:nvPr>
            <p:ph type="title"/>
          </p:nvPr>
        </p:nvSpPr>
        <p:spPr>
          <a:xfrm>
            <a:off x="904875" y="179551"/>
            <a:ext cx="3667200" cy="5253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Matching</a:t>
            </a:r>
            <a:r>
              <a:rPr lang="es"/>
              <a:t> IR_2_L</a:t>
            </a:r>
            <a:endParaRPr/>
          </a:p>
        </p:txBody>
      </p:sp>
      <p:sp>
        <p:nvSpPr>
          <p:cNvPr id="608" name="Google Shape;608;p80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609" name="Google Shape;609;p80"/>
          <p:cNvSpPr txBox="1"/>
          <p:nvPr/>
        </p:nvSpPr>
        <p:spPr>
          <a:xfrm>
            <a:off x="413825" y="704850"/>
            <a:ext cx="84795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We could do the matching with the another way (more quadrupoles as variables) but that would have increases in the Chromaticity: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matching #2 with 15 variables</a:t>
            </a:r>
            <a:r>
              <a:rPr lang="es"/>
              <a:t>    VS    </a:t>
            </a:r>
            <a:r>
              <a:rPr b="1" lang="es"/>
              <a:t>matching #1 with 10 variables </a:t>
            </a:r>
            <a:endParaRPr b="1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                                             </a:t>
            </a:r>
            <a:r>
              <a:rPr lang="es" sz="1200"/>
              <a:t>dQ1=</a:t>
            </a:r>
            <a:r>
              <a:rPr lang="es" sz="1200"/>
              <a:t>-0.677</a:t>
            </a:r>
            <a:r>
              <a:rPr lang="es" sz="1200"/>
              <a:t>                                                   dQ1=-0.945                                   </a:t>
            </a:r>
            <a:endParaRPr sz="1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                                             </a:t>
            </a:r>
            <a:r>
              <a:rPr lang="es" sz="1200"/>
              <a:t>dQ2= -3.617</a:t>
            </a:r>
            <a:r>
              <a:rPr lang="es" sz="1200"/>
              <a:t>                                                  dQ2=-2.796                   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pic>
        <p:nvPicPr>
          <p:cNvPr id="610" name="Google Shape;610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388" y="2341575"/>
            <a:ext cx="4647810" cy="280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1" name="Google Shape;611;p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2341600"/>
            <a:ext cx="4647801" cy="2801876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p80"/>
          <p:cNvSpPr txBox="1"/>
          <p:nvPr/>
        </p:nvSpPr>
        <p:spPr>
          <a:xfrm>
            <a:off x="8048625" y="1685925"/>
            <a:ext cx="10731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/>
              <a:t>Ideal Lattice</a:t>
            </a:r>
            <a:endParaRPr b="1"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/>
              <a:t>dQ1</a:t>
            </a:r>
            <a:r>
              <a:rPr lang="es" sz="1100"/>
              <a:t>= -1.165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/>
              <a:t>dQ2</a:t>
            </a:r>
            <a:r>
              <a:rPr lang="es" sz="1100"/>
              <a:t>=-1.911</a:t>
            </a:r>
            <a:endParaRPr sz="16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81"/>
          <p:cNvSpPr txBox="1"/>
          <p:nvPr>
            <p:ph type="title"/>
          </p:nvPr>
        </p:nvSpPr>
        <p:spPr>
          <a:xfrm>
            <a:off x="904875" y="179551"/>
            <a:ext cx="3667200" cy="5253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Matching</a:t>
            </a:r>
            <a:r>
              <a:rPr lang="es"/>
              <a:t> IR_2_R</a:t>
            </a:r>
            <a:endParaRPr/>
          </a:p>
        </p:txBody>
      </p:sp>
      <p:sp>
        <p:nvSpPr>
          <p:cNvPr id="618" name="Google Shape;618;p81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619" name="Google Shape;619;p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892302"/>
            <a:ext cx="4772023" cy="2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620" name="Google Shape;620;p81"/>
          <p:cNvSpPr txBox="1"/>
          <p:nvPr/>
        </p:nvSpPr>
        <p:spPr>
          <a:xfrm>
            <a:off x="5779875" y="834000"/>
            <a:ext cx="14781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/>
              <a:t>CONSTRAINT</a:t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MUX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MUY 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BETX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BETY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ALFX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ALFY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DX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DPX  </a:t>
            </a:r>
            <a:endParaRPr sz="800"/>
          </a:p>
        </p:txBody>
      </p:sp>
      <p:sp>
        <p:nvSpPr>
          <p:cNvPr id="621" name="Google Shape;621;p81"/>
          <p:cNvSpPr txBox="1"/>
          <p:nvPr/>
        </p:nvSpPr>
        <p:spPr>
          <a:xfrm>
            <a:off x="3611725" y="4827513"/>
            <a:ext cx="876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ARC2_START</a:t>
            </a:r>
            <a:endParaRPr sz="800"/>
          </a:p>
        </p:txBody>
      </p:sp>
      <p:sp>
        <p:nvSpPr>
          <p:cNvPr id="622" name="Google Shape;622;p81"/>
          <p:cNvSpPr/>
          <p:nvPr/>
        </p:nvSpPr>
        <p:spPr>
          <a:xfrm rot="-5400000">
            <a:off x="3957025" y="4700883"/>
            <a:ext cx="185700" cy="1635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3" name="Google Shape;623;p81"/>
          <p:cNvSpPr txBox="1"/>
          <p:nvPr/>
        </p:nvSpPr>
        <p:spPr>
          <a:xfrm>
            <a:off x="109075" y="4769100"/>
            <a:ext cx="40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IR_2</a:t>
            </a:r>
            <a:endParaRPr sz="800"/>
          </a:p>
        </p:txBody>
      </p:sp>
      <p:sp>
        <p:nvSpPr>
          <p:cNvPr id="624" name="Google Shape;624;p81"/>
          <p:cNvSpPr/>
          <p:nvPr/>
        </p:nvSpPr>
        <p:spPr>
          <a:xfrm rot="-5400000">
            <a:off x="263725" y="4652933"/>
            <a:ext cx="185700" cy="1635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5" name="Google Shape;625;p81"/>
          <p:cNvSpPr txBox="1"/>
          <p:nvPr/>
        </p:nvSpPr>
        <p:spPr>
          <a:xfrm>
            <a:off x="400050" y="895350"/>
            <a:ext cx="4048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 this section the matching is with respect to the next arc (ARC2_START)</a:t>
            </a:r>
            <a:endParaRPr/>
          </a:p>
        </p:txBody>
      </p:sp>
      <p:graphicFrame>
        <p:nvGraphicFramePr>
          <p:cNvPr id="626" name="Google Shape;626;p81"/>
          <p:cNvGraphicFramePr/>
          <p:nvPr/>
        </p:nvGraphicFramePr>
        <p:xfrm>
          <a:off x="4892825" y="28757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{24106577-6FE9-475A-9050-AD6E23277896}</a:tableStyleId>
              </a:tblPr>
              <a:tblGrid>
                <a:gridCol w="504175"/>
                <a:gridCol w="614975"/>
                <a:gridCol w="607100"/>
                <a:gridCol w="627950"/>
                <a:gridCol w="630550"/>
                <a:gridCol w="622975"/>
                <a:gridCol w="622975"/>
              </a:tblGrid>
              <a:tr h="288300">
                <a:tc gridSpan="7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IR_2_R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 hMerge="1"/>
                <a:tc hMerge="1"/>
                <a:tc hMerge="1"/>
                <a:tc hMerge="1"/>
                <a:tc hMerge="1"/>
                <a:tc hMerge="1"/>
              </a:tr>
              <a:tr h="3744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700">
                          <a:solidFill>
                            <a:srgbClr val="FFFFFF"/>
                          </a:solidFill>
                        </a:rPr>
                        <a:t>Penalty</a:t>
                      </a:r>
                      <a:endParaRPr b="1" sz="7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4.159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-01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7.535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-25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5.112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-24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1.829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-24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4.159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-01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4.159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-01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</a:tr>
              <a:tr h="4057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rgbClr val="413C3A"/>
                          </a:solidFill>
                        </a:rPr>
                        <a:t>#</a:t>
                      </a:r>
                      <a:endParaRPr b="1" sz="10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rgbClr val="413C3A"/>
                          </a:solidFill>
                        </a:rPr>
                        <a:t>vary</a:t>
                      </a:r>
                      <a:endParaRPr b="1" sz="10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9</a:t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10</a:t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11</a:t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12</a:t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11</a:t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10</a:t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82"/>
          <p:cNvSpPr txBox="1"/>
          <p:nvPr>
            <p:ph type="title"/>
          </p:nvPr>
        </p:nvSpPr>
        <p:spPr>
          <a:xfrm>
            <a:off x="904875" y="179551"/>
            <a:ext cx="3667200" cy="5253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Matching</a:t>
            </a:r>
            <a:r>
              <a:rPr lang="es"/>
              <a:t> IR_3_L</a:t>
            </a:r>
            <a:endParaRPr/>
          </a:p>
        </p:txBody>
      </p:sp>
      <p:sp>
        <p:nvSpPr>
          <p:cNvPr id="632" name="Google Shape;632;p82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633" name="Google Shape;633;p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892302"/>
            <a:ext cx="4772023" cy="2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634" name="Google Shape;634;p82"/>
          <p:cNvSpPr txBox="1"/>
          <p:nvPr/>
        </p:nvSpPr>
        <p:spPr>
          <a:xfrm>
            <a:off x="5905325" y="704850"/>
            <a:ext cx="16242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/>
              <a:t>CONSTRA</a:t>
            </a:r>
            <a:r>
              <a:rPr b="1" lang="es" sz="1000"/>
              <a:t>INT</a:t>
            </a:r>
            <a:endParaRPr b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MUX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MUY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BETX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BETY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ALFX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ALFY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DX  </a:t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DPX</a:t>
            </a:r>
            <a:endParaRPr sz="1700"/>
          </a:p>
        </p:txBody>
      </p:sp>
      <p:sp>
        <p:nvSpPr>
          <p:cNvPr id="635" name="Google Shape;635;p82"/>
          <p:cNvSpPr txBox="1"/>
          <p:nvPr/>
        </p:nvSpPr>
        <p:spPr>
          <a:xfrm>
            <a:off x="487525" y="4827513"/>
            <a:ext cx="876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ARC2_END</a:t>
            </a:r>
            <a:endParaRPr sz="800"/>
          </a:p>
        </p:txBody>
      </p:sp>
      <p:sp>
        <p:nvSpPr>
          <p:cNvPr id="636" name="Google Shape;636;p82"/>
          <p:cNvSpPr/>
          <p:nvPr/>
        </p:nvSpPr>
        <p:spPr>
          <a:xfrm rot="-5400000">
            <a:off x="832825" y="4700883"/>
            <a:ext cx="185700" cy="1635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7" name="Google Shape;637;p82"/>
          <p:cNvSpPr txBox="1"/>
          <p:nvPr/>
        </p:nvSpPr>
        <p:spPr>
          <a:xfrm>
            <a:off x="4230850" y="4827525"/>
            <a:ext cx="40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IR_3</a:t>
            </a:r>
            <a:endParaRPr sz="800"/>
          </a:p>
        </p:txBody>
      </p:sp>
      <p:sp>
        <p:nvSpPr>
          <p:cNvPr id="638" name="Google Shape;638;p82"/>
          <p:cNvSpPr/>
          <p:nvPr/>
        </p:nvSpPr>
        <p:spPr>
          <a:xfrm rot="-5400000">
            <a:off x="4326475" y="4700883"/>
            <a:ext cx="185700" cy="163500"/>
          </a:xfrm>
          <a:prstGeom prst="chevron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9" name="Google Shape;639;p82"/>
          <p:cNvSpPr txBox="1"/>
          <p:nvPr/>
        </p:nvSpPr>
        <p:spPr>
          <a:xfrm>
            <a:off x="400050" y="895350"/>
            <a:ext cx="432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In this section ALFX, ALFY &amp; DPX has a negative sign too because the matching is going from right to left and the we use the REFLECT function. </a:t>
            </a:r>
            <a:endParaRPr/>
          </a:p>
        </p:txBody>
      </p:sp>
      <p:graphicFrame>
        <p:nvGraphicFramePr>
          <p:cNvPr id="640" name="Google Shape;640;p82"/>
          <p:cNvGraphicFramePr/>
          <p:nvPr/>
        </p:nvGraphicFramePr>
        <p:xfrm>
          <a:off x="5267300" y="26961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{24106577-6FE9-475A-9050-AD6E23277896}</a:tableStyleId>
              </a:tblPr>
              <a:tblGrid>
                <a:gridCol w="519250"/>
                <a:gridCol w="596350"/>
                <a:gridCol w="599025"/>
                <a:gridCol w="583300"/>
                <a:gridCol w="602325"/>
              </a:tblGrid>
              <a:tr h="305125">
                <a:tc gridSpan="5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IR3_L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 hMerge="1"/>
                <a:tc hMerge="1"/>
                <a:tc hMerge="1"/>
                <a:tc hMerge="1"/>
              </a:tr>
              <a:tr h="3051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700">
                          <a:solidFill>
                            <a:srgbClr val="FFFFFF"/>
                          </a:solidFill>
                        </a:rPr>
                        <a:t>Penalty</a:t>
                      </a:r>
                      <a:endParaRPr b="1" sz="7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1.450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200">
                          <a:solidFill>
                            <a:schemeClr val="lt1"/>
                          </a:solidFill>
                        </a:rPr>
                        <a:t>-22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2.032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200">
                          <a:solidFill>
                            <a:schemeClr val="lt1"/>
                          </a:solidFill>
                        </a:rPr>
                        <a:t>-22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5.814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200">
                          <a:solidFill>
                            <a:schemeClr val="lt1"/>
                          </a:solidFill>
                        </a:rPr>
                        <a:t>-24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3.460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200">
                          <a:solidFill>
                            <a:schemeClr val="lt1"/>
                          </a:solidFill>
                        </a:rPr>
                        <a:t>-02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</a:tr>
              <a:tr h="302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413C3A"/>
                          </a:solidFill>
                        </a:rPr>
                        <a:t>#</a:t>
                      </a:r>
                      <a:endParaRPr b="1"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413C3A"/>
                          </a:solidFill>
                        </a:rPr>
                        <a:t>vary</a:t>
                      </a:r>
                      <a:endParaRPr b="1"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11</a:t>
                      </a:r>
                      <a:endParaRPr sz="12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10</a:t>
                      </a:r>
                      <a:endParaRPr sz="12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/>
                        <a:t>9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8</a:t>
                      </a:r>
                      <a:endParaRPr sz="12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83"/>
          <p:cNvSpPr txBox="1"/>
          <p:nvPr>
            <p:ph type="title"/>
          </p:nvPr>
        </p:nvSpPr>
        <p:spPr>
          <a:xfrm>
            <a:off x="909600" y="274799"/>
            <a:ext cx="3667200" cy="8553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3000"/>
              <a:t>“</a:t>
            </a:r>
            <a:r>
              <a:rPr lang="es" sz="3000"/>
              <a:t>Ma</a:t>
            </a:r>
            <a:r>
              <a:rPr lang="es" sz="3000"/>
              <a:t>tch</a:t>
            </a:r>
            <a:r>
              <a:rPr lang="es" sz="3000"/>
              <a:t>ing” in all the ring </a:t>
            </a:r>
            <a:endParaRPr sz="3000"/>
          </a:p>
        </p:txBody>
      </p:sp>
      <p:graphicFrame>
        <p:nvGraphicFramePr>
          <p:cNvPr id="646" name="Google Shape;646;p83"/>
          <p:cNvGraphicFramePr/>
          <p:nvPr/>
        </p:nvGraphicFramePr>
        <p:xfrm>
          <a:off x="5961700" y="939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{24106577-6FE9-475A-9050-AD6E23277896}</a:tableStyleId>
              </a:tblPr>
              <a:tblGrid>
                <a:gridCol w="897275"/>
                <a:gridCol w="1033300"/>
                <a:gridCol w="985925"/>
              </a:tblGrid>
              <a:tr h="2805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solidFill>
                            <a:srgbClr val="FFFFFF"/>
                          </a:solidFill>
                        </a:rPr>
                        <a:t>Parameter</a:t>
                      </a:r>
                      <a:endParaRPr b="1" sz="8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Before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After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</a:tr>
              <a:tr h="277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>
                          <a:solidFill>
                            <a:schemeClr val="dk1"/>
                          </a:solidFill>
                        </a:rPr>
                        <a:t>Horizontal</a:t>
                      </a:r>
                      <a:r>
                        <a:rPr lang="es" sz="900">
                          <a:solidFill>
                            <a:schemeClr val="dk1"/>
                          </a:solidFill>
                        </a:rPr>
                        <a:t> tune</a:t>
                      </a:r>
                      <a:endParaRPr sz="9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/>
                        <a:t>214.260</a:t>
                      </a:r>
                      <a:endParaRPr sz="9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/>
                        <a:t>214.260</a:t>
                      </a:r>
                      <a:endParaRPr sz="9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  <a:tr h="277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>
                          <a:solidFill>
                            <a:schemeClr val="dk1"/>
                          </a:solidFill>
                        </a:rPr>
                        <a:t>Vertical tune</a:t>
                      </a:r>
                      <a:endParaRPr sz="9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/>
                        <a:t>214.380</a:t>
                      </a:r>
                      <a:endParaRPr sz="9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/>
                        <a:t>214.380</a:t>
                      </a:r>
                      <a:endParaRPr sz="9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  <a:tr h="277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>
                          <a:solidFill>
                            <a:schemeClr val="dk1"/>
                          </a:solidFill>
                        </a:rPr>
                        <a:t>Horizontal Chromaticity</a:t>
                      </a:r>
                      <a:endParaRPr sz="9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/>
                        <a:t>-1.165</a:t>
                      </a:r>
                      <a:endParaRPr sz="9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/>
                        <a:t>-0.945</a:t>
                      </a:r>
                      <a:endParaRPr sz="9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  <a:tr h="277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>
                          <a:solidFill>
                            <a:schemeClr val="dk1"/>
                          </a:solidFill>
                        </a:rPr>
                        <a:t>Vertical Chromaticity</a:t>
                      </a:r>
                      <a:endParaRPr sz="9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/>
                        <a:t>-1.911</a:t>
                      </a:r>
                      <a:endParaRPr sz="9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/>
                        <a:t>-2.796</a:t>
                      </a:r>
                      <a:endParaRPr sz="9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  <a:tr h="277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>
                          <a:solidFill>
                            <a:srgbClr val="413C3A"/>
                          </a:solidFill>
                        </a:rPr>
                        <a:t>BETX</a:t>
                      </a:r>
                      <a:r>
                        <a:rPr baseline="-25000" lang="es" sz="900">
                          <a:solidFill>
                            <a:srgbClr val="413C3A"/>
                          </a:solidFill>
                        </a:rPr>
                        <a:t>MAX       </a:t>
                      </a:r>
                      <a:endParaRPr baseline="-25000" sz="9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/>
                        <a:t>4663.567</a:t>
                      </a:r>
                      <a:endParaRPr sz="9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/>
                        <a:t>4663.567</a:t>
                      </a:r>
                      <a:endParaRPr sz="9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  <a:tr h="277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>
                          <a:solidFill>
                            <a:srgbClr val="413C3A"/>
                          </a:solidFill>
                        </a:rPr>
                        <a:t>BETY</a:t>
                      </a:r>
                      <a:r>
                        <a:rPr baseline="-25000" lang="es" sz="900">
                          <a:solidFill>
                            <a:srgbClr val="413C3A"/>
                          </a:solidFill>
                        </a:rPr>
                        <a:t>MAX</a:t>
                      </a:r>
                      <a:endParaRPr baseline="-25000" sz="9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/>
                        <a:t>9924.567</a:t>
                      </a:r>
                      <a:endParaRPr sz="9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/>
                        <a:t>9924.567</a:t>
                      </a:r>
                      <a:endParaRPr sz="9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  <a:tr h="277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>
                          <a:solidFill>
                            <a:schemeClr val="dk1"/>
                          </a:solidFill>
                        </a:rPr>
                        <a:t>Dispersion</a:t>
                      </a:r>
                      <a:r>
                        <a:rPr b="1" baseline="-25000" lang="es" sz="900">
                          <a:solidFill>
                            <a:schemeClr val="dk1"/>
                          </a:solidFill>
                        </a:rPr>
                        <a:t>max </a:t>
                      </a:r>
                      <a:r>
                        <a:rPr lang="es" sz="900">
                          <a:solidFill>
                            <a:schemeClr val="dk1"/>
                          </a:solidFill>
                        </a:rPr>
                        <a:t> [m]</a:t>
                      </a:r>
                      <a:endParaRPr sz="9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/>
                        <a:t>0.624</a:t>
                      </a:r>
                      <a:endParaRPr sz="9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900"/>
                        <a:t>0.787</a:t>
                      </a:r>
                      <a:endParaRPr sz="9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</a:tbl>
          </a:graphicData>
        </a:graphic>
      </p:graphicFrame>
      <p:sp>
        <p:nvSpPr>
          <p:cNvPr id="647" name="Google Shape;647;p83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graphicFrame>
        <p:nvGraphicFramePr>
          <p:cNvPr id="648" name="Google Shape;648;p83"/>
          <p:cNvGraphicFramePr/>
          <p:nvPr/>
        </p:nvGraphicFramePr>
        <p:xfrm>
          <a:off x="3489050" y="1481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{24106577-6FE9-475A-9050-AD6E23277896}</a:tableStyleId>
              </a:tblPr>
              <a:tblGrid>
                <a:gridCol w="659900"/>
                <a:gridCol w="756850"/>
                <a:gridCol w="751100"/>
              </a:tblGrid>
              <a:tr h="2875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solidFill>
                            <a:srgbClr val="FFFFFF"/>
                          </a:solidFill>
                        </a:rPr>
                        <a:t>Quads</a:t>
                      </a:r>
                      <a:endParaRPr b="1" sz="8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solidFill>
                            <a:srgbClr val="FFFFFF"/>
                          </a:solidFill>
                        </a:rPr>
                        <a:t>BEFORE</a:t>
                      </a:r>
                      <a:endParaRPr b="1" sz="800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solidFill>
                            <a:srgbClr val="FFFFFF"/>
                          </a:solidFill>
                        </a:rPr>
                        <a:t>(Ideal Machine)</a:t>
                      </a:r>
                      <a:endParaRPr b="1" sz="8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solidFill>
                            <a:srgbClr val="FFFFFF"/>
                          </a:solidFill>
                        </a:rPr>
                        <a:t>AFTER</a:t>
                      </a:r>
                      <a:endParaRPr b="1" sz="800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solidFill>
                            <a:srgbClr val="FFFFFF"/>
                          </a:solidFill>
                        </a:rPr>
                        <a:t>(Errors and Matching)</a:t>
                      </a:r>
                      <a:endParaRPr b="1" sz="8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</a:tr>
              <a:tr h="2846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>
                          <a:solidFill>
                            <a:srgbClr val="413C3A"/>
                          </a:solidFill>
                        </a:rPr>
                        <a:t>K1QF4</a:t>
                      </a:r>
                      <a:endParaRPr sz="8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9.</a:t>
                      </a:r>
                      <a:r>
                        <a:rPr lang="es" sz="800"/>
                        <a:t>53695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x10</a:t>
                      </a:r>
                      <a:r>
                        <a:rPr baseline="30000" lang="es" sz="800"/>
                        <a:t>-03</a:t>
                      </a:r>
                      <a:endParaRPr sz="8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9.51723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x10</a:t>
                      </a:r>
                      <a:r>
                        <a:rPr baseline="30000" lang="es" sz="800"/>
                        <a:t>-03</a:t>
                      </a:r>
                      <a:endParaRPr sz="8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2846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>
                          <a:solidFill>
                            <a:srgbClr val="413C3A"/>
                          </a:solidFill>
                        </a:rPr>
                        <a:t>K1QD3</a:t>
                      </a:r>
                      <a:endParaRPr sz="8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-9.53682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x10</a:t>
                      </a:r>
                      <a:r>
                        <a:rPr baseline="30000" lang="es" sz="800"/>
                        <a:t>-03</a:t>
                      </a:r>
                      <a:endParaRPr sz="8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-9.55653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x10</a:t>
                      </a:r>
                      <a:r>
                        <a:rPr baseline="30000" lang="es" sz="800"/>
                        <a:t>-03</a:t>
                      </a:r>
                      <a:endParaRPr sz="8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  <a:tr h="2846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>
                          <a:solidFill>
                            <a:srgbClr val="413C3A"/>
                          </a:solidFill>
                        </a:rPr>
                        <a:t>K1QF2</a:t>
                      </a:r>
                      <a:endParaRPr sz="8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9.53719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x10</a:t>
                      </a:r>
                      <a:r>
                        <a:rPr baseline="30000" lang="es" sz="800"/>
                        <a:t>-03</a:t>
                      </a:r>
                      <a:endParaRPr sz="8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9.55690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x10</a:t>
                      </a:r>
                      <a:r>
                        <a:rPr baseline="30000" lang="es" sz="800"/>
                        <a:t>-03</a:t>
                      </a:r>
                      <a:endParaRPr sz="8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  <a:tr h="2846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>
                          <a:solidFill>
                            <a:srgbClr val="413C3A"/>
                          </a:solidFill>
                        </a:rPr>
                        <a:t>K1QD1</a:t>
                      </a:r>
                      <a:endParaRPr sz="8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-9.53706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x10</a:t>
                      </a:r>
                      <a:r>
                        <a:rPr baseline="30000" lang="es" sz="800"/>
                        <a:t>-03</a:t>
                      </a:r>
                      <a:endParaRPr sz="8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-9.51733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x10</a:t>
                      </a:r>
                      <a:r>
                        <a:rPr baseline="30000" lang="es" sz="800"/>
                        <a:t>-03</a:t>
                      </a:r>
                      <a:endParaRPr sz="8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</a:tbl>
          </a:graphicData>
        </a:graphic>
      </p:graphicFrame>
      <p:sp>
        <p:nvSpPr>
          <p:cNvPr id="649" name="Google Shape;649;p83"/>
          <p:cNvSpPr txBox="1"/>
          <p:nvPr/>
        </p:nvSpPr>
        <p:spPr>
          <a:xfrm>
            <a:off x="-69175" y="1240000"/>
            <a:ext cx="34821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Thanks to the</a:t>
            </a:r>
            <a:r>
              <a:rPr b="1" lang="es"/>
              <a:t> symmetry</a:t>
            </a:r>
            <a:r>
              <a:rPr lang="es"/>
              <a:t>, the last step is just to </a:t>
            </a:r>
            <a:r>
              <a:rPr b="1" lang="es"/>
              <a:t>apply the errors</a:t>
            </a:r>
            <a:r>
              <a:rPr lang="es"/>
              <a:t> in all the</a:t>
            </a:r>
            <a:r>
              <a:rPr lang="es"/>
              <a:t> ARCs</a:t>
            </a:r>
            <a:r>
              <a:rPr lang="es"/>
              <a:t> and then do… TWISS;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The </a:t>
            </a:r>
            <a:r>
              <a:rPr b="1" lang="es"/>
              <a:t>K1</a:t>
            </a:r>
            <a:r>
              <a:rPr lang="es"/>
              <a:t> for all the QUADs around the lattice </a:t>
            </a:r>
            <a:r>
              <a:rPr b="1" lang="es"/>
              <a:t>were changed</a:t>
            </a:r>
            <a:r>
              <a:rPr lang="es"/>
              <a:t> with the </a:t>
            </a:r>
            <a:r>
              <a:rPr lang="es"/>
              <a:t>previous</a:t>
            </a:r>
            <a:r>
              <a:rPr lang="es"/>
              <a:t> matching.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Finally we have </a:t>
            </a:r>
            <a:r>
              <a:rPr b="1" lang="es"/>
              <a:t>the tunes as at the beginning.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The </a:t>
            </a:r>
            <a:r>
              <a:rPr lang="es"/>
              <a:t>Beta</a:t>
            </a:r>
            <a:r>
              <a:rPr baseline="-25000" lang="es"/>
              <a:t>max</a:t>
            </a:r>
            <a:r>
              <a:rPr lang="es"/>
              <a:t> in X &amp; Y are also the sam</a:t>
            </a:r>
            <a:r>
              <a:rPr lang="es"/>
              <a:t>e.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The </a:t>
            </a:r>
            <a:r>
              <a:rPr b="1" lang="es"/>
              <a:t>Chromaticity is changing</a:t>
            </a:r>
            <a:r>
              <a:rPr lang="es"/>
              <a:t> by less than a one unit.</a:t>
            </a:r>
            <a:endParaRPr/>
          </a:p>
        </p:txBody>
      </p:sp>
      <p:pic>
        <p:nvPicPr>
          <p:cNvPr id="650" name="Google Shape;650;p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8300" y="3505850"/>
            <a:ext cx="2429389" cy="164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1" name="Google Shape;651;p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92111" y="3519175"/>
            <a:ext cx="2514639" cy="164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84"/>
          <p:cNvSpPr txBox="1"/>
          <p:nvPr>
            <p:ph type="title"/>
          </p:nvPr>
        </p:nvSpPr>
        <p:spPr>
          <a:xfrm>
            <a:off x="909600" y="122399"/>
            <a:ext cx="3667200" cy="7920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Beta-Beating in the lattice</a:t>
            </a:r>
            <a:endParaRPr/>
          </a:p>
        </p:txBody>
      </p:sp>
      <p:pic>
        <p:nvPicPr>
          <p:cNvPr id="657" name="Google Shape;657;p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6870" y="0"/>
            <a:ext cx="4246531" cy="2101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84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659" name="Google Shape;659;p84"/>
          <p:cNvPicPr preferRelativeResize="0"/>
          <p:nvPr/>
        </p:nvPicPr>
        <p:blipFill rotWithShape="1">
          <a:blip r:embed="rId4">
            <a:alphaModFix/>
          </a:blip>
          <a:srcRect b="66754" l="0" r="0" t="0"/>
          <a:stretch/>
        </p:blipFill>
        <p:spPr>
          <a:xfrm>
            <a:off x="4086225" y="2101000"/>
            <a:ext cx="5057725" cy="101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0" name="Google Shape;660;p84"/>
          <p:cNvPicPr preferRelativeResize="0"/>
          <p:nvPr/>
        </p:nvPicPr>
        <p:blipFill rotWithShape="1">
          <a:blip r:embed="rId5">
            <a:alphaModFix/>
          </a:blip>
          <a:srcRect b="0" l="0" r="0" t="8424"/>
          <a:stretch/>
        </p:blipFill>
        <p:spPr>
          <a:xfrm>
            <a:off x="3932900" y="3219300"/>
            <a:ext cx="5029024" cy="1757475"/>
          </a:xfrm>
          <a:prstGeom prst="rect">
            <a:avLst/>
          </a:prstGeom>
          <a:noFill/>
          <a:ln>
            <a:noFill/>
          </a:ln>
        </p:spPr>
      </p:pic>
      <p:sp>
        <p:nvSpPr>
          <p:cNvPr id="661" name="Google Shape;661;p84"/>
          <p:cNvSpPr/>
          <p:nvPr/>
        </p:nvSpPr>
        <p:spPr>
          <a:xfrm>
            <a:off x="3705225" y="771450"/>
            <a:ext cx="790500" cy="1281600"/>
          </a:xfrm>
          <a:prstGeom prst="curvedRight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2" name="Google Shape;662;p84"/>
          <p:cNvSpPr txBox="1"/>
          <p:nvPr/>
        </p:nvSpPr>
        <p:spPr>
          <a:xfrm>
            <a:off x="3781425" y="1162050"/>
            <a:ext cx="79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+zoom</a:t>
            </a:r>
            <a:endParaRPr/>
          </a:p>
        </p:txBody>
      </p:sp>
      <p:sp>
        <p:nvSpPr>
          <p:cNvPr id="663" name="Google Shape;663;p84"/>
          <p:cNvSpPr txBox="1"/>
          <p:nvPr/>
        </p:nvSpPr>
        <p:spPr>
          <a:xfrm>
            <a:off x="-127600" y="1052100"/>
            <a:ext cx="37089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There is </a:t>
            </a:r>
            <a:r>
              <a:rPr b="1" lang="es"/>
              <a:t>an impact </a:t>
            </a:r>
            <a:r>
              <a:rPr lang="es"/>
              <a:t>on the Lattice at the end of the matching </a:t>
            </a:r>
            <a:r>
              <a:rPr b="1" lang="es"/>
              <a:t>due to the change in strengths </a:t>
            </a:r>
            <a:r>
              <a:rPr lang="es"/>
              <a:t>as we can see in the Chromaticity and Beta-Beating plots.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The impact is not so important because </a:t>
            </a:r>
            <a:r>
              <a:rPr b="1" lang="es"/>
              <a:t>in IR 2,4,6,8 we don't have IP </a:t>
            </a:r>
            <a:r>
              <a:rPr lang="es"/>
              <a:t>and so it is not necessary to avoid these peaks.</a:t>
            </a:r>
            <a:endParaRPr/>
          </a:p>
        </p:txBody>
      </p:sp>
      <p:pic>
        <p:nvPicPr>
          <p:cNvPr id="664" name="Google Shape;664;p8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75" y="3047875"/>
            <a:ext cx="3837399" cy="2005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58"/>
          <p:cNvSpPr txBox="1"/>
          <p:nvPr>
            <p:ph idx="1" type="body"/>
          </p:nvPr>
        </p:nvSpPr>
        <p:spPr>
          <a:xfrm>
            <a:off x="904875" y="1182700"/>
            <a:ext cx="4905900" cy="3097800"/>
          </a:xfrm>
          <a:prstGeom prst="rect">
            <a:avLst/>
          </a:prstGeom>
        </p:spPr>
        <p:txBody>
          <a:bodyPr anchorCtr="0" anchor="t" bIns="45700" lIns="180000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Introduction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Introduction to FCC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Introduction to FCC-ee Optics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Distribution of elements in the ring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Optics Matching with ARC Errors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Structures in </a:t>
            </a:r>
            <a:r>
              <a:rPr lang="es" sz="1400"/>
              <a:t>the</a:t>
            </a:r>
            <a:r>
              <a:rPr lang="es" sz="1400"/>
              <a:t> ARCs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Matching the Lattice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Combined function magnets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Summary and Outlook</a:t>
            </a:r>
            <a:endParaRPr sz="1400"/>
          </a:p>
          <a:p>
            <a:pPr indent="0" lvl="0" marL="0" rtl="0" algn="l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395"/>
          </a:p>
        </p:txBody>
      </p:sp>
      <p:sp>
        <p:nvSpPr>
          <p:cNvPr id="362" name="Google Shape;362;p58"/>
          <p:cNvSpPr txBox="1"/>
          <p:nvPr>
            <p:ph type="title"/>
          </p:nvPr>
        </p:nvSpPr>
        <p:spPr>
          <a:xfrm>
            <a:off x="904875" y="484351"/>
            <a:ext cx="3667200" cy="562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Outline</a:t>
            </a:r>
            <a:endParaRPr/>
          </a:p>
        </p:txBody>
      </p:sp>
      <p:sp>
        <p:nvSpPr>
          <p:cNvPr id="363" name="Google Shape;363;p58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85"/>
          <p:cNvSpPr txBox="1"/>
          <p:nvPr>
            <p:ph idx="1" type="body"/>
          </p:nvPr>
        </p:nvSpPr>
        <p:spPr>
          <a:xfrm>
            <a:off x="904875" y="1182700"/>
            <a:ext cx="4905900" cy="2821500"/>
          </a:xfrm>
          <a:prstGeom prst="rect">
            <a:avLst/>
          </a:prstGeom>
        </p:spPr>
        <p:txBody>
          <a:bodyPr anchorCtr="0" anchor="t" bIns="45700" lIns="180000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Introduction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Optics Matching with ARC Errors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Structures in </a:t>
            </a:r>
            <a:r>
              <a:rPr lang="es" sz="1400"/>
              <a:t>the</a:t>
            </a:r>
            <a:r>
              <a:rPr lang="es" sz="1400"/>
              <a:t> ARCs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Matching the Lattice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Combined function magnets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</a:pPr>
            <a:r>
              <a:rPr lang="es" sz="1400"/>
              <a:t>FODO Cell  with combined function magnets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Summary and Outlook</a:t>
            </a:r>
            <a:endParaRPr sz="1400"/>
          </a:p>
          <a:p>
            <a:pPr indent="0" lvl="0" marL="0" rtl="0" algn="l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395"/>
          </a:p>
        </p:txBody>
      </p:sp>
      <p:sp>
        <p:nvSpPr>
          <p:cNvPr id="670" name="Google Shape;670;p85"/>
          <p:cNvSpPr txBox="1"/>
          <p:nvPr>
            <p:ph type="title"/>
          </p:nvPr>
        </p:nvSpPr>
        <p:spPr>
          <a:xfrm>
            <a:off x="904875" y="484352"/>
            <a:ext cx="3667200" cy="1072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Outline</a:t>
            </a:r>
            <a:endParaRPr/>
          </a:p>
        </p:txBody>
      </p:sp>
      <p:sp>
        <p:nvSpPr>
          <p:cNvPr id="671" name="Google Shape;671;p85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86"/>
          <p:cNvSpPr txBox="1"/>
          <p:nvPr/>
        </p:nvSpPr>
        <p:spPr>
          <a:xfrm>
            <a:off x="963475" y="187659"/>
            <a:ext cx="4712700" cy="8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ibre Franklin"/>
              <a:buNone/>
            </a:pPr>
            <a:r>
              <a:rPr b="1" lang="es" sz="32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Combined function  magnets</a:t>
            </a:r>
            <a:endParaRPr b="1" i="0" sz="3200" u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677" name="Google Shape;677;p86"/>
          <p:cNvSpPr txBox="1"/>
          <p:nvPr/>
        </p:nvSpPr>
        <p:spPr>
          <a:xfrm>
            <a:off x="0" y="1059000"/>
            <a:ext cx="43956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65100" lvl="1" marL="508000" rtl="0" algn="just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Char char="•"/>
            </a:pPr>
            <a:r>
              <a:rPr lang="es" sz="1200"/>
              <a:t>According to M. Koratzinos we can explore the </a:t>
            </a:r>
            <a:r>
              <a:rPr b="1" lang="es" sz="1200"/>
              <a:t>combined function</a:t>
            </a:r>
            <a:r>
              <a:rPr lang="es" sz="1200"/>
              <a:t> magnets for the FCC [7]:</a:t>
            </a:r>
            <a:endParaRPr/>
          </a:p>
        </p:txBody>
      </p:sp>
      <p:pic>
        <p:nvPicPr>
          <p:cNvPr id="678" name="Google Shape;678;p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863" y="1712337"/>
            <a:ext cx="4187474" cy="2878650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p86"/>
          <p:cNvSpPr txBox="1"/>
          <p:nvPr/>
        </p:nvSpPr>
        <p:spPr>
          <a:xfrm>
            <a:off x="470400" y="4590975"/>
            <a:ext cx="4101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M. Koratzinos. 150th FCC-ee Optics Design Meeting &amp; 21st FCCIS WP2.2 Meeting</a:t>
            </a:r>
            <a:endParaRPr/>
          </a:p>
        </p:txBody>
      </p:sp>
      <p:pic>
        <p:nvPicPr>
          <p:cNvPr id="680" name="Google Shape;680;p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37475" y="1865006"/>
            <a:ext cx="4830449" cy="1890181"/>
          </a:xfrm>
          <a:prstGeom prst="rect">
            <a:avLst/>
          </a:prstGeom>
          <a:noFill/>
          <a:ln>
            <a:noFill/>
          </a:ln>
        </p:spPr>
      </p:pic>
      <p:sp>
        <p:nvSpPr>
          <p:cNvPr id="681" name="Google Shape;681;p86"/>
          <p:cNvSpPr txBox="1"/>
          <p:nvPr/>
        </p:nvSpPr>
        <p:spPr>
          <a:xfrm>
            <a:off x="4762050" y="3809925"/>
            <a:ext cx="39813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“Bending dipole (left) and combined-function quadrupoles with the dipole coil inside (center) and outside (right) of the main quadrupole coil. The color shades represent the current directions in the coils” [C]</a:t>
            </a:r>
            <a:endParaRPr sz="1200"/>
          </a:p>
        </p:txBody>
      </p:sp>
      <p:sp>
        <p:nvSpPr>
          <p:cNvPr id="682" name="Google Shape;682;p86"/>
          <p:cNvSpPr txBox="1"/>
          <p:nvPr/>
        </p:nvSpPr>
        <p:spPr>
          <a:xfrm>
            <a:off x="5048250" y="704850"/>
            <a:ext cx="39813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just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Char char="●"/>
            </a:pPr>
            <a:r>
              <a:rPr lang="es" sz="1500">
                <a:solidFill>
                  <a:schemeClr val="dk1"/>
                </a:solidFill>
              </a:rPr>
              <a:t>B</a:t>
            </a:r>
            <a:r>
              <a:rPr lang="es" sz="1500">
                <a:solidFill>
                  <a:schemeClr val="dk1"/>
                </a:solidFill>
              </a:rPr>
              <a:t>y increasing the length occupied by dipoles, the magnetic field decreases in it and t</a:t>
            </a:r>
            <a:r>
              <a:rPr b="1" lang="es" sz="1500">
                <a:solidFill>
                  <a:schemeClr val="dk1"/>
                </a:solidFill>
              </a:rPr>
              <a:t>he associated adverse effects such as radiation, power.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áfico, Gráfico de líneas&#10;&#10;Descripción generada automáticamente" id="687" name="Google Shape;687;p8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01330" y="55951"/>
            <a:ext cx="3302203" cy="26090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áfico, Gráfico de líneas&#10;&#10;Descripción generada automáticamente" id="688" name="Google Shape;688;p8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01330" y="2534426"/>
            <a:ext cx="3199294" cy="2609073"/>
          </a:xfrm>
          <a:prstGeom prst="rect">
            <a:avLst/>
          </a:prstGeom>
          <a:noFill/>
          <a:ln>
            <a:noFill/>
          </a:ln>
        </p:spPr>
      </p:pic>
      <p:sp>
        <p:nvSpPr>
          <p:cNvPr id="689" name="Google Shape;689;p87"/>
          <p:cNvSpPr txBox="1"/>
          <p:nvPr>
            <p:ph type="title"/>
          </p:nvPr>
        </p:nvSpPr>
        <p:spPr>
          <a:xfrm>
            <a:off x="904875" y="179550"/>
            <a:ext cx="43557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 fontScale="90000"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ibre Franklin"/>
              <a:buNone/>
            </a:pPr>
            <a:r>
              <a:rPr lang="es"/>
              <a:t>FODO Cell  with combined function magnets</a:t>
            </a:r>
            <a:endParaRPr/>
          </a:p>
        </p:txBody>
      </p:sp>
      <p:sp>
        <p:nvSpPr>
          <p:cNvPr id="690" name="Google Shape;690;p87"/>
          <p:cNvSpPr txBox="1"/>
          <p:nvPr>
            <p:ph idx="1" type="body"/>
          </p:nvPr>
        </p:nvSpPr>
        <p:spPr>
          <a:xfrm>
            <a:off x="145325" y="928628"/>
            <a:ext cx="5186100" cy="19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 fontScale="40000"/>
          </a:bodyPr>
          <a:lstStyle/>
          <a:p>
            <a:pPr indent="0" lvl="0" marL="0" rtl="0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184150" lvl="1" marL="508000" rtl="0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ct val="100000"/>
              <a:buChar char="•"/>
            </a:pPr>
            <a:r>
              <a:rPr lang="es" sz="3750"/>
              <a:t>A FODO Cell with </a:t>
            </a:r>
            <a:r>
              <a:rPr b="1" lang="es" sz="3750"/>
              <a:t>combined function is possible.</a:t>
            </a:r>
            <a:endParaRPr b="1" sz="3750"/>
          </a:p>
          <a:p>
            <a:pPr indent="-184150" lvl="1" marL="508000" rtl="0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ct val="100000"/>
              <a:buChar char="•"/>
            </a:pPr>
            <a:r>
              <a:rPr lang="es" sz="3750"/>
              <a:t>The mux &amp; muy is </a:t>
            </a:r>
            <a:r>
              <a:rPr lang="es" sz="3750"/>
              <a:t>maintained</a:t>
            </a:r>
            <a:r>
              <a:rPr lang="es" sz="3750"/>
              <a:t>.</a:t>
            </a:r>
            <a:endParaRPr sz="3750"/>
          </a:p>
          <a:p>
            <a:pPr indent="-184150" lvl="1" marL="508000" rtl="0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ct val="100000"/>
              <a:buChar char="•"/>
            </a:pPr>
            <a:r>
              <a:rPr lang="es" sz="3750"/>
              <a:t>The length of the FODO is the same.</a:t>
            </a:r>
            <a:endParaRPr sz="3750"/>
          </a:p>
          <a:p>
            <a:pPr indent="-139700" lvl="1" marL="508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b="1"/>
          </a:p>
        </p:txBody>
      </p:sp>
      <p:graphicFrame>
        <p:nvGraphicFramePr>
          <p:cNvPr id="691" name="Google Shape;691;p87"/>
          <p:cNvGraphicFramePr/>
          <p:nvPr/>
        </p:nvGraphicFramePr>
        <p:xfrm>
          <a:off x="265501" y="290913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{A9ED6F8D-FF05-4F35-A452-373F51237F26}</a:tableStyleId>
              </a:tblPr>
              <a:tblGrid>
                <a:gridCol w="1513550"/>
                <a:gridCol w="1320275"/>
                <a:gridCol w="1320275"/>
              </a:tblGrid>
              <a:tr h="495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FOD</a:t>
                      </a:r>
                      <a:r>
                        <a:rPr lang="es" sz="1400"/>
                        <a:t>O</a:t>
                      </a:r>
                      <a:r>
                        <a:rPr lang="es" sz="1400"/>
                        <a:t> cell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Dipoles+Quass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Only Dipoles</a:t>
                      </a:r>
                      <a:endParaRPr/>
                    </a:p>
                  </a:txBody>
                  <a:tcPr marT="34300" marB="34300" marR="68600" marL="68600"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1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length [m]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104.22 </a:t>
                      </a:r>
                      <a:endParaRPr sz="1400"/>
                    </a:p>
                  </a:txBody>
                  <a:tcPr marT="34300" marB="34300" marR="68600" marL="68600"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104.22</a:t>
                      </a:r>
                      <a:endParaRPr sz="1400"/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s" sz="1400"/>
                        <a:t>Mux, Muy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90º, 90º</a:t>
                      </a:r>
                      <a:endParaRPr sz="1100"/>
                    </a:p>
                  </a:txBody>
                  <a:tcPr marT="34300" marB="34300" marR="68600" marL="68600"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90º, 90º</a:t>
                      </a:r>
                      <a:endParaRPr sz="1100"/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1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Betax_max [m]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173.234</a:t>
                      </a:r>
                      <a:endParaRPr sz="1400"/>
                    </a:p>
                  </a:txBody>
                  <a:tcPr marT="34300" marB="34300" marR="68600" marL="68600"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173.234</a:t>
                      </a:r>
                      <a:endParaRPr sz="1400"/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1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Betay_max [m]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173.</a:t>
                      </a:r>
                      <a:r>
                        <a:rPr lang="es" sz="1400"/>
                        <a:t>233</a:t>
                      </a:r>
                      <a:endParaRPr sz="1400"/>
                    </a:p>
                  </a:txBody>
                  <a:tcPr marT="34300" marB="34300" marR="68600" marL="68600"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173.</a:t>
                      </a:r>
                      <a:r>
                        <a:rPr lang="es" sz="1400"/>
                        <a:t>233</a:t>
                      </a:r>
                      <a:endParaRPr sz="1400"/>
                    </a:p>
                  </a:txBody>
                  <a:tcPr marT="34300" marB="34300" marR="68600" marL="686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92" name="Google Shape;692;p87"/>
          <p:cNvSpPr/>
          <p:nvPr/>
        </p:nvSpPr>
        <p:spPr>
          <a:xfrm>
            <a:off x="4668800" y="1879600"/>
            <a:ext cx="469500" cy="1384200"/>
          </a:xfrm>
          <a:prstGeom prst="curvedRight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accent1"/>
          </a:solidFill>
          <a:ln cap="flat" cmpd="sng" w="12700">
            <a:solidFill>
              <a:srgbClr val="A5040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áfico, Gráfico de líneas&#10;&#10;Descripción generada automáticamente" id="697" name="Google Shape;697;p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98" y="2443295"/>
            <a:ext cx="2664689" cy="246039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áfico, Gráfico de líneas&#10;&#10;Descripción generada automáticamente" id="698" name="Google Shape;698;p8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34518" y="2455298"/>
            <a:ext cx="2664690" cy="246039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áfico, Gráfico de líneas&#10;&#10;Descripción generada automáticamente" id="699" name="Google Shape;699;p8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640338" y="2467301"/>
            <a:ext cx="2664689" cy="2436390"/>
          </a:xfrm>
          <a:prstGeom prst="rect">
            <a:avLst/>
          </a:prstGeom>
          <a:noFill/>
          <a:ln>
            <a:noFill/>
          </a:ln>
        </p:spPr>
      </p:pic>
      <p:sp>
        <p:nvSpPr>
          <p:cNvPr id="700" name="Google Shape;700;p88"/>
          <p:cNvSpPr txBox="1"/>
          <p:nvPr/>
        </p:nvSpPr>
        <p:spPr>
          <a:xfrm>
            <a:off x="626777" y="2242332"/>
            <a:ext cx="7709700" cy="2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Quads+Dipoles                                       Dipoles (B1)                                      Dipoles (B1S)</a:t>
            </a:r>
            <a:endParaRPr sz="1100"/>
          </a:p>
        </p:txBody>
      </p:sp>
      <p:sp>
        <p:nvSpPr>
          <p:cNvPr id="701" name="Google Shape;701;p88"/>
          <p:cNvSpPr txBox="1"/>
          <p:nvPr/>
        </p:nvSpPr>
        <p:spPr>
          <a:xfrm>
            <a:off x="619768" y="4772128"/>
            <a:ext cx="7561500" cy="2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LQF4=LQF2=LQD3=LQD1=2.9 m.                                    LB1=22.654m                                                      LB1S=19.304m</a:t>
            </a:r>
            <a:endParaRPr sz="1100"/>
          </a:p>
        </p:txBody>
      </p:sp>
      <p:sp>
        <p:nvSpPr>
          <p:cNvPr id="702" name="Google Shape;702;p88"/>
          <p:cNvSpPr txBox="1"/>
          <p:nvPr>
            <p:ph idx="1" type="body"/>
          </p:nvPr>
        </p:nvSpPr>
        <p:spPr>
          <a:xfrm>
            <a:off x="619775" y="1314223"/>
            <a:ext cx="4894200" cy="10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 fontScale="25000" lnSpcReduction="20000"/>
          </a:bodyPr>
          <a:lstStyle/>
          <a:p>
            <a:pPr indent="-177800" lvl="0" marL="1651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▪"/>
            </a:pPr>
            <a:r>
              <a:rPr lang="es" sz="5600"/>
              <a:t>We can see the different Dispersion Dx en the FoDO cells.</a:t>
            </a:r>
            <a:endParaRPr sz="5600"/>
          </a:p>
          <a:p>
            <a:pPr indent="-177800" lvl="0" marL="1651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ct val="100000"/>
              <a:buChar char="▪"/>
            </a:pPr>
            <a:r>
              <a:rPr lang="es" sz="5600"/>
              <a:t>The Dx is good for a FoDo made </a:t>
            </a:r>
            <a:r>
              <a:rPr lang="es" sz="5600"/>
              <a:t>with the Dipoles B1S</a:t>
            </a:r>
            <a:r>
              <a:rPr lang="es" sz="5600"/>
              <a:t>.</a:t>
            </a:r>
            <a:endParaRPr sz="5600"/>
          </a:p>
          <a:p>
            <a:pPr indent="-177800" lvl="0" marL="1651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ct val="100000"/>
              <a:buChar char="▪"/>
            </a:pPr>
            <a:r>
              <a:rPr lang="es" sz="5600"/>
              <a:t>MUX, MUY = 90° the same for all the FoDos</a:t>
            </a:r>
            <a:endParaRPr sz="5600"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ct val="88888"/>
              <a:buNone/>
            </a:pPr>
            <a:r>
              <a:t/>
            </a:r>
            <a:endParaRPr/>
          </a:p>
          <a:p>
            <a:pPr indent="-63500" lvl="0" marL="1651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ct val="88888"/>
              <a:buNone/>
            </a:pPr>
            <a:r>
              <a:t/>
            </a:r>
            <a:endParaRPr/>
          </a:p>
          <a:p>
            <a:pPr indent="-63500" lvl="0" marL="1651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ct val="88888"/>
              <a:buNone/>
            </a:pPr>
            <a:r>
              <a:t/>
            </a:r>
            <a:endParaRPr/>
          </a:p>
        </p:txBody>
      </p:sp>
      <p:pic>
        <p:nvPicPr>
          <p:cNvPr id="703" name="Google Shape;703;p8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32760" y="100625"/>
            <a:ext cx="2679845" cy="2122413"/>
          </a:xfrm>
          <a:prstGeom prst="rect">
            <a:avLst/>
          </a:prstGeom>
          <a:noFill/>
          <a:ln>
            <a:noFill/>
          </a:ln>
        </p:spPr>
      </p:pic>
      <p:sp>
        <p:nvSpPr>
          <p:cNvPr id="704" name="Google Shape;704;p88"/>
          <p:cNvSpPr txBox="1"/>
          <p:nvPr>
            <p:ph type="title"/>
          </p:nvPr>
        </p:nvSpPr>
        <p:spPr>
          <a:xfrm>
            <a:off x="904875" y="179550"/>
            <a:ext cx="43557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 fontScale="90000"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ibre Franklin"/>
              <a:buNone/>
            </a:pPr>
            <a:r>
              <a:rPr lang="es"/>
              <a:t>FODO Cell  with combined function magnets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áfico, Gráfico de líneas&#10;&#10;Descripción generada automáticamente" id="709" name="Google Shape;709;p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83095" y="2571750"/>
            <a:ext cx="3299039" cy="25717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áfico, Gráfico de líneas&#10;&#10;Descripción generada automáticamente" id="710" name="Google Shape;710;p8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42896" y="0"/>
            <a:ext cx="3456606" cy="266131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11" name="Google Shape;711;p89"/>
          <p:cNvGraphicFramePr/>
          <p:nvPr/>
        </p:nvGraphicFramePr>
        <p:xfrm>
          <a:off x="1160913" y="356186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{A9ED6F8D-FF05-4F35-A452-373F51237F26}</a:tableStyleId>
              </a:tblPr>
              <a:tblGrid>
                <a:gridCol w="1734675"/>
                <a:gridCol w="1734675"/>
              </a:tblGrid>
              <a:tr h="224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FODO cell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/>
                    </a:p>
                  </a:txBody>
                  <a:tcPr marT="34300" marB="34300" marR="68600" marL="68600"/>
                </a:tc>
              </a:tr>
              <a:tr h="2669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length 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104.22 [m]</a:t>
                      </a:r>
                      <a:endParaRPr sz="1400"/>
                    </a:p>
                  </a:txBody>
                  <a:tcPr marT="34300" marB="34300" marR="68600" marL="68600"/>
                </a:tc>
              </a:tr>
              <a:tr h="266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s" sz="1400"/>
                        <a:t>Mux, Muy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73.62º, 73.62º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669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Betax_max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17</a:t>
                      </a:r>
                      <a:r>
                        <a:rPr lang="es" sz="1400"/>
                        <a:t>0</a:t>
                      </a:r>
                      <a:r>
                        <a:rPr lang="es" sz="1400"/>
                        <a:t>.442</a:t>
                      </a:r>
                      <a:endParaRPr sz="1400"/>
                    </a:p>
                  </a:txBody>
                  <a:tcPr marT="34300" marB="34300" marR="68600" marL="68600"/>
                </a:tc>
              </a:tr>
              <a:tr h="2669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Betay_max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17</a:t>
                      </a:r>
                      <a:r>
                        <a:rPr lang="es"/>
                        <a:t>0</a:t>
                      </a:r>
                      <a:r>
                        <a:rPr lang="es" sz="1400"/>
                        <a:t>.441</a:t>
                      </a:r>
                      <a:endParaRPr sz="1400"/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712" name="Google Shape;712;p89"/>
          <p:cNvSpPr txBox="1"/>
          <p:nvPr>
            <p:ph idx="1" type="body"/>
          </p:nvPr>
        </p:nvSpPr>
        <p:spPr>
          <a:xfrm>
            <a:off x="143600" y="1438675"/>
            <a:ext cx="3209100" cy="20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 fontScale="25000" lnSpcReduction="20000"/>
          </a:bodyPr>
          <a:lstStyle/>
          <a:p>
            <a:pPr indent="-177800" lvl="0" marL="1651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▪"/>
            </a:pPr>
            <a:r>
              <a:rPr lang="es" sz="5600"/>
              <a:t>Its necessary to divide the Bending Angle between all the dipoles in the new FODO cell:</a:t>
            </a:r>
            <a:endParaRPr sz="5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5200"/>
              <a:t>ANGLEB1 </a:t>
            </a:r>
            <a:r>
              <a:rPr lang="es" sz="5200"/>
              <a:t>= .0022799261602137414;</a:t>
            </a:r>
            <a:endParaRPr sz="52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5200"/>
              <a:t>ANGLEB1S</a:t>
            </a:r>
            <a:r>
              <a:rPr b="1" lang="es" sz="5200"/>
              <a:t> </a:t>
            </a:r>
            <a:r>
              <a:rPr lang="es" sz="5200"/>
              <a:t>= .0019427919548032158;</a:t>
            </a:r>
            <a:endParaRPr sz="52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5200"/>
              <a:t>ANGLEB1L</a:t>
            </a:r>
            <a:r>
              <a:rPr lang="es" sz="5200"/>
              <a:t> = .00210884313060243;</a:t>
            </a:r>
            <a:endParaRPr sz="5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5200"/>
              <a:t>ANGLEB1S </a:t>
            </a:r>
            <a:r>
              <a:rPr lang="es" sz="5200"/>
              <a:t>= 0.001807062833;</a:t>
            </a:r>
            <a:endParaRPr sz="5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5200"/>
              <a:t>ANGLEB1QF </a:t>
            </a:r>
            <a:r>
              <a:rPr lang="es" sz="5200"/>
              <a:t>=  0.0001357291;</a:t>
            </a:r>
            <a:endParaRPr sz="5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5200"/>
              <a:t>ANGLEB1QD </a:t>
            </a:r>
            <a:r>
              <a:rPr lang="es" sz="5200"/>
              <a:t>= -0.0001357291;</a:t>
            </a:r>
            <a:endParaRPr sz="5200"/>
          </a:p>
          <a:p>
            <a:pPr indent="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13" name="Google Shape;713;p8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97100" y="1667280"/>
            <a:ext cx="2324100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4" name="Google Shape;714;p8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35200" y="2347605"/>
            <a:ext cx="22479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715" name="Google Shape;715;p89"/>
          <p:cNvSpPr txBox="1"/>
          <p:nvPr>
            <p:ph type="title"/>
          </p:nvPr>
        </p:nvSpPr>
        <p:spPr>
          <a:xfrm>
            <a:off x="904875" y="179550"/>
            <a:ext cx="43557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 fontScale="90000"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ibre Franklin"/>
              <a:buNone/>
            </a:pPr>
            <a:r>
              <a:rPr lang="es"/>
              <a:t>FODO Cell  with combined function magnets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9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áfico&#10;&#10;Descripción generada automáticamente" id="720" name="Google Shape;720;p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75347" y="2514588"/>
            <a:ext cx="3168646" cy="258950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21" name="Google Shape;721;p90"/>
          <p:cNvGraphicFramePr/>
          <p:nvPr/>
        </p:nvGraphicFramePr>
        <p:xfrm>
          <a:off x="3235733" y="249397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{A9ED6F8D-FF05-4F35-A452-373F51237F26}</a:tableStyleId>
              </a:tblPr>
              <a:tblGrid>
                <a:gridCol w="1395500"/>
                <a:gridCol w="1395500"/>
              </a:tblGrid>
              <a:tr h="414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FCCee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Parameters (Only Dipoles)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62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Length 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91174.117 [m]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62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100"/>
                        <a:t>Q1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181.856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62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100"/>
                        <a:t>Q2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100"/>
                        <a:t>182.132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62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Betax_max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3442.955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62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Betay_max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18832.499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62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dQ1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116.530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62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dQ2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578.728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62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dxmax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1.047</a:t>
                      </a:r>
                      <a:endParaRPr sz="1100"/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722" name="Google Shape;722;p90"/>
          <p:cNvSpPr txBox="1"/>
          <p:nvPr>
            <p:ph idx="1" type="body"/>
          </p:nvPr>
        </p:nvSpPr>
        <p:spPr>
          <a:xfrm>
            <a:off x="-152400" y="1522175"/>
            <a:ext cx="3787200" cy="34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35000" spcFirstLastPara="1" rIns="68575" wrap="square" tIns="34275">
            <a:normAutofit/>
          </a:bodyPr>
          <a:lstStyle/>
          <a:p>
            <a:pPr indent="-165100" lvl="1" marL="5080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s" sz="1400"/>
              <a:t>In the </a:t>
            </a:r>
            <a:r>
              <a:rPr lang="es" sz="1400"/>
              <a:t>first instance the lat</a:t>
            </a:r>
            <a:r>
              <a:rPr lang="es" sz="1400"/>
              <a:t>tice is stable</a:t>
            </a:r>
            <a:r>
              <a:rPr lang="es" sz="1400"/>
              <a:t> (made to prove that), but is necessary to do matchi</a:t>
            </a:r>
            <a:r>
              <a:rPr lang="es" sz="1400"/>
              <a:t>ng.</a:t>
            </a:r>
            <a:endParaRPr sz="1400"/>
          </a:p>
          <a:p>
            <a:pPr indent="-165100" lvl="1" marL="508000" rtl="0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s" sz="1400"/>
              <a:t>The Beta function increase.</a:t>
            </a:r>
            <a:endParaRPr sz="1400"/>
          </a:p>
          <a:p>
            <a:pPr indent="-165100" lvl="1" marL="508000" rtl="0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s" sz="1400"/>
              <a:t>The tunes (Q1,Q2) decre</a:t>
            </a:r>
            <a:r>
              <a:rPr lang="es" sz="1400"/>
              <a:t>ase.</a:t>
            </a:r>
            <a:endParaRPr sz="1400"/>
          </a:p>
          <a:p>
            <a:pPr indent="-165100" lvl="1" marL="508000" rtl="0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s" sz="1400"/>
              <a:t>The Chromaticity increase.</a:t>
            </a:r>
            <a:endParaRPr sz="1400"/>
          </a:p>
          <a:p>
            <a:pPr indent="-165100" lvl="1" marL="508000" rtl="0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s" sz="1400"/>
              <a:t>The Dispersion function increase.</a:t>
            </a:r>
            <a:endParaRPr b="1"/>
          </a:p>
        </p:txBody>
      </p:sp>
      <p:pic>
        <p:nvPicPr>
          <p:cNvPr id="723" name="Google Shape;723;p9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99900" y="99525"/>
            <a:ext cx="4617175" cy="2394450"/>
          </a:xfrm>
          <a:prstGeom prst="rect">
            <a:avLst/>
          </a:prstGeom>
          <a:noFill/>
          <a:ln>
            <a:noFill/>
          </a:ln>
        </p:spPr>
      </p:pic>
      <p:sp>
        <p:nvSpPr>
          <p:cNvPr id="724" name="Google Shape;724;p90"/>
          <p:cNvSpPr txBox="1"/>
          <p:nvPr/>
        </p:nvSpPr>
        <p:spPr>
          <a:xfrm>
            <a:off x="762000" y="152400"/>
            <a:ext cx="4707300" cy="13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2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FODO Cell  with combined function magnets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91"/>
          <p:cNvSpPr txBox="1"/>
          <p:nvPr>
            <p:ph idx="1" type="body"/>
          </p:nvPr>
        </p:nvSpPr>
        <p:spPr>
          <a:xfrm>
            <a:off x="708750" y="1021500"/>
            <a:ext cx="7726500" cy="3100500"/>
          </a:xfrm>
          <a:prstGeom prst="rect">
            <a:avLst/>
          </a:prstGeom>
        </p:spPr>
        <p:txBody>
          <a:bodyPr anchorCtr="0" anchor="t" bIns="45700" lIns="180000" spcFirstLastPara="1" rIns="91425" wrap="square" tIns="45700">
            <a:normAutofit/>
          </a:bodyPr>
          <a:lstStyle/>
          <a:p>
            <a:pPr indent="-323850" lvl="0" marL="457200" rtl="0" algn="l">
              <a:spcBef>
                <a:spcPts val="750"/>
              </a:spcBef>
              <a:spcAft>
                <a:spcPts val="0"/>
              </a:spcAft>
              <a:buSzPts val="1500"/>
              <a:buChar char="●"/>
            </a:pPr>
            <a:r>
              <a:rPr lang="es" sz="1500"/>
              <a:t>One of the main concerns is the</a:t>
            </a:r>
            <a:r>
              <a:rPr b="1" lang="es" sz="1500"/>
              <a:t> effect of quadrupole </a:t>
            </a:r>
            <a:r>
              <a:rPr lang="es" sz="1500"/>
              <a:t>error on </a:t>
            </a:r>
            <a:r>
              <a:rPr b="1" lang="es" sz="1500"/>
              <a:t>beta functions</a:t>
            </a:r>
            <a:r>
              <a:rPr lang="es" sz="1500"/>
              <a:t> as being studied.</a:t>
            </a:r>
            <a:endParaRPr sz="1500"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1" marL="914400" rtl="0" algn="l">
              <a:spcBef>
                <a:spcPts val="375"/>
              </a:spcBef>
              <a:spcAft>
                <a:spcPts val="0"/>
              </a:spcAft>
              <a:buSzPts val="1500"/>
              <a:buChar char="○"/>
            </a:pPr>
            <a:r>
              <a:rPr lang="es" sz="1500"/>
              <a:t>The </a:t>
            </a:r>
            <a:r>
              <a:rPr b="1" lang="es" sz="1500"/>
              <a:t>maximum quadrupole error</a:t>
            </a:r>
            <a:r>
              <a:rPr lang="es" sz="1500"/>
              <a:t> allowed in the dipoles by the machine to obtain 1% Beta-Beating is 1.6X10</a:t>
            </a:r>
            <a:r>
              <a:rPr baseline="30000" lang="es" sz="1500"/>
              <a:t>-4</a:t>
            </a:r>
            <a:r>
              <a:rPr lang="es" sz="1500"/>
              <a:t>.</a:t>
            </a:r>
            <a:endParaRPr sz="1500"/>
          </a:p>
          <a:p>
            <a:pPr indent="0" lvl="0" marL="9144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1" marL="914400" rtl="0" algn="l">
              <a:spcBef>
                <a:spcPts val="375"/>
              </a:spcBef>
              <a:spcAft>
                <a:spcPts val="0"/>
              </a:spcAft>
              <a:buSzPts val="1500"/>
              <a:buChar char="○"/>
            </a:pPr>
            <a:r>
              <a:rPr b="1" lang="es" sz="1500"/>
              <a:t>For the same lattice</a:t>
            </a:r>
            <a:r>
              <a:rPr lang="es" sz="1500"/>
              <a:t> with the same error applied, it </a:t>
            </a:r>
            <a:r>
              <a:rPr b="1" lang="es" sz="1500"/>
              <a:t>is better to do a section by section matching</a:t>
            </a:r>
            <a:r>
              <a:rPr lang="es" sz="1500"/>
              <a:t> instead of a matching applied to the entire ring.</a:t>
            </a:r>
            <a:endParaRPr sz="1500"/>
          </a:p>
          <a:p>
            <a:pPr indent="0" lvl="0" marL="9144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0" marL="457200" rtl="0" algn="l">
              <a:spcBef>
                <a:spcPts val="750"/>
              </a:spcBef>
              <a:spcAft>
                <a:spcPts val="0"/>
              </a:spcAft>
              <a:buSzPts val="1500"/>
              <a:buChar char="●"/>
            </a:pPr>
            <a:r>
              <a:rPr lang="es" sz="1500"/>
              <a:t>In this presentation, </a:t>
            </a:r>
            <a:r>
              <a:rPr b="1" lang="es" sz="1500"/>
              <a:t>the optimisation</a:t>
            </a:r>
            <a:r>
              <a:rPr lang="es" sz="1500"/>
              <a:t> of first </a:t>
            </a:r>
            <a:r>
              <a:rPr lang="es" sz="1500"/>
              <a:t>approximation</a:t>
            </a:r>
            <a:r>
              <a:rPr lang="es" sz="1500"/>
              <a:t> layout </a:t>
            </a:r>
            <a:r>
              <a:rPr b="1" lang="es" sz="1500"/>
              <a:t>of a combined-function </a:t>
            </a:r>
            <a:r>
              <a:rPr lang="es" sz="1500"/>
              <a:t>periodic cell for the CERN FCC–ee lattice </a:t>
            </a:r>
            <a:r>
              <a:rPr b="1" lang="es" sz="1500"/>
              <a:t>has been presented and discussed.</a:t>
            </a:r>
            <a:endParaRPr b="1" sz="1500"/>
          </a:p>
        </p:txBody>
      </p:sp>
      <p:sp>
        <p:nvSpPr>
          <p:cNvPr id="730" name="Google Shape;730;p91"/>
          <p:cNvSpPr txBox="1"/>
          <p:nvPr>
            <p:ph type="title"/>
          </p:nvPr>
        </p:nvSpPr>
        <p:spPr>
          <a:xfrm>
            <a:off x="904875" y="179551"/>
            <a:ext cx="3667200" cy="4992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Summary</a:t>
            </a:r>
            <a:endParaRPr/>
          </a:p>
        </p:txBody>
      </p:sp>
      <p:sp>
        <p:nvSpPr>
          <p:cNvPr id="731" name="Google Shape;731;p91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92"/>
          <p:cNvSpPr txBox="1"/>
          <p:nvPr>
            <p:ph idx="1" type="body"/>
          </p:nvPr>
        </p:nvSpPr>
        <p:spPr>
          <a:xfrm>
            <a:off x="708750" y="1021500"/>
            <a:ext cx="7726500" cy="3100500"/>
          </a:xfrm>
          <a:prstGeom prst="rect">
            <a:avLst/>
          </a:prstGeom>
        </p:spPr>
        <p:txBody>
          <a:bodyPr anchorCtr="0" anchor="t" bIns="45700" lIns="180000" spcFirstLastPara="1" rIns="91425" wrap="square" tIns="45700">
            <a:normAutofit/>
          </a:bodyPr>
          <a:lstStyle/>
          <a:p>
            <a:pPr indent="-323850" lvl="0" marL="457200" rtl="0" algn="l">
              <a:spcBef>
                <a:spcPts val="750"/>
              </a:spcBef>
              <a:spcAft>
                <a:spcPts val="0"/>
              </a:spcAft>
              <a:buSzPts val="1500"/>
              <a:buChar char="●"/>
            </a:pPr>
            <a:r>
              <a:rPr b="1" lang="es" sz="1500"/>
              <a:t>It is possible to use </a:t>
            </a:r>
            <a:r>
              <a:rPr lang="es" sz="1500"/>
              <a:t>combined functions </a:t>
            </a:r>
            <a:r>
              <a:rPr b="1" lang="es" sz="1500"/>
              <a:t>for the optics design of the FCC-ee</a:t>
            </a:r>
            <a:r>
              <a:rPr lang="es" sz="1500"/>
              <a:t> and thus, by increasing the length occupied by dipoles, the magnetic field decreases in it and t</a:t>
            </a:r>
            <a:r>
              <a:rPr b="1" lang="es" sz="1500"/>
              <a:t>he associated adverse effects such as radiation, power</a:t>
            </a:r>
            <a:r>
              <a:rPr lang="es" sz="1500"/>
              <a:t>, equilibrium, lower emittance.</a:t>
            </a:r>
            <a:endParaRPr sz="1500"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323850" lvl="0" marL="457200" rtl="0" algn="l">
              <a:spcBef>
                <a:spcPts val="750"/>
              </a:spcBef>
              <a:spcAft>
                <a:spcPts val="0"/>
              </a:spcAft>
              <a:buSzPts val="1500"/>
              <a:buChar char="●"/>
            </a:pPr>
            <a:r>
              <a:rPr lang="es" sz="1500"/>
              <a:t>It will be sought</a:t>
            </a:r>
            <a:r>
              <a:rPr b="1" lang="es" sz="1500"/>
              <a:t> in later steps to achieve</a:t>
            </a:r>
            <a:r>
              <a:rPr lang="es" sz="1500"/>
              <a:t> the appropriate </a:t>
            </a:r>
            <a:r>
              <a:rPr b="1" lang="es" sz="1500"/>
              <a:t>parameters</a:t>
            </a:r>
            <a:r>
              <a:rPr lang="es" sz="1500"/>
              <a:t> to have the initial conditions (as an ideal machine of the entire lattice) </a:t>
            </a:r>
            <a:r>
              <a:rPr b="1" lang="es" sz="1500"/>
              <a:t>for combined functions.</a:t>
            </a:r>
            <a:endParaRPr b="1" sz="1500"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b="1" sz="1500"/>
          </a:p>
          <a:p>
            <a:pPr indent="-323850" lvl="0" marL="457200" rtl="0" algn="l">
              <a:spcBef>
                <a:spcPts val="750"/>
              </a:spcBef>
              <a:spcAft>
                <a:spcPts val="0"/>
              </a:spcAft>
              <a:buSzPts val="1500"/>
              <a:buChar char="●"/>
            </a:pPr>
            <a:r>
              <a:rPr lang="es" sz="1500"/>
              <a:t>Further studies </a:t>
            </a:r>
            <a:r>
              <a:rPr b="1" lang="es" sz="1500"/>
              <a:t>will be </a:t>
            </a:r>
            <a:r>
              <a:rPr b="1" lang="es" sz="1500">
                <a:solidFill>
                  <a:srgbClr val="000000"/>
                </a:solidFill>
              </a:rPr>
              <a:t>performed</a:t>
            </a:r>
            <a:r>
              <a:rPr lang="es" sz="1500"/>
              <a:t> in order to check if an </a:t>
            </a:r>
            <a:r>
              <a:rPr b="1" lang="es" sz="1500"/>
              <a:t>Expert System</a:t>
            </a:r>
            <a:r>
              <a:rPr lang="es" sz="1500"/>
              <a:t> could learn from these</a:t>
            </a:r>
            <a:r>
              <a:rPr b="1" lang="es" sz="1500"/>
              <a:t> cases and constraints</a:t>
            </a:r>
            <a:r>
              <a:rPr lang="es" sz="1500"/>
              <a:t> in order to evaluate the best way </a:t>
            </a:r>
            <a:r>
              <a:rPr b="1" lang="es" sz="1500"/>
              <a:t>to obtain matching efficiently.</a:t>
            </a:r>
            <a:endParaRPr b="1" sz="1500"/>
          </a:p>
        </p:txBody>
      </p:sp>
      <p:sp>
        <p:nvSpPr>
          <p:cNvPr id="737" name="Google Shape;737;p92"/>
          <p:cNvSpPr txBox="1"/>
          <p:nvPr>
            <p:ph type="title"/>
          </p:nvPr>
        </p:nvSpPr>
        <p:spPr>
          <a:xfrm>
            <a:off x="904875" y="179551"/>
            <a:ext cx="3667200" cy="4992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Summary</a:t>
            </a:r>
            <a:endParaRPr/>
          </a:p>
        </p:txBody>
      </p:sp>
      <p:sp>
        <p:nvSpPr>
          <p:cNvPr id="738" name="Google Shape;738;p92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93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744" name="Google Shape;744;p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2975" y="1009650"/>
            <a:ext cx="7258050" cy="210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94"/>
          <p:cNvSpPr txBox="1"/>
          <p:nvPr>
            <p:ph idx="1" type="body"/>
          </p:nvPr>
        </p:nvSpPr>
        <p:spPr>
          <a:xfrm>
            <a:off x="708750" y="715977"/>
            <a:ext cx="7726500" cy="3957300"/>
          </a:xfrm>
          <a:prstGeom prst="rect">
            <a:avLst/>
          </a:prstGeom>
        </p:spPr>
        <p:txBody>
          <a:bodyPr anchorCtr="0" anchor="t" bIns="45700" lIns="180000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0000"/>
                </a:solidFill>
              </a:rPr>
              <a:t>[1] FCC week 2022, “Accelerator overview”, Frank Zimmermann, Tor Raubenheimer. </a:t>
            </a:r>
            <a:r>
              <a:rPr lang="es" sz="1200" u="sng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https://indico.cern.ch/event/1064327/timetable/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0000"/>
                </a:solidFill>
              </a:rPr>
              <a:t>[2] </a:t>
            </a:r>
            <a:r>
              <a:rPr lang="es" sz="1200" u="sng">
                <a:solidFill>
                  <a:srgbClr val="000000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https://acc-models.web.cern.ch/acc-models/fcc/fccee/V22/z/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0000"/>
                </a:solidFill>
              </a:rPr>
              <a:t>[3] </a:t>
            </a:r>
            <a:r>
              <a:rPr lang="es" sz="1200" u="sng">
                <a:solidFill>
                  <a:srgbClr val="000000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http://mad.web.cern.ch/mad/madx.old/madx_manual.pdf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0000"/>
                </a:solidFill>
              </a:rPr>
              <a:t>[4] Design of beam optics for the future circular collider eþe− collider rings. K. Oide. PHYSICAL REVIEW ACCELERATORS AND BEAMS 19, 111005 (2016).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0000"/>
                </a:solidFill>
              </a:rPr>
              <a:t>[5] Dynamic aperture of electron storage rings with nointerleaved sextupoles. K. Oide &amp; H. Koiso. Physical Review E 1993.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0000"/>
                </a:solidFill>
              </a:rPr>
              <a:t>[6] </a:t>
            </a:r>
            <a:r>
              <a:rPr lang="es" sz="1200">
                <a:solidFill>
                  <a:srgbClr val="000000"/>
                </a:solidFill>
                <a:highlight>
                  <a:schemeClr val="lt1"/>
                </a:highlight>
              </a:rPr>
              <a:t>Haruyo Koiso, Akio Morita, Yukiyoshi Ohnishi, Katsunobu Oide, Kotaro Satoh, Lattice of the KEKB colliding rings, </a:t>
            </a:r>
            <a:r>
              <a:rPr i="1" lang="es" sz="1200">
                <a:solidFill>
                  <a:srgbClr val="000000"/>
                </a:solidFill>
              </a:rPr>
              <a:t>Progress of Theoretical and Experimental Physics</a:t>
            </a:r>
            <a:r>
              <a:rPr lang="es" sz="1200">
                <a:solidFill>
                  <a:srgbClr val="000000"/>
                </a:solidFill>
                <a:highlight>
                  <a:schemeClr val="lt1"/>
                </a:highlight>
              </a:rPr>
              <a:t>, Volume 2013, Issue 3, March 2013, 03A009, </a:t>
            </a:r>
            <a:r>
              <a:rPr lang="es" sz="1200">
                <a:solidFill>
                  <a:srgbClr val="000000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https://doi.org/10.1093/ptep/pts086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0000"/>
                </a:solidFill>
              </a:rPr>
              <a:t>[7] M. Koratzinos. 150th FCC-ee Optics Design Meeting &amp; 21st FCCIS WP2.2 Meeting. https://indico.cern.ch/event/1118297/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00000"/>
                </a:solidFill>
              </a:rPr>
              <a:t>[8] </a:t>
            </a:r>
            <a:r>
              <a:rPr lang="es" sz="1200" u="sng">
                <a:solidFill>
                  <a:srgbClr val="000000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https://www.bnl.gov/magnets/hts-magnet-program.php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just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</a:endParaRPr>
          </a:p>
        </p:txBody>
      </p:sp>
      <p:sp>
        <p:nvSpPr>
          <p:cNvPr id="750" name="Google Shape;750;p94"/>
          <p:cNvSpPr txBox="1"/>
          <p:nvPr>
            <p:ph type="title"/>
          </p:nvPr>
        </p:nvSpPr>
        <p:spPr>
          <a:xfrm>
            <a:off x="904875" y="179550"/>
            <a:ext cx="3667200" cy="5982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References</a:t>
            </a:r>
            <a:endParaRPr/>
          </a:p>
        </p:txBody>
      </p:sp>
      <p:sp>
        <p:nvSpPr>
          <p:cNvPr id="751" name="Google Shape;751;p94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59"/>
          <p:cNvSpPr txBox="1"/>
          <p:nvPr/>
        </p:nvSpPr>
        <p:spPr>
          <a:xfrm>
            <a:off x="963475" y="340043"/>
            <a:ext cx="4712700" cy="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 lnSpcReduction="20000"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ibre Franklin"/>
              <a:buNone/>
            </a:pPr>
            <a:r>
              <a:rPr b="1" i="0" lang="es" sz="3200" u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Introduction</a:t>
            </a:r>
            <a:r>
              <a:rPr b="1" lang="es" sz="32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to </a:t>
            </a:r>
            <a:r>
              <a:rPr b="1" i="0" lang="es" sz="3200" u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FCC</a:t>
            </a:r>
            <a:endParaRPr b="1" i="0" sz="3200" u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69" name="Google Shape;369;p59"/>
          <p:cNvSpPr txBox="1"/>
          <p:nvPr/>
        </p:nvSpPr>
        <p:spPr>
          <a:xfrm>
            <a:off x="557800" y="1052525"/>
            <a:ext cx="34566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>
                <a:highlight>
                  <a:srgbClr val="FFFFFF"/>
                </a:highlight>
              </a:rPr>
              <a:t>The goal of the </a:t>
            </a:r>
            <a:r>
              <a:rPr b="1" lang="es">
                <a:highlight>
                  <a:srgbClr val="FFFFFF"/>
                </a:highlight>
              </a:rPr>
              <a:t>Future Circular Collider (FCC)</a:t>
            </a:r>
            <a:r>
              <a:rPr lang="es">
                <a:highlight>
                  <a:srgbClr val="FFFFFF"/>
                </a:highlight>
              </a:rPr>
              <a:t> is to push the energy and intensity frontiers of particle colliders, with the aim of reaching </a:t>
            </a:r>
            <a:r>
              <a:rPr b="1" lang="es">
                <a:highlight>
                  <a:srgbClr val="FFFFFF"/>
                </a:highlight>
              </a:rPr>
              <a:t>collision energies of 100 TeV</a:t>
            </a:r>
            <a:r>
              <a:rPr lang="es">
                <a:highlight>
                  <a:srgbClr val="FFFFFF"/>
                </a:highlight>
              </a:rPr>
              <a:t>, in the search for new physics.</a:t>
            </a:r>
            <a:endParaRPr>
              <a:highlight>
                <a:srgbClr val="FFFFFF"/>
              </a:highlight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FCC-ee will provide unprecedented sensitivity to signs of new physics appearing either in the form of small deviations from the Standard Model or as rare decay processes.</a:t>
            </a:r>
            <a:endParaRPr>
              <a:highlight>
                <a:srgbClr val="FFFFFF"/>
              </a:highlight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s">
                <a:highlight>
                  <a:srgbClr val="FFFFFF"/>
                </a:highlight>
              </a:rPr>
              <a:t>4 Interaction Points (IP) for FCC-ee</a:t>
            </a:r>
            <a:r>
              <a:rPr lang="es">
                <a:highlight>
                  <a:srgbClr val="FFFFFF"/>
                </a:highlight>
              </a:rPr>
              <a:t>. [1]</a:t>
            </a:r>
            <a:endParaRPr>
              <a:highlight>
                <a:srgbClr val="FFFFFF"/>
              </a:highlight>
            </a:endParaRPr>
          </a:p>
        </p:txBody>
      </p:sp>
      <p:pic>
        <p:nvPicPr>
          <p:cNvPr id="370" name="Google Shape;370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2150" y="672789"/>
            <a:ext cx="4712700" cy="40886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95"/>
          <p:cNvSpPr txBox="1"/>
          <p:nvPr>
            <p:ph idx="1" type="body"/>
          </p:nvPr>
        </p:nvSpPr>
        <p:spPr>
          <a:xfrm>
            <a:off x="708750" y="715977"/>
            <a:ext cx="7726500" cy="3957300"/>
          </a:xfrm>
          <a:prstGeom prst="rect">
            <a:avLst/>
          </a:prstGeom>
        </p:spPr>
        <p:txBody>
          <a:bodyPr anchorCtr="0" anchor="t" bIns="45700" lIns="180000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es" sz="1100">
                <a:solidFill>
                  <a:srgbClr val="000000"/>
                </a:solidFill>
              </a:rPr>
              <a:t>[A] HIGH-FIELD COMBINED-FUNCTION MAGNETS FOR A 1.5×1.5 TeV MUON COLLIDER STORAGE RING* V.V. Kashikhin. </a:t>
            </a:r>
            <a:endParaRPr sz="11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es" sz="1100">
                <a:solidFill>
                  <a:srgbClr val="000000"/>
                </a:solidFill>
              </a:rPr>
              <a:t>[B] Considerations on combined-function optics for high-energy storage rings and colliders. M. Giovannozzi, EPJ Techniques and Instrumentation (2022) 9:5 https://doi.org/10.1140/epjti/s40485-022-00081-2.</a:t>
            </a:r>
            <a:endParaRPr sz="11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es" sz="1100">
                <a:solidFill>
                  <a:srgbClr val="000000"/>
                </a:solidFill>
              </a:rPr>
              <a:t>[C] </a:t>
            </a:r>
            <a:r>
              <a:rPr lang="es" sz="1100" u="sng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https://hibtc.github.io/cpymad/getting-started.html#redirecting-output</a:t>
            </a:r>
            <a:endParaRPr sz="11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es" sz="1100">
                <a:solidFill>
                  <a:srgbClr val="000000"/>
                </a:solidFill>
              </a:rPr>
              <a:t>[D] https://hibtc.github.io/cpymad/getting-started.html#table</a:t>
            </a:r>
            <a:endParaRPr sz="11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es" sz="1100">
                <a:solidFill>
                  <a:srgbClr val="000000"/>
                </a:solidFill>
              </a:rPr>
              <a:t>[E] </a:t>
            </a:r>
            <a:r>
              <a:rPr lang="es" sz="1100" u="sng">
                <a:solidFill>
                  <a:srgbClr val="000000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https://indico.cern.ch/event/847209/contributions/3558973/attachments/1932901/3201996/AccPhys_Lect7_MomEff.pdf</a:t>
            </a:r>
            <a:endParaRPr sz="11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es" sz="1100">
                <a:solidFill>
                  <a:srgbClr val="000000"/>
                </a:solidFill>
              </a:rPr>
              <a:t>[F] </a:t>
            </a:r>
            <a:r>
              <a:rPr lang="es" sz="1100" u="sng">
                <a:solidFill>
                  <a:srgbClr val="000000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https://cds.cern.ch/record/398300/files/p191.pdf</a:t>
            </a:r>
            <a:r>
              <a:rPr lang="es" sz="1100">
                <a:solidFill>
                  <a:srgbClr val="000000"/>
                </a:solidFill>
              </a:rPr>
              <a:t> (natural chromaticity)</a:t>
            </a:r>
            <a:endParaRPr sz="1100">
              <a:solidFill>
                <a:srgbClr val="000000"/>
              </a:solidFill>
            </a:endParaRPr>
          </a:p>
        </p:txBody>
      </p:sp>
      <p:sp>
        <p:nvSpPr>
          <p:cNvPr id="757" name="Google Shape;757;p95"/>
          <p:cNvSpPr txBox="1"/>
          <p:nvPr>
            <p:ph type="title"/>
          </p:nvPr>
        </p:nvSpPr>
        <p:spPr>
          <a:xfrm>
            <a:off x="904875" y="179550"/>
            <a:ext cx="3667200" cy="5982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References</a:t>
            </a:r>
            <a:endParaRPr/>
          </a:p>
        </p:txBody>
      </p:sp>
      <p:sp>
        <p:nvSpPr>
          <p:cNvPr id="758" name="Google Shape;758;p95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p96"/>
          <p:cNvSpPr txBox="1"/>
          <p:nvPr>
            <p:ph type="title"/>
          </p:nvPr>
        </p:nvSpPr>
        <p:spPr>
          <a:xfrm>
            <a:off x="909600" y="1805177"/>
            <a:ext cx="3667200" cy="1072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Backup</a:t>
            </a:r>
            <a:endParaRPr/>
          </a:p>
        </p:txBody>
      </p:sp>
      <p:sp>
        <p:nvSpPr>
          <p:cNvPr id="764" name="Google Shape;764;p96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8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69;p97"/>
          <p:cNvSpPr txBox="1"/>
          <p:nvPr>
            <p:ph idx="1" type="body"/>
          </p:nvPr>
        </p:nvSpPr>
        <p:spPr>
          <a:xfrm>
            <a:off x="819725" y="930275"/>
            <a:ext cx="7465200" cy="3994200"/>
          </a:xfrm>
          <a:prstGeom prst="rect">
            <a:avLst/>
          </a:prstGeom>
        </p:spPr>
        <p:txBody>
          <a:bodyPr anchorCtr="0" anchor="t" bIns="45700" lIns="180000" spcFirstLastPara="1" rIns="91425" wrap="square" tIns="45700">
            <a:normAutofit lnSpcReduction="10000"/>
          </a:bodyPr>
          <a:lstStyle/>
          <a:p>
            <a:pPr indent="-3048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s" sz="1200"/>
              <a:t>Look for the super-FODOs in the ARCs.</a:t>
            </a:r>
            <a:endParaRPr sz="1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-3048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s" sz="1200"/>
              <a:t>Install markets at points of interest (start, end arcs and IP).</a:t>
            </a:r>
            <a:endParaRPr sz="1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-3048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s" sz="1200"/>
              <a:t>Since there are 2 and 4 FODOs left over, they are sought to be towards the Intermediate Straight Section (ISS) so that the complete super-FODOs are closer to the Interaction Point (IP).</a:t>
            </a:r>
            <a:endParaRPr sz="1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-3048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s" sz="1200"/>
              <a:t>Add errors in the ARCs in b1 and match.</a:t>
            </a:r>
            <a:endParaRPr sz="1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-3048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s" sz="1200"/>
              <a:t>Do the matching with each section of the IR, in only 25% of the ring, ensuring that the Quads close to the ARCs are occupied and that they are the least amount of elements to match.</a:t>
            </a:r>
            <a:endParaRPr sz="1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-3048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s" sz="1200"/>
              <a:t>Application of errors to all the ARCs with the +- sign according to the ARC in question because there is a change of tunnel in the RF and in the IP.</a:t>
            </a:r>
            <a:endParaRPr sz="1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-3048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s" sz="1200"/>
              <a:t>By twiss these Chromas are obtained: dQ1=-0.945, dQ2=-2.796</a:t>
            </a:r>
            <a:endParaRPr sz="1200"/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-3048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s" sz="1200"/>
              <a:t>When making the Beta-Beating and Chroma graphs, it is noted that in the IR 2,4,6,8 there are peaks, which correspond to the QUADs QH2, QI4, QI6, QI8.  </a:t>
            </a:r>
            <a:endParaRPr sz="1200"/>
          </a:p>
        </p:txBody>
      </p:sp>
      <p:sp>
        <p:nvSpPr>
          <p:cNvPr id="770" name="Google Shape;770;p97"/>
          <p:cNvSpPr txBox="1"/>
          <p:nvPr>
            <p:ph type="title"/>
          </p:nvPr>
        </p:nvSpPr>
        <p:spPr>
          <a:xfrm>
            <a:off x="904875" y="179551"/>
            <a:ext cx="3667200" cy="4671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Strategy</a:t>
            </a:r>
            <a:endParaRPr/>
          </a:p>
        </p:txBody>
      </p:sp>
      <p:sp>
        <p:nvSpPr>
          <p:cNvPr id="771" name="Google Shape;771;p97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98"/>
          <p:cNvSpPr txBox="1"/>
          <p:nvPr>
            <p:ph type="title"/>
          </p:nvPr>
        </p:nvSpPr>
        <p:spPr>
          <a:xfrm>
            <a:off x="752475" y="255750"/>
            <a:ext cx="4232400" cy="5982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Matching Methods</a:t>
            </a:r>
            <a:endParaRPr/>
          </a:p>
        </p:txBody>
      </p:sp>
      <p:sp>
        <p:nvSpPr>
          <p:cNvPr id="777" name="Google Shape;777;p98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778" name="Google Shape;778;p98"/>
          <p:cNvSpPr txBox="1"/>
          <p:nvPr/>
        </p:nvSpPr>
        <p:spPr>
          <a:xfrm>
            <a:off x="622275" y="898850"/>
            <a:ext cx="69375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LMDIF: Fast Gradient Minimisation.</a:t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The LMDIF command minimises the sum of squares of the constraint functions using their numerical derivatives.</a:t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MIGRAD: Gradient Minimisation.</a:t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The MIGRAD command minimises the penalty function using the numerical derivatives of the sum of squares.</a:t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SIMPLEX: Simplex Minimisation.</a:t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The SIMPLEX command minimises the penalty function by the simplex method.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JACOBIAN: Newton Minimisation.</a:t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The JACOBIAN command minimises the penalty function calculating the Jacobian and solving the linear problem. A QR or LQ decomposition is performed when the system is over or under-determined.</a:t>
            </a: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99"/>
          <p:cNvSpPr txBox="1"/>
          <p:nvPr>
            <p:ph type="title"/>
          </p:nvPr>
        </p:nvSpPr>
        <p:spPr>
          <a:xfrm>
            <a:off x="676275" y="255750"/>
            <a:ext cx="7647000" cy="4692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SaveBeta with symmetry in the ARCs</a:t>
            </a:r>
            <a:endParaRPr/>
          </a:p>
        </p:txBody>
      </p:sp>
      <p:sp>
        <p:nvSpPr>
          <p:cNvPr id="784" name="Google Shape;784;p99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graphicFrame>
        <p:nvGraphicFramePr>
          <p:cNvPr id="785" name="Google Shape;785;p99"/>
          <p:cNvGraphicFramePr/>
          <p:nvPr/>
        </p:nvGraphicFramePr>
        <p:xfrm>
          <a:off x="619125" y="9330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{24106577-6FE9-475A-9050-AD6E23277896}</a:tableStyleId>
              </a:tblPr>
              <a:tblGrid>
                <a:gridCol w="1608000"/>
                <a:gridCol w="1546900"/>
                <a:gridCol w="1555075"/>
              </a:tblGrid>
              <a:tr h="311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Point of interest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TOTAL ARC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Using super-FODO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</a:tr>
              <a:tr h="5245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ARC_1_START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betx: 173.234408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alfx:  2.403465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mux: 5.006802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bety: 3</a:t>
                      </a:r>
                      <a:r>
                        <a:rPr lang="es" sz="1100"/>
                        <a:t>1.414086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alfy: -0.478409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muy: 5.184548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dx:    0.574197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dpx: -0.008480</a:t>
                      </a:r>
                      <a:endParaRPr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betx: 173.234408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alfx :  2.403465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mux:  5.006802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bety:  31.414086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alfy:  -0.478409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muy:  5.184548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dx:     0.574197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dpx:  -0.008480</a:t>
                      </a:r>
                      <a:endParaRPr sz="11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248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ARC_1_END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betx: 173.234780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alfx : 2.403477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mux: 26.756810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bety: 31.414156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alfy : -0.478415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muy: 26.934557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dx   : 0.598699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dpx : -0.008044</a:t>
                      </a:r>
                      <a:endParaRPr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betx:  173.234895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alfx:   2.403474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mux:  26.256810    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bety:  31.414061  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alfy:  -0.478410    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muy:  26.434556    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dx  :   0.574197   </a:t>
                      </a:r>
                      <a:endParaRPr sz="11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00"/>
                        <a:t>dpx:  -0.008480</a:t>
                      </a:r>
                      <a:endParaRPr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9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100"/>
          <p:cNvSpPr txBox="1"/>
          <p:nvPr>
            <p:ph type="title"/>
          </p:nvPr>
        </p:nvSpPr>
        <p:spPr>
          <a:xfrm>
            <a:off x="676275" y="255750"/>
            <a:ext cx="7647000" cy="4692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1" name="Google Shape;791;p100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graphicFrame>
        <p:nvGraphicFramePr>
          <p:cNvPr id="792" name="Google Shape;792;p100"/>
          <p:cNvGraphicFramePr/>
          <p:nvPr/>
        </p:nvGraphicFramePr>
        <p:xfrm>
          <a:off x="676263" y="11328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{24106577-6FE9-475A-9050-AD6E23277896}</a:tableStyleId>
              </a:tblPr>
              <a:tblGrid>
                <a:gridCol w="974075"/>
                <a:gridCol w="1100850"/>
                <a:gridCol w="1062550"/>
                <a:gridCol w="1062575"/>
                <a:gridCol w="1167450"/>
              </a:tblGrid>
              <a:tr h="510825">
                <a:tc gridSpan="5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IR1_R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 hMerge="1"/>
                <a:tc hMerge="1"/>
                <a:tc hMerge="1"/>
                <a:tc hMerge="1"/>
              </a:tr>
              <a:tr h="5108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Penalty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2.296x10</a:t>
                      </a:r>
                      <a:r>
                        <a:rPr b="1" baseline="30000" lang="es" sz="1200">
                          <a:solidFill>
                            <a:schemeClr val="lt1"/>
                          </a:solidFill>
                        </a:rPr>
                        <a:t>-24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1.898x10</a:t>
                      </a:r>
                      <a:r>
                        <a:rPr b="1" baseline="30000" lang="es" sz="1200">
                          <a:solidFill>
                            <a:schemeClr val="lt1"/>
                          </a:solidFill>
                        </a:rPr>
                        <a:t>-25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6.503x10</a:t>
                      </a:r>
                      <a:r>
                        <a:rPr b="1" baseline="30000" lang="es" sz="1200">
                          <a:solidFill>
                            <a:schemeClr val="lt1"/>
                          </a:solidFill>
                        </a:rPr>
                        <a:t>-23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8.324x10</a:t>
                      </a:r>
                      <a:r>
                        <a:rPr b="1" baseline="30000" lang="es" sz="1200">
                          <a:solidFill>
                            <a:schemeClr val="lt1"/>
                          </a:solidFill>
                        </a:rPr>
                        <a:t>-8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</a:tr>
              <a:tr h="190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413C3A"/>
                          </a:solidFill>
                        </a:rPr>
                        <a:t>vary</a:t>
                      </a:r>
                      <a:endParaRPr b="1"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K1QFG2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K1QG1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K1QG2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K1QG3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K1QG4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K1QG5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K1QG6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K1QG7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K1QG8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K1QG9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K1QG1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K1QG2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K1QG3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K1QG4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K1QG5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K1QG6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K1QG7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K1QG8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K1QG9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dk1"/>
                          </a:solidFill>
                        </a:rPr>
                        <a:t>K1QG2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dk1"/>
                          </a:solidFill>
                        </a:rPr>
                        <a:t>K1QG3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dk1"/>
                          </a:solidFill>
                        </a:rPr>
                        <a:t>K1QG4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dk1"/>
                          </a:solidFill>
                        </a:rPr>
                        <a:t>K1QG5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dk1"/>
                          </a:solidFill>
                        </a:rPr>
                        <a:t>K1QG6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dk1"/>
                          </a:solidFill>
                        </a:rPr>
                        <a:t>K1QG7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dk1"/>
                          </a:solidFill>
                        </a:rPr>
                        <a:t>K1QG8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dk1"/>
                          </a:solidFill>
                        </a:rPr>
                        <a:t>K1QG9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K1QG3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K1QG4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K1QG5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K1QG6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K1QG7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K1QG8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chemeClr val="dk1"/>
                          </a:solidFill>
                        </a:rPr>
                        <a:t>K1QG9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101"/>
          <p:cNvSpPr txBox="1"/>
          <p:nvPr>
            <p:ph type="title"/>
          </p:nvPr>
        </p:nvSpPr>
        <p:spPr>
          <a:xfrm>
            <a:off x="676275" y="255750"/>
            <a:ext cx="7647000" cy="4692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8" name="Google Shape;798;p101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graphicFrame>
        <p:nvGraphicFramePr>
          <p:cNvPr id="799" name="Google Shape;799;p101"/>
          <p:cNvGraphicFramePr/>
          <p:nvPr/>
        </p:nvGraphicFramePr>
        <p:xfrm>
          <a:off x="676263" y="869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{24106577-6FE9-475A-9050-AD6E23277896}</a:tableStyleId>
              </a:tblPr>
              <a:tblGrid>
                <a:gridCol w="788450"/>
                <a:gridCol w="949400"/>
                <a:gridCol w="915525"/>
                <a:gridCol w="919875"/>
                <a:gridCol w="935775"/>
                <a:gridCol w="923825"/>
                <a:gridCol w="915625"/>
                <a:gridCol w="923675"/>
              </a:tblGrid>
              <a:tr h="305125">
                <a:tc gridSpan="8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IR_2_L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 hMerge="1"/>
                <a:tc hMerge="1"/>
                <a:tc hMerge="1"/>
                <a:tc hMerge="1"/>
                <a:tc hMerge="1"/>
                <a:tc hMerge="1"/>
                <a:tc hMerge="1"/>
              </a:tr>
              <a:tr h="3051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Penalty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3.325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200">
                          <a:solidFill>
                            <a:schemeClr val="lt1"/>
                          </a:solidFill>
                        </a:rPr>
                        <a:t>-22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1.454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200">
                          <a:solidFill>
                            <a:schemeClr val="lt1"/>
                          </a:solidFill>
                        </a:rPr>
                        <a:t>-22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2.672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200">
                          <a:solidFill>
                            <a:schemeClr val="lt1"/>
                          </a:solidFill>
                        </a:rPr>
                        <a:t>-22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1.639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200">
                          <a:solidFill>
                            <a:schemeClr val="lt1"/>
                          </a:solidFill>
                        </a:rPr>
                        <a:t>-23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3.605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200">
                          <a:solidFill>
                            <a:schemeClr val="lt1"/>
                          </a:solidFill>
                        </a:rPr>
                        <a:t>-22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8.733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200">
                          <a:solidFill>
                            <a:schemeClr val="lt1"/>
                          </a:solidFill>
                        </a:rPr>
                        <a:t>-22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3.459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200">
                          <a:solidFill>
                            <a:schemeClr val="lt1"/>
                          </a:solidFill>
                        </a:rPr>
                        <a:t>-02</a:t>
                      </a:r>
                      <a:endParaRPr b="1" sz="12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</a:tr>
              <a:tr h="302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413C3A"/>
                          </a:solidFill>
                        </a:rPr>
                        <a:t>vary</a:t>
                      </a:r>
                      <a:endParaRPr b="1"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K1QH8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K1QH7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K1QH6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K1QH5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K1QH4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K1QH3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K1QH2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K1QU8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K1QU7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K1QU6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K1QU5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K1QU4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K1QU3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K1QU2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K1QU1</a:t>
                      </a:r>
                      <a:endParaRPr sz="12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K1QH8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K1QH7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K1QH6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K1QH5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K1QH4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K1QH3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K1QH2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K1QU8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K1QU7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K1QU6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K1QU5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K1QU4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K1QU3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K1QU2</a:t>
                      </a:r>
                      <a:endParaRPr sz="12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K1QH8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K1QH7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K1QH6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K1QH5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K1QH4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K1QH3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K1QH2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K1QU8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K1QU7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K1QU6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K1QU5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K1QU4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K1QU3</a:t>
                      </a:r>
                      <a:endParaRPr sz="12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K1QH8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K1QH7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K1QH6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K1QH5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K1QH4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K1QH3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K1QH2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K1QU8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K1QU7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K1QU6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K1QU5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K1QU4</a:t>
                      </a:r>
                      <a:endParaRPr sz="12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K1QH8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K1QH7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K1QH6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K1QH5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K1QH4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K1QH3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K1QH2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K1QU8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K1QU7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K1QU6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K1QU5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/>
                        <a:t>K1QH8</a:t>
                      </a:r>
                      <a:endParaRPr b="1"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/>
                        <a:t>K1QH7</a:t>
                      </a:r>
                      <a:endParaRPr b="1"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/>
                        <a:t>K1QH6 K1QH5 K1QH4</a:t>
                      </a:r>
                      <a:endParaRPr b="1"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/>
                        <a:t>K1QH3</a:t>
                      </a:r>
                      <a:endParaRPr b="1"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/>
                        <a:t>K1QH2 K1QU8</a:t>
                      </a:r>
                      <a:endParaRPr b="1"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/>
                        <a:t>K1QU7 K1QU6</a:t>
                      </a:r>
                      <a:endParaRPr b="1"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K1QH8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K1QH7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K1QH6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K1QH5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K1QH4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K1QH3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K1QH2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K1QU8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/>
                        <a:t>K1QU7</a:t>
                      </a:r>
                      <a:endParaRPr sz="12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p102"/>
          <p:cNvSpPr txBox="1"/>
          <p:nvPr>
            <p:ph type="title"/>
          </p:nvPr>
        </p:nvSpPr>
        <p:spPr>
          <a:xfrm>
            <a:off x="676275" y="255750"/>
            <a:ext cx="7647000" cy="4692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5" name="Google Shape;805;p102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graphicFrame>
        <p:nvGraphicFramePr>
          <p:cNvPr id="806" name="Google Shape;806;p102"/>
          <p:cNvGraphicFramePr/>
          <p:nvPr/>
        </p:nvGraphicFramePr>
        <p:xfrm>
          <a:off x="676275" y="13618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{24106577-6FE9-475A-9050-AD6E23277896}</a:tableStyleId>
              </a:tblPr>
              <a:tblGrid>
                <a:gridCol w="707700"/>
                <a:gridCol w="812775"/>
                <a:gridCol w="816425"/>
                <a:gridCol w="794975"/>
                <a:gridCol w="820925"/>
              </a:tblGrid>
              <a:tr h="305125">
                <a:tc gridSpan="5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IR3_L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 hMerge="1"/>
                <a:tc hMerge="1"/>
                <a:tc hMerge="1"/>
                <a:tc hMerge="1"/>
              </a:tr>
              <a:tr h="3051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rgbClr val="FFFFFF"/>
                          </a:solidFill>
                        </a:rPr>
                        <a:t>Penalty</a:t>
                      </a:r>
                      <a:endParaRPr b="1" sz="10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1.450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-22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2.032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-22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5.814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-24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3.460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lt1"/>
                          </a:solidFill>
                        </a:rPr>
                        <a:t>x10</a:t>
                      </a:r>
                      <a:r>
                        <a:rPr b="1" baseline="30000" lang="es" sz="1000">
                          <a:solidFill>
                            <a:schemeClr val="lt1"/>
                          </a:solidFill>
                        </a:rPr>
                        <a:t>-02</a:t>
                      </a:r>
                      <a:endParaRPr b="1" sz="1000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</a:tr>
              <a:tr h="302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rgbClr val="413C3A"/>
                          </a:solidFill>
                        </a:rPr>
                        <a:t>vary</a:t>
                      </a:r>
                      <a:endParaRPr b="1" sz="10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K1QL4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K1QL3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K1QL2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K1QL1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K1QB6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K1QB5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K1QB4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K1QB3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K1QB2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K1QB1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K1QY2L</a:t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K1QL4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K1QL3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K1QL2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K1QL1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K1QB6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K1QB5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K1QB4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K1QB3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K1QB2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K1QB1</a:t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K1QL4</a:t>
                      </a:r>
                      <a:endParaRPr b="1"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K1QL3</a:t>
                      </a:r>
                      <a:endParaRPr b="1"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K1QL2</a:t>
                      </a:r>
                      <a:endParaRPr b="1"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K1QL1</a:t>
                      </a:r>
                      <a:endParaRPr b="1"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K1QB6</a:t>
                      </a:r>
                      <a:endParaRPr b="1"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K1QB5</a:t>
                      </a:r>
                      <a:endParaRPr b="1"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K1QB4</a:t>
                      </a:r>
                      <a:endParaRPr b="1"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K1QB3</a:t>
                      </a:r>
                      <a:endParaRPr b="1"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K1QB2</a:t>
                      </a:r>
                      <a:endParaRPr b="1"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K1QL4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K1QL3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K1QL2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K1QL1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K1QB6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K1QB5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K1QB4</a:t>
                      </a:r>
                      <a:endParaRPr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000"/>
                        <a:t>K1QB3</a:t>
                      </a:r>
                      <a:endParaRPr sz="1000"/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103"/>
          <p:cNvSpPr txBox="1"/>
          <p:nvPr>
            <p:ph type="title"/>
          </p:nvPr>
        </p:nvSpPr>
        <p:spPr>
          <a:xfrm>
            <a:off x="904875" y="179552"/>
            <a:ext cx="3667200" cy="1072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Why dQ1, dQ2 are negatives:</a:t>
            </a:r>
            <a:endParaRPr/>
          </a:p>
        </p:txBody>
      </p:sp>
      <p:sp>
        <p:nvSpPr>
          <p:cNvPr id="812" name="Google Shape;812;p103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pic>
        <p:nvPicPr>
          <p:cNvPr id="813" name="Google Shape;813;p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6163" y="984525"/>
            <a:ext cx="6631675" cy="4158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7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104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819" name="Google Shape;819;p104"/>
          <p:cNvSpPr txBox="1"/>
          <p:nvPr>
            <p:ph idx="4294967295" type="title"/>
          </p:nvPr>
        </p:nvSpPr>
        <p:spPr>
          <a:xfrm>
            <a:off x="904875" y="179552"/>
            <a:ext cx="3667200" cy="1072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IR_2 with Ideal Machine</a:t>
            </a:r>
            <a:endParaRPr/>
          </a:p>
        </p:txBody>
      </p:sp>
      <p:pic>
        <p:nvPicPr>
          <p:cNvPr id="820" name="Google Shape;820;p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04752"/>
            <a:ext cx="5949007" cy="35863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60"/>
          <p:cNvSpPr txBox="1"/>
          <p:nvPr/>
        </p:nvSpPr>
        <p:spPr>
          <a:xfrm>
            <a:off x="963475" y="340043"/>
            <a:ext cx="4712700" cy="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 fontScale="77500"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ibre Franklin"/>
              <a:buNone/>
            </a:pPr>
            <a:r>
              <a:rPr b="1" i="0" lang="es" sz="3200" u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Introduction</a:t>
            </a:r>
            <a:r>
              <a:rPr b="1" lang="es" sz="32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to FCC-ee Optics</a:t>
            </a:r>
            <a:endParaRPr b="1" i="0" sz="3200" u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76" name="Google Shape;376;p60"/>
          <p:cNvSpPr txBox="1"/>
          <p:nvPr/>
        </p:nvSpPr>
        <p:spPr>
          <a:xfrm>
            <a:off x="150025" y="1322225"/>
            <a:ext cx="3279000" cy="26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>
                <a:highlight>
                  <a:srgbClr val="FFFFFF"/>
                </a:highlight>
              </a:rPr>
              <a:t>FCC-ee is a circular </a:t>
            </a:r>
            <a:r>
              <a:rPr b="1" lang="es">
                <a:highlight>
                  <a:srgbClr val="FFFFFF"/>
                </a:highlight>
              </a:rPr>
              <a:t>electron-positron collider</a:t>
            </a:r>
            <a:r>
              <a:rPr lang="es">
                <a:highlight>
                  <a:srgbClr val="FFFFFF"/>
                </a:highlight>
              </a:rPr>
              <a:t>, the first stage towards a 100 TeV </a:t>
            </a:r>
            <a:r>
              <a:rPr b="1" lang="es">
                <a:highlight>
                  <a:srgbClr val="FFFFFF"/>
                </a:highlight>
              </a:rPr>
              <a:t>proton-proton</a:t>
            </a:r>
            <a:r>
              <a:rPr b="1" lang="es">
                <a:highlight>
                  <a:srgbClr val="FFFFFF"/>
                </a:highlight>
              </a:rPr>
              <a:t> collider </a:t>
            </a:r>
            <a:r>
              <a:rPr lang="es">
                <a:highlight>
                  <a:srgbClr val="FFFFFF"/>
                </a:highlight>
              </a:rPr>
              <a:t>FCC-hh.</a:t>
            </a:r>
            <a:endParaRPr>
              <a:highlight>
                <a:srgbClr val="FFFFFF"/>
              </a:highlight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>
                <a:highlight>
                  <a:srgbClr val="FFFFFF"/>
                </a:highlight>
              </a:rPr>
              <a:t>Double ring e+e- collider.</a:t>
            </a:r>
            <a:r>
              <a:rPr lang="es"/>
              <a:t>	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β</a:t>
            </a:r>
            <a:r>
              <a:rPr b="1" baseline="30000" lang="es" sz="1700"/>
              <a:t>*</a:t>
            </a:r>
            <a:r>
              <a:rPr baseline="-25000" lang="es"/>
              <a:t>XY</a:t>
            </a:r>
            <a:r>
              <a:rPr lang="es"/>
              <a:t> =</a:t>
            </a:r>
            <a:r>
              <a:rPr lang="es"/>
              <a:t> (0.1m, 0.8mm) for Z mode d</a:t>
            </a:r>
            <a:r>
              <a:rPr lang="es"/>
              <a:t>ue to the </a:t>
            </a:r>
            <a:r>
              <a:rPr b="1" lang="es"/>
              <a:t>Crab Waist collision scheme</a:t>
            </a:r>
            <a:r>
              <a:rPr lang="es"/>
              <a:t>.</a:t>
            </a:r>
            <a:endParaRPr>
              <a:highlight>
                <a:srgbClr val="FFFFFF"/>
              </a:highlight>
            </a:endParaRPr>
          </a:p>
        </p:txBody>
      </p:sp>
      <p:sp>
        <p:nvSpPr>
          <p:cNvPr id="377" name="Google Shape;377;p60"/>
          <p:cNvSpPr txBox="1"/>
          <p:nvPr/>
        </p:nvSpPr>
        <p:spPr>
          <a:xfrm>
            <a:off x="3761725" y="4576600"/>
            <a:ext cx="5133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190500" lvl="0" marL="1651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</a:pPr>
            <a:r>
              <a:rPr lang="es">
                <a:solidFill>
                  <a:schemeClr val="dk1"/>
                </a:solidFill>
              </a:rPr>
              <a:t>Some parameters from the sequence-file for MAD-X</a:t>
            </a:r>
            <a:endParaRPr/>
          </a:p>
        </p:txBody>
      </p:sp>
      <p:graphicFrame>
        <p:nvGraphicFramePr>
          <p:cNvPr id="378" name="Google Shape;378;p60"/>
          <p:cNvGraphicFramePr/>
          <p:nvPr/>
        </p:nvGraphicFramePr>
        <p:xfrm>
          <a:off x="3988725" y="81034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{A9ED6F8D-FF05-4F35-A452-373F51237F26}</a:tableStyleId>
              </a:tblPr>
              <a:tblGrid>
                <a:gridCol w="2035150"/>
                <a:gridCol w="2035150"/>
              </a:tblGrid>
              <a:tr h="495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FCC-ee</a:t>
                      </a:r>
                      <a:r>
                        <a:rPr lang="es"/>
                        <a:t>_</a:t>
                      </a:r>
                      <a:r>
                        <a:rPr lang="es" sz="1400"/>
                        <a:t>Z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Parameters from MADX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495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Length </a:t>
                      </a:r>
                      <a:r>
                        <a:rPr lang="es"/>
                        <a:t> [m]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91174.117</a:t>
                      </a:r>
                      <a:endParaRPr sz="1400"/>
                    </a:p>
                  </a:txBody>
                  <a:tcPr marT="34300" marB="34300" marR="68600" marL="68600"/>
                </a:tc>
              </a:tr>
              <a:tr h="495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s"/>
                        <a:t>Horizontal tune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214.260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8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s"/>
                        <a:t>Vertical tune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s" sz="1400"/>
                        <a:t>214.380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81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Betax_max </a:t>
                      </a:r>
                      <a:r>
                        <a:rPr lang="es"/>
                        <a:t> [m]</a:t>
                      </a:r>
                      <a:endParaRPr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4663.567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819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Betay_max </a:t>
                      </a:r>
                      <a:r>
                        <a:rPr lang="es"/>
                        <a:t> [m]</a:t>
                      </a:r>
                      <a:endParaRPr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9924.567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495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Horizontal Chromaticity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-1.165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495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Vertical Chromaticity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-1.911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687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Dispersion</a:t>
                      </a:r>
                      <a:r>
                        <a:rPr b="1" baseline="-25000" lang="es" sz="1600"/>
                        <a:t>max </a:t>
                      </a:r>
                      <a:r>
                        <a:rPr lang="es"/>
                        <a:t> [m]</a:t>
                      </a:r>
                      <a:endParaRPr b="1" baseline="-25000" sz="1600"/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400"/>
                        <a:t>0.624</a:t>
                      </a:r>
                      <a:endParaRPr sz="1100"/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4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105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826" name="Google Shape;826;p105"/>
          <p:cNvSpPr txBox="1"/>
          <p:nvPr>
            <p:ph idx="4294967295" type="title"/>
          </p:nvPr>
        </p:nvSpPr>
        <p:spPr>
          <a:xfrm>
            <a:off x="904875" y="179552"/>
            <a:ext cx="3667200" cy="1072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IR_2</a:t>
            </a:r>
            <a:r>
              <a:rPr lang="es"/>
              <a:t> with b2 error and Matching</a:t>
            </a:r>
            <a:endParaRPr/>
          </a:p>
        </p:txBody>
      </p:sp>
      <p:pic>
        <p:nvPicPr>
          <p:cNvPr id="827" name="Google Shape;827;p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04752"/>
            <a:ext cx="5949007" cy="35863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p14:dur="400">
        <p:fade/>
      </p:transition>
    </mc:Choice>
    <mc:Fallback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3" name="Google Shape;383;p61"/>
          <p:cNvPicPr preferRelativeResize="0"/>
          <p:nvPr/>
        </p:nvPicPr>
        <p:blipFill rotWithShape="1">
          <a:blip r:embed="rId3">
            <a:alphaModFix/>
          </a:blip>
          <a:srcRect b="0" l="0" r="5535" t="1960"/>
          <a:stretch/>
        </p:blipFill>
        <p:spPr>
          <a:xfrm>
            <a:off x="16874" y="619225"/>
            <a:ext cx="6698851" cy="4054200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61"/>
          <p:cNvSpPr txBox="1"/>
          <p:nvPr/>
        </p:nvSpPr>
        <p:spPr>
          <a:xfrm rot="-2126">
            <a:off x="1581911" y="2571910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ARC 2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Google Shape;385;p61"/>
          <p:cNvSpPr txBox="1"/>
          <p:nvPr/>
        </p:nvSpPr>
        <p:spPr>
          <a:xfrm rot="-2126">
            <a:off x="3791711" y="2571910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ARC 5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61"/>
          <p:cNvSpPr txBox="1"/>
          <p:nvPr/>
        </p:nvSpPr>
        <p:spPr>
          <a:xfrm rot="-2126">
            <a:off x="3077336" y="2571910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ARC 4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61"/>
          <p:cNvSpPr txBox="1"/>
          <p:nvPr/>
        </p:nvSpPr>
        <p:spPr>
          <a:xfrm rot="-2126">
            <a:off x="2362961" y="2571910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ARC 3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61"/>
          <p:cNvSpPr txBox="1"/>
          <p:nvPr/>
        </p:nvSpPr>
        <p:spPr>
          <a:xfrm rot="-2126">
            <a:off x="800861" y="2571910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ARC 1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61"/>
          <p:cNvSpPr txBox="1"/>
          <p:nvPr/>
        </p:nvSpPr>
        <p:spPr>
          <a:xfrm rot="-2126">
            <a:off x="4539423" y="2571910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ARC 6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61"/>
          <p:cNvSpPr txBox="1"/>
          <p:nvPr/>
        </p:nvSpPr>
        <p:spPr>
          <a:xfrm rot="-2126">
            <a:off x="5287136" y="2571910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ARC 7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61"/>
          <p:cNvSpPr txBox="1"/>
          <p:nvPr/>
        </p:nvSpPr>
        <p:spPr>
          <a:xfrm rot="-2126">
            <a:off x="6001511" y="2571910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ARC 8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61"/>
          <p:cNvSpPr txBox="1"/>
          <p:nvPr/>
        </p:nvSpPr>
        <p:spPr>
          <a:xfrm rot="-2126">
            <a:off x="1286261" y="2219485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1" lang="es" sz="800">
                <a:solidFill>
                  <a:schemeClr val="dk1"/>
                </a:solidFill>
              </a:rPr>
              <a:t>R</a:t>
            </a:r>
            <a:r>
              <a:rPr b="1" lang="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s" sz="800">
                <a:solidFill>
                  <a:schemeClr val="dk1"/>
                </a:solidFill>
              </a:rPr>
              <a:t>2</a:t>
            </a:r>
            <a:endParaRPr b="1"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61"/>
          <p:cNvSpPr txBox="1"/>
          <p:nvPr/>
        </p:nvSpPr>
        <p:spPr>
          <a:xfrm rot="-2126">
            <a:off x="2781686" y="2219485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1" lang="es" sz="800">
                <a:solidFill>
                  <a:schemeClr val="dk1"/>
                </a:solidFill>
              </a:rPr>
              <a:t>R</a:t>
            </a:r>
            <a:r>
              <a:rPr b="1" lang="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s" sz="800">
                <a:solidFill>
                  <a:schemeClr val="dk1"/>
                </a:solidFill>
              </a:rPr>
              <a:t>4</a:t>
            </a:r>
            <a:endParaRPr b="1"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61"/>
          <p:cNvSpPr txBox="1"/>
          <p:nvPr/>
        </p:nvSpPr>
        <p:spPr>
          <a:xfrm rot="-2126">
            <a:off x="4277111" y="2219485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1" lang="es" sz="800">
                <a:solidFill>
                  <a:schemeClr val="dk1"/>
                </a:solidFill>
              </a:rPr>
              <a:t>R</a:t>
            </a:r>
            <a:r>
              <a:rPr b="1" lang="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s" sz="800">
                <a:solidFill>
                  <a:schemeClr val="dk1"/>
                </a:solidFill>
              </a:rPr>
              <a:t>6</a:t>
            </a:r>
            <a:endParaRPr b="1"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61"/>
          <p:cNvSpPr txBox="1"/>
          <p:nvPr/>
        </p:nvSpPr>
        <p:spPr>
          <a:xfrm rot="-2126">
            <a:off x="5772536" y="2263810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1" lang="es" sz="800">
                <a:solidFill>
                  <a:schemeClr val="dk1"/>
                </a:solidFill>
              </a:rPr>
              <a:t>R</a:t>
            </a:r>
            <a:r>
              <a:rPr b="1" lang="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s" sz="800">
                <a:solidFill>
                  <a:schemeClr val="dk1"/>
                </a:solidFill>
              </a:rPr>
              <a:t>8</a:t>
            </a:r>
            <a:endParaRPr b="1"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61"/>
          <p:cNvSpPr txBox="1"/>
          <p:nvPr/>
        </p:nvSpPr>
        <p:spPr>
          <a:xfrm rot="-2126">
            <a:off x="2201701" y="724168"/>
            <a:ext cx="485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1" lang="es" sz="1000">
                <a:solidFill>
                  <a:schemeClr val="dk1"/>
                </a:solidFill>
              </a:rPr>
              <a:t>R</a:t>
            </a:r>
            <a:r>
              <a:rPr b="1" lang="e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s" sz="1000">
                <a:solidFill>
                  <a:schemeClr val="dk1"/>
                </a:solidFill>
              </a:rPr>
              <a:t>3</a:t>
            </a:r>
            <a:endParaRPr b="1"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61"/>
          <p:cNvSpPr txBox="1"/>
          <p:nvPr/>
        </p:nvSpPr>
        <p:spPr>
          <a:xfrm rot="-2126">
            <a:off x="3791701" y="724168"/>
            <a:ext cx="485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1" lang="es" sz="1000">
                <a:solidFill>
                  <a:schemeClr val="dk1"/>
                </a:solidFill>
              </a:rPr>
              <a:t>R</a:t>
            </a:r>
            <a:r>
              <a:rPr b="1" lang="e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s" sz="1000">
                <a:solidFill>
                  <a:schemeClr val="dk1"/>
                </a:solidFill>
              </a:rPr>
              <a:t>5</a:t>
            </a:r>
            <a:endParaRPr b="1"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61"/>
          <p:cNvSpPr txBox="1"/>
          <p:nvPr/>
        </p:nvSpPr>
        <p:spPr>
          <a:xfrm rot="-2126">
            <a:off x="5287126" y="724168"/>
            <a:ext cx="485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1" lang="es" sz="1000">
                <a:solidFill>
                  <a:schemeClr val="dk1"/>
                </a:solidFill>
              </a:rPr>
              <a:t>R</a:t>
            </a:r>
            <a:r>
              <a:rPr b="1" lang="e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s" sz="1000">
                <a:solidFill>
                  <a:schemeClr val="dk1"/>
                </a:solidFill>
              </a:rPr>
              <a:t>7</a:t>
            </a:r>
            <a:endParaRPr b="1"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61"/>
          <p:cNvSpPr txBox="1"/>
          <p:nvPr/>
        </p:nvSpPr>
        <p:spPr>
          <a:xfrm rot="-2126">
            <a:off x="725251" y="724168"/>
            <a:ext cx="485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1" lang="es" sz="1000">
                <a:solidFill>
                  <a:schemeClr val="dk1"/>
                </a:solidFill>
              </a:rPr>
              <a:t>R 1</a:t>
            </a:r>
            <a:r>
              <a:rPr b="1" lang="e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61"/>
          <p:cNvSpPr txBox="1"/>
          <p:nvPr/>
        </p:nvSpPr>
        <p:spPr>
          <a:xfrm>
            <a:off x="963475" y="187643"/>
            <a:ext cx="4712700" cy="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rmAutofit fontScale="77500"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ibre Franklin"/>
              <a:buNone/>
            </a:pPr>
            <a:r>
              <a:rPr b="1" i="0" lang="es" sz="3200" u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Introduction</a:t>
            </a:r>
            <a:r>
              <a:rPr b="1" lang="es" sz="32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to </a:t>
            </a:r>
            <a:r>
              <a:rPr b="1" i="0" lang="es" sz="3200" u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FCC-ee Optics</a:t>
            </a:r>
            <a:endParaRPr b="1" i="0" sz="3200" u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401" name="Google Shape;401;p61"/>
          <p:cNvSpPr txBox="1"/>
          <p:nvPr/>
        </p:nvSpPr>
        <p:spPr>
          <a:xfrm>
            <a:off x="6781800" y="1114525"/>
            <a:ext cx="2286000" cy="11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90500" lvl="0" marL="1651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▪"/>
            </a:pPr>
            <a:r>
              <a:rPr b="0" i="0" lang="es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Over</a:t>
            </a:r>
            <a:r>
              <a:rPr b="0" i="0" lang="es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view of lattice from CERN O</a:t>
            </a:r>
            <a:r>
              <a:rPr b="0" i="0" lang="es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ptics Rep</a:t>
            </a:r>
            <a:r>
              <a:rPr b="0" i="0" lang="es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ository for </a:t>
            </a:r>
            <a:r>
              <a:rPr lang="es">
                <a:solidFill>
                  <a:schemeClr val="dk1"/>
                </a:solidFill>
              </a:rPr>
              <a:t>Z-mode</a:t>
            </a:r>
            <a:r>
              <a:rPr b="0" i="0" lang="es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[2]</a:t>
            </a:r>
            <a:endParaRPr/>
          </a:p>
          <a:p>
            <a:pPr indent="-101600" lvl="1" marL="508000" marR="0" rtl="0" algn="l">
              <a:lnSpc>
                <a:spcPct val="2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</a:pPr>
            <a:r>
              <a:t/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01600" lvl="1" marL="508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</a:pPr>
            <a:r>
              <a:t/>
            </a:r>
            <a:endParaRPr b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01600" lvl="1" marL="508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62"/>
          <p:cNvSpPr txBox="1"/>
          <p:nvPr/>
        </p:nvSpPr>
        <p:spPr>
          <a:xfrm>
            <a:off x="963475" y="187661"/>
            <a:ext cx="4712700" cy="8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5100" lIns="135000" spcFirstLastPara="1" rIns="54000" wrap="square" tIns="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ibre Franklin"/>
              <a:buNone/>
            </a:pPr>
            <a:r>
              <a:rPr b="1" i="0" lang="es" sz="3200" u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Distribution of elements in the ring</a:t>
            </a:r>
            <a:endParaRPr b="1" i="0" sz="3200" u="none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graphicFrame>
        <p:nvGraphicFramePr>
          <p:cNvPr id="407" name="Google Shape;407;p62"/>
          <p:cNvGraphicFramePr/>
          <p:nvPr/>
        </p:nvGraphicFramePr>
        <p:xfrm>
          <a:off x="6858000" y="9306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{24106577-6FE9-475A-9050-AD6E23277896}</a:tableStyleId>
              </a:tblPr>
              <a:tblGrid>
                <a:gridCol w="917625"/>
                <a:gridCol w="1063075"/>
              </a:tblGrid>
              <a:tr h="3051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Element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200">
                          <a:solidFill>
                            <a:srgbClr val="FFFFFF"/>
                          </a:solidFill>
                        </a:rPr>
                        <a:t>Length [m]</a:t>
                      </a:r>
                      <a:endParaRPr b="1" sz="1200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30613"/>
                    </a:solidFill>
                  </a:tcPr>
                </a:tc>
              </a:tr>
              <a:tr h="302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QF4,QD3,QF2,QD1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2.9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02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QC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3.5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02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QY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3.5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02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QT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1.0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02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QB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2.9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02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QL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1.8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02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SF</a:t>
                      </a: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, SD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1.5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  <a:tr h="302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B1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22.654927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  <a:tr h="302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B1S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19.304929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  <a:tr h="302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B1L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20.954928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  <a:tr h="302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BL1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200">
                          <a:solidFill>
                            <a:srgbClr val="413C3A"/>
                          </a:solidFill>
                        </a:rPr>
                        <a:t>29.6201078</a:t>
                      </a:r>
                      <a:endParaRPr sz="1200">
                        <a:solidFill>
                          <a:srgbClr val="413C3A"/>
                        </a:solidFill>
                      </a:endParaRPr>
                    </a:p>
                  </a:txBody>
                  <a:tcPr marT="45725" marB="45725" marR="91450" marL="91450">
                    <a:lnL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7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8" name="Google Shape;408;p62"/>
          <p:cNvGraphicFramePr/>
          <p:nvPr/>
        </p:nvGraphicFramePr>
        <p:xfrm>
          <a:off x="354325" y="1758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{24106577-6FE9-475A-9050-AD6E23277896}</a:tableStyleId>
              </a:tblPr>
              <a:tblGrid>
                <a:gridCol w="945650"/>
                <a:gridCol w="938975"/>
                <a:gridCol w="852400"/>
                <a:gridCol w="952275"/>
                <a:gridCol w="899000"/>
                <a:gridCol w="852400"/>
                <a:gridCol w="945650"/>
              </a:tblGrid>
              <a:tr h="258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3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SECTION</a:t>
                      </a:r>
                      <a:endParaRPr b="1" sz="130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3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IR_1_R</a:t>
                      </a:r>
                      <a:endParaRPr b="1" sz="130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3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ARC_1</a:t>
                      </a:r>
                      <a:endParaRPr b="1" sz="130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3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IR_2_L</a:t>
                      </a:r>
                      <a:endParaRPr b="1" sz="130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3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IR_2_R</a:t>
                      </a:r>
                      <a:endParaRPr b="1" sz="130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3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ARC_2</a:t>
                      </a:r>
                      <a:endParaRPr b="1" sz="130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3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IR</a:t>
                      </a:r>
                      <a:r>
                        <a:rPr b="1" lang="es" sz="13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_3_</a:t>
                      </a:r>
                      <a:r>
                        <a:rPr b="1" lang="es" sz="13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</a:t>
                      </a:r>
                      <a:endParaRPr b="1" sz="130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ED7D31"/>
                    </a:solidFill>
                  </a:tcPr>
                </a:tc>
              </a:tr>
              <a:tr h="1331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QUADS</a:t>
                      </a:r>
                      <a:endParaRPr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QC1L1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QC1R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QT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QC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QY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QA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QS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QDG/QFG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QG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QF4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QD3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QH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QRFR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QRDR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QI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QF2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QD1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QL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QB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QY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QC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QT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CFD5EA"/>
                    </a:solidFill>
                  </a:tcPr>
                </a:tc>
              </a:tr>
              <a:tr h="5408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DIPOLES</a:t>
                      </a:r>
                      <a:endParaRPr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BC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BS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BG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B1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B1S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B1L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BDS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BWR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BRX1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BRX2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BI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B1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B1S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B1L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BL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BC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BWL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E9EBF5"/>
                    </a:solidFill>
                  </a:tcPr>
                </a:tc>
              </a:tr>
              <a:tr h="611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Short description</a:t>
                      </a:r>
                      <a:endParaRPr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Doublet,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Matching,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Dispersion suppressor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FODOs cell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Matching, Focusing-Defocusing between cavities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Matching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FODOs cell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Dispersion suppressor,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Matching,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Doublet</a:t>
                      </a:r>
                      <a:endParaRPr b="1" sz="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solidFill>
                      <a:srgbClr val="CFD5EA"/>
                    </a:solidFill>
                  </a:tcPr>
                </a:tc>
              </a:tr>
            </a:tbl>
          </a:graphicData>
        </a:graphic>
      </p:graphicFrame>
      <p:sp>
        <p:nvSpPr>
          <p:cNvPr id="409" name="Google Shape;409;p62"/>
          <p:cNvSpPr txBox="1"/>
          <p:nvPr/>
        </p:nvSpPr>
        <p:spPr>
          <a:xfrm>
            <a:off x="592575" y="1208850"/>
            <a:ext cx="5574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The main families of magnets in the accelerator are: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63"/>
          <p:cNvSpPr txBox="1"/>
          <p:nvPr>
            <p:ph idx="1" type="body"/>
          </p:nvPr>
        </p:nvSpPr>
        <p:spPr>
          <a:xfrm>
            <a:off x="904875" y="1182699"/>
            <a:ext cx="4905900" cy="3684600"/>
          </a:xfrm>
          <a:prstGeom prst="rect">
            <a:avLst/>
          </a:prstGeom>
        </p:spPr>
        <p:txBody>
          <a:bodyPr anchorCtr="0" anchor="t" bIns="45700" lIns="180000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Introduction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Optics Matching with ARC Errors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Matching with MAD-X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Assignment of errors per ARCs</a:t>
            </a:r>
            <a:endParaRPr sz="1400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s" sz="1400"/>
              <a:t>Impact of dipole b2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Structures in </a:t>
            </a:r>
            <a:r>
              <a:rPr lang="es" sz="1400"/>
              <a:t>the</a:t>
            </a:r>
            <a:r>
              <a:rPr lang="es" sz="1400"/>
              <a:t> ARCs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Matching the Lattice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Combined function magnets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 sz="1400"/>
              <a:t>Summary and Outlook</a:t>
            </a:r>
            <a:endParaRPr sz="1400"/>
          </a:p>
          <a:p>
            <a:pPr indent="0" lvl="0" marL="0" rtl="0" algn="l">
              <a:lnSpc>
                <a:spcPct val="70000"/>
              </a:lnSpc>
              <a:spcBef>
                <a:spcPts val="75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395"/>
          </a:p>
        </p:txBody>
      </p:sp>
      <p:sp>
        <p:nvSpPr>
          <p:cNvPr id="415" name="Google Shape;415;p63"/>
          <p:cNvSpPr txBox="1"/>
          <p:nvPr>
            <p:ph type="title"/>
          </p:nvPr>
        </p:nvSpPr>
        <p:spPr>
          <a:xfrm>
            <a:off x="904875" y="484352"/>
            <a:ext cx="3667200" cy="1072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Outline</a:t>
            </a:r>
            <a:endParaRPr/>
          </a:p>
        </p:txBody>
      </p:sp>
      <p:sp>
        <p:nvSpPr>
          <p:cNvPr id="416" name="Google Shape;416;p63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64"/>
          <p:cNvSpPr txBox="1"/>
          <p:nvPr>
            <p:ph type="title"/>
          </p:nvPr>
        </p:nvSpPr>
        <p:spPr>
          <a:xfrm>
            <a:off x="760100" y="157450"/>
            <a:ext cx="4650000" cy="1077600"/>
          </a:xfrm>
          <a:prstGeom prst="rect">
            <a:avLst/>
          </a:prstGeom>
        </p:spPr>
        <p:txBody>
          <a:bodyPr anchorCtr="0" anchor="t" bIns="35100" lIns="135000" spcFirstLastPara="1" rIns="54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Optics Matching with ARC Errors</a:t>
            </a:r>
            <a:endParaRPr/>
          </a:p>
        </p:txBody>
      </p:sp>
      <p:sp>
        <p:nvSpPr>
          <p:cNvPr id="422" name="Google Shape;422;p64"/>
          <p:cNvSpPr txBox="1"/>
          <p:nvPr/>
        </p:nvSpPr>
        <p:spPr>
          <a:xfrm>
            <a:off x="193500" y="1211875"/>
            <a:ext cx="6587400" cy="36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➔"/>
            </a:pPr>
            <a:r>
              <a:rPr lang="es">
                <a:solidFill>
                  <a:schemeClr val="dk1"/>
                </a:solidFill>
              </a:rPr>
              <a:t>The magnet design team predict a </a:t>
            </a:r>
            <a:r>
              <a:rPr b="1" lang="es">
                <a:solidFill>
                  <a:schemeClr val="dk1"/>
                </a:solidFill>
              </a:rPr>
              <a:t>systematic quadrupolar error</a:t>
            </a:r>
            <a:r>
              <a:rPr lang="es">
                <a:solidFill>
                  <a:schemeClr val="dk1"/>
                </a:solidFill>
              </a:rPr>
              <a:t> in the ARC dipoles.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➔"/>
            </a:pPr>
            <a:r>
              <a:rPr lang="es">
                <a:solidFill>
                  <a:schemeClr val="dk1"/>
                </a:solidFill>
              </a:rPr>
              <a:t>This </a:t>
            </a:r>
            <a:r>
              <a:rPr b="1" lang="es">
                <a:solidFill>
                  <a:schemeClr val="dk1"/>
                </a:solidFill>
              </a:rPr>
              <a:t>quadrupolar field</a:t>
            </a:r>
            <a:r>
              <a:rPr lang="es">
                <a:solidFill>
                  <a:schemeClr val="dk1"/>
                </a:solidFill>
              </a:rPr>
              <a:t> will cause a </a:t>
            </a:r>
            <a:r>
              <a:rPr b="1" lang="es">
                <a:solidFill>
                  <a:schemeClr val="dk1"/>
                </a:solidFill>
              </a:rPr>
              <a:t>change in the beta function</a:t>
            </a:r>
            <a:r>
              <a:rPr lang="es">
                <a:solidFill>
                  <a:schemeClr val="dk1"/>
                </a:solidFill>
              </a:rPr>
              <a:t> (Beta-Beating).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➔"/>
            </a:pPr>
            <a:r>
              <a:rPr lang="es">
                <a:solidFill>
                  <a:schemeClr val="dk1"/>
                </a:solidFill>
              </a:rPr>
              <a:t>The value of this systematic error depends on the arc number.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➔"/>
            </a:pPr>
            <a:r>
              <a:rPr lang="es">
                <a:solidFill>
                  <a:schemeClr val="dk1"/>
                </a:solidFill>
              </a:rPr>
              <a:t>The </a:t>
            </a:r>
            <a:r>
              <a:rPr b="1" lang="es">
                <a:solidFill>
                  <a:schemeClr val="dk1"/>
                </a:solidFill>
              </a:rPr>
              <a:t>effect can be simulated</a:t>
            </a:r>
            <a:r>
              <a:rPr lang="es">
                <a:solidFill>
                  <a:schemeClr val="dk1"/>
                </a:solidFill>
              </a:rPr>
              <a:t> using MAD-X.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➔"/>
            </a:pPr>
            <a:r>
              <a:rPr lang="es">
                <a:solidFill>
                  <a:schemeClr val="dk1"/>
                </a:solidFill>
              </a:rPr>
              <a:t>MAD-X matching can be used to recover: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◆"/>
            </a:pPr>
            <a:r>
              <a:rPr lang="es">
                <a:solidFill>
                  <a:schemeClr val="dk1"/>
                </a:solidFill>
              </a:rPr>
              <a:t>The </a:t>
            </a:r>
            <a:r>
              <a:rPr b="1" lang="es">
                <a:solidFill>
                  <a:schemeClr val="dk1"/>
                </a:solidFill>
              </a:rPr>
              <a:t>correct phase advance</a:t>
            </a:r>
            <a:r>
              <a:rPr lang="es">
                <a:solidFill>
                  <a:schemeClr val="dk1"/>
                </a:solidFill>
              </a:rPr>
              <a:t> in the arcs (and then the tunes).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◆"/>
            </a:pPr>
            <a:r>
              <a:rPr lang="es">
                <a:solidFill>
                  <a:schemeClr val="dk1"/>
                </a:solidFill>
              </a:rPr>
              <a:t>The </a:t>
            </a:r>
            <a:r>
              <a:rPr b="1" lang="es">
                <a:solidFill>
                  <a:schemeClr val="dk1"/>
                </a:solidFill>
              </a:rPr>
              <a:t>correct twiss parameters</a:t>
            </a:r>
            <a:r>
              <a:rPr lang="es">
                <a:solidFill>
                  <a:schemeClr val="dk1"/>
                </a:solidFill>
              </a:rPr>
              <a:t> in the insertion regions.</a:t>
            </a:r>
            <a:endParaRPr b="1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