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66" r:id="rId4"/>
    <p:sldId id="261" r:id="rId5"/>
    <p:sldId id="267" r:id="rId6"/>
    <p:sldId id="263" r:id="rId7"/>
    <p:sldId id="260" r:id="rId8"/>
    <p:sldId id="262" r:id="rId9"/>
    <p:sldId id="26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3"/>
    <p:restoredTop sz="94637"/>
  </p:normalViewPr>
  <p:slideViewPr>
    <p:cSldViewPr snapToGrid="0" snapToObjects="1">
      <p:cViewPr>
        <p:scale>
          <a:sx n="110" d="100"/>
          <a:sy n="110" d="100"/>
        </p:scale>
        <p:origin x="-504" y="-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1BAF5-EA96-C148-AA92-8FC1CBD3F452}" type="datetimeFigureOut">
              <a:rPr lang="it-IT" smtClean="0"/>
              <a:t>10/05/22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EE030-C56B-524E-A669-7CEDF695A65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2673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50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2911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364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11/05/2022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EPFL-LPAP FCC-</a:t>
            </a:r>
            <a:r>
              <a:rPr lang="it-IT" dirty="0" err="1" smtClean="0"/>
              <a:t>ee</a:t>
            </a:r>
            <a:r>
              <a:rPr lang="it-IT" dirty="0" smtClean="0"/>
              <a:t> Software Framework Meeting</a:t>
            </a:r>
          </a:p>
        </p:txBody>
      </p:sp>
    </p:spTree>
    <p:extLst>
      <p:ext uri="{BB962C8B-B14F-4D97-AF65-F5344CB8AC3E}">
        <p14:creationId xmlns:p14="http://schemas.microsoft.com/office/powerpoint/2010/main" val="1743152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0B12-CD90-374D-9D00-BD9365C1E956}" type="datetime1">
              <a:rPr lang="it-IT" smtClean="0"/>
              <a:t>10/05/22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019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1BE5E-66C7-A44C-97C0-7B89FD0B1851}" type="datetime1">
              <a:rPr lang="it-IT" smtClean="0"/>
              <a:t>10/05/22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1985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11/05/2022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EPFL-LPAP FCC-</a:t>
            </a:r>
            <a:r>
              <a:rPr lang="it-IT" dirty="0" err="1" smtClean="0"/>
              <a:t>ee</a:t>
            </a:r>
            <a:r>
              <a:rPr lang="it-IT" dirty="0" smtClean="0"/>
              <a:t> Software Framework Meeting</a:t>
            </a:r>
          </a:p>
        </p:txBody>
      </p:sp>
    </p:spTree>
    <p:extLst>
      <p:ext uri="{BB962C8B-B14F-4D97-AF65-F5344CB8AC3E}">
        <p14:creationId xmlns:p14="http://schemas.microsoft.com/office/powerpoint/2010/main" val="1192255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B36E-1930-4648-8F90-0BEC566EEDED}" type="datetime1">
              <a:rPr lang="it-IT" smtClean="0"/>
              <a:t>10/05/22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144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A3B0F-1FC6-2043-9203-F7F99B1115FD}" type="datetime1">
              <a:rPr lang="it-IT" smtClean="0"/>
              <a:t>10/05/22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757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197B-51BE-3049-8DFC-87CDA1A56473}" type="datetime1">
              <a:rPr lang="it-IT" smtClean="0"/>
              <a:t>10/05/22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3008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020E1-613E-A141-BCBA-DFC70FE9CB5F}" type="datetime1">
              <a:rPr lang="it-IT" smtClean="0"/>
              <a:t>10/05/22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72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11/05/2022</a:t>
            </a:r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EPFL-LPAP FCC-</a:t>
            </a:r>
            <a:r>
              <a:rPr lang="it-IT" dirty="0" err="1" smtClean="0"/>
              <a:t>ee</a:t>
            </a:r>
            <a:r>
              <a:rPr lang="it-IT" dirty="0" smtClean="0"/>
              <a:t> Software Framework Meeting</a:t>
            </a:r>
          </a:p>
        </p:txBody>
      </p:sp>
    </p:spTree>
    <p:extLst>
      <p:ext uri="{BB962C8B-B14F-4D97-AF65-F5344CB8AC3E}">
        <p14:creationId xmlns:p14="http://schemas.microsoft.com/office/powerpoint/2010/main" val="772088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4765-3C93-444A-BBA3-3BF56E9916B4}" type="datetime1">
              <a:rPr lang="it-IT" smtClean="0"/>
              <a:t>10/05/22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176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CCAE1-0626-3C43-8D82-DB2839908E1A}" type="datetime1">
              <a:rPr lang="it-IT" smtClean="0"/>
              <a:t>10/05/22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346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11/05/2022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EPFL-LPAP FCC-</a:t>
            </a:r>
            <a:r>
              <a:rPr lang="it-IT" dirty="0" err="1" smtClean="0"/>
              <a:t>ee</a:t>
            </a:r>
            <a:r>
              <a:rPr lang="it-IT" dirty="0" smtClean="0"/>
              <a:t> Software Framework Meeting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6B4AC-299F-EA40-A49D-D37F0BA934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2215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Electron </a:t>
            </a:r>
            <a:r>
              <a:rPr lang="it-IT" dirty="0" err="1" smtClean="0"/>
              <a:t>Cloud</a:t>
            </a: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54312"/>
          </a:xfrm>
        </p:spPr>
        <p:txBody>
          <a:bodyPr/>
          <a:lstStyle/>
          <a:p>
            <a:r>
              <a:rPr lang="it-IT" sz="2800" dirty="0" smtClean="0"/>
              <a:t>Sabato Luca, </a:t>
            </a:r>
            <a:r>
              <a:rPr lang="it-IT" sz="2800" dirty="0" err="1" smtClean="0"/>
              <a:t>Mether</a:t>
            </a:r>
            <a:r>
              <a:rPr lang="it-IT" sz="2800" dirty="0" smtClean="0"/>
              <a:t> Lotta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 smtClean="0"/>
          </a:p>
          <a:p>
            <a:pPr algn="l"/>
            <a:r>
              <a:rPr lang="it-IT" sz="1800" dirty="0" smtClean="0"/>
              <a:t>EPFL-LPAP FCC-</a:t>
            </a:r>
            <a:r>
              <a:rPr lang="it-IT" sz="1800" dirty="0" err="1" smtClean="0"/>
              <a:t>ee</a:t>
            </a:r>
            <a:r>
              <a:rPr lang="it-IT" sz="1800" dirty="0" smtClean="0"/>
              <a:t> Software Framework Meeting</a:t>
            </a:r>
          </a:p>
          <a:p>
            <a:pPr algn="r"/>
            <a:r>
              <a:rPr lang="it-IT" sz="1800" dirty="0" smtClean="0"/>
              <a:t>11</a:t>
            </a:r>
            <a:r>
              <a:rPr lang="it-IT" sz="1800" baseline="30000" dirty="0" smtClean="0"/>
              <a:t>th</a:t>
            </a:r>
            <a:r>
              <a:rPr lang="it-IT" sz="1800" dirty="0" smtClean="0"/>
              <a:t> </a:t>
            </a:r>
            <a:r>
              <a:rPr lang="it-IT" sz="1800" dirty="0" err="1" smtClean="0"/>
              <a:t>May</a:t>
            </a:r>
            <a:r>
              <a:rPr lang="it-IT" sz="1800" dirty="0" smtClean="0"/>
              <a:t> 2022</a:t>
            </a:r>
            <a:endParaRPr lang="it-IT" sz="18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1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Background</a:t>
            </a:r>
          </a:p>
          <a:p>
            <a:endParaRPr lang="it-IT" dirty="0"/>
          </a:p>
          <a:p>
            <a:r>
              <a:rPr lang="en-GB" dirty="0" smtClean="0"/>
              <a:t>Project Goals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EPFL-LPAP FCC-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Software Framework 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Meeting			11/05/2022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21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smtClean="0"/>
              <a:t>Background</a:t>
            </a:r>
          </a:p>
          <a:p>
            <a:endParaRPr lang="it-IT" dirty="0"/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Project Goals</a:t>
            </a:r>
            <a:endParaRPr lang="it-IT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EPFL-LPAP FCC-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Software Framework 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Meeting			11/05/2022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838200" y="1544981"/>
            <a:ext cx="10515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In the framework of </a:t>
            </a:r>
            <a:r>
              <a:rPr lang="en-GB" dirty="0" smtClean="0">
                <a:solidFill>
                  <a:schemeClr val="accent1"/>
                </a:solidFill>
              </a:rPr>
              <a:t>long term coherent stability</a:t>
            </a:r>
            <a:r>
              <a:rPr lang="en-GB" dirty="0" smtClean="0"/>
              <a:t> and diffusion studies for the Future Circular Collider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In particular, </a:t>
            </a:r>
            <a:r>
              <a:rPr lang="en-GB" dirty="0" smtClean="0">
                <a:solidFill>
                  <a:schemeClr val="accent1"/>
                </a:solidFill>
              </a:rPr>
              <a:t>electron cloud</a:t>
            </a:r>
            <a:r>
              <a:rPr lang="en-GB" dirty="0" smtClean="0"/>
              <a:t> effect can be a </a:t>
            </a:r>
            <a:r>
              <a:rPr lang="en-GB" dirty="0" smtClean="0">
                <a:solidFill>
                  <a:schemeClr val="accent1"/>
                </a:solidFill>
              </a:rPr>
              <a:t>persistent limitation</a:t>
            </a:r>
            <a:r>
              <a:rPr lang="en-GB" dirty="0" smtClean="0"/>
              <a:t> for high intensity beams in circular colliders </a:t>
            </a:r>
            <a:r>
              <a:rPr lang="en-GB" dirty="0" smtClean="0"/>
              <a:t>(</a:t>
            </a:r>
            <a:r>
              <a:rPr lang="en-GB" dirty="0" smtClean="0"/>
              <a:t>as the LHC experience has shown)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S</a:t>
            </a:r>
            <a:r>
              <a:rPr lang="en-GB" dirty="0" smtClean="0">
                <a:solidFill>
                  <a:schemeClr val="accent1"/>
                </a:solidFill>
              </a:rPr>
              <a:t>urface treatments, </a:t>
            </a:r>
            <a:r>
              <a:rPr lang="en-GB" dirty="0" smtClean="0"/>
              <a:t>by means of </a:t>
            </a:r>
            <a:r>
              <a:rPr lang="en-GB" dirty="0">
                <a:solidFill>
                  <a:schemeClr val="accent1"/>
                </a:solidFill>
              </a:rPr>
              <a:t>beam induced </a:t>
            </a:r>
            <a:r>
              <a:rPr lang="en-GB" dirty="0" smtClean="0">
                <a:solidFill>
                  <a:schemeClr val="accent1"/>
                </a:solidFill>
              </a:rPr>
              <a:t>scrubbing</a:t>
            </a:r>
            <a:r>
              <a:rPr lang="en-GB" dirty="0"/>
              <a:t>,</a:t>
            </a:r>
            <a:r>
              <a:rPr lang="en-GB" dirty="0" smtClean="0"/>
              <a:t> can suppress the electron cloud build-up, reducing  the Secondary Electron Yield (</a:t>
            </a:r>
            <a:r>
              <a:rPr lang="en-GB" dirty="0" smtClean="0">
                <a:solidFill>
                  <a:schemeClr val="accent1"/>
                </a:solidFill>
              </a:rPr>
              <a:t>SEY</a:t>
            </a:r>
            <a:r>
              <a:rPr lang="en-GB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Even if beam induced </a:t>
            </a:r>
            <a:r>
              <a:rPr lang="en-GB" dirty="0" err="1" smtClean="0"/>
              <a:t>multipacting</a:t>
            </a:r>
            <a:r>
              <a:rPr lang="en-GB" dirty="0" smtClean="0"/>
              <a:t> can be efficiently suppressed, </a:t>
            </a:r>
            <a:r>
              <a:rPr lang="en-GB" dirty="0" smtClean="0">
                <a:solidFill>
                  <a:schemeClr val="accent1"/>
                </a:solidFill>
              </a:rPr>
              <a:t>residual electron cloud generation</a:t>
            </a:r>
            <a:r>
              <a:rPr lang="en-GB" dirty="0" smtClean="0"/>
              <a:t> due to the photoemission resulting from synchrotron radiation </a:t>
            </a:r>
            <a:r>
              <a:rPr lang="en-GB" dirty="0" smtClean="0">
                <a:solidFill>
                  <a:schemeClr val="accent1"/>
                </a:solidFill>
              </a:rPr>
              <a:t>may still be significant for beam dynamics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4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EPFL-LPAP FCC-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Software Framework 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Meeting			11/05/2022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2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2">
                    <a:lumMod val="90000"/>
                  </a:schemeClr>
                </a:solidFill>
              </a:rPr>
              <a:t>Background</a:t>
            </a:r>
          </a:p>
          <a:p>
            <a:endParaRPr lang="it-IT" dirty="0"/>
          </a:p>
          <a:p>
            <a:r>
              <a:rPr lang="en-GB" b="1" dirty="0" smtClean="0"/>
              <a:t>Project Goals</a:t>
            </a:r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5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EPFL-LPAP FCC-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Software Framework 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Meeting			11/05/2022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7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838200" y="1196874"/>
            <a:ext cx="10515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Improve the </a:t>
            </a:r>
            <a:r>
              <a:rPr lang="en-GB" dirty="0" smtClean="0">
                <a:solidFill>
                  <a:schemeClr val="accent1"/>
                </a:solidFill>
              </a:rPr>
              <a:t>model</a:t>
            </a:r>
            <a:r>
              <a:rPr lang="en-GB" dirty="0" smtClean="0"/>
              <a:t> of the </a:t>
            </a:r>
            <a:r>
              <a:rPr lang="en-GB" dirty="0" smtClean="0">
                <a:solidFill>
                  <a:schemeClr val="accent1"/>
                </a:solidFill>
              </a:rPr>
              <a:t>electron cloud formation</a:t>
            </a:r>
            <a:r>
              <a:rPr lang="en-GB" dirty="0" smtClean="0"/>
              <a:t> based on the current state of knowledge (from both lab and the LHC experience)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Validate the existing numerical tools for electron cloud </a:t>
            </a:r>
            <a:r>
              <a:rPr lang="en-GB" dirty="0" smtClean="0">
                <a:solidFill>
                  <a:schemeClr val="accent1"/>
                </a:solidFill>
              </a:rPr>
              <a:t>build-up</a:t>
            </a:r>
            <a:r>
              <a:rPr lang="en-GB" dirty="0" smtClean="0"/>
              <a:t> based on the </a:t>
            </a:r>
            <a:r>
              <a:rPr lang="en-GB" dirty="0" smtClean="0">
                <a:solidFill>
                  <a:schemeClr val="accent1"/>
                </a:solidFill>
              </a:rPr>
              <a:t>LHC RUN3 data set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Development code and benchmark of </a:t>
            </a:r>
            <a:r>
              <a:rPr lang="en-GB" dirty="0" err="1" smtClean="0"/>
              <a:t>PyECLOUD</a:t>
            </a:r>
            <a:r>
              <a:rPr lang="en-GB" dirty="0" smtClean="0"/>
              <a:t> for </a:t>
            </a:r>
            <a:r>
              <a:rPr lang="en-GB" dirty="0" smtClean="0">
                <a:solidFill>
                  <a:schemeClr val="accent1"/>
                </a:solidFill>
              </a:rPr>
              <a:t>Xsuite</a:t>
            </a:r>
            <a:r>
              <a:rPr lang="en-GB" dirty="0" smtClean="0"/>
              <a:t> in the software framework for FCC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By using the results of the model, propose modifications for the design of the </a:t>
            </a:r>
            <a:r>
              <a:rPr lang="en-GB" dirty="0" smtClean="0">
                <a:solidFill>
                  <a:schemeClr val="accent1"/>
                </a:solidFill>
              </a:rPr>
              <a:t>vacuum chambers </a:t>
            </a:r>
            <a:r>
              <a:rPr lang="en-GB" dirty="0" smtClean="0"/>
              <a:t>of the FCC in terms of shape, material, coating or surface treatment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Contribute to the development of a framework for comprehensive </a:t>
            </a:r>
            <a:r>
              <a:rPr lang="en-GB" dirty="0" smtClean="0">
                <a:solidFill>
                  <a:schemeClr val="accent1"/>
                </a:solidFill>
              </a:rPr>
              <a:t>beam dynamics simulations</a:t>
            </a:r>
            <a:r>
              <a:rPr lang="en-GB" dirty="0" smtClean="0"/>
              <a:t> on the </a:t>
            </a:r>
            <a:r>
              <a:rPr lang="en-GB" dirty="0" smtClean="0">
                <a:solidFill>
                  <a:schemeClr val="accent1"/>
                </a:solidFill>
              </a:rPr>
              <a:t>combined effect </a:t>
            </a:r>
            <a:r>
              <a:rPr lang="en-GB" dirty="0" smtClean="0"/>
              <a:t>of persisting electron cloud, beam-beam and impedance aiming at the prediction of </a:t>
            </a:r>
            <a:r>
              <a:rPr lang="en-GB" dirty="0" smtClean="0">
                <a:solidFill>
                  <a:schemeClr val="accent1"/>
                </a:solidFill>
              </a:rPr>
              <a:t>stability limits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chemeClr val="accent1"/>
                </a:solidFill>
              </a:rPr>
              <a:t>beam lifetime evolution </a:t>
            </a:r>
            <a:r>
              <a:rPr lang="en-GB" dirty="0" smtClean="0"/>
              <a:t>during collisions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Project Goals</a:t>
            </a:r>
            <a:endParaRPr lang="en-GB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6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EPFL-LPAP FCC-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Software Framework 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Meeting			11/05/2022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9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Goals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838200" y="1196874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Comparison between the analytical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central </a:t>
            </a:r>
            <a:r>
              <a:rPr lang="en-GB" dirty="0" smtClean="0">
                <a:solidFill>
                  <a:schemeClr val="accent1"/>
                </a:solidFill>
              </a:rPr>
              <a:t>electron density</a:t>
            </a:r>
            <a:r>
              <a:rPr lang="en-GB" dirty="0" smtClean="0"/>
              <a:t> </a:t>
            </a:r>
            <a:r>
              <a:rPr lang="en-GB" dirty="0">
                <a:solidFill>
                  <a:schemeClr val="accent1"/>
                </a:solidFill>
              </a:rPr>
              <a:t>threshold </a:t>
            </a:r>
            <a:r>
              <a:rPr lang="en-GB" dirty="0" smtClean="0"/>
              <a:t>for </a:t>
            </a:r>
            <a:r>
              <a:rPr lang="en-GB" dirty="0" smtClean="0">
                <a:solidFill>
                  <a:schemeClr val="accent1"/>
                </a:solidFill>
              </a:rPr>
              <a:t>single bunch instability </a:t>
            </a:r>
            <a:r>
              <a:rPr lang="en-GB" dirty="0" smtClean="0"/>
              <a:t>and the simulation results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42" y="2403035"/>
            <a:ext cx="7473417" cy="720000"/>
          </a:xfrm>
          <a:prstGeom prst="rect">
            <a:avLst/>
          </a:prstGeom>
        </p:spPr>
      </p:pic>
      <p:grpSp>
        <p:nvGrpSpPr>
          <p:cNvPr id="6" name="Gruppo 5"/>
          <p:cNvGrpSpPr/>
          <p:nvPr/>
        </p:nvGrpSpPr>
        <p:grpSpPr>
          <a:xfrm>
            <a:off x="688318" y="3528750"/>
            <a:ext cx="10989004" cy="3240000"/>
            <a:chOff x="469900" y="1961171"/>
            <a:chExt cx="10989004" cy="3594100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900" y="1961171"/>
              <a:ext cx="10883900" cy="3594100"/>
            </a:xfrm>
            <a:prstGeom prst="rect">
              <a:avLst/>
            </a:prstGeom>
          </p:spPr>
        </p:pic>
        <p:sp>
          <p:nvSpPr>
            <p:cNvPr id="5" name="CasellaDiTesto 4"/>
            <p:cNvSpPr txBox="1"/>
            <p:nvPr/>
          </p:nvSpPr>
          <p:spPr>
            <a:xfrm>
              <a:off x="9234834" y="4714213"/>
              <a:ext cx="2224070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</a:rPr>
                <a:t>Courtesy of L. </a:t>
              </a:r>
              <a:r>
                <a:rPr lang="en-GB" dirty="0" err="1" smtClean="0">
                  <a:solidFill>
                    <a:srgbClr val="C00000"/>
                  </a:solidFill>
                </a:rPr>
                <a:t>Mether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sp>
        <p:nvSpPr>
          <p:cNvPr id="7" name="CasellaDiTesto 6"/>
          <p:cNvSpPr txBox="1"/>
          <p:nvPr/>
        </p:nvSpPr>
        <p:spPr>
          <a:xfrm>
            <a:off x="3591403" y="3301046"/>
            <a:ext cx="4268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Single-bunch stability simulations in dipoles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514083" y="2033703"/>
            <a:ext cx="198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Analytical equation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874814" y="2501425"/>
            <a:ext cx="431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K. </a:t>
            </a:r>
            <a:r>
              <a:rPr lang="en-GB" sz="1400" i="1" dirty="0" err="1" smtClean="0"/>
              <a:t>Ohmi</a:t>
            </a:r>
            <a:r>
              <a:rPr lang="en-GB" sz="1400" i="1" dirty="0" smtClean="0"/>
              <a:t> et al., “Study of Electron Cloud Instabilities in FCC-</a:t>
            </a:r>
            <a:r>
              <a:rPr lang="en-GB" sz="1400" i="1" dirty="0" err="1" smtClean="0"/>
              <a:t>hh</a:t>
            </a:r>
            <a:r>
              <a:rPr lang="en-GB" sz="1400" i="1" dirty="0" smtClean="0"/>
              <a:t>”, Proc. </a:t>
            </a:r>
            <a:r>
              <a:rPr lang="en-GB" sz="1400" i="1" dirty="0"/>
              <a:t>o</a:t>
            </a:r>
            <a:r>
              <a:rPr lang="en-GB" sz="1400" i="1" dirty="0" smtClean="0"/>
              <a:t>f IPAC2015</a:t>
            </a:r>
            <a:endParaRPr lang="en-GB" sz="1400" i="1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345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</a:t>
            </a:r>
            <a:r>
              <a:rPr lang="en-GB" dirty="0" smtClean="0"/>
              <a:t>Goals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838200" y="1196874"/>
            <a:ext cx="1051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Improvement of the </a:t>
            </a:r>
            <a:r>
              <a:rPr lang="en-GB" dirty="0" smtClean="0">
                <a:solidFill>
                  <a:schemeClr val="accent1"/>
                </a:solidFill>
              </a:rPr>
              <a:t>energy spectrum model</a:t>
            </a:r>
            <a:r>
              <a:rPr lang="en-GB" dirty="0" smtClean="0"/>
              <a:t> of the </a:t>
            </a:r>
            <a:r>
              <a:rPr lang="en-GB" dirty="0" smtClean="0">
                <a:solidFill>
                  <a:schemeClr val="accent1"/>
                </a:solidFill>
              </a:rPr>
              <a:t>emitted electrons</a:t>
            </a:r>
            <a:r>
              <a:rPr lang="en-GB" dirty="0" smtClean="0"/>
              <a:t>, using </a:t>
            </a:r>
            <a:r>
              <a:rPr lang="en-GB" dirty="0" smtClean="0">
                <a:solidFill>
                  <a:schemeClr val="accent1"/>
                </a:solidFill>
              </a:rPr>
              <a:t>lab measurements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1850586" y="2538202"/>
                <a:ext cx="4801314" cy="8653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mr-IN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𝑑𝐸</m:t>
                        </m:r>
                      </m:den>
                    </m:f>
                    <m:r>
                      <a:rPr lang="it-IT" sz="2400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𝐸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2</m:t>
                            </m:r>
                            <m:r>
                              <a:rPr lang="it-IT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−</m:t>
                        </m:r>
                        <m:f>
                          <m:fPr>
                            <m:ctrlPr>
                              <a:rPr lang="mr-IN" sz="24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mr-IN" sz="2400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mr-IN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𝑙𝑛</m:t>
                                    </m:r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𝐸</m:t>
                                        </m:r>
                                      </m:e>
                                    </m:d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𝑡𝑟𝑢𝑒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it-IT" sz="2400" b="0" i="1" smtClean="0">
                                <a:latin typeface="Cambria Math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it-IT" sz="2400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charset="0"/>
                                      </a:rPr>
                                      <m:t>𝑡𝑟𝑢𝑒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US" sz="1600" dirty="0" smtClean="0"/>
                  <a:t>	</a:t>
                </a:r>
                <a:endParaRPr lang="it-IT" dirty="0"/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586" y="2538202"/>
                <a:ext cx="4801314" cy="8653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po 7"/>
          <p:cNvGrpSpPr/>
          <p:nvPr/>
        </p:nvGrpSpPr>
        <p:grpSpPr>
          <a:xfrm>
            <a:off x="7318097" y="2351431"/>
            <a:ext cx="4141748" cy="3240000"/>
            <a:chOff x="7570346" y="3110205"/>
            <a:chExt cx="4141748" cy="324000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346" y="3110205"/>
              <a:ext cx="4141748" cy="324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asellaDiTesto 6"/>
                <p:cNvSpPr txBox="1"/>
                <p:nvPr/>
              </p:nvSpPr>
              <p:spPr>
                <a:xfrm>
                  <a:off x="9641220" y="3289738"/>
                  <a:ext cx="1941301" cy="1046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FF0000"/>
                      </a:solidFill>
                    </a:rPr>
                    <a:t>LHC beam chambers:</a:t>
                  </a:r>
                </a:p>
                <a:p>
                  <a:pPr marL="754380" lvl="1" indent="-342900">
                    <a:spcBef>
                      <a:spcPts val="0"/>
                    </a:spcBef>
                    <a:buClrTx/>
                    <a:buSzTx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𝑡𝑟𝑢𝑒</m:t>
                          </m:r>
                        </m:sub>
                      </m:sSub>
                    </m:oMath>
                  </a14:m>
                  <a:r>
                    <a:rPr lang="en-US" sz="1400" dirty="0">
                      <a:solidFill>
                        <a:srgbClr val="FF0000"/>
                      </a:solidFill>
                    </a:rPr>
                    <a:t> = 1.0828</a:t>
                  </a:r>
                </a:p>
                <a:p>
                  <a:pPr marL="754380" lvl="1" indent="-342900">
                    <a:spcBef>
                      <a:spcPts val="0"/>
                    </a:spcBef>
                    <a:buClrTx/>
                    <a:buSzTx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𝑡𝑟𝑢𝑒</m:t>
                          </m:r>
                        </m:sub>
                      </m:sSub>
                    </m:oMath>
                  </a14:m>
                  <a:r>
                    <a:rPr lang="en-US" sz="1400" dirty="0">
                      <a:solidFill>
                        <a:srgbClr val="FF0000"/>
                      </a:solidFill>
                    </a:rPr>
                    <a:t> = 1.6636</a:t>
                  </a:r>
                </a:p>
                <a:p>
                  <a:endParaRPr lang="it-IT" dirty="0"/>
                </a:p>
              </p:txBody>
            </p:sp>
          </mc:Choice>
          <mc:Fallback xmlns="">
            <p:sp>
              <p:nvSpPr>
                <p:cNvPr id="7" name="CasellaDiTesto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1220" y="3289738"/>
                  <a:ext cx="1941301" cy="104644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567" t="-1744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CasellaDiTesto 8"/>
          <p:cNvSpPr txBox="1"/>
          <p:nvPr/>
        </p:nvSpPr>
        <p:spPr>
          <a:xfrm>
            <a:off x="838199" y="4733148"/>
            <a:ext cx="5404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B.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Henrist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et al., “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Secondary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E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mission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Data for the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S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imulation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of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C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loud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”,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cds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2002.</a:t>
            </a:r>
            <a:endParaRPr lang="it-IT" sz="1400" i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8</a:t>
            </a:fld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EPFL-LPAP FCC-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Software Framework 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Meeting			11/05/2022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 you for your attention</a:t>
            </a:r>
            <a:endParaRPr lang="en-GB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9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EPFL-LPAP FCC-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Software Framework 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Meeting			11/05/2022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7040</TotalTime>
  <Words>454</Words>
  <Application>Microsoft Macintosh PowerPoint</Application>
  <PresentationFormat>Widescreen</PresentationFormat>
  <Paragraphs>74</Paragraphs>
  <Slides>9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5" baseType="lpstr">
      <vt:lpstr>Calibri</vt:lpstr>
      <vt:lpstr>Calibri Light</vt:lpstr>
      <vt:lpstr>Cambria Math</vt:lpstr>
      <vt:lpstr>Mangal</vt:lpstr>
      <vt:lpstr>Arial</vt:lpstr>
      <vt:lpstr>Tema di Office</vt:lpstr>
      <vt:lpstr>Electron Cloud</vt:lpstr>
      <vt:lpstr>Outline</vt:lpstr>
      <vt:lpstr>Outline</vt:lpstr>
      <vt:lpstr>Background</vt:lpstr>
      <vt:lpstr>Outline</vt:lpstr>
      <vt:lpstr>Project Goals</vt:lpstr>
      <vt:lpstr>Project Goals</vt:lpstr>
      <vt:lpstr>Project Goals</vt:lpstr>
      <vt:lpstr>Thank you for your attention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Sabato</dc:creator>
  <cp:lastModifiedBy>Luca Sabato</cp:lastModifiedBy>
  <cp:revision>52</cp:revision>
  <dcterms:created xsi:type="dcterms:W3CDTF">2022-05-06T09:28:10Z</dcterms:created>
  <dcterms:modified xsi:type="dcterms:W3CDTF">2022-05-11T06:50:54Z</dcterms:modified>
</cp:coreProperties>
</file>