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5" d="100"/>
          <a:sy n="145" d="100"/>
        </p:scale>
        <p:origin x="74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1839A-890D-4A3C-B576-01877A216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F70712-8EAB-4EBD-BF12-F4526AD0B3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CC5F5-848E-4173-AF4C-8CDA6FC54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F3ACE-88AA-434D-97DA-384DE4A36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44B2D6-C3EC-4B81-A830-9E546F94F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4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87937-0405-425A-8198-F04E5BC4A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1F8DC9-E84B-45C2-ABC4-C585A72F26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B4087-2731-4927-BF8A-C2C4EF047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AC2F7-7DB7-4C55-BFB6-62DBD4D08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B16B1-A1C4-41DC-B41B-B2DAD9382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43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BB5338-3F1B-45B6-B3DC-BB02853162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89375E-E0D6-4FAC-B747-A8E2CCAA5F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956A3-C1AC-464A-8ECE-AE6229B61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7B400-48B5-48CA-94BC-080B41F5C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F3D51-DDB5-4D21-BB60-A4E81E5AF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529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7447B-EB9A-475C-B590-CE3493A68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AE8A1-F393-45B1-883A-6B41F12AA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70E2B-1710-48EF-B37C-F88F7830F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7DD14-BD75-4269-AFE5-4F4FD4D49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50727-E99C-4463-81B6-A67BA6E85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542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EE2EC-59B8-4874-A6C9-F53CAA7EC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85D3C-FA32-487E-8053-37C46C4323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7A954-3001-435F-B015-2B3BECFE0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E0326-187B-4E22-B7CF-CCCE58BDD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67C55-EDC3-44BD-B6B8-5B86D126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042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9BCC8-73D1-415C-849C-AF468313E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58C17-C276-4A28-AE79-6CD4F38F21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3A96E-F137-4334-99B2-11ECB62DF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E2CA5A-6719-4536-8DF6-EFCCEE60E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7ACAE9-135D-4F89-A6D7-E7047757B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01FCC-40AE-4D5A-88A6-0E189EFAD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102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94ABB-630E-479B-BC26-E18907C46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653C2-FB37-41D3-BB7C-9033E5FF9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BFADF2-4C8D-4CBF-B8CE-F5559FE6D5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7CCDA9-7FC1-43A4-8389-CB240FDC61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831CFD-245F-423A-BA4E-6ACD04B5B6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1E2348-648C-4E1F-ABEC-BB437B659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7D9D77-E6B8-4D97-96C2-77C7D24CC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0B6C8C-D1A3-4FEA-B2DA-C016B5B23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573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7D246-DFE5-4F63-8A95-5C7578759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36E6BB-2DD7-46B0-8E83-F64D9E46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247506-01B0-4656-A4B4-277D952F9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DDC8C1-354F-4EDB-9E03-99CE703CA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807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6B6D43-7E5E-4BF4-A483-8E8F065B9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FB99AA-3E44-458B-A952-7EAFCD0B2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34400E-CC27-4BC0-B05C-FE197C239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295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8E8B0-8B66-483F-B0F7-80A68488A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40900-F429-4114-9072-7550DFE95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EA3022-B0A3-480C-B802-D4B10B0118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C2D01-D0AD-4DD8-9C41-1004629B0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181562-A23A-41F5-BFBE-8075B2316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F639AD-6C64-4759-B6F6-D7D4BCB47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147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FD146-C3C1-4B7A-A6FA-C7C065393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18FB58-0C21-4DA5-9D59-8C5BF16127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2BAA45-1D8D-4728-9528-A153CA394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9F9CE9-4A0C-41A9-ACCD-6CD769C6A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088-2976-4FFE-A1DB-B4679FC175B4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D81FBB-C893-44B7-8D0C-04074320A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9A7D6A-42D3-484A-B2D7-31A3A5B2D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57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CE63E3-76A6-4667-B522-756693EDD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01B72F-994B-4EBE-B5E5-A9BFEB810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7493C-A93E-4F00-B9D8-7FE4753DC5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2088-2976-4FFE-A1DB-B4679FC175B4}" type="datetimeFigureOut">
              <a:rPr lang="en-GB" smtClean="0"/>
              <a:t>11/05/2022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D6E20-4052-4A39-9C63-597D31F755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FAAA4-AA45-448F-B697-9CDA9148A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63FE7-7D81-4E2E-B890-8BC974D55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08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s://github.com/MethodicalAcceleratorDesign/MAD-X/issues/1101" TargetMode="External"/><Relationship Id="rId7" Type="http://schemas.openxmlformats.org/officeDocument/2006/relationships/hyperlink" Target="https://github.com/MethodicalAcceleratorDesign/MAD-X/issues/1074" TargetMode="External"/><Relationship Id="rId2" Type="http://schemas.openxmlformats.org/officeDocument/2006/relationships/hyperlink" Target="https://github.com/MethodicalAcceleratorDesign/MAD-X/issues/110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ethodicalAcceleratorDesign/MAD-X/issues/1081" TargetMode="External"/><Relationship Id="rId5" Type="http://schemas.openxmlformats.org/officeDocument/2006/relationships/hyperlink" Target="https://github.com/MethodicalAcceleratorDesign/MAD-X/issues/1082" TargetMode="External"/><Relationship Id="rId10" Type="http://schemas.openxmlformats.org/officeDocument/2006/relationships/image" Target="../media/image3.png"/><Relationship Id="rId4" Type="http://schemas.openxmlformats.org/officeDocument/2006/relationships/hyperlink" Target="https://github.com/MethodicalAcceleratorDesign/MAD-X/issues/1098" TargetMode="Externa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ADF5B-F589-41D4-8625-D7081ED07D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Code effort for FCC-</a:t>
            </a:r>
            <a:r>
              <a:rPr lang="en-GB" dirty="0" err="1"/>
              <a:t>ee</a:t>
            </a:r>
            <a:r>
              <a:rPr lang="en-GB" dirty="0"/>
              <a:t>:</a:t>
            </a:r>
            <a:br>
              <a:rPr lang="en-GB" dirty="0"/>
            </a:br>
            <a:r>
              <a:rPr lang="en-GB" dirty="0"/>
              <a:t>lattice, imperfections, radiation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3A99A-26AC-4C5B-9925-169D0FB61D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R. De Maria,  A. </a:t>
            </a:r>
            <a:r>
              <a:rPr lang="en-GB" dirty="0" err="1"/>
              <a:t>Faus</a:t>
            </a:r>
            <a:r>
              <a:rPr lang="en-GB" dirty="0"/>
              <a:t>-Golf, F. Schmidt, G. Simon</a:t>
            </a:r>
          </a:p>
          <a:p>
            <a:r>
              <a:rPr lang="en-GB" dirty="0"/>
              <a:t>CERN, Paris-</a:t>
            </a:r>
            <a:r>
              <a:rPr lang="en-GB" dirty="0" err="1"/>
              <a:t>Saclay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8001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1B7C3-38B6-4F03-A63F-7C7D73B2A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approach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E4455-4EB9-44B6-ADB4-48EDB3419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2992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Invest on MAD-X code to create a solid platform for FCC-</a:t>
            </a:r>
            <a:r>
              <a:rPr lang="en-GB" dirty="0" err="1"/>
              <a:t>ee</a:t>
            </a:r>
            <a:endParaRPr lang="en-GB" dirty="0"/>
          </a:p>
          <a:p>
            <a:pPr lvl="1"/>
            <a:r>
              <a:rPr lang="en-GB" dirty="0"/>
              <a:t>MAD-X already used for FCC-</a:t>
            </a:r>
            <a:r>
              <a:rPr lang="en-GB" dirty="0" err="1"/>
              <a:t>ee</a:t>
            </a:r>
            <a:r>
              <a:rPr lang="en-GB" dirty="0"/>
              <a:t> studies, has synergies with many other projects. </a:t>
            </a:r>
          </a:p>
          <a:p>
            <a:r>
              <a:rPr lang="en-GB" dirty="0"/>
              <a:t>Radiation effects in MAD-X used in many FCC-</a:t>
            </a:r>
            <a:r>
              <a:rPr lang="en-GB" dirty="0" err="1"/>
              <a:t>ee</a:t>
            </a:r>
            <a:r>
              <a:rPr lang="en-GB" dirty="0"/>
              <a:t> studies:</a:t>
            </a:r>
          </a:p>
          <a:p>
            <a:pPr lvl="1"/>
            <a:r>
              <a:rPr lang="en-GB" dirty="0"/>
              <a:t>Few calculations have shown inconsistent results related to thin multipole elements and solenoid</a:t>
            </a:r>
          </a:p>
          <a:p>
            <a:pPr lvl="1"/>
            <a:r>
              <a:rPr lang="en-GB" dirty="0"/>
              <a:t>Some usability issues have been identified related to tapering in the last version</a:t>
            </a:r>
          </a:p>
          <a:p>
            <a:r>
              <a:rPr lang="en-GB" dirty="0"/>
              <a:t>Stabilize </a:t>
            </a:r>
            <a:r>
              <a:rPr lang="en-GB"/>
              <a:t>radiation calculations in MAD-X</a:t>
            </a:r>
            <a:endParaRPr lang="en-GB" dirty="0"/>
          </a:p>
          <a:p>
            <a:pPr lvl="1"/>
            <a:r>
              <a:rPr lang="en-GB" dirty="0"/>
              <a:t>Review and document radiation related physics applied to MAD-X</a:t>
            </a:r>
          </a:p>
          <a:p>
            <a:pPr lvl="1"/>
            <a:r>
              <a:rPr lang="en-GB" dirty="0"/>
              <a:t>Compare calculations on FCC-</a:t>
            </a:r>
            <a:r>
              <a:rPr lang="en-GB" dirty="0" err="1"/>
              <a:t>ee</a:t>
            </a:r>
            <a:r>
              <a:rPr lang="en-GB" dirty="0"/>
              <a:t> or other test lattices using different methods such as direct tracking, map formalism, radiation integral formalism</a:t>
            </a:r>
          </a:p>
          <a:p>
            <a:pPr lvl="1"/>
            <a:r>
              <a:rPr lang="en-GB" dirty="0"/>
              <a:t>Fix issues in the code</a:t>
            </a:r>
          </a:p>
          <a:p>
            <a:pPr lvl="1"/>
            <a:r>
              <a:rPr lang="en-GB" dirty="0"/>
              <a:t>Coordinate with optics studies for defining priorities such as interaction region modelling and vertical emittance studies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326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C76BC-211C-4985-84F6-FA3CDAF6B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6869"/>
            <a:ext cx="10515600" cy="1325563"/>
          </a:xfrm>
        </p:spPr>
        <p:txBody>
          <a:bodyPr/>
          <a:lstStyle/>
          <a:p>
            <a:r>
              <a:rPr lang="en-GB"/>
              <a:t>Recent results and 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DA829-26C0-4EC7-9483-42D527B22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28" y="1857618"/>
            <a:ext cx="4987079" cy="4635507"/>
          </a:xfrm>
        </p:spPr>
        <p:txBody>
          <a:bodyPr>
            <a:normAutofit/>
          </a:bodyPr>
          <a:lstStyle/>
          <a:p>
            <a:r>
              <a:rPr lang="en-GB" sz="1800" dirty="0"/>
              <a:t>Identified and corrected bug in TRACK for thin multipole resulting in incorrect damping times</a:t>
            </a:r>
          </a:p>
          <a:p>
            <a:r>
              <a:rPr lang="en-GB" sz="1800" dirty="0"/>
              <a:t>Collected other issues that are under investigations:</a:t>
            </a:r>
          </a:p>
          <a:p>
            <a:pPr marL="914400" lvl="1" indent="-457200">
              <a:buAutoNum type="arabicParenR"/>
            </a:pPr>
            <a:r>
              <a:rPr lang="en-US" sz="1800" dirty="0">
                <a:hlinkClick r:id="rId2"/>
              </a:rPr>
              <a:t>tapering introduces optics beating</a:t>
            </a:r>
            <a:endParaRPr lang="en-US" sz="1800" dirty="0"/>
          </a:p>
          <a:p>
            <a:pPr marL="914400" lvl="1" indent="-457200">
              <a:buAutoNum type="arabicParenR"/>
            </a:pPr>
            <a:r>
              <a:rPr lang="en-GB" sz="1800" dirty="0">
                <a:hlinkClick r:id="rId3"/>
              </a:rPr>
              <a:t>equilibrium emittance not correct for tilted solenoid</a:t>
            </a:r>
            <a:r>
              <a:rPr lang="en-GB" sz="1800" dirty="0"/>
              <a:t> </a:t>
            </a:r>
          </a:p>
          <a:p>
            <a:pPr marL="914400" lvl="1" indent="-457200">
              <a:buAutoNum type="arabicParenR"/>
            </a:pPr>
            <a:r>
              <a:rPr lang="en-GB" sz="1800" dirty="0" err="1">
                <a:hlinkClick r:id="rId4"/>
              </a:rPr>
              <a:t>twiss</a:t>
            </a:r>
            <a:r>
              <a:rPr lang="en-GB" sz="1800" dirty="0">
                <a:hlinkClick r:id="rId4"/>
              </a:rPr>
              <a:t> energy loss does not take the gamma of the closed orbit correctly into account</a:t>
            </a:r>
            <a:endParaRPr lang="en-GB" sz="1800" dirty="0"/>
          </a:p>
          <a:p>
            <a:pPr marL="914400" lvl="1" indent="-457200">
              <a:buAutoNum type="arabicParenR"/>
            </a:pPr>
            <a:r>
              <a:rPr lang="en-GB" sz="1800" dirty="0">
                <a:hlinkClick r:id="rId5"/>
              </a:rPr>
              <a:t>issue with radiation of multipoles in track and emit</a:t>
            </a:r>
            <a:endParaRPr lang="en-GB" sz="1800" dirty="0"/>
          </a:p>
          <a:p>
            <a:pPr marL="914400" lvl="1" indent="-457200">
              <a:buAutoNum type="arabicParenR"/>
            </a:pPr>
            <a:r>
              <a:rPr lang="en-GB" sz="1800" dirty="0">
                <a:hlinkClick r:id="rId6"/>
              </a:rPr>
              <a:t>adding </a:t>
            </a:r>
            <a:r>
              <a:rPr lang="en-GB" sz="1800" dirty="0" err="1">
                <a:hlinkClick r:id="rId6"/>
              </a:rPr>
              <a:t>ktap</a:t>
            </a:r>
            <a:r>
              <a:rPr lang="en-GB" sz="1800" dirty="0">
                <a:hlinkClick r:id="rId6"/>
              </a:rPr>
              <a:t> on additional elements</a:t>
            </a:r>
            <a:endParaRPr lang="en-GB" sz="1800" dirty="0"/>
          </a:p>
          <a:p>
            <a:pPr marL="914400" lvl="1" indent="-457200">
              <a:buAutoNum type="arabicParenR"/>
            </a:pPr>
            <a:r>
              <a:rPr lang="en-GB" sz="1800" dirty="0">
                <a:hlinkClick r:id="rId7"/>
              </a:rPr>
              <a:t>synchrotron radiation integrals zero with zero length elements</a:t>
            </a:r>
            <a:endParaRPr lang="en-GB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94D2B3-47FE-4E9F-A47C-2AC33F7F34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18409" y="2041093"/>
            <a:ext cx="3714127" cy="25209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7">
                <a:extLst>
                  <a:ext uri="{FF2B5EF4-FFF2-40B4-BE49-F238E27FC236}">
                    <a16:creationId xmlns:a16="http://schemas.microsoft.com/office/drawing/2014/main" id="{336BC6E2-E5B3-4548-AE01-C097839761A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9484747"/>
                  </p:ext>
                </p:extLst>
              </p:nvPr>
            </p:nvGraphicFramePr>
            <p:xfrm>
              <a:off x="9332536" y="1825625"/>
              <a:ext cx="2443515" cy="40054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82876">
                      <a:extLst>
                        <a:ext uri="{9D8B030D-6E8A-4147-A177-3AD203B41FA5}">
                          <a16:colId xmlns:a16="http://schemas.microsoft.com/office/drawing/2014/main" val="3407986603"/>
                        </a:ext>
                      </a:extLst>
                    </a:gridCol>
                    <a:gridCol w="960639">
                      <a:extLst>
                        <a:ext uri="{9D8B030D-6E8A-4147-A177-3AD203B41FA5}">
                          <a16:colId xmlns:a16="http://schemas.microsoft.com/office/drawing/2014/main" val="3904724591"/>
                        </a:ext>
                      </a:extLst>
                    </a:gridCol>
                  </a:tblGrid>
                  <a:tr h="667002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Method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Damping constant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𝜶</m:t>
                                  </m:r>
                                </m:e>
                                <m:sub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sub>
                              </m:sSub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oMath>
                          </a14:m>
                          <a:r>
                            <a:rPr lang="en-GB" sz="1100" dirty="0"/>
                            <a:t>]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98046353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2071174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2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27.4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3725431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4326"/>
                      </a:ext>
                    </a:extLst>
                  </a:tr>
                  <a:tr h="478873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Thin (before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70.12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402217"/>
                      </a:ext>
                    </a:extLst>
                  </a:tr>
                  <a:tr h="47887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TRACK Thin (after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198.4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825130"/>
                      </a:ext>
                    </a:extLst>
                  </a:tr>
                  <a:tr h="1508452">
                    <a:tc>
                      <a:txBody>
                        <a:bodyPr/>
                        <a:lstStyle/>
                        <a:p>
                          <a:r>
                            <a:rPr lang="en-US" sz="1100" b="0" i="0" dirty="0">
                              <a:latin typeface="Cambria Math" panose="02040503050406030204" pitchFamily="18" charset="0"/>
                            </a:rPr>
                            <a:t>Twiss thin using </a:t>
                          </a: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nary>
                                      <m:naryPr>
                                        <m:chr m:val="∮"/>
                                        <m:limLoc m:val="undOvr"/>
                                        <m:subHide m:val="on"/>
                                        <m:supHide m:val="on"/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sSub>
                                          <m:sSub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𝐷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Sup>
                                              <m:sSubSupPr>
                                                <m:ctrlP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bSup>
                                          </m:e>
                                        </m:d>
                                      </m:e>
                                    </m:nary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ⅆ</m:t>
                                    </m:r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num>
                                  <m:den>
                                    <m:nary>
                                      <m:naryPr>
                                        <m:chr m:val="∮"/>
                                        <m:limLoc m:val="undOvr"/>
                                        <m:subHide m:val="on"/>
                                        <m:supHide m:val="on"/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sSubSup>
                                          <m:sSubSup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</m:e>
                                    </m:nary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ⅆ</m:t>
                                    </m:r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1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(2+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952013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7">
                <a:extLst>
                  <a:ext uri="{FF2B5EF4-FFF2-40B4-BE49-F238E27FC236}">
                    <a16:creationId xmlns:a16="http://schemas.microsoft.com/office/drawing/2014/main" id="{336BC6E2-E5B3-4548-AE01-C097839761A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9484747"/>
                  </p:ext>
                </p:extLst>
              </p:nvPr>
            </p:nvGraphicFramePr>
            <p:xfrm>
              <a:off x="9332536" y="1825625"/>
              <a:ext cx="2443515" cy="40054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82876">
                      <a:extLst>
                        <a:ext uri="{9D8B030D-6E8A-4147-A177-3AD203B41FA5}">
                          <a16:colId xmlns:a16="http://schemas.microsoft.com/office/drawing/2014/main" val="3407986603"/>
                        </a:ext>
                      </a:extLst>
                    </a:gridCol>
                    <a:gridCol w="960639">
                      <a:extLst>
                        <a:ext uri="{9D8B030D-6E8A-4147-A177-3AD203B41FA5}">
                          <a16:colId xmlns:a16="http://schemas.microsoft.com/office/drawing/2014/main" val="3904724591"/>
                        </a:ext>
                      </a:extLst>
                    </a:gridCol>
                  </a:tblGrid>
                  <a:tr h="667002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Method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155063" t="-909" r="-2532" b="-5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8046353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2071174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2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27.4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3725431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4326"/>
                      </a:ext>
                    </a:extLst>
                  </a:tr>
                  <a:tr h="478873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Thin (before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70.12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402217"/>
                      </a:ext>
                    </a:extLst>
                  </a:tr>
                  <a:tr h="47887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TRACK Thin (after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198.4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825130"/>
                      </a:ext>
                    </a:extLst>
                  </a:tr>
                  <a:tr h="150845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410" t="-165726" r="-66393" b="-8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952013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74086D6-1131-4002-8D89-BFE76273F638}"/>
                  </a:ext>
                </a:extLst>
              </p:cNvPr>
              <p:cNvSpPr txBox="1"/>
              <p:nvPr/>
            </p:nvSpPr>
            <p:spPr>
              <a:xfrm>
                <a:off x="5955842" y="4562029"/>
                <a:ext cx="303926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𝑡𝑢𝑟𝑛𝑠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𝑡𝑢𝑟𝑛𝑠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74086D6-1131-4002-8D89-BFE76273F6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5842" y="4562029"/>
                <a:ext cx="3039260" cy="276999"/>
              </a:xfrm>
              <a:prstGeom prst="rect">
                <a:avLst/>
              </a:prstGeom>
              <a:blipFill>
                <a:blip r:embed="rId10"/>
                <a:stretch>
                  <a:fillRect t="-4348" b="-369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527F914-89F1-45BD-BE1B-57A29C862627}"/>
              </a:ext>
            </a:extLst>
          </p:cNvPr>
          <p:cNvSpPr txBox="1"/>
          <p:nvPr/>
        </p:nvSpPr>
        <p:spPr>
          <a:xfrm>
            <a:off x="6175717" y="1825625"/>
            <a:ext cx="231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Deterministic damping</a:t>
            </a:r>
          </a:p>
        </p:txBody>
      </p:sp>
    </p:spTree>
    <p:extLst>
      <p:ext uri="{BB962C8B-B14F-4D97-AF65-F5344CB8AC3E}">
        <p14:creationId xmlns:p14="http://schemas.microsoft.com/office/powerpoint/2010/main" val="1398383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4969</TotalTime>
  <Words>281</Words>
  <Application>Microsoft Office PowerPoint</Application>
  <PresentationFormat>Widescreen</PresentationFormat>
  <Paragraphs>41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Office Theme</vt:lpstr>
      <vt:lpstr>Code effort for FCC-ee: lattice, imperfections, radiation</vt:lpstr>
      <vt:lpstr>Proposed approach </vt:lpstr>
      <vt:lpstr>Recent results and 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MAD-X status</dc:title>
  <dc:creator>Riccardo De Maria</dc:creator>
  <cp:lastModifiedBy>Riccardo De Maria</cp:lastModifiedBy>
  <cp:revision>25</cp:revision>
  <dcterms:created xsi:type="dcterms:W3CDTF">2022-04-04T11:58:09Z</dcterms:created>
  <dcterms:modified xsi:type="dcterms:W3CDTF">2022-05-11T05:47:28Z</dcterms:modified>
</cp:coreProperties>
</file>