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96" y="10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08A65-B92D-4C68-8DBA-6C98AF8431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857BD-B66F-4D82-932B-6805172ED8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08FEF-61DA-444D-9319-0F920C179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80DEB-EE62-40AF-A2C5-9C4D5A5CC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00E34-0657-4743-B9E7-9A46477B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3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5C788-10E3-4364-A68D-F810E45DD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3280E8-5015-43A4-8E94-904131E4B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83D3A-8571-41B4-A1E4-74C7E1717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71A11-0625-4323-A4B2-8CCF0461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153A3-7465-44A8-B552-4E29B2C0B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168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0340CD-3B79-4332-A3D6-090E54488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D3DF5D-ED28-42F9-9C86-561010FCA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07C82-FA12-4F8A-8F8F-563828398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97A81-7277-4B3F-9424-4E6C54C9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8A372-0A2B-4BC4-A85C-CB586AF14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4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2895D-BB01-4B61-B228-594267C3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D0F60-1C4E-4442-9C9D-E5A0FAFF7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E99F2-4EF4-4F47-9B6A-97671DB56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149A-8C73-4D65-A5DE-707DD2872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2A742-8899-4877-BFE3-F0C425701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8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0E444-1B5C-422E-9DBC-FAA758D9D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C0244-4026-4E29-8251-B89155A7C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256D7-049C-4FE5-93C5-B9BAD86A1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1FC57-DE03-459F-928A-A9458BFF4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F14C4-2783-47FE-A268-39763E1F0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51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884D8-D75D-4D85-81E7-E6AFF05F4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4FF4C-AECA-4137-B6C6-C9AAF4289B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ECFC5C-69BA-4143-8A50-0035D53BA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ECCA0-C17F-47DF-BBDC-56A42BB72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FF9B1-900D-41C5-96F4-58939768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36BAE6-5CBA-40B6-9D5A-00722930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23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E5CD1-F221-434A-BF9E-A04AD9704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C3A3C-700D-415D-8E1C-B4EB63867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BC8B4-4931-4F1C-B571-00EF9FD29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10D511-6639-43C1-84B4-0EC564B24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654B34-72FD-4F06-8D96-5C2E80C8E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BEE9DC-4A65-46C0-A4FD-A2B2B1ECB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0E3CC3-3063-4CD4-9C6B-1A3963C7F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B759A3-F2F2-4706-ACAC-838F87BB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9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CB354-834B-4550-B1F5-2D64E0E02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78918A-ECEA-4154-A310-5542BAB5F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4A57A5-E370-4B5F-AB1B-F4A597308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1CB2C-8443-4CE5-8AE6-04B45ED63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0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EF87B4-C6C1-4129-B12D-48C489C8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5D1973-D4F5-4579-96F8-15B27D9E7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26F8A-3684-475C-96E2-48AE5580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43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44B5E-A875-488A-B14A-B53989B0D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6D1CB-5705-43F0-8EBE-1B307C7BC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248CC-36F5-4F46-B4BF-544BF07CA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E949B-82E3-4690-AA80-B3C7C2712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06C278-39E7-4F0F-9A70-E0704C601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59932-380E-4CC1-8208-DA0FD6FDA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12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46D7-5BF8-486B-B494-820DE1256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F60C35-4B5E-4909-975D-6425BDE11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E8C3E2-C7C1-4EFB-81BA-3234E2D42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E9088B-ED59-4600-8663-2D1047CEA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39278-082A-44FE-848C-991FDB2C7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07B6-6F9E-46AF-9631-913BBCF2E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14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F4A643-7EFB-4CE0-A0D8-7440FE9F0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2CE1C-C406-43B5-B7B6-8F937D587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E9C3D-E908-4C8A-8636-B2C89B365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ACAD9-E4A9-406A-9CA7-EA5E4D25B744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A3977-ACBA-4C4C-B7E6-6DC82402C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0591E-9552-4BD6-906E-F0F9555A2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ADAB1-6A56-4390-9258-434B693E57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7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CC07-7E51-4094-B442-252DD660D2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Progress on MAD-X validation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4E378-C6C8-4249-B804-64F88C3CA9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G. Simon, R. De Maria</a:t>
            </a:r>
          </a:p>
        </p:txBody>
      </p:sp>
    </p:spTree>
    <p:extLst>
      <p:ext uri="{BB962C8B-B14F-4D97-AF65-F5344CB8AC3E}">
        <p14:creationId xmlns:p14="http://schemas.microsoft.com/office/powerpoint/2010/main" val="22633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2FB7-458B-43CD-8DD1-F37707B87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97789-02E3-4B29-BD51-D1E0428AF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/>
              <a:t>PhD to be driven by FCC project needs and focused on code development and improvements.  </a:t>
            </a:r>
          </a:p>
          <a:p>
            <a:pPr marL="0" indent="0">
              <a:buNone/>
            </a:pPr>
            <a:endParaRPr lang="en-GB" sz="1900" dirty="0"/>
          </a:p>
          <a:p>
            <a:pPr marL="0" indent="0">
              <a:buNone/>
            </a:pPr>
            <a:r>
              <a:rPr lang="en-GB" sz="1900" u="sng" dirty="0"/>
              <a:t>Goal</a:t>
            </a:r>
            <a:r>
              <a:rPr lang="en-GB" sz="1900" dirty="0"/>
              <a:t>: find quality specifications for the FCC interaction region magnets with focus on improving software tools</a:t>
            </a:r>
          </a:p>
          <a:p>
            <a:pPr marL="0" indent="0">
              <a:buNone/>
            </a:pPr>
            <a:r>
              <a:rPr lang="en-GB" sz="1900" dirty="0"/>
              <a:t>Steps:</a:t>
            </a:r>
          </a:p>
          <a:p>
            <a:pPr marL="514350" indent="-514350">
              <a:buAutoNum type="arabicPeriod"/>
            </a:pPr>
            <a:r>
              <a:rPr lang="en-GB" sz="1900" u="sng" dirty="0"/>
              <a:t>Validate multipole and solenoid physics in MAD-X [on going]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sz="1900" dirty="0"/>
              <a:t>Obtain a realistic field map (e.g. from </a:t>
            </a:r>
            <a:r>
              <a:rPr lang="en-GB" sz="1900" dirty="0" err="1"/>
              <a:t>Koratzinos</a:t>
            </a:r>
            <a:r>
              <a:rPr lang="en-GB" sz="1900" dirty="0"/>
              <a:t> 26/11/2021)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sz="1900" dirty="0"/>
              <a:t>Expand and slice in </a:t>
            </a:r>
            <a:r>
              <a:rPr lang="en-GB" sz="1900" dirty="0" err="1"/>
              <a:t>multipoles+solenoids</a:t>
            </a:r>
            <a:r>
              <a:rPr lang="en-GB" sz="1900" dirty="0"/>
              <a:t> (checks field residuals to validate the model)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sz="1900" dirty="0"/>
              <a:t>Perform tracking for dynamic aperture, momentum acceptance, equilibrium emittance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900" dirty="0"/>
              <a:t>Check dependencies from individual multipoles to identify most relevant multipole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900" dirty="0"/>
              <a:t>Find acceptable ranges from each multipoles</a:t>
            </a:r>
          </a:p>
          <a:p>
            <a:pPr marL="0" indent="0">
              <a:buNone/>
            </a:pPr>
            <a:endParaRPr lang="en-GB" u="sng" dirty="0"/>
          </a:p>
          <a:p>
            <a:pPr marL="514350" indent="-514350">
              <a:buAutoNum type="arabicPeriod"/>
            </a:pPr>
            <a:endParaRPr lang="en-GB" u="sng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35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F2693-AB80-4A3A-AB39-229F34501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Validate multipole and solenoid physics in MAD-X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35CBA1-2390-4037-ACFF-1CDBB51DF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Goal: Compare damping times, equilibrium emittance between EMIT, Tracking, radiation integrals.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First results:</a:t>
                </a:r>
              </a:p>
              <a:p>
                <a:pPr marL="0" indent="0">
                  <a:buNone/>
                </a:pPr>
                <a:r>
                  <a:rPr lang="en-GB" dirty="0"/>
                  <a:t>1. Tracking in multipole missing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)(1+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term resulting in wrong damping times</a:t>
                </a:r>
              </a:p>
              <a:p>
                <a:pPr marL="0" indent="0">
                  <a:buNone/>
                </a:pPr>
                <a:r>
                  <a:rPr lang="en-GB" dirty="0"/>
                  <a:t>2. EMIT damping times using THICK or THIN lattice not agreeing (not clear why, being investigated)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35CBA1-2390-4037-ACFF-1CDBB51DF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150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8ED2-15F5-430A-A69F-E1BC4317C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Damping times of Electra lattice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7552D-CEE7-4526-81F9-44A4D48EB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488" y="1603705"/>
            <a:ext cx="10515600" cy="8894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Taking Electra lattice as an example of small lattice with few cavities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30AC59-CF5B-4C43-851F-04632E188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5525" y="2374033"/>
            <a:ext cx="3937957" cy="295346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7">
                <a:extLst>
                  <a:ext uri="{FF2B5EF4-FFF2-40B4-BE49-F238E27FC236}">
                    <a16:creationId xmlns:a16="http://schemas.microsoft.com/office/drawing/2014/main" id="{06C707D9-AE4D-49AD-9C3A-4E54E352E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9551582"/>
                  </p:ext>
                </p:extLst>
              </p:nvPr>
            </p:nvGraphicFramePr>
            <p:xfrm>
              <a:off x="8525622" y="2754389"/>
              <a:ext cx="2630058" cy="32790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083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1033975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544806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Damping constant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GB" sz="1100" dirty="0"/>
                            <a:t>]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389315">
                    <a:tc>
                      <a:txBody>
                        <a:bodyPr/>
                        <a:lstStyle/>
                        <a:p>
                          <a:r>
                            <a:rPr lang="en-US" sz="1100" b="0" i="0" dirty="0">
                              <a:latin typeface="Cambria Math" panose="02040503050406030204" pitchFamily="18" charset="0"/>
                            </a:rPr>
                            <a:t>Twiss thin using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1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(2+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7">
                <a:extLst>
                  <a:ext uri="{FF2B5EF4-FFF2-40B4-BE49-F238E27FC236}">
                    <a16:creationId xmlns:a16="http://schemas.microsoft.com/office/drawing/2014/main" id="{06C707D9-AE4D-49AD-9C3A-4E54E352E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9551582"/>
                  </p:ext>
                </p:extLst>
              </p:nvPr>
            </p:nvGraphicFramePr>
            <p:xfrm>
              <a:off x="8525622" y="2754389"/>
              <a:ext cx="2630058" cy="32790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083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1033975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4706" t="-1020" r="-2941" b="-4520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3893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82" t="-136842" r="-66794" b="-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C9AED7-07E5-4703-BB28-AEE1F95BB0FA}"/>
                  </a:ext>
                </a:extLst>
              </p:cNvPr>
              <p:cNvSpPr txBox="1"/>
              <p:nvPr/>
            </p:nvSpPr>
            <p:spPr>
              <a:xfrm>
                <a:off x="5361764" y="5536448"/>
                <a:ext cx="25376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C9AED7-07E5-4703-BB28-AEE1F95BB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764" y="5536448"/>
                <a:ext cx="2537618" cy="276999"/>
              </a:xfrm>
              <a:prstGeom prst="rect">
                <a:avLst/>
              </a:prstGeom>
              <a:blipFill>
                <a:blip r:embed="rId6"/>
                <a:stretch>
                  <a:fillRect l="-1683" t="-4348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63D25F4-E75C-44DA-B4E3-6BFE2E76250D}"/>
              </a:ext>
            </a:extLst>
          </p:cNvPr>
          <p:cNvSpPr txBox="1"/>
          <p:nvPr/>
        </p:nvSpPr>
        <p:spPr>
          <a:xfrm>
            <a:off x="5548282" y="6308209"/>
            <a:ext cx="4800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NB. EMIT thick and thin gives the same T</a:t>
            </a:r>
            <a:r>
              <a:rPr lang="en-US" baseline="-25000" dirty="0"/>
              <a:t>0 </a:t>
            </a:r>
            <a:r>
              <a:rPr lang="en-US" dirty="0"/>
              <a:t>and W</a:t>
            </a:r>
            <a:r>
              <a:rPr lang="en-US" baseline="-25000" dirty="0"/>
              <a:t>0</a:t>
            </a:r>
            <a:endParaRPr lang="en-GB" baseline="-25000" dirty="0"/>
          </a:p>
        </p:txBody>
      </p:sp>
      <p:pic>
        <p:nvPicPr>
          <p:cNvPr id="7" name="Picture 6" descr="Diagram, histogram&#10;&#10;Description automatically generated">
            <a:extLst>
              <a:ext uri="{FF2B5EF4-FFF2-40B4-BE49-F238E27FC236}">
                <a16:creationId xmlns:a16="http://schemas.microsoft.com/office/drawing/2014/main" id="{BDA6AE3B-A097-4A6A-9800-DFCAAE4FF4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14306"/>
            <a:ext cx="4675725" cy="2471961"/>
          </a:xfrm>
          <a:prstGeom prst="rect">
            <a:avLst/>
          </a:prstGeom>
        </p:spPr>
      </p:pic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7E4B78E0-935A-4184-88F7-255C61704E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4093"/>
            <a:ext cx="4641576" cy="245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4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0EC7-6EF8-4D75-8821-0419B27C6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Multipole maps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7A336D-67B2-4BD6-A5A9-6518ED334FD4}"/>
                  </a:ext>
                </a:extLst>
              </p:cNvPr>
              <p:cNvSpPr txBox="1"/>
              <p:nvPr/>
            </p:nvSpPr>
            <p:spPr>
              <a:xfrm>
                <a:off x="5595017" y="1597689"/>
                <a:ext cx="2269467" cy="580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7A336D-67B2-4BD6-A5A9-6518ED334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017" y="1597689"/>
                <a:ext cx="2269467" cy="5809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C6457A-0501-4340-8660-9A9307DFB187}"/>
                  </a:ext>
                </a:extLst>
              </p:cNvPr>
              <p:cNvSpPr txBox="1"/>
              <p:nvPr/>
            </p:nvSpPr>
            <p:spPr>
              <a:xfrm>
                <a:off x="5934276" y="5395523"/>
                <a:ext cx="2265813" cy="1097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C6457A-0501-4340-8660-9A9307DFB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276" y="5395523"/>
                <a:ext cx="2265813" cy="1097352"/>
              </a:xfrm>
              <a:prstGeom prst="rect">
                <a:avLst/>
              </a:prstGeom>
              <a:blipFill>
                <a:blip r:embed="rId3"/>
                <a:stretch>
                  <a:fillRect l="-3763" t="-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5C1E5F-4706-4A9B-B991-4B7849BF98A0}"/>
                  </a:ext>
                </a:extLst>
              </p:cNvPr>
              <p:cNvSpPr txBox="1"/>
              <p:nvPr/>
            </p:nvSpPr>
            <p:spPr>
              <a:xfrm>
                <a:off x="8850687" y="1597689"/>
                <a:ext cx="10566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5C1E5F-4706-4A9B-B991-4B7849BF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687" y="1597689"/>
                <a:ext cx="1056636" cy="602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24EABBB-ADF2-4B8C-8021-595D1EF1968A}"/>
              </a:ext>
            </a:extLst>
          </p:cNvPr>
          <p:cNvSpPr txBox="1"/>
          <p:nvPr/>
        </p:nvSpPr>
        <p:spPr>
          <a:xfrm>
            <a:off x="7993894" y="174294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E092CA-9736-40DC-B579-2200EDA7E0A7}"/>
                  </a:ext>
                </a:extLst>
              </p:cNvPr>
              <p:cNvSpPr txBox="1"/>
              <p:nvPr/>
            </p:nvSpPr>
            <p:spPr>
              <a:xfrm>
                <a:off x="5078112" y="4406747"/>
                <a:ext cx="1712328" cy="5731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E092CA-9736-40DC-B579-2200EDA7E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112" y="4406747"/>
                <a:ext cx="1712328" cy="57317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5392A-7306-4FE6-92DC-697BC71EDDA1}"/>
                  </a:ext>
                </a:extLst>
              </p:cNvPr>
              <p:cNvSpPr txBox="1"/>
              <p:nvPr/>
            </p:nvSpPr>
            <p:spPr>
              <a:xfrm>
                <a:off x="1585598" y="5390973"/>
                <a:ext cx="2674258" cy="918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−2)/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5392A-7306-4FE6-92DC-697BC71EDD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598" y="5390973"/>
                <a:ext cx="2674258" cy="918265"/>
              </a:xfrm>
              <a:prstGeom prst="rect">
                <a:avLst/>
              </a:prstGeom>
              <a:blipFill>
                <a:blip r:embed="rId7"/>
                <a:stretch>
                  <a:fillRect l="-2050" r="-2961" b="-52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6D6B14-E2C8-4CD1-B22F-23C54160E906}"/>
                  </a:ext>
                </a:extLst>
              </p:cNvPr>
              <p:cNvSpPr txBox="1"/>
              <p:nvPr/>
            </p:nvSpPr>
            <p:spPr>
              <a:xfrm>
                <a:off x="838200" y="2436238"/>
                <a:ext cx="5014386" cy="460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dirty="0"/>
                  <a:t>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we </a:t>
                </a:r>
                <a:r>
                  <a:rPr lang="en-GB" dirty="0"/>
                  <a:t>get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𝑚𝑐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6D6B14-E2C8-4CD1-B22F-23C54160E9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436238"/>
                <a:ext cx="5014386" cy="460447"/>
              </a:xfrm>
              <a:prstGeom prst="rect">
                <a:avLst/>
              </a:prstGeom>
              <a:blipFill>
                <a:blip r:embed="rId8"/>
                <a:stretch>
                  <a:fillRect l="-2920"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8E3FC42-DD57-4414-817E-A9B4F5F1D8EB}"/>
              </a:ext>
            </a:extLst>
          </p:cNvPr>
          <p:cNvSpPr txBox="1"/>
          <p:nvPr/>
        </p:nvSpPr>
        <p:spPr>
          <a:xfrm>
            <a:off x="563880" y="1734671"/>
            <a:ext cx="433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equation for average energy loss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0F6668-4B6B-43F4-9DEF-07A60CF4F97D}"/>
              </a:ext>
            </a:extLst>
          </p:cNvPr>
          <p:cNvSpPr txBox="1"/>
          <p:nvPr/>
        </p:nvSpPr>
        <p:spPr>
          <a:xfrm>
            <a:off x="240909" y="5638355"/>
            <a:ext cx="11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BD466D-2A68-4DFF-BE62-3FDDEE43916A}"/>
                  </a:ext>
                </a:extLst>
              </p:cNvPr>
              <p:cNvSpPr txBox="1"/>
              <p:nvPr/>
            </p:nvSpPr>
            <p:spPr>
              <a:xfrm>
                <a:off x="-205756" y="3530795"/>
                <a:ext cx="8931224" cy="7693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h𝑥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𝑙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BD466D-2A68-4DFF-BE62-3FDDEE439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5756" y="3530795"/>
                <a:ext cx="8931224" cy="7693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33D4EC-E759-47FF-BA4E-9BBAD639D659}"/>
                  </a:ext>
                </a:extLst>
              </p:cNvPr>
              <p:cNvSpPr txBox="1"/>
              <p:nvPr/>
            </p:nvSpPr>
            <p:spPr>
              <a:xfrm>
                <a:off x="1545148" y="4419617"/>
                <a:ext cx="2371293" cy="657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33D4EC-E759-47FF-BA4E-9BBAD639D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148" y="4419617"/>
                <a:ext cx="2371293" cy="65793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832F907-1C37-44D0-AD09-53CB88F94483}"/>
              </a:ext>
            </a:extLst>
          </p:cNvPr>
          <p:cNvSpPr txBox="1"/>
          <p:nvPr/>
        </p:nvSpPr>
        <p:spPr>
          <a:xfrm>
            <a:off x="834044" y="4533239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72F191-7D18-4723-935B-1C2FE1857AF3}"/>
              </a:ext>
            </a:extLst>
          </p:cNvPr>
          <p:cNvSpPr txBox="1"/>
          <p:nvPr/>
        </p:nvSpPr>
        <p:spPr>
          <a:xfrm>
            <a:off x="4658004" y="5629328"/>
            <a:ext cx="11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304A68-14D6-4510-821A-18D270E4A7F6}"/>
                  </a:ext>
                </a:extLst>
              </p:cNvPr>
              <p:cNvSpPr txBox="1"/>
              <p:nvPr/>
            </p:nvSpPr>
            <p:spPr>
              <a:xfrm>
                <a:off x="563880" y="2994749"/>
                <a:ext cx="10486460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Integrating on the integration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)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</m:oMath>
                </a14:m>
                <a:r>
                  <a:rPr lang="en-GB" dirty="0"/>
                  <a:t>with the integrated multipole kick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GB" dirty="0"/>
                  <a:t> we get: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304A68-14D6-4510-821A-18D270E4A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" y="2994749"/>
                <a:ext cx="10486460" cy="656013"/>
              </a:xfrm>
              <a:prstGeom prst="rect">
                <a:avLst/>
              </a:prstGeom>
              <a:blipFill>
                <a:blip r:embed="rId11"/>
                <a:stretch>
                  <a:fillRect l="-5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915F92-61A3-454C-A5BE-7B1CA4F59F3A}"/>
                  </a:ext>
                </a:extLst>
              </p:cNvPr>
              <p:cNvSpPr txBox="1"/>
              <p:nvPr/>
            </p:nvSpPr>
            <p:spPr>
              <a:xfrm>
                <a:off x="3056400" y="4388936"/>
                <a:ext cx="2286000" cy="657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915F92-61A3-454C-A5BE-7B1CA4F59F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400" y="4388936"/>
                <a:ext cx="2286000" cy="65793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141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8194-5542-499C-85F7-910E5E431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Fixes in track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E03D82-62C1-4999-BF94-89B2DECB8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72" y="5022414"/>
            <a:ext cx="7162800" cy="1552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1BEFDB-50B7-4CF0-97F0-4F2E5C116CC5}"/>
              </a:ext>
            </a:extLst>
          </p:cNvPr>
          <p:cNvSpPr txBox="1"/>
          <p:nvPr/>
        </p:nvSpPr>
        <p:spPr>
          <a:xfrm>
            <a:off x="350226" y="4620204"/>
            <a:ext cx="840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directly related to radiation damping but still need fix when </a:t>
            </a:r>
            <a:r>
              <a:rPr lang="en-US"/>
              <a:t>k0l different from angle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24BCF3-08AE-41E9-8793-D39380BBC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26" y="1777977"/>
            <a:ext cx="9673004" cy="2476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399C4B-6A37-43CF-BFE9-7EF7BDE6CC0C}"/>
                  </a:ext>
                </a:extLst>
              </p:cNvPr>
              <p:cNvSpPr txBox="1"/>
              <p:nvPr/>
            </p:nvSpPr>
            <p:spPr>
              <a:xfrm>
                <a:off x="7678615" y="2845963"/>
                <a:ext cx="3860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Missing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h𝑥</m:t>
                        </m:r>
                      </m:e>
                    </m:d>
                  </m:oMath>
                </a14:m>
                <a:r>
                  <a:rPr lang="en-US" dirty="0"/>
                  <a:t> dependence  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399C4B-6A37-43CF-BFE9-7EF7BDE6C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615" y="2845963"/>
                <a:ext cx="3860416" cy="369332"/>
              </a:xfrm>
              <a:prstGeom prst="rect">
                <a:avLst/>
              </a:prstGeom>
              <a:blipFill>
                <a:blip r:embed="rId4"/>
                <a:stretch>
                  <a:fillRect l="-1422" t="-10000" r="-47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2F9C795-3FCB-45D1-8129-2C697A8300C2}"/>
              </a:ext>
            </a:extLst>
          </p:cNvPr>
          <p:cNvSpPr txBox="1"/>
          <p:nvPr/>
        </p:nvSpPr>
        <p:spPr>
          <a:xfrm>
            <a:off x="838200" y="1367522"/>
            <a:ext cx="8193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https://github.com/MethodicalAcceleratorDesign/MAD-X/pull/1079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535DAC-9604-4347-ACB6-5D5B2A36B9E9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187397" y="3215295"/>
            <a:ext cx="1421426" cy="618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765E0A-E915-4BAB-8F51-75A9CBB0421D}"/>
              </a:ext>
            </a:extLst>
          </p:cNvPr>
          <p:cNvCxnSpPr>
            <a:cxnSpLocks/>
          </p:cNvCxnSpPr>
          <p:nvPr/>
        </p:nvCxnSpPr>
        <p:spPr>
          <a:xfrm flipH="1">
            <a:off x="5788855" y="3182886"/>
            <a:ext cx="3043892" cy="650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6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05782-A504-46CE-B3D0-1CE011CF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ABD95-B38E-4574-95DC-7CDF286FC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Fix multipoles in EMIT</a:t>
            </a:r>
          </a:p>
          <a:p>
            <a:r>
              <a:rPr lang="en-GB" dirty="0"/>
              <a:t>Test random fluctuations with multipoles and equilibrium emittances</a:t>
            </a:r>
          </a:p>
          <a:p>
            <a:r>
              <a:rPr lang="en-GB" dirty="0"/>
              <a:t>Test tapering with multipoles (waiting for Ghislain to push implementations)</a:t>
            </a:r>
          </a:p>
          <a:p>
            <a:r>
              <a:rPr lang="en-GB" dirty="0"/>
              <a:t>Test solenoid</a:t>
            </a:r>
          </a:p>
          <a:p>
            <a:r>
              <a:rPr lang="en-GB" dirty="0"/>
              <a:t>Collect field map and implement sequence with slicing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804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454</Words>
  <Application>Microsoft Office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Progress on MAD-X validation</vt:lpstr>
      <vt:lpstr>Master Plan</vt:lpstr>
      <vt:lpstr>Validate multipole and solenoid physics in MAD-X</vt:lpstr>
      <vt:lpstr>Damping times of Electra lattice</vt:lpstr>
      <vt:lpstr>Multipole maps</vt:lpstr>
      <vt:lpstr>Fixes in track 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on MAD-X validation</dc:title>
  <dc:creator>Riccardo De Maria</dc:creator>
  <cp:lastModifiedBy>Riccardo De Maria</cp:lastModifiedBy>
  <cp:revision>20</cp:revision>
  <dcterms:created xsi:type="dcterms:W3CDTF">2022-03-22T16:49:14Z</dcterms:created>
  <dcterms:modified xsi:type="dcterms:W3CDTF">2022-03-24T08:45:26Z</dcterms:modified>
</cp:coreProperties>
</file>