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312" r:id="rId3"/>
    <p:sldId id="310" r:id="rId4"/>
    <p:sldId id="257" r:id="rId5"/>
    <p:sldId id="279" r:id="rId6"/>
    <p:sldId id="278" r:id="rId7"/>
    <p:sldId id="280" r:id="rId8"/>
    <p:sldId id="259" r:id="rId9"/>
    <p:sldId id="328" r:id="rId10"/>
    <p:sldId id="261" r:id="rId11"/>
    <p:sldId id="326" r:id="rId12"/>
    <p:sldId id="327" r:id="rId13"/>
    <p:sldId id="313" r:id="rId14"/>
    <p:sldId id="283" r:id="rId15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0505"/>
    <a:srgbClr val="A5A5A5"/>
    <a:srgbClr val="EF00C2"/>
    <a:srgbClr val="FFFFFF"/>
    <a:srgbClr val="4472C4"/>
    <a:srgbClr val="FF0202"/>
    <a:srgbClr val="FFC000"/>
    <a:srgbClr val="00EBE5"/>
    <a:srgbClr val="0C008F"/>
    <a:srgbClr val="6ADB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47" autoAdjust="0"/>
    <p:restoredTop sz="77710"/>
  </p:normalViewPr>
  <p:slideViewPr>
    <p:cSldViewPr snapToGrid="0">
      <p:cViewPr varScale="1">
        <p:scale>
          <a:sx n="98" d="100"/>
          <a:sy n="98" d="100"/>
        </p:scale>
        <p:origin x="132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94F09-E9E7-4165-A848-CCA8144298EA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31B7E-18AD-4A41-B76E-9BC2C15FDE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554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6394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382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480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9402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394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u="none" strike="noStrike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849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824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150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387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413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08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Maximize orange, minimize the green</a:t>
            </a:r>
          </a:p>
          <a:p>
            <a:r>
              <a:rPr lang="en-GB" dirty="0"/>
              <a:t>One of the challenges is to decouple the two effects.</a:t>
            </a:r>
          </a:p>
          <a:p>
            <a:endParaRPr lang="en-GB" dirty="0"/>
          </a:p>
          <a:p>
            <a:r>
              <a:rPr lang="en-US" dirty="0">
                <a:solidFill>
                  <a:srgbClr val="EF00C2"/>
                </a:solidFill>
              </a:rPr>
              <a:t>(impact on the focusing characteristic of the field).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394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31B7E-18AD-4A41-B76E-9BC2C15FDE1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642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EE762-1A67-43F3-B1D5-A28846B59C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D59E81-1CFF-4E89-9ADF-E7D65FE2A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28226-C262-4BA1-BBCA-3C8E1F849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0FDDE1-1E8B-4D2D-A8C4-3DBBBD8ED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712D8-2970-4888-924B-7AFB19FDE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69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A921F-1B52-4A68-A4F5-D56766CC8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CD3DEF-8A0B-435C-A880-DDFD3D083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DC1F6-5C9E-41B0-9A32-76850C982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808CB1-378E-4EBB-94B0-8E412422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4E65A-FE93-4BE4-9D1D-6EF8CB252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694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37A504-61C4-4DB9-83D9-9007A4802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95EDE1-911E-4A29-A441-6AC821CD12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1EFF5-3FB6-4ED6-9BE5-EF5375967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B3866-048B-4AA9-B62C-6074AC6F9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FF74D-72D7-4CB6-A06E-255027290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8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59165-F8AA-4514-9060-3A4F902E3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5F3C6-6FB9-4C73-B3A7-D80E58DEA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5843D-29A4-41AF-8307-0C3C5F554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71A30-88E1-495B-9382-574F15B5A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37618-1EDA-4EAD-B574-0DD3CE003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974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5B73F-3A7D-4B39-9D88-15E91248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A8F61-B825-4FB6-94C6-1E41A6158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2E136-FCFE-4B79-A060-DEE24456D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889BA-8823-43E7-B7F4-3BC5AF4EE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55588-059A-4FAC-AAB5-E2DF302DA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136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537BE-01DF-4EE7-B0A9-646B621FA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69241-307D-4B56-85A7-A5428DE6E0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3F11D5-A87E-4DFA-9D68-E7EDF67C47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DBE0A0-7C23-48C6-A993-BD6C7B650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644A6C-2D38-4EAD-B6C5-3F1B6C18F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2E4FC7-3DF3-40C3-BBCE-87A4DCE6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73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BA2F6-ACBB-400F-ACED-A7567C87D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40EE2-8B2F-4D5E-9169-15802C069A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71FF3D-6CA3-4F51-911E-142855B77A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CA1A54-E229-47D8-854C-E8D1C9CAAD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61AA10-BE92-4CA5-BED7-722DCD7DD1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07919E-0553-4AC7-9233-A8F9B004A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17D462-5593-40C8-9496-3DF2200AC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9927E4-D8F9-46B9-BF86-BDC9B7E99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50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9297D-88AF-4E44-8E99-F2EB624A4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E155-A998-4849-A278-9E8364F74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0EF870-5A2A-4B87-B9D2-7B71FD9BE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43FA7-6B86-4B03-8CBD-37ADE8DBA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90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F11860-9B7A-4698-9864-D6CAA955D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EC7BC1-87E3-410D-B91A-6C9177EF2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C47359-81A9-4C01-9734-3498BB49D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9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C2A04-837B-4EF1-B762-85A3CFA11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C4086-E7C5-4325-B4C8-45D07A347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FF422A-7069-45B0-BB61-A0803A3727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0F5CF9-C0C2-452B-8606-B7F643106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B880FF-DA7E-499D-B3C7-6614FF337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689E25-C678-4584-80ED-B0B17C221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600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F3042-BC7F-4BC9-947C-07DA9A810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6F8328-937A-49EE-A817-525C4E65FF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A1A7AA-7506-466D-9FA8-A7BFC92853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08777B-DF3E-4D9C-885A-9D12BE741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DD003E-0E46-4AA3-8A12-8798C1851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EA0EB7-46A7-4A99-B05F-30C953E5E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181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4BF42A-7135-4383-A80F-22218FAF5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256AF-FF4E-4DD3-B0DC-B72D4002A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DE668-5156-4A89-AA65-B62DF116D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C3E1D-F50D-4D9F-B361-BCA55E4A6A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5E040-2C0D-42E1-8E5A-E985DAEA0C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41153-884B-4006-B9D6-5639CE7F7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788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39402-B73B-49B7-83B5-D3B349ED28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58263"/>
            <a:ext cx="9144000" cy="2387600"/>
          </a:xfrm>
        </p:spPr>
        <p:txBody>
          <a:bodyPr anchor="ctr">
            <a:normAutofit/>
          </a:bodyPr>
          <a:lstStyle/>
          <a:p>
            <a:r>
              <a:rPr lang="en-US" sz="4000" dirty="0"/>
              <a:t>PhD progress report</a:t>
            </a:r>
            <a:br>
              <a:rPr lang="en-US" sz="4000" b="1" dirty="0"/>
            </a:br>
            <a:r>
              <a:rPr lang="en-US" sz="4000" b="1" dirty="0"/>
              <a:t>Innovative Compact Beam Separator for FLASH Electron Therapy Facilities</a:t>
            </a: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57E9B2-65E9-493D-A6A5-634C986319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37938"/>
            <a:ext cx="9144000" cy="1655762"/>
          </a:xfrm>
        </p:spPr>
        <p:txBody>
          <a:bodyPr/>
          <a:lstStyle/>
          <a:p>
            <a:r>
              <a:rPr lang="en-US" dirty="0"/>
              <a:t>Vera Korchevnyuk</a:t>
            </a:r>
          </a:p>
          <a:p>
            <a:endParaRPr lang="en-US" dirty="0"/>
          </a:p>
          <a:p>
            <a:r>
              <a:rPr lang="en-US" dirty="0"/>
              <a:t>February 11</a:t>
            </a:r>
            <a:r>
              <a:rPr lang="en-US" baseline="30000" dirty="0"/>
              <a:t>th</a:t>
            </a:r>
            <a:r>
              <a:rPr lang="en-US" dirty="0"/>
              <a:t>, 2022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2B100D-C57C-1E4C-8F6F-1CC540AB8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7962" y="263830"/>
            <a:ext cx="1570038" cy="8124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D68CCD-DFA7-624D-B3C9-547C6E89811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8000" y="194863"/>
            <a:ext cx="1233012" cy="1206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B93D17-9F54-2C46-A665-F0BA12B2DA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8014"/>
            <a:ext cx="2282890" cy="128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6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D1FC6-EC90-4ACF-BE52-34DCE298C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 to increase beam separation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A3286AF-1234-4D09-BC15-8EEBC346A8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 will explore different magnetic configurations.</a:t>
            </a:r>
          </a:p>
          <a:p>
            <a:pPr marL="0" indent="0">
              <a:buNone/>
            </a:pPr>
            <a:r>
              <a:rPr lang="en-US" dirty="0"/>
              <a:t>For example, in case of a combined function magnet;</a:t>
            </a:r>
          </a:p>
          <a:p>
            <a:r>
              <a:rPr lang="en-US" dirty="0"/>
              <a:t>Configuration </a:t>
            </a:r>
            <a:r>
              <a:rPr lang="en-US" b="1" dirty="0"/>
              <a:t>amplifies the beam separation</a:t>
            </a:r>
            <a:r>
              <a:rPr lang="en-US" dirty="0"/>
              <a:t> with respect to the one provided by a dipole field spectrometer, thanks to a defocusing effect;</a:t>
            </a:r>
          </a:p>
          <a:p>
            <a:r>
              <a:rPr lang="en-US" dirty="0"/>
              <a:t>We can place our lattice elements closer to the separator, which translates in a more </a:t>
            </a:r>
            <a:r>
              <a:rPr lang="en-US" b="1" dirty="0"/>
              <a:t>compact facility</a:t>
            </a:r>
            <a:r>
              <a:rPr lang="en-US" dirty="0"/>
              <a:t>;</a:t>
            </a:r>
          </a:p>
          <a:p>
            <a:r>
              <a:rPr lang="en-US" dirty="0"/>
              <a:t>However, this configuration also induces an additional </a:t>
            </a:r>
            <a:r>
              <a:rPr lang="en-US" b="1" dirty="0"/>
              <a:t>beam growth</a:t>
            </a:r>
            <a:r>
              <a:rPr lang="en-US" dirty="0"/>
              <a:t>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D86A0D-E7F3-45B5-9CC1-7DB8B9D41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9B619-D5F9-45CE-8E1C-269F7A714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4DE45-7452-4112-98C3-37A37A8E1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310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68B63DC-5770-D144-877E-FB1EC4A8B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Pure dipole vs. combined function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E184A83-7B9B-294E-AC1F-474D367F6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8593" y="1217136"/>
            <a:ext cx="5157787" cy="823912"/>
          </a:xfrm>
        </p:spPr>
        <p:txBody>
          <a:bodyPr/>
          <a:lstStyle/>
          <a:p>
            <a:r>
              <a:rPr lang="en-GB" dirty="0"/>
              <a:t>Pure dipole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713A84BA-2CF7-9047-B903-EF8F58CB936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0014" y="2150231"/>
            <a:ext cx="3181386" cy="2645905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8CBCB63E-A9FF-4F46-8DFB-E3BB19499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02701" y="1217136"/>
            <a:ext cx="5183188" cy="823912"/>
          </a:xfrm>
        </p:spPr>
        <p:txBody>
          <a:bodyPr/>
          <a:lstStyle/>
          <a:p>
            <a:r>
              <a:rPr lang="en-GB" dirty="0"/>
              <a:t>Combined function</a:t>
            </a: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1A285B91-71E7-7646-AAB5-9789EAAE176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16346" y="2163879"/>
            <a:ext cx="3192358" cy="258727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1A77BE-93E8-1D46-A6D9-958A08EFB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2B5C4B-0922-1C45-A4BB-3D13ED3F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4F2C8D-6A49-3E4A-BB65-E15E9E4FA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11</a:t>
            </a:fld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1F0064E-A1A2-4F48-A67B-DFB0B09160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547" y="4756947"/>
            <a:ext cx="2070100" cy="14224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3C441C-0E5F-6240-8399-EECC171B0A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860" y="4719253"/>
            <a:ext cx="1828800" cy="1384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486F508-142B-9A45-8915-B8DE5CDB2BE4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845" y="2245767"/>
            <a:ext cx="2947400" cy="1578805"/>
          </a:xfrm>
          <a:prstGeom prst="rect">
            <a:avLst/>
          </a:prstGeom>
          <a:noFill/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91D9CA5-E4E4-5348-AD64-4D2BD320F73C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845" y="3990655"/>
            <a:ext cx="3181148" cy="1628226"/>
          </a:xfrm>
          <a:prstGeom prst="rect">
            <a:avLst/>
          </a:prstGeom>
          <a:noFill/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882C4C9-E504-794B-ABF3-D9397CE23F5F}"/>
              </a:ext>
            </a:extLst>
          </p:cNvPr>
          <p:cNvSpPr txBox="1"/>
          <p:nvPr/>
        </p:nvSpPr>
        <p:spPr>
          <a:xfrm>
            <a:off x="8256896" y="5728991"/>
            <a:ext cx="3591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u="sng" dirty="0"/>
              <a:t>Source</a:t>
            </a:r>
            <a:r>
              <a:rPr lang="en-US" sz="1200" dirty="0"/>
              <a:t>: </a:t>
            </a:r>
          </a:p>
          <a:p>
            <a:pPr algn="r"/>
            <a:r>
              <a:rPr lang="en-US" sz="1200" dirty="0"/>
              <a:t>Magnets in Particle Accelerators, D. </a:t>
            </a:r>
            <a:r>
              <a:rPr lang="en-US" sz="1200" dirty="0" err="1"/>
              <a:t>Tommasini</a:t>
            </a:r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8D45CFD-8ED5-7649-A852-51CEA4605916}"/>
              </a:ext>
            </a:extLst>
          </p:cNvPr>
          <p:cNvSpPr txBox="1"/>
          <p:nvPr/>
        </p:nvSpPr>
        <p:spPr>
          <a:xfrm>
            <a:off x="8461612" y="1685075"/>
            <a:ext cx="3152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/>
              <a:t>Example</a:t>
            </a:r>
            <a:r>
              <a:rPr lang="en-US" sz="1200" dirty="0"/>
              <a:t>: </a:t>
            </a:r>
          </a:p>
          <a:p>
            <a:pPr algn="r"/>
            <a:r>
              <a:rPr lang="en-US" sz="1200" dirty="0"/>
              <a:t>2D model of the PS Main Unit, CERN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09A5501-5441-0D4A-B9C8-2F65B9F6E47F}"/>
              </a:ext>
            </a:extLst>
          </p:cNvPr>
          <p:cNvSpPr/>
          <p:nvPr/>
        </p:nvSpPr>
        <p:spPr>
          <a:xfrm>
            <a:off x="6577843" y="3396159"/>
            <a:ext cx="168788" cy="16218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8BEBEA1-CC63-B648-9580-E9D781D5FDA3}"/>
              </a:ext>
            </a:extLst>
          </p:cNvPr>
          <p:cNvSpPr/>
          <p:nvPr/>
        </p:nvSpPr>
        <p:spPr>
          <a:xfrm>
            <a:off x="6577843" y="3384237"/>
            <a:ext cx="168788" cy="162189"/>
          </a:xfrm>
          <a:prstGeom prst="ellipse">
            <a:avLst/>
          </a:prstGeom>
          <a:solidFill>
            <a:srgbClr val="C00000"/>
          </a:solidFill>
          <a:ln>
            <a:solidFill>
              <a:srgbClr val="8B0505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7B5EF60-1B39-BD45-8F7A-2A814B18E228}"/>
              </a:ext>
            </a:extLst>
          </p:cNvPr>
          <p:cNvSpPr/>
          <p:nvPr/>
        </p:nvSpPr>
        <p:spPr>
          <a:xfrm>
            <a:off x="6577843" y="3387959"/>
            <a:ext cx="168788" cy="162189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094254E-CA69-2B43-9BDA-F067497AE0AB}"/>
              </a:ext>
            </a:extLst>
          </p:cNvPr>
          <p:cNvSpPr/>
          <p:nvPr/>
        </p:nvSpPr>
        <p:spPr>
          <a:xfrm>
            <a:off x="6595822" y="5171509"/>
            <a:ext cx="168788" cy="16218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0CD6263-AA84-0F46-9FAD-08E6718A119F}"/>
              </a:ext>
            </a:extLst>
          </p:cNvPr>
          <p:cNvSpPr/>
          <p:nvPr/>
        </p:nvSpPr>
        <p:spPr>
          <a:xfrm>
            <a:off x="6595822" y="5177260"/>
            <a:ext cx="168788" cy="162189"/>
          </a:xfrm>
          <a:prstGeom prst="ellipse">
            <a:avLst/>
          </a:prstGeom>
          <a:solidFill>
            <a:srgbClr val="C00000"/>
          </a:solidFill>
          <a:ln>
            <a:solidFill>
              <a:srgbClr val="8B0505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0ED2EF9-D469-E34D-82AC-2732F8240ADE}"/>
              </a:ext>
            </a:extLst>
          </p:cNvPr>
          <p:cNvSpPr/>
          <p:nvPr/>
        </p:nvSpPr>
        <p:spPr>
          <a:xfrm>
            <a:off x="6602648" y="5184067"/>
            <a:ext cx="168788" cy="162189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C51E805-4CDF-644F-8D37-B4ACAC292A9B}"/>
              </a:ext>
            </a:extLst>
          </p:cNvPr>
          <p:cNvSpPr/>
          <p:nvPr/>
        </p:nvSpPr>
        <p:spPr>
          <a:xfrm>
            <a:off x="3788225" y="6232735"/>
            <a:ext cx="1628952" cy="123615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49000">
                <a:schemeClr val="accent2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0E4B0DB-CE79-EA4D-B381-8F521A407AD3}"/>
              </a:ext>
            </a:extLst>
          </p:cNvPr>
          <p:cNvSpPr txBox="1"/>
          <p:nvPr/>
        </p:nvSpPr>
        <p:spPr>
          <a:xfrm>
            <a:off x="5294869" y="589949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8D8FC99-D105-8D44-B34B-D1EDFBE1E5D0}"/>
              </a:ext>
            </a:extLst>
          </p:cNvPr>
          <p:cNvSpPr/>
          <p:nvPr/>
        </p:nvSpPr>
        <p:spPr>
          <a:xfrm>
            <a:off x="2497878" y="3415614"/>
            <a:ext cx="168788" cy="16218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E37BD7C-F785-4D48-A585-D759BE077EEF}"/>
              </a:ext>
            </a:extLst>
          </p:cNvPr>
          <p:cNvSpPr/>
          <p:nvPr/>
        </p:nvSpPr>
        <p:spPr>
          <a:xfrm>
            <a:off x="2497878" y="3403692"/>
            <a:ext cx="168788" cy="162189"/>
          </a:xfrm>
          <a:prstGeom prst="ellipse">
            <a:avLst/>
          </a:prstGeom>
          <a:solidFill>
            <a:srgbClr val="C00000"/>
          </a:solidFill>
          <a:ln>
            <a:solidFill>
              <a:srgbClr val="8B0505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D737A4F-F3C8-1F4B-B29C-B92AE029C414}"/>
              </a:ext>
            </a:extLst>
          </p:cNvPr>
          <p:cNvSpPr/>
          <p:nvPr/>
        </p:nvSpPr>
        <p:spPr>
          <a:xfrm>
            <a:off x="2497878" y="3407414"/>
            <a:ext cx="168788" cy="162189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34FC171-38F6-034F-AE0F-E46AD68E2AA7}"/>
              </a:ext>
            </a:extLst>
          </p:cNvPr>
          <p:cNvSpPr/>
          <p:nvPr/>
        </p:nvSpPr>
        <p:spPr>
          <a:xfrm>
            <a:off x="2515857" y="5190964"/>
            <a:ext cx="168788" cy="16218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F1DE9FA-DDD1-0740-80EB-E259F7992D32}"/>
              </a:ext>
            </a:extLst>
          </p:cNvPr>
          <p:cNvSpPr/>
          <p:nvPr/>
        </p:nvSpPr>
        <p:spPr>
          <a:xfrm>
            <a:off x="2515857" y="5196715"/>
            <a:ext cx="168788" cy="162189"/>
          </a:xfrm>
          <a:prstGeom prst="ellipse">
            <a:avLst/>
          </a:prstGeom>
          <a:solidFill>
            <a:srgbClr val="C00000"/>
          </a:solidFill>
          <a:ln>
            <a:solidFill>
              <a:srgbClr val="8B0505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6FEBC0B-786D-DE45-8808-03D312DC410F}"/>
              </a:ext>
            </a:extLst>
          </p:cNvPr>
          <p:cNvSpPr/>
          <p:nvPr/>
        </p:nvSpPr>
        <p:spPr>
          <a:xfrm>
            <a:off x="2513585" y="5194424"/>
            <a:ext cx="168788" cy="162189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36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1.85185E-6 L 0.01185 0.000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4.07407E-6 L 0.01094 -0.0009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" y="-4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0.00139 L -0.01133 -0.0011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3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11022E-16 L -0.01172 1.11022E-1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07407E-6 L 0.02175 -0.0002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1" y="-2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01575 0.0196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97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07407E-6 L -0.01992 -0.00185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3" y="-9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01576 -0.0148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4" y="-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5" grpId="0" animBg="1"/>
      <p:bldP spid="35" grpId="1" animBg="1"/>
      <p:bldP spid="36" grpId="0" animBg="1"/>
      <p:bldP spid="36" grpId="1" animBg="1"/>
      <p:bldP spid="34" grpId="0" animBg="1"/>
      <p:bldP spid="38" grpId="0" animBg="1"/>
      <p:bldP spid="38" grpId="1" animBg="1"/>
      <p:bldP spid="39" grpId="0" animBg="1"/>
      <p:bldP spid="39" grpId="1" animBg="1"/>
      <p:bldP spid="37" grpId="0" animBg="1"/>
      <p:bldP spid="44" grpId="0" animBg="1"/>
      <p:bldP spid="44" grpId="1" animBg="1"/>
      <p:bldP spid="45" grpId="0" animBg="1"/>
      <p:bldP spid="45" grpId="1" animBg="1"/>
      <p:bldP spid="46" grpId="0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4B9B1-7FED-AE41-990E-733E926AF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Pure dipole vs. combined function magnet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CAC9F-68C4-364A-9F8D-50FC3FD404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Pure dipole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292527-9C2A-4847-9385-6B618756A8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Combined function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D5B970-B163-DD4D-8258-48091ACBC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65092C-1A91-D64C-A729-CA1CC434A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E1777A-731A-8648-8B43-E5EF16E18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12</a:t>
            </a:fld>
            <a:endParaRPr lang="en-GB"/>
          </a:p>
        </p:txBody>
      </p:sp>
      <p:pic>
        <p:nvPicPr>
          <p:cNvPr id="10" name="Content Placeholder 27">
            <a:extLst>
              <a:ext uri="{FF2B5EF4-FFF2-40B4-BE49-F238E27FC236}">
                <a16:creationId xmlns:a16="http://schemas.microsoft.com/office/drawing/2014/main" id="{3721F017-CBA7-0B4F-850A-14DCEFC302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51" t="35718" b="12083"/>
          <a:stretch/>
        </p:blipFill>
        <p:spPr>
          <a:xfrm>
            <a:off x="1813364" y="1647351"/>
            <a:ext cx="3958025" cy="4542312"/>
          </a:xfrm>
        </p:spPr>
      </p:pic>
      <p:pic>
        <p:nvPicPr>
          <p:cNvPr id="11" name="Content Placeholder 29">
            <a:extLst>
              <a:ext uri="{FF2B5EF4-FFF2-40B4-BE49-F238E27FC236}">
                <a16:creationId xmlns:a16="http://schemas.microsoft.com/office/drawing/2014/main" id="{657669F7-765F-BC46-B1B0-7B02D044233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0" t="34570"/>
          <a:stretch/>
        </p:blipFill>
        <p:spPr>
          <a:xfrm>
            <a:off x="6876329" y="1647351"/>
            <a:ext cx="4653684" cy="4542312"/>
          </a:xfr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A84CF9-79F6-7046-9880-9362DFB04CE0}"/>
              </a:ext>
            </a:extLst>
          </p:cNvPr>
          <p:cNvCxnSpPr/>
          <p:nvPr/>
        </p:nvCxnSpPr>
        <p:spPr>
          <a:xfrm>
            <a:off x="2361063" y="4804012"/>
            <a:ext cx="723331" cy="0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ys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F074907-B4B4-7A4F-AA09-0E6926D0C660}"/>
              </a:ext>
            </a:extLst>
          </p:cNvPr>
          <p:cNvCxnSpPr>
            <a:cxnSpLocks/>
          </p:cNvCxnSpPr>
          <p:nvPr/>
        </p:nvCxnSpPr>
        <p:spPr>
          <a:xfrm>
            <a:off x="7929349" y="4763068"/>
            <a:ext cx="1296538" cy="0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ys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Diamond 18">
            <a:extLst>
              <a:ext uri="{FF2B5EF4-FFF2-40B4-BE49-F238E27FC236}">
                <a16:creationId xmlns:a16="http://schemas.microsoft.com/office/drawing/2014/main" id="{AC0A8864-8EBA-EF4F-9302-C773973079BA}"/>
              </a:ext>
            </a:extLst>
          </p:cNvPr>
          <p:cNvSpPr/>
          <p:nvPr/>
        </p:nvSpPr>
        <p:spPr>
          <a:xfrm rot="21443880">
            <a:off x="8120418" y="5275263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0B692068-0B93-6842-A501-B23C30FDE89B}"/>
              </a:ext>
            </a:extLst>
          </p:cNvPr>
          <p:cNvSpPr/>
          <p:nvPr/>
        </p:nvSpPr>
        <p:spPr>
          <a:xfrm rot="19329821">
            <a:off x="9431876" y="5153561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iamond 20">
            <a:extLst>
              <a:ext uri="{FF2B5EF4-FFF2-40B4-BE49-F238E27FC236}">
                <a16:creationId xmlns:a16="http://schemas.microsoft.com/office/drawing/2014/main" id="{740B79A2-005D-114F-B823-CA4E8531911B}"/>
              </a:ext>
            </a:extLst>
          </p:cNvPr>
          <p:cNvSpPr/>
          <p:nvPr/>
        </p:nvSpPr>
        <p:spPr>
          <a:xfrm rot="1177459">
            <a:off x="7168929" y="5082832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iamond 21">
            <a:extLst>
              <a:ext uri="{FF2B5EF4-FFF2-40B4-BE49-F238E27FC236}">
                <a16:creationId xmlns:a16="http://schemas.microsoft.com/office/drawing/2014/main" id="{4428E72B-40B0-324C-AC82-91828356E892}"/>
              </a:ext>
            </a:extLst>
          </p:cNvPr>
          <p:cNvSpPr/>
          <p:nvPr/>
        </p:nvSpPr>
        <p:spPr>
          <a:xfrm rot="456273">
            <a:off x="1751846" y="5252592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iamond 22">
            <a:extLst>
              <a:ext uri="{FF2B5EF4-FFF2-40B4-BE49-F238E27FC236}">
                <a16:creationId xmlns:a16="http://schemas.microsoft.com/office/drawing/2014/main" id="{28AA8D30-558B-EF41-8FCC-064286A6FFFC}"/>
              </a:ext>
            </a:extLst>
          </p:cNvPr>
          <p:cNvSpPr/>
          <p:nvPr/>
        </p:nvSpPr>
        <p:spPr>
          <a:xfrm>
            <a:off x="2209046" y="5275666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B2DE916A-F573-9843-B143-E71045991C3D}"/>
              </a:ext>
            </a:extLst>
          </p:cNvPr>
          <p:cNvSpPr/>
          <p:nvPr/>
        </p:nvSpPr>
        <p:spPr>
          <a:xfrm rot="20963556">
            <a:off x="2799724" y="5294650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4BB17D4A-7908-F849-993F-692DAF392261}"/>
              </a:ext>
            </a:extLst>
          </p:cNvPr>
          <p:cNvSpPr/>
          <p:nvPr/>
        </p:nvSpPr>
        <p:spPr>
          <a:xfrm>
            <a:off x="2060813" y="4205654"/>
            <a:ext cx="1282889" cy="914400"/>
          </a:xfrm>
          <a:prstGeom prst="arc">
            <a:avLst>
              <a:gd name="adj1" fmla="val 2646504"/>
              <a:gd name="adj2" fmla="val 8093556"/>
            </a:avLst>
          </a:prstGeom>
          <a:ln w="381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70F044-F183-CA4F-90DC-A9A590821EEC}"/>
              </a:ext>
            </a:extLst>
          </p:cNvPr>
          <p:cNvSpPr txBox="1"/>
          <p:nvPr/>
        </p:nvSpPr>
        <p:spPr>
          <a:xfrm>
            <a:off x="2811320" y="499275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⍺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17ACFEDE-4097-4E48-88B3-320994A38818}"/>
              </a:ext>
            </a:extLst>
          </p:cNvPr>
          <p:cNvSpPr/>
          <p:nvPr/>
        </p:nvSpPr>
        <p:spPr>
          <a:xfrm>
            <a:off x="7492619" y="3822895"/>
            <a:ext cx="2060813" cy="1323279"/>
          </a:xfrm>
          <a:prstGeom prst="arc">
            <a:avLst>
              <a:gd name="adj1" fmla="val 1707759"/>
              <a:gd name="adj2" fmla="val 8636620"/>
            </a:avLst>
          </a:prstGeom>
          <a:ln w="381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74DBE3-6AD2-7848-B2FB-9465FAFB6992}"/>
              </a:ext>
            </a:extLst>
          </p:cNvPr>
          <p:cNvSpPr txBox="1"/>
          <p:nvPr/>
        </p:nvSpPr>
        <p:spPr>
          <a:xfrm>
            <a:off x="9109859" y="488089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⍺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00A57B-77A0-D548-AA4F-1FC90304EAF4}"/>
              </a:ext>
            </a:extLst>
          </p:cNvPr>
          <p:cNvSpPr txBox="1"/>
          <p:nvPr/>
        </p:nvSpPr>
        <p:spPr>
          <a:xfrm>
            <a:off x="2405012" y="447818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E61D276-7264-6047-9BBE-846BD557CBC9}"/>
              </a:ext>
            </a:extLst>
          </p:cNvPr>
          <p:cNvSpPr txBox="1"/>
          <p:nvPr/>
        </p:nvSpPr>
        <p:spPr>
          <a:xfrm>
            <a:off x="8008190" y="443841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40641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29">
            <a:extLst>
              <a:ext uri="{FF2B5EF4-FFF2-40B4-BE49-F238E27FC236}">
                <a16:creationId xmlns:a16="http://schemas.microsoft.com/office/drawing/2014/main" id="{AA37381F-C1A0-A74D-9D94-C48117C0C4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0" t="30783"/>
          <a:stretch/>
        </p:blipFill>
        <p:spPr>
          <a:xfrm>
            <a:off x="1824137" y="3636485"/>
            <a:ext cx="2950645" cy="3046688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82780BA-59A5-2444-9F6B-2504381FF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 to limit the beam size increase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5E7C7BC-3C23-AA44-B8D6-043EA2791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 will investigate different concepts:</a:t>
            </a:r>
          </a:p>
          <a:p>
            <a:r>
              <a:rPr lang="en-GB" dirty="0"/>
              <a:t>Varying the pole profile along the longitudinal trajectories;</a:t>
            </a:r>
          </a:p>
          <a:p>
            <a:r>
              <a:rPr lang="en-GB" dirty="0"/>
              <a:t>Local focusing at the magnet edge;</a:t>
            </a:r>
          </a:p>
          <a:p>
            <a:r>
              <a:rPr lang="en-GB" dirty="0"/>
              <a:t>Introduce magnetic inserts (permanent magnets, trimming elements).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385936-C282-B047-A480-2E2B3298E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D7A22D-03C2-C045-82E3-71FFC0155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PhD progress report - V. Korchevnyuk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600A45-B1DF-304B-A4E8-5CB40B675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13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A05763-3604-EF46-9345-24D89794566C}"/>
              </a:ext>
            </a:extLst>
          </p:cNvPr>
          <p:cNvSpPr/>
          <p:nvPr/>
        </p:nvSpPr>
        <p:spPr>
          <a:xfrm>
            <a:off x="2246811" y="5277395"/>
            <a:ext cx="1214845" cy="54864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F70F0FB-1D93-534E-AB8C-B98F80A387AD}"/>
              </a:ext>
            </a:extLst>
          </p:cNvPr>
          <p:cNvCxnSpPr>
            <a:cxnSpLocks/>
          </p:cNvCxnSpPr>
          <p:nvPr/>
        </p:nvCxnSpPr>
        <p:spPr>
          <a:xfrm flipV="1">
            <a:off x="3461656" y="4128317"/>
            <a:ext cx="2116183" cy="1149078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A273FE8-255B-C74A-9011-99EA2C5D4E06}"/>
              </a:ext>
            </a:extLst>
          </p:cNvPr>
          <p:cNvCxnSpPr>
            <a:cxnSpLocks/>
          </p:cNvCxnSpPr>
          <p:nvPr/>
        </p:nvCxnSpPr>
        <p:spPr>
          <a:xfrm>
            <a:off x="3461656" y="5826035"/>
            <a:ext cx="2116183" cy="106208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3" name="Content Placeholder 29">
            <a:extLst>
              <a:ext uri="{FF2B5EF4-FFF2-40B4-BE49-F238E27FC236}">
                <a16:creationId xmlns:a16="http://schemas.microsoft.com/office/drawing/2014/main" id="{C8EFE57B-259B-724C-9337-C66EC4E1F3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89" t="67974" r="32367" b="19562"/>
          <a:stretch/>
        </p:blipFill>
        <p:spPr>
          <a:xfrm>
            <a:off x="5577839" y="4128316"/>
            <a:ext cx="4005008" cy="1808718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52182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998A755-76F8-4705-9E9D-C09673FA3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of activities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924C92D-4CC7-4F63-90E5-4F83B9371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Characterize the correlation between magnet parameters, beam size and profile, transmission efficiency, and impact on the footprint of the facility;</a:t>
            </a:r>
          </a:p>
          <a:p>
            <a:r>
              <a:rPr lang="en-US" dirty="0"/>
              <a:t>Develop optimizing functions to achieve an ideal compromise between the above parameters;</a:t>
            </a:r>
          </a:p>
          <a:p>
            <a:r>
              <a:rPr lang="en-US" dirty="0"/>
              <a:t>Convert the optimized solution into a magnet design;</a:t>
            </a:r>
          </a:p>
          <a:p>
            <a:r>
              <a:rPr lang="en-US" dirty="0"/>
              <a:t>Develop a strategy in collaboration with beam dynamics to validate the identified solution.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1B0CD7-482B-4C4D-9FA3-6D3F8751F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41281-107E-4ACE-A809-B08DBAE6A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132930-98A4-4C4A-BCD9-96A9D6E9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170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FC5A6-71FE-A943-B42B-5EF4952D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127" y="923771"/>
            <a:ext cx="5226934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Cancer treatment with radiation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1C3CA-1D4A-2140-8839-A5817ED091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526333"/>
            <a:ext cx="5346788" cy="4351338"/>
          </a:xfrm>
        </p:spPr>
        <p:txBody>
          <a:bodyPr/>
          <a:lstStyle/>
          <a:p>
            <a:r>
              <a:rPr lang="en-GB" b="1" dirty="0"/>
              <a:t>Photons (X-rays) and electrons: </a:t>
            </a:r>
            <a:r>
              <a:rPr lang="en-GB" dirty="0">
                <a:solidFill>
                  <a:schemeClr val="accent6"/>
                </a:solidFill>
              </a:rPr>
              <a:t>compact</a:t>
            </a:r>
            <a:r>
              <a:rPr lang="en-GB" dirty="0"/>
              <a:t> and relatively </a:t>
            </a:r>
            <a:r>
              <a:rPr lang="en-GB" dirty="0">
                <a:solidFill>
                  <a:schemeClr val="accent6"/>
                </a:solidFill>
              </a:rPr>
              <a:t>cheap</a:t>
            </a:r>
            <a:r>
              <a:rPr lang="en-GB" dirty="0"/>
              <a:t> facilities, but the treatment </a:t>
            </a:r>
            <a:r>
              <a:rPr lang="en-GB" dirty="0">
                <a:solidFill>
                  <a:srgbClr val="C00000"/>
                </a:solidFill>
              </a:rPr>
              <a:t>damages</a:t>
            </a:r>
            <a:r>
              <a:rPr lang="en-GB" dirty="0"/>
              <a:t> </a:t>
            </a:r>
            <a:r>
              <a:rPr lang="en-GB" dirty="0">
                <a:solidFill>
                  <a:srgbClr val="C00000"/>
                </a:solidFill>
              </a:rPr>
              <a:t>the surrounding healthy tissues</a:t>
            </a:r>
            <a:r>
              <a:rPr lang="en-GB" dirty="0"/>
              <a:t>;</a:t>
            </a:r>
          </a:p>
          <a:p>
            <a:r>
              <a:rPr lang="en-GB" b="1" dirty="0"/>
              <a:t>Heavy particles (protons, ions): </a:t>
            </a:r>
            <a:r>
              <a:rPr lang="en-GB" dirty="0"/>
              <a:t>more </a:t>
            </a:r>
            <a:r>
              <a:rPr lang="en-GB" dirty="0">
                <a:solidFill>
                  <a:schemeClr val="accent6"/>
                </a:solidFill>
              </a:rPr>
              <a:t>precise</a:t>
            </a:r>
            <a:r>
              <a:rPr lang="en-GB" dirty="0"/>
              <a:t> energy delivery, but the facilities are </a:t>
            </a:r>
            <a:r>
              <a:rPr lang="en-GB" dirty="0">
                <a:solidFill>
                  <a:srgbClr val="C00000"/>
                </a:solidFill>
              </a:rPr>
              <a:t>large</a:t>
            </a:r>
            <a:r>
              <a:rPr lang="en-GB" dirty="0"/>
              <a:t> and </a:t>
            </a:r>
            <a:r>
              <a:rPr lang="en-GB" dirty="0">
                <a:solidFill>
                  <a:srgbClr val="C00000"/>
                </a:solidFill>
              </a:rPr>
              <a:t>expensive</a:t>
            </a:r>
            <a:r>
              <a:rPr lang="en-GB" dirty="0"/>
              <a:t>.</a:t>
            </a:r>
            <a:endParaRPr lang="en-GB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CAE3F-E81B-0A4D-9324-55325472E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D12E4-A834-534B-A6F9-75E495C57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29270-7935-954C-BB63-9CC7C2F0E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2</a:t>
            </a:fld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F2E92A-B335-D644-A33D-74EB0AC67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988" y="2557058"/>
            <a:ext cx="6007012" cy="333238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AD179A4-BB33-B248-9A85-E09D1D39DC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983"/>
          <a:stretch/>
        </p:blipFill>
        <p:spPr>
          <a:xfrm>
            <a:off x="7005802" y="516594"/>
            <a:ext cx="2589735" cy="173274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5DCDE76-5ABB-B04F-8DCF-AABE0F9E9610}"/>
              </a:ext>
            </a:extLst>
          </p:cNvPr>
          <p:cNvSpPr txBox="1"/>
          <p:nvPr/>
        </p:nvSpPr>
        <p:spPr>
          <a:xfrm>
            <a:off x="9537539" y="5922098"/>
            <a:ext cx="2477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u="sng" dirty="0"/>
              <a:t>Source</a:t>
            </a:r>
            <a:r>
              <a:rPr lang="en-US" sz="1200" dirty="0"/>
              <a:t>: Courtesy of D. </a:t>
            </a:r>
            <a:r>
              <a:rPr lang="en-US" sz="1200" dirty="0" err="1"/>
              <a:t>Tommasini</a:t>
            </a:r>
            <a:endParaRPr lang="en-US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1FFC04-469D-F74D-95C5-F6475F70DF4A}"/>
              </a:ext>
            </a:extLst>
          </p:cNvPr>
          <p:cNvSpPr txBox="1"/>
          <p:nvPr/>
        </p:nvSpPr>
        <p:spPr>
          <a:xfrm>
            <a:off x="8449519" y="2249334"/>
            <a:ext cx="3576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u="sng" dirty="0"/>
              <a:t>Source</a:t>
            </a:r>
            <a:r>
              <a:rPr lang="en-US" sz="1200" dirty="0"/>
              <a:t>: https://</a:t>
            </a:r>
            <a:r>
              <a:rPr lang="en-US" sz="1200" dirty="0" err="1"/>
              <a:t>tcr.amegroups.com</a:t>
            </a:r>
            <a:r>
              <a:rPr lang="en-US" sz="1200" dirty="0"/>
              <a:t>/article/view/5803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217976A-4490-AD47-B99A-F15CBAB4A6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011"/>
          <a:stretch/>
        </p:blipFill>
        <p:spPr>
          <a:xfrm>
            <a:off x="9595537" y="516594"/>
            <a:ext cx="2536536" cy="173274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B6353200-2A5B-A34A-BE54-96AA86F6EE5B}"/>
              </a:ext>
            </a:extLst>
          </p:cNvPr>
          <p:cNvSpPr/>
          <p:nvPr/>
        </p:nvSpPr>
        <p:spPr>
          <a:xfrm>
            <a:off x="7005802" y="516594"/>
            <a:ext cx="175286" cy="18020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A</a:t>
            </a:r>
            <a:endParaRPr lang="en-GB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BCDF05A-3E42-504F-BFB5-3E7D04AD9BF5}"/>
              </a:ext>
            </a:extLst>
          </p:cNvPr>
          <p:cNvSpPr/>
          <p:nvPr/>
        </p:nvSpPr>
        <p:spPr>
          <a:xfrm>
            <a:off x="9595537" y="522366"/>
            <a:ext cx="175286" cy="18020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9569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4508B-4ED5-5F40-8EF0-1C908E357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FLASH radiation therapy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A490434-5E73-424E-8656-03B89F1116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45234" y="1641202"/>
            <a:ext cx="7271576" cy="4535761"/>
          </a:xfrm>
        </p:spPr>
        <p:txBody>
          <a:bodyPr>
            <a:normAutofit/>
          </a:bodyPr>
          <a:lstStyle/>
          <a:p>
            <a:r>
              <a:rPr lang="en-GB" dirty="0"/>
              <a:t>Consists in delivering the </a:t>
            </a:r>
            <a:r>
              <a:rPr lang="en-GB" b="1" dirty="0"/>
              <a:t>full treatment dose</a:t>
            </a:r>
            <a:r>
              <a:rPr lang="en-GB" dirty="0"/>
              <a:t> in a very </a:t>
            </a:r>
            <a:r>
              <a:rPr lang="en-GB" b="1" dirty="0"/>
              <a:t>small time window </a:t>
            </a:r>
            <a:r>
              <a:rPr lang="en-GB" dirty="0"/>
              <a:t>– FLASH effect;</a:t>
            </a:r>
          </a:p>
          <a:p>
            <a:r>
              <a:rPr lang="en-GB" dirty="0"/>
              <a:t>This effect </a:t>
            </a:r>
            <a:r>
              <a:rPr lang="en-GB" b="1" dirty="0"/>
              <a:t>spares the healthy tissues</a:t>
            </a:r>
            <a:r>
              <a:rPr lang="en-GB" dirty="0"/>
              <a:t>, while still affecting the tumour cells.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5545A-960C-304B-B511-89250A232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4CE84-2CA6-474B-A4E3-5E83D1470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8BA8B-7241-4F4D-A33E-46E7171C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3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58E8D9-B3A0-BB4C-82F5-F2693A753C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3F2"/>
              </a:clrFrom>
              <a:clrTo>
                <a:srgbClr val="F2F3F2">
                  <a:alpha val="0"/>
                </a:srgbClr>
              </a:clrTo>
            </a:clrChange>
          </a:blip>
          <a:srcRect t="37490"/>
          <a:stretch/>
        </p:blipFill>
        <p:spPr>
          <a:xfrm>
            <a:off x="2463944" y="2468926"/>
            <a:ext cx="1452677" cy="12388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06EBC262-3086-EC4C-80F7-F0D4B48F0D54}"/>
              </a:ext>
            </a:extLst>
          </p:cNvPr>
          <p:cNvSpPr txBox="1">
            <a:spLocks/>
          </p:cNvSpPr>
          <p:nvPr/>
        </p:nvSpPr>
        <p:spPr>
          <a:xfrm>
            <a:off x="938954" y="3338922"/>
            <a:ext cx="1519366" cy="3693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800" dirty="0"/>
              <a:t>FLASH therapy:</a:t>
            </a:r>
            <a:endParaRPr lang="en-GB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40DD93-40DA-6F47-8121-221A167E832E}"/>
              </a:ext>
            </a:extLst>
          </p:cNvPr>
          <p:cNvSpPr txBox="1"/>
          <p:nvPr/>
        </p:nvSpPr>
        <p:spPr>
          <a:xfrm>
            <a:off x="748937" y="3555055"/>
            <a:ext cx="1709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Treatment time &lt; </a:t>
            </a:r>
            <a:r>
              <a:rPr lang="en-GB" sz="1200" dirty="0"/>
              <a:t>0.5 s</a:t>
            </a:r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BEED42-2CF6-104D-A58F-968BF3FA01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3F2"/>
              </a:clrFrom>
              <a:clrTo>
                <a:srgbClr val="F2F3F2">
                  <a:alpha val="0"/>
                </a:srgbClr>
              </a:clrTo>
            </a:clrChange>
          </a:blip>
          <a:srcRect b="62510"/>
          <a:stretch/>
        </p:blipFill>
        <p:spPr>
          <a:xfrm>
            <a:off x="2463944" y="1586610"/>
            <a:ext cx="1452677" cy="7429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32044E4A-D0E0-4E43-BB44-287070F2EA00}"/>
              </a:ext>
            </a:extLst>
          </p:cNvPr>
          <p:cNvSpPr txBox="1">
            <a:spLocks/>
          </p:cNvSpPr>
          <p:nvPr/>
        </p:nvSpPr>
        <p:spPr>
          <a:xfrm>
            <a:off x="938954" y="2000093"/>
            <a:ext cx="1519366" cy="369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800" dirty="0"/>
              <a:t>Conv. therapy:</a:t>
            </a:r>
            <a:endParaRPr lang="en-GB" sz="1800" dirty="0"/>
          </a:p>
        </p:txBody>
      </p:sp>
      <p:pic>
        <p:nvPicPr>
          <p:cNvPr id="16" name="Content Placeholder 16">
            <a:extLst>
              <a:ext uri="{FF2B5EF4-FFF2-40B4-BE49-F238E27FC236}">
                <a16:creationId xmlns:a16="http://schemas.microsoft.com/office/drawing/2014/main" id="{31D5DC7F-A8A2-5443-AEDD-3B0ACA29021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0544" y="3429001"/>
            <a:ext cx="3139538" cy="2927349"/>
          </a:xfrm>
          <a:prstGeom prst="rect">
            <a:avLst/>
          </a:prstGeom>
          <a:ln>
            <a:noFill/>
          </a:ln>
        </p:spPr>
      </p:pic>
      <p:sp>
        <p:nvSpPr>
          <p:cNvPr id="17" name="Content Placeholder 17">
            <a:extLst>
              <a:ext uri="{FF2B5EF4-FFF2-40B4-BE49-F238E27FC236}">
                <a16:creationId xmlns:a16="http://schemas.microsoft.com/office/drawing/2014/main" id="{047F2894-14D1-F042-B667-BA3B0DC7D236}"/>
              </a:ext>
            </a:extLst>
          </p:cNvPr>
          <p:cNvSpPr txBox="1">
            <a:spLocks/>
          </p:cNvSpPr>
          <p:nvPr/>
        </p:nvSpPr>
        <p:spPr>
          <a:xfrm>
            <a:off x="838200" y="4126843"/>
            <a:ext cx="7772400" cy="20501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500" dirty="0"/>
              <a:t>FLASH with Electrons</a:t>
            </a:r>
          </a:p>
          <a:p>
            <a:r>
              <a:rPr lang="en-GB" dirty="0"/>
              <a:t>High energy beams allow to target </a:t>
            </a:r>
            <a:r>
              <a:rPr lang="en-GB" b="1" dirty="0"/>
              <a:t>deep-seated tumours</a:t>
            </a:r>
            <a:r>
              <a:rPr lang="en-GB" dirty="0"/>
              <a:t>; </a:t>
            </a:r>
          </a:p>
          <a:p>
            <a:r>
              <a:rPr lang="en-GB" dirty="0"/>
              <a:t>High current allows to treat </a:t>
            </a:r>
            <a:r>
              <a:rPr lang="en-GB" b="1" dirty="0"/>
              <a:t>large tumours </a:t>
            </a:r>
            <a:r>
              <a:rPr lang="en-GB" dirty="0"/>
              <a:t>(higher beam current is easier to achieve with electrons).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196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Shape&#10;&#10;Description automatically generated">
            <a:extLst>
              <a:ext uri="{FF2B5EF4-FFF2-40B4-BE49-F238E27FC236}">
                <a16:creationId xmlns:a16="http://schemas.microsoft.com/office/drawing/2014/main" id="{608FE767-17CC-4A33-9707-B4B7B1BF1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24" y="3336968"/>
            <a:ext cx="6599346" cy="35034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8BBE8E-FD72-4EA4-A8EE-C89BE47CB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DEFT (Deep Electron FLASH Therapy) facility</a:t>
            </a:r>
            <a:endParaRPr lang="en-GB" sz="40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A0D7FFE-F369-487C-BA86-B3A8BD6C2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024" y="1487702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We irradiate a patient from </a:t>
            </a:r>
            <a:r>
              <a:rPr lang="en-US" sz="2400" b="1" dirty="0"/>
              <a:t>different directions </a:t>
            </a:r>
            <a:r>
              <a:rPr lang="en-US" sz="2400" dirty="0"/>
              <a:t>with high energy electron beams coming from a </a:t>
            </a:r>
            <a:r>
              <a:rPr lang="en-US" sz="2400" dirty="0" err="1"/>
              <a:t>linac</a:t>
            </a:r>
            <a:r>
              <a:rPr lang="en-US" sz="2400" dirty="0"/>
              <a:t> (CLIC-based technology).</a:t>
            </a:r>
          </a:p>
          <a:p>
            <a:r>
              <a:rPr lang="en-US" sz="2400" dirty="0"/>
              <a:t>At the exit of the </a:t>
            </a:r>
            <a:r>
              <a:rPr lang="en-US" sz="2400" dirty="0" err="1"/>
              <a:t>linac</a:t>
            </a:r>
            <a:r>
              <a:rPr lang="en-US" sz="2400" dirty="0"/>
              <a:t>, the beam is split into different beamlines by a </a:t>
            </a:r>
            <a:r>
              <a:rPr lang="en-US" sz="2400" b="1" dirty="0"/>
              <a:t>separator</a:t>
            </a:r>
            <a:r>
              <a:rPr lang="en-US" sz="2400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B20BD-849D-4E01-9CB9-9682E322B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167C3-F6BD-43B5-B2F4-1C1FE93F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1FFFC-52F2-4A0F-888E-75C1B4D18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4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418E5C-A630-484B-8BE6-5C159C2C5EDB}"/>
              </a:ext>
            </a:extLst>
          </p:cNvPr>
          <p:cNvSpPr txBox="1"/>
          <p:nvPr/>
        </p:nvSpPr>
        <p:spPr>
          <a:xfrm>
            <a:off x="3357312" y="4081354"/>
            <a:ext cx="236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8B54D"/>
                </a:solidFill>
              </a:rPr>
              <a:t>photoinjector and </a:t>
            </a:r>
            <a:r>
              <a:rPr lang="en-US" dirty="0" err="1">
                <a:solidFill>
                  <a:srgbClr val="F8B54D"/>
                </a:solidFill>
              </a:rPr>
              <a:t>linac</a:t>
            </a:r>
            <a:endParaRPr lang="en-GB" dirty="0">
              <a:solidFill>
                <a:srgbClr val="F8B54D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32D20C7-8170-4723-85EE-4CF32A8BA9B2}"/>
              </a:ext>
            </a:extLst>
          </p:cNvPr>
          <p:cNvCxnSpPr>
            <a:cxnSpLocks/>
          </p:cNvCxnSpPr>
          <p:nvPr/>
        </p:nvCxnSpPr>
        <p:spPr>
          <a:xfrm flipV="1">
            <a:off x="5446401" y="3805212"/>
            <a:ext cx="323850" cy="318368"/>
          </a:xfrm>
          <a:prstGeom prst="straightConnector1">
            <a:avLst/>
          </a:prstGeom>
          <a:ln w="28575">
            <a:solidFill>
              <a:srgbClr val="F8B5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623F470-BDEA-4DAD-BA38-CDB8FC2B83CB}"/>
              </a:ext>
            </a:extLst>
          </p:cNvPr>
          <p:cNvSpPr txBox="1"/>
          <p:nvPr/>
        </p:nvSpPr>
        <p:spPr>
          <a:xfrm>
            <a:off x="2711203" y="2809885"/>
            <a:ext cx="1738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electron beam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8F9FB3E-EAA0-4905-A4EA-B44F39B03EFD}"/>
              </a:ext>
            </a:extLst>
          </p:cNvPr>
          <p:cNvCxnSpPr>
            <a:cxnSpLocks/>
          </p:cNvCxnSpPr>
          <p:nvPr/>
        </p:nvCxnSpPr>
        <p:spPr>
          <a:xfrm>
            <a:off x="3964424" y="3154352"/>
            <a:ext cx="142875" cy="30808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B65326F-8578-4290-AABD-2DB6A0ACBD1B}"/>
              </a:ext>
            </a:extLst>
          </p:cNvPr>
          <p:cNvSpPr txBox="1"/>
          <p:nvPr/>
        </p:nvSpPr>
        <p:spPr>
          <a:xfrm>
            <a:off x="9539752" y="6143916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C9161DD-3C9B-48CD-A300-9F0B2C43F4F3}"/>
              </a:ext>
            </a:extLst>
          </p:cNvPr>
          <p:cNvCxnSpPr>
            <a:cxnSpLocks/>
          </p:cNvCxnSpPr>
          <p:nvPr/>
        </p:nvCxnSpPr>
        <p:spPr>
          <a:xfrm flipH="1">
            <a:off x="9160477" y="6362304"/>
            <a:ext cx="349831" cy="9030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4373B9C-B433-4CB4-8B47-9CF2C4423645}"/>
              </a:ext>
            </a:extLst>
          </p:cNvPr>
          <p:cNvCxnSpPr/>
          <p:nvPr/>
        </p:nvCxnSpPr>
        <p:spPr>
          <a:xfrm flipH="1">
            <a:off x="8921324" y="3579964"/>
            <a:ext cx="233528" cy="2815407"/>
          </a:xfrm>
          <a:prstGeom prst="line">
            <a:avLst/>
          </a:prstGeom>
          <a:ln w="57150">
            <a:solidFill>
              <a:srgbClr val="FF020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68D419D-8C03-4AA7-8FF2-61E7DFA8CF3A}"/>
              </a:ext>
            </a:extLst>
          </p:cNvPr>
          <p:cNvSpPr/>
          <p:nvPr/>
        </p:nvSpPr>
        <p:spPr>
          <a:xfrm>
            <a:off x="8755499" y="3179217"/>
            <a:ext cx="878025" cy="79630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Beam separator</a:t>
            </a:r>
            <a:endParaRPr lang="en-GB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1A563D-08AA-4807-B27D-28543CEEDBB4}"/>
              </a:ext>
            </a:extLst>
          </p:cNvPr>
          <p:cNvSpPr/>
          <p:nvPr/>
        </p:nvSpPr>
        <p:spPr>
          <a:xfrm rot="20328494">
            <a:off x="8726051" y="4232121"/>
            <a:ext cx="153177" cy="1474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CBD619B-A199-A643-A956-6299C132ECE3}"/>
              </a:ext>
            </a:extLst>
          </p:cNvPr>
          <p:cNvSpPr/>
          <p:nvPr/>
        </p:nvSpPr>
        <p:spPr>
          <a:xfrm rot="4440000">
            <a:off x="8524204" y="4626944"/>
            <a:ext cx="153177" cy="1474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31D2C65-8D3F-0C41-94A9-F89C4409F47D}"/>
              </a:ext>
            </a:extLst>
          </p:cNvPr>
          <p:cNvSpPr/>
          <p:nvPr/>
        </p:nvSpPr>
        <p:spPr>
          <a:xfrm rot="1280933">
            <a:off x="9390178" y="4112158"/>
            <a:ext cx="153177" cy="1474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26F919F-E380-AF44-BCD8-F1C6E649D789}"/>
              </a:ext>
            </a:extLst>
          </p:cNvPr>
          <p:cNvSpPr/>
          <p:nvPr/>
        </p:nvSpPr>
        <p:spPr>
          <a:xfrm rot="1280933">
            <a:off x="9561338" y="4527443"/>
            <a:ext cx="153177" cy="1474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B8EAEA-A0A8-5944-9858-B2ADE5F47013}"/>
              </a:ext>
            </a:extLst>
          </p:cNvPr>
          <p:cNvSpPr/>
          <p:nvPr/>
        </p:nvSpPr>
        <p:spPr>
          <a:xfrm rot="3123751">
            <a:off x="9000529" y="4397947"/>
            <a:ext cx="153177" cy="1474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3675A00-3663-A746-BDEE-493C378D467B}"/>
              </a:ext>
            </a:extLst>
          </p:cNvPr>
          <p:cNvSpPr/>
          <p:nvPr/>
        </p:nvSpPr>
        <p:spPr>
          <a:xfrm>
            <a:off x="9488353" y="5562594"/>
            <a:ext cx="153177" cy="1474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282B13F-D4A1-0F4C-9C0C-EBF901B3CD44}"/>
              </a:ext>
            </a:extLst>
          </p:cNvPr>
          <p:cNvSpPr/>
          <p:nvPr/>
        </p:nvSpPr>
        <p:spPr>
          <a:xfrm>
            <a:off x="9178585" y="5917915"/>
            <a:ext cx="153177" cy="1474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2718F3-D4F3-B245-9952-0E4CDA61EDE1}"/>
              </a:ext>
            </a:extLst>
          </p:cNvPr>
          <p:cNvSpPr/>
          <p:nvPr/>
        </p:nvSpPr>
        <p:spPr>
          <a:xfrm rot="1280933">
            <a:off x="8456920" y="5562593"/>
            <a:ext cx="153177" cy="1474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15C6F8C-58A5-D846-84D6-137F8E351537}"/>
              </a:ext>
            </a:extLst>
          </p:cNvPr>
          <p:cNvSpPr/>
          <p:nvPr/>
        </p:nvSpPr>
        <p:spPr>
          <a:xfrm rot="1280933">
            <a:off x="8593885" y="5865135"/>
            <a:ext cx="153177" cy="1474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67F74B-E0B0-7246-93EA-DE33D32CFFF5}"/>
              </a:ext>
            </a:extLst>
          </p:cNvPr>
          <p:cNvSpPr/>
          <p:nvPr/>
        </p:nvSpPr>
        <p:spPr>
          <a:xfrm rot="3123751">
            <a:off x="8972570" y="4788369"/>
            <a:ext cx="153177" cy="1474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BC28DAD-D680-7E47-92FA-20F86D00CE98}"/>
              </a:ext>
            </a:extLst>
          </p:cNvPr>
          <p:cNvSpPr/>
          <p:nvPr/>
        </p:nvSpPr>
        <p:spPr>
          <a:xfrm rot="3123751">
            <a:off x="8938314" y="5236880"/>
            <a:ext cx="153177" cy="1474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456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4DF3C-70AB-4F2F-8CE7-4F87A5343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 of the separator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D8483-4BC6-4A8E-B91F-C3106BD97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device shall </a:t>
            </a:r>
            <a:r>
              <a:rPr lang="en-GB" b="1" dirty="0"/>
              <a:t>separate the beams </a:t>
            </a:r>
            <a:r>
              <a:rPr lang="en-GB" dirty="0"/>
              <a:t>delivered by the </a:t>
            </a:r>
            <a:r>
              <a:rPr lang="en-GB" dirty="0" err="1"/>
              <a:t>linac</a:t>
            </a:r>
            <a:r>
              <a:rPr lang="en-GB" dirty="0"/>
              <a:t> into distinct directions, </a:t>
            </a:r>
            <a:r>
              <a:rPr lang="en-GB" b="1" dirty="0"/>
              <a:t>preserving the beam characteristics</a:t>
            </a:r>
            <a:r>
              <a:rPr lang="en-GB" dirty="0"/>
              <a:t> (profile, size and transmission);</a:t>
            </a:r>
          </a:p>
          <a:p>
            <a:r>
              <a:rPr lang="en-GB" dirty="0"/>
              <a:t>We aim to </a:t>
            </a:r>
            <a:r>
              <a:rPr lang="en-GB" b="1" dirty="0"/>
              <a:t>maximize the separation </a:t>
            </a:r>
            <a:r>
              <a:rPr lang="en-GB" dirty="0"/>
              <a:t>of the beams to </a:t>
            </a:r>
            <a:r>
              <a:rPr lang="en-GB" b="1" dirty="0"/>
              <a:t>position the first elements</a:t>
            </a:r>
            <a:r>
              <a:rPr lang="en-GB" dirty="0"/>
              <a:t> of the transfer line as close as possible to the separator, to make the whole facility</a:t>
            </a:r>
            <a:r>
              <a:rPr lang="en-GB" b="1" dirty="0"/>
              <a:t> compact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sz="3200" b="1" dirty="0"/>
              <a:t>The challenge is to combine the functions of </a:t>
            </a:r>
            <a:r>
              <a:rPr lang="en-GB" sz="3200" b="1" i="1" dirty="0"/>
              <a:t>multiple transfer lines</a:t>
            </a:r>
            <a:r>
              <a:rPr lang="en-GB" sz="3200" b="1" dirty="0"/>
              <a:t> together with a </a:t>
            </a:r>
            <a:r>
              <a:rPr lang="en-GB" sz="3200" b="1" i="1" dirty="0"/>
              <a:t>splitter</a:t>
            </a:r>
            <a:r>
              <a:rPr lang="en-GB" sz="3200" b="1" dirty="0"/>
              <a:t> into a single magnetic element.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137BC-B717-4B9E-B329-1EB417CC6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07269-6668-49C3-A9AC-528CFB31D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491D-437C-449C-86D1-B2087B26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5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2478F35-E5C8-344E-BD56-B1C7F0121A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100" y="46300"/>
            <a:ext cx="4038600" cy="224539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7322DBC-26FD-EC45-934E-30040DF775A8}"/>
              </a:ext>
            </a:extLst>
          </p:cNvPr>
          <p:cNvCxnSpPr>
            <a:cxnSpLocks/>
          </p:cNvCxnSpPr>
          <p:nvPr/>
        </p:nvCxnSpPr>
        <p:spPr>
          <a:xfrm>
            <a:off x="10868638" y="421825"/>
            <a:ext cx="0" cy="15876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73F2376-BCB5-7C4E-9DB8-3CED91D91AD9}"/>
              </a:ext>
            </a:extLst>
          </p:cNvPr>
          <p:cNvSpPr txBox="1"/>
          <p:nvPr/>
        </p:nvSpPr>
        <p:spPr>
          <a:xfrm>
            <a:off x="9600775" y="704740"/>
            <a:ext cx="1358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 compact as possible</a:t>
            </a:r>
          </a:p>
        </p:txBody>
      </p:sp>
    </p:spTree>
    <p:extLst>
      <p:ext uri="{BB962C8B-B14F-4D97-AF65-F5344CB8AC3E}">
        <p14:creationId xmlns:p14="http://schemas.microsoft.com/office/powerpoint/2010/main" val="3860487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7B8EF-1BAA-4FC1-B95A-53585161E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for Beam Separator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4B67C-0B95-4B45-A946-FC23F7FDD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Steady-state spectrometer. </a:t>
            </a:r>
            <a:r>
              <a:rPr lang="en-US" dirty="0"/>
              <a:t>This configuration needs to receive beams with different energies.</a:t>
            </a:r>
            <a:endParaRPr lang="en-US" dirty="0">
              <a:solidFill>
                <a:srgbClr val="EF00C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Fast-pulsed magnet (kicker).</a:t>
            </a:r>
            <a:r>
              <a:rPr lang="en-GB" dirty="0"/>
              <a:t> This configuration can operate with one energy.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beam separation (position and angle) produced by the “separator”  defines the distance at which the first element of the beamline can be placed.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7568A-BC25-4A76-AE89-A599C9DC7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A06D1-00B5-4ABD-9134-4B74004B4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C20A1-8B86-460C-B04C-A864059A4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645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8A57C-C87E-412B-8093-6985A0FCE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Steady-state spectrometer or kickers?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E5921-D435-4BB9-9AC4-B47C15260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We decided to focus on the steady-state spectrometer.</a:t>
            </a:r>
          </a:p>
          <a:p>
            <a:r>
              <a:rPr lang="en-US" dirty="0"/>
              <a:t>Fast-pulsed magnets require a </a:t>
            </a:r>
            <a:r>
              <a:rPr lang="en-US" b="1" dirty="0"/>
              <a:t>complex</a:t>
            </a:r>
            <a:r>
              <a:rPr lang="en-US" dirty="0"/>
              <a:t> and </a:t>
            </a:r>
            <a:r>
              <a:rPr lang="en-US" b="1" dirty="0"/>
              <a:t>very expensive </a:t>
            </a:r>
            <a:r>
              <a:rPr lang="en-US" dirty="0"/>
              <a:t>hardware (powering, timing system, controls).</a:t>
            </a:r>
            <a:endParaRPr lang="en-GB" dirty="0"/>
          </a:p>
          <a:p>
            <a:r>
              <a:rPr lang="en-GB" dirty="0"/>
              <a:t>The complexity of the steady-state spectrometer resides only in its </a:t>
            </a:r>
            <a:r>
              <a:rPr lang="en-GB" b="1" dirty="0"/>
              <a:t>design</a:t>
            </a:r>
            <a:r>
              <a:rPr lang="en-GB" dirty="0"/>
              <a:t>, which needs a creative approach.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We will then look for a solution for a </a:t>
            </a:r>
            <a:r>
              <a:rPr lang="en-GB" b="1" dirty="0"/>
              <a:t>spectrometer</a:t>
            </a:r>
            <a:r>
              <a:rPr lang="en-GB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279AF-7B2B-48D6-9005-7891C1B3A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CC885-1A10-44A1-BC02-27D9C582C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227C5-0BB5-49A4-9F33-3034CEE87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751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8800FE-7C8F-463A-899C-AF10F6D9CE73}"/>
              </a:ext>
            </a:extLst>
          </p:cNvPr>
          <p:cNvSpPr/>
          <p:nvPr/>
        </p:nvSpPr>
        <p:spPr>
          <a:xfrm>
            <a:off x="10181647" y="1084167"/>
            <a:ext cx="1620000" cy="162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Spectrometer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49A97E-8038-4CD5-A98B-643132253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60000"/>
          </a:xfrm>
        </p:spPr>
        <p:txBody>
          <a:bodyPr/>
          <a:lstStyle/>
          <a:p>
            <a:r>
              <a:rPr lang="en-US" dirty="0"/>
              <a:t>Spectrometer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8F9E0-BA0D-44DE-AB0B-D81C75BD9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B100C-6A74-49C7-9679-FFE88B869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66AC5-FBDE-4A08-92F2-390E68264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1153-884B-4006-B9D6-5639CE7F7C79}" type="slidenum">
              <a:rPr lang="en-GB" smtClean="0"/>
              <a:t>8</a:t>
            </a:fld>
            <a:endParaRPr lang="en-GB"/>
          </a:p>
        </p:txBody>
      </p:sp>
      <p:pic>
        <p:nvPicPr>
          <p:cNvPr id="1026" name="Picture 2" descr="The Dark Side of the Moon — Wikipédia">
            <a:extLst>
              <a:ext uri="{FF2B5EF4-FFF2-40B4-BE49-F238E27FC236}">
                <a16:creationId xmlns:a16="http://schemas.microsoft.com/office/drawing/2014/main" id="{CA6E216B-0735-4B67-B9F2-E45711919A9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77595"/>
            <a:ext cx="3657607" cy="3291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3411517-0C0E-4109-B679-21EA6502A37A}"/>
              </a:ext>
            </a:extLst>
          </p:cNvPr>
          <p:cNvSpPr/>
          <p:nvPr/>
        </p:nvSpPr>
        <p:spPr>
          <a:xfrm>
            <a:off x="9445715" y="1837819"/>
            <a:ext cx="1440000" cy="1440000"/>
          </a:xfrm>
          <a:prstGeom prst="ellipse">
            <a:avLst/>
          </a:prstGeom>
          <a:noFill/>
          <a:ln>
            <a:solidFill>
              <a:srgbClr val="00EBE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69F13B0-BAF8-4390-A6CA-F3FEBFA242AC}"/>
              </a:ext>
            </a:extLst>
          </p:cNvPr>
          <p:cNvSpPr/>
          <p:nvPr/>
        </p:nvSpPr>
        <p:spPr>
          <a:xfrm>
            <a:off x="9367201" y="1837819"/>
            <a:ext cx="1620000" cy="1620000"/>
          </a:xfrm>
          <a:prstGeom prst="ellipse">
            <a:avLst/>
          </a:prstGeom>
          <a:noFill/>
          <a:ln>
            <a:solidFill>
              <a:srgbClr val="0C008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A8ABA7E-495D-4B18-8B1C-BE142CD55D09}"/>
              </a:ext>
            </a:extLst>
          </p:cNvPr>
          <p:cNvSpPr/>
          <p:nvPr/>
        </p:nvSpPr>
        <p:spPr>
          <a:xfrm>
            <a:off x="9272915" y="1837819"/>
            <a:ext cx="1800000" cy="1800000"/>
          </a:xfrm>
          <a:prstGeom prst="ellipse">
            <a:avLst/>
          </a:prstGeom>
          <a:noFill/>
          <a:ln>
            <a:solidFill>
              <a:srgbClr val="EF00C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DDF3FD8-B301-445E-81C1-A9958FF9A833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4176815" y="1837819"/>
            <a:ext cx="5996100" cy="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60119B-C3D7-49FE-BD25-D6438A36A1A5}"/>
              </a:ext>
            </a:extLst>
          </p:cNvPr>
          <p:cNvCxnSpPr>
            <a:cxnSpLocks/>
          </p:cNvCxnSpPr>
          <p:nvPr/>
        </p:nvCxnSpPr>
        <p:spPr>
          <a:xfrm flipV="1">
            <a:off x="10584422" y="2704167"/>
            <a:ext cx="301293" cy="2246060"/>
          </a:xfrm>
          <a:prstGeom prst="line">
            <a:avLst/>
          </a:prstGeom>
          <a:ln w="57150">
            <a:solidFill>
              <a:srgbClr val="00EB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C8F9F4-3127-44E1-AFCA-0694038E5FD3}"/>
              </a:ext>
            </a:extLst>
          </p:cNvPr>
          <p:cNvCxnSpPr>
            <a:cxnSpLocks/>
          </p:cNvCxnSpPr>
          <p:nvPr/>
        </p:nvCxnSpPr>
        <p:spPr>
          <a:xfrm flipH="1" flipV="1">
            <a:off x="11072915" y="2696392"/>
            <a:ext cx="166007" cy="2253835"/>
          </a:xfrm>
          <a:prstGeom prst="line">
            <a:avLst/>
          </a:prstGeom>
          <a:ln w="57150">
            <a:solidFill>
              <a:srgbClr val="EF00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91F5E1D-3EE5-4454-A5BE-20A03E8DFF89}"/>
              </a:ext>
            </a:extLst>
          </p:cNvPr>
          <p:cNvCxnSpPr>
            <a:cxnSpLocks/>
          </p:cNvCxnSpPr>
          <p:nvPr/>
        </p:nvCxnSpPr>
        <p:spPr>
          <a:xfrm flipH="1" flipV="1">
            <a:off x="10979313" y="2704167"/>
            <a:ext cx="1" cy="2288471"/>
          </a:xfrm>
          <a:prstGeom prst="line">
            <a:avLst/>
          </a:prstGeom>
          <a:ln w="57150">
            <a:solidFill>
              <a:srgbClr val="0C00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EFA936C-6C2C-49BA-82CB-EC2C8F0420D6}"/>
              </a:ext>
            </a:extLst>
          </p:cNvPr>
          <p:cNvCxnSpPr>
            <a:cxnSpLocks/>
          </p:cNvCxnSpPr>
          <p:nvPr/>
        </p:nvCxnSpPr>
        <p:spPr>
          <a:xfrm flipV="1">
            <a:off x="9378939" y="2696392"/>
            <a:ext cx="786776" cy="0"/>
          </a:xfrm>
          <a:prstGeom prst="straightConnector1">
            <a:avLst/>
          </a:prstGeom>
          <a:ln>
            <a:solidFill>
              <a:srgbClr val="0C008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11F02E0-40FC-4D8A-9D59-458D644A4BD0}"/>
              </a:ext>
            </a:extLst>
          </p:cNvPr>
          <p:cNvCxnSpPr>
            <a:cxnSpLocks/>
          </p:cNvCxnSpPr>
          <p:nvPr/>
        </p:nvCxnSpPr>
        <p:spPr>
          <a:xfrm>
            <a:off x="9581021" y="2222362"/>
            <a:ext cx="589740" cy="463144"/>
          </a:xfrm>
          <a:prstGeom prst="straightConnector1">
            <a:avLst/>
          </a:prstGeom>
          <a:ln>
            <a:solidFill>
              <a:srgbClr val="00EBE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A89DDB1-A362-40B7-9983-CCB688324FC2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9536519" y="2696393"/>
            <a:ext cx="629196" cy="677822"/>
          </a:xfrm>
          <a:prstGeom prst="straightConnector1">
            <a:avLst/>
          </a:prstGeom>
          <a:ln>
            <a:solidFill>
              <a:srgbClr val="EF00C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D5FF8FF-E82A-4411-8C05-89B527CC5721}"/>
              </a:ext>
            </a:extLst>
          </p:cNvPr>
          <p:cNvSpPr txBox="1"/>
          <p:nvPr/>
        </p:nvSpPr>
        <p:spPr>
          <a:xfrm>
            <a:off x="9646501" y="2009667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EBE5"/>
                </a:solidFill>
              </a:rPr>
              <a:t>R1</a:t>
            </a:r>
            <a:endParaRPr lang="en-GB" dirty="0">
              <a:solidFill>
                <a:srgbClr val="00EBE5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1304718-B06F-4D1C-BB02-7067BA403E0A}"/>
              </a:ext>
            </a:extLst>
          </p:cNvPr>
          <p:cNvSpPr txBox="1"/>
          <p:nvPr/>
        </p:nvSpPr>
        <p:spPr>
          <a:xfrm>
            <a:off x="9427221" y="2373153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C008F"/>
                </a:solidFill>
              </a:rPr>
              <a:t>R2</a:t>
            </a:r>
            <a:endParaRPr lang="en-GB" dirty="0">
              <a:solidFill>
                <a:srgbClr val="0C008F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743EA4-675E-47A1-B10A-A0EDD264A538}"/>
              </a:ext>
            </a:extLst>
          </p:cNvPr>
          <p:cNvSpPr txBox="1"/>
          <p:nvPr/>
        </p:nvSpPr>
        <p:spPr>
          <a:xfrm>
            <a:off x="9864229" y="2889280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F00C2"/>
                </a:solidFill>
              </a:rPr>
              <a:t>R3</a:t>
            </a:r>
            <a:endParaRPr lang="en-GB" dirty="0">
              <a:solidFill>
                <a:srgbClr val="EF00C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E6C7E22-7CF9-41B1-8D26-F2BA444E713C}"/>
                  </a:ext>
                </a:extLst>
              </p:cNvPr>
              <p:cNvSpPr txBox="1"/>
              <p:nvPr/>
            </p:nvSpPr>
            <p:spPr>
              <a:xfrm>
                <a:off x="4914514" y="3870450"/>
                <a:ext cx="4608740" cy="12519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800" b="0" dirty="0"/>
                  <a:t>Beam rigidity: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𝑧𝑒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≈3.3356⋅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𝐺𝑒𝑉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br>
                  <a:rPr lang="en-US" sz="2800" b="0" i="1" dirty="0">
                    <a:latin typeface="Cambria Math" panose="02040503050406030204" pitchFamily="18" charset="0"/>
                  </a:rPr>
                </a:br>
                <a:endParaRPr lang="en-US" sz="2800" b="0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E6C7E22-7CF9-41B1-8D26-F2BA444E7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514" y="3870450"/>
                <a:ext cx="4608740" cy="1251946"/>
              </a:xfrm>
              <a:prstGeom prst="rect">
                <a:avLst/>
              </a:prstGeom>
              <a:blipFill>
                <a:blip r:embed="rId4"/>
                <a:stretch>
                  <a:fillRect l="-4670" t="-8081" b="-50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68FE0F36-E562-4DF4-A534-781A09CC5A21}"/>
              </a:ext>
            </a:extLst>
          </p:cNvPr>
          <p:cNvSpPr/>
          <p:nvPr/>
        </p:nvSpPr>
        <p:spPr>
          <a:xfrm rot="3188053">
            <a:off x="10469477" y="3894286"/>
            <a:ext cx="469602" cy="43947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9A6C392-4725-4FED-98F1-024A7CC3A725}"/>
              </a:ext>
            </a:extLst>
          </p:cNvPr>
          <p:cNvSpPr/>
          <p:nvPr/>
        </p:nvSpPr>
        <p:spPr>
          <a:xfrm rot="2959723">
            <a:off x="10752399" y="4326368"/>
            <a:ext cx="469602" cy="43947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B3FA8F-B9BF-47D7-AEF7-E5A283620418}"/>
              </a:ext>
            </a:extLst>
          </p:cNvPr>
          <p:cNvSpPr txBox="1"/>
          <p:nvPr/>
        </p:nvSpPr>
        <p:spPr>
          <a:xfrm>
            <a:off x="5426683" y="5836828"/>
            <a:ext cx="6428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aim at maximizing the separation (distance and angle).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4645CE3-94B2-4B48-87AD-27F42C9E7BD4}"/>
              </a:ext>
            </a:extLst>
          </p:cNvPr>
          <p:cNvCxnSpPr/>
          <p:nvPr/>
        </p:nvCxnSpPr>
        <p:spPr>
          <a:xfrm flipV="1">
            <a:off x="9637038" y="4464906"/>
            <a:ext cx="698421" cy="1279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B8B298D8-944C-F246-A64A-E4CE1E6BC9AB}"/>
              </a:ext>
            </a:extLst>
          </p:cNvPr>
          <p:cNvSpPr/>
          <p:nvPr/>
        </p:nvSpPr>
        <p:spPr>
          <a:xfrm rot="2646897">
            <a:off x="10952806" y="3789838"/>
            <a:ext cx="469602" cy="43947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9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36C6B-3B72-3846-B464-830132EE5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the spectrometer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7727041-2D2B-114B-B9DF-C9DE4862F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006" y="1551948"/>
            <a:ext cx="8026400" cy="38735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07A49-393F-4C45-B3CC-881DD388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0E303-4BB9-6849-BF34-F60B82C44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PhD progress report - V. Korchevnyuk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2FC65-A419-414D-8951-7788519FD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8941153-884B-4006-B9D6-5639CE7F7C79}" type="slidenum">
              <a:rPr lang="en-GB" smtClean="0"/>
              <a:t>9</a:t>
            </a:fld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3CACB3E-B197-C84F-BB07-FC203B92037E}"/>
              </a:ext>
            </a:extLst>
          </p:cNvPr>
          <p:cNvCxnSpPr>
            <a:cxnSpLocks/>
          </p:cNvCxnSpPr>
          <p:nvPr/>
        </p:nvCxnSpPr>
        <p:spPr>
          <a:xfrm rot="-900000">
            <a:off x="9793722" y="5425448"/>
            <a:ext cx="808689" cy="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06589B-B5DE-C74C-9819-61484A8E478F}"/>
              </a:ext>
            </a:extLst>
          </p:cNvPr>
          <p:cNvCxnSpPr>
            <a:cxnSpLocks/>
          </p:cNvCxnSpPr>
          <p:nvPr/>
        </p:nvCxnSpPr>
        <p:spPr>
          <a:xfrm>
            <a:off x="8723319" y="4146926"/>
            <a:ext cx="149022" cy="89338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B810B3-53DA-6F40-A422-48580BE4F65A}"/>
              </a:ext>
            </a:extLst>
          </p:cNvPr>
          <p:cNvCxnSpPr>
            <a:cxnSpLocks/>
          </p:cNvCxnSpPr>
          <p:nvPr/>
        </p:nvCxnSpPr>
        <p:spPr>
          <a:xfrm rot="10800000">
            <a:off x="9037390" y="4329547"/>
            <a:ext cx="149022" cy="89338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4E4B80-BB8B-7E46-8B0B-C71919E9D9B0}"/>
              </a:ext>
            </a:extLst>
          </p:cNvPr>
          <p:cNvCxnSpPr>
            <a:cxnSpLocks/>
          </p:cNvCxnSpPr>
          <p:nvPr/>
        </p:nvCxnSpPr>
        <p:spPr>
          <a:xfrm rot="6900000">
            <a:off x="10332948" y="4151419"/>
            <a:ext cx="149022" cy="89338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98C9186-0419-1740-B3E0-2B146B19AC26}"/>
              </a:ext>
            </a:extLst>
          </p:cNvPr>
          <p:cNvCxnSpPr>
            <a:cxnSpLocks/>
          </p:cNvCxnSpPr>
          <p:nvPr/>
        </p:nvCxnSpPr>
        <p:spPr>
          <a:xfrm rot="-3600000">
            <a:off x="10032302" y="4317972"/>
            <a:ext cx="149022" cy="89338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63AC8C5-4686-CE41-8471-D9039EF1877F}"/>
              </a:ext>
            </a:extLst>
          </p:cNvPr>
          <p:cNvSpPr txBox="1"/>
          <p:nvPr/>
        </p:nvSpPr>
        <p:spPr>
          <a:xfrm>
            <a:off x="695385" y="5484226"/>
            <a:ext cx="7871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width of the beamline elements downstream grows with the size of the beam.</a:t>
            </a:r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1CF2EAB0-5255-834E-B9A9-5E55D8945F2A}"/>
              </a:ext>
            </a:extLst>
          </p:cNvPr>
          <p:cNvSpPr/>
          <p:nvPr/>
        </p:nvSpPr>
        <p:spPr>
          <a:xfrm rot="1607401">
            <a:off x="8786792" y="3019984"/>
            <a:ext cx="344709" cy="255731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040C9C2B-8E87-564D-8251-2B75205669E1}"/>
              </a:ext>
            </a:extLst>
          </p:cNvPr>
          <p:cNvSpPr/>
          <p:nvPr/>
        </p:nvSpPr>
        <p:spPr>
          <a:xfrm rot="20008347">
            <a:off x="10096615" y="3027742"/>
            <a:ext cx="344709" cy="255731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riangle 26">
            <a:extLst>
              <a:ext uri="{FF2B5EF4-FFF2-40B4-BE49-F238E27FC236}">
                <a16:creationId xmlns:a16="http://schemas.microsoft.com/office/drawing/2014/main" id="{B2D88EC4-F766-8941-892F-E1EBDF9D4382}"/>
              </a:ext>
            </a:extLst>
          </p:cNvPr>
          <p:cNvSpPr/>
          <p:nvPr/>
        </p:nvSpPr>
        <p:spPr>
          <a:xfrm>
            <a:off x="9449013" y="3133256"/>
            <a:ext cx="344709" cy="255731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2CD1D41-BFFC-354F-9FCD-0FC9F68906B5}"/>
              </a:ext>
            </a:extLst>
          </p:cNvPr>
          <p:cNvCxnSpPr>
            <a:cxnSpLocks/>
          </p:cNvCxnSpPr>
          <p:nvPr/>
        </p:nvCxnSpPr>
        <p:spPr>
          <a:xfrm rot="900000">
            <a:off x="8598320" y="5425448"/>
            <a:ext cx="839118" cy="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C342A7A-3004-7C48-9CB9-FFC491310E03}"/>
              </a:ext>
            </a:extLst>
          </p:cNvPr>
          <p:cNvCxnSpPr>
            <a:cxnSpLocks/>
          </p:cNvCxnSpPr>
          <p:nvPr/>
        </p:nvCxnSpPr>
        <p:spPr>
          <a:xfrm rot="9000000">
            <a:off x="9769068" y="4806739"/>
            <a:ext cx="149022" cy="89338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1A86A5D-AF97-4D42-9D5F-3FB4E5ED1D45}"/>
              </a:ext>
            </a:extLst>
          </p:cNvPr>
          <p:cNvCxnSpPr>
            <a:cxnSpLocks/>
          </p:cNvCxnSpPr>
          <p:nvPr/>
        </p:nvCxnSpPr>
        <p:spPr>
          <a:xfrm rot="12600000" flipH="1">
            <a:off x="9342348" y="4806739"/>
            <a:ext cx="149022" cy="89338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865037A-9C2B-2646-992D-E86F79B4FD08}"/>
              </a:ext>
            </a:extLst>
          </p:cNvPr>
          <p:cNvCxnSpPr>
            <a:cxnSpLocks/>
          </p:cNvCxnSpPr>
          <p:nvPr/>
        </p:nvCxnSpPr>
        <p:spPr>
          <a:xfrm flipV="1">
            <a:off x="5889129" y="5006276"/>
            <a:ext cx="1896876" cy="511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E78B446D-8360-D948-AEC8-62890B85F8FD}"/>
              </a:ext>
            </a:extLst>
          </p:cNvPr>
          <p:cNvSpPr txBox="1">
            <a:spLocks/>
          </p:cNvSpPr>
          <p:nvPr/>
        </p:nvSpPr>
        <p:spPr>
          <a:xfrm>
            <a:off x="838200" y="2556589"/>
            <a:ext cx="7335808" cy="3058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 spectrometer separates particles with different energies, which is good between beams, but not desired within the beam (momentum spread).</a:t>
            </a:r>
          </a:p>
          <a:p>
            <a:pPr marL="0" indent="0">
              <a:buNone/>
            </a:pPr>
            <a:r>
              <a:rPr lang="en-US" dirty="0"/>
              <a:t>We want to play with two contradictory effects: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increase the separation between the beams;</a:t>
            </a:r>
            <a:endParaRPr lang="en-US" dirty="0"/>
          </a:p>
          <a:p>
            <a:pPr lvl="1"/>
            <a:r>
              <a:rPr lang="en-US" dirty="0">
                <a:solidFill>
                  <a:schemeClr val="accent6"/>
                </a:solidFill>
              </a:rPr>
              <a:t>limit the beam growth.</a:t>
            </a:r>
            <a:endParaRPr lang="en-US" dirty="0">
              <a:solidFill>
                <a:srgbClr val="EF00C2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0A96FD-CE79-A546-AC76-E4C0F80A5AA1}"/>
              </a:ext>
            </a:extLst>
          </p:cNvPr>
          <p:cNvSpPr/>
          <p:nvPr/>
        </p:nvSpPr>
        <p:spPr>
          <a:xfrm rot="4440000">
            <a:off x="8957423" y="3626279"/>
            <a:ext cx="434718" cy="418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AB6E656-F16B-014A-BB79-2529E7807DC6}"/>
              </a:ext>
            </a:extLst>
          </p:cNvPr>
          <p:cNvSpPr/>
          <p:nvPr/>
        </p:nvSpPr>
        <p:spPr>
          <a:xfrm rot="4440000">
            <a:off x="8321863" y="4492684"/>
            <a:ext cx="664549" cy="6534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6AF36B9-7C12-EA44-89EF-D23D2B977295}"/>
              </a:ext>
            </a:extLst>
          </p:cNvPr>
          <p:cNvSpPr/>
          <p:nvPr/>
        </p:nvSpPr>
        <p:spPr>
          <a:xfrm rot="2944869">
            <a:off x="9394264" y="3937426"/>
            <a:ext cx="434718" cy="418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72253D-32FD-F24A-9737-C3C91A8E0AAB}"/>
              </a:ext>
            </a:extLst>
          </p:cNvPr>
          <p:cNvSpPr/>
          <p:nvPr/>
        </p:nvSpPr>
        <p:spPr>
          <a:xfrm rot="1402685">
            <a:off x="9861170" y="3692820"/>
            <a:ext cx="434718" cy="418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7859A93-7E68-DE47-A256-A9D26EE16BB8}"/>
              </a:ext>
            </a:extLst>
          </p:cNvPr>
          <p:cNvSpPr/>
          <p:nvPr/>
        </p:nvSpPr>
        <p:spPr>
          <a:xfrm rot="1248662">
            <a:off x="10214546" y="4462028"/>
            <a:ext cx="664549" cy="6534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27A9D5-E21F-8F48-A0AB-C4BF70D7FB2D}"/>
              </a:ext>
            </a:extLst>
          </p:cNvPr>
          <p:cNvSpPr/>
          <p:nvPr/>
        </p:nvSpPr>
        <p:spPr>
          <a:xfrm rot="2845702">
            <a:off x="9293682" y="4706732"/>
            <a:ext cx="664549" cy="6534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86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ans theme">
      <a:majorFont>
        <a:latin typeface="Fira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8636</TotalTime>
  <Words>902</Words>
  <Application>Microsoft Macintosh PowerPoint</Application>
  <PresentationFormat>Widescreen</PresentationFormat>
  <Paragraphs>145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Fira Sans</vt:lpstr>
      <vt:lpstr>Open Sans</vt:lpstr>
      <vt:lpstr>Office Theme</vt:lpstr>
      <vt:lpstr>PhD progress report Innovative Compact Beam Separator for FLASH Electron Therapy Facilities</vt:lpstr>
      <vt:lpstr>Cancer treatment with radiation therapy</vt:lpstr>
      <vt:lpstr>FLASH radiation therapy</vt:lpstr>
      <vt:lpstr>The DEFT (Deep Electron FLASH Therapy) facility</vt:lpstr>
      <vt:lpstr>Functions of the separator</vt:lpstr>
      <vt:lpstr>Options for Beam Separator </vt:lpstr>
      <vt:lpstr>Steady-state spectrometer or kickers?</vt:lpstr>
      <vt:lpstr>Spectrometer</vt:lpstr>
      <vt:lpstr>Effect of the spectrometer</vt:lpstr>
      <vt:lpstr>Ideas to increase beam separation</vt:lpstr>
      <vt:lpstr>Pure dipole vs. combined function</vt:lpstr>
      <vt:lpstr>Pure dipole vs. combined function magnet</vt:lpstr>
      <vt:lpstr>Ideas to limit the beam size increase</vt:lpstr>
      <vt:lpstr>Plan of activities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PhD progress report Innovative Compact Beam Delivery System for FLASH Electron Therapy Facilities</dc:title>
  <dc:creator>Vera Korchevnyuk</dc:creator>
  <cp:lastModifiedBy>Vera Korchevnyuk</cp:lastModifiedBy>
  <cp:revision>153</cp:revision>
  <cp:lastPrinted>2022-02-02T16:52:05Z</cp:lastPrinted>
  <dcterms:created xsi:type="dcterms:W3CDTF">2022-01-27T10:15:00Z</dcterms:created>
  <dcterms:modified xsi:type="dcterms:W3CDTF">2022-02-11T09:56:44Z</dcterms:modified>
</cp:coreProperties>
</file>